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embeddedFontLst>
    <p:embeddedFont>
      <p:font typeface="Noto Sans" panose="020B0502040504020204" pitchFamily="34" charset="0"/>
      <p:regular r:id="rId33"/>
      <p:bold r:id="rId34"/>
      <p:italic r:id="rId35"/>
      <p:boldItalic r:id="rId36"/>
    </p:embeddedFont>
    <p:embeddedFont>
      <p:font typeface="Philosopher" panose="020B0604020202020204" charset="0"/>
      <p:regular r:id="rId37"/>
      <p:bold r:id="rId38"/>
      <p:italic r:id="rId39"/>
      <p:boldItalic r:id="rId40"/>
    </p:embeddedFont>
    <p:embeddedFont>
      <p:font typeface="Quattrocento Sans" panose="020B0502050000020003" pitchFamily="34" charset="0"/>
      <p:regular r:id="rId41"/>
    </p:embeddedFont>
    <p:embeddedFont>
      <p:font typeface="Roboto" panose="020000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gNSvge4RcQrFdMRL5Tzjf8W4MW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840"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9eac917d12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Ανακαλύψτε τις βέλτιστες πρακτικές για το σχεδιασμό και την παροχή μικρομάθησης, εξασφαλίζοντας μια αποτελεσματική μαθησιακή εμπειρία για τους εκπαιδευόμενους.</a:t>
            </a:r>
            <a:endParaRPr/>
          </a:p>
        </p:txBody>
      </p:sp>
      <p:sp>
        <p:nvSpPr>
          <p:cNvPr id="147" name="Google Shape;147;g29eac917d12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Βυθιστείτε στις αρχές και τα χαρακτηριστικά της θεωρίας της μάθησης ενηλίκων μέσω αυτού του βίντεο. Εξερευνήστε πώς οι ενήλικες μαθαίνουν καλύτερα και τις επιπτώσεις για τον εκπαιδευτικό σχεδιασμό.</a:t>
            </a:r>
            <a:endParaRPr/>
          </a:p>
        </p:txBody>
      </p:sp>
      <p:sp>
        <p:nvSpPr>
          <p:cNvPr id="160" name="Google Shape;16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Μάθετε για τις πρακτικές εφαρμογές της θεωρίας της μάθησης ενηλίκων σε εκπαιδευτικά περιβάλλοντα. Κατανοήστε πώς οι εκπαιδευτικοί μπορούν να αξιοποιήσουν αυτές τις αρχές για αποτελεσματική διδασκαλία.</a:t>
            </a:r>
            <a:endParaRPr/>
          </a:p>
        </p:txBody>
      </p:sp>
      <p:sp>
        <p:nvSpPr>
          <p:cNvPr id="173" name="Google Shape;17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9eac917d12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πραγματικά παραδείγματα και μελέτες περιπτώσεων που απεικονίζουν την εφαρμογή της θεωρίας της μάθησης ενηλίκων σε διάφορα μαθησιακά περιβάλλοντα. Κατανοήστε τον αντίκτυπό της στα μαθησιακά αποτελέσματα.</a:t>
            </a:r>
            <a:endParaRPr/>
          </a:p>
        </p:txBody>
      </p:sp>
      <p:sp>
        <p:nvSpPr>
          <p:cNvPr id="186" name="Google Shape;186;g29eac917d12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βασικές στρατηγικές και τεχνικές για το σχεδιασμό αποτελεσματικών ενοτήτων μικρομάθησης σε αυτό το διορατικό βίντεο.</a:t>
            </a:r>
            <a:endParaRPr/>
          </a:p>
        </p:txBody>
      </p:sp>
      <p:sp>
        <p:nvSpPr>
          <p:cNvPr id="199" name="Google Shape;19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Μάθετε για τις αρχές οπτικού σχεδιασμού που είναι προσαρμοσμένες για τη δημιουργία περιεχομένου Microlearning, ενισχύοντας την εμπλοκή και την κατανόηση των μαθητών.</a:t>
            </a: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Βυθιστείτε στη δημιουργία διαδραστικών ενοτήτων μικρομάθησης, ανακαλύπτοντας αποτελεσματικές μεθόδους για τη δυναμική εμπλοκή των εκπαιδευομένων.</a:t>
            </a:r>
            <a:endParaRPr/>
          </a:p>
        </p:txBody>
      </p:sp>
      <p:sp>
        <p:nvSpPr>
          <p:cNvPr id="225" name="Google Shape;22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9eac917d12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στρατηγικές τεμαχισμού περιεχομένου ειδικά προσαρμοσμένες για τη μικρομάθηση, επιτρέποντας την αποτελεσματική απορρόφηση γνώσεων σε μικρές μορφές.</a:t>
            </a:r>
            <a:endParaRPr/>
          </a:p>
        </p:txBody>
      </p:sp>
      <p:sp>
        <p:nvSpPr>
          <p:cNvPr id="238" name="Google Shape;238;g29eac917d1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Κατανόηση αποτελεσματικών μεθόδων και στρατηγικών αξιολόγησης κατάλληλων για την αξιολόγηση των μαθησιακών αποτελεσμάτων σε ενότητες μικρομάθησης.</a:t>
            </a:r>
            <a:endParaRPr/>
          </a:p>
        </p:txBody>
      </p:sp>
      <p:sp>
        <p:nvSpPr>
          <p:cNvPr id="251" name="Google Shape;25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διάφορες αποτελεσματικές μεθόδους παροχής προσαρμοσμένες για τη μικρομάθηση, κατανοώντας πώς οι διαφορετικές προσεγγίσεις ενισχύουν την εμπλοκή στη μάθηση και τη διατήρησή της.</a:t>
            </a:r>
            <a:endParaRPr/>
          </a:p>
        </p:txBody>
      </p:sp>
      <p:sp>
        <p:nvSpPr>
          <p:cNvPr id="264" name="Google Shape;26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1 ακαδημαϊκή ώρα = 45 λεπτά</a:t>
            </a: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Εμβαθύνετε σε συγκεκριμένες στρατηγικές παροχής που χρησιμοποιούνται στη μικρομάθηση, ανακαλύπτοντας μεθόδους βελτιστοποίησης της παροχής περιεχομένου για διαφορετικές ανάγκες των εκπαιδευομένων.</a:t>
            </a:r>
            <a:endParaRPr/>
          </a:p>
        </p:txBody>
      </p:sp>
      <p:sp>
        <p:nvSpPr>
          <p:cNvPr id="277" name="Google Shape;27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9f4926f02b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ιδέες σχετικά με τις μεθοδολογίες μικρομάθησης και την αποτελεσματικότητά τους στην ενίσχυση των μαθησιακών αποτελεσμάτων.</a:t>
            </a:r>
            <a:endParaRPr/>
          </a:p>
        </p:txBody>
      </p:sp>
      <p:sp>
        <p:nvSpPr>
          <p:cNvPr id="291" name="Google Shape;291;g29f4926f02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9f4926f02b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Εμβαθύνετε στην εφαρμογή της μικρομάθησης στο πλαίσιο της ανάπτυξης δεξιοτήτων, κατανοώντας τον αντίκτυπό της στην απόκτηση δεξιοτήτων.</a:t>
            </a:r>
            <a:endParaRPr/>
          </a:p>
        </p:txBody>
      </p:sp>
      <p:sp>
        <p:nvSpPr>
          <p:cNvPr id="306" name="Google Shape;306;g29f4926f02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9f4926f02b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το ρόλο της τεχνολογίας στη διευκόλυνση αποτελεσματικών εμπειριών μικρομάθησης, τονίζοντας την επιρροή της στη δέσμευση και τη διατήρηση.</a:t>
            </a:r>
            <a:endParaRPr/>
          </a:p>
        </p:txBody>
      </p:sp>
      <p:sp>
        <p:nvSpPr>
          <p:cNvPr id="321" name="Google Shape;321;g29f4926f02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9f4926f02b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Διερευνήστε τις πτυχές των πολυμέσων και τον αντίκτυπό τους στο σχεδιασμό και την παροχή περιεχομένου μικρομάθησης.</a:t>
            </a:r>
            <a:endParaRPr/>
          </a:p>
        </p:txBody>
      </p:sp>
      <p:sp>
        <p:nvSpPr>
          <p:cNvPr id="336" name="Google Shape;336;g29f4926f02b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9f4926f02b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Εξετάστε την αποτελεσματικότητα της μικρομάθησης στην εκπαίδευση στον τομέα της υγειονομικής περίθαλψης, δίνοντας έμφαση στο ρόλο της στη βελτίωση της αποτελεσματικότητας της μάθησης στον ιατρικό τομέα.</a:t>
            </a:r>
            <a:endParaRPr/>
          </a:p>
        </p:txBody>
      </p:sp>
      <p:sp>
        <p:nvSpPr>
          <p:cNvPr id="351" name="Google Shape;351;g29f4926f02b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3" name="Google Shape;39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Αυτή η προσέγγιση επιτρέπει στους εκπαιδευόμενους να ασχοληθούν με πολλαπλές προοπτικές και παραδείγματα που σχετίζονται με την επισκόπηση και τον ορισμό της μικρομάθησης, προσφέροντας μια ολοκληρωμένη κατανόηση της έννοιας. </a:t>
            </a:r>
            <a:endParaRPr/>
          </a:p>
        </p:txBody>
      </p:sp>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4" name="Google Shape;41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Βυθιστείτε στις βασικές έννοιες του Microlearning με αυτό το βίντεο. Διερευνά τον ορισμό, τη σημασία και τα βασικά χαρακτηριστικά της μικρομάθησης σε συνοπτική μορφή.</a:t>
            </a:r>
            <a:endParaRPr/>
          </a:p>
        </p:txBody>
      </p:sp>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9f4926f02b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πραγματικά παραδείγματα και εφαρμογές της μικρομάθησης μέσω αυτού του βίντεο. Παρακολουθήστε πώς διάφορες βιομηχανίες χρησιμοποιούν το Microlearning για να βελτιώσουν τα μαθησιακά αποτελέσματα.</a:t>
            </a:r>
            <a:endParaRPr/>
          </a:p>
        </p:txBody>
      </p:sp>
      <p:sp>
        <p:nvSpPr>
          <p:cNvPr id="82" name="Google Shape;82;g29f4926f02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Αποκτήστε βαθύτερες γνώσεις σχετικά με τη σημασία και τον αντίκτυπο του Microlearning στην αποδοτικότητα και την αποτελεσματικότητα της μάθησης μέσω αυτού του ελκυστικού βίντεο.</a:t>
            </a:r>
            <a:endParaRPr/>
          </a:p>
        </p:txBody>
      </p:sp>
      <p:sp>
        <p:nvSpPr>
          <p:cNvPr id="95" name="Google Shape;9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9eac917d12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διάφορες τεχνικές και μεθόδους που χρησιμοποιούνται στη μικρομάθηση για τη διευκόλυνση αποτελεσματικών και ελκυστικών μαθησιακών εμπειριών.</a:t>
            </a:r>
            <a:endParaRPr/>
          </a:p>
        </p:txBody>
      </p:sp>
      <p:sp>
        <p:nvSpPr>
          <p:cNvPr id="108" name="Google Shape;108;g29eac917d12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9eac917d12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Εμβαθύνετε στις στρατηγικές μικρομάθησης και ανακαλύψτε πώς συμβάλλουν σε αποτελεσματικές διαδικασίες μάθησης, ενισχύοντας τη διατήρηση και τη δέσμευση.</a:t>
            </a:r>
            <a:endParaRPr/>
          </a:p>
        </p:txBody>
      </p:sp>
      <p:sp>
        <p:nvSpPr>
          <p:cNvPr id="121" name="Google Shape;121;g29eac917d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Εξερευνήστε τις πρακτικές πτυχές της εφαρμογής της μικρομάθησης σε πλαίσια κατάρτισης και τον αντίκτυπό της στη δέσμευση των εκπαιδευομένων και τη διατήρηση της γνώσης.</a:t>
            </a:r>
            <a:endParaRPr/>
          </a:p>
        </p:txBody>
      </p:sp>
      <p:sp>
        <p:nvSpPr>
          <p:cNvPr id="134" name="Google Shape;13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3"/>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24"/>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
        <p:cNvGrpSpPr/>
        <p:nvPr/>
      </p:nvGrpSpPr>
      <p:grpSpPr>
        <a:xfrm>
          <a:off x="0" y="0"/>
          <a:ext cx="0" cy="0"/>
          <a:chOff x="0" y="0"/>
          <a:chExt cx="0" cy="0"/>
        </a:xfrm>
      </p:grpSpPr>
      <p:sp>
        <p:nvSpPr>
          <p:cNvPr id="16" name="Google Shape;16;p25"/>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7"/>
        <p:cNvGrpSpPr/>
        <p:nvPr/>
      </p:nvGrpSpPr>
      <p:grpSpPr>
        <a:xfrm>
          <a:off x="0" y="0"/>
          <a:ext cx="0" cy="0"/>
          <a:chOff x="0" y="0"/>
          <a:chExt cx="0" cy="0"/>
        </a:xfrm>
      </p:grpSpPr>
      <p:sp>
        <p:nvSpPr>
          <p:cNvPr id="18" name="Google Shape;18;p26"/>
          <p:cNvSpPr>
            <a:spLocks noGrp="1"/>
          </p:cNvSpPr>
          <p:nvPr>
            <p:ph type="pic" idx="2"/>
          </p:nvPr>
        </p:nvSpPr>
        <p:spPr>
          <a:xfrm>
            <a:off x="1319669" y="2525150"/>
            <a:ext cx="2116082" cy="2117188"/>
          </a:xfrm>
          <a:prstGeom prst="rect">
            <a:avLst/>
          </a:prstGeom>
          <a:noFill/>
          <a:ln>
            <a:noFill/>
          </a:ln>
        </p:spPr>
      </p:sp>
      <p:sp>
        <p:nvSpPr>
          <p:cNvPr id="19" name="Google Shape;19;p26"/>
          <p:cNvSpPr>
            <a:spLocks noGrp="1"/>
          </p:cNvSpPr>
          <p:nvPr>
            <p:ph type="pic" idx="3"/>
          </p:nvPr>
        </p:nvSpPr>
        <p:spPr>
          <a:xfrm>
            <a:off x="3788433" y="2525150"/>
            <a:ext cx="2116082" cy="2117188"/>
          </a:xfrm>
          <a:prstGeom prst="rect">
            <a:avLst/>
          </a:prstGeom>
          <a:noFill/>
          <a:ln>
            <a:noFill/>
          </a:ln>
        </p:spPr>
      </p:sp>
      <p:sp>
        <p:nvSpPr>
          <p:cNvPr id="20" name="Google Shape;20;p26"/>
          <p:cNvSpPr>
            <a:spLocks noGrp="1"/>
          </p:cNvSpPr>
          <p:nvPr>
            <p:ph type="pic" idx="4"/>
          </p:nvPr>
        </p:nvSpPr>
        <p:spPr>
          <a:xfrm>
            <a:off x="6257197" y="2525150"/>
            <a:ext cx="2116082" cy="2117188"/>
          </a:xfrm>
          <a:prstGeom prst="rect">
            <a:avLst/>
          </a:prstGeom>
          <a:noFill/>
          <a:ln>
            <a:noFill/>
          </a:ln>
        </p:spPr>
      </p:sp>
      <p:sp>
        <p:nvSpPr>
          <p:cNvPr id="21" name="Google Shape;21;p26"/>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3"/>
        <p:cNvGrpSpPr/>
        <p:nvPr/>
      </p:nvGrpSpPr>
      <p:grpSpPr>
        <a:xfrm>
          <a:off x="0" y="0"/>
          <a:ext cx="0" cy="0"/>
          <a:chOff x="0" y="0"/>
          <a:chExt cx="0" cy="0"/>
        </a:xfrm>
      </p:grpSpPr>
      <p:sp>
        <p:nvSpPr>
          <p:cNvPr id="24" name="Google Shape;24;p28"/>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12.jpg"/><Relationship Id="rId4" Type="http://schemas.openxmlformats.org/officeDocument/2006/relationships/hyperlink" Target="http://www.youtube.com/watch?v=PjcrH2X5oC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13.jpg"/><Relationship Id="rId4" Type="http://schemas.openxmlformats.org/officeDocument/2006/relationships/hyperlink" Target="http://www.youtube.com/watch?v=XigkVs_sEP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14.jpg"/><Relationship Id="rId4" Type="http://schemas.openxmlformats.org/officeDocument/2006/relationships/hyperlink" Target="http://www.youtube.com/watch?v=AejpN9dcbz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15.jpg"/><Relationship Id="rId4" Type="http://schemas.openxmlformats.org/officeDocument/2006/relationships/hyperlink" Target="http://www.youtube.com/watch?v=MDfce4FsiT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16.jpg"/><Relationship Id="rId4" Type="http://schemas.openxmlformats.org/officeDocument/2006/relationships/hyperlink" Target="http://www.youtube.com/watch?v=g8IOjgXlbY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17.jpg"/><Relationship Id="rId4" Type="http://schemas.openxmlformats.org/officeDocument/2006/relationships/hyperlink" Target="http://www.youtube.com/watch?v=X_Ta0bTvbi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18.jpg"/><Relationship Id="rId4" Type="http://schemas.openxmlformats.org/officeDocument/2006/relationships/hyperlink" Target="http://www.youtube.com/watch?v=i492b7QGlq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19.jpg"/><Relationship Id="rId4" Type="http://schemas.openxmlformats.org/officeDocument/2006/relationships/hyperlink" Target="http://www.youtube.com/watch?v=yAjrNPk-JN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20.jpg"/><Relationship Id="rId4" Type="http://schemas.openxmlformats.org/officeDocument/2006/relationships/hyperlink" Target="http://www.youtube.com/watch?v=erPwABFbdz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21.jpg"/><Relationship Id="rId4" Type="http://schemas.openxmlformats.org/officeDocument/2006/relationships/hyperlink" Target="http://www.youtube.com/watch?v=X0_R7slBiN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22.jpg"/><Relationship Id="rId4" Type="http://schemas.openxmlformats.org/officeDocument/2006/relationships/hyperlink" Target="http://www.youtube.com/watch?v=w4MQFBEXEM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23.png"/><Relationship Id="rId4" Type="http://schemas.openxmlformats.org/officeDocument/2006/relationships/hyperlink" Target="https://www.emerald.com/insight/content/doi/10.1108/JWAM-10-2020-0044/full/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24.png"/><Relationship Id="rId4" Type="http://schemas.openxmlformats.org/officeDocument/2006/relationships/hyperlink" Target="https://intapi.sciendo.com/pdf/10.1515/bsaft-2017-000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hyperlink" Target="https://link.springer.com/content/pdf/10.1007/s11423-022-10084-1.pdf" TargetMode="Externa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26.png"/><Relationship Id="rId4" Type="http://schemas.openxmlformats.org/officeDocument/2006/relationships/hyperlink" Target="https://link.springer.com/content/pdf/10.1007/s11042-020-09523-z.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27.png"/><Relationship Id="rId4" Type="http://schemas.openxmlformats.org/officeDocument/2006/relationships/hyperlink" Target="https://journals.plos.org/plosone/article/file?id=10.1371/journal.pone.0213178&amp;type=printabl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3.png"/><Relationship Id="rId12"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5.jpg"/><Relationship Id="rId4" Type="http://schemas.openxmlformats.org/officeDocument/2006/relationships/hyperlink" Target="http://www.youtube.com/watch?v=jg8sYvUMohQ"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6.jpg"/><Relationship Id="rId4" Type="http://schemas.openxmlformats.org/officeDocument/2006/relationships/hyperlink" Target="http://www.youtube.com/watch?v=QIneSsndae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hyperlink" Target="http://www.youtube.com/watch?v=nX7Mt6rccls"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9.jpg"/><Relationship Id="rId4" Type="http://schemas.openxmlformats.org/officeDocument/2006/relationships/hyperlink" Target="http://www.youtube.com/watch?v=amLh5uGfik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10.jpg"/><Relationship Id="rId4" Type="http://schemas.openxmlformats.org/officeDocument/2006/relationships/hyperlink" Target="http://www.youtube.com/watch?v=c-n_Tc_n-t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11.jpg"/><Relationship Id="rId4" Type="http://schemas.openxmlformats.org/officeDocument/2006/relationships/hyperlink" Target="http://www.youtube.com/watch?v=atnrcuAAz8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Google Shape;29;p1" descr="A picture containing logo&#10;&#10;Description automatically generated"/>
          <p:cNvPicPr preferRelativeResize="0">
            <a:picLocks noGrp="1"/>
          </p:cNvPicPr>
          <p:nvPr>
            <p:ph type="pic" idx="2"/>
          </p:nvPr>
        </p:nvPicPr>
        <p:blipFill rotWithShape="1">
          <a:blip r:embed="rId3">
            <a:alphaModFix/>
          </a:blip>
          <a:srcRect t="10216" b="10216"/>
          <a:stretch/>
        </p:blipFill>
        <p:spPr>
          <a:xfrm>
            <a:off x="0" y="61291"/>
            <a:ext cx="12192000" cy="6858000"/>
          </a:xfrm>
          <a:prstGeom prst="rect">
            <a:avLst/>
          </a:prstGeom>
          <a:noFill/>
          <a:ln>
            <a:noFill/>
          </a:ln>
        </p:spPr>
      </p:pic>
      <p:sp>
        <p:nvSpPr>
          <p:cNvPr id="30" name="Google Shape;30;p1"/>
          <p:cNvSpPr/>
          <p:nvPr/>
        </p:nvSpPr>
        <p:spPr>
          <a:xfrm>
            <a:off x="0" y="817419"/>
            <a:ext cx="5529943" cy="1457696"/>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1"/>
          <p:cNvSpPr txBox="1"/>
          <p:nvPr/>
        </p:nvSpPr>
        <p:spPr>
          <a:xfrm>
            <a:off x="745722" y="914717"/>
            <a:ext cx="46949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Philosopher"/>
                <a:ea typeface="Philosopher"/>
                <a:cs typeface="Philosopher"/>
                <a:sym typeface="Philosopher"/>
              </a:rPr>
              <a:t>Κα</a:t>
            </a:r>
            <a:r>
              <a:rPr lang="en-GB" sz="2400" b="1" i="0" u="none" strike="noStrike" cap="none" dirty="0" err="1">
                <a:solidFill>
                  <a:schemeClr val="dk1"/>
                </a:solidFill>
                <a:latin typeface="Philosopher"/>
                <a:ea typeface="Philosopher"/>
                <a:cs typeface="Philosopher"/>
                <a:sym typeface="Philosopher"/>
              </a:rPr>
              <a:t>τάρτιση</a:t>
            </a:r>
            <a:r>
              <a:rPr lang="en-GB" sz="2400" b="1" i="0" u="none" strike="noStrike" cap="none" dirty="0">
                <a:solidFill>
                  <a:schemeClr val="dk1"/>
                </a:solidFill>
                <a:latin typeface="Philosopher"/>
                <a:ea typeface="Philosopher"/>
                <a:cs typeface="Philosopher"/>
                <a:sym typeface="Philosopher"/>
              </a:rPr>
              <a:t> επα</a:t>
            </a:r>
            <a:r>
              <a:rPr lang="en-GB" sz="2400" b="1" i="0" u="none" strike="noStrike" cap="none" dirty="0" err="1">
                <a:solidFill>
                  <a:schemeClr val="dk1"/>
                </a:solidFill>
                <a:latin typeface="Philosopher"/>
                <a:ea typeface="Philosopher"/>
                <a:cs typeface="Philosopher"/>
                <a:sym typeface="Philosopher"/>
              </a:rPr>
              <a:t>γγελμ</a:t>
            </a:r>
            <a:r>
              <a:rPr lang="en-GB" sz="2400" b="1" i="0" u="none" strike="noStrike" cap="none" dirty="0">
                <a:solidFill>
                  <a:schemeClr val="dk1"/>
                </a:solidFill>
                <a:latin typeface="Philosopher"/>
                <a:ea typeface="Philosopher"/>
                <a:cs typeface="Philosopher"/>
                <a:sym typeface="Philosopher"/>
              </a:rPr>
              <a:t>ατικής ανάπτυξης για εκπαιδευτές ενηλίκων πρώτης γραμμής</a:t>
            </a:r>
            <a:endParaRPr sz="2400" b="1" i="0" u="none" strike="noStrike" cap="none" dirty="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Philosopher"/>
              <a:ea typeface="Philosopher"/>
              <a:cs typeface="Philosopher"/>
              <a:sym typeface="Philosopher"/>
            </a:endParaRPr>
          </a:p>
        </p:txBody>
      </p:sp>
      <p:sp>
        <p:nvSpPr>
          <p:cNvPr id="33" name="Google Shape;33;p1"/>
          <p:cNvSpPr/>
          <p:nvPr/>
        </p:nvSpPr>
        <p:spPr>
          <a:xfrm>
            <a:off x="1" y="2484337"/>
            <a:ext cx="4332514" cy="1889327"/>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1"/>
          <p:cNvSpPr txBox="1"/>
          <p:nvPr/>
        </p:nvSpPr>
        <p:spPr>
          <a:xfrm>
            <a:off x="348447" y="2581635"/>
            <a:ext cx="38535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2400" b="1" i="0" u="none" strike="noStrike" cap="none">
                <a:solidFill>
                  <a:schemeClr val="dk1"/>
                </a:solidFill>
                <a:latin typeface="Philosopher"/>
                <a:ea typeface="Philosopher"/>
                <a:cs typeface="Philosopher"/>
                <a:sym typeface="Philosopher"/>
              </a:rPr>
              <a:t>Ενότητα </a:t>
            </a:r>
            <a:r>
              <a:rPr lang="en-GB" sz="2400" b="1">
                <a:solidFill>
                  <a:schemeClr val="dk1"/>
                </a:solidFill>
                <a:latin typeface="Philosopher"/>
                <a:ea typeface="Philosopher"/>
                <a:cs typeface="Philosopher"/>
                <a:sym typeface="Philosopher"/>
              </a:rPr>
              <a:t>1</a:t>
            </a:r>
            <a:r>
              <a:rPr lang="en-GB" sz="2400" b="1" i="0" u="none" strike="noStrike" cap="none">
                <a:solidFill>
                  <a:schemeClr val="dk1"/>
                </a:solidFill>
                <a:latin typeface="Philosopher"/>
                <a:ea typeface="Philosopher"/>
                <a:cs typeface="Philosopher"/>
                <a:sym typeface="Philosopher"/>
              </a:rPr>
              <a:t>:</a:t>
            </a:r>
            <a:br>
              <a:rPr lang="en-GB" sz="2400" b="1" i="0" u="none" strike="noStrike" cap="none">
                <a:solidFill>
                  <a:schemeClr val="dk1"/>
                </a:solidFill>
                <a:latin typeface="Philosopher"/>
                <a:ea typeface="Philosopher"/>
                <a:cs typeface="Philosopher"/>
                <a:sym typeface="Philosopher"/>
              </a:rPr>
            </a:br>
            <a:r>
              <a:rPr lang="en-GB" sz="2400" b="0" i="0" u="none" strike="noStrike" cap="none">
                <a:solidFill>
                  <a:schemeClr val="dk1"/>
                </a:solidFill>
                <a:latin typeface="Philosopher"/>
                <a:ea typeface="Philosopher"/>
                <a:cs typeface="Philosopher"/>
                <a:sym typeface="Philosopher"/>
              </a:rPr>
              <a:t>Εισαγωγή στη θεωρία της μικρο-μάθησης</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1"/>
          <p:cNvSpPr/>
          <p:nvPr/>
        </p:nvSpPr>
        <p:spPr>
          <a:xfrm>
            <a:off x="7680960" y="5657712"/>
            <a:ext cx="4511040" cy="1301989"/>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p1"/>
          <p:cNvSpPr txBox="1"/>
          <p:nvPr/>
        </p:nvSpPr>
        <p:spPr>
          <a:xfrm>
            <a:off x="8062530" y="5657712"/>
            <a:ext cx="37479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Philosopher"/>
                <a:ea typeface="Philosopher"/>
                <a:cs typeface="Philosopher"/>
                <a:sym typeface="Philosopher"/>
              </a:rPr>
              <a:t>Π</a:t>
            </a:r>
            <a:r>
              <a:rPr lang="el-GR" sz="2400" b="1" dirty="0" err="1">
                <a:solidFill>
                  <a:schemeClr val="dk1"/>
                </a:solidFill>
                <a:latin typeface="Philosopher"/>
                <a:ea typeface="Philosopher"/>
                <a:cs typeface="Philosopher"/>
                <a:sym typeface="Philosopher"/>
              </a:rPr>
              <a:t>ηγές</a:t>
            </a:r>
            <a:r>
              <a:rPr lang="en-GB" sz="2400" b="1" i="0" u="none" strike="noStrike" cap="none" dirty="0">
                <a:solidFill>
                  <a:schemeClr val="dk1"/>
                </a:solidFill>
                <a:latin typeface="Philosopher"/>
                <a:ea typeface="Philosopher"/>
                <a:cs typeface="Philosopher"/>
                <a:sym typeface="Philosopher"/>
              </a:rPr>
              <a:t> α</a:t>
            </a:r>
            <a:r>
              <a:rPr lang="en-GB" sz="2400" b="1" i="0" u="none" strike="noStrike" cap="none" dirty="0" err="1">
                <a:solidFill>
                  <a:schemeClr val="dk1"/>
                </a:solidFill>
                <a:latin typeface="Philosopher"/>
                <a:ea typeface="Philosopher"/>
                <a:cs typeface="Philosopher"/>
                <a:sym typeface="Philosopher"/>
              </a:rPr>
              <a:t>υτοκ</a:t>
            </a:r>
            <a:r>
              <a:rPr lang="en-GB" sz="2400" b="1" i="0" u="none" strike="noStrike" cap="none" dirty="0">
                <a:solidFill>
                  <a:schemeClr val="dk1"/>
                </a:solidFill>
                <a:latin typeface="Philosopher"/>
                <a:ea typeface="Philosopher"/>
                <a:cs typeface="Philosopher"/>
                <a:sym typeface="Philosopher"/>
              </a:rPr>
              <a:t>ατευθυνόμενης μάθησης</a:t>
            </a:r>
            <a:endParaRPr sz="2400" b="1" i="0" u="none" strike="noStrike" cap="none" dirty="0">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C8FFD957-2F87-EF13-1707-3CA37BBB724E}"/>
              </a:ext>
            </a:extLst>
          </p:cNvPr>
          <p:cNvPicPr>
            <a:picLocks noChangeAspect="1"/>
          </p:cNvPicPr>
          <p:nvPr/>
        </p:nvPicPr>
        <p:blipFill>
          <a:blip r:embed="rId4"/>
          <a:stretch>
            <a:fillRect/>
          </a:stretch>
        </p:blipFill>
        <p:spPr>
          <a:xfrm>
            <a:off x="114652" y="6249100"/>
            <a:ext cx="2345167" cy="4920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9eac917d12_0_67"/>
          <p:cNvSpPr txBox="1"/>
          <p:nvPr/>
        </p:nvSpPr>
        <p:spPr>
          <a:xfrm>
            <a:off x="3271797" y="975625"/>
            <a:ext cx="56484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a:solidFill>
                  <a:schemeClr val="dk1"/>
                </a:solidFill>
                <a:latin typeface="Philosopher"/>
                <a:ea typeface="Philosopher"/>
                <a:cs typeface="Philosopher"/>
                <a:sym typeface="Philosopher"/>
              </a:rPr>
              <a:t>4</a:t>
            </a:r>
            <a:r>
              <a:rPr lang="en-GB" sz="2400" b="1" i="0" u="none" strike="noStrike" cap="none">
                <a:solidFill>
                  <a:schemeClr val="dk1"/>
                </a:solidFill>
                <a:latin typeface="Philosopher"/>
                <a:ea typeface="Philosopher"/>
                <a:cs typeface="Philosopher"/>
                <a:sym typeface="Philosopher"/>
              </a:rPr>
              <a:t>.  Βέλτιστες </a:t>
            </a:r>
            <a:r>
              <a:rPr lang="en-GB" sz="2400" b="1">
                <a:solidFill>
                  <a:schemeClr val="dk1"/>
                </a:solidFill>
                <a:latin typeface="Philosopher"/>
                <a:ea typeface="Philosopher"/>
                <a:cs typeface="Philosopher"/>
                <a:sym typeface="Philosopher"/>
              </a:rPr>
              <a:t>πρακτικές </a:t>
            </a:r>
            <a:r>
              <a:rPr lang="en-GB" sz="2400" b="1" i="0" u="none" strike="noStrike" cap="none">
                <a:solidFill>
                  <a:schemeClr val="dk1"/>
                </a:solidFill>
                <a:latin typeface="Philosopher"/>
                <a:ea typeface="Philosopher"/>
                <a:cs typeface="Philosopher"/>
                <a:sym typeface="Philosopher"/>
              </a:rPr>
              <a:t>μικρομάθησης</a:t>
            </a:r>
            <a:endParaRPr sz="2400" b="1" i="0" u="none" strike="noStrike" cap="none">
              <a:solidFill>
                <a:schemeClr val="dk1"/>
              </a:solidFill>
              <a:latin typeface="Philosopher"/>
              <a:ea typeface="Philosopher"/>
              <a:cs typeface="Philosopher"/>
              <a:sym typeface="Philosopher"/>
            </a:endParaRPr>
          </a:p>
        </p:txBody>
      </p:sp>
      <p:grpSp>
        <p:nvGrpSpPr>
          <p:cNvPr id="150" name="Google Shape;150;g29eac917d12_0_67"/>
          <p:cNvGrpSpPr/>
          <p:nvPr/>
        </p:nvGrpSpPr>
        <p:grpSpPr>
          <a:xfrm>
            <a:off x="5470008" y="1782417"/>
            <a:ext cx="1251984" cy="358200"/>
            <a:chOff x="5470062" y="1167647"/>
            <a:chExt cx="1251984" cy="358200"/>
          </a:xfrm>
        </p:grpSpPr>
        <p:sp>
          <p:nvSpPr>
            <p:cNvPr id="151" name="Google Shape;151;g29eac917d12_0_6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g29eac917d12_0_6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g29eac917d12_0_6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54" name="Google Shape;154;g29eac917d12_0_67"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156" name="Google Shape;156;g29eac917d12_0_67"/>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Εισαγωγή στη μικρομάθηση</a:t>
            </a:r>
            <a:endParaRPr sz="1400" b="0" i="0" u="none" strike="noStrike" cap="none">
              <a:solidFill>
                <a:srgbClr val="000000"/>
              </a:solidFill>
              <a:latin typeface="Arial"/>
              <a:ea typeface="Arial"/>
              <a:cs typeface="Arial"/>
              <a:sym typeface="Arial"/>
            </a:endParaRPr>
          </a:p>
        </p:txBody>
      </p:sp>
      <p:pic>
        <p:nvPicPr>
          <p:cNvPr id="157" name="Google Shape;157;g29eac917d12_0_67" descr="In this webinar, we look at best practices for creating quality microlearning, and how to implement that in the Ed platform. &#10;&#10;Check out the Ed on http://www.edapp.com&#10;Log in to the LMS and start creating your own custom microlessons at https://www.admin.edapp.com&#10;Follow us on twitter at https://www.twitter.com/microlearninged&#10;Send us an email on hello@edapp.com&#10;Learn more about how Ed works on http://academy.edapp.com/&#10;&#10;----------&#10;&#10;Simpler &amp; smarter workplace learning.&#10;&#10;Ed is the learning management system (LMS) designed for today’s digital habits, delivering engaging and effective microlessons directly to your users devices, anytime, anywhere.&#10;&#10;Ed not only has one of the most modern LMS platforms ever created but also utilizes micro-learning with gamification. Content is broken up into easy digestible bite sized pieces and then reinforced with an engaging game. These features combined are perfectly suited to mobile and today’s professionals, and what’s more it’s clinically proven to have better retention too!&#10;&#10;Ed, the future of learning." title="Webinar: Microlearning best practices">
            <a:hlinkClick r:id="rId4"/>
          </p:cNvPr>
          <p:cNvPicPr preferRelativeResize="0"/>
          <p:nvPr/>
        </p:nvPicPr>
        <p:blipFill>
          <a:blip r:embed="rId5">
            <a:alphaModFix/>
          </a:blip>
          <a:stretch>
            <a:fillRect/>
          </a:stretch>
        </p:blipFill>
        <p:spPr>
          <a:xfrm>
            <a:off x="2714100" y="2340825"/>
            <a:ext cx="6763800" cy="3804625"/>
          </a:xfrm>
          <a:prstGeom prst="rect">
            <a:avLst/>
          </a:prstGeom>
          <a:noFill/>
          <a:ln>
            <a:noFill/>
          </a:ln>
        </p:spPr>
      </p:pic>
      <p:pic>
        <p:nvPicPr>
          <p:cNvPr id="2" name="Picture 1">
            <a:extLst>
              <a:ext uri="{FF2B5EF4-FFF2-40B4-BE49-F238E27FC236}">
                <a16:creationId xmlns:a16="http://schemas.microsoft.com/office/drawing/2014/main" id="{0EE609E5-342D-C0BA-0E2B-2126734EDFB1}"/>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1800" b="1" i="0" u="none" strike="noStrike" cap="none">
                <a:solidFill>
                  <a:schemeClr val="dk1"/>
                </a:solidFill>
                <a:latin typeface="Philosopher"/>
                <a:ea typeface="Philosopher"/>
                <a:cs typeface="Philosopher"/>
                <a:sym typeface="Philosopher"/>
              </a:rPr>
              <a:t>1. </a:t>
            </a:r>
            <a:r>
              <a:rPr lang="en-GB" sz="2400" b="1" i="0" u="none" strike="noStrike" cap="none">
                <a:solidFill>
                  <a:srgbClr val="000000"/>
                </a:solidFill>
                <a:latin typeface="Philosopher"/>
                <a:ea typeface="Philosopher"/>
                <a:cs typeface="Philosopher"/>
                <a:sym typeface="Philosopher"/>
              </a:rPr>
              <a:t>Ανδραγωγική vs. Παιδαγωγική</a:t>
            </a:r>
            <a:endParaRPr sz="1800" b="1" i="0" u="none" strike="noStrike" cap="none">
              <a:solidFill>
                <a:schemeClr val="dk1"/>
              </a:solidFill>
              <a:latin typeface="Philosopher"/>
              <a:ea typeface="Philosopher"/>
              <a:cs typeface="Philosopher"/>
              <a:sym typeface="Philosopher"/>
            </a:endParaRPr>
          </a:p>
        </p:txBody>
      </p:sp>
      <p:grpSp>
        <p:nvGrpSpPr>
          <p:cNvPr id="163" name="Google Shape;163;p7"/>
          <p:cNvGrpSpPr/>
          <p:nvPr/>
        </p:nvGrpSpPr>
        <p:grpSpPr>
          <a:xfrm>
            <a:off x="5470008" y="1782417"/>
            <a:ext cx="1251984" cy="358200"/>
            <a:chOff x="5470062" y="1167647"/>
            <a:chExt cx="1251984" cy="358200"/>
          </a:xfrm>
        </p:grpSpPr>
        <p:sp>
          <p:nvSpPr>
            <p:cNvPr id="164" name="Google Shape;164;p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67" name="Google Shape;167;p7"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69" name="Google Shape;169;p7"/>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 Θεωρία μάθησης ενηλίκων</a:t>
            </a:r>
            <a:endParaRPr sz="1400" b="0" i="0" u="none" strike="noStrike" cap="none">
              <a:solidFill>
                <a:srgbClr val="000000"/>
              </a:solidFill>
              <a:latin typeface="Arial"/>
              <a:ea typeface="Arial"/>
              <a:cs typeface="Arial"/>
              <a:sym typeface="Arial"/>
            </a:endParaRPr>
          </a:p>
        </p:txBody>
      </p:sp>
      <p:pic>
        <p:nvPicPr>
          <p:cNvPr id="170" name="Google Shape;170;p7" descr="Andragogy vs Pedagogy - A brief explanation of the practice of adult and child learning approach." title="Pedagogy VS Andragogy (with simple examples)">
            <a:hlinkClick r:id="rId4"/>
          </p:cNvPr>
          <p:cNvPicPr preferRelativeResize="0"/>
          <p:nvPr/>
        </p:nvPicPr>
        <p:blipFill>
          <a:blip r:embed="rId5">
            <a:alphaModFix/>
          </a:blip>
          <a:stretch>
            <a:fillRect/>
          </a:stretch>
        </p:blipFill>
        <p:spPr>
          <a:xfrm>
            <a:off x="2789300" y="2382050"/>
            <a:ext cx="6613404" cy="3720050"/>
          </a:xfrm>
          <a:prstGeom prst="rect">
            <a:avLst/>
          </a:prstGeom>
          <a:noFill/>
          <a:ln>
            <a:noFill/>
          </a:ln>
        </p:spPr>
      </p:pic>
      <p:pic>
        <p:nvPicPr>
          <p:cNvPr id="2" name="Picture 1">
            <a:extLst>
              <a:ext uri="{FF2B5EF4-FFF2-40B4-BE49-F238E27FC236}">
                <a16:creationId xmlns:a16="http://schemas.microsoft.com/office/drawing/2014/main" id="{F31BEBAF-BA11-FE99-C665-82881E1BCEE4}"/>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2. Εφαρμογή των αρχών της Εκπαίδευσης Ενηλίκων στη Μικρομάθηση</a:t>
            </a:r>
            <a:endParaRPr sz="2000" b="1" i="0" u="none" strike="noStrike" cap="none">
              <a:solidFill>
                <a:schemeClr val="dk1"/>
              </a:solidFill>
              <a:latin typeface="Philosopher"/>
              <a:ea typeface="Philosopher"/>
              <a:cs typeface="Philosopher"/>
              <a:sym typeface="Philosopher"/>
            </a:endParaRPr>
          </a:p>
        </p:txBody>
      </p:sp>
      <p:grpSp>
        <p:nvGrpSpPr>
          <p:cNvPr id="176" name="Google Shape;176;p8"/>
          <p:cNvGrpSpPr/>
          <p:nvPr/>
        </p:nvGrpSpPr>
        <p:grpSpPr>
          <a:xfrm>
            <a:off x="5470008" y="1782417"/>
            <a:ext cx="1251984" cy="358200"/>
            <a:chOff x="5470062" y="1167647"/>
            <a:chExt cx="1251984" cy="358200"/>
          </a:xfrm>
        </p:grpSpPr>
        <p:sp>
          <p:nvSpPr>
            <p:cNvPr id="177" name="Google Shape;177;p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0" name="Google Shape;180;p8"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82" name="Google Shape;182;p8"/>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 Θεωρία μάθησης ενηλίκων</a:t>
            </a:r>
            <a:endParaRPr sz="1400" b="0" i="0" u="none" strike="noStrike" cap="none">
              <a:solidFill>
                <a:srgbClr val="000000"/>
              </a:solidFill>
              <a:latin typeface="Arial"/>
              <a:ea typeface="Arial"/>
              <a:cs typeface="Arial"/>
              <a:sym typeface="Arial"/>
            </a:endParaRPr>
          </a:p>
        </p:txBody>
      </p:sp>
      <p:pic>
        <p:nvPicPr>
          <p:cNvPr id="183" name="Google Shape;183;p8" descr="Animated in After Effects" title="Adult Learning Microlearning Animation">
            <a:hlinkClick r:id="rId4"/>
          </p:cNvPr>
          <p:cNvPicPr preferRelativeResize="0"/>
          <p:nvPr/>
        </p:nvPicPr>
        <p:blipFill>
          <a:blip r:embed="rId5">
            <a:alphaModFix/>
          </a:blip>
          <a:stretch>
            <a:fillRect/>
          </a:stretch>
        </p:blipFill>
        <p:spPr>
          <a:xfrm>
            <a:off x="2610188" y="2502350"/>
            <a:ext cx="6721575" cy="3780875"/>
          </a:xfrm>
          <a:prstGeom prst="rect">
            <a:avLst/>
          </a:prstGeom>
          <a:noFill/>
          <a:ln>
            <a:noFill/>
          </a:ln>
        </p:spPr>
      </p:pic>
      <p:pic>
        <p:nvPicPr>
          <p:cNvPr id="2" name="Picture 1">
            <a:extLst>
              <a:ext uri="{FF2B5EF4-FFF2-40B4-BE49-F238E27FC236}">
                <a16:creationId xmlns:a16="http://schemas.microsoft.com/office/drawing/2014/main" id="{104372E6-2E81-BE7A-12B7-CE50FB557814}"/>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29eac917d12_0_40"/>
          <p:cNvSpPr txBox="1"/>
          <p:nvPr/>
        </p:nvSpPr>
        <p:spPr>
          <a:xfrm>
            <a:off x="3166950" y="704613"/>
            <a:ext cx="5858100" cy="10059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2. </a:t>
            </a:r>
            <a:r>
              <a:rPr lang="en-GB" sz="2300" b="1">
                <a:solidFill>
                  <a:srgbClr val="0F0F0F"/>
                </a:solidFill>
                <a:highlight>
                  <a:srgbClr val="FFFFFF"/>
                </a:highlight>
                <a:latin typeface="Philosopher"/>
                <a:ea typeface="Philosopher"/>
                <a:cs typeface="Philosopher"/>
                <a:sym typeface="Philosopher"/>
              </a:rPr>
              <a:t>Χρήση των αρχών της εκπαίδευσης ενηλίκων για τη δημιουργία αποτελεσματικής κατάρτισης</a:t>
            </a:r>
            <a:endParaRPr sz="2000" b="1">
              <a:solidFill>
                <a:schemeClr val="dk1"/>
              </a:solidFill>
              <a:latin typeface="Philosopher"/>
              <a:ea typeface="Philosopher"/>
              <a:cs typeface="Philosopher"/>
              <a:sym typeface="Philosopher"/>
            </a:endParaRPr>
          </a:p>
        </p:txBody>
      </p:sp>
      <p:grpSp>
        <p:nvGrpSpPr>
          <p:cNvPr id="189" name="Google Shape;189;g29eac917d12_0_40"/>
          <p:cNvGrpSpPr/>
          <p:nvPr/>
        </p:nvGrpSpPr>
        <p:grpSpPr>
          <a:xfrm>
            <a:off x="5470008" y="1782417"/>
            <a:ext cx="1251984" cy="358200"/>
            <a:chOff x="5470062" y="1167647"/>
            <a:chExt cx="1251984" cy="358200"/>
          </a:xfrm>
        </p:grpSpPr>
        <p:sp>
          <p:nvSpPr>
            <p:cNvPr id="190" name="Google Shape;190;g29eac917d12_0_4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g29eac917d12_0_4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g29eac917d12_0_4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93" name="Google Shape;193;g29eac917d12_0_40"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195" name="Google Shape;195;g29eac917d12_0_40"/>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 Θεωρία μάθησης ενηλίκων</a:t>
            </a:r>
            <a:endParaRPr sz="1400" b="0" i="0" u="none" strike="noStrike" cap="none">
              <a:solidFill>
                <a:srgbClr val="000000"/>
              </a:solidFill>
              <a:latin typeface="Arial"/>
              <a:ea typeface="Arial"/>
              <a:cs typeface="Arial"/>
              <a:sym typeface="Arial"/>
            </a:endParaRPr>
          </a:p>
        </p:txBody>
      </p:sp>
      <p:pic>
        <p:nvPicPr>
          <p:cNvPr id="196" name="Google Shape;196;g29eac917d12_0_40" descr="Adult learners have specific needs and interests that greatly influence how they view and benefit from training efforts. Addressing these needs and interests can create more effective and engaging training. Dr. Black will cover foundational principles of adult learning theory and demonstrate how they can be incorporated into curricula. Dr. Black will draw from evidence-based education research on adult learning as well as his own extensive experience to present ideas you can use right away to enhance your own instruction and training programs." title="Using Adult Learning Principles to Create Effective Training">
            <a:hlinkClick r:id="rId4"/>
          </p:cNvPr>
          <p:cNvPicPr preferRelativeResize="0"/>
          <p:nvPr/>
        </p:nvPicPr>
        <p:blipFill>
          <a:blip r:embed="rId5">
            <a:alphaModFix/>
          </a:blip>
          <a:stretch>
            <a:fillRect/>
          </a:stretch>
        </p:blipFill>
        <p:spPr>
          <a:xfrm>
            <a:off x="3008700" y="2433849"/>
            <a:ext cx="6174600" cy="3473201"/>
          </a:xfrm>
          <a:prstGeom prst="rect">
            <a:avLst/>
          </a:prstGeom>
          <a:noFill/>
          <a:ln>
            <a:noFill/>
          </a:ln>
        </p:spPr>
      </p:pic>
      <p:pic>
        <p:nvPicPr>
          <p:cNvPr id="2" name="Picture 1">
            <a:extLst>
              <a:ext uri="{FF2B5EF4-FFF2-40B4-BE49-F238E27FC236}">
                <a16:creationId xmlns:a16="http://schemas.microsoft.com/office/drawing/2014/main" id="{4DBB36E4-E935-67CA-3F15-00CEFDB59F40}"/>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9"/>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1. Αφήγηση ιστοριών στη μικρομάθηση</a:t>
            </a:r>
            <a:endParaRPr sz="2000" b="1" i="0" u="none" strike="noStrike" cap="none">
              <a:solidFill>
                <a:schemeClr val="dk1"/>
              </a:solidFill>
              <a:latin typeface="Philosopher"/>
              <a:ea typeface="Philosopher"/>
              <a:cs typeface="Philosopher"/>
              <a:sym typeface="Philosopher"/>
            </a:endParaRPr>
          </a:p>
        </p:txBody>
      </p:sp>
      <p:grpSp>
        <p:nvGrpSpPr>
          <p:cNvPr id="202" name="Google Shape;202;p9"/>
          <p:cNvGrpSpPr/>
          <p:nvPr/>
        </p:nvGrpSpPr>
        <p:grpSpPr>
          <a:xfrm>
            <a:off x="5470008" y="1782417"/>
            <a:ext cx="1251984" cy="358200"/>
            <a:chOff x="5470062" y="1167647"/>
            <a:chExt cx="1251984" cy="358200"/>
          </a:xfrm>
        </p:grpSpPr>
        <p:sp>
          <p:nvSpPr>
            <p:cNvPr id="203" name="Google Shape;203;p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p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06" name="Google Shape;206;p9"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08" name="Google Shape;208;p9"/>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Σχεδιασμός αποτελεσματικών ενοτήτων μικρομάθησης</a:t>
            </a:r>
            <a:endParaRPr sz="1400" b="0" i="0" u="none" strike="noStrike" cap="none">
              <a:solidFill>
                <a:srgbClr val="000000"/>
              </a:solidFill>
              <a:latin typeface="Arial"/>
              <a:ea typeface="Arial"/>
              <a:cs typeface="Arial"/>
              <a:sym typeface="Arial"/>
            </a:endParaRPr>
          </a:p>
        </p:txBody>
      </p:sp>
      <p:pic>
        <p:nvPicPr>
          <p:cNvPr id="209" name="Google Shape;209;p9" descr="1080 HD" title="Microlearning - Storytelling - Innovations">
            <a:hlinkClick r:id="rId4"/>
          </p:cNvPr>
          <p:cNvPicPr preferRelativeResize="0"/>
          <p:nvPr/>
        </p:nvPicPr>
        <p:blipFill>
          <a:blip r:embed="rId5">
            <a:alphaModFix/>
          </a:blip>
          <a:stretch>
            <a:fillRect/>
          </a:stretch>
        </p:blipFill>
        <p:spPr>
          <a:xfrm>
            <a:off x="2849050" y="2393609"/>
            <a:ext cx="6493900" cy="3652819"/>
          </a:xfrm>
          <a:prstGeom prst="rect">
            <a:avLst/>
          </a:prstGeom>
          <a:noFill/>
          <a:ln>
            <a:noFill/>
          </a:ln>
        </p:spPr>
      </p:pic>
      <p:pic>
        <p:nvPicPr>
          <p:cNvPr id="2" name="Picture 1">
            <a:extLst>
              <a:ext uri="{FF2B5EF4-FFF2-40B4-BE49-F238E27FC236}">
                <a16:creationId xmlns:a16="http://schemas.microsoft.com/office/drawing/2014/main" id="{824D9DF1-BF4E-D455-121C-D8475AD92FA6}"/>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0"/>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2. Παιχνιδοποίηση στη μικρομάθηση</a:t>
            </a:r>
            <a:endParaRPr sz="2000" b="1" i="0" u="none" strike="noStrike" cap="none">
              <a:solidFill>
                <a:schemeClr val="dk1"/>
              </a:solidFill>
              <a:latin typeface="Philosopher"/>
              <a:ea typeface="Philosopher"/>
              <a:cs typeface="Philosopher"/>
              <a:sym typeface="Philosopher"/>
            </a:endParaRPr>
          </a:p>
        </p:txBody>
      </p:sp>
      <p:grpSp>
        <p:nvGrpSpPr>
          <p:cNvPr id="215" name="Google Shape;215;p10"/>
          <p:cNvGrpSpPr/>
          <p:nvPr/>
        </p:nvGrpSpPr>
        <p:grpSpPr>
          <a:xfrm>
            <a:off x="5470008" y="1782417"/>
            <a:ext cx="1251984" cy="358200"/>
            <a:chOff x="5470062" y="1167647"/>
            <a:chExt cx="1251984" cy="358200"/>
          </a:xfrm>
        </p:grpSpPr>
        <p:sp>
          <p:nvSpPr>
            <p:cNvPr id="216" name="Google Shape;216;p1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p1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19" name="Google Shape;219;p10"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21" name="Google Shape;221;p10"/>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Σχεδιασμός αποτελεσματικών ενοτήτων μικρομάθησης</a:t>
            </a:r>
            <a:endParaRPr sz="1400" b="0" i="0" u="none" strike="noStrike" cap="none">
              <a:solidFill>
                <a:srgbClr val="000000"/>
              </a:solidFill>
              <a:latin typeface="Arial"/>
              <a:ea typeface="Arial"/>
              <a:cs typeface="Arial"/>
              <a:sym typeface="Arial"/>
            </a:endParaRPr>
          </a:p>
        </p:txBody>
      </p:sp>
      <p:pic>
        <p:nvPicPr>
          <p:cNvPr id="222" name="Google Shape;222;p10" descr="Learning is never a chore with ‘gamification’ at play! ‘Knowing’ gamification and ‘applying’ these principles are two different concepts. &#10;&#10;Gnowbe’s Founder and CEO So-Young Kang introduces 5 key principles of ‘gamified learning’ to help boost learner engagement and ultimately deepen understanding of content. &#10;&#10;Gnowbe is a pioneering microlearning solution designed to help the modern workforce learn better and faster. Based on the science of adult learning, gamification, and behavior design, Gnowbe’s bite-sized content drives 'on-the-job application' for greater performance.&#10;&#10;Want to incorporate mobile microlearning into your organization's learning strategy? Find out more: https://www.gnowbe.com/&#10;&#10;#Gnowbe #elearning #microlearning #edtech #hrtech #learningtech #adultlearning #education #mobilelearning" title="Principles of Gamified Learning">
            <a:hlinkClick r:id="rId4"/>
          </p:cNvPr>
          <p:cNvPicPr preferRelativeResize="0"/>
          <p:nvPr/>
        </p:nvPicPr>
        <p:blipFill>
          <a:blip r:embed="rId5">
            <a:alphaModFix/>
          </a:blip>
          <a:stretch>
            <a:fillRect/>
          </a:stretch>
        </p:blipFill>
        <p:spPr>
          <a:xfrm>
            <a:off x="2545875" y="2429998"/>
            <a:ext cx="6850178" cy="3853225"/>
          </a:xfrm>
          <a:prstGeom prst="rect">
            <a:avLst/>
          </a:prstGeom>
          <a:noFill/>
          <a:ln>
            <a:noFill/>
          </a:ln>
        </p:spPr>
      </p:pic>
      <p:pic>
        <p:nvPicPr>
          <p:cNvPr id="2" name="Picture 1">
            <a:extLst>
              <a:ext uri="{FF2B5EF4-FFF2-40B4-BE49-F238E27FC236}">
                <a16:creationId xmlns:a16="http://schemas.microsoft.com/office/drawing/2014/main" id="{19E3AC66-4E6F-A4CA-9568-5FDBD55DBB29}"/>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1"/>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3. Πώς να δημιουργήσετε ελκυστικά μαθήματα συμμόρφωσης χρησιμοποιώντας Gamification και Microlearning</a:t>
            </a:r>
            <a:endParaRPr sz="2000" b="1" i="0" u="none" strike="noStrike" cap="none">
              <a:solidFill>
                <a:schemeClr val="dk1"/>
              </a:solidFill>
              <a:latin typeface="Philosopher"/>
              <a:ea typeface="Philosopher"/>
              <a:cs typeface="Philosopher"/>
              <a:sym typeface="Philosopher"/>
            </a:endParaRPr>
          </a:p>
        </p:txBody>
      </p:sp>
      <p:grpSp>
        <p:nvGrpSpPr>
          <p:cNvPr id="228" name="Google Shape;228;p11"/>
          <p:cNvGrpSpPr/>
          <p:nvPr/>
        </p:nvGrpSpPr>
        <p:grpSpPr>
          <a:xfrm>
            <a:off x="5470008" y="1782417"/>
            <a:ext cx="1251984" cy="358200"/>
            <a:chOff x="5470062" y="1167647"/>
            <a:chExt cx="1251984" cy="358200"/>
          </a:xfrm>
        </p:grpSpPr>
        <p:sp>
          <p:nvSpPr>
            <p:cNvPr id="229" name="Google Shape;229;p1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p1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p1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32" name="Google Shape;232;p11"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34" name="Google Shape;234;p11"/>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Σχεδιασμός αποτελεσματικών ενοτήτων μικρομάθησης</a:t>
            </a:r>
            <a:endParaRPr sz="1400" b="0" i="0" u="none" strike="noStrike" cap="none">
              <a:solidFill>
                <a:srgbClr val="000000"/>
              </a:solidFill>
              <a:latin typeface="Arial"/>
              <a:ea typeface="Arial"/>
              <a:cs typeface="Arial"/>
              <a:sym typeface="Arial"/>
            </a:endParaRPr>
          </a:p>
        </p:txBody>
      </p:sp>
      <p:pic>
        <p:nvPicPr>
          <p:cNvPr id="235" name="Google Shape;235;p11" descr="Here EI Design shows you 3 ways in which you can create engaging Compliance courses using techniques like Gamification and Microlearning. &#10;&#10;Compliance courses can often tend to be boring and mundane. Enhance the impact of your training now using EI Design’s strategies and solutions.&#10;&#10;About EI Design &#10;EI Design brings in 17 years of expertise servicing customers across 20+ countries catering to their varied eLearning needs. We have delivered more than 10,000+ hours of eLearning development content (of which over 2000+ hours are for Mobile Learning). We also have a strong expertise in localizing content in 31 global languages. Please visit - https://www.eidesign.net/ to know more.&#10;&#10;Please do subscribe for more related videos https://www.youtube.com/channel/UCcJlErCWN0IuiZPkeb7MqTQ?sub_confirmation=1&#10;&#10;Lets connect socially on&#10;LinkedIn ➡https://www.linkedin.com/in/ei-design-1a1867111&#10;Facebook➡ https://www.facebook.com/EIDesign.net/&#10;Twitter ➡ https://twitter.com/EIDesignLearn&#10;Pinterest ➡https://in.pinterest.com/EIDesign01/" title="3 Examples - How to create Engaging Compliance courses using Gamification and Microlearning">
            <a:hlinkClick r:id="rId4"/>
          </p:cNvPr>
          <p:cNvPicPr preferRelativeResize="0"/>
          <p:nvPr/>
        </p:nvPicPr>
        <p:blipFill>
          <a:blip r:embed="rId5">
            <a:alphaModFix/>
          </a:blip>
          <a:stretch>
            <a:fillRect/>
          </a:stretch>
        </p:blipFill>
        <p:spPr>
          <a:xfrm>
            <a:off x="3234875" y="2663725"/>
            <a:ext cx="5722250" cy="3218750"/>
          </a:xfrm>
          <a:prstGeom prst="rect">
            <a:avLst/>
          </a:prstGeom>
          <a:noFill/>
          <a:ln>
            <a:noFill/>
          </a:ln>
        </p:spPr>
      </p:pic>
      <p:pic>
        <p:nvPicPr>
          <p:cNvPr id="2" name="Picture 1">
            <a:extLst>
              <a:ext uri="{FF2B5EF4-FFF2-40B4-BE49-F238E27FC236}">
                <a16:creationId xmlns:a16="http://schemas.microsoft.com/office/drawing/2014/main" id="{A8CD849C-CC17-3C5B-676E-D7BC60786993}"/>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9eac917d12_0_19"/>
          <p:cNvSpPr txBox="1"/>
          <p:nvPr/>
        </p:nvSpPr>
        <p:spPr>
          <a:xfrm>
            <a:off x="2597701" y="987189"/>
            <a:ext cx="69966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3. Πώς να δημιουργήσετε ελκυστική online συμμόρφωση</a:t>
            </a:r>
            <a:endParaRPr sz="2000" b="1" i="0" u="none" strike="noStrike" cap="none">
              <a:solidFill>
                <a:schemeClr val="dk1"/>
              </a:solidFill>
              <a:latin typeface="Philosopher"/>
              <a:ea typeface="Philosopher"/>
              <a:cs typeface="Philosopher"/>
              <a:sym typeface="Philosopher"/>
            </a:endParaRPr>
          </a:p>
        </p:txBody>
      </p:sp>
      <p:grpSp>
        <p:nvGrpSpPr>
          <p:cNvPr id="241" name="Google Shape;241;g29eac917d12_0_19"/>
          <p:cNvGrpSpPr/>
          <p:nvPr/>
        </p:nvGrpSpPr>
        <p:grpSpPr>
          <a:xfrm>
            <a:off x="5470020" y="1862892"/>
            <a:ext cx="1251984" cy="358200"/>
            <a:chOff x="5470062" y="1167647"/>
            <a:chExt cx="1251984" cy="358200"/>
          </a:xfrm>
        </p:grpSpPr>
        <p:sp>
          <p:nvSpPr>
            <p:cNvPr id="242" name="Google Shape;242;g29eac917d12_0_1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g29eac917d12_0_1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g29eac917d12_0_1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5" name="Google Shape;245;g29eac917d12_0_19"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247" name="Google Shape;247;g29eac917d12_0_19"/>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Σχεδιασμός αποτελεσματικών ενοτήτων μικρομάθησης</a:t>
            </a:r>
            <a:endParaRPr sz="1400" b="0" i="0" u="none" strike="noStrike" cap="none">
              <a:solidFill>
                <a:srgbClr val="000000"/>
              </a:solidFill>
              <a:latin typeface="Arial"/>
              <a:ea typeface="Arial"/>
              <a:cs typeface="Arial"/>
              <a:sym typeface="Arial"/>
            </a:endParaRPr>
          </a:p>
        </p:txBody>
      </p:sp>
      <p:pic>
        <p:nvPicPr>
          <p:cNvPr id="248" name="Google Shape;248;g29eac917d12_0_19" descr="Try Easygenerator for free: https://bit.ly/3PTYLzG&#10;Learn more about compliance training: https://www.easygenerator.com/en/blog/compliance/&#10;&#10;----------&#10;&#10;Join Kasper Spiro, Chief Learning Strategist at Easygenerator, for a free webinar on how to make online compliance training more engaging and fun. In this webinar, Kasper will discuss the main issues around compliance training – lack of resources, lack of employee engagement, and repetitive content – and explain how to overcome them to create meaningful and effective compliance training for your employees.&#10;&#10;----------&#10;&#10;00:00 – Introduction&#10;01:05 – The issues of compliance training&#10;02:10 – Using course templates to develop compliance training&#10;04:38 – Using Employee-generated Learning to create compliance training more efficiently&#10;8:10 – How to embed multimedia in your corporate training&#10;9:54 – How to use different question types in your corporate training&#10;11:49 – How to use storytelling and humor in your corporate training&#10;13:46 – What is spaced learning and how can it help you beat the forgetting curve?&#10;17:25 – Easygenerator Course Afterword&#10;23:00 – How to make your online compliance training mobile-friendly&#10;25:30 – Compliance training best practices: additional resources&#10;27:30 – Creating a compliance training pre-assessment with Easygenerator&#10;36:42 – Tracking compliance training results and exporting certificates in Easygenerator&#10;38:50 – Key lessons learned&#10;42:10 – Q&amp;A&#10;&#10;----------&#10;&#10;Easygenerator is an award-winning e-learning authoring solution that simplifies and accelerates your organization’s learning development. Our software is trusted by over 50,000 users in more than 150 countries. &#10;&#10;Easygenerator Blog: https://www.easygenerator.com/en/blog/&#10;Easygenerator LinkedIn: https://www.linkedin.com/company/1465209/&#10;Easygenerator Facebook: https://www.facebook.com/easygenerator/&#10;Easygenerator Twitter: https://twitter.com/easygenerator&#10;&#10;#onlinecompliancetraining #createcompliancetraining #compliancetraining" title="How to create an engaging online compliance training program | FREE WEBINAR">
            <a:hlinkClick r:id="rId4"/>
          </p:cNvPr>
          <p:cNvPicPr preferRelativeResize="0"/>
          <p:nvPr/>
        </p:nvPicPr>
        <p:blipFill>
          <a:blip r:embed="rId5">
            <a:alphaModFix/>
          </a:blip>
          <a:stretch>
            <a:fillRect/>
          </a:stretch>
        </p:blipFill>
        <p:spPr>
          <a:xfrm>
            <a:off x="3185063" y="2414001"/>
            <a:ext cx="5821875" cy="3274800"/>
          </a:xfrm>
          <a:prstGeom prst="rect">
            <a:avLst/>
          </a:prstGeom>
          <a:noFill/>
          <a:ln>
            <a:noFill/>
          </a:ln>
        </p:spPr>
      </p:pic>
      <p:pic>
        <p:nvPicPr>
          <p:cNvPr id="2" name="Picture 1">
            <a:extLst>
              <a:ext uri="{FF2B5EF4-FFF2-40B4-BE49-F238E27FC236}">
                <a16:creationId xmlns:a16="http://schemas.microsoft.com/office/drawing/2014/main" id="{2DEDFC43-54E0-39AF-26AA-72CE87587EB3}"/>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10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2"/>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4. Μικρο-μάθηση: Ένα σημαντικό εργαλείο στη στρατηγική σας για το μαθησιακό περιεχόμενο</a:t>
            </a:r>
            <a:endParaRPr sz="2000" b="1" i="0" u="none" strike="noStrike" cap="none">
              <a:solidFill>
                <a:schemeClr val="dk1"/>
              </a:solidFill>
              <a:latin typeface="Philosopher"/>
              <a:ea typeface="Philosopher"/>
              <a:cs typeface="Philosopher"/>
              <a:sym typeface="Philosopher"/>
            </a:endParaRPr>
          </a:p>
        </p:txBody>
      </p:sp>
      <p:grpSp>
        <p:nvGrpSpPr>
          <p:cNvPr id="254" name="Google Shape;254;p12"/>
          <p:cNvGrpSpPr/>
          <p:nvPr/>
        </p:nvGrpSpPr>
        <p:grpSpPr>
          <a:xfrm>
            <a:off x="5470008" y="1782417"/>
            <a:ext cx="1251984" cy="358200"/>
            <a:chOff x="5470062" y="1167647"/>
            <a:chExt cx="1251984" cy="358200"/>
          </a:xfrm>
        </p:grpSpPr>
        <p:sp>
          <p:nvSpPr>
            <p:cNvPr id="255" name="Google Shape;255;p1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6" name="Google Shape;256;p1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p1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58" name="Google Shape;258;p12"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60" name="Google Shape;260;p12"/>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Σχεδιασμός αποτελεσματικών ενοτήτων μικρομάθησης</a:t>
            </a:r>
            <a:endParaRPr sz="1400" b="0" i="0" u="none" strike="noStrike" cap="none">
              <a:solidFill>
                <a:srgbClr val="000000"/>
              </a:solidFill>
              <a:latin typeface="Arial"/>
              <a:ea typeface="Arial"/>
              <a:cs typeface="Arial"/>
              <a:sym typeface="Arial"/>
            </a:endParaRPr>
          </a:p>
        </p:txBody>
      </p:sp>
      <p:pic>
        <p:nvPicPr>
          <p:cNvPr id="261" name="Google Shape;261;p12" descr="Looking to reshape your learning content strategy but unsure where to start? &#10;&#10;One of the most powerful tactics to drive engagement is microlearning. In this webinar, on March 12th, we showcased how to leverage bite-sized content at the heart of your strategy to empower your users to want to learn.&#10;&#10;Hosted by our Chief Content Officer, Emma Layton, with special guest Michael Brown, Digital Learning Manager at Vanquis Bank, this webinar demonstrates: &#10;&#10;- Why microlearning is an essential part of your content toolkit&#10;- Practical tips to launch new content and mobilise your organisation&#10;- Innovative ways to integrate microlearning with your existing training offering.&#10;&#10;Q&amp;A&#10;&#10;Q1. How we actually add to our catalogue and how big we expect it to get? 24:10&#10;&#10;Q2. Do you use any external companies to verify the language you use in inclusive? 25:36 &amp; 33:20&#10;&#10;Q3. How do we respond to thing going around us? E.g. coronavirus 27:05&#10;&#10;Q4. VANQUIS – What was your criteria when choosing a content provider? 28:41&#10;&#10;Q5. Are all topics suitable for microlearning? 30:15&#10;&#10;Q6. VANQUIS – What’s next for Vanquis? 31:50&#10;&#10;Q7. Can we get a free trial and preview some of the modules for ourselves? 33:43&#10;&#10;Q8. Any suggestions on getting your organization to focus on the strategy or analysis phase? 34:27&#10;&#10;Q9. How do you suggest we can engage teams that are in direct service, such as answering queries on phonelines which may not use Yammer and access online learning due to restrictions in their role? 36:27&#10;&#10;Q10. People use the terms microlearning and bite-sized learning interchangeably, do THRIVE see a difference? 39:55" title="Why microlearning is the most important tool in your learning content strategy">
            <a:hlinkClick r:id="rId4"/>
          </p:cNvPr>
          <p:cNvPicPr preferRelativeResize="0"/>
          <p:nvPr/>
        </p:nvPicPr>
        <p:blipFill>
          <a:blip r:embed="rId5">
            <a:alphaModFix/>
          </a:blip>
          <a:stretch>
            <a:fillRect/>
          </a:stretch>
        </p:blipFill>
        <p:spPr>
          <a:xfrm>
            <a:off x="2554443" y="2185550"/>
            <a:ext cx="7083107" cy="3984225"/>
          </a:xfrm>
          <a:prstGeom prst="rect">
            <a:avLst/>
          </a:prstGeom>
          <a:noFill/>
          <a:ln>
            <a:noFill/>
          </a:ln>
        </p:spPr>
      </p:pic>
      <p:pic>
        <p:nvPicPr>
          <p:cNvPr id="2" name="Picture 1">
            <a:extLst>
              <a:ext uri="{FF2B5EF4-FFF2-40B4-BE49-F238E27FC236}">
                <a16:creationId xmlns:a16="http://schemas.microsoft.com/office/drawing/2014/main" id="{57B59B9F-713A-FA15-C5B4-C82308E35ABC}"/>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3"/>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1. Τεχνολογία και πλατφόρμες</a:t>
            </a:r>
            <a:endParaRPr sz="2000" b="1" i="0" u="none" strike="noStrike" cap="none">
              <a:solidFill>
                <a:schemeClr val="dk1"/>
              </a:solidFill>
              <a:latin typeface="Philosopher"/>
              <a:ea typeface="Philosopher"/>
              <a:cs typeface="Philosopher"/>
              <a:sym typeface="Philosopher"/>
            </a:endParaRPr>
          </a:p>
        </p:txBody>
      </p:sp>
      <p:grpSp>
        <p:nvGrpSpPr>
          <p:cNvPr id="267" name="Google Shape;267;p13"/>
          <p:cNvGrpSpPr/>
          <p:nvPr/>
        </p:nvGrpSpPr>
        <p:grpSpPr>
          <a:xfrm>
            <a:off x="5470008" y="1782417"/>
            <a:ext cx="1251984" cy="358200"/>
            <a:chOff x="5470062" y="1167647"/>
            <a:chExt cx="1251984" cy="358200"/>
          </a:xfrm>
        </p:grpSpPr>
        <p:sp>
          <p:nvSpPr>
            <p:cNvPr id="268" name="Google Shape;268;p1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9" name="Google Shape;269;p1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0" name="Google Shape;270;p1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71" name="Google Shape;271;p13"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73" name="Google Shape;273;p13"/>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IV. Μέθοδοι παράδοσης</a:t>
            </a:r>
            <a:endParaRPr sz="1400" b="0" i="0" u="none" strike="noStrike" cap="none">
              <a:solidFill>
                <a:srgbClr val="000000"/>
              </a:solidFill>
              <a:latin typeface="Arial"/>
              <a:ea typeface="Arial"/>
              <a:cs typeface="Arial"/>
              <a:sym typeface="Arial"/>
            </a:endParaRPr>
          </a:p>
        </p:txBody>
      </p:sp>
      <p:pic>
        <p:nvPicPr>
          <p:cNvPr id="274" name="Google Shape;274;p13" descr="►► Watch FREE MasterClass → How to develop your eLearning Program in less than 90 days:&#10;https://bit.ly/es-free-masterclass&#10;&#10;Looking for the best microlearning platforms to enhance your learning experience? In this video, we reveal the top five microlearning platforms that are revolutionizing the way people learn. Discover the features and benefits of each platform and how they can help you and your business succeed!&#10;&#10;In this video: &#10;0:00 Intro&#10;0:06 Free masterclass invite&#10;0:12 Talent Cards&#10;0:28 Kajabi&#10;0:48 Youtube microlearning&#10;1:15 Spekit &#10;1:41 eduMe&#10;&#10;By the way, you can get your 30-day free trial (instead of 14-day) by using our link: https://bit.ly/Kajabi-30-day-trial&#10;&#10;LMSs and tools we use and recommend: &#10;Kajabi https://bit.ly/Kajabi-30-day-trial&#10;TalentCards https://bit.ly/ep-talentcards &#10;TalentLMS https://bit.ly/ep-talentlms &#10;Revolution Lightboard https://bit.ly/ep-lightboards &#10;VideoAsk https://bit.ly/ep-videoask &#10;Loom.com https://bit.ly/eP-Loom &#10;LearnWorlds https://bit.ly/ep-learnworlds&#10;VideoAsk https://bit.ly/ep-VideoAsk&#10;VidIQ vidiq.com/elearningpartner&#10; &#10;We are eLearning Partners, and we've created this channel to simplify your eLearning. eLearning can be complicated; after working with small to mid-sized organizations for the last 7 years, we are now sharing simple but effective ways to help you create your own eLearning program or online course. &#10;&#10;If you liked the video, please make sure to give it thumbs up and subscribe to our channel and ring the notification bell 🔔 so you won't miss our new videos. Don’t forget to share with your friends and family. We would love to hear your opinions, comment down below. Thanks for watching.&#10;&#10;#elearning #microlearning" title="The 5 Best Microlearning Platforms You Should be Using (Quick 2-min Guide)">
            <a:hlinkClick r:id="rId4"/>
          </p:cNvPr>
          <p:cNvPicPr preferRelativeResize="0"/>
          <p:nvPr/>
        </p:nvPicPr>
        <p:blipFill>
          <a:blip r:embed="rId5">
            <a:alphaModFix/>
          </a:blip>
          <a:stretch>
            <a:fillRect/>
          </a:stretch>
        </p:blipFill>
        <p:spPr>
          <a:xfrm>
            <a:off x="2796900" y="2343150"/>
            <a:ext cx="6598178" cy="3711475"/>
          </a:xfrm>
          <a:prstGeom prst="rect">
            <a:avLst/>
          </a:prstGeom>
          <a:noFill/>
          <a:ln>
            <a:noFill/>
          </a:ln>
        </p:spPr>
      </p:pic>
      <p:pic>
        <p:nvPicPr>
          <p:cNvPr id="2" name="Picture 1">
            <a:extLst>
              <a:ext uri="{FF2B5EF4-FFF2-40B4-BE49-F238E27FC236}">
                <a16:creationId xmlns:a16="http://schemas.microsoft.com/office/drawing/2014/main" id="{34B752A0-BE99-7ADE-FAB0-F2157058799F}"/>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10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2" descr="Close-up of hands holding coins&#10;&#10;Description automatically generated with medium confidence"/>
          <p:cNvPicPr preferRelativeResize="0">
            <a:picLocks noGrp="1"/>
          </p:cNvPicPr>
          <p:nvPr>
            <p:ph type="pic" idx="2"/>
          </p:nvPr>
        </p:nvPicPr>
        <p:blipFill rotWithShape="1">
          <a:blip r:embed="rId3">
            <a:alphaModFix/>
          </a:blip>
          <a:srcRect l="25403" r="25403"/>
          <a:stretch/>
        </p:blipFill>
        <p:spPr>
          <a:xfrm>
            <a:off x="1610913" y="1464429"/>
            <a:ext cx="2771775" cy="3756025"/>
          </a:xfrm>
          <a:prstGeom prst="rect">
            <a:avLst/>
          </a:prstGeom>
          <a:noFill/>
          <a:ln>
            <a:noFill/>
          </a:ln>
        </p:spPr>
      </p:pic>
      <p:sp>
        <p:nvSpPr>
          <p:cNvPr id="43" name="Google Shape;43;p2"/>
          <p:cNvSpPr txBox="1"/>
          <p:nvPr/>
        </p:nvSpPr>
        <p:spPr>
          <a:xfrm>
            <a:off x="8180222" y="1097218"/>
            <a:ext cx="20193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1800" b="1" i="0" u="none" strike="noStrike" cap="none">
                <a:solidFill>
                  <a:schemeClr val="dk1"/>
                </a:solidFill>
                <a:latin typeface="Philosopher"/>
                <a:ea typeface="Philosopher"/>
                <a:cs typeface="Philosopher"/>
                <a:sym typeface="Philosopher"/>
              </a:rPr>
              <a:t>ΜΟΝΑΔΑ 1</a:t>
            </a:r>
            <a:endParaRPr sz="1800" b="1" i="0" u="none" strike="noStrike" cap="none">
              <a:solidFill>
                <a:schemeClr val="dk1"/>
              </a:solidFill>
              <a:latin typeface="Philosopher"/>
              <a:ea typeface="Philosopher"/>
              <a:cs typeface="Philosopher"/>
              <a:sym typeface="Philosopher"/>
            </a:endParaRPr>
          </a:p>
        </p:txBody>
      </p:sp>
      <p:sp>
        <p:nvSpPr>
          <p:cNvPr id="44" name="Google Shape;44;p2"/>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en-GB" sz="2000" b="0" i="0" u="none" strike="noStrike" cap="none" dirty="0" err="1">
                <a:solidFill>
                  <a:schemeClr val="dk1"/>
                </a:solidFill>
                <a:latin typeface="Roboto"/>
                <a:ea typeface="Roboto"/>
                <a:cs typeface="Roboto"/>
                <a:sym typeface="Roboto"/>
              </a:rPr>
              <a:t>Αυτή</a:t>
            </a:r>
            <a:r>
              <a:rPr lang="en-GB" sz="2000" b="0" i="0" u="none" strike="noStrike" cap="none" dirty="0">
                <a:solidFill>
                  <a:schemeClr val="dk1"/>
                </a:solidFill>
                <a:latin typeface="Roboto"/>
                <a:ea typeface="Roboto"/>
                <a:cs typeface="Roboto"/>
                <a:sym typeface="Roboto"/>
              </a:rPr>
              <a:t> η </a:t>
            </a:r>
            <a:r>
              <a:rPr lang="en-GB" sz="2000" b="0" i="0" u="none" strike="noStrike" cap="none" dirty="0" err="1">
                <a:solidFill>
                  <a:schemeClr val="dk1"/>
                </a:solidFill>
                <a:latin typeface="Roboto"/>
                <a:ea typeface="Roboto"/>
                <a:cs typeface="Roboto"/>
                <a:sym typeface="Roboto"/>
              </a:rPr>
              <a:t>ενότητ</a:t>
            </a:r>
            <a:r>
              <a:rPr lang="en-GB" sz="2000" b="0" i="0" u="none" strike="noStrike" cap="none" dirty="0">
                <a:solidFill>
                  <a:schemeClr val="dk1"/>
                </a:solidFill>
                <a:latin typeface="Roboto"/>
                <a:ea typeface="Roboto"/>
                <a:cs typeface="Roboto"/>
                <a:sym typeface="Roboto"/>
              </a:rPr>
              <a:t>α περιλαμβάνει 14 ώρες μαθησιακού περιεχομένου.</a:t>
            </a:r>
            <a:endParaRPr sz="2000" b="0" i="0" u="none" strike="noStrike" cap="none" dirty="0">
              <a:solidFill>
                <a:schemeClr val="dk1"/>
              </a:solidFill>
              <a:latin typeface="Roboto"/>
              <a:ea typeface="Roboto"/>
              <a:cs typeface="Roboto"/>
              <a:sym typeface="Roboto"/>
            </a:endParaRPr>
          </a:p>
        </p:txBody>
      </p:sp>
      <p:grpSp>
        <p:nvGrpSpPr>
          <p:cNvPr id="45" name="Google Shape;45;p2"/>
          <p:cNvGrpSpPr/>
          <p:nvPr/>
        </p:nvGrpSpPr>
        <p:grpSpPr>
          <a:xfrm>
            <a:off x="8563932" y="1640620"/>
            <a:ext cx="1251876" cy="358096"/>
            <a:chOff x="5470062" y="1167647"/>
            <a:chExt cx="1251876" cy="358096"/>
          </a:xfrm>
        </p:grpSpPr>
        <p:sp>
          <p:nvSpPr>
            <p:cNvPr id="46" name="Google Shape;46;p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9" name="Google Shape;49;p2"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sp>
        <p:nvSpPr>
          <p:cNvPr id="51" name="Google Shape;51;p2"/>
          <p:cNvSpPr txBox="1"/>
          <p:nvPr/>
        </p:nvSpPr>
        <p:spPr>
          <a:xfrm>
            <a:off x="6338341" y="3544798"/>
            <a:ext cx="2919000" cy="9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Philosopher"/>
              <a:buNone/>
            </a:pPr>
            <a:r>
              <a:rPr lang="en-GB" sz="2800" b="1" i="0" u="none" strike="noStrike" cap="none" dirty="0">
                <a:solidFill>
                  <a:srgbClr val="000000"/>
                </a:solidFill>
                <a:latin typeface="Philosopher"/>
                <a:ea typeface="Philosopher"/>
                <a:cs typeface="Philosopher"/>
                <a:sym typeface="Philosopher"/>
              </a:rPr>
              <a:t>6 </a:t>
            </a:r>
            <a:r>
              <a:rPr lang="en-GB" sz="2800" b="1" i="0" u="none" strike="noStrike" cap="none" dirty="0" err="1">
                <a:solidFill>
                  <a:srgbClr val="000000"/>
                </a:solidFill>
                <a:latin typeface="Philosopher"/>
                <a:ea typeface="Philosopher"/>
                <a:cs typeface="Philosopher"/>
                <a:sym typeface="Philosopher"/>
              </a:rPr>
              <a:t>ώρες</a:t>
            </a:r>
            <a:r>
              <a:rPr lang="el-GR" sz="2800" b="1" i="0" u="none" strike="noStrike" cap="none" dirty="0">
                <a:solidFill>
                  <a:srgbClr val="000000"/>
                </a:solidFill>
                <a:latin typeface="Philosopher"/>
                <a:ea typeface="Philosopher"/>
                <a:cs typeface="Philosopher"/>
                <a:sym typeface="Philosopher"/>
              </a:rPr>
              <a:t>δια ζώσης</a:t>
            </a:r>
            <a:r>
              <a:rPr lang="en-GB" sz="2800" b="1" i="0" u="none" strike="noStrike" cap="none" dirty="0">
                <a:solidFill>
                  <a:srgbClr val="000000"/>
                </a:solidFill>
                <a:latin typeface="Philosopher"/>
                <a:ea typeface="Philosopher"/>
                <a:cs typeface="Philosopher"/>
                <a:sym typeface="Philosopher"/>
              </a:rPr>
              <a:t> </a:t>
            </a:r>
            <a:r>
              <a:rPr lang="en-GB" sz="2800" b="1" i="0" u="none" strike="noStrike" cap="none" dirty="0" err="1">
                <a:solidFill>
                  <a:srgbClr val="000000"/>
                </a:solidFill>
                <a:latin typeface="Philosopher"/>
                <a:ea typeface="Philosopher"/>
                <a:cs typeface="Philosopher"/>
                <a:sym typeface="Philosopher"/>
              </a:rPr>
              <a:t>μάθησης</a:t>
            </a:r>
            <a:endParaRPr sz="2800" b="1" i="0" u="none" strike="noStrike" cap="none" dirty="0">
              <a:solidFill>
                <a:srgbClr val="000000"/>
              </a:solidFill>
              <a:latin typeface="Philosopher"/>
              <a:ea typeface="Philosopher"/>
              <a:cs typeface="Philosopher"/>
              <a:sym typeface="Philosopher"/>
            </a:endParaRPr>
          </a:p>
        </p:txBody>
      </p:sp>
      <p:sp>
        <p:nvSpPr>
          <p:cNvPr id="52" name="Google Shape;52;p2"/>
          <p:cNvSpPr txBox="1"/>
          <p:nvPr/>
        </p:nvSpPr>
        <p:spPr>
          <a:xfrm>
            <a:off x="8936406" y="3722421"/>
            <a:ext cx="2919000" cy="900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Philosopher"/>
              <a:buNone/>
            </a:pPr>
            <a:r>
              <a:rPr lang="en-GB" sz="2000" b="1" i="0" u="none" strike="noStrike" cap="none" dirty="0">
                <a:solidFill>
                  <a:srgbClr val="000000"/>
                </a:solidFill>
                <a:latin typeface="Philosopher"/>
                <a:ea typeface="Philosopher"/>
                <a:cs typeface="Philosopher"/>
                <a:sym typeface="Philosopher"/>
              </a:rPr>
              <a:t>8 </a:t>
            </a:r>
            <a:r>
              <a:rPr lang="en-GB" sz="2000" b="1" i="0" u="none" strike="noStrike" cap="none" dirty="0" err="1">
                <a:solidFill>
                  <a:srgbClr val="000000"/>
                </a:solidFill>
                <a:latin typeface="Philosopher"/>
                <a:ea typeface="Philosopher"/>
                <a:cs typeface="Philosopher"/>
                <a:sym typeface="Philosopher"/>
              </a:rPr>
              <a:t>ώρες</a:t>
            </a:r>
            <a:r>
              <a:rPr lang="en-GB" sz="2000" b="1" i="0" u="none" strike="noStrike" cap="none" dirty="0">
                <a:solidFill>
                  <a:srgbClr val="000000"/>
                </a:solidFill>
                <a:latin typeface="Philosopher"/>
                <a:ea typeface="Philosopher"/>
                <a:cs typeface="Philosopher"/>
                <a:sym typeface="Philosopher"/>
              </a:rPr>
              <a:t> α</a:t>
            </a:r>
            <a:r>
              <a:rPr lang="en-GB" sz="2000" b="1" i="0" u="none" strike="noStrike" cap="none" dirty="0" err="1">
                <a:solidFill>
                  <a:srgbClr val="000000"/>
                </a:solidFill>
                <a:latin typeface="Philosopher"/>
                <a:ea typeface="Philosopher"/>
                <a:cs typeface="Philosopher"/>
                <a:sym typeface="Philosopher"/>
              </a:rPr>
              <a:t>υτοκ</a:t>
            </a:r>
            <a:r>
              <a:rPr lang="en-GB" sz="2000" b="1" i="0" u="none" strike="noStrike" cap="none" dirty="0">
                <a:solidFill>
                  <a:srgbClr val="000000"/>
                </a:solidFill>
                <a:latin typeface="Philosopher"/>
                <a:ea typeface="Philosopher"/>
                <a:cs typeface="Philosopher"/>
                <a:sym typeface="Philosopher"/>
              </a:rPr>
              <a:t>ατευθυνόμενης μάθησης</a:t>
            </a:r>
            <a:endParaRPr sz="1050" b="0" i="0" u="none" strike="noStrike" cap="none" dirty="0">
              <a:solidFill>
                <a:srgbClr val="000000"/>
              </a:solidFill>
              <a:latin typeface="Arial"/>
              <a:ea typeface="Arial"/>
              <a:cs typeface="Arial"/>
              <a:sym typeface="Arial"/>
            </a:endParaRPr>
          </a:p>
        </p:txBody>
      </p:sp>
      <p:sp>
        <p:nvSpPr>
          <p:cNvPr id="53" name="Google Shape;53;p2"/>
          <p:cNvSpPr txBox="1"/>
          <p:nvPr/>
        </p:nvSpPr>
        <p:spPr>
          <a:xfrm>
            <a:off x="6330156" y="4656100"/>
            <a:ext cx="2761800" cy="2088000"/>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pPr>
            <a:r>
              <a:rPr lang="en-GB" b="0" i="0" u="none" strike="noStrike" cap="none" dirty="0" err="1">
                <a:solidFill>
                  <a:srgbClr val="000000"/>
                </a:solidFill>
                <a:latin typeface="Roboto"/>
                <a:ea typeface="Roboto"/>
                <a:cs typeface="Roboto"/>
                <a:sym typeface="Roboto"/>
              </a:rPr>
              <a:t>Αυτή</a:t>
            </a:r>
            <a:r>
              <a:rPr lang="en-GB" b="0" i="0" u="none" strike="noStrike" cap="none" dirty="0">
                <a:solidFill>
                  <a:srgbClr val="000000"/>
                </a:solidFill>
                <a:latin typeface="Roboto"/>
                <a:ea typeface="Roboto"/>
                <a:cs typeface="Roboto"/>
                <a:sym typeface="Roboto"/>
              </a:rPr>
              <a:t> η πα</a:t>
            </a:r>
            <a:r>
              <a:rPr lang="en-GB" b="0" i="0" u="none" strike="noStrike" cap="none" dirty="0" err="1">
                <a:solidFill>
                  <a:srgbClr val="000000"/>
                </a:solidFill>
                <a:latin typeface="Roboto"/>
                <a:ea typeface="Roboto"/>
                <a:cs typeface="Roboto"/>
                <a:sym typeface="Roboto"/>
              </a:rPr>
              <a:t>ρουσί</a:t>
            </a:r>
            <a:r>
              <a:rPr lang="en-GB" b="0" i="0" u="none" strike="noStrike" cap="none" dirty="0">
                <a:solidFill>
                  <a:srgbClr val="000000"/>
                </a:solidFill>
                <a:latin typeface="Roboto"/>
                <a:ea typeface="Roboto"/>
                <a:cs typeface="Roboto"/>
                <a:sym typeface="Roboto"/>
              </a:rPr>
              <a:t>αση καλύπτει τις 6 ώρες </a:t>
            </a:r>
            <a:r>
              <a:rPr lang="el-GR" b="0" i="0" u="none" strike="noStrike" cap="none" dirty="0">
                <a:solidFill>
                  <a:srgbClr val="000000"/>
                </a:solidFill>
                <a:latin typeface="Roboto"/>
                <a:ea typeface="Roboto"/>
                <a:cs typeface="Roboto"/>
                <a:sym typeface="Roboto"/>
              </a:rPr>
              <a:t>δια ζώσης </a:t>
            </a:r>
            <a:r>
              <a:rPr lang="en-GB" b="0" i="0" u="none" strike="noStrike" cap="none" dirty="0" err="1">
                <a:solidFill>
                  <a:srgbClr val="000000"/>
                </a:solidFill>
                <a:latin typeface="Roboto"/>
                <a:ea typeface="Roboto"/>
                <a:cs typeface="Roboto"/>
                <a:sym typeface="Roboto"/>
              </a:rPr>
              <a:t>μάθησης</a:t>
            </a:r>
            <a:r>
              <a:rPr lang="en-GB" b="0" i="0" u="none" strike="noStrike" cap="none" dirty="0">
                <a:solidFill>
                  <a:srgbClr val="000000"/>
                </a:solidFill>
                <a:latin typeface="Roboto"/>
                <a:ea typeface="Roboto"/>
                <a:cs typeface="Roboto"/>
                <a:sym typeface="Roboto"/>
              </a:rPr>
              <a:t> </a:t>
            </a:r>
            <a:endParaRPr sz="12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en-GB" b="0" i="0" u="none" strike="noStrike" cap="none" dirty="0" err="1">
                <a:solidFill>
                  <a:srgbClr val="000000"/>
                </a:solidFill>
                <a:latin typeface="Roboto"/>
                <a:ea typeface="Roboto"/>
                <a:cs typeface="Roboto"/>
                <a:sym typeface="Roboto"/>
              </a:rPr>
              <a:t>Συνοδεύετ</a:t>
            </a:r>
            <a:r>
              <a:rPr lang="en-GB" b="0" i="0" u="none" strike="noStrike" cap="none" dirty="0">
                <a:solidFill>
                  <a:srgbClr val="000000"/>
                </a:solidFill>
                <a:latin typeface="Roboto"/>
                <a:ea typeface="Roboto"/>
                <a:cs typeface="Roboto"/>
                <a:sym typeface="Roboto"/>
              </a:rPr>
              <a:t>αι από ένα Σχέδιο Μαθήματος για τον συντονιστή.</a:t>
            </a:r>
            <a:endParaRPr b="0" i="0" u="none" strike="noStrike" cap="none" dirty="0">
              <a:solidFill>
                <a:srgbClr val="000000"/>
              </a:solidFill>
              <a:latin typeface="Roboto"/>
              <a:ea typeface="Roboto"/>
              <a:cs typeface="Roboto"/>
              <a:sym typeface="Roboto"/>
            </a:endParaRPr>
          </a:p>
        </p:txBody>
      </p:sp>
      <p:sp>
        <p:nvSpPr>
          <p:cNvPr id="54" name="Google Shape;54;p2"/>
          <p:cNvSpPr txBox="1"/>
          <p:nvPr/>
        </p:nvSpPr>
        <p:spPr>
          <a:xfrm>
            <a:off x="9091956" y="4800644"/>
            <a:ext cx="2919000" cy="1271700"/>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en-GB" sz="1600" b="0" i="0" u="none" strike="noStrike" cap="none" dirty="0" err="1">
                <a:solidFill>
                  <a:srgbClr val="000000"/>
                </a:solidFill>
                <a:latin typeface="Roboto"/>
                <a:ea typeface="Roboto"/>
                <a:cs typeface="Roboto"/>
                <a:sym typeface="Roboto"/>
              </a:rPr>
              <a:t>Προχωρήστε</a:t>
            </a:r>
            <a:r>
              <a:rPr lang="en-GB" sz="1600" b="0" i="0" u="none" strike="noStrike" cap="none" dirty="0">
                <a:solidFill>
                  <a:srgbClr val="000000"/>
                </a:solidFill>
                <a:latin typeface="Roboto"/>
                <a:ea typeface="Roboto"/>
                <a:cs typeface="Roboto"/>
                <a:sym typeface="Roboto"/>
              </a:rPr>
              <a:t> </a:t>
            </a:r>
            <a:r>
              <a:rPr lang="en-GB" sz="1600" b="0" i="0" u="none" strike="noStrike" cap="none" dirty="0" err="1">
                <a:solidFill>
                  <a:srgbClr val="000000"/>
                </a:solidFill>
                <a:latin typeface="Roboto"/>
                <a:ea typeface="Roboto"/>
                <a:cs typeface="Roboto"/>
                <a:sym typeface="Roboto"/>
              </a:rPr>
              <a:t>στην</a:t>
            </a:r>
            <a:r>
              <a:rPr lang="en-GB" sz="1600" b="0" i="0" u="none" strike="noStrike" cap="none" dirty="0">
                <a:solidFill>
                  <a:srgbClr val="000000"/>
                </a:solidFill>
                <a:latin typeface="Roboto"/>
                <a:ea typeface="Roboto"/>
                <a:cs typeface="Roboto"/>
                <a:sym typeface="Roboto"/>
              </a:rPr>
              <a:t> πα</a:t>
            </a:r>
            <a:r>
              <a:rPr lang="en-GB" sz="1600" b="0" i="0" u="none" strike="noStrike" cap="none" dirty="0" err="1">
                <a:solidFill>
                  <a:srgbClr val="000000"/>
                </a:solidFill>
                <a:latin typeface="Roboto"/>
                <a:ea typeface="Roboto"/>
                <a:cs typeface="Roboto"/>
                <a:sym typeface="Roboto"/>
              </a:rPr>
              <a:t>ρουσί</a:t>
            </a:r>
            <a:r>
              <a:rPr lang="en-GB" sz="1600" b="0" i="0" u="none" strike="noStrike" cap="none" dirty="0">
                <a:solidFill>
                  <a:srgbClr val="000000"/>
                </a:solidFill>
                <a:latin typeface="Roboto"/>
                <a:ea typeface="Roboto"/>
                <a:cs typeface="Roboto"/>
                <a:sym typeface="Roboto"/>
              </a:rPr>
              <a:t>αση με πόρους αυτοκατευθυνόμενης μάθησης στο δικό σας ρυθμό!</a:t>
            </a:r>
            <a:endParaRPr sz="1600" b="0" i="0" u="none" strike="noStrike" cap="none" dirty="0">
              <a:solidFill>
                <a:srgbClr val="000000"/>
              </a:solidFill>
              <a:latin typeface="Roboto"/>
              <a:ea typeface="Roboto"/>
              <a:cs typeface="Roboto"/>
              <a:sym typeface="Roboto"/>
            </a:endParaRPr>
          </a:p>
        </p:txBody>
      </p:sp>
      <p:pic>
        <p:nvPicPr>
          <p:cNvPr id="2" name="Picture 1">
            <a:extLst>
              <a:ext uri="{FF2B5EF4-FFF2-40B4-BE49-F238E27FC236}">
                <a16:creationId xmlns:a16="http://schemas.microsoft.com/office/drawing/2014/main" id="{B13CFE54-6E1D-961A-40DB-C59E43E2C401}"/>
              </a:ext>
            </a:extLst>
          </p:cNvPr>
          <p:cNvPicPr>
            <a:picLocks noChangeAspect="1"/>
          </p:cNvPicPr>
          <p:nvPr/>
        </p:nvPicPr>
        <p:blipFill>
          <a:blip r:embed="rId5"/>
          <a:stretch>
            <a:fillRect/>
          </a:stretch>
        </p:blipFill>
        <p:spPr>
          <a:xfrm>
            <a:off x="114652" y="6249100"/>
            <a:ext cx="2345167" cy="49200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4"/>
          <p:cNvSpPr txBox="1"/>
          <p:nvPr/>
        </p:nvSpPr>
        <p:spPr>
          <a:xfrm>
            <a:off x="2597686" y="632673"/>
            <a:ext cx="6996619" cy="1599327"/>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1. Μέθοδοι μέτρησης της αποτελεσματικότητας της μικρομάθησης</a:t>
            </a:r>
            <a:endParaRPr sz="2000" b="1" i="0" u="none" strike="noStrike" cap="none">
              <a:solidFill>
                <a:schemeClr val="dk1"/>
              </a:solidFill>
              <a:latin typeface="Philosopher"/>
              <a:ea typeface="Philosopher"/>
              <a:cs typeface="Philosopher"/>
              <a:sym typeface="Philosopher"/>
            </a:endParaRPr>
          </a:p>
        </p:txBody>
      </p:sp>
      <p:grpSp>
        <p:nvGrpSpPr>
          <p:cNvPr id="280" name="Google Shape;280;p14"/>
          <p:cNvGrpSpPr/>
          <p:nvPr/>
        </p:nvGrpSpPr>
        <p:grpSpPr>
          <a:xfrm>
            <a:off x="5470008" y="1782417"/>
            <a:ext cx="1251984" cy="358200"/>
            <a:chOff x="5470062" y="1167647"/>
            <a:chExt cx="1251984" cy="358200"/>
          </a:xfrm>
        </p:grpSpPr>
        <p:sp>
          <p:nvSpPr>
            <p:cNvPr id="281" name="Google Shape;281;p1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p1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3" name="Google Shape;283;p1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84" name="Google Shape;284;p14"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86" name="Google Shape;286;p14"/>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V. Αξιολόγηση και αξιολόγηση</a:t>
            </a:r>
            <a:endParaRPr sz="1400" b="0" i="0" u="none" strike="noStrike" cap="none">
              <a:solidFill>
                <a:srgbClr val="000000"/>
              </a:solidFill>
              <a:latin typeface="Arial"/>
              <a:ea typeface="Arial"/>
              <a:cs typeface="Arial"/>
              <a:sym typeface="Arial"/>
            </a:endParaRPr>
          </a:p>
        </p:txBody>
      </p:sp>
      <p:sp>
        <p:nvSpPr>
          <p:cNvPr id="287" name="Google Shape;287;p14"/>
          <p:cNvSpPr/>
          <p:nvPr/>
        </p:nvSpPr>
        <p:spPr>
          <a:xfrm>
            <a:off x="0" y="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μπορείτε να μου δώσετε μερικές απλές ερωτήσεις αυτοαναστοχασμού μετά από αυτή την ενότητα αυτοκατευθυνόμενης μάθησης;</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288" name="Google Shape;288;p14" descr="How do you easily use micro learning in training so learners can retain information?&#10;&#10;Short bursts of right size content that solve a specific problem targeted to helping people do their jobs.&#10;&#10;In this episode, Shannon explains that simplicity is the key and shares how most courses are just infographics waiting to get out.&#10;&#10;Do you want more training tips? You can easily watch the full interview here. www.techsmith.com/academy&#10;&#10;#Training #Learning #Development" title="Discover How To Easily Use Micro Learning for Effective Training">
            <a:hlinkClick r:id="rId4"/>
          </p:cNvPr>
          <p:cNvPicPr preferRelativeResize="0"/>
          <p:nvPr/>
        </p:nvPicPr>
        <p:blipFill>
          <a:blip r:embed="rId5">
            <a:alphaModFix/>
          </a:blip>
          <a:stretch>
            <a:fillRect/>
          </a:stretch>
        </p:blipFill>
        <p:spPr>
          <a:xfrm>
            <a:off x="2544713" y="2231991"/>
            <a:ext cx="7102550" cy="3995185"/>
          </a:xfrm>
          <a:prstGeom prst="rect">
            <a:avLst/>
          </a:prstGeom>
          <a:noFill/>
          <a:ln>
            <a:noFill/>
          </a:ln>
        </p:spPr>
      </p:pic>
      <p:pic>
        <p:nvPicPr>
          <p:cNvPr id="2" name="Picture 1">
            <a:extLst>
              <a:ext uri="{FF2B5EF4-FFF2-40B4-BE49-F238E27FC236}">
                <a16:creationId xmlns:a16="http://schemas.microsoft.com/office/drawing/2014/main" id="{F829F13A-9DFC-705C-43CB-FBAD7DE7758E}"/>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10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9f4926f02b_0_42"/>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ΑΡΚΤΙΔΕΣ</a:t>
            </a:r>
            <a:endParaRPr sz="2000" b="1" i="0" u="none" strike="noStrike" cap="none">
              <a:solidFill>
                <a:schemeClr val="dk1"/>
              </a:solidFill>
              <a:latin typeface="Philosopher"/>
              <a:ea typeface="Philosopher"/>
              <a:cs typeface="Philosopher"/>
              <a:sym typeface="Philosopher"/>
            </a:endParaRPr>
          </a:p>
        </p:txBody>
      </p:sp>
      <p:grpSp>
        <p:nvGrpSpPr>
          <p:cNvPr id="294" name="Google Shape;294;g29f4926f02b_0_42"/>
          <p:cNvGrpSpPr/>
          <p:nvPr/>
        </p:nvGrpSpPr>
        <p:grpSpPr>
          <a:xfrm>
            <a:off x="5470006" y="775450"/>
            <a:ext cx="1327979" cy="358200"/>
            <a:chOff x="5470062" y="1167647"/>
            <a:chExt cx="1251984" cy="358200"/>
          </a:xfrm>
        </p:grpSpPr>
        <p:sp>
          <p:nvSpPr>
            <p:cNvPr id="295" name="Google Shape;295;g29f4926f02b_0_4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6" name="Google Shape;296;g29f4926f02b_0_4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7" name="Google Shape;297;g29f4926f02b_0_4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98" name="Google Shape;298;g29f4926f02b_0_42"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00" name="Google Shape;300;g29f4926f02b_0_42"/>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μπορείτε να μου δώσετε μερικές απλές ερωτήσεις αυτοαναστοχασμού μετά από αυτή την ενότητα αυτοκατευθυνόμενης μάθησης;</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01" name="Google Shape;301;g29f4926f02b_0_42"/>
          <p:cNvSpPr txBox="1"/>
          <p:nvPr/>
        </p:nvSpPr>
        <p:spPr>
          <a:xfrm>
            <a:off x="5470000" y="3244350"/>
            <a:ext cx="5403600" cy="3693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r>
              <a:rPr lang="en-GB" sz="1800" b="1">
                <a:latin typeface="Philosopher"/>
                <a:ea typeface="Philosopher"/>
                <a:cs typeface="Philosopher"/>
                <a:sym typeface="Philosopher"/>
              </a:rPr>
              <a:t>1. Ανασκόπηση της τάσης της μικρομάθησης </a:t>
            </a:r>
            <a:r>
              <a:rPr lang="en-GB" sz="1600" b="1">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4"/>
              </a:rPr>
              <a:t>σύνδεσμος</a:t>
            </a:r>
            <a:endParaRPr sz="1600" b="1">
              <a:latin typeface="Philosopher"/>
              <a:ea typeface="Philosopher"/>
              <a:cs typeface="Philosopher"/>
              <a:sym typeface="Philosopher"/>
            </a:endParaRPr>
          </a:p>
        </p:txBody>
      </p:sp>
      <p:pic>
        <p:nvPicPr>
          <p:cNvPr id="302" name="Google Shape;302;g29f4926f02b_0_42"/>
          <p:cNvPicPr preferRelativeResize="0"/>
          <p:nvPr/>
        </p:nvPicPr>
        <p:blipFill>
          <a:blip r:embed="rId5">
            <a:alphaModFix/>
          </a:blip>
          <a:stretch>
            <a:fillRect/>
          </a:stretch>
        </p:blipFill>
        <p:spPr>
          <a:xfrm>
            <a:off x="872950" y="1133650"/>
            <a:ext cx="3666325" cy="5037325"/>
          </a:xfrm>
          <a:prstGeom prst="rect">
            <a:avLst/>
          </a:prstGeom>
          <a:noFill/>
          <a:ln>
            <a:noFill/>
          </a:ln>
        </p:spPr>
      </p:pic>
      <p:sp>
        <p:nvSpPr>
          <p:cNvPr id="303" name="Google Shape;303;g29f4926f02b_0_42"/>
          <p:cNvSpPr txBox="1"/>
          <p:nvPr/>
        </p:nvSpPr>
        <p:spPr>
          <a:xfrm>
            <a:off x="7233612" y="39520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(περίπου 45 λεπτά ανάγνωσης)</a:t>
            </a:r>
            <a:endParaRPr sz="1300" i="1" u="none" strike="noStrike" cap="none">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11B07753-C60C-630C-D950-EE36E2B4818C}"/>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g29f4926f02b_0_60"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09" name="Google Shape;309;g29f4926f02b_0_60"/>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μπορείτε να μου δώσετε μερικές απλές ερωτήσεις αυτοαναστοχασμού μετά από αυτή την ενότητα αυτοκατευθυνόμενης μάθησης;</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10" name="Google Shape;310;g29f4926f02b_0_60"/>
          <p:cNvSpPr txBox="1"/>
          <p:nvPr/>
        </p:nvSpPr>
        <p:spPr>
          <a:xfrm>
            <a:off x="5002150" y="3244350"/>
            <a:ext cx="6879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2. MICROLEARNING: ΜΙΑ ΕΞΕΛΙΞΗ ΤΗΣ ΤΑΣΗΣ ΤΗΣ ΜΑΘΗΣΗΣ </a:t>
            </a:r>
            <a:r>
              <a:rPr lang="en-GB" sz="1600" b="1">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4"/>
              </a:rPr>
              <a:t>σύνδεσμος</a:t>
            </a:r>
            <a:endParaRPr sz="1600" b="1">
              <a:latin typeface="Philosopher"/>
              <a:ea typeface="Philosopher"/>
              <a:cs typeface="Philosopher"/>
              <a:sym typeface="Philosopher"/>
            </a:endParaRPr>
          </a:p>
        </p:txBody>
      </p:sp>
      <p:sp>
        <p:nvSpPr>
          <p:cNvPr id="311" name="Google Shape;311;g29f4926f02b_0_60"/>
          <p:cNvSpPr txBox="1"/>
          <p:nvPr/>
        </p:nvSpPr>
        <p:spPr>
          <a:xfrm>
            <a:off x="7234312" y="403388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(περίπου 30 λεπτά ανάγνωσης)</a:t>
            </a:r>
            <a:endParaRPr sz="1300" i="1" u="none" strike="noStrike" cap="none">
              <a:solidFill>
                <a:schemeClr val="dk1"/>
              </a:solidFill>
              <a:latin typeface="Philosopher"/>
              <a:ea typeface="Philosopher"/>
              <a:cs typeface="Philosopher"/>
              <a:sym typeface="Philosopher"/>
            </a:endParaRPr>
          </a:p>
        </p:txBody>
      </p:sp>
      <p:sp>
        <p:nvSpPr>
          <p:cNvPr id="312" name="Google Shape;312;g29f4926f02b_0_60"/>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ΑΡΚΤΙΔΕΣ</a:t>
            </a:r>
            <a:endParaRPr sz="2000" b="1" i="0" u="none" strike="noStrike" cap="none">
              <a:solidFill>
                <a:schemeClr val="dk1"/>
              </a:solidFill>
              <a:latin typeface="Philosopher"/>
              <a:ea typeface="Philosopher"/>
              <a:cs typeface="Philosopher"/>
              <a:sym typeface="Philosopher"/>
            </a:endParaRPr>
          </a:p>
        </p:txBody>
      </p:sp>
      <p:grpSp>
        <p:nvGrpSpPr>
          <p:cNvPr id="313" name="Google Shape;313;g29f4926f02b_0_60"/>
          <p:cNvGrpSpPr/>
          <p:nvPr/>
        </p:nvGrpSpPr>
        <p:grpSpPr>
          <a:xfrm>
            <a:off x="5470006" y="775450"/>
            <a:ext cx="1327979" cy="358200"/>
            <a:chOff x="5470062" y="1167647"/>
            <a:chExt cx="1251984" cy="358200"/>
          </a:xfrm>
        </p:grpSpPr>
        <p:sp>
          <p:nvSpPr>
            <p:cNvPr id="314" name="Google Shape;314;g29f4926f02b_0_6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5" name="Google Shape;315;g29f4926f02b_0_6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g29f4926f02b_0_6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18" name="Google Shape;318;g29f4926f02b_0_60"/>
          <p:cNvPicPr preferRelativeResize="0"/>
          <p:nvPr/>
        </p:nvPicPr>
        <p:blipFill>
          <a:blip r:embed="rId5">
            <a:alphaModFix/>
          </a:blip>
          <a:stretch>
            <a:fillRect/>
          </a:stretch>
        </p:blipFill>
        <p:spPr>
          <a:xfrm>
            <a:off x="643450" y="1034349"/>
            <a:ext cx="3699425" cy="5221250"/>
          </a:xfrm>
          <a:prstGeom prst="rect">
            <a:avLst/>
          </a:prstGeom>
          <a:noFill/>
          <a:ln>
            <a:noFill/>
          </a:ln>
        </p:spPr>
      </p:pic>
      <p:pic>
        <p:nvPicPr>
          <p:cNvPr id="2" name="Picture 1">
            <a:extLst>
              <a:ext uri="{FF2B5EF4-FFF2-40B4-BE49-F238E27FC236}">
                <a16:creationId xmlns:a16="http://schemas.microsoft.com/office/drawing/2014/main" id="{067C98AF-2785-9724-7522-C7E7FD0866F5}"/>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29f4926f02b_0_104"/>
          <p:cNvPicPr preferRelativeResize="0"/>
          <p:nvPr/>
        </p:nvPicPr>
        <p:blipFill>
          <a:blip r:embed="rId3">
            <a:alphaModFix/>
          </a:blip>
          <a:stretch>
            <a:fillRect/>
          </a:stretch>
        </p:blipFill>
        <p:spPr>
          <a:xfrm>
            <a:off x="791125" y="1218650"/>
            <a:ext cx="3371649" cy="5124676"/>
          </a:xfrm>
          <a:prstGeom prst="rect">
            <a:avLst/>
          </a:prstGeom>
          <a:noFill/>
          <a:ln>
            <a:noFill/>
          </a:ln>
        </p:spPr>
      </p:pic>
      <p:pic>
        <p:nvPicPr>
          <p:cNvPr id="324" name="Google Shape;324;g29f4926f02b_0_104" descr="A picture containing icon&#10;&#10;Description automatically generated"/>
          <p:cNvPicPr preferRelativeResize="0"/>
          <p:nvPr/>
        </p:nvPicPr>
        <p:blipFill rotWithShape="1">
          <a:blip r:embed="rId4">
            <a:alphaModFix/>
          </a:blip>
          <a:srcRect/>
          <a:stretch/>
        </p:blipFill>
        <p:spPr>
          <a:xfrm>
            <a:off x="10625575" y="0"/>
            <a:ext cx="1723781" cy="1218638"/>
          </a:xfrm>
          <a:prstGeom prst="rect">
            <a:avLst/>
          </a:prstGeom>
          <a:noFill/>
          <a:ln>
            <a:noFill/>
          </a:ln>
        </p:spPr>
      </p:pic>
      <p:sp>
        <p:nvSpPr>
          <p:cNvPr id="325" name="Google Shape;325;g29f4926f02b_0_104"/>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μπορείτε να μου δώσετε μερικές απλές ερωτήσεις αυτοαναστοχασμού μετά από αυτή την ενότητα αυτοκατευθυνόμενης μάθησης;</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26" name="Google Shape;326;g29f4926f02b_0_104"/>
          <p:cNvSpPr txBox="1"/>
          <p:nvPr/>
        </p:nvSpPr>
        <p:spPr>
          <a:xfrm>
            <a:off x="5579800" y="3244350"/>
            <a:ext cx="5724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3. Τα αποτελέσματα της μικρομάθησης</a:t>
            </a:r>
            <a:r>
              <a:rPr lang="en-GB" sz="1600" b="1">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5"/>
              </a:rPr>
              <a:t>Σύνδεσμος</a:t>
            </a:r>
            <a:endParaRPr sz="1600" b="1">
              <a:latin typeface="Philosopher"/>
              <a:ea typeface="Philosopher"/>
              <a:cs typeface="Philosopher"/>
              <a:sym typeface="Philosopher"/>
            </a:endParaRPr>
          </a:p>
        </p:txBody>
      </p:sp>
      <p:sp>
        <p:nvSpPr>
          <p:cNvPr id="327" name="Google Shape;327;g29f4926f02b_0_104"/>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(περίπου 1 ώρα ανάγνωσης)</a:t>
            </a:r>
            <a:endParaRPr sz="1300" i="1" u="none" strike="noStrike" cap="none">
              <a:solidFill>
                <a:schemeClr val="dk1"/>
              </a:solidFill>
              <a:latin typeface="Philosopher"/>
              <a:ea typeface="Philosopher"/>
              <a:cs typeface="Philosopher"/>
              <a:sym typeface="Philosopher"/>
            </a:endParaRPr>
          </a:p>
        </p:txBody>
      </p:sp>
      <p:sp>
        <p:nvSpPr>
          <p:cNvPr id="328" name="Google Shape;328;g29f4926f02b_0_104"/>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ΑΡΚΤΙΔΕΣ</a:t>
            </a:r>
            <a:endParaRPr sz="2000" b="1" i="0" u="none" strike="noStrike" cap="none">
              <a:solidFill>
                <a:schemeClr val="dk1"/>
              </a:solidFill>
              <a:latin typeface="Philosopher"/>
              <a:ea typeface="Philosopher"/>
              <a:cs typeface="Philosopher"/>
              <a:sym typeface="Philosopher"/>
            </a:endParaRPr>
          </a:p>
        </p:txBody>
      </p:sp>
      <p:grpSp>
        <p:nvGrpSpPr>
          <p:cNvPr id="329" name="Google Shape;329;g29f4926f02b_0_104"/>
          <p:cNvGrpSpPr/>
          <p:nvPr/>
        </p:nvGrpSpPr>
        <p:grpSpPr>
          <a:xfrm>
            <a:off x="5470006" y="775450"/>
            <a:ext cx="1327979" cy="358200"/>
            <a:chOff x="5470062" y="1167647"/>
            <a:chExt cx="1251984" cy="358200"/>
          </a:xfrm>
        </p:grpSpPr>
        <p:sp>
          <p:nvSpPr>
            <p:cNvPr id="330" name="Google Shape;330;g29f4926f02b_0_10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 name="Google Shape;331;g29f4926f02b_0_10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 name="Google Shape;332;g29f4926f02b_0_10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FDB51E35-43A3-D079-51DD-96CA62B5F584}"/>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g29f4926f02b_0_118"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39" name="Google Shape;339;g29f4926f02b_0_118"/>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μπορείτε να μου δώσετε μερικές απλές ερωτήσεις αυτοαναστοχασμού μετά από αυτή την ενότητα αυτοκατευθυνόμενης μάθησης;</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40" name="Google Shape;340;g29f4926f02b_0_118"/>
          <p:cNvSpPr txBox="1"/>
          <p:nvPr/>
        </p:nvSpPr>
        <p:spPr>
          <a:xfrm>
            <a:off x="5002150" y="3244350"/>
            <a:ext cx="6879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a:latin typeface="Philosopher"/>
                <a:ea typeface="Philosopher"/>
                <a:cs typeface="Philosopher"/>
                <a:sym typeface="Philosopher"/>
              </a:rPr>
              <a:t>4. Ενσωμάτωση περιεχομένου μικρομάθησης σε παραδοσιακές πλατφόρμες ηλεκτρονικής μάθησης - </a:t>
            </a:r>
            <a:r>
              <a:rPr lang="en-GB" sz="1600" u="sng">
                <a:solidFill>
                  <a:schemeClr val="hlink"/>
                </a:solidFill>
                <a:latin typeface="Philosopher"/>
                <a:ea typeface="Philosopher"/>
                <a:cs typeface="Philosopher"/>
                <a:sym typeface="Philosopher"/>
                <a:hlinkClick r:id="rId4"/>
              </a:rPr>
              <a:t>σύνδεσμος</a:t>
            </a:r>
            <a:endParaRPr sz="1600" b="1">
              <a:latin typeface="Philosopher"/>
              <a:ea typeface="Philosopher"/>
              <a:cs typeface="Philosopher"/>
              <a:sym typeface="Philosopher"/>
            </a:endParaRPr>
          </a:p>
        </p:txBody>
      </p:sp>
      <p:sp>
        <p:nvSpPr>
          <p:cNvPr id="341" name="Google Shape;341;g29f4926f02b_0_118"/>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(περίπου 1 ώρα ανάγνωσης)</a:t>
            </a:r>
            <a:endParaRPr sz="1300" i="1" u="none" strike="noStrike" cap="none">
              <a:solidFill>
                <a:schemeClr val="dk1"/>
              </a:solidFill>
              <a:latin typeface="Philosopher"/>
              <a:ea typeface="Philosopher"/>
              <a:cs typeface="Philosopher"/>
              <a:sym typeface="Philosopher"/>
            </a:endParaRPr>
          </a:p>
        </p:txBody>
      </p:sp>
      <p:sp>
        <p:nvSpPr>
          <p:cNvPr id="342" name="Google Shape;342;g29f4926f02b_0_118"/>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ΑΡΚΤΙΔΕΣ</a:t>
            </a:r>
            <a:endParaRPr sz="2000" b="1" i="0" u="none" strike="noStrike" cap="none">
              <a:solidFill>
                <a:schemeClr val="dk1"/>
              </a:solidFill>
              <a:latin typeface="Philosopher"/>
              <a:ea typeface="Philosopher"/>
              <a:cs typeface="Philosopher"/>
              <a:sym typeface="Philosopher"/>
            </a:endParaRPr>
          </a:p>
        </p:txBody>
      </p:sp>
      <p:grpSp>
        <p:nvGrpSpPr>
          <p:cNvPr id="343" name="Google Shape;343;g29f4926f02b_0_118"/>
          <p:cNvGrpSpPr/>
          <p:nvPr/>
        </p:nvGrpSpPr>
        <p:grpSpPr>
          <a:xfrm>
            <a:off x="5470006" y="775450"/>
            <a:ext cx="1327979" cy="358200"/>
            <a:chOff x="5470062" y="1167647"/>
            <a:chExt cx="1251984" cy="358200"/>
          </a:xfrm>
        </p:grpSpPr>
        <p:sp>
          <p:nvSpPr>
            <p:cNvPr id="344" name="Google Shape;344;g29f4926f02b_0_1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5" name="Google Shape;345;g29f4926f02b_0_1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g29f4926f02b_0_1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47" name="Google Shape;347;g29f4926f02b_0_118"/>
          <p:cNvPicPr preferRelativeResize="0"/>
          <p:nvPr/>
        </p:nvPicPr>
        <p:blipFill>
          <a:blip r:embed="rId5">
            <a:alphaModFix/>
          </a:blip>
          <a:stretch>
            <a:fillRect/>
          </a:stretch>
        </p:blipFill>
        <p:spPr>
          <a:xfrm>
            <a:off x="545600" y="1414200"/>
            <a:ext cx="3245975" cy="4906874"/>
          </a:xfrm>
          <a:prstGeom prst="rect">
            <a:avLst/>
          </a:prstGeom>
          <a:noFill/>
          <a:ln>
            <a:noFill/>
          </a:ln>
        </p:spPr>
      </p:pic>
      <p:pic>
        <p:nvPicPr>
          <p:cNvPr id="2" name="Picture 1">
            <a:extLst>
              <a:ext uri="{FF2B5EF4-FFF2-40B4-BE49-F238E27FC236}">
                <a16:creationId xmlns:a16="http://schemas.microsoft.com/office/drawing/2014/main" id="{0A090B44-C441-6048-5A09-8746BCAB2D1D}"/>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g29f4926f02b_0_132"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54" name="Google Shape;354;g29f4926f02b_0_132"/>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μπορείτε να μου δώσετε μερικές απλές ερωτήσεις αυτοαναστοχασμού μετά από αυτή την ενότητα αυτοκατευθυνόμενης μάθησης;</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55" name="Google Shape;355;g29f4926f02b_0_132"/>
          <p:cNvSpPr txBox="1"/>
          <p:nvPr/>
        </p:nvSpPr>
        <p:spPr>
          <a:xfrm>
            <a:off x="4811800" y="3260725"/>
            <a:ext cx="7260000" cy="661800"/>
          </a:xfrm>
          <a:prstGeom prst="rect">
            <a:avLst/>
          </a:prstGeom>
          <a:noFill/>
          <a:ln>
            <a:noFill/>
          </a:ln>
        </p:spPr>
        <p:txBody>
          <a:bodyPr spcFirstLastPara="1" wrap="square" lIns="91425" tIns="45700" rIns="91425" bIns="45700" anchor="t" anchorCtr="0">
            <a:spAutoFit/>
          </a:bodyPr>
          <a:lstStyle/>
          <a:p>
            <a:pPr marL="0" lvl="0" indent="0" algn="ctr" rtl="0">
              <a:lnSpc>
                <a:spcPct val="88043"/>
              </a:lnSpc>
              <a:spcBef>
                <a:spcPts val="0"/>
              </a:spcBef>
              <a:spcAft>
                <a:spcPts val="700"/>
              </a:spcAft>
              <a:buNone/>
            </a:pPr>
            <a:r>
              <a:rPr lang="en-GB" sz="1850" b="1">
                <a:solidFill>
                  <a:srgbClr val="202020"/>
                </a:solidFill>
                <a:highlight>
                  <a:srgbClr val="FFFFFF"/>
                </a:highlight>
                <a:latin typeface="Philosopher"/>
                <a:ea typeface="Philosopher"/>
                <a:cs typeface="Philosopher"/>
                <a:sym typeface="Philosopher"/>
              </a:rPr>
              <a:t>5. Μικρομάθηση για την ασφάλεια των ασθενών: σε 15 λεπτά - </a:t>
            </a:r>
            <a:r>
              <a:rPr lang="en-GB" sz="1600" u="sng">
                <a:solidFill>
                  <a:schemeClr val="hlink"/>
                </a:solidFill>
                <a:latin typeface="Philosopher"/>
                <a:ea typeface="Philosopher"/>
                <a:cs typeface="Philosopher"/>
                <a:sym typeface="Philosopher"/>
                <a:hlinkClick r:id="rId4"/>
              </a:rPr>
              <a:t>σύνδεσμος</a:t>
            </a:r>
            <a:endParaRPr sz="1600" b="1">
              <a:latin typeface="Philosopher"/>
              <a:ea typeface="Philosopher"/>
              <a:cs typeface="Philosopher"/>
              <a:sym typeface="Philosopher"/>
            </a:endParaRPr>
          </a:p>
        </p:txBody>
      </p:sp>
      <p:pic>
        <p:nvPicPr>
          <p:cNvPr id="356" name="Google Shape;356;g29f4926f02b_0_132"/>
          <p:cNvPicPr preferRelativeResize="0"/>
          <p:nvPr/>
        </p:nvPicPr>
        <p:blipFill rotWithShape="1">
          <a:blip r:embed="rId5">
            <a:alphaModFix/>
          </a:blip>
          <a:srcRect l="4153" r="4162"/>
          <a:stretch/>
        </p:blipFill>
        <p:spPr>
          <a:xfrm>
            <a:off x="647625" y="1369425"/>
            <a:ext cx="3526624" cy="4977401"/>
          </a:xfrm>
          <a:prstGeom prst="rect">
            <a:avLst/>
          </a:prstGeom>
          <a:noFill/>
          <a:ln>
            <a:noFill/>
          </a:ln>
        </p:spPr>
      </p:pic>
      <p:sp>
        <p:nvSpPr>
          <p:cNvPr id="357" name="Google Shape;357;g29f4926f02b_0_132"/>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(περίπου 45 λεπτά ανάγνωσης)</a:t>
            </a:r>
            <a:endParaRPr sz="1300" i="1" u="none" strike="noStrike" cap="none">
              <a:solidFill>
                <a:schemeClr val="dk1"/>
              </a:solidFill>
              <a:latin typeface="Philosopher"/>
              <a:ea typeface="Philosopher"/>
              <a:cs typeface="Philosopher"/>
              <a:sym typeface="Philosopher"/>
            </a:endParaRPr>
          </a:p>
        </p:txBody>
      </p:sp>
      <p:sp>
        <p:nvSpPr>
          <p:cNvPr id="358" name="Google Shape;358;g29f4926f02b_0_132"/>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ΑΡΚΤΙΔΕΣ</a:t>
            </a:r>
            <a:endParaRPr sz="2000" b="1" i="0" u="none" strike="noStrike" cap="none">
              <a:solidFill>
                <a:schemeClr val="dk1"/>
              </a:solidFill>
              <a:latin typeface="Philosopher"/>
              <a:ea typeface="Philosopher"/>
              <a:cs typeface="Philosopher"/>
              <a:sym typeface="Philosopher"/>
            </a:endParaRPr>
          </a:p>
        </p:txBody>
      </p:sp>
      <p:grpSp>
        <p:nvGrpSpPr>
          <p:cNvPr id="359" name="Google Shape;359;g29f4926f02b_0_132"/>
          <p:cNvGrpSpPr/>
          <p:nvPr/>
        </p:nvGrpSpPr>
        <p:grpSpPr>
          <a:xfrm>
            <a:off x="5470006" y="775450"/>
            <a:ext cx="1327979" cy="358200"/>
            <a:chOff x="5470062" y="1167647"/>
            <a:chExt cx="1251984" cy="358200"/>
          </a:xfrm>
        </p:grpSpPr>
        <p:sp>
          <p:nvSpPr>
            <p:cNvPr id="360" name="Google Shape;360;g29f4926f02b_0_13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1" name="Google Shape;361;g29f4926f02b_0_13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 name="Google Shape;362;g29f4926f02b_0_13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0CBE7F81-79C0-52F7-E73F-435485DD7C6F}"/>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17" descr="A picture containing yellow&#10;&#10;Description automatically generated"/>
          <p:cNvPicPr preferRelativeResize="0">
            <a:picLocks noGrp="1"/>
          </p:cNvPicPr>
          <p:nvPr>
            <p:ph type="pic" idx="2"/>
          </p:nvPr>
        </p:nvPicPr>
        <p:blipFill rotWithShape="1">
          <a:blip r:embed="rId3">
            <a:alphaModFix/>
          </a:blip>
          <a:srcRect l="28716" r="28716"/>
          <a:stretch/>
        </p:blipFill>
        <p:spPr>
          <a:xfrm>
            <a:off x="0" y="0"/>
            <a:ext cx="2918564" cy="6858000"/>
          </a:xfrm>
          <a:prstGeom prst="rect">
            <a:avLst/>
          </a:prstGeom>
          <a:noFill/>
          <a:ln>
            <a:noFill/>
          </a:ln>
        </p:spPr>
      </p:pic>
      <p:sp>
        <p:nvSpPr>
          <p:cNvPr id="369" name="Google Shape;369;p17"/>
          <p:cNvSpPr txBox="1"/>
          <p:nvPr/>
        </p:nvSpPr>
        <p:spPr>
          <a:xfrm>
            <a:off x="3539608" y="3068040"/>
            <a:ext cx="8121300" cy="3417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1.</a:t>
            </a:r>
            <a:r>
              <a:rPr lang="en-GB" sz="1800" b="0" i="0" u="none" strike="noStrike" cap="none">
                <a:solidFill>
                  <a:srgbClr val="000000"/>
                </a:solidFill>
                <a:latin typeface="Philosopher"/>
                <a:ea typeface="Philosopher"/>
                <a:cs typeface="Philosopher"/>
                <a:sym typeface="Philosopher"/>
              </a:rPr>
              <a:t> Ποιες βασικές έννοιες και αρχές της μικρομάθησης έμαθα κατά τη διάρκεια αυτής της ενότητας;</a:t>
            </a:r>
            <a:endParaRP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2.</a:t>
            </a:r>
            <a:r>
              <a:rPr lang="en-GB" sz="1800" b="0" i="0" u="none" strike="noStrike" cap="none">
                <a:solidFill>
                  <a:srgbClr val="000000"/>
                </a:solidFill>
                <a:latin typeface="Philosopher"/>
                <a:ea typeface="Philosopher"/>
                <a:cs typeface="Philosopher"/>
                <a:sym typeface="Philosopher"/>
              </a:rPr>
              <a:t> Πώς αυτές οι έννοιες ευθυγραμμίζονται με την προηγούμενη κατανόησή μου για την εκπαίδευση ενηλίκων και τις θεωρίες μάθησης;</a:t>
            </a:r>
            <a:endParaRP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3.</a:t>
            </a:r>
            <a:r>
              <a:rPr lang="en-GB" sz="1800" b="0" i="0" u="none" strike="noStrike" cap="none">
                <a:solidFill>
                  <a:srgbClr val="000000"/>
                </a:solidFill>
                <a:latin typeface="Philosopher"/>
                <a:ea typeface="Philosopher"/>
                <a:cs typeface="Philosopher"/>
                <a:sym typeface="Philosopher"/>
              </a:rPr>
              <a:t> Ποια συγκεκριμένα οφέλη της μικρομάθησης στην εκπαίδευση ενηλίκων βρήκα πιο συναρπαστικά και γιατί;</a:t>
            </a:r>
            <a:endParaRP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4.</a:t>
            </a:r>
            <a:r>
              <a:rPr lang="en-GB" sz="1800" b="0" i="0" u="none" strike="noStrike" cap="none">
                <a:solidFill>
                  <a:srgbClr val="000000"/>
                </a:solidFill>
                <a:latin typeface="Philosopher"/>
                <a:ea typeface="Philosopher"/>
                <a:cs typeface="Philosopher"/>
                <a:sym typeface="Philosopher"/>
              </a:rPr>
              <a:t> Μπόρεσα να εφαρμόσω κάποια από τις τεχνικές μικρομάθησης που έμαθα στο δικό μου εκπαιδευτικό πλαίσιο ή στην εργασία μου; Αν ναι, ποια ήταν τα αποτελέσματα;</a:t>
            </a:r>
            <a:endParaRP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p:txBody>
      </p:sp>
      <p:sp>
        <p:nvSpPr>
          <p:cNvPr id="370" name="Google Shape;370;p17"/>
          <p:cNvSpPr txBox="1"/>
          <p:nvPr/>
        </p:nvSpPr>
        <p:spPr>
          <a:xfrm>
            <a:off x="3755919" y="1743518"/>
            <a:ext cx="768882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600" b="1" i="0" u="none" strike="noStrike" cap="none">
                <a:solidFill>
                  <a:schemeClr val="dk1"/>
                </a:solidFill>
                <a:latin typeface="Philosopher"/>
                <a:ea typeface="Philosopher"/>
                <a:cs typeface="Philosopher"/>
                <a:sym typeface="Philosopher"/>
              </a:rPr>
              <a:t>Αυτές οι ερωτήσεις προβληματισμού μπορούν να σας βοηθήσουν να συνοψίσετε τις γνώσεις σας, να εντοπίσετε τους τομείς στους οποίους μπορείτε να βελτιώσετε τις δεξιότητές σας και να χαράξετε στρατηγική για το πώς να χρησιμοποιήσετε τις τεχνικές μικρομάθησης πιο αποτελεσματικά στο πεδίο της εκπαίδευσης ενηλίκων.</a:t>
            </a:r>
            <a:endParaRPr sz="1600" b="1" i="0" u="none" strike="noStrike" cap="none">
              <a:solidFill>
                <a:schemeClr val="dk1"/>
              </a:solidFill>
              <a:latin typeface="Philosopher"/>
              <a:ea typeface="Philosopher"/>
              <a:cs typeface="Philosopher"/>
              <a:sym typeface="Philosopher"/>
            </a:endParaRPr>
          </a:p>
        </p:txBody>
      </p:sp>
      <p:sp>
        <p:nvSpPr>
          <p:cNvPr id="371" name="Google Shape;371;p17"/>
          <p:cNvSpPr txBox="1"/>
          <p:nvPr/>
        </p:nvSpPr>
        <p:spPr>
          <a:xfrm>
            <a:off x="4552334" y="301000"/>
            <a:ext cx="6096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Ερωτήσεις αυτοαναστοχασμού</a:t>
            </a:r>
            <a:endParaRPr sz="1800" b="0" i="0" u="none" strike="noStrike" cap="none">
              <a:solidFill>
                <a:srgbClr val="000000"/>
              </a:solidFill>
              <a:latin typeface="Arial"/>
              <a:ea typeface="Arial"/>
              <a:cs typeface="Arial"/>
              <a:sym typeface="Arial"/>
            </a:endParaRPr>
          </a:p>
        </p:txBody>
      </p:sp>
      <p:grpSp>
        <p:nvGrpSpPr>
          <p:cNvPr id="372" name="Google Shape;372;p17"/>
          <p:cNvGrpSpPr/>
          <p:nvPr/>
        </p:nvGrpSpPr>
        <p:grpSpPr>
          <a:xfrm>
            <a:off x="6974342" y="891793"/>
            <a:ext cx="1251984" cy="358200"/>
            <a:chOff x="5470062" y="1167647"/>
            <a:chExt cx="1251984" cy="358200"/>
          </a:xfrm>
        </p:grpSpPr>
        <p:sp>
          <p:nvSpPr>
            <p:cNvPr id="373" name="Google Shape;373;p1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 name="Google Shape;374;p1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5" name="Google Shape;375;p1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76" name="Google Shape;376;p17"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pic>
        <p:nvPicPr>
          <p:cNvPr id="2" name="Picture 1">
            <a:extLst>
              <a:ext uri="{FF2B5EF4-FFF2-40B4-BE49-F238E27FC236}">
                <a16:creationId xmlns:a16="http://schemas.microsoft.com/office/drawing/2014/main" id="{371F11DC-5A1D-174C-EDA7-CCEFCE147301}"/>
              </a:ext>
            </a:extLst>
          </p:cNvPr>
          <p:cNvPicPr>
            <a:picLocks noChangeAspect="1"/>
          </p:cNvPicPr>
          <p:nvPr/>
        </p:nvPicPr>
        <p:blipFill>
          <a:blip r:embed="rId5"/>
          <a:stretch>
            <a:fillRect/>
          </a:stretch>
        </p:blipFill>
        <p:spPr>
          <a:xfrm>
            <a:off x="114652" y="6249100"/>
            <a:ext cx="2345167" cy="49200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18" descr="A picture containing yellow&#10;&#10;Description automatically generated"/>
          <p:cNvPicPr preferRelativeResize="0">
            <a:picLocks noGrp="1"/>
          </p:cNvPicPr>
          <p:nvPr>
            <p:ph type="pic" idx="2"/>
          </p:nvPr>
        </p:nvPicPr>
        <p:blipFill rotWithShape="1">
          <a:blip r:embed="rId3">
            <a:alphaModFix/>
          </a:blip>
          <a:srcRect l="28716" r="28716"/>
          <a:stretch/>
        </p:blipFill>
        <p:spPr>
          <a:xfrm>
            <a:off x="0" y="0"/>
            <a:ext cx="2918564" cy="6858000"/>
          </a:xfrm>
          <a:prstGeom prst="rect">
            <a:avLst/>
          </a:prstGeom>
          <a:noFill/>
          <a:ln>
            <a:noFill/>
          </a:ln>
        </p:spPr>
      </p:pic>
      <p:sp>
        <p:nvSpPr>
          <p:cNvPr id="383" name="Google Shape;383;p18"/>
          <p:cNvSpPr txBox="1"/>
          <p:nvPr/>
        </p:nvSpPr>
        <p:spPr>
          <a:xfrm>
            <a:off x="3539609" y="1914737"/>
            <a:ext cx="81213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5</a:t>
            </a:r>
            <a:r>
              <a:rPr lang="en-GB" sz="1800" b="1" i="0" u="none" strike="noStrike" cap="none">
                <a:solidFill>
                  <a:srgbClr val="000000"/>
                </a:solidFill>
                <a:latin typeface="Philosopher"/>
                <a:ea typeface="Philosopher"/>
                <a:cs typeface="Philosopher"/>
                <a:sym typeface="Philosopher"/>
              </a:rPr>
              <a:t>. </a:t>
            </a:r>
            <a:r>
              <a:rPr lang="en-GB" sz="1800" b="0" i="0" u="none" strike="noStrike" cap="none">
                <a:solidFill>
                  <a:srgbClr val="000000"/>
                </a:solidFill>
                <a:latin typeface="Philosopher"/>
                <a:ea typeface="Philosopher"/>
                <a:cs typeface="Philosopher"/>
                <a:sym typeface="Philosopher"/>
              </a:rPr>
              <a:t>Μπόρεσα να εφαρμόσω κάποια από τις τεχνικές μικρομάθησης που έμαθα στο δικό μου εκπαιδευτικό πλαίσιο ή στην εργασία μου; Αν ναι, ποια ήταν τα αποτελέσματα;</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6</a:t>
            </a:r>
            <a:r>
              <a:rPr lang="en-GB" sz="1800" b="1" i="0" u="none" strike="noStrike" cap="none">
                <a:solidFill>
                  <a:srgbClr val="000000"/>
                </a:solidFill>
                <a:latin typeface="Philosopher"/>
                <a:ea typeface="Philosopher"/>
                <a:cs typeface="Philosopher"/>
                <a:sym typeface="Philosopher"/>
              </a:rPr>
              <a:t>.</a:t>
            </a:r>
            <a:r>
              <a:rPr lang="en-GB" sz="1800" b="0" i="0" u="none" strike="noStrike" cap="none">
                <a:solidFill>
                  <a:srgbClr val="000000"/>
                </a:solidFill>
                <a:latin typeface="Philosopher"/>
                <a:ea typeface="Philosopher"/>
                <a:cs typeface="Philosopher"/>
                <a:sym typeface="Philosopher"/>
              </a:rPr>
              <a:t> Ποια είναι μερικά παραδείγματα από την ενότητα που μου έκαναν εντύπωση και πώς θα μπορούσα να προσαρμόσω ή να εφαρμόσω παρόμοιες στρατηγικές στη δική μου πρακτική;</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7.</a:t>
            </a:r>
            <a:r>
              <a:rPr lang="en-GB" sz="1800" b="0" i="0" u="none" strike="noStrike" cap="none">
                <a:solidFill>
                  <a:srgbClr val="000000"/>
                </a:solidFill>
                <a:latin typeface="Philosopher"/>
                <a:ea typeface="Philosopher"/>
                <a:cs typeface="Philosopher"/>
                <a:sym typeface="Philosopher"/>
              </a:rPr>
              <a:t> Πώς εξελίχθηκαν ή εμβαθύνθηκαν οι απόψεις μου σχετικά με τη θεωρία της μάθησης ενηλίκων ως αποτέλεσμα αυτής της μαθησιακής εμπειρίας;</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8.</a:t>
            </a:r>
            <a:r>
              <a:rPr lang="en-GB" sz="1800" b="0" i="0" u="none" strike="noStrike" cap="none">
                <a:solidFill>
                  <a:srgbClr val="000000"/>
                </a:solidFill>
                <a:latin typeface="Philosopher"/>
                <a:ea typeface="Philosopher"/>
                <a:cs typeface="Philosopher"/>
                <a:sym typeface="Philosopher"/>
              </a:rPr>
              <a:t> Πώς μπορώ να ενσωματώσω τις αρχές της μικρομάθησης στη συνεχή επαγγελματική μου ανάπτυξη και στις πρωτοβουλίες εκπαίδευσης ενηλίκων;</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p:txBody>
      </p:sp>
      <p:pic>
        <p:nvPicPr>
          <p:cNvPr id="384" name="Google Shape;384;p18"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386" name="Google Shape;386;p18"/>
          <p:cNvSpPr txBox="1"/>
          <p:nvPr/>
        </p:nvSpPr>
        <p:spPr>
          <a:xfrm>
            <a:off x="4552334" y="301000"/>
            <a:ext cx="6096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Ερωτήσεις αυτοαναστοχασμού</a:t>
            </a:r>
            <a:endParaRPr sz="1800" b="0" i="0" u="none" strike="noStrike" cap="none">
              <a:solidFill>
                <a:srgbClr val="000000"/>
              </a:solidFill>
              <a:latin typeface="Arial"/>
              <a:ea typeface="Arial"/>
              <a:cs typeface="Arial"/>
              <a:sym typeface="Arial"/>
            </a:endParaRPr>
          </a:p>
        </p:txBody>
      </p:sp>
      <p:grpSp>
        <p:nvGrpSpPr>
          <p:cNvPr id="387" name="Google Shape;387;p18"/>
          <p:cNvGrpSpPr/>
          <p:nvPr/>
        </p:nvGrpSpPr>
        <p:grpSpPr>
          <a:xfrm>
            <a:off x="6974342" y="891793"/>
            <a:ext cx="1251984" cy="358200"/>
            <a:chOff x="5470062" y="1167647"/>
            <a:chExt cx="1251984" cy="358200"/>
          </a:xfrm>
        </p:grpSpPr>
        <p:sp>
          <p:nvSpPr>
            <p:cNvPr id="388" name="Google Shape;388;p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 name="Google Shape;389;p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0" name="Google Shape;390;p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B2BA8398-AB67-0C58-985B-341CC17CCBF4}"/>
              </a:ext>
            </a:extLst>
          </p:cNvPr>
          <p:cNvPicPr>
            <a:picLocks noChangeAspect="1"/>
          </p:cNvPicPr>
          <p:nvPr/>
        </p:nvPicPr>
        <p:blipFill>
          <a:blip r:embed="rId5"/>
          <a:stretch>
            <a:fillRect/>
          </a:stretch>
        </p:blipFill>
        <p:spPr>
          <a:xfrm>
            <a:off x="114652" y="6249100"/>
            <a:ext cx="2345167" cy="49200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9"/>
          <p:cNvSpPr txBox="1"/>
          <p:nvPr/>
        </p:nvSpPr>
        <p:spPr>
          <a:xfrm>
            <a:off x="4573596" y="688927"/>
            <a:ext cx="4003476"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4000" b="1" i="0" u="none" strike="noStrike" cap="none" dirty="0" err="1">
                <a:solidFill>
                  <a:schemeClr val="dk1"/>
                </a:solidFill>
                <a:latin typeface="Philosopher"/>
                <a:ea typeface="Philosopher"/>
                <a:cs typeface="Philosopher"/>
                <a:sym typeface="Philosopher"/>
              </a:rPr>
              <a:t>Συμ</a:t>
            </a:r>
            <a:r>
              <a:rPr lang="en-GB" sz="4000" b="1" i="0" u="none" strike="noStrike" cap="none" dirty="0">
                <a:solidFill>
                  <a:schemeClr val="dk1"/>
                </a:solidFill>
                <a:latin typeface="Philosopher"/>
                <a:ea typeface="Philosopher"/>
                <a:cs typeface="Philosopher"/>
                <a:sym typeface="Philosopher"/>
              </a:rPr>
              <a:t>πέρασμα</a:t>
            </a:r>
            <a:endParaRPr sz="4000" b="1" i="0" u="none" strike="noStrike" cap="none" dirty="0">
              <a:solidFill>
                <a:schemeClr val="dk1"/>
              </a:solidFill>
              <a:latin typeface="Philosopher"/>
              <a:ea typeface="Philosopher"/>
              <a:cs typeface="Philosopher"/>
              <a:sym typeface="Philosopher"/>
            </a:endParaRPr>
          </a:p>
        </p:txBody>
      </p:sp>
      <p:grpSp>
        <p:nvGrpSpPr>
          <p:cNvPr id="396" name="Google Shape;396;p19"/>
          <p:cNvGrpSpPr/>
          <p:nvPr/>
        </p:nvGrpSpPr>
        <p:grpSpPr>
          <a:xfrm>
            <a:off x="5470061" y="1709272"/>
            <a:ext cx="1251876" cy="358096"/>
            <a:chOff x="5470062" y="1167647"/>
            <a:chExt cx="1251876" cy="358096"/>
          </a:xfrm>
        </p:grpSpPr>
        <p:sp>
          <p:nvSpPr>
            <p:cNvPr id="397" name="Google Shape;397;p1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8" name="Google Shape;398;p1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9" name="Google Shape;399;p1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00" name="Google Shape;400;p19"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02" name="Google Shape;402;p19"/>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Σας ευχαριστούμε που παρακολουθήσατε αυτές τις δραστηριότητες αυτοκατευθυνόμενης μάθησης.</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Αν σας άρεσε αυτή η ενότητα, σας συνιστούμε να εξερευνήσετε άλλους πόρους του ONE STEP UP.</a:t>
            </a:r>
            <a:endParaRPr sz="14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896FBF0D-780B-E882-839A-6A95507FA758}"/>
              </a:ext>
            </a:extLst>
          </p:cNvPr>
          <p:cNvPicPr>
            <a:picLocks noChangeAspect="1"/>
          </p:cNvPicPr>
          <p:nvPr/>
        </p:nvPicPr>
        <p:blipFill>
          <a:blip r:embed="rId4"/>
          <a:stretch>
            <a:fillRect/>
          </a:stretch>
        </p:blipFill>
        <p:spPr>
          <a:xfrm>
            <a:off x="114652" y="6249100"/>
            <a:ext cx="2345167" cy="49200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20"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408" name="Google Shape;408;p20"/>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9" name="Google Shape;409;p20"/>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chemeClr val="dk1"/>
                </a:solidFill>
                <a:latin typeface="Roboto"/>
                <a:ea typeface="Roboto"/>
                <a:cs typeface="Roboto"/>
                <a:sym typeface="Roboto"/>
              </a:rPr>
              <a:t>ΣΑΣ ΕΥΧΑΡΙΣΤΟΥΜΕ!</a:t>
            </a:r>
            <a:endParaRPr sz="6600" b="0" i="0" u="none" strike="noStrike" cap="none">
              <a:solidFill>
                <a:schemeClr val="dk1"/>
              </a:solidFill>
              <a:latin typeface="Roboto"/>
              <a:ea typeface="Roboto"/>
              <a:cs typeface="Roboto"/>
              <a:sym typeface="Roboto"/>
            </a:endParaRPr>
          </a:p>
        </p:txBody>
      </p:sp>
      <p:pic>
        <p:nvPicPr>
          <p:cNvPr id="410" name="Google Shape;410;p20"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411" name="Google Shape;411;p20"/>
          <p:cNvPicPr preferRelativeResize="0"/>
          <p:nvPr/>
        </p:nvPicPr>
        <p:blipFill rotWithShape="1">
          <a:blip r:embed="rId5">
            <a:alphaModFix/>
          </a:blip>
          <a:srcRect/>
          <a:stretch/>
        </p:blipFill>
        <p:spPr>
          <a:xfrm>
            <a:off x="163286" y="6283219"/>
            <a:ext cx="2247900" cy="46092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3"/>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4000" b="1" i="0" u="none" strike="noStrike" cap="none">
                <a:solidFill>
                  <a:schemeClr val="dk1"/>
                </a:solidFill>
                <a:latin typeface="Philosopher"/>
                <a:ea typeface="Philosopher"/>
                <a:cs typeface="Philosopher"/>
                <a:sym typeface="Philosopher"/>
              </a:rPr>
              <a:t>Εισαγωγή</a:t>
            </a:r>
            <a:endParaRPr sz="4000" b="1" i="0" u="none" strike="noStrike" cap="none">
              <a:solidFill>
                <a:schemeClr val="dk1"/>
              </a:solidFill>
              <a:latin typeface="Philosopher"/>
              <a:ea typeface="Philosopher"/>
              <a:cs typeface="Philosopher"/>
              <a:sym typeface="Philosopher"/>
            </a:endParaRPr>
          </a:p>
        </p:txBody>
      </p:sp>
      <p:grpSp>
        <p:nvGrpSpPr>
          <p:cNvPr id="60" name="Google Shape;60;p3"/>
          <p:cNvGrpSpPr/>
          <p:nvPr/>
        </p:nvGrpSpPr>
        <p:grpSpPr>
          <a:xfrm>
            <a:off x="5470061" y="1709272"/>
            <a:ext cx="1251876" cy="358096"/>
            <a:chOff x="5470062" y="1167647"/>
            <a:chExt cx="1251876" cy="358096"/>
          </a:xfrm>
        </p:grpSpPr>
        <p:sp>
          <p:nvSpPr>
            <p:cNvPr id="61" name="Google Shape;61;p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 name="Google Shape;64;p3"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66" name="Google Shape;66;p3"/>
          <p:cNvSpPr txBox="1"/>
          <p:nvPr/>
        </p:nvSpPr>
        <p:spPr>
          <a:xfrm>
            <a:off x="1287236" y="2883041"/>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Αυτή η παρουσίαση περιλαμβάνει </a:t>
            </a:r>
            <a:r>
              <a:rPr lang="en-GB" sz="3200" b="1" i="0" u="none" strike="noStrike" cap="none">
                <a:solidFill>
                  <a:schemeClr val="dk1"/>
                </a:solidFill>
                <a:latin typeface="Philosopher"/>
                <a:ea typeface="Philosopher"/>
                <a:cs typeface="Philosopher"/>
                <a:sym typeface="Philosopher"/>
              </a:rPr>
              <a:t>πόρους αυτοκατευθυνόμενης μάθησης και μια άσκηση αυτοαναστοχασμού</a:t>
            </a:r>
            <a:r>
              <a:rPr lang="en-GB" sz="3200" b="0" i="0" u="none" strike="noStrike" cap="none">
                <a:solidFill>
                  <a:schemeClr val="dk1"/>
                </a:solidFill>
                <a:latin typeface="Philosopher"/>
                <a:ea typeface="Philosopher"/>
                <a:cs typeface="Philosopher"/>
                <a:sym typeface="Philosopher"/>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Μπορείτε να επιλέξετε τους πόρους που ταιριάζουν καλύτερα με τα ενδιαφέροντα και τους μαθησιακούς σας στόχους. </a:t>
            </a: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Οι πόροι αυτοί μπορούν να εξερευνηθούν </a:t>
            </a:r>
            <a:r>
              <a:rPr lang="en-GB" sz="3200" b="1" i="0" u="none" strike="noStrike" cap="none">
                <a:solidFill>
                  <a:schemeClr val="dk1"/>
                </a:solidFill>
                <a:latin typeface="Philosopher"/>
                <a:ea typeface="Philosopher"/>
                <a:cs typeface="Philosopher"/>
                <a:sym typeface="Philosopher"/>
              </a:rPr>
              <a:t>ανεξάρτητα</a:t>
            </a:r>
            <a:r>
              <a:rPr lang="en-GB" sz="3200" b="0" i="0" u="none" strike="noStrike" cap="none">
                <a:solidFill>
                  <a:schemeClr val="dk1"/>
                </a:solidFill>
                <a:latin typeface="Philosopher"/>
                <a:ea typeface="Philosopher"/>
                <a:cs typeface="Philosopher"/>
                <a:sym typeface="Philosopher"/>
              </a:rPr>
              <a:t>, χωρίς να υπάρχει κάποια προκαθορισμένη σειρά ή απαίτηση να εξεταστούν όλοι.</a:t>
            </a:r>
            <a:endParaRPr sz="3200" b="0" i="0" u="none" strike="noStrike" cap="none">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74B16C72-F3DC-7E29-C619-64DB706A948D}"/>
              </a:ext>
            </a:extLst>
          </p:cNvPr>
          <p:cNvPicPr>
            <a:picLocks noChangeAspect="1"/>
          </p:cNvPicPr>
          <p:nvPr/>
        </p:nvPicPr>
        <p:blipFill>
          <a:blip r:embed="rId4"/>
          <a:stretch>
            <a:fillRect/>
          </a:stretch>
        </p:blipFill>
        <p:spPr>
          <a:xfrm>
            <a:off x="114652" y="6249100"/>
            <a:ext cx="2345167" cy="49200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1"/>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7" name="Google Shape;417;p21"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418" name="Google Shape;418;p21"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419" name="Google Shape;419;p21"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420" name="Google Shape;420;p21"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421" name="Google Shape;421;p21"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422" name="Google Shape;422;p21"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423" name="Google Shape;423;p21"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424" name="Google Shape;424;p21"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425" name="Google Shape;425;p21"/>
          <p:cNvSpPr txBox="1"/>
          <p:nvPr/>
        </p:nvSpPr>
        <p:spPr>
          <a:xfrm>
            <a:off x="8436019" y="6764636"/>
            <a:ext cx="5350385" cy="1743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0" u="none" strike="noStrike" cap="none" baseline="30000" dirty="0" err="1">
                <a:solidFill>
                  <a:srgbClr val="000000"/>
                </a:solidFill>
                <a:latin typeface="Noto Sans"/>
                <a:ea typeface="Noto Sans"/>
                <a:cs typeface="Noto Sans"/>
                <a:sym typeface="Noto Sans"/>
              </a:rPr>
              <a:t>Αριθμός</a:t>
            </a:r>
            <a:r>
              <a:rPr lang="en-GB" sz="800" b="0" i="0" u="none" strike="noStrike" cap="none" baseline="30000" dirty="0">
                <a:solidFill>
                  <a:srgbClr val="000000"/>
                </a:solidFill>
                <a:latin typeface="Noto Sans"/>
                <a:ea typeface="Noto Sans"/>
                <a:cs typeface="Noto Sans"/>
                <a:sym typeface="Noto Sans"/>
              </a:rPr>
              <a:t> </a:t>
            </a:r>
            <a:r>
              <a:rPr lang="en-GB" sz="800" b="0" i="0" u="none" strike="noStrike" cap="none" baseline="30000" dirty="0" err="1">
                <a:solidFill>
                  <a:srgbClr val="000000"/>
                </a:solidFill>
                <a:latin typeface="Noto Sans"/>
                <a:ea typeface="Noto Sans"/>
                <a:cs typeface="Noto Sans"/>
                <a:sym typeface="Noto Sans"/>
              </a:rPr>
              <a:t>έργου</a:t>
            </a:r>
            <a:r>
              <a:rPr lang="en-GB" sz="800" b="0" i="0" u="none" strike="noStrike" cap="none" baseline="30000" dirty="0">
                <a:solidFill>
                  <a:srgbClr val="000000"/>
                </a:solidFill>
                <a:latin typeface="Noto Sans"/>
                <a:ea typeface="Noto Sans"/>
                <a:cs typeface="Noto Sans"/>
                <a:sym typeface="Noto Sans"/>
              </a:rPr>
              <a:t>: 2022-1-LT01-KA220-ADU-000085898</a:t>
            </a:r>
            <a:endParaRPr sz="800" b="1" i="0" u="none" strike="noStrike" cap="none" baseline="30000" dirty="0">
              <a:solidFill>
                <a:srgbClr val="000000"/>
              </a:solidFill>
              <a:latin typeface="Noto Sans"/>
              <a:ea typeface="Noto Sans"/>
              <a:cs typeface="Noto Sans"/>
              <a:sym typeface="Noto Sans"/>
            </a:endParaRPr>
          </a:p>
        </p:txBody>
      </p:sp>
      <p:pic>
        <p:nvPicPr>
          <p:cNvPr id="426" name="Google Shape;426;p21"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sp>
        <p:nvSpPr>
          <p:cNvPr id="2" name="Text Box 2">
            <a:extLst>
              <a:ext uri="{FF2B5EF4-FFF2-40B4-BE49-F238E27FC236}">
                <a16:creationId xmlns:a16="http://schemas.microsoft.com/office/drawing/2014/main" id="{C51FE2D7-B979-19B4-512C-20F73D46B911}"/>
              </a:ext>
            </a:extLst>
          </p:cNvPr>
          <p:cNvSpPr txBox="1">
            <a:spLocks noChangeArrowheads="1"/>
          </p:cNvSpPr>
          <p:nvPr/>
        </p:nvSpPr>
        <p:spPr bwMode="auto">
          <a:xfrm>
            <a:off x="5698802" y="6303713"/>
            <a:ext cx="5151725" cy="460923"/>
          </a:xfrm>
          <a:prstGeom prst="rect">
            <a:avLst/>
          </a:prstGeom>
          <a:noFill/>
          <a:ln w="9525">
            <a:noFill/>
            <a:miter lim="800000"/>
            <a:headEnd/>
            <a:tailEnd/>
          </a:ln>
        </p:spPr>
        <p:txBody>
          <a:bodyPr rot="0" vert="horz" wrap="square" lIns="91440" tIns="45720" rIns="91440" bIns="45720" anchor="t" anchorCtr="0">
            <a:noAutofit/>
          </a:bodyPr>
          <a:lstStyle/>
          <a:p>
            <a:pPr marL="0" marR="0" algn="just">
              <a:spcAft>
                <a:spcPts val="1125"/>
              </a:spcAft>
            </a:pP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Με</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χρη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ατοδότηση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Ευρωπαϊκής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Ένωσης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γνώ</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που</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διατυπώνονται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εκφράζουν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αποκλειστικά</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των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συντακτών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δεν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αντιπροσωπεύουν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κατ</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ανάγκη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Ευρωπαϊκής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Ένωσης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ή</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του</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Εθνικού</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Οργανισ</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ού</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ΝΑ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Ευρωπαϊκή</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Ένωση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Εθνικός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Οργανισ</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ός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ΝΑ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δεν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πορούν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να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θεωρηθούν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υπεύθυνοι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για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εκφραζό</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ενες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n-IE" sz="800" dirty="0" err="1">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Αριθ</a:t>
            </a:r>
            <a:r>
              <a:rPr lang="en-IE" sz="800" dirty="0" err="1">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n-IE" sz="800" dirty="0" err="1">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ός</a:t>
            </a:r>
            <a:r>
              <a:rPr lang="en-IE"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n-IE" sz="800" dirty="0" err="1">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Έργου</a:t>
            </a:r>
            <a:r>
              <a:rPr lang="en-IE"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2022-1-LT01-KA220-ADU-000085898</a:t>
            </a:r>
            <a:endParaRPr lang="en-US" sz="1200" dirty="0">
              <a:effectLst/>
              <a:latin typeface="Quattrocento Sans" panose="020B0502050000020003" pitchFamily="34" charset="0"/>
              <a:ea typeface="Quattrocento Sans" panose="020B0502050000020003" pitchFamily="34" charset="0"/>
              <a:cs typeface="Quattrocento Sans" panose="020B0502050000020003" pitchFamily="34" charset="0"/>
            </a:endParaRPr>
          </a:p>
        </p:txBody>
      </p:sp>
      <p:pic>
        <p:nvPicPr>
          <p:cNvPr id="4" name="Picture 3">
            <a:extLst>
              <a:ext uri="{FF2B5EF4-FFF2-40B4-BE49-F238E27FC236}">
                <a16:creationId xmlns:a16="http://schemas.microsoft.com/office/drawing/2014/main" id="{E21F57BF-4157-B477-4ED9-C2DD10BA638D}"/>
              </a:ext>
            </a:extLst>
          </p:cNvPr>
          <p:cNvPicPr>
            <a:picLocks noChangeAspect="1"/>
          </p:cNvPicPr>
          <p:nvPr/>
        </p:nvPicPr>
        <p:blipFill>
          <a:blip r:embed="rId12"/>
          <a:stretch>
            <a:fillRect/>
          </a:stretch>
        </p:blipFill>
        <p:spPr>
          <a:xfrm>
            <a:off x="21536" y="6233699"/>
            <a:ext cx="2984193" cy="62606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4"/>
          <p:cNvSpPr txBox="1"/>
          <p:nvPr/>
        </p:nvSpPr>
        <p:spPr>
          <a:xfrm>
            <a:off x="3008671" y="980680"/>
            <a:ext cx="6174658" cy="682745"/>
          </a:xfrm>
          <a:prstGeom prst="rect">
            <a:avLst/>
          </a:prstGeom>
          <a:noFill/>
          <a:ln>
            <a:noFill/>
          </a:ln>
        </p:spPr>
        <p:txBody>
          <a:bodyPr spcFirstLastPara="1" wrap="square" lIns="91425" tIns="91425" rIns="91425" bIns="91425" anchor="ctr" anchorCtr="0">
            <a:noAutofit/>
          </a:bodyPr>
          <a:lstStyle/>
          <a:p>
            <a:pPr marL="76200" marR="0" lvl="0" indent="0" algn="l"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1. Επισκόπηση και ορισμός της μικρομάθησης</a:t>
            </a:r>
            <a:endParaRPr sz="2400" b="1" i="0" u="none" strike="noStrike" cap="none">
              <a:solidFill>
                <a:schemeClr val="dk1"/>
              </a:solidFill>
              <a:latin typeface="Philosopher"/>
              <a:ea typeface="Philosopher"/>
              <a:cs typeface="Philosopher"/>
              <a:sym typeface="Philosopher"/>
            </a:endParaRPr>
          </a:p>
        </p:txBody>
      </p:sp>
      <p:grpSp>
        <p:nvGrpSpPr>
          <p:cNvPr id="72" name="Google Shape;72;p4"/>
          <p:cNvGrpSpPr/>
          <p:nvPr/>
        </p:nvGrpSpPr>
        <p:grpSpPr>
          <a:xfrm>
            <a:off x="5470011" y="1769622"/>
            <a:ext cx="1251984" cy="358200"/>
            <a:chOff x="5470062" y="1167647"/>
            <a:chExt cx="1251984" cy="358200"/>
          </a:xfrm>
        </p:grpSpPr>
        <p:sp>
          <p:nvSpPr>
            <p:cNvPr id="73" name="Google Shape;73;p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6" name="Google Shape;76;p4"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78" name="Google Shape;78;p4"/>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Εισαγωγή στη μικρομάθηση</a:t>
            </a:r>
            <a:endParaRPr sz="1400" b="0" i="0" u="none" strike="noStrike" cap="none">
              <a:solidFill>
                <a:srgbClr val="000000"/>
              </a:solidFill>
              <a:latin typeface="Arial"/>
              <a:ea typeface="Arial"/>
              <a:cs typeface="Arial"/>
              <a:sym typeface="Arial"/>
            </a:endParaRPr>
          </a:p>
        </p:txBody>
      </p:sp>
      <p:pic>
        <p:nvPicPr>
          <p:cNvPr id="79" name="Google Shape;79;p4" title="Video 2  Microlearning Definitions">
            <a:hlinkClick r:id="rId4"/>
          </p:cNvPr>
          <p:cNvPicPr preferRelativeResize="0"/>
          <p:nvPr/>
        </p:nvPicPr>
        <p:blipFill>
          <a:blip r:embed="rId5">
            <a:alphaModFix/>
          </a:blip>
          <a:stretch>
            <a:fillRect/>
          </a:stretch>
        </p:blipFill>
        <p:spPr>
          <a:xfrm>
            <a:off x="3327000" y="2491250"/>
            <a:ext cx="5538100" cy="3115175"/>
          </a:xfrm>
          <a:prstGeom prst="rect">
            <a:avLst/>
          </a:prstGeom>
          <a:noFill/>
          <a:ln>
            <a:noFill/>
          </a:ln>
        </p:spPr>
      </p:pic>
      <p:pic>
        <p:nvPicPr>
          <p:cNvPr id="2" name="Picture 1">
            <a:extLst>
              <a:ext uri="{FF2B5EF4-FFF2-40B4-BE49-F238E27FC236}">
                <a16:creationId xmlns:a16="http://schemas.microsoft.com/office/drawing/2014/main" id="{92732217-858C-EB67-86FC-DC5AA172B0B7}"/>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29f4926f02b_0_4"/>
          <p:cNvSpPr txBox="1"/>
          <p:nvPr/>
        </p:nvSpPr>
        <p:spPr>
          <a:xfrm>
            <a:off x="3008746" y="829592"/>
            <a:ext cx="61746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1. </a:t>
            </a:r>
            <a:r>
              <a:rPr lang="en-GB" sz="2400" b="1">
                <a:solidFill>
                  <a:schemeClr val="dk1"/>
                </a:solidFill>
                <a:latin typeface="Philosopher"/>
                <a:ea typeface="Philosopher"/>
                <a:cs typeface="Philosopher"/>
                <a:sym typeface="Philosopher"/>
              </a:rPr>
              <a:t>Παραδείγματα μικρομάθησης</a:t>
            </a:r>
            <a:endParaRPr sz="2400" b="1" i="0" u="none" strike="noStrike" cap="none">
              <a:solidFill>
                <a:schemeClr val="dk1"/>
              </a:solidFill>
              <a:latin typeface="Philosopher"/>
              <a:ea typeface="Philosopher"/>
              <a:cs typeface="Philosopher"/>
              <a:sym typeface="Philosopher"/>
            </a:endParaRPr>
          </a:p>
        </p:txBody>
      </p:sp>
      <p:grpSp>
        <p:nvGrpSpPr>
          <p:cNvPr id="85" name="Google Shape;85;g29f4926f02b_0_4"/>
          <p:cNvGrpSpPr/>
          <p:nvPr/>
        </p:nvGrpSpPr>
        <p:grpSpPr>
          <a:xfrm>
            <a:off x="5470061" y="1709272"/>
            <a:ext cx="1251984" cy="358200"/>
            <a:chOff x="5470062" y="1167647"/>
            <a:chExt cx="1251984" cy="358200"/>
          </a:xfrm>
        </p:grpSpPr>
        <p:sp>
          <p:nvSpPr>
            <p:cNvPr id="86" name="Google Shape;86;g29f4926f02b_0_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g29f4926f02b_0_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g29f4926f02b_0_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9" name="Google Shape;89;g29f4926f02b_0_4"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91" name="Google Shape;91;g29f4926f02b_0_4"/>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Εισαγωγή στη μικρομάθηση</a:t>
            </a:r>
            <a:endParaRPr sz="1400" b="0" i="0" u="none" strike="noStrike" cap="none">
              <a:solidFill>
                <a:srgbClr val="000000"/>
              </a:solidFill>
              <a:latin typeface="Arial"/>
              <a:ea typeface="Arial"/>
              <a:cs typeface="Arial"/>
              <a:sym typeface="Arial"/>
            </a:endParaRPr>
          </a:p>
        </p:txBody>
      </p:sp>
      <p:pic>
        <p:nvPicPr>
          <p:cNvPr id="92" name="Google Shape;92;g29f4926f02b_0_4" title="Video 1 Overview of Microlearning">
            <a:hlinkClick r:id="rId4"/>
          </p:cNvPr>
          <p:cNvPicPr preferRelativeResize="0"/>
          <p:nvPr/>
        </p:nvPicPr>
        <p:blipFill>
          <a:blip r:embed="rId5">
            <a:alphaModFix/>
          </a:blip>
          <a:stretch>
            <a:fillRect/>
          </a:stretch>
        </p:blipFill>
        <p:spPr>
          <a:xfrm>
            <a:off x="3008750" y="2313213"/>
            <a:ext cx="6174600" cy="3473213"/>
          </a:xfrm>
          <a:prstGeom prst="rect">
            <a:avLst/>
          </a:prstGeom>
          <a:noFill/>
          <a:ln>
            <a:noFill/>
          </a:ln>
        </p:spPr>
      </p:pic>
      <p:pic>
        <p:nvPicPr>
          <p:cNvPr id="2" name="Picture 1">
            <a:extLst>
              <a:ext uri="{FF2B5EF4-FFF2-40B4-BE49-F238E27FC236}">
                <a16:creationId xmlns:a16="http://schemas.microsoft.com/office/drawing/2014/main" id="{FB0552F8-BBB1-F539-0368-7457CE4226E0}"/>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5"/>
          <p:cNvSpPr txBox="1"/>
          <p:nvPr/>
        </p:nvSpPr>
        <p:spPr>
          <a:xfrm>
            <a:off x="3640051" y="866150"/>
            <a:ext cx="49119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2. Μικρομάθηση</a:t>
            </a:r>
            <a:r>
              <a:rPr lang="en-GB" sz="2400" b="1">
                <a:solidFill>
                  <a:schemeClr val="dk1"/>
                </a:solidFill>
                <a:latin typeface="Philosopher"/>
                <a:ea typeface="Philosopher"/>
                <a:cs typeface="Philosopher"/>
                <a:sym typeface="Philosopher"/>
              </a:rPr>
              <a:t>: Microlearning: Γιατί έχει σημασία</a:t>
            </a:r>
            <a:endParaRPr sz="2400" b="1" i="0" u="none" strike="noStrike" cap="none">
              <a:solidFill>
                <a:schemeClr val="dk1"/>
              </a:solidFill>
              <a:latin typeface="Philosopher"/>
              <a:ea typeface="Philosopher"/>
              <a:cs typeface="Philosopher"/>
              <a:sym typeface="Philosopher"/>
            </a:endParaRPr>
          </a:p>
        </p:txBody>
      </p:sp>
      <p:grpSp>
        <p:nvGrpSpPr>
          <p:cNvPr id="98" name="Google Shape;98;p5"/>
          <p:cNvGrpSpPr/>
          <p:nvPr/>
        </p:nvGrpSpPr>
        <p:grpSpPr>
          <a:xfrm>
            <a:off x="5470008" y="1782417"/>
            <a:ext cx="1251984" cy="358200"/>
            <a:chOff x="5470062" y="1167647"/>
            <a:chExt cx="1251984" cy="358200"/>
          </a:xfrm>
        </p:grpSpPr>
        <p:sp>
          <p:nvSpPr>
            <p:cNvPr id="99" name="Google Shape;99;p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 name="Google Shape;100;p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2" name="Google Shape;102;p5"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103" name="Google Shape;103;p5"/>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104" name="Google Shape;104;p5"/>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Εισαγωγή στη μικρομάθηση</a:t>
            </a:r>
            <a:endParaRPr sz="1400" b="0" i="0" u="none" strike="noStrike" cap="none">
              <a:solidFill>
                <a:srgbClr val="000000"/>
              </a:solidFill>
              <a:latin typeface="Arial"/>
              <a:ea typeface="Arial"/>
              <a:cs typeface="Arial"/>
              <a:sym typeface="Arial"/>
            </a:endParaRPr>
          </a:p>
        </p:txBody>
      </p:sp>
      <p:pic>
        <p:nvPicPr>
          <p:cNvPr id="105" name="Google Shape;105;p5" title="Video 3 Microlearning Examples">
            <a:hlinkClick r:id="rId5"/>
          </p:cNvPr>
          <p:cNvPicPr preferRelativeResize="0"/>
          <p:nvPr/>
        </p:nvPicPr>
        <p:blipFill>
          <a:blip r:embed="rId6">
            <a:alphaModFix/>
          </a:blip>
          <a:stretch>
            <a:fillRect/>
          </a:stretch>
        </p:blipFill>
        <p:spPr>
          <a:xfrm>
            <a:off x="2796913" y="2333550"/>
            <a:ext cx="6598178" cy="3711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29eac917d12_0_93"/>
          <p:cNvSpPr txBox="1"/>
          <p:nvPr/>
        </p:nvSpPr>
        <p:spPr>
          <a:xfrm>
            <a:off x="4176173" y="906748"/>
            <a:ext cx="38397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2. Παραδείγματα μικρομάθησης</a:t>
            </a:r>
            <a:endParaRPr sz="2400" b="1" i="0" u="none" strike="noStrike" cap="none">
              <a:solidFill>
                <a:schemeClr val="dk1"/>
              </a:solidFill>
              <a:latin typeface="Philosopher"/>
              <a:ea typeface="Philosopher"/>
              <a:cs typeface="Philosopher"/>
              <a:sym typeface="Philosopher"/>
            </a:endParaRPr>
          </a:p>
        </p:txBody>
      </p:sp>
      <p:grpSp>
        <p:nvGrpSpPr>
          <p:cNvPr id="111" name="Google Shape;111;g29eac917d12_0_93"/>
          <p:cNvGrpSpPr/>
          <p:nvPr/>
        </p:nvGrpSpPr>
        <p:grpSpPr>
          <a:xfrm>
            <a:off x="5470008" y="1782417"/>
            <a:ext cx="1251984" cy="358200"/>
            <a:chOff x="5470062" y="1167647"/>
            <a:chExt cx="1251984" cy="358200"/>
          </a:xfrm>
        </p:grpSpPr>
        <p:sp>
          <p:nvSpPr>
            <p:cNvPr id="112" name="Google Shape;112;g29eac917d12_0_9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g29eac917d12_0_9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g29eac917d12_0_9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5" name="Google Shape;115;g29eac917d12_0_93"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117" name="Google Shape;117;g29eac917d12_0_93"/>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Εισαγωγή στη μικρομάθηση</a:t>
            </a:r>
            <a:endParaRPr sz="1400" b="0" i="0" u="none" strike="noStrike" cap="none">
              <a:solidFill>
                <a:srgbClr val="000000"/>
              </a:solidFill>
              <a:latin typeface="Arial"/>
              <a:ea typeface="Arial"/>
              <a:cs typeface="Arial"/>
              <a:sym typeface="Arial"/>
            </a:endParaRPr>
          </a:p>
        </p:txBody>
      </p:sp>
      <p:pic>
        <p:nvPicPr>
          <p:cNvPr id="118" name="Google Shape;118;g29eac917d12_0_93" descr="Subscriber goal: ||||||||||||||| 144% ||||||||||||||| 2.88K/2K &#10;Newest Subscriber: Никита YT &#10;Latest tippers: &#10;Tipping link: https://mercury.streamelements.com/tip/instructionaldesigntips &#10; &#10;&#10;With real-life examples, we'll discuss how microlearning can enhance existing eLearning strategies when applied reasonably. Also, we'll learn from the failure of other companies how microlearning implementation can be a waste of money and nerves. Participants will get a checklist to create effective microlearning content.&#10;&#10;This session will be enlightening for both those who have never tried microlearning at all as well as for those who have been interested in the approach for a while.&#10;&#10;--------------------------------------------------------------------------&#10;&#10;SUPPORT IDT AND FUTURE IDTX EVENTS &#10;&#10;Subscribe right here on YouTube. It's quick and free!&#10;&#10;Join us on Discord: https://discord.gg/GRxNCc2eks&#10;Become one of our awesome Patrons: https://www.patreon.com/IDT&#10;Buy me a Beer: https://www.buymeacoffee.com/idtips&#10;Get some ID swag at the IDT store: https://idt-store.creator-spring.com/?" title="Microlearning examples and how to use them right away (iDTX 2022)">
            <a:hlinkClick r:id="rId4"/>
          </p:cNvPr>
          <p:cNvPicPr preferRelativeResize="0"/>
          <p:nvPr/>
        </p:nvPicPr>
        <p:blipFill>
          <a:blip r:embed="rId5">
            <a:alphaModFix/>
          </a:blip>
          <a:stretch>
            <a:fillRect/>
          </a:stretch>
        </p:blipFill>
        <p:spPr>
          <a:xfrm>
            <a:off x="2872174" y="2455275"/>
            <a:ext cx="6447650" cy="3626775"/>
          </a:xfrm>
          <a:prstGeom prst="rect">
            <a:avLst/>
          </a:prstGeom>
          <a:noFill/>
          <a:ln>
            <a:noFill/>
          </a:ln>
        </p:spPr>
      </p:pic>
      <p:pic>
        <p:nvPicPr>
          <p:cNvPr id="2" name="Picture 1">
            <a:extLst>
              <a:ext uri="{FF2B5EF4-FFF2-40B4-BE49-F238E27FC236}">
                <a16:creationId xmlns:a16="http://schemas.microsoft.com/office/drawing/2014/main" id="{A8BB1FEF-D114-920B-45DE-C71B1A7C1D20}"/>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29eac917d12_0_106"/>
          <p:cNvSpPr txBox="1"/>
          <p:nvPr/>
        </p:nvSpPr>
        <p:spPr>
          <a:xfrm>
            <a:off x="4176173" y="906748"/>
            <a:ext cx="38397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2. Παραδείγματα μικρομάθησης</a:t>
            </a:r>
            <a:endParaRPr sz="2400" b="1" i="0" u="none" strike="noStrike" cap="none">
              <a:solidFill>
                <a:schemeClr val="dk1"/>
              </a:solidFill>
              <a:latin typeface="Philosopher"/>
              <a:ea typeface="Philosopher"/>
              <a:cs typeface="Philosopher"/>
              <a:sym typeface="Philosopher"/>
            </a:endParaRPr>
          </a:p>
        </p:txBody>
      </p:sp>
      <p:grpSp>
        <p:nvGrpSpPr>
          <p:cNvPr id="124" name="Google Shape;124;g29eac917d12_0_106"/>
          <p:cNvGrpSpPr/>
          <p:nvPr/>
        </p:nvGrpSpPr>
        <p:grpSpPr>
          <a:xfrm>
            <a:off x="5470008" y="1782417"/>
            <a:ext cx="1251984" cy="358200"/>
            <a:chOff x="5470062" y="1167647"/>
            <a:chExt cx="1251984" cy="358200"/>
          </a:xfrm>
        </p:grpSpPr>
        <p:sp>
          <p:nvSpPr>
            <p:cNvPr id="125" name="Google Shape;125;g29eac917d12_0_10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g29eac917d12_0_10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g29eac917d12_0_10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28" name="Google Shape;128;g29eac917d12_0_106"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130" name="Google Shape;130;g29eac917d12_0_106"/>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Εισαγωγή στη μικρομάθηση</a:t>
            </a:r>
            <a:endParaRPr sz="1400" b="0" i="0" u="none" strike="noStrike" cap="none">
              <a:solidFill>
                <a:srgbClr val="000000"/>
              </a:solidFill>
              <a:latin typeface="Arial"/>
              <a:ea typeface="Arial"/>
              <a:cs typeface="Arial"/>
              <a:sym typeface="Arial"/>
            </a:endParaRPr>
          </a:p>
        </p:txBody>
      </p:sp>
      <p:pic>
        <p:nvPicPr>
          <p:cNvPr id="131" name="Google Shape;131;g29eac917d12_0_106" descr="Microlearning Examples and BEST STUDY TIPS!&#10;&#10;Are you interested in delving into what is microlearning and exploring it as a learning strategy?&#10;&#10;Microlearning theory, or bite sized learning, deals with relatively small learning units and short-term learning activities. Learning in stretches of 3-7 minutes matches the working memory capacity and attention span of humans and allows students to digest content quickly. Retention and comprehension becomes more focused and easier.&#10;&#10;In this microlearning video I will provide an overview of microlearning, present microlearning research, microlearning best practices, microlearning trends as well as microlearning strategies and microlearning tips. &#10;&#10;Microlearning: Short and Sweet https://amzn.to/3rgvuTQ&#10;The Microlearning Guide to Microlearning https://amzn.to/3kH3B53&#10;&#10;For more great info and tips, sign up for my newsletter! http://bit.ly/sharpcookienewsletter &#10;&#10;Get a FREE downloadable copy of the Sharp Cookie Brain Puzzle Book! http://bit.ly/sharpcookiepuzzlebook&#10;&#10;Interested in virtual tutoring? Send me an email at: hellosharpcookie@gmail.com 📩 &#10;&#10;Want to watch more about other learning theories? Check these out!&#10;&#10;9 Multiple Intelligences by Howard Gardner:&#10;https://youtu.be/_ocUjtB6-4Q&#10;&#10;Zone of Proximal Development and Scaffolding:&#10;https://youtu.be/aofSkZsy6IY&#10;&#10;Want to share this video with friends?&#10;https://youtu.be/c-n_Tc_n-tk&#10;&#10;Filming Equipment:&#10;Camera - https://amzn.to/3b5Cr4G&#10;Tripod - https://amzn.to/3kDrxGi&#10;Lighting Kit - https://amzn.to/3sAmTvI&#10;Microphone - https://amzn.to/38lbNmL&#10;&#10;**Please note that there are affiliate links in this description. This is an excellent way to help support the channel at no extra cost to you. Thank you so much!&#10;&#10;#microlearning #studytips #memorytips #sharpcookie" title="Microlearning Examples: When to use it &amp; When NOT to use it!">
            <a:hlinkClick r:id="rId4"/>
          </p:cNvPr>
          <p:cNvPicPr preferRelativeResize="0"/>
          <p:nvPr/>
        </p:nvPicPr>
        <p:blipFill>
          <a:blip r:embed="rId5">
            <a:alphaModFix/>
          </a:blip>
          <a:stretch>
            <a:fillRect/>
          </a:stretch>
        </p:blipFill>
        <p:spPr>
          <a:xfrm>
            <a:off x="2860288" y="2333499"/>
            <a:ext cx="6471425" cy="3640175"/>
          </a:xfrm>
          <a:prstGeom prst="rect">
            <a:avLst/>
          </a:prstGeom>
          <a:noFill/>
          <a:ln>
            <a:noFill/>
          </a:ln>
        </p:spPr>
      </p:pic>
      <p:pic>
        <p:nvPicPr>
          <p:cNvPr id="2" name="Picture 1">
            <a:extLst>
              <a:ext uri="{FF2B5EF4-FFF2-40B4-BE49-F238E27FC236}">
                <a16:creationId xmlns:a16="http://schemas.microsoft.com/office/drawing/2014/main" id="{402B266C-634E-EC5E-1803-EA6192061A03}"/>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6"/>
          <p:cNvSpPr txBox="1"/>
          <p:nvPr/>
        </p:nvSpPr>
        <p:spPr>
          <a:xfrm>
            <a:off x="4015209" y="915277"/>
            <a:ext cx="4161577"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3. Οφέλη της μικρομάθησης</a:t>
            </a:r>
            <a:endParaRPr sz="2400" b="1" i="0" u="none" strike="noStrike" cap="none">
              <a:solidFill>
                <a:schemeClr val="dk1"/>
              </a:solidFill>
              <a:latin typeface="Philosopher"/>
              <a:ea typeface="Philosopher"/>
              <a:cs typeface="Philosopher"/>
              <a:sym typeface="Philosopher"/>
            </a:endParaRPr>
          </a:p>
        </p:txBody>
      </p:sp>
      <p:grpSp>
        <p:nvGrpSpPr>
          <p:cNvPr id="137" name="Google Shape;137;p6"/>
          <p:cNvGrpSpPr/>
          <p:nvPr/>
        </p:nvGrpSpPr>
        <p:grpSpPr>
          <a:xfrm>
            <a:off x="5470008" y="1782417"/>
            <a:ext cx="1251984" cy="358200"/>
            <a:chOff x="5470062" y="1167647"/>
            <a:chExt cx="1251984" cy="358200"/>
          </a:xfrm>
        </p:grpSpPr>
        <p:sp>
          <p:nvSpPr>
            <p:cNvPr id="138" name="Google Shape;138;p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 name="Google Shape;140;p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1" name="Google Shape;141;p6"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43" name="Google Shape;143;p6"/>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Εισαγωγή στη μικρομάθηση</a:t>
            </a:r>
            <a:endParaRPr sz="1400" b="0" i="0" u="none" strike="noStrike" cap="none">
              <a:solidFill>
                <a:srgbClr val="000000"/>
              </a:solidFill>
              <a:latin typeface="Arial"/>
              <a:ea typeface="Arial"/>
              <a:cs typeface="Arial"/>
              <a:sym typeface="Arial"/>
            </a:endParaRPr>
          </a:p>
        </p:txBody>
      </p:sp>
      <p:pic>
        <p:nvPicPr>
          <p:cNvPr id="144" name="Google Shape;144;p6" descr="The term ‘microlearning’ is fast gaining popularity in the e-learning or digital learning space. But how many of us know what microlearning means? How is microlearning different from traditional learning?&#10;&#10;SkillUp is one of the communities of the Swiss Learning Exchange (SLX). At SkillUp we focus on responsive skill systems that can adapt to changing industry requirements.&#10;&#10;For SkillUp visit: https://www.skillupcentral.com/&#10;For SLX visit: slxlearning.com&#10;&#10;Requests for sharing this video, please contact us by email: info@slxlearning.com&#10;If you would like us to create a video like this one for you, please contact us by email : studios@slxleaning.com&#10;&#10;#Microlearning #customisedtraining #upskilling #onlinelearning #eLearning #education #skilldevelopment #challengeyourself #learninganddevelopment #SLX #SDGPlus #SLXLearning #LMS #shortvideo #YouTube #youtubevideo" title="Microlearning | Benefits of Microlearning | SkillUp">
            <a:hlinkClick r:id="rId4"/>
          </p:cNvPr>
          <p:cNvPicPr preferRelativeResize="0"/>
          <p:nvPr/>
        </p:nvPicPr>
        <p:blipFill>
          <a:blip r:embed="rId5">
            <a:alphaModFix/>
          </a:blip>
          <a:stretch>
            <a:fillRect/>
          </a:stretch>
        </p:blipFill>
        <p:spPr>
          <a:xfrm>
            <a:off x="2660575" y="2325025"/>
            <a:ext cx="6870825" cy="3864875"/>
          </a:xfrm>
          <a:prstGeom prst="rect">
            <a:avLst/>
          </a:prstGeom>
          <a:noFill/>
          <a:ln>
            <a:noFill/>
          </a:ln>
        </p:spPr>
      </p:pic>
      <p:pic>
        <p:nvPicPr>
          <p:cNvPr id="2" name="Picture 1">
            <a:extLst>
              <a:ext uri="{FF2B5EF4-FFF2-40B4-BE49-F238E27FC236}">
                <a16:creationId xmlns:a16="http://schemas.microsoft.com/office/drawing/2014/main" id="{0082E4DE-8F7D-FF5C-3BFB-8738112DE128}"/>
              </a:ext>
            </a:extLst>
          </p:cNvPr>
          <p:cNvPicPr>
            <a:picLocks noChangeAspect="1"/>
          </p:cNvPicPr>
          <p:nvPr/>
        </p:nvPicPr>
        <p:blipFill>
          <a:blip r:embed="rId6"/>
          <a:stretch>
            <a:fillRect/>
          </a:stretch>
        </p:blipFill>
        <p:spPr>
          <a:xfrm>
            <a:off x="114652" y="6249100"/>
            <a:ext cx="2345167" cy="492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1389</Words>
  <Application>Microsoft Office PowerPoint</Application>
  <PresentationFormat>Widescreen</PresentationFormat>
  <Paragraphs>123</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Philosopher</vt:lpstr>
      <vt:lpstr>Roboto</vt:lpstr>
      <vt:lpstr>Calibri</vt:lpstr>
      <vt:lpstr>Arial</vt:lpstr>
      <vt:lpstr>Quattrocento Sans</vt:lpstr>
      <vt:lpstr>Noto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keywords>, docId:B6294A95B1B9FDC45717AF0874BF8FAC</cp:keywords>
  <cp:lastModifiedBy>Elena Shaili</cp:lastModifiedBy>
  <cp:revision>3</cp:revision>
  <dcterms:modified xsi:type="dcterms:W3CDTF">2024-12-05T09:29:56Z</dcterms:modified>
</cp:coreProperties>
</file>