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9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Lst>
  <p:sldSz cx="18288000" cy="10287000"/>
  <p:notesSz cx="6858000" cy="9144000"/>
  <p:embeddedFontLst>
    <p:embeddedFont>
      <p:font typeface="Arimo" panose="020B0604020202020204" charset="0"/>
      <p:bold r:id="rId97"/>
      <p:boldItalic r:id="rId98"/>
    </p:embeddedFont>
    <p:embeddedFont>
      <p:font typeface="Lato" panose="020F0502020204030203" pitchFamily="34" charset="0"/>
      <p:regular r:id="rId99"/>
    </p:embeddedFont>
    <p:embeddedFont>
      <p:font typeface="Philosopher" panose="020B0604020202020204" charset="0"/>
      <p:bold r:id="rId100"/>
      <p:boldItalic r:id="rId101"/>
    </p:embeddedFont>
    <p:embeddedFont>
      <p:font typeface="Roboto" panose="02000000000000000000" pitchFamily="2"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7" roundtripDataSignature="AMtx7mg9LQTOLvWHflMeON4MKqUxyzcL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53397-4B2B-40C4-BF7E-73527EE80C99}" v="94" dt="2024-12-03T12:42:31.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946" y="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customschemas.google.com/relationships/presentationmetadata" Target="meta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123"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7.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12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ł Cegliński" userId="5023d19ad7c3bd6d" providerId="LiveId" clId="{DE753397-4B2B-40C4-BF7E-73527EE80C99}"/>
    <pc:docChg chg="undo custSel modSld">
      <pc:chgData name="Michał Cegliński" userId="5023d19ad7c3bd6d" providerId="LiveId" clId="{DE753397-4B2B-40C4-BF7E-73527EE80C99}" dt="2024-12-03T12:44:14.674" v="285" actId="1076"/>
      <pc:docMkLst>
        <pc:docMk/>
      </pc:docMkLst>
      <pc:sldChg chg="addSp delSp modSp mod">
        <pc:chgData name="Michał Cegliński" userId="5023d19ad7c3bd6d" providerId="LiveId" clId="{DE753397-4B2B-40C4-BF7E-73527EE80C99}" dt="2024-12-03T12:23:21.179" v="2" actId="1076"/>
        <pc:sldMkLst>
          <pc:docMk/>
          <pc:sldMk cId="0" sldId="256"/>
        </pc:sldMkLst>
        <pc:spChg chg="del">
          <ac:chgData name="Michał Cegliński" userId="5023d19ad7c3bd6d" providerId="LiveId" clId="{DE753397-4B2B-40C4-BF7E-73527EE80C99}" dt="2024-12-03T12:23:17.711" v="0" actId="478"/>
          <ac:spMkLst>
            <pc:docMk/>
            <pc:sldMk cId="0" sldId="256"/>
            <ac:spMk id="93" creationId="{00000000-0000-0000-0000-000000000000}"/>
          </ac:spMkLst>
        </pc:spChg>
        <pc:picChg chg="add mod">
          <ac:chgData name="Michał Cegliński" userId="5023d19ad7c3bd6d" providerId="LiveId" clId="{DE753397-4B2B-40C4-BF7E-73527EE80C99}" dt="2024-12-03T12:23:21.179" v="2" actId="1076"/>
          <ac:picMkLst>
            <pc:docMk/>
            <pc:sldMk cId="0" sldId="256"/>
            <ac:picMk id="2" creationId="{7E2BAF65-EDC4-CA4B-7835-CCFB38B22BA3}"/>
          </ac:picMkLst>
        </pc:picChg>
      </pc:sldChg>
      <pc:sldChg chg="addSp delSp modSp mod">
        <pc:chgData name="Michał Cegliński" userId="5023d19ad7c3bd6d" providerId="LiveId" clId="{DE753397-4B2B-40C4-BF7E-73527EE80C99}" dt="2024-12-03T12:23:41.928" v="8" actId="1076"/>
        <pc:sldMkLst>
          <pc:docMk/>
          <pc:sldMk cId="0" sldId="257"/>
        </pc:sldMkLst>
        <pc:spChg chg="del">
          <ac:chgData name="Michał Cegliński" userId="5023d19ad7c3bd6d" providerId="LiveId" clId="{DE753397-4B2B-40C4-BF7E-73527EE80C99}" dt="2024-12-03T12:23:38.658" v="6" actId="478"/>
          <ac:spMkLst>
            <pc:docMk/>
            <pc:sldMk cId="0" sldId="257"/>
            <ac:spMk id="108" creationId="{00000000-0000-0000-0000-000000000000}"/>
          </ac:spMkLst>
        </pc:spChg>
        <pc:picChg chg="add mod">
          <ac:chgData name="Michał Cegliński" userId="5023d19ad7c3bd6d" providerId="LiveId" clId="{DE753397-4B2B-40C4-BF7E-73527EE80C99}" dt="2024-12-03T12:23:41.928" v="8" actId="1076"/>
          <ac:picMkLst>
            <pc:docMk/>
            <pc:sldMk cId="0" sldId="257"/>
            <ac:picMk id="2" creationId="{7E2BAF65-EDC4-CA4B-7835-CCFB38B22BA3}"/>
          </ac:picMkLst>
        </pc:picChg>
      </pc:sldChg>
      <pc:sldChg chg="addSp delSp modSp mod">
        <pc:chgData name="Michał Cegliński" userId="5023d19ad7c3bd6d" providerId="LiveId" clId="{DE753397-4B2B-40C4-BF7E-73527EE80C99}" dt="2024-12-03T12:23:29.947" v="5" actId="1076"/>
        <pc:sldMkLst>
          <pc:docMk/>
          <pc:sldMk cId="0" sldId="258"/>
        </pc:sldMkLst>
        <pc:spChg chg="del">
          <ac:chgData name="Michał Cegliński" userId="5023d19ad7c3bd6d" providerId="LiveId" clId="{DE753397-4B2B-40C4-BF7E-73527EE80C99}" dt="2024-12-03T12:23:24.441" v="3" actId="478"/>
          <ac:spMkLst>
            <pc:docMk/>
            <pc:sldMk cId="0" sldId="258"/>
            <ac:spMk id="129" creationId="{00000000-0000-0000-0000-000000000000}"/>
          </ac:spMkLst>
        </pc:spChg>
        <pc:picChg chg="add mod">
          <ac:chgData name="Michał Cegliński" userId="5023d19ad7c3bd6d" providerId="LiveId" clId="{DE753397-4B2B-40C4-BF7E-73527EE80C99}" dt="2024-12-03T12:23:29.947" v="5" actId="1076"/>
          <ac:picMkLst>
            <pc:docMk/>
            <pc:sldMk cId="0" sldId="258"/>
            <ac:picMk id="2" creationId="{7E2BAF65-EDC4-CA4B-7835-CCFB38B22BA3}"/>
          </ac:picMkLst>
        </pc:picChg>
      </pc:sldChg>
      <pc:sldChg chg="addSp delSp modSp mod">
        <pc:chgData name="Michał Cegliński" userId="5023d19ad7c3bd6d" providerId="LiveId" clId="{DE753397-4B2B-40C4-BF7E-73527EE80C99}" dt="2024-12-03T12:29:46.335" v="11" actId="1076"/>
        <pc:sldMkLst>
          <pc:docMk/>
          <pc:sldMk cId="0" sldId="259"/>
        </pc:sldMkLst>
        <pc:spChg chg="del">
          <ac:chgData name="Michał Cegliński" userId="5023d19ad7c3bd6d" providerId="LiveId" clId="{DE753397-4B2B-40C4-BF7E-73527EE80C99}" dt="2024-12-03T12:29:42.351" v="9" actId="478"/>
          <ac:spMkLst>
            <pc:docMk/>
            <pc:sldMk cId="0" sldId="259"/>
            <ac:spMk id="138" creationId="{00000000-0000-0000-0000-000000000000}"/>
          </ac:spMkLst>
        </pc:spChg>
        <pc:picChg chg="add mod">
          <ac:chgData name="Michał Cegliński" userId="5023d19ad7c3bd6d" providerId="LiveId" clId="{DE753397-4B2B-40C4-BF7E-73527EE80C99}" dt="2024-12-03T12:29:46.335" v="11" actId="1076"/>
          <ac:picMkLst>
            <pc:docMk/>
            <pc:sldMk cId="0" sldId="259"/>
            <ac:picMk id="2" creationId="{7E2BAF65-EDC4-CA4B-7835-CCFB38B22BA3}"/>
          </ac:picMkLst>
        </pc:picChg>
      </pc:sldChg>
      <pc:sldChg chg="addSp delSp modSp mod">
        <pc:chgData name="Michał Cegliński" userId="5023d19ad7c3bd6d" providerId="LiveId" clId="{DE753397-4B2B-40C4-BF7E-73527EE80C99}" dt="2024-12-03T12:29:55.252" v="15" actId="1076"/>
        <pc:sldMkLst>
          <pc:docMk/>
          <pc:sldMk cId="0" sldId="260"/>
        </pc:sldMkLst>
        <pc:spChg chg="del">
          <ac:chgData name="Michał Cegliński" userId="5023d19ad7c3bd6d" providerId="LiveId" clId="{DE753397-4B2B-40C4-BF7E-73527EE80C99}" dt="2024-12-03T12:29:49.198" v="12" actId="478"/>
          <ac:spMkLst>
            <pc:docMk/>
            <pc:sldMk cId="0" sldId="260"/>
            <ac:spMk id="148" creationId="{00000000-0000-0000-0000-000000000000}"/>
          </ac:spMkLst>
        </pc:spChg>
        <pc:picChg chg="add mod">
          <ac:chgData name="Michał Cegliński" userId="5023d19ad7c3bd6d" providerId="LiveId" clId="{DE753397-4B2B-40C4-BF7E-73527EE80C99}" dt="2024-12-03T12:29:55.252" v="15" actId="1076"/>
          <ac:picMkLst>
            <pc:docMk/>
            <pc:sldMk cId="0" sldId="260"/>
            <ac:picMk id="2" creationId="{7E2BAF65-EDC4-CA4B-7835-CCFB38B22BA3}"/>
          </ac:picMkLst>
        </pc:picChg>
      </pc:sldChg>
      <pc:sldChg chg="addSp delSp modSp mod">
        <pc:chgData name="Michał Cegliński" userId="5023d19ad7c3bd6d" providerId="LiveId" clId="{DE753397-4B2B-40C4-BF7E-73527EE80C99}" dt="2024-12-03T12:30:12.379" v="20" actId="1076"/>
        <pc:sldMkLst>
          <pc:docMk/>
          <pc:sldMk cId="0" sldId="261"/>
        </pc:sldMkLst>
        <pc:spChg chg="mod">
          <ac:chgData name="Michał Cegliński" userId="5023d19ad7c3bd6d" providerId="LiveId" clId="{DE753397-4B2B-40C4-BF7E-73527EE80C99}" dt="2024-12-03T12:30:08.424" v="19" actId="1076"/>
          <ac:spMkLst>
            <pc:docMk/>
            <pc:sldMk cId="0" sldId="261"/>
            <ac:spMk id="159" creationId="{00000000-0000-0000-0000-000000000000}"/>
          </ac:spMkLst>
        </pc:spChg>
        <pc:spChg chg="del">
          <ac:chgData name="Michał Cegliński" userId="5023d19ad7c3bd6d" providerId="LiveId" clId="{DE753397-4B2B-40C4-BF7E-73527EE80C99}" dt="2024-12-03T12:30:01.117" v="16" actId="478"/>
          <ac:spMkLst>
            <pc:docMk/>
            <pc:sldMk cId="0" sldId="261"/>
            <ac:spMk id="174" creationId="{00000000-0000-0000-0000-000000000000}"/>
          </ac:spMkLst>
        </pc:spChg>
        <pc:picChg chg="add mod">
          <ac:chgData name="Michał Cegliński" userId="5023d19ad7c3bd6d" providerId="LiveId" clId="{DE753397-4B2B-40C4-BF7E-73527EE80C99}" dt="2024-12-03T12:30:12.379" v="20" actId="1076"/>
          <ac:picMkLst>
            <pc:docMk/>
            <pc:sldMk cId="0" sldId="261"/>
            <ac:picMk id="2" creationId="{7E2BAF65-EDC4-CA4B-7835-CCFB38B22BA3}"/>
          </ac:picMkLst>
        </pc:picChg>
      </pc:sldChg>
      <pc:sldChg chg="addSp delSp modSp mod modNotes">
        <pc:chgData name="Michał Cegliński" userId="5023d19ad7c3bd6d" providerId="LiveId" clId="{DE753397-4B2B-40C4-BF7E-73527EE80C99}" dt="2024-12-03T12:30:23.697" v="23" actId="1076"/>
        <pc:sldMkLst>
          <pc:docMk/>
          <pc:sldMk cId="0" sldId="262"/>
        </pc:sldMkLst>
        <pc:spChg chg="del">
          <ac:chgData name="Michał Cegliński" userId="5023d19ad7c3bd6d" providerId="LiveId" clId="{DE753397-4B2B-40C4-BF7E-73527EE80C99}" dt="2024-12-03T12:30:19.605" v="22" actId="478"/>
          <ac:spMkLst>
            <pc:docMk/>
            <pc:sldMk cId="0" sldId="262"/>
            <ac:spMk id="193" creationId="{00000000-0000-0000-0000-000000000000}"/>
          </ac:spMkLst>
        </pc:spChg>
        <pc:picChg chg="add mod">
          <ac:chgData name="Michał Cegliński" userId="5023d19ad7c3bd6d" providerId="LiveId" clId="{DE753397-4B2B-40C4-BF7E-73527EE80C99}" dt="2024-12-03T12:30:23.697" v="23" actId="1076"/>
          <ac:picMkLst>
            <pc:docMk/>
            <pc:sldMk cId="0" sldId="262"/>
            <ac:picMk id="2" creationId="{7E2BAF65-EDC4-CA4B-7835-CCFB38B22BA3}"/>
          </ac:picMkLst>
        </pc:picChg>
      </pc:sldChg>
      <pc:sldChg chg="addSp delSp modSp mod">
        <pc:chgData name="Michał Cegliński" userId="5023d19ad7c3bd6d" providerId="LiveId" clId="{DE753397-4B2B-40C4-BF7E-73527EE80C99}" dt="2024-12-03T12:30:30.902" v="26" actId="1076"/>
        <pc:sldMkLst>
          <pc:docMk/>
          <pc:sldMk cId="0" sldId="264"/>
        </pc:sldMkLst>
        <pc:spChg chg="del">
          <ac:chgData name="Michał Cegliński" userId="5023d19ad7c3bd6d" providerId="LiveId" clId="{DE753397-4B2B-40C4-BF7E-73527EE80C99}" dt="2024-12-03T12:30:26.701" v="24" actId="478"/>
          <ac:spMkLst>
            <pc:docMk/>
            <pc:sldMk cId="0" sldId="264"/>
            <ac:spMk id="224" creationId="{00000000-0000-0000-0000-000000000000}"/>
          </ac:spMkLst>
        </pc:spChg>
        <pc:picChg chg="add mod">
          <ac:chgData name="Michał Cegliński" userId="5023d19ad7c3bd6d" providerId="LiveId" clId="{DE753397-4B2B-40C4-BF7E-73527EE80C99}" dt="2024-12-03T12:30:30.902" v="26" actId="1076"/>
          <ac:picMkLst>
            <pc:docMk/>
            <pc:sldMk cId="0" sldId="264"/>
            <ac:picMk id="2" creationId="{7E2BAF65-EDC4-CA4B-7835-CCFB38B22BA3}"/>
          </ac:picMkLst>
        </pc:picChg>
      </pc:sldChg>
      <pc:sldChg chg="addSp delSp modSp mod">
        <pc:chgData name="Michał Cegliński" userId="5023d19ad7c3bd6d" providerId="LiveId" clId="{DE753397-4B2B-40C4-BF7E-73527EE80C99}" dt="2024-12-03T12:30:37.813" v="29" actId="1076"/>
        <pc:sldMkLst>
          <pc:docMk/>
          <pc:sldMk cId="0" sldId="265"/>
        </pc:sldMkLst>
        <pc:spChg chg="del">
          <ac:chgData name="Michał Cegliński" userId="5023d19ad7c3bd6d" providerId="LiveId" clId="{DE753397-4B2B-40C4-BF7E-73527EE80C99}" dt="2024-12-03T12:30:33.538" v="27" actId="478"/>
          <ac:spMkLst>
            <pc:docMk/>
            <pc:sldMk cId="0" sldId="265"/>
            <ac:spMk id="242" creationId="{00000000-0000-0000-0000-000000000000}"/>
          </ac:spMkLst>
        </pc:spChg>
        <pc:picChg chg="add mod">
          <ac:chgData name="Michał Cegliński" userId="5023d19ad7c3bd6d" providerId="LiveId" clId="{DE753397-4B2B-40C4-BF7E-73527EE80C99}" dt="2024-12-03T12:30:37.813" v="29" actId="1076"/>
          <ac:picMkLst>
            <pc:docMk/>
            <pc:sldMk cId="0" sldId="265"/>
            <ac:picMk id="2" creationId="{7E2BAF65-EDC4-CA4B-7835-CCFB38B22BA3}"/>
          </ac:picMkLst>
        </pc:picChg>
      </pc:sldChg>
      <pc:sldChg chg="addSp delSp modSp mod">
        <pc:chgData name="Michał Cegliński" userId="5023d19ad7c3bd6d" providerId="LiveId" clId="{DE753397-4B2B-40C4-BF7E-73527EE80C99}" dt="2024-12-03T12:31:41.002" v="32" actId="1076"/>
        <pc:sldMkLst>
          <pc:docMk/>
          <pc:sldMk cId="0" sldId="266"/>
        </pc:sldMkLst>
        <pc:spChg chg="del">
          <ac:chgData name="Michał Cegliński" userId="5023d19ad7c3bd6d" providerId="LiveId" clId="{DE753397-4B2B-40C4-BF7E-73527EE80C99}" dt="2024-12-03T12:31:37.509" v="30" actId="478"/>
          <ac:spMkLst>
            <pc:docMk/>
            <pc:sldMk cId="0" sldId="266"/>
            <ac:spMk id="260" creationId="{00000000-0000-0000-0000-000000000000}"/>
          </ac:spMkLst>
        </pc:spChg>
        <pc:picChg chg="add mod">
          <ac:chgData name="Michał Cegliński" userId="5023d19ad7c3bd6d" providerId="LiveId" clId="{DE753397-4B2B-40C4-BF7E-73527EE80C99}" dt="2024-12-03T12:31:41.002" v="32" actId="1076"/>
          <ac:picMkLst>
            <pc:docMk/>
            <pc:sldMk cId="0" sldId="266"/>
            <ac:picMk id="2" creationId="{7E2BAF65-EDC4-CA4B-7835-CCFB38B22BA3}"/>
          </ac:picMkLst>
        </pc:picChg>
      </pc:sldChg>
      <pc:sldChg chg="addSp delSp modSp mod">
        <pc:chgData name="Michał Cegliński" userId="5023d19ad7c3bd6d" providerId="LiveId" clId="{DE753397-4B2B-40C4-BF7E-73527EE80C99}" dt="2024-12-03T12:31:51.313" v="35" actId="1076"/>
        <pc:sldMkLst>
          <pc:docMk/>
          <pc:sldMk cId="0" sldId="267"/>
        </pc:sldMkLst>
        <pc:spChg chg="del">
          <ac:chgData name="Michał Cegliński" userId="5023d19ad7c3bd6d" providerId="LiveId" clId="{DE753397-4B2B-40C4-BF7E-73527EE80C99}" dt="2024-12-03T12:31:47.833" v="33" actId="478"/>
          <ac:spMkLst>
            <pc:docMk/>
            <pc:sldMk cId="0" sldId="267"/>
            <ac:spMk id="274" creationId="{00000000-0000-0000-0000-000000000000}"/>
          </ac:spMkLst>
        </pc:spChg>
        <pc:picChg chg="add mod">
          <ac:chgData name="Michał Cegliński" userId="5023d19ad7c3bd6d" providerId="LiveId" clId="{DE753397-4B2B-40C4-BF7E-73527EE80C99}" dt="2024-12-03T12:31:51.313" v="35" actId="1076"/>
          <ac:picMkLst>
            <pc:docMk/>
            <pc:sldMk cId="0" sldId="267"/>
            <ac:picMk id="2" creationId="{7E2BAF65-EDC4-CA4B-7835-CCFB38B22BA3}"/>
          </ac:picMkLst>
        </pc:picChg>
      </pc:sldChg>
      <pc:sldChg chg="addSp delSp modSp mod">
        <pc:chgData name="Michał Cegliński" userId="5023d19ad7c3bd6d" providerId="LiveId" clId="{DE753397-4B2B-40C4-BF7E-73527EE80C99}" dt="2024-12-03T12:31:58.359" v="38" actId="1076"/>
        <pc:sldMkLst>
          <pc:docMk/>
          <pc:sldMk cId="0" sldId="268"/>
        </pc:sldMkLst>
        <pc:spChg chg="del">
          <ac:chgData name="Michał Cegliński" userId="5023d19ad7c3bd6d" providerId="LiveId" clId="{DE753397-4B2B-40C4-BF7E-73527EE80C99}" dt="2024-12-03T12:31:53.860" v="36" actId="478"/>
          <ac:spMkLst>
            <pc:docMk/>
            <pc:sldMk cId="0" sldId="268"/>
            <ac:spMk id="295" creationId="{00000000-0000-0000-0000-000000000000}"/>
          </ac:spMkLst>
        </pc:spChg>
        <pc:picChg chg="add mod">
          <ac:chgData name="Michał Cegliński" userId="5023d19ad7c3bd6d" providerId="LiveId" clId="{DE753397-4B2B-40C4-BF7E-73527EE80C99}" dt="2024-12-03T12:31:58.359" v="38" actId="1076"/>
          <ac:picMkLst>
            <pc:docMk/>
            <pc:sldMk cId="0" sldId="268"/>
            <ac:picMk id="2" creationId="{7E2BAF65-EDC4-CA4B-7835-CCFB38B22BA3}"/>
          </ac:picMkLst>
        </pc:picChg>
      </pc:sldChg>
      <pc:sldChg chg="addSp delSp modSp mod">
        <pc:chgData name="Michał Cegliński" userId="5023d19ad7c3bd6d" providerId="LiveId" clId="{DE753397-4B2B-40C4-BF7E-73527EE80C99}" dt="2024-12-03T12:32:04.846" v="41" actId="1076"/>
        <pc:sldMkLst>
          <pc:docMk/>
          <pc:sldMk cId="0" sldId="269"/>
        </pc:sldMkLst>
        <pc:spChg chg="del">
          <ac:chgData name="Michał Cegliński" userId="5023d19ad7c3bd6d" providerId="LiveId" clId="{DE753397-4B2B-40C4-BF7E-73527EE80C99}" dt="2024-12-03T12:32:01.447" v="39" actId="478"/>
          <ac:spMkLst>
            <pc:docMk/>
            <pc:sldMk cId="0" sldId="269"/>
            <ac:spMk id="326" creationId="{00000000-0000-0000-0000-000000000000}"/>
          </ac:spMkLst>
        </pc:spChg>
        <pc:picChg chg="add mod">
          <ac:chgData name="Michał Cegliński" userId="5023d19ad7c3bd6d" providerId="LiveId" clId="{DE753397-4B2B-40C4-BF7E-73527EE80C99}" dt="2024-12-03T12:32:04.846" v="41" actId="1076"/>
          <ac:picMkLst>
            <pc:docMk/>
            <pc:sldMk cId="0" sldId="269"/>
            <ac:picMk id="2" creationId="{7E2BAF65-EDC4-CA4B-7835-CCFB38B22BA3}"/>
          </ac:picMkLst>
        </pc:picChg>
      </pc:sldChg>
      <pc:sldChg chg="addSp delSp modSp mod">
        <pc:chgData name="Michał Cegliński" userId="5023d19ad7c3bd6d" providerId="LiveId" clId="{DE753397-4B2B-40C4-BF7E-73527EE80C99}" dt="2024-12-03T12:32:12.346" v="44" actId="1076"/>
        <pc:sldMkLst>
          <pc:docMk/>
          <pc:sldMk cId="0" sldId="270"/>
        </pc:sldMkLst>
        <pc:spChg chg="del">
          <ac:chgData name="Michał Cegliński" userId="5023d19ad7c3bd6d" providerId="LiveId" clId="{DE753397-4B2B-40C4-BF7E-73527EE80C99}" dt="2024-12-03T12:32:07.138" v="42" actId="478"/>
          <ac:spMkLst>
            <pc:docMk/>
            <pc:sldMk cId="0" sldId="270"/>
            <ac:spMk id="347" creationId="{00000000-0000-0000-0000-000000000000}"/>
          </ac:spMkLst>
        </pc:spChg>
        <pc:picChg chg="add mod">
          <ac:chgData name="Michał Cegliński" userId="5023d19ad7c3bd6d" providerId="LiveId" clId="{DE753397-4B2B-40C4-BF7E-73527EE80C99}" dt="2024-12-03T12:32:12.346" v="44" actId="1076"/>
          <ac:picMkLst>
            <pc:docMk/>
            <pc:sldMk cId="0" sldId="270"/>
            <ac:picMk id="2" creationId="{7E2BAF65-EDC4-CA4B-7835-CCFB38B22BA3}"/>
          </ac:picMkLst>
        </pc:picChg>
      </pc:sldChg>
      <pc:sldChg chg="addSp delSp modSp mod">
        <pc:chgData name="Michał Cegliński" userId="5023d19ad7c3bd6d" providerId="LiveId" clId="{DE753397-4B2B-40C4-BF7E-73527EE80C99}" dt="2024-12-03T12:32:22.557" v="48" actId="1076"/>
        <pc:sldMkLst>
          <pc:docMk/>
          <pc:sldMk cId="0" sldId="271"/>
        </pc:sldMkLst>
        <pc:spChg chg="del mod">
          <ac:chgData name="Michał Cegliński" userId="5023d19ad7c3bd6d" providerId="LiveId" clId="{DE753397-4B2B-40C4-BF7E-73527EE80C99}" dt="2024-12-03T12:32:18.858" v="46" actId="478"/>
          <ac:spMkLst>
            <pc:docMk/>
            <pc:sldMk cId="0" sldId="271"/>
            <ac:spMk id="370" creationId="{00000000-0000-0000-0000-000000000000}"/>
          </ac:spMkLst>
        </pc:spChg>
        <pc:picChg chg="add mod">
          <ac:chgData name="Michał Cegliński" userId="5023d19ad7c3bd6d" providerId="LiveId" clId="{DE753397-4B2B-40C4-BF7E-73527EE80C99}" dt="2024-12-03T12:32:22.557" v="48" actId="1076"/>
          <ac:picMkLst>
            <pc:docMk/>
            <pc:sldMk cId="0" sldId="271"/>
            <ac:picMk id="2" creationId="{7E2BAF65-EDC4-CA4B-7835-CCFB38B22BA3}"/>
          </ac:picMkLst>
        </pc:picChg>
      </pc:sldChg>
      <pc:sldChg chg="addSp delSp modSp mod">
        <pc:chgData name="Michał Cegliński" userId="5023d19ad7c3bd6d" providerId="LiveId" clId="{DE753397-4B2B-40C4-BF7E-73527EE80C99}" dt="2024-12-03T12:32:31.061" v="51" actId="1076"/>
        <pc:sldMkLst>
          <pc:docMk/>
          <pc:sldMk cId="0" sldId="272"/>
        </pc:sldMkLst>
        <pc:spChg chg="del">
          <ac:chgData name="Michał Cegliński" userId="5023d19ad7c3bd6d" providerId="LiveId" clId="{DE753397-4B2B-40C4-BF7E-73527EE80C99}" dt="2024-12-03T12:32:27.401" v="49" actId="478"/>
          <ac:spMkLst>
            <pc:docMk/>
            <pc:sldMk cId="0" sldId="272"/>
            <ac:spMk id="390" creationId="{00000000-0000-0000-0000-000000000000}"/>
          </ac:spMkLst>
        </pc:spChg>
        <pc:picChg chg="add mod">
          <ac:chgData name="Michał Cegliński" userId="5023d19ad7c3bd6d" providerId="LiveId" clId="{DE753397-4B2B-40C4-BF7E-73527EE80C99}" dt="2024-12-03T12:32:31.061" v="51" actId="1076"/>
          <ac:picMkLst>
            <pc:docMk/>
            <pc:sldMk cId="0" sldId="272"/>
            <ac:picMk id="2" creationId="{7E2BAF65-EDC4-CA4B-7835-CCFB38B22BA3}"/>
          </ac:picMkLst>
        </pc:picChg>
      </pc:sldChg>
      <pc:sldChg chg="addSp delSp modSp mod">
        <pc:chgData name="Michał Cegliński" userId="5023d19ad7c3bd6d" providerId="LiveId" clId="{DE753397-4B2B-40C4-BF7E-73527EE80C99}" dt="2024-12-03T12:32:38.710" v="54" actId="1076"/>
        <pc:sldMkLst>
          <pc:docMk/>
          <pc:sldMk cId="0" sldId="273"/>
        </pc:sldMkLst>
        <pc:spChg chg="del">
          <ac:chgData name="Michał Cegliński" userId="5023d19ad7c3bd6d" providerId="LiveId" clId="{DE753397-4B2B-40C4-BF7E-73527EE80C99}" dt="2024-12-03T12:32:34.084" v="52" actId="478"/>
          <ac:spMkLst>
            <pc:docMk/>
            <pc:sldMk cId="0" sldId="273"/>
            <ac:spMk id="407" creationId="{00000000-0000-0000-0000-000000000000}"/>
          </ac:spMkLst>
        </pc:spChg>
        <pc:picChg chg="add mod">
          <ac:chgData name="Michał Cegliński" userId="5023d19ad7c3bd6d" providerId="LiveId" clId="{DE753397-4B2B-40C4-BF7E-73527EE80C99}" dt="2024-12-03T12:32:38.710" v="54" actId="1076"/>
          <ac:picMkLst>
            <pc:docMk/>
            <pc:sldMk cId="0" sldId="273"/>
            <ac:picMk id="2" creationId="{7E2BAF65-EDC4-CA4B-7835-CCFB38B22BA3}"/>
          </ac:picMkLst>
        </pc:picChg>
      </pc:sldChg>
      <pc:sldChg chg="addSp delSp modSp mod">
        <pc:chgData name="Michał Cegliński" userId="5023d19ad7c3bd6d" providerId="LiveId" clId="{DE753397-4B2B-40C4-BF7E-73527EE80C99}" dt="2024-12-03T12:32:45.780" v="57" actId="1076"/>
        <pc:sldMkLst>
          <pc:docMk/>
          <pc:sldMk cId="0" sldId="274"/>
        </pc:sldMkLst>
        <pc:spChg chg="del">
          <ac:chgData name="Michał Cegliński" userId="5023d19ad7c3bd6d" providerId="LiveId" clId="{DE753397-4B2B-40C4-BF7E-73527EE80C99}" dt="2024-12-03T12:32:42.184" v="55" actId="478"/>
          <ac:spMkLst>
            <pc:docMk/>
            <pc:sldMk cId="0" sldId="274"/>
            <ac:spMk id="417" creationId="{00000000-0000-0000-0000-000000000000}"/>
          </ac:spMkLst>
        </pc:spChg>
        <pc:picChg chg="add mod">
          <ac:chgData name="Michał Cegliński" userId="5023d19ad7c3bd6d" providerId="LiveId" clId="{DE753397-4B2B-40C4-BF7E-73527EE80C99}" dt="2024-12-03T12:32:45.780" v="57" actId="1076"/>
          <ac:picMkLst>
            <pc:docMk/>
            <pc:sldMk cId="0" sldId="274"/>
            <ac:picMk id="2" creationId="{7E2BAF65-EDC4-CA4B-7835-CCFB38B22BA3}"/>
          </ac:picMkLst>
        </pc:picChg>
      </pc:sldChg>
      <pc:sldChg chg="addSp delSp modSp mod">
        <pc:chgData name="Michał Cegliński" userId="5023d19ad7c3bd6d" providerId="LiveId" clId="{DE753397-4B2B-40C4-BF7E-73527EE80C99}" dt="2024-12-03T12:32:54.306" v="61" actId="1076"/>
        <pc:sldMkLst>
          <pc:docMk/>
          <pc:sldMk cId="0" sldId="275"/>
        </pc:sldMkLst>
        <pc:spChg chg="del">
          <ac:chgData name="Michał Cegliński" userId="5023d19ad7c3bd6d" providerId="LiveId" clId="{DE753397-4B2B-40C4-BF7E-73527EE80C99}" dt="2024-12-03T12:32:48.253" v="58" actId="478"/>
          <ac:spMkLst>
            <pc:docMk/>
            <pc:sldMk cId="0" sldId="275"/>
            <ac:spMk id="432" creationId="{00000000-0000-0000-0000-000000000000}"/>
          </ac:spMkLst>
        </pc:spChg>
        <pc:picChg chg="add mod">
          <ac:chgData name="Michał Cegliński" userId="5023d19ad7c3bd6d" providerId="LiveId" clId="{DE753397-4B2B-40C4-BF7E-73527EE80C99}" dt="2024-12-03T12:32:54.306" v="61" actId="1076"/>
          <ac:picMkLst>
            <pc:docMk/>
            <pc:sldMk cId="0" sldId="275"/>
            <ac:picMk id="2" creationId="{7E2BAF65-EDC4-CA4B-7835-CCFB38B22BA3}"/>
          </ac:picMkLst>
        </pc:picChg>
      </pc:sldChg>
      <pc:sldChg chg="addSp delSp modSp mod">
        <pc:chgData name="Michał Cegliński" userId="5023d19ad7c3bd6d" providerId="LiveId" clId="{DE753397-4B2B-40C4-BF7E-73527EE80C99}" dt="2024-12-03T12:33:00.712" v="64" actId="1076"/>
        <pc:sldMkLst>
          <pc:docMk/>
          <pc:sldMk cId="0" sldId="276"/>
        </pc:sldMkLst>
        <pc:spChg chg="del">
          <ac:chgData name="Michał Cegliński" userId="5023d19ad7c3bd6d" providerId="LiveId" clId="{DE753397-4B2B-40C4-BF7E-73527EE80C99}" dt="2024-12-03T12:32:57.492" v="62" actId="478"/>
          <ac:spMkLst>
            <pc:docMk/>
            <pc:sldMk cId="0" sldId="276"/>
            <ac:spMk id="448" creationId="{00000000-0000-0000-0000-000000000000}"/>
          </ac:spMkLst>
        </pc:spChg>
        <pc:picChg chg="add mod">
          <ac:chgData name="Michał Cegliński" userId="5023d19ad7c3bd6d" providerId="LiveId" clId="{DE753397-4B2B-40C4-BF7E-73527EE80C99}" dt="2024-12-03T12:33:00.712" v="64" actId="1076"/>
          <ac:picMkLst>
            <pc:docMk/>
            <pc:sldMk cId="0" sldId="276"/>
            <ac:picMk id="2" creationId="{7E2BAF65-EDC4-CA4B-7835-CCFB38B22BA3}"/>
          </ac:picMkLst>
        </pc:picChg>
      </pc:sldChg>
      <pc:sldChg chg="addSp delSp modSp mod">
        <pc:chgData name="Michał Cegliński" userId="5023d19ad7c3bd6d" providerId="LiveId" clId="{DE753397-4B2B-40C4-BF7E-73527EE80C99}" dt="2024-12-03T12:33:10.586" v="67" actId="1076"/>
        <pc:sldMkLst>
          <pc:docMk/>
          <pc:sldMk cId="0" sldId="277"/>
        </pc:sldMkLst>
        <pc:spChg chg="del">
          <ac:chgData name="Michał Cegliński" userId="5023d19ad7c3bd6d" providerId="LiveId" clId="{DE753397-4B2B-40C4-BF7E-73527EE80C99}" dt="2024-12-03T12:33:06.980" v="65" actId="478"/>
          <ac:spMkLst>
            <pc:docMk/>
            <pc:sldMk cId="0" sldId="277"/>
            <ac:spMk id="478" creationId="{00000000-0000-0000-0000-000000000000}"/>
          </ac:spMkLst>
        </pc:spChg>
        <pc:picChg chg="add mod">
          <ac:chgData name="Michał Cegliński" userId="5023d19ad7c3bd6d" providerId="LiveId" clId="{DE753397-4B2B-40C4-BF7E-73527EE80C99}" dt="2024-12-03T12:33:10.586" v="67" actId="1076"/>
          <ac:picMkLst>
            <pc:docMk/>
            <pc:sldMk cId="0" sldId="277"/>
            <ac:picMk id="2" creationId="{7E2BAF65-EDC4-CA4B-7835-CCFB38B22BA3}"/>
          </ac:picMkLst>
        </pc:picChg>
      </pc:sldChg>
      <pc:sldChg chg="addSp delSp modSp mod">
        <pc:chgData name="Michał Cegliński" userId="5023d19ad7c3bd6d" providerId="LiveId" clId="{DE753397-4B2B-40C4-BF7E-73527EE80C99}" dt="2024-12-03T12:33:18.560" v="70" actId="1076"/>
        <pc:sldMkLst>
          <pc:docMk/>
          <pc:sldMk cId="0" sldId="278"/>
        </pc:sldMkLst>
        <pc:spChg chg="del">
          <ac:chgData name="Michał Cegliński" userId="5023d19ad7c3bd6d" providerId="LiveId" clId="{DE753397-4B2B-40C4-BF7E-73527EE80C99}" dt="2024-12-03T12:33:14.726" v="68" actId="478"/>
          <ac:spMkLst>
            <pc:docMk/>
            <pc:sldMk cId="0" sldId="278"/>
            <ac:spMk id="488" creationId="{00000000-0000-0000-0000-000000000000}"/>
          </ac:spMkLst>
        </pc:spChg>
        <pc:picChg chg="add mod">
          <ac:chgData name="Michał Cegliński" userId="5023d19ad7c3bd6d" providerId="LiveId" clId="{DE753397-4B2B-40C4-BF7E-73527EE80C99}" dt="2024-12-03T12:33:18.560" v="70" actId="1076"/>
          <ac:picMkLst>
            <pc:docMk/>
            <pc:sldMk cId="0" sldId="278"/>
            <ac:picMk id="2" creationId="{7E2BAF65-EDC4-CA4B-7835-CCFB38B22BA3}"/>
          </ac:picMkLst>
        </pc:picChg>
      </pc:sldChg>
      <pc:sldChg chg="addSp delSp modSp mod">
        <pc:chgData name="Michał Cegliński" userId="5023d19ad7c3bd6d" providerId="LiveId" clId="{DE753397-4B2B-40C4-BF7E-73527EE80C99}" dt="2024-12-03T12:33:25.114" v="73" actId="1076"/>
        <pc:sldMkLst>
          <pc:docMk/>
          <pc:sldMk cId="0" sldId="279"/>
        </pc:sldMkLst>
        <pc:spChg chg="del">
          <ac:chgData name="Michał Cegliński" userId="5023d19ad7c3bd6d" providerId="LiveId" clId="{DE753397-4B2B-40C4-BF7E-73527EE80C99}" dt="2024-12-03T12:33:21.241" v="71" actId="478"/>
          <ac:spMkLst>
            <pc:docMk/>
            <pc:sldMk cId="0" sldId="279"/>
            <ac:spMk id="509" creationId="{00000000-0000-0000-0000-000000000000}"/>
          </ac:spMkLst>
        </pc:spChg>
        <pc:picChg chg="add mod">
          <ac:chgData name="Michał Cegliński" userId="5023d19ad7c3bd6d" providerId="LiveId" clId="{DE753397-4B2B-40C4-BF7E-73527EE80C99}" dt="2024-12-03T12:33:25.114" v="73" actId="1076"/>
          <ac:picMkLst>
            <pc:docMk/>
            <pc:sldMk cId="0" sldId="279"/>
            <ac:picMk id="2" creationId="{7E2BAF65-EDC4-CA4B-7835-CCFB38B22BA3}"/>
          </ac:picMkLst>
        </pc:picChg>
      </pc:sldChg>
      <pc:sldChg chg="addSp delSp modSp mod">
        <pc:chgData name="Michał Cegliński" userId="5023d19ad7c3bd6d" providerId="LiveId" clId="{DE753397-4B2B-40C4-BF7E-73527EE80C99}" dt="2024-12-03T12:33:31.789" v="76" actId="1076"/>
        <pc:sldMkLst>
          <pc:docMk/>
          <pc:sldMk cId="0" sldId="280"/>
        </pc:sldMkLst>
        <pc:spChg chg="del">
          <ac:chgData name="Michał Cegliński" userId="5023d19ad7c3bd6d" providerId="LiveId" clId="{DE753397-4B2B-40C4-BF7E-73527EE80C99}" dt="2024-12-03T12:33:27.781" v="74" actId="478"/>
          <ac:spMkLst>
            <pc:docMk/>
            <pc:sldMk cId="0" sldId="280"/>
            <ac:spMk id="534" creationId="{00000000-0000-0000-0000-000000000000}"/>
          </ac:spMkLst>
        </pc:spChg>
        <pc:picChg chg="add mod">
          <ac:chgData name="Michał Cegliński" userId="5023d19ad7c3bd6d" providerId="LiveId" clId="{DE753397-4B2B-40C4-BF7E-73527EE80C99}" dt="2024-12-03T12:33:31.789" v="76" actId="1076"/>
          <ac:picMkLst>
            <pc:docMk/>
            <pc:sldMk cId="0" sldId="280"/>
            <ac:picMk id="2" creationId="{7E2BAF65-EDC4-CA4B-7835-CCFB38B22BA3}"/>
          </ac:picMkLst>
        </pc:picChg>
      </pc:sldChg>
      <pc:sldChg chg="addSp delSp modSp mod">
        <pc:chgData name="Michał Cegliński" userId="5023d19ad7c3bd6d" providerId="LiveId" clId="{DE753397-4B2B-40C4-BF7E-73527EE80C99}" dt="2024-12-03T12:33:42.235" v="79" actId="1076"/>
        <pc:sldMkLst>
          <pc:docMk/>
          <pc:sldMk cId="0" sldId="281"/>
        </pc:sldMkLst>
        <pc:spChg chg="del">
          <ac:chgData name="Michał Cegliński" userId="5023d19ad7c3bd6d" providerId="LiveId" clId="{DE753397-4B2B-40C4-BF7E-73527EE80C99}" dt="2024-12-03T12:33:38.133" v="77" actId="478"/>
          <ac:spMkLst>
            <pc:docMk/>
            <pc:sldMk cId="0" sldId="281"/>
            <ac:spMk id="555" creationId="{00000000-0000-0000-0000-000000000000}"/>
          </ac:spMkLst>
        </pc:spChg>
        <pc:picChg chg="add mod">
          <ac:chgData name="Michał Cegliński" userId="5023d19ad7c3bd6d" providerId="LiveId" clId="{DE753397-4B2B-40C4-BF7E-73527EE80C99}" dt="2024-12-03T12:33:42.235" v="79" actId="1076"/>
          <ac:picMkLst>
            <pc:docMk/>
            <pc:sldMk cId="0" sldId="281"/>
            <ac:picMk id="2" creationId="{7E2BAF65-EDC4-CA4B-7835-CCFB38B22BA3}"/>
          </ac:picMkLst>
        </pc:picChg>
      </pc:sldChg>
      <pc:sldChg chg="addSp delSp modSp mod">
        <pc:chgData name="Michał Cegliński" userId="5023d19ad7c3bd6d" providerId="LiveId" clId="{DE753397-4B2B-40C4-BF7E-73527EE80C99}" dt="2024-12-03T12:33:48.516" v="82" actId="1076"/>
        <pc:sldMkLst>
          <pc:docMk/>
          <pc:sldMk cId="0" sldId="282"/>
        </pc:sldMkLst>
        <pc:spChg chg="del">
          <ac:chgData name="Michał Cegliński" userId="5023d19ad7c3bd6d" providerId="LiveId" clId="{DE753397-4B2B-40C4-BF7E-73527EE80C99}" dt="2024-12-03T12:33:45.193" v="80" actId="478"/>
          <ac:spMkLst>
            <pc:docMk/>
            <pc:sldMk cId="0" sldId="282"/>
            <ac:spMk id="573" creationId="{00000000-0000-0000-0000-000000000000}"/>
          </ac:spMkLst>
        </pc:spChg>
        <pc:picChg chg="add mod">
          <ac:chgData name="Michał Cegliński" userId="5023d19ad7c3bd6d" providerId="LiveId" clId="{DE753397-4B2B-40C4-BF7E-73527EE80C99}" dt="2024-12-03T12:33:48.516" v="82" actId="1076"/>
          <ac:picMkLst>
            <pc:docMk/>
            <pc:sldMk cId="0" sldId="282"/>
            <ac:picMk id="2" creationId="{7E2BAF65-EDC4-CA4B-7835-CCFB38B22BA3}"/>
          </ac:picMkLst>
        </pc:picChg>
      </pc:sldChg>
      <pc:sldChg chg="addSp delSp modSp mod">
        <pc:chgData name="Michał Cegliński" userId="5023d19ad7c3bd6d" providerId="LiveId" clId="{DE753397-4B2B-40C4-BF7E-73527EE80C99}" dt="2024-12-03T12:34:01.910" v="85" actId="1076"/>
        <pc:sldMkLst>
          <pc:docMk/>
          <pc:sldMk cId="0" sldId="283"/>
        </pc:sldMkLst>
        <pc:spChg chg="del">
          <ac:chgData name="Michał Cegliński" userId="5023d19ad7c3bd6d" providerId="LiveId" clId="{DE753397-4B2B-40C4-BF7E-73527EE80C99}" dt="2024-12-03T12:33:58.787" v="83" actId="478"/>
          <ac:spMkLst>
            <pc:docMk/>
            <pc:sldMk cId="0" sldId="283"/>
            <ac:spMk id="590" creationId="{00000000-0000-0000-0000-000000000000}"/>
          </ac:spMkLst>
        </pc:spChg>
        <pc:picChg chg="add mod">
          <ac:chgData name="Michał Cegliński" userId="5023d19ad7c3bd6d" providerId="LiveId" clId="{DE753397-4B2B-40C4-BF7E-73527EE80C99}" dt="2024-12-03T12:34:01.910" v="85" actId="1076"/>
          <ac:picMkLst>
            <pc:docMk/>
            <pc:sldMk cId="0" sldId="283"/>
            <ac:picMk id="2" creationId="{7E2BAF65-EDC4-CA4B-7835-CCFB38B22BA3}"/>
          </ac:picMkLst>
        </pc:picChg>
      </pc:sldChg>
      <pc:sldChg chg="addSp delSp modSp mod">
        <pc:chgData name="Michał Cegliński" userId="5023d19ad7c3bd6d" providerId="LiveId" clId="{DE753397-4B2B-40C4-BF7E-73527EE80C99}" dt="2024-12-03T12:34:07.955" v="88" actId="1076"/>
        <pc:sldMkLst>
          <pc:docMk/>
          <pc:sldMk cId="0" sldId="284"/>
        </pc:sldMkLst>
        <pc:spChg chg="del">
          <ac:chgData name="Michał Cegliński" userId="5023d19ad7c3bd6d" providerId="LiveId" clId="{DE753397-4B2B-40C4-BF7E-73527EE80C99}" dt="2024-12-03T12:34:04.509" v="86" actId="478"/>
          <ac:spMkLst>
            <pc:docMk/>
            <pc:sldMk cId="0" sldId="284"/>
            <ac:spMk id="610" creationId="{00000000-0000-0000-0000-000000000000}"/>
          </ac:spMkLst>
        </pc:spChg>
        <pc:picChg chg="add mod">
          <ac:chgData name="Michał Cegliński" userId="5023d19ad7c3bd6d" providerId="LiveId" clId="{DE753397-4B2B-40C4-BF7E-73527EE80C99}" dt="2024-12-03T12:34:07.955" v="88" actId="1076"/>
          <ac:picMkLst>
            <pc:docMk/>
            <pc:sldMk cId="0" sldId="284"/>
            <ac:picMk id="2" creationId="{7E2BAF65-EDC4-CA4B-7835-CCFB38B22BA3}"/>
          </ac:picMkLst>
        </pc:picChg>
      </pc:sldChg>
      <pc:sldChg chg="addSp delSp modSp mod">
        <pc:chgData name="Michał Cegliński" userId="5023d19ad7c3bd6d" providerId="LiveId" clId="{DE753397-4B2B-40C4-BF7E-73527EE80C99}" dt="2024-12-03T12:34:20.257" v="92" actId="1076"/>
        <pc:sldMkLst>
          <pc:docMk/>
          <pc:sldMk cId="0" sldId="285"/>
        </pc:sldMkLst>
        <pc:spChg chg="del">
          <ac:chgData name="Michał Cegliński" userId="5023d19ad7c3bd6d" providerId="LiveId" clId="{DE753397-4B2B-40C4-BF7E-73527EE80C99}" dt="2024-12-03T12:34:12.526" v="89" actId="478"/>
          <ac:spMkLst>
            <pc:docMk/>
            <pc:sldMk cId="0" sldId="285"/>
            <ac:spMk id="619" creationId="{00000000-0000-0000-0000-000000000000}"/>
          </ac:spMkLst>
        </pc:spChg>
        <pc:picChg chg="add mod">
          <ac:chgData name="Michał Cegliński" userId="5023d19ad7c3bd6d" providerId="LiveId" clId="{DE753397-4B2B-40C4-BF7E-73527EE80C99}" dt="2024-12-03T12:34:20.257" v="92" actId="1076"/>
          <ac:picMkLst>
            <pc:docMk/>
            <pc:sldMk cId="0" sldId="285"/>
            <ac:picMk id="2" creationId="{7E2BAF65-EDC4-CA4B-7835-CCFB38B22BA3}"/>
          </ac:picMkLst>
        </pc:picChg>
      </pc:sldChg>
      <pc:sldChg chg="addSp delSp modSp mod">
        <pc:chgData name="Michał Cegliński" userId="5023d19ad7c3bd6d" providerId="LiveId" clId="{DE753397-4B2B-40C4-BF7E-73527EE80C99}" dt="2024-12-03T12:34:26.805" v="95" actId="1076"/>
        <pc:sldMkLst>
          <pc:docMk/>
          <pc:sldMk cId="0" sldId="286"/>
        </pc:sldMkLst>
        <pc:spChg chg="del">
          <ac:chgData name="Michał Cegliński" userId="5023d19ad7c3bd6d" providerId="LiveId" clId="{DE753397-4B2B-40C4-BF7E-73527EE80C99}" dt="2024-12-03T12:34:22.676" v="93" actId="478"/>
          <ac:spMkLst>
            <pc:docMk/>
            <pc:sldMk cId="0" sldId="286"/>
            <ac:spMk id="629" creationId="{00000000-0000-0000-0000-000000000000}"/>
          </ac:spMkLst>
        </pc:spChg>
        <pc:picChg chg="add mod">
          <ac:chgData name="Michał Cegliński" userId="5023d19ad7c3bd6d" providerId="LiveId" clId="{DE753397-4B2B-40C4-BF7E-73527EE80C99}" dt="2024-12-03T12:34:26.805" v="95" actId="1076"/>
          <ac:picMkLst>
            <pc:docMk/>
            <pc:sldMk cId="0" sldId="286"/>
            <ac:picMk id="2" creationId="{7E2BAF65-EDC4-CA4B-7835-CCFB38B22BA3}"/>
          </ac:picMkLst>
        </pc:picChg>
      </pc:sldChg>
      <pc:sldChg chg="addSp delSp modSp mod">
        <pc:chgData name="Michał Cegliński" userId="5023d19ad7c3bd6d" providerId="LiveId" clId="{DE753397-4B2B-40C4-BF7E-73527EE80C99}" dt="2024-12-03T12:34:43.133" v="98" actId="1076"/>
        <pc:sldMkLst>
          <pc:docMk/>
          <pc:sldMk cId="0" sldId="287"/>
        </pc:sldMkLst>
        <pc:spChg chg="del">
          <ac:chgData name="Michał Cegliński" userId="5023d19ad7c3bd6d" providerId="LiveId" clId="{DE753397-4B2B-40C4-BF7E-73527EE80C99}" dt="2024-12-03T12:34:39.342" v="96" actId="478"/>
          <ac:spMkLst>
            <pc:docMk/>
            <pc:sldMk cId="0" sldId="287"/>
            <ac:spMk id="663" creationId="{00000000-0000-0000-0000-000000000000}"/>
          </ac:spMkLst>
        </pc:spChg>
        <pc:picChg chg="add mod">
          <ac:chgData name="Michał Cegliński" userId="5023d19ad7c3bd6d" providerId="LiveId" clId="{DE753397-4B2B-40C4-BF7E-73527EE80C99}" dt="2024-12-03T12:34:43.133" v="98" actId="1076"/>
          <ac:picMkLst>
            <pc:docMk/>
            <pc:sldMk cId="0" sldId="287"/>
            <ac:picMk id="2" creationId="{7E2BAF65-EDC4-CA4B-7835-CCFB38B22BA3}"/>
          </ac:picMkLst>
        </pc:picChg>
      </pc:sldChg>
      <pc:sldChg chg="addSp delSp modSp mod">
        <pc:chgData name="Michał Cegliński" userId="5023d19ad7c3bd6d" providerId="LiveId" clId="{DE753397-4B2B-40C4-BF7E-73527EE80C99}" dt="2024-12-03T12:34:49.951" v="101" actId="1076"/>
        <pc:sldMkLst>
          <pc:docMk/>
          <pc:sldMk cId="0" sldId="288"/>
        </pc:sldMkLst>
        <pc:spChg chg="del">
          <ac:chgData name="Michał Cegliński" userId="5023d19ad7c3bd6d" providerId="LiveId" clId="{DE753397-4B2B-40C4-BF7E-73527EE80C99}" dt="2024-12-03T12:34:45.357" v="99" actId="478"/>
          <ac:spMkLst>
            <pc:docMk/>
            <pc:sldMk cId="0" sldId="288"/>
            <ac:spMk id="694" creationId="{00000000-0000-0000-0000-000000000000}"/>
          </ac:spMkLst>
        </pc:spChg>
        <pc:picChg chg="add mod">
          <ac:chgData name="Michał Cegliński" userId="5023d19ad7c3bd6d" providerId="LiveId" clId="{DE753397-4B2B-40C4-BF7E-73527EE80C99}" dt="2024-12-03T12:34:49.951" v="101" actId="1076"/>
          <ac:picMkLst>
            <pc:docMk/>
            <pc:sldMk cId="0" sldId="288"/>
            <ac:picMk id="2" creationId="{7E2BAF65-EDC4-CA4B-7835-CCFB38B22BA3}"/>
          </ac:picMkLst>
        </pc:picChg>
      </pc:sldChg>
      <pc:sldChg chg="addSp delSp modSp mod">
        <pc:chgData name="Michał Cegliński" userId="5023d19ad7c3bd6d" providerId="LiveId" clId="{DE753397-4B2B-40C4-BF7E-73527EE80C99}" dt="2024-12-03T12:34:56.935" v="104" actId="1076"/>
        <pc:sldMkLst>
          <pc:docMk/>
          <pc:sldMk cId="0" sldId="289"/>
        </pc:sldMkLst>
        <pc:spChg chg="del">
          <ac:chgData name="Michał Cegliński" userId="5023d19ad7c3bd6d" providerId="LiveId" clId="{DE753397-4B2B-40C4-BF7E-73527EE80C99}" dt="2024-12-03T12:34:52.919" v="102" actId="478"/>
          <ac:spMkLst>
            <pc:docMk/>
            <pc:sldMk cId="0" sldId="289"/>
            <ac:spMk id="713" creationId="{00000000-0000-0000-0000-000000000000}"/>
          </ac:spMkLst>
        </pc:spChg>
        <pc:picChg chg="add mod">
          <ac:chgData name="Michał Cegliński" userId="5023d19ad7c3bd6d" providerId="LiveId" clId="{DE753397-4B2B-40C4-BF7E-73527EE80C99}" dt="2024-12-03T12:34:56.935" v="104" actId="1076"/>
          <ac:picMkLst>
            <pc:docMk/>
            <pc:sldMk cId="0" sldId="289"/>
            <ac:picMk id="2" creationId="{7E2BAF65-EDC4-CA4B-7835-CCFB38B22BA3}"/>
          </ac:picMkLst>
        </pc:picChg>
      </pc:sldChg>
      <pc:sldChg chg="addSp delSp modSp mod">
        <pc:chgData name="Michał Cegliński" userId="5023d19ad7c3bd6d" providerId="LiveId" clId="{DE753397-4B2B-40C4-BF7E-73527EE80C99}" dt="2024-12-03T12:35:05.493" v="107" actId="1076"/>
        <pc:sldMkLst>
          <pc:docMk/>
          <pc:sldMk cId="0" sldId="290"/>
        </pc:sldMkLst>
        <pc:spChg chg="del">
          <ac:chgData name="Michał Cegliński" userId="5023d19ad7c3bd6d" providerId="LiveId" clId="{DE753397-4B2B-40C4-BF7E-73527EE80C99}" dt="2024-12-03T12:35:02.025" v="105" actId="478"/>
          <ac:spMkLst>
            <pc:docMk/>
            <pc:sldMk cId="0" sldId="290"/>
            <ac:spMk id="730" creationId="{00000000-0000-0000-0000-000000000000}"/>
          </ac:spMkLst>
        </pc:spChg>
        <pc:picChg chg="add mod">
          <ac:chgData name="Michał Cegliński" userId="5023d19ad7c3bd6d" providerId="LiveId" clId="{DE753397-4B2B-40C4-BF7E-73527EE80C99}" dt="2024-12-03T12:35:05.493" v="107" actId="1076"/>
          <ac:picMkLst>
            <pc:docMk/>
            <pc:sldMk cId="0" sldId="290"/>
            <ac:picMk id="2" creationId="{7E2BAF65-EDC4-CA4B-7835-CCFB38B22BA3}"/>
          </ac:picMkLst>
        </pc:picChg>
      </pc:sldChg>
      <pc:sldChg chg="addSp delSp modSp mod">
        <pc:chgData name="Michał Cegliński" userId="5023d19ad7c3bd6d" providerId="LiveId" clId="{DE753397-4B2B-40C4-BF7E-73527EE80C99}" dt="2024-12-03T12:35:10.994" v="110" actId="1076"/>
        <pc:sldMkLst>
          <pc:docMk/>
          <pc:sldMk cId="0" sldId="291"/>
        </pc:sldMkLst>
        <pc:spChg chg="del">
          <ac:chgData name="Michał Cegliński" userId="5023d19ad7c3bd6d" providerId="LiveId" clId="{DE753397-4B2B-40C4-BF7E-73527EE80C99}" dt="2024-12-03T12:35:07.990" v="108" actId="478"/>
          <ac:spMkLst>
            <pc:docMk/>
            <pc:sldMk cId="0" sldId="291"/>
            <ac:spMk id="747" creationId="{00000000-0000-0000-0000-000000000000}"/>
          </ac:spMkLst>
        </pc:spChg>
        <pc:picChg chg="add mod">
          <ac:chgData name="Michał Cegliński" userId="5023d19ad7c3bd6d" providerId="LiveId" clId="{DE753397-4B2B-40C4-BF7E-73527EE80C99}" dt="2024-12-03T12:35:10.994" v="110" actId="1076"/>
          <ac:picMkLst>
            <pc:docMk/>
            <pc:sldMk cId="0" sldId="291"/>
            <ac:picMk id="2" creationId="{7E2BAF65-EDC4-CA4B-7835-CCFB38B22BA3}"/>
          </ac:picMkLst>
        </pc:picChg>
      </pc:sldChg>
      <pc:sldChg chg="addSp delSp modSp mod">
        <pc:chgData name="Michał Cegliński" userId="5023d19ad7c3bd6d" providerId="LiveId" clId="{DE753397-4B2B-40C4-BF7E-73527EE80C99}" dt="2024-12-03T12:35:17.521" v="113" actId="1076"/>
        <pc:sldMkLst>
          <pc:docMk/>
          <pc:sldMk cId="0" sldId="292"/>
        </pc:sldMkLst>
        <pc:spChg chg="del">
          <ac:chgData name="Michał Cegliński" userId="5023d19ad7c3bd6d" providerId="LiveId" clId="{DE753397-4B2B-40C4-BF7E-73527EE80C99}" dt="2024-12-03T12:35:14.103" v="111" actId="478"/>
          <ac:spMkLst>
            <pc:docMk/>
            <pc:sldMk cId="0" sldId="292"/>
            <ac:spMk id="770" creationId="{00000000-0000-0000-0000-000000000000}"/>
          </ac:spMkLst>
        </pc:spChg>
        <pc:picChg chg="add mod">
          <ac:chgData name="Michał Cegliński" userId="5023d19ad7c3bd6d" providerId="LiveId" clId="{DE753397-4B2B-40C4-BF7E-73527EE80C99}" dt="2024-12-03T12:35:17.521" v="113" actId="1076"/>
          <ac:picMkLst>
            <pc:docMk/>
            <pc:sldMk cId="0" sldId="292"/>
            <ac:picMk id="2" creationId="{7E2BAF65-EDC4-CA4B-7835-CCFB38B22BA3}"/>
          </ac:picMkLst>
        </pc:picChg>
      </pc:sldChg>
      <pc:sldChg chg="addSp delSp modSp mod">
        <pc:chgData name="Michał Cegliński" userId="5023d19ad7c3bd6d" providerId="LiveId" clId="{DE753397-4B2B-40C4-BF7E-73527EE80C99}" dt="2024-12-03T12:35:28.090" v="118" actId="1076"/>
        <pc:sldMkLst>
          <pc:docMk/>
          <pc:sldMk cId="0" sldId="293"/>
        </pc:sldMkLst>
        <pc:spChg chg="del">
          <ac:chgData name="Michał Cegliński" userId="5023d19ad7c3bd6d" providerId="LiveId" clId="{DE753397-4B2B-40C4-BF7E-73527EE80C99}" dt="2024-12-03T12:35:19.664" v="114" actId="478"/>
          <ac:spMkLst>
            <pc:docMk/>
            <pc:sldMk cId="0" sldId="293"/>
            <ac:spMk id="858" creationId="{00000000-0000-0000-0000-000000000000}"/>
          </ac:spMkLst>
        </pc:spChg>
        <pc:picChg chg="add mod">
          <ac:chgData name="Michał Cegliński" userId="5023d19ad7c3bd6d" providerId="LiveId" clId="{DE753397-4B2B-40C4-BF7E-73527EE80C99}" dt="2024-12-03T12:35:28.090" v="118" actId="1076"/>
          <ac:picMkLst>
            <pc:docMk/>
            <pc:sldMk cId="0" sldId="293"/>
            <ac:picMk id="2" creationId="{7E2BAF65-EDC4-CA4B-7835-CCFB38B22BA3}"/>
          </ac:picMkLst>
        </pc:picChg>
        <pc:picChg chg="add mod">
          <ac:chgData name="Michał Cegliński" userId="5023d19ad7c3bd6d" providerId="LiveId" clId="{DE753397-4B2B-40C4-BF7E-73527EE80C99}" dt="2024-12-03T12:35:24.181" v="117"/>
          <ac:picMkLst>
            <pc:docMk/>
            <pc:sldMk cId="0" sldId="293"/>
            <ac:picMk id="3" creationId="{7E2BAF65-EDC4-CA4B-7835-CCFB38B22BA3}"/>
          </ac:picMkLst>
        </pc:picChg>
      </pc:sldChg>
      <pc:sldChg chg="addSp delSp modSp mod">
        <pc:chgData name="Michał Cegliński" userId="5023d19ad7c3bd6d" providerId="LiveId" clId="{DE753397-4B2B-40C4-BF7E-73527EE80C99}" dt="2024-12-03T12:35:36.041" v="121" actId="1076"/>
        <pc:sldMkLst>
          <pc:docMk/>
          <pc:sldMk cId="0" sldId="294"/>
        </pc:sldMkLst>
        <pc:spChg chg="del">
          <ac:chgData name="Michał Cegliński" userId="5023d19ad7c3bd6d" providerId="LiveId" clId="{DE753397-4B2B-40C4-BF7E-73527EE80C99}" dt="2024-12-03T12:35:32.189" v="119" actId="478"/>
          <ac:spMkLst>
            <pc:docMk/>
            <pc:sldMk cId="0" sldId="294"/>
            <ac:spMk id="894" creationId="{00000000-0000-0000-0000-000000000000}"/>
          </ac:spMkLst>
        </pc:spChg>
        <pc:picChg chg="add mod">
          <ac:chgData name="Michał Cegliński" userId="5023d19ad7c3bd6d" providerId="LiveId" clId="{DE753397-4B2B-40C4-BF7E-73527EE80C99}" dt="2024-12-03T12:35:36.041" v="121" actId="1076"/>
          <ac:picMkLst>
            <pc:docMk/>
            <pc:sldMk cId="0" sldId="294"/>
            <ac:picMk id="2" creationId="{7E2BAF65-EDC4-CA4B-7835-CCFB38B22BA3}"/>
          </ac:picMkLst>
        </pc:picChg>
      </pc:sldChg>
      <pc:sldChg chg="addSp delSp modSp mod">
        <pc:chgData name="Michał Cegliński" userId="5023d19ad7c3bd6d" providerId="LiveId" clId="{DE753397-4B2B-40C4-BF7E-73527EE80C99}" dt="2024-12-03T12:35:44.186" v="124" actId="1076"/>
        <pc:sldMkLst>
          <pc:docMk/>
          <pc:sldMk cId="0" sldId="295"/>
        </pc:sldMkLst>
        <pc:spChg chg="del">
          <ac:chgData name="Michał Cegliński" userId="5023d19ad7c3bd6d" providerId="LiveId" clId="{DE753397-4B2B-40C4-BF7E-73527EE80C99}" dt="2024-12-03T12:35:40.686" v="122" actId="478"/>
          <ac:spMkLst>
            <pc:docMk/>
            <pc:sldMk cId="0" sldId="295"/>
            <ac:spMk id="920" creationId="{00000000-0000-0000-0000-000000000000}"/>
          </ac:spMkLst>
        </pc:spChg>
        <pc:picChg chg="add mod">
          <ac:chgData name="Michał Cegliński" userId="5023d19ad7c3bd6d" providerId="LiveId" clId="{DE753397-4B2B-40C4-BF7E-73527EE80C99}" dt="2024-12-03T12:35:44.186" v="124" actId="1076"/>
          <ac:picMkLst>
            <pc:docMk/>
            <pc:sldMk cId="0" sldId="295"/>
            <ac:picMk id="2" creationId="{7E2BAF65-EDC4-CA4B-7835-CCFB38B22BA3}"/>
          </ac:picMkLst>
        </pc:picChg>
      </pc:sldChg>
      <pc:sldChg chg="addSp delSp modSp mod">
        <pc:chgData name="Michał Cegliński" userId="5023d19ad7c3bd6d" providerId="LiveId" clId="{DE753397-4B2B-40C4-BF7E-73527EE80C99}" dt="2024-12-03T12:35:50.241" v="127" actId="1076"/>
        <pc:sldMkLst>
          <pc:docMk/>
          <pc:sldMk cId="0" sldId="296"/>
        </pc:sldMkLst>
        <pc:spChg chg="del">
          <ac:chgData name="Michał Cegliński" userId="5023d19ad7c3bd6d" providerId="LiveId" clId="{DE753397-4B2B-40C4-BF7E-73527EE80C99}" dt="2024-12-03T12:35:46.837" v="125" actId="478"/>
          <ac:spMkLst>
            <pc:docMk/>
            <pc:sldMk cId="0" sldId="296"/>
            <ac:spMk id="934" creationId="{00000000-0000-0000-0000-000000000000}"/>
          </ac:spMkLst>
        </pc:spChg>
        <pc:picChg chg="add mod">
          <ac:chgData name="Michał Cegliński" userId="5023d19ad7c3bd6d" providerId="LiveId" clId="{DE753397-4B2B-40C4-BF7E-73527EE80C99}" dt="2024-12-03T12:35:50.241" v="127" actId="1076"/>
          <ac:picMkLst>
            <pc:docMk/>
            <pc:sldMk cId="0" sldId="296"/>
            <ac:picMk id="2" creationId="{7E2BAF65-EDC4-CA4B-7835-CCFB38B22BA3}"/>
          </ac:picMkLst>
        </pc:picChg>
      </pc:sldChg>
      <pc:sldChg chg="addSp delSp modSp mod">
        <pc:chgData name="Michał Cegliński" userId="5023d19ad7c3bd6d" providerId="LiveId" clId="{DE753397-4B2B-40C4-BF7E-73527EE80C99}" dt="2024-12-03T12:35:56.531" v="130" actId="1076"/>
        <pc:sldMkLst>
          <pc:docMk/>
          <pc:sldMk cId="0" sldId="297"/>
        </pc:sldMkLst>
        <pc:spChg chg="del">
          <ac:chgData name="Michał Cegliński" userId="5023d19ad7c3bd6d" providerId="LiveId" clId="{DE753397-4B2B-40C4-BF7E-73527EE80C99}" dt="2024-12-03T12:35:53.441" v="128" actId="478"/>
          <ac:spMkLst>
            <pc:docMk/>
            <pc:sldMk cId="0" sldId="297"/>
            <ac:spMk id="957" creationId="{00000000-0000-0000-0000-000000000000}"/>
          </ac:spMkLst>
        </pc:spChg>
        <pc:picChg chg="add mod">
          <ac:chgData name="Michał Cegliński" userId="5023d19ad7c3bd6d" providerId="LiveId" clId="{DE753397-4B2B-40C4-BF7E-73527EE80C99}" dt="2024-12-03T12:35:56.531" v="130" actId="1076"/>
          <ac:picMkLst>
            <pc:docMk/>
            <pc:sldMk cId="0" sldId="297"/>
            <ac:picMk id="2" creationId="{7E2BAF65-EDC4-CA4B-7835-CCFB38B22BA3}"/>
          </ac:picMkLst>
        </pc:picChg>
      </pc:sldChg>
      <pc:sldChg chg="addSp delSp modSp mod">
        <pc:chgData name="Michał Cegliński" userId="5023d19ad7c3bd6d" providerId="LiveId" clId="{DE753397-4B2B-40C4-BF7E-73527EE80C99}" dt="2024-12-03T12:36:05.196" v="134" actId="1076"/>
        <pc:sldMkLst>
          <pc:docMk/>
          <pc:sldMk cId="0" sldId="298"/>
        </pc:sldMkLst>
        <pc:spChg chg="del">
          <ac:chgData name="Michał Cegliński" userId="5023d19ad7c3bd6d" providerId="LiveId" clId="{DE753397-4B2B-40C4-BF7E-73527EE80C99}" dt="2024-12-03T12:35:59.355" v="131" actId="478"/>
          <ac:spMkLst>
            <pc:docMk/>
            <pc:sldMk cId="0" sldId="298"/>
            <ac:spMk id="986" creationId="{00000000-0000-0000-0000-000000000000}"/>
          </ac:spMkLst>
        </pc:spChg>
        <pc:picChg chg="add mod">
          <ac:chgData name="Michał Cegliński" userId="5023d19ad7c3bd6d" providerId="LiveId" clId="{DE753397-4B2B-40C4-BF7E-73527EE80C99}" dt="2024-12-03T12:36:05.196" v="134" actId="1076"/>
          <ac:picMkLst>
            <pc:docMk/>
            <pc:sldMk cId="0" sldId="298"/>
            <ac:picMk id="2" creationId="{7E2BAF65-EDC4-CA4B-7835-CCFB38B22BA3}"/>
          </ac:picMkLst>
        </pc:picChg>
      </pc:sldChg>
      <pc:sldChg chg="addSp delSp modSp mod">
        <pc:chgData name="Michał Cegliński" userId="5023d19ad7c3bd6d" providerId="LiveId" clId="{DE753397-4B2B-40C4-BF7E-73527EE80C99}" dt="2024-12-03T12:36:19.709" v="140" actId="1076"/>
        <pc:sldMkLst>
          <pc:docMk/>
          <pc:sldMk cId="0" sldId="299"/>
        </pc:sldMkLst>
        <pc:spChg chg="del">
          <ac:chgData name="Michał Cegliński" userId="5023d19ad7c3bd6d" providerId="LiveId" clId="{DE753397-4B2B-40C4-BF7E-73527EE80C99}" dt="2024-12-03T12:36:09.013" v="135" actId="478"/>
          <ac:spMkLst>
            <pc:docMk/>
            <pc:sldMk cId="0" sldId="299"/>
            <ac:spMk id="993" creationId="{00000000-0000-0000-0000-000000000000}"/>
          </ac:spMkLst>
        </pc:spChg>
        <pc:picChg chg="add del mod">
          <ac:chgData name="Michał Cegliński" userId="5023d19ad7c3bd6d" providerId="LiveId" clId="{DE753397-4B2B-40C4-BF7E-73527EE80C99}" dt="2024-12-03T12:36:16.427" v="138" actId="478"/>
          <ac:picMkLst>
            <pc:docMk/>
            <pc:sldMk cId="0" sldId="299"/>
            <ac:picMk id="2" creationId="{7E2BAF65-EDC4-CA4B-7835-CCFB38B22BA3}"/>
          </ac:picMkLst>
        </pc:picChg>
        <pc:picChg chg="add mod">
          <ac:chgData name="Michał Cegliński" userId="5023d19ad7c3bd6d" providerId="LiveId" clId="{DE753397-4B2B-40C4-BF7E-73527EE80C99}" dt="2024-12-03T12:36:19.709" v="140" actId="1076"/>
          <ac:picMkLst>
            <pc:docMk/>
            <pc:sldMk cId="0" sldId="299"/>
            <ac:picMk id="3" creationId="{7E2BAF65-EDC4-CA4B-7835-CCFB38B22BA3}"/>
          </ac:picMkLst>
        </pc:picChg>
      </pc:sldChg>
      <pc:sldChg chg="addSp delSp modSp mod">
        <pc:chgData name="Michał Cegliński" userId="5023d19ad7c3bd6d" providerId="LiveId" clId="{DE753397-4B2B-40C4-BF7E-73527EE80C99}" dt="2024-12-03T12:36:28.595" v="143" actId="1076"/>
        <pc:sldMkLst>
          <pc:docMk/>
          <pc:sldMk cId="0" sldId="300"/>
        </pc:sldMkLst>
        <pc:spChg chg="del">
          <ac:chgData name="Michał Cegliński" userId="5023d19ad7c3bd6d" providerId="LiveId" clId="{DE753397-4B2B-40C4-BF7E-73527EE80C99}" dt="2024-12-03T12:36:25.305" v="141" actId="478"/>
          <ac:spMkLst>
            <pc:docMk/>
            <pc:sldMk cId="0" sldId="300"/>
            <ac:spMk id="1003" creationId="{00000000-0000-0000-0000-000000000000}"/>
          </ac:spMkLst>
        </pc:spChg>
        <pc:picChg chg="add mod">
          <ac:chgData name="Michał Cegliński" userId="5023d19ad7c3bd6d" providerId="LiveId" clId="{DE753397-4B2B-40C4-BF7E-73527EE80C99}" dt="2024-12-03T12:36:28.595" v="143" actId="1076"/>
          <ac:picMkLst>
            <pc:docMk/>
            <pc:sldMk cId="0" sldId="300"/>
            <ac:picMk id="2" creationId="{7E2BAF65-EDC4-CA4B-7835-CCFB38B22BA3}"/>
          </ac:picMkLst>
        </pc:picChg>
      </pc:sldChg>
      <pc:sldChg chg="addSp delSp modSp mod">
        <pc:chgData name="Michał Cegliński" userId="5023d19ad7c3bd6d" providerId="LiveId" clId="{DE753397-4B2B-40C4-BF7E-73527EE80C99}" dt="2024-12-03T12:36:37.513" v="146" actId="1076"/>
        <pc:sldMkLst>
          <pc:docMk/>
          <pc:sldMk cId="0" sldId="301"/>
        </pc:sldMkLst>
        <pc:spChg chg="del">
          <ac:chgData name="Michał Cegliński" userId="5023d19ad7c3bd6d" providerId="LiveId" clId="{DE753397-4B2B-40C4-BF7E-73527EE80C99}" dt="2024-12-03T12:36:32.025" v="144" actId="478"/>
          <ac:spMkLst>
            <pc:docMk/>
            <pc:sldMk cId="0" sldId="301"/>
            <ac:spMk id="1021" creationId="{00000000-0000-0000-0000-000000000000}"/>
          </ac:spMkLst>
        </pc:spChg>
        <pc:picChg chg="add mod">
          <ac:chgData name="Michał Cegliński" userId="5023d19ad7c3bd6d" providerId="LiveId" clId="{DE753397-4B2B-40C4-BF7E-73527EE80C99}" dt="2024-12-03T12:36:37.513" v="146" actId="1076"/>
          <ac:picMkLst>
            <pc:docMk/>
            <pc:sldMk cId="0" sldId="301"/>
            <ac:picMk id="2" creationId="{7E2BAF65-EDC4-CA4B-7835-CCFB38B22BA3}"/>
          </ac:picMkLst>
        </pc:picChg>
      </pc:sldChg>
      <pc:sldChg chg="addSp delSp modSp mod">
        <pc:chgData name="Michał Cegliński" userId="5023d19ad7c3bd6d" providerId="LiveId" clId="{DE753397-4B2B-40C4-BF7E-73527EE80C99}" dt="2024-12-03T12:36:47.271" v="150" actId="1076"/>
        <pc:sldMkLst>
          <pc:docMk/>
          <pc:sldMk cId="0" sldId="302"/>
        </pc:sldMkLst>
        <pc:spChg chg="del">
          <ac:chgData name="Michał Cegliński" userId="5023d19ad7c3bd6d" providerId="LiveId" clId="{DE753397-4B2B-40C4-BF7E-73527EE80C99}" dt="2024-12-03T12:36:40.402" v="147" actId="478"/>
          <ac:spMkLst>
            <pc:docMk/>
            <pc:sldMk cId="0" sldId="302"/>
            <ac:spMk id="1055" creationId="{00000000-0000-0000-0000-000000000000}"/>
          </ac:spMkLst>
        </pc:spChg>
        <pc:picChg chg="add mod">
          <ac:chgData name="Michał Cegliński" userId="5023d19ad7c3bd6d" providerId="LiveId" clId="{DE753397-4B2B-40C4-BF7E-73527EE80C99}" dt="2024-12-03T12:36:47.271" v="150" actId="1076"/>
          <ac:picMkLst>
            <pc:docMk/>
            <pc:sldMk cId="0" sldId="302"/>
            <ac:picMk id="2" creationId="{7E2BAF65-EDC4-CA4B-7835-CCFB38B22BA3}"/>
          </ac:picMkLst>
        </pc:picChg>
      </pc:sldChg>
      <pc:sldChg chg="addSp delSp modSp mod">
        <pc:chgData name="Michał Cegliński" userId="5023d19ad7c3bd6d" providerId="LiveId" clId="{DE753397-4B2B-40C4-BF7E-73527EE80C99}" dt="2024-12-03T12:36:53.592" v="153" actId="1076"/>
        <pc:sldMkLst>
          <pc:docMk/>
          <pc:sldMk cId="0" sldId="303"/>
        </pc:sldMkLst>
        <pc:spChg chg="del">
          <ac:chgData name="Michał Cegliński" userId="5023d19ad7c3bd6d" providerId="LiveId" clId="{DE753397-4B2B-40C4-BF7E-73527EE80C99}" dt="2024-12-03T12:36:50.323" v="151" actId="478"/>
          <ac:spMkLst>
            <pc:docMk/>
            <pc:sldMk cId="0" sldId="303"/>
            <ac:spMk id="1077" creationId="{00000000-0000-0000-0000-000000000000}"/>
          </ac:spMkLst>
        </pc:spChg>
        <pc:picChg chg="add mod">
          <ac:chgData name="Michał Cegliński" userId="5023d19ad7c3bd6d" providerId="LiveId" clId="{DE753397-4B2B-40C4-BF7E-73527EE80C99}" dt="2024-12-03T12:36:53.592" v="153" actId="1076"/>
          <ac:picMkLst>
            <pc:docMk/>
            <pc:sldMk cId="0" sldId="303"/>
            <ac:picMk id="2" creationId="{7E2BAF65-EDC4-CA4B-7835-CCFB38B22BA3}"/>
          </ac:picMkLst>
        </pc:picChg>
      </pc:sldChg>
      <pc:sldChg chg="addSp delSp modSp mod">
        <pc:chgData name="Michał Cegliński" userId="5023d19ad7c3bd6d" providerId="LiveId" clId="{DE753397-4B2B-40C4-BF7E-73527EE80C99}" dt="2024-12-03T12:37:03.246" v="156" actId="1076"/>
        <pc:sldMkLst>
          <pc:docMk/>
          <pc:sldMk cId="0" sldId="304"/>
        </pc:sldMkLst>
        <pc:spChg chg="del">
          <ac:chgData name="Michał Cegliński" userId="5023d19ad7c3bd6d" providerId="LiveId" clId="{DE753397-4B2B-40C4-BF7E-73527EE80C99}" dt="2024-12-03T12:36:58.885" v="154" actId="478"/>
          <ac:spMkLst>
            <pc:docMk/>
            <pc:sldMk cId="0" sldId="304"/>
            <ac:spMk id="1090" creationId="{00000000-0000-0000-0000-000000000000}"/>
          </ac:spMkLst>
        </pc:spChg>
        <pc:picChg chg="add mod">
          <ac:chgData name="Michał Cegliński" userId="5023d19ad7c3bd6d" providerId="LiveId" clId="{DE753397-4B2B-40C4-BF7E-73527EE80C99}" dt="2024-12-03T12:37:03.246" v="156" actId="1076"/>
          <ac:picMkLst>
            <pc:docMk/>
            <pc:sldMk cId="0" sldId="304"/>
            <ac:picMk id="2" creationId="{7E2BAF65-EDC4-CA4B-7835-CCFB38B22BA3}"/>
          </ac:picMkLst>
        </pc:picChg>
      </pc:sldChg>
      <pc:sldChg chg="addSp delSp modSp mod">
        <pc:chgData name="Michał Cegliński" userId="5023d19ad7c3bd6d" providerId="LiveId" clId="{DE753397-4B2B-40C4-BF7E-73527EE80C99}" dt="2024-12-03T12:37:17.216" v="159" actId="1076"/>
        <pc:sldMkLst>
          <pc:docMk/>
          <pc:sldMk cId="0" sldId="305"/>
        </pc:sldMkLst>
        <pc:spChg chg="del">
          <ac:chgData name="Michał Cegliński" userId="5023d19ad7c3bd6d" providerId="LiveId" clId="{DE753397-4B2B-40C4-BF7E-73527EE80C99}" dt="2024-12-03T12:37:13.826" v="157" actId="478"/>
          <ac:spMkLst>
            <pc:docMk/>
            <pc:sldMk cId="0" sldId="305"/>
            <ac:spMk id="1113" creationId="{00000000-0000-0000-0000-000000000000}"/>
          </ac:spMkLst>
        </pc:spChg>
        <pc:picChg chg="add mod">
          <ac:chgData name="Michał Cegliński" userId="5023d19ad7c3bd6d" providerId="LiveId" clId="{DE753397-4B2B-40C4-BF7E-73527EE80C99}" dt="2024-12-03T12:37:17.216" v="159" actId="1076"/>
          <ac:picMkLst>
            <pc:docMk/>
            <pc:sldMk cId="0" sldId="305"/>
            <ac:picMk id="2" creationId="{7E2BAF65-EDC4-CA4B-7835-CCFB38B22BA3}"/>
          </ac:picMkLst>
        </pc:picChg>
      </pc:sldChg>
      <pc:sldChg chg="addSp delSp modSp mod">
        <pc:chgData name="Michał Cegliński" userId="5023d19ad7c3bd6d" providerId="LiveId" clId="{DE753397-4B2B-40C4-BF7E-73527EE80C99}" dt="2024-12-03T12:37:24.968" v="162" actId="1076"/>
        <pc:sldMkLst>
          <pc:docMk/>
          <pc:sldMk cId="0" sldId="306"/>
        </pc:sldMkLst>
        <pc:spChg chg="del">
          <ac:chgData name="Michał Cegliński" userId="5023d19ad7c3bd6d" providerId="LiveId" clId="{DE753397-4B2B-40C4-BF7E-73527EE80C99}" dt="2024-12-03T12:37:21.190" v="160" actId="478"/>
          <ac:spMkLst>
            <pc:docMk/>
            <pc:sldMk cId="0" sldId="306"/>
            <ac:spMk id="1140" creationId="{00000000-0000-0000-0000-000000000000}"/>
          </ac:spMkLst>
        </pc:spChg>
        <pc:picChg chg="add mod">
          <ac:chgData name="Michał Cegliński" userId="5023d19ad7c3bd6d" providerId="LiveId" clId="{DE753397-4B2B-40C4-BF7E-73527EE80C99}" dt="2024-12-03T12:37:24.968" v="162" actId="1076"/>
          <ac:picMkLst>
            <pc:docMk/>
            <pc:sldMk cId="0" sldId="306"/>
            <ac:picMk id="2" creationId="{7E2BAF65-EDC4-CA4B-7835-CCFB38B22BA3}"/>
          </ac:picMkLst>
        </pc:picChg>
      </pc:sldChg>
      <pc:sldChg chg="addSp delSp modSp mod">
        <pc:chgData name="Michał Cegliński" userId="5023d19ad7c3bd6d" providerId="LiveId" clId="{DE753397-4B2B-40C4-BF7E-73527EE80C99}" dt="2024-12-03T12:37:31.457" v="165" actId="1076"/>
        <pc:sldMkLst>
          <pc:docMk/>
          <pc:sldMk cId="0" sldId="307"/>
        </pc:sldMkLst>
        <pc:spChg chg="del">
          <ac:chgData name="Michał Cegliński" userId="5023d19ad7c3bd6d" providerId="LiveId" clId="{DE753397-4B2B-40C4-BF7E-73527EE80C99}" dt="2024-12-03T12:37:28.104" v="163" actId="478"/>
          <ac:spMkLst>
            <pc:docMk/>
            <pc:sldMk cId="0" sldId="307"/>
            <ac:spMk id="1160" creationId="{00000000-0000-0000-0000-000000000000}"/>
          </ac:spMkLst>
        </pc:spChg>
        <pc:picChg chg="add mod">
          <ac:chgData name="Michał Cegliński" userId="5023d19ad7c3bd6d" providerId="LiveId" clId="{DE753397-4B2B-40C4-BF7E-73527EE80C99}" dt="2024-12-03T12:37:31.457" v="165" actId="1076"/>
          <ac:picMkLst>
            <pc:docMk/>
            <pc:sldMk cId="0" sldId="307"/>
            <ac:picMk id="2" creationId="{7E2BAF65-EDC4-CA4B-7835-CCFB38B22BA3}"/>
          </ac:picMkLst>
        </pc:picChg>
      </pc:sldChg>
      <pc:sldChg chg="addSp delSp modSp mod">
        <pc:chgData name="Michał Cegliński" userId="5023d19ad7c3bd6d" providerId="LiveId" clId="{DE753397-4B2B-40C4-BF7E-73527EE80C99}" dt="2024-12-03T12:37:37.917" v="168" actId="1076"/>
        <pc:sldMkLst>
          <pc:docMk/>
          <pc:sldMk cId="0" sldId="308"/>
        </pc:sldMkLst>
        <pc:spChg chg="del">
          <ac:chgData name="Michał Cegliński" userId="5023d19ad7c3bd6d" providerId="LiveId" clId="{DE753397-4B2B-40C4-BF7E-73527EE80C99}" dt="2024-12-03T12:37:34.373" v="166" actId="478"/>
          <ac:spMkLst>
            <pc:docMk/>
            <pc:sldMk cId="0" sldId="308"/>
            <ac:spMk id="1183" creationId="{00000000-0000-0000-0000-000000000000}"/>
          </ac:spMkLst>
        </pc:spChg>
        <pc:picChg chg="add mod">
          <ac:chgData name="Michał Cegliński" userId="5023d19ad7c3bd6d" providerId="LiveId" clId="{DE753397-4B2B-40C4-BF7E-73527EE80C99}" dt="2024-12-03T12:37:37.917" v="168" actId="1076"/>
          <ac:picMkLst>
            <pc:docMk/>
            <pc:sldMk cId="0" sldId="308"/>
            <ac:picMk id="2" creationId="{7E2BAF65-EDC4-CA4B-7835-CCFB38B22BA3}"/>
          </ac:picMkLst>
        </pc:picChg>
      </pc:sldChg>
      <pc:sldChg chg="addSp delSp modSp mod">
        <pc:chgData name="Michał Cegliński" userId="5023d19ad7c3bd6d" providerId="LiveId" clId="{DE753397-4B2B-40C4-BF7E-73527EE80C99}" dt="2024-12-03T12:37:46.589" v="171" actId="1076"/>
        <pc:sldMkLst>
          <pc:docMk/>
          <pc:sldMk cId="0" sldId="309"/>
        </pc:sldMkLst>
        <pc:spChg chg="del">
          <ac:chgData name="Michał Cegliński" userId="5023d19ad7c3bd6d" providerId="LiveId" clId="{DE753397-4B2B-40C4-BF7E-73527EE80C99}" dt="2024-12-03T12:37:43.125" v="169" actId="478"/>
          <ac:spMkLst>
            <pc:docMk/>
            <pc:sldMk cId="0" sldId="309"/>
            <ac:spMk id="1227" creationId="{00000000-0000-0000-0000-000000000000}"/>
          </ac:spMkLst>
        </pc:spChg>
        <pc:picChg chg="add mod">
          <ac:chgData name="Michał Cegliński" userId="5023d19ad7c3bd6d" providerId="LiveId" clId="{DE753397-4B2B-40C4-BF7E-73527EE80C99}" dt="2024-12-03T12:37:46.589" v="171" actId="1076"/>
          <ac:picMkLst>
            <pc:docMk/>
            <pc:sldMk cId="0" sldId="309"/>
            <ac:picMk id="2" creationId="{7E2BAF65-EDC4-CA4B-7835-CCFB38B22BA3}"/>
          </ac:picMkLst>
        </pc:picChg>
      </pc:sldChg>
      <pc:sldChg chg="addSp delSp modSp mod">
        <pc:chgData name="Michał Cegliński" userId="5023d19ad7c3bd6d" providerId="LiveId" clId="{DE753397-4B2B-40C4-BF7E-73527EE80C99}" dt="2024-12-03T12:37:53.339" v="174" actId="1076"/>
        <pc:sldMkLst>
          <pc:docMk/>
          <pc:sldMk cId="0" sldId="310"/>
        </pc:sldMkLst>
        <pc:spChg chg="del">
          <ac:chgData name="Michał Cegliński" userId="5023d19ad7c3bd6d" providerId="LiveId" clId="{DE753397-4B2B-40C4-BF7E-73527EE80C99}" dt="2024-12-03T12:37:49.360" v="172" actId="478"/>
          <ac:spMkLst>
            <pc:docMk/>
            <pc:sldMk cId="0" sldId="310"/>
            <ac:spMk id="1253" creationId="{00000000-0000-0000-0000-000000000000}"/>
          </ac:spMkLst>
        </pc:spChg>
        <pc:picChg chg="add mod">
          <ac:chgData name="Michał Cegliński" userId="5023d19ad7c3bd6d" providerId="LiveId" clId="{DE753397-4B2B-40C4-BF7E-73527EE80C99}" dt="2024-12-03T12:37:53.339" v="174" actId="1076"/>
          <ac:picMkLst>
            <pc:docMk/>
            <pc:sldMk cId="0" sldId="310"/>
            <ac:picMk id="2" creationId="{7E2BAF65-EDC4-CA4B-7835-CCFB38B22BA3}"/>
          </ac:picMkLst>
        </pc:picChg>
      </pc:sldChg>
      <pc:sldChg chg="addSp delSp modSp mod">
        <pc:chgData name="Michał Cegliński" userId="5023d19ad7c3bd6d" providerId="LiveId" clId="{DE753397-4B2B-40C4-BF7E-73527EE80C99}" dt="2024-12-03T12:37:59.631" v="177" actId="1076"/>
        <pc:sldMkLst>
          <pc:docMk/>
          <pc:sldMk cId="0" sldId="311"/>
        </pc:sldMkLst>
        <pc:spChg chg="del">
          <ac:chgData name="Michał Cegliński" userId="5023d19ad7c3bd6d" providerId="LiveId" clId="{DE753397-4B2B-40C4-BF7E-73527EE80C99}" dt="2024-12-03T12:37:56.220" v="175" actId="478"/>
          <ac:spMkLst>
            <pc:docMk/>
            <pc:sldMk cId="0" sldId="311"/>
            <ac:spMk id="1267" creationId="{00000000-0000-0000-0000-000000000000}"/>
          </ac:spMkLst>
        </pc:spChg>
        <pc:picChg chg="add mod">
          <ac:chgData name="Michał Cegliński" userId="5023d19ad7c3bd6d" providerId="LiveId" clId="{DE753397-4B2B-40C4-BF7E-73527EE80C99}" dt="2024-12-03T12:37:59.631" v="177" actId="1076"/>
          <ac:picMkLst>
            <pc:docMk/>
            <pc:sldMk cId="0" sldId="311"/>
            <ac:picMk id="2" creationId="{7E2BAF65-EDC4-CA4B-7835-CCFB38B22BA3}"/>
          </ac:picMkLst>
        </pc:picChg>
      </pc:sldChg>
      <pc:sldChg chg="addSp delSp modSp mod">
        <pc:chgData name="Michał Cegliński" userId="5023d19ad7c3bd6d" providerId="LiveId" clId="{DE753397-4B2B-40C4-BF7E-73527EE80C99}" dt="2024-12-03T12:38:07.928" v="180" actId="1076"/>
        <pc:sldMkLst>
          <pc:docMk/>
          <pc:sldMk cId="0" sldId="312"/>
        </pc:sldMkLst>
        <pc:spChg chg="del">
          <ac:chgData name="Michał Cegliński" userId="5023d19ad7c3bd6d" providerId="LiveId" clId="{DE753397-4B2B-40C4-BF7E-73527EE80C99}" dt="2024-12-03T12:38:04.465" v="178" actId="478"/>
          <ac:spMkLst>
            <pc:docMk/>
            <pc:sldMk cId="0" sldId="312"/>
            <ac:spMk id="1284" creationId="{00000000-0000-0000-0000-000000000000}"/>
          </ac:spMkLst>
        </pc:spChg>
        <pc:picChg chg="add mod">
          <ac:chgData name="Michał Cegliński" userId="5023d19ad7c3bd6d" providerId="LiveId" clId="{DE753397-4B2B-40C4-BF7E-73527EE80C99}" dt="2024-12-03T12:38:07.928" v="180" actId="1076"/>
          <ac:picMkLst>
            <pc:docMk/>
            <pc:sldMk cId="0" sldId="312"/>
            <ac:picMk id="2" creationId="{7E2BAF65-EDC4-CA4B-7835-CCFB38B22BA3}"/>
          </ac:picMkLst>
        </pc:picChg>
      </pc:sldChg>
      <pc:sldChg chg="addSp delSp modSp mod">
        <pc:chgData name="Michał Cegliński" userId="5023d19ad7c3bd6d" providerId="LiveId" clId="{DE753397-4B2B-40C4-BF7E-73527EE80C99}" dt="2024-12-03T12:38:15.045" v="183" actId="1076"/>
        <pc:sldMkLst>
          <pc:docMk/>
          <pc:sldMk cId="0" sldId="313"/>
        </pc:sldMkLst>
        <pc:spChg chg="del">
          <ac:chgData name="Michał Cegliński" userId="5023d19ad7c3bd6d" providerId="LiveId" clId="{DE753397-4B2B-40C4-BF7E-73527EE80C99}" dt="2024-12-03T12:38:11.562" v="181" actId="478"/>
          <ac:spMkLst>
            <pc:docMk/>
            <pc:sldMk cId="0" sldId="313"/>
            <ac:spMk id="1311" creationId="{00000000-0000-0000-0000-000000000000}"/>
          </ac:spMkLst>
        </pc:spChg>
        <pc:picChg chg="add mod">
          <ac:chgData name="Michał Cegliński" userId="5023d19ad7c3bd6d" providerId="LiveId" clId="{DE753397-4B2B-40C4-BF7E-73527EE80C99}" dt="2024-12-03T12:38:15.045" v="183" actId="1076"/>
          <ac:picMkLst>
            <pc:docMk/>
            <pc:sldMk cId="0" sldId="313"/>
            <ac:picMk id="2" creationId="{7E2BAF65-EDC4-CA4B-7835-CCFB38B22BA3}"/>
          </ac:picMkLst>
        </pc:picChg>
      </pc:sldChg>
      <pc:sldChg chg="addSp delSp modSp mod">
        <pc:chgData name="Michał Cegliński" userId="5023d19ad7c3bd6d" providerId="LiveId" clId="{DE753397-4B2B-40C4-BF7E-73527EE80C99}" dt="2024-12-03T12:38:20.385" v="186" actId="1076"/>
        <pc:sldMkLst>
          <pc:docMk/>
          <pc:sldMk cId="0" sldId="314"/>
        </pc:sldMkLst>
        <pc:spChg chg="del">
          <ac:chgData name="Michał Cegliński" userId="5023d19ad7c3bd6d" providerId="LiveId" clId="{DE753397-4B2B-40C4-BF7E-73527EE80C99}" dt="2024-12-03T12:38:17.248" v="184" actId="478"/>
          <ac:spMkLst>
            <pc:docMk/>
            <pc:sldMk cId="0" sldId="314"/>
            <ac:spMk id="1320" creationId="{00000000-0000-0000-0000-000000000000}"/>
          </ac:spMkLst>
        </pc:spChg>
        <pc:picChg chg="add mod">
          <ac:chgData name="Michał Cegliński" userId="5023d19ad7c3bd6d" providerId="LiveId" clId="{DE753397-4B2B-40C4-BF7E-73527EE80C99}" dt="2024-12-03T12:38:20.385" v="186" actId="1076"/>
          <ac:picMkLst>
            <pc:docMk/>
            <pc:sldMk cId="0" sldId="314"/>
            <ac:picMk id="2" creationId="{7E2BAF65-EDC4-CA4B-7835-CCFB38B22BA3}"/>
          </ac:picMkLst>
        </pc:picChg>
      </pc:sldChg>
      <pc:sldChg chg="addSp delSp modSp mod">
        <pc:chgData name="Michał Cegliński" userId="5023d19ad7c3bd6d" providerId="LiveId" clId="{DE753397-4B2B-40C4-BF7E-73527EE80C99}" dt="2024-12-03T12:38:27.193" v="189" actId="1076"/>
        <pc:sldMkLst>
          <pc:docMk/>
          <pc:sldMk cId="0" sldId="315"/>
        </pc:sldMkLst>
        <pc:spChg chg="del">
          <ac:chgData name="Michał Cegliński" userId="5023d19ad7c3bd6d" providerId="LiveId" clId="{DE753397-4B2B-40C4-BF7E-73527EE80C99}" dt="2024-12-03T12:38:23.230" v="187" actId="478"/>
          <ac:spMkLst>
            <pc:docMk/>
            <pc:sldMk cId="0" sldId="315"/>
            <ac:spMk id="1339" creationId="{00000000-0000-0000-0000-000000000000}"/>
          </ac:spMkLst>
        </pc:spChg>
        <pc:picChg chg="add mod">
          <ac:chgData name="Michał Cegliński" userId="5023d19ad7c3bd6d" providerId="LiveId" clId="{DE753397-4B2B-40C4-BF7E-73527EE80C99}" dt="2024-12-03T12:38:27.193" v="189" actId="1076"/>
          <ac:picMkLst>
            <pc:docMk/>
            <pc:sldMk cId="0" sldId="315"/>
            <ac:picMk id="2" creationId="{7E2BAF65-EDC4-CA4B-7835-CCFB38B22BA3}"/>
          </ac:picMkLst>
        </pc:picChg>
      </pc:sldChg>
      <pc:sldChg chg="addSp delSp modSp mod">
        <pc:chgData name="Michał Cegliński" userId="5023d19ad7c3bd6d" providerId="LiveId" clId="{DE753397-4B2B-40C4-BF7E-73527EE80C99}" dt="2024-12-03T12:38:34.095" v="192" actId="1076"/>
        <pc:sldMkLst>
          <pc:docMk/>
          <pc:sldMk cId="0" sldId="316"/>
        </pc:sldMkLst>
        <pc:spChg chg="del">
          <ac:chgData name="Michał Cegliński" userId="5023d19ad7c3bd6d" providerId="LiveId" clId="{DE753397-4B2B-40C4-BF7E-73527EE80C99}" dt="2024-12-03T12:38:29.459" v="190" actId="478"/>
          <ac:spMkLst>
            <pc:docMk/>
            <pc:sldMk cId="0" sldId="316"/>
            <ac:spMk id="1359" creationId="{00000000-0000-0000-0000-000000000000}"/>
          </ac:spMkLst>
        </pc:spChg>
        <pc:picChg chg="add mod">
          <ac:chgData name="Michał Cegliński" userId="5023d19ad7c3bd6d" providerId="LiveId" clId="{DE753397-4B2B-40C4-BF7E-73527EE80C99}" dt="2024-12-03T12:38:34.095" v="192" actId="1076"/>
          <ac:picMkLst>
            <pc:docMk/>
            <pc:sldMk cId="0" sldId="316"/>
            <ac:picMk id="2" creationId="{7E2BAF65-EDC4-CA4B-7835-CCFB38B22BA3}"/>
          </ac:picMkLst>
        </pc:picChg>
      </pc:sldChg>
      <pc:sldChg chg="addSp delSp modSp mod">
        <pc:chgData name="Michał Cegliński" userId="5023d19ad7c3bd6d" providerId="LiveId" clId="{DE753397-4B2B-40C4-BF7E-73527EE80C99}" dt="2024-12-03T12:38:47.157" v="197" actId="1076"/>
        <pc:sldMkLst>
          <pc:docMk/>
          <pc:sldMk cId="0" sldId="317"/>
        </pc:sldMkLst>
        <pc:spChg chg="del">
          <ac:chgData name="Michał Cegliński" userId="5023d19ad7c3bd6d" providerId="LiveId" clId="{DE753397-4B2B-40C4-BF7E-73527EE80C99}" dt="2024-12-03T12:38:39.525" v="193" actId="478"/>
          <ac:spMkLst>
            <pc:docMk/>
            <pc:sldMk cId="0" sldId="317"/>
            <ac:spMk id="1378" creationId="{00000000-0000-0000-0000-000000000000}"/>
          </ac:spMkLst>
        </pc:spChg>
        <pc:spChg chg="mod">
          <ac:chgData name="Michał Cegliński" userId="5023d19ad7c3bd6d" providerId="LiveId" clId="{DE753397-4B2B-40C4-BF7E-73527EE80C99}" dt="2024-12-03T12:38:43.683" v="196" actId="1076"/>
          <ac:spMkLst>
            <pc:docMk/>
            <pc:sldMk cId="0" sldId="317"/>
            <ac:spMk id="1380" creationId="{00000000-0000-0000-0000-000000000000}"/>
          </ac:spMkLst>
        </pc:spChg>
        <pc:picChg chg="add mod">
          <ac:chgData name="Michał Cegliński" userId="5023d19ad7c3bd6d" providerId="LiveId" clId="{DE753397-4B2B-40C4-BF7E-73527EE80C99}" dt="2024-12-03T12:38:47.157" v="197" actId="1076"/>
          <ac:picMkLst>
            <pc:docMk/>
            <pc:sldMk cId="0" sldId="317"/>
            <ac:picMk id="2" creationId="{7E2BAF65-EDC4-CA4B-7835-CCFB38B22BA3}"/>
          </ac:picMkLst>
        </pc:picChg>
      </pc:sldChg>
      <pc:sldChg chg="addSp delSp modSp mod">
        <pc:chgData name="Michał Cegliński" userId="5023d19ad7c3bd6d" providerId="LiveId" clId="{DE753397-4B2B-40C4-BF7E-73527EE80C99}" dt="2024-12-03T12:38:54.802" v="200" actId="1076"/>
        <pc:sldMkLst>
          <pc:docMk/>
          <pc:sldMk cId="0" sldId="318"/>
        </pc:sldMkLst>
        <pc:spChg chg="del">
          <ac:chgData name="Michał Cegliński" userId="5023d19ad7c3bd6d" providerId="LiveId" clId="{DE753397-4B2B-40C4-BF7E-73527EE80C99}" dt="2024-12-03T12:38:50.703" v="198" actId="478"/>
          <ac:spMkLst>
            <pc:docMk/>
            <pc:sldMk cId="0" sldId="318"/>
            <ac:spMk id="1398" creationId="{00000000-0000-0000-0000-000000000000}"/>
          </ac:spMkLst>
        </pc:spChg>
        <pc:picChg chg="add mod">
          <ac:chgData name="Michał Cegliński" userId="5023d19ad7c3bd6d" providerId="LiveId" clId="{DE753397-4B2B-40C4-BF7E-73527EE80C99}" dt="2024-12-03T12:38:54.802" v="200" actId="1076"/>
          <ac:picMkLst>
            <pc:docMk/>
            <pc:sldMk cId="0" sldId="318"/>
            <ac:picMk id="2" creationId="{7E2BAF65-EDC4-CA4B-7835-CCFB38B22BA3}"/>
          </ac:picMkLst>
        </pc:picChg>
      </pc:sldChg>
      <pc:sldChg chg="addSp delSp modSp mod">
        <pc:chgData name="Michał Cegliński" userId="5023d19ad7c3bd6d" providerId="LiveId" clId="{DE753397-4B2B-40C4-BF7E-73527EE80C99}" dt="2024-12-03T12:39:02.406" v="203" actId="1076"/>
        <pc:sldMkLst>
          <pc:docMk/>
          <pc:sldMk cId="0" sldId="319"/>
        </pc:sldMkLst>
        <pc:spChg chg="del">
          <ac:chgData name="Michał Cegliński" userId="5023d19ad7c3bd6d" providerId="LiveId" clId="{DE753397-4B2B-40C4-BF7E-73527EE80C99}" dt="2024-12-03T12:38:58.171" v="201" actId="478"/>
          <ac:spMkLst>
            <pc:docMk/>
            <pc:sldMk cId="0" sldId="319"/>
            <ac:spMk id="1415" creationId="{00000000-0000-0000-0000-000000000000}"/>
          </ac:spMkLst>
        </pc:spChg>
        <pc:picChg chg="add mod">
          <ac:chgData name="Michał Cegliński" userId="5023d19ad7c3bd6d" providerId="LiveId" clId="{DE753397-4B2B-40C4-BF7E-73527EE80C99}" dt="2024-12-03T12:39:02.406" v="203" actId="1076"/>
          <ac:picMkLst>
            <pc:docMk/>
            <pc:sldMk cId="0" sldId="319"/>
            <ac:picMk id="2" creationId="{7E2BAF65-EDC4-CA4B-7835-CCFB38B22BA3}"/>
          </ac:picMkLst>
        </pc:picChg>
      </pc:sldChg>
      <pc:sldChg chg="addSp delSp modSp mod">
        <pc:chgData name="Michał Cegliński" userId="5023d19ad7c3bd6d" providerId="LiveId" clId="{DE753397-4B2B-40C4-BF7E-73527EE80C99}" dt="2024-12-03T12:39:09.197" v="206" actId="1076"/>
        <pc:sldMkLst>
          <pc:docMk/>
          <pc:sldMk cId="0" sldId="320"/>
        </pc:sldMkLst>
        <pc:spChg chg="del">
          <ac:chgData name="Michał Cegliński" userId="5023d19ad7c3bd6d" providerId="LiveId" clId="{DE753397-4B2B-40C4-BF7E-73527EE80C99}" dt="2024-12-03T12:39:05.618" v="204" actId="478"/>
          <ac:spMkLst>
            <pc:docMk/>
            <pc:sldMk cId="0" sldId="320"/>
            <ac:spMk id="1447" creationId="{00000000-0000-0000-0000-000000000000}"/>
          </ac:spMkLst>
        </pc:spChg>
        <pc:picChg chg="add mod">
          <ac:chgData name="Michał Cegliński" userId="5023d19ad7c3bd6d" providerId="LiveId" clId="{DE753397-4B2B-40C4-BF7E-73527EE80C99}" dt="2024-12-03T12:39:09.197" v="206" actId="1076"/>
          <ac:picMkLst>
            <pc:docMk/>
            <pc:sldMk cId="0" sldId="320"/>
            <ac:picMk id="2" creationId="{7E2BAF65-EDC4-CA4B-7835-CCFB38B22BA3}"/>
          </ac:picMkLst>
        </pc:picChg>
      </pc:sldChg>
      <pc:sldChg chg="addSp delSp modSp mod">
        <pc:chgData name="Michał Cegliński" userId="5023d19ad7c3bd6d" providerId="LiveId" clId="{DE753397-4B2B-40C4-BF7E-73527EE80C99}" dt="2024-12-03T12:39:17.886" v="209" actId="1076"/>
        <pc:sldMkLst>
          <pc:docMk/>
          <pc:sldMk cId="0" sldId="321"/>
        </pc:sldMkLst>
        <pc:spChg chg="del">
          <ac:chgData name="Michał Cegliński" userId="5023d19ad7c3bd6d" providerId="LiveId" clId="{DE753397-4B2B-40C4-BF7E-73527EE80C99}" dt="2024-12-03T12:39:13.686" v="207" actId="478"/>
          <ac:spMkLst>
            <pc:docMk/>
            <pc:sldMk cId="0" sldId="321"/>
            <ac:spMk id="1469" creationId="{00000000-0000-0000-0000-000000000000}"/>
          </ac:spMkLst>
        </pc:spChg>
        <pc:picChg chg="add mod">
          <ac:chgData name="Michał Cegliński" userId="5023d19ad7c3bd6d" providerId="LiveId" clId="{DE753397-4B2B-40C4-BF7E-73527EE80C99}" dt="2024-12-03T12:39:17.886" v="209" actId="1076"/>
          <ac:picMkLst>
            <pc:docMk/>
            <pc:sldMk cId="0" sldId="321"/>
            <ac:picMk id="2" creationId="{7E2BAF65-EDC4-CA4B-7835-CCFB38B22BA3}"/>
          </ac:picMkLst>
        </pc:picChg>
      </pc:sldChg>
      <pc:sldChg chg="addSp delSp modSp mod modNotes">
        <pc:chgData name="Michał Cegliński" userId="5023d19ad7c3bd6d" providerId="LiveId" clId="{DE753397-4B2B-40C4-BF7E-73527EE80C99}" dt="2024-12-03T12:39:28.555" v="212" actId="1076"/>
        <pc:sldMkLst>
          <pc:docMk/>
          <pc:sldMk cId="0" sldId="322"/>
        </pc:sldMkLst>
        <pc:spChg chg="del">
          <ac:chgData name="Michał Cegliński" userId="5023d19ad7c3bd6d" providerId="LiveId" clId="{DE753397-4B2B-40C4-BF7E-73527EE80C99}" dt="2024-12-03T12:39:24.659" v="211" actId="478"/>
          <ac:spMkLst>
            <pc:docMk/>
            <pc:sldMk cId="0" sldId="322"/>
            <ac:spMk id="1491" creationId="{00000000-0000-0000-0000-000000000000}"/>
          </ac:spMkLst>
        </pc:spChg>
        <pc:picChg chg="add mod">
          <ac:chgData name="Michał Cegliński" userId="5023d19ad7c3bd6d" providerId="LiveId" clId="{DE753397-4B2B-40C4-BF7E-73527EE80C99}" dt="2024-12-03T12:39:28.555" v="212" actId="1076"/>
          <ac:picMkLst>
            <pc:docMk/>
            <pc:sldMk cId="0" sldId="322"/>
            <ac:picMk id="2" creationId="{7E2BAF65-EDC4-CA4B-7835-CCFB38B22BA3}"/>
          </ac:picMkLst>
        </pc:picChg>
      </pc:sldChg>
      <pc:sldChg chg="addSp delSp modSp mod">
        <pc:chgData name="Michał Cegliński" userId="5023d19ad7c3bd6d" providerId="LiveId" clId="{DE753397-4B2B-40C4-BF7E-73527EE80C99}" dt="2024-12-03T12:39:55.334" v="214"/>
        <pc:sldMkLst>
          <pc:docMk/>
          <pc:sldMk cId="0" sldId="323"/>
        </pc:sldMkLst>
        <pc:spChg chg="del">
          <ac:chgData name="Michał Cegliński" userId="5023d19ad7c3bd6d" providerId="LiveId" clId="{DE753397-4B2B-40C4-BF7E-73527EE80C99}" dt="2024-12-03T12:39:54.738" v="213" actId="478"/>
          <ac:spMkLst>
            <pc:docMk/>
            <pc:sldMk cId="0" sldId="323"/>
            <ac:spMk id="1513" creationId="{00000000-0000-0000-0000-000000000000}"/>
          </ac:spMkLst>
        </pc:spChg>
        <pc:picChg chg="add mod">
          <ac:chgData name="Michał Cegliński" userId="5023d19ad7c3bd6d" providerId="LiveId" clId="{DE753397-4B2B-40C4-BF7E-73527EE80C99}" dt="2024-12-03T12:39:55.334" v="214"/>
          <ac:picMkLst>
            <pc:docMk/>
            <pc:sldMk cId="0" sldId="323"/>
            <ac:picMk id="2" creationId="{F0EE3430-9CA4-F2B5-10AA-94606FA6AE2A}"/>
          </ac:picMkLst>
        </pc:picChg>
      </pc:sldChg>
      <pc:sldChg chg="addSp delSp modSp mod">
        <pc:chgData name="Michał Cegliński" userId="5023d19ad7c3bd6d" providerId="LiveId" clId="{DE753397-4B2B-40C4-BF7E-73527EE80C99}" dt="2024-12-03T12:39:59.364" v="216"/>
        <pc:sldMkLst>
          <pc:docMk/>
          <pc:sldMk cId="0" sldId="324"/>
        </pc:sldMkLst>
        <pc:spChg chg="del">
          <ac:chgData name="Michał Cegliński" userId="5023d19ad7c3bd6d" providerId="LiveId" clId="{DE753397-4B2B-40C4-BF7E-73527EE80C99}" dt="2024-12-03T12:39:59.053" v="215" actId="478"/>
          <ac:spMkLst>
            <pc:docMk/>
            <pc:sldMk cId="0" sldId="324"/>
            <ac:spMk id="1531" creationId="{00000000-0000-0000-0000-000000000000}"/>
          </ac:spMkLst>
        </pc:spChg>
        <pc:picChg chg="add mod">
          <ac:chgData name="Michał Cegliński" userId="5023d19ad7c3bd6d" providerId="LiveId" clId="{DE753397-4B2B-40C4-BF7E-73527EE80C99}" dt="2024-12-03T12:39:59.364" v="216"/>
          <ac:picMkLst>
            <pc:docMk/>
            <pc:sldMk cId="0" sldId="324"/>
            <ac:picMk id="2" creationId="{40B49E72-1289-3747-8B14-CB2D341A3147}"/>
          </ac:picMkLst>
        </pc:picChg>
      </pc:sldChg>
      <pc:sldChg chg="addSp delSp modSp mod">
        <pc:chgData name="Michał Cegliński" userId="5023d19ad7c3bd6d" providerId="LiveId" clId="{DE753397-4B2B-40C4-BF7E-73527EE80C99}" dt="2024-12-03T12:40:06.840" v="220"/>
        <pc:sldMkLst>
          <pc:docMk/>
          <pc:sldMk cId="0" sldId="325"/>
        </pc:sldMkLst>
        <pc:spChg chg="del">
          <ac:chgData name="Michał Cegliński" userId="5023d19ad7c3bd6d" providerId="LiveId" clId="{DE753397-4B2B-40C4-BF7E-73527EE80C99}" dt="2024-12-03T12:40:01.987" v="217" actId="478"/>
          <ac:spMkLst>
            <pc:docMk/>
            <pc:sldMk cId="0" sldId="325"/>
            <ac:spMk id="1549" creationId="{00000000-0000-0000-0000-000000000000}"/>
          </ac:spMkLst>
        </pc:spChg>
        <pc:picChg chg="add del mod">
          <ac:chgData name="Michał Cegliński" userId="5023d19ad7c3bd6d" providerId="LiveId" clId="{DE753397-4B2B-40C4-BF7E-73527EE80C99}" dt="2024-12-03T12:40:06.358" v="219" actId="478"/>
          <ac:picMkLst>
            <pc:docMk/>
            <pc:sldMk cId="0" sldId="325"/>
            <ac:picMk id="2" creationId="{3E5F12E4-42A1-A9B1-CC7C-8F7A6B72B94A}"/>
          </ac:picMkLst>
        </pc:picChg>
        <pc:picChg chg="add mod">
          <ac:chgData name="Michał Cegliński" userId="5023d19ad7c3bd6d" providerId="LiveId" clId="{DE753397-4B2B-40C4-BF7E-73527EE80C99}" dt="2024-12-03T12:40:06.840" v="220"/>
          <ac:picMkLst>
            <pc:docMk/>
            <pc:sldMk cId="0" sldId="325"/>
            <ac:picMk id="3" creationId="{E0B0FC53-D449-8753-71EC-CEC58ACB17CF}"/>
          </ac:picMkLst>
        </pc:picChg>
      </pc:sldChg>
      <pc:sldChg chg="addSp delSp modSp mod">
        <pc:chgData name="Michał Cegliński" userId="5023d19ad7c3bd6d" providerId="LiveId" clId="{DE753397-4B2B-40C4-BF7E-73527EE80C99}" dt="2024-12-03T12:40:09.928" v="222"/>
        <pc:sldMkLst>
          <pc:docMk/>
          <pc:sldMk cId="0" sldId="326"/>
        </pc:sldMkLst>
        <pc:spChg chg="del">
          <ac:chgData name="Michał Cegliński" userId="5023d19ad7c3bd6d" providerId="LiveId" clId="{DE753397-4B2B-40C4-BF7E-73527EE80C99}" dt="2024-12-03T12:40:09.549" v="221" actId="478"/>
          <ac:spMkLst>
            <pc:docMk/>
            <pc:sldMk cId="0" sldId="326"/>
            <ac:spMk id="1567" creationId="{00000000-0000-0000-0000-000000000000}"/>
          </ac:spMkLst>
        </pc:spChg>
        <pc:picChg chg="add mod">
          <ac:chgData name="Michał Cegliński" userId="5023d19ad7c3bd6d" providerId="LiveId" clId="{DE753397-4B2B-40C4-BF7E-73527EE80C99}" dt="2024-12-03T12:40:09.928" v="222"/>
          <ac:picMkLst>
            <pc:docMk/>
            <pc:sldMk cId="0" sldId="326"/>
            <ac:picMk id="2" creationId="{E8DE28B4-DD0B-59D7-3652-A93B5B9FB761}"/>
          </ac:picMkLst>
        </pc:picChg>
      </pc:sldChg>
      <pc:sldChg chg="addSp delSp modSp mod">
        <pc:chgData name="Michał Cegliński" userId="5023d19ad7c3bd6d" providerId="LiveId" clId="{DE753397-4B2B-40C4-BF7E-73527EE80C99}" dt="2024-12-03T12:40:12.884" v="224"/>
        <pc:sldMkLst>
          <pc:docMk/>
          <pc:sldMk cId="0" sldId="327"/>
        </pc:sldMkLst>
        <pc:spChg chg="del">
          <ac:chgData name="Michał Cegliński" userId="5023d19ad7c3bd6d" providerId="LiveId" clId="{DE753397-4B2B-40C4-BF7E-73527EE80C99}" dt="2024-12-03T12:40:12.507" v="223" actId="478"/>
          <ac:spMkLst>
            <pc:docMk/>
            <pc:sldMk cId="0" sldId="327"/>
            <ac:spMk id="1586" creationId="{00000000-0000-0000-0000-000000000000}"/>
          </ac:spMkLst>
        </pc:spChg>
        <pc:picChg chg="add mod">
          <ac:chgData name="Michał Cegliński" userId="5023d19ad7c3bd6d" providerId="LiveId" clId="{DE753397-4B2B-40C4-BF7E-73527EE80C99}" dt="2024-12-03T12:40:12.884" v="224"/>
          <ac:picMkLst>
            <pc:docMk/>
            <pc:sldMk cId="0" sldId="327"/>
            <ac:picMk id="2" creationId="{0664B68E-C812-FAFC-941E-89378249B1CD}"/>
          </ac:picMkLst>
        </pc:picChg>
      </pc:sldChg>
      <pc:sldChg chg="addSp delSp modSp mod">
        <pc:chgData name="Michał Cegliński" userId="5023d19ad7c3bd6d" providerId="LiveId" clId="{DE753397-4B2B-40C4-BF7E-73527EE80C99}" dt="2024-12-03T12:40:15.923" v="226"/>
        <pc:sldMkLst>
          <pc:docMk/>
          <pc:sldMk cId="0" sldId="328"/>
        </pc:sldMkLst>
        <pc:spChg chg="del">
          <ac:chgData name="Michał Cegliński" userId="5023d19ad7c3bd6d" providerId="LiveId" clId="{DE753397-4B2B-40C4-BF7E-73527EE80C99}" dt="2024-12-03T12:40:15.553" v="225" actId="478"/>
          <ac:spMkLst>
            <pc:docMk/>
            <pc:sldMk cId="0" sldId="328"/>
            <ac:spMk id="1608" creationId="{00000000-0000-0000-0000-000000000000}"/>
          </ac:spMkLst>
        </pc:spChg>
        <pc:picChg chg="add mod">
          <ac:chgData name="Michał Cegliński" userId="5023d19ad7c3bd6d" providerId="LiveId" clId="{DE753397-4B2B-40C4-BF7E-73527EE80C99}" dt="2024-12-03T12:40:15.923" v="226"/>
          <ac:picMkLst>
            <pc:docMk/>
            <pc:sldMk cId="0" sldId="328"/>
            <ac:picMk id="2" creationId="{1DB1565A-3523-D251-7E6A-7D7961FA1101}"/>
          </ac:picMkLst>
        </pc:picChg>
      </pc:sldChg>
      <pc:sldChg chg="addSp delSp modSp mod">
        <pc:chgData name="Michał Cegliński" userId="5023d19ad7c3bd6d" providerId="LiveId" clId="{DE753397-4B2B-40C4-BF7E-73527EE80C99}" dt="2024-12-03T12:40:18.873" v="228"/>
        <pc:sldMkLst>
          <pc:docMk/>
          <pc:sldMk cId="0" sldId="329"/>
        </pc:sldMkLst>
        <pc:spChg chg="del">
          <ac:chgData name="Michał Cegliński" userId="5023d19ad7c3bd6d" providerId="LiveId" clId="{DE753397-4B2B-40C4-BF7E-73527EE80C99}" dt="2024-12-03T12:40:18.495" v="227" actId="478"/>
          <ac:spMkLst>
            <pc:docMk/>
            <pc:sldMk cId="0" sldId="329"/>
            <ac:spMk id="1630" creationId="{00000000-0000-0000-0000-000000000000}"/>
          </ac:spMkLst>
        </pc:spChg>
        <pc:picChg chg="add mod">
          <ac:chgData name="Michał Cegliński" userId="5023d19ad7c3bd6d" providerId="LiveId" clId="{DE753397-4B2B-40C4-BF7E-73527EE80C99}" dt="2024-12-03T12:40:18.873" v="228"/>
          <ac:picMkLst>
            <pc:docMk/>
            <pc:sldMk cId="0" sldId="329"/>
            <ac:picMk id="2" creationId="{246F531D-F2CB-ADB8-0C40-DF9DFB5A05B3}"/>
          </ac:picMkLst>
        </pc:picChg>
      </pc:sldChg>
      <pc:sldChg chg="addSp delSp modSp mod">
        <pc:chgData name="Michał Cegliński" userId="5023d19ad7c3bd6d" providerId="LiveId" clId="{DE753397-4B2B-40C4-BF7E-73527EE80C99}" dt="2024-12-03T12:40:23.960" v="230"/>
        <pc:sldMkLst>
          <pc:docMk/>
          <pc:sldMk cId="0" sldId="330"/>
        </pc:sldMkLst>
        <pc:spChg chg="del">
          <ac:chgData name="Michał Cegliński" userId="5023d19ad7c3bd6d" providerId="LiveId" clId="{DE753397-4B2B-40C4-BF7E-73527EE80C99}" dt="2024-12-03T12:40:23.440" v="229" actId="478"/>
          <ac:spMkLst>
            <pc:docMk/>
            <pc:sldMk cId="0" sldId="330"/>
            <ac:spMk id="1648" creationId="{00000000-0000-0000-0000-000000000000}"/>
          </ac:spMkLst>
        </pc:spChg>
        <pc:picChg chg="add mod">
          <ac:chgData name="Michał Cegliński" userId="5023d19ad7c3bd6d" providerId="LiveId" clId="{DE753397-4B2B-40C4-BF7E-73527EE80C99}" dt="2024-12-03T12:40:23.960" v="230"/>
          <ac:picMkLst>
            <pc:docMk/>
            <pc:sldMk cId="0" sldId="330"/>
            <ac:picMk id="2" creationId="{177E93EA-D050-EA83-CFE2-B13F203FA238}"/>
          </ac:picMkLst>
        </pc:picChg>
      </pc:sldChg>
      <pc:sldChg chg="addSp delSp modSp mod">
        <pc:chgData name="Michał Cegliński" userId="5023d19ad7c3bd6d" providerId="LiveId" clId="{DE753397-4B2B-40C4-BF7E-73527EE80C99}" dt="2024-12-03T12:40:28.207" v="232"/>
        <pc:sldMkLst>
          <pc:docMk/>
          <pc:sldMk cId="0" sldId="331"/>
        </pc:sldMkLst>
        <pc:spChg chg="del">
          <ac:chgData name="Michał Cegliński" userId="5023d19ad7c3bd6d" providerId="LiveId" clId="{DE753397-4B2B-40C4-BF7E-73527EE80C99}" dt="2024-12-03T12:40:27.699" v="231" actId="478"/>
          <ac:spMkLst>
            <pc:docMk/>
            <pc:sldMk cId="0" sldId="331"/>
            <ac:spMk id="1657" creationId="{00000000-0000-0000-0000-000000000000}"/>
          </ac:spMkLst>
        </pc:spChg>
        <pc:picChg chg="add mod">
          <ac:chgData name="Michał Cegliński" userId="5023d19ad7c3bd6d" providerId="LiveId" clId="{DE753397-4B2B-40C4-BF7E-73527EE80C99}" dt="2024-12-03T12:40:28.207" v="232"/>
          <ac:picMkLst>
            <pc:docMk/>
            <pc:sldMk cId="0" sldId="331"/>
            <ac:picMk id="2" creationId="{B9D8E787-3D2D-8E1E-A2C3-52815016BCC1}"/>
          </ac:picMkLst>
        </pc:picChg>
      </pc:sldChg>
      <pc:sldChg chg="addSp delSp modSp mod">
        <pc:chgData name="Michał Cegliński" userId="5023d19ad7c3bd6d" providerId="LiveId" clId="{DE753397-4B2B-40C4-BF7E-73527EE80C99}" dt="2024-12-03T12:40:34.607" v="235" actId="1076"/>
        <pc:sldMkLst>
          <pc:docMk/>
          <pc:sldMk cId="0" sldId="332"/>
        </pc:sldMkLst>
        <pc:spChg chg="del">
          <ac:chgData name="Michał Cegliński" userId="5023d19ad7c3bd6d" providerId="LiveId" clId="{DE753397-4B2B-40C4-BF7E-73527EE80C99}" dt="2024-12-03T12:40:30.911" v="233" actId="478"/>
          <ac:spMkLst>
            <pc:docMk/>
            <pc:sldMk cId="0" sldId="332"/>
            <ac:spMk id="1684" creationId="{00000000-0000-0000-0000-000000000000}"/>
          </ac:spMkLst>
        </pc:spChg>
        <pc:picChg chg="add mod">
          <ac:chgData name="Michał Cegliński" userId="5023d19ad7c3bd6d" providerId="LiveId" clId="{DE753397-4B2B-40C4-BF7E-73527EE80C99}" dt="2024-12-03T12:40:34.607" v="235" actId="1076"/>
          <ac:picMkLst>
            <pc:docMk/>
            <pc:sldMk cId="0" sldId="332"/>
            <ac:picMk id="2" creationId="{68FD5051-094C-829E-6F59-FE0AE2A8B260}"/>
          </ac:picMkLst>
        </pc:picChg>
      </pc:sldChg>
      <pc:sldChg chg="addSp delSp modSp mod">
        <pc:chgData name="Michał Cegliński" userId="5023d19ad7c3bd6d" providerId="LiveId" clId="{DE753397-4B2B-40C4-BF7E-73527EE80C99}" dt="2024-12-03T12:40:42.593" v="238" actId="1076"/>
        <pc:sldMkLst>
          <pc:docMk/>
          <pc:sldMk cId="0" sldId="333"/>
        </pc:sldMkLst>
        <pc:spChg chg="del">
          <ac:chgData name="Michał Cegliński" userId="5023d19ad7c3bd6d" providerId="LiveId" clId="{DE753397-4B2B-40C4-BF7E-73527EE80C99}" dt="2024-12-03T12:40:39.143" v="236" actId="478"/>
          <ac:spMkLst>
            <pc:docMk/>
            <pc:sldMk cId="0" sldId="333"/>
            <ac:spMk id="1696" creationId="{00000000-0000-0000-0000-000000000000}"/>
          </ac:spMkLst>
        </pc:spChg>
        <pc:picChg chg="add mod">
          <ac:chgData name="Michał Cegliński" userId="5023d19ad7c3bd6d" providerId="LiveId" clId="{DE753397-4B2B-40C4-BF7E-73527EE80C99}" dt="2024-12-03T12:40:42.593" v="238" actId="1076"/>
          <ac:picMkLst>
            <pc:docMk/>
            <pc:sldMk cId="0" sldId="333"/>
            <ac:picMk id="2" creationId="{ADBD84D3-66EF-8D88-E07F-F49E5AA85D7B}"/>
          </ac:picMkLst>
        </pc:picChg>
      </pc:sldChg>
      <pc:sldChg chg="addSp delSp modSp mod">
        <pc:chgData name="Michał Cegliński" userId="5023d19ad7c3bd6d" providerId="LiveId" clId="{DE753397-4B2B-40C4-BF7E-73527EE80C99}" dt="2024-12-03T12:40:45.509" v="240"/>
        <pc:sldMkLst>
          <pc:docMk/>
          <pc:sldMk cId="0" sldId="334"/>
        </pc:sldMkLst>
        <pc:spChg chg="del">
          <ac:chgData name="Michał Cegliński" userId="5023d19ad7c3bd6d" providerId="LiveId" clId="{DE753397-4B2B-40C4-BF7E-73527EE80C99}" dt="2024-12-03T12:40:45.162" v="239" actId="478"/>
          <ac:spMkLst>
            <pc:docMk/>
            <pc:sldMk cId="0" sldId="334"/>
            <ac:spMk id="1715" creationId="{00000000-0000-0000-0000-000000000000}"/>
          </ac:spMkLst>
        </pc:spChg>
        <pc:picChg chg="add mod">
          <ac:chgData name="Michał Cegliński" userId="5023d19ad7c3bd6d" providerId="LiveId" clId="{DE753397-4B2B-40C4-BF7E-73527EE80C99}" dt="2024-12-03T12:40:45.509" v="240"/>
          <ac:picMkLst>
            <pc:docMk/>
            <pc:sldMk cId="0" sldId="334"/>
            <ac:picMk id="2" creationId="{A79F5870-AA1C-9E01-838E-ADE553F22B27}"/>
          </ac:picMkLst>
        </pc:picChg>
      </pc:sldChg>
      <pc:sldChg chg="addSp delSp modSp mod">
        <pc:chgData name="Michał Cegliński" userId="5023d19ad7c3bd6d" providerId="LiveId" clId="{DE753397-4B2B-40C4-BF7E-73527EE80C99}" dt="2024-12-03T12:40:52.851" v="243" actId="1076"/>
        <pc:sldMkLst>
          <pc:docMk/>
          <pc:sldMk cId="0" sldId="335"/>
        </pc:sldMkLst>
        <pc:spChg chg="del">
          <ac:chgData name="Michał Cegliński" userId="5023d19ad7c3bd6d" providerId="LiveId" clId="{DE753397-4B2B-40C4-BF7E-73527EE80C99}" dt="2024-12-03T12:40:48.951" v="241" actId="478"/>
          <ac:spMkLst>
            <pc:docMk/>
            <pc:sldMk cId="0" sldId="335"/>
            <ac:spMk id="1737" creationId="{00000000-0000-0000-0000-000000000000}"/>
          </ac:spMkLst>
        </pc:spChg>
        <pc:picChg chg="add mod">
          <ac:chgData name="Michał Cegliński" userId="5023d19ad7c3bd6d" providerId="LiveId" clId="{DE753397-4B2B-40C4-BF7E-73527EE80C99}" dt="2024-12-03T12:40:52.851" v="243" actId="1076"/>
          <ac:picMkLst>
            <pc:docMk/>
            <pc:sldMk cId="0" sldId="335"/>
            <ac:picMk id="2" creationId="{A6871D25-33D1-D359-7AAE-E82BF519426B}"/>
          </ac:picMkLst>
        </pc:picChg>
      </pc:sldChg>
      <pc:sldChg chg="addSp delSp modSp mod">
        <pc:chgData name="Michał Cegliński" userId="5023d19ad7c3bd6d" providerId="LiveId" clId="{DE753397-4B2B-40C4-BF7E-73527EE80C99}" dt="2024-12-03T12:41:00.678" v="246" actId="1076"/>
        <pc:sldMkLst>
          <pc:docMk/>
          <pc:sldMk cId="0" sldId="336"/>
        </pc:sldMkLst>
        <pc:spChg chg="del">
          <ac:chgData name="Michał Cegliński" userId="5023d19ad7c3bd6d" providerId="LiveId" clId="{DE753397-4B2B-40C4-BF7E-73527EE80C99}" dt="2024-12-03T12:40:57.312" v="244" actId="478"/>
          <ac:spMkLst>
            <pc:docMk/>
            <pc:sldMk cId="0" sldId="336"/>
            <ac:spMk id="1766" creationId="{00000000-0000-0000-0000-000000000000}"/>
          </ac:spMkLst>
        </pc:spChg>
        <pc:picChg chg="add mod">
          <ac:chgData name="Michał Cegliński" userId="5023d19ad7c3bd6d" providerId="LiveId" clId="{DE753397-4B2B-40C4-BF7E-73527EE80C99}" dt="2024-12-03T12:41:00.678" v="246" actId="1076"/>
          <ac:picMkLst>
            <pc:docMk/>
            <pc:sldMk cId="0" sldId="336"/>
            <ac:picMk id="2" creationId="{559CDEB9-1676-4F1E-766F-B45EBBDE4A31}"/>
          </ac:picMkLst>
        </pc:picChg>
      </pc:sldChg>
      <pc:sldChg chg="addSp delSp modSp mod">
        <pc:chgData name="Michał Cegliński" userId="5023d19ad7c3bd6d" providerId="LiveId" clId="{DE753397-4B2B-40C4-BF7E-73527EE80C99}" dt="2024-12-03T12:41:10.960" v="249" actId="1076"/>
        <pc:sldMkLst>
          <pc:docMk/>
          <pc:sldMk cId="0" sldId="337"/>
        </pc:sldMkLst>
        <pc:spChg chg="del">
          <ac:chgData name="Michał Cegliński" userId="5023d19ad7c3bd6d" providerId="LiveId" clId="{DE753397-4B2B-40C4-BF7E-73527EE80C99}" dt="2024-12-03T12:41:04.748" v="247" actId="478"/>
          <ac:spMkLst>
            <pc:docMk/>
            <pc:sldMk cId="0" sldId="337"/>
            <ac:spMk id="1786" creationId="{00000000-0000-0000-0000-000000000000}"/>
          </ac:spMkLst>
        </pc:spChg>
        <pc:picChg chg="add mod">
          <ac:chgData name="Michał Cegliński" userId="5023d19ad7c3bd6d" providerId="LiveId" clId="{DE753397-4B2B-40C4-BF7E-73527EE80C99}" dt="2024-12-03T12:41:10.960" v="249" actId="1076"/>
          <ac:picMkLst>
            <pc:docMk/>
            <pc:sldMk cId="0" sldId="337"/>
            <ac:picMk id="2" creationId="{FE25FB14-6AD3-8892-B206-BC9EACFDA788}"/>
          </ac:picMkLst>
        </pc:picChg>
      </pc:sldChg>
      <pc:sldChg chg="addSp delSp modSp mod">
        <pc:chgData name="Michał Cegliński" userId="5023d19ad7c3bd6d" providerId="LiveId" clId="{DE753397-4B2B-40C4-BF7E-73527EE80C99}" dt="2024-12-03T12:41:24.485" v="254" actId="1076"/>
        <pc:sldMkLst>
          <pc:docMk/>
          <pc:sldMk cId="0" sldId="338"/>
        </pc:sldMkLst>
        <pc:spChg chg="mod">
          <ac:chgData name="Michał Cegliński" userId="5023d19ad7c3bd6d" providerId="LiveId" clId="{DE753397-4B2B-40C4-BF7E-73527EE80C99}" dt="2024-12-03T12:41:20.147" v="253" actId="1076"/>
          <ac:spMkLst>
            <pc:docMk/>
            <pc:sldMk cId="0" sldId="338"/>
            <ac:spMk id="1807" creationId="{00000000-0000-0000-0000-000000000000}"/>
          </ac:spMkLst>
        </pc:spChg>
        <pc:spChg chg="del">
          <ac:chgData name="Michał Cegliński" userId="5023d19ad7c3bd6d" providerId="LiveId" clId="{DE753397-4B2B-40C4-BF7E-73527EE80C99}" dt="2024-12-03T12:41:16.233" v="250" actId="478"/>
          <ac:spMkLst>
            <pc:docMk/>
            <pc:sldMk cId="0" sldId="338"/>
            <ac:spMk id="1808" creationId="{00000000-0000-0000-0000-000000000000}"/>
          </ac:spMkLst>
        </pc:spChg>
        <pc:picChg chg="add mod">
          <ac:chgData name="Michał Cegliński" userId="5023d19ad7c3bd6d" providerId="LiveId" clId="{DE753397-4B2B-40C4-BF7E-73527EE80C99}" dt="2024-12-03T12:41:24.485" v="254" actId="1076"/>
          <ac:picMkLst>
            <pc:docMk/>
            <pc:sldMk cId="0" sldId="338"/>
            <ac:picMk id="2" creationId="{AF94ED66-A149-A164-1121-D40550E07046}"/>
          </ac:picMkLst>
        </pc:picChg>
      </pc:sldChg>
      <pc:sldChg chg="addSp delSp modSp mod">
        <pc:chgData name="Michał Cegliński" userId="5023d19ad7c3bd6d" providerId="LiveId" clId="{DE753397-4B2B-40C4-BF7E-73527EE80C99}" dt="2024-12-03T12:41:33.293" v="257" actId="1076"/>
        <pc:sldMkLst>
          <pc:docMk/>
          <pc:sldMk cId="0" sldId="339"/>
        </pc:sldMkLst>
        <pc:spChg chg="del">
          <ac:chgData name="Michał Cegliński" userId="5023d19ad7c3bd6d" providerId="LiveId" clId="{DE753397-4B2B-40C4-BF7E-73527EE80C99}" dt="2024-12-03T12:41:28.325" v="255" actId="478"/>
          <ac:spMkLst>
            <pc:docMk/>
            <pc:sldMk cId="0" sldId="339"/>
            <ac:spMk id="1831" creationId="{00000000-0000-0000-0000-000000000000}"/>
          </ac:spMkLst>
        </pc:spChg>
        <pc:picChg chg="add mod">
          <ac:chgData name="Michał Cegliński" userId="5023d19ad7c3bd6d" providerId="LiveId" clId="{DE753397-4B2B-40C4-BF7E-73527EE80C99}" dt="2024-12-03T12:41:33.293" v="257" actId="1076"/>
          <ac:picMkLst>
            <pc:docMk/>
            <pc:sldMk cId="0" sldId="339"/>
            <ac:picMk id="2" creationId="{AFDAACCD-76D9-31C3-DAC2-0A520F5588F2}"/>
          </ac:picMkLst>
        </pc:picChg>
      </pc:sldChg>
      <pc:sldChg chg="addSp delSp modSp mod">
        <pc:chgData name="Michał Cegliński" userId="5023d19ad7c3bd6d" providerId="LiveId" clId="{DE753397-4B2B-40C4-BF7E-73527EE80C99}" dt="2024-12-03T12:41:42.029" v="260" actId="1076"/>
        <pc:sldMkLst>
          <pc:docMk/>
          <pc:sldMk cId="0" sldId="340"/>
        </pc:sldMkLst>
        <pc:spChg chg="del">
          <ac:chgData name="Michał Cegliński" userId="5023d19ad7c3bd6d" providerId="LiveId" clId="{DE753397-4B2B-40C4-BF7E-73527EE80C99}" dt="2024-12-03T12:41:36.870" v="258" actId="478"/>
          <ac:spMkLst>
            <pc:docMk/>
            <pc:sldMk cId="0" sldId="340"/>
            <ac:spMk id="1849" creationId="{00000000-0000-0000-0000-000000000000}"/>
          </ac:spMkLst>
        </pc:spChg>
        <pc:picChg chg="add mod">
          <ac:chgData name="Michał Cegliński" userId="5023d19ad7c3bd6d" providerId="LiveId" clId="{DE753397-4B2B-40C4-BF7E-73527EE80C99}" dt="2024-12-03T12:41:42.029" v="260" actId="1076"/>
          <ac:picMkLst>
            <pc:docMk/>
            <pc:sldMk cId="0" sldId="340"/>
            <ac:picMk id="2" creationId="{41E5455A-42F2-3227-934E-D55BA4E6FC72}"/>
          </ac:picMkLst>
        </pc:picChg>
      </pc:sldChg>
      <pc:sldChg chg="addSp delSp modSp mod">
        <pc:chgData name="Michał Cegliński" userId="5023d19ad7c3bd6d" providerId="LiveId" clId="{DE753397-4B2B-40C4-BF7E-73527EE80C99}" dt="2024-12-03T12:41:49.936" v="263" actId="1076"/>
        <pc:sldMkLst>
          <pc:docMk/>
          <pc:sldMk cId="0" sldId="341"/>
        </pc:sldMkLst>
        <pc:spChg chg="del">
          <ac:chgData name="Michał Cegliński" userId="5023d19ad7c3bd6d" providerId="LiveId" clId="{DE753397-4B2B-40C4-BF7E-73527EE80C99}" dt="2024-12-03T12:41:45.558" v="261" actId="478"/>
          <ac:spMkLst>
            <pc:docMk/>
            <pc:sldMk cId="0" sldId="341"/>
            <ac:spMk id="1873" creationId="{00000000-0000-0000-0000-000000000000}"/>
          </ac:spMkLst>
        </pc:spChg>
        <pc:picChg chg="add mod">
          <ac:chgData name="Michał Cegliński" userId="5023d19ad7c3bd6d" providerId="LiveId" clId="{DE753397-4B2B-40C4-BF7E-73527EE80C99}" dt="2024-12-03T12:41:49.936" v="263" actId="1076"/>
          <ac:picMkLst>
            <pc:docMk/>
            <pc:sldMk cId="0" sldId="341"/>
            <ac:picMk id="2" creationId="{55D46E8F-E77D-DBA6-3096-FC85E0E6B095}"/>
          </ac:picMkLst>
        </pc:picChg>
      </pc:sldChg>
      <pc:sldChg chg="addSp delSp modSp mod">
        <pc:chgData name="Michał Cegliński" userId="5023d19ad7c3bd6d" providerId="LiveId" clId="{DE753397-4B2B-40C4-BF7E-73527EE80C99}" dt="2024-12-03T12:41:57.623" v="266" actId="1076"/>
        <pc:sldMkLst>
          <pc:docMk/>
          <pc:sldMk cId="0" sldId="342"/>
        </pc:sldMkLst>
        <pc:spChg chg="del">
          <ac:chgData name="Michał Cegliński" userId="5023d19ad7c3bd6d" providerId="LiveId" clId="{DE753397-4B2B-40C4-BF7E-73527EE80C99}" dt="2024-12-03T12:41:53.145" v="264" actId="478"/>
          <ac:spMkLst>
            <pc:docMk/>
            <pc:sldMk cId="0" sldId="342"/>
            <ac:spMk id="1894" creationId="{00000000-0000-0000-0000-000000000000}"/>
          </ac:spMkLst>
        </pc:spChg>
        <pc:picChg chg="add mod">
          <ac:chgData name="Michał Cegliński" userId="5023d19ad7c3bd6d" providerId="LiveId" clId="{DE753397-4B2B-40C4-BF7E-73527EE80C99}" dt="2024-12-03T12:41:57.623" v="266" actId="1076"/>
          <ac:picMkLst>
            <pc:docMk/>
            <pc:sldMk cId="0" sldId="342"/>
            <ac:picMk id="2" creationId="{EA345B72-BB62-0BF5-C16F-C49C0E801C69}"/>
          </ac:picMkLst>
        </pc:picChg>
      </pc:sldChg>
      <pc:sldChg chg="addSp delSp modSp mod">
        <pc:chgData name="Michał Cegliński" userId="5023d19ad7c3bd6d" providerId="LiveId" clId="{DE753397-4B2B-40C4-BF7E-73527EE80C99}" dt="2024-12-03T12:42:07.374" v="269" actId="1076"/>
        <pc:sldMkLst>
          <pc:docMk/>
          <pc:sldMk cId="0" sldId="343"/>
        </pc:sldMkLst>
        <pc:spChg chg="del">
          <ac:chgData name="Michał Cegliński" userId="5023d19ad7c3bd6d" providerId="LiveId" clId="{DE753397-4B2B-40C4-BF7E-73527EE80C99}" dt="2024-12-03T12:42:03.590" v="267" actId="478"/>
          <ac:spMkLst>
            <pc:docMk/>
            <pc:sldMk cId="0" sldId="343"/>
            <ac:spMk id="1914" creationId="{00000000-0000-0000-0000-000000000000}"/>
          </ac:spMkLst>
        </pc:spChg>
        <pc:picChg chg="add mod">
          <ac:chgData name="Michał Cegliński" userId="5023d19ad7c3bd6d" providerId="LiveId" clId="{DE753397-4B2B-40C4-BF7E-73527EE80C99}" dt="2024-12-03T12:42:07.374" v="269" actId="1076"/>
          <ac:picMkLst>
            <pc:docMk/>
            <pc:sldMk cId="0" sldId="343"/>
            <ac:picMk id="2" creationId="{73B4ACA5-DC9C-2659-A3D9-93B5CD4B353C}"/>
          </ac:picMkLst>
        </pc:picChg>
      </pc:sldChg>
      <pc:sldChg chg="addSp delSp modSp mod">
        <pc:chgData name="Michał Cegliński" userId="5023d19ad7c3bd6d" providerId="LiveId" clId="{DE753397-4B2B-40C4-BF7E-73527EE80C99}" dt="2024-12-03T12:42:20.088" v="272" actId="1076"/>
        <pc:sldMkLst>
          <pc:docMk/>
          <pc:sldMk cId="0" sldId="345"/>
        </pc:sldMkLst>
        <pc:spChg chg="del">
          <ac:chgData name="Michał Cegliński" userId="5023d19ad7c3bd6d" providerId="LiveId" clId="{DE753397-4B2B-40C4-BF7E-73527EE80C99}" dt="2024-12-03T12:42:16.899" v="270" actId="478"/>
          <ac:spMkLst>
            <pc:docMk/>
            <pc:sldMk cId="0" sldId="345"/>
            <ac:spMk id="1954" creationId="{00000000-0000-0000-0000-000000000000}"/>
          </ac:spMkLst>
        </pc:spChg>
        <pc:picChg chg="add mod">
          <ac:chgData name="Michał Cegliński" userId="5023d19ad7c3bd6d" providerId="LiveId" clId="{DE753397-4B2B-40C4-BF7E-73527EE80C99}" dt="2024-12-03T12:42:20.088" v="272" actId="1076"/>
          <ac:picMkLst>
            <pc:docMk/>
            <pc:sldMk cId="0" sldId="345"/>
            <ac:picMk id="2" creationId="{360B37C7-6C13-2B30-1FE1-779E78E8846E}"/>
          </ac:picMkLst>
        </pc:picChg>
      </pc:sldChg>
      <pc:sldChg chg="addSp delSp modSp mod">
        <pc:chgData name="Michał Cegliński" userId="5023d19ad7c3bd6d" providerId="LiveId" clId="{DE753397-4B2B-40C4-BF7E-73527EE80C99}" dt="2024-12-03T12:42:28.647" v="275" actId="1076"/>
        <pc:sldMkLst>
          <pc:docMk/>
          <pc:sldMk cId="0" sldId="347"/>
        </pc:sldMkLst>
        <pc:spChg chg="del">
          <ac:chgData name="Michał Cegliński" userId="5023d19ad7c3bd6d" providerId="LiveId" clId="{DE753397-4B2B-40C4-BF7E-73527EE80C99}" dt="2024-12-03T12:42:25.267" v="273" actId="478"/>
          <ac:spMkLst>
            <pc:docMk/>
            <pc:sldMk cId="0" sldId="347"/>
            <ac:spMk id="1990" creationId="{00000000-0000-0000-0000-000000000000}"/>
          </ac:spMkLst>
        </pc:spChg>
        <pc:picChg chg="add mod">
          <ac:chgData name="Michał Cegliński" userId="5023d19ad7c3bd6d" providerId="LiveId" clId="{DE753397-4B2B-40C4-BF7E-73527EE80C99}" dt="2024-12-03T12:42:28.647" v="275" actId="1076"/>
          <ac:picMkLst>
            <pc:docMk/>
            <pc:sldMk cId="0" sldId="347"/>
            <ac:picMk id="2" creationId="{AFA1C3B7-AC51-08E7-F56B-5ED600EB840D}"/>
          </ac:picMkLst>
        </pc:picChg>
      </pc:sldChg>
      <pc:sldChg chg="addSp delSp modSp mod">
        <pc:chgData name="Michał Cegliński" userId="5023d19ad7c3bd6d" providerId="LiveId" clId="{DE753397-4B2B-40C4-BF7E-73527EE80C99}" dt="2024-12-03T12:42:31.883" v="277"/>
        <pc:sldMkLst>
          <pc:docMk/>
          <pc:sldMk cId="0" sldId="348"/>
        </pc:sldMkLst>
        <pc:spChg chg="del">
          <ac:chgData name="Michał Cegliński" userId="5023d19ad7c3bd6d" providerId="LiveId" clId="{DE753397-4B2B-40C4-BF7E-73527EE80C99}" dt="2024-12-03T12:42:31.291" v="276" actId="478"/>
          <ac:spMkLst>
            <pc:docMk/>
            <pc:sldMk cId="0" sldId="348"/>
            <ac:spMk id="2004" creationId="{00000000-0000-0000-0000-000000000000}"/>
          </ac:spMkLst>
        </pc:spChg>
        <pc:picChg chg="add mod">
          <ac:chgData name="Michał Cegliński" userId="5023d19ad7c3bd6d" providerId="LiveId" clId="{DE753397-4B2B-40C4-BF7E-73527EE80C99}" dt="2024-12-03T12:42:31.883" v="277"/>
          <ac:picMkLst>
            <pc:docMk/>
            <pc:sldMk cId="0" sldId="348"/>
            <ac:picMk id="2" creationId="{60D6519A-5656-51EB-A66D-7EB2401B4AA9}"/>
          </ac:picMkLst>
        </pc:picChg>
      </pc:sldChg>
      <pc:sldChg chg="modSp mod">
        <pc:chgData name="Michał Cegliński" userId="5023d19ad7c3bd6d" providerId="LiveId" clId="{DE753397-4B2B-40C4-BF7E-73527EE80C99}" dt="2024-12-03T12:44:14.674" v="285" actId="1076"/>
        <pc:sldMkLst>
          <pc:docMk/>
          <pc:sldMk cId="0" sldId="349"/>
        </pc:sldMkLst>
        <pc:spChg chg="mod">
          <ac:chgData name="Michał Cegliński" userId="5023d19ad7c3bd6d" providerId="LiveId" clId="{DE753397-4B2B-40C4-BF7E-73527EE80C99}" dt="2024-12-03T12:44:14.674" v="285" actId="1076"/>
          <ac:spMkLst>
            <pc:docMk/>
            <pc:sldMk cId="0" sldId="349"/>
            <ac:spMk id="202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27" name="Google Shape;227;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28" name="Google Shape;228;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Krótkie filmy wideo to perełki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Jak samouczek DIY dla małego projektu domowego.</a:t>
            </a:r>
            <a:endParaRPr/>
          </a:p>
          <a:p>
            <a:pPr marL="0" lvl="0" indent="0" algn="l" rtl="0">
              <a:spcBef>
                <a:spcPts val="0"/>
              </a:spcBef>
              <a:spcAft>
                <a:spcPts val="0"/>
              </a:spcAft>
              <a:buNone/>
            </a:pPr>
            <a:endParaRPr/>
          </a:p>
          <a:p>
            <a:pPr marL="0" lvl="0" indent="0" algn="l" rtl="0">
              <a:spcBef>
                <a:spcPts val="0"/>
              </a:spcBef>
              <a:spcAft>
                <a:spcPts val="0"/>
              </a:spcAft>
              <a:buNone/>
            </a:pPr>
            <a:r>
              <a:rPr lang="en-US"/>
              <a:t>Uzyskaj potrzebne informacje bez inwestowania godzin.</a:t>
            </a:r>
            <a:endParaRPr/>
          </a:p>
        </p:txBody>
      </p:sp>
      <p:sp>
        <p:nvSpPr>
          <p:cNvPr id="230" name="Google Shape;230;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31" name="Google Shape;231;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45" name="Google Shape;245;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46" name="Google Shape;246;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Szybkie quizy dla wzmocnienia</a:t>
            </a:r>
            <a:endParaRPr/>
          </a:p>
          <a:p>
            <a:pPr marL="0" lvl="0" indent="0" algn="l" rtl="0">
              <a:spcBef>
                <a:spcPts val="0"/>
              </a:spcBef>
              <a:spcAft>
                <a:spcPts val="0"/>
              </a:spcAft>
              <a:buNone/>
            </a:pPr>
            <a:r>
              <a:rPr lang="en-US"/>
              <a:t>Szybkie quizy również spełniają swoje zadanie.</a:t>
            </a:r>
            <a:endParaRPr/>
          </a:p>
          <a:p>
            <a:pPr marL="0" lvl="0" indent="0" algn="l" rtl="0">
              <a:spcBef>
                <a:spcPts val="0"/>
              </a:spcBef>
              <a:spcAft>
                <a:spcPts val="0"/>
              </a:spcAft>
              <a:buNone/>
            </a:pPr>
            <a:r>
              <a:rPr lang="en-US"/>
              <a:t>Potraktuj to jako quiz po mini-lekcji.</a:t>
            </a:r>
            <a:endParaRPr/>
          </a:p>
        </p:txBody>
      </p:sp>
      <p:sp>
        <p:nvSpPr>
          <p:cNvPr id="248" name="Google Shape;248;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49" name="Google Shape;249;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63" name="Google Shape;263;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64" name="Google Shape;264;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Praktyczne zadania do natychmiastowego wykorzystania</a:t>
            </a:r>
            <a:endParaRPr/>
          </a:p>
          <a:p>
            <a:pPr marL="0" lvl="0" indent="0" algn="l" rtl="0">
              <a:spcBef>
                <a:spcPts val="0"/>
              </a:spcBef>
              <a:spcAft>
                <a:spcPts val="0"/>
              </a:spcAft>
              <a:buNone/>
            </a:pPr>
            <a:endParaRPr/>
          </a:p>
          <a:p>
            <a:pPr marL="0" lvl="0" indent="0" algn="l" rtl="0">
              <a:spcBef>
                <a:spcPts val="0"/>
              </a:spcBef>
              <a:spcAft>
                <a:spcPts val="0"/>
              </a:spcAft>
              <a:buNone/>
            </a:pPr>
            <a:r>
              <a:rPr lang="en-US"/>
              <a:t>Mikrolearning obejmuje również zadania praktyczne.</a:t>
            </a:r>
            <a:endParaRPr/>
          </a:p>
          <a:p>
            <a:pPr marL="0" lvl="0" indent="0" algn="l" rtl="0">
              <a:spcBef>
                <a:spcPts val="0"/>
              </a:spcBef>
              <a:spcAft>
                <a:spcPts val="0"/>
              </a:spcAft>
              <a:buNone/>
            </a:pPr>
            <a:endParaRPr/>
          </a:p>
          <a:p>
            <a:pPr marL="0" lvl="0" indent="0" algn="l" rtl="0">
              <a:spcBef>
                <a:spcPts val="0"/>
              </a:spcBef>
              <a:spcAft>
                <a:spcPts val="0"/>
              </a:spcAft>
              <a:buNone/>
            </a:pPr>
            <a:r>
              <a:rPr lang="en-US"/>
              <a:t>Wyobraź sobie naukę nowego oprogramowania za pomocą interaktywnego samouczka.</a:t>
            </a:r>
            <a:endParaRPr/>
          </a:p>
          <a:p>
            <a:pPr marL="0" lvl="0" indent="0" algn="l" rtl="0">
              <a:spcBef>
                <a:spcPts val="0"/>
              </a:spcBef>
              <a:spcAft>
                <a:spcPts val="0"/>
              </a:spcAft>
              <a:buNone/>
            </a:pPr>
            <a:endParaRPr/>
          </a:p>
          <a:p>
            <a:pPr marL="0" lvl="0" indent="0" algn="l" rtl="0">
              <a:spcBef>
                <a:spcPts val="0"/>
              </a:spcBef>
              <a:spcAft>
                <a:spcPts val="0"/>
              </a:spcAft>
              <a:buNone/>
            </a:pPr>
            <a:r>
              <a:rPr lang="en-US"/>
              <a:t>Uczysz się poprzez działanie i natychmiastowe zastosowanie.</a:t>
            </a:r>
            <a:endParaRPr/>
          </a:p>
        </p:txBody>
      </p:sp>
      <p:sp>
        <p:nvSpPr>
          <p:cNvPr id="266" name="Google Shape;266;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67" name="Google Shape;267;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8" name="Google Shape;298;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99" name="Google Shape;299;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Dlaczego mikrokształcenie ma znaczenie</a:t>
            </a:r>
            <a:endParaRPr/>
          </a:p>
          <a:p>
            <a:pPr marL="0" lvl="0" indent="0" algn="l" rtl="0">
              <a:spcBef>
                <a:spcPts val="0"/>
              </a:spcBef>
              <a:spcAft>
                <a:spcPts val="0"/>
              </a:spcAft>
              <a:buNone/>
            </a:pPr>
            <a:r>
              <a:rPr lang="en-US"/>
              <a:t>Mikrokształcenie = duże korzyści!</a:t>
            </a:r>
            <a:endParaRPr/>
          </a:p>
          <a:p>
            <a:pPr marL="0" lvl="0" indent="0" algn="l" rtl="0">
              <a:spcBef>
                <a:spcPts val="0"/>
              </a:spcBef>
              <a:spcAft>
                <a:spcPts val="0"/>
              </a:spcAft>
              <a:buNone/>
            </a:pPr>
            <a:r>
              <a:rPr lang="en-US"/>
              <a:t>Sprawdźmy, jak może to zmienić Twoje doświadczenie edukacyjne.</a:t>
            </a:r>
            <a:endParaRPr/>
          </a:p>
          <a:p>
            <a:pPr marL="0" lvl="0" indent="0" algn="l" rtl="0">
              <a:spcBef>
                <a:spcPts val="0"/>
              </a:spcBef>
              <a:spcAft>
                <a:spcPts val="0"/>
              </a:spcAft>
              <a:buNone/>
            </a:pPr>
            <a:endParaRPr/>
          </a:p>
          <a:p>
            <a:pPr marL="0" lvl="0" indent="0" algn="l" rtl="0">
              <a:spcBef>
                <a:spcPts val="0"/>
              </a:spcBef>
              <a:spcAft>
                <a:spcPts val="0"/>
              </a:spcAft>
              <a:buNone/>
            </a:pPr>
            <a:r>
              <a:rPr lang="en-US"/>
              <a:t>Skrócony czas nauki w krótkich seriach,</a:t>
            </a:r>
            <a:endParaRPr/>
          </a:p>
          <a:p>
            <a:pPr marL="0" lvl="0" indent="0" algn="l" rtl="0">
              <a:spcBef>
                <a:spcPts val="0"/>
              </a:spcBef>
              <a:spcAft>
                <a:spcPts val="0"/>
              </a:spcAft>
              <a:buNone/>
            </a:pPr>
            <a:r>
              <a:rPr lang="en-US"/>
              <a:t>Idealny dla zapracowanych.</a:t>
            </a:r>
            <a:endParaRPr/>
          </a:p>
        </p:txBody>
      </p:sp>
      <p:sp>
        <p:nvSpPr>
          <p:cNvPr id="301" name="Google Shape;301;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02" name="Google Shape;302;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50" name="Google Shape;350;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51" name="Google Shape;351;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Szybkie filmy wideo dotyczące konkretnych umiejętności zawodowych</a:t>
            </a:r>
            <a:endParaRPr/>
          </a:p>
          <a:p>
            <a:pPr marL="0" lvl="0" indent="0" algn="l" rtl="0">
              <a:spcBef>
                <a:spcPts val="0"/>
              </a:spcBef>
              <a:spcAft>
                <a:spcPts val="0"/>
              </a:spcAft>
              <a:buNone/>
            </a:pPr>
            <a:endParaRPr/>
          </a:p>
          <a:p>
            <a:pPr marL="0" lvl="0" indent="0" algn="l" rtl="0">
              <a:spcBef>
                <a:spcPts val="0"/>
              </a:spcBef>
              <a:spcAft>
                <a:spcPts val="0"/>
              </a:spcAft>
              <a:buNone/>
            </a:pPr>
            <a:r>
              <a:rPr lang="en-US"/>
              <a:t>Wizualne infografiki dla podstawowych umiejętności  </a:t>
            </a:r>
            <a:endParaRPr/>
          </a:p>
          <a:p>
            <a:pPr marL="0" lvl="0" indent="0" algn="l" rtl="0">
              <a:spcBef>
                <a:spcPts val="0"/>
              </a:spcBef>
              <a:spcAft>
                <a:spcPts val="0"/>
              </a:spcAft>
              <a:buNone/>
            </a:pPr>
            <a:endParaRPr/>
          </a:p>
          <a:p>
            <a:pPr marL="0" lvl="0" indent="0" algn="l" rtl="0">
              <a:spcBef>
                <a:spcPts val="0"/>
              </a:spcBef>
              <a:spcAft>
                <a:spcPts val="0"/>
              </a:spcAft>
              <a:buNone/>
            </a:pPr>
            <a:r>
              <a:rPr lang="en-US"/>
              <a:t>Interaktywne fiszki dla pewności technicznej</a:t>
            </a:r>
            <a:endParaRPr/>
          </a:p>
        </p:txBody>
      </p:sp>
      <p:sp>
        <p:nvSpPr>
          <p:cNvPr id="353" name="Google Shape;353;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54" name="Google Shape;354;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73" name="Google Shape;373;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74" name="Google Shape;374;p1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Szybkie filmy wideo dotyczące konkretnych umiejętności zawodowych</a:t>
            </a:r>
            <a:endParaRPr/>
          </a:p>
          <a:p>
            <a:pPr marL="0" lvl="0" indent="0" algn="l" rtl="0">
              <a:spcBef>
                <a:spcPts val="0"/>
              </a:spcBef>
              <a:spcAft>
                <a:spcPts val="0"/>
              </a:spcAft>
              <a:buNone/>
            </a:pPr>
            <a:endParaRPr/>
          </a:p>
          <a:p>
            <a:pPr marL="0" lvl="0" indent="0" algn="l" rtl="0">
              <a:spcBef>
                <a:spcPts val="0"/>
              </a:spcBef>
              <a:spcAft>
                <a:spcPts val="0"/>
              </a:spcAft>
              <a:buNone/>
            </a:pPr>
            <a:r>
              <a:rPr lang="en-US"/>
              <a:t>Wizualne infografiki dla podstawowych umiejętności  </a:t>
            </a:r>
            <a:endParaRPr/>
          </a:p>
          <a:p>
            <a:pPr marL="0" lvl="0" indent="0" algn="l" rtl="0">
              <a:spcBef>
                <a:spcPts val="0"/>
              </a:spcBef>
              <a:spcAft>
                <a:spcPts val="0"/>
              </a:spcAft>
              <a:buNone/>
            </a:pPr>
            <a:endParaRPr/>
          </a:p>
          <a:p>
            <a:pPr marL="0" lvl="0" indent="0" algn="l" rtl="0">
              <a:spcBef>
                <a:spcPts val="0"/>
              </a:spcBef>
              <a:spcAft>
                <a:spcPts val="0"/>
              </a:spcAft>
              <a:buNone/>
            </a:pPr>
            <a:r>
              <a:rPr lang="en-US"/>
              <a:t>Interaktywne fiszki dla pewności technicznej</a:t>
            </a:r>
            <a:endParaRPr/>
          </a:p>
        </p:txBody>
      </p:sp>
      <p:sp>
        <p:nvSpPr>
          <p:cNvPr id="376" name="Google Shape;376;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77" name="Google Shape;377;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93" name="Google Shape;393;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94" name="Google Shape;394;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 zakończeniu ćwiczenia podziękuj wszystkim uczestnikom za ich spostrzeżenia.</a:t>
            </a:r>
            <a:endParaRPr/>
          </a:p>
          <a:p>
            <a:pPr marL="0" lvl="0" indent="0" algn="l" rtl="0">
              <a:spcBef>
                <a:spcPts val="0"/>
              </a:spcBef>
              <a:spcAft>
                <a:spcPts val="0"/>
              </a:spcAft>
              <a:buNone/>
            </a:pPr>
            <a:endParaRPr/>
          </a:p>
          <a:p>
            <a:pPr marL="0" lvl="0" indent="0" algn="l" rtl="0">
              <a:spcBef>
                <a:spcPts val="0"/>
              </a:spcBef>
              <a:spcAft>
                <a:spcPts val="0"/>
              </a:spcAft>
              <a:buNone/>
            </a:pPr>
            <a:r>
              <a:rPr lang="en-US"/>
              <a:t>Podkreśl siłę wspólnej burzy mózgów i różnorodnych perspektyw.</a:t>
            </a:r>
            <a:endParaRPr/>
          </a:p>
          <a:p>
            <a:pPr marL="0" lvl="0" indent="0" algn="l" rtl="0">
              <a:spcBef>
                <a:spcPts val="0"/>
              </a:spcBef>
              <a:spcAft>
                <a:spcPts val="0"/>
              </a:spcAft>
              <a:buNone/>
            </a:pPr>
            <a:r>
              <a:rPr lang="en-US"/>
              <a:t>To ćwiczenie zachęca do aktywnego zaangażowania, promuje wspólne uczenie się i pozwala uczestnikom zastosować koncepcje omówione wcześniej w sesji. </a:t>
            </a:r>
            <a:endParaRPr/>
          </a:p>
        </p:txBody>
      </p:sp>
      <p:sp>
        <p:nvSpPr>
          <p:cNvPr id="396" name="Google Shape;396;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97" name="Google Shape;397;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35" name="Google Shape;435;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36" name="Google Shape;436;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Sesja 1 wprowadziła mikro-learning, podkreślając jego zalety i znaczenie dla dorosłych uczniów. </a:t>
            </a:r>
            <a:endParaRPr/>
          </a:p>
          <a:p>
            <a:pPr marL="0" lvl="0" indent="0" algn="l" rtl="0">
              <a:spcBef>
                <a:spcPts val="0"/>
              </a:spcBef>
              <a:spcAft>
                <a:spcPts val="0"/>
              </a:spcAft>
              <a:buNone/>
            </a:pPr>
            <a:endParaRPr/>
          </a:p>
          <a:p>
            <a:pPr marL="0" lvl="0" indent="0" algn="l" rtl="0">
              <a:spcBef>
                <a:spcPts val="0"/>
              </a:spcBef>
              <a:spcAft>
                <a:spcPts val="0"/>
              </a:spcAft>
              <a:buNone/>
            </a:pPr>
            <a:r>
              <a:rPr lang="en-US"/>
              <a:t>Omówiliśmy, w jaki sposób mikrokształcenie oferuje elastyczne, niewielkie doświadczenia edukacyjne, które są dostosowane do intensywnego stylu życia. Uczestnicy zbadali rzeczywiste scenariusze, w których mikrokształcenie może zapewnić rozwiązania dla typowych wyzwań związanych z uczeniem się.</a:t>
            </a:r>
            <a:endParaRPr/>
          </a:p>
        </p:txBody>
      </p:sp>
      <p:sp>
        <p:nvSpPr>
          <p:cNvPr id="438" name="Google Shape;438;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39" name="Google Shape;439;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1" name="Google Shape;451;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52" name="Google Shape;452;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 tym miejscu pojawia się mikroedukacja.  To jak uczenie się w małych kawałkach, z których każdy został zaprojektowany tak, aby pasował do kieszeni zajętego życia. </a:t>
            </a:r>
            <a:endParaRPr/>
          </a:p>
          <a:p>
            <a:pPr marL="0" lvl="0" indent="0" algn="l" rtl="0">
              <a:spcBef>
                <a:spcPts val="0"/>
              </a:spcBef>
              <a:spcAft>
                <a:spcPts val="0"/>
              </a:spcAft>
              <a:buNone/>
            </a:pPr>
            <a:r>
              <a:rPr lang="en-US"/>
              <a:t>Pomyśl o tym jako o nauce, która szanuje Twój czas, Twoje potrzeby i Twoje cele. </a:t>
            </a:r>
            <a:endParaRPr/>
          </a:p>
          <a:p>
            <a:pPr marL="0" lvl="0" indent="0" algn="l" rtl="0">
              <a:spcBef>
                <a:spcPts val="0"/>
              </a:spcBef>
              <a:spcAft>
                <a:spcPts val="0"/>
              </a:spcAft>
              <a:buNone/>
            </a:pPr>
            <a:endParaRPr/>
          </a:p>
          <a:p>
            <a:pPr marL="0" lvl="0" indent="0" algn="l" rtl="0">
              <a:spcBef>
                <a:spcPts val="0"/>
              </a:spcBef>
              <a:spcAft>
                <a:spcPts val="0"/>
              </a:spcAft>
              <a:buNone/>
            </a:pPr>
            <a:r>
              <a:rPr lang="en-US"/>
              <a:t>Jesteśmy tutaj, aby zbadać, w jaki sposób mikro-learning może zapewnić rozwiązania niektórych wyzwań, przed którymi mogą stanąć nisko wykwalifikowani dorośli w bardziej tradycyjnych konfiguracjach edukacyjnych.</a:t>
            </a:r>
            <a:endParaRPr/>
          </a:p>
        </p:txBody>
      </p:sp>
      <p:sp>
        <p:nvSpPr>
          <p:cNvPr id="454" name="Google Shape;454;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55" name="Google Shape;455;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81" name="Google Shape;481;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82" name="Google Shape;482;p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Jedną z podstawowych zasad micro-learningu jest "Bite-Sized Content". </a:t>
            </a:r>
            <a:endParaRPr/>
          </a:p>
          <a:p>
            <a:pPr marL="0" lvl="0" indent="0" algn="l" rtl="0">
              <a:spcBef>
                <a:spcPts val="0"/>
              </a:spcBef>
              <a:spcAft>
                <a:spcPts val="0"/>
              </a:spcAft>
              <a:buNone/>
            </a:pPr>
            <a:endParaRPr/>
          </a:p>
          <a:p>
            <a:pPr marL="0" lvl="0" indent="0" algn="l" rtl="0">
              <a:spcBef>
                <a:spcPts val="0"/>
              </a:spcBef>
              <a:spcAft>
                <a:spcPts val="0"/>
              </a:spcAft>
              <a:buNone/>
            </a:pPr>
            <a:r>
              <a:rPr lang="en-US"/>
              <a:t>Zasada ta polega na dzieleniu materiału do nauki na małe, łatwe do opanowania części.</a:t>
            </a:r>
            <a:endParaRPr/>
          </a:p>
          <a:p>
            <a:pPr marL="0" lvl="0" indent="0" algn="l" rtl="0">
              <a:spcBef>
                <a:spcPts val="0"/>
              </a:spcBef>
              <a:spcAft>
                <a:spcPts val="0"/>
              </a:spcAft>
              <a:buNone/>
            </a:pPr>
            <a:endParaRPr/>
          </a:p>
          <a:p>
            <a:pPr marL="0" lvl="0" indent="0" algn="l" rtl="0">
              <a:spcBef>
                <a:spcPts val="0"/>
              </a:spcBef>
              <a:spcAft>
                <a:spcPts val="0"/>
              </a:spcAft>
              <a:buNone/>
            </a:pPr>
            <a:r>
              <a:rPr lang="en-US"/>
              <a:t>Wyobraź to sobie jako dzielenie dużego posiłku na porcje wielkości kęsa. </a:t>
            </a:r>
            <a:endParaRPr/>
          </a:p>
          <a:p>
            <a:pPr marL="0" lvl="0" indent="0" algn="l" rtl="0">
              <a:spcBef>
                <a:spcPts val="0"/>
              </a:spcBef>
              <a:spcAft>
                <a:spcPts val="0"/>
              </a:spcAft>
              <a:buNone/>
            </a:pPr>
            <a:r>
              <a:rPr lang="en-US"/>
              <a:t>Każda porcja jest łatwa do spożycia i strawienia.</a:t>
            </a:r>
            <a:endParaRPr/>
          </a:p>
          <a:p>
            <a:pPr marL="0" lvl="0" indent="0" algn="l" rtl="0">
              <a:spcBef>
                <a:spcPts val="0"/>
              </a:spcBef>
              <a:spcAft>
                <a:spcPts val="0"/>
              </a:spcAft>
              <a:buNone/>
            </a:pPr>
            <a:endParaRPr/>
          </a:p>
          <a:p>
            <a:pPr marL="0" lvl="0" indent="0" algn="l" rtl="0">
              <a:spcBef>
                <a:spcPts val="0"/>
              </a:spcBef>
              <a:spcAft>
                <a:spcPts val="0"/>
              </a:spcAft>
              <a:buNone/>
            </a:pPr>
            <a:r>
              <a:rPr lang="en-US"/>
              <a:t>W ten sam sposób dzielenie treści na mniejsze jednostki pomaga w lepszym zrozumieniu.</a:t>
            </a:r>
            <a:endParaRPr/>
          </a:p>
          <a:p>
            <a:pPr marL="0" lvl="0" indent="0" algn="l" rtl="0">
              <a:spcBef>
                <a:spcPts val="0"/>
              </a:spcBef>
              <a:spcAft>
                <a:spcPts val="0"/>
              </a:spcAft>
              <a:buNone/>
            </a:pPr>
            <a:endParaRPr/>
          </a:p>
          <a:p>
            <a:pPr marL="0" lvl="0" indent="0" algn="l" rtl="0">
              <a:spcBef>
                <a:spcPts val="0"/>
              </a:spcBef>
              <a:spcAft>
                <a:spcPts val="0"/>
              </a:spcAft>
              <a:buNone/>
            </a:pPr>
            <a:r>
              <a:rPr lang="en-US"/>
              <a:t>Na przykład, zamiast długiego wykładu, rozważ zaoferowanie krótkich segmentów wideo, infografik lub zwięzłych artykułów. </a:t>
            </a:r>
            <a:endParaRPr/>
          </a:p>
          <a:p>
            <a:pPr marL="0" lvl="0" indent="0" algn="l" rtl="0">
              <a:spcBef>
                <a:spcPts val="0"/>
              </a:spcBef>
              <a:spcAft>
                <a:spcPts val="0"/>
              </a:spcAft>
              <a:buNone/>
            </a:pPr>
            <a:endParaRPr/>
          </a:p>
          <a:p>
            <a:pPr marL="0" lvl="0" indent="0" algn="l" rtl="0">
              <a:spcBef>
                <a:spcPts val="0"/>
              </a:spcBef>
              <a:spcAft>
                <a:spcPts val="0"/>
              </a:spcAft>
              <a:buNone/>
            </a:pPr>
            <a:r>
              <a:rPr lang="en-US"/>
              <a:t>Te małe kawałki są łatwiejsze do uchwycenia i zapamiętania przez uczniów.</a:t>
            </a:r>
            <a:endParaRPr/>
          </a:p>
        </p:txBody>
      </p:sp>
      <p:sp>
        <p:nvSpPr>
          <p:cNvPr id="484" name="Google Shape;484;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85" name="Google Shape;485;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03" name="Google Shape;503;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04" name="Google Shape;504;p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"Skoncentrowane cele" to kolejna istotna zasada. </a:t>
            </a:r>
            <a:endParaRPr/>
          </a:p>
          <a:p>
            <a:pPr marL="0" lvl="0" indent="0" algn="l" rtl="0">
              <a:spcBef>
                <a:spcPts val="0"/>
              </a:spcBef>
              <a:spcAft>
                <a:spcPts val="0"/>
              </a:spcAft>
              <a:buNone/>
            </a:pPr>
            <a:endParaRPr/>
          </a:p>
          <a:p>
            <a:pPr marL="0" lvl="0" indent="0" algn="l" rtl="0">
              <a:spcBef>
                <a:spcPts val="0"/>
              </a:spcBef>
              <a:spcAft>
                <a:spcPts val="0"/>
              </a:spcAft>
              <a:buNone/>
            </a:pPr>
            <a:r>
              <a:rPr lang="en-US"/>
              <a:t>Podkreśla znaczenie jasnych i konkretnych celów edukacyjnych. </a:t>
            </a:r>
            <a:endParaRPr/>
          </a:p>
          <a:p>
            <a:pPr marL="0" lvl="0" indent="0" algn="l" rtl="0">
              <a:spcBef>
                <a:spcPts val="0"/>
              </a:spcBef>
              <a:spcAft>
                <a:spcPts val="0"/>
              </a:spcAft>
              <a:buNone/>
            </a:pPr>
            <a:endParaRPr/>
          </a:p>
          <a:p>
            <a:pPr marL="0" lvl="0" indent="0" algn="l" rtl="0">
              <a:spcBef>
                <a:spcPts val="0"/>
              </a:spcBef>
              <a:spcAft>
                <a:spcPts val="0"/>
              </a:spcAft>
              <a:buNone/>
            </a:pPr>
            <a:r>
              <a:rPr lang="en-US"/>
              <a:t>W mikroedukacji cele są jak punkty docelowe na mapie. Prowadzą uczących się w kierunku precyzyjnego wyniku uczenia się.</a:t>
            </a:r>
            <a:endParaRPr/>
          </a:p>
          <a:p>
            <a:pPr marL="0" lvl="0" indent="0" algn="l" rtl="0">
              <a:spcBef>
                <a:spcPts val="0"/>
              </a:spcBef>
              <a:spcAft>
                <a:spcPts val="0"/>
              </a:spcAft>
              <a:buNone/>
            </a:pPr>
            <a:endParaRPr/>
          </a:p>
          <a:p>
            <a:pPr marL="0" lvl="0" indent="0" algn="l" rtl="0">
              <a:spcBef>
                <a:spcPts val="0"/>
              </a:spcBef>
              <a:spcAft>
                <a:spcPts val="0"/>
              </a:spcAft>
              <a:buNone/>
            </a:pPr>
            <a:r>
              <a:rPr lang="en-US"/>
              <a:t>Na przykład, jeśli celem jest poprawa umiejętności cyfrowych, celem może być "Nauka tworzenia i zarządzania kontem e-mail". </a:t>
            </a:r>
            <a:endParaRPr/>
          </a:p>
          <a:p>
            <a:pPr marL="0" lvl="0" indent="0" algn="l" rtl="0">
              <a:spcBef>
                <a:spcPts val="0"/>
              </a:spcBef>
              <a:spcAft>
                <a:spcPts val="0"/>
              </a:spcAft>
              <a:buNone/>
            </a:pPr>
            <a:endParaRPr/>
          </a:p>
          <a:p>
            <a:pPr marL="0" lvl="0" indent="0" algn="l" rtl="0">
              <a:spcBef>
                <a:spcPts val="0"/>
              </a:spcBef>
              <a:spcAft>
                <a:spcPts val="0"/>
              </a:spcAft>
              <a:buNone/>
            </a:pPr>
            <a:r>
              <a:rPr lang="en-US"/>
              <a:t>Ta jasność pomaga uczniom pozostać na dobrej drodze i motywuje ich do osiągnięcia celu.</a:t>
            </a:r>
            <a:endParaRPr/>
          </a:p>
        </p:txBody>
      </p:sp>
      <p:sp>
        <p:nvSpPr>
          <p:cNvPr id="506" name="Google Shape;506;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07" name="Google Shape;507;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28" name="Google Shape;528;p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29" name="Google Shape;529;p2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2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"Just-in-Time Learning" kładzie nacisk na dostarczanie informacji w odpowiednim czasie, gdy uczniowie najbardziej ich potrzebują.</a:t>
            </a:r>
            <a:endParaRPr/>
          </a:p>
          <a:p>
            <a:pPr marL="0" lvl="0" indent="0" algn="l" rtl="0">
              <a:spcBef>
                <a:spcPts val="0"/>
              </a:spcBef>
              <a:spcAft>
                <a:spcPts val="0"/>
              </a:spcAft>
              <a:buNone/>
            </a:pPr>
            <a:endParaRPr/>
          </a:p>
          <a:p>
            <a:pPr marL="0" lvl="0" indent="0" algn="l" rtl="0">
              <a:spcBef>
                <a:spcPts val="0"/>
              </a:spcBef>
              <a:spcAft>
                <a:spcPts val="0"/>
              </a:spcAft>
              <a:buNone/>
            </a:pPr>
            <a:r>
              <a:rPr lang="en-US"/>
              <a:t>Pomyśl o tym jak o dostarczaniu właściwego narzędzia dokładnie wtedy, gdy jest ono potrzebne do rozwiązania problemu. Takie podejście zapewnia, że nauka jest istotna i ma natychmiastowe zastosowanie.</a:t>
            </a:r>
            <a:endParaRPr/>
          </a:p>
          <a:p>
            <a:pPr marL="0" lvl="0" indent="0" algn="l" rtl="0">
              <a:spcBef>
                <a:spcPts val="0"/>
              </a:spcBef>
              <a:spcAft>
                <a:spcPts val="0"/>
              </a:spcAft>
              <a:buNone/>
            </a:pPr>
            <a:endParaRPr/>
          </a:p>
          <a:p>
            <a:pPr marL="0" lvl="0" indent="0" algn="l" rtl="0">
              <a:spcBef>
                <a:spcPts val="0"/>
              </a:spcBef>
              <a:spcAft>
                <a:spcPts val="0"/>
              </a:spcAft>
              <a:buNone/>
            </a:pPr>
            <a:r>
              <a:rPr lang="en-US"/>
              <a:t>Na przykład, jeśli nisko wykwalifikowany dorosły uczeń ma trudności z konkretnym zadaniem w pracy, takim jak korzystanie z arkusza kalkulacyjnego, krótki samouczek na temat podstaw arkusza kalkulacyjnego może zostać dostarczony dokładnie wtedy, gdy tego potrzebuje.</a:t>
            </a:r>
            <a:endParaRPr/>
          </a:p>
        </p:txBody>
      </p:sp>
      <p:sp>
        <p:nvSpPr>
          <p:cNvPr id="531" name="Google Shape;531;p2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32" name="Google Shape;532;p2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48" name="Google Shape;548;p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49" name="Google Shape;549;p2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2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Ostatnia podstawowa zasada, "Personalizacja", koncentruje się na dostosowaniu treści do indywidualnych potrzeb i preferencji.</a:t>
            </a:r>
            <a:endParaRPr/>
          </a:p>
          <a:p>
            <a:pPr marL="0" lvl="0" indent="0" algn="l" rtl="0">
              <a:spcBef>
                <a:spcPts val="0"/>
              </a:spcBef>
              <a:spcAft>
                <a:spcPts val="0"/>
              </a:spcAft>
              <a:buNone/>
            </a:pPr>
            <a:endParaRPr/>
          </a:p>
          <a:p>
            <a:pPr marL="0" lvl="0" indent="0" algn="l" rtl="0">
              <a:spcBef>
                <a:spcPts val="0"/>
              </a:spcBef>
              <a:spcAft>
                <a:spcPts val="0"/>
              </a:spcAft>
              <a:buNone/>
            </a:pPr>
            <a:r>
              <a:rPr lang="en-US"/>
              <a:t>Należy pamiętać, że każdy uczeń jest wyjątkowy i może mieć różne poziomy wcześniejszej wiedzy i style uczenia się. Personalizacja zapewnia, że doświadczenie edukacyjne jest odpowiednie i angażujące dla każdego ucznia.</a:t>
            </a:r>
            <a:endParaRPr/>
          </a:p>
          <a:p>
            <a:pPr marL="0" lvl="0" indent="0" algn="l" rtl="0">
              <a:spcBef>
                <a:spcPts val="0"/>
              </a:spcBef>
              <a:spcAft>
                <a:spcPts val="0"/>
              </a:spcAft>
              <a:buNone/>
            </a:pPr>
            <a:endParaRPr/>
          </a:p>
          <a:p>
            <a:pPr marL="0" lvl="0" indent="0" algn="l" rtl="0">
              <a:spcBef>
                <a:spcPts val="0"/>
              </a:spcBef>
              <a:spcAft>
                <a:spcPts val="0"/>
              </a:spcAft>
              <a:buNone/>
            </a:pPr>
            <a:r>
              <a:rPr lang="en-US"/>
              <a:t>Przykładowo, platforma micro-learningowa może dostosowywać treści w oparciu o postępy uczącego się i oferować opcje odkrywania powiązanych tematów, które go interesują.</a:t>
            </a:r>
            <a:endParaRPr/>
          </a:p>
        </p:txBody>
      </p:sp>
      <p:sp>
        <p:nvSpPr>
          <p:cNvPr id="551" name="Google Shape;551;p2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52" name="Google Shape;552;p2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67" name="Google Shape;567;p2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68" name="Google Shape;568;p2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71" name="Google Shape;571;p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83" name="Google Shape;583;p2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84" name="Google Shape;584;p2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2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Przypisz każdej grupie konkretny scenariusz uczenia się dorosłych o niskich kwalifikacjach. </a:t>
            </a:r>
            <a:endParaRPr/>
          </a:p>
          <a:p>
            <a:pPr marL="0" lvl="0" indent="0" algn="l" rtl="0">
              <a:spcBef>
                <a:spcPts val="0"/>
              </a:spcBef>
              <a:spcAft>
                <a:spcPts val="0"/>
              </a:spcAft>
              <a:buNone/>
            </a:pPr>
            <a:endParaRPr/>
          </a:p>
          <a:p>
            <a:pPr marL="0" lvl="0" indent="0" algn="l" rtl="0">
              <a:spcBef>
                <a:spcPts val="0"/>
              </a:spcBef>
              <a:spcAft>
                <a:spcPts val="0"/>
              </a:spcAft>
              <a:buNone/>
            </a:pPr>
            <a:r>
              <a:rPr lang="en-US"/>
              <a:t>Na przykład jedna grupa może skupić się na "Podstawowych umiejętnościach cyfrowych", podczas gdy inna grupa może zająć się "Skuteczną komunikacją e-mailową".</a:t>
            </a:r>
            <a:endParaRPr/>
          </a:p>
          <a:p>
            <a:pPr marL="0" lvl="0" indent="0" algn="l" rtl="0">
              <a:spcBef>
                <a:spcPts val="0"/>
              </a:spcBef>
              <a:spcAft>
                <a:spcPts val="0"/>
              </a:spcAft>
              <a:buNone/>
            </a:pPr>
            <a:endParaRPr/>
          </a:p>
          <a:p>
            <a:pPr marL="0" lvl="0" indent="0" algn="l" rtl="0">
              <a:spcBef>
                <a:spcPts val="0"/>
              </a:spcBef>
              <a:spcAft>
                <a:spcPts val="0"/>
              </a:spcAft>
              <a:buNone/>
            </a:pPr>
            <a:r>
              <a:rPr lang="en-US"/>
              <a:t> Wyjaśnij zadanie edukatorom. </a:t>
            </a:r>
            <a:endParaRPr/>
          </a:p>
          <a:p>
            <a:pPr marL="0" lvl="0" indent="0" algn="l" rtl="0">
              <a:spcBef>
                <a:spcPts val="0"/>
              </a:spcBef>
              <a:spcAft>
                <a:spcPts val="0"/>
              </a:spcAft>
              <a:buNone/>
            </a:pPr>
            <a:endParaRPr/>
          </a:p>
          <a:p>
            <a:pPr marL="0" lvl="0" indent="0" algn="l" rtl="0">
              <a:spcBef>
                <a:spcPts val="0"/>
              </a:spcBef>
              <a:spcAft>
                <a:spcPts val="0"/>
              </a:spcAft>
              <a:buNone/>
            </a:pPr>
            <a:r>
              <a:rPr lang="en-US"/>
              <a:t>Ich celem jest przeprowadzenie burzy mózgów i nakreślenie działania mikro-learningowego, które obejmuje cztery omówione przez nas zasady: Bite-Sized Content, Focused Objectives, Just-in-Time Learning i Personalization.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Upewnij się, że treść jest zwięzła i łatwo przyswajalna.</a:t>
            </a:r>
            <a:endParaRPr/>
          </a:p>
          <a:p>
            <a:pPr marL="0" lvl="0" indent="0" algn="l" rtl="0">
              <a:spcBef>
                <a:spcPts val="0"/>
              </a:spcBef>
              <a:spcAft>
                <a:spcPts val="0"/>
              </a:spcAft>
              <a:buNone/>
            </a:pPr>
            <a:endParaRPr/>
          </a:p>
          <a:p>
            <a:pPr marL="0" lvl="0" indent="0" algn="l" rtl="0">
              <a:spcBef>
                <a:spcPts val="0"/>
              </a:spcBef>
              <a:spcAft>
                <a:spcPts val="0"/>
              </a:spcAft>
              <a:buNone/>
            </a:pPr>
            <a:r>
              <a:rPr lang="en-US"/>
              <a:t>Zdefiniuj jasne cele edukacyjne dla swoich działań mikro-learningowych.</a:t>
            </a:r>
            <a:endParaRPr/>
          </a:p>
          <a:p>
            <a:pPr marL="0" lvl="0" indent="0" algn="l" rtl="0">
              <a:spcBef>
                <a:spcPts val="0"/>
              </a:spcBef>
              <a:spcAft>
                <a:spcPts val="0"/>
              </a:spcAft>
              <a:buNone/>
            </a:pPr>
            <a:endParaRPr/>
          </a:p>
          <a:p>
            <a:pPr marL="0" lvl="0" indent="0" algn="l" rtl="0">
              <a:spcBef>
                <a:spcPts val="0"/>
              </a:spcBef>
              <a:spcAft>
                <a:spcPts val="0"/>
              </a:spcAft>
              <a:buNone/>
            </a:pPr>
            <a:r>
              <a:rPr lang="en-US"/>
              <a:t>Rozważ czas, w którym materiały edukacyjne powinny być dostarczane (just-in-time).</a:t>
            </a:r>
            <a:endParaRPr/>
          </a:p>
          <a:p>
            <a:pPr marL="0" lvl="0" indent="0" algn="l" rtl="0">
              <a:spcBef>
                <a:spcPts val="0"/>
              </a:spcBef>
              <a:spcAft>
                <a:spcPts val="0"/>
              </a:spcAft>
              <a:buNone/>
            </a:pPr>
            <a:endParaRPr/>
          </a:p>
          <a:p>
            <a:pPr marL="0" lvl="0" indent="0" algn="l" rtl="0">
              <a:spcBef>
                <a:spcPts val="0"/>
              </a:spcBef>
              <a:spcAft>
                <a:spcPts val="0"/>
              </a:spcAft>
              <a:buNone/>
            </a:pPr>
            <a:r>
              <a:rPr lang="en-US"/>
              <a:t>Zastanów się, w jaki sposób mogą spersonalizować treść, aby zaspokoić unikalne potrzeby i preferencje docelowych odbiorców.</a:t>
            </a:r>
            <a:endParaRPr/>
          </a:p>
          <a:p>
            <a:pPr marL="0" lvl="0" indent="0" algn="l" rtl="0">
              <a:spcBef>
                <a:spcPts val="0"/>
              </a:spcBef>
              <a:spcAft>
                <a:spcPts val="0"/>
              </a:spcAft>
              <a:buNone/>
            </a:pPr>
            <a:endParaRPr/>
          </a:p>
          <a:p>
            <a:pPr marL="0" lvl="0" indent="0" algn="l" rtl="0">
              <a:spcBef>
                <a:spcPts val="0"/>
              </a:spcBef>
              <a:spcAft>
                <a:spcPts val="0"/>
              </a:spcAft>
              <a:buNone/>
            </a:pPr>
            <a:r>
              <a:rPr lang="en-US"/>
              <a:t>1. Burza mózgów i konspekt Daj edukatorom czas na burzę mózgów w ich grupach. Zachęć ich do zanotowania pomysłów, nakreślenia treści i omówienia, w jaki sposób mogą zastosować zasady w swoim scenariuszu.</a:t>
            </a:r>
            <a:endParaRPr/>
          </a:p>
          <a:p>
            <a:pPr marL="0" lvl="0" indent="0" algn="l" rtl="0">
              <a:spcBef>
                <a:spcPts val="0"/>
              </a:spcBef>
              <a:spcAft>
                <a:spcPts val="0"/>
              </a:spcAft>
              <a:buNone/>
            </a:pPr>
            <a:endParaRPr/>
          </a:p>
          <a:p>
            <a:pPr marL="0" lvl="0" indent="0" algn="l" rtl="0">
              <a:spcBef>
                <a:spcPts val="0"/>
              </a:spcBef>
              <a:spcAft>
                <a:spcPts val="0"/>
              </a:spcAft>
              <a:buNone/>
            </a:pPr>
            <a:r>
              <a:rPr lang="en-US"/>
              <a:t>Dzielenie się: Po burzy mózgów zaproś każdą grupę do podzielenia się krótkim przeglądem swoich działań w zakresie mikroedukacji. Zachęć ich do podkreślenia, w jaki sposób włączyli zasady i dlaczego ich podejście jest odpowiednie dla dorosłych uczniów o niskich kwalifikacjach.</a:t>
            </a:r>
            <a:endParaRPr/>
          </a:p>
          <a:p>
            <a:pPr marL="0" lvl="0" indent="0" algn="l" rtl="0">
              <a:spcBef>
                <a:spcPts val="0"/>
              </a:spcBef>
              <a:spcAft>
                <a:spcPts val="0"/>
              </a:spcAft>
              <a:buNone/>
            </a:pPr>
            <a:endParaRPr/>
          </a:p>
          <a:p>
            <a:pPr marL="0" lvl="0" indent="0" algn="l" rtl="0">
              <a:spcBef>
                <a:spcPts val="0"/>
              </a:spcBef>
              <a:spcAft>
                <a:spcPts val="0"/>
              </a:spcAft>
              <a:buNone/>
            </a:pPr>
            <a:r>
              <a:rPr lang="en-US"/>
              <a:t>Dyskusja: Poprowadź krótką dyskusję po każdej prezentacji grupowej. Zachęcaj nauczycieli do przekazywania konstruktywnych informacji zwrotnych i zadawania pytań w celu pogłębienia ich zrozumienia.</a:t>
            </a:r>
            <a:endParaRPr/>
          </a:p>
          <a:p>
            <a:pPr marL="0" lvl="0" indent="0" algn="l" rtl="0">
              <a:spcBef>
                <a:spcPts val="0"/>
              </a:spcBef>
              <a:spcAft>
                <a:spcPts val="0"/>
              </a:spcAft>
              <a:buNone/>
            </a:pPr>
            <a:endParaRPr/>
          </a:p>
          <a:p>
            <a:pPr marL="0" lvl="0" indent="0" algn="l" rtl="0">
              <a:spcBef>
                <a:spcPts val="0"/>
              </a:spcBef>
              <a:spcAft>
                <a:spcPts val="0"/>
              </a:spcAft>
              <a:buNone/>
            </a:pPr>
            <a:r>
              <a:rPr lang="en-US"/>
              <a:t>Podsumowanie: Podsumuj ćwiczenie, podkreślając znaczenie dostosowania projektu mikrolearningu do omawianych zasad. Podkreśl, że działania te powinny być skoncentrowane na uczniu i uwzględniać unikalne potrzeby dorosłych uczniów o niskich kwalifikacjach.</a:t>
            </a:r>
            <a:endParaRPr/>
          </a:p>
        </p:txBody>
      </p:sp>
      <p:sp>
        <p:nvSpPr>
          <p:cNvPr id="586" name="Google Shape;586;p2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87" name="Google Shape;587;p2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2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3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3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39" name="Google Shape;639;p3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40" name="Google Shape;640;p3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3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Witamy ponownie! Zanurzmy się w projektowaniu angażujących działań mikro-learningowych.</a:t>
            </a:r>
            <a:endParaRPr/>
          </a:p>
          <a:p>
            <a:pPr marL="0" lvl="0" indent="0" algn="l" rtl="0">
              <a:spcBef>
                <a:spcPts val="0"/>
              </a:spcBef>
              <a:spcAft>
                <a:spcPts val="0"/>
              </a:spcAft>
              <a:buNone/>
            </a:pPr>
            <a:endParaRPr/>
          </a:p>
          <a:p>
            <a:pPr marL="0" lvl="0" indent="0" algn="l" rtl="0">
              <a:spcBef>
                <a:spcPts val="0"/>
              </a:spcBef>
              <a:spcAft>
                <a:spcPts val="0"/>
              </a:spcAft>
              <a:buNone/>
            </a:pPr>
            <a:r>
              <a:rPr lang="en-US"/>
              <a:t>Na początek szybko podsumujmy kluczowe punkty z naszej poprzedniej sesji, w szczególności zasady mikrolearningu.</a:t>
            </a:r>
            <a:endParaRPr/>
          </a:p>
          <a:p>
            <a:pPr marL="0" lvl="0" indent="0" algn="l" rtl="0">
              <a:spcBef>
                <a:spcPts val="0"/>
              </a:spcBef>
              <a:spcAft>
                <a:spcPts val="0"/>
              </a:spcAft>
              <a:buNone/>
            </a:pPr>
            <a:r>
              <a:rPr lang="en-US"/>
              <a:t>Pamiętaj, że opieranie się na tych zasadach jest kluczowe podczas projektowania naszych działań.</a:t>
            </a:r>
            <a:endParaRPr/>
          </a:p>
          <a:p>
            <a:pPr marL="0" lvl="0" indent="0" algn="l" rtl="0">
              <a:spcBef>
                <a:spcPts val="0"/>
              </a:spcBef>
              <a:spcAft>
                <a:spcPts val="0"/>
              </a:spcAft>
              <a:buNone/>
            </a:pPr>
            <a:endParaRPr/>
          </a:p>
          <a:p>
            <a:pPr marL="0" lvl="0" indent="0" algn="l" rtl="0">
              <a:spcBef>
                <a:spcPts val="0"/>
              </a:spcBef>
              <a:spcAft>
                <a:spcPts val="0"/>
              </a:spcAft>
              <a:buNone/>
            </a:pPr>
            <a:r>
              <a:rPr lang="en-US"/>
              <a:t>Zasady te są podstawą skutecznego mikro-learningu. Pomagają nam tworzyć treści, które są angażujące, skoncentrowane i mają natychmiastowe zastosowanie.</a:t>
            </a:r>
            <a:endParaRPr/>
          </a:p>
        </p:txBody>
      </p:sp>
      <p:sp>
        <p:nvSpPr>
          <p:cNvPr id="642" name="Google Shape;642;p3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43" name="Google Shape;643;p3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70" name="Google Shape;670;p3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71" name="Google Shape;671;p3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3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Teraz, gdy odświeżyliśmy nasze zrozumienie zasad mikrolearningu, przyjrzyjmy się technikom, które sprawią, że mikrolearning będzie naprawdę angażujący. Techniki te pomogą ci skutecznie stosować te zasady.</a:t>
            </a:r>
            <a:endParaRPr/>
          </a:p>
        </p:txBody>
      </p:sp>
      <p:sp>
        <p:nvSpPr>
          <p:cNvPr id="673" name="Google Shape;673;p3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74" name="Google Shape;674;p3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00" name="Google Shape;700;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01" name="Google Shape;701;p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Opowiadanie historii to potężny sposób na zaangażowanie uczniów. Wyobraź sobie, że używasz prawdziwej historii kogoś, kto pokonuje wyzwania związane z umiejętnościami cyfrowymi, aby uczyć podstawowych umiejętności. Takie narracje mogą głęboko rezonować z dorosłymi uczniami o niskich kwalifikacjach i sprawić, że doświadczenie uczenia się będzie bardziej zrozumiałe.</a:t>
            </a:r>
            <a:endParaRPr/>
          </a:p>
        </p:txBody>
      </p:sp>
      <p:sp>
        <p:nvSpPr>
          <p:cNvPr id="703" name="Google Shape;703;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04" name="Google Shape;704;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17" name="Google Shape;717;p3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18" name="Google Shape;718;p3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Włączenie elementów wizualnych, takich jak infografiki, diagramy lub proste animacje, może znacznie poprawić doświadczenie edukacyjne. Wizualizacje mogą uprościć złożone koncepcje i zapewnić szybkie wizualne odniesienie, co jest szczególnie cenne dla osób uczących się z ograniczoną wcześniejszą wiedzą.</a:t>
            </a:r>
            <a:endParaRPr/>
          </a:p>
        </p:txBody>
      </p:sp>
      <p:sp>
        <p:nvSpPr>
          <p:cNvPr id="720" name="Google Shape;720;p3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21" name="Google Shape;721;p3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34" name="Google Shape;734;p3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35" name="Google Shape;735;p3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3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Tworzenie scenariuszy mikrolearningowych opartych na rzeczywistych sytuacjach jest skutecznym sposobem, aby pomóc uczniom zastosować to, czego się nauczyli w praktycznych sytuacjach. Na przykład scenariusz obejmujący codzienne budżetowanie lub rozwiązywanie typowych wyzwań w miejscu pracy może wzmocnić nisko wykwalifikowanych dorosłych uczniów praktycznymi umiejętnościami.</a:t>
            </a:r>
            <a:endParaRPr/>
          </a:p>
        </p:txBody>
      </p:sp>
      <p:sp>
        <p:nvSpPr>
          <p:cNvPr id="737" name="Google Shape;737;p3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38" name="Google Shape;738;p3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51" name="Google Shape;751;p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52" name="Google Shape;752;p3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3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Szybkie przykłady - Pozwól, że podzielę się z Tobą kilkoma krótkimi przykładami:</a:t>
            </a:r>
            <a:endParaRPr/>
          </a:p>
          <a:p>
            <a:pPr marL="0" lvl="0" indent="0" algn="l" rtl="0">
              <a:spcBef>
                <a:spcPts val="0"/>
              </a:spcBef>
              <a:spcAft>
                <a:spcPts val="0"/>
              </a:spcAft>
              <a:buNone/>
            </a:pPr>
            <a:endParaRPr/>
          </a:p>
          <a:p>
            <a:pPr marL="0" lvl="0" indent="0" algn="l" rtl="0">
              <a:spcBef>
                <a:spcPts val="0"/>
              </a:spcBef>
              <a:spcAft>
                <a:spcPts val="0"/>
              </a:spcAft>
              <a:buNone/>
            </a:pPr>
            <a:r>
              <a:rPr lang="en-US"/>
              <a:t>Przykład 1: Wyobraź sobie moduł micro-learningowy na temat komunikacji e-mailowej. Skorzystaj z krótkiej, powiązanej historii, aby zilustrować dos i zakaz profesjonalnego pisania wiadomości e-mail.</a:t>
            </a:r>
            <a:endParaRPr/>
          </a:p>
          <a:p>
            <a:pPr marL="0" lvl="0" indent="0" algn="l" rtl="0">
              <a:spcBef>
                <a:spcPts val="0"/>
              </a:spcBef>
              <a:spcAft>
                <a:spcPts val="0"/>
              </a:spcAft>
              <a:buNone/>
            </a:pPr>
            <a:endParaRPr/>
          </a:p>
          <a:p>
            <a:pPr marL="0" lvl="0" indent="0" algn="l" rtl="0">
              <a:spcBef>
                <a:spcPts val="0"/>
              </a:spcBef>
              <a:spcAft>
                <a:spcPts val="0"/>
              </a:spcAft>
              <a:buNone/>
            </a:pPr>
            <a:r>
              <a:rPr lang="en-US"/>
              <a:t>Przykład 2: W module dotyczącym umiejętności cyfrowych należy uwzględnić wizualne przewodniki krok po kroku dotyczące typowych zadań, takich jak konfigurowanie konta e-mail.</a:t>
            </a:r>
            <a:endParaRPr/>
          </a:p>
          <a:p>
            <a:pPr marL="0" lvl="0" indent="0" algn="l" rtl="0">
              <a:spcBef>
                <a:spcPts val="0"/>
              </a:spcBef>
              <a:spcAft>
                <a:spcPts val="0"/>
              </a:spcAft>
              <a:buNone/>
            </a:pPr>
            <a:endParaRPr/>
          </a:p>
          <a:p>
            <a:pPr marL="0" lvl="0" indent="0" algn="l" rtl="0">
              <a:spcBef>
                <a:spcPts val="0"/>
              </a:spcBef>
              <a:spcAft>
                <a:spcPts val="0"/>
              </a:spcAft>
              <a:buNone/>
            </a:pPr>
            <a:r>
              <a:rPr lang="en-US"/>
              <a:t>Przykład 3: W przypadku modułu umiejętności w miejscu pracy, przedstaw rzeczywisty scenariusz, w którym uczestnicy muszą zastosować umiejętności rozwiązywania problemów w celu przezwyciężenia typowego wyzwania w miejscu pracy.</a:t>
            </a:r>
            <a:endParaRPr/>
          </a:p>
        </p:txBody>
      </p:sp>
      <p:sp>
        <p:nvSpPr>
          <p:cNvPr id="754" name="Google Shape;754;p3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55" name="Google Shape;755;p3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3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6" name="Google Shape;866;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67" name="Google Shape;867;p3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praktyczne ćwiczenie pozwoli ci w praktyce zrozumieć, jak projektować angażujące treści mikrolearningowe. </a:t>
            </a:r>
            <a:endParaRPr/>
          </a:p>
          <a:p>
            <a:pPr marL="0" lvl="0" indent="0" algn="l" rtl="0">
              <a:spcBef>
                <a:spcPts val="0"/>
              </a:spcBef>
              <a:spcAft>
                <a:spcPts val="0"/>
              </a:spcAft>
              <a:buNone/>
            </a:pPr>
            <a:endParaRPr/>
          </a:p>
          <a:p>
            <a:pPr marL="0" lvl="0" indent="0" algn="l" rtl="0">
              <a:spcBef>
                <a:spcPts val="0"/>
              </a:spcBef>
              <a:spcAft>
                <a:spcPts val="0"/>
              </a:spcAft>
              <a:buNone/>
            </a:pPr>
            <a:r>
              <a:rPr lang="en-US"/>
              <a:t>Pamiętaj, aby skupić się na kluczowych zasadach i jak najlepiej wykorzystać swój ograniczony czas. </a:t>
            </a:r>
            <a:endParaRPr/>
          </a:p>
          <a:p>
            <a:pPr marL="0" lvl="0" indent="0" algn="l" rtl="0">
              <a:spcBef>
                <a:spcPts val="0"/>
              </a:spcBef>
              <a:spcAft>
                <a:spcPts val="0"/>
              </a:spcAft>
              <a:buNone/>
            </a:pPr>
            <a:endParaRPr/>
          </a:p>
          <a:p>
            <a:pPr marL="0" lvl="0" indent="0" algn="l" rtl="0">
              <a:spcBef>
                <a:spcPts val="0"/>
              </a:spcBef>
              <a:spcAft>
                <a:spcPts val="0"/>
              </a:spcAft>
              <a:buNone/>
            </a:pPr>
            <a:r>
              <a:rPr lang="en-US"/>
              <a:t>Zaczynajmy, a ja dam ci znać, kiedy nadejdzie czas na zakończenie i podzielenie się swoimi dziełami.</a:t>
            </a:r>
            <a:endParaRPr/>
          </a:p>
        </p:txBody>
      </p:sp>
      <p:sp>
        <p:nvSpPr>
          <p:cNvPr id="869" name="Google Shape;869;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70" name="Google Shape;870;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97" name="Google Shape;897;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98" name="Google Shape;898;p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praktyczne ćwiczenie pozwoli ci w praktyczny sposób zrozumieć, jak projektować angażujące treści mikrolearningowe. Pamiętaj, aby skupić się na kluczowych zasadach i jak najlepiej wykorzystać swój ograniczony czas. Zaczynajmy, a ja dam ci znać, kiedy nadejdzie czas na podsumowanie i podzielenie się swoimi dziełami.</a:t>
            </a:r>
            <a:endParaRPr/>
          </a:p>
        </p:txBody>
      </p:sp>
      <p:sp>
        <p:nvSpPr>
          <p:cNvPr id="900" name="Google Shape;900;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1" name="Google Shape;901;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23" name="Google Shape;923;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24" name="Google Shape;924;p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Oceny są istotnym elementem mikroedukacji. Poświęćmy chwilę, aby zrozumieć ich znaczenie i zbadać różne rodzaje mikroocen.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Wzmocnienie nauki: Oceny pomagają wzmocnić to, czego uczniowie właśnie się nauczyli. Dają one uczniom możliwość przypomnienia sobie i zastosowania tego, czego nauczyli się w kontrolowanym otoczeniu.</a:t>
            </a:r>
            <a:endParaRPr/>
          </a:p>
          <a:p>
            <a:pPr marL="0" lvl="0" indent="0" algn="l" rtl="0">
              <a:spcBef>
                <a:spcPts val="0"/>
              </a:spcBef>
              <a:spcAft>
                <a:spcPts val="0"/>
              </a:spcAft>
              <a:buNone/>
            </a:pPr>
            <a:endParaRPr/>
          </a:p>
          <a:p>
            <a:pPr marL="0" lvl="0" indent="0" algn="l" rtl="0">
              <a:spcBef>
                <a:spcPts val="0"/>
              </a:spcBef>
              <a:spcAft>
                <a:spcPts val="0"/>
              </a:spcAft>
              <a:buNone/>
            </a:pPr>
            <a:r>
              <a:rPr lang="en-US"/>
              <a:t>Pomiar postępów: Oceny mierzą również postępy uczniów. Pozwalają one ocenić, jak dobrze uczniowie przyswajają treści i czynią postępy w osiąganiu celów edukacyjnych.</a:t>
            </a:r>
            <a:endParaRPr/>
          </a:p>
          <a:p>
            <a:pPr marL="0" lvl="0" indent="0" algn="l" rtl="0">
              <a:spcBef>
                <a:spcPts val="0"/>
              </a:spcBef>
              <a:spcAft>
                <a:spcPts val="0"/>
              </a:spcAft>
              <a:buNone/>
            </a:pPr>
            <a:endParaRPr/>
          </a:p>
          <a:p>
            <a:pPr marL="0" lvl="0" indent="0" algn="l" rtl="0">
              <a:spcBef>
                <a:spcPts val="0"/>
              </a:spcBef>
              <a:spcAft>
                <a:spcPts val="0"/>
              </a:spcAft>
              <a:buNone/>
            </a:pPr>
            <a:r>
              <a:rPr lang="en-US"/>
              <a:t>Identyfikacja luk: Analizując wyniki oceny, można zidentyfikować obszary, w których uczniowie mogą mieć trudności, co umożliwia zapewnienie dodatkowego wsparcia lub dostosowanie treści mikrolearningowych.</a:t>
            </a:r>
            <a:endParaRPr/>
          </a:p>
          <a:p>
            <a:pPr marL="0" lvl="0" indent="0" algn="l" rtl="0">
              <a:spcBef>
                <a:spcPts val="0"/>
              </a:spcBef>
              <a:spcAft>
                <a:spcPts val="0"/>
              </a:spcAft>
              <a:buNone/>
            </a:pPr>
            <a:endParaRPr/>
          </a:p>
          <a:p>
            <a:pPr marL="0" lvl="0" indent="0" algn="l" rtl="0">
              <a:spcBef>
                <a:spcPts val="0"/>
              </a:spcBef>
              <a:spcAft>
                <a:spcPts val="0"/>
              </a:spcAft>
              <a:buNone/>
            </a:pPr>
            <a:r>
              <a:rPr lang="en-US"/>
              <a:t>Lepsze zapamiętywanie: Dobrze zaprojektowane oceny przyczyniają się do lepszego zapamiętywania informacji. Zachęcają do aktywnego zaangażowania się w materiał.</a:t>
            </a:r>
            <a:endParaRPr/>
          </a:p>
        </p:txBody>
      </p:sp>
      <p:sp>
        <p:nvSpPr>
          <p:cNvPr id="926" name="Google Shape;926;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27" name="Google Shape;927;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50" name="Google Shape;950;p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51" name="Google Shape;951;p4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4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Rozważmy teraz różne rodzaje mikroocen, które można wykorzystać w swoich działaniach mikroedukacyjnych. Oceny te powinny być ściśle powiązane z celami nauczania:</a:t>
            </a:r>
            <a:endParaRPr/>
          </a:p>
          <a:p>
            <a:pPr marL="0" lvl="0" indent="0" algn="l" rtl="0">
              <a:spcBef>
                <a:spcPts val="0"/>
              </a:spcBef>
              <a:spcAft>
                <a:spcPts val="0"/>
              </a:spcAft>
              <a:buNone/>
            </a:pPr>
            <a:endParaRPr/>
          </a:p>
          <a:p>
            <a:pPr marL="0" lvl="0" indent="0" algn="l" rtl="0">
              <a:spcBef>
                <a:spcPts val="0"/>
              </a:spcBef>
              <a:spcAft>
                <a:spcPts val="0"/>
              </a:spcAft>
              <a:buNone/>
            </a:pPr>
            <a:r>
              <a:rPr lang="en-US"/>
              <a:t>Krótkie quizy z pytaniami wielokrotnego wyboru lub prawda/fałsz są skuteczne w ocenie retencji wiedzy. Mogą być one zintegrowane z modułami micro-learningowymi w celu sprawdzenia zrozumienia.</a:t>
            </a:r>
            <a:endParaRPr/>
          </a:p>
          <a:p>
            <a:pPr marL="0" lvl="0" indent="0" algn="l" rtl="0">
              <a:spcBef>
                <a:spcPts val="0"/>
              </a:spcBef>
              <a:spcAft>
                <a:spcPts val="0"/>
              </a:spcAft>
              <a:buNone/>
            </a:pPr>
            <a:endParaRPr/>
          </a:p>
          <a:p>
            <a:pPr marL="0" lvl="0" indent="0" algn="l" rtl="0">
              <a:spcBef>
                <a:spcPts val="0"/>
              </a:spcBef>
              <a:spcAft>
                <a:spcPts val="0"/>
              </a:spcAft>
              <a:buNone/>
            </a:pPr>
            <a:r>
              <a:rPr lang="en-US"/>
              <a:t>Krótkie zadania: Zadania, które wymagają od uczniów zastosowania tego, czego się nauczyli w rzeczywistych scenariuszach, mogą być bardzo skuteczne. Na przykład, możesz poprosić uczestników o przygotowanie przykładowej wiadomości e-mail w oparciu o mikro-lekcję pisania wiadomości e-mail.</a:t>
            </a:r>
            <a:endParaRPr/>
          </a:p>
          <a:p>
            <a:pPr marL="0" lvl="0" indent="0" algn="l" rtl="0">
              <a:spcBef>
                <a:spcPts val="0"/>
              </a:spcBef>
              <a:spcAft>
                <a:spcPts val="0"/>
              </a:spcAft>
              <a:buNone/>
            </a:pPr>
            <a:endParaRPr/>
          </a:p>
          <a:p>
            <a:pPr marL="0" lvl="0" indent="0" algn="l" rtl="0">
              <a:spcBef>
                <a:spcPts val="0"/>
              </a:spcBef>
              <a:spcAft>
                <a:spcPts val="0"/>
              </a:spcAft>
              <a:buNone/>
            </a:pPr>
            <a:r>
              <a:rPr lang="en-US"/>
              <a:t>Pytania refleksyjne: Zadawanie otwartych pytań refleksyjnych może zachęcać do krytycznego myślenia i samooceny. Na przykład, możesz zachęcić uczestników do zastanowienia się, w jaki sposób mogą zastosować nowo nabyte umiejętności w codziennym życiu.</a:t>
            </a:r>
            <a:endParaRPr/>
          </a:p>
          <a:p>
            <a:pPr marL="0" lvl="0" indent="0" algn="l" rtl="0">
              <a:spcBef>
                <a:spcPts val="0"/>
              </a:spcBef>
              <a:spcAft>
                <a:spcPts val="0"/>
              </a:spcAft>
              <a:buNone/>
            </a:pPr>
            <a:endParaRPr/>
          </a:p>
          <a:p>
            <a:pPr marL="0" lvl="0" indent="0" algn="l" rtl="0">
              <a:spcBef>
                <a:spcPts val="0"/>
              </a:spcBef>
              <a:spcAft>
                <a:spcPts val="0"/>
              </a:spcAft>
              <a:buNone/>
            </a:pPr>
            <a:r>
              <a:rPr lang="en-US"/>
              <a:t>Pamiętaj, że rodzaj oceny, który wybierzesz, powinien być zgodny z celami uczenia się i charakterem aktywności mikrolearningowej. Oceny powinny nie tylko oceniać, ale także zwiększać doświadczenie edukacyjne.</a:t>
            </a:r>
            <a:endParaRPr/>
          </a:p>
        </p:txBody>
      </p:sp>
      <p:sp>
        <p:nvSpPr>
          <p:cNvPr id="953" name="Google Shape;953;p4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54" name="Google Shape;954;p4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74" name="Google Shape;974;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75" name="Google Shape;975;p4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4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 tej sesji poruszyliśmy wiele tematów. </a:t>
            </a:r>
            <a:endParaRPr/>
          </a:p>
          <a:p>
            <a:pPr marL="0" lvl="0" indent="0" algn="l" rtl="0">
              <a:spcBef>
                <a:spcPts val="0"/>
              </a:spcBef>
              <a:spcAft>
                <a:spcPts val="0"/>
              </a:spcAft>
              <a:buNone/>
            </a:pPr>
            <a:endParaRPr/>
          </a:p>
          <a:p>
            <a:pPr marL="0" lvl="0" indent="0" algn="l" rtl="0">
              <a:spcBef>
                <a:spcPts val="0"/>
              </a:spcBef>
              <a:spcAft>
                <a:spcPts val="0"/>
              </a:spcAft>
              <a:buNone/>
            </a:pPr>
            <a:r>
              <a:rPr lang="en-US"/>
              <a:t>Pamiętaj, że mikroedukacja polega na skutecznym i wydajnym dostarczaniu treści. Zachowaj te zasady podczas projektowania angażujących doświadczeń mikrolearningowych dla dorosłych uczniów o niskich kwalifikacjach.</a:t>
            </a:r>
            <a:endParaRPr/>
          </a:p>
        </p:txBody>
      </p:sp>
      <p:sp>
        <p:nvSpPr>
          <p:cNvPr id="977" name="Google Shape;977;p4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78" name="Google Shape;978;p4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4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4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4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4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4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13" name="Google Shape;1013;p4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14" name="Google Shape;1014;p4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4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Witamy ponownie! Zanurzmy się w projektowaniu angażujących działań mikro-learningowych.</a:t>
            </a:r>
            <a:endParaRPr/>
          </a:p>
          <a:p>
            <a:pPr marL="0" lvl="0" indent="0" algn="l" rtl="0">
              <a:spcBef>
                <a:spcPts val="0"/>
              </a:spcBef>
              <a:spcAft>
                <a:spcPts val="0"/>
              </a:spcAft>
              <a:buNone/>
            </a:pPr>
            <a:endParaRPr/>
          </a:p>
          <a:p>
            <a:pPr marL="0" lvl="0" indent="0" algn="l" rtl="0">
              <a:spcBef>
                <a:spcPts val="0"/>
              </a:spcBef>
              <a:spcAft>
                <a:spcPts val="0"/>
              </a:spcAft>
              <a:buNone/>
            </a:pPr>
            <a:r>
              <a:rPr lang="en-US"/>
              <a:t>Aby rozpocząć, szybko podsumujmy kluczowe punkty z naszej poprzedniej sesji, zwłaszcza zasady mikrolearningu. Pamiętaj, że opieranie się na tych zasadach jest kluczowe podczas projektowania naszych działań.</a:t>
            </a:r>
            <a:endParaRPr/>
          </a:p>
          <a:p>
            <a:pPr marL="0" lvl="0" indent="0" algn="l" rtl="0">
              <a:spcBef>
                <a:spcPts val="0"/>
              </a:spcBef>
              <a:spcAft>
                <a:spcPts val="0"/>
              </a:spcAft>
              <a:buNone/>
            </a:pPr>
            <a:endParaRPr/>
          </a:p>
          <a:p>
            <a:pPr marL="0" lvl="0" indent="0" algn="l" rtl="0">
              <a:spcBef>
                <a:spcPts val="0"/>
              </a:spcBef>
              <a:spcAft>
                <a:spcPts val="0"/>
              </a:spcAft>
              <a:buNone/>
            </a:pPr>
            <a:r>
              <a:rPr lang="en-US"/>
              <a:t>Zasady te są podstawą skutecznego mikro-learningu. Pomagają nam tworzyć treści, które są angażujące, skoncentrowane i mają natychmiastowe zastosowanie.</a:t>
            </a:r>
            <a:endParaRPr/>
          </a:p>
        </p:txBody>
      </p:sp>
      <p:sp>
        <p:nvSpPr>
          <p:cNvPr id="1016" name="Google Shape;1016;p4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17" name="Google Shape;1017;p4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4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46" name="Google Shape;1046;p4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47" name="Google Shape;1047;p4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4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b) Przystępne treści o niewielkich rozmiarach</a:t>
            </a:r>
            <a:endParaRPr/>
          </a:p>
          <a:p>
            <a:pPr marL="0" lvl="0" indent="0" algn="l" rtl="0">
              <a:spcBef>
                <a:spcPts val="0"/>
              </a:spcBef>
              <a:spcAft>
                <a:spcPts val="0"/>
              </a:spcAft>
              <a:buNone/>
            </a:pPr>
            <a:r>
              <a:rPr lang="en-US"/>
              <a:t>2. b) Za pomocą różnych formatów, w tym wideo, quizów i infografik.</a:t>
            </a:r>
            <a:endParaRPr/>
          </a:p>
        </p:txBody>
      </p:sp>
      <p:sp>
        <p:nvSpPr>
          <p:cNvPr id="1049" name="Google Shape;1049;p4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50" name="Google Shape;1050;p4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66" name="Google Shape;1066;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67" name="Google Shape;1067;p4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 Dostosowanie mikrokształcenia do celów programu nauczania i celów edukacyjnych.</a:t>
            </a:r>
            <a:endParaRPr/>
          </a:p>
          <a:p>
            <a:pPr marL="0" lvl="0" indent="0" algn="l" rtl="0">
              <a:spcBef>
                <a:spcPts val="0"/>
              </a:spcBef>
              <a:spcAft>
                <a:spcPts val="0"/>
              </a:spcAft>
              <a:buNone/>
            </a:pPr>
            <a:r>
              <a:rPr lang="en-US"/>
              <a:t>c) Grywalizacja i nauka społecznościowa</a:t>
            </a:r>
            <a:endParaRPr/>
          </a:p>
          <a:p>
            <a:pPr marL="0" lvl="0" indent="0" algn="l" rtl="0">
              <a:spcBef>
                <a:spcPts val="0"/>
              </a:spcBef>
              <a:spcAft>
                <a:spcPts val="0"/>
              </a:spcAft>
              <a:buNone/>
            </a:pPr>
            <a:r>
              <a:rPr lang="en-US"/>
              <a:t>b) Wyznaczanie celów i utrzymywanie spójnego harmonogramu</a:t>
            </a:r>
            <a:endParaRPr/>
          </a:p>
        </p:txBody>
      </p:sp>
      <p:sp>
        <p:nvSpPr>
          <p:cNvPr id="1069" name="Google Shape;1069;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70" name="Google Shape;1070;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4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84" name="Google Shape;1084;p4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85" name="Google Shape;1085;p4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p4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Motywacja jest niezbędna, zwłaszcza podczas pracy z dorosłymi uczniami o niskich kwalifikacjach. Omówmy wyjątkowe wyzwania związane z motywowaniem tej grupy odbiorców i zbadajmy pojęcia takie jak motywacja wewnętrzna i zewnętrzna oraz ich zastosowanie w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Teraz zagłębimy się w krytyczny temat motywacji, który jest szczególnie istotny podczas pracy z dorosłymi uczniami o niskich kwalifikacjach. Omówimy wyjątkowe wyzwania związane z motywowaniem tej grupy odbiorców i zbadamy pojęcia takie jak motywacja wewnętrzna i zewnętrzna oraz ich zastosowanie w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Motywowanie dorosłych uczniów o niskich kwalifikacjach w mikroedukacji może stanowić wyzwanie ze względu na:</a:t>
            </a:r>
            <a:endParaRPr/>
          </a:p>
        </p:txBody>
      </p:sp>
      <p:sp>
        <p:nvSpPr>
          <p:cNvPr id="1087" name="Google Shape;1087;p4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88" name="Google Shape;1088;p4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5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07" name="Google Shape;1107;p5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08" name="Google Shape;1108;p5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5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Motywowanie dorosłych uczniów o niskich kwalifikacjach w mikroedukacji może stanowić wyzwanie ze względu na:</a:t>
            </a:r>
            <a:endParaRPr/>
          </a:p>
        </p:txBody>
      </p:sp>
      <p:sp>
        <p:nvSpPr>
          <p:cNvPr id="1110" name="Google Shape;1110;p5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11" name="Google Shape;1111;p5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34" name="Google Shape;1134;p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35" name="Google Shape;1135;p5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5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Motywacja wewnętrzna pochodzi z wewnątrz, napędzana jest osobistym zainteresowaniem lub satysfakcją, podczas gdy motywacja zewnętrzna pochodzi z zewnętrznych nagród lub nacisków.</a:t>
            </a:r>
            <a:endParaRPr/>
          </a:p>
          <a:p>
            <a:pPr marL="0" lvl="0" indent="0" algn="l" rtl="0">
              <a:spcBef>
                <a:spcPts val="0"/>
              </a:spcBef>
              <a:spcAft>
                <a:spcPts val="0"/>
              </a:spcAft>
              <a:buNone/>
            </a:pPr>
            <a:endParaRPr/>
          </a:p>
          <a:p>
            <a:pPr marL="0" lvl="0" indent="0" algn="l" rtl="0">
              <a:spcBef>
                <a:spcPts val="0"/>
              </a:spcBef>
              <a:spcAft>
                <a:spcPts val="0"/>
              </a:spcAft>
              <a:buNone/>
            </a:pPr>
            <a:r>
              <a:rPr lang="en-US"/>
              <a:t>Jak te koncepcje odnoszą się do mikrolearningu? Podziel się swoimi przemyśleniami.</a:t>
            </a:r>
            <a:endParaRPr/>
          </a:p>
          <a:p>
            <a:pPr marL="0" lvl="0" indent="0" algn="l" rtl="0">
              <a:spcBef>
                <a:spcPts val="0"/>
              </a:spcBef>
              <a:spcAft>
                <a:spcPts val="0"/>
              </a:spcAft>
              <a:buNone/>
            </a:pPr>
            <a:r>
              <a:rPr lang="en-US"/>
              <a:t> (Uczestnicy omawiają, w jaki sposób motywacja wewnętrzna i zewnętrzna może być skutecznie wykorzystywana w mikroedukacji, dzieląc się przykładami).</a:t>
            </a:r>
            <a:endParaRPr/>
          </a:p>
          <a:p>
            <a:pPr marL="0" lvl="0" indent="0" algn="l" rtl="0">
              <a:spcBef>
                <a:spcPts val="0"/>
              </a:spcBef>
              <a:spcAft>
                <a:spcPts val="0"/>
              </a:spcAft>
              <a:buNone/>
            </a:pPr>
            <a:endParaRPr/>
          </a:p>
          <a:p>
            <a:pPr marL="0" lvl="0" indent="0" algn="l" rtl="0">
              <a:spcBef>
                <a:spcPts val="0"/>
              </a:spcBef>
              <a:spcAft>
                <a:spcPts val="0"/>
              </a:spcAft>
              <a:buNone/>
            </a:pPr>
            <a:r>
              <a:rPr lang="en-US"/>
              <a:t>Podsumowując, czy ktoś może podzielić się strategiami lub technikami, które można zastosować w celu zwiększenia motywacji w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oferują sugestie dotyczące skutecznego motywowania dorosłych uczniów o niskich kwalifikacjach w środowisku mikrokształcenia)</a:t>
            </a:r>
            <a:endParaRPr/>
          </a:p>
          <a:p>
            <a:pPr marL="0" lvl="0" indent="0" algn="l" rtl="0">
              <a:spcBef>
                <a:spcPts val="0"/>
              </a:spcBef>
              <a:spcAft>
                <a:spcPts val="0"/>
              </a:spcAft>
              <a:buNone/>
            </a:pPr>
            <a:endParaRPr/>
          </a:p>
          <a:p>
            <a:pPr marL="0" lvl="0" indent="0" algn="l" rtl="0">
              <a:spcBef>
                <a:spcPts val="0"/>
              </a:spcBef>
              <a:spcAft>
                <a:spcPts val="0"/>
              </a:spcAft>
              <a:buNone/>
            </a:pPr>
            <a:r>
              <a:rPr lang="en-US"/>
              <a:t>Motywacja jest kluczowym czynnikiem sukcesu w mikroedukacji, szczególnie w przypadku pracy z konkretnymi odbiorcami</a:t>
            </a:r>
            <a:endParaRPr/>
          </a:p>
        </p:txBody>
      </p:sp>
      <p:sp>
        <p:nvSpPr>
          <p:cNvPr id="1137" name="Google Shape;1137;p5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38" name="Google Shape;1138;p5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5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54" name="Google Shape;1154;p5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55" name="Google Shape;1155;p5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5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Przyjrzyjmy się teraz grywalizacji i nauczaniu społecznościowemu. Elementy grywalizacji, takie jak odznaki i punkty, mogą znacznie zwiększyć zaangażowanie. Omówimy również wartość społecznego uczenia się, które może obejmować wyzwania grupowe, fora dyskusyjne i opinie rówieśników.</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Po pierwsze, skupmy się na grywalizacji. Elementy takie jak odznaki i punkty mogą sprawić, że nauka będzie przyjemniejsza i bardziej angażująca. Jak widziałeś zastosowanie grywalizacji w mikroedukacji i jakie korzyści zaobserwowałeś?</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angażują się w dyskusję, dzieląc się przykładami i spostrzeżeniami związanymi z grywalizacją w mikroedukacji).</a:t>
            </a:r>
            <a:endParaRPr/>
          </a:p>
        </p:txBody>
      </p:sp>
      <p:sp>
        <p:nvSpPr>
          <p:cNvPr id="1157" name="Google Shape;1157;p5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58" name="Google Shape;1158;p5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5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77" name="Google Shape;1177;p5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78" name="Google Shape;1178;p5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5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Przechodząc dalej, omówmy uczenie się społeczne. Obejmuje to wyzwania grupowe, fora dyskusyjne i opinie rówieśników. Jak myślisz, w jaki sposób nauczanie społecznościowe może poprawić wrażenia z mikrolearningu i jakie są potencjalne wyzwania?</a:t>
            </a:r>
            <a:endParaRPr/>
          </a:p>
          <a:p>
            <a:pPr marL="0" lvl="0" indent="0" algn="l" rtl="0">
              <a:spcBef>
                <a:spcPts val="0"/>
              </a:spcBef>
              <a:spcAft>
                <a:spcPts val="0"/>
              </a:spcAft>
              <a:buNone/>
            </a:pPr>
            <a:endParaRPr/>
          </a:p>
          <a:p>
            <a:pPr marL="0" lvl="0" indent="0" algn="l" rtl="0">
              <a:spcBef>
                <a:spcPts val="0"/>
              </a:spcBef>
              <a:spcAft>
                <a:spcPts val="0"/>
              </a:spcAft>
              <a:buNone/>
            </a:pPr>
            <a:r>
              <a:rPr lang="en-US"/>
              <a:t>(po przeczytaniu PPT) - Uczenie się społecznościowe wykorzystuje interakcje społeczne w celu lepszego zrozumienia i utrwalenia informacji, często występujące w środowiskach takich jak klasy, społeczności internetowe lub zespoły w miejscu pracy.</a:t>
            </a: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omawiają wartość i potencjalne wyzwania związane z włączeniem elementów społecznego uczenia się do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Skuteczne wdrożenie:</a:t>
            </a:r>
            <a:endParaRPr/>
          </a:p>
          <a:p>
            <a:pPr marL="0" lvl="0" indent="0" algn="l" rtl="0">
              <a:spcBef>
                <a:spcPts val="0"/>
              </a:spcBef>
              <a:spcAft>
                <a:spcPts val="0"/>
              </a:spcAft>
              <a:buNone/>
            </a:pPr>
            <a:r>
              <a:rPr lang="en-US"/>
              <a:t>Zanim przejdziemy dalej, czy możesz podzielić się wskazówkami lub najlepszymi praktykami dotyczącymi skutecznego wdrażania grywalizacji i uczenia się społecznościowego w scenariuszach mikrolearningowych?</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Są to potężne narzędzia zwiększające zaangażowanie i interakcję w mikroedukacji. Pamiętaj o tych koncepcjach, gdy będziemy je dalej badać w ramach burzy mózgów na temat grywalizacji.</a:t>
            </a:r>
            <a:endParaRPr/>
          </a:p>
        </p:txBody>
      </p:sp>
      <p:sp>
        <p:nvSpPr>
          <p:cNvPr id="1180" name="Google Shape;1180;p5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81" name="Google Shape;1181;p5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5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13" name="Google Shape;1213;p5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14" name="Google Shape;1214;p5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5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Nadszedł czas na interaktywne ćwiczenie. Chcę, aby każdy z was w małych grupach przeprowadził burzę mózgów na temat pomysłów na grywalizację w scenariuszu mikrolearningu. Pomyśl kreatywnie i wyobraź sobie, jak możesz sprawić, by nauka była zabawna i wciągająca. Następnie każda grupa podzieli się swoimi pomysłami z klasą.</a:t>
            </a: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angażują się w grupowe sesje burzy mózgów, a następnie dzielą się swoimi pomysłami na grywalizację z klasą).</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Nadszedł czas na ekscytującą i interaktywną aktywność. Zanurzymy się w sesję burzy mózgów na temat grywalizacji.</a:t>
            </a:r>
            <a:endParaRPr/>
          </a:p>
          <a:p>
            <a:pPr marL="0" lvl="0" indent="0" algn="l" rtl="0">
              <a:spcBef>
                <a:spcPts val="0"/>
              </a:spcBef>
              <a:spcAft>
                <a:spcPts val="0"/>
              </a:spcAft>
              <a:buNone/>
            </a:pPr>
            <a:endParaRPr/>
          </a:p>
          <a:p>
            <a:pPr marL="0" lvl="0" indent="0" algn="l" rtl="0">
              <a:spcBef>
                <a:spcPts val="0"/>
              </a:spcBef>
              <a:spcAft>
                <a:spcPts val="0"/>
              </a:spcAft>
              <a:buNone/>
            </a:pPr>
            <a:r>
              <a:rPr lang="en-US"/>
              <a:t>Grupa 1: (dzieli się swoimi pomysłami na grywalizację)</a:t>
            </a:r>
            <a:endParaRPr/>
          </a:p>
          <a:p>
            <a:pPr marL="0" lvl="0" indent="0" algn="l" rtl="0">
              <a:spcBef>
                <a:spcPts val="0"/>
              </a:spcBef>
              <a:spcAft>
                <a:spcPts val="0"/>
              </a:spcAft>
              <a:buNone/>
            </a:pPr>
            <a:r>
              <a:rPr lang="en-US"/>
              <a:t>Grupa 2: (dzieli się swoimi pomysłami na grywalizację)</a:t>
            </a:r>
            <a:endParaRPr/>
          </a:p>
          <a:p>
            <a:pPr marL="0" lvl="0" indent="0" algn="l" rtl="0">
              <a:spcBef>
                <a:spcPts val="0"/>
              </a:spcBef>
              <a:spcAft>
                <a:spcPts val="0"/>
              </a:spcAft>
              <a:buNone/>
            </a:pPr>
            <a:r>
              <a:rPr lang="en-US"/>
              <a:t>Grupa 3: (dzieli się swoimi pomysłami na grywalizację)</a:t>
            </a:r>
            <a:endParaRPr/>
          </a:p>
        </p:txBody>
      </p:sp>
      <p:sp>
        <p:nvSpPr>
          <p:cNvPr id="1216" name="Google Shape;1216;p5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17" name="Google Shape;1217;p5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5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46" name="Google Shape;1246;p5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47" name="Google Shape;1247;p5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p5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Dyskusja</a:t>
            </a:r>
            <a:endParaRPr/>
          </a:p>
          <a:p>
            <a:pPr marL="0" lvl="0" indent="0" algn="l" rtl="0">
              <a:spcBef>
                <a:spcPts val="0"/>
              </a:spcBef>
              <a:spcAft>
                <a:spcPts val="0"/>
              </a:spcAft>
              <a:buNone/>
            </a:pPr>
            <a:r>
              <a:rPr lang="en-US"/>
              <a:t>Otwórzmy się na krótką dyskusję.</a:t>
            </a:r>
            <a:endParaRPr/>
          </a:p>
          <a:p>
            <a:pPr marL="0" lvl="0" indent="0" algn="l" rtl="0">
              <a:spcBef>
                <a:spcPts val="0"/>
              </a:spcBef>
              <a:spcAft>
                <a:spcPts val="0"/>
              </a:spcAft>
              <a:buNone/>
            </a:pPr>
            <a:endParaRPr/>
          </a:p>
          <a:p>
            <a:pPr marL="0" lvl="0" indent="0" algn="l" rtl="0">
              <a:spcBef>
                <a:spcPts val="0"/>
              </a:spcBef>
              <a:spcAft>
                <a:spcPts val="0"/>
              </a:spcAft>
              <a:buNone/>
            </a:pPr>
            <a:r>
              <a:rPr lang="en-US"/>
              <a:t>Czego nauczyłeś się z tego ćwiczenia? W jaki sposób te pomysły na grywalizację mogą zostać zastosowane w celu ulepszenia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angażują się w krótką dyskusję, dzieląc się spostrzeżeniami i wnioskami wyciągniętymi z ćwiczenia).</a:t>
            </a:r>
            <a:endParaRPr/>
          </a:p>
        </p:txBody>
      </p:sp>
      <p:sp>
        <p:nvSpPr>
          <p:cNvPr id="1249" name="Google Shape;1249;p5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50" name="Google Shape;1250;p5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5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61" name="Google Shape;1261;p5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62" name="Google Shape;1262;p5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p5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 zakończenie omówmy koncepcję kształtowania nawyków w nauce. Jak możemy zbudować nawyk mikrouczenia się? Podzielimy się wskazówkami, takimi jak wyznaczanie celów i utrzymywanie spójnego harmonogramu.</a:t>
            </a:r>
            <a:endParaRPr/>
          </a:p>
          <a:p>
            <a:pPr marL="0" lvl="0" indent="0" algn="l" rtl="0">
              <a:spcBef>
                <a:spcPts val="0"/>
              </a:spcBef>
              <a:spcAft>
                <a:spcPts val="0"/>
              </a:spcAft>
              <a:buNone/>
            </a:pPr>
            <a:endParaRPr/>
          </a:p>
          <a:p>
            <a:pPr marL="0" lvl="0" indent="0" algn="l" rtl="0">
              <a:spcBef>
                <a:spcPts val="0"/>
              </a:spcBef>
              <a:spcAft>
                <a:spcPts val="0"/>
              </a:spcAft>
              <a:buNone/>
            </a:pPr>
            <a:r>
              <a:rPr lang="en-US"/>
              <a:t>(Uczestnicy angażują się w dyskusję, dzieląc się swoimi spostrzeżeniami i wskazówkami na temat budowania nawyku mikrouczenia się).</a:t>
            </a:r>
            <a:endParaRPr/>
          </a:p>
        </p:txBody>
      </p:sp>
      <p:sp>
        <p:nvSpPr>
          <p:cNvPr id="1264" name="Google Shape;1264;p5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65" name="Google Shape;1265;p5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5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78" name="Google Shape;1278;p5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79" name="Google Shape;1279;p5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p5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Świetna robota! </a:t>
            </a:r>
            <a:endParaRPr/>
          </a:p>
          <a:p>
            <a:pPr marL="0" lvl="0" indent="0" algn="l" rtl="0">
              <a:spcBef>
                <a:spcPts val="0"/>
              </a:spcBef>
              <a:spcAft>
                <a:spcPts val="0"/>
              </a:spcAft>
              <a:buNone/>
            </a:pPr>
            <a:endParaRPr/>
          </a:p>
          <a:p>
            <a:pPr marL="0" lvl="0" indent="0" algn="l" rtl="0">
              <a:spcBef>
                <a:spcPts val="0"/>
              </a:spcBef>
              <a:spcAft>
                <a:spcPts val="0"/>
              </a:spcAft>
              <a:buNone/>
            </a:pPr>
            <a:r>
              <a:rPr lang="en-US"/>
              <a:t>Oto kilka konkretnych i cennych wskazówek: (PPT)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Nauka to podróż, a budowanie nawyków jest jej kluczową częścią. Pamiętaj, że motywacja i zaangażowanie są kluczowymi czynnikami sukcesu mikrolearningu. Kontynuujmy doskonałą pracę i sprawmy, by nauka była ekscytująca i skuteczna.</a:t>
            </a:r>
            <a:endParaRPr/>
          </a:p>
          <a:p>
            <a:pPr marL="0" lvl="0" indent="0" algn="l" rtl="0">
              <a:spcBef>
                <a:spcPts val="0"/>
              </a:spcBef>
              <a:spcAft>
                <a:spcPts val="0"/>
              </a:spcAft>
              <a:buNone/>
            </a:pPr>
            <a:r>
              <a:rPr lang="en-US"/>
              <a:t>Pamiętaj o wskazówkach i strategiach, które omówiliśmy dzisiaj.</a:t>
            </a:r>
            <a:endParaRPr/>
          </a:p>
        </p:txBody>
      </p:sp>
      <p:sp>
        <p:nvSpPr>
          <p:cNvPr id="1281" name="Google Shape;1281;p5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82" name="Google Shape;1282;p5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p5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5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p5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1" name="Google Shape;151;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2" name="Google Shape;152;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Zanim się w to zagłębimy, poświęćmy chwilę na zastanowienie się nad tradycyjnymi warunkami nauki. Wszyscy tam byliśmy, prawda? Długie godziny w salach lekcyjnych, ogromne podręczniki i lekcje, które wydają się ciągnąć w nieskończoność. Teraz wyobraź sobie, że jesteś dorosłym, który żongluje pracą, rodziną i innymi obowiązkami. To nie lada wyzwanie, prawda?</a:t>
            </a:r>
            <a:endParaRPr/>
          </a:p>
        </p:txBody>
      </p:sp>
      <p:sp>
        <p:nvSpPr>
          <p:cNvPr id="154" name="Google Shape;154;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5" name="Google Shape;155;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6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30" name="Google Shape;1330;p6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31" name="Google Shape;1331;p6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6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b) Przystępne treści o niewielkich rozmiarach</a:t>
            </a:r>
            <a:endParaRPr/>
          </a:p>
          <a:p>
            <a:pPr marL="0" lvl="0" indent="0" algn="l" rtl="0">
              <a:spcBef>
                <a:spcPts val="0"/>
              </a:spcBef>
              <a:spcAft>
                <a:spcPts val="0"/>
              </a:spcAft>
              <a:buNone/>
            </a:pPr>
            <a:r>
              <a:rPr lang="en-US"/>
              <a:t>2. b) Za pomocą różnych formatów, w tym wideo, quizów i infografik.</a:t>
            </a:r>
            <a:endParaRPr/>
          </a:p>
        </p:txBody>
      </p:sp>
      <p:sp>
        <p:nvSpPr>
          <p:cNvPr id="1333" name="Google Shape;1333;p6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34" name="Google Shape;1334;p6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50" name="Google Shape;1350;p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51" name="Google Shape;1351;p6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6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 Uczynienie nauki bardziej zabawną i angażującą</a:t>
            </a:r>
            <a:endParaRPr/>
          </a:p>
          <a:p>
            <a:pPr marL="0" lvl="0" indent="0" algn="l" rtl="0">
              <a:spcBef>
                <a:spcPts val="0"/>
              </a:spcBef>
              <a:spcAft>
                <a:spcPts val="0"/>
              </a:spcAft>
              <a:buNone/>
            </a:pPr>
            <a:r>
              <a:rPr lang="en-US"/>
              <a:t>b) Wyznaczanie celów i utrzymywanie spójnego harmonogramu</a:t>
            </a:r>
            <a:endParaRPr/>
          </a:p>
          <a:p>
            <a:pPr marL="0" lvl="0" indent="0" algn="l" rtl="0">
              <a:spcBef>
                <a:spcPts val="0"/>
              </a:spcBef>
              <a:spcAft>
                <a:spcPts val="0"/>
              </a:spcAft>
              <a:buNone/>
            </a:pPr>
            <a:r>
              <a:rPr lang="en-US"/>
              <a:t>b) Nowe nawyki, które próbowali wprowadzić od ostatniej sesji.</a:t>
            </a:r>
            <a:endParaRPr/>
          </a:p>
        </p:txBody>
      </p:sp>
      <p:sp>
        <p:nvSpPr>
          <p:cNvPr id="1353" name="Google Shape;1353;p6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54" name="Google Shape;1354;p6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6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72" name="Google Shape;1372;p6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73" name="Google Shape;1373;p6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p6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Witamy na naszej sesji "Integracja mikrokształcenia". Zbadamy znaczenie płynnego wplatania mikrokształcenia w istniejące praktyki nauczania. Ta integracja to nie tylko trend; to kluczowy element nowoczesnej edukacji. Chodzi o poprawę doświadczeń edukacyjnych uczniów. Poświęćmy chwilę, aby skupić się na korzyściach płynących z micro-learningu. Podejście to oferuje niezwykłe korzyści, dzięki czemu zmienia zasady gry w edukacji.</a:t>
            </a:r>
            <a:endParaRPr/>
          </a:p>
        </p:txBody>
      </p:sp>
      <p:sp>
        <p:nvSpPr>
          <p:cNvPr id="1375" name="Google Shape;1375;p6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76" name="Google Shape;1376;p6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92" name="Google Shape;1392;p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93" name="Google Shape;1393;p6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6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Witamy</a:t>
            </a:r>
            <a:r>
              <a:rPr lang="en-US" dirty="0"/>
              <a:t> </a:t>
            </a:r>
            <a:r>
              <a:rPr lang="en-US" dirty="0" err="1"/>
              <a:t>na</a:t>
            </a:r>
            <a:r>
              <a:rPr lang="en-US" dirty="0"/>
              <a:t> </a:t>
            </a:r>
            <a:r>
              <a:rPr lang="en-US" dirty="0" err="1"/>
              <a:t>naszej</a:t>
            </a:r>
            <a:r>
              <a:rPr lang="en-US" dirty="0"/>
              <a:t> </a:t>
            </a:r>
            <a:r>
              <a:rPr lang="en-US" dirty="0" err="1"/>
              <a:t>sesji</a:t>
            </a:r>
            <a:r>
              <a:rPr lang="en-US" dirty="0"/>
              <a:t> "</a:t>
            </a:r>
            <a:r>
              <a:rPr lang="en-US" dirty="0" err="1"/>
              <a:t>Integracja</a:t>
            </a:r>
            <a:r>
              <a:rPr lang="en-US" dirty="0"/>
              <a:t> </a:t>
            </a:r>
            <a:r>
              <a:rPr lang="en-US" dirty="0" err="1"/>
              <a:t>mikrokształcenia</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Zbadamy</a:t>
            </a:r>
            <a:r>
              <a:rPr lang="en-US" dirty="0"/>
              <a:t> </a:t>
            </a:r>
            <a:r>
              <a:rPr lang="en-US" dirty="0" err="1"/>
              <a:t>znaczenie</a:t>
            </a:r>
            <a:r>
              <a:rPr lang="en-US" dirty="0"/>
              <a:t> </a:t>
            </a:r>
            <a:r>
              <a:rPr lang="en-US" dirty="0" err="1"/>
              <a:t>płynnego</a:t>
            </a:r>
            <a:r>
              <a:rPr lang="en-US" dirty="0"/>
              <a:t> </a:t>
            </a:r>
            <a:r>
              <a:rPr lang="en-US" dirty="0" err="1"/>
              <a:t>wplatania</a:t>
            </a:r>
            <a:r>
              <a:rPr lang="en-US" dirty="0"/>
              <a:t> </a:t>
            </a:r>
            <a:r>
              <a:rPr lang="en-US" dirty="0" err="1"/>
              <a:t>mikrolearningu</a:t>
            </a:r>
            <a:r>
              <a:rPr lang="en-US" dirty="0"/>
              <a:t> w </a:t>
            </a:r>
            <a:r>
              <a:rPr lang="en-US" dirty="0" err="1"/>
              <a:t>istniejące</a:t>
            </a:r>
            <a:r>
              <a:rPr lang="en-US" dirty="0"/>
              <a:t> </a:t>
            </a:r>
            <a:r>
              <a:rPr lang="en-US" dirty="0" err="1"/>
              <a:t>praktyki</a:t>
            </a:r>
            <a:r>
              <a:rPr lang="en-US" dirty="0"/>
              <a:t> </a:t>
            </a:r>
            <a:r>
              <a:rPr lang="en-US" dirty="0" err="1"/>
              <a:t>nauczania</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Ta </a:t>
            </a:r>
            <a:r>
              <a:rPr lang="en-US" dirty="0" err="1"/>
              <a:t>integracja</a:t>
            </a:r>
            <a:r>
              <a:rPr lang="en-US" dirty="0"/>
              <a:t> to </a:t>
            </a:r>
            <a:r>
              <a:rPr lang="en-US" dirty="0" err="1"/>
              <a:t>nie</a:t>
            </a:r>
            <a:r>
              <a:rPr lang="en-US" dirty="0"/>
              <a:t> </a:t>
            </a:r>
            <a:r>
              <a:rPr lang="en-US" dirty="0" err="1"/>
              <a:t>tylko</a:t>
            </a:r>
            <a:r>
              <a:rPr lang="en-US" dirty="0"/>
              <a:t> trend; to </a:t>
            </a:r>
            <a:r>
              <a:rPr lang="en-US" dirty="0" err="1"/>
              <a:t>kluczowy</a:t>
            </a:r>
            <a:r>
              <a:rPr lang="en-US" dirty="0"/>
              <a:t> element </a:t>
            </a:r>
            <a:r>
              <a:rPr lang="en-US" dirty="0" err="1"/>
              <a:t>nowoczesnej</a:t>
            </a:r>
            <a:r>
              <a:rPr lang="en-US" dirty="0"/>
              <a:t> </a:t>
            </a:r>
            <a:r>
              <a:rPr lang="en-US" dirty="0" err="1"/>
              <a:t>edukacji</a:t>
            </a:r>
            <a:r>
              <a:rPr lang="en-US" dirty="0"/>
              <a:t>. </a:t>
            </a:r>
            <a:r>
              <a:rPr lang="en-US" dirty="0" err="1"/>
              <a:t>Chodzi</a:t>
            </a:r>
            <a:r>
              <a:rPr lang="en-US" dirty="0"/>
              <a:t> o </a:t>
            </a:r>
            <a:r>
              <a:rPr lang="en-US" dirty="0" err="1"/>
              <a:t>poprawę</a:t>
            </a:r>
            <a:r>
              <a:rPr lang="en-US" dirty="0"/>
              <a:t> </a:t>
            </a:r>
            <a:r>
              <a:rPr lang="en-US" dirty="0" err="1"/>
              <a:t>doświadczeń</a:t>
            </a:r>
            <a:r>
              <a:rPr lang="en-US" dirty="0"/>
              <a:t> </a:t>
            </a:r>
            <a:r>
              <a:rPr lang="en-US" dirty="0" err="1"/>
              <a:t>edukacyjnych</a:t>
            </a:r>
            <a:r>
              <a:rPr lang="en-US" dirty="0"/>
              <a:t> </a:t>
            </a:r>
            <a:r>
              <a:rPr lang="en-US" dirty="0" err="1"/>
              <a:t>uczniów</a:t>
            </a:r>
            <a:r>
              <a:rPr lang="en-US" dirty="0"/>
              <a:t>. </a:t>
            </a:r>
            <a:r>
              <a:rPr lang="en-US" dirty="0" err="1"/>
              <a:t>Poświęćmy</a:t>
            </a:r>
            <a:r>
              <a:rPr lang="en-US" dirty="0"/>
              <a:t> </a:t>
            </a:r>
            <a:r>
              <a:rPr lang="en-US" dirty="0" err="1"/>
              <a:t>chwilę</a:t>
            </a:r>
            <a:r>
              <a:rPr lang="en-US" dirty="0"/>
              <a:t>, aby </a:t>
            </a:r>
            <a:r>
              <a:rPr lang="en-US" dirty="0" err="1"/>
              <a:t>skupić</a:t>
            </a:r>
            <a:r>
              <a:rPr lang="en-US" dirty="0"/>
              <a:t> </a:t>
            </a:r>
            <a:r>
              <a:rPr lang="en-US" dirty="0" err="1"/>
              <a:t>się</a:t>
            </a:r>
            <a:r>
              <a:rPr lang="en-US" dirty="0"/>
              <a:t> </a:t>
            </a:r>
            <a:r>
              <a:rPr lang="en-US" dirty="0" err="1"/>
              <a:t>na</a:t>
            </a:r>
            <a:r>
              <a:rPr lang="en-US" dirty="0"/>
              <a:t> </a:t>
            </a:r>
            <a:r>
              <a:rPr lang="en-US" dirty="0" err="1"/>
              <a:t>korzyściach</a:t>
            </a:r>
            <a:r>
              <a:rPr lang="en-US" dirty="0"/>
              <a:t> </a:t>
            </a:r>
            <a:r>
              <a:rPr lang="en-US" dirty="0" err="1"/>
              <a:t>płynących</a:t>
            </a:r>
            <a:r>
              <a:rPr lang="en-US" dirty="0"/>
              <a:t> z micro-</a:t>
            </a:r>
            <a:r>
              <a:rPr lang="en-US" dirty="0" err="1"/>
              <a:t>learningu</a:t>
            </a:r>
            <a:r>
              <a:rPr lang="en-US" dirty="0"/>
              <a:t>. </a:t>
            </a:r>
            <a:r>
              <a:rPr lang="en-US" dirty="0" err="1"/>
              <a:t>Podejście</a:t>
            </a:r>
            <a:r>
              <a:rPr lang="en-US" dirty="0"/>
              <a:t> to </a:t>
            </a:r>
            <a:r>
              <a:rPr lang="en-US" dirty="0" err="1"/>
              <a:t>oferuje</a:t>
            </a:r>
            <a:r>
              <a:rPr lang="en-US" dirty="0"/>
              <a:t> </a:t>
            </a:r>
            <a:r>
              <a:rPr lang="en-US" dirty="0" err="1"/>
              <a:t>niezwykłe</a:t>
            </a:r>
            <a:r>
              <a:rPr lang="en-US" dirty="0"/>
              <a:t> </a:t>
            </a:r>
            <a:r>
              <a:rPr lang="en-US" dirty="0" err="1"/>
              <a:t>korzyści</a:t>
            </a:r>
            <a:r>
              <a:rPr lang="en-US" dirty="0"/>
              <a:t>, </a:t>
            </a:r>
            <a:r>
              <a:rPr lang="en-US" dirty="0" err="1"/>
              <a:t>dzięki</a:t>
            </a:r>
            <a:r>
              <a:rPr lang="en-US" dirty="0"/>
              <a:t> </a:t>
            </a:r>
            <a:r>
              <a:rPr lang="en-US" dirty="0" err="1"/>
              <a:t>czemu</a:t>
            </a:r>
            <a:r>
              <a:rPr lang="en-US" dirty="0"/>
              <a:t> </a:t>
            </a:r>
            <a:r>
              <a:rPr lang="en-US" dirty="0" err="1"/>
              <a:t>zmienia</a:t>
            </a:r>
            <a:r>
              <a:rPr lang="en-US" dirty="0"/>
              <a:t> </a:t>
            </a:r>
            <a:r>
              <a:rPr lang="en-US" dirty="0" err="1"/>
              <a:t>zasady</a:t>
            </a:r>
            <a:r>
              <a:rPr lang="en-US" dirty="0"/>
              <a:t> </a:t>
            </a:r>
            <a:r>
              <a:rPr lang="en-US" dirty="0" err="1"/>
              <a:t>gry</a:t>
            </a:r>
            <a:r>
              <a:rPr lang="en-US" dirty="0"/>
              <a:t> w </a:t>
            </a:r>
            <a:r>
              <a:rPr lang="en-US" dirty="0" err="1"/>
              <a:t>edukacji</a:t>
            </a:r>
            <a:r>
              <a:rPr lang="en-US" dirty="0"/>
              <a:t>.</a:t>
            </a:r>
            <a:endParaRPr dirty="0"/>
          </a:p>
        </p:txBody>
      </p:sp>
      <p:sp>
        <p:nvSpPr>
          <p:cNvPr id="1395" name="Google Shape;1395;p6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96" name="Google Shape;1396;p6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6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09" name="Google Shape;1409;p6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10" name="Google Shape;1410;p6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p6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Teraz zagłębmy się w strategie skutecznego włączania mikrolearningu do istniejących programów nauczania.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Stosując te strategie, możesz płynnie zintegrować mikrokształcenie z istniejącymi programami nauczania i poprawić doświadczenia edukacyjne swoich uczniów.</a:t>
            </a:r>
            <a:endParaRPr/>
          </a:p>
        </p:txBody>
      </p:sp>
      <p:sp>
        <p:nvSpPr>
          <p:cNvPr id="1412" name="Google Shape;1412;p6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13" name="Google Shape;1413;p6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6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41" name="Google Shape;1441;p6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42" name="Google Shape;1442;p6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3" name="Google Shape;1443;p6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Jednym ze skutecznych podejść jest podzielenie programu nauczania na mniejsze moduły. Każdemu modułowi mogą towarzyszyć mikro-zasoby edukacyjne, które wzmacniają kluczowe koncepcje. Ta modułowa integracja pozwala uczniom angażować się w treści w mniejszych, bardziej strawnych częściach, dzięki czemu złożone tematy są łatwiejsze do opanowania.</a:t>
            </a:r>
            <a:endParaRPr/>
          </a:p>
        </p:txBody>
      </p:sp>
      <p:sp>
        <p:nvSpPr>
          <p:cNvPr id="1444" name="Google Shape;1444;p6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45" name="Google Shape;1445;p6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6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63" name="Google Shape;1463;p6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64" name="Google Shape;1464;p6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Google Shape;1465;p6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Rozważ dostosowanie zasobów mikrokształcenia do bezpośrednich potrzeb programu nauczania. Gdy uczniowie napotkają określone wyzwania lub pytania, mogą uzyskać dostęp do materiałów mikrolearningowych, które zapewniają natychmiastowe odpowiedzi. Takie podejście do nauki just-in-time zapewnia, że uczniowie otrzymują wsparcie, którego potrzebują, gdy jest to najbardziej istotne.</a:t>
            </a:r>
            <a:endParaRPr/>
          </a:p>
        </p:txBody>
      </p:sp>
      <p:sp>
        <p:nvSpPr>
          <p:cNvPr id="1466" name="Google Shape;1466;p6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67" name="Google Shape;1467;p6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6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85" name="Google Shape;1485;p6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86" name="Google Shape;1486;p6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p6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Wykorzystaj mikroedukację do oceny kształtującej. Osadź szybkie quizy lub interaktywne ćwiczenia w swoim programie nauczania, aby ocenić zrozumienie przez uczniów. Szybka informacja zwrotna z tych ocen pozwala dostosować podejście do nauczania, zapewniając, że program nauczania pozostaje angażujący i skuteczny.</a:t>
            </a:r>
            <a:endParaRPr/>
          </a:p>
        </p:txBody>
      </p:sp>
      <p:sp>
        <p:nvSpPr>
          <p:cNvPr id="1488" name="Google Shape;1488;p6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89" name="Google Shape;1489;p6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6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07" name="Google Shape;1507;p6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08" name="Google Shape;1508;p6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9" name="Google Shape;1509;p6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Dostosowanie mikrokształcenia do celów programu nauczania gwarantuje, że każdy element treści służy konkretnemu celowi edukacyjnemu. Dzięki temu nauczanie jest skoncentrowane i istotne, co sprawia, że doświadczenie edukacyjne jest bardziej znaczące dla uczniów.</a:t>
            </a:r>
            <a:endParaRPr/>
          </a:p>
        </p:txBody>
      </p:sp>
      <p:sp>
        <p:nvSpPr>
          <p:cNvPr id="1510" name="Google Shape;1510;p6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11" name="Google Shape;1511;p6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6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25" name="Google Shape;1525;p6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26" name="Google Shape;1526;p6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6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Gdy materiały do mikronauczania są zgodne z celami programu nauczania, tworzysz jasną ścieżkę dla swoich uczniów, aby osiągnąć skuteczne efekty uczenia się. Takie dopasowanie pomaga uczniom zrozumieć, w jaki sposób każda mikrolekcja przyczynia się do ich ogólnego zrozumienia tematu, dzięki czemu podróż edukacyjna jest bardziej spójna i celowa.</a:t>
            </a:r>
            <a:endParaRPr/>
          </a:p>
        </p:txBody>
      </p:sp>
      <p:sp>
        <p:nvSpPr>
          <p:cNvPr id="1528" name="Google Shape;1528;p6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29" name="Google Shape;1529;p6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 name="Google Shape;177;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8" name="Google Shape;178;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 tym miejscu pojawia się mikroedukacja. To jak uczenie się w małych kawałkach, z których każdy został zaprojektowany tak, aby pasował do kieszeni twojego zajętego życia. Pomyśl o tym jako o nauce, która szanuje Twój czas, Twoje potrzeby i Twoje cele. Jesteśmy tutaj, aby zbadać, w jaki sposób mikrokształcenie może zapewnić rozwiązania niektórych wyzwań, przed którymi mogą stanąć nisko wykwalifikowani dorośli w bardziej tradycyjnych konfiguracjach edukacyjnych.</a:t>
            </a:r>
            <a:endParaRPr/>
          </a:p>
        </p:txBody>
      </p:sp>
      <p:sp>
        <p:nvSpPr>
          <p:cNvPr id="180" name="Google Shape;180;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1" name="Google Shape;181;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7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43" name="Google Shape;1543;p7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44" name="Google Shape;1544;p7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5" name="Google Shape;1545;p7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Mikrolearning może być płynnie zintegrowany z tradycyjnymi metodami nauczania, wspierając dynamiczne i angażujące środowisko uczenia się. Przyjrzyjmy się tej synergii, zwłaszcza w kontekście "odwróconej klasy".</a:t>
            </a:r>
            <a:endParaRPr/>
          </a:p>
          <a:p>
            <a:pPr marL="0" lvl="0" indent="0" algn="l" rtl="0">
              <a:spcBef>
                <a:spcPts val="0"/>
              </a:spcBef>
              <a:spcAft>
                <a:spcPts val="0"/>
              </a:spcAft>
              <a:buNone/>
            </a:pPr>
            <a:endParaRPr/>
          </a:p>
          <a:p>
            <a:pPr marL="0" lvl="0" indent="0" algn="l" rtl="0">
              <a:spcBef>
                <a:spcPts val="0"/>
              </a:spcBef>
              <a:spcAft>
                <a:spcPts val="0"/>
              </a:spcAft>
              <a:buNone/>
            </a:pPr>
            <a:r>
              <a:rPr lang="en-US"/>
              <a:t>Jednym ze skutecznych sposobów na połączenie mikrokształcenia z tradycyjnym nauczaniem jest podejście "odwróconej klasy". W odwróconej klasie uczniowie uzyskują dostęp do materiałów mikrokształceniowych przed osobistymi sesjami lekcyjnymi. Takie podejście pozwala skupić się na interaktywnych dyskusjach, rozwiązywaniu problemów i głębszym zrozumieniu, ponieważ uczniowie są przygotowani z podstawową wiedzą.</a:t>
            </a:r>
            <a:endParaRPr/>
          </a:p>
        </p:txBody>
      </p:sp>
      <p:sp>
        <p:nvSpPr>
          <p:cNvPr id="1546" name="Google Shape;1546;p7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47" name="Google Shape;1547;p7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7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61" name="Google Shape;1561;p7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62" name="Google Shape;1562;p7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3" name="Google Shape;1563;p7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Mikrolearning może zwiększyć zaangażowanie uczniów, zapewniając dostęp do zasobów, które zaspokajają indywidualne style uczenia się.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Niektórzy uczniowie mogą preferować materiały do czytania, podczas gdy inni bardziej skorzystają z filmów lub interaktywnych ćwiczeń. Elastyczność mikrokształcenia zapewnia, że każdy uczeń ma zasoby potrzebne do osiągnięcia doskonałości.</a:t>
            </a:r>
            <a:endParaRPr/>
          </a:p>
          <a:p>
            <a:pPr marL="0" lvl="0" indent="0" algn="l" rtl="0">
              <a:spcBef>
                <a:spcPts val="0"/>
              </a:spcBef>
              <a:spcAft>
                <a:spcPts val="0"/>
              </a:spcAft>
              <a:buNone/>
            </a:pPr>
            <a:endParaRPr/>
          </a:p>
          <a:p>
            <a:pPr marL="0" lvl="0" indent="0" algn="l" rtl="0">
              <a:spcBef>
                <a:spcPts val="0"/>
              </a:spcBef>
              <a:spcAft>
                <a:spcPts val="0"/>
              </a:spcAft>
              <a:buNone/>
            </a:pPr>
            <a:r>
              <a:rPr lang="en-US"/>
              <a:t>To połączenie mikrolearningu i tradycyjnych metod nauczania tworzy zrównoważone i angażujące doświadczenie edukacyjne, zaspokajające potrzeby różnorodnych uczniów.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Przyjrzyjmy się teraz narzędziom technologicznym, które mogą sprawić, że integracja ta będzie bezproblemowa.</a:t>
            </a:r>
            <a:endParaRPr/>
          </a:p>
        </p:txBody>
      </p:sp>
      <p:sp>
        <p:nvSpPr>
          <p:cNvPr id="1564" name="Google Shape;1564;p7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65" name="Google Shape;1565;p7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7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80" name="Google Shape;1580;p7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81" name="Google Shape;1581;p7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p7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Zanurzmy się teraz w świat narzędzi technologicznych, które sprawiają, że tworzenie treści mikrolearningowych jest zarówno dostępne, jak i wydajne.</a:t>
            </a:r>
            <a:endParaRPr/>
          </a:p>
          <a:p>
            <a:pPr marL="0" lvl="0" indent="0" algn="l" rtl="0">
              <a:spcBef>
                <a:spcPts val="0"/>
              </a:spcBef>
              <a:spcAft>
                <a:spcPts val="0"/>
              </a:spcAft>
              <a:buNone/>
            </a:pPr>
            <a:endParaRPr/>
          </a:p>
          <a:p>
            <a:pPr marL="0" lvl="0" indent="0" algn="l" rtl="0">
              <a:spcBef>
                <a:spcPts val="0"/>
              </a:spcBef>
              <a:spcAft>
                <a:spcPts val="0"/>
              </a:spcAft>
              <a:buNone/>
            </a:pPr>
            <a:r>
              <a:rPr lang="en-US"/>
              <a:t>Dostępna jest szeroka gama przyjaznych dla użytkownika narzędzi do tworzenia treści mikrolearningowych. Narzędzia takie jak Canva oferują intuicyjne możliwości projektowania, pozwalając na tworzenie atrakcyjnych wizualnie materiałów. Canva zapewnia bogactwo szablonów, grafik i opcji dostosowywania, które zaspokajają różne style uczenia się.</a:t>
            </a:r>
            <a:endParaRPr/>
          </a:p>
        </p:txBody>
      </p:sp>
      <p:sp>
        <p:nvSpPr>
          <p:cNvPr id="1583" name="Google Shape;1583;p7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84" name="Google Shape;1584;p7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7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02" name="Google Shape;1602;p7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03" name="Google Shape;1603;p7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p7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 PPT)</a:t>
            </a:r>
            <a:endParaRPr/>
          </a:p>
          <a:p>
            <a:pPr marL="0" lvl="0" indent="0" algn="l" rtl="0">
              <a:spcBef>
                <a:spcPts val="0"/>
              </a:spcBef>
              <a:spcAft>
                <a:spcPts val="0"/>
              </a:spcAft>
              <a:buNone/>
            </a:pPr>
            <a:r>
              <a:rPr lang="en-US"/>
              <a:t>Te przyjazne dla użytkownika narzędzia ułatwiają nauczycielom skuteczne projektowanie i dostarczanie treści mikrolearningowych. Teraz pokrótce omówimy znaczenie dostępności dla wszystkich uczniów.</a:t>
            </a:r>
            <a:endParaRPr/>
          </a:p>
        </p:txBody>
      </p:sp>
      <p:sp>
        <p:nvSpPr>
          <p:cNvPr id="1605" name="Google Shape;1605;p7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06" name="Google Shape;1606;p7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7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24" name="Google Shape;1624;p7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25" name="Google Shape;1625;p7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p7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Zanim zakończymy, ważne jest, aby podkreślić znaczenie dostępności w mikroedukacji.</a:t>
            </a:r>
            <a:endParaRPr/>
          </a:p>
          <a:p>
            <a:pPr marL="0" lvl="0" indent="0" algn="l" rtl="0">
              <a:spcBef>
                <a:spcPts val="0"/>
              </a:spcBef>
              <a:spcAft>
                <a:spcPts val="0"/>
              </a:spcAft>
              <a:buNone/>
            </a:pPr>
            <a:endParaRPr/>
          </a:p>
          <a:p>
            <a:pPr marL="0" lvl="0" indent="0" algn="l" rtl="0">
              <a:spcBef>
                <a:spcPts val="0"/>
              </a:spcBef>
              <a:spcAft>
                <a:spcPts val="0"/>
              </a:spcAft>
              <a:buNone/>
            </a:pPr>
            <a:r>
              <a:rPr lang="en-US"/>
              <a:t>Dostępność zapewnia, że wszyscy uczniowie, niezależnie od ich unikalnych potrzeb i okoliczności, mają równy dostęp do treści edukacyjnych. Materiały micro-learningowe powinny być zaprojektowane z myślą o dostępności, upewniając się, że mogą być łatwo nawigowane przez wszystkich.</a:t>
            </a:r>
            <a:endParaRPr/>
          </a:p>
          <a:p>
            <a:pPr marL="0" lvl="0" indent="0" algn="l" rtl="0">
              <a:spcBef>
                <a:spcPts val="0"/>
              </a:spcBef>
              <a:spcAft>
                <a:spcPts val="0"/>
              </a:spcAft>
              <a:buNone/>
            </a:pPr>
            <a:endParaRPr/>
          </a:p>
          <a:p>
            <a:pPr marL="0" lvl="0" indent="0" algn="l" rtl="0">
              <a:spcBef>
                <a:spcPts val="0"/>
              </a:spcBef>
              <a:spcAft>
                <a:spcPts val="0"/>
              </a:spcAft>
              <a:buNone/>
            </a:pPr>
            <a:r>
              <a:rPr lang="en-US"/>
              <a:t>Weź pod uwagę takie czynniki, jak zapewnienie alternatywnego tekstu dla obrazów, napisów dla filmów i treści przyjaznych dla czytników ekranu. </a:t>
            </a:r>
            <a:endParaRPr/>
          </a:p>
          <a:p>
            <a:pPr marL="0" lvl="0" indent="0" algn="l" rtl="0">
              <a:spcBef>
                <a:spcPts val="0"/>
              </a:spcBef>
              <a:spcAft>
                <a:spcPts val="0"/>
              </a:spcAft>
              <a:buNone/>
            </a:pPr>
            <a:r>
              <a:rPr lang="en-US"/>
              <a:t>Nadając priorytet dostępności, tworzysz integracyjne środowisko nauki, w którym każdy uczeń może się rozwijać.</a:t>
            </a:r>
            <a:endParaRPr/>
          </a:p>
          <a:p>
            <a:pPr marL="0" lvl="0" indent="0" algn="l" rtl="0">
              <a:spcBef>
                <a:spcPts val="0"/>
              </a:spcBef>
              <a:spcAft>
                <a:spcPts val="0"/>
              </a:spcAft>
              <a:buNone/>
            </a:pPr>
            <a:endParaRPr/>
          </a:p>
          <a:p>
            <a:pPr marL="0" lvl="0" indent="0" algn="l" rtl="0">
              <a:spcBef>
                <a:spcPts val="0"/>
              </a:spcBef>
              <a:spcAft>
                <a:spcPts val="0"/>
              </a:spcAft>
              <a:buNone/>
            </a:pPr>
            <a:r>
              <a:rPr lang="en-US"/>
              <a:t>Mając to na uwadze, omówiliśmy podstawowe aspekty integracji mikrolearningu z praktykami nauczania. Dziękujemy za dołączenie do nas dzisiaj i sprawmy, by nauka była ekscytująca i skuteczna.</a:t>
            </a:r>
            <a:endParaRPr/>
          </a:p>
        </p:txBody>
      </p:sp>
      <p:sp>
        <p:nvSpPr>
          <p:cNvPr id="1627" name="Google Shape;1627;p7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28" name="Google Shape;1628;p7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7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3" name="Google Shape;1643;p7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7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2" name="Google Shape;1652;p7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p7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67" name="Google Shape;1667;p7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68" name="Google Shape;1668;p7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p7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b) Przystępne treści o niewielkich rozmiarach</a:t>
            </a:r>
            <a:endParaRPr/>
          </a:p>
          <a:p>
            <a:pPr marL="0" lvl="0" indent="0" algn="l" rtl="0">
              <a:spcBef>
                <a:spcPts val="0"/>
              </a:spcBef>
              <a:spcAft>
                <a:spcPts val="0"/>
              </a:spcAft>
              <a:buNone/>
            </a:pPr>
            <a:r>
              <a:rPr lang="en-US"/>
              <a:t>2. b) Za pomocą różnych formatów, w tym wideo, quizów i infografik.</a:t>
            </a:r>
            <a:endParaRPr/>
          </a:p>
        </p:txBody>
      </p:sp>
      <p:sp>
        <p:nvSpPr>
          <p:cNvPr id="1670" name="Google Shape;1670;p7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71" name="Google Shape;1671;p7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p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87" name="Google Shape;1687;p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88" name="Google Shape;1688;p7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9" name="Google Shape;1689;p7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 Dostosowanie mikrokształcenia do celów programu nauczania i celów edukacyjnych.</a:t>
            </a:r>
            <a:endParaRPr/>
          </a:p>
          <a:p>
            <a:pPr marL="0" lvl="0" indent="0" algn="l" rtl="0">
              <a:spcBef>
                <a:spcPts val="0"/>
              </a:spcBef>
              <a:spcAft>
                <a:spcPts val="0"/>
              </a:spcAft>
              <a:buNone/>
            </a:pPr>
            <a:r>
              <a:rPr lang="en-US"/>
              <a:t>c) Grywalizacja i nauka społecznościowa</a:t>
            </a:r>
            <a:endParaRPr/>
          </a:p>
          <a:p>
            <a:pPr marL="0" lvl="0" indent="0" algn="l" rtl="0">
              <a:spcBef>
                <a:spcPts val="0"/>
              </a:spcBef>
              <a:spcAft>
                <a:spcPts val="0"/>
              </a:spcAft>
              <a:buNone/>
            </a:pPr>
            <a:r>
              <a:rPr lang="en-US"/>
              <a:t>b) Wyznaczanie celów i utrzymywanie spójnego harmonogramu</a:t>
            </a:r>
            <a:endParaRPr/>
          </a:p>
        </p:txBody>
      </p:sp>
      <p:sp>
        <p:nvSpPr>
          <p:cNvPr id="1690" name="Google Shape;1690;p7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91" name="Google Shape;1691;p7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7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09" name="Google Shape;1709;p7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10" name="Google Shape;1710;p7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1" name="Google Shape;1711;p7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Teraz przyjrzymy się niektórym narzędziom, które mogą usprawnić wysiłki związane z mikroedukacją</a:t>
            </a:r>
            <a:endParaRPr/>
          </a:p>
          <a:p>
            <a:pPr marL="0" lvl="0" indent="0" algn="l" rtl="0">
              <a:spcBef>
                <a:spcPts val="0"/>
              </a:spcBef>
              <a:spcAft>
                <a:spcPts val="0"/>
              </a:spcAft>
              <a:buNone/>
            </a:pPr>
            <a:endParaRPr/>
          </a:p>
          <a:p>
            <a:pPr marL="0" lvl="0" indent="0" algn="l" rtl="0">
              <a:spcBef>
                <a:spcPts val="0"/>
              </a:spcBef>
              <a:spcAft>
                <a:spcPts val="0"/>
              </a:spcAft>
              <a:buNone/>
            </a:pPr>
            <a:r>
              <a:rPr lang="en-US"/>
              <a:t>Canva to niezwykle przyjazne dla użytkownika narzędzie do projektowania graficznego, które może pomóc w tworzeniu atrakcyjnych wizualnie materiałów mikroedukacyjnych. Czy ktoś z was korzystał już z Canva?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Edpuzzle to fantastyczne narzędzie do tworzenia interaktywnych lekcji wideo. Możesz osadzać quizy i pytania bezpośrednio w swoich filmach. Kto ma doświadczenie z Edpuzzle?</a:t>
            </a:r>
            <a:endParaRPr/>
          </a:p>
          <a:p>
            <a:pPr marL="0" lvl="0" indent="0" algn="l" rtl="0">
              <a:spcBef>
                <a:spcPts val="0"/>
              </a:spcBef>
              <a:spcAft>
                <a:spcPts val="0"/>
              </a:spcAft>
              <a:buNone/>
            </a:pPr>
            <a:endParaRPr/>
          </a:p>
          <a:p>
            <a:pPr marL="0" lvl="0" indent="0" algn="l" rtl="0">
              <a:spcBef>
                <a:spcPts val="0"/>
              </a:spcBef>
              <a:spcAft>
                <a:spcPts val="0"/>
              </a:spcAft>
              <a:buNone/>
            </a:pPr>
            <a:r>
              <a:rPr lang="en-US"/>
              <a:t>Kahoot! to interaktywna i angażująca platforma, która pozwala nauczycielom tworzyć quizy, ankiety i gry dla swoich uczniów. Jest to wszechstronne narzędzie, które może zmienić naukę w zabawę i rywalizację.</a:t>
            </a:r>
            <a:endParaRPr/>
          </a:p>
          <a:p>
            <a:pPr marL="0" lvl="0" indent="0" algn="l" rtl="0">
              <a:spcBef>
                <a:spcPts val="0"/>
              </a:spcBef>
              <a:spcAft>
                <a:spcPts val="0"/>
              </a:spcAft>
              <a:buNone/>
            </a:pPr>
            <a:endParaRPr/>
          </a:p>
          <a:p>
            <a:pPr marL="0" lvl="0" indent="0" algn="l" rtl="0">
              <a:spcBef>
                <a:spcPts val="0"/>
              </a:spcBef>
              <a:spcAft>
                <a:spcPts val="0"/>
              </a:spcAft>
              <a:buNone/>
            </a:pPr>
            <a:r>
              <a:rPr lang="en-US"/>
              <a:t>Kahoot! sprawia, że nauka staje się grą. Nauczyciele mogą tworzyć quizy z pytaniami wielokrotnego wyboru, ankietami i wyzwaniami. Uczniowie mogą dołączać w czasie rzeczywistym ze swoich urządzeń, odpowiadać na pytania i zdobywać punkty. Jest to doskonały sposób na wzmocnienie kluczowych pojęć w konkurencyjny i przyjemny sposób. Zapewnia natychmiastową informację zwrotną zarówno nauczycielom, jak i uczniom.</a:t>
            </a:r>
            <a:endParaRPr/>
          </a:p>
          <a:p>
            <a:pPr marL="0" lvl="0" indent="0" algn="l" rtl="0">
              <a:spcBef>
                <a:spcPts val="0"/>
              </a:spcBef>
              <a:spcAft>
                <a:spcPts val="0"/>
              </a:spcAft>
              <a:buNone/>
            </a:pPr>
            <a:r>
              <a:rPr lang="en-US"/>
              <a:t> Dzięki Kahoot! możesz tworzyć angażujące mikro-lekcje, które są nie tylko edukacyjne, ale także rozrywkowe. Narzędzie to jest szczególnie skuteczne we wzmacnianiu wiedzy i sprawdzaniu zrozumienia w zabawny sposób.</a:t>
            </a:r>
            <a:endParaRPr/>
          </a:p>
        </p:txBody>
      </p:sp>
      <p:sp>
        <p:nvSpPr>
          <p:cNvPr id="1712" name="Google Shape;1712;p7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13" name="Google Shape;1713;p7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 name="Google Shape;196;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7" name="Google Shape;197;p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Ten lodołamacz nie tylko pomoże uczestnikom zapoznać się z narzędziami cyfrowymi, które mogą wykorzystać do tworzenia zasobów mikrolearningowych, ale także zachęci do budowania zespołu i umiejętności komunikacyjnych.</a:t>
            </a:r>
            <a:endParaRPr/>
          </a:p>
          <a:p>
            <a:pPr marL="0" lvl="0" indent="0" algn="l" rtl="0">
              <a:spcBef>
                <a:spcPts val="0"/>
              </a:spcBef>
              <a:spcAft>
                <a:spcPts val="0"/>
              </a:spcAft>
              <a:buNone/>
            </a:pPr>
            <a:endParaRPr/>
          </a:p>
          <a:p>
            <a:pPr marL="0" lvl="0" indent="0" algn="l" rtl="0">
              <a:spcBef>
                <a:spcPts val="0"/>
              </a:spcBef>
              <a:spcAft>
                <a:spcPts val="0"/>
              </a:spcAft>
              <a:buNone/>
            </a:pPr>
            <a:r>
              <a:rPr lang="en-US"/>
              <a:t>Skorzystaj z tej listy narzędzi cyfrowych, platform lub aplikacji. Każdy zespół powinien otrzymać co najmniej 3 pozycje.</a:t>
            </a:r>
            <a:endParaRPr/>
          </a:p>
          <a:p>
            <a:pPr marL="0" lvl="0" indent="0" algn="l" rtl="0">
              <a:spcBef>
                <a:spcPts val="0"/>
              </a:spcBef>
              <a:spcAft>
                <a:spcPts val="0"/>
              </a:spcAft>
              <a:buNone/>
            </a:pPr>
            <a:endParaRPr/>
          </a:p>
          <a:p>
            <a:pPr marL="0" lvl="0" indent="0" algn="l" rtl="0">
              <a:spcBef>
                <a:spcPts val="0"/>
              </a:spcBef>
              <a:spcAft>
                <a:spcPts val="0"/>
              </a:spcAft>
              <a:buNone/>
            </a:pPr>
            <a:r>
              <a:rPr lang="en-US"/>
              <a:t>Articulate 360</a:t>
            </a:r>
            <a:endParaRPr/>
          </a:p>
          <a:p>
            <a:pPr marL="0" lvl="0" indent="0" algn="l" rtl="0">
              <a:spcBef>
                <a:spcPts val="0"/>
              </a:spcBef>
              <a:spcAft>
                <a:spcPts val="0"/>
              </a:spcAft>
              <a:buNone/>
            </a:pPr>
            <a:r>
              <a:rPr lang="en-US"/>
              <a:t>Adobe Captivate</a:t>
            </a:r>
            <a:endParaRPr/>
          </a:p>
          <a:p>
            <a:pPr marL="0" lvl="0" indent="0" algn="l" rtl="0">
              <a:spcBef>
                <a:spcPts val="0"/>
              </a:spcBef>
              <a:spcAft>
                <a:spcPts val="0"/>
              </a:spcAft>
              <a:buNone/>
            </a:pPr>
            <a:r>
              <a:rPr lang="en-US"/>
              <a:t>Camtasia</a:t>
            </a:r>
            <a:endParaRPr/>
          </a:p>
          <a:p>
            <a:pPr marL="0" lvl="0" indent="0" algn="l" rtl="0">
              <a:spcBef>
                <a:spcPts val="0"/>
              </a:spcBef>
              <a:spcAft>
                <a:spcPts val="0"/>
              </a:spcAft>
              <a:buNone/>
            </a:pPr>
            <a:r>
              <a:rPr lang="en-US"/>
              <a:t>H5P</a:t>
            </a:r>
            <a:endParaRPr/>
          </a:p>
          <a:p>
            <a:pPr marL="0" lvl="0" indent="0" algn="l" rtl="0">
              <a:spcBef>
                <a:spcPts val="0"/>
              </a:spcBef>
              <a:spcAft>
                <a:spcPts val="0"/>
              </a:spcAft>
              <a:buNone/>
            </a:pPr>
            <a:r>
              <a:rPr lang="en-US"/>
              <a:t>iSpring Suite</a:t>
            </a:r>
            <a:endParaRPr/>
          </a:p>
          <a:p>
            <a:pPr marL="0" lvl="0" indent="0" algn="l" rtl="0">
              <a:spcBef>
                <a:spcPts val="0"/>
              </a:spcBef>
              <a:spcAft>
                <a:spcPts val="0"/>
              </a:spcAft>
              <a:buNone/>
            </a:pPr>
            <a:r>
              <a:rPr lang="en-US"/>
              <a:t>Canva</a:t>
            </a:r>
            <a:endParaRPr/>
          </a:p>
          <a:p>
            <a:pPr marL="0" lvl="0" indent="0" algn="l" rtl="0">
              <a:spcBef>
                <a:spcPts val="0"/>
              </a:spcBef>
              <a:spcAft>
                <a:spcPts val="0"/>
              </a:spcAft>
              <a:buNone/>
            </a:pPr>
            <a:r>
              <a:rPr lang="en-US"/>
              <a:t>Kahoot</a:t>
            </a:r>
            <a:endParaRPr/>
          </a:p>
          <a:p>
            <a:pPr marL="0" lvl="0" indent="0" algn="l" rtl="0">
              <a:spcBef>
                <a:spcPts val="0"/>
              </a:spcBef>
              <a:spcAft>
                <a:spcPts val="0"/>
              </a:spcAft>
              <a:buNone/>
            </a:pPr>
            <a:r>
              <a:rPr lang="en-US"/>
              <a:t>Quizlet</a:t>
            </a:r>
            <a:endParaRPr/>
          </a:p>
          <a:p>
            <a:pPr marL="0" lvl="0" indent="0" algn="l" rtl="0">
              <a:spcBef>
                <a:spcPts val="0"/>
              </a:spcBef>
              <a:spcAft>
                <a:spcPts val="0"/>
              </a:spcAft>
              <a:buNone/>
            </a:pPr>
            <a:r>
              <a:rPr lang="en-US"/>
              <a:t>Ogólnie</a:t>
            </a:r>
            <a:endParaRPr/>
          </a:p>
          <a:p>
            <a:pPr marL="0" lvl="0" indent="0" algn="l" rtl="0">
              <a:spcBef>
                <a:spcPts val="0"/>
              </a:spcBef>
              <a:spcAft>
                <a:spcPts val="0"/>
              </a:spcAft>
              <a:buNone/>
            </a:pPr>
            <a:r>
              <a:rPr lang="en-US"/>
              <a:t>Mentimetr</a:t>
            </a:r>
            <a:endParaRPr/>
          </a:p>
          <a:p>
            <a:pPr marL="0" lvl="0" indent="0" algn="l" rtl="0">
              <a:spcBef>
                <a:spcPts val="0"/>
              </a:spcBef>
              <a:spcAft>
                <a:spcPts val="0"/>
              </a:spcAft>
              <a:buNone/>
            </a:pPr>
            <a:r>
              <a:rPr lang="en-US"/>
              <a:t>Elucidat</a:t>
            </a:r>
            <a:endParaRPr/>
          </a:p>
          <a:p>
            <a:pPr marL="0" lvl="0" indent="0" algn="l" rtl="0">
              <a:spcBef>
                <a:spcPts val="0"/>
              </a:spcBef>
              <a:spcAft>
                <a:spcPts val="0"/>
              </a:spcAft>
              <a:buNone/>
            </a:pPr>
            <a:r>
              <a:rPr lang="en-US"/>
              <a:t>Easygenerator</a:t>
            </a:r>
            <a:endParaRPr/>
          </a:p>
          <a:p>
            <a:pPr marL="0" lvl="0" indent="0" algn="l" rtl="0">
              <a:spcBef>
                <a:spcPts val="0"/>
              </a:spcBef>
              <a:spcAft>
                <a:spcPts val="0"/>
              </a:spcAft>
              <a:buNone/>
            </a:pPr>
            <a:r>
              <a:rPr lang="en-US"/>
              <a:t>Lectora Inspire</a:t>
            </a:r>
            <a:endParaRPr/>
          </a:p>
          <a:p>
            <a:pPr marL="0" lvl="0" indent="0" algn="l" rtl="0">
              <a:spcBef>
                <a:spcPts val="0"/>
              </a:spcBef>
              <a:spcAft>
                <a:spcPts val="0"/>
              </a:spcAft>
              <a:buNone/>
            </a:pPr>
            <a:r>
              <a:rPr lang="en-US"/>
              <a:t>EdApp</a:t>
            </a:r>
            <a:endParaRPr/>
          </a:p>
          <a:p>
            <a:pPr marL="0" lvl="0" indent="0" algn="l" rtl="0">
              <a:spcBef>
                <a:spcPts val="0"/>
              </a:spcBef>
              <a:spcAft>
                <a:spcPts val="0"/>
              </a:spcAft>
              <a:buNone/>
            </a:pPr>
            <a:r>
              <a:rPr lang="en-US"/>
              <a:t>Docebo Content Creator</a:t>
            </a:r>
            <a:endParaRPr/>
          </a:p>
          <a:p>
            <a:pPr marL="0" lvl="0" indent="0" algn="l" rtl="0">
              <a:spcBef>
                <a:spcPts val="0"/>
              </a:spcBef>
              <a:spcAft>
                <a:spcPts val="0"/>
              </a:spcAft>
              <a:buNone/>
            </a:pPr>
            <a:r>
              <a:rPr lang="en-US"/>
              <a:t>WizIQ</a:t>
            </a:r>
            <a:endParaRPr/>
          </a:p>
          <a:p>
            <a:pPr marL="0" lvl="0" indent="0" algn="l" rtl="0">
              <a:spcBef>
                <a:spcPts val="0"/>
              </a:spcBef>
              <a:spcAft>
                <a:spcPts val="0"/>
              </a:spcAft>
              <a:buNone/>
            </a:pPr>
            <a:r>
              <a:rPr lang="en-US"/>
              <a:t>Powtoon</a:t>
            </a:r>
            <a:endParaRPr/>
          </a:p>
          <a:p>
            <a:pPr marL="0" lvl="0" indent="0" algn="l" rtl="0">
              <a:spcBef>
                <a:spcPts val="0"/>
              </a:spcBef>
              <a:spcAft>
                <a:spcPts val="0"/>
              </a:spcAft>
              <a:buNone/>
            </a:pPr>
            <a:r>
              <a:rPr lang="en-US"/>
              <a:t>Vyond</a:t>
            </a:r>
            <a:endParaRPr/>
          </a:p>
          <a:p>
            <a:pPr marL="0" lvl="0" indent="0" algn="l" rtl="0">
              <a:spcBef>
                <a:spcPts val="0"/>
              </a:spcBef>
              <a:spcAft>
                <a:spcPts val="0"/>
              </a:spcAft>
              <a:buNone/>
            </a:pPr>
            <a:r>
              <a:rPr lang="en-US"/>
              <a:t>Prezi</a:t>
            </a:r>
            <a:endParaRPr/>
          </a:p>
          <a:p>
            <a:pPr marL="0" lvl="0" indent="0" algn="l" rtl="0">
              <a:spcBef>
                <a:spcPts val="0"/>
              </a:spcBef>
              <a:spcAft>
                <a:spcPts val="0"/>
              </a:spcAft>
              <a:buNone/>
            </a:pPr>
            <a:r>
              <a:rPr lang="en-US"/>
              <a:t>Animaker</a:t>
            </a:r>
            <a:endParaRPr/>
          </a:p>
        </p:txBody>
      </p:sp>
      <p:sp>
        <p:nvSpPr>
          <p:cNvPr id="199" name="Google Shape;199;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 name="Google Shape;200;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8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31" name="Google Shape;1731;p8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32" name="Google Shape;1732;p8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3" name="Google Shape;1733;p8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Studium przypadku 1: Spółka ABC </a:t>
            </a:r>
            <a:endParaRPr/>
          </a:p>
          <a:p>
            <a:pPr marL="0" lvl="0" indent="0" algn="l" rtl="0">
              <a:spcBef>
                <a:spcPts val="0"/>
              </a:spcBef>
              <a:spcAft>
                <a:spcPts val="0"/>
              </a:spcAft>
              <a:buNone/>
            </a:pPr>
            <a:endParaRPr/>
          </a:p>
          <a:p>
            <a:pPr marL="0" lvl="0" indent="0" algn="l" rtl="0">
              <a:spcBef>
                <a:spcPts val="0"/>
              </a:spcBef>
              <a:spcAft>
                <a:spcPts val="0"/>
              </a:spcAft>
              <a:buNone/>
            </a:pPr>
            <a:r>
              <a:rPr lang="en-US"/>
              <a:t>Nasze pierwsze studium przypadku przedstawia "Firmę ABC", firmę skoncentrowaną na technologii, która z powodzeniem wdrożyła mikro-learning w celu szkolenia swoich pracowników zdalnych. Przyjrzyjmy się ich podejściu i wynikom.</a:t>
            </a:r>
            <a:endParaRPr/>
          </a:p>
          <a:p>
            <a:pPr marL="0" lvl="0" indent="0" algn="l" rtl="0">
              <a:spcBef>
                <a:spcPts val="0"/>
              </a:spcBef>
              <a:spcAft>
                <a:spcPts val="0"/>
              </a:spcAft>
              <a:buNone/>
            </a:pPr>
            <a:endParaRPr/>
          </a:p>
          <a:p>
            <a:pPr marL="0" lvl="0" indent="0" algn="l" rtl="0">
              <a:spcBef>
                <a:spcPts val="0"/>
              </a:spcBef>
              <a:spcAft>
                <a:spcPts val="0"/>
              </a:spcAft>
              <a:buNone/>
            </a:pPr>
            <a:r>
              <a:rPr lang="en-US"/>
              <a:t>Firma ABC dostrzegła potrzebę zapewnienia pracownikom zdalnym ciągłych szkoleń, aby nadążyć za rozwijającymi się technologiami. Przyjęli podejście mikro-learningowe, dzieląc złożone tematy techniczne na moduły wielkości kęsa. Moduły te były łatwo dostępne za pośrednictwem systemu zarządzania nauczaniem.</a:t>
            </a:r>
            <a:endParaRPr/>
          </a:p>
          <a:p>
            <a:pPr marL="0" lvl="0" indent="0" algn="l" rtl="0">
              <a:spcBef>
                <a:spcPts val="0"/>
              </a:spcBef>
              <a:spcAft>
                <a:spcPts val="0"/>
              </a:spcAft>
              <a:buNone/>
            </a:pPr>
            <a:r>
              <a:rPr lang="en-US"/>
              <a:t>Każdy moduł został zaprojektowany tak, aby był krótki i angażujący, koncentrując się na jednej konkretnej umiejętności lub koncepcji. Zawierały one elementy multimedialne, takie jak filmy, interaktywne quizy i infografiki, aby zaspokoić różne style uczenia się.</a:t>
            </a:r>
            <a:endParaRPr/>
          </a:p>
          <a:p>
            <a:pPr marL="0" lvl="0" indent="0" algn="l" rtl="0">
              <a:spcBef>
                <a:spcPts val="0"/>
              </a:spcBef>
              <a:spcAft>
                <a:spcPts val="0"/>
              </a:spcAft>
              <a:buNone/>
            </a:pPr>
            <a:r>
              <a:rPr lang="en-US"/>
              <a:t>Aby zapewnić odpowiedzialność, wdrożyli system grywalizacji, w którym pracownicy zdobywali punkty i odznaki za ukończenie modułów. Stworzyło to zdrową rywalizację i uznanie wśród pracowników.</a:t>
            </a:r>
            <a:endParaRPr/>
          </a:p>
        </p:txBody>
      </p:sp>
      <p:sp>
        <p:nvSpPr>
          <p:cNvPr id="1734" name="Google Shape;1734;p8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35" name="Google Shape;1735;p8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p8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60" name="Google Shape;1760;p8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61" name="Google Shape;1761;p8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2" name="Google Shape;1762;p8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Studium przypadku 1: Spółka ABC </a:t>
            </a:r>
            <a:endParaRPr/>
          </a:p>
          <a:p>
            <a:pPr marL="0" lvl="0" indent="0" algn="l" rtl="0">
              <a:spcBef>
                <a:spcPts val="0"/>
              </a:spcBef>
              <a:spcAft>
                <a:spcPts val="0"/>
              </a:spcAft>
              <a:buNone/>
            </a:pPr>
            <a:endParaRPr/>
          </a:p>
          <a:p>
            <a:pPr marL="0" lvl="0" indent="0" algn="l" rtl="0">
              <a:spcBef>
                <a:spcPts val="0"/>
              </a:spcBef>
              <a:spcAft>
                <a:spcPts val="0"/>
              </a:spcAft>
              <a:buNone/>
            </a:pPr>
            <a:r>
              <a:rPr lang="en-US"/>
              <a:t> Nasze pierwsze studium przypadku przedstawia "Firmę ABC", firmę skoncentrowaną na technologii, która z powodzeniem wdrożyła mikro-learning w celu szkolenia swoich pracowników zdalnych. Przyjrzyjmy się ich podejściu i wynikom.</a:t>
            </a:r>
            <a:endParaRPr/>
          </a:p>
          <a:p>
            <a:pPr marL="0" lvl="0" indent="0" algn="l" rtl="0">
              <a:spcBef>
                <a:spcPts val="0"/>
              </a:spcBef>
              <a:spcAft>
                <a:spcPts val="0"/>
              </a:spcAft>
              <a:buNone/>
            </a:pPr>
            <a:endParaRPr/>
          </a:p>
          <a:p>
            <a:pPr marL="0" lvl="0" indent="0" algn="l" rtl="0">
              <a:spcBef>
                <a:spcPts val="0"/>
              </a:spcBef>
              <a:spcAft>
                <a:spcPts val="0"/>
              </a:spcAft>
              <a:buNone/>
            </a:pPr>
            <a:r>
              <a:rPr lang="en-US"/>
              <a:t>Firma ABC dostrzegła potrzebę zapewnienia pracownikom zdalnym ciągłych szkoleń, aby nadążyć za rozwijającymi się technologiami. Przyjęli podejście mikro-learningowe, dzieląc złożone tematy techniczne na moduły wielkości kęsa. Moduły te były łatwo dostępne za pośrednictwem systemu zarządzania nauczaniem.</a:t>
            </a:r>
            <a:endParaRPr/>
          </a:p>
          <a:p>
            <a:pPr marL="0" lvl="0" indent="0" algn="l" rtl="0">
              <a:spcBef>
                <a:spcPts val="0"/>
              </a:spcBef>
              <a:spcAft>
                <a:spcPts val="0"/>
              </a:spcAft>
              <a:buNone/>
            </a:pPr>
            <a:r>
              <a:rPr lang="en-US"/>
              <a:t>Każdy moduł został zaprojektowany tak, aby był krótki i angażujący, koncentrując się na jednej konkretnej umiejętności lub koncepcji. Zawierały one elementy multimedialne, takie jak filmy, interaktywne quizy i infografiki, aby zaspokoić różne style uczenia się.</a:t>
            </a:r>
            <a:endParaRPr/>
          </a:p>
          <a:p>
            <a:pPr marL="0" lvl="0" indent="0" algn="l" rtl="0">
              <a:spcBef>
                <a:spcPts val="0"/>
              </a:spcBef>
              <a:spcAft>
                <a:spcPts val="0"/>
              </a:spcAft>
              <a:buNone/>
            </a:pPr>
            <a:r>
              <a:rPr lang="en-US"/>
              <a:t>Aby zapewnić odpowiedzialność, wdrożyli system grywalizacji, w którym pracownicy zdobywali punkty i odznaki za ukończenie modułów. Stworzyło to zdrową rywalizację i uznanie wśród pracowników.</a:t>
            </a:r>
            <a:endParaRPr/>
          </a:p>
        </p:txBody>
      </p:sp>
      <p:sp>
        <p:nvSpPr>
          <p:cNvPr id="1763" name="Google Shape;1763;p8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64" name="Google Shape;1764;p8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8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9" name="Google Shape;1779;p8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80" name="Google Shape;1780;p8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1" name="Google Shape;1781;p8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Firma ABC dostrzegła potrzebę zapewnienia pracownikom zdalnym ciągłych szkoleń, aby mogli nadążać za rozwijającymi się technologiami.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Przyjęli podejście mikro-learningowe, dzieląc złożone tematy techniczne na moduły wielkości kęsa. Moduły te były łatwo dostępne za pośrednictwem systemu zarządzania nauczaniem.</a:t>
            </a:r>
            <a:endParaRPr/>
          </a:p>
          <a:p>
            <a:pPr marL="0" lvl="0" indent="0" algn="l" rtl="0">
              <a:spcBef>
                <a:spcPts val="0"/>
              </a:spcBef>
              <a:spcAft>
                <a:spcPts val="0"/>
              </a:spcAft>
              <a:buNone/>
            </a:pPr>
            <a:endParaRPr/>
          </a:p>
          <a:p>
            <a:pPr marL="0" lvl="0" indent="0" algn="l" rtl="0">
              <a:spcBef>
                <a:spcPts val="0"/>
              </a:spcBef>
              <a:spcAft>
                <a:spcPts val="0"/>
              </a:spcAft>
              <a:buNone/>
            </a:pPr>
            <a:r>
              <a:rPr lang="en-US"/>
              <a:t>Prowadzący: Każdy moduł został zaprojektowany tak, aby był krótki i angażujący, skupiając się na jednej konkretnej umiejętności lub koncepcji. Zawierały one elementy multimedialne, takie jak filmy, interaktywne quizy i infografiki, aby zaspokoić różne style uczenia się.</a:t>
            </a:r>
            <a:endParaRPr/>
          </a:p>
          <a:p>
            <a:pPr marL="0" lvl="0" indent="0" algn="l" rtl="0">
              <a:spcBef>
                <a:spcPts val="0"/>
              </a:spcBef>
              <a:spcAft>
                <a:spcPts val="0"/>
              </a:spcAft>
              <a:buNone/>
            </a:pPr>
            <a:endParaRPr/>
          </a:p>
          <a:p>
            <a:pPr marL="0" lvl="0" indent="0" algn="l" rtl="0">
              <a:spcBef>
                <a:spcPts val="0"/>
              </a:spcBef>
              <a:spcAft>
                <a:spcPts val="0"/>
              </a:spcAft>
              <a:buNone/>
            </a:pPr>
            <a:r>
              <a:rPr lang="en-US"/>
              <a:t>Facylitator: Aby zapewnić odpowiedzialność, wdrożono system grywalizacji, w którym pracownicy zdobywali punkty i odznaki za ukończenie modułów. Stworzyło to zdrową rywalizację i uznanie wśród pracowników.</a:t>
            </a:r>
            <a:endParaRPr/>
          </a:p>
        </p:txBody>
      </p:sp>
      <p:sp>
        <p:nvSpPr>
          <p:cNvPr id="1782" name="Google Shape;1782;p8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83" name="Google Shape;1783;p8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p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01" name="Google Shape;1801;p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02" name="Google Shape;1802;p8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3" name="Google Shape;1803;p8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Pracownicy chętnie brali w nich udział, zdobywając odznaki i uznanie.</a:t>
            </a:r>
            <a:endParaRPr/>
          </a:p>
          <a:p>
            <a:pPr marL="0" lvl="0" indent="0" algn="l" rtl="0">
              <a:spcBef>
                <a:spcPts val="0"/>
              </a:spcBef>
              <a:spcAft>
                <a:spcPts val="0"/>
              </a:spcAft>
              <a:buNone/>
            </a:pPr>
            <a:r>
              <a:rPr lang="en-US"/>
              <a:t>Facylitator: Podejście firmy ABC do mikrokształcenia nie tylko usprawniło szkolenie pracowników, ale także przyczyniło się do zwiększenia umiejętności i zaangażowania pracowników zdalnych. To studium przypadku ilustruje, w jaki sposób mikrokształcenie może być przełomem w szkoleniu pracowników, nawet w przypadku pracy zdalnej.</a:t>
            </a:r>
            <a:endParaRPr/>
          </a:p>
        </p:txBody>
      </p:sp>
      <p:sp>
        <p:nvSpPr>
          <p:cNvPr id="1804" name="Google Shape;1804;p8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05" name="Google Shape;1805;p8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8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24" name="Google Shape;1824;p8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25" name="Google Shape;1825;p8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6" name="Google Shape;1826;p8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7" name="Google Shape;1827;p8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28" name="Google Shape;1828;p8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p8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42" name="Google Shape;1842;p8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43" name="Google Shape;1843;p8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4" name="Google Shape;1844;p8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Szkoła Z zidentyfikowała wspólne wyzwanie w edukacji matematycznej - uczniowie mający trudności z podstawowymi pojęciami.</a:t>
            </a:r>
            <a:endParaRPr/>
          </a:p>
          <a:p>
            <a:pPr marL="0" lvl="0" indent="0" algn="l" rtl="0">
              <a:spcBef>
                <a:spcPts val="0"/>
              </a:spcBef>
              <a:spcAft>
                <a:spcPts val="0"/>
              </a:spcAft>
              <a:buNone/>
            </a:pPr>
            <a:endParaRPr/>
          </a:p>
          <a:p>
            <a:pPr marL="0" lvl="0" indent="0" algn="l" rtl="0">
              <a:spcBef>
                <a:spcPts val="0"/>
              </a:spcBef>
              <a:spcAft>
                <a:spcPts val="0"/>
              </a:spcAft>
              <a:buNone/>
            </a:pPr>
            <a:r>
              <a:rPr lang="en-US"/>
              <a:t>Aby temu zaradzić, wdrożyli podejście mikronauczania w swoim programie nauczania matematyki:</a:t>
            </a:r>
            <a:endParaRPr/>
          </a:p>
          <a:p>
            <a:pPr marL="0" lvl="0" indent="0" algn="l" rtl="0">
              <a:spcBef>
                <a:spcPts val="0"/>
              </a:spcBef>
              <a:spcAft>
                <a:spcPts val="0"/>
              </a:spcAft>
              <a:buNone/>
            </a:pPr>
            <a:r>
              <a:rPr lang="en-US"/>
              <a:t>Stworzyli oni serię krótkich, interaktywnych mikro-lekcji, z których każda koncentrowała się na konkretnym zagadnieniu lub koncepcji matematycznej. Te mikro-lekcje były łatwo dostępne za pośrednictwem szkolnej platformy internetowej</a:t>
            </a:r>
            <a:endParaRPr/>
          </a:p>
          <a:p>
            <a:pPr marL="0" lvl="0" indent="0" algn="l" rtl="0">
              <a:spcBef>
                <a:spcPts val="0"/>
              </a:spcBef>
              <a:spcAft>
                <a:spcPts val="0"/>
              </a:spcAft>
              <a:buNone/>
            </a:pPr>
            <a:endParaRPr/>
          </a:p>
          <a:p>
            <a:pPr marL="0" lvl="0" indent="0" algn="l" rtl="0">
              <a:spcBef>
                <a:spcPts val="0"/>
              </a:spcBef>
              <a:spcAft>
                <a:spcPts val="0"/>
              </a:spcAft>
              <a:buNone/>
            </a:pPr>
            <a:r>
              <a:rPr lang="en-US"/>
              <a:t>School Z wprowadziła również elementy grywalizacji, takie jak wyzwania matematyczne i tabele wyników. Uczniowie zdobywali punkty i rywalizowali ze swoimi rówieśnikami, tworząc poczucie ekscytacji i motywacji</a:t>
            </a:r>
            <a:endParaRPr/>
          </a:p>
        </p:txBody>
      </p:sp>
      <p:sp>
        <p:nvSpPr>
          <p:cNvPr id="1845" name="Google Shape;1845;p8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46" name="Google Shape;1846;p8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p8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63" name="Google Shape;1863;p8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64" name="Google Shape;1864;p8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p8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Zaangażowanie uczniów w matematykę znacznie wzrosło:</a:t>
            </a:r>
            <a:endParaRPr/>
          </a:p>
          <a:p>
            <a:pPr marL="0" lvl="0" indent="0" algn="l" rtl="0">
              <a:spcBef>
                <a:spcPts val="0"/>
              </a:spcBef>
              <a:spcAft>
                <a:spcPts val="0"/>
              </a:spcAft>
              <a:buNone/>
            </a:pPr>
            <a:endParaRPr/>
          </a:p>
          <a:p>
            <a:pPr marL="0" lvl="0" indent="0" algn="l" rtl="0">
              <a:spcBef>
                <a:spcPts val="0"/>
              </a:spcBef>
              <a:spcAft>
                <a:spcPts val="0"/>
              </a:spcAft>
              <a:buNone/>
            </a:pPr>
            <a:r>
              <a:rPr lang="en-US"/>
              <a:t>Krótkie, ukierunkowane mikro-lekcje ułatwiły im zrozumienie złożonych pojęć.</a:t>
            </a:r>
            <a:endParaRPr/>
          </a:p>
          <a:p>
            <a:pPr marL="0" lvl="0" indent="0" algn="l" rtl="0">
              <a:spcBef>
                <a:spcPts val="0"/>
              </a:spcBef>
              <a:spcAft>
                <a:spcPts val="0"/>
              </a:spcAft>
              <a:buNone/>
            </a:pPr>
            <a:endParaRPr/>
          </a:p>
          <a:p>
            <a:pPr marL="0" lvl="0" indent="0" algn="l" rtl="0">
              <a:spcBef>
                <a:spcPts val="0"/>
              </a:spcBef>
              <a:spcAft>
                <a:spcPts val="0"/>
              </a:spcAft>
              <a:buNone/>
            </a:pPr>
            <a:r>
              <a:rPr lang="en-US"/>
              <a:t>Jeśli chodzi o wyniki, uczniowie wykazali znaczną poprawę biegłości w matematyce. Skoncentrowany, powtarzalny charakter mikrolearningu pomógł wzmocnić ich zrozumienie podstawowych tematów matematycznych.</a:t>
            </a:r>
            <a:endParaRPr/>
          </a:p>
          <a:p>
            <a:pPr marL="0" lvl="0" indent="0" algn="l" rtl="0">
              <a:spcBef>
                <a:spcPts val="0"/>
              </a:spcBef>
              <a:spcAft>
                <a:spcPts val="0"/>
              </a:spcAft>
              <a:buNone/>
            </a:pPr>
            <a:endParaRPr/>
          </a:p>
          <a:p>
            <a:pPr marL="0" lvl="0" indent="0" algn="l" rtl="0">
              <a:spcBef>
                <a:spcPts val="0"/>
              </a:spcBef>
              <a:spcAft>
                <a:spcPts val="0"/>
              </a:spcAft>
              <a:buNone/>
            </a:pPr>
            <a:r>
              <a:rPr lang="en-US"/>
              <a:t>Elementy grywalizacji dodały element zabawy i przyjaznej rywalizacji. Uczniowie nie tylko uczyli się matematyki bardziej efektywnie, ale także czerpali przyjemność z tego procesu.</a:t>
            </a:r>
            <a:endParaRPr/>
          </a:p>
          <a:p>
            <a:pPr marL="0" lvl="0" indent="0" algn="l" rtl="0">
              <a:spcBef>
                <a:spcPts val="0"/>
              </a:spcBef>
              <a:spcAft>
                <a:spcPts val="0"/>
              </a:spcAft>
              <a:buNone/>
            </a:pPr>
            <a:endParaRPr/>
          </a:p>
          <a:p>
            <a:pPr marL="0" lvl="0" indent="0" algn="l" rtl="0">
              <a:spcBef>
                <a:spcPts val="0"/>
              </a:spcBef>
              <a:spcAft>
                <a:spcPts val="0"/>
              </a:spcAft>
              <a:buNone/>
            </a:pPr>
            <a:r>
              <a:rPr lang="en-US"/>
              <a:t>Innowacyjne podejście szkoły Z do integracji mikrolearningu z programem nauczania matematyki pokazuje, jak ta metoda może mieć pozytywny wpływ na wyniki edukacyjne, szczególnie w trudnych przedmiotach, takich jak matematyka.</a:t>
            </a:r>
            <a:endParaRPr/>
          </a:p>
        </p:txBody>
      </p:sp>
      <p:sp>
        <p:nvSpPr>
          <p:cNvPr id="1866" name="Google Shape;1866;p8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67" name="Google Shape;1867;p8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p8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87" name="Google Shape;1887;p8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88" name="Google Shape;1888;p8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p8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0" name="Google Shape;1890;p8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91" name="Google Shape;1891;p8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p8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04" name="Google Shape;1904;p8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05" name="Google Shape;1905;p8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6" name="Google Shape;1906;p8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7" name="Google Shape;1907;p8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08" name="Google Shape;1908;p8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8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24" name="Google Shape;1924;p8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25" name="Google Shape;1925;p8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6" name="Google Shape;1926;p8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Dorośli słuchacze przyjęli podejście micro-learningowe, doceniając jego elastyczność i dostępność. Mogli uczyć się w dowolnym momencie. Co najważniejsze, wielu uczestników zgłosiło znaczną poprawę umiejętności związanych z pracą. Wyrażali większą pewność siebie i lepsze zrozumienie wybranych przez siebie dziedzin.</a:t>
            </a:r>
            <a:endParaRPr/>
          </a:p>
          <a:p>
            <a:pPr marL="0" lvl="0" indent="0" algn="l" rtl="0">
              <a:spcBef>
                <a:spcPts val="0"/>
              </a:spcBef>
              <a:spcAft>
                <a:spcPts val="0"/>
              </a:spcAft>
              <a:buNone/>
            </a:pPr>
            <a:endParaRPr/>
          </a:p>
          <a:p>
            <a:pPr marL="0" lvl="0" indent="0" algn="l" rtl="0">
              <a:spcBef>
                <a:spcPts val="0"/>
              </a:spcBef>
              <a:spcAft>
                <a:spcPts val="0"/>
              </a:spcAft>
              <a:buNone/>
            </a:pPr>
            <a:r>
              <a:rPr lang="en-US"/>
              <a:t> Nacisk MAAM na rzeczywiste zastosowania zapewnił, że uczestnicy byli gotowi do pracy po ukończeniu modułów mikrolearningowych. Wielu z nich znalazło nowe możliwości zatrudnienia lub doskonaliło się w swoich obecnych rolach.</a:t>
            </a:r>
            <a:endParaRPr/>
          </a:p>
          <a:p>
            <a:pPr marL="0" lvl="0" indent="0" algn="l" rtl="0">
              <a:spcBef>
                <a:spcPts val="0"/>
              </a:spcBef>
              <a:spcAft>
                <a:spcPts val="0"/>
              </a:spcAft>
              <a:buNone/>
            </a:pPr>
            <a:endParaRPr/>
          </a:p>
          <a:p>
            <a:pPr marL="0" lvl="0" indent="0" algn="l" rtl="0">
              <a:spcBef>
                <a:spcPts val="0"/>
              </a:spcBef>
              <a:spcAft>
                <a:spcPts val="0"/>
              </a:spcAft>
              <a:buNone/>
            </a:pPr>
            <a:r>
              <a:rPr lang="en-US"/>
              <a:t> Zaangażowanie organizacji non-profit MAAM w mikrokształcenie jako narzędzie wzmacniania pozycji pokazuje, jak dostosowany, praktyczny mikrokształcenie może mieć głęboki wpływ na dorosłych uczniów, zwłaszcza jeśli chodzi o umiejętności związane z pracą.</a:t>
            </a:r>
            <a:endParaRPr/>
          </a:p>
        </p:txBody>
      </p:sp>
      <p:sp>
        <p:nvSpPr>
          <p:cNvPr id="1927" name="Google Shape;1927;p8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28" name="Google Shape;1928;p8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12" name="Google Shape;212;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13" name="Google Shape;213;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Połączmy mikroedukację z naszymi codziennymi czynnościami. Czy kiedykolwiek oglądałeś szybki film z przepisem zamiast czytać długą książkę kucharską?</a:t>
            </a:r>
            <a:endParaRPr/>
          </a:p>
          <a:p>
            <a:pPr marL="0" lvl="0" indent="0" algn="l" rtl="0">
              <a:spcBef>
                <a:spcPts val="0"/>
              </a:spcBef>
              <a:spcAft>
                <a:spcPts val="0"/>
              </a:spcAft>
              <a:buNone/>
            </a:pPr>
            <a:r>
              <a:rPr lang="en-US"/>
              <a:t>To właśnie jest micro-learning w akcji!</a:t>
            </a:r>
            <a:endParaRPr/>
          </a:p>
        </p:txBody>
      </p:sp>
      <p:sp>
        <p:nvSpPr>
          <p:cNvPr id="215" name="Google Shape;215;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16" name="Google Shape;216;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p9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47" name="Google Shape;1947;p9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48" name="Google Shape;1948;p9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9" name="Google Shape;1949;p9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0" name="Google Shape;1950;p9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51" name="Google Shape;1951;p9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9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4" name="Google Shape;1964;p9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65" name="Google Shape;1965;p9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6" name="Google Shape;1966;p9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7" name="Google Shape;1967;p9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68" name="Google Shape;1968;p9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9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80" name="Google Shape;1980;p9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81" name="Google Shape;1981;p9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2" name="Google Shape;1982;p9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3" name="Google Shape;1983;p9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84" name="Google Shape;1984;p9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p9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97" name="Google Shape;1997;p9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98" name="Google Shape;1998;p9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9" name="Google Shape;1999;p9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0" name="Google Shape;2000;p9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1" name="Google Shape;2001;p9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p9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4" name="Google Shape;2014;p9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0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0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0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0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4"/>
          <p:cNvSpPr>
            <a:spLocks noGrp="1"/>
          </p:cNvSpPr>
          <p:nvPr>
            <p:ph type="pic" idx="2"/>
          </p:nvPr>
        </p:nvSpPr>
        <p:spPr>
          <a:xfrm>
            <a:off x="1792288" y="612775"/>
            <a:ext cx="5486400" cy="4114800"/>
          </a:xfrm>
          <a:prstGeom prst="rect">
            <a:avLst/>
          </a:prstGeom>
          <a:noFill/>
          <a:ln>
            <a:noFill/>
          </a:ln>
        </p:spPr>
      </p:sp>
      <p:sp>
        <p:nvSpPr>
          <p:cNvPr id="68" name="Google Shape;68;p10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shorts/NCLLKaHgD4c" TargetMode="External"/><Relationship Id="rId13"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hyperlink" Target="https://www.youtube.com/watch?v=0sl3eMAXspE" TargetMode="External"/><Relationship Id="rId4" Type="http://schemas.openxmlformats.org/officeDocument/2006/relationships/image" Target="../media/image20.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33.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2.png"/><Relationship Id="rId5" Type="http://schemas.openxmlformats.org/officeDocument/2006/relationships/image" Target="../media/image51.png"/><Relationship Id="rId10" Type="http://schemas.openxmlformats.org/officeDocument/2006/relationships/image" Target="../media/image55.jpg"/><Relationship Id="rId4" Type="http://schemas.openxmlformats.org/officeDocument/2006/relationships/image" Target="../media/image50.png"/><Relationship Id="rId9" Type="http://schemas.openxmlformats.org/officeDocument/2006/relationships/image" Target="../media/image54.jp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hyperlink" Target="https://www.youtube.com/watch?v=dItUGF8GdTw"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5.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7.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4.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1.jpg"/><Relationship Id="rId7" Type="http://schemas.openxmlformats.org/officeDocument/2006/relationships/image" Target="../media/image103.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102.jpg"/><Relationship Id="rId10" Type="http://schemas.openxmlformats.org/officeDocument/2006/relationships/image" Target="../media/image2.png"/><Relationship Id="rId4" Type="http://schemas.openxmlformats.org/officeDocument/2006/relationships/image" Target="../media/image99.png"/><Relationship Id="rId9"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4.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7.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5.png"/><Relationship Id="rId7"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9.png"/><Relationship Id="rId11" Type="http://schemas.openxmlformats.org/officeDocument/2006/relationships/image" Target="../media/image2.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png"/><Relationship Id="rId9"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4.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5.png"/><Relationship Id="rId7" Type="http://schemas.openxmlformats.org/officeDocument/2006/relationships/image" Target="../media/image128.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5.png"/><Relationship Id="rId7" Type="http://schemas.openxmlformats.org/officeDocument/2006/relationships/image" Target="../media/image131.png"/><Relationship Id="rId12"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3.png"/><Relationship Id="rId11" Type="http://schemas.openxmlformats.org/officeDocument/2006/relationships/image" Target="../media/image137.png"/><Relationship Id="rId5" Type="http://schemas.openxmlformats.org/officeDocument/2006/relationships/image" Target="../media/image132.png"/><Relationship Id="rId10" Type="http://schemas.openxmlformats.org/officeDocument/2006/relationships/image" Target="../media/image136.png"/><Relationship Id="rId4" Type="http://schemas.openxmlformats.org/officeDocument/2006/relationships/image" Target="../media/image125.png"/><Relationship Id="rId9" Type="http://schemas.openxmlformats.org/officeDocument/2006/relationships/image" Target="../media/image135.png"/></Relationships>
</file>

<file path=ppt/slides/_rels/slide5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5.png"/><Relationship Id="rId7" Type="http://schemas.openxmlformats.org/officeDocument/2006/relationships/image" Target="../media/image14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5.png"/><Relationship Id="rId7" Type="http://schemas.openxmlformats.org/officeDocument/2006/relationships/image" Target="../media/image146.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jpg"/><Relationship Id="rId4" Type="http://schemas.openxmlformats.org/officeDocument/2006/relationships/image" Target="../media/image159.png"/></Relationships>
</file>

<file path=ppt/slides/_rels/slide5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5.png"/><Relationship Id="rId7" Type="http://schemas.openxmlformats.org/officeDocument/2006/relationships/image" Target="../media/image165.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2.png"/><Relationship Id="rId4" Type="http://schemas.openxmlformats.org/officeDocument/2006/relationships/image" Target="../media/image162.png"/><Relationship Id="rId9" Type="http://schemas.openxmlformats.org/officeDocument/2006/relationships/image" Target="../media/image167.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4.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4.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68.jpg"/><Relationship Id="rId7"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72.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3.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4.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5.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3.png"/><Relationship Id="rId4" Type="http://schemas.openxmlformats.org/officeDocument/2006/relationships/image" Target="../media/image182.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5.png"/><Relationship Id="rId4" Type="http://schemas.openxmlformats.org/officeDocument/2006/relationships/image" Target="../media/image184.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7.png"/><Relationship Id="rId4" Type="http://schemas.openxmlformats.org/officeDocument/2006/relationships/image" Target="../media/image186.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9.png"/><Relationship Id="rId4" Type="http://schemas.openxmlformats.org/officeDocument/2006/relationships/image" Target="../media/image188.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92.png"/><Relationship Id="rId5" Type="http://schemas.openxmlformats.org/officeDocument/2006/relationships/image" Target="../media/image191.gif"/><Relationship Id="rId4" Type="http://schemas.openxmlformats.org/officeDocument/2006/relationships/image" Target="../media/image190.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97.png"/><Relationship Id="rId4" Type="http://schemas.openxmlformats.org/officeDocument/2006/relationships/image" Target="../media/image196.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4.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4.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200.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99.png"/><Relationship Id="rId5" Type="http://schemas.openxmlformats.org/officeDocument/2006/relationships/image" Target="../media/image195.png"/><Relationship Id="rId4" Type="http://schemas.openxmlformats.org/officeDocument/2006/relationships/image" Target="../media/image19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4.jpg"/></Relationships>
</file>

<file path=ppt/slides/_rels/slide82.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4.jpg"/><Relationship Id="rId7" Type="http://schemas.openxmlformats.org/officeDocument/2006/relationships/image" Target="../media/image207.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206.png"/><Relationship Id="rId5" Type="http://schemas.openxmlformats.org/officeDocument/2006/relationships/image" Target="../media/image205.jpg"/><Relationship Id="rId4" Type="http://schemas.openxmlformats.org/officeDocument/2006/relationships/image" Target="../media/image5.png"/><Relationship Id="rId9"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4.jpg"/><Relationship Id="rId7" Type="http://schemas.openxmlformats.org/officeDocument/2006/relationships/image" Target="../media/image211.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205.jpg"/></Relationships>
</file>

<file path=ppt/slides/_rels/slide84.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213.jpg"/><Relationship Id="rId7"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214.png"/><Relationship Id="rId5" Type="http://schemas.openxmlformats.org/officeDocument/2006/relationships/image" Target="../media/image208.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5.jpeg"/><Relationship Id="rId7" Type="http://schemas.openxmlformats.org/officeDocument/2006/relationships/image" Target="../media/image217.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05.jp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219.png"/></Relationships>
</file>

<file path=ppt/slides/_rels/slide8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221.jpg"/><Relationship Id="rId7"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1.jpg"/><Relationship Id="rId7" Type="http://schemas.openxmlformats.org/officeDocument/2006/relationships/image" Target="../media/image224.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205.jpg"/><Relationship Id="rId9" Type="http://schemas.openxmlformats.org/officeDocument/2006/relationships/image" Target="../media/image226.png"/></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videos/riverview/relatedvideo?&amp;q=quick+carbonara+youtube&amp;&amp;mid=930E96C6DB82C2098BAD930E96C6DB82C2098BAD&amp;&amp;FORM=VRDGAR" TargetMode="External"/><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28.pn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6.png"/></Relationships>
</file>

<file path=ppt/slides/_rels/slide92.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5.png"/><Relationship Id="rId7" Type="http://schemas.openxmlformats.org/officeDocument/2006/relationships/image" Target="../media/image233.png"/><Relationship Id="rId12" Type="http://schemas.openxmlformats.org/officeDocument/2006/relationships/image" Target="../media/image16.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jpg"/><Relationship Id="rId10" Type="http://schemas.openxmlformats.org/officeDocument/2006/relationships/image" Target="../media/image236.jpg"/><Relationship Id="rId4" Type="http://schemas.openxmlformats.org/officeDocument/2006/relationships/image" Target="../media/image230.jpg"/><Relationship Id="rId9" Type="http://schemas.openxmlformats.org/officeDocument/2006/relationships/image" Target="../media/image2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1905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2843" b="-12876"/>
            </a:stretch>
          </a:blipFill>
          <a:ln>
            <a:noFill/>
          </a:ln>
        </p:spPr>
        <p:txBody>
          <a:bodyPr/>
          <a:lstStyle/>
          <a:p>
            <a:endParaRPr lang="en-GB"/>
          </a:p>
        </p:txBody>
      </p:sp>
      <p:sp>
        <p:nvSpPr>
          <p:cNvPr id="89" name="Google Shape;89;p1"/>
          <p:cNvSpPr/>
          <p:nvPr/>
        </p:nvSpPr>
        <p:spPr>
          <a:xfrm>
            <a:off x="0" y="1226128"/>
            <a:ext cx="8294941" cy="2186559"/>
          </a:xfrm>
          <a:custGeom>
            <a:avLst/>
            <a:gdLst/>
            <a:ahLst/>
            <a:cxnLst/>
            <a:rect l="l" t="t" r="r" b="b"/>
            <a:pathLst>
              <a:path w="11059922" h="2915412" extrusionOk="0">
                <a:moveTo>
                  <a:pt x="0" y="0"/>
                </a:moveTo>
                <a:lnTo>
                  <a:pt x="11059922" y="0"/>
                </a:lnTo>
                <a:lnTo>
                  <a:pt x="11059922" y="2915412"/>
                </a:lnTo>
                <a:lnTo>
                  <a:pt x="0" y="2915412"/>
                </a:lnTo>
                <a:close/>
              </a:path>
            </a:pathLst>
          </a:custGeom>
          <a:solidFill>
            <a:srgbClr val="FFCA08">
              <a:alpha val="69019"/>
            </a:srgbClr>
          </a:solidFill>
          <a:ln>
            <a:noFill/>
          </a:ln>
        </p:spPr>
        <p:txBody>
          <a:bodyPr/>
          <a:lstStyle/>
          <a:p>
            <a:endParaRPr lang="en-GB"/>
          </a:p>
        </p:txBody>
      </p:sp>
      <p:sp>
        <p:nvSpPr>
          <p:cNvPr id="90" name="Google Shape;90;p1"/>
          <p:cNvSpPr txBox="1"/>
          <p:nvPr/>
        </p:nvSpPr>
        <p:spPr>
          <a:xfrm>
            <a:off x="1210010" y="1398725"/>
            <a:ext cx="5874894" cy="228208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Szkolenie w zakresie rozwoju zawodowego dla nauczycieli pracujących z dorosłymi</a:t>
            </a:r>
            <a:endParaRPr/>
          </a:p>
          <a:p>
            <a:pPr marL="0" marR="0" lvl="0" indent="0" algn="ctr" rtl="0">
              <a:lnSpc>
                <a:spcPct val="120000"/>
              </a:lnSpc>
              <a:spcBef>
                <a:spcPts val="0"/>
              </a:spcBef>
              <a:spcAft>
                <a:spcPts val="0"/>
              </a:spcAft>
              <a:buNone/>
            </a:pPr>
            <a:endParaRPr sz="3600" b="1" i="0" u="none" strike="noStrike" cap="none">
              <a:solidFill>
                <a:srgbClr val="000000"/>
              </a:solidFill>
              <a:latin typeface="Philosopher"/>
              <a:ea typeface="Philosopher"/>
              <a:cs typeface="Philosopher"/>
              <a:sym typeface="Philosopher"/>
            </a:endParaRPr>
          </a:p>
        </p:txBody>
      </p:sp>
      <p:sp>
        <p:nvSpPr>
          <p:cNvPr id="91" name="Google Shape;91;p1"/>
          <p:cNvSpPr/>
          <p:nvPr/>
        </p:nvSpPr>
        <p:spPr>
          <a:xfrm>
            <a:off x="0" y="3726504"/>
            <a:ext cx="6498812" cy="2833973"/>
          </a:xfrm>
          <a:custGeom>
            <a:avLst/>
            <a:gdLst/>
            <a:ahLst/>
            <a:cxnLst/>
            <a:rect l="l" t="t" r="r" b="b"/>
            <a:pathLst>
              <a:path w="8665083" h="3778631" extrusionOk="0">
                <a:moveTo>
                  <a:pt x="0" y="0"/>
                </a:moveTo>
                <a:lnTo>
                  <a:pt x="8665083" y="0"/>
                </a:lnTo>
                <a:lnTo>
                  <a:pt x="8665083" y="3778631"/>
                </a:lnTo>
                <a:lnTo>
                  <a:pt x="0" y="3778631"/>
                </a:lnTo>
                <a:close/>
              </a:path>
            </a:pathLst>
          </a:custGeom>
          <a:solidFill>
            <a:srgbClr val="FFCA08">
              <a:alpha val="69019"/>
            </a:srgbClr>
          </a:solidFill>
          <a:ln>
            <a:noFill/>
          </a:ln>
        </p:spPr>
        <p:txBody>
          <a:bodyPr/>
          <a:lstStyle/>
          <a:p>
            <a:endParaRPr lang="en-GB"/>
          </a:p>
        </p:txBody>
      </p:sp>
      <p:sp>
        <p:nvSpPr>
          <p:cNvPr id="92" name="Google Shape;92;p1"/>
          <p:cNvSpPr txBox="1"/>
          <p:nvPr/>
        </p:nvSpPr>
        <p:spPr>
          <a:xfrm>
            <a:off x="450686" y="4194610"/>
            <a:ext cx="5597400" cy="214358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Moduł 1:</a:t>
            </a:r>
            <a:endParaRPr/>
          </a:p>
          <a:p>
            <a:pPr marL="0" marR="0" lvl="0" indent="0" algn="l" rtl="0">
              <a:lnSpc>
                <a:spcPct val="120000"/>
              </a:lnSpc>
              <a:spcBef>
                <a:spcPts val="0"/>
              </a:spcBef>
              <a:spcAft>
                <a:spcPts val="0"/>
              </a:spcAft>
              <a:buNone/>
            </a:pPr>
            <a:r>
              <a:rPr lang="en-US" sz="3600" b="0" i="0" u="none" strike="noStrike" cap="none">
                <a:solidFill>
                  <a:srgbClr val="000000"/>
                </a:solidFill>
                <a:latin typeface="Philosopher"/>
                <a:ea typeface="Philosopher"/>
                <a:cs typeface="Philosopher"/>
                <a:sym typeface="Philosopher"/>
              </a:rPr>
              <a:t>Wprowadzenie do technologii mikronauczania</a:t>
            </a:r>
            <a:endParaRPr/>
          </a:p>
          <a:p>
            <a:pPr marL="0" marR="0" lvl="0" indent="0" algn="l" rtl="0">
              <a:lnSpc>
                <a:spcPct val="120000"/>
              </a:lnSpc>
              <a:spcBef>
                <a:spcPts val="0"/>
              </a:spcBef>
              <a:spcAft>
                <a:spcPts val="0"/>
              </a:spcAft>
              <a:buNone/>
            </a:pPr>
            <a:endParaRPr sz="3600" b="0" i="0"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145" y="9499185"/>
            <a:ext cx="2429309" cy="4617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0"/>
          <p:cNvSpPr/>
          <p:nvPr/>
        </p:nvSpPr>
        <p:spPr>
          <a:xfrm rot="-5400000">
            <a:off x="6787138" y="499200"/>
            <a:ext cx="5835772" cy="9681585"/>
          </a:xfrm>
          <a:custGeom>
            <a:avLst/>
            <a:gdLst/>
            <a:ahLst/>
            <a:cxnLst/>
            <a:rect l="l" t="t" r="r" b="b"/>
            <a:pathLst>
              <a:path w="5835772" h="9681585" extrusionOk="0">
                <a:moveTo>
                  <a:pt x="0" y="0"/>
                </a:moveTo>
                <a:lnTo>
                  <a:pt x="5835773" y="0"/>
                </a:lnTo>
                <a:lnTo>
                  <a:pt x="5835773" y="9681585"/>
                </a:lnTo>
                <a:lnTo>
                  <a:pt x="0" y="9681585"/>
                </a:lnTo>
                <a:lnTo>
                  <a:pt x="0" y="0"/>
                </a:lnTo>
                <a:close/>
              </a:path>
            </a:pathLst>
          </a:custGeom>
          <a:blipFill rotWithShape="1">
            <a:blip r:embed="rId3">
              <a:alphaModFix/>
            </a:blip>
            <a:stretch>
              <a:fillRect l="-197951" r="-197956"/>
            </a:stretch>
          </a:blipFill>
          <a:ln>
            <a:noFill/>
          </a:ln>
        </p:spPr>
        <p:txBody>
          <a:bodyPr/>
          <a:lstStyle/>
          <a:p>
            <a:endParaRPr lang="en-GB"/>
          </a:p>
        </p:txBody>
      </p:sp>
      <p:sp>
        <p:nvSpPr>
          <p:cNvPr id="234" name="Google Shape;234;p10"/>
          <p:cNvSpPr/>
          <p:nvPr/>
        </p:nvSpPr>
        <p:spPr>
          <a:xfrm>
            <a:off x="8389886" y="3739329"/>
            <a:ext cx="7145212" cy="5101397"/>
          </a:xfrm>
          <a:custGeom>
            <a:avLst/>
            <a:gdLst/>
            <a:ahLst/>
            <a:cxnLst/>
            <a:rect l="l" t="t" r="r" b="b"/>
            <a:pathLst>
              <a:path w="7145212" h="5101397" extrusionOk="0">
                <a:moveTo>
                  <a:pt x="0" y="0"/>
                </a:moveTo>
                <a:lnTo>
                  <a:pt x="7145212" y="0"/>
                </a:lnTo>
                <a:lnTo>
                  <a:pt x="7145212" y="5101397"/>
                </a:lnTo>
                <a:lnTo>
                  <a:pt x="0" y="5101397"/>
                </a:lnTo>
                <a:lnTo>
                  <a:pt x="0" y="0"/>
                </a:lnTo>
                <a:close/>
              </a:path>
            </a:pathLst>
          </a:custGeom>
          <a:blipFill rotWithShape="1">
            <a:blip r:embed="rId4">
              <a:alphaModFix/>
            </a:blip>
            <a:stretch>
              <a:fillRect l="-382" r="-381"/>
            </a:stretch>
          </a:blipFill>
          <a:ln>
            <a:noFill/>
          </a:ln>
        </p:spPr>
        <p:txBody>
          <a:bodyPr/>
          <a:lstStyle/>
          <a:p>
            <a:endParaRPr lang="en-GB"/>
          </a:p>
        </p:txBody>
      </p:sp>
      <p:sp>
        <p:nvSpPr>
          <p:cNvPr id="235" name="Google Shape;235;p10"/>
          <p:cNvSpPr/>
          <p:nvPr/>
        </p:nvSpPr>
        <p:spPr>
          <a:xfrm>
            <a:off x="8013010" y="2031105"/>
            <a:ext cx="3814276" cy="2369658"/>
          </a:xfrm>
          <a:custGeom>
            <a:avLst/>
            <a:gdLst/>
            <a:ahLst/>
            <a:cxnLst/>
            <a:rect l="l" t="t" r="r" b="b"/>
            <a:pathLst>
              <a:path w="3814276" h="2369658" extrusionOk="0">
                <a:moveTo>
                  <a:pt x="0" y="0"/>
                </a:moveTo>
                <a:lnTo>
                  <a:pt x="3814277" y="0"/>
                </a:lnTo>
                <a:lnTo>
                  <a:pt x="3814277" y="2369658"/>
                </a:lnTo>
                <a:lnTo>
                  <a:pt x="0" y="2369658"/>
                </a:lnTo>
                <a:lnTo>
                  <a:pt x="0" y="0"/>
                </a:lnTo>
                <a:close/>
              </a:path>
            </a:pathLst>
          </a:custGeom>
          <a:blipFill rotWithShape="1">
            <a:blip r:embed="rId5">
              <a:alphaModFix/>
            </a:blip>
            <a:stretch>
              <a:fillRect t="-12446" r="-24669"/>
            </a:stretch>
          </a:blipFill>
          <a:ln>
            <a:noFill/>
          </a:ln>
        </p:spPr>
        <p:txBody>
          <a:bodyPr/>
          <a:lstStyle/>
          <a:p>
            <a:endParaRPr lang="en-GB"/>
          </a:p>
        </p:txBody>
      </p:sp>
      <p:sp>
        <p:nvSpPr>
          <p:cNvPr id="236" name="Google Shape;236;p10"/>
          <p:cNvSpPr txBox="1"/>
          <p:nvPr/>
        </p:nvSpPr>
        <p:spPr>
          <a:xfrm>
            <a:off x="12053931" y="371176"/>
            <a:ext cx="5676492"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Krótkie filmy do szybkiej nauki</a:t>
            </a:r>
            <a:endParaRPr/>
          </a:p>
        </p:txBody>
      </p:sp>
      <p:sp>
        <p:nvSpPr>
          <p:cNvPr id="237" name="Google Shape;237;p10"/>
          <p:cNvSpPr/>
          <p:nvPr/>
        </p:nvSpPr>
        <p:spPr>
          <a:xfrm>
            <a:off x="11352858" y="2578527"/>
            <a:ext cx="2991052" cy="5260405"/>
          </a:xfrm>
          <a:custGeom>
            <a:avLst/>
            <a:gdLst/>
            <a:ahLst/>
            <a:cxnLst/>
            <a:rect l="l" t="t" r="r" b="b"/>
            <a:pathLst>
              <a:path w="2991052" h="5260405" extrusionOk="0">
                <a:moveTo>
                  <a:pt x="0" y="0"/>
                </a:moveTo>
                <a:lnTo>
                  <a:pt x="2991052" y="0"/>
                </a:lnTo>
                <a:lnTo>
                  <a:pt x="2991052" y="5260405"/>
                </a:lnTo>
                <a:lnTo>
                  <a:pt x="0" y="5260405"/>
                </a:lnTo>
                <a:lnTo>
                  <a:pt x="0" y="0"/>
                </a:lnTo>
                <a:close/>
              </a:path>
            </a:pathLst>
          </a:custGeom>
          <a:blipFill rotWithShape="1">
            <a:blip r:embed="rId6">
              <a:alphaModFix/>
            </a:blip>
            <a:stretch>
              <a:fillRect t="-1004" b="-1004"/>
            </a:stretch>
          </a:blipFill>
          <a:ln>
            <a:noFill/>
          </a:ln>
        </p:spPr>
        <p:txBody>
          <a:bodyPr/>
          <a:lstStyle/>
          <a:p>
            <a:endParaRPr lang="en-GB"/>
          </a:p>
        </p:txBody>
      </p:sp>
      <p:sp>
        <p:nvSpPr>
          <p:cNvPr id="238" name="Google Shape;238;p10"/>
          <p:cNvSpPr/>
          <p:nvPr/>
        </p:nvSpPr>
        <p:spPr>
          <a:xfrm>
            <a:off x="3302728" y="3998338"/>
            <a:ext cx="5640876" cy="4052453"/>
          </a:xfrm>
          <a:custGeom>
            <a:avLst/>
            <a:gdLst/>
            <a:ahLst/>
            <a:cxnLst/>
            <a:rect l="l" t="t" r="r" b="b"/>
            <a:pathLst>
              <a:path w="5640876" h="4052453" extrusionOk="0">
                <a:moveTo>
                  <a:pt x="0" y="0"/>
                </a:moveTo>
                <a:lnTo>
                  <a:pt x="5640876" y="0"/>
                </a:lnTo>
                <a:lnTo>
                  <a:pt x="5640876" y="4052453"/>
                </a:lnTo>
                <a:lnTo>
                  <a:pt x="0" y="4052453"/>
                </a:lnTo>
                <a:lnTo>
                  <a:pt x="0" y="0"/>
                </a:lnTo>
                <a:close/>
              </a:path>
            </a:pathLst>
          </a:custGeom>
          <a:blipFill rotWithShape="1">
            <a:blip r:embed="rId7">
              <a:alphaModFix/>
            </a:blip>
            <a:stretch>
              <a:fillRect l="-478" r="-477"/>
            </a:stretch>
          </a:blipFill>
          <a:ln>
            <a:noFill/>
          </a:ln>
        </p:spPr>
        <p:txBody>
          <a:bodyPr/>
          <a:lstStyle/>
          <a:p>
            <a:endParaRPr lang="en-GB"/>
          </a:p>
        </p:txBody>
      </p:sp>
      <p:sp>
        <p:nvSpPr>
          <p:cNvPr id="239" name="Google Shape;239;p10">
            <a:hlinkClick r:id="rId8"/>
          </p:cNvPr>
          <p:cNvSpPr/>
          <p:nvPr/>
        </p:nvSpPr>
        <p:spPr>
          <a:xfrm>
            <a:off x="5089550" y="988041"/>
            <a:ext cx="2923894" cy="5103198"/>
          </a:xfrm>
          <a:custGeom>
            <a:avLst/>
            <a:gdLst/>
            <a:ahLst/>
            <a:cxnLst/>
            <a:rect l="l" t="t" r="r" b="b"/>
            <a:pathLst>
              <a:path w="2923894" h="5103198" extrusionOk="0">
                <a:moveTo>
                  <a:pt x="0" y="0"/>
                </a:moveTo>
                <a:lnTo>
                  <a:pt x="2923894" y="0"/>
                </a:lnTo>
                <a:lnTo>
                  <a:pt x="2923894" y="5103198"/>
                </a:lnTo>
                <a:lnTo>
                  <a:pt x="0" y="5103198"/>
                </a:lnTo>
                <a:lnTo>
                  <a:pt x="0" y="0"/>
                </a:lnTo>
                <a:close/>
              </a:path>
            </a:pathLst>
          </a:custGeom>
          <a:blipFill rotWithShape="1">
            <a:blip r:embed="rId9">
              <a:alphaModFix/>
            </a:blip>
            <a:stretch>
              <a:fillRect l="-6309" t="-2428" r="-1712" b="-3430"/>
            </a:stretch>
          </a:blipFill>
          <a:ln>
            <a:noFill/>
          </a:ln>
        </p:spPr>
        <p:txBody>
          <a:bodyPr/>
          <a:lstStyle/>
          <a:p>
            <a:endParaRPr lang="en-GB"/>
          </a:p>
        </p:txBody>
      </p:sp>
      <p:sp>
        <p:nvSpPr>
          <p:cNvPr id="240" name="Google Shape;240;p10">
            <a:hlinkClick r:id="rId10"/>
          </p:cNvPr>
          <p:cNvSpPr/>
          <p:nvPr/>
        </p:nvSpPr>
        <p:spPr>
          <a:xfrm>
            <a:off x="7528560" y="3695074"/>
            <a:ext cx="5025674" cy="2896851"/>
          </a:xfrm>
          <a:custGeom>
            <a:avLst/>
            <a:gdLst/>
            <a:ahLst/>
            <a:cxnLst/>
            <a:rect l="l" t="t" r="r" b="b"/>
            <a:pathLst>
              <a:path w="5025674" h="2896851" extrusionOk="0">
                <a:moveTo>
                  <a:pt x="0" y="0"/>
                </a:moveTo>
                <a:lnTo>
                  <a:pt x="5025673" y="0"/>
                </a:lnTo>
                <a:lnTo>
                  <a:pt x="5025673" y="2896852"/>
                </a:lnTo>
                <a:lnTo>
                  <a:pt x="0" y="2896852"/>
                </a:lnTo>
                <a:lnTo>
                  <a:pt x="0" y="0"/>
                </a:lnTo>
                <a:close/>
              </a:path>
            </a:pathLst>
          </a:custGeom>
          <a:blipFill rotWithShape="1">
            <a:blip r:embed="rId11">
              <a:alphaModFix/>
            </a:blip>
            <a:stretch>
              <a:fillRect l="-1020" r="-1019"/>
            </a:stretch>
          </a:blipFill>
          <a:ln>
            <a:noFill/>
          </a:ln>
        </p:spPr>
        <p:txBody>
          <a:bodyPr/>
          <a:lstStyle/>
          <a:p>
            <a:endParaRPr lang="en-GB"/>
          </a:p>
        </p:txBody>
      </p:sp>
      <p:sp>
        <p:nvSpPr>
          <p:cNvPr id="241" name="Google Shape;241;p10"/>
          <p:cNvSpPr/>
          <p:nvPr/>
        </p:nvSpPr>
        <p:spPr>
          <a:xfrm>
            <a:off x="-291860" y="-155543"/>
            <a:ext cx="2585673" cy="1827955"/>
          </a:xfrm>
          <a:custGeom>
            <a:avLst/>
            <a:gdLst/>
            <a:ahLst/>
            <a:cxnLst/>
            <a:rect l="l" t="t" r="r" b="b"/>
            <a:pathLst>
              <a:path w="2585673" h="1827955" extrusionOk="0">
                <a:moveTo>
                  <a:pt x="0" y="0"/>
                </a:moveTo>
                <a:lnTo>
                  <a:pt x="2585674" y="0"/>
                </a:lnTo>
                <a:lnTo>
                  <a:pt x="2585674" y="1827956"/>
                </a:lnTo>
                <a:lnTo>
                  <a:pt x="0" y="1827956"/>
                </a:lnTo>
                <a:lnTo>
                  <a:pt x="0" y="0"/>
                </a:lnTo>
                <a:close/>
              </a:path>
            </a:pathLst>
          </a:custGeom>
          <a:blipFill rotWithShape="1">
            <a:blip r:embed="rId12">
              <a:alphaModFix/>
            </a:blip>
            <a:stretch>
              <a:fillRect b="-32"/>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7887" y="9455152"/>
            <a:ext cx="2429309" cy="4617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p:nvPr/>
        </p:nvSpPr>
        <p:spPr>
          <a:xfrm>
            <a:off x="11352338" y="5275866"/>
            <a:ext cx="5074920" cy="1301782"/>
          </a:xfrm>
          <a:custGeom>
            <a:avLst/>
            <a:gdLst/>
            <a:ahLst/>
            <a:cxnLst/>
            <a:rect l="l" t="t" r="r" b="b"/>
            <a:pathLst>
              <a:path w="6766560" h="1735709" extrusionOk="0">
                <a:moveTo>
                  <a:pt x="0" y="0"/>
                </a:moveTo>
                <a:lnTo>
                  <a:pt x="6766560" y="0"/>
                </a:lnTo>
                <a:lnTo>
                  <a:pt x="6766560" y="1735709"/>
                </a:lnTo>
                <a:lnTo>
                  <a:pt x="0" y="1735709"/>
                </a:lnTo>
                <a:close/>
              </a:path>
            </a:pathLst>
          </a:custGeom>
          <a:solidFill>
            <a:srgbClr val="FFCA08"/>
          </a:solidFill>
          <a:ln>
            <a:noFill/>
          </a:ln>
        </p:spPr>
        <p:txBody>
          <a:bodyPr/>
          <a:lstStyle/>
          <a:p>
            <a:endParaRPr lang="en-GB"/>
          </a:p>
        </p:txBody>
      </p:sp>
      <p:sp>
        <p:nvSpPr>
          <p:cNvPr id="252" name="Google Shape;252;p11"/>
          <p:cNvSpPr/>
          <p:nvPr/>
        </p:nvSpPr>
        <p:spPr>
          <a:xfrm>
            <a:off x="2000754" y="3251137"/>
            <a:ext cx="5074920" cy="4721924"/>
          </a:xfrm>
          <a:custGeom>
            <a:avLst/>
            <a:gdLst/>
            <a:ahLst/>
            <a:cxnLst/>
            <a:rect l="l" t="t" r="r" b="b"/>
            <a:pathLst>
              <a:path w="6766560" h="6295898" extrusionOk="0">
                <a:moveTo>
                  <a:pt x="0" y="0"/>
                </a:moveTo>
                <a:lnTo>
                  <a:pt x="6766560" y="0"/>
                </a:lnTo>
                <a:lnTo>
                  <a:pt x="6766560" y="6295898"/>
                </a:lnTo>
                <a:lnTo>
                  <a:pt x="0" y="6295898"/>
                </a:lnTo>
                <a:close/>
              </a:path>
            </a:pathLst>
          </a:custGeom>
          <a:solidFill>
            <a:srgbClr val="FFCA08"/>
          </a:solidFill>
          <a:ln>
            <a:noFill/>
          </a:ln>
        </p:spPr>
        <p:txBody>
          <a:bodyPr/>
          <a:lstStyle/>
          <a:p>
            <a:endParaRPr lang="en-GB"/>
          </a:p>
        </p:txBody>
      </p:sp>
      <p:sp>
        <p:nvSpPr>
          <p:cNvPr id="253" name="Google Shape;253;p11"/>
          <p:cNvSpPr txBox="1"/>
          <p:nvPr/>
        </p:nvSpPr>
        <p:spPr>
          <a:xfrm>
            <a:off x="11443777" y="5490367"/>
            <a:ext cx="4900971" cy="844211"/>
          </a:xfrm>
          <a:prstGeom prst="rect">
            <a:avLst/>
          </a:prstGeom>
          <a:noFill/>
          <a:ln>
            <a:noFill/>
          </a:ln>
        </p:spPr>
        <p:txBody>
          <a:bodyPr spcFirstLastPara="1" wrap="square" lIns="0" tIns="0" rIns="0" bIns="0" anchor="t" anchorCtr="0">
            <a:spAutoFit/>
          </a:bodyPr>
          <a:lstStyle/>
          <a:p>
            <a:pPr marL="0" marR="0" lvl="0" indent="0" algn="ctr" rtl="0">
              <a:lnSpc>
                <a:spcPct val="128375"/>
              </a:lnSpc>
              <a:spcBef>
                <a:spcPts val="0"/>
              </a:spcBef>
              <a:spcAft>
                <a:spcPts val="0"/>
              </a:spcAft>
              <a:buNone/>
            </a:pPr>
            <a:r>
              <a:rPr lang="en-US" sz="2400" b="0" i="0" u="none" strike="noStrike" cap="none">
                <a:solidFill>
                  <a:srgbClr val="000000"/>
                </a:solidFill>
                <a:latin typeface="Roboto"/>
                <a:ea typeface="Roboto"/>
                <a:cs typeface="Roboto"/>
                <a:sym typeface="Roboto"/>
              </a:rPr>
              <a:t>Pomagają </a:t>
            </a:r>
            <a:r>
              <a:rPr lang="en-US" sz="2400" b="1" i="0" u="none" strike="noStrike" cap="none">
                <a:solidFill>
                  <a:srgbClr val="000000"/>
                </a:solidFill>
                <a:latin typeface="Roboto"/>
                <a:ea typeface="Roboto"/>
                <a:cs typeface="Roboto"/>
                <a:sym typeface="Roboto"/>
              </a:rPr>
              <a:t>wzmocnić </a:t>
            </a:r>
            <a:r>
              <a:rPr lang="en-US" sz="2400" b="0" i="0" u="none" strike="noStrike" cap="none">
                <a:solidFill>
                  <a:srgbClr val="000000"/>
                </a:solidFill>
                <a:latin typeface="Roboto"/>
                <a:ea typeface="Roboto"/>
                <a:cs typeface="Roboto"/>
                <a:sym typeface="Roboto"/>
              </a:rPr>
              <a:t>to, czego się </a:t>
            </a:r>
            <a:r>
              <a:rPr lang="en-US" sz="2400" b="1" i="0" u="none" strike="noStrike" cap="none">
                <a:solidFill>
                  <a:srgbClr val="000000"/>
                </a:solidFill>
                <a:latin typeface="Roboto"/>
                <a:ea typeface="Roboto"/>
                <a:cs typeface="Roboto"/>
                <a:sym typeface="Roboto"/>
              </a:rPr>
              <a:t>nauczyłeś, </a:t>
            </a:r>
            <a:r>
              <a:rPr lang="en-US" sz="2400" b="0" i="0" u="none" strike="noStrike" cap="none">
                <a:solidFill>
                  <a:srgbClr val="000000"/>
                </a:solidFill>
                <a:latin typeface="Roboto"/>
                <a:ea typeface="Roboto"/>
                <a:cs typeface="Roboto"/>
                <a:sym typeface="Roboto"/>
              </a:rPr>
              <a:t>nie </a:t>
            </a:r>
            <a:r>
              <a:rPr lang="en-US" sz="2400" b="1" i="0" u="none" strike="noStrike" cap="none">
                <a:solidFill>
                  <a:srgbClr val="000000"/>
                </a:solidFill>
                <a:latin typeface="Roboto"/>
                <a:ea typeface="Roboto"/>
                <a:cs typeface="Roboto"/>
                <a:sym typeface="Roboto"/>
              </a:rPr>
              <a:t>przytłaczając </a:t>
            </a:r>
            <a:r>
              <a:rPr lang="en-US" sz="2400" b="0" i="0" u="none" strike="noStrike" cap="none">
                <a:solidFill>
                  <a:srgbClr val="000000"/>
                </a:solidFill>
                <a:latin typeface="Roboto"/>
                <a:ea typeface="Roboto"/>
                <a:cs typeface="Roboto"/>
                <a:sym typeface="Roboto"/>
              </a:rPr>
              <a:t>cię.</a:t>
            </a:r>
            <a:endParaRPr/>
          </a:p>
        </p:txBody>
      </p:sp>
      <p:sp>
        <p:nvSpPr>
          <p:cNvPr id="254" name="Google Shape;254;p11"/>
          <p:cNvSpPr/>
          <p:nvPr/>
        </p:nvSpPr>
        <p:spPr>
          <a:xfrm>
            <a:off x="2942936" y="2453270"/>
            <a:ext cx="3791401" cy="2876889"/>
          </a:xfrm>
          <a:custGeom>
            <a:avLst/>
            <a:gdLst/>
            <a:ahLst/>
            <a:cxnLst/>
            <a:rect l="l" t="t" r="r" b="b"/>
            <a:pathLst>
              <a:path w="3791401" h="2876889" extrusionOk="0">
                <a:moveTo>
                  <a:pt x="0" y="0"/>
                </a:moveTo>
                <a:lnTo>
                  <a:pt x="3791401" y="0"/>
                </a:lnTo>
                <a:lnTo>
                  <a:pt x="3791401" y="2876888"/>
                </a:lnTo>
                <a:lnTo>
                  <a:pt x="0" y="2876888"/>
                </a:lnTo>
                <a:lnTo>
                  <a:pt x="0" y="0"/>
                </a:lnTo>
                <a:close/>
              </a:path>
            </a:pathLst>
          </a:custGeom>
          <a:blipFill rotWithShape="1">
            <a:blip r:embed="rId3">
              <a:alphaModFix/>
            </a:blip>
            <a:stretch>
              <a:fillRect l="-585" r="-584"/>
            </a:stretch>
          </a:blipFill>
          <a:ln>
            <a:noFill/>
          </a:ln>
        </p:spPr>
        <p:txBody>
          <a:bodyPr/>
          <a:lstStyle/>
          <a:p>
            <a:endParaRPr lang="en-GB"/>
          </a:p>
        </p:txBody>
      </p:sp>
      <p:sp>
        <p:nvSpPr>
          <p:cNvPr id="255" name="Google Shape;255;p11"/>
          <p:cNvSpPr/>
          <p:nvPr/>
        </p:nvSpPr>
        <p:spPr>
          <a:xfrm>
            <a:off x="1291744" y="4637301"/>
            <a:ext cx="3613566" cy="2743512"/>
          </a:xfrm>
          <a:custGeom>
            <a:avLst/>
            <a:gdLst/>
            <a:ahLst/>
            <a:cxnLst/>
            <a:rect l="l" t="t" r="r" b="b"/>
            <a:pathLst>
              <a:path w="3613566" h="2743512" extrusionOk="0">
                <a:moveTo>
                  <a:pt x="0" y="0"/>
                </a:moveTo>
                <a:lnTo>
                  <a:pt x="3613566" y="0"/>
                </a:lnTo>
                <a:lnTo>
                  <a:pt x="3613566" y="2743512"/>
                </a:lnTo>
                <a:lnTo>
                  <a:pt x="0" y="2743512"/>
                </a:lnTo>
                <a:lnTo>
                  <a:pt x="0" y="0"/>
                </a:lnTo>
                <a:close/>
              </a:path>
            </a:pathLst>
          </a:custGeom>
          <a:blipFill rotWithShape="1">
            <a:blip r:embed="rId4">
              <a:alphaModFix/>
            </a:blip>
            <a:stretch>
              <a:fillRect l="-614" r="-614"/>
            </a:stretch>
          </a:blipFill>
          <a:ln>
            <a:noFill/>
          </a:ln>
        </p:spPr>
        <p:txBody>
          <a:bodyPr/>
          <a:lstStyle/>
          <a:p>
            <a:endParaRPr lang="en-GB"/>
          </a:p>
        </p:txBody>
      </p:sp>
      <p:sp>
        <p:nvSpPr>
          <p:cNvPr id="256" name="Google Shape;256;p11"/>
          <p:cNvSpPr/>
          <p:nvPr/>
        </p:nvSpPr>
        <p:spPr>
          <a:xfrm>
            <a:off x="4561424" y="5545406"/>
            <a:ext cx="3791402" cy="2876889"/>
          </a:xfrm>
          <a:custGeom>
            <a:avLst/>
            <a:gdLst/>
            <a:ahLst/>
            <a:cxnLst/>
            <a:rect l="l" t="t" r="r" b="b"/>
            <a:pathLst>
              <a:path w="3791402" h="2876889" extrusionOk="0">
                <a:moveTo>
                  <a:pt x="0" y="0"/>
                </a:moveTo>
                <a:lnTo>
                  <a:pt x="3791401" y="0"/>
                </a:lnTo>
                <a:lnTo>
                  <a:pt x="3791401" y="2876888"/>
                </a:lnTo>
                <a:lnTo>
                  <a:pt x="0" y="2876888"/>
                </a:lnTo>
                <a:lnTo>
                  <a:pt x="0" y="0"/>
                </a:lnTo>
                <a:close/>
              </a:path>
            </a:pathLst>
          </a:custGeom>
          <a:blipFill rotWithShape="1">
            <a:blip r:embed="rId5">
              <a:alphaModFix/>
            </a:blip>
            <a:stretch>
              <a:fillRect l="-585" r="-584"/>
            </a:stretch>
          </a:blipFill>
          <a:ln>
            <a:noFill/>
          </a:ln>
        </p:spPr>
        <p:txBody>
          <a:bodyPr/>
          <a:lstStyle/>
          <a:p>
            <a:endParaRPr lang="en-GB"/>
          </a:p>
        </p:txBody>
      </p:sp>
      <p:sp>
        <p:nvSpPr>
          <p:cNvPr id="257" name="Google Shape;257;p11"/>
          <p:cNvSpPr txBox="1"/>
          <p:nvPr/>
        </p:nvSpPr>
        <p:spPr>
          <a:xfrm>
            <a:off x="324607" y="573305"/>
            <a:ext cx="8958834" cy="490748"/>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Szybkie quizy dla wzmocnienia</a:t>
            </a:r>
            <a:endParaRPr/>
          </a:p>
        </p:txBody>
      </p:sp>
      <p:sp>
        <p:nvSpPr>
          <p:cNvPr id="258" name="Google Shape;258;p11"/>
          <p:cNvSpPr/>
          <p:nvPr/>
        </p:nvSpPr>
        <p:spPr>
          <a:xfrm>
            <a:off x="15888174" y="-8101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6">
              <a:alphaModFix/>
            </a:blip>
            <a:stretch>
              <a:fillRect b="-32"/>
            </a:stretch>
          </a:blipFill>
          <a:ln>
            <a:noFill/>
          </a:ln>
        </p:spPr>
        <p:txBody>
          <a:bodyPr/>
          <a:lstStyle/>
          <a:p>
            <a:endParaRPr lang="en-GB"/>
          </a:p>
        </p:txBody>
      </p:sp>
      <p:sp>
        <p:nvSpPr>
          <p:cNvPr id="259" name="Google Shape;259;p11"/>
          <p:cNvSpPr/>
          <p:nvPr/>
        </p:nvSpPr>
        <p:spPr>
          <a:xfrm>
            <a:off x="13350084" y="3542253"/>
            <a:ext cx="1079427" cy="1079427"/>
          </a:xfrm>
          <a:custGeom>
            <a:avLst/>
            <a:gdLst/>
            <a:ahLst/>
            <a:cxnLst/>
            <a:rect l="l" t="t" r="r" b="b"/>
            <a:pathLst>
              <a:path w="1079427" h="1079427" extrusionOk="0">
                <a:moveTo>
                  <a:pt x="0" y="0"/>
                </a:moveTo>
                <a:lnTo>
                  <a:pt x="1079427" y="0"/>
                </a:lnTo>
                <a:lnTo>
                  <a:pt x="1079427" y="1079427"/>
                </a:lnTo>
                <a:lnTo>
                  <a:pt x="0" y="1079427"/>
                </a:lnTo>
                <a:lnTo>
                  <a:pt x="0" y="0"/>
                </a:lnTo>
                <a:close/>
              </a:path>
            </a:pathLst>
          </a:custGeom>
          <a:blipFill rotWithShape="1">
            <a:blip r:embed="rId7">
              <a:alphaModFix/>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099" y="9482843"/>
            <a:ext cx="2429309" cy="4617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p:nvPr/>
        </p:nvSpPr>
        <p:spPr>
          <a:xfrm>
            <a:off x="3186577" y="3372479"/>
            <a:ext cx="10907554" cy="3542062"/>
          </a:xfrm>
          <a:custGeom>
            <a:avLst/>
            <a:gdLst/>
            <a:ahLst/>
            <a:cxnLst/>
            <a:rect l="l" t="t" r="r" b="b"/>
            <a:pathLst>
              <a:path w="14543405" h="4722749" extrusionOk="0">
                <a:moveTo>
                  <a:pt x="0" y="0"/>
                </a:moveTo>
                <a:lnTo>
                  <a:pt x="14543405" y="0"/>
                </a:lnTo>
                <a:lnTo>
                  <a:pt x="14543405" y="4722749"/>
                </a:lnTo>
                <a:lnTo>
                  <a:pt x="0" y="4722749"/>
                </a:lnTo>
                <a:close/>
              </a:path>
            </a:pathLst>
          </a:custGeom>
          <a:solidFill>
            <a:srgbClr val="FFCA08"/>
          </a:solidFill>
          <a:ln>
            <a:noFill/>
          </a:ln>
        </p:spPr>
        <p:txBody>
          <a:bodyPr/>
          <a:lstStyle/>
          <a:p>
            <a:endParaRPr lang="en-GB"/>
          </a:p>
        </p:txBody>
      </p:sp>
      <p:sp>
        <p:nvSpPr>
          <p:cNvPr id="270" name="Google Shape;270;p12"/>
          <p:cNvSpPr txBox="1"/>
          <p:nvPr/>
        </p:nvSpPr>
        <p:spPr>
          <a:xfrm>
            <a:off x="12576429" y="470866"/>
            <a:ext cx="5231511" cy="490748"/>
          </a:xfrm>
          <a:prstGeom prst="rect">
            <a:avLst/>
          </a:prstGeom>
          <a:noFill/>
          <a:ln>
            <a:noFill/>
          </a:ln>
        </p:spPr>
        <p:txBody>
          <a:bodyPr spcFirstLastPara="1" wrap="square" lIns="0" tIns="0" rIns="0" bIns="0" anchor="t" anchorCtr="0">
            <a:spAutoFit/>
          </a:bodyPr>
          <a:lstStyle/>
          <a:p>
            <a:pPr marL="0" marR="0" lvl="0" indent="0" algn="r" rtl="0">
              <a:lnSpc>
                <a:spcPct val="12837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Praktyczne zadania do natychmiastowego wykorzystania</a:t>
            </a:r>
            <a:endParaRPr/>
          </a:p>
        </p:txBody>
      </p:sp>
      <p:sp>
        <p:nvSpPr>
          <p:cNvPr id="271" name="Google Shape;271;p12"/>
          <p:cNvSpPr/>
          <p:nvPr/>
        </p:nvSpPr>
        <p:spPr>
          <a:xfrm>
            <a:off x="9126180" y="4047708"/>
            <a:ext cx="6717618" cy="4625672"/>
          </a:xfrm>
          <a:custGeom>
            <a:avLst/>
            <a:gdLst/>
            <a:ahLst/>
            <a:cxnLst/>
            <a:rect l="l" t="t" r="r" b="b"/>
            <a:pathLst>
              <a:path w="6717618" h="4625672" extrusionOk="0">
                <a:moveTo>
                  <a:pt x="0" y="0"/>
                </a:moveTo>
                <a:lnTo>
                  <a:pt x="6717618" y="0"/>
                </a:lnTo>
                <a:lnTo>
                  <a:pt x="6717618" y="4625672"/>
                </a:lnTo>
                <a:lnTo>
                  <a:pt x="0" y="4625672"/>
                </a:lnTo>
                <a:lnTo>
                  <a:pt x="0" y="0"/>
                </a:lnTo>
                <a:close/>
              </a:path>
            </a:pathLst>
          </a:custGeom>
          <a:blipFill rotWithShape="1">
            <a:blip r:embed="rId3">
              <a:alphaModFix/>
            </a:blip>
            <a:stretch>
              <a:fillRect l="-461" r="-460"/>
            </a:stretch>
          </a:blipFill>
          <a:ln>
            <a:noFill/>
          </a:ln>
        </p:spPr>
        <p:txBody>
          <a:bodyPr/>
          <a:lstStyle/>
          <a:p>
            <a:endParaRPr lang="en-GB"/>
          </a:p>
        </p:txBody>
      </p:sp>
      <p:sp>
        <p:nvSpPr>
          <p:cNvPr id="272" name="Google Shape;272;p12"/>
          <p:cNvSpPr/>
          <p:nvPr/>
        </p:nvSpPr>
        <p:spPr>
          <a:xfrm>
            <a:off x="1750598" y="1802625"/>
            <a:ext cx="7245978" cy="4624594"/>
          </a:xfrm>
          <a:custGeom>
            <a:avLst/>
            <a:gdLst/>
            <a:ahLst/>
            <a:cxnLst/>
            <a:rect l="l" t="t" r="r" b="b"/>
            <a:pathLst>
              <a:path w="7245978" h="4624594" extrusionOk="0">
                <a:moveTo>
                  <a:pt x="0" y="0"/>
                </a:moveTo>
                <a:lnTo>
                  <a:pt x="7245978" y="0"/>
                </a:lnTo>
                <a:lnTo>
                  <a:pt x="7245978" y="4624595"/>
                </a:lnTo>
                <a:lnTo>
                  <a:pt x="0" y="4624595"/>
                </a:lnTo>
                <a:lnTo>
                  <a:pt x="0" y="0"/>
                </a:lnTo>
                <a:close/>
              </a:path>
            </a:pathLst>
          </a:custGeom>
          <a:blipFill rotWithShape="1">
            <a:blip r:embed="rId4">
              <a:alphaModFix/>
            </a:blip>
            <a:stretch>
              <a:fillRect l="-536" r="-535"/>
            </a:stretch>
          </a:blipFill>
          <a:ln>
            <a:noFill/>
          </a:ln>
        </p:spPr>
        <p:txBody>
          <a:bodyPr/>
          <a:lstStyle/>
          <a:p>
            <a:endParaRPr lang="en-GB"/>
          </a:p>
        </p:txBody>
      </p:sp>
      <p:sp>
        <p:nvSpPr>
          <p:cNvPr id="273" name="Google Shape;273;p12"/>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705" y="9325406"/>
            <a:ext cx="2429309" cy="4617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3"/>
          <p:cNvSpPr/>
          <p:nvPr/>
        </p:nvSpPr>
        <p:spPr>
          <a:xfrm>
            <a:off x="1245108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txBody>
          <a:bodyPr/>
          <a:lstStyle/>
          <a:p>
            <a:endParaRPr lang="en-GB"/>
          </a:p>
        </p:txBody>
      </p:sp>
      <p:sp>
        <p:nvSpPr>
          <p:cNvPr id="280" name="Google Shape;280;p13"/>
          <p:cNvSpPr/>
          <p:nvPr/>
        </p:nvSpPr>
        <p:spPr>
          <a:xfrm>
            <a:off x="660654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txBody>
          <a:bodyPr/>
          <a:lstStyle/>
          <a:p>
            <a:endParaRPr lang="en-GB"/>
          </a:p>
        </p:txBody>
      </p:sp>
      <p:sp>
        <p:nvSpPr>
          <p:cNvPr id="281" name="Google Shape;281;p13"/>
          <p:cNvSpPr/>
          <p:nvPr/>
        </p:nvSpPr>
        <p:spPr>
          <a:xfrm>
            <a:off x="899217"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txBody>
          <a:bodyPr/>
          <a:lstStyle/>
          <a:p>
            <a:endParaRPr lang="en-GB"/>
          </a:p>
        </p:txBody>
      </p:sp>
      <p:sp>
        <p:nvSpPr>
          <p:cNvPr id="282" name="Google Shape;282;p13"/>
          <p:cNvSpPr txBox="1"/>
          <p:nvPr/>
        </p:nvSpPr>
        <p:spPr>
          <a:xfrm>
            <a:off x="8519160" y="1014952"/>
            <a:ext cx="8961120" cy="546343"/>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Zalety mikrokształcenia</a:t>
            </a:r>
            <a:endParaRPr/>
          </a:p>
        </p:txBody>
      </p:sp>
      <p:sp>
        <p:nvSpPr>
          <p:cNvPr id="283" name="Google Shape;283;p13"/>
          <p:cNvSpPr txBox="1"/>
          <p:nvPr/>
        </p:nvSpPr>
        <p:spPr>
          <a:xfrm>
            <a:off x="1277596" y="524552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Pasuje do napiętych </a:t>
            </a:r>
            <a:r>
              <a:rPr lang="en-US" sz="2400" b="0" i="0" u="none" strike="noStrike" cap="none">
                <a:solidFill>
                  <a:srgbClr val="FFCA08"/>
                </a:solidFill>
                <a:latin typeface="Roboto"/>
                <a:ea typeface="Roboto"/>
                <a:cs typeface="Roboto"/>
                <a:sym typeface="Roboto"/>
              </a:rPr>
              <a:t>harmonogramów </a:t>
            </a:r>
            <a:r>
              <a:rPr lang="en-US" sz="2400" b="0" i="0" u="none" strike="noStrike" cap="none">
                <a:solidFill>
                  <a:srgbClr val="000000"/>
                </a:solidFill>
                <a:latin typeface="Roboto"/>
                <a:ea typeface="Roboto"/>
                <a:cs typeface="Roboto"/>
                <a:sym typeface="Roboto"/>
              </a:rPr>
              <a:t>jak </a:t>
            </a:r>
            <a:r>
              <a:rPr lang="en-US" sz="2400" b="0" i="0" u="none" strike="noStrike" cap="none">
                <a:solidFill>
                  <a:srgbClr val="FFCA08"/>
                </a:solidFill>
                <a:latin typeface="Roboto"/>
                <a:ea typeface="Roboto"/>
                <a:cs typeface="Roboto"/>
                <a:sym typeface="Roboto"/>
              </a:rPr>
              <a:t>ulał</a:t>
            </a:r>
            <a:endParaRPr/>
          </a:p>
        </p:txBody>
      </p:sp>
      <p:sp>
        <p:nvSpPr>
          <p:cNvPr id="284" name="Google Shape;284;p13"/>
          <p:cNvSpPr txBox="1"/>
          <p:nvPr/>
        </p:nvSpPr>
        <p:spPr>
          <a:xfrm>
            <a:off x="6915150" y="4917985"/>
            <a:ext cx="445770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Dostarcza </a:t>
            </a:r>
            <a:r>
              <a:rPr lang="en-US" sz="2400" b="0" i="0" u="none" strike="noStrike" cap="none">
                <a:solidFill>
                  <a:srgbClr val="FFCA08"/>
                </a:solidFill>
                <a:latin typeface="Roboto"/>
                <a:ea typeface="Roboto"/>
                <a:cs typeface="Roboto"/>
                <a:sym typeface="Roboto"/>
              </a:rPr>
              <a:t>wiedzę </a:t>
            </a:r>
            <a:r>
              <a:rPr lang="en-US" sz="2400" b="0" i="0" u="none" strike="noStrike" cap="none">
                <a:solidFill>
                  <a:srgbClr val="000000"/>
                </a:solidFill>
                <a:latin typeface="Roboto"/>
                <a:ea typeface="Roboto"/>
                <a:cs typeface="Roboto"/>
                <a:sym typeface="Roboto"/>
              </a:rPr>
              <a:t>dokładnie wtedy, gdy </a:t>
            </a:r>
            <a:r>
              <a:rPr lang="en-US" sz="2400" b="0" i="0" u="none" strike="noStrike" cap="none">
                <a:solidFill>
                  <a:srgbClr val="FFCA08"/>
                </a:solidFill>
                <a:latin typeface="Roboto"/>
                <a:ea typeface="Roboto"/>
                <a:cs typeface="Roboto"/>
                <a:sym typeface="Roboto"/>
              </a:rPr>
              <a:t>jej potrzebujesz</a:t>
            </a:r>
            <a:endParaRPr/>
          </a:p>
        </p:txBody>
      </p:sp>
      <p:sp>
        <p:nvSpPr>
          <p:cNvPr id="285" name="Google Shape;285;p13"/>
          <p:cNvSpPr txBox="1"/>
          <p:nvPr/>
        </p:nvSpPr>
        <p:spPr>
          <a:xfrm>
            <a:off x="13091160" y="4917985"/>
            <a:ext cx="379476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Koncentruje się na </a:t>
            </a:r>
            <a:r>
              <a:rPr lang="en-US" sz="2400" b="0" i="0" u="none" strike="noStrike" cap="none">
                <a:solidFill>
                  <a:srgbClr val="FFCA08"/>
                </a:solidFill>
                <a:latin typeface="Roboto"/>
                <a:ea typeface="Roboto"/>
                <a:cs typeface="Roboto"/>
                <a:sym typeface="Roboto"/>
              </a:rPr>
              <a:t>konkretnych celach edukacyjnych</a:t>
            </a:r>
            <a:endParaRPr/>
          </a:p>
        </p:txBody>
      </p:sp>
      <p:sp>
        <p:nvSpPr>
          <p:cNvPr id="286" name="Google Shape;286;p13"/>
          <p:cNvSpPr/>
          <p:nvPr/>
        </p:nvSpPr>
        <p:spPr>
          <a:xfrm>
            <a:off x="4935196" y="4430751"/>
            <a:ext cx="731520" cy="731520"/>
          </a:xfrm>
          <a:custGeom>
            <a:avLst/>
            <a:gdLst/>
            <a:ahLst/>
            <a:cxnLst/>
            <a:rect l="l" t="t" r="r" b="b"/>
            <a:pathLst>
              <a:path w="731520" h="731520" extrusionOk="0">
                <a:moveTo>
                  <a:pt x="0" y="0"/>
                </a:moveTo>
                <a:lnTo>
                  <a:pt x="731520" y="0"/>
                </a:lnTo>
                <a:lnTo>
                  <a:pt x="731520" y="731520"/>
                </a:lnTo>
                <a:lnTo>
                  <a:pt x="0" y="731520"/>
                </a:lnTo>
                <a:lnTo>
                  <a:pt x="0" y="0"/>
                </a:lnTo>
                <a:close/>
              </a:path>
            </a:pathLst>
          </a:custGeom>
          <a:blipFill rotWithShape="1">
            <a:blip r:embed="rId3">
              <a:alphaModFix/>
            </a:blip>
            <a:stretch>
              <a:fillRect/>
            </a:stretch>
          </a:blipFill>
          <a:ln>
            <a:noFill/>
          </a:ln>
        </p:spPr>
        <p:txBody>
          <a:bodyPr/>
          <a:lstStyle/>
          <a:p>
            <a:endParaRPr lang="en-GB"/>
          </a:p>
        </p:txBody>
      </p:sp>
      <p:sp>
        <p:nvSpPr>
          <p:cNvPr id="287" name="Google Shape;287;p13"/>
          <p:cNvSpPr/>
          <p:nvPr/>
        </p:nvSpPr>
        <p:spPr>
          <a:xfrm>
            <a:off x="2969236" y="5636806"/>
            <a:ext cx="734197" cy="734198"/>
          </a:xfrm>
          <a:custGeom>
            <a:avLst/>
            <a:gdLst/>
            <a:ahLst/>
            <a:cxnLst/>
            <a:rect l="l" t="t" r="r" b="b"/>
            <a:pathLst>
              <a:path w="734197" h="734198" extrusionOk="0">
                <a:moveTo>
                  <a:pt x="0" y="0"/>
                </a:moveTo>
                <a:lnTo>
                  <a:pt x="734198" y="0"/>
                </a:lnTo>
                <a:lnTo>
                  <a:pt x="734198" y="734198"/>
                </a:lnTo>
                <a:lnTo>
                  <a:pt x="0" y="734198"/>
                </a:lnTo>
                <a:lnTo>
                  <a:pt x="0" y="0"/>
                </a:lnTo>
                <a:close/>
              </a:path>
            </a:pathLst>
          </a:custGeom>
          <a:blipFill rotWithShape="1">
            <a:blip r:embed="rId4">
              <a:alphaModFix/>
            </a:blip>
            <a:stretch>
              <a:fillRect/>
            </a:stretch>
          </a:blipFill>
          <a:ln>
            <a:noFill/>
          </a:ln>
        </p:spPr>
        <p:txBody>
          <a:bodyPr/>
          <a:lstStyle/>
          <a:p>
            <a:endParaRPr lang="en-GB"/>
          </a:p>
        </p:txBody>
      </p:sp>
      <p:sp>
        <p:nvSpPr>
          <p:cNvPr id="288" name="Google Shape;288;p13"/>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txBody>
          <a:bodyPr/>
          <a:lstStyle/>
          <a:p>
            <a:endParaRPr lang="en-GB"/>
          </a:p>
        </p:txBody>
      </p:sp>
      <p:sp>
        <p:nvSpPr>
          <p:cNvPr id="289" name="Google Shape;289;p13"/>
          <p:cNvSpPr txBox="1"/>
          <p:nvPr/>
        </p:nvSpPr>
        <p:spPr>
          <a:xfrm>
            <a:off x="3261446"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1.</a:t>
            </a:r>
            <a:endParaRPr/>
          </a:p>
        </p:txBody>
      </p:sp>
      <p:sp>
        <p:nvSpPr>
          <p:cNvPr id="290" name="Google Shape;290;p13"/>
          <p:cNvSpPr txBox="1"/>
          <p:nvPr/>
        </p:nvSpPr>
        <p:spPr>
          <a:xfrm>
            <a:off x="9014488"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2.</a:t>
            </a:r>
            <a:endParaRPr/>
          </a:p>
        </p:txBody>
      </p:sp>
      <p:sp>
        <p:nvSpPr>
          <p:cNvPr id="291" name="Google Shape;291;p13"/>
          <p:cNvSpPr txBox="1"/>
          <p:nvPr/>
        </p:nvSpPr>
        <p:spPr>
          <a:xfrm>
            <a:off x="14912283"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3.</a:t>
            </a:r>
            <a:endParaRPr/>
          </a:p>
        </p:txBody>
      </p:sp>
      <p:sp>
        <p:nvSpPr>
          <p:cNvPr id="292" name="Google Shape;292;p13"/>
          <p:cNvSpPr/>
          <p:nvPr/>
        </p:nvSpPr>
        <p:spPr>
          <a:xfrm>
            <a:off x="8923048" y="4442458"/>
            <a:ext cx="668024" cy="628372"/>
          </a:xfrm>
          <a:custGeom>
            <a:avLst/>
            <a:gdLst/>
            <a:ahLst/>
            <a:cxnLst/>
            <a:rect l="l" t="t" r="r" b="b"/>
            <a:pathLst>
              <a:path w="668024" h="628372" extrusionOk="0">
                <a:moveTo>
                  <a:pt x="0" y="0"/>
                </a:moveTo>
                <a:lnTo>
                  <a:pt x="668024" y="0"/>
                </a:lnTo>
                <a:lnTo>
                  <a:pt x="668024" y="628373"/>
                </a:lnTo>
                <a:lnTo>
                  <a:pt x="0" y="628373"/>
                </a:lnTo>
                <a:lnTo>
                  <a:pt x="0" y="0"/>
                </a:lnTo>
                <a:close/>
              </a:path>
            </a:pathLst>
          </a:custGeom>
          <a:blipFill rotWithShape="1">
            <a:blip r:embed="rId6">
              <a:alphaModFix/>
            </a:blip>
            <a:stretch>
              <a:fillRect t="-3153" b="-3154"/>
            </a:stretch>
          </a:blipFill>
          <a:ln>
            <a:noFill/>
          </a:ln>
        </p:spPr>
        <p:txBody>
          <a:bodyPr/>
          <a:lstStyle/>
          <a:p>
            <a:endParaRPr lang="en-GB"/>
          </a:p>
        </p:txBody>
      </p:sp>
      <p:sp>
        <p:nvSpPr>
          <p:cNvPr id="293" name="Google Shape;293;p13"/>
          <p:cNvSpPr/>
          <p:nvPr/>
        </p:nvSpPr>
        <p:spPr>
          <a:xfrm>
            <a:off x="9937980" y="5724561"/>
            <a:ext cx="507831" cy="507831"/>
          </a:xfrm>
          <a:custGeom>
            <a:avLst/>
            <a:gdLst/>
            <a:ahLst/>
            <a:cxnLst/>
            <a:rect l="l" t="t" r="r" b="b"/>
            <a:pathLst>
              <a:path w="507831" h="507831" extrusionOk="0">
                <a:moveTo>
                  <a:pt x="0" y="0"/>
                </a:moveTo>
                <a:lnTo>
                  <a:pt x="507831" y="0"/>
                </a:lnTo>
                <a:lnTo>
                  <a:pt x="507831" y="507831"/>
                </a:lnTo>
                <a:lnTo>
                  <a:pt x="0" y="507831"/>
                </a:lnTo>
                <a:lnTo>
                  <a:pt x="0" y="0"/>
                </a:lnTo>
                <a:close/>
              </a:path>
            </a:pathLst>
          </a:custGeom>
          <a:blipFill rotWithShape="1">
            <a:blip r:embed="rId7">
              <a:alphaModFix/>
            </a:blip>
            <a:stretch>
              <a:fillRect/>
            </a:stretch>
          </a:blipFill>
          <a:ln>
            <a:noFill/>
          </a:ln>
        </p:spPr>
        <p:txBody>
          <a:bodyPr/>
          <a:lstStyle/>
          <a:p>
            <a:endParaRPr lang="en-GB"/>
          </a:p>
        </p:txBody>
      </p:sp>
      <p:sp>
        <p:nvSpPr>
          <p:cNvPr id="294" name="Google Shape;294;p13"/>
          <p:cNvSpPr/>
          <p:nvPr/>
        </p:nvSpPr>
        <p:spPr>
          <a:xfrm>
            <a:off x="14774178" y="4383698"/>
            <a:ext cx="640968" cy="640968"/>
          </a:xfrm>
          <a:custGeom>
            <a:avLst/>
            <a:gdLst/>
            <a:ahLst/>
            <a:cxnLst/>
            <a:rect l="l" t="t" r="r" b="b"/>
            <a:pathLst>
              <a:path w="640968" h="640968" extrusionOk="0">
                <a:moveTo>
                  <a:pt x="0" y="0"/>
                </a:moveTo>
                <a:lnTo>
                  <a:pt x="640968" y="0"/>
                </a:lnTo>
                <a:lnTo>
                  <a:pt x="640968" y="640968"/>
                </a:lnTo>
                <a:lnTo>
                  <a:pt x="0" y="640968"/>
                </a:lnTo>
                <a:lnTo>
                  <a:pt x="0" y="0"/>
                </a:lnTo>
                <a:close/>
              </a:path>
            </a:pathLst>
          </a:custGeom>
          <a:blipFill rotWithShape="1">
            <a:blip r:embed="rId8">
              <a:alphaModFix/>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7848" y="9008146"/>
            <a:ext cx="2429309" cy="4617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
          <p:cNvSpPr/>
          <p:nvPr/>
        </p:nvSpPr>
        <p:spPr>
          <a:xfrm rot="1485020">
            <a:off x="12706650" y="4195654"/>
            <a:ext cx="4348523" cy="4348523"/>
          </a:xfrm>
          <a:custGeom>
            <a:avLst/>
            <a:gdLst/>
            <a:ahLst/>
            <a:cxnLst/>
            <a:rect l="l" t="t" r="r" b="b"/>
            <a:pathLst>
              <a:path w="4348523" h="4348523" extrusionOk="0">
                <a:moveTo>
                  <a:pt x="0" y="0"/>
                </a:moveTo>
                <a:lnTo>
                  <a:pt x="4348522" y="0"/>
                </a:lnTo>
                <a:lnTo>
                  <a:pt x="4348522" y="4348523"/>
                </a:lnTo>
                <a:lnTo>
                  <a:pt x="0" y="4348523"/>
                </a:lnTo>
                <a:lnTo>
                  <a:pt x="0" y="0"/>
                </a:lnTo>
                <a:close/>
              </a:path>
            </a:pathLst>
          </a:custGeom>
          <a:blipFill rotWithShape="1">
            <a:blip r:embed="rId3">
              <a:alphaModFix/>
            </a:blip>
            <a:stretch>
              <a:fillRect/>
            </a:stretch>
          </a:blipFill>
          <a:ln>
            <a:noFill/>
          </a:ln>
        </p:spPr>
        <p:txBody>
          <a:bodyPr/>
          <a:lstStyle/>
          <a:p>
            <a:endParaRPr lang="en-GB"/>
          </a:p>
        </p:txBody>
      </p:sp>
      <p:sp>
        <p:nvSpPr>
          <p:cNvPr id="305" name="Google Shape;305;p14"/>
          <p:cNvSpPr/>
          <p:nvPr/>
        </p:nvSpPr>
        <p:spPr>
          <a:xfrm>
            <a:off x="6650067" y="3589653"/>
            <a:ext cx="5933009" cy="5933009"/>
          </a:xfrm>
          <a:custGeom>
            <a:avLst/>
            <a:gdLst/>
            <a:ahLst/>
            <a:cxnLst/>
            <a:rect l="l" t="t" r="r" b="b"/>
            <a:pathLst>
              <a:path w="5933009" h="5933009" extrusionOk="0">
                <a:moveTo>
                  <a:pt x="0" y="0"/>
                </a:moveTo>
                <a:lnTo>
                  <a:pt x="5933009" y="0"/>
                </a:lnTo>
                <a:lnTo>
                  <a:pt x="5933009" y="5933009"/>
                </a:lnTo>
                <a:lnTo>
                  <a:pt x="0" y="5933009"/>
                </a:lnTo>
                <a:lnTo>
                  <a:pt x="0" y="0"/>
                </a:lnTo>
                <a:close/>
              </a:path>
            </a:pathLst>
          </a:custGeom>
          <a:blipFill rotWithShape="1">
            <a:blip r:embed="rId4">
              <a:alphaModFix/>
            </a:blip>
            <a:stretch>
              <a:fillRect/>
            </a:stretch>
          </a:blipFill>
          <a:ln>
            <a:noFill/>
          </a:ln>
        </p:spPr>
        <p:txBody>
          <a:bodyPr/>
          <a:lstStyle/>
          <a:p>
            <a:endParaRPr lang="en-GB"/>
          </a:p>
        </p:txBody>
      </p:sp>
      <p:sp>
        <p:nvSpPr>
          <p:cNvPr id="306" name="Google Shape;306;p14"/>
          <p:cNvSpPr/>
          <p:nvPr/>
        </p:nvSpPr>
        <p:spPr>
          <a:xfrm>
            <a:off x="331610" y="4030366"/>
            <a:ext cx="5051583" cy="5051583"/>
          </a:xfrm>
          <a:custGeom>
            <a:avLst/>
            <a:gdLst/>
            <a:ahLst/>
            <a:cxnLst/>
            <a:rect l="l" t="t" r="r" b="b"/>
            <a:pathLst>
              <a:path w="5051583" h="5051583" extrusionOk="0">
                <a:moveTo>
                  <a:pt x="0" y="0"/>
                </a:moveTo>
                <a:lnTo>
                  <a:pt x="5051582" y="0"/>
                </a:lnTo>
                <a:lnTo>
                  <a:pt x="5051582" y="5051584"/>
                </a:lnTo>
                <a:lnTo>
                  <a:pt x="0" y="5051584"/>
                </a:lnTo>
                <a:lnTo>
                  <a:pt x="0" y="0"/>
                </a:lnTo>
                <a:close/>
              </a:path>
            </a:pathLst>
          </a:custGeom>
          <a:blipFill rotWithShape="1">
            <a:blip r:embed="rId5">
              <a:alphaModFix/>
            </a:blip>
            <a:stretch>
              <a:fillRect/>
            </a:stretch>
          </a:blipFill>
          <a:ln>
            <a:noFill/>
          </a:ln>
        </p:spPr>
        <p:txBody>
          <a:bodyPr/>
          <a:lstStyle/>
          <a:p>
            <a:endParaRPr lang="en-GB"/>
          </a:p>
        </p:txBody>
      </p:sp>
      <p:sp>
        <p:nvSpPr>
          <p:cNvPr id="307" name="Google Shape;307;p14"/>
          <p:cNvSpPr txBox="1"/>
          <p:nvPr/>
        </p:nvSpPr>
        <p:spPr>
          <a:xfrm>
            <a:off x="3980216" y="899838"/>
            <a:ext cx="10327568" cy="71244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0" i="0" u="none" strike="noStrike" cap="none">
                <a:solidFill>
                  <a:srgbClr val="FFCA08"/>
                </a:solidFill>
                <a:latin typeface="Philosopher"/>
                <a:ea typeface="Philosopher"/>
                <a:cs typeface="Philosopher"/>
                <a:sym typeface="Philosopher"/>
              </a:rPr>
              <a:t>Dlaczego mikrokształcenie ma znaczenie: </a:t>
            </a:r>
            <a:r>
              <a:rPr lang="en-US" sz="4200" b="1" i="0" u="none" strike="noStrike" cap="none">
                <a:solidFill>
                  <a:srgbClr val="FFCA08"/>
                </a:solidFill>
                <a:latin typeface="Philosopher"/>
                <a:ea typeface="Philosopher"/>
                <a:cs typeface="Philosopher"/>
                <a:sym typeface="Philosopher"/>
              </a:rPr>
              <a:t>Korzyści</a:t>
            </a:r>
            <a:endParaRPr/>
          </a:p>
        </p:txBody>
      </p:sp>
      <p:sp>
        <p:nvSpPr>
          <p:cNvPr id="308" name="Google Shape;308;p14"/>
          <p:cNvSpPr txBox="1"/>
          <p:nvPr/>
        </p:nvSpPr>
        <p:spPr>
          <a:xfrm>
            <a:off x="7377752" y="2809462"/>
            <a:ext cx="3532492"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Wygoda</a:t>
            </a:r>
            <a:endParaRPr/>
          </a:p>
        </p:txBody>
      </p:sp>
      <p:sp>
        <p:nvSpPr>
          <p:cNvPr id="309" name="Google Shape;309;p14"/>
          <p:cNvSpPr txBox="1"/>
          <p:nvPr/>
        </p:nvSpPr>
        <p:spPr>
          <a:xfrm>
            <a:off x="1704702" y="2809462"/>
            <a:ext cx="2305397"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Elastyczność</a:t>
            </a:r>
            <a:endParaRPr/>
          </a:p>
        </p:txBody>
      </p:sp>
      <p:sp>
        <p:nvSpPr>
          <p:cNvPr id="310" name="Google Shape;310;p14"/>
          <p:cNvSpPr txBox="1"/>
          <p:nvPr/>
        </p:nvSpPr>
        <p:spPr>
          <a:xfrm>
            <a:off x="1618596" y="4677483"/>
            <a:ext cx="3307080"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0" i="0" u="none" strike="noStrike" cap="none">
                <a:solidFill>
                  <a:srgbClr val="000000"/>
                </a:solidFill>
                <a:latin typeface="Roboto"/>
                <a:ea typeface="Roboto"/>
                <a:cs typeface="Roboto"/>
                <a:sym typeface="Roboto"/>
              </a:rPr>
              <a:t>Ucz się, kiedy ci to </a:t>
            </a:r>
            <a:r>
              <a:rPr lang="en-US" sz="2100" b="1" i="0" u="none" strike="noStrike" cap="none">
                <a:solidFill>
                  <a:srgbClr val="FFCA08"/>
                </a:solidFill>
                <a:latin typeface="Roboto"/>
                <a:ea typeface="Roboto"/>
                <a:cs typeface="Roboto"/>
                <a:sym typeface="Roboto"/>
              </a:rPr>
              <a:t>odpowiada</a:t>
            </a:r>
            <a:endParaRPr/>
          </a:p>
        </p:txBody>
      </p:sp>
      <p:sp>
        <p:nvSpPr>
          <p:cNvPr id="311" name="Google Shape;311;p14"/>
          <p:cNvSpPr txBox="1"/>
          <p:nvPr/>
        </p:nvSpPr>
        <p:spPr>
          <a:xfrm>
            <a:off x="1587536" y="6192709"/>
            <a:ext cx="4602480" cy="37975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Brak konieczności </a:t>
            </a:r>
            <a:r>
              <a:rPr lang="en-US" sz="2100" b="0" i="0" u="none" strike="noStrike" cap="none">
                <a:solidFill>
                  <a:srgbClr val="000000"/>
                </a:solidFill>
                <a:latin typeface="Roboto"/>
                <a:ea typeface="Roboto"/>
                <a:cs typeface="Roboto"/>
                <a:sym typeface="Roboto"/>
              </a:rPr>
              <a:t>przestrzegania </a:t>
            </a:r>
            <a:r>
              <a:rPr lang="en-US" sz="2100" b="1" i="0" u="none" strike="noStrike" cap="none">
                <a:solidFill>
                  <a:srgbClr val="FFCA08"/>
                </a:solidFill>
                <a:latin typeface="Roboto"/>
                <a:ea typeface="Roboto"/>
                <a:cs typeface="Roboto"/>
                <a:sym typeface="Roboto"/>
              </a:rPr>
              <a:t>ustalonych harmonogramów</a:t>
            </a:r>
            <a:endParaRPr/>
          </a:p>
        </p:txBody>
      </p:sp>
      <p:sp>
        <p:nvSpPr>
          <p:cNvPr id="312" name="Google Shape;312;p14"/>
          <p:cNvSpPr txBox="1"/>
          <p:nvPr/>
        </p:nvSpPr>
        <p:spPr>
          <a:xfrm>
            <a:off x="7650708" y="4656773"/>
            <a:ext cx="386957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Dostęp do treści </a:t>
            </a:r>
            <a:r>
              <a:rPr lang="en-US" sz="2100" b="0" i="0" u="none" strike="noStrike" cap="none">
                <a:solidFill>
                  <a:srgbClr val="000000"/>
                </a:solidFill>
                <a:latin typeface="Roboto"/>
                <a:ea typeface="Roboto"/>
                <a:cs typeface="Roboto"/>
                <a:sym typeface="Roboto"/>
              </a:rPr>
              <a:t>z dowolnego miejsca</a:t>
            </a:r>
            <a:endParaRPr/>
          </a:p>
        </p:txBody>
      </p:sp>
      <p:sp>
        <p:nvSpPr>
          <p:cNvPr id="313" name="Google Shape;313;p14"/>
          <p:cNvSpPr txBox="1"/>
          <p:nvPr/>
        </p:nvSpPr>
        <p:spPr>
          <a:xfrm>
            <a:off x="7637019" y="6175278"/>
            <a:ext cx="416372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0" i="0" u="none" strike="noStrike" cap="none">
                <a:solidFill>
                  <a:srgbClr val="000000"/>
                </a:solidFill>
                <a:latin typeface="Roboto"/>
                <a:ea typeface="Roboto"/>
                <a:cs typeface="Roboto"/>
                <a:sym typeface="Roboto"/>
              </a:rPr>
              <a:t>Korzystanie z </a:t>
            </a:r>
            <a:r>
              <a:rPr lang="en-US" sz="2100" b="1" i="0" u="none" strike="noStrike" cap="none">
                <a:solidFill>
                  <a:srgbClr val="FFCA08"/>
                </a:solidFill>
                <a:latin typeface="Roboto"/>
                <a:ea typeface="Roboto"/>
                <a:cs typeface="Roboto"/>
                <a:sym typeface="Roboto"/>
              </a:rPr>
              <a:t>telefonu</a:t>
            </a:r>
            <a:r>
              <a:rPr lang="en-US" sz="2100" b="0" i="0" u="none" strike="noStrike" cap="none">
                <a:solidFill>
                  <a:srgbClr val="000000"/>
                </a:solidFill>
                <a:latin typeface="Roboto"/>
                <a:ea typeface="Roboto"/>
                <a:cs typeface="Roboto"/>
                <a:sym typeface="Roboto"/>
              </a:rPr>
              <a:t>, </a:t>
            </a:r>
            <a:r>
              <a:rPr lang="en-US" sz="2100" b="1" i="0" u="none" strike="noStrike" cap="none">
                <a:solidFill>
                  <a:srgbClr val="FFCA08"/>
                </a:solidFill>
                <a:latin typeface="Roboto"/>
                <a:ea typeface="Roboto"/>
                <a:cs typeface="Roboto"/>
                <a:sym typeface="Roboto"/>
              </a:rPr>
              <a:t>tabletu </a:t>
            </a:r>
            <a:r>
              <a:rPr lang="en-US" sz="2100" b="0" i="0" u="none" strike="noStrike" cap="none">
                <a:solidFill>
                  <a:srgbClr val="000000"/>
                </a:solidFill>
                <a:latin typeface="Roboto"/>
                <a:ea typeface="Roboto"/>
                <a:cs typeface="Roboto"/>
                <a:sym typeface="Roboto"/>
              </a:rPr>
              <a:t>lub </a:t>
            </a:r>
            <a:r>
              <a:rPr lang="en-US" sz="2100" b="1" i="0" u="none" strike="noStrike" cap="none">
                <a:solidFill>
                  <a:srgbClr val="FFCA08"/>
                </a:solidFill>
                <a:latin typeface="Roboto"/>
                <a:ea typeface="Roboto"/>
                <a:cs typeface="Roboto"/>
                <a:sym typeface="Roboto"/>
              </a:rPr>
              <a:t>laptopa</a:t>
            </a:r>
            <a:endParaRPr/>
          </a:p>
        </p:txBody>
      </p:sp>
      <p:sp>
        <p:nvSpPr>
          <p:cNvPr id="314" name="Google Shape;314;p14"/>
          <p:cNvSpPr/>
          <p:nvPr/>
        </p:nvSpPr>
        <p:spPr>
          <a:xfrm>
            <a:off x="703527" y="589747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6">
              <a:alphaModFix/>
            </a:blip>
            <a:stretch>
              <a:fillRect/>
            </a:stretch>
          </a:blipFill>
          <a:ln>
            <a:noFill/>
          </a:ln>
        </p:spPr>
        <p:txBody>
          <a:bodyPr/>
          <a:lstStyle/>
          <a:p>
            <a:endParaRPr lang="en-GB"/>
          </a:p>
        </p:txBody>
      </p:sp>
      <p:grpSp>
        <p:nvGrpSpPr>
          <p:cNvPr id="315" name="Google Shape;315;p14"/>
          <p:cNvGrpSpPr/>
          <p:nvPr/>
        </p:nvGrpSpPr>
        <p:grpSpPr>
          <a:xfrm>
            <a:off x="638493" y="5870479"/>
            <a:ext cx="1014984" cy="1017651"/>
            <a:chOff x="573913" y="580517"/>
            <a:chExt cx="1353312" cy="1356868"/>
          </a:xfrm>
        </p:grpSpPr>
        <p:sp>
          <p:nvSpPr>
            <p:cNvPr id="316" name="Google Shape;316;p14"/>
            <p:cNvSpPr/>
            <p:nvPr/>
          </p:nvSpPr>
          <p:spPr>
            <a:xfrm>
              <a:off x="601853" y="605917"/>
              <a:ext cx="1297432" cy="1306068"/>
            </a:xfrm>
            <a:custGeom>
              <a:avLst/>
              <a:gdLst/>
              <a:ahLst/>
              <a:cxnLst/>
              <a:rect l="l" t="t" r="r" b="b"/>
              <a:pathLst>
                <a:path w="1297432" h="1306068" extrusionOk="0">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txBody>
            <a:bodyPr/>
            <a:lstStyle/>
            <a:p>
              <a:endParaRPr lang="en-GB"/>
            </a:p>
          </p:txBody>
        </p:sp>
        <p:sp>
          <p:nvSpPr>
            <p:cNvPr id="317" name="Google Shape;317;p14"/>
            <p:cNvSpPr/>
            <p:nvPr/>
          </p:nvSpPr>
          <p:spPr>
            <a:xfrm>
              <a:off x="573913" y="580517"/>
              <a:ext cx="1353312" cy="1356868"/>
            </a:xfrm>
            <a:custGeom>
              <a:avLst/>
              <a:gdLst/>
              <a:ahLst/>
              <a:cxnLst/>
              <a:rect l="l" t="t" r="r" b="b"/>
              <a:pathLst>
                <a:path w="1353312" h="1356868" extrusionOk="0">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4"/>
          <p:cNvSpPr/>
          <p:nvPr/>
        </p:nvSpPr>
        <p:spPr>
          <a:xfrm>
            <a:off x="689483" y="4378971"/>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7">
              <a:alphaModFix/>
            </a:blip>
            <a:stretch>
              <a:fillRect/>
            </a:stretch>
          </a:blipFill>
          <a:ln>
            <a:noFill/>
          </a:ln>
        </p:spPr>
        <p:txBody>
          <a:bodyPr/>
          <a:lstStyle/>
          <a:p>
            <a:endParaRPr lang="en-GB"/>
          </a:p>
        </p:txBody>
      </p:sp>
      <p:sp>
        <p:nvSpPr>
          <p:cNvPr id="319" name="Google Shape;319;p14"/>
          <p:cNvSpPr/>
          <p:nvPr/>
        </p:nvSpPr>
        <p:spPr>
          <a:xfrm>
            <a:off x="531227" y="3983346"/>
            <a:ext cx="1108992" cy="1777544"/>
          </a:xfrm>
          <a:custGeom>
            <a:avLst/>
            <a:gdLst/>
            <a:ahLst/>
            <a:cxnLst/>
            <a:rect l="l" t="t" r="r" b="b"/>
            <a:pathLst>
              <a:path w="1108992" h="1777544" extrusionOk="0">
                <a:moveTo>
                  <a:pt x="0" y="0"/>
                </a:moveTo>
                <a:lnTo>
                  <a:pt x="1108992" y="0"/>
                </a:lnTo>
                <a:lnTo>
                  <a:pt x="1108992" y="1777543"/>
                </a:lnTo>
                <a:lnTo>
                  <a:pt x="0" y="1777543"/>
                </a:lnTo>
                <a:lnTo>
                  <a:pt x="0" y="0"/>
                </a:lnTo>
                <a:close/>
              </a:path>
            </a:pathLst>
          </a:custGeom>
          <a:blipFill rotWithShape="1">
            <a:blip r:embed="rId8">
              <a:alphaModFix/>
            </a:blip>
            <a:stretch>
              <a:fillRect l="-30141" r="-30141"/>
            </a:stretch>
          </a:blipFill>
          <a:ln>
            <a:noFill/>
          </a:ln>
        </p:spPr>
        <p:txBody>
          <a:bodyPr/>
          <a:lstStyle/>
          <a:p>
            <a:endParaRPr lang="en-GB"/>
          </a:p>
        </p:txBody>
      </p:sp>
      <p:sp>
        <p:nvSpPr>
          <p:cNvPr id="320" name="Google Shape;320;p14"/>
          <p:cNvSpPr/>
          <p:nvPr/>
        </p:nvSpPr>
        <p:spPr>
          <a:xfrm>
            <a:off x="6475670" y="4399680"/>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9">
              <a:alphaModFix/>
            </a:blip>
            <a:stretch>
              <a:fillRect/>
            </a:stretch>
          </a:blipFill>
          <a:ln>
            <a:noFill/>
          </a:ln>
        </p:spPr>
        <p:txBody>
          <a:bodyPr/>
          <a:lstStyle/>
          <a:p>
            <a:endParaRPr lang="en-GB"/>
          </a:p>
        </p:txBody>
      </p:sp>
      <p:sp>
        <p:nvSpPr>
          <p:cNvPr id="321" name="Google Shape;321;p14"/>
          <p:cNvSpPr/>
          <p:nvPr/>
        </p:nvSpPr>
        <p:spPr>
          <a:xfrm>
            <a:off x="6513963" y="591490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10">
              <a:alphaModFix/>
            </a:blip>
            <a:stretch>
              <a:fillRect/>
            </a:stretch>
          </a:blipFill>
          <a:ln>
            <a:noFill/>
          </a:ln>
        </p:spPr>
        <p:txBody>
          <a:bodyPr/>
          <a:lstStyle/>
          <a:p>
            <a:endParaRPr lang="en-GB"/>
          </a:p>
        </p:txBody>
      </p:sp>
      <p:sp>
        <p:nvSpPr>
          <p:cNvPr id="322" name="Google Shape;322;p14"/>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11">
              <a:alphaModFix/>
            </a:blip>
            <a:stretch>
              <a:fillRect b="-32"/>
            </a:stretch>
          </a:blipFill>
          <a:ln>
            <a:noFill/>
          </a:ln>
        </p:spPr>
        <p:txBody>
          <a:bodyPr/>
          <a:lstStyle/>
          <a:p>
            <a:endParaRPr lang="en-GB"/>
          </a:p>
        </p:txBody>
      </p:sp>
      <p:sp>
        <p:nvSpPr>
          <p:cNvPr id="323" name="Google Shape;323;p14"/>
          <p:cNvSpPr txBox="1"/>
          <p:nvPr/>
        </p:nvSpPr>
        <p:spPr>
          <a:xfrm>
            <a:off x="12821977" y="2808688"/>
            <a:ext cx="4671055"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Mniejsze zaangażowanie czasowe</a:t>
            </a:r>
            <a:endParaRPr/>
          </a:p>
        </p:txBody>
      </p:sp>
      <p:sp>
        <p:nvSpPr>
          <p:cNvPr id="324" name="Google Shape;324;p14"/>
          <p:cNvSpPr/>
          <p:nvPr/>
        </p:nvSpPr>
        <p:spPr>
          <a:xfrm>
            <a:off x="12258098" y="5039071"/>
            <a:ext cx="944880" cy="944880"/>
          </a:xfrm>
          <a:custGeom>
            <a:avLst/>
            <a:gdLst/>
            <a:ahLst/>
            <a:cxnLst/>
            <a:rect l="l" t="t" r="r" b="b"/>
            <a:pathLst>
              <a:path w="944880" h="944880" extrusionOk="0">
                <a:moveTo>
                  <a:pt x="0" y="0"/>
                </a:moveTo>
                <a:lnTo>
                  <a:pt x="944880" y="0"/>
                </a:lnTo>
                <a:lnTo>
                  <a:pt x="944880" y="944881"/>
                </a:lnTo>
                <a:lnTo>
                  <a:pt x="0" y="944881"/>
                </a:lnTo>
                <a:lnTo>
                  <a:pt x="0" y="0"/>
                </a:lnTo>
                <a:close/>
              </a:path>
            </a:pathLst>
          </a:custGeom>
          <a:blipFill rotWithShape="1">
            <a:blip r:embed="rId12">
              <a:alphaModFix/>
            </a:blip>
            <a:stretch>
              <a:fillRect/>
            </a:stretch>
          </a:blipFill>
          <a:ln>
            <a:noFill/>
          </a:ln>
        </p:spPr>
        <p:txBody>
          <a:bodyPr/>
          <a:lstStyle/>
          <a:p>
            <a:endParaRPr lang="en-GB"/>
          </a:p>
        </p:txBody>
      </p:sp>
      <p:sp>
        <p:nvSpPr>
          <p:cNvPr id="325" name="Google Shape;325;p14"/>
          <p:cNvSpPr txBox="1"/>
          <p:nvPr/>
        </p:nvSpPr>
        <p:spPr>
          <a:xfrm>
            <a:off x="13398324" y="5345217"/>
            <a:ext cx="4300897"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Skrócony czas nauki </a:t>
            </a:r>
            <a:r>
              <a:rPr lang="en-US" sz="2100" b="0" i="0" u="none" strike="noStrike" cap="none">
                <a:solidFill>
                  <a:srgbClr val="000000"/>
                </a:solidFill>
                <a:latin typeface="Roboto"/>
                <a:ea typeface="Roboto"/>
                <a:cs typeface="Roboto"/>
                <a:sym typeface="Roboto"/>
              </a:rPr>
              <a:t>w krótkich seriach</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2827" y="9202925"/>
            <a:ext cx="2429309" cy="4617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5"/>
          <p:cNvSpPr/>
          <p:nvPr/>
        </p:nvSpPr>
        <p:spPr>
          <a:xfrm>
            <a:off x="12435840" y="0"/>
            <a:ext cx="5127962" cy="7821972"/>
          </a:xfrm>
          <a:custGeom>
            <a:avLst/>
            <a:gdLst/>
            <a:ahLst/>
            <a:cxnLst/>
            <a:rect l="l" t="t" r="r" b="b"/>
            <a:pathLst>
              <a:path w="5127962" h="7821972" extrusionOk="0">
                <a:moveTo>
                  <a:pt x="0" y="0"/>
                </a:moveTo>
                <a:lnTo>
                  <a:pt x="5127962" y="0"/>
                </a:lnTo>
                <a:lnTo>
                  <a:pt x="5127962" y="7821972"/>
                </a:lnTo>
                <a:lnTo>
                  <a:pt x="0" y="7821972"/>
                </a:lnTo>
                <a:lnTo>
                  <a:pt x="0" y="0"/>
                </a:lnTo>
                <a:close/>
              </a:path>
            </a:pathLst>
          </a:custGeom>
          <a:blipFill rotWithShape="1">
            <a:blip r:embed="rId3">
              <a:alphaModFix/>
            </a:blip>
            <a:stretch>
              <a:fillRect t="-5788" b="-5788"/>
            </a:stretch>
          </a:blipFill>
          <a:ln>
            <a:noFill/>
          </a:ln>
        </p:spPr>
        <p:txBody>
          <a:bodyPr/>
          <a:lstStyle/>
          <a:p>
            <a:endParaRPr lang="en-GB"/>
          </a:p>
        </p:txBody>
      </p:sp>
      <p:sp>
        <p:nvSpPr>
          <p:cNvPr id="332" name="Google Shape;332;p15"/>
          <p:cNvSpPr/>
          <p:nvPr/>
        </p:nvSpPr>
        <p:spPr>
          <a:xfrm>
            <a:off x="3946605" y="2465028"/>
            <a:ext cx="4957758" cy="7821972"/>
          </a:xfrm>
          <a:custGeom>
            <a:avLst/>
            <a:gdLst/>
            <a:ahLst/>
            <a:cxnLst/>
            <a:rect l="l" t="t" r="r" b="b"/>
            <a:pathLst>
              <a:path w="4957758" h="7821972" extrusionOk="0">
                <a:moveTo>
                  <a:pt x="0" y="0"/>
                </a:moveTo>
                <a:lnTo>
                  <a:pt x="4957758" y="0"/>
                </a:lnTo>
                <a:lnTo>
                  <a:pt x="4957758" y="7821972"/>
                </a:lnTo>
                <a:lnTo>
                  <a:pt x="0" y="7821972"/>
                </a:lnTo>
                <a:lnTo>
                  <a:pt x="0" y="0"/>
                </a:lnTo>
                <a:close/>
              </a:path>
            </a:pathLst>
          </a:custGeom>
          <a:blipFill rotWithShape="1">
            <a:blip r:embed="rId3">
              <a:alphaModFix/>
            </a:blip>
            <a:stretch>
              <a:fillRect t="-3936" b="-3936"/>
            </a:stretch>
          </a:blipFill>
          <a:ln>
            <a:noFill/>
          </a:ln>
        </p:spPr>
        <p:txBody>
          <a:bodyPr/>
          <a:lstStyle/>
          <a:p>
            <a:endParaRPr lang="en-GB"/>
          </a:p>
        </p:txBody>
      </p:sp>
      <p:sp>
        <p:nvSpPr>
          <p:cNvPr id="333" name="Google Shape;333;p15"/>
          <p:cNvSpPr txBox="1"/>
          <p:nvPr/>
        </p:nvSpPr>
        <p:spPr>
          <a:xfrm rot="-5400000">
            <a:off x="-1062726" y="4079512"/>
            <a:ext cx="896112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Pokonywanie wyzwań stojących przed nisko wykwalifikowanymi dorosłymi</a:t>
            </a:r>
            <a:endParaRPr/>
          </a:p>
        </p:txBody>
      </p:sp>
      <p:sp>
        <p:nvSpPr>
          <p:cNvPr id="334" name="Google Shape;334;p15"/>
          <p:cNvSpPr/>
          <p:nvPr/>
        </p:nvSpPr>
        <p:spPr>
          <a:xfrm>
            <a:off x="-214677" y="58224"/>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4">
              <a:alphaModFix/>
            </a:blip>
            <a:stretch>
              <a:fillRect b="-32"/>
            </a:stretch>
          </a:blipFill>
          <a:ln>
            <a:noFill/>
          </a:ln>
        </p:spPr>
        <p:txBody>
          <a:bodyPr/>
          <a:lstStyle/>
          <a:p>
            <a:endParaRPr lang="en-GB"/>
          </a:p>
        </p:txBody>
      </p:sp>
      <p:sp>
        <p:nvSpPr>
          <p:cNvPr id="335" name="Google Shape;335;p15"/>
          <p:cNvSpPr txBox="1"/>
          <p:nvPr/>
        </p:nvSpPr>
        <p:spPr>
          <a:xfrm>
            <a:off x="5151924" y="353696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dirty="0" err="1">
                <a:solidFill>
                  <a:srgbClr val="000000"/>
                </a:solidFill>
                <a:latin typeface="Philosopher"/>
                <a:ea typeface="Philosopher"/>
                <a:cs typeface="Philosopher"/>
                <a:sym typeface="Philosopher"/>
              </a:rPr>
              <a:t>Wyzwanie</a:t>
            </a:r>
            <a:r>
              <a:rPr lang="en-US" sz="2100" b="1"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Ograniczony</a:t>
            </a: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czas</a:t>
            </a:r>
            <a:r>
              <a:rPr lang="en-US" sz="2100" b="0" i="0" u="none" strike="noStrike" cap="none" dirty="0">
                <a:solidFill>
                  <a:srgbClr val="000000"/>
                </a:solidFill>
                <a:latin typeface="Philosopher"/>
                <a:ea typeface="Philosopher"/>
                <a:cs typeface="Philosopher"/>
                <a:sym typeface="Philosopher"/>
              </a:rPr>
              <a:t> ze </a:t>
            </a:r>
            <a:r>
              <a:rPr lang="en-US" sz="2100" b="0" i="0" u="none" strike="noStrike" cap="none" dirty="0" err="1">
                <a:solidFill>
                  <a:srgbClr val="000000"/>
                </a:solidFill>
                <a:latin typeface="Philosopher"/>
                <a:ea typeface="Philosopher"/>
                <a:cs typeface="Philosopher"/>
                <a:sym typeface="Philosopher"/>
              </a:rPr>
              <a:t>względu</a:t>
            </a: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na</a:t>
            </a: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pracę</a:t>
            </a: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rodzinę</a:t>
            </a: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i</a:t>
            </a: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nie</a:t>
            </a: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tylko</a:t>
            </a:r>
            <a:endParaRPr dirty="0"/>
          </a:p>
        </p:txBody>
      </p:sp>
      <p:sp>
        <p:nvSpPr>
          <p:cNvPr id="336" name="Google Shape;336;p15"/>
          <p:cNvSpPr txBox="1"/>
          <p:nvPr/>
        </p:nvSpPr>
        <p:spPr>
          <a:xfrm>
            <a:off x="13690766" y="1379034"/>
            <a:ext cx="3680453"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Wyzwanie: </a:t>
            </a:r>
            <a:r>
              <a:rPr lang="en-US" sz="2100" b="0" i="0" u="none" strike="noStrike" cap="none">
                <a:solidFill>
                  <a:srgbClr val="000000"/>
                </a:solidFill>
                <a:latin typeface="Philosopher"/>
                <a:ea typeface="Philosopher"/>
                <a:cs typeface="Philosopher"/>
                <a:sym typeface="Philosopher"/>
              </a:rPr>
              <a:t>Problemy z pewnością siebie w tradycyjnym środowisku edukacyjnym</a:t>
            </a:r>
            <a:endParaRPr/>
          </a:p>
        </p:txBody>
      </p:sp>
      <p:sp>
        <p:nvSpPr>
          <p:cNvPr id="337" name="Google Shape;337;p15"/>
          <p:cNvSpPr txBox="1"/>
          <p:nvPr/>
        </p:nvSpPr>
        <p:spPr>
          <a:xfrm>
            <a:off x="5151924" y="562355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Rozwiązanie: </a:t>
            </a:r>
            <a:r>
              <a:rPr lang="en-US" sz="2100" b="0" i="0" u="none" strike="noStrike" cap="none">
                <a:solidFill>
                  <a:srgbClr val="000000"/>
                </a:solidFill>
                <a:latin typeface="Philosopher"/>
                <a:ea typeface="Philosopher"/>
                <a:cs typeface="Philosopher"/>
                <a:sym typeface="Philosopher"/>
              </a:rPr>
              <a:t>Mikrolearning mieści się w kieszeni czasu</a:t>
            </a:r>
            <a:endParaRPr/>
          </a:p>
        </p:txBody>
      </p:sp>
      <p:sp>
        <p:nvSpPr>
          <p:cNvPr id="338" name="Google Shape;338;p15"/>
          <p:cNvSpPr txBox="1"/>
          <p:nvPr/>
        </p:nvSpPr>
        <p:spPr>
          <a:xfrm>
            <a:off x="5151924" y="7782492"/>
            <a:ext cx="3332560"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Przykład: </a:t>
            </a:r>
            <a:r>
              <a:rPr lang="en-US" sz="2100" b="0" i="0" u="none" strike="noStrike" cap="none">
                <a:solidFill>
                  <a:srgbClr val="000000"/>
                </a:solidFill>
                <a:latin typeface="Philosopher"/>
                <a:ea typeface="Philosopher"/>
                <a:cs typeface="Philosopher"/>
                <a:sym typeface="Philosopher"/>
              </a:rPr>
              <a:t>Nauka umiejętności związanych z pracą podczas przerwy na lunch</a:t>
            </a:r>
            <a:endParaRPr/>
          </a:p>
        </p:txBody>
      </p:sp>
      <p:sp>
        <p:nvSpPr>
          <p:cNvPr id="339" name="Google Shape;339;p15"/>
          <p:cNvSpPr txBox="1"/>
          <p:nvPr/>
        </p:nvSpPr>
        <p:spPr>
          <a:xfrm>
            <a:off x="13690766" y="3481134"/>
            <a:ext cx="3943872"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Rozwiązanie: </a:t>
            </a:r>
            <a:r>
              <a:rPr lang="en-US" sz="2100" b="0" i="0" u="none" strike="noStrike" cap="none">
                <a:solidFill>
                  <a:srgbClr val="000000"/>
                </a:solidFill>
                <a:latin typeface="Philosopher"/>
                <a:ea typeface="Philosopher"/>
                <a:cs typeface="Philosopher"/>
                <a:sym typeface="Philosopher"/>
              </a:rPr>
              <a:t>Małe zwycięstwa i szybki postęp w mikroedukacji</a:t>
            </a:r>
            <a:endParaRPr/>
          </a:p>
        </p:txBody>
      </p:sp>
      <p:sp>
        <p:nvSpPr>
          <p:cNvPr id="340" name="Google Shape;340;p15"/>
          <p:cNvSpPr txBox="1"/>
          <p:nvPr/>
        </p:nvSpPr>
        <p:spPr>
          <a:xfrm>
            <a:off x="13690766" y="5503305"/>
            <a:ext cx="3643741"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Przykład: </a:t>
            </a:r>
            <a:r>
              <a:rPr lang="en-US" sz="2100" b="0" i="0" u="none" strike="noStrike" cap="none">
                <a:solidFill>
                  <a:srgbClr val="000000"/>
                </a:solidFill>
                <a:latin typeface="Philosopher"/>
                <a:ea typeface="Philosopher"/>
                <a:cs typeface="Philosopher"/>
                <a:sym typeface="Philosopher"/>
              </a:rPr>
              <a:t>Zdobywanie pewności siebie w korzystaniu z nowych technologii krok po kroku</a:t>
            </a:r>
            <a:endParaRPr/>
          </a:p>
        </p:txBody>
      </p:sp>
      <p:sp>
        <p:nvSpPr>
          <p:cNvPr id="341" name="Google Shape;341;p15"/>
          <p:cNvSpPr/>
          <p:nvPr/>
        </p:nvSpPr>
        <p:spPr>
          <a:xfrm>
            <a:off x="4133298" y="3362997"/>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5">
              <a:alphaModFix/>
            </a:blip>
            <a:stretch>
              <a:fillRect/>
            </a:stretch>
          </a:blipFill>
          <a:ln>
            <a:noFill/>
          </a:ln>
        </p:spPr>
        <p:txBody>
          <a:bodyPr/>
          <a:lstStyle/>
          <a:p>
            <a:endParaRPr lang="en-GB"/>
          </a:p>
        </p:txBody>
      </p:sp>
      <p:sp>
        <p:nvSpPr>
          <p:cNvPr id="342" name="Google Shape;342;p15"/>
          <p:cNvSpPr/>
          <p:nvPr/>
        </p:nvSpPr>
        <p:spPr>
          <a:xfrm>
            <a:off x="12664616" y="1277424"/>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5">
              <a:alphaModFix/>
            </a:blip>
            <a:stretch>
              <a:fillRect/>
            </a:stretch>
          </a:blipFill>
          <a:ln>
            <a:noFill/>
          </a:ln>
        </p:spPr>
        <p:txBody>
          <a:bodyPr/>
          <a:lstStyle/>
          <a:p>
            <a:endParaRPr lang="en-GB"/>
          </a:p>
        </p:txBody>
      </p:sp>
      <p:sp>
        <p:nvSpPr>
          <p:cNvPr id="343" name="Google Shape;343;p15"/>
          <p:cNvSpPr/>
          <p:nvPr/>
        </p:nvSpPr>
        <p:spPr>
          <a:xfrm>
            <a:off x="4133298" y="5521940"/>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6">
              <a:alphaModFix/>
            </a:blip>
            <a:stretch>
              <a:fillRect/>
            </a:stretch>
          </a:blipFill>
          <a:ln>
            <a:noFill/>
          </a:ln>
        </p:spPr>
        <p:txBody>
          <a:bodyPr/>
          <a:lstStyle/>
          <a:p>
            <a:endParaRPr lang="en-GB"/>
          </a:p>
        </p:txBody>
      </p:sp>
      <p:sp>
        <p:nvSpPr>
          <p:cNvPr id="344" name="Google Shape;344;p15"/>
          <p:cNvSpPr/>
          <p:nvPr/>
        </p:nvSpPr>
        <p:spPr>
          <a:xfrm>
            <a:off x="12664616" y="336041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6">
              <a:alphaModFix/>
            </a:blip>
            <a:stretch>
              <a:fillRect/>
            </a:stretch>
          </a:blipFill>
          <a:ln>
            <a:noFill/>
          </a:ln>
        </p:spPr>
        <p:txBody>
          <a:bodyPr/>
          <a:lstStyle/>
          <a:p>
            <a:endParaRPr lang="en-GB"/>
          </a:p>
        </p:txBody>
      </p:sp>
      <p:sp>
        <p:nvSpPr>
          <p:cNvPr id="345" name="Google Shape;345;p15"/>
          <p:cNvSpPr/>
          <p:nvPr/>
        </p:nvSpPr>
        <p:spPr>
          <a:xfrm>
            <a:off x="4140944" y="7755822"/>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7">
              <a:alphaModFix/>
            </a:blip>
            <a:stretch>
              <a:fillRect/>
            </a:stretch>
          </a:blipFill>
          <a:ln>
            <a:noFill/>
          </a:ln>
        </p:spPr>
        <p:txBody>
          <a:bodyPr/>
          <a:lstStyle/>
          <a:p>
            <a:endParaRPr lang="en-GB"/>
          </a:p>
        </p:txBody>
      </p:sp>
      <p:sp>
        <p:nvSpPr>
          <p:cNvPr id="346" name="Google Shape;346;p15"/>
          <p:cNvSpPr/>
          <p:nvPr/>
        </p:nvSpPr>
        <p:spPr>
          <a:xfrm>
            <a:off x="12664616" y="559119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7">
              <a:alphaModFix/>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945" y="9301769"/>
            <a:ext cx="2429309" cy="4617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6"/>
          <p:cNvSpPr/>
          <p:nvPr/>
        </p:nvSpPr>
        <p:spPr>
          <a:xfrm>
            <a:off x="15800346" y="27690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3">
              <a:alphaModFix/>
            </a:blip>
            <a:stretch>
              <a:fillRect b="-32"/>
            </a:stretch>
          </a:blipFill>
          <a:ln>
            <a:noFill/>
          </a:ln>
        </p:spPr>
        <p:txBody>
          <a:bodyPr/>
          <a:lstStyle/>
          <a:p>
            <a:endParaRPr lang="en-GB"/>
          </a:p>
        </p:txBody>
      </p:sp>
      <p:sp>
        <p:nvSpPr>
          <p:cNvPr id="357" name="Google Shape;357;p16"/>
          <p:cNvSpPr txBox="1"/>
          <p:nvPr/>
        </p:nvSpPr>
        <p:spPr>
          <a:xfrm>
            <a:off x="1031355" y="2994639"/>
            <a:ext cx="3149368"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Filmy instruktażowe</a:t>
            </a:r>
            <a:endParaRPr/>
          </a:p>
        </p:txBody>
      </p:sp>
      <p:sp>
        <p:nvSpPr>
          <p:cNvPr id="358" name="Google Shape;358;p16"/>
          <p:cNvSpPr txBox="1"/>
          <p:nvPr/>
        </p:nvSpPr>
        <p:spPr>
          <a:xfrm>
            <a:off x="4640580" y="1220752"/>
            <a:ext cx="900684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Mikrokształcenie = różne formaty</a:t>
            </a:r>
            <a:endParaRPr/>
          </a:p>
        </p:txBody>
      </p:sp>
      <p:sp>
        <p:nvSpPr>
          <p:cNvPr id="359" name="Google Shape;359;p16"/>
          <p:cNvSpPr txBox="1"/>
          <p:nvPr/>
        </p:nvSpPr>
        <p:spPr>
          <a:xfrm>
            <a:off x="5983865" y="2994639"/>
            <a:ext cx="2466435"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Infografika</a:t>
            </a:r>
            <a:endParaRPr/>
          </a:p>
        </p:txBody>
      </p:sp>
      <p:sp>
        <p:nvSpPr>
          <p:cNvPr id="360" name="Google Shape;360;p16"/>
          <p:cNvSpPr txBox="1"/>
          <p:nvPr/>
        </p:nvSpPr>
        <p:spPr>
          <a:xfrm>
            <a:off x="10294618" y="2997796"/>
            <a:ext cx="2160291"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Fiszki</a:t>
            </a:r>
            <a:endParaRPr/>
          </a:p>
        </p:txBody>
      </p:sp>
      <p:sp>
        <p:nvSpPr>
          <p:cNvPr id="361" name="Google Shape;361;p16"/>
          <p:cNvSpPr txBox="1"/>
          <p:nvPr/>
        </p:nvSpPr>
        <p:spPr>
          <a:xfrm>
            <a:off x="14959197" y="2994639"/>
            <a:ext cx="2042546"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Quizy</a:t>
            </a:r>
            <a:endParaRPr/>
          </a:p>
        </p:txBody>
      </p:sp>
      <p:sp>
        <p:nvSpPr>
          <p:cNvPr id="362" name="Google Shape;362;p16"/>
          <p:cNvSpPr/>
          <p:nvPr/>
        </p:nvSpPr>
        <p:spPr>
          <a:xfrm>
            <a:off x="479043" y="5682522"/>
            <a:ext cx="4193031" cy="2851878"/>
          </a:xfrm>
          <a:custGeom>
            <a:avLst/>
            <a:gdLst/>
            <a:ahLst/>
            <a:cxnLst/>
            <a:rect l="l" t="t" r="r" b="b"/>
            <a:pathLst>
              <a:path w="4193031" h="2851878" extrusionOk="0">
                <a:moveTo>
                  <a:pt x="0" y="0"/>
                </a:moveTo>
                <a:lnTo>
                  <a:pt x="4193031" y="0"/>
                </a:lnTo>
                <a:lnTo>
                  <a:pt x="4193031" y="2851878"/>
                </a:lnTo>
                <a:lnTo>
                  <a:pt x="0" y="2851878"/>
                </a:lnTo>
                <a:lnTo>
                  <a:pt x="0" y="0"/>
                </a:lnTo>
                <a:close/>
              </a:path>
            </a:pathLst>
          </a:custGeom>
          <a:blipFill rotWithShape="1">
            <a:blip r:embed="rId4">
              <a:alphaModFix/>
            </a:blip>
            <a:stretch>
              <a:fillRect/>
            </a:stretch>
          </a:blipFill>
          <a:ln>
            <a:noFill/>
          </a:ln>
        </p:spPr>
        <p:txBody>
          <a:bodyPr/>
          <a:lstStyle/>
          <a:p>
            <a:endParaRPr lang="en-GB"/>
          </a:p>
        </p:txBody>
      </p:sp>
      <p:sp>
        <p:nvSpPr>
          <p:cNvPr id="363" name="Google Shape;363;p16"/>
          <p:cNvSpPr/>
          <p:nvPr/>
        </p:nvSpPr>
        <p:spPr>
          <a:xfrm>
            <a:off x="5612229" y="4396740"/>
            <a:ext cx="3148746" cy="4221480"/>
          </a:xfrm>
          <a:custGeom>
            <a:avLst/>
            <a:gdLst/>
            <a:ahLst/>
            <a:cxnLst/>
            <a:rect l="l" t="t" r="r" b="b"/>
            <a:pathLst>
              <a:path w="3148746" h="4221480" extrusionOk="0">
                <a:moveTo>
                  <a:pt x="0" y="0"/>
                </a:moveTo>
                <a:lnTo>
                  <a:pt x="3148746" y="0"/>
                </a:lnTo>
                <a:lnTo>
                  <a:pt x="3148746" y="4221480"/>
                </a:lnTo>
                <a:lnTo>
                  <a:pt x="0" y="4221480"/>
                </a:lnTo>
                <a:lnTo>
                  <a:pt x="0" y="0"/>
                </a:lnTo>
                <a:close/>
              </a:path>
            </a:pathLst>
          </a:custGeom>
          <a:blipFill rotWithShape="1">
            <a:blip r:embed="rId5">
              <a:alphaModFix/>
            </a:blip>
            <a:stretch>
              <a:fillRect/>
            </a:stretch>
          </a:blipFill>
          <a:ln>
            <a:noFill/>
          </a:ln>
        </p:spPr>
        <p:txBody>
          <a:bodyPr/>
          <a:lstStyle/>
          <a:p>
            <a:endParaRPr lang="en-GB"/>
          </a:p>
        </p:txBody>
      </p:sp>
      <p:sp>
        <p:nvSpPr>
          <p:cNvPr id="364" name="Google Shape;364;p16"/>
          <p:cNvSpPr/>
          <p:nvPr/>
        </p:nvSpPr>
        <p:spPr>
          <a:xfrm>
            <a:off x="9715784" y="3964374"/>
            <a:ext cx="3329938" cy="5406021"/>
          </a:xfrm>
          <a:custGeom>
            <a:avLst/>
            <a:gdLst/>
            <a:ahLst/>
            <a:cxnLst/>
            <a:rect l="l" t="t" r="r" b="b"/>
            <a:pathLst>
              <a:path w="3329938" h="5406021" extrusionOk="0">
                <a:moveTo>
                  <a:pt x="0" y="0"/>
                </a:moveTo>
                <a:lnTo>
                  <a:pt x="3329938" y="0"/>
                </a:lnTo>
                <a:lnTo>
                  <a:pt x="3329938" y="5406021"/>
                </a:lnTo>
                <a:lnTo>
                  <a:pt x="0" y="5406021"/>
                </a:lnTo>
                <a:lnTo>
                  <a:pt x="0" y="0"/>
                </a:lnTo>
                <a:close/>
              </a:path>
            </a:pathLst>
          </a:custGeom>
          <a:blipFill rotWithShape="1">
            <a:blip r:embed="rId6">
              <a:alphaModFix/>
            </a:blip>
            <a:stretch>
              <a:fillRect l="-10041"/>
            </a:stretch>
          </a:blipFill>
          <a:ln>
            <a:noFill/>
          </a:ln>
        </p:spPr>
        <p:txBody>
          <a:bodyPr/>
          <a:lstStyle/>
          <a:p>
            <a:endParaRPr lang="en-GB"/>
          </a:p>
        </p:txBody>
      </p:sp>
      <p:sp>
        <p:nvSpPr>
          <p:cNvPr id="365" name="Google Shape;365;p16"/>
          <p:cNvSpPr/>
          <p:nvPr/>
        </p:nvSpPr>
        <p:spPr>
          <a:xfrm>
            <a:off x="14527248" y="4979306"/>
            <a:ext cx="2777109" cy="2935700"/>
          </a:xfrm>
          <a:custGeom>
            <a:avLst/>
            <a:gdLst/>
            <a:ahLst/>
            <a:cxnLst/>
            <a:rect l="l" t="t" r="r" b="b"/>
            <a:pathLst>
              <a:path w="3702812" h="3914267" extrusionOk="0">
                <a:moveTo>
                  <a:pt x="0" y="0"/>
                </a:moveTo>
                <a:lnTo>
                  <a:pt x="3702812" y="0"/>
                </a:lnTo>
                <a:lnTo>
                  <a:pt x="3702812" y="3914267"/>
                </a:lnTo>
                <a:lnTo>
                  <a:pt x="0" y="3914267"/>
                </a:lnTo>
                <a:close/>
              </a:path>
            </a:pathLst>
          </a:custGeom>
          <a:solidFill>
            <a:srgbClr val="FFCA08"/>
          </a:solidFill>
          <a:ln>
            <a:noFill/>
          </a:ln>
        </p:spPr>
        <p:txBody>
          <a:bodyPr/>
          <a:lstStyle/>
          <a:p>
            <a:endParaRPr lang="en-GB"/>
          </a:p>
        </p:txBody>
      </p:sp>
      <p:sp>
        <p:nvSpPr>
          <p:cNvPr id="366" name="Google Shape;366;p16"/>
          <p:cNvSpPr/>
          <p:nvPr/>
        </p:nvSpPr>
        <p:spPr>
          <a:xfrm>
            <a:off x="15382572" y="6188331"/>
            <a:ext cx="2407640" cy="1839068"/>
          </a:xfrm>
          <a:custGeom>
            <a:avLst/>
            <a:gdLst/>
            <a:ahLst/>
            <a:cxnLst/>
            <a:rect l="l" t="t" r="r" b="b"/>
            <a:pathLst>
              <a:path w="2407640" h="1839068" extrusionOk="0">
                <a:moveTo>
                  <a:pt x="0" y="0"/>
                </a:moveTo>
                <a:lnTo>
                  <a:pt x="2407640" y="0"/>
                </a:lnTo>
                <a:lnTo>
                  <a:pt x="2407640" y="1839068"/>
                </a:lnTo>
                <a:lnTo>
                  <a:pt x="0" y="1839068"/>
                </a:lnTo>
                <a:lnTo>
                  <a:pt x="0" y="0"/>
                </a:lnTo>
                <a:close/>
              </a:path>
            </a:pathLst>
          </a:custGeom>
          <a:blipFill rotWithShape="1">
            <a:blip r:embed="rId7">
              <a:alphaModFix/>
            </a:blip>
            <a:stretch>
              <a:fillRect l="-922" r="-922"/>
            </a:stretch>
          </a:blipFill>
          <a:ln>
            <a:noFill/>
          </a:ln>
        </p:spPr>
        <p:txBody>
          <a:bodyPr/>
          <a:lstStyle/>
          <a:p>
            <a:endParaRPr lang="en-GB"/>
          </a:p>
        </p:txBody>
      </p:sp>
      <p:sp>
        <p:nvSpPr>
          <p:cNvPr id="367" name="Google Shape;367;p16"/>
          <p:cNvSpPr/>
          <p:nvPr/>
        </p:nvSpPr>
        <p:spPr>
          <a:xfrm>
            <a:off x="0" y="2254394"/>
            <a:ext cx="18288000" cy="247812"/>
          </a:xfrm>
          <a:custGeom>
            <a:avLst/>
            <a:gdLst/>
            <a:ahLst/>
            <a:cxnLst/>
            <a:rect l="l" t="t" r="r" b="b"/>
            <a:pathLst>
              <a:path w="18288000" h="247812" extrusionOk="0">
                <a:moveTo>
                  <a:pt x="0" y="0"/>
                </a:moveTo>
                <a:lnTo>
                  <a:pt x="18288000" y="0"/>
                </a:lnTo>
                <a:lnTo>
                  <a:pt x="18288000" y="247812"/>
                </a:lnTo>
                <a:lnTo>
                  <a:pt x="0" y="247812"/>
                </a:lnTo>
                <a:lnTo>
                  <a:pt x="0" y="0"/>
                </a:lnTo>
                <a:close/>
              </a:path>
            </a:pathLst>
          </a:custGeom>
          <a:blipFill rotWithShape="1">
            <a:blip r:embed="rId8">
              <a:alphaModFix/>
            </a:blip>
            <a:stretch>
              <a:fillRect t="-6215673" b="-6215673"/>
            </a:stretch>
          </a:blipFill>
          <a:ln>
            <a:noFill/>
          </a:ln>
        </p:spPr>
        <p:txBody>
          <a:bodyPr/>
          <a:lstStyle/>
          <a:p>
            <a:endParaRPr lang="en-GB"/>
          </a:p>
        </p:txBody>
      </p:sp>
      <p:sp>
        <p:nvSpPr>
          <p:cNvPr id="368" name="Google Shape;368;p16"/>
          <p:cNvSpPr/>
          <p:nvPr/>
        </p:nvSpPr>
        <p:spPr>
          <a:xfrm>
            <a:off x="14673095" y="4584536"/>
            <a:ext cx="2407639" cy="1839068"/>
          </a:xfrm>
          <a:custGeom>
            <a:avLst/>
            <a:gdLst/>
            <a:ahLst/>
            <a:cxnLst/>
            <a:rect l="l" t="t" r="r" b="b"/>
            <a:pathLst>
              <a:path w="2407639" h="1839068" extrusionOk="0">
                <a:moveTo>
                  <a:pt x="0" y="0"/>
                </a:moveTo>
                <a:lnTo>
                  <a:pt x="2407639" y="0"/>
                </a:lnTo>
                <a:lnTo>
                  <a:pt x="2407639" y="1839067"/>
                </a:lnTo>
                <a:lnTo>
                  <a:pt x="0" y="1839067"/>
                </a:lnTo>
                <a:lnTo>
                  <a:pt x="0" y="0"/>
                </a:lnTo>
                <a:close/>
              </a:path>
            </a:pathLst>
          </a:custGeom>
          <a:blipFill rotWithShape="1">
            <a:blip r:embed="rId9">
              <a:alphaModFix/>
            </a:blip>
            <a:stretch>
              <a:fillRect l="-922" r="-922"/>
            </a:stretch>
          </a:blipFill>
          <a:ln>
            <a:noFill/>
          </a:ln>
        </p:spPr>
        <p:txBody>
          <a:bodyPr/>
          <a:lstStyle/>
          <a:p>
            <a:endParaRPr lang="en-GB"/>
          </a:p>
        </p:txBody>
      </p:sp>
      <p:sp>
        <p:nvSpPr>
          <p:cNvPr id="369" name="Google Shape;369;p16"/>
          <p:cNvSpPr/>
          <p:nvPr/>
        </p:nvSpPr>
        <p:spPr>
          <a:xfrm>
            <a:off x="13475264" y="5790982"/>
            <a:ext cx="2574637" cy="1964316"/>
          </a:xfrm>
          <a:custGeom>
            <a:avLst/>
            <a:gdLst/>
            <a:ahLst/>
            <a:cxnLst/>
            <a:rect l="l" t="t" r="r" b="b"/>
            <a:pathLst>
              <a:path w="2574637" h="1964316" extrusionOk="0">
                <a:moveTo>
                  <a:pt x="0" y="0"/>
                </a:moveTo>
                <a:lnTo>
                  <a:pt x="2574637" y="0"/>
                </a:lnTo>
                <a:lnTo>
                  <a:pt x="2574637" y="1964317"/>
                </a:lnTo>
                <a:lnTo>
                  <a:pt x="0" y="1964317"/>
                </a:lnTo>
                <a:lnTo>
                  <a:pt x="0" y="0"/>
                </a:lnTo>
                <a:close/>
              </a:path>
            </a:pathLst>
          </a:custGeom>
          <a:blipFill rotWithShape="1">
            <a:blip r:embed="rId10">
              <a:alphaModFix/>
            </a:blip>
            <a:stretch>
              <a:fillRect l="-862" r="-862"/>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1337" y="9560849"/>
            <a:ext cx="2429309" cy="4617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7"/>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txBody>
          <a:bodyPr/>
          <a:lstStyle/>
          <a:p>
            <a:endParaRPr lang="en-GB"/>
          </a:p>
        </p:txBody>
      </p:sp>
      <p:sp>
        <p:nvSpPr>
          <p:cNvPr id="380" name="Google Shape;380;p17"/>
          <p:cNvSpPr txBox="1"/>
          <p:nvPr/>
        </p:nvSpPr>
        <p:spPr>
          <a:xfrm>
            <a:off x="567984" y="787302"/>
            <a:ext cx="9006840" cy="1303080"/>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W jaki sposób mikroedukacja może pomóc nisko wykwalifikowanym dorosłym?</a:t>
            </a:r>
            <a:endParaRPr/>
          </a:p>
          <a:p>
            <a:pPr marL="0" marR="0" lvl="0" indent="0" algn="l" rtl="0">
              <a:lnSpc>
                <a:spcPct val="120000"/>
              </a:lnSpc>
              <a:spcBef>
                <a:spcPts val="0"/>
              </a:spcBef>
              <a:spcAft>
                <a:spcPts val="0"/>
              </a:spcAft>
              <a:buNone/>
            </a:pPr>
            <a:endParaRPr sz="2700" b="1" i="0" u="none" strike="noStrike" cap="none">
              <a:solidFill>
                <a:srgbClr val="FFCA08"/>
              </a:solidFill>
              <a:latin typeface="Philosopher"/>
              <a:ea typeface="Philosopher"/>
              <a:cs typeface="Philosopher"/>
              <a:sym typeface="Philosopher"/>
            </a:endParaRPr>
          </a:p>
        </p:txBody>
      </p:sp>
      <p:sp>
        <p:nvSpPr>
          <p:cNvPr id="381" name="Google Shape;381;p17"/>
          <p:cNvSpPr txBox="1"/>
          <p:nvPr/>
        </p:nvSpPr>
        <p:spPr>
          <a:xfrm>
            <a:off x="1926772" y="2963703"/>
            <a:ext cx="3779518"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1. Poprawa umiejętności zawodowych</a:t>
            </a:r>
            <a:endParaRPr/>
          </a:p>
        </p:txBody>
      </p:sp>
      <p:sp>
        <p:nvSpPr>
          <p:cNvPr id="382" name="Google Shape;382;p17"/>
          <p:cNvSpPr txBox="1"/>
          <p:nvPr/>
        </p:nvSpPr>
        <p:spPr>
          <a:xfrm>
            <a:off x="7743012" y="2963703"/>
            <a:ext cx="4655820"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2. Poprawa podstawowych umiejętności czytania i pisania</a:t>
            </a:r>
            <a:endParaRPr/>
          </a:p>
        </p:txBody>
      </p:sp>
      <p:sp>
        <p:nvSpPr>
          <p:cNvPr id="383" name="Google Shape;383;p17"/>
          <p:cNvSpPr/>
          <p:nvPr/>
        </p:nvSpPr>
        <p:spPr>
          <a:xfrm>
            <a:off x="821265" y="6228798"/>
            <a:ext cx="4817535" cy="2504237"/>
          </a:xfrm>
          <a:custGeom>
            <a:avLst/>
            <a:gdLst/>
            <a:ahLst/>
            <a:cxnLst/>
            <a:rect l="l" t="t" r="r" b="b"/>
            <a:pathLst>
              <a:path w="4817535" h="2504237" extrusionOk="0">
                <a:moveTo>
                  <a:pt x="0" y="0"/>
                </a:moveTo>
                <a:lnTo>
                  <a:pt x="4817535" y="0"/>
                </a:lnTo>
                <a:lnTo>
                  <a:pt x="4817535" y="2504236"/>
                </a:lnTo>
                <a:lnTo>
                  <a:pt x="0" y="2504236"/>
                </a:lnTo>
                <a:lnTo>
                  <a:pt x="0" y="0"/>
                </a:lnTo>
                <a:close/>
              </a:path>
            </a:pathLst>
          </a:custGeom>
          <a:blipFill rotWithShape="1">
            <a:blip r:embed="rId4">
              <a:alphaModFix/>
            </a:blip>
            <a:stretch>
              <a:fillRect/>
            </a:stretch>
          </a:blipFill>
          <a:ln>
            <a:noFill/>
          </a:ln>
        </p:spPr>
        <p:txBody>
          <a:bodyPr/>
          <a:lstStyle/>
          <a:p>
            <a:endParaRPr lang="en-GB"/>
          </a:p>
        </p:txBody>
      </p:sp>
      <p:sp>
        <p:nvSpPr>
          <p:cNvPr id="384" name="Google Shape;384;p17"/>
          <p:cNvSpPr/>
          <p:nvPr/>
        </p:nvSpPr>
        <p:spPr>
          <a:xfrm>
            <a:off x="2367196" y="4592578"/>
            <a:ext cx="5081323" cy="3467474"/>
          </a:xfrm>
          <a:custGeom>
            <a:avLst/>
            <a:gdLst/>
            <a:ahLst/>
            <a:cxnLst/>
            <a:rect l="l" t="t" r="r" b="b"/>
            <a:pathLst>
              <a:path w="5081323" h="3467474" extrusionOk="0">
                <a:moveTo>
                  <a:pt x="0" y="0"/>
                </a:moveTo>
                <a:lnTo>
                  <a:pt x="5081324" y="0"/>
                </a:lnTo>
                <a:lnTo>
                  <a:pt x="5081324" y="3467474"/>
                </a:lnTo>
                <a:lnTo>
                  <a:pt x="0" y="3467474"/>
                </a:lnTo>
                <a:lnTo>
                  <a:pt x="0" y="0"/>
                </a:lnTo>
                <a:close/>
              </a:path>
            </a:pathLst>
          </a:custGeom>
          <a:blipFill rotWithShape="1">
            <a:blip r:embed="rId5">
              <a:alphaModFix/>
            </a:blip>
            <a:stretch>
              <a:fillRect/>
            </a:stretch>
          </a:blipFill>
          <a:ln>
            <a:noFill/>
          </a:ln>
        </p:spPr>
        <p:txBody>
          <a:bodyPr/>
          <a:lstStyle/>
          <a:p>
            <a:endParaRPr lang="en-GB"/>
          </a:p>
        </p:txBody>
      </p:sp>
      <p:sp>
        <p:nvSpPr>
          <p:cNvPr id="385" name="Google Shape;385;p17"/>
          <p:cNvSpPr/>
          <p:nvPr/>
        </p:nvSpPr>
        <p:spPr>
          <a:xfrm>
            <a:off x="476544" y="4261659"/>
            <a:ext cx="3339988" cy="2257245"/>
          </a:xfrm>
          <a:custGeom>
            <a:avLst/>
            <a:gdLst/>
            <a:ahLst/>
            <a:cxnLst/>
            <a:rect l="l" t="t" r="r" b="b"/>
            <a:pathLst>
              <a:path w="3339988" h="2257245" extrusionOk="0">
                <a:moveTo>
                  <a:pt x="0" y="0"/>
                </a:moveTo>
                <a:lnTo>
                  <a:pt x="3339988" y="0"/>
                </a:lnTo>
                <a:lnTo>
                  <a:pt x="3339988" y="2257245"/>
                </a:lnTo>
                <a:lnTo>
                  <a:pt x="0" y="2257245"/>
                </a:lnTo>
                <a:lnTo>
                  <a:pt x="0" y="0"/>
                </a:lnTo>
                <a:close/>
              </a:path>
            </a:pathLst>
          </a:custGeom>
          <a:blipFill rotWithShape="1">
            <a:blip r:embed="rId6">
              <a:alphaModFix/>
            </a:blip>
            <a:stretch>
              <a:fillRect/>
            </a:stretch>
          </a:blipFill>
          <a:ln>
            <a:noFill/>
          </a:ln>
        </p:spPr>
        <p:txBody>
          <a:bodyPr/>
          <a:lstStyle/>
          <a:p>
            <a:endParaRPr lang="en-GB"/>
          </a:p>
        </p:txBody>
      </p:sp>
      <p:sp>
        <p:nvSpPr>
          <p:cNvPr id="386" name="Google Shape;386;p17">
            <a:hlinkClick r:id="rId7"/>
          </p:cNvPr>
          <p:cNvSpPr/>
          <p:nvPr/>
        </p:nvSpPr>
        <p:spPr>
          <a:xfrm>
            <a:off x="1579296" y="5218396"/>
            <a:ext cx="4156606" cy="2861472"/>
          </a:xfrm>
          <a:custGeom>
            <a:avLst/>
            <a:gdLst/>
            <a:ahLst/>
            <a:cxnLst/>
            <a:rect l="l" t="t" r="r" b="b"/>
            <a:pathLst>
              <a:path w="4156606" h="2861472" extrusionOk="0">
                <a:moveTo>
                  <a:pt x="0" y="0"/>
                </a:moveTo>
                <a:lnTo>
                  <a:pt x="4156606" y="0"/>
                </a:lnTo>
                <a:lnTo>
                  <a:pt x="4156606" y="2861472"/>
                </a:lnTo>
                <a:lnTo>
                  <a:pt x="0" y="2861472"/>
                </a:lnTo>
                <a:lnTo>
                  <a:pt x="0" y="0"/>
                </a:lnTo>
                <a:close/>
              </a:path>
            </a:pathLst>
          </a:custGeom>
          <a:blipFill rotWithShape="1">
            <a:blip r:embed="rId8">
              <a:alphaModFix/>
            </a:blip>
            <a:stretch>
              <a:fillRect t="-4232" r="-2699" b="1326"/>
            </a:stretch>
          </a:blipFill>
          <a:ln>
            <a:noFill/>
          </a:ln>
        </p:spPr>
        <p:txBody>
          <a:bodyPr/>
          <a:lstStyle/>
          <a:p>
            <a:endParaRPr lang="en-GB"/>
          </a:p>
        </p:txBody>
      </p:sp>
      <p:sp>
        <p:nvSpPr>
          <p:cNvPr id="387" name="Google Shape;387;p17"/>
          <p:cNvSpPr/>
          <p:nvPr/>
        </p:nvSpPr>
        <p:spPr>
          <a:xfrm>
            <a:off x="8887635" y="3697066"/>
            <a:ext cx="2366574" cy="5904134"/>
          </a:xfrm>
          <a:custGeom>
            <a:avLst/>
            <a:gdLst/>
            <a:ahLst/>
            <a:cxnLst/>
            <a:rect l="l" t="t" r="r" b="b"/>
            <a:pathLst>
              <a:path w="2366574" h="5904134" extrusionOk="0">
                <a:moveTo>
                  <a:pt x="0" y="0"/>
                </a:moveTo>
                <a:lnTo>
                  <a:pt x="2366574" y="0"/>
                </a:lnTo>
                <a:lnTo>
                  <a:pt x="2366574" y="5904134"/>
                </a:lnTo>
                <a:lnTo>
                  <a:pt x="0" y="5904134"/>
                </a:lnTo>
                <a:lnTo>
                  <a:pt x="0" y="0"/>
                </a:lnTo>
                <a:close/>
              </a:path>
            </a:pathLst>
          </a:custGeom>
          <a:blipFill rotWithShape="1">
            <a:blip r:embed="rId9">
              <a:alphaModFix/>
            </a:blip>
            <a:stretch>
              <a:fillRect/>
            </a:stretch>
          </a:blipFill>
          <a:ln>
            <a:noFill/>
          </a:ln>
        </p:spPr>
        <p:txBody>
          <a:bodyPr/>
          <a:lstStyle/>
          <a:p>
            <a:endParaRPr lang="en-GB"/>
          </a:p>
        </p:txBody>
      </p:sp>
      <p:sp>
        <p:nvSpPr>
          <p:cNvPr id="388" name="Google Shape;388;p17"/>
          <p:cNvSpPr txBox="1"/>
          <p:nvPr/>
        </p:nvSpPr>
        <p:spPr>
          <a:xfrm>
            <a:off x="13069394" y="2963703"/>
            <a:ext cx="4334686"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3. Rozwijanie kompetencji cyfrowych</a:t>
            </a:r>
            <a:endParaRPr/>
          </a:p>
        </p:txBody>
      </p:sp>
      <p:sp>
        <p:nvSpPr>
          <p:cNvPr id="389" name="Google Shape;389;p17"/>
          <p:cNvSpPr/>
          <p:nvPr/>
        </p:nvSpPr>
        <p:spPr>
          <a:xfrm>
            <a:off x="13149680" y="4226050"/>
            <a:ext cx="4200528" cy="4200528"/>
          </a:xfrm>
          <a:custGeom>
            <a:avLst/>
            <a:gdLst/>
            <a:ahLst/>
            <a:cxnLst/>
            <a:rect l="l" t="t" r="r" b="b"/>
            <a:pathLst>
              <a:path w="4200528" h="4200528" extrusionOk="0">
                <a:moveTo>
                  <a:pt x="0" y="0"/>
                </a:moveTo>
                <a:lnTo>
                  <a:pt x="4200527" y="0"/>
                </a:lnTo>
                <a:lnTo>
                  <a:pt x="4200527" y="4200528"/>
                </a:lnTo>
                <a:lnTo>
                  <a:pt x="0" y="4200528"/>
                </a:lnTo>
                <a:lnTo>
                  <a:pt x="0" y="0"/>
                </a:lnTo>
                <a:close/>
              </a:path>
            </a:pathLst>
          </a:custGeom>
          <a:blipFill rotWithShape="1">
            <a:blip r:embed="rId10">
              <a:alphaModFix/>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1883" y="9499698"/>
            <a:ext cx="2429309" cy="4617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8"/>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txBody>
          <a:bodyPr/>
          <a:lstStyle/>
          <a:p>
            <a:endParaRPr lang="en-GB"/>
          </a:p>
        </p:txBody>
      </p:sp>
      <p:sp>
        <p:nvSpPr>
          <p:cNvPr id="400" name="Google Shape;400;p18"/>
          <p:cNvSpPr txBox="1"/>
          <p:nvPr/>
        </p:nvSpPr>
        <p:spPr>
          <a:xfrm>
            <a:off x="2480481" y="1505397"/>
            <a:ext cx="14530146" cy="8735883"/>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Cel</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Zbadanie, w jaki sposób mikroedukacja może sprostać wyzwaniom związanym z uczeniem się</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Formacja grupy</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Małe grupy składające się z 3-4 osób</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Wybierz artykuł z wyzwaniem!</a:t>
            </a: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Burza mózgów</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Przedyskutuj, w jaki sposób mikroedukacja może pomóc w sprostaniu wyznaczonemu wyzwaniu. Kreatywne myślenie i dzielenie się osobistymi doświadczeniami to kluczowe punkty!</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Dzielenie się spostrzeżeniami</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Każda grupa wybiera rzecznika, który podzieli się swoimi spostrzeżeniami z całą klasą. Rzecznicy krótko przedstawiają pomysły swojej grupy.</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401" name="Google Shape;401;p18"/>
          <p:cNvSpPr txBox="1"/>
          <p:nvPr/>
        </p:nvSpPr>
        <p:spPr>
          <a:xfrm>
            <a:off x="472440" y="674325"/>
            <a:ext cx="10086597" cy="4720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Wyzwanie mikrokształcenia - burza mózgów</a:t>
            </a:r>
            <a:endParaRPr/>
          </a:p>
        </p:txBody>
      </p:sp>
      <p:sp>
        <p:nvSpPr>
          <p:cNvPr id="402" name="Google Shape;402;p18"/>
          <p:cNvSpPr/>
          <p:nvPr/>
        </p:nvSpPr>
        <p:spPr>
          <a:xfrm>
            <a:off x="1303869" y="1489946"/>
            <a:ext cx="743936" cy="743936"/>
          </a:xfrm>
          <a:custGeom>
            <a:avLst/>
            <a:gdLst/>
            <a:ahLst/>
            <a:cxnLst/>
            <a:rect l="l" t="t" r="r" b="b"/>
            <a:pathLst>
              <a:path w="743936" h="743936" extrusionOk="0">
                <a:moveTo>
                  <a:pt x="0" y="0"/>
                </a:moveTo>
                <a:lnTo>
                  <a:pt x="743935" y="0"/>
                </a:lnTo>
                <a:lnTo>
                  <a:pt x="743935" y="743935"/>
                </a:lnTo>
                <a:lnTo>
                  <a:pt x="0" y="743935"/>
                </a:lnTo>
                <a:lnTo>
                  <a:pt x="0" y="0"/>
                </a:lnTo>
                <a:close/>
              </a:path>
            </a:pathLst>
          </a:custGeom>
          <a:blipFill rotWithShape="1">
            <a:blip r:embed="rId4">
              <a:alphaModFix/>
            </a:blip>
            <a:stretch>
              <a:fillRect/>
            </a:stretch>
          </a:blipFill>
          <a:ln>
            <a:noFill/>
          </a:ln>
        </p:spPr>
        <p:txBody>
          <a:bodyPr/>
          <a:lstStyle/>
          <a:p>
            <a:endParaRPr lang="en-GB"/>
          </a:p>
        </p:txBody>
      </p:sp>
      <p:sp>
        <p:nvSpPr>
          <p:cNvPr id="403" name="Google Shape;403;p18"/>
          <p:cNvSpPr/>
          <p:nvPr/>
        </p:nvSpPr>
        <p:spPr>
          <a:xfrm>
            <a:off x="1186918" y="2471778"/>
            <a:ext cx="972535" cy="972535"/>
          </a:xfrm>
          <a:custGeom>
            <a:avLst/>
            <a:gdLst/>
            <a:ahLst/>
            <a:cxnLst/>
            <a:rect l="l" t="t" r="r" b="b"/>
            <a:pathLst>
              <a:path w="972535" h="972535" extrusionOk="0">
                <a:moveTo>
                  <a:pt x="0" y="0"/>
                </a:moveTo>
                <a:lnTo>
                  <a:pt x="972536" y="0"/>
                </a:lnTo>
                <a:lnTo>
                  <a:pt x="972536" y="972535"/>
                </a:lnTo>
                <a:lnTo>
                  <a:pt x="0" y="972535"/>
                </a:lnTo>
                <a:lnTo>
                  <a:pt x="0" y="0"/>
                </a:lnTo>
                <a:close/>
              </a:path>
            </a:pathLst>
          </a:custGeom>
          <a:blipFill rotWithShape="1">
            <a:blip r:embed="rId5">
              <a:alphaModFix/>
            </a:blip>
            <a:stretch>
              <a:fillRect/>
            </a:stretch>
          </a:blipFill>
          <a:ln>
            <a:noFill/>
          </a:ln>
        </p:spPr>
        <p:txBody>
          <a:bodyPr/>
          <a:lstStyle/>
          <a:p>
            <a:endParaRPr lang="en-GB"/>
          </a:p>
        </p:txBody>
      </p:sp>
      <p:sp>
        <p:nvSpPr>
          <p:cNvPr id="404" name="Google Shape;404;p18"/>
          <p:cNvSpPr/>
          <p:nvPr/>
        </p:nvSpPr>
        <p:spPr>
          <a:xfrm>
            <a:off x="1185933" y="6200566"/>
            <a:ext cx="870483" cy="870483"/>
          </a:xfrm>
          <a:custGeom>
            <a:avLst/>
            <a:gdLst/>
            <a:ahLst/>
            <a:cxnLst/>
            <a:rect l="l" t="t" r="r" b="b"/>
            <a:pathLst>
              <a:path w="870483" h="870483" extrusionOk="0">
                <a:moveTo>
                  <a:pt x="0" y="0"/>
                </a:moveTo>
                <a:lnTo>
                  <a:pt x="870483" y="0"/>
                </a:lnTo>
                <a:lnTo>
                  <a:pt x="870483" y="870484"/>
                </a:lnTo>
                <a:lnTo>
                  <a:pt x="0" y="870484"/>
                </a:lnTo>
                <a:lnTo>
                  <a:pt x="0" y="0"/>
                </a:lnTo>
                <a:close/>
              </a:path>
            </a:pathLst>
          </a:custGeom>
          <a:blipFill rotWithShape="1">
            <a:blip r:embed="rId6">
              <a:alphaModFix/>
            </a:blip>
            <a:stretch>
              <a:fillRect/>
            </a:stretch>
          </a:blipFill>
          <a:ln>
            <a:noFill/>
          </a:ln>
        </p:spPr>
        <p:txBody>
          <a:bodyPr/>
          <a:lstStyle/>
          <a:p>
            <a:endParaRPr lang="en-GB"/>
          </a:p>
        </p:txBody>
      </p:sp>
      <p:sp>
        <p:nvSpPr>
          <p:cNvPr id="405" name="Google Shape;405;p18"/>
          <p:cNvSpPr/>
          <p:nvPr/>
        </p:nvSpPr>
        <p:spPr>
          <a:xfrm>
            <a:off x="900340" y="7712898"/>
            <a:ext cx="1277264" cy="1277263"/>
          </a:xfrm>
          <a:custGeom>
            <a:avLst/>
            <a:gdLst/>
            <a:ahLst/>
            <a:cxnLst/>
            <a:rect l="l" t="t" r="r" b="b"/>
            <a:pathLst>
              <a:path w="1277264" h="1277263" extrusionOk="0">
                <a:moveTo>
                  <a:pt x="0" y="0"/>
                </a:moveTo>
                <a:lnTo>
                  <a:pt x="1277264" y="0"/>
                </a:lnTo>
                <a:lnTo>
                  <a:pt x="1277264" y="1277264"/>
                </a:lnTo>
                <a:lnTo>
                  <a:pt x="0" y="1277264"/>
                </a:lnTo>
                <a:lnTo>
                  <a:pt x="0" y="0"/>
                </a:lnTo>
                <a:close/>
              </a:path>
            </a:pathLst>
          </a:custGeom>
          <a:blipFill rotWithShape="1">
            <a:blip r:embed="rId7">
              <a:alphaModFix/>
            </a:blip>
            <a:stretch>
              <a:fillRect/>
            </a:stretch>
          </a:blipFill>
          <a:ln>
            <a:noFill/>
          </a:ln>
        </p:spPr>
        <p:txBody>
          <a:bodyPr/>
          <a:lstStyle/>
          <a:p>
            <a:endParaRPr lang="en-GB"/>
          </a:p>
        </p:txBody>
      </p:sp>
      <p:sp>
        <p:nvSpPr>
          <p:cNvPr id="406" name="Google Shape;406;p18"/>
          <p:cNvSpPr/>
          <p:nvPr/>
        </p:nvSpPr>
        <p:spPr>
          <a:xfrm>
            <a:off x="846824" y="396101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8">
              <a:alphaModFix/>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3769" y="9519911"/>
            <a:ext cx="2429309" cy="4617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9"/>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413" name="Google Shape;413;p19"/>
          <p:cNvSpPr/>
          <p:nvPr/>
        </p:nvSpPr>
        <p:spPr>
          <a:xfrm>
            <a:off x="7603320" y="3602829"/>
            <a:ext cx="3081337" cy="3081337"/>
          </a:xfrm>
          <a:custGeom>
            <a:avLst/>
            <a:gdLst/>
            <a:ahLst/>
            <a:cxnLst/>
            <a:rect l="l" t="t" r="r" b="b"/>
            <a:pathLst>
              <a:path w="3081337" h="3081337" extrusionOk="0">
                <a:moveTo>
                  <a:pt x="0" y="0"/>
                </a:moveTo>
                <a:lnTo>
                  <a:pt x="3081337" y="0"/>
                </a:lnTo>
                <a:lnTo>
                  <a:pt x="3081337"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414" name="Google Shape;414;p19"/>
          <p:cNvSpPr txBox="1"/>
          <p:nvPr/>
        </p:nvSpPr>
        <p:spPr>
          <a:xfrm>
            <a:off x="8257668" y="2814320"/>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2</a:t>
            </a:r>
            <a:endParaRPr/>
          </a:p>
        </p:txBody>
      </p:sp>
      <p:sp>
        <p:nvSpPr>
          <p:cNvPr id="415" name="Google Shape;415;p19"/>
          <p:cNvSpPr txBox="1"/>
          <p:nvPr/>
        </p:nvSpPr>
        <p:spPr>
          <a:xfrm>
            <a:off x="6557148" y="6905384"/>
            <a:ext cx="517368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Zasady mikronauczania</a:t>
            </a:r>
            <a:endParaRPr/>
          </a:p>
        </p:txBody>
      </p:sp>
      <p:sp>
        <p:nvSpPr>
          <p:cNvPr id="416" name="Google Shape;416;p19"/>
          <p:cNvSpPr txBox="1"/>
          <p:nvPr/>
        </p:nvSpPr>
        <p:spPr>
          <a:xfrm>
            <a:off x="5827536" y="7684502"/>
            <a:ext cx="6632928" cy="38927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Ulepszanie nauki dla dorosłych o niskich kwalifikacjach</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05" y="9408449"/>
            <a:ext cx="2429309" cy="4617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0"/>
            <a:ext cx="9144000" cy="10287000"/>
          </a:xfrm>
          <a:custGeom>
            <a:avLst/>
            <a:gdLst/>
            <a:ahLst/>
            <a:cxnLst/>
            <a:rect l="l" t="t" r="r" b="b"/>
            <a:pathLst>
              <a:path w="12192000" h="13716000" extrusionOk="0">
                <a:moveTo>
                  <a:pt x="0" y="0"/>
                </a:moveTo>
                <a:lnTo>
                  <a:pt x="12192000" y="0"/>
                </a:lnTo>
                <a:lnTo>
                  <a:pt x="12192000" y="13716000"/>
                </a:lnTo>
                <a:lnTo>
                  <a:pt x="0" y="13716000"/>
                </a:lnTo>
                <a:close/>
              </a:path>
            </a:pathLst>
          </a:custGeom>
          <a:solidFill>
            <a:srgbClr val="FFCA08"/>
          </a:solidFill>
          <a:ln>
            <a:noFill/>
          </a:ln>
        </p:spPr>
        <p:txBody>
          <a:bodyPr/>
          <a:lstStyle/>
          <a:p>
            <a:endParaRPr lang="en-GB"/>
          </a:p>
        </p:txBody>
      </p:sp>
      <p:sp>
        <p:nvSpPr>
          <p:cNvPr id="99" name="Google Shape;99;p2"/>
          <p:cNvSpPr/>
          <p:nvPr/>
        </p:nvSpPr>
        <p:spPr>
          <a:xfrm>
            <a:off x="2416370" y="2196644"/>
            <a:ext cx="4157662" cy="5634038"/>
          </a:xfrm>
          <a:custGeom>
            <a:avLst/>
            <a:gdLst/>
            <a:ahLst/>
            <a:cxnLst/>
            <a:rect l="l" t="t" r="r" b="b"/>
            <a:pathLst>
              <a:path w="4157662" h="5634038" extrusionOk="0">
                <a:moveTo>
                  <a:pt x="0" y="0"/>
                </a:moveTo>
                <a:lnTo>
                  <a:pt x="4157662" y="0"/>
                </a:lnTo>
                <a:lnTo>
                  <a:pt x="4157662" y="5634037"/>
                </a:lnTo>
                <a:lnTo>
                  <a:pt x="0" y="5634037"/>
                </a:lnTo>
                <a:lnTo>
                  <a:pt x="0" y="0"/>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00" name="Google Shape;100;p2"/>
          <p:cNvSpPr txBox="1"/>
          <p:nvPr/>
        </p:nvSpPr>
        <p:spPr>
          <a:xfrm>
            <a:off x="12214937" y="1458489"/>
            <a:ext cx="2846048" cy="3774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MODUŁ 1</a:t>
            </a:r>
            <a:endParaRPr/>
          </a:p>
        </p:txBody>
      </p:sp>
      <p:sp>
        <p:nvSpPr>
          <p:cNvPr id="101" name="Google Shape;101;p2"/>
          <p:cNvSpPr txBox="1"/>
          <p:nvPr/>
        </p:nvSpPr>
        <p:spPr>
          <a:xfrm>
            <a:off x="9216520" y="3282298"/>
            <a:ext cx="9197122" cy="1746307"/>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3000" b="0" i="0" u="none" strike="noStrike" cap="none">
                <a:solidFill>
                  <a:srgbClr val="000000"/>
                </a:solidFill>
                <a:latin typeface="Roboto"/>
                <a:ea typeface="Roboto"/>
                <a:cs typeface="Roboto"/>
                <a:sym typeface="Roboto"/>
              </a:rPr>
              <a:t>Moduł ten obejmuje 14 godzin materiałów edukacyjnych</a:t>
            </a:r>
            <a:endParaRPr/>
          </a:p>
        </p:txBody>
      </p:sp>
      <p:sp>
        <p:nvSpPr>
          <p:cNvPr id="102" name="Google Shape;102;p2"/>
          <p:cNvSpPr txBox="1"/>
          <p:nvPr/>
        </p:nvSpPr>
        <p:spPr>
          <a:xfrm>
            <a:off x="9932310" y="4955358"/>
            <a:ext cx="2969007" cy="1187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6 godzin nauki F2F</a:t>
            </a:r>
            <a:endParaRPr/>
          </a:p>
        </p:txBody>
      </p:sp>
      <p:sp>
        <p:nvSpPr>
          <p:cNvPr id="103" name="Google Shape;103;p2"/>
          <p:cNvSpPr txBox="1"/>
          <p:nvPr/>
        </p:nvSpPr>
        <p:spPr>
          <a:xfrm>
            <a:off x="13793962" y="4955358"/>
            <a:ext cx="4195570" cy="1187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8 godzin samodzielnej nauki</a:t>
            </a:r>
            <a:endParaRPr/>
          </a:p>
        </p:txBody>
      </p:sp>
      <p:sp>
        <p:nvSpPr>
          <p:cNvPr id="104" name="Google Shape;104;p2"/>
          <p:cNvSpPr txBox="1"/>
          <p:nvPr/>
        </p:nvSpPr>
        <p:spPr>
          <a:xfrm>
            <a:off x="9586659" y="6814812"/>
            <a:ext cx="4122183" cy="2276884"/>
          </a:xfrm>
          <a:prstGeom prst="rect">
            <a:avLst/>
          </a:prstGeom>
          <a:noFill/>
          <a:ln>
            <a:noFill/>
          </a:ln>
        </p:spPr>
        <p:txBody>
          <a:bodyPr spcFirstLastPara="1" wrap="square" lIns="0" tIns="0" rIns="0" bIns="0" anchor="t" anchorCtr="0">
            <a:spAutoFit/>
          </a:bodyPr>
          <a:lstStyle/>
          <a:p>
            <a:pPr marL="0" marR="0" lvl="0" indent="0" algn="just"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Ta prezentacja obejmuje 6 godzin nauki F2F.</a:t>
            </a:r>
            <a:endParaRPr/>
          </a:p>
          <a:p>
            <a:pPr marL="0" marR="0" lvl="0" indent="0" algn="l"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Towarzyszy mu plan lekcji dla moderatora.</a:t>
            </a:r>
            <a:endParaRPr/>
          </a:p>
        </p:txBody>
      </p:sp>
      <p:sp>
        <p:nvSpPr>
          <p:cNvPr id="105" name="Google Shape;105;p2"/>
          <p:cNvSpPr txBox="1"/>
          <p:nvPr/>
        </p:nvSpPr>
        <p:spPr>
          <a:xfrm>
            <a:off x="13997958" y="6814812"/>
            <a:ext cx="3853610" cy="1895811"/>
          </a:xfrm>
          <a:prstGeom prst="rect">
            <a:avLst/>
          </a:prstGeom>
          <a:noFill/>
          <a:ln>
            <a:noFill/>
          </a:ln>
        </p:spPr>
        <p:txBody>
          <a:bodyPr spcFirstLastPara="1" wrap="square" lIns="0" tIns="0" rIns="0" bIns="0" anchor="t" anchorCtr="0">
            <a:spAutoFit/>
          </a:bodyPr>
          <a:lstStyle/>
          <a:p>
            <a:pPr marL="0" marR="0" lvl="0" indent="0" algn="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Przejdź przez prezentację z zasobami do samodzielnej nauki we własnym tempie!</a:t>
            </a:r>
            <a:endParaRPr/>
          </a:p>
        </p:txBody>
      </p:sp>
      <p:sp>
        <p:nvSpPr>
          <p:cNvPr id="106" name="Google Shape;106;p2"/>
          <p:cNvSpPr/>
          <p:nvPr/>
        </p:nvSpPr>
        <p:spPr>
          <a:xfrm>
            <a:off x="12699054" y="2418132"/>
            <a:ext cx="1877814" cy="537144"/>
          </a:xfrm>
          <a:custGeom>
            <a:avLst/>
            <a:gdLst/>
            <a:ahLst/>
            <a:cxnLst/>
            <a:rect l="l" t="t" r="r" b="b"/>
            <a:pathLst>
              <a:path w="1877814" h="537144" extrusionOk="0">
                <a:moveTo>
                  <a:pt x="0" y="0"/>
                </a:moveTo>
                <a:lnTo>
                  <a:pt x="1877814" y="0"/>
                </a:lnTo>
                <a:lnTo>
                  <a:pt x="1877814" y="537144"/>
                </a:lnTo>
                <a:lnTo>
                  <a:pt x="0" y="537144"/>
                </a:lnTo>
                <a:lnTo>
                  <a:pt x="0" y="0"/>
                </a:lnTo>
                <a:close/>
              </a:path>
            </a:pathLst>
          </a:custGeom>
          <a:blipFill rotWithShape="1">
            <a:blip r:embed="rId4">
              <a:alphaModFix/>
            </a:blip>
            <a:stretch>
              <a:fillRect/>
            </a:stretch>
          </a:blipFill>
          <a:ln>
            <a:noFill/>
          </a:ln>
        </p:spPr>
        <p:txBody>
          <a:bodyPr/>
          <a:lstStyle/>
          <a:p>
            <a:endParaRPr lang="en-GB"/>
          </a:p>
        </p:txBody>
      </p:sp>
      <p:sp>
        <p:nvSpPr>
          <p:cNvPr id="107" name="Google Shape;107;p2"/>
          <p:cNvSpPr/>
          <p:nvPr/>
        </p:nvSpPr>
        <p:spPr>
          <a:xfrm>
            <a:off x="15378892" y="-251796"/>
            <a:ext cx="3580483" cy="2531242"/>
          </a:xfrm>
          <a:custGeom>
            <a:avLst/>
            <a:gdLst/>
            <a:ahLst/>
            <a:cxnLst/>
            <a:rect l="l" t="t" r="r" b="b"/>
            <a:pathLst>
              <a:path w="3580483" h="2531242" extrusionOk="0">
                <a:moveTo>
                  <a:pt x="0" y="0"/>
                </a:moveTo>
                <a:lnTo>
                  <a:pt x="3580484" y="0"/>
                </a:lnTo>
                <a:lnTo>
                  <a:pt x="3580484" y="2531242"/>
                </a:lnTo>
                <a:lnTo>
                  <a:pt x="0" y="2531242"/>
                </a:lnTo>
                <a:lnTo>
                  <a:pt x="0" y="0"/>
                </a:lnTo>
                <a:close/>
              </a:path>
            </a:pathLst>
          </a:custGeom>
          <a:blipFill rotWithShape="1">
            <a:blip r:embed="rId5">
              <a:alphaModFix/>
            </a:blip>
            <a:stretch>
              <a:fillRect b="-32"/>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105" y="9377969"/>
            <a:ext cx="2429309" cy="46170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0"/>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GB"/>
          </a:p>
        </p:txBody>
      </p:sp>
      <p:sp>
        <p:nvSpPr>
          <p:cNvPr id="423" name="Google Shape;423;p20"/>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GB"/>
          </a:p>
        </p:txBody>
      </p:sp>
      <p:sp>
        <p:nvSpPr>
          <p:cNvPr id="424" name="Google Shape;424;p20"/>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Część 2</a:t>
            </a:r>
            <a:endParaRPr/>
          </a:p>
        </p:txBody>
      </p:sp>
      <p:sp>
        <p:nvSpPr>
          <p:cNvPr id="425" name="Google Shape;425;p20"/>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426" name="Google Shape;426;p20"/>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427" name="Google Shape;427;p20"/>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428" name="Google Shape;428;p20"/>
          <p:cNvSpPr txBox="1"/>
          <p:nvPr/>
        </p:nvSpPr>
        <p:spPr>
          <a:xfrm>
            <a:off x="13914726" y="7374040"/>
            <a:ext cx="4281834" cy="98943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Zasady projektowania mikrolearningu</a:t>
            </a:r>
            <a:endParaRPr/>
          </a:p>
        </p:txBody>
      </p:sp>
      <p:sp>
        <p:nvSpPr>
          <p:cNvPr id="429" name="Google Shape;429;p20"/>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Wyjaśnij podstawowe zasady mikronauczania</a:t>
            </a:r>
            <a:endParaRPr/>
          </a:p>
        </p:txBody>
      </p:sp>
      <p:sp>
        <p:nvSpPr>
          <p:cNvPr id="430" name="Google Shape;430;p20"/>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Znaczenie dla nisko wykwalifikowanych dorosłych słuchaczy</a:t>
            </a:r>
            <a:endParaRPr/>
          </a:p>
        </p:txBody>
      </p:sp>
      <p:sp>
        <p:nvSpPr>
          <p:cNvPr id="431" name="Google Shape;431;p20"/>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Zilustrowanie, w jaki sposób skupienie się na celach edukacyjnych poprawia wyniki.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058" y="9381474"/>
            <a:ext cx="2429309" cy="46170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1"/>
          <p:cNvSpPr/>
          <p:nvPr/>
        </p:nvSpPr>
        <p:spPr>
          <a:xfrm rot="5400000">
            <a:off x="7063740" y="-3924300"/>
            <a:ext cx="4160520" cy="18288000"/>
          </a:xfrm>
          <a:custGeom>
            <a:avLst/>
            <a:gdLst/>
            <a:ahLst/>
            <a:cxnLst/>
            <a:rect l="l" t="t" r="r" b="b"/>
            <a:pathLst>
              <a:path w="5547360" h="24384000" extrusionOk="0">
                <a:moveTo>
                  <a:pt x="0" y="0"/>
                </a:moveTo>
                <a:lnTo>
                  <a:pt x="5547360" y="0"/>
                </a:lnTo>
                <a:lnTo>
                  <a:pt x="5547360" y="24384000"/>
                </a:lnTo>
                <a:lnTo>
                  <a:pt x="0" y="24384000"/>
                </a:lnTo>
                <a:close/>
              </a:path>
            </a:pathLst>
          </a:custGeom>
          <a:solidFill>
            <a:srgbClr val="FFCA08"/>
          </a:solidFill>
          <a:ln>
            <a:noFill/>
          </a:ln>
        </p:spPr>
        <p:txBody>
          <a:bodyPr/>
          <a:lstStyle/>
          <a:p>
            <a:endParaRPr lang="en-GB"/>
          </a:p>
        </p:txBody>
      </p:sp>
      <p:sp>
        <p:nvSpPr>
          <p:cNvPr id="442" name="Google Shape;442;p21"/>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txBody>
          <a:bodyPr/>
          <a:lstStyle/>
          <a:p>
            <a:endParaRPr lang="en-GB"/>
          </a:p>
        </p:txBody>
      </p:sp>
      <p:sp>
        <p:nvSpPr>
          <p:cNvPr id="443" name="Google Shape;443;p21"/>
          <p:cNvSpPr txBox="1"/>
          <p:nvPr/>
        </p:nvSpPr>
        <p:spPr>
          <a:xfrm>
            <a:off x="8956552" y="9643561"/>
            <a:ext cx="9006840" cy="37975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2100" b="1" i="0" u="none" strike="noStrike" cap="none">
                <a:solidFill>
                  <a:srgbClr val="D9D9D9"/>
                </a:solidFill>
                <a:latin typeface="Arimo"/>
                <a:ea typeface="Arimo"/>
                <a:cs typeface="Arimo"/>
                <a:sym typeface="Arimo"/>
              </a:rPr>
              <a:t>Podsumowanie i rozgrzewka (10 minut)</a:t>
            </a:r>
            <a:endParaRPr/>
          </a:p>
        </p:txBody>
      </p:sp>
      <p:sp>
        <p:nvSpPr>
          <p:cNvPr id="444" name="Google Shape;444;p21"/>
          <p:cNvSpPr txBox="1"/>
          <p:nvPr/>
        </p:nvSpPr>
        <p:spPr>
          <a:xfrm>
            <a:off x="426720" y="4026928"/>
            <a:ext cx="5715000" cy="234947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1. Jaki był główny cel sesji 1?</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a) Zaawansowane techniki uczenia się</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b) Mikrolearning dla zapracowanych dorosłych</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c) Tradycyjne metody edukacji</a:t>
            </a:r>
            <a:endParaRPr/>
          </a:p>
        </p:txBody>
      </p:sp>
      <p:sp>
        <p:nvSpPr>
          <p:cNvPr id="445" name="Google Shape;445;p21"/>
          <p:cNvSpPr txBox="1"/>
          <p:nvPr/>
        </p:nvSpPr>
        <p:spPr>
          <a:xfrm>
            <a:off x="426720" y="1768779"/>
            <a:ext cx="900684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FFC000"/>
                </a:solidFill>
                <a:latin typeface="Philosopher"/>
                <a:ea typeface="Philosopher"/>
                <a:cs typeface="Philosopher"/>
                <a:sym typeface="Philosopher"/>
              </a:rPr>
              <a:t>Quiz: Podsumowanie wprowadzenia do mikrokształcenia</a:t>
            </a:r>
            <a:endParaRPr/>
          </a:p>
        </p:txBody>
      </p:sp>
      <p:sp>
        <p:nvSpPr>
          <p:cNvPr id="446" name="Google Shape;446;p21"/>
          <p:cNvSpPr txBox="1"/>
          <p:nvPr/>
        </p:nvSpPr>
        <p:spPr>
          <a:xfrm>
            <a:off x="6453498" y="4026448"/>
            <a:ext cx="6143002" cy="234947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2. W jednym zdaniu opisz mikro-learning</a:t>
            </a:r>
            <a:r>
              <a:rPr lang="en-US" sz="2400" b="0" i="0" u="none" strike="noStrike" cap="none">
                <a:solidFill>
                  <a:srgbClr val="000000"/>
                </a:solidFill>
                <a:latin typeface="Philosopher"/>
                <a:ea typeface="Philosopher"/>
                <a:cs typeface="Philosopher"/>
                <a:sym typeface="Philosopher"/>
              </a:rPr>
              <a:t>.</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a) Długie i dogłębne uczenie się</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b) Elastyczna nauka w krótkich odcinkach</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c) Codzienne sesje w klasie</a:t>
            </a:r>
            <a:endParaRPr/>
          </a:p>
        </p:txBody>
      </p:sp>
      <p:sp>
        <p:nvSpPr>
          <p:cNvPr id="447" name="Google Shape;447;p21"/>
          <p:cNvSpPr txBox="1"/>
          <p:nvPr/>
        </p:nvSpPr>
        <p:spPr>
          <a:xfrm>
            <a:off x="12748258" y="4026928"/>
            <a:ext cx="6143002" cy="234899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3. Co zbadałeś w sesji 1?</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a) Fikcyjne scenariusze</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b) Rzeczywiste scenariusze</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c) Wydarzenia historyczne</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911" y="9371733"/>
            <a:ext cx="2429309" cy="4617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9" b="-9268"/>
            </a:stretch>
          </a:blipFill>
          <a:ln>
            <a:noFill/>
          </a:ln>
        </p:spPr>
        <p:txBody>
          <a:bodyPr/>
          <a:lstStyle/>
          <a:p>
            <a:endParaRPr lang="en-GB"/>
          </a:p>
        </p:txBody>
      </p:sp>
      <p:grpSp>
        <p:nvGrpSpPr>
          <p:cNvPr id="458" name="Google Shape;458;p22"/>
          <p:cNvGrpSpPr/>
          <p:nvPr/>
        </p:nvGrpSpPr>
        <p:grpSpPr>
          <a:xfrm>
            <a:off x="5902074" y="4909846"/>
            <a:ext cx="4930708" cy="1178603"/>
            <a:chOff x="-1524" y="-1524"/>
            <a:chExt cx="6574278" cy="1571471"/>
          </a:xfrm>
        </p:grpSpPr>
        <p:sp>
          <p:nvSpPr>
            <p:cNvPr id="459" name="Google Shape;459;p22"/>
            <p:cNvSpPr/>
            <p:nvPr/>
          </p:nvSpPr>
          <p:spPr>
            <a:xfrm>
              <a:off x="0" y="0"/>
              <a:ext cx="6571226" cy="1568423"/>
            </a:xfrm>
            <a:custGeom>
              <a:avLst/>
              <a:gdLst/>
              <a:ahLst/>
              <a:cxnLst/>
              <a:rect l="l" t="t" r="r" b="b"/>
              <a:pathLst>
                <a:path w="6571226" h="1568423" extrusionOk="0">
                  <a:moveTo>
                    <a:pt x="0" y="0"/>
                  </a:moveTo>
                  <a:lnTo>
                    <a:pt x="6571226" y="0"/>
                  </a:lnTo>
                  <a:lnTo>
                    <a:pt x="6571226" y="1568423"/>
                  </a:lnTo>
                  <a:lnTo>
                    <a:pt x="0" y="1568423"/>
                  </a:lnTo>
                  <a:close/>
                </a:path>
              </a:pathLst>
            </a:custGeom>
            <a:solidFill>
              <a:srgbClr val="FFF4CE"/>
            </a:solidFill>
            <a:ln>
              <a:noFill/>
            </a:ln>
          </p:spPr>
          <p:txBody>
            <a:bodyPr/>
            <a:lstStyle/>
            <a:p>
              <a:endParaRPr lang="en-GB"/>
            </a:p>
          </p:txBody>
        </p:sp>
        <p:sp>
          <p:nvSpPr>
            <p:cNvPr id="460" name="Google Shape;460;p22"/>
            <p:cNvSpPr/>
            <p:nvPr/>
          </p:nvSpPr>
          <p:spPr>
            <a:xfrm>
              <a:off x="-1524" y="-1524"/>
              <a:ext cx="6574278" cy="1571471"/>
            </a:xfrm>
            <a:custGeom>
              <a:avLst/>
              <a:gdLst/>
              <a:ahLst/>
              <a:cxnLst/>
              <a:rect l="l" t="t" r="r" b="b"/>
              <a:pathLst>
                <a:path w="6574278" h="1571471" extrusionOk="0">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22"/>
          <p:cNvGrpSpPr/>
          <p:nvPr/>
        </p:nvGrpSpPr>
        <p:grpSpPr>
          <a:xfrm>
            <a:off x="13181925" y="6683340"/>
            <a:ext cx="4356259" cy="1953483"/>
            <a:chOff x="-1524" y="-1524"/>
            <a:chExt cx="5808345" cy="2604643"/>
          </a:xfrm>
        </p:grpSpPr>
        <p:sp>
          <p:nvSpPr>
            <p:cNvPr id="462" name="Google Shape;462;p22"/>
            <p:cNvSpPr/>
            <p:nvPr/>
          </p:nvSpPr>
          <p:spPr>
            <a:xfrm>
              <a:off x="0" y="0"/>
              <a:ext cx="5805297" cy="2601595"/>
            </a:xfrm>
            <a:custGeom>
              <a:avLst/>
              <a:gdLst/>
              <a:ahLst/>
              <a:cxnLst/>
              <a:rect l="l" t="t" r="r" b="b"/>
              <a:pathLst>
                <a:path w="5805297" h="2601595" extrusionOk="0">
                  <a:moveTo>
                    <a:pt x="0" y="0"/>
                  </a:moveTo>
                  <a:lnTo>
                    <a:pt x="5805297" y="0"/>
                  </a:lnTo>
                  <a:lnTo>
                    <a:pt x="5805297" y="2601595"/>
                  </a:lnTo>
                  <a:lnTo>
                    <a:pt x="0" y="2601595"/>
                  </a:lnTo>
                  <a:close/>
                </a:path>
              </a:pathLst>
            </a:custGeom>
            <a:solidFill>
              <a:srgbClr val="FFF4CE"/>
            </a:solidFill>
            <a:ln>
              <a:noFill/>
            </a:ln>
          </p:spPr>
          <p:txBody>
            <a:bodyPr/>
            <a:lstStyle/>
            <a:p>
              <a:endParaRPr lang="en-GB"/>
            </a:p>
          </p:txBody>
        </p:sp>
        <p:sp>
          <p:nvSpPr>
            <p:cNvPr id="463" name="Google Shape;463;p22"/>
            <p:cNvSpPr/>
            <p:nvPr/>
          </p:nvSpPr>
          <p:spPr>
            <a:xfrm>
              <a:off x="-1524" y="-1524"/>
              <a:ext cx="5808345" cy="2604643"/>
            </a:xfrm>
            <a:custGeom>
              <a:avLst/>
              <a:gdLst/>
              <a:ahLst/>
              <a:cxnLst/>
              <a:rect l="l" t="t" r="r" b="b"/>
              <a:pathLst>
                <a:path w="5808345" h="2604643" extrusionOk="0">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22"/>
          <p:cNvSpPr/>
          <p:nvPr/>
        </p:nvSpPr>
        <p:spPr>
          <a:xfrm>
            <a:off x="13239554" y="6751482"/>
            <a:ext cx="4241006" cy="1829658"/>
          </a:xfrm>
          <a:custGeom>
            <a:avLst/>
            <a:gdLst/>
            <a:ahLst/>
            <a:cxnLst/>
            <a:rect l="l" t="t" r="r" b="b"/>
            <a:pathLst>
              <a:path w="5654675" h="2439543" extrusionOk="0">
                <a:moveTo>
                  <a:pt x="0" y="0"/>
                </a:moveTo>
                <a:lnTo>
                  <a:pt x="5654675" y="0"/>
                </a:lnTo>
                <a:lnTo>
                  <a:pt x="5654675" y="2439543"/>
                </a:lnTo>
                <a:lnTo>
                  <a:pt x="0" y="2439543"/>
                </a:lnTo>
                <a:close/>
              </a:path>
            </a:pathLst>
          </a:custGeom>
          <a:solidFill>
            <a:srgbClr val="FFCA08"/>
          </a:solidFill>
          <a:ln>
            <a:noFill/>
          </a:ln>
        </p:spPr>
        <p:txBody>
          <a:bodyPr/>
          <a:lstStyle/>
          <a:p>
            <a:endParaRPr lang="en-GB"/>
          </a:p>
        </p:txBody>
      </p:sp>
      <p:sp>
        <p:nvSpPr>
          <p:cNvPr id="465" name="Google Shape;465;p22"/>
          <p:cNvSpPr/>
          <p:nvPr/>
        </p:nvSpPr>
        <p:spPr>
          <a:xfrm>
            <a:off x="5971270" y="4986007"/>
            <a:ext cx="4792317" cy="1026268"/>
          </a:xfrm>
          <a:custGeom>
            <a:avLst/>
            <a:gdLst/>
            <a:ahLst/>
            <a:cxnLst/>
            <a:rect l="l" t="t" r="r" b="b"/>
            <a:pathLst>
              <a:path w="6136196" h="1314058" extrusionOk="0">
                <a:moveTo>
                  <a:pt x="0" y="0"/>
                </a:moveTo>
                <a:lnTo>
                  <a:pt x="6136196" y="0"/>
                </a:lnTo>
                <a:lnTo>
                  <a:pt x="6136196" y="1314058"/>
                </a:lnTo>
                <a:lnTo>
                  <a:pt x="0" y="1314058"/>
                </a:lnTo>
                <a:close/>
              </a:path>
            </a:pathLst>
          </a:custGeom>
          <a:solidFill>
            <a:srgbClr val="FFCA08"/>
          </a:solidFill>
          <a:ln>
            <a:noFill/>
          </a:ln>
        </p:spPr>
        <p:txBody>
          <a:bodyPr/>
          <a:lstStyle/>
          <a:p>
            <a:endParaRPr lang="en-GB"/>
          </a:p>
        </p:txBody>
      </p:sp>
      <p:sp>
        <p:nvSpPr>
          <p:cNvPr id="466" name="Google Shape;466;p22"/>
          <p:cNvSpPr/>
          <p:nvPr/>
        </p:nvSpPr>
        <p:spPr>
          <a:xfrm>
            <a:off x="572224" y="3192930"/>
            <a:ext cx="4404360" cy="1643063"/>
          </a:xfrm>
          <a:custGeom>
            <a:avLst/>
            <a:gdLst/>
            <a:ahLst/>
            <a:cxnLst/>
            <a:rect l="l" t="t" r="r" b="b"/>
            <a:pathLst>
              <a:path w="5872480" h="2190750" extrusionOk="0">
                <a:moveTo>
                  <a:pt x="0" y="0"/>
                </a:moveTo>
                <a:lnTo>
                  <a:pt x="5872480" y="0"/>
                </a:lnTo>
                <a:lnTo>
                  <a:pt x="5872480" y="2190750"/>
                </a:lnTo>
                <a:lnTo>
                  <a:pt x="0" y="2190750"/>
                </a:lnTo>
                <a:close/>
              </a:path>
            </a:pathLst>
          </a:custGeom>
          <a:solidFill>
            <a:srgbClr val="FFCA08"/>
          </a:solidFill>
          <a:ln>
            <a:noFill/>
          </a:ln>
        </p:spPr>
        <p:txBody>
          <a:bodyPr/>
          <a:lstStyle/>
          <a:p>
            <a:endParaRPr lang="en-GB"/>
          </a:p>
        </p:txBody>
      </p:sp>
      <p:sp>
        <p:nvSpPr>
          <p:cNvPr id="467" name="Google Shape;467;p22"/>
          <p:cNvSpPr txBox="1"/>
          <p:nvPr/>
        </p:nvSpPr>
        <p:spPr>
          <a:xfrm>
            <a:off x="146448" y="310331"/>
            <a:ext cx="5262525"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a:t>
            </a:r>
            <a:endParaRPr/>
          </a:p>
        </p:txBody>
      </p:sp>
      <p:sp>
        <p:nvSpPr>
          <p:cNvPr id="468" name="Google Shape;468;p22"/>
          <p:cNvSpPr txBox="1"/>
          <p:nvPr/>
        </p:nvSpPr>
        <p:spPr>
          <a:xfrm>
            <a:off x="396678" y="2173128"/>
            <a:ext cx="229750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Definicja</a:t>
            </a:r>
            <a:endParaRPr/>
          </a:p>
        </p:txBody>
      </p:sp>
      <p:sp>
        <p:nvSpPr>
          <p:cNvPr id="469" name="Google Shape;469;p22"/>
          <p:cNvSpPr txBox="1"/>
          <p:nvPr/>
        </p:nvSpPr>
        <p:spPr>
          <a:xfrm>
            <a:off x="7159916" y="3310442"/>
            <a:ext cx="3032912" cy="62010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Znaczenie</a:t>
            </a:r>
            <a:endParaRPr/>
          </a:p>
        </p:txBody>
      </p:sp>
      <p:sp>
        <p:nvSpPr>
          <p:cNvPr id="470" name="Google Shape;470;p22"/>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txBody>
          <a:bodyPr/>
          <a:lstStyle/>
          <a:p>
            <a:endParaRPr lang="en-GB"/>
          </a:p>
        </p:txBody>
      </p:sp>
      <p:sp>
        <p:nvSpPr>
          <p:cNvPr id="471" name="Google Shape;471;p22"/>
          <p:cNvSpPr txBox="1"/>
          <p:nvPr/>
        </p:nvSpPr>
        <p:spPr>
          <a:xfrm>
            <a:off x="735838" y="3495120"/>
            <a:ext cx="4099560" cy="10356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FFFFFF"/>
                </a:solidFill>
                <a:latin typeface="Philosopher"/>
                <a:ea typeface="Philosopher"/>
                <a:cs typeface="Philosopher"/>
                <a:sym typeface="Philosopher"/>
              </a:rPr>
              <a:t>Podejście do uczenia się charakteryzuje się dostarczaniem treści w </a:t>
            </a:r>
            <a:r>
              <a:rPr lang="en-US" sz="2100" b="1" i="0" u="none" strike="noStrike" cap="none">
                <a:solidFill>
                  <a:srgbClr val="000000"/>
                </a:solidFill>
                <a:latin typeface="Philosopher"/>
                <a:ea typeface="Philosopher"/>
                <a:cs typeface="Philosopher"/>
                <a:sym typeface="Philosopher"/>
              </a:rPr>
              <a:t>małych, łatwo przyswajalnych jednostkach </a:t>
            </a:r>
            <a:r>
              <a:rPr lang="en-US" sz="2100" b="0" i="0" u="none" strike="noStrike" cap="none">
                <a:solidFill>
                  <a:srgbClr val="FFFFFF"/>
                </a:solidFill>
                <a:latin typeface="Philosopher"/>
                <a:ea typeface="Philosopher"/>
                <a:cs typeface="Philosopher"/>
                <a:sym typeface="Philosopher"/>
              </a:rPr>
              <a:t>lub fragmentach. </a:t>
            </a:r>
            <a:endParaRPr/>
          </a:p>
        </p:txBody>
      </p:sp>
      <p:sp>
        <p:nvSpPr>
          <p:cNvPr id="472" name="Google Shape;472;p22"/>
          <p:cNvSpPr txBox="1"/>
          <p:nvPr/>
        </p:nvSpPr>
        <p:spPr>
          <a:xfrm>
            <a:off x="13330994" y="6853449"/>
            <a:ext cx="4165773" cy="168193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FFFFFF"/>
                </a:solidFill>
                <a:latin typeface="Philosopher"/>
                <a:ea typeface="Philosopher"/>
                <a:cs typeface="Philosopher"/>
                <a:sym typeface="Philosopher"/>
              </a:rPr>
              <a:t>Uznaje, że ci uczniowie często borykają się z </a:t>
            </a:r>
            <a:r>
              <a:rPr lang="en-US" sz="2100" b="1" i="0" u="none" strike="noStrike" cap="none">
                <a:solidFill>
                  <a:srgbClr val="000000"/>
                </a:solidFill>
                <a:latin typeface="Philosopher"/>
                <a:ea typeface="Philosopher"/>
                <a:cs typeface="Philosopher"/>
                <a:sym typeface="Philosopher"/>
              </a:rPr>
              <a:t>ograniczeniami czasowymi </a:t>
            </a:r>
            <a:r>
              <a:rPr lang="en-US" sz="2100" b="0" i="0" u="none" strike="noStrike" cap="none">
                <a:solidFill>
                  <a:srgbClr val="FFFFFF"/>
                </a:solidFill>
                <a:latin typeface="Philosopher"/>
                <a:ea typeface="Philosopher"/>
                <a:cs typeface="Philosopher"/>
                <a:sym typeface="Philosopher"/>
              </a:rPr>
              <a:t>i wymagają podejścia do nauki, które szanuje ich napięte harmonogramy i ograniczoną uwagę</a:t>
            </a:r>
            <a:endParaRPr/>
          </a:p>
        </p:txBody>
      </p:sp>
      <p:sp>
        <p:nvSpPr>
          <p:cNvPr id="473" name="Google Shape;473;p22"/>
          <p:cNvSpPr txBox="1"/>
          <p:nvPr/>
        </p:nvSpPr>
        <p:spPr>
          <a:xfrm>
            <a:off x="6674442" y="4966957"/>
            <a:ext cx="3678788" cy="10356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dirty="0">
                <a:solidFill>
                  <a:srgbClr val="FFFFFF"/>
                </a:solidFill>
                <a:latin typeface="Philosopher"/>
                <a:ea typeface="Philosopher"/>
                <a:cs typeface="Philosopher"/>
                <a:sym typeface="Philosopher"/>
              </a:rPr>
              <a:t>Polega na skuteczności w </a:t>
            </a:r>
            <a:r>
              <a:rPr lang="en-US" sz="2100" b="1" i="0" u="none" strike="noStrike" cap="none" dirty="0">
                <a:solidFill>
                  <a:srgbClr val="FFFFFF"/>
                </a:solidFill>
                <a:latin typeface="Philosopher"/>
                <a:ea typeface="Philosopher"/>
                <a:cs typeface="Philosopher"/>
                <a:sym typeface="Philosopher"/>
              </a:rPr>
              <a:t>zaspokajaniu </a:t>
            </a:r>
            <a:r>
              <a:rPr lang="en-US" sz="2100" b="1" i="0" u="none" strike="noStrike" cap="none" dirty="0">
                <a:solidFill>
                  <a:srgbClr val="000000"/>
                </a:solidFill>
                <a:latin typeface="Philosopher"/>
                <a:ea typeface="Philosopher"/>
                <a:cs typeface="Philosopher"/>
                <a:sym typeface="Philosopher"/>
              </a:rPr>
              <a:t>specyficznych potrzeb </a:t>
            </a:r>
            <a:r>
              <a:rPr lang="en-US" sz="2100" b="1" i="0" u="none" strike="noStrike" cap="none" dirty="0">
                <a:solidFill>
                  <a:srgbClr val="FFFFFF"/>
                </a:solidFill>
                <a:latin typeface="Philosopher"/>
                <a:ea typeface="Philosopher"/>
                <a:cs typeface="Philosopher"/>
                <a:sym typeface="Philosopher"/>
              </a:rPr>
              <a:t>nisko wykwalifikowanych dorosłych słuchaczy.</a:t>
            </a:r>
            <a:endParaRPr dirty="0"/>
          </a:p>
        </p:txBody>
      </p:sp>
      <p:sp>
        <p:nvSpPr>
          <p:cNvPr id="474" name="Google Shape;474;p22"/>
          <p:cNvSpPr txBox="1"/>
          <p:nvPr/>
        </p:nvSpPr>
        <p:spPr>
          <a:xfrm>
            <a:off x="13555424" y="5115331"/>
            <a:ext cx="3032911"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Uwaga</a:t>
            </a:r>
            <a:endParaRPr/>
          </a:p>
        </p:txBody>
      </p:sp>
      <p:sp>
        <p:nvSpPr>
          <p:cNvPr id="475" name="Google Shape;475;p22"/>
          <p:cNvSpPr/>
          <p:nvPr/>
        </p:nvSpPr>
        <p:spPr>
          <a:xfrm>
            <a:off x="4236042" y="247957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txBody>
          <a:bodyPr/>
          <a:lstStyle/>
          <a:p>
            <a:endParaRPr lang="en-GB"/>
          </a:p>
        </p:txBody>
      </p:sp>
      <p:sp>
        <p:nvSpPr>
          <p:cNvPr id="476" name="Google Shape;476;p22"/>
          <p:cNvSpPr/>
          <p:nvPr/>
        </p:nvSpPr>
        <p:spPr>
          <a:xfrm>
            <a:off x="9651732" y="3870054"/>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txBody>
          <a:bodyPr/>
          <a:lstStyle/>
          <a:p>
            <a:endParaRPr lang="en-GB"/>
          </a:p>
        </p:txBody>
      </p:sp>
      <p:sp>
        <p:nvSpPr>
          <p:cNvPr id="477" name="Google Shape;477;p22"/>
          <p:cNvSpPr/>
          <p:nvPr/>
        </p:nvSpPr>
        <p:spPr>
          <a:xfrm>
            <a:off x="16679775" y="5382521"/>
            <a:ext cx="1371600" cy="1371600"/>
          </a:xfrm>
          <a:custGeom>
            <a:avLst/>
            <a:gdLst/>
            <a:ahLst/>
            <a:cxnLst/>
            <a:rect l="l" t="t" r="r" b="b"/>
            <a:pathLst>
              <a:path w="1371600" h="1371600" extrusionOk="0">
                <a:moveTo>
                  <a:pt x="0" y="0"/>
                </a:moveTo>
                <a:lnTo>
                  <a:pt x="1371600" y="0"/>
                </a:lnTo>
                <a:lnTo>
                  <a:pt x="1371600" y="1371599"/>
                </a:lnTo>
                <a:lnTo>
                  <a:pt x="0" y="1371599"/>
                </a:lnTo>
                <a:lnTo>
                  <a:pt x="0" y="0"/>
                </a:lnTo>
                <a:close/>
              </a:path>
            </a:pathLst>
          </a:custGeom>
          <a:blipFill rotWithShape="1">
            <a:blip r:embed="rId7">
              <a:alphaModFix/>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838" y="9362729"/>
            <a:ext cx="2429309" cy="4617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3"/>
          <p:cNvSpPr/>
          <p:nvPr/>
        </p:nvSpPr>
        <p:spPr>
          <a:xfrm>
            <a:off x="8454969" y="3914984"/>
            <a:ext cx="3129626" cy="2887080"/>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3">
              <a:alphaModFix/>
            </a:blip>
            <a:stretch>
              <a:fillRect/>
            </a:stretch>
          </a:blipFill>
          <a:ln>
            <a:noFill/>
          </a:ln>
        </p:spPr>
        <p:txBody>
          <a:bodyPr/>
          <a:lstStyle/>
          <a:p>
            <a:endParaRPr lang="en-GB"/>
          </a:p>
        </p:txBody>
      </p:sp>
      <p:sp>
        <p:nvSpPr>
          <p:cNvPr id="489" name="Google Shape;489;p23"/>
          <p:cNvSpPr/>
          <p:nvPr/>
        </p:nvSpPr>
        <p:spPr>
          <a:xfrm>
            <a:off x="13327757" y="2596586"/>
            <a:ext cx="4319822" cy="4179428"/>
          </a:xfrm>
          <a:custGeom>
            <a:avLst/>
            <a:gdLst/>
            <a:ahLst/>
            <a:cxnLst/>
            <a:rect l="l" t="t" r="r" b="b"/>
            <a:pathLst>
              <a:path w="4319822" h="4179428" extrusionOk="0">
                <a:moveTo>
                  <a:pt x="0" y="0"/>
                </a:moveTo>
                <a:lnTo>
                  <a:pt x="4319823" y="0"/>
                </a:lnTo>
                <a:lnTo>
                  <a:pt x="4319823" y="4179428"/>
                </a:lnTo>
                <a:lnTo>
                  <a:pt x="0" y="4179428"/>
                </a:lnTo>
                <a:lnTo>
                  <a:pt x="0" y="0"/>
                </a:lnTo>
                <a:close/>
              </a:path>
            </a:pathLst>
          </a:custGeom>
          <a:blipFill rotWithShape="1">
            <a:blip r:embed="rId4">
              <a:alphaModFix/>
            </a:blip>
            <a:stretch>
              <a:fillRect/>
            </a:stretch>
          </a:blipFill>
          <a:ln>
            <a:noFill/>
          </a:ln>
        </p:spPr>
        <p:txBody>
          <a:bodyPr/>
          <a:lstStyle/>
          <a:p>
            <a:endParaRPr lang="en-GB"/>
          </a:p>
        </p:txBody>
      </p:sp>
      <p:sp>
        <p:nvSpPr>
          <p:cNvPr id="490" name="Google Shape;490;p23"/>
          <p:cNvSpPr/>
          <p:nvPr/>
        </p:nvSpPr>
        <p:spPr>
          <a:xfrm>
            <a:off x="15702327" y="-3119"/>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txBody>
          <a:bodyPr/>
          <a:lstStyle/>
          <a:p>
            <a:endParaRPr lang="en-GB"/>
          </a:p>
        </p:txBody>
      </p:sp>
      <p:cxnSp>
        <p:nvCxnSpPr>
          <p:cNvPr id="491" name="Google Shape;491;p23"/>
          <p:cNvCxnSpPr/>
          <p:nvPr/>
        </p:nvCxnSpPr>
        <p:spPr>
          <a:xfrm>
            <a:off x="12097744" y="5019675"/>
            <a:ext cx="715663" cy="0"/>
          </a:xfrm>
          <a:prstGeom prst="straightConnector1">
            <a:avLst/>
          </a:prstGeom>
          <a:noFill/>
          <a:ln w="38100" cap="flat" cmpd="sng">
            <a:solidFill>
              <a:srgbClr val="000000"/>
            </a:solidFill>
            <a:prstDash val="solid"/>
            <a:round/>
            <a:headEnd type="stealth" w="med" len="med"/>
            <a:tailEnd type="stealth" w="med" len="med"/>
          </a:ln>
        </p:spPr>
      </p:cxnSp>
      <p:cxnSp>
        <p:nvCxnSpPr>
          <p:cNvPr id="492" name="Google Shape;492;p23"/>
          <p:cNvCxnSpPr/>
          <p:nvPr/>
        </p:nvCxnSpPr>
        <p:spPr>
          <a:xfrm>
            <a:off x="7395749" y="5038725"/>
            <a:ext cx="715663" cy="0"/>
          </a:xfrm>
          <a:prstGeom prst="straightConnector1">
            <a:avLst/>
          </a:prstGeom>
          <a:noFill/>
          <a:ln w="38100" cap="flat" cmpd="sng">
            <a:solidFill>
              <a:srgbClr val="000000"/>
            </a:solidFill>
            <a:prstDash val="solid"/>
            <a:round/>
            <a:headEnd type="stealth" w="med" len="med"/>
            <a:tailEnd type="stealth" w="med" len="med"/>
          </a:ln>
        </p:spPr>
      </p:cxnSp>
      <p:grpSp>
        <p:nvGrpSpPr>
          <p:cNvPr id="493" name="Google Shape;493;p23"/>
          <p:cNvGrpSpPr/>
          <p:nvPr/>
        </p:nvGrpSpPr>
        <p:grpSpPr>
          <a:xfrm>
            <a:off x="-387873" y="7731725"/>
            <a:ext cx="15143890" cy="1632279"/>
            <a:chOff x="0" y="-9525"/>
            <a:chExt cx="3988514" cy="429901"/>
          </a:xfrm>
        </p:grpSpPr>
        <p:sp>
          <p:nvSpPr>
            <p:cNvPr id="494" name="Google Shape;494;p23"/>
            <p:cNvSpPr/>
            <p:nvPr/>
          </p:nvSpPr>
          <p:spPr>
            <a:xfrm>
              <a:off x="0" y="0"/>
              <a:ext cx="3988514" cy="420376"/>
            </a:xfrm>
            <a:custGeom>
              <a:avLst/>
              <a:gdLst/>
              <a:ahLst/>
              <a:cxnLst/>
              <a:rect l="l" t="t" r="r" b="b"/>
              <a:pathLst>
                <a:path w="3988514" h="420376" extrusionOk="0">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txBox="1"/>
            <p:nvPr/>
          </p:nvSpPr>
          <p:spPr>
            <a:xfrm>
              <a:off x="0" y="-9525"/>
              <a:ext cx="3988514" cy="429901"/>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6" name="Google Shape;496;p23"/>
          <p:cNvSpPr/>
          <p:nvPr/>
        </p:nvSpPr>
        <p:spPr>
          <a:xfrm rot="2700000">
            <a:off x="13476718" y="7960976"/>
            <a:ext cx="936466" cy="942355"/>
          </a:xfrm>
          <a:custGeom>
            <a:avLst/>
            <a:gdLst/>
            <a:ahLst/>
            <a:cxnLst/>
            <a:rect l="l" t="t" r="r" b="b"/>
            <a:pathLst>
              <a:path w="936466" h="942355" extrusionOk="0">
                <a:moveTo>
                  <a:pt x="0" y="0"/>
                </a:moveTo>
                <a:lnTo>
                  <a:pt x="936466" y="0"/>
                </a:lnTo>
                <a:lnTo>
                  <a:pt x="936466" y="942355"/>
                </a:lnTo>
                <a:lnTo>
                  <a:pt x="0" y="942355"/>
                </a:lnTo>
                <a:lnTo>
                  <a:pt x="0" y="0"/>
                </a:lnTo>
                <a:close/>
              </a:path>
            </a:pathLst>
          </a:custGeom>
          <a:blipFill rotWithShape="1">
            <a:blip r:embed="rId6">
              <a:alphaModFix/>
            </a:blip>
            <a:stretch>
              <a:fillRect/>
            </a:stretch>
          </a:blipFill>
          <a:ln>
            <a:noFill/>
          </a:ln>
        </p:spPr>
        <p:txBody>
          <a:bodyPr/>
          <a:lstStyle/>
          <a:p>
            <a:endParaRPr lang="en-GB"/>
          </a:p>
        </p:txBody>
      </p:sp>
      <p:sp>
        <p:nvSpPr>
          <p:cNvPr id="497" name="Google Shape;497;p23"/>
          <p:cNvSpPr txBox="1"/>
          <p:nvPr/>
        </p:nvSpPr>
        <p:spPr>
          <a:xfrm>
            <a:off x="478339" y="4548188"/>
            <a:ext cx="6917410" cy="9620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199" b="1" i="0" u="none" strike="noStrike" cap="none">
                <a:solidFill>
                  <a:srgbClr val="000000"/>
                </a:solidFill>
                <a:latin typeface="Philosopher"/>
                <a:ea typeface="Philosopher"/>
                <a:cs typeface="Philosopher"/>
                <a:sym typeface="Philosopher"/>
              </a:rPr>
              <a:t>Zawartość podzielona na kęsy </a:t>
            </a:r>
            <a:endParaRPr/>
          </a:p>
        </p:txBody>
      </p:sp>
      <p:sp>
        <p:nvSpPr>
          <p:cNvPr id="498" name="Google Shape;498;p23"/>
          <p:cNvSpPr txBox="1"/>
          <p:nvPr/>
        </p:nvSpPr>
        <p:spPr>
          <a:xfrm>
            <a:off x="478339" y="8166201"/>
            <a:ext cx="12802349"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Wyobraź sobie, że dzielisz </a:t>
            </a:r>
            <a:r>
              <a:rPr lang="en-US" sz="2400" b="0" i="0" u="none" strike="noStrike" cap="none">
                <a:solidFill>
                  <a:srgbClr val="944472"/>
                </a:solidFill>
                <a:latin typeface="Philosopher"/>
                <a:ea typeface="Philosopher"/>
                <a:cs typeface="Philosopher"/>
                <a:sym typeface="Philosopher"/>
              </a:rPr>
              <a:t>duży posiłek </a:t>
            </a:r>
            <a:r>
              <a:rPr lang="en-US" sz="2400" b="0" i="0" u="none" strike="noStrike" cap="none">
                <a:solidFill>
                  <a:srgbClr val="000000"/>
                </a:solidFill>
                <a:latin typeface="Philosopher"/>
                <a:ea typeface="Philosopher"/>
                <a:cs typeface="Philosopher"/>
                <a:sym typeface="Philosopher"/>
              </a:rPr>
              <a:t>na </a:t>
            </a:r>
            <a:r>
              <a:rPr lang="en-US" sz="2400" b="1" i="0" u="none" strike="noStrike" cap="none">
                <a:solidFill>
                  <a:srgbClr val="000000"/>
                </a:solidFill>
                <a:latin typeface="Philosopher"/>
                <a:ea typeface="Philosopher"/>
                <a:cs typeface="Philosopher"/>
                <a:sym typeface="Philosopher"/>
              </a:rPr>
              <a:t>porcje wielkości kęsa</a:t>
            </a:r>
            <a:r>
              <a:rPr lang="en-US" sz="2400" b="0" i="0" u="none" strike="noStrike" cap="none">
                <a:solidFill>
                  <a:srgbClr val="000000"/>
                </a:solidFill>
                <a:latin typeface="Philosopher"/>
                <a:ea typeface="Philosopher"/>
                <a:cs typeface="Philosopher"/>
                <a:sym typeface="Philosopher"/>
              </a:rPr>
              <a:t>. Każda porcja jest łatwa do spożycia i strawienia. W ten sam sposób dzielenie treści na mniejsze jednostki pomaga w lepszym zrozumieniu</a:t>
            </a:r>
            <a:endParaRPr/>
          </a:p>
        </p:txBody>
      </p:sp>
      <p:sp>
        <p:nvSpPr>
          <p:cNvPr id="499" name="Google Shape;499;p23"/>
          <p:cNvSpPr txBox="1"/>
          <p:nvPr/>
        </p:nvSpPr>
        <p:spPr>
          <a:xfrm>
            <a:off x="673884" y="5500687"/>
            <a:ext cx="6510189"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dzielenie materiału do nauki na małe, łatwe do opanowania części</a:t>
            </a:r>
            <a:endParaRPr/>
          </a:p>
        </p:txBody>
      </p:sp>
      <p:sp>
        <p:nvSpPr>
          <p:cNvPr id="500" name="Google Shape;500;p23"/>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Zasady mikronauczania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887" y="449155"/>
            <a:ext cx="2429309" cy="4617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0" name="Google Shape;510;p2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grpSp>
        <p:nvGrpSpPr>
          <p:cNvPr id="511" name="Google Shape;511;p24"/>
          <p:cNvGrpSpPr/>
          <p:nvPr/>
        </p:nvGrpSpPr>
        <p:grpSpPr>
          <a:xfrm>
            <a:off x="565167" y="4282881"/>
            <a:ext cx="3490837" cy="1936944"/>
            <a:chOff x="0" y="-9525"/>
            <a:chExt cx="919397" cy="510142"/>
          </a:xfrm>
        </p:grpSpPr>
        <p:sp>
          <p:nvSpPr>
            <p:cNvPr id="512" name="Google Shape;512;p24"/>
            <p:cNvSpPr/>
            <p:nvPr/>
          </p:nvSpPr>
          <p:spPr>
            <a:xfrm>
              <a:off x="0" y="0"/>
              <a:ext cx="919397" cy="500617"/>
            </a:xfrm>
            <a:custGeom>
              <a:avLst/>
              <a:gdLst/>
              <a:ahLst/>
              <a:cxnLst/>
              <a:rect l="l" t="t" r="r" b="b"/>
              <a:pathLst>
                <a:path w="919397" h="500617" extrusionOk="0">
                  <a:moveTo>
                    <a:pt x="0" y="0"/>
                  </a:moveTo>
                  <a:lnTo>
                    <a:pt x="919397" y="0"/>
                  </a:lnTo>
                  <a:lnTo>
                    <a:pt x="919397" y="500617"/>
                  </a:lnTo>
                  <a:lnTo>
                    <a:pt x="0" y="500617"/>
                  </a:lnTo>
                  <a:close/>
                </a:path>
              </a:pathLst>
            </a:custGeom>
            <a:solidFill>
              <a:srgbClr val="FFF4CE"/>
            </a:solidFill>
            <a:ln>
              <a:noFill/>
            </a:ln>
          </p:spPr>
          <p:txBody>
            <a:bodyPr/>
            <a:lstStyle/>
            <a:p>
              <a:endParaRPr lang="en-GB"/>
            </a:p>
          </p:txBody>
        </p:sp>
        <p:sp>
          <p:nvSpPr>
            <p:cNvPr id="513" name="Google Shape;513;p24"/>
            <p:cNvSpPr txBox="1"/>
            <p:nvPr/>
          </p:nvSpPr>
          <p:spPr>
            <a:xfrm>
              <a:off x="0" y="-9525"/>
              <a:ext cx="919397" cy="51014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4" name="Google Shape;514;p24"/>
          <p:cNvSpPr/>
          <p:nvPr/>
        </p:nvSpPr>
        <p:spPr>
          <a:xfrm>
            <a:off x="4309085" y="-79319"/>
            <a:ext cx="10290119" cy="10290119"/>
          </a:xfrm>
          <a:custGeom>
            <a:avLst/>
            <a:gdLst/>
            <a:ahLst/>
            <a:cxnLst/>
            <a:rect l="l" t="t" r="r" b="b"/>
            <a:pathLst>
              <a:path w="10290119" h="10290119" extrusionOk="0">
                <a:moveTo>
                  <a:pt x="0" y="0"/>
                </a:moveTo>
                <a:lnTo>
                  <a:pt x="10290120" y="0"/>
                </a:lnTo>
                <a:lnTo>
                  <a:pt x="10290120" y="10290119"/>
                </a:lnTo>
                <a:lnTo>
                  <a:pt x="0" y="10290119"/>
                </a:lnTo>
                <a:lnTo>
                  <a:pt x="0" y="0"/>
                </a:lnTo>
                <a:close/>
              </a:path>
            </a:pathLst>
          </a:custGeom>
          <a:blipFill rotWithShape="1">
            <a:blip r:embed="rId4">
              <a:alphaModFix/>
            </a:blip>
            <a:stretch>
              <a:fillRect/>
            </a:stretch>
          </a:blipFill>
          <a:ln>
            <a:noFill/>
          </a:ln>
        </p:spPr>
        <p:txBody>
          <a:bodyPr/>
          <a:lstStyle/>
          <a:p>
            <a:endParaRPr lang="en-GB"/>
          </a:p>
        </p:txBody>
      </p:sp>
      <p:sp>
        <p:nvSpPr>
          <p:cNvPr id="515" name="Google Shape;515;p24"/>
          <p:cNvSpPr/>
          <p:nvPr/>
        </p:nvSpPr>
        <p:spPr>
          <a:xfrm>
            <a:off x="1275266" y="2169886"/>
            <a:ext cx="2306735" cy="1897289"/>
          </a:xfrm>
          <a:custGeom>
            <a:avLst/>
            <a:gdLst/>
            <a:ahLst/>
            <a:cxnLst/>
            <a:rect l="l" t="t" r="r" b="b"/>
            <a:pathLst>
              <a:path w="2306735" h="1897289" extrusionOk="0">
                <a:moveTo>
                  <a:pt x="0" y="0"/>
                </a:moveTo>
                <a:lnTo>
                  <a:pt x="2306735" y="0"/>
                </a:lnTo>
                <a:lnTo>
                  <a:pt x="2306735" y="1897289"/>
                </a:lnTo>
                <a:lnTo>
                  <a:pt x="0" y="1897289"/>
                </a:lnTo>
                <a:lnTo>
                  <a:pt x="0" y="0"/>
                </a:lnTo>
                <a:close/>
              </a:path>
            </a:pathLst>
          </a:custGeom>
          <a:blipFill rotWithShape="1">
            <a:blip r:embed="rId5">
              <a:alphaModFix/>
            </a:blip>
            <a:stretch>
              <a:fillRect/>
            </a:stretch>
          </a:blipFill>
          <a:ln>
            <a:noFill/>
          </a:ln>
        </p:spPr>
        <p:txBody>
          <a:bodyPr/>
          <a:lstStyle/>
          <a:p>
            <a:endParaRPr lang="en-GB"/>
          </a:p>
        </p:txBody>
      </p:sp>
      <p:sp>
        <p:nvSpPr>
          <p:cNvPr id="516" name="Google Shape;516;p24"/>
          <p:cNvSpPr/>
          <p:nvPr/>
        </p:nvSpPr>
        <p:spPr>
          <a:xfrm>
            <a:off x="565167" y="6985239"/>
            <a:ext cx="830631" cy="1650260"/>
          </a:xfrm>
          <a:custGeom>
            <a:avLst/>
            <a:gdLst/>
            <a:ahLst/>
            <a:cxnLst/>
            <a:rect l="l" t="t" r="r" b="b"/>
            <a:pathLst>
              <a:path w="830631" h="1650260" extrusionOk="0">
                <a:moveTo>
                  <a:pt x="0" y="0"/>
                </a:moveTo>
                <a:lnTo>
                  <a:pt x="830631" y="0"/>
                </a:lnTo>
                <a:lnTo>
                  <a:pt x="830631" y="1650259"/>
                </a:lnTo>
                <a:lnTo>
                  <a:pt x="0" y="1650259"/>
                </a:lnTo>
                <a:lnTo>
                  <a:pt x="0" y="0"/>
                </a:lnTo>
                <a:close/>
              </a:path>
            </a:pathLst>
          </a:custGeom>
          <a:blipFill rotWithShape="1">
            <a:blip r:embed="rId6">
              <a:alphaModFix/>
            </a:blip>
            <a:stretch>
              <a:fillRect/>
            </a:stretch>
          </a:blipFill>
          <a:ln>
            <a:noFill/>
          </a:ln>
        </p:spPr>
        <p:txBody>
          <a:bodyPr/>
          <a:lstStyle/>
          <a:p>
            <a:endParaRPr lang="en-GB"/>
          </a:p>
        </p:txBody>
      </p:sp>
      <p:sp>
        <p:nvSpPr>
          <p:cNvPr id="517" name="Google Shape;517;p24"/>
          <p:cNvSpPr/>
          <p:nvPr/>
        </p:nvSpPr>
        <p:spPr>
          <a:xfrm>
            <a:off x="13786523" y="3169891"/>
            <a:ext cx="777502" cy="981075"/>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7">
              <a:alphaModFix/>
            </a:blip>
            <a:stretch>
              <a:fillRect/>
            </a:stretch>
          </a:blipFill>
          <a:ln>
            <a:noFill/>
          </a:ln>
        </p:spPr>
        <p:txBody>
          <a:bodyPr/>
          <a:lstStyle/>
          <a:p>
            <a:endParaRPr lang="en-GB"/>
          </a:p>
        </p:txBody>
      </p:sp>
      <p:sp>
        <p:nvSpPr>
          <p:cNvPr id="518" name="Google Shape;518;p24"/>
          <p:cNvSpPr/>
          <p:nvPr/>
        </p:nvSpPr>
        <p:spPr>
          <a:xfrm>
            <a:off x="13356460" y="7187698"/>
            <a:ext cx="818814" cy="818814"/>
          </a:xfrm>
          <a:custGeom>
            <a:avLst/>
            <a:gdLst/>
            <a:ahLst/>
            <a:cxnLst/>
            <a:rect l="l" t="t" r="r" b="b"/>
            <a:pathLst>
              <a:path w="818814" h="818814" extrusionOk="0">
                <a:moveTo>
                  <a:pt x="0" y="0"/>
                </a:moveTo>
                <a:lnTo>
                  <a:pt x="818814" y="0"/>
                </a:lnTo>
                <a:lnTo>
                  <a:pt x="818814" y="818814"/>
                </a:lnTo>
                <a:lnTo>
                  <a:pt x="0" y="818814"/>
                </a:lnTo>
                <a:lnTo>
                  <a:pt x="0" y="0"/>
                </a:lnTo>
                <a:close/>
              </a:path>
            </a:pathLst>
          </a:custGeom>
          <a:blipFill rotWithShape="1">
            <a:blip r:embed="rId8">
              <a:alphaModFix/>
            </a:blip>
            <a:stretch>
              <a:fillRect/>
            </a:stretch>
          </a:blipFill>
          <a:ln>
            <a:noFill/>
          </a:ln>
        </p:spPr>
        <p:txBody>
          <a:bodyPr/>
          <a:lstStyle/>
          <a:p>
            <a:endParaRPr lang="en-GB"/>
          </a:p>
        </p:txBody>
      </p:sp>
      <p:sp>
        <p:nvSpPr>
          <p:cNvPr id="519" name="Google Shape;519;p24"/>
          <p:cNvSpPr txBox="1"/>
          <p:nvPr/>
        </p:nvSpPr>
        <p:spPr>
          <a:xfrm>
            <a:off x="6284082" y="3808066"/>
            <a:ext cx="6340127" cy="2661343"/>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pPr>
            <a:r>
              <a:rPr lang="en-US" sz="8746" b="1" i="0" u="none" strike="noStrike" cap="none">
                <a:solidFill>
                  <a:srgbClr val="000000"/>
                </a:solidFill>
                <a:latin typeface="Philosopher"/>
                <a:ea typeface="Philosopher"/>
                <a:cs typeface="Philosopher"/>
                <a:sym typeface="Philosopher"/>
              </a:rPr>
              <a:t>Ukierunkowane cele</a:t>
            </a:r>
            <a:endParaRPr/>
          </a:p>
        </p:txBody>
      </p:sp>
      <p:sp>
        <p:nvSpPr>
          <p:cNvPr id="520" name="Google Shape;520;p24"/>
          <p:cNvSpPr txBox="1"/>
          <p:nvPr/>
        </p:nvSpPr>
        <p:spPr>
          <a:xfrm>
            <a:off x="877005" y="4536010"/>
            <a:ext cx="2867160"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W mikroedukacji </a:t>
            </a:r>
            <a:r>
              <a:rPr lang="en-US" sz="2400" b="1" i="0" u="none" strike="noStrike" cap="none">
                <a:solidFill>
                  <a:srgbClr val="000000"/>
                </a:solidFill>
                <a:latin typeface="Philosopher"/>
                <a:ea typeface="Philosopher"/>
                <a:cs typeface="Philosopher"/>
                <a:sym typeface="Philosopher"/>
              </a:rPr>
              <a:t>cele są </a:t>
            </a:r>
            <a:r>
              <a:rPr lang="en-US" sz="2400" b="0" i="0" u="none" strike="noStrike" cap="none">
                <a:solidFill>
                  <a:srgbClr val="000000"/>
                </a:solidFill>
                <a:latin typeface="Philosopher"/>
                <a:ea typeface="Philosopher"/>
                <a:cs typeface="Philosopher"/>
                <a:sym typeface="Philosopher"/>
              </a:rPr>
              <a:t>jak </a:t>
            </a:r>
            <a:r>
              <a:rPr lang="en-US" sz="2400" b="1" i="0" u="none" strike="noStrike" cap="none">
                <a:solidFill>
                  <a:srgbClr val="000000"/>
                </a:solidFill>
                <a:latin typeface="Philosopher"/>
                <a:ea typeface="Philosopher"/>
                <a:cs typeface="Philosopher"/>
                <a:sym typeface="Philosopher"/>
              </a:rPr>
              <a:t>punkty docelowe na mapie</a:t>
            </a:r>
            <a:r>
              <a:rPr lang="en-US" sz="2400" b="0" i="0" u="none" strike="noStrike" cap="none">
                <a:solidFill>
                  <a:srgbClr val="000000"/>
                </a:solidFill>
                <a:latin typeface="Philosopher"/>
                <a:ea typeface="Philosopher"/>
                <a:cs typeface="Philosopher"/>
                <a:sym typeface="Philosopher"/>
              </a:rPr>
              <a:t>!</a:t>
            </a:r>
            <a:endParaRPr/>
          </a:p>
        </p:txBody>
      </p:sp>
      <p:sp>
        <p:nvSpPr>
          <p:cNvPr id="521" name="Google Shape;521;p24"/>
          <p:cNvSpPr txBox="1"/>
          <p:nvPr/>
        </p:nvSpPr>
        <p:spPr>
          <a:xfrm>
            <a:off x="1684795" y="7178173"/>
            <a:ext cx="2335294"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Prowadzą </a:t>
            </a:r>
            <a:r>
              <a:rPr lang="en-US" sz="2400" b="0" i="0" u="none" strike="noStrike" cap="none">
                <a:solidFill>
                  <a:srgbClr val="000000"/>
                </a:solidFill>
                <a:latin typeface="Philosopher"/>
                <a:ea typeface="Philosopher"/>
                <a:cs typeface="Philosopher"/>
                <a:sym typeface="Philosopher"/>
              </a:rPr>
              <a:t>uczących się w kierunku </a:t>
            </a:r>
            <a:r>
              <a:rPr lang="en-US" sz="2400" b="1" i="0" u="none" strike="noStrike" cap="none">
                <a:solidFill>
                  <a:srgbClr val="000000"/>
                </a:solidFill>
                <a:latin typeface="Philosopher"/>
                <a:ea typeface="Philosopher"/>
                <a:cs typeface="Philosopher"/>
                <a:sym typeface="Philosopher"/>
              </a:rPr>
              <a:t>precyzyjnych efektów uczenia się</a:t>
            </a:r>
            <a:endParaRPr/>
          </a:p>
        </p:txBody>
      </p:sp>
      <p:sp>
        <p:nvSpPr>
          <p:cNvPr id="522" name="Google Shape;522;p24"/>
          <p:cNvSpPr txBox="1"/>
          <p:nvPr/>
        </p:nvSpPr>
        <p:spPr>
          <a:xfrm>
            <a:off x="14481680" y="6708101"/>
            <a:ext cx="3638566" cy="1457325"/>
          </a:xfrm>
          <a:prstGeom prst="rect">
            <a:avLst/>
          </a:prstGeom>
          <a:noFill/>
          <a:ln>
            <a:noFill/>
          </a:ln>
        </p:spPr>
        <p:txBody>
          <a:bodyPr spcFirstLastPara="1" wrap="square" lIns="0" tIns="0" rIns="0" bIns="0" anchor="t" anchorCtr="0">
            <a:spAutoFit/>
          </a:bodyPr>
          <a:lstStyle/>
          <a:p>
            <a:pPr marL="0" marR="0" lvl="0" indent="0" algn="just"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Cel (może być)</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"Nauka tworzenia konta e-mail i zarządzania nim". </a:t>
            </a:r>
            <a:endParaRPr/>
          </a:p>
        </p:txBody>
      </p:sp>
      <p:sp>
        <p:nvSpPr>
          <p:cNvPr id="523" name="Google Shape;523;p24"/>
          <p:cNvSpPr txBox="1"/>
          <p:nvPr/>
        </p:nvSpPr>
        <p:spPr>
          <a:xfrm>
            <a:off x="14435607" y="2471340"/>
            <a:ext cx="336333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Przykład</a:t>
            </a:r>
            <a:endParaRPr/>
          </a:p>
        </p:txBody>
      </p:sp>
      <p:sp>
        <p:nvSpPr>
          <p:cNvPr id="524" name="Google Shape;524;p24"/>
          <p:cNvSpPr txBox="1"/>
          <p:nvPr/>
        </p:nvSpPr>
        <p:spPr>
          <a:xfrm>
            <a:off x="14860017" y="3365154"/>
            <a:ext cx="3260229" cy="7334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Cel</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Poprawa umiejętności cyfrowych</a:t>
            </a:r>
            <a:endParaRPr/>
          </a:p>
        </p:txBody>
      </p:sp>
      <p:sp>
        <p:nvSpPr>
          <p:cNvPr id="525" name="Google Shape;525;p24"/>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Zasady mikronauczania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5887" y="327622"/>
            <a:ext cx="2429309" cy="4617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5" name="Google Shape;535;p25"/>
          <p:cNvSpPr/>
          <p:nvPr/>
        </p:nvSpPr>
        <p:spPr>
          <a:xfrm>
            <a:off x="8048804" y="91193"/>
            <a:ext cx="10104615" cy="10104615"/>
          </a:xfrm>
          <a:custGeom>
            <a:avLst/>
            <a:gdLst/>
            <a:ahLst/>
            <a:cxnLst/>
            <a:rect l="l" t="t" r="r" b="b"/>
            <a:pathLst>
              <a:path w="10104615" h="10104615" extrusionOk="0">
                <a:moveTo>
                  <a:pt x="0" y="0"/>
                </a:moveTo>
                <a:lnTo>
                  <a:pt x="10104614" y="0"/>
                </a:lnTo>
                <a:lnTo>
                  <a:pt x="10104614" y="10104614"/>
                </a:lnTo>
                <a:lnTo>
                  <a:pt x="0" y="10104614"/>
                </a:lnTo>
                <a:lnTo>
                  <a:pt x="0" y="0"/>
                </a:lnTo>
                <a:close/>
              </a:path>
            </a:pathLst>
          </a:custGeom>
          <a:blipFill rotWithShape="1">
            <a:blip r:embed="rId3">
              <a:alphaModFix/>
            </a:blip>
            <a:stretch>
              <a:fillRect/>
            </a:stretch>
          </a:blipFill>
          <a:ln>
            <a:noFill/>
          </a:ln>
        </p:spPr>
        <p:txBody>
          <a:bodyPr/>
          <a:lstStyle/>
          <a:p>
            <a:endParaRPr lang="en-GB"/>
          </a:p>
        </p:txBody>
      </p:sp>
      <p:sp>
        <p:nvSpPr>
          <p:cNvPr id="536" name="Google Shape;536;p2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537" name="Google Shape;537;p25"/>
          <p:cNvSpPr/>
          <p:nvPr/>
        </p:nvSpPr>
        <p:spPr>
          <a:xfrm>
            <a:off x="335181" y="4168591"/>
            <a:ext cx="1085960" cy="1085960"/>
          </a:xfrm>
          <a:custGeom>
            <a:avLst/>
            <a:gdLst/>
            <a:ahLst/>
            <a:cxnLst/>
            <a:rect l="l" t="t" r="r" b="b"/>
            <a:pathLst>
              <a:path w="1085960" h="1085960" extrusionOk="0">
                <a:moveTo>
                  <a:pt x="0" y="0"/>
                </a:moveTo>
                <a:lnTo>
                  <a:pt x="1085960" y="0"/>
                </a:lnTo>
                <a:lnTo>
                  <a:pt x="1085960" y="1085961"/>
                </a:lnTo>
                <a:lnTo>
                  <a:pt x="0" y="1085961"/>
                </a:lnTo>
                <a:lnTo>
                  <a:pt x="0" y="0"/>
                </a:lnTo>
                <a:close/>
              </a:path>
            </a:pathLst>
          </a:custGeom>
          <a:blipFill rotWithShape="1">
            <a:blip r:embed="rId5">
              <a:alphaModFix/>
            </a:blip>
            <a:stretch>
              <a:fillRect/>
            </a:stretch>
          </a:blipFill>
          <a:ln>
            <a:noFill/>
          </a:ln>
        </p:spPr>
        <p:txBody>
          <a:bodyPr/>
          <a:lstStyle/>
          <a:p>
            <a:endParaRPr lang="en-GB"/>
          </a:p>
        </p:txBody>
      </p:sp>
      <p:sp>
        <p:nvSpPr>
          <p:cNvPr id="538" name="Google Shape;538;p25"/>
          <p:cNvSpPr/>
          <p:nvPr/>
        </p:nvSpPr>
        <p:spPr>
          <a:xfrm>
            <a:off x="5200850" y="7692911"/>
            <a:ext cx="2599947" cy="2200205"/>
          </a:xfrm>
          <a:custGeom>
            <a:avLst/>
            <a:gdLst/>
            <a:ahLst/>
            <a:cxnLst/>
            <a:rect l="l" t="t" r="r" b="b"/>
            <a:pathLst>
              <a:path w="2599947" h="2200205" extrusionOk="0">
                <a:moveTo>
                  <a:pt x="0" y="0"/>
                </a:moveTo>
                <a:lnTo>
                  <a:pt x="2599947" y="0"/>
                </a:lnTo>
                <a:lnTo>
                  <a:pt x="2599947" y="2200205"/>
                </a:lnTo>
                <a:lnTo>
                  <a:pt x="0" y="2200205"/>
                </a:lnTo>
                <a:lnTo>
                  <a:pt x="0" y="0"/>
                </a:lnTo>
                <a:close/>
              </a:path>
            </a:pathLst>
          </a:custGeom>
          <a:blipFill rotWithShape="1">
            <a:blip r:embed="rId6">
              <a:alphaModFix/>
            </a:blip>
            <a:stretch>
              <a:fillRect/>
            </a:stretch>
          </a:blipFill>
          <a:ln>
            <a:noFill/>
          </a:ln>
        </p:spPr>
        <p:txBody>
          <a:bodyPr/>
          <a:lstStyle/>
          <a:p>
            <a:endParaRPr lang="en-GB"/>
          </a:p>
        </p:txBody>
      </p:sp>
      <p:sp>
        <p:nvSpPr>
          <p:cNvPr id="539" name="Google Shape;539;p25"/>
          <p:cNvSpPr txBox="1"/>
          <p:nvPr/>
        </p:nvSpPr>
        <p:spPr>
          <a:xfrm>
            <a:off x="335181" y="1547728"/>
            <a:ext cx="10361734" cy="12620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235" b="1" i="0" u="none" strike="noStrike" cap="none">
                <a:solidFill>
                  <a:srgbClr val="000000"/>
                </a:solidFill>
                <a:latin typeface="Philosopher"/>
                <a:ea typeface="Philosopher"/>
                <a:cs typeface="Philosopher"/>
                <a:sym typeface="Philosopher"/>
              </a:rPr>
              <a:t>Nauka dokładnie na czas </a:t>
            </a:r>
            <a:endParaRPr/>
          </a:p>
        </p:txBody>
      </p:sp>
      <p:sp>
        <p:nvSpPr>
          <p:cNvPr id="540" name="Google Shape;540;p25"/>
          <p:cNvSpPr txBox="1"/>
          <p:nvPr/>
        </p:nvSpPr>
        <p:spPr>
          <a:xfrm>
            <a:off x="408287" y="6779841"/>
            <a:ext cx="4617600" cy="3028200"/>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Uczący się dorosły o niskich kwalifikacjach ma </a:t>
            </a:r>
            <a:r>
              <a:rPr lang="en-US" sz="2400" b="0" i="0" u="none" strike="noStrike" cap="none">
                <a:solidFill>
                  <a:srgbClr val="000000"/>
                </a:solidFill>
                <a:latin typeface="Philosopher"/>
                <a:ea typeface="Philosopher"/>
                <a:cs typeface="Philosopher"/>
                <a:sym typeface="Philosopher"/>
              </a:rPr>
              <a:t>trudności z konkretnym zadaniem w pracy</a:t>
            </a:r>
            <a:r>
              <a:rPr lang="en-US" sz="2400" b="1" i="0" u="none" strike="noStrike" cap="none">
                <a:solidFill>
                  <a:srgbClr val="000000"/>
                </a:solidFill>
                <a:latin typeface="Philosopher"/>
                <a:ea typeface="Philosopher"/>
                <a:cs typeface="Philosopher"/>
                <a:sym typeface="Philosopher"/>
              </a:rPr>
              <a:t>, </a:t>
            </a:r>
            <a:r>
              <a:rPr lang="en-US" sz="2400" b="0" i="0" u="none" strike="noStrike" cap="none">
                <a:solidFill>
                  <a:srgbClr val="000000"/>
                </a:solidFill>
                <a:latin typeface="Philosopher"/>
                <a:ea typeface="Philosopher"/>
                <a:cs typeface="Philosopher"/>
                <a:sym typeface="Philosopher"/>
              </a:rPr>
              <a:t>takim jak </a:t>
            </a:r>
            <a:r>
              <a:rPr lang="en-US" sz="2400" b="1" i="0" u="none" strike="noStrike" cap="none">
                <a:solidFill>
                  <a:srgbClr val="000000"/>
                </a:solidFill>
                <a:latin typeface="Philosopher"/>
                <a:ea typeface="Philosopher"/>
                <a:cs typeface="Philosopher"/>
                <a:sym typeface="Philosopher"/>
              </a:rPr>
              <a:t>korzystanie z arkusza kalkulacyjnego:</a:t>
            </a: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Krótki samouczek na temat </a:t>
            </a:r>
            <a:r>
              <a:rPr lang="en-US" sz="2400" b="1" i="0" u="none" strike="noStrike" cap="none">
                <a:solidFill>
                  <a:srgbClr val="FFC000"/>
                </a:solidFill>
                <a:latin typeface="Philosopher"/>
                <a:ea typeface="Philosopher"/>
                <a:cs typeface="Philosopher"/>
                <a:sym typeface="Philosopher"/>
              </a:rPr>
              <a:t>podstaw arkusza kalkulacyjnego </a:t>
            </a:r>
            <a:r>
              <a:rPr lang="en-US" sz="2400" b="1" i="0" u="none" strike="noStrike" cap="none">
                <a:solidFill>
                  <a:srgbClr val="000000"/>
                </a:solidFill>
                <a:latin typeface="Philosopher"/>
                <a:ea typeface="Philosopher"/>
                <a:cs typeface="Philosopher"/>
                <a:sym typeface="Philosopher"/>
              </a:rPr>
              <a:t>może być dostarczony dokładnie wtedy, gdy tego potrzebują</a:t>
            </a:r>
            <a:endParaRPr/>
          </a:p>
        </p:txBody>
      </p:sp>
      <p:sp>
        <p:nvSpPr>
          <p:cNvPr id="541" name="Google Shape;541;p25"/>
          <p:cNvSpPr txBox="1"/>
          <p:nvPr/>
        </p:nvSpPr>
        <p:spPr>
          <a:xfrm>
            <a:off x="1645157" y="4521127"/>
            <a:ext cx="617963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(Pomyśl o tym jako o) </a:t>
            </a:r>
            <a:r>
              <a:rPr lang="en-US" sz="2400" b="1" i="0" u="none" strike="noStrike" cap="none">
                <a:solidFill>
                  <a:srgbClr val="000000"/>
                </a:solidFill>
                <a:latin typeface="Philosopher"/>
                <a:ea typeface="Philosopher"/>
                <a:cs typeface="Philosopher"/>
                <a:sym typeface="Philosopher"/>
              </a:rPr>
              <a:t>Dostarczaniu właściwego narzędzia dokładnie wtedy, gdy jest ono potrzebne do rozwiązania problemu.</a:t>
            </a:r>
            <a:endParaRPr/>
          </a:p>
        </p:txBody>
      </p:sp>
      <p:sp>
        <p:nvSpPr>
          <p:cNvPr id="542" name="Google Shape;542;p25"/>
          <p:cNvSpPr txBox="1"/>
          <p:nvPr/>
        </p:nvSpPr>
        <p:spPr>
          <a:xfrm>
            <a:off x="335181" y="2800209"/>
            <a:ext cx="8278568" cy="295275"/>
          </a:xfrm>
          <a:prstGeom prst="rect">
            <a:avLst/>
          </a:prstGeom>
          <a:noFill/>
          <a:ln>
            <a:noFill/>
          </a:ln>
        </p:spPr>
        <p:txBody>
          <a:bodyPr spcFirstLastPara="1" wrap="square" lIns="0" tIns="0" rIns="0" bIns="0" anchor="t" anchorCtr="0">
            <a:spAutoFit/>
          </a:bodyPr>
          <a:lstStyle/>
          <a:p>
            <a:pPr marL="0" marR="0" lvl="0" indent="0" algn="l" rtl="0">
              <a:lnSpc>
                <a:spcPct val="120031"/>
              </a:lnSpc>
              <a:spcBef>
                <a:spcPts val="0"/>
              </a:spcBef>
              <a:spcAft>
                <a:spcPts val="0"/>
              </a:spcAft>
              <a:buNone/>
            </a:pPr>
            <a:r>
              <a:rPr lang="en-US" sz="1912" b="0" i="0" u="none" strike="noStrike" cap="none">
                <a:solidFill>
                  <a:srgbClr val="FFCA08"/>
                </a:solidFill>
                <a:latin typeface="Philosopher"/>
                <a:ea typeface="Philosopher"/>
                <a:cs typeface="Philosopher"/>
                <a:sym typeface="Philosopher"/>
              </a:rPr>
              <a:t> dostarczanie informacji na czas, gdy uczniowie najbardziej ich potrzebują</a:t>
            </a:r>
            <a:endParaRPr/>
          </a:p>
        </p:txBody>
      </p:sp>
      <p:sp>
        <p:nvSpPr>
          <p:cNvPr id="543" name="Google Shape;543;p25"/>
          <p:cNvSpPr txBox="1"/>
          <p:nvPr/>
        </p:nvSpPr>
        <p:spPr>
          <a:xfrm>
            <a:off x="5905213" y="6849180"/>
            <a:ext cx="1191220"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FFCA08"/>
                </a:solidFill>
                <a:latin typeface="Philosopher"/>
                <a:ea typeface="Philosopher"/>
                <a:cs typeface="Philosopher"/>
                <a:sym typeface="Philosopher"/>
              </a:rPr>
              <a:t>Przykład</a:t>
            </a:r>
            <a:endParaRPr/>
          </a:p>
        </p:txBody>
      </p:sp>
      <p:sp>
        <p:nvSpPr>
          <p:cNvPr id="544" name="Google Shape;544;p25"/>
          <p:cNvSpPr txBox="1"/>
          <p:nvPr/>
        </p:nvSpPr>
        <p:spPr>
          <a:xfrm>
            <a:off x="470446" y="5502091"/>
            <a:ext cx="7354342" cy="2762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00" b="0" i="0" u="none" strike="noStrike" cap="none">
                <a:solidFill>
                  <a:srgbClr val="000000"/>
                </a:solidFill>
                <a:latin typeface="Philosopher"/>
                <a:ea typeface="Philosopher"/>
                <a:cs typeface="Philosopher"/>
                <a:sym typeface="Philosopher"/>
              </a:rPr>
              <a:t>Takie podejście zapewnia, że nauka jest istotna i ma natychmiastowe zastosowanie</a:t>
            </a:r>
            <a:endParaRPr/>
          </a:p>
        </p:txBody>
      </p:sp>
      <p:sp>
        <p:nvSpPr>
          <p:cNvPr id="545" name="Google Shape;545;p25"/>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Zasady mikronauczania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887" y="422732"/>
            <a:ext cx="2429309" cy="46170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6"/>
          <p:cNvSpPr/>
          <p:nvPr/>
        </p:nvSpPr>
        <p:spPr>
          <a:xfrm>
            <a:off x="10477332" y="1028700"/>
            <a:ext cx="7810668" cy="9247955"/>
          </a:xfrm>
          <a:custGeom>
            <a:avLst/>
            <a:gdLst/>
            <a:ahLst/>
            <a:cxnLst/>
            <a:rect l="l" t="t" r="r" b="b"/>
            <a:pathLst>
              <a:path w="7810668" h="9247955" extrusionOk="0">
                <a:moveTo>
                  <a:pt x="0" y="0"/>
                </a:moveTo>
                <a:lnTo>
                  <a:pt x="7810668" y="0"/>
                </a:lnTo>
                <a:lnTo>
                  <a:pt x="7810668" y="9247955"/>
                </a:lnTo>
                <a:lnTo>
                  <a:pt x="0" y="9247955"/>
                </a:lnTo>
                <a:lnTo>
                  <a:pt x="0" y="0"/>
                </a:lnTo>
                <a:close/>
              </a:path>
            </a:pathLst>
          </a:custGeom>
          <a:blipFill rotWithShape="1">
            <a:blip r:embed="rId3">
              <a:alphaModFix/>
            </a:blip>
            <a:stretch>
              <a:fillRect/>
            </a:stretch>
          </a:blipFill>
          <a:ln>
            <a:noFill/>
          </a:ln>
        </p:spPr>
        <p:txBody>
          <a:bodyPr/>
          <a:lstStyle/>
          <a:p>
            <a:endParaRPr lang="en-GB"/>
          </a:p>
        </p:txBody>
      </p:sp>
      <p:sp>
        <p:nvSpPr>
          <p:cNvPr id="556" name="Google Shape;556;p2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557" name="Google Shape;557;p26"/>
          <p:cNvSpPr/>
          <p:nvPr/>
        </p:nvSpPr>
        <p:spPr>
          <a:xfrm>
            <a:off x="449539" y="7164649"/>
            <a:ext cx="2202877" cy="2093651"/>
          </a:xfrm>
          <a:custGeom>
            <a:avLst/>
            <a:gdLst/>
            <a:ahLst/>
            <a:cxnLst/>
            <a:rect l="l" t="t" r="r" b="b"/>
            <a:pathLst>
              <a:path w="2202877" h="2093651" extrusionOk="0">
                <a:moveTo>
                  <a:pt x="0" y="0"/>
                </a:moveTo>
                <a:lnTo>
                  <a:pt x="2202876" y="0"/>
                </a:lnTo>
                <a:lnTo>
                  <a:pt x="2202876" y="2093651"/>
                </a:lnTo>
                <a:lnTo>
                  <a:pt x="0" y="2093651"/>
                </a:lnTo>
                <a:lnTo>
                  <a:pt x="0" y="0"/>
                </a:lnTo>
                <a:close/>
              </a:path>
            </a:pathLst>
          </a:custGeom>
          <a:blipFill rotWithShape="1">
            <a:blip r:embed="rId5">
              <a:alphaModFix/>
            </a:blip>
            <a:stretch>
              <a:fillRect/>
            </a:stretch>
          </a:blipFill>
          <a:ln>
            <a:noFill/>
          </a:ln>
        </p:spPr>
        <p:txBody>
          <a:bodyPr/>
          <a:lstStyle/>
          <a:p>
            <a:endParaRPr lang="en-GB"/>
          </a:p>
        </p:txBody>
      </p:sp>
      <p:sp>
        <p:nvSpPr>
          <p:cNvPr id="558" name="Google Shape;558;p26"/>
          <p:cNvSpPr/>
          <p:nvPr/>
        </p:nvSpPr>
        <p:spPr>
          <a:xfrm>
            <a:off x="449539" y="4361310"/>
            <a:ext cx="943819" cy="782190"/>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6">
              <a:alphaModFix/>
            </a:blip>
            <a:stretch>
              <a:fillRect/>
            </a:stretch>
          </a:blipFill>
          <a:ln>
            <a:noFill/>
          </a:ln>
        </p:spPr>
        <p:txBody>
          <a:bodyPr/>
          <a:lstStyle/>
          <a:p>
            <a:endParaRPr lang="en-GB"/>
          </a:p>
        </p:txBody>
      </p:sp>
      <p:sp>
        <p:nvSpPr>
          <p:cNvPr id="559" name="Google Shape;559;p26"/>
          <p:cNvSpPr/>
          <p:nvPr/>
        </p:nvSpPr>
        <p:spPr>
          <a:xfrm>
            <a:off x="449539" y="5454938"/>
            <a:ext cx="779744" cy="779744"/>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7">
              <a:alphaModFix/>
            </a:blip>
            <a:stretch>
              <a:fillRect/>
            </a:stretch>
          </a:blipFill>
          <a:ln>
            <a:noFill/>
          </a:ln>
        </p:spPr>
        <p:txBody>
          <a:bodyPr/>
          <a:lstStyle/>
          <a:p>
            <a:endParaRPr lang="en-GB"/>
          </a:p>
        </p:txBody>
      </p:sp>
      <p:sp>
        <p:nvSpPr>
          <p:cNvPr id="560" name="Google Shape;560;p26"/>
          <p:cNvSpPr txBox="1"/>
          <p:nvPr/>
        </p:nvSpPr>
        <p:spPr>
          <a:xfrm>
            <a:off x="335181" y="1918147"/>
            <a:ext cx="7607052" cy="1343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735" b="1" i="0" u="none" strike="noStrike" cap="none">
                <a:solidFill>
                  <a:srgbClr val="000000"/>
                </a:solidFill>
                <a:latin typeface="Philosopher"/>
                <a:ea typeface="Philosopher"/>
                <a:cs typeface="Philosopher"/>
                <a:sym typeface="Philosopher"/>
              </a:rPr>
              <a:t>Personalizacja</a:t>
            </a:r>
            <a:endParaRPr/>
          </a:p>
        </p:txBody>
      </p:sp>
      <p:sp>
        <p:nvSpPr>
          <p:cNvPr id="561" name="Google Shape;561;p26"/>
          <p:cNvSpPr txBox="1"/>
          <p:nvPr/>
        </p:nvSpPr>
        <p:spPr>
          <a:xfrm>
            <a:off x="449539" y="3084960"/>
            <a:ext cx="6318796" cy="342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200" b="0" i="0" u="none" strike="noStrike" cap="none">
                <a:solidFill>
                  <a:srgbClr val="000000"/>
                </a:solidFill>
                <a:latin typeface="Philosopher"/>
                <a:ea typeface="Philosopher"/>
                <a:cs typeface="Philosopher"/>
                <a:sym typeface="Philosopher"/>
              </a:rPr>
              <a:t>Dostosowanie treści do indywidualnych potrzeb i preferencji</a:t>
            </a:r>
            <a:endParaRPr/>
          </a:p>
        </p:txBody>
      </p:sp>
      <p:sp>
        <p:nvSpPr>
          <p:cNvPr id="562" name="Google Shape;562;p26"/>
          <p:cNvSpPr txBox="1"/>
          <p:nvPr/>
        </p:nvSpPr>
        <p:spPr>
          <a:xfrm>
            <a:off x="1550977" y="4415408"/>
            <a:ext cx="9451248" cy="181927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Każdy uczeń jest </a:t>
            </a:r>
            <a:r>
              <a:rPr lang="en-US" sz="2400" b="1" i="0" u="none" strike="noStrike" cap="none">
                <a:solidFill>
                  <a:srgbClr val="FFCA08"/>
                </a:solidFill>
                <a:latin typeface="Philosopher"/>
                <a:ea typeface="Philosopher"/>
                <a:cs typeface="Philosopher"/>
                <a:sym typeface="Philosopher"/>
              </a:rPr>
              <a:t>wyjątkowy i </a:t>
            </a:r>
            <a:r>
              <a:rPr lang="en-US" sz="2400" b="1" i="0" u="none" strike="noStrike" cap="none">
                <a:solidFill>
                  <a:srgbClr val="000000"/>
                </a:solidFill>
                <a:latin typeface="Philosopher"/>
                <a:ea typeface="Philosopher"/>
                <a:cs typeface="Philosopher"/>
                <a:sym typeface="Philosopher"/>
              </a:rPr>
              <a:t>może mieć różne poziomy wcześniejszej wiedzy i style uczenia się.</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Personalizacja zapewnia, że doświadczenie edukacyjne jest </a:t>
            </a:r>
            <a:r>
              <a:rPr lang="en-US" sz="2400" b="1" i="0" u="none" strike="noStrike" cap="none">
                <a:solidFill>
                  <a:srgbClr val="FFCA08"/>
                </a:solidFill>
                <a:latin typeface="Philosopher"/>
                <a:ea typeface="Philosopher"/>
                <a:cs typeface="Philosopher"/>
                <a:sym typeface="Philosopher"/>
              </a:rPr>
              <a:t>odpowiednie </a:t>
            </a:r>
            <a:r>
              <a:rPr lang="en-US" sz="2400" b="1" i="0" u="none" strike="noStrike" cap="none">
                <a:solidFill>
                  <a:srgbClr val="000000"/>
                </a:solidFill>
                <a:latin typeface="Philosopher"/>
                <a:ea typeface="Philosopher"/>
                <a:cs typeface="Philosopher"/>
                <a:sym typeface="Philosopher"/>
              </a:rPr>
              <a:t>i </a:t>
            </a:r>
            <a:r>
              <a:rPr lang="en-US" sz="2400" b="1" i="0" u="none" strike="noStrike" cap="none">
                <a:solidFill>
                  <a:srgbClr val="FFCA08"/>
                </a:solidFill>
                <a:latin typeface="Philosopher"/>
                <a:ea typeface="Philosopher"/>
                <a:cs typeface="Philosopher"/>
                <a:sym typeface="Philosopher"/>
              </a:rPr>
              <a:t>angażujące </a:t>
            </a:r>
            <a:r>
              <a:rPr lang="en-US" sz="2400" b="1" i="0" u="none" strike="noStrike" cap="none">
                <a:solidFill>
                  <a:srgbClr val="000000"/>
                </a:solidFill>
                <a:latin typeface="Philosopher"/>
                <a:ea typeface="Philosopher"/>
                <a:cs typeface="Philosopher"/>
                <a:sym typeface="Philosopher"/>
              </a:rPr>
              <a:t>dla każdego ucznia.</a:t>
            </a:r>
            <a:endParaRPr/>
          </a:p>
        </p:txBody>
      </p:sp>
      <p:sp>
        <p:nvSpPr>
          <p:cNvPr id="563" name="Google Shape;563;p26"/>
          <p:cNvSpPr txBox="1"/>
          <p:nvPr/>
        </p:nvSpPr>
        <p:spPr>
          <a:xfrm>
            <a:off x="3205963" y="7556155"/>
            <a:ext cx="8025438" cy="125349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Przykładowo, </a:t>
            </a:r>
            <a:r>
              <a:rPr lang="en-US" sz="2400" b="1" i="0" u="none" strike="noStrike" cap="none">
                <a:solidFill>
                  <a:srgbClr val="FFC000"/>
                </a:solidFill>
                <a:latin typeface="Philosopher"/>
                <a:ea typeface="Philosopher"/>
                <a:cs typeface="Philosopher"/>
                <a:sym typeface="Philosopher"/>
              </a:rPr>
              <a:t>platforma micro-learningowa </a:t>
            </a:r>
            <a:r>
              <a:rPr lang="en-US" sz="2400" b="1" i="0" u="none" strike="noStrike" cap="none">
                <a:solidFill>
                  <a:srgbClr val="000000"/>
                </a:solidFill>
                <a:latin typeface="Philosopher"/>
                <a:ea typeface="Philosopher"/>
                <a:cs typeface="Philosopher"/>
                <a:sym typeface="Philosopher"/>
              </a:rPr>
              <a:t>może dostosowywać treści w oparciu o postępy uczącego się i oferować opcje odkrywania powiązanych tematów, które go interesują</a:t>
            </a:r>
            <a:endParaRPr/>
          </a:p>
        </p:txBody>
      </p:sp>
      <p:sp>
        <p:nvSpPr>
          <p:cNvPr id="564" name="Google Shape;564;p26"/>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Zasady mikronauczania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887" y="445723"/>
            <a:ext cx="2429309" cy="4617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4" name="Google Shape;574;p27"/>
          <p:cNvSpPr/>
          <p:nvPr/>
        </p:nvSpPr>
        <p:spPr>
          <a:xfrm>
            <a:off x="7707080" y="689866"/>
            <a:ext cx="9655851" cy="7640192"/>
          </a:xfrm>
          <a:custGeom>
            <a:avLst/>
            <a:gdLst/>
            <a:ahLst/>
            <a:cxnLst/>
            <a:rect l="l" t="t" r="r" b="b"/>
            <a:pathLst>
              <a:path w="9655851" h="7640192" extrusionOk="0">
                <a:moveTo>
                  <a:pt x="0" y="0"/>
                </a:moveTo>
                <a:lnTo>
                  <a:pt x="9655851" y="0"/>
                </a:lnTo>
                <a:lnTo>
                  <a:pt x="9655851" y="7640192"/>
                </a:lnTo>
                <a:lnTo>
                  <a:pt x="0" y="7640192"/>
                </a:lnTo>
                <a:lnTo>
                  <a:pt x="0" y="0"/>
                </a:lnTo>
                <a:close/>
              </a:path>
            </a:pathLst>
          </a:custGeom>
          <a:blipFill rotWithShape="1">
            <a:blip r:embed="rId3">
              <a:alphaModFix/>
            </a:blip>
            <a:stretch>
              <a:fillRect/>
            </a:stretch>
          </a:blipFill>
          <a:ln>
            <a:noFill/>
          </a:ln>
        </p:spPr>
        <p:txBody>
          <a:bodyPr/>
          <a:lstStyle/>
          <a:p>
            <a:endParaRPr lang="en-GB"/>
          </a:p>
        </p:txBody>
      </p:sp>
      <p:sp>
        <p:nvSpPr>
          <p:cNvPr id="575" name="Google Shape;575;p2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grpSp>
        <p:nvGrpSpPr>
          <p:cNvPr id="576" name="Google Shape;576;p27"/>
          <p:cNvGrpSpPr/>
          <p:nvPr/>
        </p:nvGrpSpPr>
        <p:grpSpPr>
          <a:xfrm>
            <a:off x="335181" y="4513178"/>
            <a:ext cx="12199825" cy="5433480"/>
            <a:chOff x="0" y="-9525"/>
            <a:chExt cx="3213123" cy="1431040"/>
          </a:xfrm>
        </p:grpSpPr>
        <p:sp>
          <p:nvSpPr>
            <p:cNvPr id="577" name="Google Shape;577;p27"/>
            <p:cNvSpPr/>
            <p:nvPr/>
          </p:nvSpPr>
          <p:spPr>
            <a:xfrm>
              <a:off x="0" y="0"/>
              <a:ext cx="3213123" cy="1421515"/>
            </a:xfrm>
            <a:custGeom>
              <a:avLst/>
              <a:gdLst/>
              <a:ahLst/>
              <a:cxnLst/>
              <a:rect l="l" t="t" r="r" b="b"/>
              <a:pathLst>
                <a:path w="3213123" h="1421515" extrusionOk="0">
                  <a:moveTo>
                    <a:pt x="0" y="0"/>
                  </a:moveTo>
                  <a:lnTo>
                    <a:pt x="3213123" y="0"/>
                  </a:lnTo>
                  <a:lnTo>
                    <a:pt x="3213123" y="1421515"/>
                  </a:lnTo>
                  <a:lnTo>
                    <a:pt x="0" y="1421515"/>
                  </a:lnTo>
                  <a:close/>
                </a:path>
              </a:pathLst>
            </a:custGeom>
            <a:solidFill>
              <a:srgbClr val="F4B234"/>
            </a:solidFill>
            <a:ln>
              <a:noFill/>
            </a:ln>
          </p:spPr>
          <p:txBody>
            <a:bodyPr/>
            <a:lstStyle/>
            <a:p>
              <a:endParaRPr lang="en-GB"/>
            </a:p>
          </p:txBody>
        </p:sp>
        <p:sp>
          <p:nvSpPr>
            <p:cNvPr id="578" name="Google Shape;578;p27"/>
            <p:cNvSpPr txBox="1"/>
            <p:nvPr/>
          </p:nvSpPr>
          <p:spPr>
            <a:xfrm>
              <a:off x="0" y="-9525"/>
              <a:ext cx="3213123" cy="143104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9" name="Google Shape;579;p27"/>
          <p:cNvSpPr/>
          <p:nvPr/>
        </p:nvSpPr>
        <p:spPr>
          <a:xfrm>
            <a:off x="590138" y="5229243"/>
            <a:ext cx="2360866" cy="4114800"/>
          </a:xfrm>
          <a:custGeom>
            <a:avLst/>
            <a:gdLst/>
            <a:ahLst/>
            <a:cxnLst/>
            <a:rect l="l" t="t" r="r" b="b"/>
            <a:pathLst>
              <a:path w="2360866" h="4114800" extrusionOk="0">
                <a:moveTo>
                  <a:pt x="0" y="0"/>
                </a:moveTo>
                <a:lnTo>
                  <a:pt x="2360867" y="0"/>
                </a:lnTo>
                <a:lnTo>
                  <a:pt x="2360867" y="4114800"/>
                </a:lnTo>
                <a:lnTo>
                  <a:pt x="0" y="4114800"/>
                </a:lnTo>
                <a:lnTo>
                  <a:pt x="0" y="0"/>
                </a:lnTo>
                <a:close/>
              </a:path>
            </a:pathLst>
          </a:custGeom>
          <a:blipFill rotWithShape="1">
            <a:blip r:embed="rId5">
              <a:alphaModFix/>
            </a:blip>
            <a:stretch>
              <a:fillRect/>
            </a:stretch>
          </a:blipFill>
          <a:ln>
            <a:noFill/>
          </a:ln>
        </p:spPr>
        <p:txBody>
          <a:bodyPr/>
          <a:lstStyle/>
          <a:p>
            <a:endParaRPr lang="en-GB"/>
          </a:p>
        </p:txBody>
      </p:sp>
      <p:sp>
        <p:nvSpPr>
          <p:cNvPr id="580" name="Google Shape;580;p27"/>
          <p:cNvSpPr txBox="1"/>
          <p:nvPr/>
        </p:nvSpPr>
        <p:spPr>
          <a:xfrm>
            <a:off x="2951005" y="4589195"/>
            <a:ext cx="9161100" cy="53523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Teraz, gdy zagłębiliśmy się w zasady micro-learningu, przełóżmy teorię na praktykę!</a:t>
            </a:r>
            <a:endParaRPr/>
          </a:p>
          <a:p>
            <a:pPr marL="0" marR="0" lvl="0" indent="0" algn="ctr" rtl="0">
              <a:lnSpc>
                <a:spcPct val="140010"/>
              </a:lnSpc>
              <a:spcBef>
                <a:spcPts val="0"/>
              </a:spcBef>
              <a:spcAft>
                <a:spcPts val="0"/>
              </a:spcAft>
              <a:buNone/>
            </a:pPr>
            <a:endParaRPr sz="3699" b="1" i="0" u="none" strike="noStrike" cap="none">
              <a:solidFill>
                <a:srgbClr val="FFFFFF"/>
              </a:solidFill>
              <a:latin typeface="Philosopher"/>
              <a:ea typeface="Philosopher"/>
              <a:cs typeface="Philosopher"/>
              <a:sym typeface="Philosopher"/>
            </a:endParaRPr>
          </a:p>
          <a:p>
            <a:pPr marL="0" marR="0" lvl="0" indent="0" algn="ctr" rtl="0">
              <a:lnSpc>
                <a:spcPct val="140010"/>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W tym praktycznym ćwiczeniu zbadamy</a:t>
            </a:r>
            <a:r>
              <a:rPr lang="en-US" sz="3699" b="1" i="0" u="none" strike="noStrike" cap="none">
                <a:solidFill>
                  <a:srgbClr val="000000"/>
                </a:solidFill>
                <a:latin typeface="Philosopher"/>
                <a:ea typeface="Philosopher"/>
                <a:cs typeface="Philosopher"/>
                <a:sym typeface="Philosopher"/>
              </a:rPr>
              <a:t>, jak projektować mikroedukację </a:t>
            </a:r>
            <a:r>
              <a:rPr lang="en-US" sz="3699" b="1" i="0" u="none" strike="noStrike" cap="none">
                <a:solidFill>
                  <a:srgbClr val="FFFFFF"/>
                </a:solidFill>
                <a:latin typeface="Philosopher"/>
                <a:ea typeface="Philosopher"/>
                <a:cs typeface="Philosopher"/>
                <a:sym typeface="Philosopher"/>
              </a:rPr>
              <a:t>dostosowaną do </a:t>
            </a:r>
            <a:r>
              <a:rPr lang="en-US" sz="3699" b="1" i="0" u="none" strike="noStrike" cap="none">
                <a:solidFill>
                  <a:srgbClr val="000000"/>
                </a:solidFill>
                <a:latin typeface="Philosopher"/>
                <a:ea typeface="Philosopher"/>
                <a:cs typeface="Philosopher"/>
                <a:sym typeface="Philosopher"/>
              </a:rPr>
              <a:t>nisko wykwalifikowanych dorosłych uczniów</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695" y="481254"/>
            <a:ext cx="2429309" cy="4617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591" name="Google Shape;591;p28"/>
          <p:cNvSpPr/>
          <p:nvPr/>
        </p:nvSpPr>
        <p:spPr>
          <a:xfrm>
            <a:off x="660049" y="4109879"/>
            <a:ext cx="921179" cy="921179"/>
          </a:xfrm>
          <a:custGeom>
            <a:avLst/>
            <a:gdLst/>
            <a:ahLst/>
            <a:cxnLst/>
            <a:rect l="l" t="t" r="r" b="b"/>
            <a:pathLst>
              <a:path w="921179" h="921179" extrusionOk="0">
                <a:moveTo>
                  <a:pt x="0" y="0"/>
                </a:moveTo>
                <a:lnTo>
                  <a:pt x="921179" y="0"/>
                </a:lnTo>
                <a:lnTo>
                  <a:pt x="921179" y="921179"/>
                </a:lnTo>
                <a:lnTo>
                  <a:pt x="0" y="921179"/>
                </a:lnTo>
                <a:lnTo>
                  <a:pt x="0" y="0"/>
                </a:lnTo>
                <a:close/>
              </a:path>
            </a:pathLst>
          </a:custGeom>
          <a:blipFill rotWithShape="1">
            <a:blip r:embed="rId4">
              <a:alphaModFix/>
            </a:blip>
            <a:stretch>
              <a:fillRect/>
            </a:stretch>
          </a:blipFill>
          <a:ln>
            <a:noFill/>
          </a:ln>
        </p:spPr>
        <p:txBody>
          <a:bodyPr/>
          <a:lstStyle/>
          <a:p>
            <a:endParaRPr lang="en-GB"/>
          </a:p>
        </p:txBody>
      </p:sp>
      <p:sp>
        <p:nvSpPr>
          <p:cNvPr id="592" name="Google Shape;592;p28"/>
          <p:cNvSpPr/>
          <p:nvPr/>
        </p:nvSpPr>
        <p:spPr>
          <a:xfrm>
            <a:off x="706200" y="5433937"/>
            <a:ext cx="875028" cy="826901"/>
          </a:xfrm>
          <a:custGeom>
            <a:avLst/>
            <a:gdLst/>
            <a:ahLst/>
            <a:cxnLst/>
            <a:rect l="l" t="t" r="r" b="b"/>
            <a:pathLst>
              <a:path w="875028" h="826901" extrusionOk="0">
                <a:moveTo>
                  <a:pt x="0" y="0"/>
                </a:moveTo>
                <a:lnTo>
                  <a:pt x="875028" y="0"/>
                </a:lnTo>
                <a:lnTo>
                  <a:pt x="875028" y="826902"/>
                </a:lnTo>
                <a:lnTo>
                  <a:pt x="0" y="826902"/>
                </a:lnTo>
                <a:lnTo>
                  <a:pt x="0" y="0"/>
                </a:lnTo>
                <a:close/>
              </a:path>
            </a:pathLst>
          </a:custGeom>
          <a:blipFill rotWithShape="1">
            <a:blip r:embed="rId5">
              <a:alphaModFix/>
            </a:blip>
            <a:stretch>
              <a:fillRect/>
            </a:stretch>
          </a:blipFill>
          <a:ln>
            <a:noFill/>
          </a:ln>
        </p:spPr>
        <p:txBody>
          <a:bodyPr/>
          <a:lstStyle/>
          <a:p>
            <a:endParaRPr lang="en-GB"/>
          </a:p>
        </p:txBody>
      </p:sp>
      <p:sp>
        <p:nvSpPr>
          <p:cNvPr id="593" name="Google Shape;593;p28"/>
          <p:cNvSpPr/>
          <p:nvPr/>
        </p:nvSpPr>
        <p:spPr>
          <a:xfrm>
            <a:off x="552528" y="6660889"/>
            <a:ext cx="1028700" cy="905685"/>
          </a:xfrm>
          <a:custGeom>
            <a:avLst/>
            <a:gdLst/>
            <a:ahLst/>
            <a:cxnLst/>
            <a:rect l="l" t="t" r="r" b="b"/>
            <a:pathLst>
              <a:path w="1028700" h="905685" extrusionOk="0">
                <a:moveTo>
                  <a:pt x="0" y="0"/>
                </a:moveTo>
                <a:lnTo>
                  <a:pt x="1028700" y="0"/>
                </a:lnTo>
                <a:lnTo>
                  <a:pt x="1028700" y="905684"/>
                </a:lnTo>
                <a:lnTo>
                  <a:pt x="0" y="905684"/>
                </a:lnTo>
                <a:lnTo>
                  <a:pt x="0" y="0"/>
                </a:lnTo>
                <a:close/>
              </a:path>
            </a:pathLst>
          </a:custGeom>
          <a:blipFill rotWithShape="1">
            <a:blip r:embed="rId6">
              <a:alphaModFix/>
            </a:blip>
            <a:stretch>
              <a:fillRect/>
            </a:stretch>
          </a:blipFill>
          <a:ln>
            <a:noFill/>
          </a:ln>
        </p:spPr>
        <p:txBody>
          <a:bodyPr/>
          <a:lstStyle/>
          <a:p>
            <a:endParaRPr lang="en-GB"/>
          </a:p>
        </p:txBody>
      </p:sp>
      <p:sp>
        <p:nvSpPr>
          <p:cNvPr id="594" name="Google Shape;594;p28"/>
          <p:cNvSpPr/>
          <p:nvPr/>
        </p:nvSpPr>
        <p:spPr>
          <a:xfrm>
            <a:off x="591186" y="7969453"/>
            <a:ext cx="1105056" cy="1060854"/>
          </a:xfrm>
          <a:custGeom>
            <a:avLst/>
            <a:gdLst/>
            <a:ahLst/>
            <a:cxnLst/>
            <a:rect l="l" t="t" r="r" b="b"/>
            <a:pathLst>
              <a:path w="1105056" h="1060854" extrusionOk="0">
                <a:moveTo>
                  <a:pt x="0" y="0"/>
                </a:moveTo>
                <a:lnTo>
                  <a:pt x="1105056" y="0"/>
                </a:lnTo>
                <a:lnTo>
                  <a:pt x="1105056" y="1060853"/>
                </a:lnTo>
                <a:lnTo>
                  <a:pt x="0" y="1060853"/>
                </a:lnTo>
                <a:lnTo>
                  <a:pt x="0" y="0"/>
                </a:lnTo>
                <a:close/>
              </a:path>
            </a:pathLst>
          </a:custGeom>
          <a:blipFill rotWithShape="1">
            <a:blip r:embed="rId7">
              <a:alphaModFix/>
            </a:blip>
            <a:stretch>
              <a:fillRect/>
            </a:stretch>
          </a:blipFill>
          <a:ln>
            <a:noFill/>
          </a:ln>
        </p:spPr>
        <p:txBody>
          <a:bodyPr/>
          <a:lstStyle/>
          <a:p>
            <a:endParaRPr lang="en-GB"/>
          </a:p>
        </p:txBody>
      </p:sp>
      <p:sp>
        <p:nvSpPr>
          <p:cNvPr id="595" name="Google Shape;595;p28"/>
          <p:cNvSpPr txBox="1"/>
          <p:nvPr/>
        </p:nvSpPr>
        <p:spPr>
          <a:xfrm>
            <a:off x="3633100" y="690562"/>
            <a:ext cx="11021799" cy="6572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199" b="1" i="0" u="none" strike="noStrike" cap="none">
                <a:solidFill>
                  <a:srgbClr val="EEAE34"/>
                </a:solidFill>
                <a:latin typeface="Philosopher"/>
                <a:ea typeface="Philosopher"/>
                <a:cs typeface="Philosopher"/>
                <a:sym typeface="Philosopher"/>
              </a:rPr>
              <a:t>Aktywność praktyczna - wytyczne</a:t>
            </a:r>
            <a:endParaRPr/>
          </a:p>
        </p:txBody>
      </p:sp>
      <p:sp>
        <p:nvSpPr>
          <p:cNvPr id="596" name="Google Shape;596;p28"/>
          <p:cNvSpPr txBox="1"/>
          <p:nvPr/>
        </p:nvSpPr>
        <p:spPr>
          <a:xfrm>
            <a:off x="1928646" y="4204161"/>
            <a:ext cx="10562805" cy="590551"/>
          </a:xfrm>
          <a:prstGeom prst="rect">
            <a:avLst/>
          </a:prstGeom>
          <a:noFill/>
          <a:ln>
            <a:noFill/>
          </a:ln>
        </p:spPr>
        <p:txBody>
          <a:bodyPr spcFirstLastPara="1" wrap="square" lIns="0" tIns="0" rIns="0" bIns="0" anchor="t" anchorCtr="0">
            <a:spAutoFit/>
          </a:bodyPr>
          <a:lstStyle/>
          <a:p>
            <a:pPr marL="0" marR="0" lvl="0" indent="0" algn="l" rtl="0">
              <a:lnSpc>
                <a:spcPct val="165021"/>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Upewnij się, że treść jest </a:t>
            </a:r>
            <a:r>
              <a:rPr lang="en-US" sz="2999" b="1" i="0" u="none" strike="noStrike" cap="none">
                <a:solidFill>
                  <a:srgbClr val="F4B234"/>
                </a:solidFill>
                <a:latin typeface="Philosopher"/>
                <a:ea typeface="Philosopher"/>
                <a:cs typeface="Philosopher"/>
                <a:sym typeface="Philosopher"/>
              </a:rPr>
              <a:t>zwięzła </a:t>
            </a:r>
            <a:r>
              <a:rPr lang="en-US" sz="2999" b="1" i="0" u="none" strike="noStrike" cap="none">
                <a:solidFill>
                  <a:srgbClr val="000000"/>
                </a:solidFill>
                <a:latin typeface="Philosopher"/>
                <a:ea typeface="Philosopher"/>
                <a:cs typeface="Philosopher"/>
                <a:sym typeface="Philosopher"/>
              </a:rPr>
              <a:t>i </a:t>
            </a:r>
            <a:r>
              <a:rPr lang="en-US" sz="2999" b="1" i="0" u="none" strike="noStrike" cap="none">
                <a:solidFill>
                  <a:srgbClr val="F4B234"/>
                </a:solidFill>
                <a:latin typeface="Philosopher"/>
                <a:ea typeface="Philosopher"/>
                <a:cs typeface="Philosopher"/>
                <a:sym typeface="Philosopher"/>
              </a:rPr>
              <a:t>łatwo przyswajalna.</a:t>
            </a:r>
            <a:endParaRPr/>
          </a:p>
        </p:txBody>
      </p:sp>
      <p:sp>
        <p:nvSpPr>
          <p:cNvPr id="597" name="Google Shape;597;p28"/>
          <p:cNvSpPr txBox="1"/>
          <p:nvPr/>
        </p:nvSpPr>
        <p:spPr>
          <a:xfrm>
            <a:off x="1928646" y="6866081"/>
            <a:ext cx="10735717"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Zdefiniuj jasne cele edukacyjne dla swoich działań </a:t>
            </a:r>
            <a:r>
              <a:rPr lang="en-US" sz="3000" b="1" i="0" u="none" strike="noStrike" cap="none">
                <a:solidFill>
                  <a:srgbClr val="F4B234"/>
                </a:solidFill>
                <a:latin typeface="Philosopher"/>
                <a:ea typeface="Philosopher"/>
                <a:cs typeface="Philosopher"/>
                <a:sym typeface="Philosopher"/>
              </a:rPr>
              <a:t>mikrolearningowych.</a:t>
            </a:r>
            <a:endParaRPr/>
          </a:p>
        </p:txBody>
      </p:sp>
      <p:sp>
        <p:nvSpPr>
          <p:cNvPr id="598" name="Google Shape;598;p28"/>
          <p:cNvSpPr txBox="1"/>
          <p:nvPr/>
        </p:nvSpPr>
        <p:spPr>
          <a:xfrm>
            <a:off x="1928646" y="5544521"/>
            <a:ext cx="14521904" cy="4762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Rozważ czas, w którym materiały edukacyjne powinny być </a:t>
            </a:r>
            <a:r>
              <a:rPr lang="en-US" sz="3000" b="1" i="0" u="none" strike="noStrike" cap="none">
                <a:solidFill>
                  <a:srgbClr val="EEAE34"/>
                </a:solidFill>
                <a:latin typeface="Philosopher"/>
                <a:ea typeface="Philosopher"/>
                <a:cs typeface="Philosopher"/>
                <a:sym typeface="Philosopher"/>
              </a:rPr>
              <a:t>dostarczane.</a:t>
            </a:r>
            <a:endParaRPr/>
          </a:p>
        </p:txBody>
      </p:sp>
      <p:sp>
        <p:nvSpPr>
          <p:cNvPr id="599" name="Google Shape;599;p28"/>
          <p:cNvSpPr txBox="1"/>
          <p:nvPr/>
        </p:nvSpPr>
        <p:spPr>
          <a:xfrm>
            <a:off x="1928646" y="8096856"/>
            <a:ext cx="15799221" cy="9334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Pomyśl o tym, w jaki sposób mogą </a:t>
            </a:r>
            <a:r>
              <a:rPr lang="en-US" sz="3000" b="1" i="0" u="none" strike="noStrike" cap="none">
                <a:solidFill>
                  <a:srgbClr val="F4B234"/>
                </a:solidFill>
                <a:latin typeface="Philosopher"/>
                <a:ea typeface="Philosopher"/>
                <a:cs typeface="Philosopher"/>
                <a:sym typeface="Philosopher"/>
              </a:rPr>
              <a:t>spersonalizować </a:t>
            </a:r>
            <a:r>
              <a:rPr lang="en-US" sz="3000" b="1" i="0" u="none" strike="noStrike" cap="none">
                <a:solidFill>
                  <a:srgbClr val="000000"/>
                </a:solidFill>
                <a:latin typeface="Philosopher"/>
                <a:ea typeface="Philosopher"/>
                <a:cs typeface="Philosopher"/>
                <a:sym typeface="Philosopher"/>
              </a:rPr>
              <a:t>treść, aby spełnić unikalne </a:t>
            </a:r>
            <a:r>
              <a:rPr lang="en-US" sz="3000" b="1" i="0" u="none" strike="noStrike" cap="none">
                <a:solidFill>
                  <a:srgbClr val="F4B234"/>
                </a:solidFill>
                <a:latin typeface="Philosopher"/>
                <a:ea typeface="Philosopher"/>
                <a:cs typeface="Philosopher"/>
                <a:sym typeface="Philosopher"/>
              </a:rPr>
              <a:t>potrzeby </a:t>
            </a:r>
            <a:r>
              <a:rPr lang="en-US" sz="3000" b="1" i="0" u="none" strike="noStrike" cap="none">
                <a:solidFill>
                  <a:srgbClr val="000000"/>
                </a:solidFill>
                <a:latin typeface="Philosopher"/>
                <a:ea typeface="Philosopher"/>
                <a:cs typeface="Philosopher"/>
                <a:sym typeface="Philosopher"/>
              </a:rPr>
              <a:t>i </a:t>
            </a:r>
            <a:r>
              <a:rPr lang="en-US" sz="3000" b="1" i="0" u="none" strike="noStrike" cap="none">
                <a:solidFill>
                  <a:srgbClr val="F4B234"/>
                </a:solidFill>
                <a:latin typeface="Philosopher"/>
                <a:ea typeface="Philosopher"/>
                <a:cs typeface="Philosopher"/>
                <a:sym typeface="Philosopher"/>
              </a:rPr>
              <a:t>preferencje </a:t>
            </a:r>
            <a:r>
              <a:rPr lang="en-US" sz="3000" b="1" i="0" u="none" strike="noStrike" cap="none">
                <a:solidFill>
                  <a:srgbClr val="000000"/>
                </a:solidFill>
                <a:latin typeface="Philosopher"/>
                <a:ea typeface="Philosopher"/>
                <a:cs typeface="Philosopher"/>
                <a:sym typeface="Philosopher"/>
              </a:rPr>
              <a:t>docelowych odbiorców.</a:t>
            </a:r>
            <a:endParaRPr/>
          </a:p>
        </p:txBody>
      </p:sp>
      <p:grpSp>
        <p:nvGrpSpPr>
          <p:cNvPr id="600" name="Google Shape;600;p28"/>
          <p:cNvGrpSpPr/>
          <p:nvPr/>
        </p:nvGrpSpPr>
        <p:grpSpPr>
          <a:xfrm>
            <a:off x="428927" y="2019205"/>
            <a:ext cx="17430146" cy="1538224"/>
            <a:chOff x="0" y="-9525"/>
            <a:chExt cx="4590656" cy="405129"/>
          </a:xfrm>
        </p:grpSpPr>
        <p:sp>
          <p:nvSpPr>
            <p:cNvPr id="601" name="Google Shape;601;p28"/>
            <p:cNvSpPr/>
            <p:nvPr/>
          </p:nvSpPr>
          <p:spPr>
            <a:xfrm>
              <a:off x="0" y="0"/>
              <a:ext cx="4590656" cy="395604"/>
            </a:xfrm>
            <a:custGeom>
              <a:avLst/>
              <a:gdLst/>
              <a:ahLst/>
              <a:cxnLst/>
              <a:rect l="l" t="t" r="r" b="b"/>
              <a:pathLst>
                <a:path w="4590656" h="395604" extrusionOk="0">
                  <a:moveTo>
                    <a:pt x="0" y="0"/>
                  </a:moveTo>
                  <a:lnTo>
                    <a:pt x="4590656" y="0"/>
                  </a:lnTo>
                  <a:lnTo>
                    <a:pt x="4590656" y="395604"/>
                  </a:lnTo>
                  <a:lnTo>
                    <a:pt x="0" y="395604"/>
                  </a:lnTo>
                  <a:close/>
                </a:path>
              </a:pathLst>
            </a:custGeom>
            <a:solidFill>
              <a:srgbClr val="F4B234"/>
            </a:solidFill>
            <a:ln>
              <a:noFill/>
            </a:ln>
          </p:spPr>
          <p:txBody>
            <a:bodyPr/>
            <a:lstStyle/>
            <a:p>
              <a:endParaRPr lang="en-GB"/>
            </a:p>
          </p:txBody>
        </p:sp>
        <p:sp>
          <p:nvSpPr>
            <p:cNvPr id="602" name="Google Shape;602;p28"/>
            <p:cNvSpPr txBox="1"/>
            <p:nvPr/>
          </p:nvSpPr>
          <p:spPr>
            <a:xfrm>
              <a:off x="0" y="-9525"/>
              <a:ext cx="4590656" cy="40512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03" name="Google Shape;603;p28"/>
          <p:cNvSpPr txBox="1"/>
          <p:nvPr/>
        </p:nvSpPr>
        <p:spPr>
          <a:xfrm>
            <a:off x="280396" y="2587324"/>
            <a:ext cx="17727208" cy="4286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b="1" i="0" u="none" strike="noStrike" cap="none">
                <a:solidFill>
                  <a:srgbClr val="FFFFFF"/>
                </a:solidFill>
                <a:latin typeface="Philosopher"/>
                <a:ea typeface="Philosopher"/>
                <a:cs typeface="Philosopher"/>
                <a:sym typeface="Philosopher"/>
              </a:rPr>
              <a:t>CEL: Przeprowadzenie burzy mózgów i nakreślenie działania mikroedukacyjnego, które obejmuje cztery omówione przez nas zasady</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6200" y="459014"/>
            <a:ext cx="2429309" cy="4617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29"/>
          <p:cNvSpPr/>
          <p:nvPr/>
        </p:nvSpPr>
        <p:spPr>
          <a:xfrm>
            <a:off x="16045354" y="242332"/>
            <a:ext cx="2032536" cy="1856043"/>
          </a:xfrm>
          <a:custGeom>
            <a:avLst/>
            <a:gdLst/>
            <a:ahLst/>
            <a:cxnLst/>
            <a:rect l="l" t="t" r="r" b="b"/>
            <a:pathLst>
              <a:path w="2032536" h="1856043" extrusionOk="0">
                <a:moveTo>
                  <a:pt x="0" y="0"/>
                </a:moveTo>
                <a:lnTo>
                  <a:pt x="2032536" y="0"/>
                </a:lnTo>
                <a:lnTo>
                  <a:pt x="2032536" y="1856043"/>
                </a:lnTo>
                <a:lnTo>
                  <a:pt x="0" y="1856043"/>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609" name="Google Shape;609;p29"/>
          <p:cNvSpPr/>
          <p:nvPr/>
        </p:nvSpPr>
        <p:spPr>
          <a:xfrm>
            <a:off x="0" y="0"/>
            <a:ext cx="7622848" cy="7089249"/>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4">
              <a:alphaModFix/>
            </a:blip>
            <a:stretch>
              <a:fillRect/>
            </a:stretch>
          </a:blipFill>
          <a:ln>
            <a:noFill/>
          </a:ln>
        </p:spPr>
        <p:txBody>
          <a:bodyPr/>
          <a:lstStyle/>
          <a:p>
            <a:endParaRPr lang="en-GB"/>
          </a:p>
        </p:txBody>
      </p:sp>
      <p:sp>
        <p:nvSpPr>
          <p:cNvPr id="611" name="Google Shape;611;p29"/>
          <p:cNvSpPr/>
          <p:nvPr/>
        </p:nvSpPr>
        <p:spPr>
          <a:xfrm>
            <a:off x="13092414" y="6172200"/>
            <a:ext cx="4166886" cy="4114800"/>
          </a:xfrm>
          <a:custGeom>
            <a:avLst/>
            <a:gdLst/>
            <a:ahLst/>
            <a:cxnLst/>
            <a:rect l="l" t="t" r="r" b="b"/>
            <a:pathLst>
              <a:path w="4166886" h="4114800" extrusionOk="0">
                <a:moveTo>
                  <a:pt x="0" y="0"/>
                </a:moveTo>
                <a:lnTo>
                  <a:pt x="4166886" y="0"/>
                </a:lnTo>
                <a:lnTo>
                  <a:pt x="4166886" y="4114800"/>
                </a:lnTo>
                <a:lnTo>
                  <a:pt x="0" y="4114800"/>
                </a:lnTo>
                <a:lnTo>
                  <a:pt x="0" y="0"/>
                </a:lnTo>
                <a:close/>
              </a:path>
            </a:pathLst>
          </a:custGeom>
          <a:blipFill rotWithShape="1">
            <a:blip r:embed="rId5">
              <a:alphaModFix/>
            </a:blip>
            <a:stretch>
              <a:fillRect/>
            </a:stretch>
          </a:blipFill>
          <a:ln>
            <a:noFill/>
          </a:ln>
        </p:spPr>
        <p:txBody>
          <a:bodyPr/>
          <a:lstStyle/>
          <a:p>
            <a:endParaRPr lang="en-GB"/>
          </a:p>
        </p:txBody>
      </p:sp>
      <p:sp>
        <p:nvSpPr>
          <p:cNvPr id="612" name="Google Shape;612;p29"/>
          <p:cNvSpPr txBox="1"/>
          <p:nvPr/>
        </p:nvSpPr>
        <p:spPr>
          <a:xfrm>
            <a:off x="1635673" y="3679316"/>
            <a:ext cx="15016654" cy="2756919"/>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pPr>
            <a:r>
              <a:rPr lang="en-US" sz="4699" b="1" i="0" u="none" strike="noStrike" cap="none">
                <a:solidFill>
                  <a:srgbClr val="000000"/>
                </a:solidFill>
                <a:latin typeface="Philosopher"/>
                <a:ea typeface="Philosopher"/>
                <a:cs typeface="Philosopher"/>
                <a:sym typeface="Philosopher"/>
              </a:rPr>
              <a:t> W jaki sposób można zastosować te zasady podczas projektowania </a:t>
            </a:r>
            <a:r>
              <a:rPr lang="en-US" sz="4699" b="1" i="0" u="none" strike="noStrike" cap="none">
                <a:solidFill>
                  <a:srgbClr val="F59F35"/>
                </a:solidFill>
                <a:latin typeface="Philosopher"/>
                <a:ea typeface="Philosopher"/>
                <a:cs typeface="Philosopher"/>
                <a:sym typeface="Philosopher"/>
              </a:rPr>
              <a:t>mikroedukacji </a:t>
            </a:r>
            <a:r>
              <a:rPr lang="en-US" sz="4699" b="1" i="0" u="none" strike="noStrike" cap="none">
                <a:solidFill>
                  <a:srgbClr val="000000"/>
                </a:solidFill>
                <a:latin typeface="Philosopher"/>
                <a:ea typeface="Philosopher"/>
                <a:cs typeface="Philosopher"/>
                <a:sym typeface="Philosopher"/>
              </a:rPr>
              <a:t>dla dorosłych słuchaczy o niskich kwalifikacjach w konkretnych kontekstach nauczania?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545" y="708650"/>
            <a:ext cx="2429309" cy="4617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p:nvPr/>
        </p:nvSpPr>
        <p:spPr>
          <a:xfrm>
            <a:off x="918972" y="0"/>
            <a:ext cx="7310628" cy="10287000"/>
          </a:xfrm>
          <a:custGeom>
            <a:avLst/>
            <a:gdLst/>
            <a:ahLst/>
            <a:cxnLst/>
            <a:rect l="l" t="t" r="r" b="b"/>
            <a:pathLst>
              <a:path w="9747504" h="13716000" extrusionOk="0">
                <a:moveTo>
                  <a:pt x="0" y="0"/>
                </a:moveTo>
                <a:lnTo>
                  <a:pt x="9747504" y="0"/>
                </a:lnTo>
                <a:lnTo>
                  <a:pt x="9747504" y="13716000"/>
                </a:lnTo>
                <a:lnTo>
                  <a:pt x="0" y="13716000"/>
                </a:lnTo>
                <a:close/>
              </a:path>
            </a:pathLst>
          </a:custGeom>
          <a:solidFill>
            <a:srgbClr val="FFCA08"/>
          </a:solidFill>
          <a:ln>
            <a:noFill/>
          </a:ln>
        </p:spPr>
        <p:txBody>
          <a:bodyPr/>
          <a:lstStyle/>
          <a:p>
            <a:endParaRPr lang="en-GB"/>
          </a:p>
        </p:txBody>
      </p:sp>
      <p:sp>
        <p:nvSpPr>
          <p:cNvPr id="114" name="Google Shape;114;p3"/>
          <p:cNvSpPr txBox="1"/>
          <p:nvPr/>
        </p:nvSpPr>
        <p:spPr>
          <a:xfrm rot="-5400000">
            <a:off x="-24047" y="4764177"/>
            <a:ext cx="4501029" cy="75864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SPIS TREŚCI</a:t>
            </a:r>
            <a:endParaRPr/>
          </a:p>
        </p:txBody>
      </p:sp>
      <p:sp>
        <p:nvSpPr>
          <p:cNvPr id="115" name="Google Shape;115;p3"/>
          <p:cNvSpPr/>
          <p:nvPr/>
        </p:nvSpPr>
        <p:spPr>
          <a:xfrm rot="5400000">
            <a:off x="9382444" y="2537579"/>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16" name="Google Shape;116;p3"/>
          <p:cNvSpPr/>
          <p:nvPr/>
        </p:nvSpPr>
        <p:spPr>
          <a:xfrm rot="5400000">
            <a:off x="9382444" y="3616052"/>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17" name="Google Shape;117;p3"/>
          <p:cNvSpPr/>
          <p:nvPr/>
        </p:nvSpPr>
        <p:spPr>
          <a:xfrm rot="5400000">
            <a:off x="9382445" y="4756625"/>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18" name="Google Shape;118;p3"/>
          <p:cNvSpPr/>
          <p:nvPr/>
        </p:nvSpPr>
        <p:spPr>
          <a:xfrm>
            <a:off x="3150395" y="1052522"/>
            <a:ext cx="5993606" cy="8567738"/>
          </a:xfrm>
          <a:custGeom>
            <a:avLst/>
            <a:gdLst/>
            <a:ahLst/>
            <a:cxnLst/>
            <a:rect l="l" t="t" r="r" b="b"/>
            <a:pathLst>
              <a:path w="5993606" h="8567738" extrusionOk="0">
                <a:moveTo>
                  <a:pt x="0" y="0"/>
                </a:moveTo>
                <a:lnTo>
                  <a:pt x="5993605" y="0"/>
                </a:lnTo>
                <a:lnTo>
                  <a:pt x="5993605" y="8567737"/>
                </a:lnTo>
                <a:lnTo>
                  <a:pt x="0" y="8567737"/>
                </a:lnTo>
                <a:lnTo>
                  <a:pt x="0" y="0"/>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19" name="Google Shape;119;p3"/>
          <p:cNvSpPr/>
          <p:nvPr/>
        </p:nvSpPr>
        <p:spPr>
          <a:xfrm>
            <a:off x="15298059" y="-191347"/>
            <a:ext cx="3580483" cy="2531242"/>
          </a:xfrm>
          <a:custGeom>
            <a:avLst/>
            <a:gdLst/>
            <a:ahLst/>
            <a:cxnLst/>
            <a:rect l="l" t="t" r="r" b="b"/>
            <a:pathLst>
              <a:path w="3580483" h="2531242" extrusionOk="0">
                <a:moveTo>
                  <a:pt x="0" y="0"/>
                </a:moveTo>
                <a:lnTo>
                  <a:pt x="3580483" y="0"/>
                </a:lnTo>
                <a:lnTo>
                  <a:pt x="3580483" y="2531242"/>
                </a:lnTo>
                <a:lnTo>
                  <a:pt x="0" y="2531242"/>
                </a:lnTo>
                <a:lnTo>
                  <a:pt x="0" y="0"/>
                </a:lnTo>
                <a:close/>
              </a:path>
            </a:pathLst>
          </a:custGeom>
          <a:blipFill rotWithShape="1">
            <a:blip r:embed="rId4">
              <a:alphaModFix/>
            </a:blip>
            <a:stretch>
              <a:fillRect b="-32"/>
            </a:stretch>
          </a:blipFill>
          <a:ln>
            <a:noFill/>
          </a:ln>
        </p:spPr>
        <p:txBody>
          <a:bodyPr/>
          <a:lstStyle/>
          <a:p>
            <a:endParaRPr lang="en-GB"/>
          </a:p>
        </p:txBody>
      </p:sp>
      <p:sp>
        <p:nvSpPr>
          <p:cNvPr id="120" name="Google Shape;120;p3"/>
          <p:cNvSpPr/>
          <p:nvPr/>
        </p:nvSpPr>
        <p:spPr>
          <a:xfrm rot="5400000">
            <a:off x="9382444" y="59881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21" name="Google Shape;121;p3"/>
          <p:cNvSpPr/>
          <p:nvPr/>
        </p:nvSpPr>
        <p:spPr>
          <a:xfrm rot="5400000">
            <a:off x="9382445" y="71834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22" name="Google Shape;122;p3"/>
          <p:cNvSpPr/>
          <p:nvPr/>
        </p:nvSpPr>
        <p:spPr>
          <a:xfrm rot="5400000">
            <a:off x="9382444" y="8469643"/>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23" name="Google Shape;123;p3"/>
          <p:cNvSpPr txBox="1"/>
          <p:nvPr/>
        </p:nvSpPr>
        <p:spPr>
          <a:xfrm>
            <a:off x="10036702" y="2526102"/>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1: Wprowadzenie do </a:t>
            </a:r>
            <a:r>
              <a:rPr lang="en-US" sz="2400" b="0" i="0" u="none" strike="noStrike" cap="none">
                <a:solidFill>
                  <a:srgbClr val="000000"/>
                </a:solidFill>
                <a:latin typeface="Philosopher"/>
                <a:ea typeface="Philosopher"/>
                <a:cs typeface="Philosopher"/>
                <a:sym typeface="Philosopher"/>
              </a:rPr>
              <a:t>mikrokształcenia </a:t>
            </a:r>
            <a:endParaRPr/>
          </a:p>
        </p:txBody>
      </p:sp>
      <p:sp>
        <p:nvSpPr>
          <p:cNvPr id="124" name="Google Shape;124;p3"/>
          <p:cNvSpPr txBox="1"/>
          <p:nvPr/>
        </p:nvSpPr>
        <p:spPr>
          <a:xfrm>
            <a:off x="10036699" y="3577836"/>
            <a:ext cx="575164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2: Zasady </a:t>
            </a:r>
            <a:r>
              <a:rPr lang="en-US" sz="2400" b="0" i="0" u="none" strike="noStrike" cap="none">
                <a:solidFill>
                  <a:srgbClr val="000000"/>
                </a:solidFill>
                <a:latin typeface="Philosopher"/>
                <a:ea typeface="Philosopher"/>
                <a:cs typeface="Philosopher"/>
                <a:sym typeface="Philosopher"/>
              </a:rPr>
              <a:t>mikrokształcenia </a:t>
            </a:r>
            <a:endParaRPr/>
          </a:p>
        </p:txBody>
      </p:sp>
      <p:sp>
        <p:nvSpPr>
          <p:cNvPr id="125" name="Google Shape;125;p3"/>
          <p:cNvSpPr txBox="1"/>
          <p:nvPr/>
        </p:nvSpPr>
        <p:spPr>
          <a:xfrm>
            <a:off x="10036701" y="4718409"/>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3: Projektowanie </a:t>
            </a:r>
            <a:r>
              <a:rPr lang="en-US" sz="2400" b="0" i="0" u="none" strike="noStrike" cap="none">
                <a:solidFill>
                  <a:srgbClr val="000000"/>
                </a:solidFill>
                <a:latin typeface="Philosopher"/>
                <a:ea typeface="Philosopher"/>
                <a:cs typeface="Philosopher"/>
                <a:sym typeface="Philosopher"/>
              </a:rPr>
              <a:t>aktywności w ramach </a:t>
            </a:r>
            <a:r>
              <a:rPr lang="en-US" sz="2400" b="1" i="0" u="none" strike="noStrike" cap="none">
                <a:solidFill>
                  <a:srgbClr val="000000"/>
                </a:solidFill>
                <a:latin typeface="Philosopher"/>
                <a:ea typeface="Philosopher"/>
                <a:cs typeface="Philosopher"/>
                <a:sym typeface="Philosopher"/>
              </a:rPr>
              <a:t>mikrokształcenia </a:t>
            </a:r>
            <a:endParaRPr/>
          </a:p>
        </p:txBody>
      </p:sp>
      <p:sp>
        <p:nvSpPr>
          <p:cNvPr id="126" name="Google Shape;126;p3"/>
          <p:cNvSpPr txBox="1"/>
          <p:nvPr/>
        </p:nvSpPr>
        <p:spPr>
          <a:xfrm>
            <a:off x="10036701" y="5949905"/>
            <a:ext cx="7240887"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4: Wspieranie zaangażowania i </a:t>
            </a:r>
            <a:r>
              <a:rPr lang="en-US" sz="2400" b="0" i="0" u="none" strike="noStrike" cap="none">
                <a:solidFill>
                  <a:srgbClr val="000000"/>
                </a:solidFill>
                <a:latin typeface="Philosopher"/>
                <a:ea typeface="Philosopher"/>
                <a:cs typeface="Philosopher"/>
                <a:sym typeface="Philosopher"/>
              </a:rPr>
              <a:t>motywacji </a:t>
            </a:r>
            <a:endParaRPr/>
          </a:p>
        </p:txBody>
      </p:sp>
      <p:sp>
        <p:nvSpPr>
          <p:cNvPr id="127" name="Google Shape;127;p3"/>
          <p:cNvSpPr txBox="1"/>
          <p:nvPr/>
        </p:nvSpPr>
        <p:spPr>
          <a:xfrm>
            <a:off x="10036701" y="7145205"/>
            <a:ext cx="7777122"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5: </a:t>
            </a:r>
            <a:r>
              <a:rPr lang="en-US" sz="2400" b="0" i="0" u="none" strike="noStrike" cap="none">
                <a:solidFill>
                  <a:srgbClr val="000000"/>
                </a:solidFill>
                <a:latin typeface="Philosopher"/>
                <a:ea typeface="Philosopher"/>
                <a:cs typeface="Philosopher"/>
                <a:sym typeface="Philosopher"/>
              </a:rPr>
              <a:t>Strategie</a:t>
            </a:r>
            <a:r>
              <a:rPr lang="en-US" sz="2400" b="1" i="0" u="none" strike="noStrike" cap="none">
                <a:solidFill>
                  <a:srgbClr val="000000"/>
                </a:solidFill>
                <a:latin typeface="Philosopher"/>
                <a:ea typeface="Philosopher"/>
                <a:cs typeface="Philosopher"/>
                <a:sym typeface="Philosopher"/>
              </a:rPr>
              <a:t> wdrażania mikrokształcenia </a:t>
            </a:r>
            <a:endParaRPr/>
          </a:p>
        </p:txBody>
      </p:sp>
      <p:sp>
        <p:nvSpPr>
          <p:cNvPr id="128" name="Google Shape;128;p3"/>
          <p:cNvSpPr txBox="1"/>
          <p:nvPr/>
        </p:nvSpPr>
        <p:spPr>
          <a:xfrm>
            <a:off x="10036701" y="8431427"/>
            <a:ext cx="604476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Część 6: Studia przypadków i najlepsze praktyki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98059" y="9158557"/>
            <a:ext cx="2429309" cy="46170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0"/>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618" name="Google Shape;618;p30"/>
          <p:cNvSpPr/>
          <p:nvPr/>
        </p:nvSpPr>
        <p:spPr>
          <a:xfrm>
            <a:off x="7603323" y="3504411"/>
            <a:ext cx="3081338" cy="3081338"/>
          </a:xfrm>
          <a:custGeom>
            <a:avLst/>
            <a:gdLst/>
            <a:ahLst/>
            <a:cxnLst/>
            <a:rect l="l" t="t" r="r" b="b"/>
            <a:pathLst>
              <a:path w="3081338" h="3081338" extrusionOk="0">
                <a:moveTo>
                  <a:pt x="0" y="0"/>
                </a:moveTo>
                <a:lnTo>
                  <a:pt x="3081337" y="0"/>
                </a:lnTo>
                <a:lnTo>
                  <a:pt x="3081337" y="3081338"/>
                </a:lnTo>
                <a:lnTo>
                  <a:pt x="0" y="3081338"/>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620" name="Google Shape;620;p30"/>
          <p:cNvSpPr txBox="1"/>
          <p:nvPr/>
        </p:nvSpPr>
        <p:spPr>
          <a:xfrm>
            <a:off x="8257671" y="2550105"/>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3</a:t>
            </a:r>
            <a:endParaRPr/>
          </a:p>
        </p:txBody>
      </p:sp>
      <p:sp>
        <p:nvSpPr>
          <p:cNvPr id="621" name="Google Shape;621;p30"/>
          <p:cNvSpPr txBox="1"/>
          <p:nvPr/>
        </p:nvSpPr>
        <p:spPr>
          <a:xfrm>
            <a:off x="7063731" y="7347600"/>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 Projektowanie </a:t>
            </a:r>
            <a:r>
              <a:rPr lang="en-US" sz="2700" b="0" i="0" u="none" strike="noStrike" cap="none">
                <a:solidFill>
                  <a:srgbClr val="000000"/>
                </a:solidFill>
                <a:latin typeface="Philosopher"/>
                <a:ea typeface="Philosopher"/>
                <a:cs typeface="Philosopher"/>
                <a:sym typeface="Philosopher"/>
              </a:rPr>
              <a:t>mikrokształcenia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742" y="9223951"/>
            <a:ext cx="2429309" cy="46170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1"/>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GB"/>
          </a:p>
        </p:txBody>
      </p:sp>
      <p:sp>
        <p:nvSpPr>
          <p:cNvPr id="627" name="Google Shape;627;p31"/>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GB"/>
          </a:p>
        </p:txBody>
      </p:sp>
      <p:sp>
        <p:nvSpPr>
          <p:cNvPr id="628" name="Google Shape;628;p31"/>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Część 3</a:t>
            </a:r>
            <a:endParaRPr/>
          </a:p>
        </p:txBody>
      </p:sp>
      <p:sp>
        <p:nvSpPr>
          <p:cNvPr id="630" name="Google Shape;630;p31"/>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631" name="Google Shape;631;p31"/>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632" name="Google Shape;632;p31"/>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633" name="Google Shape;633;p31"/>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Naucz, jak tworzyć angażujące treści mikrolearningowe</a:t>
            </a:r>
            <a:endParaRPr/>
          </a:p>
        </p:txBody>
      </p:sp>
      <p:sp>
        <p:nvSpPr>
          <p:cNvPr id="634" name="Google Shape;634;p31"/>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Nacisk na multimedia i elementy interaktywne</a:t>
            </a:r>
            <a:endParaRPr/>
          </a:p>
        </p:txBody>
      </p:sp>
      <p:sp>
        <p:nvSpPr>
          <p:cNvPr id="635" name="Google Shape;635;p31"/>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Przewodnik po tworzeniu skutecznych ocen mikronauczania</a:t>
            </a:r>
            <a:endParaRPr/>
          </a:p>
        </p:txBody>
      </p:sp>
      <p:sp>
        <p:nvSpPr>
          <p:cNvPr id="636" name="Google Shape;636;p31"/>
          <p:cNvSpPr txBox="1"/>
          <p:nvPr/>
        </p:nvSpPr>
        <p:spPr>
          <a:xfrm>
            <a:off x="13914726" y="7284258"/>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 Projektowanie </a:t>
            </a:r>
            <a:r>
              <a:rPr lang="en-US" sz="2700" b="0" i="0" u="none" strike="noStrike" cap="none">
                <a:solidFill>
                  <a:srgbClr val="000000"/>
                </a:solidFill>
                <a:latin typeface="Philosopher"/>
                <a:ea typeface="Philosopher"/>
                <a:cs typeface="Philosopher"/>
                <a:sym typeface="Philosopher"/>
              </a:rPr>
              <a:t>mikrokształcenia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058" y="9159201"/>
            <a:ext cx="2429309" cy="4617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2"/>
          <p:cNvSpPr/>
          <p:nvPr/>
        </p:nvSpPr>
        <p:spPr>
          <a:xfrm>
            <a:off x="1697320"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txBox="1"/>
          <p:nvPr/>
        </p:nvSpPr>
        <p:spPr>
          <a:xfrm>
            <a:off x="1998507"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Zawartość podzielona na kęsy</a:t>
            </a:r>
            <a:endParaRPr/>
          </a:p>
        </p:txBody>
      </p:sp>
      <p:sp>
        <p:nvSpPr>
          <p:cNvPr id="647" name="Google Shape;647;p32"/>
          <p:cNvSpPr/>
          <p:nvPr/>
        </p:nvSpPr>
        <p:spPr>
          <a:xfrm>
            <a:off x="5532424"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a:off x="5665974" y="4814371"/>
            <a:ext cx="3120949" cy="3120949"/>
          </a:xfrm>
          <a:custGeom>
            <a:avLst/>
            <a:gdLst/>
            <a:ahLst/>
            <a:cxnLst/>
            <a:rect l="l" t="t" r="r" b="b"/>
            <a:pathLst>
              <a:path w="3120949" h="3120949" extrusionOk="0">
                <a:moveTo>
                  <a:pt x="0" y="0"/>
                </a:moveTo>
                <a:lnTo>
                  <a:pt x="3120948" y="0"/>
                </a:lnTo>
                <a:lnTo>
                  <a:pt x="3120948" y="3120949"/>
                </a:lnTo>
                <a:lnTo>
                  <a:pt x="0" y="3120949"/>
                </a:lnTo>
                <a:lnTo>
                  <a:pt x="0" y="0"/>
                </a:lnTo>
                <a:close/>
              </a:path>
            </a:pathLst>
          </a:custGeom>
          <a:blipFill rotWithShape="1">
            <a:blip r:embed="rId3">
              <a:alphaModFix amt="42000"/>
            </a:blip>
            <a:stretch>
              <a:fillRect/>
            </a:stretch>
          </a:blipFill>
          <a:ln>
            <a:noFill/>
          </a:ln>
        </p:spPr>
        <p:txBody>
          <a:bodyPr/>
          <a:lstStyle/>
          <a:p>
            <a:endParaRPr lang="en-GB"/>
          </a:p>
        </p:txBody>
      </p:sp>
      <p:sp>
        <p:nvSpPr>
          <p:cNvPr id="649" name="Google Shape;649;p32"/>
          <p:cNvSpPr txBox="1"/>
          <p:nvPr/>
        </p:nvSpPr>
        <p:spPr>
          <a:xfrm>
            <a:off x="5897632"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Ukierunkowane cele</a:t>
            </a:r>
            <a:endParaRPr/>
          </a:p>
        </p:txBody>
      </p:sp>
      <p:sp>
        <p:nvSpPr>
          <p:cNvPr id="650" name="Google Shape;650;p32"/>
          <p:cNvSpPr/>
          <p:nvPr/>
        </p:nvSpPr>
        <p:spPr>
          <a:xfrm>
            <a:off x="9367528"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txBox="1"/>
          <p:nvPr/>
        </p:nvSpPr>
        <p:spPr>
          <a:xfrm>
            <a:off x="9434513" y="4117308"/>
            <a:ext cx="3254079"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Nauka dokładnie na czas</a:t>
            </a:r>
            <a:endParaRPr/>
          </a:p>
        </p:txBody>
      </p:sp>
      <p:sp>
        <p:nvSpPr>
          <p:cNvPr id="652" name="Google Shape;652;p32"/>
          <p:cNvSpPr/>
          <p:nvPr/>
        </p:nvSpPr>
        <p:spPr>
          <a:xfrm>
            <a:off x="13202632"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txBox="1"/>
          <p:nvPr/>
        </p:nvSpPr>
        <p:spPr>
          <a:xfrm>
            <a:off x="13567840" y="4117308"/>
            <a:ext cx="2657633" cy="485775"/>
          </a:xfrm>
          <a:prstGeom prst="rect">
            <a:avLst/>
          </a:prstGeom>
          <a:noFill/>
          <a:ln>
            <a:noFill/>
          </a:ln>
        </p:spPr>
        <p:txBody>
          <a:bodyPr spcFirstLastPara="1" wrap="square" lIns="0" tIns="0" rIns="0" bIns="0" anchor="t" anchorCtr="0">
            <a:spAutoFit/>
          </a:bodyPr>
          <a:lstStyle/>
          <a:p>
            <a:pPr marL="0" marR="0" lvl="0" indent="0" algn="l"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Personalizacja</a:t>
            </a:r>
            <a:endParaRPr/>
          </a:p>
        </p:txBody>
      </p:sp>
      <p:sp>
        <p:nvSpPr>
          <p:cNvPr id="654" name="Google Shape;654;p32"/>
          <p:cNvSpPr txBox="1"/>
          <p:nvPr/>
        </p:nvSpPr>
        <p:spPr>
          <a:xfrm>
            <a:off x="3861258" y="2309044"/>
            <a:ext cx="12658023" cy="657225"/>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W drugiej części omówiliśmy cztery podstawowe zasady:</a:t>
            </a:r>
            <a:endParaRPr/>
          </a:p>
        </p:txBody>
      </p:sp>
      <p:sp>
        <p:nvSpPr>
          <p:cNvPr id="655" name="Google Shape;655;p32"/>
          <p:cNvSpPr txBox="1"/>
          <p:nvPr/>
        </p:nvSpPr>
        <p:spPr>
          <a:xfrm>
            <a:off x="5531805"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Jasne i konkretne cele edukacyjne</a:t>
            </a:r>
            <a:endParaRPr/>
          </a:p>
        </p:txBody>
      </p:sp>
      <p:sp>
        <p:nvSpPr>
          <p:cNvPr id="656" name="Google Shape;656;p32"/>
          <p:cNvSpPr/>
          <p:nvPr/>
        </p:nvSpPr>
        <p:spPr>
          <a:xfrm>
            <a:off x="9564596" y="5088858"/>
            <a:ext cx="2993913" cy="2993913"/>
          </a:xfrm>
          <a:custGeom>
            <a:avLst/>
            <a:gdLst/>
            <a:ahLst/>
            <a:cxnLst/>
            <a:rect l="l" t="t" r="r" b="b"/>
            <a:pathLst>
              <a:path w="2993913" h="2993913" extrusionOk="0">
                <a:moveTo>
                  <a:pt x="0" y="0"/>
                </a:moveTo>
                <a:lnTo>
                  <a:pt x="2993912" y="0"/>
                </a:lnTo>
                <a:lnTo>
                  <a:pt x="2993912" y="2993913"/>
                </a:lnTo>
                <a:lnTo>
                  <a:pt x="0" y="2993913"/>
                </a:lnTo>
                <a:lnTo>
                  <a:pt x="0" y="0"/>
                </a:lnTo>
                <a:close/>
              </a:path>
            </a:pathLst>
          </a:custGeom>
          <a:blipFill rotWithShape="1">
            <a:blip r:embed="rId4">
              <a:alphaModFix amt="44999"/>
            </a:blip>
            <a:stretch>
              <a:fillRect/>
            </a:stretch>
          </a:blipFill>
          <a:ln>
            <a:noFill/>
          </a:ln>
        </p:spPr>
        <p:txBody>
          <a:bodyPr/>
          <a:lstStyle/>
          <a:p>
            <a:endParaRPr lang="en-GB"/>
          </a:p>
        </p:txBody>
      </p:sp>
      <p:sp>
        <p:nvSpPr>
          <p:cNvPr id="657" name="Google Shape;657;p32"/>
          <p:cNvSpPr txBox="1"/>
          <p:nvPr/>
        </p:nvSpPr>
        <p:spPr>
          <a:xfrm>
            <a:off x="9367528"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Terminowe dostarczanie informacji</a:t>
            </a:r>
            <a:endParaRPr/>
          </a:p>
        </p:txBody>
      </p:sp>
      <p:sp>
        <p:nvSpPr>
          <p:cNvPr id="658" name="Google Shape;658;p32"/>
          <p:cNvSpPr/>
          <p:nvPr/>
        </p:nvSpPr>
        <p:spPr>
          <a:xfrm>
            <a:off x="13245456" y="4292326"/>
            <a:ext cx="3302400" cy="3910094"/>
          </a:xfrm>
          <a:custGeom>
            <a:avLst/>
            <a:gdLst/>
            <a:ahLst/>
            <a:cxnLst/>
            <a:rect l="l" t="t" r="r" b="b"/>
            <a:pathLst>
              <a:path w="3302400" h="3910094" extrusionOk="0">
                <a:moveTo>
                  <a:pt x="0" y="0"/>
                </a:moveTo>
                <a:lnTo>
                  <a:pt x="3302400" y="0"/>
                </a:lnTo>
                <a:lnTo>
                  <a:pt x="3302400" y="3910093"/>
                </a:lnTo>
                <a:lnTo>
                  <a:pt x="0" y="3910093"/>
                </a:lnTo>
                <a:lnTo>
                  <a:pt x="0" y="0"/>
                </a:lnTo>
                <a:close/>
              </a:path>
            </a:pathLst>
          </a:custGeom>
          <a:blipFill rotWithShape="1">
            <a:blip r:embed="rId5">
              <a:alphaModFix amt="28000"/>
            </a:blip>
            <a:stretch>
              <a:fillRect/>
            </a:stretch>
          </a:blipFill>
          <a:ln>
            <a:noFill/>
          </a:ln>
        </p:spPr>
        <p:txBody>
          <a:bodyPr/>
          <a:lstStyle/>
          <a:p>
            <a:endParaRPr lang="en-GB"/>
          </a:p>
        </p:txBody>
      </p:sp>
      <p:sp>
        <p:nvSpPr>
          <p:cNvPr id="659" name="Google Shape;659;p32"/>
          <p:cNvSpPr txBox="1"/>
          <p:nvPr/>
        </p:nvSpPr>
        <p:spPr>
          <a:xfrm>
            <a:off x="13202632"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Dostosowanie treści do indywidualnych potrzeb</a:t>
            </a:r>
            <a:endParaRPr/>
          </a:p>
        </p:txBody>
      </p:sp>
      <p:sp>
        <p:nvSpPr>
          <p:cNvPr id="660" name="Google Shape;660;p32"/>
          <p:cNvSpPr/>
          <p:nvPr/>
        </p:nvSpPr>
        <p:spPr>
          <a:xfrm rot="-5399999">
            <a:off x="1697320" y="4945658"/>
            <a:ext cx="3388048" cy="3125474"/>
          </a:xfrm>
          <a:custGeom>
            <a:avLst/>
            <a:gdLst/>
            <a:ahLst/>
            <a:cxnLst/>
            <a:rect l="l" t="t" r="r" b="b"/>
            <a:pathLst>
              <a:path w="3388048" h="3125474" extrusionOk="0">
                <a:moveTo>
                  <a:pt x="0" y="0"/>
                </a:moveTo>
                <a:lnTo>
                  <a:pt x="3388048" y="0"/>
                </a:lnTo>
                <a:lnTo>
                  <a:pt x="3388048" y="3125475"/>
                </a:lnTo>
                <a:lnTo>
                  <a:pt x="0" y="3125475"/>
                </a:lnTo>
                <a:lnTo>
                  <a:pt x="0" y="0"/>
                </a:lnTo>
                <a:close/>
              </a:path>
            </a:pathLst>
          </a:custGeom>
          <a:blipFill rotWithShape="1">
            <a:blip r:embed="rId6">
              <a:alphaModFix amt="41000"/>
            </a:blip>
            <a:stretch>
              <a:fillRect/>
            </a:stretch>
          </a:blipFill>
          <a:ln>
            <a:noFill/>
          </a:ln>
        </p:spPr>
        <p:txBody>
          <a:bodyPr/>
          <a:lstStyle/>
          <a:p>
            <a:endParaRPr lang="en-GB"/>
          </a:p>
        </p:txBody>
      </p:sp>
      <p:sp>
        <p:nvSpPr>
          <p:cNvPr id="661" name="Google Shape;661;p32"/>
          <p:cNvSpPr txBox="1"/>
          <p:nvPr/>
        </p:nvSpPr>
        <p:spPr>
          <a:xfrm>
            <a:off x="1998507" y="5955945"/>
            <a:ext cx="2657633" cy="112395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Dostarczanie treści w małych, strawnych fragmentach</a:t>
            </a:r>
            <a:endParaRPr/>
          </a:p>
        </p:txBody>
      </p:sp>
      <p:sp>
        <p:nvSpPr>
          <p:cNvPr id="662" name="Google Shape;662;p32"/>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7">
              <a:alphaModFix/>
            </a:blip>
            <a:stretch>
              <a:fillRect l="-14765" r="-20796" b="-4987"/>
            </a:stretch>
          </a:blipFill>
          <a:ln>
            <a:noFill/>
          </a:ln>
        </p:spPr>
        <p:txBody>
          <a:bodyPr/>
          <a:lstStyle/>
          <a:p>
            <a:endParaRPr lang="en-GB"/>
          </a:p>
        </p:txBody>
      </p:sp>
      <p:sp>
        <p:nvSpPr>
          <p:cNvPr id="664" name="Google Shape;664;p32"/>
          <p:cNvSpPr/>
          <p:nvPr/>
        </p:nvSpPr>
        <p:spPr>
          <a:xfrm>
            <a:off x="1748597" y="1799021"/>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GB"/>
          </a:p>
        </p:txBody>
      </p:sp>
      <p:sp>
        <p:nvSpPr>
          <p:cNvPr id="665" name="Google Shape;665;p32"/>
          <p:cNvSpPr/>
          <p:nvPr/>
        </p:nvSpPr>
        <p:spPr>
          <a:xfrm>
            <a:off x="2324639" y="2251894"/>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8">
              <a:alphaModFix/>
            </a:blip>
            <a:stretch>
              <a:fillRect l="-20723" r="-20723" b="-10179"/>
            </a:stretch>
          </a:blipFill>
          <a:ln>
            <a:noFill/>
          </a:ln>
        </p:spPr>
        <p:txBody>
          <a:bodyPr/>
          <a:lstStyle/>
          <a:p>
            <a:endParaRPr lang="en-GB"/>
          </a:p>
        </p:txBody>
      </p:sp>
      <p:sp>
        <p:nvSpPr>
          <p:cNvPr id="666" name="Google Shape;666;p32"/>
          <p:cNvSpPr txBox="1"/>
          <p:nvPr/>
        </p:nvSpPr>
        <p:spPr>
          <a:xfrm>
            <a:off x="1767963" y="1899469"/>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Część 2</a:t>
            </a:r>
            <a:endParaRPr/>
          </a:p>
        </p:txBody>
      </p:sp>
      <p:sp>
        <p:nvSpPr>
          <p:cNvPr id="667" name="Google Shape;667;p32"/>
          <p:cNvSpPr txBox="1"/>
          <p:nvPr/>
        </p:nvSpPr>
        <p:spPr>
          <a:xfrm>
            <a:off x="1804492" y="2827785"/>
            <a:ext cx="152283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Zasady mikronauczania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97320" y="9068205"/>
            <a:ext cx="2429309" cy="46170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3"/>
          <p:cNvSpPr/>
          <p:nvPr/>
        </p:nvSpPr>
        <p:spPr>
          <a:xfrm>
            <a:off x="2138290" y="4274519"/>
            <a:ext cx="4334806" cy="3354587"/>
          </a:xfrm>
          <a:custGeom>
            <a:avLst/>
            <a:gdLst/>
            <a:ahLst/>
            <a:cxnLst/>
            <a:rect l="l" t="t" r="r" b="b"/>
            <a:pathLst>
              <a:path w="3356217" h="2597284" extrusionOk="0">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387887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3614859" y="5658067"/>
            <a:ext cx="2648818" cy="1950192"/>
          </a:xfrm>
          <a:custGeom>
            <a:avLst/>
            <a:gdLst/>
            <a:ahLst/>
            <a:cxnLst/>
            <a:rect l="l" t="t" r="r" b="b"/>
            <a:pathLst>
              <a:path w="2648818" h="1950192" extrusionOk="0">
                <a:moveTo>
                  <a:pt x="0" y="0"/>
                </a:moveTo>
                <a:lnTo>
                  <a:pt x="2648818" y="0"/>
                </a:lnTo>
                <a:lnTo>
                  <a:pt x="2648818" y="1950192"/>
                </a:lnTo>
                <a:lnTo>
                  <a:pt x="0" y="1950192"/>
                </a:lnTo>
                <a:lnTo>
                  <a:pt x="0" y="0"/>
                </a:lnTo>
                <a:close/>
              </a:path>
            </a:pathLst>
          </a:custGeom>
          <a:blipFill rotWithShape="1">
            <a:blip r:embed="rId3">
              <a:alphaModFix amt="24000"/>
            </a:blip>
            <a:stretch>
              <a:fillRect/>
            </a:stretch>
          </a:blipFill>
          <a:ln>
            <a:noFill/>
          </a:ln>
        </p:spPr>
        <p:txBody>
          <a:bodyPr/>
          <a:lstStyle/>
          <a:p>
            <a:endParaRPr lang="en-GB"/>
          </a:p>
        </p:txBody>
      </p:sp>
      <p:sp>
        <p:nvSpPr>
          <p:cNvPr id="679" name="Google Shape;679;p33"/>
          <p:cNvSpPr/>
          <p:nvPr/>
        </p:nvSpPr>
        <p:spPr>
          <a:xfrm>
            <a:off x="6936401" y="4274519"/>
            <a:ext cx="4389308" cy="3354587"/>
          </a:xfrm>
          <a:custGeom>
            <a:avLst/>
            <a:gdLst/>
            <a:ahLst/>
            <a:cxnLst/>
            <a:rect l="l" t="t" r="r" b="b"/>
            <a:pathLst>
              <a:path w="3676007" h="2809437" extrusionOk="0">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9131055" y="5143500"/>
            <a:ext cx="2200933" cy="2200933"/>
          </a:xfrm>
          <a:custGeom>
            <a:avLst/>
            <a:gdLst/>
            <a:ahLst/>
            <a:cxnLst/>
            <a:rect l="l" t="t" r="r" b="b"/>
            <a:pathLst>
              <a:path w="2200933" h="2200933" extrusionOk="0">
                <a:moveTo>
                  <a:pt x="0" y="0"/>
                </a:moveTo>
                <a:lnTo>
                  <a:pt x="2200933" y="0"/>
                </a:lnTo>
                <a:lnTo>
                  <a:pt x="2200933" y="2200933"/>
                </a:lnTo>
                <a:lnTo>
                  <a:pt x="0" y="2200933"/>
                </a:lnTo>
                <a:lnTo>
                  <a:pt x="0" y="0"/>
                </a:lnTo>
                <a:close/>
              </a:path>
            </a:pathLst>
          </a:custGeom>
          <a:blipFill rotWithShape="1">
            <a:blip r:embed="rId4">
              <a:alphaModFix amt="24000"/>
            </a:blip>
            <a:stretch>
              <a:fillRect/>
            </a:stretch>
          </a:blipFill>
          <a:ln>
            <a:noFill/>
          </a:ln>
        </p:spPr>
        <p:txBody>
          <a:bodyPr/>
          <a:lstStyle/>
          <a:p>
            <a:endParaRPr lang="en-GB"/>
          </a:p>
        </p:txBody>
      </p:sp>
      <p:sp>
        <p:nvSpPr>
          <p:cNvPr id="681" name="Google Shape;681;p33"/>
          <p:cNvSpPr/>
          <p:nvPr/>
        </p:nvSpPr>
        <p:spPr>
          <a:xfrm>
            <a:off x="11824429" y="4274519"/>
            <a:ext cx="4333122" cy="3354587"/>
          </a:xfrm>
          <a:custGeom>
            <a:avLst/>
            <a:gdLst/>
            <a:ahLst/>
            <a:cxnLst/>
            <a:rect l="l" t="t" r="r" b="b"/>
            <a:pathLst>
              <a:path w="3354913" h="2597284" extrusionOk="0">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14310454" y="5416677"/>
            <a:ext cx="1816910" cy="1927756"/>
          </a:xfrm>
          <a:custGeom>
            <a:avLst/>
            <a:gdLst/>
            <a:ahLst/>
            <a:cxnLst/>
            <a:rect l="l" t="t" r="r" b="b"/>
            <a:pathLst>
              <a:path w="1816910" h="1927756" extrusionOk="0">
                <a:moveTo>
                  <a:pt x="0" y="0"/>
                </a:moveTo>
                <a:lnTo>
                  <a:pt x="1816911" y="0"/>
                </a:lnTo>
                <a:lnTo>
                  <a:pt x="1816911" y="1927756"/>
                </a:lnTo>
                <a:lnTo>
                  <a:pt x="0" y="1927756"/>
                </a:lnTo>
                <a:lnTo>
                  <a:pt x="0" y="0"/>
                </a:lnTo>
                <a:close/>
              </a:path>
            </a:pathLst>
          </a:custGeom>
          <a:blipFill rotWithShape="1">
            <a:blip r:embed="rId5">
              <a:alphaModFix amt="29000"/>
            </a:blip>
            <a:stretch>
              <a:fillRect/>
            </a:stretch>
          </a:blipFill>
          <a:ln>
            <a:noFill/>
          </a:ln>
        </p:spPr>
        <p:txBody>
          <a:bodyPr/>
          <a:lstStyle/>
          <a:p>
            <a:endParaRPr lang="en-GB"/>
          </a:p>
        </p:txBody>
      </p:sp>
      <p:sp>
        <p:nvSpPr>
          <p:cNvPr id="683" name="Google Shape;683;p33"/>
          <p:cNvSpPr txBox="1"/>
          <p:nvPr/>
        </p:nvSpPr>
        <p:spPr>
          <a:xfrm>
            <a:off x="2353248" y="5713679"/>
            <a:ext cx="3879192"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i="0" u="none" strike="noStrike" cap="none">
                <a:solidFill>
                  <a:srgbClr val="000000"/>
                </a:solidFill>
                <a:latin typeface="Philosopher"/>
                <a:ea typeface="Philosopher"/>
                <a:cs typeface="Philosopher"/>
                <a:sym typeface="Philosopher"/>
              </a:rPr>
              <a:t>Opowiadanie historii</a:t>
            </a:r>
            <a:endParaRPr/>
          </a:p>
        </p:txBody>
      </p:sp>
      <p:sp>
        <p:nvSpPr>
          <p:cNvPr id="684" name="Google Shape;684;p33"/>
          <p:cNvSpPr txBox="1"/>
          <p:nvPr/>
        </p:nvSpPr>
        <p:spPr>
          <a:xfrm>
            <a:off x="3942263" y="4608601"/>
            <a:ext cx="70116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1</a:t>
            </a:r>
            <a:endParaRPr/>
          </a:p>
        </p:txBody>
      </p:sp>
      <p:sp>
        <p:nvSpPr>
          <p:cNvPr id="685" name="Google Shape;685;p33"/>
          <p:cNvSpPr txBox="1"/>
          <p:nvPr/>
        </p:nvSpPr>
        <p:spPr>
          <a:xfrm>
            <a:off x="7191459" y="5713679"/>
            <a:ext cx="3879192"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i="0" u="none" strike="noStrike" cap="none">
                <a:solidFill>
                  <a:srgbClr val="000000"/>
                </a:solidFill>
                <a:latin typeface="Philosopher"/>
                <a:ea typeface="Philosopher"/>
                <a:cs typeface="Philosopher"/>
                <a:sym typeface="Philosopher"/>
              </a:rPr>
              <a:t>Wizualizacje </a:t>
            </a:r>
            <a:endParaRPr/>
          </a:p>
        </p:txBody>
      </p:sp>
      <p:sp>
        <p:nvSpPr>
          <p:cNvPr id="686" name="Google Shape;686;p33"/>
          <p:cNvSpPr/>
          <p:nvPr/>
        </p:nvSpPr>
        <p:spPr>
          <a:xfrm>
            <a:off x="871708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txBox="1"/>
          <p:nvPr/>
        </p:nvSpPr>
        <p:spPr>
          <a:xfrm>
            <a:off x="8616647"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2</a:t>
            </a:r>
            <a:endParaRPr/>
          </a:p>
        </p:txBody>
      </p:sp>
      <p:sp>
        <p:nvSpPr>
          <p:cNvPr id="688" name="Google Shape;688;p33"/>
          <p:cNvSpPr txBox="1"/>
          <p:nvPr/>
        </p:nvSpPr>
        <p:spPr>
          <a:xfrm>
            <a:off x="11881579" y="5713679"/>
            <a:ext cx="4199541"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i="0" u="none" strike="noStrike" cap="none">
                <a:solidFill>
                  <a:srgbClr val="000000"/>
                </a:solidFill>
                <a:latin typeface="Philosopher"/>
                <a:ea typeface="Philosopher"/>
                <a:cs typeface="Philosopher"/>
                <a:sym typeface="Philosopher"/>
              </a:rPr>
              <a:t>Scenariusze z życia wzięte</a:t>
            </a:r>
            <a:endParaRPr/>
          </a:p>
        </p:txBody>
      </p:sp>
      <p:sp>
        <p:nvSpPr>
          <p:cNvPr id="689" name="Google Shape;689;p33"/>
          <p:cNvSpPr/>
          <p:nvPr/>
        </p:nvSpPr>
        <p:spPr>
          <a:xfrm>
            <a:off x="13684287"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txBox="1"/>
          <p:nvPr/>
        </p:nvSpPr>
        <p:spPr>
          <a:xfrm>
            <a:off x="12088597" y="3367607"/>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
        <p:nvSpPr>
          <p:cNvPr id="691" name="Google Shape;691;p33"/>
          <p:cNvSpPr txBox="1"/>
          <p:nvPr/>
        </p:nvSpPr>
        <p:spPr>
          <a:xfrm>
            <a:off x="2125441" y="6763383"/>
            <a:ext cx="4290504" cy="320585"/>
          </a:xfrm>
          <a:prstGeom prst="rect">
            <a:avLst/>
          </a:prstGeom>
          <a:noFill/>
          <a:ln>
            <a:noFill/>
          </a:ln>
        </p:spPr>
        <p:txBody>
          <a:bodyPr spcFirstLastPara="1" wrap="square" lIns="0" tIns="0" rIns="0" bIns="0" anchor="t" anchorCtr="0">
            <a:spAutoFit/>
          </a:bodyPr>
          <a:lstStyle/>
          <a:p>
            <a:pPr marL="0" marR="0" lvl="0" indent="0" algn="ctr" rtl="0">
              <a:lnSpc>
                <a:spcPct val="119970"/>
              </a:lnSpc>
              <a:spcBef>
                <a:spcPts val="0"/>
              </a:spcBef>
              <a:spcAft>
                <a:spcPts val="0"/>
              </a:spcAft>
              <a:buNone/>
            </a:pPr>
            <a:r>
              <a:rPr lang="en-US" sz="2068" b="0" i="0" u="none" strike="noStrike" cap="none">
                <a:solidFill>
                  <a:srgbClr val="000000"/>
                </a:solidFill>
                <a:latin typeface="Philosopher"/>
                <a:ea typeface="Philosopher"/>
                <a:cs typeface="Philosopher"/>
                <a:sym typeface="Philosopher"/>
              </a:rPr>
              <a:t> Skuteczny sposób na zaangażowanie uczniów</a:t>
            </a:r>
            <a:endParaRPr/>
          </a:p>
        </p:txBody>
      </p:sp>
      <p:sp>
        <p:nvSpPr>
          <p:cNvPr id="692" name="Google Shape;692;p33"/>
          <p:cNvSpPr txBox="1"/>
          <p:nvPr/>
        </p:nvSpPr>
        <p:spPr>
          <a:xfrm>
            <a:off x="6956012" y="6776013"/>
            <a:ext cx="4382642" cy="5810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Infografiki, diagramy, proste animacje</a:t>
            </a:r>
            <a:endParaRPr/>
          </a:p>
        </p:txBody>
      </p:sp>
      <p:sp>
        <p:nvSpPr>
          <p:cNvPr id="693" name="Google Shape;693;p33"/>
          <p:cNvSpPr txBox="1"/>
          <p:nvPr/>
        </p:nvSpPr>
        <p:spPr>
          <a:xfrm>
            <a:off x="11814904" y="6490288"/>
            <a:ext cx="4302935" cy="866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Skuteczny sposób, aby pomóc uczniom zastosować to, czego się nauczyli, w praktycznych sytuacjach.</a:t>
            </a:r>
            <a:endParaRPr/>
          </a:p>
        </p:txBody>
      </p:sp>
      <p:sp>
        <p:nvSpPr>
          <p:cNvPr id="695" name="Google Shape;695;p33"/>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6">
              <a:alphaModFix/>
            </a:blip>
            <a:stretch>
              <a:fillRect l="-14765" r="-20796" b="-4987"/>
            </a:stretch>
          </a:blipFill>
          <a:ln>
            <a:noFill/>
          </a:ln>
        </p:spPr>
        <p:txBody>
          <a:bodyPr/>
          <a:lstStyle/>
          <a:p>
            <a:endParaRPr lang="en-GB"/>
          </a:p>
        </p:txBody>
      </p:sp>
      <p:sp>
        <p:nvSpPr>
          <p:cNvPr id="696" name="Google Shape;696;p33"/>
          <p:cNvSpPr txBox="1"/>
          <p:nvPr/>
        </p:nvSpPr>
        <p:spPr>
          <a:xfrm>
            <a:off x="727903" y="3076637"/>
            <a:ext cx="16838861" cy="8763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799" b="1" i="0" u="none" strike="noStrike" cap="none">
                <a:solidFill>
                  <a:srgbClr val="000000"/>
                </a:solidFill>
                <a:latin typeface="Philosopher"/>
                <a:ea typeface="Philosopher"/>
                <a:cs typeface="Philosopher"/>
                <a:sym typeface="Philosopher"/>
              </a:rPr>
              <a:t> Techniki sprawiające, że mikrokształcenie jest naprawdę angażujące</a:t>
            </a:r>
            <a:endParaRPr/>
          </a:p>
        </p:txBody>
      </p:sp>
      <p:sp>
        <p:nvSpPr>
          <p:cNvPr id="697" name="Google Shape;697;p33"/>
          <p:cNvSpPr txBox="1"/>
          <p:nvPr/>
        </p:nvSpPr>
        <p:spPr>
          <a:xfrm>
            <a:off x="13577029"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5550" y="9170555"/>
            <a:ext cx="2429309" cy="46170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4"/>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flipH="1">
            <a:off x="352777" y="4922146"/>
            <a:ext cx="7286729" cy="5364854"/>
          </a:xfrm>
          <a:custGeom>
            <a:avLst/>
            <a:gdLst/>
            <a:ahLst/>
            <a:cxnLst/>
            <a:rect l="l" t="t" r="r" b="b"/>
            <a:pathLst>
              <a:path w="7286729" h="5364854" extrusionOk="0">
                <a:moveTo>
                  <a:pt x="7286729" y="0"/>
                </a:moveTo>
                <a:lnTo>
                  <a:pt x="0" y="0"/>
                </a:lnTo>
                <a:lnTo>
                  <a:pt x="0" y="5364854"/>
                </a:lnTo>
                <a:lnTo>
                  <a:pt x="7286729" y="5364854"/>
                </a:lnTo>
                <a:lnTo>
                  <a:pt x="7286729" y="0"/>
                </a:lnTo>
                <a:close/>
              </a:path>
            </a:pathLst>
          </a:custGeom>
          <a:blipFill rotWithShape="1">
            <a:blip r:embed="rId3">
              <a:alphaModFix amt="14000"/>
            </a:blip>
            <a:stretch>
              <a:fillRect/>
            </a:stretch>
          </a:blipFill>
          <a:ln>
            <a:noFill/>
          </a:ln>
        </p:spPr>
        <p:txBody>
          <a:bodyPr/>
          <a:lstStyle/>
          <a:p>
            <a:endParaRPr lang="en-GB"/>
          </a:p>
        </p:txBody>
      </p:sp>
      <p:sp>
        <p:nvSpPr>
          <p:cNvPr id="708" name="Google Shape;708;p34"/>
          <p:cNvSpPr/>
          <p:nvPr/>
        </p:nvSpPr>
        <p:spPr>
          <a:xfrm>
            <a:off x="12224105" y="2873158"/>
            <a:ext cx="778138" cy="70531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txBox="1"/>
          <p:nvPr/>
        </p:nvSpPr>
        <p:spPr>
          <a:xfrm>
            <a:off x="12433688" y="2844583"/>
            <a:ext cx="3879192" cy="830580"/>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Opowiadanie historii</a:t>
            </a:r>
            <a:endParaRPr/>
          </a:p>
        </p:txBody>
      </p:sp>
      <p:sp>
        <p:nvSpPr>
          <p:cNvPr id="710" name="Google Shape;710;p34"/>
          <p:cNvSpPr txBox="1"/>
          <p:nvPr/>
        </p:nvSpPr>
        <p:spPr>
          <a:xfrm>
            <a:off x="12082489" y="2823036"/>
            <a:ext cx="106137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1</a:t>
            </a:r>
            <a:endParaRPr/>
          </a:p>
        </p:txBody>
      </p:sp>
      <p:sp>
        <p:nvSpPr>
          <p:cNvPr id="711" name="Google Shape;711;p34"/>
          <p:cNvSpPr txBox="1"/>
          <p:nvPr/>
        </p:nvSpPr>
        <p:spPr>
          <a:xfrm>
            <a:off x="9144000" y="5282794"/>
            <a:ext cx="7168880" cy="1359408"/>
          </a:xfrm>
          <a:prstGeom prst="rect">
            <a:avLst/>
          </a:prstGeom>
          <a:noFill/>
          <a:ln>
            <a:noFill/>
          </a:ln>
        </p:spPr>
        <p:txBody>
          <a:bodyPr spcFirstLastPara="1" wrap="square" lIns="0" tIns="0" rIns="0" bIns="0" anchor="t" anchorCtr="0">
            <a:spAutoFit/>
          </a:bodyPr>
          <a:lstStyle/>
          <a:p>
            <a:pPr marL="0" marR="0" lvl="0" indent="0" algn="r" rtl="0">
              <a:lnSpc>
                <a:spcPct val="149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Wykorzystanie prawdziwej historii kogoś, kto przezwyciężył wyzwania związane z umiejętnościami cyfrowymi, może głęboko rezonować z dorosłymi uczniami o niskich kwalifikacjach </a:t>
            </a:r>
            <a:endParaRPr/>
          </a:p>
        </p:txBody>
      </p:sp>
      <p:sp>
        <p:nvSpPr>
          <p:cNvPr id="712" name="Google Shape;712;p34"/>
          <p:cNvSpPr txBox="1"/>
          <p:nvPr/>
        </p:nvSpPr>
        <p:spPr>
          <a:xfrm>
            <a:off x="11467483" y="4165968"/>
            <a:ext cx="4845397"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 Skuteczny sposób na zaangażowanie uczniów</a:t>
            </a:r>
            <a:endParaRPr/>
          </a:p>
        </p:txBody>
      </p:sp>
      <p:sp>
        <p:nvSpPr>
          <p:cNvPr id="714" name="Google Shape;714;p34"/>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7105" y="9393209"/>
            <a:ext cx="2429309" cy="46170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5"/>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11614686" y="1435368"/>
            <a:ext cx="6673314" cy="6673314"/>
          </a:xfrm>
          <a:custGeom>
            <a:avLst/>
            <a:gdLst/>
            <a:ahLst/>
            <a:cxnLst/>
            <a:rect l="l" t="t" r="r" b="b"/>
            <a:pathLst>
              <a:path w="6673314" h="6673314" extrusionOk="0">
                <a:moveTo>
                  <a:pt x="0" y="0"/>
                </a:moveTo>
                <a:lnTo>
                  <a:pt x="6673314" y="0"/>
                </a:lnTo>
                <a:lnTo>
                  <a:pt x="6673314" y="6673314"/>
                </a:lnTo>
                <a:lnTo>
                  <a:pt x="0" y="6673314"/>
                </a:lnTo>
                <a:lnTo>
                  <a:pt x="0" y="0"/>
                </a:lnTo>
                <a:close/>
              </a:path>
            </a:pathLst>
          </a:custGeom>
          <a:blipFill rotWithShape="1">
            <a:blip r:embed="rId3">
              <a:alphaModFix amt="12000"/>
            </a:blip>
            <a:stretch>
              <a:fillRect/>
            </a:stretch>
          </a:blipFill>
          <a:ln>
            <a:noFill/>
          </a:ln>
        </p:spPr>
        <p:txBody>
          <a:bodyPr/>
          <a:lstStyle/>
          <a:p>
            <a:endParaRPr lang="en-GB"/>
          </a:p>
        </p:txBody>
      </p:sp>
      <p:sp>
        <p:nvSpPr>
          <p:cNvPr id="725" name="Google Shape;725;p35"/>
          <p:cNvSpPr txBox="1"/>
          <p:nvPr/>
        </p:nvSpPr>
        <p:spPr>
          <a:xfrm>
            <a:off x="3181730" y="3431160"/>
            <a:ext cx="2074739" cy="830580"/>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Wizualizacje </a:t>
            </a:r>
            <a:endParaRPr/>
          </a:p>
        </p:txBody>
      </p:sp>
      <p:sp>
        <p:nvSpPr>
          <p:cNvPr id="726" name="Google Shape;726;p35"/>
          <p:cNvSpPr/>
          <p:nvPr/>
        </p:nvSpPr>
        <p:spPr>
          <a:xfrm>
            <a:off x="2110144" y="3370192"/>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txBox="1"/>
          <p:nvPr/>
        </p:nvSpPr>
        <p:spPr>
          <a:xfrm>
            <a:off x="2002950" y="335496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2</a:t>
            </a:r>
            <a:endParaRPr/>
          </a:p>
        </p:txBody>
      </p:sp>
      <p:sp>
        <p:nvSpPr>
          <p:cNvPr id="728" name="Google Shape;728;p35"/>
          <p:cNvSpPr txBox="1"/>
          <p:nvPr/>
        </p:nvSpPr>
        <p:spPr>
          <a:xfrm>
            <a:off x="2002950" y="6042216"/>
            <a:ext cx="9228317" cy="1359408"/>
          </a:xfrm>
          <a:prstGeom prst="rect">
            <a:avLst/>
          </a:prstGeom>
          <a:noFill/>
          <a:ln>
            <a:noFill/>
          </a:ln>
        </p:spPr>
        <p:txBody>
          <a:bodyPr spcFirstLastPara="1" wrap="square" lIns="0" tIns="0" rIns="0" bIns="0" anchor="t" anchorCtr="0">
            <a:spAutoFit/>
          </a:bodyPr>
          <a:lstStyle/>
          <a:p>
            <a:pPr marL="0" marR="0" lvl="0" indent="0" algn="just" rtl="0">
              <a:lnSpc>
                <a:spcPct val="149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Wizualizacje mogą uprościć złożone koncepcje i zapewnić szybkie wizualne odniesienie, co jest szczególnie cenne dla uczniów z ograniczoną wcześniejszą wiedzą</a:t>
            </a:r>
            <a:endParaRPr/>
          </a:p>
        </p:txBody>
      </p:sp>
      <p:sp>
        <p:nvSpPr>
          <p:cNvPr id="729" name="Google Shape;729;p35"/>
          <p:cNvSpPr txBox="1"/>
          <p:nvPr/>
        </p:nvSpPr>
        <p:spPr>
          <a:xfrm>
            <a:off x="2110144" y="4762500"/>
            <a:ext cx="6261024" cy="381000"/>
          </a:xfrm>
          <a:prstGeom prst="rect">
            <a:avLst/>
          </a:prstGeom>
          <a:noFill/>
          <a:ln>
            <a:noFill/>
          </a:ln>
        </p:spPr>
        <p:txBody>
          <a:bodyPr spcFirstLastPara="1" wrap="square" lIns="0" tIns="0" rIns="0" bIns="0" anchor="t" anchorCtr="0">
            <a:spAutoFit/>
          </a:bodyPr>
          <a:lstStyle/>
          <a:p>
            <a:pPr marL="0" marR="0" lvl="0" indent="0" algn="l" rtl="0">
              <a:lnSpc>
                <a:spcPct val="120008"/>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Infografiki, diagramy, proste animacje</a:t>
            </a:r>
            <a:endParaRPr/>
          </a:p>
        </p:txBody>
      </p:sp>
      <p:sp>
        <p:nvSpPr>
          <p:cNvPr id="731" name="Google Shape;731;p35"/>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7105" y="9395227"/>
            <a:ext cx="2429309" cy="46170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36"/>
          <p:cNvSpPr/>
          <p:nvPr/>
        </p:nvSpPr>
        <p:spPr>
          <a:xfrm>
            <a:off x="1638019" y="2048568"/>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316919" y="196903"/>
            <a:ext cx="5981650" cy="6346578"/>
          </a:xfrm>
          <a:custGeom>
            <a:avLst/>
            <a:gdLst/>
            <a:ahLst/>
            <a:cxnLst/>
            <a:rect l="l" t="t" r="r" b="b"/>
            <a:pathLst>
              <a:path w="5981650" h="6346578" extrusionOk="0">
                <a:moveTo>
                  <a:pt x="0" y="0"/>
                </a:moveTo>
                <a:lnTo>
                  <a:pt x="5981650" y="0"/>
                </a:lnTo>
                <a:lnTo>
                  <a:pt x="5981650" y="6346578"/>
                </a:lnTo>
                <a:lnTo>
                  <a:pt x="0" y="6346578"/>
                </a:lnTo>
                <a:lnTo>
                  <a:pt x="0" y="0"/>
                </a:lnTo>
                <a:close/>
              </a:path>
            </a:pathLst>
          </a:custGeom>
          <a:blipFill rotWithShape="1">
            <a:blip r:embed="rId3">
              <a:alphaModFix amt="18999"/>
            </a:blip>
            <a:stretch>
              <a:fillRect/>
            </a:stretch>
          </a:blipFill>
          <a:ln>
            <a:noFill/>
          </a:ln>
        </p:spPr>
        <p:txBody>
          <a:bodyPr/>
          <a:lstStyle/>
          <a:p>
            <a:endParaRPr lang="en-GB"/>
          </a:p>
        </p:txBody>
      </p:sp>
      <p:sp>
        <p:nvSpPr>
          <p:cNvPr id="742" name="Google Shape;742;p36"/>
          <p:cNvSpPr txBox="1"/>
          <p:nvPr/>
        </p:nvSpPr>
        <p:spPr>
          <a:xfrm>
            <a:off x="8768877" y="2582670"/>
            <a:ext cx="7298438" cy="830580"/>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Scenariusze z życia wzięte</a:t>
            </a:r>
            <a:endParaRPr/>
          </a:p>
        </p:txBody>
      </p:sp>
      <p:sp>
        <p:nvSpPr>
          <p:cNvPr id="743" name="Google Shape;743;p36"/>
          <p:cNvSpPr/>
          <p:nvPr/>
        </p:nvSpPr>
        <p:spPr>
          <a:xfrm>
            <a:off x="9982543" y="2673224"/>
            <a:ext cx="730959" cy="6625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txBox="1"/>
          <p:nvPr/>
        </p:nvSpPr>
        <p:spPr>
          <a:xfrm>
            <a:off x="9817337" y="260172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
        <p:nvSpPr>
          <p:cNvPr id="745" name="Google Shape;745;p36"/>
          <p:cNvSpPr txBox="1"/>
          <p:nvPr/>
        </p:nvSpPr>
        <p:spPr>
          <a:xfrm>
            <a:off x="6861440" y="5263744"/>
            <a:ext cx="9205874" cy="1500759"/>
          </a:xfrm>
          <a:prstGeom prst="rect">
            <a:avLst/>
          </a:prstGeom>
          <a:noFill/>
          <a:ln>
            <a:noFill/>
          </a:ln>
        </p:spPr>
        <p:txBody>
          <a:bodyPr spcFirstLastPara="1" wrap="square" lIns="0" tIns="0" rIns="0" bIns="0" anchor="t" anchorCtr="0">
            <a:spAutoFit/>
          </a:bodyPr>
          <a:lstStyle/>
          <a:p>
            <a:pPr marL="0" marR="0" lvl="0" indent="0" algn="r" rtl="0">
              <a:lnSpc>
                <a:spcPct val="149018"/>
              </a:lnSpc>
              <a:spcBef>
                <a:spcPts val="0"/>
              </a:spcBef>
              <a:spcAft>
                <a:spcPts val="0"/>
              </a:spcAft>
              <a:buNone/>
            </a:pPr>
            <a:r>
              <a:rPr lang="en-US" sz="2699" b="1" i="0" u="none" strike="noStrike" cap="none">
                <a:solidFill>
                  <a:srgbClr val="F59F35"/>
                </a:solidFill>
                <a:latin typeface="Philosopher"/>
                <a:ea typeface="Philosopher"/>
                <a:cs typeface="Philosopher"/>
                <a:sym typeface="Philosopher"/>
              </a:rPr>
              <a:t>Scenariusz obejmujący codzienne budżetowanie lub rozwiązywanie typowych wyzwań w miejscu pracy może wzmocnić nisko wykwalifikowanych dorosłych praktycznymi umiejętnościami</a:t>
            </a:r>
            <a:endParaRPr/>
          </a:p>
        </p:txBody>
      </p:sp>
      <p:sp>
        <p:nvSpPr>
          <p:cNvPr id="746" name="Google Shape;746;p36"/>
          <p:cNvSpPr txBox="1"/>
          <p:nvPr/>
        </p:nvSpPr>
        <p:spPr>
          <a:xfrm>
            <a:off x="6298569" y="3682627"/>
            <a:ext cx="9768746" cy="854075"/>
          </a:xfrm>
          <a:prstGeom prst="rect">
            <a:avLst/>
          </a:prstGeom>
          <a:noFill/>
          <a:ln>
            <a:noFill/>
          </a:ln>
        </p:spPr>
        <p:txBody>
          <a:bodyPr spcFirstLastPara="1" wrap="square" lIns="0" tIns="0" rIns="0" bIns="0" anchor="t" anchorCtr="0">
            <a:spAutoFit/>
          </a:bodyPr>
          <a:lstStyle/>
          <a:p>
            <a:pPr marL="0" marR="0" lvl="0" indent="0" algn="r" rtl="0">
              <a:lnSpc>
                <a:spcPct val="136014"/>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Skuteczny sposób, aby pomóc uczniom zastosować to, czego się nauczyli, w praktycznych sytuacjach.</a:t>
            </a:r>
            <a:endParaRPr/>
          </a:p>
        </p:txBody>
      </p:sp>
      <p:sp>
        <p:nvSpPr>
          <p:cNvPr id="748" name="Google Shape;748;p36"/>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9875" y="9409924"/>
            <a:ext cx="2429309" cy="46170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7"/>
          <p:cNvSpPr/>
          <p:nvPr/>
        </p:nvSpPr>
        <p:spPr>
          <a:xfrm>
            <a:off x="736097" y="5286868"/>
            <a:ext cx="1602483" cy="160247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7"/>
          <p:cNvSpPr/>
          <p:nvPr/>
        </p:nvSpPr>
        <p:spPr>
          <a:xfrm>
            <a:off x="7124027" y="3496851"/>
            <a:ext cx="4119367" cy="4119367"/>
          </a:xfrm>
          <a:custGeom>
            <a:avLst/>
            <a:gdLst/>
            <a:ahLst/>
            <a:cxnLst/>
            <a:rect l="l" t="t" r="r" b="b"/>
            <a:pathLst>
              <a:path w="4119367" h="4119367" extrusionOk="0">
                <a:moveTo>
                  <a:pt x="0" y="0"/>
                </a:moveTo>
                <a:lnTo>
                  <a:pt x="4119367" y="0"/>
                </a:lnTo>
                <a:lnTo>
                  <a:pt x="4119367" y="4119367"/>
                </a:lnTo>
                <a:lnTo>
                  <a:pt x="0" y="4119367"/>
                </a:lnTo>
                <a:lnTo>
                  <a:pt x="0" y="0"/>
                </a:lnTo>
                <a:close/>
              </a:path>
            </a:pathLst>
          </a:custGeom>
          <a:blipFill rotWithShape="1">
            <a:blip r:embed="rId4">
              <a:alphaModFix amt="3000"/>
            </a:blip>
            <a:stretch>
              <a:fillRect/>
            </a:stretch>
          </a:blipFill>
          <a:ln>
            <a:noFill/>
          </a:ln>
        </p:spPr>
        <p:txBody>
          <a:bodyPr/>
          <a:lstStyle/>
          <a:p>
            <a:endParaRPr lang="en-GB"/>
          </a:p>
        </p:txBody>
      </p:sp>
      <p:sp>
        <p:nvSpPr>
          <p:cNvPr id="759" name="Google Shape;759;p37"/>
          <p:cNvSpPr/>
          <p:nvPr/>
        </p:nvSpPr>
        <p:spPr>
          <a:xfrm>
            <a:off x="7275798" y="5790114"/>
            <a:ext cx="975410" cy="97540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l="-24901" r="-2490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7"/>
          <p:cNvSpPr/>
          <p:nvPr/>
        </p:nvSpPr>
        <p:spPr>
          <a:xfrm>
            <a:off x="12753721" y="3395878"/>
            <a:ext cx="3882504" cy="4119367"/>
          </a:xfrm>
          <a:custGeom>
            <a:avLst/>
            <a:gdLst/>
            <a:ahLst/>
            <a:cxnLst/>
            <a:rect l="l" t="t" r="r" b="b"/>
            <a:pathLst>
              <a:path w="3882504" h="4119367" extrusionOk="0">
                <a:moveTo>
                  <a:pt x="0" y="0"/>
                </a:moveTo>
                <a:lnTo>
                  <a:pt x="3882504" y="0"/>
                </a:lnTo>
                <a:lnTo>
                  <a:pt x="3882504" y="4119367"/>
                </a:lnTo>
                <a:lnTo>
                  <a:pt x="0" y="4119367"/>
                </a:lnTo>
                <a:lnTo>
                  <a:pt x="0" y="0"/>
                </a:lnTo>
                <a:close/>
              </a:path>
            </a:pathLst>
          </a:custGeom>
          <a:blipFill rotWithShape="1">
            <a:blip r:embed="rId6">
              <a:alphaModFix amt="4000"/>
            </a:blip>
            <a:stretch>
              <a:fillRect/>
            </a:stretch>
          </a:blipFill>
          <a:ln>
            <a:noFill/>
          </a:ln>
        </p:spPr>
        <p:txBody>
          <a:bodyPr/>
          <a:lstStyle/>
          <a:p>
            <a:endParaRPr lang="en-GB"/>
          </a:p>
        </p:txBody>
      </p:sp>
      <p:sp>
        <p:nvSpPr>
          <p:cNvPr id="761" name="Google Shape;761;p37"/>
          <p:cNvSpPr/>
          <p:nvPr/>
        </p:nvSpPr>
        <p:spPr>
          <a:xfrm>
            <a:off x="12563221" y="5790114"/>
            <a:ext cx="1179795" cy="1179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l="-9878" r="-987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7"/>
          <p:cNvSpPr txBox="1"/>
          <p:nvPr/>
        </p:nvSpPr>
        <p:spPr>
          <a:xfrm>
            <a:off x="812297" y="1771799"/>
            <a:ext cx="16230600" cy="12287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8000" b="1" i="0" u="none" strike="noStrike" cap="none">
                <a:solidFill>
                  <a:srgbClr val="F59F35"/>
                </a:solidFill>
                <a:latin typeface="Philosopher"/>
                <a:ea typeface="Philosopher"/>
                <a:cs typeface="Philosopher"/>
                <a:sym typeface="Philosopher"/>
              </a:rPr>
              <a:t>Przykłady</a:t>
            </a:r>
            <a:endParaRPr/>
          </a:p>
        </p:txBody>
      </p:sp>
      <p:sp>
        <p:nvSpPr>
          <p:cNvPr id="763" name="Google Shape;763;p37"/>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8">
              <a:alphaModFix/>
            </a:blip>
            <a:stretch>
              <a:fillRect l="-14765" r="-20796" b="-4987"/>
            </a:stretch>
          </a:blipFill>
          <a:ln>
            <a:noFill/>
          </a:ln>
        </p:spPr>
        <p:txBody>
          <a:bodyPr/>
          <a:lstStyle/>
          <a:p>
            <a:endParaRPr lang="en-GB"/>
          </a:p>
        </p:txBody>
      </p:sp>
      <p:sp>
        <p:nvSpPr>
          <p:cNvPr id="764" name="Google Shape;764;p37"/>
          <p:cNvSpPr txBox="1"/>
          <p:nvPr/>
        </p:nvSpPr>
        <p:spPr>
          <a:xfrm>
            <a:off x="1028700" y="5694483"/>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pPr>
            <a:r>
              <a:rPr lang="en-US" sz="8352" b="1" i="0" u="none" strike="noStrike" cap="none">
                <a:solidFill>
                  <a:srgbClr val="F59F35"/>
                </a:solidFill>
                <a:latin typeface="Philosopher"/>
                <a:ea typeface="Philosopher"/>
                <a:cs typeface="Philosopher"/>
                <a:sym typeface="Philosopher"/>
              </a:rPr>
              <a:t>1</a:t>
            </a:r>
            <a:endParaRPr/>
          </a:p>
        </p:txBody>
      </p:sp>
      <p:sp>
        <p:nvSpPr>
          <p:cNvPr id="765" name="Google Shape;765;p37"/>
          <p:cNvSpPr txBox="1"/>
          <p:nvPr/>
        </p:nvSpPr>
        <p:spPr>
          <a:xfrm>
            <a:off x="1028700" y="7055629"/>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Wyobraź sobie moduł micro-learningowy na temat komunikacji e-mailowej. Użyj </a:t>
            </a:r>
            <a:r>
              <a:rPr lang="en-US" sz="2100" b="1" i="0" u="none" strike="noStrike" cap="none">
                <a:solidFill>
                  <a:srgbClr val="F59F35"/>
                </a:solidFill>
                <a:latin typeface="Philosopher"/>
                <a:ea typeface="Philosopher"/>
                <a:cs typeface="Philosopher"/>
                <a:sym typeface="Philosopher"/>
              </a:rPr>
              <a:t>krótkiej, powiązanej historii, </a:t>
            </a:r>
            <a:r>
              <a:rPr lang="en-US" sz="2100" b="1" i="0" u="none" strike="noStrike" cap="none">
                <a:solidFill>
                  <a:srgbClr val="000000"/>
                </a:solidFill>
                <a:latin typeface="Philosopher"/>
                <a:ea typeface="Philosopher"/>
                <a:cs typeface="Philosopher"/>
                <a:sym typeface="Philosopher"/>
              </a:rPr>
              <a:t>aby zilustrować dos i zakaz profesjonalnego pisania wiadomości e-mail</a:t>
            </a:r>
            <a:endParaRPr/>
          </a:p>
          <a:p>
            <a:pPr marL="0" marR="0" lvl="0" indent="0" algn="just" rtl="0">
              <a:lnSpc>
                <a:spcPct val="140000"/>
              </a:lnSpc>
              <a:spcBef>
                <a:spcPts val="0"/>
              </a:spcBef>
              <a:spcAft>
                <a:spcPts val="0"/>
              </a:spcAft>
              <a:buNone/>
            </a:pPr>
            <a:endParaRPr sz="2100" b="1" i="0" u="none" strike="noStrike" cap="none">
              <a:solidFill>
                <a:srgbClr val="000000"/>
              </a:solidFill>
              <a:latin typeface="Philosopher"/>
              <a:ea typeface="Philosopher"/>
              <a:cs typeface="Philosopher"/>
              <a:sym typeface="Philosopher"/>
            </a:endParaRPr>
          </a:p>
        </p:txBody>
      </p:sp>
      <p:sp>
        <p:nvSpPr>
          <p:cNvPr id="766" name="Google Shape;766;p37"/>
          <p:cNvSpPr txBox="1"/>
          <p:nvPr/>
        </p:nvSpPr>
        <p:spPr>
          <a:xfrm>
            <a:off x="6851938" y="7055629"/>
            <a:ext cx="4584125" cy="148971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W module umiejętności cyfrowych uwzględnij </a:t>
            </a:r>
            <a:r>
              <a:rPr lang="en-US" sz="2100" b="1" i="0" u="none" strike="noStrike" cap="none">
                <a:solidFill>
                  <a:srgbClr val="F59F35"/>
                </a:solidFill>
                <a:latin typeface="Philosopher"/>
                <a:ea typeface="Philosopher"/>
                <a:cs typeface="Philosopher"/>
                <a:sym typeface="Philosopher"/>
              </a:rPr>
              <a:t>wizualne przewodniki krok po kroku </a:t>
            </a:r>
            <a:r>
              <a:rPr lang="en-US" sz="2100" b="1" i="0" u="none" strike="noStrike" cap="none">
                <a:solidFill>
                  <a:srgbClr val="000000"/>
                </a:solidFill>
                <a:latin typeface="Philosopher"/>
                <a:ea typeface="Philosopher"/>
                <a:cs typeface="Philosopher"/>
                <a:sym typeface="Philosopher"/>
              </a:rPr>
              <a:t>dotyczące typowych zadań, takich jak konfigurowanie konta e-mail.</a:t>
            </a:r>
            <a:endParaRPr/>
          </a:p>
        </p:txBody>
      </p:sp>
      <p:sp>
        <p:nvSpPr>
          <p:cNvPr id="767" name="Google Shape;767;p37"/>
          <p:cNvSpPr txBox="1"/>
          <p:nvPr/>
        </p:nvSpPr>
        <p:spPr>
          <a:xfrm>
            <a:off x="12458773" y="7055629"/>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W przypadku modułu umiejętności w miejscu pracy, przedstaw </a:t>
            </a:r>
            <a:r>
              <a:rPr lang="en-US" sz="2100" b="1" i="0" u="none" strike="noStrike" cap="none">
                <a:solidFill>
                  <a:srgbClr val="F59F35"/>
                </a:solidFill>
                <a:latin typeface="Philosopher"/>
                <a:ea typeface="Philosopher"/>
                <a:cs typeface="Philosopher"/>
                <a:sym typeface="Philosopher"/>
              </a:rPr>
              <a:t>rzeczywisty scenariusz</a:t>
            </a:r>
            <a:r>
              <a:rPr lang="en-US" sz="2100" b="1" i="0" u="none" strike="noStrike" cap="none">
                <a:solidFill>
                  <a:srgbClr val="000000"/>
                </a:solidFill>
                <a:latin typeface="Philosopher"/>
                <a:ea typeface="Philosopher"/>
                <a:cs typeface="Philosopher"/>
                <a:sym typeface="Philosopher"/>
              </a:rPr>
              <a:t>, w którym uczestnicy muszą zastosować umiejętności rozwiązywania problemów w celu przezwyciężenia typowego wyzwania w miejscu pracy.</a:t>
            </a:r>
            <a:endParaRPr/>
          </a:p>
        </p:txBody>
      </p:sp>
      <p:sp>
        <p:nvSpPr>
          <p:cNvPr id="768" name="Google Shape;768;p37"/>
          <p:cNvSpPr txBox="1"/>
          <p:nvPr/>
        </p:nvSpPr>
        <p:spPr>
          <a:xfrm>
            <a:off x="12458773" y="5847264"/>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pPr>
            <a:r>
              <a:rPr lang="en-US" sz="8352" b="1" i="0" u="none" strike="noStrike" cap="none">
                <a:solidFill>
                  <a:srgbClr val="F59F35"/>
                </a:solidFill>
                <a:latin typeface="Philosopher"/>
                <a:ea typeface="Philosopher"/>
                <a:cs typeface="Philosopher"/>
                <a:sym typeface="Philosopher"/>
              </a:rPr>
              <a:t>3</a:t>
            </a:r>
            <a:endParaRPr/>
          </a:p>
        </p:txBody>
      </p:sp>
      <p:sp>
        <p:nvSpPr>
          <p:cNvPr id="769" name="Google Shape;769;p37"/>
          <p:cNvSpPr txBox="1"/>
          <p:nvPr/>
        </p:nvSpPr>
        <p:spPr>
          <a:xfrm>
            <a:off x="6851938" y="5713874"/>
            <a:ext cx="544178" cy="1360805"/>
          </a:xfrm>
          <a:prstGeom prst="rect">
            <a:avLst/>
          </a:prstGeom>
          <a:noFill/>
          <a:ln>
            <a:noFill/>
          </a:ln>
        </p:spPr>
        <p:txBody>
          <a:bodyPr spcFirstLastPara="1" wrap="square" lIns="0" tIns="0" rIns="0" bIns="0" anchor="t" anchorCtr="0">
            <a:spAutoFit/>
          </a:bodyPr>
          <a:lstStyle/>
          <a:p>
            <a:pPr marL="0" marR="0" lvl="0" indent="0" algn="l" rtl="0">
              <a:lnSpc>
                <a:spcPct val="130003"/>
              </a:lnSpc>
              <a:spcBef>
                <a:spcPts val="0"/>
              </a:spcBef>
              <a:spcAft>
                <a:spcPts val="0"/>
              </a:spcAft>
              <a:buNone/>
            </a:pPr>
            <a:r>
              <a:rPr lang="en-US" sz="8349" b="1" i="0" u="none" strike="noStrike" cap="none">
                <a:solidFill>
                  <a:srgbClr val="F59F35"/>
                </a:solidFill>
                <a:latin typeface="Philosopher"/>
                <a:ea typeface="Philosopher"/>
                <a:cs typeface="Philosopher"/>
                <a:sym typeface="Philosopher"/>
              </a:rPr>
              <a:t>2</a:t>
            </a:r>
            <a:endParaRPr/>
          </a:p>
        </p:txBody>
      </p:sp>
      <p:sp>
        <p:nvSpPr>
          <p:cNvPr id="771" name="Google Shape;771;p37"/>
          <p:cNvSpPr/>
          <p:nvPr/>
        </p:nvSpPr>
        <p:spPr>
          <a:xfrm>
            <a:off x="882236" y="3714114"/>
            <a:ext cx="4730589" cy="3482896"/>
          </a:xfrm>
          <a:custGeom>
            <a:avLst/>
            <a:gdLst/>
            <a:ahLst/>
            <a:cxnLst/>
            <a:rect l="l" t="t" r="r" b="b"/>
            <a:pathLst>
              <a:path w="4730589" h="3482896" extrusionOk="0">
                <a:moveTo>
                  <a:pt x="0" y="0"/>
                </a:moveTo>
                <a:lnTo>
                  <a:pt x="4730589" y="0"/>
                </a:lnTo>
                <a:lnTo>
                  <a:pt x="4730589" y="3482896"/>
                </a:lnTo>
                <a:lnTo>
                  <a:pt x="0" y="3482896"/>
                </a:lnTo>
                <a:lnTo>
                  <a:pt x="0" y="0"/>
                </a:lnTo>
                <a:close/>
              </a:path>
            </a:pathLst>
          </a:custGeom>
          <a:blipFill rotWithShape="1">
            <a:blip r:embed="rId9">
              <a:alphaModFix amt="5000"/>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8700" y="9591329"/>
            <a:ext cx="2429309" cy="46170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8"/>
          <p:cNvSpPr/>
          <p:nvPr/>
        </p:nvSpPr>
        <p:spPr>
          <a:xfrm>
            <a:off x="10018983" y="2868656"/>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txBody>
          <a:bodyPr/>
          <a:lstStyle/>
          <a:p>
            <a:endParaRPr lang="en-GB"/>
          </a:p>
        </p:txBody>
      </p:sp>
      <p:sp>
        <p:nvSpPr>
          <p:cNvPr id="777" name="Google Shape;777;p38"/>
          <p:cNvSpPr/>
          <p:nvPr/>
        </p:nvSpPr>
        <p:spPr>
          <a:xfrm flipH="1">
            <a:off x="8847311" y="2868656"/>
            <a:ext cx="1174391" cy="1174391"/>
          </a:xfrm>
          <a:custGeom>
            <a:avLst/>
            <a:gdLst/>
            <a:ahLst/>
            <a:cxnLst/>
            <a:rect l="l" t="t" r="r" b="b"/>
            <a:pathLst>
              <a:path w="1174391" h="1174391" extrusionOk="0">
                <a:moveTo>
                  <a:pt x="1174390" y="0"/>
                </a:moveTo>
                <a:lnTo>
                  <a:pt x="0" y="0"/>
                </a:lnTo>
                <a:lnTo>
                  <a:pt x="0" y="1174391"/>
                </a:lnTo>
                <a:lnTo>
                  <a:pt x="1174390" y="1174391"/>
                </a:lnTo>
                <a:lnTo>
                  <a:pt x="1174390" y="0"/>
                </a:lnTo>
                <a:close/>
              </a:path>
            </a:pathLst>
          </a:custGeom>
          <a:blipFill rotWithShape="1">
            <a:blip r:embed="rId3">
              <a:alphaModFix/>
            </a:blip>
            <a:stretch>
              <a:fillRect/>
            </a:stretch>
          </a:blipFill>
          <a:ln>
            <a:noFill/>
          </a:ln>
        </p:spPr>
        <p:txBody>
          <a:bodyPr/>
          <a:lstStyle/>
          <a:p>
            <a:endParaRPr lang="en-GB"/>
          </a:p>
        </p:txBody>
      </p:sp>
      <p:sp>
        <p:nvSpPr>
          <p:cNvPr id="778" name="Google Shape;778;p38"/>
          <p:cNvSpPr/>
          <p:nvPr/>
        </p:nvSpPr>
        <p:spPr>
          <a:xfrm rot="10800000">
            <a:off x="10858261" y="6415485"/>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txBody>
          <a:bodyPr/>
          <a:lstStyle/>
          <a:p>
            <a:endParaRPr lang="en-GB"/>
          </a:p>
        </p:txBody>
      </p:sp>
      <p:sp>
        <p:nvSpPr>
          <p:cNvPr id="779" name="Google Shape;779;p38"/>
          <p:cNvSpPr/>
          <p:nvPr/>
        </p:nvSpPr>
        <p:spPr>
          <a:xfrm rot="10800000" flipH="1">
            <a:off x="12029933" y="6415485"/>
            <a:ext cx="1174391" cy="1174391"/>
          </a:xfrm>
          <a:custGeom>
            <a:avLst/>
            <a:gdLst/>
            <a:ahLst/>
            <a:cxnLst/>
            <a:rect l="l" t="t" r="r" b="b"/>
            <a:pathLst>
              <a:path w="1174391" h="1174391" extrusionOk="0">
                <a:moveTo>
                  <a:pt x="1174390" y="0"/>
                </a:moveTo>
                <a:lnTo>
                  <a:pt x="0" y="0"/>
                </a:lnTo>
                <a:lnTo>
                  <a:pt x="0" y="1174390"/>
                </a:lnTo>
                <a:lnTo>
                  <a:pt x="1174390" y="1174390"/>
                </a:lnTo>
                <a:lnTo>
                  <a:pt x="1174390" y="0"/>
                </a:lnTo>
                <a:close/>
              </a:path>
            </a:pathLst>
          </a:custGeom>
          <a:blipFill rotWithShape="1">
            <a:blip r:embed="rId3">
              <a:alphaModFix/>
            </a:blip>
            <a:stretch>
              <a:fillRect/>
            </a:stretch>
          </a:blipFill>
          <a:ln>
            <a:noFill/>
          </a:ln>
        </p:spPr>
        <p:txBody>
          <a:bodyPr/>
          <a:lstStyle/>
          <a:p>
            <a:endParaRPr lang="en-GB"/>
          </a:p>
        </p:txBody>
      </p:sp>
      <p:sp>
        <p:nvSpPr>
          <p:cNvPr id="780" name="Google Shape;780;p38"/>
          <p:cNvSpPr/>
          <p:nvPr/>
        </p:nvSpPr>
        <p:spPr>
          <a:xfrm rot="5400000">
            <a:off x="10582256" y="4316847"/>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GB"/>
          </a:p>
        </p:txBody>
      </p:sp>
      <p:sp>
        <p:nvSpPr>
          <p:cNvPr id="781" name="Google Shape;781;p38"/>
          <p:cNvSpPr/>
          <p:nvPr/>
        </p:nvSpPr>
        <p:spPr>
          <a:xfrm rot="5400000">
            <a:off x="10582256" y="5199475"/>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GB"/>
          </a:p>
        </p:txBody>
      </p:sp>
      <p:sp>
        <p:nvSpPr>
          <p:cNvPr id="782" name="Google Shape;782;p38"/>
          <p:cNvSpPr/>
          <p:nvPr/>
        </p:nvSpPr>
        <p:spPr>
          <a:xfrm rot="5400000">
            <a:off x="10582256" y="5813356"/>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GB"/>
          </a:p>
        </p:txBody>
      </p:sp>
      <p:sp>
        <p:nvSpPr>
          <p:cNvPr id="783" name="Google Shape;783;p38"/>
          <p:cNvSpPr/>
          <p:nvPr/>
        </p:nvSpPr>
        <p:spPr>
          <a:xfrm>
            <a:off x="14043141" y="2867510"/>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txBody>
          <a:bodyPr/>
          <a:lstStyle/>
          <a:p>
            <a:endParaRPr lang="en-GB"/>
          </a:p>
        </p:txBody>
      </p:sp>
      <p:sp>
        <p:nvSpPr>
          <p:cNvPr id="784" name="Google Shape;784;p38"/>
          <p:cNvSpPr/>
          <p:nvPr/>
        </p:nvSpPr>
        <p:spPr>
          <a:xfrm flipH="1">
            <a:off x="12871468" y="2867510"/>
            <a:ext cx="1174391" cy="1174391"/>
          </a:xfrm>
          <a:custGeom>
            <a:avLst/>
            <a:gdLst/>
            <a:ahLst/>
            <a:cxnLst/>
            <a:rect l="l" t="t" r="r" b="b"/>
            <a:pathLst>
              <a:path w="1174391" h="1174391" extrusionOk="0">
                <a:moveTo>
                  <a:pt x="1174391" y="0"/>
                </a:moveTo>
                <a:lnTo>
                  <a:pt x="0" y="0"/>
                </a:lnTo>
                <a:lnTo>
                  <a:pt x="0" y="1174390"/>
                </a:lnTo>
                <a:lnTo>
                  <a:pt x="1174391" y="1174390"/>
                </a:lnTo>
                <a:lnTo>
                  <a:pt x="1174391" y="0"/>
                </a:lnTo>
                <a:close/>
              </a:path>
            </a:pathLst>
          </a:custGeom>
          <a:blipFill rotWithShape="1">
            <a:blip r:embed="rId3">
              <a:alphaModFix/>
            </a:blip>
            <a:stretch>
              <a:fillRect/>
            </a:stretch>
          </a:blipFill>
          <a:ln>
            <a:noFill/>
          </a:ln>
        </p:spPr>
        <p:txBody>
          <a:bodyPr/>
          <a:lstStyle/>
          <a:p>
            <a:endParaRPr lang="en-GB"/>
          </a:p>
        </p:txBody>
      </p:sp>
      <p:sp>
        <p:nvSpPr>
          <p:cNvPr id="785" name="Google Shape;785;p38"/>
          <p:cNvSpPr/>
          <p:nvPr/>
        </p:nvSpPr>
        <p:spPr>
          <a:xfrm rot="10800000">
            <a:off x="14882418" y="6414338"/>
            <a:ext cx="1174391" cy="1174391"/>
          </a:xfrm>
          <a:custGeom>
            <a:avLst/>
            <a:gdLst/>
            <a:ahLst/>
            <a:cxnLst/>
            <a:rect l="l" t="t" r="r" b="b"/>
            <a:pathLst>
              <a:path w="1174391" h="1174391" extrusionOk="0">
                <a:moveTo>
                  <a:pt x="0" y="0"/>
                </a:moveTo>
                <a:lnTo>
                  <a:pt x="1174391" y="0"/>
                </a:lnTo>
                <a:lnTo>
                  <a:pt x="1174391" y="1174391"/>
                </a:lnTo>
                <a:lnTo>
                  <a:pt x="0" y="1174391"/>
                </a:lnTo>
                <a:lnTo>
                  <a:pt x="0" y="0"/>
                </a:lnTo>
                <a:close/>
              </a:path>
            </a:pathLst>
          </a:custGeom>
          <a:blipFill rotWithShape="1">
            <a:blip r:embed="rId3">
              <a:alphaModFix/>
            </a:blip>
            <a:stretch>
              <a:fillRect/>
            </a:stretch>
          </a:blipFill>
          <a:ln>
            <a:noFill/>
          </a:ln>
        </p:spPr>
        <p:txBody>
          <a:bodyPr/>
          <a:lstStyle/>
          <a:p>
            <a:endParaRPr lang="en-GB"/>
          </a:p>
        </p:txBody>
      </p:sp>
      <p:sp>
        <p:nvSpPr>
          <p:cNvPr id="786" name="Google Shape;786;p38"/>
          <p:cNvSpPr/>
          <p:nvPr/>
        </p:nvSpPr>
        <p:spPr>
          <a:xfrm rot="5400000">
            <a:off x="14606413"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GB"/>
          </a:p>
        </p:txBody>
      </p:sp>
      <p:sp>
        <p:nvSpPr>
          <p:cNvPr id="787" name="Google Shape;787;p38"/>
          <p:cNvSpPr/>
          <p:nvPr/>
        </p:nvSpPr>
        <p:spPr>
          <a:xfrm rot="5400000">
            <a:off x="14606413"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GB"/>
          </a:p>
        </p:txBody>
      </p:sp>
      <p:sp>
        <p:nvSpPr>
          <p:cNvPr id="788" name="Google Shape;788;p38"/>
          <p:cNvSpPr/>
          <p:nvPr/>
        </p:nvSpPr>
        <p:spPr>
          <a:xfrm rot="5400000">
            <a:off x="14606413"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GB"/>
          </a:p>
        </p:txBody>
      </p:sp>
      <p:sp>
        <p:nvSpPr>
          <p:cNvPr id="789" name="Google Shape;789;p38"/>
          <p:cNvSpPr/>
          <p:nvPr/>
        </p:nvSpPr>
        <p:spPr>
          <a:xfrm rot="-5400000">
            <a:off x="8569671" y="4313735"/>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GB"/>
          </a:p>
        </p:txBody>
      </p:sp>
      <p:sp>
        <p:nvSpPr>
          <p:cNvPr id="790" name="Google Shape;790;p38"/>
          <p:cNvSpPr/>
          <p:nvPr/>
        </p:nvSpPr>
        <p:spPr>
          <a:xfrm rot="5400000">
            <a:off x="12595498"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GB"/>
          </a:p>
        </p:txBody>
      </p:sp>
      <p:sp>
        <p:nvSpPr>
          <p:cNvPr id="791" name="Google Shape;791;p38"/>
          <p:cNvSpPr/>
          <p:nvPr/>
        </p:nvSpPr>
        <p:spPr>
          <a:xfrm rot="5400000">
            <a:off x="12595498"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GB"/>
          </a:p>
        </p:txBody>
      </p:sp>
      <p:sp>
        <p:nvSpPr>
          <p:cNvPr id="792" name="Google Shape;792;p38"/>
          <p:cNvSpPr/>
          <p:nvPr/>
        </p:nvSpPr>
        <p:spPr>
          <a:xfrm rot="5400000">
            <a:off x="12595498"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GB"/>
          </a:p>
        </p:txBody>
      </p:sp>
      <p:grpSp>
        <p:nvGrpSpPr>
          <p:cNvPr id="793" name="Google Shape;793;p38"/>
          <p:cNvGrpSpPr/>
          <p:nvPr/>
        </p:nvGrpSpPr>
        <p:grpSpPr>
          <a:xfrm rot="10800000">
            <a:off x="-258630" y="2263606"/>
            <a:ext cx="9441086" cy="4722365"/>
            <a:chOff x="0" y="0"/>
            <a:chExt cx="12588115" cy="6296487"/>
          </a:xfrm>
        </p:grpSpPr>
        <p:sp>
          <p:nvSpPr>
            <p:cNvPr id="794" name="Google Shape;794;p38"/>
            <p:cNvSpPr/>
            <p:nvPr/>
          </p:nvSpPr>
          <p:spPr>
            <a:xfrm>
              <a:off x="1562759" y="1528"/>
              <a:ext cx="1565854" cy="1565854"/>
            </a:xfrm>
            <a:custGeom>
              <a:avLst/>
              <a:gdLst/>
              <a:ahLst/>
              <a:cxnLst/>
              <a:rect l="l" t="t" r="r" b="b"/>
              <a:pathLst>
                <a:path w="1565854" h="1565854" extrusionOk="0">
                  <a:moveTo>
                    <a:pt x="0" y="0"/>
                  </a:moveTo>
                  <a:lnTo>
                    <a:pt x="1565854" y="0"/>
                  </a:lnTo>
                  <a:lnTo>
                    <a:pt x="1565854" y="1565855"/>
                  </a:lnTo>
                  <a:lnTo>
                    <a:pt x="0" y="1565855"/>
                  </a:lnTo>
                  <a:lnTo>
                    <a:pt x="0" y="0"/>
                  </a:lnTo>
                  <a:close/>
                </a:path>
              </a:pathLst>
            </a:custGeom>
            <a:blipFill rotWithShape="1">
              <a:blip r:embed="rId3">
                <a:alphaModFix/>
              </a:blip>
              <a:stretch>
                <a:fillRect/>
              </a:stretch>
            </a:blipFill>
            <a:ln>
              <a:noFill/>
            </a:ln>
          </p:spPr>
          <p:txBody>
            <a:bodyPr/>
            <a:lstStyle/>
            <a:p>
              <a:endParaRPr lang="en-GB"/>
            </a:p>
          </p:txBody>
        </p:sp>
        <p:sp>
          <p:nvSpPr>
            <p:cNvPr id="795" name="Google Shape;795;p38"/>
            <p:cNvSpPr/>
            <p:nvPr/>
          </p:nvSpPr>
          <p:spPr>
            <a:xfrm flipH="1">
              <a:off x="529" y="1528"/>
              <a:ext cx="1565854" cy="1565854"/>
            </a:xfrm>
            <a:custGeom>
              <a:avLst/>
              <a:gdLst/>
              <a:ahLst/>
              <a:cxnLst/>
              <a:rect l="l" t="t" r="r" b="b"/>
              <a:pathLst>
                <a:path w="1565854" h="1565854" extrusionOk="0">
                  <a:moveTo>
                    <a:pt x="1565854" y="0"/>
                  </a:moveTo>
                  <a:lnTo>
                    <a:pt x="0" y="0"/>
                  </a:lnTo>
                  <a:lnTo>
                    <a:pt x="0" y="1565855"/>
                  </a:lnTo>
                  <a:lnTo>
                    <a:pt x="1565854" y="1565855"/>
                  </a:lnTo>
                  <a:lnTo>
                    <a:pt x="1565854" y="0"/>
                  </a:lnTo>
                  <a:close/>
                </a:path>
              </a:pathLst>
            </a:custGeom>
            <a:blipFill rotWithShape="1">
              <a:blip r:embed="rId3">
                <a:alphaModFix/>
              </a:blip>
              <a:stretch>
                <a:fillRect/>
              </a:stretch>
            </a:blipFill>
            <a:ln>
              <a:noFill/>
            </a:ln>
          </p:spPr>
          <p:txBody>
            <a:bodyPr/>
            <a:lstStyle/>
            <a:p>
              <a:endParaRPr lang="en-GB"/>
            </a:p>
          </p:txBody>
        </p:sp>
        <p:sp>
          <p:nvSpPr>
            <p:cNvPr id="796" name="Google Shape;796;p38"/>
            <p:cNvSpPr/>
            <p:nvPr/>
          </p:nvSpPr>
          <p:spPr>
            <a:xfrm rot="10800000">
              <a:off x="2681796" y="4730633"/>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txBody>
            <a:bodyPr/>
            <a:lstStyle/>
            <a:p>
              <a:endParaRPr lang="en-GB"/>
            </a:p>
          </p:txBody>
        </p:sp>
        <p:sp>
          <p:nvSpPr>
            <p:cNvPr id="797" name="Google Shape;797;p38"/>
            <p:cNvSpPr/>
            <p:nvPr/>
          </p:nvSpPr>
          <p:spPr>
            <a:xfrm rot="10800000" flipH="1">
              <a:off x="4244025" y="4730633"/>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txBody>
            <a:bodyPr/>
            <a:lstStyle/>
            <a:p>
              <a:endParaRPr lang="en-GB"/>
            </a:p>
          </p:txBody>
        </p:sp>
        <p:sp>
          <p:nvSpPr>
            <p:cNvPr id="798" name="Google Shape;798;p38"/>
            <p:cNvSpPr/>
            <p:nvPr/>
          </p:nvSpPr>
          <p:spPr>
            <a:xfrm rot="5400000">
              <a:off x="2313789" y="1932449"/>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799" name="Google Shape;799;p38"/>
            <p:cNvSpPr/>
            <p:nvPr/>
          </p:nvSpPr>
          <p:spPr>
            <a:xfrm rot="5400000">
              <a:off x="2313789" y="3109287"/>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0" name="Google Shape;800;p38"/>
            <p:cNvSpPr/>
            <p:nvPr/>
          </p:nvSpPr>
          <p:spPr>
            <a:xfrm rot="5400000">
              <a:off x="2313789" y="3927795"/>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1" name="Google Shape;801;p38"/>
            <p:cNvSpPr/>
            <p:nvPr/>
          </p:nvSpPr>
          <p:spPr>
            <a:xfrm>
              <a:off x="6928302" y="0"/>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txBody>
            <a:bodyPr/>
            <a:lstStyle/>
            <a:p>
              <a:endParaRPr lang="en-GB"/>
            </a:p>
          </p:txBody>
        </p:sp>
        <p:sp>
          <p:nvSpPr>
            <p:cNvPr id="802" name="Google Shape;802;p38"/>
            <p:cNvSpPr/>
            <p:nvPr/>
          </p:nvSpPr>
          <p:spPr>
            <a:xfrm flipH="1">
              <a:off x="5366073" y="0"/>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txBody>
            <a:bodyPr/>
            <a:lstStyle/>
            <a:p>
              <a:endParaRPr lang="en-GB"/>
            </a:p>
          </p:txBody>
        </p:sp>
        <p:sp>
          <p:nvSpPr>
            <p:cNvPr id="803" name="Google Shape;803;p38"/>
            <p:cNvSpPr/>
            <p:nvPr/>
          </p:nvSpPr>
          <p:spPr>
            <a:xfrm rot="10800000">
              <a:off x="8047339" y="4729105"/>
              <a:ext cx="1565854" cy="1565854"/>
            </a:xfrm>
            <a:custGeom>
              <a:avLst/>
              <a:gdLst/>
              <a:ahLst/>
              <a:cxnLst/>
              <a:rect l="l" t="t" r="r" b="b"/>
              <a:pathLst>
                <a:path w="1565854" h="1565854" extrusionOk="0">
                  <a:moveTo>
                    <a:pt x="0" y="0"/>
                  </a:moveTo>
                  <a:lnTo>
                    <a:pt x="1565855" y="0"/>
                  </a:lnTo>
                  <a:lnTo>
                    <a:pt x="1565855" y="1565854"/>
                  </a:lnTo>
                  <a:lnTo>
                    <a:pt x="0" y="1565854"/>
                  </a:lnTo>
                  <a:lnTo>
                    <a:pt x="0" y="0"/>
                  </a:lnTo>
                  <a:close/>
                </a:path>
              </a:pathLst>
            </a:custGeom>
            <a:blipFill rotWithShape="1">
              <a:blip r:embed="rId3">
                <a:alphaModFix/>
              </a:blip>
              <a:stretch>
                <a:fillRect/>
              </a:stretch>
            </a:blipFill>
            <a:ln>
              <a:noFill/>
            </a:ln>
          </p:spPr>
          <p:txBody>
            <a:bodyPr/>
            <a:lstStyle/>
            <a:p>
              <a:endParaRPr lang="en-GB"/>
            </a:p>
          </p:txBody>
        </p:sp>
        <p:sp>
          <p:nvSpPr>
            <p:cNvPr id="804" name="Google Shape;804;p38"/>
            <p:cNvSpPr/>
            <p:nvPr/>
          </p:nvSpPr>
          <p:spPr>
            <a:xfrm rot="10800000" flipH="1">
              <a:off x="9609569" y="4729105"/>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txBody>
            <a:bodyPr/>
            <a:lstStyle/>
            <a:p>
              <a:endParaRPr lang="en-GB"/>
            </a:p>
          </p:txBody>
        </p:sp>
        <p:sp>
          <p:nvSpPr>
            <p:cNvPr id="805" name="Google Shape;805;p38"/>
            <p:cNvSpPr/>
            <p:nvPr/>
          </p:nvSpPr>
          <p:spPr>
            <a:xfrm rot="5400000">
              <a:off x="767933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6" name="Google Shape;806;p38"/>
            <p:cNvSpPr/>
            <p:nvPr/>
          </p:nvSpPr>
          <p:spPr>
            <a:xfrm rot="5400000">
              <a:off x="767933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7" name="Google Shape;807;p38"/>
            <p:cNvSpPr/>
            <p:nvPr/>
          </p:nvSpPr>
          <p:spPr>
            <a:xfrm rot="5400000">
              <a:off x="767933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8" name="Google Shape;808;p38"/>
            <p:cNvSpPr/>
            <p:nvPr/>
          </p:nvSpPr>
          <p:spPr>
            <a:xfrm rot="5400000">
              <a:off x="10360599"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09" name="Google Shape;809;p38"/>
            <p:cNvSpPr/>
            <p:nvPr/>
          </p:nvSpPr>
          <p:spPr>
            <a:xfrm rot="-5400000">
              <a:off x="-369656" y="1928301"/>
              <a:ext cx="1184480" cy="445167"/>
            </a:xfrm>
            <a:custGeom>
              <a:avLst/>
              <a:gdLst/>
              <a:ahLst/>
              <a:cxnLst/>
              <a:rect l="l" t="t" r="r" b="b"/>
              <a:pathLst>
                <a:path w="1184480" h="445167" extrusionOk="0">
                  <a:moveTo>
                    <a:pt x="0" y="0"/>
                  </a:moveTo>
                  <a:lnTo>
                    <a:pt x="1184479" y="0"/>
                  </a:lnTo>
                  <a:lnTo>
                    <a:pt x="1184479"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10" name="Google Shape;810;p38"/>
            <p:cNvSpPr/>
            <p:nvPr/>
          </p:nvSpPr>
          <p:spPr>
            <a:xfrm rot="5400000">
              <a:off x="499811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11" name="Google Shape;811;p38"/>
            <p:cNvSpPr/>
            <p:nvPr/>
          </p:nvSpPr>
          <p:spPr>
            <a:xfrm rot="5400000">
              <a:off x="499811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12" name="Google Shape;812;p38"/>
            <p:cNvSpPr/>
            <p:nvPr/>
          </p:nvSpPr>
          <p:spPr>
            <a:xfrm rot="5400000">
              <a:off x="499811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GB"/>
            </a:p>
          </p:txBody>
        </p:sp>
        <p:sp>
          <p:nvSpPr>
            <p:cNvPr id="813" name="Google Shape;813;p38"/>
            <p:cNvSpPr/>
            <p:nvPr/>
          </p:nvSpPr>
          <p:spPr>
            <a:xfrm flipH="1">
              <a:off x="10731713" y="2895664"/>
              <a:ext cx="1856402" cy="668305"/>
            </a:xfrm>
            <a:custGeom>
              <a:avLst/>
              <a:gdLst/>
              <a:ahLst/>
              <a:cxnLst/>
              <a:rect l="l" t="t" r="r" b="b"/>
              <a:pathLst>
                <a:path w="1856402" h="668305" extrusionOk="0">
                  <a:moveTo>
                    <a:pt x="1856402" y="0"/>
                  </a:moveTo>
                  <a:lnTo>
                    <a:pt x="0" y="0"/>
                  </a:lnTo>
                  <a:lnTo>
                    <a:pt x="0" y="668304"/>
                  </a:lnTo>
                  <a:lnTo>
                    <a:pt x="1856402" y="668304"/>
                  </a:lnTo>
                  <a:lnTo>
                    <a:pt x="1856402" y="0"/>
                  </a:lnTo>
                  <a:close/>
                </a:path>
              </a:pathLst>
            </a:custGeom>
            <a:blipFill rotWithShape="1">
              <a:blip r:embed="rId5">
                <a:alphaModFix/>
              </a:blip>
              <a:stretch>
                <a:fillRect/>
              </a:stretch>
            </a:blipFill>
            <a:ln>
              <a:noFill/>
            </a:ln>
          </p:spPr>
          <p:txBody>
            <a:bodyPr/>
            <a:lstStyle/>
            <a:p>
              <a:endParaRPr lang="en-GB"/>
            </a:p>
          </p:txBody>
        </p:sp>
      </p:grpSp>
      <p:grpSp>
        <p:nvGrpSpPr>
          <p:cNvPr id="814" name="Google Shape;814;p38"/>
          <p:cNvGrpSpPr/>
          <p:nvPr/>
        </p:nvGrpSpPr>
        <p:grpSpPr>
          <a:xfrm>
            <a:off x="3586281" y="7801427"/>
            <a:ext cx="723695" cy="740657"/>
            <a:chOff x="0" y="-19050"/>
            <a:chExt cx="812800" cy="831850"/>
          </a:xfrm>
        </p:grpSpPr>
        <p:sp>
          <p:nvSpPr>
            <p:cNvPr id="815" name="Google Shape;815;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17" name="Google Shape;817;p38"/>
          <p:cNvSpPr/>
          <p:nvPr/>
        </p:nvSpPr>
        <p:spPr>
          <a:xfrm rot="5400000">
            <a:off x="8658227" y="4444369"/>
            <a:ext cx="706670" cy="265590"/>
          </a:xfrm>
          <a:custGeom>
            <a:avLst/>
            <a:gdLst/>
            <a:ahLst/>
            <a:cxnLst/>
            <a:rect l="l" t="t" r="r" b="b"/>
            <a:pathLst>
              <a:path w="706670" h="265590" extrusionOk="0">
                <a:moveTo>
                  <a:pt x="0" y="0"/>
                </a:moveTo>
                <a:lnTo>
                  <a:pt x="706669" y="0"/>
                </a:lnTo>
                <a:lnTo>
                  <a:pt x="706669" y="265590"/>
                </a:lnTo>
                <a:lnTo>
                  <a:pt x="0" y="265590"/>
                </a:lnTo>
                <a:lnTo>
                  <a:pt x="0" y="0"/>
                </a:lnTo>
                <a:close/>
              </a:path>
            </a:pathLst>
          </a:custGeom>
          <a:blipFill rotWithShape="1">
            <a:blip r:embed="rId4">
              <a:alphaModFix/>
            </a:blip>
            <a:stretch>
              <a:fillRect/>
            </a:stretch>
          </a:blipFill>
          <a:ln>
            <a:noFill/>
          </a:ln>
        </p:spPr>
        <p:txBody>
          <a:bodyPr/>
          <a:lstStyle/>
          <a:p>
            <a:endParaRPr lang="en-GB"/>
          </a:p>
        </p:txBody>
      </p:sp>
      <p:sp>
        <p:nvSpPr>
          <p:cNvPr id="818" name="Google Shape;818;p38"/>
          <p:cNvSpPr/>
          <p:nvPr/>
        </p:nvSpPr>
        <p:spPr>
          <a:xfrm>
            <a:off x="1717666" y="3393913"/>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grpSp>
        <p:nvGrpSpPr>
          <p:cNvPr id="819" name="Google Shape;819;p38"/>
          <p:cNvGrpSpPr/>
          <p:nvPr/>
        </p:nvGrpSpPr>
        <p:grpSpPr>
          <a:xfrm>
            <a:off x="7672938" y="7801427"/>
            <a:ext cx="723695" cy="740657"/>
            <a:chOff x="0" y="-19050"/>
            <a:chExt cx="812800" cy="831850"/>
          </a:xfrm>
        </p:grpSpPr>
        <p:sp>
          <p:nvSpPr>
            <p:cNvPr id="820" name="Google Shape;82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2" name="Google Shape;822;p38"/>
          <p:cNvGrpSpPr/>
          <p:nvPr/>
        </p:nvGrpSpPr>
        <p:grpSpPr>
          <a:xfrm>
            <a:off x="11740771" y="7801427"/>
            <a:ext cx="723695" cy="740657"/>
            <a:chOff x="0" y="-19050"/>
            <a:chExt cx="812800" cy="831850"/>
          </a:xfrm>
        </p:grpSpPr>
        <p:sp>
          <p:nvSpPr>
            <p:cNvPr id="823" name="Google Shape;82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5" name="Google Shape;825;p38"/>
          <p:cNvGrpSpPr/>
          <p:nvPr/>
        </p:nvGrpSpPr>
        <p:grpSpPr>
          <a:xfrm>
            <a:off x="1565106" y="1305980"/>
            <a:ext cx="723695" cy="740657"/>
            <a:chOff x="0" y="-19050"/>
            <a:chExt cx="812800" cy="831850"/>
          </a:xfrm>
        </p:grpSpPr>
        <p:sp>
          <p:nvSpPr>
            <p:cNvPr id="826" name="Google Shape;826;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8" name="Google Shape;828;p38"/>
          <p:cNvGrpSpPr/>
          <p:nvPr/>
        </p:nvGrpSpPr>
        <p:grpSpPr>
          <a:xfrm>
            <a:off x="5595290" y="1305980"/>
            <a:ext cx="723695" cy="740657"/>
            <a:chOff x="0" y="-19050"/>
            <a:chExt cx="812800" cy="831850"/>
          </a:xfrm>
        </p:grpSpPr>
        <p:sp>
          <p:nvSpPr>
            <p:cNvPr id="829" name="Google Shape;829;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1" name="Google Shape;831;p38"/>
          <p:cNvGrpSpPr/>
          <p:nvPr/>
        </p:nvGrpSpPr>
        <p:grpSpPr>
          <a:xfrm>
            <a:off x="9643867" y="1305980"/>
            <a:ext cx="723695" cy="740657"/>
            <a:chOff x="0" y="-19050"/>
            <a:chExt cx="812800" cy="831850"/>
          </a:xfrm>
        </p:grpSpPr>
        <p:sp>
          <p:nvSpPr>
            <p:cNvPr id="832" name="Google Shape;832;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4" name="Google Shape;834;p38"/>
          <p:cNvGrpSpPr/>
          <p:nvPr/>
        </p:nvGrpSpPr>
        <p:grpSpPr>
          <a:xfrm>
            <a:off x="13691787" y="1305980"/>
            <a:ext cx="723695" cy="740657"/>
            <a:chOff x="0" y="-19050"/>
            <a:chExt cx="812800" cy="831850"/>
          </a:xfrm>
        </p:grpSpPr>
        <p:sp>
          <p:nvSpPr>
            <p:cNvPr id="835" name="Google Shape;835;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37" name="Google Shape;837;p38"/>
          <p:cNvSpPr/>
          <p:nvPr/>
        </p:nvSpPr>
        <p:spPr>
          <a:xfrm>
            <a:off x="5747850" y="33686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sp>
        <p:nvSpPr>
          <p:cNvPr id="838" name="Google Shape;838;p38"/>
          <p:cNvSpPr/>
          <p:nvPr/>
        </p:nvSpPr>
        <p:spPr>
          <a:xfrm>
            <a:off x="13844346" y="3960249"/>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sp>
        <p:nvSpPr>
          <p:cNvPr id="839" name="Google Shape;839;p38"/>
          <p:cNvSpPr/>
          <p:nvPr/>
        </p:nvSpPr>
        <p:spPr>
          <a:xfrm>
            <a:off x="9796427" y="3747248"/>
            <a:ext cx="418575" cy="1183251"/>
          </a:xfrm>
          <a:custGeom>
            <a:avLst/>
            <a:gdLst/>
            <a:ahLst/>
            <a:cxnLst/>
            <a:rect l="l" t="t" r="r" b="b"/>
            <a:pathLst>
              <a:path w="418575" h="1183251" extrusionOk="0">
                <a:moveTo>
                  <a:pt x="0" y="0"/>
                </a:moveTo>
                <a:lnTo>
                  <a:pt x="418575" y="0"/>
                </a:lnTo>
                <a:lnTo>
                  <a:pt x="418575" y="1183250"/>
                </a:lnTo>
                <a:lnTo>
                  <a:pt x="0" y="1183250"/>
                </a:lnTo>
                <a:lnTo>
                  <a:pt x="0" y="0"/>
                </a:lnTo>
                <a:close/>
              </a:path>
            </a:pathLst>
          </a:custGeom>
          <a:blipFill rotWithShape="1">
            <a:blip r:embed="rId6">
              <a:alphaModFix/>
            </a:blip>
            <a:stretch>
              <a:fillRect/>
            </a:stretch>
          </a:blipFill>
          <a:ln>
            <a:noFill/>
          </a:ln>
        </p:spPr>
        <p:txBody>
          <a:bodyPr/>
          <a:lstStyle/>
          <a:p>
            <a:endParaRPr lang="en-GB"/>
          </a:p>
        </p:txBody>
      </p:sp>
      <p:sp>
        <p:nvSpPr>
          <p:cNvPr id="840" name="Google Shape;840;p38"/>
          <p:cNvSpPr/>
          <p:nvPr/>
        </p:nvSpPr>
        <p:spPr>
          <a:xfrm rot="10800000">
            <a:off x="3805676" y="4798992"/>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sp>
        <p:nvSpPr>
          <p:cNvPr id="841" name="Google Shape;841;p38"/>
          <p:cNvSpPr/>
          <p:nvPr/>
        </p:nvSpPr>
        <p:spPr>
          <a:xfrm rot="10800000">
            <a:off x="11893330" y="55221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sp>
        <p:nvSpPr>
          <p:cNvPr id="842" name="Google Shape;842;p38"/>
          <p:cNvSpPr/>
          <p:nvPr/>
        </p:nvSpPr>
        <p:spPr>
          <a:xfrm rot="10800000">
            <a:off x="7825498" y="4930498"/>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GB"/>
          </a:p>
        </p:txBody>
      </p:sp>
      <p:sp>
        <p:nvSpPr>
          <p:cNvPr id="843" name="Google Shape;843;p38"/>
          <p:cNvSpPr txBox="1"/>
          <p:nvPr/>
        </p:nvSpPr>
        <p:spPr>
          <a:xfrm>
            <a:off x="989782" y="657225"/>
            <a:ext cx="187434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Wybierz umiejętność</a:t>
            </a:r>
            <a:endParaRPr/>
          </a:p>
        </p:txBody>
      </p:sp>
      <p:sp>
        <p:nvSpPr>
          <p:cNvPr id="844" name="Google Shape;844;p38"/>
          <p:cNvSpPr txBox="1"/>
          <p:nvPr/>
        </p:nvSpPr>
        <p:spPr>
          <a:xfrm>
            <a:off x="1867422" y="1465714"/>
            <a:ext cx="119062"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1</a:t>
            </a:r>
            <a:endParaRPr/>
          </a:p>
        </p:txBody>
      </p:sp>
      <p:sp>
        <p:nvSpPr>
          <p:cNvPr id="845" name="Google Shape;845;p38"/>
          <p:cNvSpPr txBox="1"/>
          <p:nvPr/>
        </p:nvSpPr>
        <p:spPr>
          <a:xfrm>
            <a:off x="13966495" y="1484764"/>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7</a:t>
            </a:r>
            <a:endParaRPr/>
          </a:p>
        </p:txBody>
      </p:sp>
      <p:sp>
        <p:nvSpPr>
          <p:cNvPr id="846" name="Google Shape;846;p38"/>
          <p:cNvSpPr txBox="1"/>
          <p:nvPr/>
        </p:nvSpPr>
        <p:spPr>
          <a:xfrm>
            <a:off x="11999480" y="7961161"/>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6</a:t>
            </a:r>
            <a:endParaRPr/>
          </a:p>
        </p:txBody>
      </p:sp>
      <p:sp>
        <p:nvSpPr>
          <p:cNvPr id="847" name="Google Shape;847;p38"/>
          <p:cNvSpPr txBox="1"/>
          <p:nvPr/>
        </p:nvSpPr>
        <p:spPr>
          <a:xfrm>
            <a:off x="9905181" y="1465714"/>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5</a:t>
            </a:r>
            <a:endParaRPr/>
          </a:p>
        </p:txBody>
      </p:sp>
      <p:sp>
        <p:nvSpPr>
          <p:cNvPr id="848" name="Google Shape;848;p38"/>
          <p:cNvSpPr txBox="1"/>
          <p:nvPr/>
        </p:nvSpPr>
        <p:spPr>
          <a:xfrm>
            <a:off x="7929415" y="7961161"/>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4</a:t>
            </a:r>
            <a:endParaRPr/>
          </a:p>
        </p:txBody>
      </p:sp>
      <p:sp>
        <p:nvSpPr>
          <p:cNvPr id="849" name="Google Shape;849;p38"/>
          <p:cNvSpPr txBox="1"/>
          <p:nvPr/>
        </p:nvSpPr>
        <p:spPr>
          <a:xfrm>
            <a:off x="5857125" y="1484764"/>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3</a:t>
            </a:r>
            <a:endParaRPr/>
          </a:p>
        </p:txBody>
      </p:sp>
      <p:sp>
        <p:nvSpPr>
          <p:cNvPr id="850" name="Google Shape;850;p38"/>
          <p:cNvSpPr txBox="1"/>
          <p:nvPr/>
        </p:nvSpPr>
        <p:spPr>
          <a:xfrm>
            <a:off x="3856163" y="7961161"/>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2</a:t>
            </a:r>
            <a:endParaRPr/>
          </a:p>
        </p:txBody>
      </p:sp>
      <p:sp>
        <p:nvSpPr>
          <p:cNvPr id="851" name="Google Shape;851;p38"/>
          <p:cNvSpPr txBox="1"/>
          <p:nvPr/>
        </p:nvSpPr>
        <p:spPr>
          <a:xfrm>
            <a:off x="3152578" y="9067800"/>
            <a:ext cx="160570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Burza mózgów </a:t>
            </a:r>
            <a:endParaRPr/>
          </a:p>
        </p:txBody>
      </p:sp>
      <p:sp>
        <p:nvSpPr>
          <p:cNvPr id="852" name="Google Shape;852;p38"/>
          <p:cNvSpPr txBox="1"/>
          <p:nvPr/>
        </p:nvSpPr>
        <p:spPr>
          <a:xfrm>
            <a:off x="5488031" y="608567"/>
            <a:ext cx="9382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Projekt</a:t>
            </a:r>
            <a:endParaRPr/>
          </a:p>
        </p:txBody>
      </p:sp>
      <p:sp>
        <p:nvSpPr>
          <p:cNvPr id="853" name="Google Shape;853;p38"/>
          <p:cNvSpPr txBox="1"/>
          <p:nvPr/>
        </p:nvSpPr>
        <p:spPr>
          <a:xfrm>
            <a:off x="7582869" y="9067800"/>
            <a:ext cx="9038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Utwórz</a:t>
            </a:r>
            <a:endParaRPr/>
          </a:p>
        </p:txBody>
      </p:sp>
      <p:sp>
        <p:nvSpPr>
          <p:cNvPr id="854" name="Google Shape;854;p38"/>
          <p:cNvSpPr txBox="1"/>
          <p:nvPr/>
        </p:nvSpPr>
        <p:spPr>
          <a:xfrm>
            <a:off x="9524553" y="608567"/>
            <a:ext cx="96232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Wizualizacje</a:t>
            </a:r>
            <a:endParaRPr/>
          </a:p>
        </p:txBody>
      </p:sp>
      <p:sp>
        <p:nvSpPr>
          <p:cNvPr id="855" name="Google Shape;855;p38"/>
          <p:cNvSpPr txBox="1"/>
          <p:nvPr/>
        </p:nvSpPr>
        <p:spPr>
          <a:xfrm>
            <a:off x="10859456" y="9067800"/>
            <a:ext cx="248632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Zarządzanie czasem</a:t>
            </a:r>
            <a:endParaRPr/>
          </a:p>
        </p:txBody>
      </p:sp>
      <p:sp>
        <p:nvSpPr>
          <p:cNvPr id="856" name="Google Shape;856;p38"/>
          <p:cNvSpPr txBox="1"/>
          <p:nvPr/>
        </p:nvSpPr>
        <p:spPr>
          <a:xfrm>
            <a:off x="13106251" y="608567"/>
            <a:ext cx="17197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Współdzielenie par </a:t>
            </a:r>
            <a:endParaRPr/>
          </a:p>
        </p:txBody>
      </p:sp>
      <p:sp>
        <p:nvSpPr>
          <p:cNvPr id="857" name="Google Shape;857;p38"/>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7">
              <a:alphaModFix/>
            </a:blip>
            <a:stretch>
              <a:fillRect l="-14765" r="-20796" b="-4987"/>
            </a:stretch>
          </a:blipFill>
          <a:ln>
            <a:noFill/>
          </a:ln>
        </p:spPr>
        <p:txBody>
          <a:bodyPr/>
          <a:lstStyle/>
          <a:p>
            <a:endParaRPr lang="en-GB"/>
          </a:p>
        </p:txBody>
      </p:sp>
      <p:sp>
        <p:nvSpPr>
          <p:cNvPr id="859" name="Google Shape;859;p38"/>
          <p:cNvSpPr txBox="1"/>
          <p:nvPr/>
        </p:nvSpPr>
        <p:spPr>
          <a:xfrm rot="5400000">
            <a:off x="12873940" y="5104536"/>
            <a:ext cx="9853599" cy="511329"/>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297" b="1" i="0" u="none" strike="noStrike" cap="none">
                <a:solidFill>
                  <a:srgbClr val="F59F35"/>
                </a:solidFill>
                <a:latin typeface="Philosopher"/>
                <a:ea typeface="Philosopher"/>
                <a:cs typeface="Philosopher"/>
                <a:sym typeface="Philosopher"/>
              </a:rPr>
              <a:t> Ćwiczenie praktyczne: Tworzenie treści </a:t>
            </a:r>
            <a:endParaRPr/>
          </a:p>
        </p:txBody>
      </p:sp>
      <p:sp>
        <p:nvSpPr>
          <p:cNvPr id="860" name="Google Shape;860;p38"/>
          <p:cNvSpPr/>
          <p:nvPr/>
        </p:nvSpPr>
        <p:spPr>
          <a:xfrm>
            <a:off x="16056809" y="7269293"/>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txBody>
          <a:bodyPr/>
          <a:lstStyle/>
          <a:p>
            <a:endParaRPr lang="en-GB"/>
          </a:p>
        </p:txBody>
      </p:sp>
      <p:sp>
        <p:nvSpPr>
          <p:cNvPr id="861" name="Google Shape;861;p38"/>
          <p:cNvSpPr/>
          <p:nvPr/>
        </p:nvSpPr>
        <p:spPr>
          <a:xfrm rot="5400000">
            <a:off x="16066221" y="8443684"/>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txBody>
          <a:bodyPr/>
          <a:lstStyle/>
          <a:p>
            <a:endParaRPr lang="en-GB"/>
          </a:p>
        </p:txBody>
      </p:sp>
      <p:sp>
        <p:nvSpPr>
          <p:cNvPr id="862" name="Google Shape;862;p38"/>
          <p:cNvSpPr/>
          <p:nvPr/>
        </p:nvSpPr>
        <p:spPr>
          <a:xfrm rot="10800000">
            <a:off x="15217531" y="9267825"/>
            <a:ext cx="881841" cy="331425"/>
          </a:xfrm>
          <a:custGeom>
            <a:avLst/>
            <a:gdLst/>
            <a:ahLst/>
            <a:cxnLst/>
            <a:rect l="l" t="t" r="r" b="b"/>
            <a:pathLst>
              <a:path w="881841" h="331425" extrusionOk="0">
                <a:moveTo>
                  <a:pt x="0" y="0"/>
                </a:moveTo>
                <a:lnTo>
                  <a:pt x="881841" y="0"/>
                </a:lnTo>
                <a:lnTo>
                  <a:pt x="881841" y="331425"/>
                </a:lnTo>
                <a:lnTo>
                  <a:pt x="0" y="331425"/>
                </a:lnTo>
                <a:lnTo>
                  <a:pt x="0" y="0"/>
                </a:lnTo>
                <a:close/>
              </a:path>
            </a:pathLst>
          </a:custGeom>
          <a:blipFill rotWithShape="1">
            <a:blip r:embed="rId4">
              <a:alphaModFix/>
            </a:blip>
            <a:stretch>
              <a:fillRect/>
            </a:stretch>
          </a:blipFill>
          <a:ln>
            <a:noFill/>
          </a:ln>
        </p:spPr>
        <p:txBody>
          <a:bodyPr/>
          <a:lstStyle/>
          <a:p>
            <a:endParaRPr lang="en-GB"/>
          </a:p>
        </p:txBody>
      </p:sp>
      <p:sp>
        <p:nvSpPr>
          <p:cNvPr id="863" name="Google Shape;863;p38"/>
          <p:cNvSpPr/>
          <p:nvPr/>
        </p:nvSpPr>
        <p:spPr>
          <a:xfrm rot="-5400000">
            <a:off x="14140773" y="9267825"/>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625" y="9105287"/>
            <a:ext cx="2429309" cy="46170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9"/>
          <p:cNvSpPr txBox="1"/>
          <p:nvPr/>
        </p:nvSpPr>
        <p:spPr>
          <a:xfrm>
            <a:off x="695725" y="785825"/>
            <a:ext cx="7484120"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1" i="0" u="none" strike="noStrike" cap="none">
                <a:solidFill>
                  <a:srgbClr val="F59F35"/>
                </a:solidFill>
                <a:latin typeface="Philosopher"/>
                <a:ea typeface="Philosopher"/>
                <a:cs typeface="Philosopher"/>
                <a:sym typeface="Philosopher"/>
              </a:rPr>
              <a:t> Ćwiczenie praktyczne: Tworzenie treści </a:t>
            </a:r>
            <a:endParaRPr/>
          </a:p>
        </p:txBody>
      </p:sp>
      <p:sp>
        <p:nvSpPr>
          <p:cNvPr id="873" name="Google Shape;873;p39"/>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874" name="Google Shape;874;p39"/>
          <p:cNvSpPr txBox="1"/>
          <p:nvPr/>
        </p:nvSpPr>
        <p:spPr>
          <a:xfrm>
            <a:off x="1629183" y="2271580"/>
            <a:ext cx="1627943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Wybierz praktyczną umiejętność istotną dla dorosłych uczniów o niskich kwalifikacjach. Może to być coś związanego z umiejętnościami cyfrowymi, umiejętnościami w miejscu pracy lub jakimkolwiek innym obszarem, którym się pasjonujesz</a:t>
            </a:r>
            <a:endParaRPr/>
          </a:p>
        </p:txBody>
      </p:sp>
      <p:grpSp>
        <p:nvGrpSpPr>
          <p:cNvPr id="875" name="Google Shape;875;p39"/>
          <p:cNvGrpSpPr/>
          <p:nvPr/>
        </p:nvGrpSpPr>
        <p:grpSpPr>
          <a:xfrm>
            <a:off x="695725" y="2235979"/>
            <a:ext cx="723695" cy="740657"/>
            <a:chOff x="0" y="-19050"/>
            <a:chExt cx="812800" cy="831850"/>
          </a:xfrm>
        </p:grpSpPr>
        <p:sp>
          <p:nvSpPr>
            <p:cNvPr id="876" name="Google Shape;876;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8" name="Google Shape;878;p39"/>
          <p:cNvSpPr txBox="1"/>
          <p:nvPr/>
        </p:nvSpPr>
        <p:spPr>
          <a:xfrm>
            <a:off x="998562" y="2433505"/>
            <a:ext cx="5000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1</a:t>
            </a:r>
            <a:endParaRPr/>
          </a:p>
        </p:txBody>
      </p:sp>
      <p:grpSp>
        <p:nvGrpSpPr>
          <p:cNvPr id="879" name="Google Shape;879;p39"/>
          <p:cNvGrpSpPr/>
          <p:nvPr/>
        </p:nvGrpSpPr>
        <p:grpSpPr>
          <a:xfrm>
            <a:off x="686721" y="4074099"/>
            <a:ext cx="723695" cy="740657"/>
            <a:chOff x="0" y="-19050"/>
            <a:chExt cx="812800" cy="831850"/>
          </a:xfrm>
        </p:grpSpPr>
        <p:sp>
          <p:nvSpPr>
            <p:cNvPr id="880" name="Google Shape;880;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2" name="Google Shape;882;p39"/>
          <p:cNvSpPr txBox="1"/>
          <p:nvPr/>
        </p:nvSpPr>
        <p:spPr>
          <a:xfrm>
            <a:off x="1638708" y="4090855"/>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Przeprowadź burzę mózgów, w jaki sposób możesz nauczyć tej umiejętności w formacie mikro-learningu. Weź pod uwagę zasady, o których rozmawialiśmy, takie jak krótkie treści, jasne cele, nauka just-in-time i personalizacja</a:t>
            </a:r>
            <a:endParaRPr/>
          </a:p>
        </p:txBody>
      </p:sp>
      <p:sp>
        <p:nvSpPr>
          <p:cNvPr id="883" name="Google Shape;883;p39"/>
          <p:cNvSpPr txBox="1"/>
          <p:nvPr/>
        </p:nvSpPr>
        <p:spPr>
          <a:xfrm>
            <a:off x="958304" y="4271830"/>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2</a:t>
            </a:r>
            <a:endParaRPr/>
          </a:p>
        </p:txBody>
      </p:sp>
      <p:sp>
        <p:nvSpPr>
          <p:cNvPr id="884" name="Google Shape;884;p39"/>
          <p:cNvSpPr txBox="1"/>
          <p:nvPr/>
        </p:nvSpPr>
        <p:spPr>
          <a:xfrm>
            <a:off x="1638708" y="59197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Stwórz wstępny zarys swojej aktywności micro-learningowej. Zdecyduj, w jaki sposób zaprezentujesz treść, wykorzystując angażujące techniki, takie jak opowiadanie historii, wizualizacje lub rzeczywiste scenariusze. Zastanów się nad czasem i kolejnością treści</a:t>
            </a:r>
            <a:endParaRPr/>
          </a:p>
        </p:txBody>
      </p:sp>
      <p:grpSp>
        <p:nvGrpSpPr>
          <p:cNvPr id="885" name="Google Shape;885;p39"/>
          <p:cNvGrpSpPr/>
          <p:nvPr/>
        </p:nvGrpSpPr>
        <p:grpSpPr>
          <a:xfrm>
            <a:off x="695725" y="5912218"/>
            <a:ext cx="723695" cy="740657"/>
            <a:chOff x="0" y="-19050"/>
            <a:chExt cx="812800" cy="831850"/>
          </a:xfrm>
        </p:grpSpPr>
        <p:sp>
          <p:nvSpPr>
            <p:cNvPr id="886" name="Google Shape;886;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8" name="Google Shape;888;p39"/>
          <p:cNvSpPr txBox="1"/>
          <p:nvPr/>
        </p:nvSpPr>
        <p:spPr>
          <a:xfrm>
            <a:off x="958304" y="6117170"/>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3</a:t>
            </a:r>
            <a:endParaRPr/>
          </a:p>
        </p:txBody>
      </p:sp>
      <p:grpSp>
        <p:nvGrpSpPr>
          <p:cNvPr id="889" name="Google Shape;889;p39"/>
          <p:cNvGrpSpPr/>
          <p:nvPr/>
        </p:nvGrpSpPr>
        <p:grpSpPr>
          <a:xfrm>
            <a:off x="686721" y="7750338"/>
            <a:ext cx="723695" cy="740657"/>
            <a:chOff x="0" y="-19050"/>
            <a:chExt cx="812800" cy="831850"/>
          </a:xfrm>
        </p:grpSpPr>
        <p:sp>
          <p:nvSpPr>
            <p:cNvPr id="890" name="Google Shape;890;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2" name="Google Shape;892;p39"/>
          <p:cNvSpPr txBox="1"/>
          <p:nvPr/>
        </p:nvSpPr>
        <p:spPr>
          <a:xfrm>
            <a:off x="946100" y="7948275"/>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4</a:t>
            </a:r>
            <a:endParaRPr/>
          </a:p>
        </p:txBody>
      </p:sp>
      <p:sp>
        <p:nvSpPr>
          <p:cNvPr id="893" name="Google Shape;893;p39"/>
          <p:cNvSpPr txBox="1"/>
          <p:nvPr/>
        </p:nvSpPr>
        <p:spPr>
          <a:xfrm>
            <a:off x="1638708" y="77485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Rozpocznij tworzenie swojej aktywności micro-learningowej. Możesz użyć prostego formatu, takiego jak krótki film, infografika lub seria interaktywnych slajdów. Pamiętaj, aby były one zwięzłe i angażujące</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77666" y="9115613"/>
            <a:ext cx="2429309" cy="4617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135" name="Google Shape;135;p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136" name="Google Shape;136;p4"/>
          <p:cNvSpPr txBox="1"/>
          <p:nvPr/>
        </p:nvSpPr>
        <p:spPr>
          <a:xfrm>
            <a:off x="8361304" y="2540749"/>
            <a:ext cx="1565376" cy="47206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1</a:t>
            </a:r>
            <a:endParaRPr/>
          </a:p>
        </p:txBody>
      </p:sp>
      <p:sp>
        <p:nvSpPr>
          <p:cNvPr id="137" name="Google Shape;137;p4"/>
          <p:cNvSpPr txBox="1"/>
          <p:nvPr/>
        </p:nvSpPr>
        <p:spPr>
          <a:xfrm>
            <a:off x="7279477" y="6866610"/>
            <a:ext cx="3729030"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Wprowadzenie do mikronauczania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305" y="9469409"/>
            <a:ext cx="2429309" cy="46170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40"/>
          <p:cNvSpPr txBox="1"/>
          <p:nvPr/>
        </p:nvSpPr>
        <p:spPr>
          <a:xfrm>
            <a:off x="695725" y="785825"/>
            <a:ext cx="7484120"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1" i="0" u="none" strike="noStrike" cap="none">
                <a:solidFill>
                  <a:srgbClr val="F59F35"/>
                </a:solidFill>
                <a:latin typeface="Philosopher"/>
                <a:ea typeface="Philosopher"/>
                <a:cs typeface="Philosopher"/>
                <a:sym typeface="Philosopher"/>
              </a:rPr>
              <a:t> Ćwiczenie praktyczne: Tworzenie treści </a:t>
            </a:r>
            <a:endParaRPr/>
          </a:p>
        </p:txBody>
      </p:sp>
      <p:sp>
        <p:nvSpPr>
          <p:cNvPr id="904" name="Google Shape;904;p40"/>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grpSp>
        <p:nvGrpSpPr>
          <p:cNvPr id="905" name="Google Shape;905;p40"/>
          <p:cNvGrpSpPr/>
          <p:nvPr/>
        </p:nvGrpSpPr>
        <p:grpSpPr>
          <a:xfrm>
            <a:off x="767386" y="2581349"/>
            <a:ext cx="723695" cy="740657"/>
            <a:chOff x="0" y="-19050"/>
            <a:chExt cx="812800" cy="831850"/>
          </a:xfrm>
        </p:grpSpPr>
        <p:sp>
          <p:nvSpPr>
            <p:cNvPr id="906" name="Google Shape;906;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8" name="Google Shape;908;p40"/>
          <p:cNvGrpSpPr/>
          <p:nvPr/>
        </p:nvGrpSpPr>
        <p:grpSpPr>
          <a:xfrm>
            <a:off x="767386" y="4590918"/>
            <a:ext cx="723695" cy="740657"/>
            <a:chOff x="0" y="-19050"/>
            <a:chExt cx="812800" cy="831850"/>
          </a:xfrm>
        </p:grpSpPr>
        <p:sp>
          <p:nvSpPr>
            <p:cNvPr id="909" name="Google Shape;909;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11" name="Google Shape;911;p40"/>
          <p:cNvGrpSpPr/>
          <p:nvPr/>
        </p:nvGrpSpPr>
        <p:grpSpPr>
          <a:xfrm>
            <a:off x="767386" y="6714788"/>
            <a:ext cx="723695" cy="740657"/>
            <a:chOff x="0" y="-19050"/>
            <a:chExt cx="812800" cy="831850"/>
          </a:xfrm>
        </p:grpSpPr>
        <p:sp>
          <p:nvSpPr>
            <p:cNvPr id="912" name="Google Shape;912;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14" name="Google Shape;914;p40"/>
          <p:cNvSpPr txBox="1"/>
          <p:nvPr/>
        </p:nvSpPr>
        <p:spPr>
          <a:xfrm>
            <a:off x="1028700" y="2769761"/>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5</a:t>
            </a:r>
            <a:endParaRPr/>
          </a:p>
        </p:txBody>
      </p:sp>
      <p:sp>
        <p:nvSpPr>
          <p:cNvPr id="915" name="Google Shape;915;p40"/>
          <p:cNvSpPr txBox="1"/>
          <p:nvPr/>
        </p:nvSpPr>
        <p:spPr>
          <a:xfrm>
            <a:off x="1042095" y="6903097"/>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7</a:t>
            </a:r>
            <a:endParaRPr/>
          </a:p>
        </p:txBody>
      </p:sp>
      <p:sp>
        <p:nvSpPr>
          <p:cNvPr id="916" name="Google Shape;916;p40"/>
          <p:cNvSpPr txBox="1"/>
          <p:nvPr/>
        </p:nvSpPr>
        <p:spPr>
          <a:xfrm>
            <a:off x="1028700" y="4788855"/>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6</a:t>
            </a:r>
            <a:endParaRPr/>
          </a:p>
        </p:txBody>
      </p:sp>
      <p:sp>
        <p:nvSpPr>
          <p:cNvPr id="917" name="Google Shape;917;p40"/>
          <p:cNvSpPr txBox="1"/>
          <p:nvPr/>
        </p:nvSpPr>
        <p:spPr>
          <a:xfrm>
            <a:off x="1818386" y="2598311"/>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Wizualizacje lub krótkie filmy mogą być szczególnie skuteczne w przyciąganiu uwagi uczestników. Zastanów się, jak możesz włączyć te elementy do swojej aktywności</a:t>
            </a:r>
            <a:endParaRPr/>
          </a:p>
        </p:txBody>
      </p:sp>
      <p:sp>
        <p:nvSpPr>
          <p:cNvPr id="918" name="Google Shape;918;p40"/>
          <p:cNvSpPr txBox="1"/>
          <p:nvPr/>
        </p:nvSpPr>
        <p:spPr>
          <a:xfrm>
            <a:off x="1818386" y="4817430"/>
            <a:ext cx="81138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Pilnuj czasu; masz 8 minut na tę czynność.</a:t>
            </a:r>
            <a:endParaRPr/>
          </a:p>
        </p:txBody>
      </p:sp>
      <p:sp>
        <p:nvSpPr>
          <p:cNvPr id="919" name="Google Shape;919;p40"/>
          <p:cNvSpPr txBox="1"/>
          <p:nvPr/>
        </p:nvSpPr>
        <p:spPr>
          <a:xfrm>
            <a:off x="1818386" y="6750594"/>
            <a:ext cx="156205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Po utworzeniu ćwiczenia mikro-learningowego podziel się nim ze swoim partnerem. Wyjaśnij, w jaki sposób zastosowałeś techniki zaangażowania, o których rozmawialiśmy i w jaki sposób Twoja aktywność odnosi się do wybranej umiejętności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8384" y="9270323"/>
            <a:ext cx="2429309" cy="46170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1"/>
          <p:cNvSpPr/>
          <p:nvPr/>
        </p:nvSpPr>
        <p:spPr>
          <a:xfrm>
            <a:off x="1919862"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1919862" y="5535168"/>
            <a:ext cx="7000610" cy="3198784"/>
          </a:xfrm>
          <a:custGeom>
            <a:avLst/>
            <a:gdLst/>
            <a:ahLst/>
            <a:cxnLst/>
            <a:rect l="l" t="t" r="r" b="b"/>
            <a:pathLst>
              <a:path w="5420212" h="2476654" extrusionOk="0">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9367528"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9367528" y="5535168"/>
            <a:ext cx="7000610" cy="3213344"/>
          </a:xfrm>
          <a:custGeom>
            <a:avLst/>
            <a:gdLst/>
            <a:ahLst/>
            <a:cxnLst/>
            <a:rect l="l" t="t" r="r" b="b"/>
            <a:pathLst>
              <a:path w="5420212" h="2487927" extrusionOk="0">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935" name="Google Shape;935;p41"/>
          <p:cNvSpPr/>
          <p:nvPr/>
        </p:nvSpPr>
        <p:spPr>
          <a:xfrm flipH="1">
            <a:off x="7015435" y="2905389"/>
            <a:ext cx="1807702" cy="2218039"/>
          </a:xfrm>
          <a:custGeom>
            <a:avLst/>
            <a:gdLst/>
            <a:ahLst/>
            <a:cxnLst/>
            <a:rect l="l" t="t" r="r" b="b"/>
            <a:pathLst>
              <a:path w="1807702" h="2218039" extrusionOk="0">
                <a:moveTo>
                  <a:pt x="1807702" y="0"/>
                </a:moveTo>
                <a:lnTo>
                  <a:pt x="0" y="0"/>
                </a:lnTo>
                <a:lnTo>
                  <a:pt x="0" y="2218039"/>
                </a:lnTo>
                <a:lnTo>
                  <a:pt x="1807702" y="2218039"/>
                </a:lnTo>
                <a:lnTo>
                  <a:pt x="1807702" y="0"/>
                </a:lnTo>
                <a:close/>
              </a:path>
            </a:pathLst>
          </a:custGeom>
          <a:blipFill rotWithShape="1">
            <a:blip r:embed="rId4">
              <a:alphaModFix amt="14000"/>
            </a:blip>
            <a:stretch>
              <a:fillRect/>
            </a:stretch>
          </a:blipFill>
          <a:ln>
            <a:noFill/>
          </a:ln>
        </p:spPr>
        <p:txBody>
          <a:bodyPr/>
          <a:lstStyle/>
          <a:p>
            <a:endParaRPr lang="en-GB"/>
          </a:p>
        </p:txBody>
      </p:sp>
      <p:sp>
        <p:nvSpPr>
          <p:cNvPr id="936" name="Google Shape;936;p41"/>
          <p:cNvSpPr/>
          <p:nvPr/>
        </p:nvSpPr>
        <p:spPr>
          <a:xfrm rot="-2066308">
            <a:off x="15254773" y="2421422"/>
            <a:ext cx="1801063" cy="2389469"/>
          </a:xfrm>
          <a:custGeom>
            <a:avLst/>
            <a:gdLst/>
            <a:ahLst/>
            <a:cxnLst/>
            <a:rect l="l" t="t" r="r" b="b"/>
            <a:pathLst>
              <a:path w="1801063" h="2389469" extrusionOk="0">
                <a:moveTo>
                  <a:pt x="0" y="0"/>
                </a:moveTo>
                <a:lnTo>
                  <a:pt x="1801063" y="0"/>
                </a:lnTo>
                <a:lnTo>
                  <a:pt x="1801063" y="2389469"/>
                </a:lnTo>
                <a:lnTo>
                  <a:pt x="0" y="2389469"/>
                </a:lnTo>
                <a:lnTo>
                  <a:pt x="0" y="0"/>
                </a:lnTo>
                <a:close/>
              </a:path>
            </a:pathLst>
          </a:custGeom>
          <a:blipFill rotWithShape="1">
            <a:blip r:embed="rId5">
              <a:alphaModFix amt="34000"/>
            </a:blip>
            <a:stretch>
              <a:fillRect/>
            </a:stretch>
          </a:blipFill>
          <a:ln>
            <a:noFill/>
          </a:ln>
        </p:spPr>
        <p:txBody>
          <a:bodyPr/>
          <a:lstStyle/>
          <a:p>
            <a:endParaRPr lang="en-GB"/>
          </a:p>
        </p:txBody>
      </p:sp>
      <p:sp>
        <p:nvSpPr>
          <p:cNvPr id="937" name="Google Shape;937;p41"/>
          <p:cNvSpPr/>
          <p:nvPr/>
        </p:nvSpPr>
        <p:spPr>
          <a:xfrm>
            <a:off x="6060523" y="5874003"/>
            <a:ext cx="2859949" cy="2859949"/>
          </a:xfrm>
          <a:custGeom>
            <a:avLst/>
            <a:gdLst/>
            <a:ahLst/>
            <a:cxnLst/>
            <a:rect l="l" t="t" r="r" b="b"/>
            <a:pathLst>
              <a:path w="2859949" h="2859949" extrusionOk="0">
                <a:moveTo>
                  <a:pt x="0" y="0"/>
                </a:moveTo>
                <a:lnTo>
                  <a:pt x="2859949" y="0"/>
                </a:lnTo>
                <a:lnTo>
                  <a:pt x="2859949" y="2859949"/>
                </a:lnTo>
                <a:lnTo>
                  <a:pt x="0" y="2859949"/>
                </a:lnTo>
                <a:lnTo>
                  <a:pt x="0" y="0"/>
                </a:lnTo>
                <a:close/>
              </a:path>
            </a:pathLst>
          </a:custGeom>
          <a:blipFill rotWithShape="1">
            <a:blip r:embed="rId6">
              <a:alphaModFix amt="16000"/>
            </a:blip>
            <a:stretch>
              <a:fillRect/>
            </a:stretch>
          </a:blipFill>
          <a:ln>
            <a:noFill/>
          </a:ln>
        </p:spPr>
        <p:txBody>
          <a:bodyPr/>
          <a:lstStyle/>
          <a:p>
            <a:endParaRPr lang="en-GB"/>
          </a:p>
        </p:txBody>
      </p:sp>
      <p:sp>
        <p:nvSpPr>
          <p:cNvPr id="938" name="Google Shape;938;p41"/>
          <p:cNvSpPr/>
          <p:nvPr/>
        </p:nvSpPr>
        <p:spPr>
          <a:xfrm>
            <a:off x="13249338" y="5888562"/>
            <a:ext cx="2975239" cy="2859949"/>
          </a:xfrm>
          <a:custGeom>
            <a:avLst/>
            <a:gdLst/>
            <a:ahLst/>
            <a:cxnLst/>
            <a:rect l="l" t="t" r="r" b="b"/>
            <a:pathLst>
              <a:path w="2975239" h="2859949" extrusionOk="0">
                <a:moveTo>
                  <a:pt x="0" y="0"/>
                </a:moveTo>
                <a:lnTo>
                  <a:pt x="2975240" y="0"/>
                </a:lnTo>
                <a:lnTo>
                  <a:pt x="2975240" y="2859949"/>
                </a:lnTo>
                <a:lnTo>
                  <a:pt x="0" y="2859949"/>
                </a:lnTo>
                <a:lnTo>
                  <a:pt x="0" y="0"/>
                </a:lnTo>
                <a:close/>
              </a:path>
            </a:pathLst>
          </a:custGeom>
          <a:blipFill rotWithShape="1">
            <a:blip r:embed="rId7">
              <a:alphaModFix amt="15000"/>
            </a:blip>
            <a:stretch>
              <a:fillRect/>
            </a:stretch>
          </a:blipFill>
          <a:ln>
            <a:noFill/>
          </a:ln>
        </p:spPr>
        <p:txBody>
          <a:bodyPr/>
          <a:lstStyle/>
          <a:p>
            <a:endParaRPr lang="en-GB"/>
          </a:p>
        </p:txBody>
      </p:sp>
      <p:sp>
        <p:nvSpPr>
          <p:cNvPr id="939" name="Google Shape;939;p41"/>
          <p:cNvSpPr txBox="1"/>
          <p:nvPr/>
        </p:nvSpPr>
        <p:spPr>
          <a:xfrm>
            <a:off x="2161413"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Wzmocnij uczenie się</a:t>
            </a:r>
            <a:endParaRPr/>
          </a:p>
        </p:txBody>
      </p:sp>
      <p:sp>
        <p:nvSpPr>
          <p:cNvPr id="940" name="Google Shape;940;p41"/>
          <p:cNvSpPr txBox="1"/>
          <p:nvPr/>
        </p:nvSpPr>
        <p:spPr>
          <a:xfrm>
            <a:off x="2161413" y="6225112"/>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Identyfikacja luk</a:t>
            </a:r>
            <a:endParaRPr/>
          </a:p>
        </p:txBody>
      </p:sp>
      <p:sp>
        <p:nvSpPr>
          <p:cNvPr id="941" name="Google Shape;941;p41"/>
          <p:cNvSpPr txBox="1"/>
          <p:nvPr/>
        </p:nvSpPr>
        <p:spPr>
          <a:xfrm>
            <a:off x="9703200"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Pomiar postępu</a:t>
            </a:r>
            <a:endParaRPr/>
          </a:p>
        </p:txBody>
      </p:sp>
      <p:sp>
        <p:nvSpPr>
          <p:cNvPr id="942" name="Google Shape;942;p41"/>
          <p:cNvSpPr txBox="1"/>
          <p:nvPr/>
        </p:nvSpPr>
        <p:spPr>
          <a:xfrm>
            <a:off x="9703200" y="6225112"/>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Zwiększenie retencji</a:t>
            </a:r>
            <a:endParaRPr/>
          </a:p>
        </p:txBody>
      </p:sp>
      <p:sp>
        <p:nvSpPr>
          <p:cNvPr id="943" name="Google Shape;943;p41"/>
          <p:cNvSpPr txBox="1"/>
          <p:nvPr/>
        </p:nvSpPr>
        <p:spPr>
          <a:xfrm>
            <a:off x="2530067" y="3328608"/>
            <a:ext cx="5780200"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Oceny pomagają wzmocnić to, czego uczniowie właśnie się nauczyli. Zapewniają uczniom możliwość przypomnienia sobie i zastosowania tego, czego się nauczyli w kontrolowanym otoczeniu</a:t>
            </a:r>
            <a:endParaRPr/>
          </a:p>
        </p:txBody>
      </p:sp>
      <p:sp>
        <p:nvSpPr>
          <p:cNvPr id="944" name="Google Shape;944;p41"/>
          <p:cNvSpPr txBox="1"/>
          <p:nvPr/>
        </p:nvSpPr>
        <p:spPr>
          <a:xfrm>
            <a:off x="9910266" y="3328608"/>
            <a:ext cx="5915133"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Oceny mierzą również postępy uczniów. Pozwalają one ocenić, jak dobrze uczniowie przyswajają treści i czynią postępy w osiąganiu celów edukacyjnych</a:t>
            </a:r>
            <a:endParaRPr/>
          </a:p>
        </p:txBody>
      </p:sp>
      <p:sp>
        <p:nvSpPr>
          <p:cNvPr id="945" name="Google Shape;945;p41"/>
          <p:cNvSpPr txBox="1"/>
          <p:nvPr/>
        </p:nvSpPr>
        <p:spPr>
          <a:xfrm>
            <a:off x="2161413" y="7127765"/>
            <a:ext cx="6517508"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 Analizując wyniki oceny, można zidentyfikować obszary, w których uczniowie mogą mieć trudności, co umożliwia zapewnienie dodatkowego wsparcia lub dostosowanie treści mikrolearningowych.</a:t>
            </a:r>
            <a:endParaRPr/>
          </a:p>
        </p:txBody>
      </p:sp>
      <p:sp>
        <p:nvSpPr>
          <p:cNvPr id="946" name="Google Shape;946;p41"/>
          <p:cNvSpPr txBox="1"/>
          <p:nvPr/>
        </p:nvSpPr>
        <p:spPr>
          <a:xfrm>
            <a:off x="9910266" y="7127765"/>
            <a:ext cx="5876318"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Dobrze zaprojektowane oceny przyczyniają się do lepszego zapamiętywania informacji. Zachęcają do aktywnego zaangażowania się w materiał</a:t>
            </a:r>
            <a:endParaRPr/>
          </a:p>
        </p:txBody>
      </p:sp>
      <p:sp>
        <p:nvSpPr>
          <p:cNvPr id="947" name="Google Shape;947;p41"/>
          <p:cNvSpPr txBox="1"/>
          <p:nvPr/>
        </p:nvSpPr>
        <p:spPr>
          <a:xfrm>
            <a:off x="7307907" y="1145423"/>
            <a:ext cx="3672185"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F59F35"/>
                </a:solidFill>
                <a:latin typeface="Philosopher"/>
                <a:ea typeface="Philosopher"/>
                <a:cs typeface="Philosopher"/>
                <a:sym typeface="Philosopher"/>
              </a:rPr>
              <a:t>Ocena Znaczenie</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6758" y="9423896"/>
            <a:ext cx="2429309" cy="46170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42"/>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958" name="Google Shape;958;p42"/>
          <p:cNvSpPr/>
          <p:nvPr/>
        </p:nvSpPr>
        <p:spPr>
          <a:xfrm>
            <a:off x="1717666" y="2145828"/>
            <a:ext cx="1979883" cy="2463307"/>
          </a:xfrm>
          <a:custGeom>
            <a:avLst/>
            <a:gdLst/>
            <a:ahLst/>
            <a:cxnLst/>
            <a:rect l="l" t="t" r="r" b="b"/>
            <a:pathLst>
              <a:path w="1979883" h="2463307" extrusionOk="0">
                <a:moveTo>
                  <a:pt x="0" y="0"/>
                </a:moveTo>
                <a:lnTo>
                  <a:pt x="1979883" y="0"/>
                </a:lnTo>
                <a:lnTo>
                  <a:pt x="1979883" y="2463307"/>
                </a:lnTo>
                <a:lnTo>
                  <a:pt x="0" y="2463307"/>
                </a:lnTo>
                <a:lnTo>
                  <a:pt x="0" y="0"/>
                </a:lnTo>
                <a:close/>
              </a:path>
            </a:pathLst>
          </a:custGeom>
          <a:blipFill rotWithShape="1">
            <a:blip r:embed="rId4">
              <a:alphaModFix amt="31999"/>
            </a:blip>
            <a:stretch>
              <a:fillRect/>
            </a:stretch>
          </a:blipFill>
          <a:ln>
            <a:noFill/>
          </a:ln>
        </p:spPr>
        <p:txBody>
          <a:bodyPr/>
          <a:lstStyle/>
          <a:p>
            <a:endParaRPr lang="en-GB"/>
          </a:p>
        </p:txBody>
      </p:sp>
      <p:sp>
        <p:nvSpPr>
          <p:cNvPr id="959" name="Google Shape;959;p42"/>
          <p:cNvSpPr/>
          <p:nvPr/>
        </p:nvSpPr>
        <p:spPr>
          <a:xfrm flipH="1">
            <a:off x="7007200" y="2145828"/>
            <a:ext cx="2710655" cy="2463307"/>
          </a:xfrm>
          <a:custGeom>
            <a:avLst/>
            <a:gdLst/>
            <a:ahLst/>
            <a:cxnLst/>
            <a:rect l="l" t="t" r="r" b="b"/>
            <a:pathLst>
              <a:path w="2710655" h="2463307" extrusionOk="0">
                <a:moveTo>
                  <a:pt x="2710655" y="0"/>
                </a:moveTo>
                <a:lnTo>
                  <a:pt x="0" y="0"/>
                </a:lnTo>
                <a:lnTo>
                  <a:pt x="0" y="2463307"/>
                </a:lnTo>
                <a:lnTo>
                  <a:pt x="2710655" y="2463307"/>
                </a:lnTo>
                <a:lnTo>
                  <a:pt x="2710655" y="0"/>
                </a:lnTo>
                <a:close/>
              </a:path>
            </a:pathLst>
          </a:custGeom>
          <a:blipFill rotWithShape="1">
            <a:blip r:embed="rId5">
              <a:alphaModFix amt="14000"/>
            </a:blip>
            <a:stretch>
              <a:fillRect/>
            </a:stretch>
          </a:blipFill>
          <a:ln>
            <a:noFill/>
          </a:ln>
        </p:spPr>
        <p:txBody>
          <a:bodyPr/>
          <a:lstStyle/>
          <a:p>
            <a:endParaRPr lang="en-GB"/>
          </a:p>
        </p:txBody>
      </p:sp>
      <p:sp>
        <p:nvSpPr>
          <p:cNvPr id="960" name="Google Shape;960;p42"/>
          <p:cNvSpPr/>
          <p:nvPr/>
        </p:nvSpPr>
        <p:spPr>
          <a:xfrm>
            <a:off x="12708740" y="2845217"/>
            <a:ext cx="1799823" cy="1644588"/>
          </a:xfrm>
          <a:custGeom>
            <a:avLst/>
            <a:gdLst/>
            <a:ahLst/>
            <a:cxnLst/>
            <a:rect l="l" t="t" r="r" b="b"/>
            <a:pathLst>
              <a:path w="1799823" h="1644588" extrusionOk="0">
                <a:moveTo>
                  <a:pt x="0" y="0"/>
                </a:moveTo>
                <a:lnTo>
                  <a:pt x="1799823" y="0"/>
                </a:lnTo>
                <a:lnTo>
                  <a:pt x="1799823" y="1644588"/>
                </a:lnTo>
                <a:lnTo>
                  <a:pt x="0" y="1644588"/>
                </a:lnTo>
                <a:lnTo>
                  <a:pt x="0" y="0"/>
                </a:lnTo>
                <a:close/>
              </a:path>
            </a:pathLst>
          </a:custGeom>
          <a:blipFill rotWithShape="1">
            <a:blip r:embed="rId6">
              <a:alphaModFix amt="28000"/>
            </a:blip>
            <a:stretch>
              <a:fillRect/>
            </a:stretch>
          </a:blipFill>
          <a:ln>
            <a:noFill/>
          </a:ln>
        </p:spPr>
        <p:txBody>
          <a:bodyPr/>
          <a:lstStyle/>
          <a:p>
            <a:endParaRPr lang="en-GB"/>
          </a:p>
        </p:txBody>
      </p:sp>
      <p:sp>
        <p:nvSpPr>
          <p:cNvPr id="961" name="Google Shape;961;p42"/>
          <p:cNvSpPr/>
          <p:nvPr/>
        </p:nvSpPr>
        <p:spPr>
          <a:xfrm>
            <a:off x="387049" y="1103112"/>
            <a:ext cx="445450" cy="475146"/>
          </a:xfrm>
          <a:custGeom>
            <a:avLst/>
            <a:gdLst/>
            <a:ahLst/>
            <a:cxnLst/>
            <a:rect l="l" t="t" r="r" b="b"/>
            <a:pathLst>
              <a:path w="445450" h="475146" extrusionOk="0">
                <a:moveTo>
                  <a:pt x="0" y="0"/>
                </a:moveTo>
                <a:lnTo>
                  <a:pt x="445450" y="0"/>
                </a:lnTo>
                <a:lnTo>
                  <a:pt x="445450" y="475146"/>
                </a:lnTo>
                <a:lnTo>
                  <a:pt x="0" y="475146"/>
                </a:lnTo>
                <a:lnTo>
                  <a:pt x="0" y="0"/>
                </a:lnTo>
                <a:close/>
              </a:path>
            </a:pathLst>
          </a:custGeom>
          <a:blipFill rotWithShape="1">
            <a:blip r:embed="rId7">
              <a:alphaModFix amt="51000"/>
            </a:blip>
            <a:stretch>
              <a:fillRect/>
            </a:stretch>
          </a:blipFill>
          <a:ln>
            <a:noFill/>
          </a:ln>
        </p:spPr>
        <p:txBody>
          <a:bodyPr/>
          <a:lstStyle/>
          <a:p>
            <a:endParaRPr lang="en-GB"/>
          </a:p>
        </p:txBody>
      </p:sp>
      <p:sp>
        <p:nvSpPr>
          <p:cNvPr id="962" name="Google Shape;962;p42"/>
          <p:cNvSpPr txBox="1"/>
          <p:nvPr/>
        </p:nvSpPr>
        <p:spPr>
          <a:xfrm>
            <a:off x="12999300" y="5118879"/>
            <a:ext cx="455056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60" b="1" i="0" u="none" strike="noStrike" cap="none">
                <a:solidFill>
                  <a:srgbClr val="000000"/>
                </a:solidFill>
                <a:latin typeface="Philosopher"/>
                <a:ea typeface="Philosopher"/>
                <a:cs typeface="Philosopher"/>
                <a:sym typeface="Philosopher"/>
              </a:rPr>
              <a:t>Zadawanie otwartych pytań refleksyjnych może zachęcić do krytycznego myślenia i samooceny.</a:t>
            </a:r>
            <a:endParaRPr/>
          </a:p>
        </p:txBody>
      </p:sp>
      <p:sp>
        <p:nvSpPr>
          <p:cNvPr id="963" name="Google Shape;963;p42"/>
          <p:cNvSpPr txBox="1"/>
          <p:nvPr/>
        </p:nvSpPr>
        <p:spPr>
          <a:xfrm>
            <a:off x="962025" y="1007310"/>
            <a:ext cx="1501676" cy="6953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499" b="1" i="0" u="none" strike="noStrike" cap="none">
                <a:solidFill>
                  <a:srgbClr val="F59F35"/>
                </a:solidFill>
                <a:latin typeface="Philosopher"/>
                <a:ea typeface="Philosopher"/>
                <a:cs typeface="Philosopher"/>
                <a:sym typeface="Philosopher"/>
              </a:rPr>
              <a:t>Rodzaje</a:t>
            </a:r>
            <a:endParaRPr/>
          </a:p>
        </p:txBody>
      </p:sp>
      <p:sp>
        <p:nvSpPr>
          <p:cNvPr id="964" name="Google Shape;964;p42"/>
          <p:cNvSpPr txBox="1"/>
          <p:nvPr/>
        </p:nvSpPr>
        <p:spPr>
          <a:xfrm>
            <a:off x="2481623" y="3281749"/>
            <a:ext cx="2241352" cy="7620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Quizy</a:t>
            </a:r>
            <a:endParaRPr/>
          </a:p>
        </p:txBody>
      </p:sp>
      <p:sp>
        <p:nvSpPr>
          <p:cNvPr id="965" name="Google Shape;965;p42"/>
          <p:cNvSpPr txBox="1"/>
          <p:nvPr/>
        </p:nvSpPr>
        <p:spPr>
          <a:xfrm>
            <a:off x="7340724" y="2975330"/>
            <a:ext cx="3606552" cy="1514475"/>
          </a:xfrm>
          <a:prstGeom prst="rect">
            <a:avLst/>
          </a:prstGeom>
          <a:noFill/>
          <a:ln>
            <a:noFill/>
          </a:ln>
        </p:spPr>
        <p:txBody>
          <a:bodyPr spcFirstLastPara="1" wrap="square" lIns="0" tIns="0" rIns="0" bIns="0" anchor="t" anchorCtr="0">
            <a:spAutoFit/>
          </a:bodyPr>
          <a:lstStyle/>
          <a:p>
            <a:pPr marL="0" marR="0" lvl="0" indent="0" algn="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Krótki </a:t>
            </a:r>
            <a:endParaRPr/>
          </a:p>
          <a:p>
            <a:pPr marL="0" marR="0" lvl="0" indent="0" algn="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Zadania</a:t>
            </a:r>
            <a:endParaRPr/>
          </a:p>
        </p:txBody>
      </p:sp>
      <p:sp>
        <p:nvSpPr>
          <p:cNvPr id="966" name="Google Shape;966;p42"/>
          <p:cNvSpPr txBox="1"/>
          <p:nvPr/>
        </p:nvSpPr>
        <p:spPr>
          <a:xfrm>
            <a:off x="14132079" y="2975330"/>
            <a:ext cx="2852886" cy="15144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Odblaskowy</a:t>
            </a:r>
            <a:endParaRPr/>
          </a:p>
          <a:p>
            <a:pPr marL="0" marR="0" lvl="0" indent="0" algn="ct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Pytania</a:t>
            </a:r>
            <a:endParaRPr/>
          </a:p>
        </p:txBody>
      </p:sp>
      <p:sp>
        <p:nvSpPr>
          <p:cNvPr id="967" name="Google Shape;967;p42"/>
          <p:cNvSpPr txBox="1"/>
          <p:nvPr/>
        </p:nvSpPr>
        <p:spPr>
          <a:xfrm>
            <a:off x="387049" y="5118879"/>
            <a:ext cx="4900651" cy="1066800"/>
          </a:xfrm>
          <a:prstGeom prst="rect">
            <a:avLst/>
          </a:prstGeom>
          <a:noFill/>
          <a:ln>
            <a:noFill/>
          </a:ln>
        </p:spPr>
        <p:txBody>
          <a:bodyPr spcFirstLastPara="1" wrap="square" lIns="0" tIns="0" rIns="0" bIns="0" anchor="t" anchorCtr="0">
            <a:spAutoFit/>
          </a:bodyPr>
          <a:lstStyle/>
          <a:p>
            <a:pPr marL="0" marR="0" lvl="0" indent="0" algn="ctr" rtl="0">
              <a:lnSpc>
                <a:spcPct val="120025"/>
              </a:lnSpc>
              <a:spcBef>
                <a:spcPts val="0"/>
              </a:spcBef>
              <a:spcAft>
                <a:spcPts val="0"/>
              </a:spcAft>
              <a:buNone/>
            </a:pPr>
            <a:r>
              <a:rPr lang="en-US" sz="2362" b="1" i="0" u="none" strike="noStrike" cap="none">
                <a:solidFill>
                  <a:srgbClr val="000000"/>
                </a:solidFill>
                <a:latin typeface="Philosopher"/>
                <a:ea typeface="Philosopher"/>
                <a:cs typeface="Philosopher"/>
                <a:sym typeface="Philosopher"/>
              </a:rPr>
              <a:t>Krótkie quizy z pytaniami wielokrotnego wyboru lub prawdziwymi/fałszywymi są skuteczne w ocenie retencji wiedzy.</a:t>
            </a:r>
            <a:endParaRPr/>
          </a:p>
        </p:txBody>
      </p:sp>
      <p:sp>
        <p:nvSpPr>
          <p:cNvPr id="968" name="Google Shape;968;p42"/>
          <p:cNvSpPr txBox="1"/>
          <p:nvPr/>
        </p:nvSpPr>
        <p:spPr>
          <a:xfrm>
            <a:off x="6488850" y="5133975"/>
            <a:ext cx="531030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60" b="1" i="0" u="none" strike="noStrike" cap="none">
                <a:solidFill>
                  <a:srgbClr val="000000"/>
                </a:solidFill>
                <a:latin typeface="Philosopher"/>
                <a:ea typeface="Philosopher"/>
                <a:cs typeface="Philosopher"/>
                <a:sym typeface="Philosopher"/>
              </a:rPr>
              <a:t>Zadania, które wymagają od uczniów zastosowania tego, czego się nauczyli w rzeczywistych scenariuszach, mogą być bardzo skuteczne</a:t>
            </a:r>
            <a:endParaRPr/>
          </a:p>
        </p:txBody>
      </p:sp>
      <p:sp>
        <p:nvSpPr>
          <p:cNvPr id="969" name="Google Shape;969;p42"/>
          <p:cNvSpPr txBox="1"/>
          <p:nvPr/>
        </p:nvSpPr>
        <p:spPr>
          <a:xfrm>
            <a:off x="609774" y="6929437"/>
            <a:ext cx="4455202"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Mogą one zostać zintegrowane z modułami mikrolearningowymi w celu sprawdzenia ich zrozumienia</a:t>
            </a:r>
            <a:endParaRPr/>
          </a:p>
        </p:txBody>
      </p:sp>
      <p:sp>
        <p:nvSpPr>
          <p:cNvPr id="970" name="Google Shape;970;p42"/>
          <p:cNvSpPr txBox="1"/>
          <p:nvPr/>
        </p:nvSpPr>
        <p:spPr>
          <a:xfrm>
            <a:off x="6488850" y="6929437"/>
            <a:ext cx="5310300"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Na przykład, możesz poprosić uczestników o przygotowanie przykładowej wiadomości e-mail w oparciu o mikro-lekcję pisania wiadomości e-mail</a:t>
            </a:r>
            <a:endParaRPr/>
          </a:p>
        </p:txBody>
      </p:sp>
      <p:sp>
        <p:nvSpPr>
          <p:cNvPr id="971" name="Google Shape;971;p42"/>
          <p:cNvSpPr txBox="1"/>
          <p:nvPr/>
        </p:nvSpPr>
        <p:spPr>
          <a:xfrm>
            <a:off x="12544505" y="6929437"/>
            <a:ext cx="5005355" cy="16478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Na przykład, możesz zachęcić uczestników do zastanowienia się, w jaki sposób mogą zastosować nowo nabyte umiejętności w swoim codziennym życiu</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2025" y="9495448"/>
            <a:ext cx="2429309" cy="46170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21999"/>
            </a:blip>
            <a:stretch>
              <a:fillRect t="-13059" b="-5381"/>
            </a:stretch>
          </a:blipFill>
          <a:ln>
            <a:noFill/>
          </a:ln>
        </p:spPr>
        <p:txBody>
          <a:bodyPr/>
          <a:lstStyle/>
          <a:p>
            <a:endParaRPr lang="en-GB"/>
          </a:p>
        </p:txBody>
      </p:sp>
      <p:sp>
        <p:nvSpPr>
          <p:cNvPr id="981" name="Google Shape;981;p43"/>
          <p:cNvSpPr/>
          <p:nvPr/>
        </p:nvSpPr>
        <p:spPr>
          <a:xfrm>
            <a:off x="16173068" y="156528"/>
            <a:ext cx="1910215" cy="1744344"/>
          </a:xfrm>
          <a:custGeom>
            <a:avLst/>
            <a:gdLst/>
            <a:ahLst/>
            <a:cxnLst/>
            <a:rect l="l" t="t" r="r" b="b"/>
            <a:pathLst>
              <a:path w="1910215" h="1744344" extrusionOk="0">
                <a:moveTo>
                  <a:pt x="0" y="0"/>
                </a:moveTo>
                <a:lnTo>
                  <a:pt x="1910216" y="0"/>
                </a:lnTo>
                <a:lnTo>
                  <a:pt x="1910216" y="1744344"/>
                </a:lnTo>
                <a:lnTo>
                  <a:pt x="0" y="1744344"/>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982" name="Google Shape;982;p43"/>
          <p:cNvSpPr/>
          <p:nvPr/>
        </p:nvSpPr>
        <p:spPr>
          <a:xfrm>
            <a:off x="3007178" y="7463894"/>
            <a:ext cx="1418112" cy="1416951"/>
          </a:xfrm>
          <a:custGeom>
            <a:avLst/>
            <a:gdLst/>
            <a:ahLst/>
            <a:cxnLst/>
            <a:rect l="l" t="t" r="r" b="b"/>
            <a:pathLst>
              <a:path w="1418112" h="1416951" extrusionOk="0">
                <a:moveTo>
                  <a:pt x="0" y="0"/>
                </a:moveTo>
                <a:lnTo>
                  <a:pt x="1418112" y="0"/>
                </a:lnTo>
                <a:lnTo>
                  <a:pt x="1418112" y="1416951"/>
                </a:lnTo>
                <a:lnTo>
                  <a:pt x="0" y="1416951"/>
                </a:lnTo>
                <a:lnTo>
                  <a:pt x="0" y="0"/>
                </a:lnTo>
                <a:close/>
              </a:path>
            </a:pathLst>
          </a:custGeom>
          <a:blipFill rotWithShape="1">
            <a:blip r:embed="rId5">
              <a:alphaModFix/>
            </a:blip>
            <a:stretch>
              <a:fillRect l="-6689" r="-6690"/>
            </a:stretch>
          </a:blipFill>
          <a:ln>
            <a:noFill/>
          </a:ln>
        </p:spPr>
        <p:txBody>
          <a:bodyPr/>
          <a:lstStyle/>
          <a:p>
            <a:endParaRPr lang="en-GB"/>
          </a:p>
        </p:txBody>
      </p:sp>
      <p:sp>
        <p:nvSpPr>
          <p:cNvPr id="983" name="Google Shape;983;p43"/>
          <p:cNvSpPr/>
          <p:nvPr/>
        </p:nvSpPr>
        <p:spPr>
          <a:xfrm>
            <a:off x="2580052" y="3068171"/>
            <a:ext cx="13127892" cy="3371246"/>
          </a:xfrm>
          <a:custGeom>
            <a:avLst/>
            <a:gdLst/>
            <a:ahLst/>
            <a:cxnLst/>
            <a:rect l="l" t="t" r="r" b="b"/>
            <a:pathLst>
              <a:path w="17503856" h="4494994" extrusionOk="0">
                <a:moveTo>
                  <a:pt x="0" y="0"/>
                </a:moveTo>
                <a:lnTo>
                  <a:pt x="17503856" y="0"/>
                </a:lnTo>
                <a:lnTo>
                  <a:pt x="17503856" y="4494994"/>
                </a:lnTo>
                <a:lnTo>
                  <a:pt x="0" y="4494994"/>
                </a:lnTo>
                <a:close/>
              </a:path>
            </a:pathLst>
          </a:custGeom>
          <a:solidFill>
            <a:srgbClr val="F59F35"/>
          </a:solidFill>
          <a:ln>
            <a:noFill/>
          </a:ln>
        </p:spPr>
        <p:txBody>
          <a:bodyPr/>
          <a:lstStyle/>
          <a:p>
            <a:endParaRPr lang="en-GB"/>
          </a:p>
        </p:txBody>
      </p:sp>
      <p:sp>
        <p:nvSpPr>
          <p:cNvPr id="984" name="Google Shape;984;p43"/>
          <p:cNvSpPr txBox="1"/>
          <p:nvPr/>
        </p:nvSpPr>
        <p:spPr>
          <a:xfrm>
            <a:off x="3007178" y="3749105"/>
            <a:ext cx="12273645" cy="1837947"/>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Pamiętaj, że w mikroedukacji chodzi o </a:t>
            </a:r>
            <a:r>
              <a:rPr lang="en-US" sz="4799" b="1" i="0" u="none" strike="noStrike" cap="none">
                <a:solidFill>
                  <a:srgbClr val="FBF9FF"/>
                </a:solidFill>
                <a:latin typeface="Philosopher"/>
                <a:ea typeface="Philosopher"/>
                <a:cs typeface="Philosopher"/>
                <a:sym typeface="Philosopher"/>
              </a:rPr>
              <a:t>efektywne </a:t>
            </a:r>
            <a:r>
              <a:rPr lang="en-US" sz="4799" b="1" i="0" u="none" strike="noStrike" cap="none">
                <a:solidFill>
                  <a:srgbClr val="000000"/>
                </a:solidFill>
                <a:latin typeface="Philosopher"/>
                <a:ea typeface="Philosopher"/>
                <a:cs typeface="Philosopher"/>
                <a:sym typeface="Philosopher"/>
              </a:rPr>
              <a:t>i </a:t>
            </a:r>
            <a:r>
              <a:rPr lang="en-US" sz="4799" b="1" i="0" u="none" strike="noStrike" cap="none">
                <a:solidFill>
                  <a:srgbClr val="FFFFFF"/>
                </a:solidFill>
                <a:latin typeface="Philosopher"/>
                <a:ea typeface="Philosopher"/>
                <a:cs typeface="Philosopher"/>
                <a:sym typeface="Philosopher"/>
              </a:rPr>
              <a:t>wydajne </a:t>
            </a:r>
            <a:r>
              <a:rPr lang="en-US" sz="4799" b="1" i="0" u="none" strike="noStrike" cap="none">
                <a:solidFill>
                  <a:srgbClr val="FBF9FF"/>
                </a:solidFill>
                <a:latin typeface="Philosopher"/>
                <a:ea typeface="Philosopher"/>
                <a:cs typeface="Philosopher"/>
                <a:sym typeface="Philosopher"/>
              </a:rPr>
              <a:t>dostarczanie treści</a:t>
            </a:r>
            <a:r>
              <a:rPr lang="en-US" sz="4799" b="1" i="0" u="none" strike="noStrike" cap="none">
                <a:solidFill>
                  <a:srgbClr val="000000"/>
                </a:solidFill>
                <a:latin typeface="Philosopher"/>
                <a:ea typeface="Philosopher"/>
                <a:cs typeface="Philosopher"/>
                <a:sym typeface="Philosopher"/>
              </a:rPr>
              <a:t>!</a:t>
            </a:r>
            <a:endParaRPr/>
          </a:p>
        </p:txBody>
      </p:sp>
      <p:sp>
        <p:nvSpPr>
          <p:cNvPr id="985" name="Google Shape;985;p43"/>
          <p:cNvSpPr txBox="1"/>
          <p:nvPr/>
        </p:nvSpPr>
        <p:spPr>
          <a:xfrm>
            <a:off x="4743230" y="7648494"/>
            <a:ext cx="10964718"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0" i="0" u="none" strike="noStrike" cap="none">
                <a:solidFill>
                  <a:srgbClr val="000000"/>
                </a:solidFill>
                <a:latin typeface="Philosopher"/>
                <a:ea typeface="Philosopher"/>
                <a:cs typeface="Philosopher"/>
                <a:sym typeface="Philosopher"/>
              </a:rPr>
              <a:t>Stosuj te zasady podczas projektowania angażujących treści. </a:t>
            </a:r>
            <a:endParaRPr/>
          </a:p>
          <a:p>
            <a:pPr marL="0" marR="0" lvl="0" indent="0" algn="ctr" rtl="0">
              <a:lnSpc>
                <a:spcPct val="120005"/>
              </a:lnSpc>
              <a:spcBef>
                <a:spcPts val="0"/>
              </a:spcBef>
              <a:spcAft>
                <a:spcPts val="0"/>
              </a:spcAft>
              <a:buNone/>
            </a:pPr>
            <a:r>
              <a:rPr lang="en-US" sz="3399" b="0" i="0" u="none" strike="noStrike" cap="none">
                <a:solidFill>
                  <a:srgbClr val="000000"/>
                </a:solidFill>
                <a:latin typeface="Philosopher"/>
                <a:ea typeface="Philosopher"/>
                <a:cs typeface="Philosopher"/>
                <a:sym typeface="Philosopher"/>
              </a:rPr>
              <a:t>Mikrokształcenie dla dorosłych o niskich kwalifikacjach</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869" y="566997"/>
            <a:ext cx="2429309" cy="4617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4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992" name="Google Shape;992;p4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994" name="Google Shape;994;p44"/>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4</a:t>
            </a:r>
            <a:endParaRPr/>
          </a:p>
        </p:txBody>
      </p:sp>
      <p:sp>
        <p:nvSpPr>
          <p:cNvPr id="995" name="Google Shape;995;p44"/>
          <p:cNvSpPr txBox="1"/>
          <p:nvPr/>
        </p:nvSpPr>
        <p:spPr>
          <a:xfrm>
            <a:off x="7003076" y="7060801"/>
            <a:ext cx="4281834"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Wspieranie zaangażowania i </a:t>
            </a:r>
            <a:r>
              <a:rPr lang="en-US" sz="2700" b="0" i="0" u="none" strike="noStrike" cap="none">
                <a:solidFill>
                  <a:srgbClr val="000000"/>
                </a:solidFill>
                <a:latin typeface="Philosopher"/>
                <a:ea typeface="Philosopher"/>
                <a:cs typeface="Philosopher"/>
                <a:sym typeface="Philosopher"/>
              </a:rPr>
              <a:t>motywacji </a:t>
            </a:r>
            <a:endParaRPr/>
          </a:p>
        </p:txBody>
      </p:sp>
      <p:pic>
        <p:nvPicPr>
          <p:cNvPr id="3" name="Obraz 2"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785" y="9164609"/>
            <a:ext cx="2429309" cy="46170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45"/>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GB"/>
          </a:p>
        </p:txBody>
      </p:sp>
      <p:sp>
        <p:nvSpPr>
          <p:cNvPr id="1001" name="Google Shape;1001;p45"/>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GB"/>
          </a:p>
        </p:txBody>
      </p:sp>
      <p:sp>
        <p:nvSpPr>
          <p:cNvPr id="1002" name="Google Shape;1002;p45"/>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Część 4</a:t>
            </a:r>
            <a:endParaRPr/>
          </a:p>
        </p:txBody>
      </p:sp>
      <p:sp>
        <p:nvSpPr>
          <p:cNvPr id="1004" name="Google Shape;1004;p45"/>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005" name="Google Shape;1005;p45"/>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006" name="Google Shape;1006;p45"/>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007" name="Google Shape;1007;p45"/>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Wyjaśnij podstawowe zasady mikroedukacji</a:t>
            </a:r>
            <a:endParaRPr/>
          </a:p>
        </p:txBody>
      </p:sp>
      <p:sp>
        <p:nvSpPr>
          <p:cNvPr id="1008" name="Google Shape;1008;p45"/>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Znaczenie dla nisko wykwalifikowanych dorosłych słuchaczy</a:t>
            </a:r>
            <a:endParaRPr/>
          </a:p>
        </p:txBody>
      </p:sp>
      <p:sp>
        <p:nvSpPr>
          <p:cNvPr id="1009" name="Google Shape;1009;p45"/>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Zilustrowanie, w jaki sposób skupienie się na celach edukacyjnych poprawia wyniki.</a:t>
            </a:r>
            <a:endParaRPr/>
          </a:p>
        </p:txBody>
      </p:sp>
      <p:sp>
        <p:nvSpPr>
          <p:cNvPr id="1010" name="Google Shape;1010;p45"/>
          <p:cNvSpPr txBox="1"/>
          <p:nvPr/>
        </p:nvSpPr>
        <p:spPr>
          <a:xfrm>
            <a:off x="13914722" y="7085160"/>
            <a:ext cx="4281834"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Wspieranie zaangażowania i </a:t>
            </a:r>
            <a:r>
              <a:rPr lang="en-US" sz="2400" b="0" i="0" u="none" strike="noStrike" cap="none">
                <a:solidFill>
                  <a:srgbClr val="000000"/>
                </a:solidFill>
                <a:latin typeface="Philosopher"/>
                <a:ea typeface="Philosopher"/>
                <a:cs typeface="Philosopher"/>
                <a:sym typeface="Philosopher"/>
              </a:rPr>
              <a:t>motywacji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058" y="9256418"/>
            <a:ext cx="2429309" cy="46170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46"/>
          <p:cNvSpPr/>
          <p:nvPr/>
        </p:nvSpPr>
        <p:spPr>
          <a:xfrm>
            <a:off x="3036167"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6"/>
          <p:cNvSpPr/>
          <p:nvPr/>
        </p:nvSpPr>
        <p:spPr>
          <a:xfrm>
            <a:off x="15967787" y="1028700"/>
            <a:ext cx="1768719" cy="1615134"/>
          </a:xfrm>
          <a:custGeom>
            <a:avLst/>
            <a:gdLst/>
            <a:ahLst/>
            <a:cxnLst/>
            <a:rect l="l" t="t" r="r" b="b"/>
            <a:pathLst>
              <a:path w="1768719" h="1615134" extrusionOk="0">
                <a:moveTo>
                  <a:pt x="0" y="0"/>
                </a:moveTo>
                <a:lnTo>
                  <a:pt x="1768719" y="0"/>
                </a:lnTo>
                <a:lnTo>
                  <a:pt x="1768719" y="1615134"/>
                </a:lnTo>
                <a:lnTo>
                  <a:pt x="0" y="1615134"/>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022" name="Google Shape;1022;p46"/>
          <p:cNvSpPr/>
          <p:nvPr/>
        </p:nvSpPr>
        <p:spPr>
          <a:xfrm>
            <a:off x="383120" y="112522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GB"/>
          </a:p>
        </p:txBody>
      </p:sp>
      <p:sp>
        <p:nvSpPr>
          <p:cNvPr id="1023" name="Google Shape;1023;p46"/>
          <p:cNvSpPr/>
          <p:nvPr/>
        </p:nvSpPr>
        <p:spPr>
          <a:xfrm>
            <a:off x="929955" y="1464200"/>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txBody>
          <a:bodyPr/>
          <a:lstStyle/>
          <a:p>
            <a:endParaRPr lang="en-GB"/>
          </a:p>
        </p:txBody>
      </p:sp>
      <p:sp>
        <p:nvSpPr>
          <p:cNvPr id="1024" name="Google Shape;1024;p46"/>
          <p:cNvSpPr/>
          <p:nvPr/>
        </p:nvSpPr>
        <p:spPr>
          <a:xfrm>
            <a:off x="6126949"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6"/>
          <p:cNvSpPr/>
          <p:nvPr/>
        </p:nvSpPr>
        <p:spPr>
          <a:xfrm>
            <a:off x="9217731"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6"/>
          <p:cNvSpPr/>
          <p:nvPr/>
        </p:nvSpPr>
        <p:spPr>
          <a:xfrm>
            <a:off x="1230851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6"/>
          <p:cNvSpPr/>
          <p:nvPr/>
        </p:nvSpPr>
        <p:spPr>
          <a:xfrm>
            <a:off x="1539724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6"/>
          <p:cNvSpPr/>
          <p:nvPr/>
        </p:nvSpPr>
        <p:spPr>
          <a:xfrm>
            <a:off x="-55774"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6"/>
          <p:cNvSpPr/>
          <p:nvPr/>
        </p:nvSpPr>
        <p:spPr>
          <a:xfrm>
            <a:off x="3282064" y="5598447"/>
            <a:ext cx="2663910" cy="2603973"/>
          </a:xfrm>
          <a:custGeom>
            <a:avLst/>
            <a:gdLst/>
            <a:ahLst/>
            <a:cxnLst/>
            <a:rect l="l" t="t" r="r" b="b"/>
            <a:pathLst>
              <a:path w="2663910" h="2603973" extrusionOk="0">
                <a:moveTo>
                  <a:pt x="0" y="0"/>
                </a:moveTo>
                <a:lnTo>
                  <a:pt x="2663910" y="0"/>
                </a:lnTo>
                <a:lnTo>
                  <a:pt x="2663910" y="2603972"/>
                </a:lnTo>
                <a:lnTo>
                  <a:pt x="0" y="2603972"/>
                </a:lnTo>
                <a:lnTo>
                  <a:pt x="0" y="0"/>
                </a:lnTo>
                <a:close/>
              </a:path>
            </a:pathLst>
          </a:custGeom>
          <a:blipFill rotWithShape="1">
            <a:blip r:embed="rId5">
              <a:alphaModFix amt="24000"/>
            </a:blip>
            <a:stretch>
              <a:fillRect/>
            </a:stretch>
          </a:blipFill>
          <a:ln>
            <a:noFill/>
          </a:ln>
        </p:spPr>
        <p:txBody>
          <a:bodyPr/>
          <a:lstStyle/>
          <a:p>
            <a:endParaRPr lang="en-GB"/>
          </a:p>
        </p:txBody>
      </p:sp>
      <p:sp>
        <p:nvSpPr>
          <p:cNvPr id="1030" name="Google Shape;1030;p46"/>
          <p:cNvSpPr/>
          <p:nvPr/>
        </p:nvSpPr>
        <p:spPr>
          <a:xfrm>
            <a:off x="0" y="4043473"/>
            <a:ext cx="2778992" cy="2372564"/>
          </a:xfrm>
          <a:custGeom>
            <a:avLst/>
            <a:gdLst/>
            <a:ahLst/>
            <a:cxnLst/>
            <a:rect l="l" t="t" r="r" b="b"/>
            <a:pathLst>
              <a:path w="2778992" h="2372564" extrusionOk="0">
                <a:moveTo>
                  <a:pt x="0" y="0"/>
                </a:moveTo>
                <a:lnTo>
                  <a:pt x="2778992" y="0"/>
                </a:lnTo>
                <a:lnTo>
                  <a:pt x="2778992" y="2372565"/>
                </a:lnTo>
                <a:lnTo>
                  <a:pt x="0" y="2372565"/>
                </a:lnTo>
                <a:lnTo>
                  <a:pt x="0" y="0"/>
                </a:lnTo>
                <a:close/>
              </a:path>
            </a:pathLst>
          </a:custGeom>
          <a:blipFill rotWithShape="1">
            <a:blip r:embed="rId6">
              <a:alphaModFix amt="24000"/>
            </a:blip>
            <a:stretch>
              <a:fillRect/>
            </a:stretch>
          </a:blipFill>
          <a:ln>
            <a:noFill/>
          </a:ln>
        </p:spPr>
        <p:txBody>
          <a:bodyPr/>
          <a:lstStyle/>
          <a:p>
            <a:endParaRPr lang="en-GB"/>
          </a:p>
        </p:txBody>
      </p:sp>
      <p:sp>
        <p:nvSpPr>
          <p:cNvPr id="1031" name="Google Shape;1031;p46"/>
          <p:cNvSpPr/>
          <p:nvPr/>
        </p:nvSpPr>
        <p:spPr>
          <a:xfrm>
            <a:off x="6165049" y="3990387"/>
            <a:ext cx="2271632" cy="2306225"/>
          </a:xfrm>
          <a:custGeom>
            <a:avLst/>
            <a:gdLst/>
            <a:ahLst/>
            <a:cxnLst/>
            <a:rect l="l" t="t" r="r" b="b"/>
            <a:pathLst>
              <a:path w="2271632" h="2306225" extrusionOk="0">
                <a:moveTo>
                  <a:pt x="0" y="0"/>
                </a:moveTo>
                <a:lnTo>
                  <a:pt x="2271632" y="0"/>
                </a:lnTo>
                <a:lnTo>
                  <a:pt x="2271632" y="2306226"/>
                </a:lnTo>
                <a:lnTo>
                  <a:pt x="0" y="2306226"/>
                </a:lnTo>
                <a:lnTo>
                  <a:pt x="0" y="0"/>
                </a:lnTo>
                <a:close/>
              </a:path>
            </a:pathLst>
          </a:custGeom>
          <a:blipFill rotWithShape="1">
            <a:blip r:embed="rId7">
              <a:alphaModFix amt="24000"/>
            </a:blip>
            <a:stretch>
              <a:fillRect/>
            </a:stretch>
          </a:blipFill>
          <a:ln>
            <a:noFill/>
          </a:ln>
        </p:spPr>
        <p:txBody>
          <a:bodyPr/>
          <a:lstStyle/>
          <a:p>
            <a:endParaRPr lang="en-GB"/>
          </a:p>
        </p:txBody>
      </p:sp>
      <p:sp>
        <p:nvSpPr>
          <p:cNvPr id="1032" name="Google Shape;1032;p46"/>
          <p:cNvSpPr/>
          <p:nvPr/>
        </p:nvSpPr>
        <p:spPr>
          <a:xfrm>
            <a:off x="9787693" y="5823924"/>
            <a:ext cx="2339845" cy="2378496"/>
          </a:xfrm>
          <a:custGeom>
            <a:avLst/>
            <a:gdLst/>
            <a:ahLst/>
            <a:cxnLst/>
            <a:rect l="l" t="t" r="r" b="b"/>
            <a:pathLst>
              <a:path w="2339845" h="2378496" extrusionOk="0">
                <a:moveTo>
                  <a:pt x="0" y="0"/>
                </a:moveTo>
                <a:lnTo>
                  <a:pt x="2339845" y="0"/>
                </a:lnTo>
                <a:lnTo>
                  <a:pt x="2339845" y="2378495"/>
                </a:lnTo>
                <a:lnTo>
                  <a:pt x="0" y="2378495"/>
                </a:lnTo>
                <a:lnTo>
                  <a:pt x="0" y="0"/>
                </a:lnTo>
                <a:close/>
              </a:path>
            </a:pathLst>
          </a:custGeom>
          <a:blipFill rotWithShape="1">
            <a:blip r:embed="rId8">
              <a:alphaModFix amt="24000"/>
            </a:blip>
            <a:stretch>
              <a:fillRect/>
            </a:stretch>
          </a:blipFill>
          <a:ln>
            <a:noFill/>
          </a:ln>
        </p:spPr>
        <p:txBody>
          <a:bodyPr/>
          <a:lstStyle/>
          <a:p>
            <a:endParaRPr lang="en-GB"/>
          </a:p>
        </p:txBody>
      </p:sp>
      <p:sp>
        <p:nvSpPr>
          <p:cNvPr id="1033" name="Google Shape;1033;p46"/>
          <p:cNvSpPr/>
          <p:nvPr/>
        </p:nvSpPr>
        <p:spPr>
          <a:xfrm>
            <a:off x="12308513" y="3842569"/>
            <a:ext cx="2295161" cy="2295161"/>
          </a:xfrm>
          <a:custGeom>
            <a:avLst/>
            <a:gdLst/>
            <a:ahLst/>
            <a:cxnLst/>
            <a:rect l="l" t="t" r="r" b="b"/>
            <a:pathLst>
              <a:path w="2295161" h="2295161" extrusionOk="0">
                <a:moveTo>
                  <a:pt x="0" y="0"/>
                </a:moveTo>
                <a:lnTo>
                  <a:pt x="2295162" y="0"/>
                </a:lnTo>
                <a:lnTo>
                  <a:pt x="2295162" y="2295161"/>
                </a:lnTo>
                <a:lnTo>
                  <a:pt x="0" y="2295161"/>
                </a:lnTo>
                <a:lnTo>
                  <a:pt x="0" y="0"/>
                </a:lnTo>
                <a:close/>
              </a:path>
            </a:pathLst>
          </a:custGeom>
          <a:blipFill rotWithShape="1">
            <a:blip r:embed="rId9">
              <a:alphaModFix amt="24000"/>
            </a:blip>
            <a:stretch>
              <a:fillRect/>
            </a:stretch>
          </a:blipFill>
          <a:ln>
            <a:noFill/>
          </a:ln>
        </p:spPr>
        <p:txBody>
          <a:bodyPr/>
          <a:lstStyle/>
          <a:p>
            <a:endParaRPr lang="en-GB"/>
          </a:p>
        </p:txBody>
      </p:sp>
      <p:sp>
        <p:nvSpPr>
          <p:cNvPr id="1034" name="Google Shape;1034;p46"/>
          <p:cNvSpPr/>
          <p:nvPr/>
        </p:nvSpPr>
        <p:spPr>
          <a:xfrm>
            <a:off x="16214672" y="6137730"/>
            <a:ext cx="2073328" cy="2064690"/>
          </a:xfrm>
          <a:custGeom>
            <a:avLst/>
            <a:gdLst/>
            <a:ahLst/>
            <a:cxnLst/>
            <a:rect l="l" t="t" r="r" b="b"/>
            <a:pathLst>
              <a:path w="2073328" h="2064690" extrusionOk="0">
                <a:moveTo>
                  <a:pt x="0" y="0"/>
                </a:moveTo>
                <a:lnTo>
                  <a:pt x="2073328" y="0"/>
                </a:lnTo>
                <a:lnTo>
                  <a:pt x="2073328" y="2064689"/>
                </a:lnTo>
                <a:lnTo>
                  <a:pt x="0" y="2064689"/>
                </a:lnTo>
                <a:lnTo>
                  <a:pt x="0" y="0"/>
                </a:lnTo>
                <a:close/>
              </a:path>
            </a:pathLst>
          </a:custGeom>
          <a:blipFill rotWithShape="1">
            <a:blip r:embed="rId10">
              <a:alphaModFix amt="24000"/>
            </a:blip>
            <a:stretch>
              <a:fillRect/>
            </a:stretch>
          </a:blipFill>
          <a:ln>
            <a:noFill/>
          </a:ln>
        </p:spPr>
        <p:txBody>
          <a:bodyPr/>
          <a:lstStyle/>
          <a:p>
            <a:endParaRPr lang="en-GB"/>
          </a:p>
        </p:txBody>
      </p:sp>
      <p:sp>
        <p:nvSpPr>
          <p:cNvPr id="1035" name="Google Shape;1035;p46"/>
          <p:cNvSpPr txBox="1"/>
          <p:nvPr/>
        </p:nvSpPr>
        <p:spPr>
          <a:xfrm>
            <a:off x="2502799" y="2190150"/>
            <a:ext cx="7562896" cy="6572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W trzeciej części omówiliśmy:</a:t>
            </a:r>
            <a:endParaRPr/>
          </a:p>
        </p:txBody>
      </p:sp>
      <p:sp>
        <p:nvSpPr>
          <p:cNvPr id="1036" name="Google Shape;1036;p46"/>
          <p:cNvSpPr txBox="1"/>
          <p:nvPr/>
        </p:nvSpPr>
        <p:spPr>
          <a:xfrm>
            <a:off x="402486" y="117804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Część 3</a:t>
            </a:r>
            <a:endParaRPr/>
          </a:p>
        </p:txBody>
      </p:sp>
      <p:sp>
        <p:nvSpPr>
          <p:cNvPr id="1037" name="Google Shape;1037;p46"/>
          <p:cNvSpPr txBox="1"/>
          <p:nvPr/>
        </p:nvSpPr>
        <p:spPr>
          <a:xfrm>
            <a:off x="487549" y="1973819"/>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Projektowanie mikrokształcenia</a:t>
            </a:r>
            <a:endParaRPr/>
          </a:p>
        </p:txBody>
      </p:sp>
      <p:sp>
        <p:nvSpPr>
          <p:cNvPr id="1038" name="Google Shape;1038;p46"/>
          <p:cNvSpPr txBox="1"/>
          <p:nvPr/>
        </p:nvSpPr>
        <p:spPr>
          <a:xfrm>
            <a:off x="255128" y="4435249"/>
            <a:ext cx="2380989" cy="3060190"/>
          </a:xfrm>
          <a:prstGeom prst="rect">
            <a:avLst/>
          </a:prstGeom>
          <a:noFill/>
          <a:ln>
            <a:noFill/>
          </a:ln>
        </p:spPr>
        <p:txBody>
          <a:bodyPr spcFirstLastPara="1" wrap="square" lIns="0" tIns="0" rIns="0" bIns="0" anchor="t" anchorCtr="0">
            <a:spAutoFit/>
          </a:bodyPr>
          <a:lstStyle/>
          <a:p>
            <a:pPr marL="0" marR="0" lvl="0" indent="0" algn="ctr" rtl="0">
              <a:lnSpc>
                <a:spcPct val="166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Znaczenie mikronauczania w dostarczaniu treści o niewielkich rozmiarach, dostępnych dla uczniów.</a:t>
            </a:r>
            <a:endParaRPr/>
          </a:p>
        </p:txBody>
      </p:sp>
      <p:sp>
        <p:nvSpPr>
          <p:cNvPr id="1039" name="Google Shape;1039;p46"/>
          <p:cNvSpPr txBox="1"/>
          <p:nvPr/>
        </p:nvSpPr>
        <p:spPr>
          <a:xfrm>
            <a:off x="3191215" y="4385337"/>
            <a:ext cx="2599711" cy="3188589"/>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Różne metody dostarczania mikrolearningu, w tym wideo, quizy, infografiki i inne.</a:t>
            </a:r>
            <a:endParaRPr/>
          </a:p>
        </p:txBody>
      </p:sp>
      <p:sp>
        <p:nvSpPr>
          <p:cNvPr id="1040" name="Google Shape;1040;p46"/>
          <p:cNvSpPr txBox="1"/>
          <p:nvPr/>
        </p:nvSpPr>
        <p:spPr>
          <a:xfrm>
            <a:off x="6284247" y="5172605"/>
            <a:ext cx="2595212" cy="20916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Strategie integracji mikrokształcenia z dłuższymi kursami lub programami nauczania</a:t>
            </a:r>
            <a:endParaRPr/>
          </a:p>
        </p:txBody>
      </p:sp>
      <p:sp>
        <p:nvSpPr>
          <p:cNvPr id="1041" name="Google Shape;1041;p46"/>
          <p:cNvSpPr txBox="1"/>
          <p:nvPr/>
        </p:nvSpPr>
        <p:spPr>
          <a:xfrm>
            <a:off x="12556163" y="4431612"/>
            <a:ext cx="2443270" cy="3355086"/>
          </a:xfrm>
          <a:prstGeom prst="rect">
            <a:avLst/>
          </a:prstGeom>
          <a:noFill/>
          <a:ln>
            <a:noFill/>
          </a:ln>
        </p:spPr>
        <p:txBody>
          <a:bodyPr spcFirstLastPara="1" wrap="square" lIns="0" tIns="0" rIns="0" bIns="0" anchor="t" anchorCtr="0">
            <a:spAutoFit/>
          </a:bodyPr>
          <a:lstStyle/>
          <a:p>
            <a:pPr marL="0" marR="0" lvl="0" indent="0" algn="ctr" rtl="0">
              <a:lnSpc>
                <a:spcPct val="137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Potencjalne korzyści z włączenia elementów grywalizacji i uczenia się społecznościowego w celu zwiększenia zaangażowania</a:t>
            </a:r>
            <a:endParaRPr/>
          </a:p>
        </p:txBody>
      </p:sp>
      <p:sp>
        <p:nvSpPr>
          <p:cNvPr id="1042" name="Google Shape;1042;p46"/>
          <p:cNvSpPr txBox="1"/>
          <p:nvPr/>
        </p:nvSpPr>
        <p:spPr>
          <a:xfrm>
            <a:off x="15589795" y="4324377"/>
            <a:ext cx="2501894" cy="334860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Wskazówki dotyczące zachęcania do ciągłej nauki, takie jak wyznaczanie celów i utrzymywanie spójnego harmonogramu.</a:t>
            </a:r>
            <a:endParaRPr/>
          </a:p>
        </p:txBody>
      </p:sp>
      <p:sp>
        <p:nvSpPr>
          <p:cNvPr id="1043" name="Google Shape;1043;p46"/>
          <p:cNvSpPr txBox="1"/>
          <p:nvPr/>
        </p:nvSpPr>
        <p:spPr>
          <a:xfrm>
            <a:off x="9422519" y="4791657"/>
            <a:ext cx="2500232" cy="2625471"/>
          </a:xfrm>
          <a:prstGeom prst="rect">
            <a:avLst/>
          </a:prstGeom>
          <a:noFill/>
          <a:ln>
            <a:noFill/>
          </a:ln>
        </p:spPr>
        <p:txBody>
          <a:bodyPr spcFirstLastPara="1" wrap="square" lIns="0" tIns="0" rIns="0" bIns="0" anchor="t" anchorCtr="0">
            <a:spAutoFit/>
          </a:bodyPr>
          <a:lstStyle/>
          <a:p>
            <a:pPr marL="0" marR="0" lvl="0" indent="0" algn="ctr" rtl="0">
              <a:lnSpc>
                <a:spcPct val="143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Dostosowanie mikrokształcenia do celów programu nauczania i celów edukacyjnych w celu zapewnienia adekwatności.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858" y="9454169"/>
            <a:ext cx="2429309" cy="46170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47"/>
          <p:cNvSpPr/>
          <p:nvPr/>
        </p:nvSpPr>
        <p:spPr>
          <a:xfrm rot="5400000">
            <a:off x="3505434" y="1487217"/>
            <a:ext cx="3349074" cy="6965303"/>
          </a:xfrm>
          <a:custGeom>
            <a:avLst/>
            <a:gdLst/>
            <a:ahLst/>
            <a:cxnLst/>
            <a:rect l="l" t="t" r="r" b="b"/>
            <a:pathLst>
              <a:path w="2337047" h="4860520" extrusionOk="0">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rot="5400000">
            <a:off x="11100277" y="3663855"/>
            <a:ext cx="3816911" cy="6965304"/>
          </a:xfrm>
          <a:custGeom>
            <a:avLst/>
            <a:gdLst/>
            <a:ahLst/>
            <a:cxnLst/>
            <a:rect l="l" t="t" r="r" b="b"/>
            <a:pathLst>
              <a:path w="3530491" h="6442630" extrusionOk="0">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7"/>
          <p:cNvSpPr/>
          <p:nvPr/>
        </p:nvSpPr>
        <p:spPr>
          <a:xfrm>
            <a:off x="16491385" y="326974"/>
            <a:ext cx="1535830" cy="1514769"/>
          </a:xfrm>
          <a:custGeom>
            <a:avLst/>
            <a:gdLst/>
            <a:ahLst/>
            <a:cxnLst/>
            <a:rect l="l" t="t" r="r" b="b"/>
            <a:pathLst>
              <a:path w="1535830" h="1514769" extrusionOk="0">
                <a:moveTo>
                  <a:pt x="0" y="0"/>
                </a:moveTo>
                <a:lnTo>
                  <a:pt x="1535830" y="0"/>
                </a:lnTo>
                <a:lnTo>
                  <a:pt x="1535830" y="1514769"/>
                </a:lnTo>
                <a:lnTo>
                  <a:pt x="0" y="1514769"/>
                </a:lnTo>
                <a:lnTo>
                  <a:pt x="0" y="0"/>
                </a:lnTo>
                <a:close/>
              </a:path>
            </a:pathLst>
          </a:custGeom>
          <a:blipFill rotWithShape="1">
            <a:blip r:embed="rId3">
              <a:alphaModFix/>
            </a:blip>
            <a:stretch>
              <a:fillRect l="-23955" r="-22461" b="-4987"/>
            </a:stretch>
          </a:blipFill>
          <a:ln>
            <a:noFill/>
          </a:ln>
        </p:spPr>
        <p:txBody>
          <a:bodyPr/>
          <a:lstStyle/>
          <a:p>
            <a:endParaRPr lang="en-GB"/>
          </a:p>
        </p:txBody>
      </p:sp>
      <p:sp>
        <p:nvSpPr>
          <p:cNvPr id="1056" name="Google Shape;1056;p47"/>
          <p:cNvSpPr txBox="1"/>
          <p:nvPr/>
        </p:nvSpPr>
        <p:spPr>
          <a:xfrm>
            <a:off x="2070161" y="3685898"/>
            <a:ext cx="6219622" cy="25107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Jaki jest główny cel micro-learningu?</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Dogłębna, długa treść</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Przystępne treści o niewielkich rozmiarach</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Złożone oceny</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Kompleksowe materiały szkoleniowe</a:t>
            </a:r>
            <a:endParaRPr/>
          </a:p>
        </p:txBody>
      </p:sp>
      <p:sp>
        <p:nvSpPr>
          <p:cNvPr id="1057" name="Google Shape;1057;p47"/>
          <p:cNvSpPr txBox="1"/>
          <p:nvPr/>
        </p:nvSpPr>
        <p:spPr>
          <a:xfrm>
            <a:off x="9893315" y="5652987"/>
            <a:ext cx="6825991" cy="29298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 jaki sposób można realizować mikroedukację?</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Tylko poprzez materiały tekstowe</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Za pomocą różnych formatów, w tym wideo, quizów i infografik.</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Wyłącznie poprzez długie artykuły</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Wykłady osobiste</a:t>
            </a:r>
            <a:endParaRPr/>
          </a:p>
        </p:txBody>
      </p:sp>
      <p:sp>
        <p:nvSpPr>
          <p:cNvPr id="1058" name="Google Shape;1058;p4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GB"/>
          </a:p>
        </p:txBody>
      </p:sp>
      <p:sp>
        <p:nvSpPr>
          <p:cNvPr id="1059" name="Google Shape;1059;p47"/>
          <p:cNvSpPr txBox="1"/>
          <p:nvPr/>
        </p:nvSpPr>
        <p:spPr>
          <a:xfrm>
            <a:off x="1697320" y="2192587"/>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060" name="Google Shape;1060;p47"/>
          <p:cNvSpPr txBox="1"/>
          <p:nvPr/>
        </p:nvSpPr>
        <p:spPr>
          <a:xfrm>
            <a:off x="429768" y="1181874"/>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Projektowanie mikrokształcenia</a:t>
            </a:r>
            <a:endParaRPr/>
          </a:p>
        </p:txBody>
      </p:sp>
      <p:sp>
        <p:nvSpPr>
          <p:cNvPr id="1061" name="Google Shape;1061;p4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txBody>
          <a:bodyPr/>
          <a:lstStyle/>
          <a:p>
            <a:endParaRPr lang="en-GB"/>
          </a:p>
        </p:txBody>
      </p:sp>
      <p:sp>
        <p:nvSpPr>
          <p:cNvPr id="1062" name="Google Shape;1062;p4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Część 3</a:t>
            </a:r>
            <a:endParaRPr/>
          </a:p>
        </p:txBody>
      </p:sp>
      <p:sp>
        <p:nvSpPr>
          <p:cNvPr id="1063" name="Google Shape;1063;p4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065" y="9729174"/>
            <a:ext cx="2429309" cy="46170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48"/>
          <p:cNvSpPr/>
          <p:nvPr/>
        </p:nvSpPr>
        <p:spPr>
          <a:xfrm rot="5400000">
            <a:off x="1498485" y="1238849"/>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8"/>
          <p:cNvSpPr/>
          <p:nvPr/>
        </p:nvSpPr>
        <p:spPr>
          <a:xfrm rot="5400000">
            <a:off x="8727930" y="4174407"/>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8"/>
          <p:cNvSpPr/>
          <p:nvPr/>
        </p:nvSpPr>
        <p:spPr>
          <a:xfrm rot="5400000">
            <a:off x="10213888" y="-873748"/>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8"/>
          <p:cNvSpPr/>
          <p:nvPr/>
        </p:nvSpPr>
        <p:spPr>
          <a:xfrm>
            <a:off x="9398302" y="805330"/>
            <a:ext cx="7441359" cy="9258300"/>
          </a:xfrm>
          <a:custGeom>
            <a:avLst/>
            <a:gdLst/>
            <a:ahLst/>
            <a:cxnLst/>
            <a:rect l="l" t="t" r="r" b="b"/>
            <a:pathLst>
              <a:path w="7441359" h="9258300" extrusionOk="0">
                <a:moveTo>
                  <a:pt x="0" y="0"/>
                </a:moveTo>
                <a:lnTo>
                  <a:pt x="7441359" y="0"/>
                </a:lnTo>
                <a:lnTo>
                  <a:pt x="7441359" y="9258300"/>
                </a:lnTo>
                <a:lnTo>
                  <a:pt x="0" y="9258300"/>
                </a:lnTo>
                <a:lnTo>
                  <a:pt x="0" y="0"/>
                </a:lnTo>
                <a:close/>
              </a:path>
            </a:pathLst>
          </a:custGeom>
          <a:blipFill rotWithShape="1">
            <a:blip r:embed="rId3">
              <a:alphaModFix amt="14000"/>
            </a:blip>
            <a:stretch>
              <a:fillRect/>
            </a:stretch>
          </a:blipFill>
          <a:ln>
            <a:noFill/>
          </a:ln>
        </p:spPr>
        <p:txBody>
          <a:bodyPr/>
          <a:lstStyle/>
          <a:p>
            <a:endParaRPr lang="en-GB"/>
          </a:p>
        </p:txBody>
      </p:sp>
      <p:sp>
        <p:nvSpPr>
          <p:cNvPr id="1076" name="Google Shape;1076;p4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078" name="Google Shape;1078;p48"/>
          <p:cNvSpPr txBox="1"/>
          <p:nvPr/>
        </p:nvSpPr>
        <p:spPr>
          <a:xfrm>
            <a:off x="1028700" y="1019175"/>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079" name="Google Shape;1079;p48"/>
          <p:cNvSpPr txBox="1"/>
          <p:nvPr/>
        </p:nvSpPr>
        <p:spPr>
          <a:xfrm>
            <a:off x="637351" y="2973752"/>
            <a:ext cx="5947462" cy="33489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Jaka jest jedna ze strategii integracji mikrolearningu z dłuższymi kursami?</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Unikaj integracji i utrzymuj je oddzielnie</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Lekceważenie celów programu nauczania</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Dostosowanie mikrokształcenia do celów programu nauczania i celów edukacyjnych.</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Używaj mikrolearningu do niepowiązanych ze sobą tematów.</a:t>
            </a:r>
            <a:endParaRPr/>
          </a:p>
        </p:txBody>
      </p:sp>
      <p:sp>
        <p:nvSpPr>
          <p:cNvPr id="1080" name="Google Shape;1080;p48"/>
          <p:cNvSpPr txBox="1"/>
          <p:nvPr/>
        </p:nvSpPr>
        <p:spPr>
          <a:xfrm>
            <a:off x="9398302" y="999076"/>
            <a:ext cx="5856368" cy="3063621"/>
          </a:xfrm>
          <a:prstGeom prst="rect">
            <a:avLst/>
          </a:prstGeom>
          <a:noFill/>
          <a:ln>
            <a:noFill/>
          </a:ln>
        </p:spPr>
        <p:txBody>
          <a:bodyPr spcFirstLastPara="1" wrap="square" lIns="0" tIns="0" rIns="0" bIns="0" anchor="t" anchorCtr="0">
            <a:spAutoFit/>
          </a:bodyPr>
          <a:lstStyle/>
          <a:p>
            <a:pPr marL="0" marR="0" lvl="0" indent="0" algn="just" rtl="0">
              <a:lnSpc>
                <a:spcPct val="143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Co jest niezbędnym elementem zwiększającym zaangażowanie w mikroedukację?</a:t>
            </a:r>
            <a:endParaRPr/>
          </a:p>
          <a:p>
            <a:pPr marL="0" marR="0" lvl="0" indent="0" algn="l" rtl="0">
              <a:lnSpc>
                <a:spcPct val="143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Długie zadania</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Motywacja zewnętrzna</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Grywalizacja i nauka społecznościowa</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Izolacja od rówieśników</a:t>
            </a:r>
            <a:endParaRPr/>
          </a:p>
        </p:txBody>
      </p:sp>
      <p:sp>
        <p:nvSpPr>
          <p:cNvPr id="1081" name="Google Shape;1081;p48"/>
          <p:cNvSpPr txBox="1"/>
          <p:nvPr/>
        </p:nvSpPr>
        <p:spPr>
          <a:xfrm>
            <a:off x="7935772" y="5909310"/>
            <a:ext cx="5809511" cy="334899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 można zachęcać do ciągłego uczenia się za pomocą mikrokształcenia?</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Utrzymywanie nieregularnego harmonogramu</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Wyznaczanie celów i utrzymywanie spójnego harmonogramu</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Ignorowanie postępów uczniów</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Korzystanie z długich i rzadkich materiałów edukacyjnych</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700" y="9149369"/>
            <a:ext cx="2429309" cy="46170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1" name="Google Shape;1091;p4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092" name="Google Shape;1092;p49"/>
          <p:cNvSpPr/>
          <p:nvPr/>
        </p:nvSpPr>
        <p:spPr>
          <a:xfrm>
            <a:off x="10349235"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4">
              <a:alphaModFix amt="8999"/>
            </a:blip>
            <a:stretch>
              <a:fillRect/>
            </a:stretch>
          </a:blipFill>
          <a:ln>
            <a:noFill/>
          </a:ln>
        </p:spPr>
        <p:txBody>
          <a:bodyPr/>
          <a:lstStyle/>
          <a:p>
            <a:endParaRPr lang="en-GB"/>
          </a:p>
        </p:txBody>
      </p:sp>
      <p:sp>
        <p:nvSpPr>
          <p:cNvPr id="1093" name="Google Shape;1093;p49"/>
          <p:cNvSpPr/>
          <p:nvPr/>
        </p:nvSpPr>
        <p:spPr>
          <a:xfrm>
            <a:off x="5121143" y="7428288"/>
            <a:ext cx="1044491" cy="946570"/>
          </a:xfrm>
          <a:custGeom>
            <a:avLst/>
            <a:gdLst/>
            <a:ahLst/>
            <a:cxnLst/>
            <a:rect l="l" t="t" r="r" b="b"/>
            <a:pathLst>
              <a:path w="1044491" h="946570" extrusionOk="0">
                <a:moveTo>
                  <a:pt x="0" y="0"/>
                </a:moveTo>
                <a:lnTo>
                  <a:pt x="1044492" y="0"/>
                </a:lnTo>
                <a:lnTo>
                  <a:pt x="1044492" y="946570"/>
                </a:lnTo>
                <a:lnTo>
                  <a:pt x="0" y="946570"/>
                </a:lnTo>
                <a:lnTo>
                  <a:pt x="0" y="0"/>
                </a:lnTo>
                <a:close/>
              </a:path>
            </a:pathLst>
          </a:custGeom>
          <a:blipFill rotWithShape="1">
            <a:blip r:embed="rId5">
              <a:alphaModFix/>
            </a:blip>
            <a:stretch>
              <a:fillRect/>
            </a:stretch>
          </a:blipFill>
          <a:ln>
            <a:noFill/>
          </a:ln>
        </p:spPr>
        <p:txBody>
          <a:bodyPr/>
          <a:lstStyle/>
          <a:p>
            <a:endParaRPr lang="en-GB"/>
          </a:p>
        </p:txBody>
      </p:sp>
      <p:sp>
        <p:nvSpPr>
          <p:cNvPr id="1094" name="Google Shape;1094;p49"/>
          <p:cNvSpPr/>
          <p:nvPr/>
        </p:nvSpPr>
        <p:spPr>
          <a:xfrm>
            <a:off x="5015669" y="3126438"/>
            <a:ext cx="1064941" cy="1072988"/>
          </a:xfrm>
          <a:custGeom>
            <a:avLst/>
            <a:gdLst/>
            <a:ahLst/>
            <a:cxnLst/>
            <a:rect l="l" t="t" r="r" b="b"/>
            <a:pathLst>
              <a:path w="1064941" h="1072988" extrusionOk="0">
                <a:moveTo>
                  <a:pt x="0" y="0"/>
                </a:moveTo>
                <a:lnTo>
                  <a:pt x="1064940" y="0"/>
                </a:lnTo>
                <a:lnTo>
                  <a:pt x="1064940" y="1072988"/>
                </a:lnTo>
                <a:lnTo>
                  <a:pt x="0" y="1072988"/>
                </a:lnTo>
                <a:lnTo>
                  <a:pt x="0" y="0"/>
                </a:lnTo>
                <a:close/>
              </a:path>
            </a:pathLst>
          </a:custGeom>
          <a:blipFill rotWithShape="1">
            <a:blip r:embed="rId6">
              <a:alphaModFix/>
            </a:blip>
            <a:stretch>
              <a:fillRect/>
            </a:stretch>
          </a:blipFill>
          <a:ln>
            <a:noFill/>
          </a:ln>
        </p:spPr>
        <p:txBody>
          <a:bodyPr/>
          <a:lstStyle/>
          <a:p>
            <a:endParaRPr lang="en-GB"/>
          </a:p>
        </p:txBody>
      </p:sp>
      <p:sp>
        <p:nvSpPr>
          <p:cNvPr id="1095" name="Google Shape;1095;p49"/>
          <p:cNvSpPr/>
          <p:nvPr/>
        </p:nvSpPr>
        <p:spPr>
          <a:xfrm>
            <a:off x="11531481" y="7347934"/>
            <a:ext cx="933217" cy="1026924"/>
          </a:xfrm>
          <a:custGeom>
            <a:avLst/>
            <a:gdLst/>
            <a:ahLst/>
            <a:cxnLst/>
            <a:rect l="l" t="t" r="r" b="b"/>
            <a:pathLst>
              <a:path w="933217" h="1026924" extrusionOk="0">
                <a:moveTo>
                  <a:pt x="0" y="0"/>
                </a:moveTo>
                <a:lnTo>
                  <a:pt x="933217" y="0"/>
                </a:lnTo>
                <a:lnTo>
                  <a:pt x="933217" y="1026924"/>
                </a:lnTo>
                <a:lnTo>
                  <a:pt x="0" y="1026924"/>
                </a:lnTo>
                <a:lnTo>
                  <a:pt x="0" y="0"/>
                </a:lnTo>
                <a:close/>
              </a:path>
            </a:pathLst>
          </a:custGeom>
          <a:blipFill rotWithShape="1">
            <a:blip r:embed="rId7">
              <a:alphaModFix/>
            </a:blip>
            <a:stretch>
              <a:fillRect/>
            </a:stretch>
          </a:blipFill>
          <a:ln>
            <a:noFill/>
          </a:ln>
        </p:spPr>
        <p:txBody>
          <a:bodyPr/>
          <a:lstStyle/>
          <a:p>
            <a:endParaRPr lang="en-GB"/>
          </a:p>
        </p:txBody>
      </p:sp>
      <p:sp>
        <p:nvSpPr>
          <p:cNvPr id="1096" name="Google Shape;1096;p49"/>
          <p:cNvSpPr/>
          <p:nvPr/>
        </p:nvSpPr>
        <p:spPr>
          <a:xfrm rot="-2859112">
            <a:off x="4877256" y="5404523"/>
            <a:ext cx="1341765" cy="1438891"/>
          </a:xfrm>
          <a:custGeom>
            <a:avLst/>
            <a:gdLst/>
            <a:ahLst/>
            <a:cxnLst/>
            <a:rect l="l" t="t" r="r" b="b"/>
            <a:pathLst>
              <a:path w="1341765" h="1438891" extrusionOk="0">
                <a:moveTo>
                  <a:pt x="0" y="0"/>
                </a:moveTo>
                <a:lnTo>
                  <a:pt x="1341766" y="0"/>
                </a:lnTo>
                <a:lnTo>
                  <a:pt x="1341766" y="1438891"/>
                </a:lnTo>
                <a:lnTo>
                  <a:pt x="0" y="1438891"/>
                </a:lnTo>
                <a:lnTo>
                  <a:pt x="0" y="0"/>
                </a:lnTo>
                <a:close/>
              </a:path>
            </a:pathLst>
          </a:custGeom>
          <a:blipFill rotWithShape="1">
            <a:blip r:embed="rId8">
              <a:alphaModFix/>
            </a:blip>
            <a:stretch>
              <a:fillRect/>
            </a:stretch>
          </a:blipFill>
          <a:ln>
            <a:noFill/>
          </a:ln>
        </p:spPr>
        <p:txBody>
          <a:bodyPr/>
          <a:lstStyle/>
          <a:p>
            <a:endParaRPr lang="en-GB"/>
          </a:p>
        </p:txBody>
      </p:sp>
      <p:sp>
        <p:nvSpPr>
          <p:cNvPr id="1097" name="Google Shape;1097;p49"/>
          <p:cNvSpPr/>
          <p:nvPr/>
        </p:nvSpPr>
        <p:spPr>
          <a:xfrm>
            <a:off x="11333466" y="2740917"/>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9">
              <a:alphaModFix/>
            </a:blip>
            <a:stretch>
              <a:fillRect/>
            </a:stretch>
          </a:blipFill>
          <a:ln>
            <a:noFill/>
          </a:ln>
        </p:spPr>
        <p:txBody>
          <a:bodyPr/>
          <a:lstStyle/>
          <a:p>
            <a:endParaRPr lang="en-GB"/>
          </a:p>
        </p:txBody>
      </p:sp>
      <p:sp>
        <p:nvSpPr>
          <p:cNvPr id="1098" name="Google Shape;1098;p49"/>
          <p:cNvSpPr/>
          <p:nvPr/>
        </p:nvSpPr>
        <p:spPr>
          <a:xfrm rot="10800000">
            <a:off x="11704329" y="5481699"/>
            <a:ext cx="587521" cy="1517072"/>
          </a:xfrm>
          <a:custGeom>
            <a:avLst/>
            <a:gdLst/>
            <a:ahLst/>
            <a:cxnLst/>
            <a:rect l="l" t="t" r="r" b="b"/>
            <a:pathLst>
              <a:path w="587521" h="1517072" extrusionOk="0">
                <a:moveTo>
                  <a:pt x="0" y="0"/>
                </a:moveTo>
                <a:lnTo>
                  <a:pt x="587521" y="0"/>
                </a:lnTo>
                <a:lnTo>
                  <a:pt x="587521" y="1517071"/>
                </a:lnTo>
                <a:lnTo>
                  <a:pt x="0" y="1517071"/>
                </a:lnTo>
                <a:lnTo>
                  <a:pt x="0" y="0"/>
                </a:lnTo>
                <a:close/>
              </a:path>
            </a:pathLst>
          </a:custGeom>
          <a:blipFill rotWithShape="1">
            <a:blip r:embed="rId10">
              <a:alphaModFix/>
            </a:blip>
            <a:stretch>
              <a:fillRect/>
            </a:stretch>
          </a:blipFill>
          <a:ln>
            <a:noFill/>
          </a:ln>
        </p:spPr>
        <p:txBody>
          <a:bodyPr/>
          <a:lstStyle/>
          <a:p>
            <a:endParaRPr lang="en-GB"/>
          </a:p>
        </p:txBody>
      </p:sp>
      <p:sp>
        <p:nvSpPr>
          <p:cNvPr id="1099" name="Google Shape;1099;p49"/>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Motywacja w mikrokształceniu </a:t>
            </a:r>
            <a:endParaRPr/>
          </a:p>
        </p:txBody>
      </p:sp>
      <p:sp>
        <p:nvSpPr>
          <p:cNvPr id="1100" name="Google Shape;1100;p49"/>
          <p:cNvSpPr txBox="1"/>
          <p:nvPr/>
        </p:nvSpPr>
        <p:spPr>
          <a:xfrm>
            <a:off x="335181" y="1791839"/>
            <a:ext cx="11232677"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Motywowanie dorosłych uczniów o niskich kwalifikacjach w mikroedukacji może stanowić wyzwanie ze względu na:</a:t>
            </a:r>
            <a:endParaRPr/>
          </a:p>
        </p:txBody>
      </p:sp>
      <p:sp>
        <p:nvSpPr>
          <p:cNvPr id="1101" name="Google Shape;1101;p49"/>
          <p:cNvSpPr txBox="1"/>
          <p:nvPr/>
        </p:nvSpPr>
        <p:spPr>
          <a:xfrm>
            <a:off x="4095934" y="8633904"/>
            <a:ext cx="30949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Brak pewności siebie </a:t>
            </a:r>
            <a:endParaRPr/>
          </a:p>
        </p:txBody>
      </p:sp>
      <p:sp>
        <p:nvSpPr>
          <p:cNvPr id="1102" name="Google Shape;1102;p49"/>
          <p:cNvSpPr txBox="1"/>
          <p:nvPr/>
        </p:nvSpPr>
        <p:spPr>
          <a:xfrm>
            <a:off x="9677561" y="8633904"/>
            <a:ext cx="46410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Ograniczone umiejętności cyfrowe</a:t>
            </a:r>
            <a:endParaRPr/>
          </a:p>
        </p:txBody>
      </p:sp>
      <p:sp>
        <p:nvSpPr>
          <p:cNvPr id="1103" name="Google Shape;1103;p49"/>
          <p:cNvSpPr txBox="1"/>
          <p:nvPr/>
        </p:nvSpPr>
        <p:spPr>
          <a:xfrm>
            <a:off x="3977035" y="4410075"/>
            <a:ext cx="3142208"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Zwiększenie poczucia własnej wartości</a:t>
            </a:r>
            <a:endParaRPr/>
          </a:p>
        </p:txBody>
      </p:sp>
      <p:sp>
        <p:nvSpPr>
          <p:cNvPr id="1104" name="Google Shape;1104;p49"/>
          <p:cNvSpPr txBox="1"/>
          <p:nvPr/>
        </p:nvSpPr>
        <p:spPr>
          <a:xfrm>
            <a:off x="10283238" y="4410075"/>
            <a:ext cx="342970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Zapewnienie przyjaznych dla użytkownika narzędzi i wsparcia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1305" y="471635"/>
            <a:ext cx="2429309" cy="4617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691678" y="1308160"/>
            <a:ext cx="9144000" cy="51435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en-GB"/>
          </a:p>
        </p:txBody>
      </p:sp>
      <p:sp>
        <p:nvSpPr>
          <p:cNvPr id="144" name="Google Shape;144;p5"/>
          <p:cNvSpPr txBox="1"/>
          <p:nvPr/>
        </p:nvSpPr>
        <p:spPr>
          <a:xfrm>
            <a:off x="7512853" y="1605396"/>
            <a:ext cx="2231400" cy="281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WITAMY!</a:t>
            </a:r>
            <a:endParaRPr/>
          </a:p>
        </p:txBody>
      </p:sp>
      <p:sp>
        <p:nvSpPr>
          <p:cNvPr id="145" name="Google Shape;145;p5"/>
          <p:cNvSpPr/>
          <p:nvPr/>
        </p:nvSpPr>
        <p:spPr>
          <a:xfrm>
            <a:off x="15056900" y="-67592"/>
            <a:ext cx="3580483" cy="2531242"/>
          </a:xfrm>
          <a:custGeom>
            <a:avLst/>
            <a:gdLst/>
            <a:ahLst/>
            <a:cxnLst/>
            <a:rect l="l" t="t" r="r" b="b"/>
            <a:pathLst>
              <a:path w="3580483" h="2531242" extrusionOk="0">
                <a:moveTo>
                  <a:pt x="0" y="0"/>
                </a:moveTo>
                <a:lnTo>
                  <a:pt x="3580483" y="0"/>
                </a:lnTo>
                <a:lnTo>
                  <a:pt x="3580483" y="2531243"/>
                </a:lnTo>
                <a:lnTo>
                  <a:pt x="0" y="2531243"/>
                </a:lnTo>
                <a:lnTo>
                  <a:pt x="0" y="0"/>
                </a:lnTo>
                <a:close/>
              </a:path>
            </a:pathLst>
          </a:custGeom>
          <a:blipFill rotWithShape="1">
            <a:blip r:embed="rId3">
              <a:alphaModFix/>
            </a:blip>
            <a:stretch>
              <a:fillRect b="-32"/>
            </a:stretch>
          </a:blipFill>
          <a:ln>
            <a:noFill/>
          </a:ln>
        </p:spPr>
        <p:txBody>
          <a:bodyPr/>
          <a:lstStyle/>
          <a:p>
            <a:endParaRPr lang="en-GB"/>
          </a:p>
        </p:txBody>
      </p:sp>
      <p:sp>
        <p:nvSpPr>
          <p:cNvPr id="146" name="Google Shape;146;p5"/>
          <p:cNvSpPr txBox="1"/>
          <p:nvPr/>
        </p:nvSpPr>
        <p:spPr>
          <a:xfrm>
            <a:off x="1103428" y="1885565"/>
            <a:ext cx="7525119" cy="3874315"/>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Cieszymy się, że możemy rozpocząć naszą podróż do świata mikro-learningu i tego, jak może on mieć duże znaczenie w edukacji dorosłych. Micro-learning może być terminem, którego jeszcze nie znasz, ale pod koniec naszego wspólnego czasu będziesz miał solidną wiedzę na jego temat. </a:t>
            </a:r>
            <a:endParaRPr/>
          </a:p>
          <a:p>
            <a:pPr marL="0" marR="0" lvl="0" indent="0" algn="l" rtl="0">
              <a:lnSpc>
                <a:spcPct val="18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zrozumienie jego mocy i potencjału.</a:t>
            </a:r>
            <a:endParaRPr/>
          </a:p>
        </p:txBody>
      </p:sp>
      <p:sp>
        <p:nvSpPr>
          <p:cNvPr id="147" name="Google Shape;147;p5"/>
          <p:cNvSpPr/>
          <p:nvPr/>
        </p:nvSpPr>
        <p:spPr>
          <a:xfrm>
            <a:off x="8132012" y="4489704"/>
            <a:ext cx="9144000" cy="5143500"/>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678" y="9171501"/>
            <a:ext cx="2429309" cy="46170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4" name="Google Shape;1114;p5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115" name="Google Shape;1115;p50"/>
          <p:cNvSpPr/>
          <p:nvPr/>
        </p:nvSpPr>
        <p:spPr>
          <a:xfrm>
            <a:off x="9144000"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4">
              <a:alphaModFix amt="8999"/>
            </a:blip>
            <a:stretch>
              <a:fillRect/>
            </a:stretch>
          </a:blipFill>
          <a:ln>
            <a:noFill/>
          </a:ln>
        </p:spPr>
        <p:txBody>
          <a:bodyPr/>
          <a:lstStyle/>
          <a:p>
            <a:endParaRPr lang="en-GB"/>
          </a:p>
        </p:txBody>
      </p:sp>
      <p:sp>
        <p:nvSpPr>
          <p:cNvPr id="1116" name="Google Shape;1116;p50"/>
          <p:cNvSpPr/>
          <p:nvPr/>
        </p:nvSpPr>
        <p:spPr>
          <a:xfrm>
            <a:off x="8609864" y="6955221"/>
            <a:ext cx="1068271" cy="1001504"/>
          </a:xfrm>
          <a:custGeom>
            <a:avLst/>
            <a:gdLst/>
            <a:ahLst/>
            <a:cxnLst/>
            <a:rect l="l" t="t" r="r" b="b"/>
            <a:pathLst>
              <a:path w="1068271" h="1001504" extrusionOk="0">
                <a:moveTo>
                  <a:pt x="0" y="0"/>
                </a:moveTo>
                <a:lnTo>
                  <a:pt x="1068272" y="0"/>
                </a:lnTo>
                <a:lnTo>
                  <a:pt x="1068272" y="1001504"/>
                </a:lnTo>
                <a:lnTo>
                  <a:pt x="0" y="1001504"/>
                </a:lnTo>
                <a:lnTo>
                  <a:pt x="0" y="0"/>
                </a:lnTo>
                <a:close/>
              </a:path>
            </a:pathLst>
          </a:custGeom>
          <a:blipFill rotWithShape="1">
            <a:blip r:embed="rId5">
              <a:alphaModFix/>
            </a:blip>
            <a:stretch>
              <a:fillRect/>
            </a:stretch>
          </a:blipFill>
          <a:ln>
            <a:noFill/>
          </a:ln>
        </p:spPr>
        <p:txBody>
          <a:bodyPr/>
          <a:lstStyle/>
          <a:p>
            <a:endParaRPr lang="en-GB"/>
          </a:p>
        </p:txBody>
      </p:sp>
      <p:sp>
        <p:nvSpPr>
          <p:cNvPr id="1117" name="Google Shape;1117;p50"/>
          <p:cNvSpPr/>
          <p:nvPr/>
        </p:nvSpPr>
        <p:spPr>
          <a:xfrm>
            <a:off x="15092423" y="7376442"/>
            <a:ext cx="810881" cy="810881"/>
          </a:xfrm>
          <a:custGeom>
            <a:avLst/>
            <a:gdLst/>
            <a:ahLst/>
            <a:cxnLst/>
            <a:rect l="l" t="t" r="r" b="b"/>
            <a:pathLst>
              <a:path w="810881" h="810881" extrusionOk="0">
                <a:moveTo>
                  <a:pt x="0" y="0"/>
                </a:moveTo>
                <a:lnTo>
                  <a:pt x="810880" y="0"/>
                </a:lnTo>
                <a:lnTo>
                  <a:pt x="810880" y="810881"/>
                </a:lnTo>
                <a:lnTo>
                  <a:pt x="0" y="810881"/>
                </a:lnTo>
                <a:lnTo>
                  <a:pt x="0" y="0"/>
                </a:lnTo>
                <a:close/>
              </a:path>
            </a:pathLst>
          </a:custGeom>
          <a:blipFill rotWithShape="1">
            <a:blip r:embed="rId6">
              <a:alphaModFix/>
            </a:blip>
            <a:stretch>
              <a:fillRect/>
            </a:stretch>
          </a:blipFill>
          <a:ln>
            <a:noFill/>
          </a:ln>
        </p:spPr>
        <p:txBody>
          <a:bodyPr/>
          <a:lstStyle/>
          <a:p>
            <a:endParaRPr lang="en-GB"/>
          </a:p>
        </p:txBody>
      </p:sp>
      <p:sp>
        <p:nvSpPr>
          <p:cNvPr id="1118" name="Google Shape;1118;p50"/>
          <p:cNvSpPr/>
          <p:nvPr/>
        </p:nvSpPr>
        <p:spPr>
          <a:xfrm rot="10800000">
            <a:off x="15204103"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txBody>
          <a:bodyPr/>
          <a:lstStyle/>
          <a:p>
            <a:endParaRPr lang="en-GB"/>
          </a:p>
        </p:txBody>
      </p:sp>
      <p:sp>
        <p:nvSpPr>
          <p:cNvPr id="1119" name="Google Shape;1119;p50"/>
          <p:cNvSpPr/>
          <p:nvPr/>
        </p:nvSpPr>
        <p:spPr>
          <a:xfrm rot="10800000">
            <a:off x="8850240"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txBody>
          <a:bodyPr/>
          <a:lstStyle/>
          <a:p>
            <a:endParaRPr lang="en-GB"/>
          </a:p>
        </p:txBody>
      </p:sp>
      <p:sp>
        <p:nvSpPr>
          <p:cNvPr id="1120" name="Google Shape;1120;p50"/>
          <p:cNvSpPr/>
          <p:nvPr/>
        </p:nvSpPr>
        <p:spPr>
          <a:xfrm rot="10800000">
            <a:off x="2820967"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txBody>
          <a:bodyPr/>
          <a:lstStyle/>
          <a:p>
            <a:endParaRPr lang="en-GB"/>
          </a:p>
        </p:txBody>
      </p:sp>
      <p:sp>
        <p:nvSpPr>
          <p:cNvPr id="1121" name="Google Shape;1121;p50"/>
          <p:cNvSpPr/>
          <p:nvPr/>
        </p:nvSpPr>
        <p:spPr>
          <a:xfrm>
            <a:off x="2524072" y="2084476"/>
            <a:ext cx="1181311" cy="1562064"/>
          </a:xfrm>
          <a:custGeom>
            <a:avLst/>
            <a:gdLst/>
            <a:ahLst/>
            <a:cxnLst/>
            <a:rect l="l" t="t" r="r" b="b"/>
            <a:pathLst>
              <a:path w="1181311" h="1562064" extrusionOk="0">
                <a:moveTo>
                  <a:pt x="0" y="0"/>
                </a:moveTo>
                <a:lnTo>
                  <a:pt x="1181310" y="0"/>
                </a:lnTo>
                <a:lnTo>
                  <a:pt x="1181310" y="1562063"/>
                </a:lnTo>
                <a:lnTo>
                  <a:pt x="0" y="1562063"/>
                </a:lnTo>
                <a:lnTo>
                  <a:pt x="0" y="0"/>
                </a:lnTo>
                <a:close/>
              </a:path>
            </a:pathLst>
          </a:custGeom>
          <a:blipFill rotWithShape="1">
            <a:blip r:embed="rId8">
              <a:alphaModFix/>
            </a:blip>
            <a:stretch>
              <a:fillRect/>
            </a:stretch>
          </a:blipFill>
          <a:ln>
            <a:noFill/>
          </a:ln>
        </p:spPr>
        <p:txBody>
          <a:bodyPr/>
          <a:lstStyle/>
          <a:p>
            <a:endParaRPr lang="en-GB"/>
          </a:p>
        </p:txBody>
      </p:sp>
      <p:sp>
        <p:nvSpPr>
          <p:cNvPr id="1122" name="Google Shape;1122;p50"/>
          <p:cNvSpPr/>
          <p:nvPr/>
        </p:nvSpPr>
        <p:spPr>
          <a:xfrm>
            <a:off x="8460597" y="2084476"/>
            <a:ext cx="1366806" cy="1562064"/>
          </a:xfrm>
          <a:custGeom>
            <a:avLst/>
            <a:gdLst/>
            <a:ahLst/>
            <a:cxnLst/>
            <a:rect l="l" t="t" r="r" b="b"/>
            <a:pathLst>
              <a:path w="1366806" h="1562064" extrusionOk="0">
                <a:moveTo>
                  <a:pt x="0" y="0"/>
                </a:moveTo>
                <a:lnTo>
                  <a:pt x="1366806" y="0"/>
                </a:lnTo>
                <a:lnTo>
                  <a:pt x="1366806" y="1562063"/>
                </a:lnTo>
                <a:lnTo>
                  <a:pt x="0" y="1562063"/>
                </a:lnTo>
                <a:lnTo>
                  <a:pt x="0" y="0"/>
                </a:lnTo>
                <a:close/>
              </a:path>
            </a:pathLst>
          </a:custGeom>
          <a:blipFill rotWithShape="1">
            <a:blip r:embed="rId9">
              <a:alphaModFix/>
            </a:blip>
            <a:stretch>
              <a:fillRect/>
            </a:stretch>
          </a:blipFill>
          <a:ln>
            <a:noFill/>
          </a:ln>
        </p:spPr>
        <p:txBody>
          <a:bodyPr/>
          <a:lstStyle/>
          <a:p>
            <a:endParaRPr lang="en-GB"/>
          </a:p>
        </p:txBody>
      </p:sp>
      <p:sp>
        <p:nvSpPr>
          <p:cNvPr id="1123" name="Google Shape;1123;p50"/>
          <p:cNvSpPr/>
          <p:nvPr/>
        </p:nvSpPr>
        <p:spPr>
          <a:xfrm>
            <a:off x="2612782" y="6796158"/>
            <a:ext cx="1003890" cy="1160567"/>
          </a:xfrm>
          <a:custGeom>
            <a:avLst/>
            <a:gdLst/>
            <a:ahLst/>
            <a:cxnLst/>
            <a:rect l="l" t="t" r="r" b="b"/>
            <a:pathLst>
              <a:path w="1003890" h="1160567" extrusionOk="0">
                <a:moveTo>
                  <a:pt x="0" y="0"/>
                </a:moveTo>
                <a:lnTo>
                  <a:pt x="1003890" y="0"/>
                </a:lnTo>
                <a:lnTo>
                  <a:pt x="1003890" y="1160567"/>
                </a:lnTo>
                <a:lnTo>
                  <a:pt x="0" y="1160567"/>
                </a:lnTo>
                <a:lnTo>
                  <a:pt x="0" y="0"/>
                </a:lnTo>
                <a:close/>
              </a:path>
            </a:pathLst>
          </a:custGeom>
          <a:blipFill rotWithShape="1">
            <a:blip r:embed="rId10">
              <a:alphaModFix/>
            </a:blip>
            <a:stretch>
              <a:fillRect/>
            </a:stretch>
          </a:blipFill>
          <a:ln>
            <a:noFill/>
          </a:ln>
        </p:spPr>
        <p:txBody>
          <a:bodyPr/>
          <a:lstStyle/>
          <a:p>
            <a:endParaRPr lang="en-GB"/>
          </a:p>
        </p:txBody>
      </p:sp>
      <p:sp>
        <p:nvSpPr>
          <p:cNvPr id="1124" name="Google Shape;1124;p50"/>
          <p:cNvSpPr/>
          <p:nvPr/>
        </p:nvSpPr>
        <p:spPr>
          <a:xfrm>
            <a:off x="14788058" y="2084476"/>
            <a:ext cx="1562064" cy="1562064"/>
          </a:xfrm>
          <a:custGeom>
            <a:avLst/>
            <a:gdLst/>
            <a:ahLst/>
            <a:cxnLst/>
            <a:rect l="l" t="t" r="r" b="b"/>
            <a:pathLst>
              <a:path w="1562064" h="1562064" extrusionOk="0">
                <a:moveTo>
                  <a:pt x="0" y="0"/>
                </a:moveTo>
                <a:lnTo>
                  <a:pt x="1562064" y="0"/>
                </a:lnTo>
                <a:lnTo>
                  <a:pt x="1562064" y="1562063"/>
                </a:lnTo>
                <a:lnTo>
                  <a:pt x="0" y="1562063"/>
                </a:lnTo>
                <a:lnTo>
                  <a:pt x="0" y="0"/>
                </a:lnTo>
                <a:close/>
              </a:path>
            </a:pathLst>
          </a:custGeom>
          <a:blipFill rotWithShape="1">
            <a:blip r:embed="rId11">
              <a:alphaModFix/>
            </a:blip>
            <a:stretch>
              <a:fillRect/>
            </a:stretch>
          </a:blipFill>
          <a:ln>
            <a:noFill/>
          </a:ln>
        </p:spPr>
        <p:txBody>
          <a:bodyPr/>
          <a:lstStyle/>
          <a:p>
            <a:endParaRPr lang="en-GB"/>
          </a:p>
        </p:txBody>
      </p:sp>
      <p:sp>
        <p:nvSpPr>
          <p:cNvPr id="1125" name="Google Shape;1125;p50"/>
          <p:cNvSpPr txBox="1"/>
          <p:nvPr/>
        </p:nvSpPr>
        <p:spPr>
          <a:xfrm>
            <a:off x="1097510" y="8375176"/>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Ograniczenia czasowe</a:t>
            </a:r>
            <a:endParaRPr/>
          </a:p>
        </p:txBody>
      </p:sp>
      <p:sp>
        <p:nvSpPr>
          <p:cNvPr id="1126" name="Google Shape;1126;p50"/>
          <p:cNvSpPr txBox="1"/>
          <p:nvPr/>
        </p:nvSpPr>
        <p:spPr>
          <a:xfrm>
            <a:off x="7123784" y="3876997"/>
            <a:ext cx="404043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Projektowanie treści pod kątem podstawowych umiejętności</a:t>
            </a:r>
            <a:endParaRPr/>
          </a:p>
        </p:txBody>
      </p:sp>
      <p:sp>
        <p:nvSpPr>
          <p:cNvPr id="1127" name="Google Shape;1127;p50"/>
          <p:cNvSpPr txBox="1"/>
          <p:nvPr/>
        </p:nvSpPr>
        <p:spPr>
          <a:xfrm>
            <a:off x="13270570" y="3876997"/>
            <a:ext cx="4323894"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Pokaż natychmiastową praktyczność nauki</a:t>
            </a:r>
            <a:endParaRPr/>
          </a:p>
        </p:txBody>
      </p:sp>
      <p:sp>
        <p:nvSpPr>
          <p:cNvPr id="1128" name="Google Shape;1128;p50"/>
          <p:cNvSpPr txBox="1"/>
          <p:nvPr/>
        </p:nvSpPr>
        <p:spPr>
          <a:xfrm>
            <a:off x="1097510" y="3876997"/>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Oferuj elastyczne opcje nauki</a:t>
            </a:r>
            <a:endParaRPr/>
          </a:p>
        </p:txBody>
      </p:sp>
      <p:sp>
        <p:nvSpPr>
          <p:cNvPr id="1129" name="Google Shape;1129;p50"/>
          <p:cNvSpPr txBox="1"/>
          <p:nvPr/>
        </p:nvSpPr>
        <p:spPr>
          <a:xfrm>
            <a:off x="8008144" y="8384701"/>
            <a:ext cx="22717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Luki w podstawowych umiejętnościach</a:t>
            </a:r>
            <a:endParaRPr/>
          </a:p>
        </p:txBody>
      </p:sp>
      <p:sp>
        <p:nvSpPr>
          <p:cNvPr id="1130" name="Google Shape;1130;p50"/>
          <p:cNvSpPr txBox="1"/>
          <p:nvPr/>
        </p:nvSpPr>
        <p:spPr>
          <a:xfrm>
            <a:off x="13335916" y="8375176"/>
            <a:ext cx="419320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Znaczenie</a:t>
            </a:r>
            <a:endParaRPr/>
          </a:p>
        </p:txBody>
      </p:sp>
      <p:sp>
        <p:nvSpPr>
          <p:cNvPr id="1131" name="Google Shape;1131;p50"/>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Motywacja w mikrokształceniu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417" y="543428"/>
            <a:ext cx="2429309" cy="46170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1" name="Google Shape;1141;p5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142" name="Google Shape;1142;p51"/>
          <p:cNvSpPr/>
          <p:nvPr/>
        </p:nvSpPr>
        <p:spPr>
          <a:xfrm flipH="1">
            <a:off x="826518" y="4398947"/>
            <a:ext cx="5380209" cy="5888053"/>
          </a:xfrm>
          <a:custGeom>
            <a:avLst/>
            <a:gdLst/>
            <a:ahLst/>
            <a:cxnLst/>
            <a:rect l="l" t="t" r="r" b="b"/>
            <a:pathLst>
              <a:path w="5380209" h="5888053" extrusionOk="0">
                <a:moveTo>
                  <a:pt x="5380209" y="0"/>
                </a:moveTo>
                <a:lnTo>
                  <a:pt x="0" y="0"/>
                </a:lnTo>
                <a:lnTo>
                  <a:pt x="0" y="5888053"/>
                </a:lnTo>
                <a:lnTo>
                  <a:pt x="5380209" y="5888053"/>
                </a:lnTo>
                <a:lnTo>
                  <a:pt x="5380209" y="0"/>
                </a:lnTo>
                <a:close/>
              </a:path>
            </a:pathLst>
          </a:custGeom>
          <a:blipFill rotWithShape="1">
            <a:blip r:embed="rId4">
              <a:alphaModFix amt="19999"/>
            </a:blip>
            <a:stretch>
              <a:fillRect/>
            </a:stretch>
          </a:blipFill>
          <a:ln>
            <a:noFill/>
          </a:ln>
        </p:spPr>
        <p:txBody>
          <a:bodyPr/>
          <a:lstStyle/>
          <a:p>
            <a:endParaRPr lang="en-GB"/>
          </a:p>
        </p:txBody>
      </p:sp>
      <p:sp>
        <p:nvSpPr>
          <p:cNvPr id="1143" name="Google Shape;1143;p51"/>
          <p:cNvSpPr/>
          <p:nvPr/>
        </p:nvSpPr>
        <p:spPr>
          <a:xfrm>
            <a:off x="12956415" y="4056611"/>
            <a:ext cx="2587704" cy="2519776"/>
          </a:xfrm>
          <a:custGeom>
            <a:avLst/>
            <a:gdLst/>
            <a:ahLst/>
            <a:cxnLst/>
            <a:rect l="l" t="t" r="r" b="b"/>
            <a:pathLst>
              <a:path w="2587704" h="2519776" extrusionOk="0">
                <a:moveTo>
                  <a:pt x="0" y="0"/>
                </a:moveTo>
                <a:lnTo>
                  <a:pt x="2587703" y="0"/>
                </a:lnTo>
                <a:lnTo>
                  <a:pt x="2587703" y="2519777"/>
                </a:lnTo>
                <a:lnTo>
                  <a:pt x="0" y="2519777"/>
                </a:lnTo>
                <a:lnTo>
                  <a:pt x="0" y="0"/>
                </a:lnTo>
                <a:close/>
              </a:path>
            </a:pathLst>
          </a:custGeom>
          <a:blipFill rotWithShape="1">
            <a:blip r:embed="rId5">
              <a:alphaModFix amt="23000"/>
            </a:blip>
            <a:stretch>
              <a:fillRect/>
            </a:stretch>
          </a:blipFill>
          <a:ln>
            <a:noFill/>
          </a:ln>
        </p:spPr>
        <p:txBody>
          <a:bodyPr/>
          <a:lstStyle/>
          <a:p>
            <a:endParaRPr lang="en-GB"/>
          </a:p>
        </p:txBody>
      </p:sp>
      <p:sp>
        <p:nvSpPr>
          <p:cNvPr id="1144" name="Google Shape;1144;p51"/>
          <p:cNvSpPr/>
          <p:nvPr/>
        </p:nvSpPr>
        <p:spPr>
          <a:xfrm>
            <a:off x="7671434" y="3763035"/>
            <a:ext cx="2593466" cy="2788674"/>
          </a:xfrm>
          <a:custGeom>
            <a:avLst/>
            <a:gdLst/>
            <a:ahLst/>
            <a:cxnLst/>
            <a:rect l="l" t="t" r="r" b="b"/>
            <a:pathLst>
              <a:path w="2593466" h="2788674" extrusionOk="0">
                <a:moveTo>
                  <a:pt x="0" y="0"/>
                </a:moveTo>
                <a:lnTo>
                  <a:pt x="2593466" y="0"/>
                </a:lnTo>
                <a:lnTo>
                  <a:pt x="2593466" y="2788673"/>
                </a:lnTo>
                <a:lnTo>
                  <a:pt x="0" y="2788673"/>
                </a:lnTo>
                <a:lnTo>
                  <a:pt x="0" y="0"/>
                </a:lnTo>
                <a:close/>
              </a:path>
            </a:pathLst>
          </a:custGeom>
          <a:blipFill rotWithShape="1">
            <a:blip r:embed="rId6">
              <a:alphaModFix amt="23000"/>
            </a:blip>
            <a:stretch>
              <a:fillRect/>
            </a:stretch>
          </a:blipFill>
          <a:ln>
            <a:noFill/>
          </a:ln>
        </p:spPr>
        <p:txBody>
          <a:bodyPr/>
          <a:lstStyle/>
          <a:p>
            <a:endParaRPr lang="en-GB"/>
          </a:p>
        </p:txBody>
      </p:sp>
      <p:sp>
        <p:nvSpPr>
          <p:cNvPr id="1145" name="Google Shape;1145;p51"/>
          <p:cNvSpPr/>
          <p:nvPr/>
        </p:nvSpPr>
        <p:spPr>
          <a:xfrm>
            <a:off x="10319918" y="3601782"/>
            <a:ext cx="2636496" cy="2949926"/>
          </a:xfrm>
          <a:custGeom>
            <a:avLst/>
            <a:gdLst/>
            <a:ahLst/>
            <a:cxnLst/>
            <a:rect l="l" t="t" r="r" b="b"/>
            <a:pathLst>
              <a:path w="2636496" h="2949926" extrusionOk="0">
                <a:moveTo>
                  <a:pt x="0" y="0"/>
                </a:moveTo>
                <a:lnTo>
                  <a:pt x="2636497" y="0"/>
                </a:lnTo>
                <a:lnTo>
                  <a:pt x="2636497" y="2949926"/>
                </a:lnTo>
                <a:lnTo>
                  <a:pt x="0" y="2949926"/>
                </a:lnTo>
                <a:lnTo>
                  <a:pt x="0" y="0"/>
                </a:lnTo>
                <a:close/>
              </a:path>
            </a:pathLst>
          </a:custGeom>
          <a:blipFill rotWithShape="1">
            <a:blip r:embed="rId7">
              <a:alphaModFix amt="23000"/>
            </a:blip>
            <a:stretch>
              <a:fillRect/>
            </a:stretch>
          </a:blipFill>
          <a:ln>
            <a:noFill/>
          </a:ln>
        </p:spPr>
        <p:txBody>
          <a:bodyPr/>
          <a:lstStyle/>
          <a:p>
            <a:endParaRPr lang="en-GB"/>
          </a:p>
        </p:txBody>
      </p:sp>
      <p:sp>
        <p:nvSpPr>
          <p:cNvPr id="1146" name="Google Shape;1146;p51"/>
          <p:cNvSpPr/>
          <p:nvPr/>
        </p:nvSpPr>
        <p:spPr>
          <a:xfrm>
            <a:off x="15496493" y="4117991"/>
            <a:ext cx="2705251" cy="2458396"/>
          </a:xfrm>
          <a:custGeom>
            <a:avLst/>
            <a:gdLst/>
            <a:ahLst/>
            <a:cxnLst/>
            <a:rect l="l" t="t" r="r" b="b"/>
            <a:pathLst>
              <a:path w="2705251" h="2458396" extrusionOk="0">
                <a:moveTo>
                  <a:pt x="0" y="0"/>
                </a:moveTo>
                <a:lnTo>
                  <a:pt x="2705251" y="0"/>
                </a:lnTo>
                <a:lnTo>
                  <a:pt x="2705251" y="2458397"/>
                </a:lnTo>
                <a:lnTo>
                  <a:pt x="0" y="2458397"/>
                </a:lnTo>
                <a:lnTo>
                  <a:pt x="0" y="0"/>
                </a:lnTo>
                <a:close/>
              </a:path>
            </a:pathLst>
          </a:custGeom>
          <a:blipFill rotWithShape="1">
            <a:blip r:embed="rId8">
              <a:alphaModFix amt="23000"/>
            </a:blip>
            <a:stretch>
              <a:fillRect/>
            </a:stretch>
          </a:blipFill>
          <a:ln>
            <a:noFill/>
          </a:ln>
        </p:spPr>
        <p:txBody>
          <a:bodyPr/>
          <a:lstStyle/>
          <a:p>
            <a:endParaRPr lang="en-GB"/>
          </a:p>
        </p:txBody>
      </p:sp>
      <p:sp>
        <p:nvSpPr>
          <p:cNvPr id="1147" name="Google Shape;1147;p51"/>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Motywacja w mikrokształceniu </a:t>
            </a:r>
            <a:endParaRPr/>
          </a:p>
        </p:txBody>
      </p:sp>
      <p:sp>
        <p:nvSpPr>
          <p:cNvPr id="1148" name="Google Shape;1148;p51"/>
          <p:cNvSpPr txBox="1"/>
          <p:nvPr/>
        </p:nvSpPr>
        <p:spPr>
          <a:xfrm>
            <a:off x="10330976" y="4027472"/>
            <a:ext cx="558492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FF843D"/>
                </a:solidFill>
                <a:latin typeface="Philosopher"/>
                <a:ea typeface="Philosopher"/>
                <a:cs typeface="Philosopher"/>
                <a:sym typeface="Philosopher"/>
              </a:rPr>
              <a:t>Motywacja zewnętrzna</a:t>
            </a:r>
            <a:endParaRPr/>
          </a:p>
        </p:txBody>
      </p:sp>
      <p:sp>
        <p:nvSpPr>
          <p:cNvPr id="1149" name="Google Shape;1149;p51"/>
          <p:cNvSpPr txBox="1"/>
          <p:nvPr/>
        </p:nvSpPr>
        <p:spPr>
          <a:xfrm>
            <a:off x="791654" y="6204913"/>
            <a:ext cx="5562260"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B050"/>
                </a:solidFill>
                <a:latin typeface="Philosopher"/>
                <a:ea typeface="Philosopher"/>
                <a:cs typeface="Philosopher"/>
                <a:sym typeface="Philosopher"/>
              </a:rPr>
              <a:t>Motywacja wewnętrzna</a:t>
            </a:r>
            <a:endParaRPr/>
          </a:p>
        </p:txBody>
      </p:sp>
      <p:sp>
        <p:nvSpPr>
          <p:cNvPr id="1150" name="Google Shape;1150;p51"/>
          <p:cNvSpPr txBox="1"/>
          <p:nvPr/>
        </p:nvSpPr>
        <p:spPr>
          <a:xfrm>
            <a:off x="1119592" y="7077614"/>
            <a:ext cx="5087135"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Wewnętrzne dążenie do angażowania się w </a:t>
            </a:r>
            <a:r>
              <a:rPr lang="en-US" sz="2400" b="0" i="0" u="none" strike="noStrike" cap="none">
                <a:solidFill>
                  <a:srgbClr val="000000"/>
                </a:solidFill>
                <a:latin typeface="Philosopher"/>
                <a:ea typeface="Philosopher"/>
                <a:cs typeface="Philosopher"/>
                <a:sym typeface="Philosopher"/>
              </a:rPr>
              <a:t>daną </a:t>
            </a:r>
            <a:r>
              <a:rPr lang="en-US" sz="2400" b="1" i="0" u="none" strike="noStrike" cap="none">
                <a:solidFill>
                  <a:srgbClr val="000000"/>
                </a:solidFill>
                <a:latin typeface="Philosopher"/>
                <a:ea typeface="Philosopher"/>
                <a:cs typeface="Philosopher"/>
                <a:sym typeface="Philosopher"/>
              </a:rPr>
              <a:t>aktywność </a:t>
            </a:r>
            <a:r>
              <a:rPr lang="en-US" sz="2400" b="0" i="0" u="none" strike="noStrike" cap="none">
                <a:solidFill>
                  <a:srgbClr val="000000"/>
                </a:solidFill>
                <a:latin typeface="Philosopher"/>
                <a:ea typeface="Philosopher"/>
                <a:cs typeface="Philosopher"/>
                <a:sym typeface="Philosopher"/>
              </a:rPr>
              <a:t>dla </a:t>
            </a:r>
            <a:r>
              <a:rPr lang="en-US" sz="2400" b="1" i="0" u="none" strike="noStrike" cap="none">
                <a:solidFill>
                  <a:srgbClr val="000000"/>
                </a:solidFill>
                <a:latin typeface="Philosopher"/>
                <a:ea typeface="Philosopher"/>
                <a:cs typeface="Philosopher"/>
                <a:sym typeface="Philosopher"/>
              </a:rPr>
              <a:t>osobistej satysfakcji, </a:t>
            </a:r>
            <a:r>
              <a:rPr lang="en-US" sz="2400" b="0" i="0" u="none" strike="noStrike" cap="none">
                <a:solidFill>
                  <a:srgbClr val="000000"/>
                </a:solidFill>
                <a:latin typeface="Philosopher"/>
                <a:ea typeface="Philosopher"/>
                <a:cs typeface="Philosopher"/>
                <a:sym typeface="Philosopher"/>
              </a:rPr>
              <a:t>a nie </a:t>
            </a:r>
            <a:r>
              <a:rPr lang="en-US" sz="2400" b="1" i="0" u="none" strike="noStrike" cap="none">
                <a:solidFill>
                  <a:srgbClr val="000000"/>
                </a:solidFill>
                <a:latin typeface="Philosopher"/>
                <a:ea typeface="Philosopher"/>
                <a:cs typeface="Philosopher"/>
                <a:sym typeface="Philosopher"/>
              </a:rPr>
              <a:t>zewnętrznych nagród.</a:t>
            </a:r>
            <a:endParaRPr/>
          </a:p>
        </p:txBody>
      </p:sp>
      <p:sp>
        <p:nvSpPr>
          <p:cNvPr id="1151" name="Google Shape;1151;p51"/>
          <p:cNvSpPr txBox="1"/>
          <p:nvPr/>
        </p:nvSpPr>
        <p:spPr>
          <a:xfrm>
            <a:off x="8717758" y="4794740"/>
            <a:ext cx="8811360"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Angażowanie </a:t>
            </a:r>
            <a:r>
              <a:rPr lang="en-US" sz="2400" b="0" i="0" u="none" strike="noStrike" cap="none">
                <a:solidFill>
                  <a:srgbClr val="000000"/>
                </a:solidFill>
                <a:latin typeface="Philosopher"/>
                <a:ea typeface="Philosopher"/>
                <a:cs typeface="Philosopher"/>
                <a:sym typeface="Philosopher"/>
              </a:rPr>
              <a:t>się w </a:t>
            </a:r>
            <a:r>
              <a:rPr lang="en-US" sz="2400" b="1" i="0" u="none" strike="noStrike" cap="none">
                <a:solidFill>
                  <a:srgbClr val="000000"/>
                </a:solidFill>
                <a:latin typeface="Philosopher"/>
                <a:ea typeface="Philosopher"/>
                <a:cs typeface="Philosopher"/>
                <a:sym typeface="Philosopher"/>
              </a:rPr>
              <a:t>działanie lub zadanie </a:t>
            </a:r>
            <a:r>
              <a:rPr lang="en-US" sz="2400" b="0" i="0" u="none" strike="noStrike" cap="none">
                <a:solidFill>
                  <a:srgbClr val="000000"/>
                </a:solidFill>
                <a:latin typeface="Philosopher"/>
                <a:ea typeface="Philosopher"/>
                <a:cs typeface="Philosopher"/>
                <a:sym typeface="Philosopher"/>
              </a:rPr>
              <a:t>z </a:t>
            </a:r>
            <a:r>
              <a:rPr lang="en-US" sz="2400" b="1" i="0" u="none" strike="noStrike" cap="none">
                <a:solidFill>
                  <a:srgbClr val="000000"/>
                </a:solidFill>
                <a:latin typeface="Philosopher"/>
                <a:ea typeface="Philosopher"/>
                <a:cs typeface="Philosopher"/>
                <a:sym typeface="Philosopher"/>
              </a:rPr>
              <a:t>powodów zewnętrznych w stosunku do samego zadania. </a:t>
            </a:r>
            <a:r>
              <a:rPr lang="en-US" sz="2400" b="0" i="0" u="none" strike="noStrike" cap="none">
                <a:solidFill>
                  <a:srgbClr val="000000"/>
                </a:solidFill>
                <a:latin typeface="Philosopher"/>
                <a:ea typeface="Philosopher"/>
                <a:cs typeface="Philosopher"/>
                <a:sym typeface="Philosopher"/>
              </a:rPr>
              <a:t>Zazwyczaj wiąże się to z </a:t>
            </a:r>
            <a:r>
              <a:rPr lang="en-US" sz="2400" b="1" i="0" u="none" strike="noStrike" cap="none">
                <a:solidFill>
                  <a:srgbClr val="000000"/>
                </a:solidFill>
                <a:latin typeface="Philosopher"/>
                <a:ea typeface="Philosopher"/>
                <a:cs typeface="Philosopher"/>
                <a:sym typeface="Philosopher"/>
              </a:rPr>
              <a:t>poszukiwaniem nagród, uznania </a:t>
            </a:r>
            <a:r>
              <a:rPr lang="en-US" sz="2400" b="0" i="0" u="none" strike="noStrike" cap="none">
                <a:solidFill>
                  <a:srgbClr val="000000"/>
                </a:solidFill>
                <a:latin typeface="Philosopher"/>
                <a:ea typeface="Philosopher"/>
                <a:cs typeface="Philosopher"/>
                <a:sym typeface="Philosopher"/>
              </a:rPr>
              <a:t>lub </a:t>
            </a:r>
            <a:r>
              <a:rPr lang="en-US" sz="2400" b="1" i="0" u="none" strike="noStrike" cap="none">
                <a:solidFill>
                  <a:srgbClr val="000000"/>
                </a:solidFill>
                <a:latin typeface="Philosopher"/>
                <a:ea typeface="Philosopher"/>
                <a:cs typeface="Philosopher"/>
                <a:sym typeface="Philosopher"/>
              </a:rPr>
              <a:t>unikania kary </a:t>
            </a:r>
            <a:r>
              <a:rPr lang="en-US" sz="2400" b="0" i="0" u="none" strike="noStrike" cap="none">
                <a:solidFill>
                  <a:srgbClr val="000000"/>
                </a:solidFill>
                <a:latin typeface="Philosopher"/>
                <a:ea typeface="Philosopher"/>
                <a:cs typeface="Philosopher"/>
                <a:sym typeface="Philosopher"/>
              </a:rPr>
              <a:t>jako </a:t>
            </a:r>
            <a:r>
              <a:rPr lang="en-US" sz="2400" b="1" i="0" u="none" strike="noStrike" cap="none">
                <a:solidFill>
                  <a:srgbClr val="000000"/>
                </a:solidFill>
                <a:latin typeface="Philosopher"/>
                <a:ea typeface="Philosopher"/>
                <a:cs typeface="Philosopher"/>
                <a:sym typeface="Philosopher"/>
              </a:rPr>
              <a:t>głównych czynników napędowych.</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518" y="606046"/>
            <a:ext cx="2429309" cy="46170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1" name="Google Shape;1161;p5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162" name="Google Shape;1162;p52"/>
          <p:cNvSpPr/>
          <p:nvPr/>
        </p:nvSpPr>
        <p:spPr>
          <a:xfrm>
            <a:off x="6726966" y="7108807"/>
            <a:ext cx="997526" cy="1448313"/>
          </a:xfrm>
          <a:custGeom>
            <a:avLst/>
            <a:gdLst/>
            <a:ahLst/>
            <a:cxnLst/>
            <a:rect l="l" t="t" r="r" b="b"/>
            <a:pathLst>
              <a:path w="997526" h="1448313" extrusionOk="0">
                <a:moveTo>
                  <a:pt x="0" y="0"/>
                </a:moveTo>
                <a:lnTo>
                  <a:pt x="997526" y="0"/>
                </a:lnTo>
                <a:lnTo>
                  <a:pt x="997526" y="1448313"/>
                </a:lnTo>
                <a:lnTo>
                  <a:pt x="0" y="1448313"/>
                </a:lnTo>
                <a:lnTo>
                  <a:pt x="0" y="0"/>
                </a:lnTo>
                <a:close/>
              </a:path>
            </a:pathLst>
          </a:custGeom>
          <a:blipFill rotWithShape="1">
            <a:blip r:embed="rId4">
              <a:alphaModFix/>
            </a:blip>
            <a:stretch>
              <a:fillRect/>
            </a:stretch>
          </a:blipFill>
          <a:ln>
            <a:noFill/>
          </a:ln>
        </p:spPr>
        <p:txBody>
          <a:bodyPr/>
          <a:lstStyle/>
          <a:p>
            <a:endParaRPr lang="en-GB"/>
          </a:p>
        </p:txBody>
      </p:sp>
      <p:sp>
        <p:nvSpPr>
          <p:cNvPr id="1163" name="Google Shape;1163;p52"/>
          <p:cNvSpPr/>
          <p:nvPr/>
        </p:nvSpPr>
        <p:spPr>
          <a:xfrm>
            <a:off x="2701909" y="6965562"/>
            <a:ext cx="1386633" cy="1493010"/>
          </a:xfrm>
          <a:custGeom>
            <a:avLst/>
            <a:gdLst/>
            <a:ahLst/>
            <a:cxnLst/>
            <a:rect l="l" t="t" r="r" b="b"/>
            <a:pathLst>
              <a:path w="1386633" h="1493010" extrusionOk="0">
                <a:moveTo>
                  <a:pt x="0" y="0"/>
                </a:moveTo>
                <a:lnTo>
                  <a:pt x="1386632" y="0"/>
                </a:lnTo>
                <a:lnTo>
                  <a:pt x="1386632" y="1493010"/>
                </a:lnTo>
                <a:lnTo>
                  <a:pt x="0" y="1493010"/>
                </a:lnTo>
                <a:lnTo>
                  <a:pt x="0" y="0"/>
                </a:lnTo>
                <a:close/>
              </a:path>
            </a:pathLst>
          </a:custGeom>
          <a:blipFill rotWithShape="1">
            <a:blip r:embed="rId5">
              <a:alphaModFix/>
            </a:blip>
            <a:stretch>
              <a:fillRect/>
            </a:stretch>
          </a:blipFill>
          <a:ln>
            <a:noFill/>
          </a:ln>
        </p:spPr>
        <p:txBody>
          <a:bodyPr/>
          <a:lstStyle/>
          <a:p>
            <a:endParaRPr lang="en-GB"/>
          </a:p>
        </p:txBody>
      </p:sp>
      <p:sp>
        <p:nvSpPr>
          <p:cNvPr id="1164" name="Google Shape;1164;p52"/>
          <p:cNvSpPr/>
          <p:nvPr/>
        </p:nvSpPr>
        <p:spPr>
          <a:xfrm>
            <a:off x="10364707" y="7032607"/>
            <a:ext cx="1400672" cy="1379662"/>
          </a:xfrm>
          <a:custGeom>
            <a:avLst/>
            <a:gdLst/>
            <a:ahLst/>
            <a:cxnLst/>
            <a:rect l="l" t="t" r="r" b="b"/>
            <a:pathLst>
              <a:path w="1400672" h="1379662" extrusionOk="0">
                <a:moveTo>
                  <a:pt x="0" y="0"/>
                </a:moveTo>
                <a:lnTo>
                  <a:pt x="1400672" y="0"/>
                </a:lnTo>
                <a:lnTo>
                  <a:pt x="1400672" y="1379661"/>
                </a:lnTo>
                <a:lnTo>
                  <a:pt x="0" y="1379661"/>
                </a:lnTo>
                <a:lnTo>
                  <a:pt x="0" y="0"/>
                </a:lnTo>
                <a:close/>
              </a:path>
            </a:pathLst>
          </a:custGeom>
          <a:blipFill rotWithShape="1">
            <a:blip r:embed="rId6">
              <a:alphaModFix/>
            </a:blip>
            <a:stretch>
              <a:fillRect/>
            </a:stretch>
          </a:blipFill>
          <a:ln>
            <a:noFill/>
          </a:ln>
        </p:spPr>
        <p:txBody>
          <a:bodyPr/>
          <a:lstStyle/>
          <a:p>
            <a:endParaRPr lang="en-GB"/>
          </a:p>
        </p:txBody>
      </p:sp>
      <p:sp>
        <p:nvSpPr>
          <p:cNvPr id="1165" name="Google Shape;1165;p52"/>
          <p:cNvSpPr/>
          <p:nvPr/>
        </p:nvSpPr>
        <p:spPr>
          <a:xfrm>
            <a:off x="14405595" y="6898818"/>
            <a:ext cx="1323841" cy="1559754"/>
          </a:xfrm>
          <a:custGeom>
            <a:avLst/>
            <a:gdLst/>
            <a:ahLst/>
            <a:cxnLst/>
            <a:rect l="l" t="t" r="r" b="b"/>
            <a:pathLst>
              <a:path w="1323841" h="1559754" extrusionOk="0">
                <a:moveTo>
                  <a:pt x="0" y="0"/>
                </a:moveTo>
                <a:lnTo>
                  <a:pt x="1323841" y="0"/>
                </a:lnTo>
                <a:lnTo>
                  <a:pt x="1323841" y="1559754"/>
                </a:lnTo>
                <a:lnTo>
                  <a:pt x="0" y="1559754"/>
                </a:lnTo>
                <a:lnTo>
                  <a:pt x="0" y="0"/>
                </a:lnTo>
                <a:close/>
              </a:path>
            </a:pathLst>
          </a:custGeom>
          <a:blipFill rotWithShape="1">
            <a:blip r:embed="rId7">
              <a:alphaModFix/>
            </a:blip>
            <a:stretch>
              <a:fillRect/>
            </a:stretch>
          </a:blipFill>
          <a:ln>
            <a:noFill/>
          </a:ln>
        </p:spPr>
        <p:txBody>
          <a:bodyPr/>
          <a:lstStyle/>
          <a:p>
            <a:endParaRPr lang="en-GB"/>
          </a:p>
        </p:txBody>
      </p:sp>
      <p:sp>
        <p:nvSpPr>
          <p:cNvPr id="1166" name="Google Shape;1166;p52"/>
          <p:cNvSpPr/>
          <p:nvPr/>
        </p:nvSpPr>
        <p:spPr>
          <a:xfrm>
            <a:off x="9989468" y="1382851"/>
            <a:ext cx="7093470" cy="8179053"/>
          </a:xfrm>
          <a:custGeom>
            <a:avLst/>
            <a:gdLst/>
            <a:ahLst/>
            <a:cxnLst/>
            <a:rect l="l" t="t" r="r" b="b"/>
            <a:pathLst>
              <a:path w="7093470" h="8179053" extrusionOk="0">
                <a:moveTo>
                  <a:pt x="0" y="0"/>
                </a:moveTo>
                <a:lnTo>
                  <a:pt x="7093470" y="0"/>
                </a:lnTo>
                <a:lnTo>
                  <a:pt x="7093470" y="8179053"/>
                </a:lnTo>
                <a:lnTo>
                  <a:pt x="0" y="8179053"/>
                </a:lnTo>
                <a:lnTo>
                  <a:pt x="0" y="0"/>
                </a:lnTo>
                <a:close/>
              </a:path>
            </a:pathLst>
          </a:custGeom>
          <a:blipFill rotWithShape="1">
            <a:blip r:embed="rId8">
              <a:alphaModFix amt="10999"/>
            </a:blip>
            <a:stretch>
              <a:fillRect/>
            </a:stretch>
          </a:blipFill>
          <a:ln>
            <a:noFill/>
          </a:ln>
        </p:spPr>
        <p:txBody>
          <a:bodyPr/>
          <a:lstStyle/>
          <a:p>
            <a:endParaRPr lang="en-GB"/>
          </a:p>
        </p:txBody>
      </p:sp>
      <p:sp>
        <p:nvSpPr>
          <p:cNvPr id="1167" name="Google Shape;1167;p52"/>
          <p:cNvSpPr txBox="1"/>
          <p:nvPr/>
        </p:nvSpPr>
        <p:spPr>
          <a:xfrm>
            <a:off x="11994781" y="561863"/>
            <a:ext cx="452720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Grywalizacja i nauka społecznościowa</a:t>
            </a:r>
            <a:endParaRPr/>
          </a:p>
        </p:txBody>
      </p:sp>
      <p:sp>
        <p:nvSpPr>
          <p:cNvPr id="1168" name="Google Shape;1168;p52"/>
          <p:cNvSpPr txBox="1"/>
          <p:nvPr/>
        </p:nvSpPr>
        <p:spPr>
          <a:xfrm>
            <a:off x="634582" y="2806077"/>
            <a:ext cx="8345658" cy="904875"/>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899" b="1" i="0" u="none" strike="noStrike" cap="none">
                <a:solidFill>
                  <a:srgbClr val="F59F35"/>
                </a:solidFill>
                <a:latin typeface="Philosopher"/>
                <a:ea typeface="Philosopher"/>
                <a:cs typeface="Philosopher"/>
                <a:sym typeface="Philosopher"/>
              </a:rPr>
              <a:t>Elementy grywalizacji</a:t>
            </a:r>
            <a:endParaRPr/>
          </a:p>
        </p:txBody>
      </p:sp>
      <p:sp>
        <p:nvSpPr>
          <p:cNvPr id="1169" name="Google Shape;1169;p52"/>
          <p:cNvSpPr txBox="1"/>
          <p:nvPr/>
        </p:nvSpPr>
        <p:spPr>
          <a:xfrm>
            <a:off x="2937272" y="8683394"/>
            <a:ext cx="85144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Punkty</a:t>
            </a:r>
            <a:endParaRPr/>
          </a:p>
        </p:txBody>
      </p:sp>
      <p:sp>
        <p:nvSpPr>
          <p:cNvPr id="1170" name="Google Shape;1170;p52"/>
          <p:cNvSpPr txBox="1"/>
          <p:nvPr/>
        </p:nvSpPr>
        <p:spPr>
          <a:xfrm>
            <a:off x="634582" y="4502439"/>
            <a:ext cx="16283732" cy="43815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2899" b="0" i="0" u="none" strike="noStrike" cap="none">
                <a:solidFill>
                  <a:srgbClr val="000000"/>
                </a:solidFill>
                <a:latin typeface="Philosopher"/>
                <a:ea typeface="Philosopher"/>
                <a:cs typeface="Philosopher"/>
                <a:sym typeface="Philosopher"/>
              </a:rPr>
              <a:t>Funkcje zapożyczone z gier i dodane do sytuacji niezwiązanych z grami w celu </a:t>
            </a:r>
            <a:r>
              <a:rPr lang="en-US" sz="2899" b="1" i="0" u="none" strike="noStrike" cap="none">
                <a:solidFill>
                  <a:srgbClr val="000000"/>
                </a:solidFill>
                <a:latin typeface="Philosopher"/>
                <a:ea typeface="Philosopher"/>
                <a:cs typeface="Philosopher"/>
                <a:sym typeface="Philosopher"/>
              </a:rPr>
              <a:t>zwiększenia zaangażowania </a:t>
            </a:r>
            <a:r>
              <a:rPr lang="en-US" sz="2899" b="0" i="0" u="none" strike="noStrike" cap="none">
                <a:solidFill>
                  <a:srgbClr val="000000"/>
                </a:solidFill>
                <a:latin typeface="Philosopher"/>
                <a:ea typeface="Philosopher"/>
                <a:cs typeface="Philosopher"/>
                <a:sym typeface="Philosopher"/>
              </a:rPr>
              <a:t>i </a:t>
            </a:r>
            <a:r>
              <a:rPr lang="en-US" sz="2899" b="1" i="0" u="none" strike="noStrike" cap="none">
                <a:solidFill>
                  <a:srgbClr val="000000"/>
                </a:solidFill>
                <a:latin typeface="Philosopher"/>
                <a:ea typeface="Philosopher"/>
                <a:cs typeface="Philosopher"/>
                <a:sym typeface="Philosopher"/>
              </a:rPr>
              <a:t>motywacji.</a:t>
            </a:r>
            <a:endParaRPr/>
          </a:p>
        </p:txBody>
      </p:sp>
      <p:sp>
        <p:nvSpPr>
          <p:cNvPr id="1171" name="Google Shape;1171;p52"/>
          <p:cNvSpPr txBox="1"/>
          <p:nvPr/>
        </p:nvSpPr>
        <p:spPr>
          <a:xfrm>
            <a:off x="1028700" y="5894001"/>
            <a:ext cx="24772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Mogą one obejmować:</a:t>
            </a:r>
            <a:endParaRPr/>
          </a:p>
        </p:txBody>
      </p:sp>
      <p:sp>
        <p:nvSpPr>
          <p:cNvPr id="1172" name="Google Shape;1172;p52"/>
          <p:cNvSpPr txBox="1"/>
          <p:nvPr/>
        </p:nvSpPr>
        <p:spPr>
          <a:xfrm>
            <a:off x="6748135" y="8683394"/>
            <a:ext cx="104760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Odznaki</a:t>
            </a:r>
            <a:endParaRPr/>
          </a:p>
        </p:txBody>
      </p:sp>
      <p:sp>
        <p:nvSpPr>
          <p:cNvPr id="1173" name="Google Shape;1173;p52"/>
          <p:cNvSpPr txBox="1"/>
          <p:nvPr/>
        </p:nvSpPr>
        <p:spPr>
          <a:xfrm>
            <a:off x="10138886" y="8683394"/>
            <a:ext cx="185231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Tablice wyników</a:t>
            </a:r>
            <a:endParaRPr/>
          </a:p>
        </p:txBody>
      </p:sp>
      <p:sp>
        <p:nvSpPr>
          <p:cNvPr id="1174" name="Google Shape;1174;p52"/>
          <p:cNvSpPr txBox="1"/>
          <p:nvPr/>
        </p:nvSpPr>
        <p:spPr>
          <a:xfrm>
            <a:off x="14333049" y="8683394"/>
            <a:ext cx="14689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Wyzwania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3686" y="418295"/>
            <a:ext cx="2429309" cy="46170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4" name="Google Shape;1184;p53"/>
          <p:cNvSpPr/>
          <p:nvPr/>
        </p:nvSpPr>
        <p:spPr>
          <a:xfrm>
            <a:off x="214124" y="59378"/>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185" name="Google Shape;1185;p53"/>
          <p:cNvSpPr/>
          <p:nvPr/>
        </p:nvSpPr>
        <p:spPr>
          <a:xfrm rot="5400000">
            <a:off x="-124897" y="4239343"/>
            <a:ext cx="6275260" cy="5260819"/>
          </a:xfrm>
          <a:custGeom>
            <a:avLst/>
            <a:gdLst/>
            <a:ahLst/>
            <a:cxnLst/>
            <a:rect l="l" t="t" r="r" b="b"/>
            <a:pathLst>
              <a:path w="6311679" h="5291350" extrusionOk="0">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3"/>
          <p:cNvSpPr/>
          <p:nvPr/>
        </p:nvSpPr>
        <p:spPr>
          <a:xfrm>
            <a:off x="3205963" y="4480345"/>
            <a:ext cx="1979620" cy="1596069"/>
          </a:xfrm>
          <a:custGeom>
            <a:avLst/>
            <a:gdLst/>
            <a:ahLst/>
            <a:cxnLst/>
            <a:rect l="l" t="t" r="r" b="b"/>
            <a:pathLst>
              <a:path w="1979620" h="1596069" extrusionOk="0">
                <a:moveTo>
                  <a:pt x="0" y="0"/>
                </a:moveTo>
                <a:lnTo>
                  <a:pt x="1979620" y="0"/>
                </a:lnTo>
                <a:lnTo>
                  <a:pt x="1979620" y="1596069"/>
                </a:lnTo>
                <a:lnTo>
                  <a:pt x="0" y="1596069"/>
                </a:lnTo>
                <a:lnTo>
                  <a:pt x="0" y="0"/>
                </a:lnTo>
                <a:close/>
              </a:path>
            </a:pathLst>
          </a:custGeom>
          <a:blipFill rotWithShape="1">
            <a:blip r:embed="rId4">
              <a:alphaModFix/>
            </a:blip>
            <a:stretch>
              <a:fillRect/>
            </a:stretch>
          </a:blipFill>
          <a:ln>
            <a:noFill/>
          </a:ln>
        </p:spPr>
        <p:txBody>
          <a:bodyPr/>
          <a:lstStyle/>
          <a:p>
            <a:endParaRPr lang="en-GB"/>
          </a:p>
        </p:txBody>
      </p:sp>
      <p:sp>
        <p:nvSpPr>
          <p:cNvPr id="1187" name="Google Shape;1187;p53"/>
          <p:cNvSpPr/>
          <p:nvPr/>
        </p:nvSpPr>
        <p:spPr>
          <a:xfrm>
            <a:off x="721909" y="6509310"/>
            <a:ext cx="1909394" cy="1131316"/>
          </a:xfrm>
          <a:custGeom>
            <a:avLst/>
            <a:gdLst/>
            <a:ahLst/>
            <a:cxnLst/>
            <a:rect l="l" t="t" r="r" b="b"/>
            <a:pathLst>
              <a:path w="1909394" h="1131316" extrusionOk="0">
                <a:moveTo>
                  <a:pt x="0" y="0"/>
                </a:moveTo>
                <a:lnTo>
                  <a:pt x="1909395" y="0"/>
                </a:lnTo>
                <a:lnTo>
                  <a:pt x="1909395" y="1131316"/>
                </a:lnTo>
                <a:lnTo>
                  <a:pt x="0" y="1131316"/>
                </a:lnTo>
                <a:lnTo>
                  <a:pt x="0" y="0"/>
                </a:lnTo>
                <a:close/>
              </a:path>
            </a:pathLst>
          </a:custGeom>
          <a:blipFill rotWithShape="1">
            <a:blip r:embed="rId5">
              <a:alphaModFix/>
            </a:blip>
            <a:stretch>
              <a:fillRect/>
            </a:stretch>
          </a:blipFill>
          <a:ln>
            <a:noFill/>
          </a:ln>
        </p:spPr>
        <p:txBody>
          <a:bodyPr/>
          <a:lstStyle/>
          <a:p>
            <a:endParaRPr lang="en-GB"/>
          </a:p>
        </p:txBody>
      </p:sp>
      <p:sp>
        <p:nvSpPr>
          <p:cNvPr id="1188" name="Google Shape;1188;p53"/>
          <p:cNvSpPr/>
          <p:nvPr/>
        </p:nvSpPr>
        <p:spPr>
          <a:xfrm>
            <a:off x="3224691" y="7901349"/>
            <a:ext cx="1983196" cy="1648531"/>
          </a:xfrm>
          <a:custGeom>
            <a:avLst/>
            <a:gdLst/>
            <a:ahLst/>
            <a:cxnLst/>
            <a:rect l="l" t="t" r="r" b="b"/>
            <a:pathLst>
              <a:path w="1983196" h="1648531" extrusionOk="0">
                <a:moveTo>
                  <a:pt x="0" y="0"/>
                </a:moveTo>
                <a:lnTo>
                  <a:pt x="1983196" y="0"/>
                </a:lnTo>
                <a:lnTo>
                  <a:pt x="1983196" y="1648532"/>
                </a:lnTo>
                <a:lnTo>
                  <a:pt x="0" y="1648532"/>
                </a:lnTo>
                <a:lnTo>
                  <a:pt x="0" y="0"/>
                </a:lnTo>
                <a:close/>
              </a:path>
            </a:pathLst>
          </a:custGeom>
          <a:blipFill rotWithShape="1">
            <a:blip r:embed="rId6">
              <a:alphaModFix/>
            </a:blip>
            <a:stretch>
              <a:fillRect/>
            </a:stretch>
          </a:blipFill>
          <a:ln>
            <a:noFill/>
          </a:ln>
        </p:spPr>
        <p:txBody>
          <a:bodyPr/>
          <a:lstStyle/>
          <a:p>
            <a:endParaRPr lang="en-GB"/>
          </a:p>
        </p:txBody>
      </p:sp>
      <p:sp>
        <p:nvSpPr>
          <p:cNvPr id="1189" name="Google Shape;1189;p53"/>
          <p:cNvSpPr/>
          <p:nvPr/>
        </p:nvSpPr>
        <p:spPr>
          <a:xfrm>
            <a:off x="6243218" y="6465098"/>
            <a:ext cx="2016101" cy="609871"/>
          </a:xfrm>
          <a:custGeom>
            <a:avLst/>
            <a:gdLst/>
            <a:ahLst/>
            <a:cxnLst/>
            <a:rect l="l" t="t" r="r" b="b"/>
            <a:pathLst>
              <a:path w="2016101" h="609871" extrusionOk="0">
                <a:moveTo>
                  <a:pt x="0" y="0"/>
                </a:moveTo>
                <a:lnTo>
                  <a:pt x="2016101" y="0"/>
                </a:lnTo>
                <a:lnTo>
                  <a:pt x="2016101" y="609870"/>
                </a:lnTo>
                <a:lnTo>
                  <a:pt x="0" y="609870"/>
                </a:lnTo>
                <a:lnTo>
                  <a:pt x="0" y="0"/>
                </a:lnTo>
                <a:close/>
              </a:path>
            </a:pathLst>
          </a:custGeom>
          <a:blipFill rotWithShape="1">
            <a:blip r:embed="rId7">
              <a:alphaModFix/>
            </a:blip>
            <a:stretch>
              <a:fillRect/>
            </a:stretch>
          </a:blipFill>
          <a:ln>
            <a:noFill/>
          </a:ln>
        </p:spPr>
        <p:txBody>
          <a:bodyPr/>
          <a:lstStyle/>
          <a:p>
            <a:endParaRPr lang="en-GB"/>
          </a:p>
        </p:txBody>
      </p:sp>
      <p:sp>
        <p:nvSpPr>
          <p:cNvPr id="1190" name="Google Shape;1190;p53"/>
          <p:cNvSpPr/>
          <p:nvPr/>
        </p:nvSpPr>
        <p:spPr>
          <a:xfrm rot="5400000">
            <a:off x="11022336" y="1584797"/>
            <a:ext cx="1173236" cy="5467885"/>
          </a:xfrm>
          <a:custGeom>
            <a:avLst/>
            <a:gdLst/>
            <a:ahLst/>
            <a:cxnLst/>
            <a:rect l="l" t="t" r="r" b="b"/>
            <a:pathLst>
              <a:path w="1180045" h="5499618" extrusionOk="0">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3"/>
          <p:cNvSpPr/>
          <p:nvPr/>
        </p:nvSpPr>
        <p:spPr>
          <a:xfrm>
            <a:off x="9634471" y="3901071"/>
            <a:ext cx="1354276" cy="859965"/>
          </a:xfrm>
          <a:custGeom>
            <a:avLst/>
            <a:gdLst/>
            <a:ahLst/>
            <a:cxnLst/>
            <a:rect l="l" t="t" r="r" b="b"/>
            <a:pathLst>
              <a:path w="1354276" h="859965" extrusionOk="0">
                <a:moveTo>
                  <a:pt x="0" y="0"/>
                </a:moveTo>
                <a:lnTo>
                  <a:pt x="1354276" y="0"/>
                </a:lnTo>
                <a:lnTo>
                  <a:pt x="1354276" y="859965"/>
                </a:lnTo>
                <a:lnTo>
                  <a:pt x="0" y="859965"/>
                </a:lnTo>
                <a:lnTo>
                  <a:pt x="0" y="0"/>
                </a:lnTo>
                <a:close/>
              </a:path>
            </a:pathLst>
          </a:custGeom>
          <a:blipFill rotWithShape="1">
            <a:blip r:embed="rId8">
              <a:alphaModFix/>
            </a:blip>
            <a:stretch>
              <a:fillRect/>
            </a:stretch>
          </a:blipFill>
          <a:ln>
            <a:noFill/>
          </a:ln>
        </p:spPr>
        <p:txBody>
          <a:bodyPr/>
          <a:lstStyle/>
          <a:p>
            <a:endParaRPr lang="en-GB"/>
          </a:p>
        </p:txBody>
      </p:sp>
      <p:sp>
        <p:nvSpPr>
          <p:cNvPr id="1192" name="Google Shape;1192;p53"/>
          <p:cNvSpPr/>
          <p:nvPr/>
        </p:nvSpPr>
        <p:spPr>
          <a:xfrm rot="5400000">
            <a:off x="10911756" y="6576241"/>
            <a:ext cx="1394397" cy="5467885"/>
          </a:xfrm>
          <a:custGeom>
            <a:avLst/>
            <a:gdLst/>
            <a:ahLst/>
            <a:cxnLst/>
            <a:rect l="l" t="t" r="r" b="b"/>
            <a:pathLst>
              <a:path w="1402489" h="5499618" extrusionOk="0">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3"/>
          <p:cNvSpPr/>
          <p:nvPr/>
        </p:nvSpPr>
        <p:spPr>
          <a:xfrm rot="5400000">
            <a:off x="10855022" y="4965021"/>
            <a:ext cx="1507866" cy="5467885"/>
          </a:xfrm>
          <a:custGeom>
            <a:avLst/>
            <a:gdLst/>
            <a:ahLst/>
            <a:cxnLst/>
            <a:rect l="l" t="t" r="r" b="b"/>
            <a:pathLst>
              <a:path w="1516617" h="5499618" extrusionOk="0">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3"/>
          <p:cNvSpPr/>
          <p:nvPr/>
        </p:nvSpPr>
        <p:spPr>
          <a:xfrm>
            <a:off x="9439863" y="8700220"/>
            <a:ext cx="1751887" cy="1191283"/>
          </a:xfrm>
          <a:custGeom>
            <a:avLst/>
            <a:gdLst/>
            <a:ahLst/>
            <a:cxnLst/>
            <a:rect l="l" t="t" r="r" b="b"/>
            <a:pathLst>
              <a:path w="1751887" h="1191283" extrusionOk="0">
                <a:moveTo>
                  <a:pt x="0" y="0"/>
                </a:moveTo>
                <a:lnTo>
                  <a:pt x="1751887" y="0"/>
                </a:lnTo>
                <a:lnTo>
                  <a:pt x="1751887" y="1191283"/>
                </a:lnTo>
                <a:lnTo>
                  <a:pt x="0" y="1191283"/>
                </a:lnTo>
                <a:lnTo>
                  <a:pt x="0" y="0"/>
                </a:lnTo>
                <a:close/>
              </a:path>
            </a:pathLst>
          </a:custGeom>
          <a:blipFill rotWithShape="1">
            <a:blip r:embed="rId9">
              <a:alphaModFix/>
            </a:blip>
            <a:stretch>
              <a:fillRect/>
            </a:stretch>
          </a:blipFill>
          <a:ln>
            <a:noFill/>
          </a:ln>
        </p:spPr>
        <p:txBody>
          <a:bodyPr/>
          <a:lstStyle/>
          <a:p>
            <a:endParaRPr lang="en-GB"/>
          </a:p>
        </p:txBody>
      </p:sp>
      <p:sp>
        <p:nvSpPr>
          <p:cNvPr id="1195" name="Google Shape;1195;p53"/>
          <p:cNvSpPr/>
          <p:nvPr/>
        </p:nvSpPr>
        <p:spPr>
          <a:xfrm>
            <a:off x="9634471" y="6945031"/>
            <a:ext cx="1297345" cy="1461798"/>
          </a:xfrm>
          <a:custGeom>
            <a:avLst/>
            <a:gdLst/>
            <a:ahLst/>
            <a:cxnLst/>
            <a:rect l="l" t="t" r="r" b="b"/>
            <a:pathLst>
              <a:path w="1297345" h="1461798" extrusionOk="0">
                <a:moveTo>
                  <a:pt x="0" y="0"/>
                </a:moveTo>
                <a:lnTo>
                  <a:pt x="1297346" y="0"/>
                </a:lnTo>
                <a:lnTo>
                  <a:pt x="1297346" y="1461797"/>
                </a:lnTo>
                <a:lnTo>
                  <a:pt x="0" y="1461797"/>
                </a:lnTo>
                <a:lnTo>
                  <a:pt x="0" y="0"/>
                </a:lnTo>
                <a:close/>
              </a:path>
            </a:pathLst>
          </a:custGeom>
          <a:blipFill rotWithShape="1">
            <a:blip r:embed="rId10">
              <a:alphaModFix/>
            </a:blip>
            <a:stretch>
              <a:fillRect/>
            </a:stretch>
          </a:blipFill>
          <a:ln>
            <a:noFill/>
          </a:ln>
        </p:spPr>
        <p:txBody>
          <a:bodyPr/>
          <a:lstStyle/>
          <a:p>
            <a:endParaRPr lang="en-GB"/>
          </a:p>
        </p:txBody>
      </p:sp>
      <p:sp>
        <p:nvSpPr>
          <p:cNvPr id="1196" name="Google Shape;1196;p53"/>
          <p:cNvSpPr/>
          <p:nvPr/>
        </p:nvSpPr>
        <p:spPr>
          <a:xfrm rot="5400000">
            <a:off x="10728955" y="3226314"/>
            <a:ext cx="1772956" cy="5454928"/>
          </a:xfrm>
          <a:custGeom>
            <a:avLst/>
            <a:gdLst/>
            <a:ahLst/>
            <a:cxnLst/>
            <a:rect l="l" t="t" r="r" b="b"/>
            <a:pathLst>
              <a:path w="1783245" h="5486586" extrusionOk="0">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3"/>
          <p:cNvSpPr/>
          <p:nvPr/>
        </p:nvSpPr>
        <p:spPr>
          <a:xfrm>
            <a:off x="9532636" y="5305408"/>
            <a:ext cx="1566341" cy="1429286"/>
          </a:xfrm>
          <a:custGeom>
            <a:avLst/>
            <a:gdLst/>
            <a:ahLst/>
            <a:cxnLst/>
            <a:rect l="l" t="t" r="r" b="b"/>
            <a:pathLst>
              <a:path w="1566341" h="1429286" extrusionOk="0">
                <a:moveTo>
                  <a:pt x="0" y="0"/>
                </a:moveTo>
                <a:lnTo>
                  <a:pt x="1566341" y="0"/>
                </a:lnTo>
                <a:lnTo>
                  <a:pt x="1566341" y="1429286"/>
                </a:lnTo>
                <a:lnTo>
                  <a:pt x="0" y="1429286"/>
                </a:lnTo>
                <a:lnTo>
                  <a:pt x="0" y="0"/>
                </a:lnTo>
                <a:close/>
              </a:path>
            </a:pathLst>
          </a:custGeom>
          <a:blipFill rotWithShape="1">
            <a:blip r:embed="rId11">
              <a:alphaModFix/>
            </a:blip>
            <a:stretch>
              <a:fillRect/>
            </a:stretch>
          </a:blipFill>
          <a:ln>
            <a:noFill/>
          </a:ln>
        </p:spPr>
        <p:txBody>
          <a:bodyPr/>
          <a:lstStyle/>
          <a:p>
            <a:endParaRPr lang="en-GB"/>
          </a:p>
        </p:txBody>
      </p:sp>
      <p:sp>
        <p:nvSpPr>
          <p:cNvPr id="1198" name="Google Shape;1198;p53"/>
          <p:cNvSpPr/>
          <p:nvPr/>
        </p:nvSpPr>
        <p:spPr>
          <a:xfrm>
            <a:off x="15152522" y="5127569"/>
            <a:ext cx="2208122" cy="2208122"/>
          </a:xfrm>
          <a:custGeom>
            <a:avLst/>
            <a:gdLst/>
            <a:ahLst/>
            <a:cxnLst/>
            <a:rect l="l" t="t" r="r" b="b"/>
            <a:pathLst>
              <a:path w="2208122" h="2208122" extrusionOk="0">
                <a:moveTo>
                  <a:pt x="0" y="0"/>
                </a:moveTo>
                <a:lnTo>
                  <a:pt x="2208122" y="0"/>
                </a:lnTo>
                <a:lnTo>
                  <a:pt x="2208122" y="2208122"/>
                </a:lnTo>
                <a:lnTo>
                  <a:pt x="0" y="2208122"/>
                </a:lnTo>
                <a:lnTo>
                  <a:pt x="0" y="0"/>
                </a:lnTo>
                <a:close/>
              </a:path>
            </a:pathLst>
          </a:custGeom>
          <a:blipFill rotWithShape="1">
            <a:blip r:embed="rId12">
              <a:alphaModFix/>
            </a:blip>
            <a:stretch>
              <a:fillRect/>
            </a:stretch>
          </a:blipFill>
          <a:ln>
            <a:noFill/>
          </a:ln>
        </p:spPr>
        <p:txBody>
          <a:bodyPr/>
          <a:lstStyle/>
          <a:p>
            <a:endParaRPr lang="en-GB"/>
          </a:p>
        </p:txBody>
      </p:sp>
      <p:sp>
        <p:nvSpPr>
          <p:cNvPr id="1199" name="Google Shape;1199;p53"/>
          <p:cNvSpPr txBox="1"/>
          <p:nvPr/>
        </p:nvSpPr>
        <p:spPr>
          <a:xfrm>
            <a:off x="12646426" y="627647"/>
            <a:ext cx="5104800" cy="1998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900" b="1" i="0" u="none" strike="noStrike" cap="none">
                <a:solidFill>
                  <a:srgbClr val="F59F35"/>
                </a:solidFill>
                <a:latin typeface="Philosopher"/>
                <a:ea typeface="Philosopher"/>
                <a:cs typeface="Philosopher"/>
                <a:sym typeface="Philosopher"/>
              </a:rPr>
              <a:t>Nauka społeczna</a:t>
            </a:r>
            <a:endParaRPr/>
          </a:p>
        </p:txBody>
      </p:sp>
      <p:sp>
        <p:nvSpPr>
          <p:cNvPr id="1200" name="Google Shape;1200;p53"/>
          <p:cNvSpPr txBox="1"/>
          <p:nvPr/>
        </p:nvSpPr>
        <p:spPr>
          <a:xfrm>
            <a:off x="3651188" y="2836772"/>
            <a:ext cx="14258382" cy="43815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2900" b="0" i="0" u="none" strike="noStrike" cap="none">
                <a:solidFill>
                  <a:srgbClr val="000000"/>
                </a:solidFill>
                <a:latin typeface="Philosopher"/>
                <a:ea typeface="Philosopher"/>
                <a:cs typeface="Philosopher"/>
                <a:sym typeface="Philosopher"/>
              </a:rPr>
              <a:t>Podejście do uczenia się, które </a:t>
            </a:r>
            <a:r>
              <a:rPr lang="en-US" sz="2900" b="1" i="0" u="none" strike="noStrike" cap="none">
                <a:solidFill>
                  <a:srgbClr val="000000"/>
                </a:solidFill>
                <a:latin typeface="Philosopher"/>
                <a:ea typeface="Philosopher"/>
                <a:cs typeface="Philosopher"/>
                <a:sym typeface="Philosopher"/>
              </a:rPr>
              <a:t>odbywa się poprzez interakcje </a:t>
            </a:r>
            <a:r>
              <a:rPr lang="en-US" sz="2900" b="0" i="0" u="none" strike="noStrike" cap="none">
                <a:solidFill>
                  <a:srgbClr val="000000"/>
                </a:solidFill>
                <a:latin typeface="Philosopher"/>
                <a:ea typeface="Philosopher"/>
                <a:cs typeface="Philosopher"/>
                <a:sym typeface="Philosopher"/>
              </a:rPr>
              <a:t>i </a:t>
            </a:r>
            <a:r>
              <a:rPr lang="en-US" sz="2900" b="1" i="0" u="none" strike="noStrike" cap="none">
                <a:solidFill>
                  <a:srgbClr val="000000"/>
                </a:solidFill>
                <a:latin typeface="Philosopher"/>
                <a:ea typeface="Philosopher"/>
                <a:cs typeface="Philosopher"/>
                <a:sym typeface="Philosopher"/>
              </a:rPr>
              <a:t>współpracę z innymi. </a:t>
            </a:r>
            <a:endParaRPr/>
          </a:p>
        </p:txBody>
      </p:sp>
      <p:sp>
        <p:nvSpPr>
          <p:cNvPr id="1201" name="Google Shape;1201;p53"/>
          <p:cNvSpPr txBox="1"/>
          <p:nvPr/>
        </p:nvSpPr>
        <p:spPr>
          <a:xfrm>
            <a:off x="769193" y="4166340"/>
            <a:ext cx="211544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Wiąże się to z </a:t>
            </a:r>
            <a:r>
              <a:rPr lang="en-US" sz="1900" b="1" i="0" u="none" strike="noStrike" cap="none">
                <a:solidFill>
                  <a:srgbClr val="000000"/>
                </a:solidFill>
                <a:latin typeface="Philosopher"/>
                <a:ea typeface="Philosopher"/>
                <a:cs typeface="Philosopher"/>
                <a:sym typeface="Philosopher"/>
              </a:rPr>
              <a:t>nabyciem</a:t>
            </a:r>
            <a:endParaRPr/>
          </a:p>
        </p:txBody>
      </p:sp>
      <p:sp>
        <p:nvSpPr>
          <p:cNvPr id="1202" name="Google Shape;1202;p53"/>
          <p:cNvSpPr txBox="1"/>
          <p:nvPr/>
        </p:nvSpPr>
        <p:spPr>
          <a:xfrm>
            <a:off x="2892130" y="6830731"/>
            <a:ext cx="2541462" cy="62150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050" b="1" i="0" u="none" strike="noStrike" cap="none">
                <a:solidFill>
                  <a:srgbClr val="F59F35"/>
                </a:solidFill>
                <a:latin typeface="Philosopher"/>
                <a:ea typeface="Philosopher"/>
                <a:cs typeface="Philosopher"/>
                <a:sym typeface="Philosopher"/>
              </a:rPr>
              <a:t>Wiedza</a:t>
            </a:r>
            <a:endParaRPr/>
          </a:p>
        </p:txBody>
      </p:sp>
      <p:sp>
        <p:nvSpPr>
          <p:cNvPr id="1203" name="Google Shape;1203;p53"/>
          <p:cNvSpPr txBox="1"/>
          <p:nvPr/>
        </p:nvSpPr>
        <p:spPr>
          <a:xfrm>
            <a:off x="1232104" y="5268855"/>
            <a:ext cx="1189622" cy="619125"/>
          </a:xfrm>
          <a:prstGeom prst="rect">
            <a:avLst/>
          </a:prstGeom>
          <a:noFill/>
          <a:ln>
            <a:noFill/>
          </a:ln>
        </p:spPr>
        <p:txBody>
          <a:bodyPr spcFirstLastPara="1" wrap="square" lIns="0" tIns="0" rIns="0" bIns="0" anchor="t" anchorCtr="0">
            <a:spAutoFit/>
          </a:bodyPr>
          <a:lstStyle/>
          <a:p>
            <a:pPr marL="0" marR="0" lvl="0" indent="0" algn="ctr" rtl="0">
              <a:lnSpc>
                <a:spcPct val="120019"/>
              </a:lnSpc>
              <a:spcBef>
                <a:spcPts val="0"/>
              </a:spcBef>
              <a:spcAft>
                <a:spcPts val="0"/>
              </a:spcAft>
              <a:buNone/>
            </a:pPr>
            <a:r>
              <a:rPr lang="en-US" sz="4041" b="1" i="0" u="none" strike="noStrike" cap="none">
                <a:solidFill>
                  <a:srgbClr val="F59F35"/>
                </a:solidFill>
                <a:latin typeface="Philosopher"/>
                <a:ea typeface="Philosopher"/>
                <a:cs typeface="Philosopher"/>
                <a:sym typeface="Philosopher"/>
              </a:rPr>
              <a:t>Umiejętności</a:t>
            </a:r>
            <a:endParaRPr/>
          </a:p>
        </p:txBody>
      </p:sp>
      <p:sp>
        <p:nvSpPr>
          <p:cNvPr id="1204" name="Google Shape;1204;p53"/>
          <p:cNvSpPr txBox="1"/>
          <p:nvPr/>
        </p:nvSpPr>
        <p:spPr>
          <a:xfrm>
            <a:off x="769193" y="8639175"/>
            <a:ext cx="1925400" cy="6216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039" b="1" i="0" u="none" strike="noStrike" cap="none">
                <a:solidFill>
                  <a:srgbClr val="F59F35"/>
                </a:solidFill>
                <a:latin typeface="Philosopher"/>
                <a:ea typeface="Philosopher"/>
                <a:cs typeface="Philosopher"/>
                <a:sym typeface="Philosopher"/>
              </a:rPr>
              <a:t>Spostrzeżenia</a:t>
            </a:r>
            <a:endParaRPr/>
          </a:p>
        </p:txBody>
      </p:sp>
      <p:sp>
        <p:nvSpPr>
          <p:cNvPr id="1205" name="Google Shape;1205;p53"/>
          <p:cNvSpPr txBox="1"/>
          <p:nvPr/>
        </p:nvSpPr>
        <p:spPr>
          <a:xfrm>
            <a:off x="6243218" y="6066889"/>
            <a:ext cx="166325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poprzez </a:t>
            </a:r>
            <a:endParaRPr/>
          </a:p>
        </p:txBody>
      </p:sp>
      <p:sp>
        <p:nvSpPr>
          <p:cNvPr id="1206" name="Google Shape;1206;p53"/>
          <p:cNvSpPr txBox="1"/>
          <p:nvPr/>
        </p:nvSpPr>
        <p:spPr>
          <a:xfrm>
            <a:off x="11608954" y="4150610"/>
            <a:ext cx="1651843"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Obserwacja</a:t>
            </a:r>
            <a:endParaRPr/>
          </a:p>
        </p:txBody>
      </p:sp>
      <p:sp>
        <p:nvSpPr>
          <p:cNvPr id="1207" name="Google Shape;1207;p53"/>
          <p:cNvSpPr txBox="1"/>
          <p:nvPr/>
        </p:nvSpPr>
        <p:spPr>
          <a:xfrm>
            <a:off x="14603595" y="7529874"/>
            <a:ext cx="330597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w kontekście społecznym lub grupowym</a:t>
            </a:r>
            <a:endParaRPr/>
          </a:p>
        </p:txBody>
      </p:sp>
      <p:sp>
        <p:nvSpPr>
          <p:cNvPr id="1208" name="Google Shape;1208;p53"/>
          <p:cNvSpPr txBox="1"/>
          <p:nvPr/>
        </p:nvSpPr>
        <p:spPr>
          <a:xfrm>
            <a:off x="11527483" y="7562314"/>
            <a:ext cx="12644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Informacje zwrotne</a:t>
            </a:r>
            <a:endParaRPr/>
          </a:p>
        </p:txBody>
      </p:sp>
      <p:sp>
        <p:nvSpPr>
          <p:cNvPr id="1209" name="Google Shape;1209;p53"/>
          <p:cNvSpPr txBox="1"/>
          <p:nvPr/>
        </p:nvSpPr>
        <p:spPr>
          <a:xfrm>
            <a:off x="11527483" y="9243471"/>
            <a:ext cx="148203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Dyskusja</a:t>
            </a:r>
            <a:endParaRPr/>
          </a:p>
        </p:txBody>
      </p:sp>
      <p:sp>
        <p:nvSpPr>
          <p:cNvPr id="1210" name="Google Shape;1210;p53"/>
          <p:cNvSpPr txBox="1"/>
          <p:nvPr/>
        </p:nvSpPr>
        <p:spPr>
          <a:xfrm>
            <a:off x="11527483" y="5885914"/>
            <a:ext cx="26360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Wspólne doświadczenia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352397" y="9310183"/>
            <a:ext cx="2429309" cy="46170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54"/>
          <p:cNvSpPr/>
          <p:nvPr/>
        </p:nvSpPr>
        <p:spPr>
          <a:xfrm>
            <a:off x="9797327" y="-3119"/>
            <a:ext cx="8490673" cy="10290119"/>
          </a:xfrm>
          <a:custGeom>
            <a:avLst/>
            <a:gdLst/>
            <a:ahLst/>
            <a:cxnLst/>
            <a:rect l="l" t="t" r="r" b="b"/>
            <a:pathLst>
              <a:path w="8490673" h="10290119" extrusionOk="0">
                <a:moveTo>
                  <a:pt x="0" y="0"/>
                </a:moveTo>
                <a:lnTo>
                  <a:pt x="8490673" y="0"/>
                </a:lnTo>
                <a:lnTo>
                  <a:pt x="8490673" y="10290119"/>
                </a:lnTo>
                <a:lnTo>
                  <a:pt x="0" y="10290119"/>
                </a:lnTo>
                <a:lnTo>
                  <a:pt x="0" y="0"/>
                </a:lnTo>
                <a:close/>
              </a:path>
            </a:pathLst>
          </a:custGeom>
          <a:blipFill rotWithShape="1">
            <a:blip r:embed="rId3" cstate="screen">
              <a:alphaModFix amt="72000"/>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220" name="Google Shape;1220;p5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221" name="Google Shape;1221;p54"/>
          <p:cNvSpPr txBox="1"/>
          <p:nvPr/>
        </p:nvSpPr>
        <p:spPr>
          <a:xfrm>
            <a:off x="1020607" y="575566"/>
            <a:ext cx="7797503" cy="1309315"/>
          </a:xfrm>
          <a:prstGeom prst="rect">
            <a:avLst/>
          </a:prstGeom>
          <a:noFill/>
          <a:ln>
            <a:noFill/>
          </a:ln>
        </p:spPr>
        <p:txBody>
          <a:bodyPr spcFirstLastPara="1" wrap="square" lIns="0" tIns="0" rIns="0" bIns="0" anchor="t" anchorCtr="0">
            <a:spAutoFit/>
          </a:bodyPr>
          <a:lstStyle/>
          <a:p>
            <a:pPr marL="0" marR="0" lvl="0" indent="0" algn="ctr" rtl="0">
              <a:lnSpc>
                <a:spcPct val="149050"/>
              </a:lnSpc>
              <a:spcBef>
                <a:spcPts val="0"/>
              </a:spcBef>
              <a:spcAft>
                <a:spcPts val="0"/>
              </a:spcAft>
              <a:buNone/>
            </a:pPr>
            <a:r>
              <a:rPr lang="en-US" sz="4000" b="1" i="0" u="none" strike="noStrike" cap="none">
                <a:solidFill>
                  <a:srgbClr val="F59F35"/>
                </a:solidFill>
                <a:latin typeface="Philosopher"/>
                <a:ea typeface="Philosopher"/>
                <a:cs typeface="Philosopher"/>
                <a:sym typeface="Philosopher"/>
              </a:rPr>
              <a:t>Aktywność: Burza mózgów na temat grywalizacji</a:t>
            </a:r>
            <a:endParaRPr/>
          </a:p>
          <a:p>
            <a:pPr marL="0" marR="0" lvl="0" indent="0" algn="ctr" rtl="0">
              <a:lnSpc>
                <a:spcPct val="149017"/>
              </a:lnSpc>
              <a:spcBef>
                <a:spcPts val="0"/>
              </a:spcBef>
              <a:spcAft>
                <a:spcPts val="0"/>
              </a:spcAft>
              <a:buNone/>
            </a:pPr>
            <a:r>
              <a:rPr lang="en-US" sz="3001" b="0" i="0" u="none" strike="noStrike" cap="none">
                <a:solidFill>
                  <a:srgbClr val="000000"/>
                </a:solidFill>
                <a:latin typeface="Philosopher"/>
                <a:ea typeface="Philosopher"/>
                <a:cs typeface="Philosopher"/>
                <a:sym typeface="Philosopher"/>
              </a:rPr>
              <a:t>Zabawa i zaangażowanie w naukę</a:t>
            </a:r>
            <a:endParaRPr/>
          </a:p>
        </p:txBody>
      </p:sp>
      <p:sp>
        <p:nvSpPr>
          <p:cNvPr id="1222" name="Google Shape;1222;p54"/>
          <p:cNvSpPr txBox="1"/>
          <p:nvPr/>
        </p:nvSpPr>
        <p:spPr>
          <a:xfrm>
            <a:off x="1222517" y="3072375"/>
            <a:ext cx="760511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Podzielcie się na małe grupy po 3-4 osoby</a:t>
            </a:r>
            <a:endParaRPr/>
          </a:p>
        </p:txBody>
      </p:sp>
      <p:sp>
        <p:nvSpPr>
          <p:cNvPr id="1223" name="Google Shape;1223;p54"/>
          <p:cNvSpPr txBox="1"/>
          <p:nvPr/>
        </p:nvSpPr>
        <p:spPr>
          <a:xfrm>
            <a:off x="1222517" y="6791817"/>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Masz 8 minut na sesję burzy mózgów i 2 minuty dla każdej grupy na podzielenie się swoimi pomysłami.</a:t>
            </a:r>
            <a:endParaRPr/>
          </a:p>
        </p:txBody>
      </p:sp>
      <p:sp>
        <p:nvSpPr>
          <p:cNvPr id="1224" name="Google Shape;1224;p54"/>
          <p:cNvSpPr txBox="1"/>
          <p:nvPr/>
        </p:nvSpPr>
        <p:spPr>
          <a:xfrm>
            <a:off x="1222517" y="4070084"/>
            <a:ext cx="76199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Naszym zadaniem jest przeprowadzenie burzy mózgów na temat pomysłów na grywalizację w scenariuszu mikronauczania</a:t>
            </a:r>
            <a:endParaRPr/>
          </a:p>
        </p:txBody>
      </p:sp>
      <p:sp>
        <p:nvSpPr>
          <p:cNvPr id="1225" name="Google Shape;1225;p54"/>
          <p:cNvSpPr txBox="1"/>
          <p:nvPr/>
        </p:nvSpPr>
        <p:spPr>
          <a:xfrm>
            <a:off x="1222517" y="5429742"/>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Myśl kreatywnie i wyobraź sobie, jak możesz sprawić, by nauka była zabawna i wciągająca dzięki grywalizacji</a:t>
            </a:r>
            <a:endParaRPr/>
          </a:p>
        </p:txBody>
      </p:sp>
      <p:sp>
        <p:nvSpPr>
          <p:cNvPr id="1226" name="Google Shape;1226;p54"/>
          <p:cNvSpPr txBox="1"/>
          <p:nvPr/>
        </p:nvSpPr>
        <p:spPr>
          <a:xfrm>
            <a:off x="3063769" y="8153892"/>
            <a:ext cx="3711178" cy="6286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099" b="1" i="0" u="none" strike="noStrike" cap="none">
                <a:solidFill>
                  <a:srgbClr val="F59F35"/>
                </a:solidFill>
                <a:latin typeface="Philosopher"/>
                <a:ea typeface="Philosopher"/>
                <a:cs typeface="Philosopher"/>
                <a:sym typeface="Philosopher"/>
              </a:rPr>
              <a:t>Gotowy? Gotowy? Start!</a:t>
            </a:r>
            <a:endParaRPr/>
          </a:p>
        </p:txBody>
      </p:sp>
      <p:grpSp>
        <p:nvGrpSpPr>
          <p:cNvPr id="1228" name="Google Shape;1228;p54"/>
          <p:cNvGrpSpPr/>
          <p:nvPr/>
        </p:nvGrpSpPr>
        <p:grpSpPr>
          <a:xfrm>
            <a:off x="475620" y="3004497"/>
            <a:ext cx="493620" cy="505189"/>
            <a:chOff x="0" y="-19050"/>
            <a:chExt cx="812800" cy="831850"/>
          </a:xfrm>
        </p:grpSpPr>
        <p:sp>
          <p:nvSpPr>
            <p:cNvPr id="1229" name="Google Shape;1229;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1" name="Google Shape;1231;p54"/>
          <p:cNvSpPr txBox="1"/>
          <p:nvPr/>
        </p:nvSpPr>
        <p:spPr>
          <a:xfrm>
            <a:off x="682180" y="3129700"/>
            <a:ext cx="3410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1</a:t>
            </a:r>
            <a:endParaRPr/>
          </a:p>
        </p:txBody>
      </p:sp>
      <p:grpSp>
        <p:nvGrpSpPr>
          <p:cNvPr id="1232" name="Google Shape;1232;p54"/>
          <p:cNvGrpSpPr/>
          <p:nvPr/>
        </p:nvGrpSpPr>
        <p:grpSpPr>
          <a:xfrm>
            <a:off x="452424" y="4183180"/>
            <a:ext cx="493620" cy="505189"/>
            <a:chOff x="0" y="-19050"/>
            <a:chExt cx="812800" cy="831850"/>
          </a:xfrm>
        </p:grpSpPr>
        <p:sp>
          <p:nvSpPr>
            <p:cNvPr id="1233" name="Google Shape;1233;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5" name="Google Shape;1235;p54"/>
          <p:cNvSpPr txBox="1"/>
          <p:nvPr/>
        </p:nvSpPr>
        <p:spPr>
          <a:xfrm>
            <a:off x="637666" y="4308524"/>
            <a:ext cx="13541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2</a:t>
            </a:r>
            <a:endParaRPr/>
          </a:p>
        </p:txBody>
      </p:sp>
      <p:grpSp>
        <p:nvGrpSpPr>
          <p:cNvPr id="1236" name="Google Shape;1236;p54"/>
          <p:cNvGrpSpPr/>
          <p:nvPr/>
        </p:nvGrpSpPr>
        <p:grpSpPr>
          <a:xfrm>
            <a:off x="435370" y="5486425"/>
            <a:ext cx="493620" cy="505189"/>
            <a:chOff x="0" y="-19050"/>
            <a:chExt cx="812800" cy="831850"/>
          </a:xfrm>
        </p:grpSpPr>
        <p:sp>
          <p:nvSpPr>
            <p:cNvPr id="1237" name="Google Shape;1237;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9" name="Google Shape;1239;p54"/>
          <p:cNvSpPr txBox="1"/>
          <p:nvPr/>
        </p:nvSpPr>
        <p:spPr>
          <a:xfrm>
            <a:off x="614470" y="5616693"/>
            <a:ext cx="136434"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3</a:t>
            </a:r>
            <a:endParaRPr/>
          </a:p>
        </p:txBody>
      </p:sp>
      <p:grpSp>
        <p:nvGrpSpPr>
          <p:cNvPr id="1240" name="Google Shape;1240;p54"/>
          <p:cNvGrpSpPr/>
          <p:nvPr/>
        </p:nvGrpSpPr>
        <p:grpSpPr>
          <a:xfrm>
            <a:off x="435370" y="6904913"/>
            <a:ext cx="493620" cy="505189"/>
            <a:chOff x="0" y="-19050"/>
            <a:chExt cx="812800" cy="831850"/>
          </a:xfrm>
        </p:grpSpPr>
        <p:sp>
          <p:nvSpPr>
            <p:cNvPr id="1241" name="Google Shape;1241;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43" name="Google Shape;1243;p54"/>
          <p:cNvSpPr txBox="1"/>
          <p:nvPr/>
        </p:nvSpPr>
        <p:spPr>
          <a:xfrm>
            <a:off x="612288" y="7030397"/>
            <a:ext cx="143743"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4</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084" y="9287831"/>
            <a:ext cx="2429309" cy="46170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55"/>
          <p:cNvSpPr/>
          <p:nvPr/>
        </p:nvSpPr>
        <p:spPr>
          <a:xfrm>
            <a:off x="0" y="0"/>
            <a:ext cx="23207174" cy="10403064"/>
          </a:xfrm>
          <a:custGeom>
            <a:avLst/>
            <a:gdLst/>
            <a:ahLst/>
            <a:cxnLst/>
            <a:rect l="l" t="t" r="r" b="b"/>
            <a:pathLst>
              <a:path w="23207174" h="10403064" extrusionOk="0">
                <a:moveTo>
                  <a:pt x="0" y="0"/>
                </a:moveTo>
                <a:lnTo>
                  <a:pt x="23207174" y="0"/>
                </a:lnTo>
                <a:lnTo>
                  <a:pt x="23207174" y="10403064"/>
                </a:lnTo>
                <a:lnTo>
                  <a:pt x="0" y="10403064"/>
                </a:lnTo>
                <a:lnTo>
                  <a:pt x="0" y="0"/>
                </a:lnTo>
                <a:close/>
              </a:path>
            </a:pathLst>
          </a:custGeom>
          <a:blipFill rotWithShape="1">
            <a:blip r:embed="rId3">
              <a:alphaModFix amt="72000"/>
            </a:blip>
            <a:stretch>
              <a:fillRect t="-24311" b="-24310"/>
            </a:stretch>
          </a:blipFill>
          <a:ln>
            <a:noFill/>
          </a:ln>
        </p:spPr>
        <p:txBody>
          <a:bodyPr/>
          <a:lstStyle/>
          <a:p>
            <a:endParaRPr lang="en-GB"/>
          </a:p>
        </p:txBody>
      </p:sp>
      <p:sp>
        <p:nvSpPr>
          <p:cNvPr id="1254" name="Google Shape;1254;p55"/>
          <p:cNvSpPr/>
          <p:nvPr/>
        </p:nvSpPr>
        <p:spPr>
          <a:xfrm>
            <a:off x="0" y="5377186"/>
            <a:ext cx="11883665" cy="3881092"/>
          </a:xfrm>
          <a:custGeom>
            <a:avLst/>
            <a:gdLst/>
            <a:ahLst/>
            <a:cxnLst/>
            <a:rect l="l" t="t" r="r" b="b"/>
            <a:pathLst>
              <a:path w="15844887" h="5174789" extrusionOk="0">
                <a:moveTo>
                  <a:pt x="0" y="0"/>
                </a:moveTo>
                <a:lnTo>
                  <a:pt x="15844887" y="0"/>
                </a:lnTo>
                <a:lnTo>
                  <a:pt x="15844887" y="5174789"/>
                </a:lnTo>
                <a:lnTo>
                  <a:pt x="0" y="5174789"/>
                </a:lnTo>
                <a:close/>
              </a:path>
            </a:pathLst>
          </a:custGeom>
          <a:solidFill>
            <a:srgbClr val="FFCA08"/>
          </a:solidFill>
          <a:ln>
            <a:noFill/>
          </a:ln>
        </p:spPr>
        <p:txBody>
          <a:bodyPr/>
          <a:lstStyle/>
          <a:p>
            <a:endParaRPr lang="en-GB"/>
          </a:p>
        </p:txBody>
      </p:sp>
      <p:sp>
        <p:nvSpPr>
          <p:cNvPr id="1255" name="Google Shape;1255;p55"/>
          <p:cNvSpPr/>
          <p:nvPr/>
        </p:nvSpPr>
        <p:spPr>
          <a:xfrm>
            <a:off x="144433" y="132186"/>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256" name="Google Shape;1256;p55"/>
          <p:cNvSpPr txBox="1"/>
          <p:nvPr/>
        </p:nvSpPr>
        <p:spPr>
          <a:xfrm>
            <a:off x="266550" y="6356079"/>
            <a:ext cx="11350568" cy="1571625"/>
          </a:xfrm>
          <a:prstGeom prst="rect">
            <a:avLst/>
          </a:prstGeom>
          <a:noFill/>
          <a:ln>
            <a:noFill/>
          </a:ln>
        </p:spPr>
        <p:txBody>
          <a:bodyPr spcFirstLastPara="1" wrap="square" lIns="0" tIns="0" rIns="0" bIns="0" anchor="t" anchorCtr="0">
            <a:spAutoFit/>
          </a:bodyPr>
          <a:lstStyle/>
          <a:p>
            <a:pPr marL="0" marR="0" lvl="0" indent="0" algn="ctr" rtl="0">
              <a:lnSpc>
                <a:spcPct val="233277"/>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pPr>
            <a:r>
              <a:rPr lang="en-US" sz="3499" b="1" i="0" u="none" strike="noStrike" cap="none">
                <a:solidFill>
                  <a:srgbClr val="000000"/>
                </a:solidFill>
                <a:latin typeface="Philosopher"/>
                <a:ea typeface="Philosopher"/>
                <a:cs typeface="Philosopher"/>
                <a:sym typeface="Philosopher"/>
              </a:rPr>
              <a:t>Czego nauczyłeś się z tego ćwiczenia? W jaki sposób te pomysły na grywalizację mogą zostać zastosowane w celu ulepszenia mikroedukacji?</a:t>
            </a:r>
            <a:endParaRPr/>
          </a:p>
        </p:txBody>
      </p:sp>
      <p:sp>
        <p:nvSpPr>
          <p:cNvPr id="1257" name="Google Shape;1257;p55"/>
          <p:cNvSpPr txBox="1"/>
          <p:nvPr/>
        </p:nvSpPr>
        <p:spPr>
          <a:xfrm>
            <a:off x="8364479" y="4257675"/>
            <a:ext cx="3519190" cy="8858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699" b="1" i="0" u="none" strike="noStrike" cap="none">
                <a:solidFill>
                  <a:srgbClr val="FCD001"/>
                </a:solidFill>
                <a:latin typeface="Philosopher"/>
                <a:ea typeface="Philosopher"/>
                <a:cs typeface="Philosopher"/>
                <a:sym typeface="Philosopher"/>
              </a:rPr>
              <a:t>Dyskusja</a:t>
            </a:r>
            <a:endParaRPr/>
          </a:p>
        </p:txBody>
      </p:sp>
      <p:sp>
        <p:nvSpPr>
          <p:cNvPr id="1258" name="Google Shape;1258;p55"/>
          <p:cNvSpPr txBox="1"/>
          <p:nvPr/>
        </p:nvSpPr>
        <p:spPr>
          <a:xfrm>
            <a:off x="13494618" y="430004"/>
            <a:ext cx="4447383" cy="395168"/>
          </a:xfrm>
          <a:prstGeom prst="rect">
            <a:avLst/>
          </a:prstGeom>
          <a:noFill/>
          <a:ln>
            <a:noFill/>
          </a:ln>
        </p:spPr>
        <p:txBody>
          <a:bodyPr spcFirstLastPara="1" wrap="square" lIns="0" tIns="0" rIns="0" bIns="0" anchor="t" anchorCtr="0">
            <a:spAutoFit/>
          </a:bodyPr>
          <a:lstStyle/>
          <a:p>
            <a:pPr marL="0" marR="0" lvl="0" indent="0" algn="ctr" rtl="0">
              <a:lnSpc>
                <a:spcPct val="149023"/>
              </a:lnSpc>
              <a:spcBef>
                <a:spcPts val="0"/>
              </a:spcBef>
              <a:spcAft>
                <a:spcPts val="0"/>
              </a:spcAft>
              <a:buNone/>
            </a:pPr>
            <a:r>
              <a:rPr lang="en-US" sz="2201" b="1" i="0" u="none" strike="noStrike" cap="none">
                <a:solidFill>
                  <a:srgbClr val="FCD001"/>
                </a:solidFill>
                <a:latin typeface="Philosopher"/>
                <a:ea typeface="Philosopher"/>
                <a:cs typeface="Philosopher"/>
                <a:sym typeface="Philosopher"/>
              </a:rPr>
              <a:t>Aktywność: Burza mózgów na temat grywalizacji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18309" y="9382587"/>
            <a:ext cx="2429309" cy="46170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8" name="Google Shape;1268;p5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269" name="Google Shape;1269;p56"/>
          <p:cNvSpPr/>
          <p:nvPr/>
        </p:nvSpPr>
        <p:spPr>
          <a:xfrm>
            <a:off x="3643353" y="20219"/>
            <a:ext cx="9511537" cy="9238081"/>
          </a:xfrm>
          <a:custGeom>
            <a:avLst/>
            <a:gdLst/>
            <a:ahLst/>
            <a:cxnLst/>
            <a:rect l="l" t="t" r="r" b="b"/>
            <a:pathLst>
              <a:path w="9511537" h="9238081" extrusionOk="0">
                <a:moveTo>
                  <a:pt x="0" y="0"/>
                </a:moveTo>
                <a:lnTo>
                  <a:pt x="9511537" y="0"/>
                </a:lnTo>
                <a:lnTo>
                  <a:pt x="9511537" y="9238081"/>
                </a:lnTo>
                <a:lnTo>
                  <a:pt x="0" y="9238081"/>
                </a:lnTo>
                <a:lnTo>
                  <a:pt x="0" y="0"/>
                </a:lnTo>
                <a:close/>
              </a:path>
            </a:pathLst>
          </a:custGeom>
          <a:blipFill rotWithShape="1">
            <a:blip r:embed="rId4">
              <a:alphaModFix amt="9999"/>
            </a:blip>
            <a:stretch>
              <a:fillRect/>
            </a:stretch>
          </a:blipFill>
          <a:ln>
            <a:noFill/>
          </a:ln>
        </p:spPr>
        <p:txBody>
          <a:bodyPr/>
          <a:lstStyle/>
          <a:p>
            <a:endParaRPr lang="en-GB"/>
          </a:p>
        </p:txBody>
      </p:sp>
      <p:sp>
        <p:nvSpPr>
          <p:cNvPr id="1270" name="Google Shape;1270;p56"/>
          <p:cNvSpPr/>
          <p:nvPr/>
        </p:nvSpPr>
        <p:spPr>
          <a:xfrm>
            <a:off x="545075" y="4310628"/>
            <a:ext cx="7245619" cy="3704221"/>
          </a:xfrm>
          <a:custGeom>
            <a:avLst/>
            <a:gdLst/>
            <a:ahLst/>
            <a:cxnLst/>
            <a:rect l="l" t="t" r="r" b="b"/>
            <a:pathLst>
              <a:path w="7245619" h="3704221" extrusionOk="0">
                <a:moveTo>
                  <a:pt x="0" y="0"/>
                </a:moveTo>
                <a:lnTo>
                  <a:pt x="7245619" y="0"/>
                </a:lnTo>
                <a:lnTo>
                  <a:pt x="7245619" y="3704221"/>
                </a:lnTo>
                <a:lnTo>
                  <a:pt x="0" y="3704221"/>
                </a:lnTo>
                <a:lnTo>
                  <a:pt x="0" y="0"/>
                </a:lnTo>
                <a:close/>
              </a:path>
            </a:pathLst>
          </a:custGeom>
          <a:blipFill rotWithShape="1">
            <a:blip r:embed="rId5">
              <a:alphaModFix amt="49000"/>
            </a:blip>
            <a:stretch>
              <a:fillRect l="-1058" t="-13448" r="-3140" b="-22473"/>
            </a:stretch>
          </a:blipFill>
          <a:ln>
            <a:noFill/>
          </a:ln>
        </p:spPr>
        <p:txBody>
          <a:bodyPr/>
          <a:lstStyle/>
          <a:p>
            <a:endParaRPr lang="en-GB"/>
          </a:p>
        </p:txBody>
      </p:sp>
      <p:sp>
        <p:nvSpPr>
          <p:cNvPr id="1271" name="Google Shape;1271;p56"/>
          <p:cNvSpPr/>
          <p:nvPr/>
        </p:nvSpPr>
        <p:spPr>
          <a:xfrm>
            <a:off x="6456053" y="2372562"/>
            <a:ext cx="10736237" cy="3876110"/>
          </a:xfrm>
          <a:custGeom>
            <a:avLst/>
            <a:gdLst/>
            <a:ahLst/>
            <a:cxnLst/>
            <a:rect l="l" t="t" r="r" b="b"/>
            <a:pathLst>
              <a:path w="10064676" h="3633656" extrusionOk="0">
                <a:moveTo>
                  <a:pt x="0" y="0"/>
                </a:moveTo>
                <a:lnTo>
                  <a:pt x="10064676" y="0"/>
                </a:lnTo>
                <a:lnTo>
                  <a:pt x="10064676" y="3633656"/>
                </a:lnTo>
                <a:lnTo>
                  <a:pt x="0" y="3633656"/>
                </a:lnTo>
                <a:close/>
              </a:path>
            </a:pathLst>
          </a:custGeom>
          <a:solidFill>
            <a:srgbClr val="F4B234">
              <a:alpha val="68235"/>
            </a:srgbClr>
          </a:solidFill>
          <a:ln>
            <a:noFill/>
          </a:ln>
        </p:spPr>
        <p:txBody>
          <a:bodyPr/>
          <a:lstStyle/>
          <a:p>
            <a:endParaRPr lang="en-GB"/>
          </a:p>
        </p:txBody>
      </p:sp>
      <p:sp>
        <p:nvSpPr>
          <p:cNvPr id="1272" name="Google Shape;1272;p56"/>
          <p:cNvSpPr/>
          <p:nvPr/>
        </p:nvSpPr>
        <p:spPr>
          <a:xfrm>
            <a:off x="15884544" y="6597234"/>
            <a:ext cx="1307750" cy="1417615"/>
          </a:xfrm>
          <a:custGeom>
            <a:avLst/>
            <a:gdLst/>
            <a:ahLst/>
            <a:cxnLst/>
            <a:rect l="l" t="t" r="r" b="b"/>
            <a:pathLst>
              <a:path w="1307750" h="1417615" extrusionOk="0">
                <a:moveTo>
                  <a:pt x="0" y="0"/>
                </a:moveTo>
                <a:lnTo>
                  <a:pt x="1307750" y="0"/>
                </a:lnTo>
                <a:lnTo>
                  <a:pt x="1307750" y="1417615"/>
                </a:lnTo>
                <a:lnTo>
                  <a:pt x="0" y="1417615"/>
                </a:lnTo>
                <a:lnTo>
                  <a:pt x="0" y="0"/>
                </a:lnTo>
                <a:close/>
              </a:path>
            </a:pathLst>
          </a:custGeom>
          <a:blipFill rotWithShape="1">
            <a:blip r:embed="rId6">
              <a:alphaModFix/>
            </a:blip>
            <a:stretch>
              <a:fillRect/>
            </a:stretch>
          </a:blipFill>
          <a:ln>
            <a:noFill/>
          </a:ln>
        </p:spPr>
        <p:txBody>
          <a:bodyPr/>
          <a:lstStyle/>
          <a:p>
            <a:endParaRPr lang="en-GB"/>
          </a:p>
        </p:txBody>
      </p:sp>
      <p:sp>
        <p:nvSpPr>
          <p:cNvPr id="1273" name="Google Shape;1273;p56"/>
          <p:cNvSpPr txBox="1"/>
          <p:nvPr/>
        </p:nvSpPr>
        <p:spPr>
          <a:xfrm>
            <a:off x="7017901" y="4111096"/>
            <a:ext cx="10174392"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FFFFF"/>
                </a:solidFill>
                <a:latin typeface="Philosopher"/>
                <a:ea typeface="Philosopher"/>
                <a:cs typeface="Philosopher"/>
                <a:sym typeface="Philosopher"/>
              </a:rPr>
              <a:t>Jak sprawić, by nauka stała się regularną częścią naszego życia? </a:t>
            </a:r>
            <a:endParaRPr/>
          </a:p>
        </p:txBody>
      </p:sp>
      <p:sp>
        <p:nvSpPr>
          <p:cNvPr id="1274" name="Google Shape;1274;p56"/>
          <p:cNvSpPr txBox="1"/>
          <p:nvPr/>
        </p:nvSpPr>
        <p:spPr>
          <a:xfrm>
            <a:off x="9223468" y="3347904"/>
            <a:ext cx="5111569" cy="39041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580" b="1" i="0" u="none" strike="noStrike" cap="none">
                <a:solidFill>
                  <a:srgbClr val="231F20"/>
                </a:solidFill>
                <a:latin typeface="Philosopher"/>
                <a:ea typeface="Philosopher"/>
                <a:cs typeface="Philosopher"/>
                <a:sym typeface="Philosopher"/>
              </a:rPr>
              <a:t> Budowanie nawyku mikrokształcenia</a:t>
            </a:r>
            <a:endParaRPr/>
          </a:p>
        </p:txBody>
      </p:sp>
      <p:sp>
        <p:nvSpPr>
          <p:cNvPr id="1275" name="Google Shape;1275;p56"/>
          <p:cNvSpPr txBox="1"/>
          <p:nvPr/>
        </p:nvSpPr>
        <p:spPr>
          <a:xfrm>
            <a:off x="8304520" y="6851999"/>
            <a:ext cx="7601154" cy="640013"/>
          </a:xfrm>
          <a:prstGeom prst="rect">
            <a:avLst/>
          </a:prstGeom>
          <a:noFill/>
          <a:ln>
            <a:noFill/>
          </a:ln>
        </p:spPr>
        <p:txBody>
          <a:bodyPr spcFirstLastPara="1" wrap="square" lIns="0" tIns="0" rIns="0" bIns="0" anchor="t" anchorCtr="0">
            <a:spAutoFit/>
          </a:bodyPr>
          <a:lstStyle/>
          <a:p>
            <a:pPr marL="0" marR="0" lvl="0" indent="0" algn="ctr" rtl="0">
              <a:lnSpc>
                <a:spcPct val="120009"/>
              </a:lnSpc>
              <a:spcBef>
                <a:spcPts val="0"/>
              </a:spcBef>
              <a:spcAft>
                <a:spcPts val="0"/>
              </a:spcAft>
              <a:buNone/>
            </a:pPr>
            <a:r>
              <a:rPr lang="en-US" sz="4243" b="1" i="0" u="none" strike="noStrike" cap="none">
                <a:solidFill>
                  <a:srgbClr val="F59F35"/>
                </a:solidFill>
                <a:latin typeface="Philosopher"/>
                <a:ea typeface="Philosopher"/>
                <a:cs typeface="Philosopher"/>
                <a:sym typeface="Philosopher"/>
              </a:rPr>
              <a:t>Omówmy kilka strategii!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026" y="459014"/>
            <a:ext cx="2429309" cy="46170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5" name="Google Shape;1285;p5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286" name="Google Shape;1286;p57"/>
          <p:cNvSpPr/>
          <p:nvPr/>
        </p:nvSpPr>
        <p:spPr>
          <a:xfrm>
            <a:off x="227835" y="1780557"/>
            <a:ext cx="1601731" cy="1555681"/>
          </a:xfrm>
          <a:custGeom>
            <a:avLst/>
            <a:gdLst/>
            <a:ahLst/>
            <a:cxnLst/>
            <a:rect l="l" t="t" r="r" b="b"/>
            <a:pathLst>
              <a:path w="1601731" h="1555681" extrusionOk="0">
                <a:moveTo>
                  <a:pt x="0" y="0"/>
                </a:moveTo>
                <a:lnTo>
                  <a:pt x="1601730" y="0"/>
                </a:lnTo>
                <a:lnTo>
                  <a:pt x="1601730" y="1555681"/>
                </a:lnTo>
                <a:lnTo>
                  <a:pt x="0" y="1555681"/>
                </a:lnTo>
                <a:lnTo>
                  <a:pt x="0" y="0"/>
                </a:lnTo>
                <a:close/>
              </a:path>
            </a:pathLst>
          </a:custGeom>
          <a:blipFill rotWithShape="1">
            <a:blip r:embed="rId4">
              <a:alphaModFix/>
            </a:blip>
            <a:stretch>
              <a:fillRect/>
            </a:stretch>
          </a:blipFill>
          <a:ln>
            <a:noFill/>
          </a:ln>
        </p:spPr>
        <p:txBody>
          <a:bodyPr/>
          <a:lstStyle/>
          <a:p>
            <a:endParaRPr lang="en-GB"/>
          </a:p>
        </p:txBody>
      </p:sp>
      <p:sp>
        <p:nvSpPr>
          <p:cNvPr id="1287" name="Google Shape;1287;p57"/>
          <p:cNvSpPr/>
          <p:nvPr/>
        </p:nvSpPr>
        <p:spPr>
          <a:xfrm>
            <a:off x="696786" y="4988120"/>
            <a:ext cx="2147571" cy="2191399"/>
          </a:xfrm>
          <a:custGeom>
            <a:avLst/>
            <a:gdLst/>
            <a:ahLst/>
            <a:cxnLst/>
            <a:rect l="l" t="t" r="r" b="b"/>
            <a:pathLst>
              <a:path w="2147571" h="2191399" extrusionOk="0">
                <a:moveTo>
                  <a:pt x="0" y="0"/>
                </a:moveTo>
                <a:lnTo>
                  <a:pt x="2147571" y="0"/>
                </a:lnTo>
                <a:lnTo>
                  <a:pt x="2147571" y="2191400"/>
                </a:lnTo>
                <a:lnTo>
                  <a:pt x="0" y="2191400"/>
                </a:lnTo>
                <a:lnTo>
                  <a:pt x="0" y="0"/>
                </a:lnTo>
                <a:close/>
              </a:path>
            </a:pathLst>
          </a:custGeom>
          <a:blipFill rotWithShape="1">
            <a:blip r:embed="rId5">
              <a:alphaModFix amt="19999"/>
            </a:blip>
            <a:stretch>
              <a:fillRect/>
            </a:stretch>
          </a:blipFill>
          <a:ln>
            <a:noFill/>
          </a:ln>
        </p:spPr>
        <p:txBody>
          <a:bodyPr/>
          <a:lstStyle/>
          <a:p>
            <a:endParaRPr lang="en-GB"/>
          </a:p>
        </p:txBody>
      </p:sp>
      <p:sp>
        <p:nvSpPr>
          <p:cNvPr id="1288" name="Google Shape;1288;p57"/>
          <p:cNvSpPr/>
          <p:nvPr/>
        </p:nvSpPr>
        <p:spPr>
          <a:xfrm>
            <a:off x="3865863" y="4815287"/>
            <a:ext cx="2340591" cy="2364233"/>
          </a:xfrm>
          <a:custGeom>
            <a:avLst/>
            <a:gdLst/>
            <a:ahLst/>
            <a:cxnLst/>
            <a:rect l="l" t="t" r="r" b="b"/>
            <a:pathLst>
              <a:path w="2340591" h="2364233" extrusionOk="0">
                <a:moveTo>
                  <a:pt x="0" y="0"/>
                </a:moveTo>
                <a:lnTo>
                  <a:pt x="2340591" y="0"/>
                </a:lnTo>
                <a:lnTo>
                  <a:pt x="2340591" y="2364233"/>
                </a:lnTo>
                <a:lnTo>
                  <a:pt x="0" y="2364233"/>
                </a:lnTo>
                <a:lnTo>
                  <a:pt x="0" y="0"/>
                </a:lnTo>
                <a:close/>
              </a:path>
            </a:pathLst>
          </a:custGeom>
          <a:blipFill rotWithShape="1">
            <a:blip r:embed="rId6">
              <a:alphaModFix amt="19999"/>
            </a:blip>
            <a:stretch>
              <a:fillRect/>
            </a:stretch>
          </a:blipFill>
          <a:ln>
            <a:noFill/>
          </a:ln>
        </p:spPr>
        <p:txBody>
          <a:bodyPr/>
          <a:lstStyle/>
          <a:p>
            <a:endParaRPr lang="en-GB"/>
          </a:p>
        </p:txBody>
      </p:sp>
      <p:sp>
        <p:nvSpPr>
          <p:cNvPr id="1289" name="Google Shape;1289;p57"/>
          <p:cNvSpPr/>
          <p:nvPr/>
        </p:nvSpPr>
        <p:spPr>
          <a:xfrm>
            <a:off x="7322985" y="5143500"/>
            <a:ext cx="2522754" cy="1933060"/>
          </a:xfrm>
          <a:custGeom>
            <a:avLst/>
            <a:gdLst/>
            <a:ahLst/>
            <a:cxnLst/>
            <a:rect l="l" t="t" r="r" b="b"/>
            <a:pathLst>
              <a:path w="2522754" h="1933060" extrusionOk="0">
                <a:moveTo>
                  <a:pt x="0" y="0"/>
                </a:moveTo>
                <a:lnTo>
                  <a:pt x="2522754" y="0"/>
                </a:lnTo>
                <a:lnTo>
                  <a:pt x="2522754" y="1933060"/>
                </a:lnTo>
                <a:lnTo>
                  <a:pt x="0" y="1933060"/>
                </a:lnTo>
                <a:lnTo>
                  <a:pt x="0" y="0"/>
                </a:lnTo>
                <a:close/>
              </a:path>
            </a:pathLst>
          </a:custGeom>
          <a:blipFill rotWithShape="1">
            <a:blip r:embed="rId7">
              <a:alphaModFix amt="19999"/>
            </a:blip>
            <a:stretch>
              <a:fillRect/>
            </a:stretch>
          </a:blipFill>
          <a:ln>
            <a:noFill/>
          </a:ln>
        </p:spPr>
        <p:txBody>
          <a:bodyPr/>
          <a:lstStyle/>
          <a:p>
            <a:endParaRPr lang="en-GB"/>
          </a:p>
        </p:txBody>
      </p:sp>
      <p:sp>
        <p:nvSpPr>
          <p:cNvPr id="1290" name="Google Shape;1290;p57"/>
          <p:cNvSpPr/>
          <p:nvPr/>
        </p:nvSpPr>
        <p:spPr>
          <a:xfrm>
            <a:off x="10285752" y="5437713"/>
            <a:ext cx="3993931" cy="1447800"/>
          </a:xfrm>
          <a:custGeom>
            <a:avLst/>
            <a:gdLst/>
            <a:ahLst/>
            <a:cxnLst/>
            <a:rect l="l" t="t" r="r" b="b"/>
            <a:pathLst>
              <a:path w="3993931" h="1447800" extrusionOk="0">
                <a:moveTo>
                  <a:pt x="0" y="0"/>
                </a:moveTo>
                <a:lnTo>
                  <a:pt x="3993931" y="0"/>
                </a:lnTo>
                <a:lnTo>
                  <a:pt x="3993931" y="1447800"/>
                </a:lnTo>
                <a:lnTo>
                  <a:pt x="0" y="1447800"/>
                </a:lnTo>
                <a:lnTo>
                  <a:pt x="0" y="0"/>
                </a:lnTo>
                <a:close/>
              </a:path>
            </a:pathLst>
          </a:custGeom>
          <a:blipFill rotWithShape="1">
            <a:blip r:embed="rId8">
              <a:alphaModFix amt="19999"/>
            </a:blip>
            <a:stretch>
              <a:fillRect/>
            </a:stretch>
          </a:blipFill>
          <a:ln>
            <a:noFill/>
          </a:ln>
        </p:spPr>
        <p:txBody>
          <a:bodyPr/>
          <a:lstStyle/>
          <a:p>
            <a:endParaRPr lang="en-GB"/>
          </a:p>
        </p:txBody>
      </p:sp>
      <p:sp>
        <p:nvSpPr>
          <p:cNvPr id="1291" name="Google Shape;1291;p57"/>
          <p:cNvSpPr/>
          <p:nvPr/>
        </p:nvSpPr>
        <p:spPr>
          <a:xfrm>
            <a:off x="15394108" y="4466163"/>
            <a:ext cx="1829979" cy="2600325"/>
          </a:xfrm>
          <a:custGeom>
            <a:avLst/>
            <a:gdLst/>
            <a:ahLst/>
            <a:cxnLst/>
            <a:rect l="l" t="t" r="r" b="b"/>
            <a:pathLst>
              <a:path w="1829979" h="2600325" extrusionOk="0">
                <a:moveTo>
                  <a:pt x="0" y="0"/>
                </a:moveTo>
                <a:lnTo>
                  <a:pt x="1829979" y="0"/>
                </a:lnTo>
                <a:lnTo>
                  <a:pt x="1829979" y="2600325"/>
                </a:lnTo>
                <a:lnTo>
                  <a:pt x="0" y="2600325"/>
                </a:lnTo>
                <a:lnTo>
                  <a:pt x="0" y="0"/>
                </a:lnTo>
                <a:close/>
              </a:path>
            </a:pathLst>
          </a:custGeom>
          <a:blipFill rotWithShape="1">
            <a:blip r:embed="rId9">
              <a:alphaModFix amt="19999"/>
            </a:blip>
            <a:stretch>
              <a:fillRect/>
            </a:stretch>
          </a:blipFill>
          <a:ln>
            <a:noFill/>
          </a:ln>
        </p:spPr>
        <p:txBody>
          <a:bodyPr/>
          <a:lstStyle/>
          <a:p>
            <a:endParaRPr lang="en-GB"/>
          </a:p>
        </p:txBody>
      </p:sp>
      <p:sp>
        <p:nvSpPr>
          <p:cNvPr id="1292" name="Google Shape;1292;p57"/>
          <p:cNvSpPr txBox="1"/>
          <p:nvPr/>
        </p:nvSpPr>
        <p:spPr>
          <a:xfrm>
            <a:off x="12068607" y="499366"/>
            <a:ext cx="470162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Zachęcanie do ciągłego uczenia się</a:t>
            </a:r>
            <a:endParaRPr/>
          </a:p>
        </p:txBody>
      </p:sp>
      <p:sp>
        <p:nvSpPr>
          <p:cNvPr id="1293" name="Google Shape;1293;p57"/>
          <p:cNvSpPr txBox="1"/>
          <p:nvPr/>
        </p:nvSpPr>
        <p:spPr>
          <a:xfrm>
            <a:off x="1829565" y="2262187"/>
            <a:ext cx="9675589" cy="7334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700" b="1" i="0" u="none" strike="noStrike" cap="none">
                <a:solidFill>
                  <a:srgbClr val="F59F35"/>
                </a:solidFill>
                <a:latin typeface="Philosopher"/>
                <a:ea typeface="Philosopher"/>
                <a:cs typeface="Philosopher"/>
                <a:sym typeface="Philosopher"/>
              </a:rPr>
              <a:t> Budowanie nawyku mikrokształcenia</a:t>
            </a:r>
            <a:endParaRPr/>
          </a:p>
        </p:txBody>
      </p:sp>
      <p:sp>
        <p:nvSpPr>
          <p:cNvPr id="1294" name="Google Shape;1294;p57"/>
          <p:cNvSpPr txBox="1"/>
          <p:nvPr/>
        </p:nvSpPr>
        <p:spPr>
          <a:xfrm>
            <a:off x="376506" y="4591050"/>
            <a:ext cx="28294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Wyznaczanie konkretnych celów </a:t>
            </a:r>
            <a:endParaRPr/>
          </a:p>
        </p:txBody>
      </p:sp>
      <p:sp>
        <p:nvSpPr>
          <p:cNvPr id="1295" name="Google Shape;1295;p57"/>
          <p:cNvSpPr txBox="1"/>
          <p:nvPr/>
        </p:nvSpPr>
        <p:spPr>
          <a:xfrm>
            <a:off x="3439413" y="7747595"/>
            <a:ext cx="31934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Spójny harmonogram</a:t>
            </a:r>
            <a:endParaRPr/>
          </a:p>
        </p:txBody>
      </p:sp>
      <p:sp>
        <p:nvSpPr>
          <p:cNvPr id="1296" name="Google Shape;1296;p57"/>
          <p:cNvSpPr txBox="1"/>
          <p:nvPr/>
        </p:nvSpPr>
        <p:spPr>
          <a:xfrm>
            <a:off x="6945707" y="4591050"/>
            <a:ext cx="32773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Krótkie i częste</a:t>
            </a:r>
            <a:endParaRPr/>
          </a:p>
        </p:txBody>
      </p:sp>
      <p:sp>
        <p:nvSpPr>
          <p:cNvPr id="1297" name="Google Shape;1297;p57"/>
          <p:cNvSpPr txBox="1"/>
          <p:nvPr/>
        </p:nvSpPr>
        <p:spPr>
          <a:xfrm>
            <a:off x="10579620" y="7747595"/>
            <a:ext cx="358629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Włącz mikrokształcenie do codziennych zadań</a:t>
            </a:r>
            <a:endParaRPr/>
          </a:p>
        </p:txBody>
      </p:sp>
      <p:sp>
        <p:nvSpPr>
          <p:cNvPr id="1298" name="Google Shape;1298;p57"/>
          <p:cNvSpPr txBox="1"/>
          <p:nvPr/>
        </p:nvSpPr>
        <p:spPr>
          <a:xfrm>
            <a:off x="14841202" y="4591050"/>
            <a:ext cx="293579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Śledzenie postępów</a:t>
            </a:r>
            <a:endParaRPr/>
          </a:p>
        </p:txBody>
      </p:sp>
      <p:sp>
        <p:nvSpPr>
          <p:cNvPr id="1299" name="Google Shape;1299;p57"/>
          <p:cNvSpPr txBox="1"/>
          <p:nvPr/>
        </p:nvSpPr>
        <p:spPr>
          <a:xfrm>
            <a:off x="682322" y="5247213"/>
            <a:ext cx="2176500"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Zdefiniuj jasne, osiągalne cele edukacyjne, aby pozostać skoncentrowanym.</a:t>
            </a:r>
            <a:endParaRPr/>
          </a:p>
        </p:txBody>
      </p:sp>
      <p:sp>
        <p:nvSpPr>
          <p:cNvPr id="1300" name="Google Shape;1300;p57"/>
          <p:cNvSpPr txBox="1"/>
          <p:nvPr/>
        </p:nvSpPr>
        <p:spPr>
          <a:xfrm>
            <a:off x="3926201" y="5247213"/>
            <a:ext cx="2329405"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Ustanowienie regularnego, spójnego czasu na sesje mikronauczania.</a:t>
            </a:r>
            <a:endParaRPr/>
          </a:p>
        </p:txBody>
      </p:sp>
      <p:sp>
        <p:nvSpPr>
          <p:cNvPr id="1301" name="Google Shape;1301;p57"/>
          <p:cNvSpPr txBox="1"/>
          <p:nvPr/>
        </p:nvSpPr>
        <p:spPr>
          <a:xfrm>
            <a:off x="7374203" y="5247213"/>
            <a:ext cx="2435037"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Sesje powinny być krótkie i częste, najlepiej codziennie lub kilka razy w tygodniu.</a:t>
            </a:r>
            <a:endParaRPr/>
          </a:p>
        </p:txBody>
      </p:sp>
      <p:sp>
        <p:nvSpPr>
          <p:cNvPr id="1302" name="Google Shape;1302;p57"/>
          <p:cNvSpPr txBox="1"/>
          <p:nvPr/>
        </p:nvSpPr>
        <p:spPr>
          <a:xfrm>
            <a:off x="10976989" y="5247213"/>
            <a:ext cx="2791552"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Zintegruj mikroedukację z codzienną rutyną, na przykład podczas przerw lub przed snem.</a:t>
            </a:r>
            <a:endParaRPr/>
          </a:p>
        </p:txBody>
      </p:sp>
      <p:sp>
        <p:nvSpPr>
          <p:cNvPr id="1303" name="Google Shape;1303;p57"/>
          <p:cNvSpPr txBox="1"/>
          <p:nvPr/>
        </p:nvSpPr>
        <p:spPr>
          <a:xfrm>
            <a:off x="14714831" y="5246451"/>
            <a:ext cx="3188533" cy="1820037"/>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Monitoruj swoje postępy i świętuj małe osiągnięcia, aby wzmocnić nawyk.</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6786" y="575356"/>
            <a:ext cx="2429309" cy="46170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58"/>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1309" name="Google Shape;1309;p58"/>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1310" name="Google Shape;1310;p58"/>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5</a:t>
            </a:r>
            <a:endParaRPr/>
          </a:p>
        </p:txBody>
      </p:sp>
      <p:sp>
        <p:nvSpPr>
          <p:cNvPr id="1312" name="Google Shape;1312;p58"/>
          <p:cNvSpPr txBox="1"/>
          <p:nvPr/>
        </p:nvSpPr>
        <p:spPr>
          <a:xfrm>
            <a:off x="6640977" y="7060801"/>
            <a:ext cx="500603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Strategie wdrażania mikrokształcenia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785" y="9118889"/>
            <a:ext cx="2429309" cy="46170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59"/>
          <p:cNvSpPr/>
          <p:nvPr/>
        </p:nvSpPr>
        <p:spPr>
          <a:xfrm>
            <a:off x="13823281"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GB"/>
          </a:p>
        </p:txBody>
      </p:sp>
      <p:sp>
        <p:nvSpPr>
          <p:cNvPr id="1318" name="Google Shape;1318;p59"/>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GB"/>
          </a:p>
        </p:txBody>
      </p:sp>
      <p:sp>
        <p:nvSpPr>
          <p:cNvPr id="1319" name="Google Shape;1319;p59"/>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Część 5</a:t>
            </a:r>
            <a:endParaRPr/>
          </a:p>
        </p:txBody>
      </p:sp>
      <p:sp>
        <p:nvSpPr>
          <p:cNvPr id="1321" name="Google Shape;1321;p59"/>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322" name="Google Shape;1322;p59"/>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323" name="Google Shape;1323;p59"/>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324" name="Google Shape;1324;p59"/>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Wyjaśnij podstawowe zasady mikronauczania</a:t>
            </a:r>
            <a:endParaRPr/>
          </a:p>
        </p:txBody>
      </p:sp>
      <p:sp>
        <p:nvSpPr>
          <p:cNvPr id="1325" name="Google Shape;1325;p59"/>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Znaczenie dla nisko wykwalifikowanych dorosłych słuchaczy</a:t>
            </a:r>
            <a:endParaRPr/>
          </a:p>
        </p:txBody>
      </p:sp>
      <p:sp>
        <p:nvSpPr>
          <p:cNvPr id="1326" name="Google Shape;1326;p59"/>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Zilustrowanie, w jaki sposób skupienie się na celach edukacyjnych poprawia wyniki.</a:t>
            </a:r>
            <a:endParaRPr/>
          </a:p>
        </p:txBody>
      </p:sp>
      <p:sp>
        <p:nvSpPr>
          <p:cNvPr id="1327" name="Google Shape;1327;p59"/>
          <p:cNvSpPr txBox="1"/>
          <p:nvPr/>
        </p:nvSpPr>
        <p:spPr>
          <a:xfrm>
            <a:off x="13552623" y="6912436"/>
            <a:ext cx="5006029" cy="7586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250" b="1" i="0" u="none" strike="noStrike" cap="none">
                <a:solidFill>
                  <a:srgbClr val="000000"/>
                </a:solidFill>
                <a:latin typeface="Philosopher"/>
                <a:ea typeface="Philosopher"/>
                <a:cs typeface="Philosopher"/>
                <a:sym typeface="Philosopher"/>
              </a:rPr>
              <a:t>Strategie wdrażania mikrokształcenia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6279" y="8918803"/>
            <a:ext cx="2429309" cy="4617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70" b="-16670"/>
            </a:stretch>
          </a:blipFill>
          <a:ln>
            <a:noFill/>
          </a:ln>
        </p:spPr>
        <p:txBody>
          <a:bodyPr/>
          <a:lstStyle/>
          <a:p>
            <a:endParaRPr lang="en-GB"/>
          </a:p>
        </p:txBody>
      </p:sp>
      <p:sp>
        <p:nvSpPr>
          <p:cNvPr id="158" name="Google Shape;158;p6"/>
          <p:cNvSpPr/>
          <p:nvPr/>
        </p:nvSpPr>
        <p:spPr>
          <a:xfrm rot="10800000">
            <a:off x="5248941" y="4235623"/>
            <a:ext cx="13039059" cy="2876741"/>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txBody>
          <a:bodyPr/>
          <a:lstStyle/>
          <a:p>
            <a:endParaRPr lang="en-GB"/>
          </a:p>
        </p:txBody>
      </p:sp>
      <p:sp>
        <p:nvSpPr>
          <p:cNvPr id="159" name="Google Shape;159;p6"/>
          <p:cNvSpPr txBox="1"/>
          <p:nvPr/>
        </p:nvSpPr>
        <p:spPr>
          <a:xfrm>
            <a:off x="7863285" y="5055876"/>
            <a:ext cx="7945840" cy="144676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0" i="0" u="none" strike="noStrike" cap="none" dirty="0" err="1">
                <a:solidFill>
                  <a:srgbClr val="FFFFFF"/>
                </a:solidFill>
                <a:latin typeface="Philosopher"/>
                <a:ea typeface="Philosopher"/>
                <a:cs typeface="Philosopher"/>
                <a:sym typeface="Philosopher"/>
              </a:rPr>
              <a:t>Tradycyjne</a:t>
            </a:r>
            <a:r>
              <a:rPr lang="en-US" sz="4200" b="0" i="0" u="none" strike="noStrike" cap="none" dirty="0">
                <a:solidFill>
                  <a:srgbClr val="FFFFFF"/>
                </a:solidFill>
                <a:latin typeface="Philosopher"/>
                <a:ea typeface="Philosopher"/>
                <a:cs typeface="Philosopher"/>
                <a:sym typeface="Philosopher"/>
              </a:rPr>
              <a:t> </a:t>
            </a:r>
            <a:r>
              <a:rPr lang="en-US" sz="4200" b="0" i="0" u="none" strike="noStrike" cap="none" dirty="0" err="1">
                <a:solidFill>
                  <a:srgbClr val="FFFFFF"/>
                </a:solidFill>
                <a:latin typeface="Philosopher"/>
                <a:ea typeface="Philosopher"/>
                <a:cs typeface="Philosopher"/>
                <a:sym typeface="Philosopher"/>
              </a:rPr>
              <a:t>ustawienia</a:t>
            </a:r>
            <a:r>
              <a:rPr lang="en-US" sz="4200" b="0" i="0" u="none" strike="noStrike" cap="none" dirty="0">
                <a:solidFill>
                  <a:srgbClr val="FFFFFF"/>
                </a:solidFill>
                <a:latin typeface="Philosopher"/>
                <a:ea typeface="Philosopher"/>
                <a:cs typeface="Philosopher"/>
                <a:sym typeface="Philosopher"/>
              </a:rPr>
              <a:t> </a:t>
            </a:r>
            <a:r>
              <a:rPr lang="en-US" sz="4200" b="0" i="0" u="none" strike="noStrike" cap="none" dirty="0" err="1">
                <a:solidFill>
                  <a:srgbClr val="FFFFFF"/>
                </a:solidFill>
                <a:latin typeface="Philosopher"/>
                <a:ea typeface="Philosopher"/>
                <a:cs typeface="Philosopher"/>
                <a:sym typeface="Philosopher"/>
              </a:rPr>
              <a:t>nauczania</a:t>
            </a:r>
            <a:endParaRPr dirty="0"/>
          </a:p>
        </p:txBody>
      </p:sp>
      <p:grpSp>
        <p:nvGrpSpPr>
          <p:cNvPr id="160" name="Google Shape;160;p6"/>
          <p:cNvGrpSpPr/>
          <p:nvPr/>
        </p:nvGrpSpPr>
        <p:grpSpPr>
          <a:xfrm>
            <a:off x="16280035" y="4529328"/>
            <a:ext cx="808006" cy="642080"/>
            <a:chOff x="-9271" y="-7112"/>
            <a:chExt cx="1077341" cy="856107"/>
          </a:xfrm>
        </p:grpSpPr>
        <p:sp>
          <p:nvSpPr>
            <p:cNvPr id="161" name="Google Shape;161;p6"/>
            <p:cNvSpPr/>
            <p:nvPr/>
          </p:nvSpPr>
          <p:spPr>
            <a:xfrm>
              <a:off x="17526" y="20066"/>
              <a:ext cx="1023747" cy="802132"/>
            </a:xfrm>
            <a:custGeom>
              <a:avLst/>
              <a:gdLst/>
              <a:ahLst/>
              <a:cxnLst/>
              <a:rect l="l" t="t" r="r" b="b"/>
              <a:pathLst>
                <a:path w="1023747" h="802132" extrusionOk="0">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75692" y="67945"/>
              <a:ext cx="922909" cy="669036"/>
            </a:xfrm>
            <a:custGeom>
              <a:avLst/>
              <a:gdLst/>
              <a:ahLst/>
              <a:cxnLst/>
              <a:rect l="l" t="t" r="r" b="b"/>
              <a:pathLst>
                <a:path w="922909" h="669036" extrusionOk="0">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9271" y="-7112"/>
              <a:ext cx="1077341" cy="856107"/>
            </a:xfrm>
            <a:custGeom>
              <a:avLst/>
              <a:gdLst/>
              <a:ahLst/>
              <a:cxnLst/>
              <a:rect l="l" t="t" r="r" b="b"/>
              <a:pathLst>
                <a:path w="1077341" h="856107" extrusionOk="0">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62230" y="52197"/>
              <a:ext cx="886079" cy="647446"/>
            </a:xfrm>
            <a:custGeom>
              <a:avLst/>
              <a:gdLst/>
              <a:ahLst/>
              <a:cxnLst/>
              <a:rect l="l" t="t" r="r" b="b"/>
              <a:pathLst>
                <a:path w="886079" h="647446" extrusionOk="0">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a:off x="15813786" y="5527016"/>
            <a:ext cx="173545" cy="156115"/>
            <a:chOff x="0" y="0"/>
            <a:chExt cx="231394" cy="208153"/>
          </a:xfrm>
        </p:grpSpPr>
        <p:sp>
          <p:nvSpPr>
            <p:cNvPr id="166" name="Google Shape;166;p6"/>
            <p:cNvSpPr/>
            <p:nvPr/>
          </p:nvSpPr>
          <p:spPr>
            <a:xfrm>
              <a:off x="25400" y="25400"/>
              <a:ext cx="180594" cy="157226"/>
            </a:xfrm>
            <a:custGeom>
              <a:avLst/>
              <a:gdLst/>
              <a:ahLst/>
              <a:cxnLst/>
              <a:rect l="l" t="t" r="r" b="b"/>
              <a:pathLst>
                <a:path w="180594" h="157226" extrusionOk="0">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0" y="0"/>
              <a:ext cx="231394" cy="208153"/>
            </a:xfrm>
            <a:custGeom>
              <a:avLst/>
              <a:gdLst/>
              <a:ahLst/>
              <a:cxnLst/>
              <a:rect l="l" t="t" r="r" b="b"/>
              <a:pathLst>
                <a:path w="231394" h="208153" extrusionOk="0">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6"/>
          <p:cNvGrpSpPr/>
          <p:nvPr/>
        </p:nvGrpSpPr>
        <p:grpSpPr>
          <a:xfrm>
            <a:off x="16177626" y="5160259"/>
            <a:ext cx="256794" cy="228599"/>
            <a:chOff x="0" y="0"/>
            <a:chExt cx="342392" cy="304800"/>
          </a:xfrm>
        </p:grpSpPr>
        <p:sp>
          <p:nvSpPr>
            <p:cNvPr id="169" name="Google Shape;169;p6"/>
            <p:cNvSpPr/>
            <p:nvPr/>
          </p:nvSpPr>
          <p:spPr>
            <a:xfrm>
              <a:off x="25400" y="25400"/>
              <a:ext cx="291592" cy="254000"/>
            </a:xfrm>
            <a:custGeom>
              <a:avLst/>
              <a:gdLst/>
              <a:ahLst/>
              <a:cxnLst/>
              <a:rect l="l" t="t" r="r" b="b"/>
              <a:pathLst>
                <a:path w="291592" h="254000" extrusionOk="0">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0" y="0"/>
              <a:ext cx="342392" cy="304800"/>
            </a:xfrm>
            <a:custGeom>
              <a:avLst/>
              <a:gdLst/>
              <a:ahLst/>
              <a:cxnLst/>
              <a:rect l="l" t="t" r="r" b="b"/>
              <a:pathLst>
                <a:path w="342392" h="304800" extrusionOk="0">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6"/>
          <p:cNvGrpSpPr/>
          <p:nvPr/>
        </p:nvGrpSpPr>
        <p:grpSpPr>
          <a:xfrm>
            <a:off x="15492105" y="5680922"/>
            <a:ext cx="148019" cy="126873"/>
            <a:chOff x="0" y="0"/>
            <a:chExt cx="197358" cy="169164"/>
          </a:xfrm>
        </p:grpSpPr>
        <p:sp>
          <p:nvSpPr>
            <p:cNvPr id="172" name="Google Shape;172;p6"/>
            <p:cNvSpPr/>
            <p:nvPr/>
          </p:nvSpPr>
          <p:spPr>
            <a:xfrm>
              <a:off x="25400" y="25400"/>
              <a:ext cx="146558" cy="118364"/>
            </a:xfrm>
            <a:custGeom>
              <a:avLst/>
              <a:gdLst/>
              <a:ahLst/>
              <a:cxnLst/>
              <a:rect l="l" t="t" r="r" b="b"/>
              <a:pathLst>
                <a:path w="146558" h="118364" extrusionOk="0">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0" y="0"/>
              <a:ext cx="197358" cy="169164"/>
            </a:xfrm>
            <a:custGeom>
              <a:avLst/>
              <a:gdLst/>
              <a:ahLst/>
              <a:cxnLst/>
              <a:rect l="l" t="t" r="r" b="b"/>
              <a:pathLst>
                <a:path w="197358" h="169164" extrusionOk="0">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265" y="9393209"/>
            <a:ext cx="2429309" cy="4617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60"/>
          <p:cNvSpPr/>
          <p:nvPr/>
        </p:nvSpPr>
        <p:spPr>
          <a:xfrm rot="5400000">
            <a:off x="2832981" y="1923500"/>
            <a:ext cx="4162422" cy="7496861"/>
          </a:xfrm>
          <a:custGeom>
            <a:avLst/>
            <a:gdLst/>
            <a:ahLst/>
            <a:cxnLst/>
            <a:rect l="l" t="t" r="r" b="b"/>
            <a:pathLst>
              <a:path w="2904617" h="5231451" extrusionOk="0">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0"/>
          <p:cNvSpPr/>
          <p:nvPr/>
        </p:nvSpPr>
        <p:spPr>
          <a:xfrm rot="5400000">
            <a:off x="10944264" y="2733267"/>
            <a:ext cx="4202163" cy="7802691"/>
          </a:xfrm>
          <a:custGeom>
            <a:avLst/>
            <a:gdLst/>
            <a:ahLst/>
            <a:cxnLst/>
            <a:rect l="l" t="t" r="r" b="b"/>
            <a:pathLst>
              <a:path w="3886834" h="7217180" extrusionOk="0">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0"/>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340" name="Google Shape;1340;p60"/>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txBody>
          <a:bodyPr/>
          <a:lstStyle/>
          <a:p>
            <a:endParaRPr lang="en-GB"/>
          </a:p>
        </p:txBody>
      </p:sp>
      <p:sp>
        <p:nvSpPr>
          <p:cNvPr id="1341" name="Google Shape;1341;p60"/>
          <p:cNvSpPr txBox="1"/>
          <p:nvPr/>
        </p:nvSpPr>
        <p:spPr>
          <a:xfrm>
            <a:off x="1165762" y="2405006"/>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342" name="Google Shape;1342;p60"/>
          <p:cNvSpPr txBox="1"/>
          <p:nvPr/>
        </p:nvSpPr>
        <p:spPr>
          <a:xfrm>
            <a:off x="1669733" y="600373"/>
            <a:ext cx="1979276" cy="46706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515" b="1" i="0" u="none" strike="noStrike" cap="none">
                <a:solidFill>
                  <a:srgbClr val="000000"/>
                </a:solidFill>
                <a:latin typeface="Philosopher"/>
                <a:ea typeface="Philosopher"/>
                <a:cs typeface="Philosopher"/>
                <a:sym typeface="Philosopher"/>
              </a:rPr>
              <a:t>Wspieranie zaangażowania i motywacji</a:t>
            </a:r>
            <a:endParaRPr/>
          </a:p>
        </p:txBody>
      </p:sp>
      <p:sp>
        <p:nvSpPr>
          <p:cNvPr id="1343" name="Google Shape;1343;p60"/>
          <p:cNvSpPr/>
          <p:nvPr/>
        </p:nvSpPr>
        <p:spPr>
          <a:xfrm>
            <a:off x="847396" y="421635"/>
            <a:ext cx="736613" cy="745709"/>
          </a:xfrm>
          <a:custGeom>
            <a:avLst/>
            <a:gdLst/>
            <a:ahLst/>
            <a:cxnLst/>
            <a:rect l="l" t="t" r="r" b="b"/>
            <a:pathLst>
              <a:path w="736613" h="745709" extrusionOk="0">
                <a:moveTo>
                  <a:pt x="0" y="0"/>
                </a:moveTo>
                <a:lnTo>
                  <a:pt x="736612" y="0"/>
                </a:lnTo>
                <a:lnTo>
                  <a:pt x="736612" y="745709"/>
                </a:lnTo>
                <a:lnTo>
                  <a:pt x="0" y="745709"/>
                </a:lnTo>
                <a:lnTo>
                  <a:pt x="0" y="0"/>
                </a:lnTo>
                <a:close/>
              </a:path>
            </a:pathLst>
          </a:custGeom>
          <a:blipFill rotWithShape="1">
            <a:blip r:embed="rId4">
              <a:alphaModFix/>
            </a:blip>
            <a:stretch>
              <a:fillRect l="-23107" r="-34611" b="-10179"/>
            </a:stretch>
          </a:blipFill>
          <a:ln>
            <a:noFill/>
          </a:ln>
        </p:spPr>
        <p:txBody>
          <a:bodyPr/>
          <a:lstStyle/>
          <a:p>
            <a:endParaRPr lang="en-GB"/>
          </a:p>
        </p:txBody>
      </p:sp>
      <p:sp>
        <p:nvSpPr>
          <p:cNvPr id="1344" name="Google Shape;1344;p60"/>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pPr>
            <a:r>
              <a:rPr lang="en-US" sz="1621" b="1" i="0" u="none" strike="noStrike" cap="none">
                <a:solidFill>
                  <a:srgbClr val="000000"/>
                </a:solidFill>
                <a:latin typeface="Philosopher"/>
                <a:ea typeface="Philosopher"/>
                <a:cs typeface="Philosopher"/>
                <a:sym typeface="Philosopher"/>
              </a:rPr>
              <a:t>Część 4</a:t>
            </a:r>
            <a:endParaRPr/>
          </a:p>
        </p:txBody>
      </p:sp>
      <p:sp>
        <p:nvSpPr>
          <p:cNvPr id="1345" name="Google Shape;1345;p60"/>
          <p:cNvSpPr txBox="1"/>
          <p:nvPr/>
        </p:nvSpPr>
        <p:spPr>
          <a:xfrm>
            <a:off x="1431541" y="3898947"/>
            <a:ext cx="6965303" cy="3488817"/>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Jakie są strategie integracji mikrolearningu z dłuższymi kursami?</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Unikaj integracji i utrzymuj je oddzielnie</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Dostosowanie mikrokształcenia do celów programu nauczania i celów edukacyjnych.</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Używaj mikrolearningu do niepowiązanych ze sobą tematów</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Lekceważenie celów programu nauczania</a:t>
            </a:r>
            <a:endParaRPr/>
          </a:p>
        </p:txBody>
      </p:sp>
      <p:sp>
        <p:nvSpPr>
          <p:cNvPr id="1346" name="Google Shape;1346;p60"/>
          <p:cNvSpPr txBox="1"/>
          <p:nvPr/>
        </p:nvSpPr>
        <p:spPr>
          <a:xfrm>
            <a:off x="9562694" y="4861629"/>
            <a:ext cx="6965303" cy="3488817"/>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Czym jest motywacja wewnętrzna w kontekście mikroedukacji?</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Motywacja oparta na nagrodach zewnętrznych</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Motywacja wewnętrzna, wynikająca z osobistych zainteresowań lub satysfakcji.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Rodzaj elementu grywalizacji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Brak motywacji</a:t>
            </a:r>
            <a:endParaRPr/>
          </a:p>
        </p:txBody>
      </p:sp>
      <p:sp>
        <p:nvSpPr>
          <p:cNvPr id="1347" name="Google Shape;1347;p60"/>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1541" y="9118313"/>
            <a:ext cx="2429309" cy="46170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61"/>
          <p:cNvSpPr/>
          <p:nvPr/>
        </p:nvSpPr>
        <p:spPr>
          <a:xfrm rot="5400000">
            <a:off x="2611969" y="3183017"/>
            <a:ext cx="4158756" cy="7242928"/>
          </a:xfrm>
          <a:custGeom>
            <a:avLst/>
            <a:gdLst/>
            <a:ahLst/>
            <a:cxnLst/>
            <a:rect l="l" t="t" r="r" b="b"/>
            <a:pathLst>
              <a:path w="2629289" h="4579194" extrusionOk="0">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1"/>
          <p:cNvSpPr/>
          <p:nvPr/>
        </p:nvSpPr>
        <p:spPr>
          <a:xfrm rot="5400000">
            <a:off x="12070669" y="4342764"/>
            <a:ext cx="3610229" cy="6767034"/>
          </a:xfrm>
          <a:custGeom>
            <a:avLst/>
            <a:gdLst/>
            <a:ahLst/>
            <a:cxnLst/>
            <a:rect l="l" t="t" r="r" b="b"/>
            <a:pathLst>
              <a:path w="2914366" h="5462705" extrusionOk="0">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1"/>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360" name="Google Shape;1360;p61"/>
          <p:cNvSpPr/>
          <p:nvPr/>
        </p:nvSpPr>
        <p:spPr>
          <a:xfrm rot="5400000">
            <a:off x="10142261" y="-1357933"/>
            <a:ext cx="3942570" cy="7444578"/>
          </a:xfrm>
          <a:custGeom>
            <a:avLst/>
            <a:gdLst/>
            <a:ahLst/>
            <a:cxnLst/>
            <a:rect l="l" t="t" r="r" b="b"/>
            <a:pathLst>
              <a:path w="3965451" h="7487782" extrusionOk="0">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61"/>
          <p:cNvSpPr txBox="1"/>
          <p:nvPr/>
        </p:nvSpPr>
        <p:spPr>
          <a:xfrm>
            <a:off x="1165762" y="5358396"/>
            <a:ext cx="7051171" cy="2882646"/>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Jaka jest jedna korzyść z włączenia elementów grywalizacji, takich jak odznaki i punkty, do mikrolearningu?</a:t>
            </a:r>
            <a:endParaRPr/>
          </a:p>
          <a:p>
            <a:pPr marL="0" marR="0" lvl="0" indent="0" algn="just"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Tworzenie nudnych doświadczeń edukacyjnych</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Zachęcanie do wycofania się</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Uczynienie nauki bardziej zabawną i angażującą</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Spowolnienie procesu uczenia się</a:t>
            </a:r>
            <a:endParaRPr/>
          </a:p>
        </p:txBody>
      </p:sp>
      <p:sp>
        <p:nvSpPr>
          <p:cNvPr id="1362" name="Google Shape;1362;p61"/>
          <p:cNvSpPr txBox="1"/>
          <p:nvPr/>
        </p:nvSpPr>
        <p:spPr>
          <a:xfrm>
            <a:off x="10672492" y="6278481"/>
            <a:ext cx="6406582" cy="28860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 można zachęcać do ciągłego uczenia się za pomocą mikrokształcenia?</a:t>
            </a:r>
            <a:endParaRPr/>
          </a:p>
          <a:p>
            <a:pPr marL="0" marR="0" lvl="0" indent="0" algn="l" rtl="0">
              <a:lnSpc>
                <a:spcPct val="144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Utrzymywanie nieregularnego harmonogramu</a:t>
            </a: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Wyznaczanie celów i utrzymywanie spójnego harmonogramu</a:t>
            </a: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Wyznaczanie nierealistycznych oczekiwań</a:t>
            </a: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Korzystanie z długich i rzadkich materiałów edukacyjnych.</a:t>
            </a:r>
            <a:endParaRPr/>
          </a:p>
        </p:txBody>
      </p:sp>
      <p:sp>
        <p:nvSpPr>
          <p:cNvPr id="1363" name="Google Shape;1363;p61"/>
          <p:cNvSpPr txBox="1"/>
          <p:nvPr/>
        </p:nvSpPr>
        <p:spPr>
          <a:xfrm>
            <a:off x="8687052" y="666430"/>
            <a:ext cx="6852989" cy="3367278"/>
          </a:xfrm>
          <a:prstGeom prst="rect">
            <a:avLst/>
          </a:prstGeom>
          <a:noFill/>
          <a:ln>
            <a:noFill/>
          </a:ln>
        </p:spPr>
        <p:txBody>
          <a:bodyPr spcFirstLastPara="1" wrap="square" lIns="0" tIns="0" rIns="0" bIns="0" anchor="t" anchorCtr="0">
            <a:spAutoFit/>
          </a:bodyPr>
          <a:lstStyle/>
          <a:p>
            <a:pPr marL="0" marR="0" lvl="0" indent="0" algn="just" rtl="0">
              <a:lnSpc>
                <a:spcPct val="127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 kontekście sesji, do dzielenia się czym uczestnicy są zaproszeni podczas części poświęconej dzieleniu się nawykami?</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Ulubione filmy i książki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Nowe nawyki, które próbowali wprowadzić od ostatniej sesji.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Ich doświadczenia z podróży</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Ich ulubione potrawy</a:t>
            </a:r>
            <a:endParaRPr/>
          </a:p>
        </p:txBody>
      </p:sp>
      <p:sp>
        <p:nvSpPr>
          <p:cNvPr id="1364" name="Google Shape;1364;p61"/>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txBody>
          <a:bodyPr/>
          <a:lstStyle/>
          <a:p>
            <a:endParaRPr lang="en-GB"/>
          </a:p>
        </p:txBody>
      </p:sp>
      <p:sp>
        <p:nvSpPr>
          <p:cNvPr id="1365" name="Google Shape;1365;p61"/>
          <p:cNvSpPr txBox="1"/>
          <p:nvPr/>
        </p:nvSpPr>
        <p:spPr>
          <a:xfrm>
            <a:off x="1572584" y="557680"/>
            <a:ext cx="210401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Wspieranie zaangażowania i motywacji</a:t>
            </a:r>
            <a:endParaRPr/>
          </a:p>
        </p:txBody>
      </p:sp>
      <p:sp>
        <p:nvSpPr>
          <p:cNvPr id="1366" name="Google Shape;1366;p61"/>
          <p:cNvSpPr/>
          <p:nvPr/>
        </p:nvSpPr>
        <p:spPr>
          <a:xfrm>
            <a:off x="809296" y="421635"/>
            <a:ext cx="725189" cy="745709"/>
          </a:xfrm>
          <a:custGeom>
            <a:avLst/>
            <a:gdLst/>
            <a:ahLst/>
            <a:cxnLst/>
            <a:rect l="l" t="t" r="r" b="b"/>
            <a:pathLst>
              <a:path w="725189" h="745709" extrusionOk="0">
                <a:moveTo>
                  <a:pt x="0" y="0"/>
                </a:moveTo>
                <a:lnTo>
                  <a:pt x="725188" y="0"/>
                </a:lnTo>
                <a:lnTo>
                  <a:pt x="725188" y="745709"/>
                </a:lnTo>
                <a:lnTo>
                  <a:pt x="0" y="745709"/>
                </a:lnTo>
                <a:lnTo>
                  <a:pt x="0" y="0"/>
                </a:lnTo>
                <a:close/>
              </a:path>
            </a:pathLst>
          </a:custGeom>
          <a:blipFill rotWithShape="1">
            <a:blip r:embed="rId4">
              <a:alphaModFix/>
            </a:blip>
            <a:stretch>
              <a:fillRect l="-23470" r="-36729" b="-10179"/>
            </a:stretch>
          </a:blipFill>
          <a:ln>
            <a:noFill/>
          </a:ln>
        </p:spPr>
        <p:txBody>
          <a:bodyPr/>
          <a:lstStyle/>
          <a:p>
            <a:endParaRPr lang="en-GB"/>
          </a:p>
        </p:txBody>
      </p:sp>
      <p:sp>
        <p:nvSpPr>
          <p:cNvPr id="1367" name="Google Shape;1367;p61"/>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pPr>
            <a:r>
              <a:rPr lang="en-US" sz="1621" b="1" i="0" u="none" strike="noStrike" cap="none">
                <a:solidFill>
                  <a:srgbClr val="000000"/>
                </a:solidFill>
                <a:latin typeface="Philosopher"/>
                <a:ea typeface="Philosopher"/>
                <a:cs typeface="Philosopher"/>
                <a:sym typeface="Philosopher"/>
              </a:rPr>
              <a:t>Część 4</a:t>
            </a:r>
            <a:endParaRPr/>
          </a:p>
        </p:txBody>
      </p:sp>
      <p:sp>
        <p:nvSpPr>
          <p:cNvPr id="1368" name="Google Shape;1368;p61"/>
          <p:cNvSpPr txBox="1"/>
          <p:nvPr/>
        </p:nvSpPr>
        <p:spPr>
          <a:xfrm>
            <a:off x="1165762" y="3624133"/>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369" name="Google Shape;1369;p61"/>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5762" y="9634513"/>
            <a:ext cx="2429309" cy="46170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9" name="Google Shape;1379;p62"/>
          <p:cNvSpPr/>
          <p:nvPr/>
        </p:nvSpPr>
        <p:spPr>
          <a:xfrm>
            <a:off x="-753056" y="1746659"/>
            <a:ext cx="14489171" cy="8229600"/>
          </a:xfrm>
          <a:custGeom>
            <a:avLst/>
            <a:gdLst/>
            <a:ahLst/>
            <a:cxnLst/>
            <a:rect l="l" t="t" r="r" b="b"/>
            <a:pathLst>
              <a:path w="14489171" h="8229600" extrusionOk="0">
                <a:moveTo>
                  <a:pt x="0" y="0"/>
                </a:moveTo>
                <a:lnTo>
                  <a:pt x="14489171" y="0"/>
                </a:lnTo>
                <a:lnTo>
                  <a:pt x="14489171" y="8229600"/>
                </a:lnTo>
                <a:lnTo>
                  <a:pt x="0" y="8229600"/>
                </a:lnTo>
                <a:lnTo>
                  <a:pt x="0" y="0"/>
                </a:lnTo>
                <a:close/>
              </a:path>
            </a:pathLst>
          </a:custGeom>
          <a:blipFill rotWithShape="1">
            <a:blip r:embed="rId3">
              <a:alphaModFix/>
            </a:blip>
            <a:stretch>
              <a:fillRect t="-8648" b="-8649"/>
            </a:stretch>
          </a:blipFill>
          <a:ln>
            <a:noFill/>
          </a:ln>
        </p:spPr>
        <p:txBody>
          <a:bodyPr/>
          <a:lstStyle/>
          <a:p>
            <a:endParaRPr lang="en-GB"/>
          </a:p>
        </p:txBody>
      </p:sp>
      <p:sp>
        <p:nvSpPr>
          <p:cNvPr id="1380" name="Google Shape;1380;p62"/>
          <p:cNvSpPr/>
          <p:nvPr/>
        </p:nvSpPr>
        <p:spPr>
          <a:xfrm rot="5400000">
            <a:off x="11135019" y="-697124"/>
            <a:ext cx="4018961" cy="10287000"/>
          </a:xfrm>
          <a:custGeom>
            <a:avLst/>
            <a:gdLst/>
            <a:ahLst/>
            <a:cxnLst/>
            <a:rect l="l" t="t" r="r" b="b"/>
            <a:pathLst>
              <a:path w="5358616" h="13716000" extrusionOk="0">
                <a:moveTo>
                  <a:pt x="0" y="0"/>
                </a:moveTo>
                <a:lnTo>
                  <a:pt x="5358616" y="0"/>
                </a:lnTo>
                <a:lnTo>
                  <a:pt x="5358616" y="13716000"/>
                </a:lnTo>
                <a:lnTo>
                  <a:pt x="0" y="13716000"/>
                </a:lnTo>
                <a:close/>
              </a:path>
            </a:pathLst>
          </a:custGeom>
          <a:solidFill>
            <a:srgbClr val="F59F35"/>
          </a:solidFill>
          <a:ln>
            <a:noFill/>
          </a:ln>
        </p:spPr>
        <p:txBody>
          <a:bodyPr/>
          <a:lstStyle/>
          <a:p>
            <a:endParaRPr lang="en-GB"/>
          </a:p>
        </p:txBody>
      </p:sp>
      <p:sp>
        <p:nvSpPr>
          <p:cNvPr id="1381" name="Google Shape;1381;p62"/>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382" name="Google Shape;1382;p62"/>
          <p:cNvSpPr/>
          <p:nvPr/>
        </p:nvSpPr>
        <p:spPr>
          <a:xfrm rot="474872">
            <a:off x="9814062" y="3699147"/>
            <a:ext cx="1994922" cy="1885202"/>
          </a:xfrm>
          <a:custGeom>
            <a:avLst/>
            <a:gdLst/>
            <a:ahLst/>
            <a:cxnLst/>
            <a:rect l="l" t="t" r="r" b="b"/>
            <a:pathLst>
              <a:path w="1994922" h="1885202" extrusionOk="0">
                <a:moveTo>
                  <a:pt x="0" y="0"/>
                </a:moveTo>
                <a:lnTo>
                  <a:pt x="1994923" y="0"/>
                </a:lnTo>
                <a:lnTo>
                  <a:pt x="1994923" y="1885201"/>
                </a:lnTo>
                <a:lnTo>
                  <a:pt x="0" y="1885201"/>
                </a:lnTo>
                <a:lnTo>
                  <a:pt x="0" y="0"/>
                </a:lnTo>
                <a:close/>
              </a:path>
            </a:pathLst>
          </a:custGeom>
          <a:blipFill rotWithShape="1">
            <a:blip r:embed="rId5">
              <a:alphaModFix/>
            </a:blip>
            <a:stretch>
              <a:fillRect/>
            </a:stretch>
          </a:blipFill>
          <a:ln>
            <a:noFill/>
          </a:ln>
        </p:spPr>
        <p:txBody>
          <a:bodyPr/>
          <a:lstStyle/>
          <a:p>
            <a:endParaRPr lang="en-GB"/>
          </a:p>
        </p:txBody>
      </p:sp>
      <p:sp>
        <p:nvSpPr>
          <p:cNvPr id="1383" name="Google Shape;1383;p62"/>
          <p:cNvSpPr/>
          <p:nvPr/>
        </p:nvSpPr>
        <p:spPr>
          <a:xfrm rot="-5809520">
            <a:off x="14530387" y="3730592"/>
            <a:ext cx="1994922" cy="1885202"/>
          </a:xfrm>
          <a:custGeom>
            <a:avLst/>
            <a:gdLst/>
            <a:ahLst/>
            <a:cxnLst/>
            <a:rect l="l" t="t" r="r" b="b"/>
            <a:pathLst>
              <a:path w="1994922" h="1885202" extrusionOk="0">
                <a:moveTo>
                  <a:pt x="0" y="0"/>
                </a:moveTo>
                <a:lnTo>
                  <a:pt x="1994923" y="0"/>
                </a:lnTo>
                <a:lnTo>
                  <a:pt x="1994923" y="1885202"/>
                </a:lnTo>
                <a:lnTo>
                  <a:pt x="0" y="1885202"/>
                </a:lnTo>
                <a:lnTo>
                  <a:pt x="0" y="0"/>
                </a:lnTo>
                <a:close/>
              </a:path>
            </a:pathLst>
          </a:custGeom>
          <a:blipFill rotWithShape="1">
            <a:blip r:embed="rId5">
              <a:alphaModFix/>
            </a:blip>
            <a:stretch>
              <a:fillRect/>
            </a:stretch>
          </a:blipFill>
          <a:ln>
            <a:noFill/>
          </a:ln>
        </p:spPr>
        <p:txBody>
          <a:bodyPr/>
          <a:lstStyle/>
          <a:p>
            <a:endParaRPr lang="en-GB"/>
          </a:p>
        </p:txBody>
      </p:sp>
      <p:sp>
        <p:nvSpPr>
          <p:cNvPr id="1384" name="Google Shape;1384;p62"/>
          <p:cNvSpPr/>
          <p:nvPr/>
        </p:nvSpPr>
        <p:spPr>
          <a:xfrm rot="5400000">
            <a:off x="6624535" y="1574363"/>
            <a:ext cx="1352736" cy="14601807"/>
          </a:xfrm>
          <a:custGeom>
            <a:avLst/>
            <a:gdLst/>
            <a:ahLst/>
            <a:cxnLst/>
            <a:rect l="l" t="t" r="r" b="b"/>
            <a:pathLst>
              <a:path w="1803649" h="19469075" extrusionOk="0">
                <a:moveTo>
                  <a:pt x="0" y="0"/>
                </a:moveTo>
                <a:lnTo>
                  <a:pt x="1803649" y="0"/>
                </a:lnTo>
                <a:lnTo>
                  <a:pt x="1803649" y="19469075"/>
                </a:lnTo>
                <a:lnTo>
                  <a:pt x="0" y="19469075"/>
                </a:lnTo>
                <a:close/>
              </a:path>
            </a:pathLst>
          </a:custGeom>
          <a:solidFill>
            <a:srgbClr val="F59F35"/>
          </a:solidFill>
          <a:ln>
            <a:noFill/>
          </a:ln>
        </p:spPr>
        <p:txBody>
          <a:bodyPr/>
          <a:lstStyle/>
          <a:p>
            <a:endParaRPr lang="en-GB"/>
          </a:p>
        </p:txBody>
      </p:sp>
      <p:sp>
        <p:nvSpPr>
          <p:cNvPr id="1385" name="Google Shape;1385;p62"/>
          <p:cNvSpPr/>
          <p:nvPr/>
        </p:nvSpPr>
        <p:spPr>
          <a:xfrm>
            <a:off x="13583754" y="8341434"/>
            <a:ext cx="1018053" cy="1210167"/>
          </a:xfrm>
          <a:custGeom>
            <a:avLst/>
            <a:gdLst/>
            <a:ahLst/>
            <a:cxnLst/>
            <a:rect l="l" t="t" r="r" b="b"/>
            <a:pathLst>
              <a:path w="1018053" h="1210167" extrusionOk="0">
                <a:moveTo>
                  <a:pt x="0" y="0"/>
                </a:moveTo>
                <a:lnTo>
                  <a:pt x="1018053" y="0"/>
                </a:lnTo>
                <a:lnTo>
                  <a:pt x="1018053" y="1210166"/>
                </a:lnTo>
                <a:lnTo>
                  <a:pt x="0" y="1210166"/>
                </a:lnTo>
                <a:lnTo>
                  <a:pt x="0" y="0"/>
                </a:lnTo>
                <a:close/>
              </a:path>
            </a:pathLst>
          </a:custGeom>
          <a:blipFill rotWithShape="1">
            <a:blip r:embed="rId6">
              <a:alphaModFix/>
            </a:blip>
            <a:stretch>
              <a:fillRect/>
            </a:stretch>
          </a:blipFill>
          <a:ln>
            <a:noFill/>
          </a:ln>
        </p:spPr>
        <p:txBody>
          <a:bodyPr/>
          <a:lstStyle/>
          <a:p>
            <a:endParaRPr lang="en-GB"/>
          </a:p>
        </p:txBody>
      </p:sp>
      <p:sp>
        <p:nvSpPr>
          <p:cNvPr id="1386" name="Google Shape;1386;p62"/>
          <p:cNvSpPr txBox="1"/>
          <p:nvPr/>
        </p:nvSpPr>
        <p:spPr>
          <a:xfrm>
            <a:off x="9693771" y="2748351"/>
            <a:ext cx="6901458" cy="7048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500" b="1" i="0" u="none" strike="noStrike" cap="none">
                <a:solidFill>
                  <a:srgbClr val="000000"/>
                </a:solidFill>
                <a:latin typeface="Philosopher"/>
                <a:ea typeface="Philosopher"/>
                <a:cs typeface="Philosopher"/>
                <a:sym typeface="Philosopher"/>
              </a:rPr>
              <a:t>Integracja mikrokształcenia</a:t>
            </a:r>
            <a:endParaRPr/>
          </a:p>
        </p:txBody>
      </p:sp>
      <p:sp>
        <p:nvSpPr>
          <p:cNvPr id="1387" name="Google Shape;1387;p62"/>
          <p:cNvSpPr txBox="1"/>
          <p:nvPr/>
        </p:nvSpPr>
        <p:spPr>
          <a:xfrm>
            <a:off x="160666" y="7323003"/>
            <a:ext cx="12740965" cy="733425"/>
          </a:xfrm>
          <a:prstGeom prst="rect">
            <a:avLst/>
          </a:prstGeom>
          <a:noFill/>
          <a:ln>
            <a:noFill/>
          </a:ln>
        </p:spPr>
        <p:txBody>
          <a:bodyPr spcFirstLastPara="1" wrap="square" lIns="0" tIns="0" rIns="0" bIns="0" anchor="t" anchorCtr="0">
            <a:spAutoFit/>
          </a:bodyPr>
          <a:lstStyle/>
          <a:p>
            <a:pPr marL="0" marR="0" lvl="0" indent="0" algn="l"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19958"/>
              </a:lnSpc>
              <a:spcBef>
                <a:spcPts val="0"/>
              </a:spcBef>
              <a:spcAft>
                <a:spcPts val="0"/>
              </a:spcAft>
              <a:buNone/>
            </a:pPr>
            <a:r>
              <a:rPr lang="en-US" sz="2400" b="0" i="0" u="none" strike="noStrike" cap="none">
                <a:solidFill>
                  <a:srgbClr val="F59F35"/>
                </a:solidFill>
                <a:latin typeface="Philosopher"/>
                <a:ea typeface="Philosopher"/>
                <a:cs typeface="Philosopher"/>
                <a:sym typeface="Philosopher"/>
              </a:rPr>
              <a:t>Mikrolearning umożliwia uczniom dostęp do treści edukacyjnych w małych, łatwych do opanowania porcjach </a:t>
            </a:r>
            <a:endParaRPr/>
          </a:p>
        </p:txBody>
      </p:sp>
      <p:sp>
        <p:nvSpPr>
          <p:cNvPr id="1388" name="Google Shape;1388;p62"/>
          <p:cNvSpPr txBox="1"/>
          <p:nvPr/>
        </p:nvSpPr>
        <p:spPr>
          <a:xfrm>
            <a:off x="11815614" y="5270275"/>
            <a:ext cx="26577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Elastyczność</a:t>
            </a:r>
            <a:endParaRPr/>
          </a:p>
        </p:txBody>
      </p:sp>
      <p:sp>
        <p:nvSpPr>
          <p:cNvPr id="1389" name="Google Shape;1389;p62"/>
          <p:cNvSpPr txBox="1"/>
          <p:nvPr/>
        </p:nvSpPr>
        <p:spPr>
          <a:xfrm>
            <a:off x="335181" y="8393919"/>
            <a:ext cx="12391936" cy="905510"/>
          </a:xfrm>
          <a:prstGeom prst="rect">
            <a:avLst/>
          </a:prstGeom>
          <a:noFill/>
          <a:ln>
            <a:noFill/>
          </a:ln>
        </p:spPr>
        <p:txBody>
          <a:bodyPr spcFirstLastPara="1" wrap="square" lIns="0" tIns="0" rIns="0" bIns="0" anchor="t" anchorCtr="0">
            <a:spAutoFit/>
          </a:bodyPr>
          <a:lstStyle/>
          <a:p>
            <a:pPr marL="0" marR="0" lvl="0" indent="0" algn="just" rtl="0">
              <a:lnSpc>
                <a:spcPct val="140015"/>
              </a:lnSpc>
              <a:spcBef>
                <a:spcPts val="0"/>
              </a:spcBef>
              <a:spcAft>
                <a:spcPts val="0"/>
              </a:spcAft>
              <a:buNone/>
            </a:pPr>
            <a:r>
              <a:rPr lang="en-US" sz="2599" b="1" i="0" u="none" strike="noStrike" cap="none">
                <a:solidFill>
                  <a:srgbClr val="1E100E"/>
                </a:solidFill>
                <a:latin typeface="Philosopher"/>
                <a:ea typeface="Philosopher"/>
                <a:cs typeface="Philosopher"/>
                <a:sym typeface="Philosopher"/>
              </a:rPr>
              <a:t>Ta elastyczność dostosowuje się do różnych stylów uczenia się i napiętych harmonogramów, ułatwiając uczniom naukę we własnym tempie</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181" y="533488"/>
            <a:ext cx="2429309" cy="46170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grpSp>
        <p:nvGrpSpPr>
          <p:cNvPr id="1399" name="Google Shape;1399;p63"/>
          <p:cNvGrpSpPr/>
          <p:nvPr/>
        </p:nvGrpSpPr>
        <p:grpSpPr>
          <a:xfrm>
            <a:off x="8750043" y="3460514"/>
            <a:ext cx="9537957" cy="5849548"/>
            <a:chOff x="0" y="-9525"/>
            <a:chExt cx="2512055" cy="1540622"/>
          </a:xfrm>
        </p:grpSpPr>
        <p:sp>
          <p:nvSpPr>
            <p:cNvPr id="1400" name="Google Shape;1400;p63"/>
            <p:cNvSpPr/>
            <p:nvPr/>
          </p:nvSpPr>
          <p:spPr>
            <a:xfrm>
              <a:off x="0" y="0"/>
              <a:ext cx="2512055" cy="1531097"/>
            </a:xfrm>
            <a:custGeom>
              <a:avLst/>
              <a:gdLst/>
              <a:ahLst/>
              <a:cxnLst/>
              <a:rect l="l" t="t" r="r" b="b"/>
              <a:pathLst>
                <a:path w="2512055" h="1531097" extrusionOk="0">
                  <a:moveTo>
                    <a:pt x="0" y="0"/>
                  </a:moveTo>
                  <a:lnTo>
                    <a:pt x="2512055" y="0"/>
                  </a:lnTo>
                  <a:lnTo>
                    <a:pt x="2512055" y="1531097"/>
                  </a:lnTo>
                  <a:lnTo>
                    <a:pt x="0" y="1531097"/>
                  </a:lnTo>
                  <a:close/>
                </a:path>
              </a:pathLst>
            </a:custGeom>
            <a:solidFill>
              <a:srgbClr val="000000">
                <a:alpha val="65490"/>
              </a:srgbClr>
            </a:solidFill>
            <a:ln>
              <a:noFill/>
            </a:ln>
          </p:spPr>
          <p:txBody>
            <a:bodyPr/>
            <a:lstStyle/>
            <a:p>
              <a:endParaRPr lang="en-GB"/>
            </a:p>
          </p:txBody>
        </p:sp>
        <p:sp>
          <p:nvSpPr>
            <p:cNvPr id="1401" name="Google Shape;1401;p63"/>
            <p:cNvSpPr txBox="1"/>
            <p:nvPr/>
          </p:nvSpPr>
          <p:spPr>
            <a:xfrm>
              <a:off x="0" y="-9525"/>
              <a:ext cx="2512055" cy="154062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02" name="Google Shape;1402;p63"/>
          <p:cNvSpPr/>
          <p:nvPr/>
        </p:nvSpPr>
        <p:spPr>
          <a:xfrm>
            <a:off x="12905364" y="4136883"/>
            <a:ext cx="4914521" cy="5173180"/>
          </a:xfrm>
          <a:custGeom>
            <a:avLst/>
            <a:gdLst/>
            <a:ahLst/>
            <a:cxnLst/>
            <a:rect l="l" t="t" r="r" b="b"/>
            <a:pathLst>
              <a:path w="4914521" h="5173180" extrusionOk="0">
                <a:moveTo>
                  <a:pt x="0" y="0"/>
                </a:moveTo>
                <a:lnTo>
                  <a:pt x="4914520" y="0"/>
                </a:lnTo>
                <a:lnTo>
                  <a:pt x="4914520" y="5173180"/>
                </a:lnTo>
                <a:lnTo>
                  <a:pt x="0" y="5173180"/>
                </a:lnTo>
                <a:lnTo>
                  <a:pt x="0" y="0"/>
                </a:lnTo>
                <a:close/>
              </a:path>
            </a:pathLst>
          </a:custGeom>
          <a:blipFill rotWithShape="1">
            <a:blip r:embed="rId3">
              <a:alphaModFix amt="16000"/>
            </a:blip>
            <a:stretch>
              <a:fillRect/>
            </a:stretch>
          </a:blipFill>
          <a:ln>
            <a:noFill/>
          </a:ln>
        </p:spPr>
        <p:txBody>
          <a:bodyPr/>
          <a:lstStyle/>
          <a:p>
            <a:endParaRPr lang="en-GB"/>
          </a:p>
        </p:txBody>
      </p:sp>
      <p:sp>
        <p:nvSpPr>
          <p:cNvPr id="1403" name="Google Shape;1403;p6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404" name="Google Shape;1404;p63"/>
          <p:cNvSpPr/>
          <p:nvPr/>
        </p:nvSpPr>
        <p:spPr>
          <a:xfrm>
            <a:off x="-188855" y="1691250"/>
            <a:ext cx="9804016" cy="5292055"/>
          </a:xfrm>
          <a:custGeom>
            <a:avLst/>
            <a:gdLst/>
            <a:ahLst/>
            <a:cxnLst/>
            <a:rect l="l" t="t" r="r" b="b"/>
            <a:pathLst>
              <a:path w="9804016" h="5292055" extrusionOk="0">
                <a:moveTo>
                  <a:pt x="0" y="0"/>
                </a:moveTo>
                <a:lnTo>
                  <a:pt x="9804016" y="0"/>
                </a:lnTo>
                <a:lnTo>
                  <a:pt x="9804016" y="5292055"/>
                </a:lnTo>
                <a:lnTo>
                  <a:pt x="0" y="5292055"/>
                </a:lnTo>
                <a:lnTo>
                  <a:pt x="0" y="0"/>
                </a:lnTo>
                <a:close/>
              </a:path>
            </a:pathLst>
          </a:custGeom>
          <a:blipFill rotWithShape="1">
            <a:blip r:embed="rId5">
              <a:alphaModFix/>
            </a:blip>
            <a:stretch>
              <a:fillRect l="-1475" t="-609" r="-1475"/>
            </a:stretch>
          </a:blipFill>
          <a:ln>
            <a:noFill/>
          </a:ln>
        </p:spPr>
        <p:txBody>
          <a:bodyPr/>
          <a:lstStyle/>
          <a:p>
            <a:endParaRPr lang="en-GB"/>
          </a:p>
        </p:txBody>
      </p:sp>
      <p:sp>
        <p:nvSpPr>
          <p:cNvPr id="1405" name="Google Shape;1405;p63"/>
          <p:cNvSpPr txBox="1"/>
          <p:nvPr/>
        </p:nvSpPr>
        <p:spPr>
          <a:xfrm rot="-1271530">
            <a:off x="3077736" y="3346618"/>
            <a:ext cx="2815383" cy="2912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35" b="1" i="0" u="none" strike="noStrike" cap="none">
                <a:solidFill>
                  <a:srgbClr val="000000"/>
                </a:solidFill>
                <a:latin typeface="Philosopher"/>
                <a:ea typeface="Philosopher"/>
                <a:cs typeface="Philosopher"/>
                <a:sym typeface="Philosopher"/>
              </a:rPr>
              <a:t>Integracja mikrokształcenia</a:t>
            </a:r>
            <a:endParaRPr/>
          </a:p>
        </p:txBody>
      </p:sp>
      <p:sp>
        <p:nvSpPr>
          <p:cNvPr id="1406" name="Google Shape;1406;p63"/>
          <p:cNvSpPr txBox="1"/>
          <p:nvPr/>
        </p:nvSpPr>
        <p:spPr>
          <a:xfrm>
            <a:off x="10152086" y="4766976"/>
            <a:ext cx="7377032" cy="3196590"/>
          </a:xfrm>
          <a:prstGeom prst="rect">
            <a:avLst/>
          </a:prstGeom>
          <a:noFill/>
          <a:ln>
            <a:noFill/>
          </a:ln>
        </p:spPr>
        <p:txBody>
          <a:bodyPr spcFirstLastPara="1" wrap="square" lIns="0" tIns="0" rIns="0" bIns="0" anchor="t" anchorCtr="0">
            <a:spAutoFit/>
          </a:bodyPr>
          <a:lstStyle/>
          <a:p>
            <a:pPr marL="0" marR="0" lvl="0" indent="0" algn="ctr" rtl="0">
              <a:lnSpc>
                <a:spcPct val="141013"/>
              </a:lnSpc>
              <a:spcBef>
                <a:spcPts val="0"/>
              </a:spcBef>
              <a:spcAft>
                <a:spcPts val="0"/>
              </a:spcAft>
              <a:buNone/>
            </a:pPr>
            <a:r>
              <a:rPr lang="en-US" sz="2999" b="0" i="0" u="none" strike="noStrike" cap="none">
                <a:solidFill>
                  <a:srgbClr val="F59F35"/>
                </a:solidFill>
                <a:latin typeface="Philosopher"/>
                <a:ea typeface="Philosopher"/>
                <a:cs typeface="Philosopher"/>
                <a:sym typeface="Philosopher"/>
              </a:rPr>
              <a:t>Wraz z rozwojem platform cyfrowych i urządzeń mobilnych, </a:t>
            </a:r>
            <a:r>
              <a:rPr lang="en-US" sz="2999" b="1" i="0" u="none" strike="noStrike" cap="none">
                <a:solidFill>
                  <a:srgbClr val="F59F35"/>
                </a:solidFill>
                <a:latin typeface="Philosopher"/>
                <a:ea typeface="Philosopher"/>
                <a:cs typeface="Philosopher"/>
                <a:sym typeface="Philosopher"/>
              </a:rPr>
              <a:t>materiały mikrolearningowe są </a:t>
            </a:r>
            <a:r>
              <a:rPr lang="en-US" sz="2999" b="0" i="0" u="none" strike="noStrike" cap="none">
                <a:solidFill>
                  <a:srgbClr val="F59F35"/>
                </a:solidFill>
                <a:latin typeface="Philosopher"/>
                <a:ea typeface="Philosopher"/>
                <a:cs typeface="Philosopher"/>
                <a:sym typeface="Philosopher"/>
              </a:rPr>
              <a:t>łatwo dostępne w </a:t>
            </a:r>
            <a:r>
              <a:rPr lang="en-US" sz="2999" b="1" i="0" u="none" strike="noStrike" cap="none">
                <a:solidFill>
                  <a:srgbClr val="F59F35"/>
                </a:solidFill>
                <a:latin typeface="Philosopher"/>
                <a:ea typeface="Philosopher"/>
                <a:cs typeface="Philosopher"/>
                <a:sym typeface="Philosopher"/>
              </a:rPr>
              <a:t>dowolnym </a:t>
            </a:r>
            <a:r>
              <a:rPr lang="en-US" sz="2999" b="0" i="0" u="none" strike="noStrike" cap="none">
                <a:solidFill>
                  <a:srgbClr val="F59F35"/>
                </a:solidFill>
                <a:latin typeface="Philosopher"/>
                <a:ea typeface="Philosopher"/>
                <a:cs typeface="Philosopher"/>
                <a:sym typeface="Philosopher"/>
              </a:rPr>
              <a:t>miejscu</a:t>
            </a:r>
            <a:r>
              <a:rPr lang="en-US" sz="2999" b="1" i="0" u="none" strike="noStrike" cap="none">
                <a:solidFill>
                  <a:srgbClr val="F59F35"/>
                </a:solidFill>
                <a:latin typeface="Philosopher"/>
                <a:ea typeface="Philosopher"/>
                <a:cs typeface="Philosopher"/>
                <a:sym typeface="Philosopher"/>
              </a:rPr>
              <a:t> i czasie. </a:t>
            </a:r>
            <a:r>
              <a:rPr lang="en-US" sz="2999" b="0" i="0" u="none" strike="noStrike" cap="none">
                <a:solidFill>
                  <a:srgbClr val="F59F35"/>
                </a:solidFill>
                <a:latin typeface="Philosopher"/>
                <a:ea typeface="Philosopher"/>
                <a:cs typeface="Philosopher"/>
                <a:sym typeface="Philosopher"/>
              </a:rPr>
              <a:t>Ta </a:t>
            </a:r>
            <a:r>
              <a:rPr lang="en-US" sz="2999" b="1" i="0" u="none" strike="noStrike" cap="none">
                <a:solidFill>
                  <a:srgbClr val="F59F35"/>
                </a:solidFill>
                <a:latin typeface="Philosopher"/>
                <a:ea typeface="Philosopher"/>
                <a:cs typeface="Philosopher"/>
                <a:sym typeface="Philosopher"/>
              </a:rPr>
              <a:t>dostępność wyrównuje </a:t>
            </a:r>
            <a:r>
              <a:rPr lang="en-US" sz="2999" b="0" i="0" u="none" strike="noStrike" cap="none">
                <a:solidFill>
                  <a:srgbClr val="F59F35"/>
                </a:solidFill>
                <a:latin typeface="Philosopher"/>
                <a:ea typeface="Philosopher"/>
                <a:cs typeface="Philosopher"/>
                <a:sym typeface="Philosopher"/>
              </a:rPr>
              <a:t>szanse uczących się, zapewniając im dostęp do </a:t>
            </a:r>
            <a:r>
              <a:rPr lang="en-US" sz="2999" b="1" i="0" u="none" strike="noStrike" cap="none">
                <a:solidFill>
                  <a:srgbClr val="F59F35"/>
                </a:solidFill>
                <a:latin typeface="Philosopher"/>
                <a:ea typeface="Philosopher"/>
                <a:cs typeface="Philosopher"/>
                <a:sym typeface="Philosopher"/>
              </a:rPr>
              <a:t>wysokiej jakości treści </a:t>
            </a:r>
            <a:r>
              <a:rPr lang="en-US" sz="2999" b="0" i="0" u="none" strike="noStrike" cap="none">
                <a:solidFill>
                  <a:srgbClr val="F59F35"/>
                </a:solidFill>
                <a:latin typeface="Philosopher"/>
                <a:ea typeface="Philosopher"/>
                <a:cs typeface="Philosopher"/>
                <a:sym typeface="Philosopher"/>
              </a:rPr>
              <a:t>wtedy, gdy ich najbardziej potrzebują</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425" y="689866"/>
            <a:ext cx="2429309" cy="46170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6" name="Google Shape;1416;p6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417" name="Google Shape;1417;p64"/>
          <p:cNvSpPr/>
          <p:nvPr/>
        </p:nvSpPr>
        <p:spPr>
          <a:xfrm rot="5400000">
            <a:off x="13001376"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4"/>
          <p:cNvSpPr/>
          <p:nvPr/>
        </p:nvSpPr>
        <p:spPr>
          <a:xfrm rot="5400000">
            <a:off x="1127868"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4"/>
          <p:cNvSpPr/>
          <p:nvPr/>
        </p:nvSpPr>
        <p:spPr>
          <a:xfrm rot="5400000">
            <a:off x="7064622"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0" name="Google Shape;1420;p64"/>
          <p:cNvGrpSpPr/>
          <p:nvPr/>
        </p:nvGrpSpPr>
        <p:grpSpPr>
          <a:xfrm>
            <a:off x="2952453" y="3129251"/>
            <a:ext cx="636090" cy="650998"/>
            <a:chOff x="0" y="-19050"/>
            <a:chExt cx="812800" cy="831850"/>
          </a:xfrm>
        </p:grpSpPr>
        <p:sp>
          <p:nvSpPr>
            <p:cNvPr id="1421" name="Google Shape;1421;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3" name="Google Shape;1423;p64"/>
          <p:cNvGrpSpPr/>
          <p:nvPr/>
        </p:nvGrpSpPr>
        <p:grpSpPr>
          <a:xfrm>
            <a:off x="8806403" y="3041258"/>
            <a:ext cx="661867" cy="677380"/>
            <a:chOff x="0" y="-19050"/>
            <a:chExt cx="812800" cy="831850"/>
          </a:xfrm>
        </p:grpSpPr>
        <p:sp>
          <p:nvSpPr>
            <p:cNvPr id="1424" name="Google Shape;1424;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6" name="Google Shape;1426;p64"/>
          <p:cNvGrpSpPr/>
          <p:nvPr/>
        </p:nvGrpSpPr>
        <p:grpSpPr>
          <a:xfrm>
            <a:off x="14823744" y="3079639"/>
            <a:ext cx="624365" cy="638999"/>
            <a:chOff x="0" y="-19050"/>
            <a:chExt cx="812800" cy="831850"/>
          </a:xfrm>
        </p:grpSpPr>
        <p:sp>
          <p:nvSpPr>
            <p:cNvPr id="1427" name="Google Shape;1427;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29" name="Google Shape;1429;p64"/>
          <p:cNvSpPr/>
          <p:nvPr/>
        </p:nvSpPr>
        <p:spPr>
          <a:xfrm>
            <a:off x="1213098" y="4226211"/>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mt="18999"/>
            </a:blip>
            <a:stretch>
              <a:fillRect/>
            </a:stretch>
          </a:blipFill>
          <a:ln>
            <a:noFill/>
          </a:ln>
        </p:spPr>
        <p:txBody>
          <a:bodyPr/>
          <a:lstStyle/>
          <a:p>
            <a:endParaRPr lang="en-GB"/>
          </a:p>
        </p:txBody>
      </p:sp>
      <p:sp>
        <p:nvSpPr>
          <p:cNvPr id="1430" name="Google Shape;1430;p64"/>
          <p:cNvSpPr/>
          <p:nvPr/>
        </p:nvSpPr>
        <p:spPr>
          <a:xfrm>
            <a:off x="7293184" y="4226211"/>
            <a:ext cx="3837051" cy="4114800"/>
          </a:xfrm>
          <a:custGeom>
            <a:avLst/>
            <a:gdLst/>
            <a:ahLst/>
            <a:cxnLst/>
            <a:rect l="l" t="t" r="r" b="b"/>
            <a:pathLst>
              <a:path w="3837051" h="4114800" extrusionOk="0">
                <a:moveTo>
                  <a:pt x="0" y="0"/>
                </a:moveTo>
                <a:lnTo>
                  <a:pt x="3837051" y="0"/>
                </a:lnTo>
                <a:lnTo>
                  <a:pt x="3837051" y="4114800"/>
                </a:lnTo>
                <a:lnTo>
                  <a:pt x="0" y="4114800"/>
                </a:lnTo>
                <a:lnTo>
                  <a:pt x="0" y="0"/>
                </a:lnTo>
                <a:close/>
              </a:path>
            </a:pathLst>
          </a:custGeom>
          <a:blipFill rotWithShape="1">
            <a:blip r:embed="rId5">
              <a:alphaModFix amt="18999"/>
            </a:blip>
            <a:stretch>
              <a:fillRect/>
            </a:stretch>
          </a:blipFill>
          <a:ln>
            <a:noFill/>
          </a:ln>
        </p:spPr>
        <p:txBody>
          <a:bodyPr/>
          <a:lstStyle/>
          <a:p>
            <a:endParaRPr lang="en-GB"/>
          </a:p>
        </p:txBody>
      </p:sp>
      <p:sp>
        <p:nvSpPr>
          <p:cNvPr id="1431" name="Google Shape;1431;p64"/>
          <p:cNvSpPr txBox="1"/>
          <p:nvPr/>
        </p:nvSpPr>
        <p:spPr>
          <a:xfrm>
            <a:off x="13394297" y="5867439"/>
            <a:ext cx="3483259" cy="971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Pętla oceny i informacji zwrotnej </a:t>
            </a:r>
            <a:endParaRPr/>
          </a:p>
        </p:txBody>
      </p:sp>
      <p:sp>
        <p:nvSpPr>
          <p:cNvPr id="1432" name="Google Shape;1432;p64"/>
          <p:cNvSpPr txBox="1"/>
          <p:nvPr/>
        </p:nvSpPr>
        <p:spPr>
          <a:xfrm>
            <a:off x="7261614" y="6105564"/>
            <a:ext cx="3900190"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Nauka dokładnie na czas </a:t>
            </a:r>
            <a:endParaRPr/>
          </a:p>
        </p:txBody>
      </p:sp>
      <p:sp>
        <p:nvSpPr>
          <p:cNvPr id="1433" name="Google Shape;1433;p64"/>
          <p:cNvSpPr txBox="1"/>
          <p:nvPr/>
        </p:nvSpPr>
        <p:spPr>
          <a:xfrm>
            <a:off x="3901529" y="1793802"/>
            <a:ext cx="10903398" cy="571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59F35"/>
                </a:solidFill>
                <a:latin typeface="Philosopher"/>
                <a:ea typeface="Philosopher"/>
                <a:cs typeface="Philosopher"/>
                <a:sym typeface="Philosopher"/>
              </a:rPr>
              <a:t>Integracja mikrokształcenia: Strategie integracji </a:t>
            </a:r>
            <a:endParaRPr/>
          </a:p>
        </p:txBody>
      </p:sp>
      <p:sp>
        <p:nvSpPr>
          <p:cNvPr id="1434" name="Google Shape;1434;p64"/>
          <p:cNvSpPr txBox="1"/>
          <p:nvPr/>
        </p:nvSpPr>
        <p:spPr>
          <a:xfrm>
            <a:off x="1428914" y="6105564"/>
            <a:ext cx="3594348"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Integracja modułowa </a:t>
            </a:r>
            <a:endParaRPr/>
          </a:p>
        </p:txBody>
      </p:sp>
      <p:sp>
        <p:nvSpPr>
          <p:cNvPr id="1435" name="Google Shape;1435;p64"/>
          <p:cNvSpPr txBox="1"/>
          <p:nvPr/>
        </p:nvSpPr>
        <p:spPr>
          <a:xfrm>
            <a:off x="9053212" y="3231442"/>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2</a:t>
            </a:r>
            <a:endParaRPr/>
          </a:p>
        </p:txBody>
      </p:sp>
      <p:sp>
        <p:nvSpPr>
          <p:cNvPr id="1436" name="Google Shape;1436;p64"/>
          <p:cNvSpPr txBox="1"/>
          <p:nvPr/>
        </p:nvSpPr>
        <p:spPr>
          <a:xfrm>
            <a:off x="15061704" y="3212392"/>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pPr>
            <a:r>
              <a:rPr lang="en-US" sz="2501" b="1" i="0" u="none" strike="noStrike" cap="none">
                <a:solidFill>
                  <a:srgbClr val="000000"/>
                </a:solidFill>
                <a:latin typeface="Philosopher"/>
                <a:ea typeface="Philosopher"/>
                <a:cs typeface="Philosopher"/>
                <a:sym typeface="Philosopher"/>
              </a:rPr>
              <a:t>3</a:t>
            </a:r>
            <a:endParaRPr/>
          </a:p>
        </p:txBody>
      </p:sp>
      <p:sp>
        <p:nvSpPr>
          <p:cNvPr id="1437" name="Google Shape;1437;p64"/>
          <p:cNvSpPr txBox="1"/>
          <p:nvPr/>
        </p:nvSpPr>
        <p:spPr>
          <a:xfrm>
            <a:off x="3216053" y="3273197"/>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1</a:t>
            </a:r>
            <a:endParaRPr/>
          </a:p>
        </p:txBody>
      </p:sp>
      <p:sp>
        <p:nvSpPr>
          <p:cNvPr id="1438" name="Google Shape;1438;p64"/>
          <p:cNvSpPr/>
          <p:nvPr/>
        </p:nvSpPr>
        <p:spPr>
          <a:xfrm>
            <a:off x="13169474" y="4396287"/>
            <a:ext cx="3932905" cy="3932905"/>
          </a:xfrm>
          <a:custGeom>
            <a:avLst/>
            <a:gdLst/>
            <a:ahLst/>
            <a:cxnLst/>
            <a:rect l="l" t="t" r="r" b="b"/>
            <a:pathLst>
              <a:path w="3932905" h="3932905" extrusionOk="0">
                <a:moveTo>
                  <a:pt x="0" y="0"/>
                </a:moveTo>
                <a:lnTo>
                  <a:pt x="3932905" y="0"/>
                </a:lnTo>
                <a:lnTo>
                  <a:pt x="3932905" y="3932905"/>
                </a:lnTo>
                <a:lnTo>
                  <a:pt x="0" y="3932905"/>
                </a:lnTo>
                <a:lnTo>
                  <a:pt x="0" y="0"/>
                </a:lnTo>
                <a:close/>
              </a:path>
            </a:pathLst>
          </a:custGeom>
          <a:blipFill rotWithShape="1">
            <a:blip r:embed="rId6">
              <a:alphaModFix amt="18999"/>
            </a:blip>
            <a:stretch>
              <a:fillRect/>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2220" y="727966"/>
            <a:ext cx="2429309" cy="46170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8" name="Google Shape;1448;p6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449" name="Google Shape;1449;p65"/>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5"/>
          <p:cNvSpPr txBox="1"/>
          <p:nvPr/>
        </p:nvSpPr>
        <p:spPr>
          <a:xfrm>
            <a:off x="1003083" y="3582101"/>
            <a:ext cx="9147804"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Podziel swój program nauczania na mniejsze moduły </a:t>
            </a:r>
            <a:endParaRPr/>
          </a:p>
        </p:txBody>
      </p:sp>
      <p:sp>
        <p:nvSpPr>
          <p:cNvPr id="1451" name="Google Shape;1451;p65"/>
          <p:cNvSpPr/>
          <p:nvPr/>
        </p:nvSpPr>
        <p:spPr>
          <a:xfrm>
            <a:off x="9276836" y="2199494"/>
            <a:ext cx="7817669" cy="7817669"/>
          </a:xfrm>
          <a:custGeom>
            <a:avLst/>
            <a:gdLst/>
            <a:ahLst/>
            <a:cxnLst/>
            <a:rect l="l" t="t" r="r" b="b"/>
            <a:pathLst>
              <a:path w="7817669" h="7817669" extrusionOk="0">
                <a:moveTo>
                  <a:pt x="0" y="0"/>
                </a:moveTo>
                <a:lnTo>
                  <a:pt x="7817669" y="0"/>
                </a:lnTo>
                <a:lnTo>
                  <a:pt x="7817669" y="7817669"/>
                </a:lnTo>
                <a:lnTo>
                  <a:pt x="0" y="7817669"/>
                </a:lnTo>
                <a:lnTo>
                  <a:pt x="0" y="0"/>
                </a:lnTo>
                <a:close/>
              </a:path>
            </a:pathLst>
          </a:custGeom>
          <a:blipFill rotWithShape="1">
            <a:blip r:embed="rId4">
              <a:alphaModFix amt="18999"/>
            </a:blip>
            <a:stretch>
              <a:fillRect/>
            </a:stretch>
          </a:blipFill>
          <a:ln>
            <a:noFill/>
          </a:ln>
        </p:spPr>
        <p:txBody>
          <a:bodyPr/>
          <a:lstStyle/>
          <a:p>
            <a:endParaRPr lang="en-GB"/>
          </a:p>
        </p:txBody>
      </p:sp>
      <p:sp>
        <p:nvSpPr>
          <p:cNvPr id="1452" name="Google Shape;1452;p65"/>
          <p:cNvSpPr/>
          <p:nvPr/>
        </p:nvSpPr>
        <p:spPr>
          <a:xfrm>
            <a:off x="1310376" y="5143500"/>
            <a:ext cx="619318" cy="455198"/>
          </a:xfrm>
          <a:custGeom>
            <a:avLst/>
            <a:gdLst/>
            <a:ahLst/>
            <a:cxnLst/>
            <a:rect l="l" t="t" r="r" b="b"/>
            <a:pathLst>
              <a:path w="619318" h="455198" extrusionOk="0">
                <a:moveTo>
                  <a:pt x="0" y="0"/>
                </a:moveTo>
                <a:lnTo>
                  <a:pt x="619318" y="0"/>
                </a:lnTo>
                <a:lnTo>
                  <a:pt x="619318" y="455198"/>
                </a:lnTo>
                <a:lnTo>
                  <a:pt x="0" y="455198"/>
                </a:lnTo>
                <a:lnTo>
                  <a:pt x="0" y="0"/>
                </a:lnTo>
                <a:close/>
              </a:path>
            </a:pathLst>
          </a:custGeom>
          <a:blipFill rotWithShape="1">
            <a:blip r:embed="rId5">
              <a:alphaModFix/>
            </a:blip>
            <a:stretch>
              <a:fillRect/>
            </a:stretch>
          </a:blipFill>
          <a:ln>
            <a:noFill/>
          </a:ln>
        </p:spPr>
        <p:txBody>
          <a:bodyPr/>
          <a:lstStyle/>
          <a:p>
            <a:endParaRPr lang="en-GB"/>
          </a:p>
        </p:txBody>
      </p:sp>
      <p:sp>
        <p:nvSpPr>
          <p:cNvPr id="1453" name="Google Shape;1453;p65"/>
          <p:cNvSpPr/>
          <p:nvPr/>
        </p:nvSpPr>
        <p:spPr>
          <a:xfrm>
            <a:off x="1389937" y="6816170"/>
            <a:ext cx="460196" cy="460196"/>
          </a:xfrm>
          <a:custGeom>
            <a:avLst/>
            <a:gdLst/>
            <a:ahLst/>
            <a:cxnLst/>
            <a:rect l="l" t="t" r="r" b="b"/>
            <a:pathLst>
              <a:path w="460196" h="460196" extrusionOk="0">
                <a:moveTo>
                  <a:pt x="0" y="0"/>
                </a:moveTo>
                <a:lnTo>
                  <a:pt x="460196" y="0"/>
                </a:lnTo>
                <a:lnTo>
                  <a:pt x="460196" y="460196"/>
                </a:lnTo>
                <a:lnTo>
                  <a:pt x="0" y="460196"/>
                </a:lnTo>
                <a:lnTo>
                  <a:pt x="0" y="0"/>
                </a:lnTo>
                <a:close/>
              </a:path>
            </a:pathLst>
          </a:custGeom>
          <a:blipFill rotWithShape="1">
            <a:blip r:embed="rId6">
              <a:alphaModFix/>
            </a:blip>
            <a:stretch>
              <a:fillRect/>
            </a:stretch>
          </a:blipFill>
          <a:ln>
            <a:noFill/>
          </a:ln>
        </p:spPr>
        <p:txBody>
          <a:bodyPr/>
          <a:lstStyle/>
          <a:p>
            <a:endParaRPr lang="en-GB"/>
          </a:p>
        </p:txBody>
      </p:sp>
      <p:sp>
        <p:nvSpPr>
          <p:cNvPr id="1454" name="Google Shape;1454;p65"/>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
        <p:nvSpPr>
          <p:cNvPr id="1455" name="Google Shape;1455;p65"/>
          <p:cNvSpPr txBox="1"/>
          <p:nvPr/>
        </p:nvSpPr>
        <p:spPr>
          <a:xfrm>
            <a:off x="1620035" y="1881449"/>
            <a:ext cx="4637931"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Integracja modułowa </a:t>
            </a:r>
            <a:endParaRPr/>
          </a:p>
        </p:txBody>
      </p:sp>
      <p:sp>
        <p:nvSpPr>
          <p:cNvPr id="1456" name="Google Shape;1456;p65"/>
          <p:cNvSpPr txBox="1"/>
          <p:nvPr/>
        </p:nvSpPr>
        <p:spPr>
          <a:xfrm>
            <a:off x="2524635" y="4898032"/>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Każdemu modułowi mogą towarzyszyć zasoby mikrolearningowe, które wzmacniają kluczowe koncepcje</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Pozwala to uczniom angażować się w treści w mniejszych, bardziej przyswajalnych częściach, dzięki czemu złożone tematy są łatwiejsze do opanowania</a:t>
            </a:r>
            <a:endParaRPr/>
          </a:p>
        </p:txBody>
      </p:sp>
      <p:grpSp>
        <p:nvGrpSpPr>
          <p:cNvPr id="1457" name="Google Shape;1457;p65"/>
          <p:cNvGrpSpPr/>
          <p:nvPr/>
        </p:nvGrpSpPr>
        <p:grpSpPr>
          <a:xfrm>
            <a:off x="753056" y="1866541"/>
            <a:ext cx="636090" cy="650998"/>
            <a:chOff x="0" y="-19050"/>
            <a:chExt cx="812800" cy="831850"/>
          </a:xfrm>
        </p:grpSpPr>
        <p:sp>
          <p:nvSpPr>
            <p:cNvPr id="1458" name="Google Shape;1458;p6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5"/>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60" name="Google Shape;1460;p65"/>
          <p:cNvSpPr txBox="1"/>
          <p:nvPr/>
        </p:nvSpPr>
        <p:spPr>
          <a:xfrm>
            <a:off x="1016655" y="2010488"/>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1</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9512" y="521768"/>
            <a:ext cx="2429309" cy="46170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70" name="Google Shape;1470;p6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471" name="Google Shape;1471;p66"/>
          <p:cNvSpPr/>
          <p:nvPr/>
        </p:nvSpPr>
        <p:spPr>
          <a:xfrm>
            <a:off x="9779799" y="1881449"/>
            <a:ext cx="7686596" cy="8242998"/>
          </a:xfrm>
          <a:custGeom>
            <a:avLst/>
            <a:gdLst/>
            <a:ahLst/>
            <a:cxnLst/>
            <a:rect l="l" t="t" r="r" b="b"/>
            <a:pathLst>
              <a:path w="7686596" h="8242998" extrusionOk="0">
                <a:moveTo>
                  <a:pt x="0" y="0"/>
                </a:moveTo>
                <a:lnTo>
                  <a:pt x="7686596" y="0"/>
                </a:lnTo>
                <a:lnTo>
                  <a:pt x="7686596" y="8242998"/>
                </a:lnTo>
                <a:lnTo>
                  <a:pt x="0" y="8242998"/>
                </a:lnTo>
                <a:lnTo>
                  <a:pt x="0" y="0"/>
                </a:lnTo>
                <a:close/>
              </a:path>
            </a:pathLst>
          </a:custGeom>
          <a:blipFill rotWithShape="1">
            <a:blip r:embed="rId4">
              <a:alphaModFix amt="18999"/>
            </a:blip>
            <a:stretch>
              <a:fillRect/>
            </a:stretch>
          </a:blipFill>
          <a:ln>
            <a:noFill/>
          </a:ln>
        </p:spPr>
        <p:txBody>
          <a:bodyPr/>
          <a:lstStyle/>
          <a:p>
            <a:endParaRPr lang="en-GB"/>
          </a:p>
        </p:txBody>
      </p:sp>
      <p:sp>
        <p:nvSpPr>
          <p:cNvPr id="1472" name="Google Shape;1472;p66"/>
          <p:cNvSpPr/>
          <p:nvPr/>
        </p:nvSpPr>
        <p:spPr>
          <a:xfrm rot="5400000">
            <a:off x="3351975" y="54762"/>
            <a:ext cx="5644515" cy="11307523"/>
          </a:xfrm>
          <a:custGeom>
            <a:avLst/>
            <a:gdLst/>
            <a:ahLst/>
            <a:cxnLst/>
            <a:rect l="l" t="t" r="r" b="b"/>
            <a:pathLst>
              <a:path w="3568630" h="7148952" extrusionOk="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6"/>
          <p:cNvSpPr txBox="1"/>
          <p:nvPr/>
        </p:nvSpPr>
        <p:spPr>
          <a:xfrm>
            <a:off x="1003083" y="3582101"/>
            <a:ext cx="10342299" cy="10001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Dostosuj zasoby mikrokształcenia do bezpośrednich potrzeb swojego programu nauczania.</a:t>
            </a:r>
            <a:endParaRPr/>
          </a:p>
        </p:txBody>
      </p:sp>
      <p:sp>
        <p:nvSpPr>
          <p:cNvPr id="1474" name="Google Shape;1474;p66"/>
          <p:cNvSpPr txBox="1"/>
          <p:nvPr/>
        </p:nvSpPr>
        <p:spPr>
          <a:xfrm>
            <a:off x="2462867" y="5133975"/>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0" i="0" u="none" strike="noStrike" cap="none">
                <a:solidFill>
                  <a:srgbClr val="000000"/>
                </a:solidFill>
                <a:latin typeface="Philosopher"/>
                <a:ea typeface="Philosopher"/>
                <a:cs typeface="Philosopher"/>
                <a:sym typeface="Philosopher"/>
              </a:rPr>
              <a:t>Gdy uczniowie napotkają </a:t>
            </a:r>
            <a:r>
              <a:rPr lang="en-US" sz="2699" b="1" i="0" u="none" strike="noStrike" cap="none">
                <a:solidFill>
                  <a:srgbClr val="000000"/>
                </a:solidFill>
                <a:latin typeface="Philosopher"/>
                <a:ea typeface="Philosopher"/>
                <a:cs typeface="Philosopher"/>
                <a:sym typeface="Philosopher"/>
              </a:rPr>
              <a:t>określone wyzwania </a:t>
            </a:r>
            <a:r>
              <a:rPr lang="en-US" sz="2699" b="0" i="0" u="none" strike="noStrike" cap="none">
                <a:solidFill>
                  <a:srgbClr val="000000"/>
                </a:solidFill>
                <a:latin typeface="Philosopher"/>
                <a:ea typeface="Philosopher"/>
                <a:cs typeface="Philosopher"/>
                <a:sym typeface="Philosopher"/>
              </a:rPr>
              <a:t>lub </a:t>
            </a:r>
            <a:r>
              <a:rPr lang="en-US" sz="2699" b="1" i="0" u="none" strike="noStrike" cap="none">
                <a:solidFill>
                  <a:srgbClr val="000000"/>
                </a:solidFill>
                <a:latin typeface="Philosopher"/>
                <a:ea typeface="Philosopher"/>
                <a:cs typeface="Philosopher"/>
                <a:sym typeface="Philosopher"/>
              </a:rPr>
              <a:t>pytania</a:t>
            </a:r>
            <a:r>
              <a:rPr lang="en-US" sz="2699" b="0" i="0" u="none" strike="noStrike" cap="none">
                <a:solidFill>
                  <a:srgbClr val="000000"/>
                </a:solidFill>
                <a:latin typeface="Philosopher"/>
                <a:ea typeface="Philosopher"/>
                <a:cs typeface="Philosopher"/>
                <a:sym typeface="Philosopher"/>
              </a:rPr>
              <a:t>, mogą uzyskać dostęp do materiałów mikrolearningowych, które </a:t>
            </a:r>
            <a:r>
              <a:rPr lang="en-US" sz="2699" b="1" i="0" u="none" strike="noStrike" cap="none">
                <a:solidFill>
                  <a:srgbClr val="000000"/>
                </a:solidFill>
                <a:latin typeface="Philosopher"/>
                <a:ea typeface="Philosopher"/>
                <a:cs typeface="Philosopher"/>
                <a:sym typeface="Philosopher"/>
              </a:rPr>
              <a:t>zapewniają natychmiastowe odpowiedzi</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0" i="0" u="none" strike="noStrike" cap="none">
                <a:solidFill>
                  <a:srgbClr val="000000"/>
                </a:solidFill>
                <a:latin typeface="Philosopher"/>
                <a:ea typeface="Philosopher"/>
                <a:cs typeface="Philosopher"/>
                <a:sym typeface="Philosopher"/>
              </a:rPr>
              <a:t> Takie podejście zapewnia, że </a:t>
            </a:r>
            <a:r>
              <a:rPr lang="en-US" sz="2699" b="1" i="0" u="none" strike="noStrike" cap="none">
                <a:solidFill>
                  <a:srgbClr val="000000"/>
                </a:solidFill>
                <a:latin typeface="Philosopher"/>
                <a:ea typeface="Philosopher"/>
                <a:cs typeface="Philosopher"/>
                <a:sym typeface="Philosopher"/>
              </a:rPr>
              <a:t>uczniowie otrzymują wsparcie, którego potrzebują, gdy jest ono najbardziej odpowiednie</a:t>
            </a:r>
            <a:endParaRPr/>
          </a:p>
        </p:txBody>
      </p:sp>
      <p:grpSp>
        <p:nvGrpSpPr>
          <p:cNvPr id="1475" name="Google Shape;1475;p66"/>
          <p:cNvGrpSpPr/>
          <p:nvPr/>
        </p:nvGrpSpPr>
        <p:grpSpPr>
          <a:xfrm>
            <a:off x="753056" y="1866541"/>
            <a:ext cx="636090" cy="650998"/>
            <a:chOff x="0" y="-19050"/>
            <a:chExt cx="812800" cy="831850"/>
          </a:xfrm>
        </p:grpSpPr>
        <p:sp>
          <p:nvSpPr>
            <p:cNvPr id="1476" name="Google Shape;1476;p6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6"/>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78" name="Google Shape;1478;p66"/>
          <p:cNvSpPr/>
          <p:nvPr/>
        </p:nvSpPr>
        <p:spPr>
          <a:xfrm>
            <a:off x="980313" y="5273024"/>
            <a:ext cx="1482553" cy="871000"/>
          </a:xfrm>
          <a:custGeom>
            <a:avLst/>
            <a:gdLst/>
            <a:ahLst/>
            <a:cxnLst/>
            <a:rect l="l" t="t" r="r" b="b"/>
            <a:pathLst>
              <a:path w="1482553" h="871000" extrusionOk="0">
                <a:moveTo>
                  <a:pt x="0" y="0"/>
                </a:moveTo>
                <a:lnTo>
                  <a:pt x="1482554" y="0"/>
                </a:lnTo>
                <a:lnTo>
                  <a:pt x="1482554" y="871000"/>
                </a:lnTo>
                <a:lnTo>
                  <a:pt x="0" y="871000"/>
                </a:lnTo>
                <a:lnTo>
                  <a:pt x="0" y="0"/>
                </a:lnTo>
                <a:close/>
              </a:path>
            </a:pathLst>
          </a:custGeom>
          <a:blipFill rotWithShape="1">
            <a:blip r:embed="rId5">
              <a:alphaModFix/>
            </a:blip>
            <a:stretch>
              <a:fillRect/>
            </a:stretch>
          </a:blipFill>
          <a:ln>
            <a:noFill/>
          </a:ln>
        </p:spPr>
        <p:txBody>
          <a:bodyPr/>
          <a:lstStyle/>
          <a:p>
            <a:endParaRPr lang="en-GB"/>
          </a:p>
        </p:txBody>
      </p:sp>
      <p:sp>
        <p:nvSpPr>
          <p:cNvPr id="1479" name="Google Shape;1479;p66"/>
          <p:cNvSpPr/>
          <p:nvPr/>
        </p:nvSpPr>
        <p:spPr>
          <a:xfrm>
            <a:off x="1103340" y="6839349"/>
            <a:ext cx="1236500" cy="1236500"/>
          </a:xfrm>
          <a:custGeom>
            <a:avLst/>
            <a:gdLst/>
            <a:ahLst/>
            <a:cxnLst/>
            <a:rect l="l" t="t" r="r" b="b"/>
            <a:pathLst>
              <a:path w="1236500" h="1236500" extrusionOk="0">
                <a:moveTo>
                  <a:pt x="0" y="0"/>
                </a:moveTo>
                <a:lnTo>
                  <a:pt x="1236500" y="0"/>
                </a:lnTo>
                <a:lnTo>
                  <a:pt x="1236500" y="1236499"/>
                </a:lnTo>
                <a:lnTo>
                  <a:pt x="0" y="1236499"/>
                </a:lnTo>
                <a:lnTo>
                  <a:pt x="0" y="0"/>
                </a:lnTo>
                <a:close/>
              </a:path>
            </a:pathLst>
          </a:custGeom>
          <a:blipFill rotWithShape="1">
            <a:blip r:embed="rId6">
              <a:alphaModFix/>
            </a:blip>
            <a:stretch>
              <a:fillRect/>
            </a:stretch>
          </a:blipFill>
          <a:ln>
            <a:noFill/>
          </a:ln>
        </p:spPr>
        <p:txBody>
          <a:bodyPr/>
          <a:lstStyle/>
          <a:p>
            <a:endParaRPr lang="en-GB"/>
          </a:p>
        </p:txBody>
      </p:sp>
      <p:sp>
        <p:nvSpPr>
          <p:cNvPr id="1480" name="Google Shape;1480;p66"/>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
        <p:nvSpPr>
          <p:cNvPr id="1481" name="Google Shape;1481;p66"/>
          <p:cNvSpPr txBox="1"/>
          <p:nvPr/>
        </p:nvSpPr>
        <p:spPr>
          <a:xfrm>
            <a:off x="1540474" y="1907939"/>
            <a:ext cx="5159573"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Nauka dokładnie na czas  </a:t>
            </a:r>
            <a:endParaRPr/>
          </a:p>
        </p:txBody>
      </p:sp>
      <p:sp>
        <p:nvSpPr>
          <p:cNvPr id="1482" name="Google Shape;1482;p66"/>
          <p:cNvSpPr txBox="1"/>
          <p:nvPr/>
        </p:nvSpPr>
        <p:spPr>
          <a:xfrm>
            <a:off x="980313" y="1999135"/>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2</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100" y="664440"/>
            <a:ext cx="2429309" cy="46170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2" name="Google Shape;1492;p6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493" name="Google Shape;1493;p67"/>
          <p:cNvSpPr/>
          <p:nvPr/>
        </p:nvSpPr>
        <p:spPr>
          <a:xfrm>
            <a:off x="9043259" y="1881449"/>
            <a:ext cx="7958379" cy="7958379"/>
          </a:xfrm>
          <a:custGeom>
            <a:avLst/>
            <a:gdLst/>
            <a:ahLst/>
            <a:cxnLst/>
            <a:rect l="l" t="t" r="r" b="b"/>
            <a:pathLst>
              <a:path w="7958379" h="7958379" extrusionOk="0">
                <a:moveTo>
                  <a:pt x="0" y="0"/>
                </a:moveTo>
                <a:lnTo>
                  <a:pt x="7958379" y="0"/>
                </a:lnTo>
                <a:lnTo>
                  <a:pt x="7958379" y="7958379"/>
                </a:lnTo>
                <a:lnTo>
                  <a:pt x="0" y="7958379"/>
                </a:lnTo>
                <a:lnTo>
                  <a:pt x="0" y="0"/>
                </a:lnTo>
                <a:close/>
              </a:path>
            </a:pathLst>
          </a:custGeom>
          <a:blipFill rotWithShape="1">
            <a:blip r:embed="rId4">
              <a:alphaModFix amt="18999"/>
            </a:blip>
            <a:stretch>
              <a:fillRect/>
            </a:stretch>
          </a:blipFill>
          <a:ln>
            <a:noFill/>
          </a:ln>
        </p:spPr>
        <p:txBody>
          <a:bodyPr/>
          <a:lstStyle/>
          <a:p>
            <a:endParaRPr lang="en-GB"/>
          </a:p>
        </p:txBody>
      </p:sp>
      <p:sp>
        <p:nvSpPr>
          <p:cNvPr id="1494" name="Google Shape;1494;p67"/>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5" name="Google Shape;1495;p67"/>
          <p:cNvGrpSpPr/>
          <p:nvPr/>
        </p:nvGrpSpPr>
        <p:grpSpPr>
          <a:xfrm>
            <a:off x="753056" y="1830527"/>
            <a:ext cx="636090" cy="650998"/>
            <a:chOff x="0" y="-19050"/>
            <a:chExt cx="812800" cy="831850"/>
          </a:xfrm>
        </p:grpSpPr>
        <p:sp>
          <p:nvSpPr>
            <p:cNvPr id="1496" name="Google Shape;1496;p6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7"/>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98" name="Google Shape;1498;p67"/>
          <p:cNvSpPr/>
          <p:nvPr/>
        </p:nvSpPr>
        <p:spPr>
          <a:xfrm>
            <a:off x="994340" y="4701633"/>
            <a:ext cx="1011693" cy="1135140"/>
          </a:xfrm>
          <a:custGeom>
            <a:avLst/>
            <a:gdLst/>
            <a:ahLst/>
            <a:cxnLst/>
            <a:rect l="l" t="t" r="r" b="b"/>
            <a:pathLst>
              <a:path w="1011693" h="1135140" extrusionOk="0">
                <a:moveTo>
                  <a:pt x="0" y="0"/>
                </a:moveTo>
                <a:lnTo>
                  <a:pt x="1011693" y="0"/>
                </a:lnTo>
                <a:lnTo>
                  <a:pt x="1011693" y="1135140"/>
                </a:lnTo>
                <a:lnTo>
                  <a:pt x="0" y="1135140"/>
                </a:lnTo>
                <a:lnTo>
                  <a:pt x="0" y="0"/>
                </a:lnTo>
                <a:close/>
              </a:path>
            </a:pathLst>
          </a:custGeom>
          <a:blipFill rotWithShape="1">
            <a:blip r:embed="rId5">
              <a:alphaModFix/>
            </a:blip>
            <a:stretch>
              <a:fillRect/>
            </a:stretch>
          </a:blipFill>
          <a:ln>
            <a:noFill/>
          </a:ln>
        </p:spPr>
        <p:txBody>
          <a:bodyPr/>
          <a:lstStyle/>
          <a:p>
            <a:endParaRPr lang="en-GB"/>
          </a:p>
        </p:txBody>
      </p:sp>
      <p:sp>
        <p:nvSpPr>
          <p:cNvPr id="1499" name="Google Shape;1499;p67"/>
          <p:cNvSpPr/>
          <p:nvPr/>
        </p:nvSpPr>
        <p:spPr>
          <a:xfrm>
            <a:off x="1102905" y="6589248"/>
            <a:ext cx="794564" cy="1028561"/>
          </a:xfrm>
          <a:custGeom>
            <a:avLst/>
            <a:gdLst/>
            <a:ahLst/>
            <a:cxnLst/>
            <a:rect l="l" t="t" r="r" b="b"/>
            <a:pathLst>
              <a:path w="794564" h="1028561" extrusionOk="0">
                <a:moveTo>
                  <a:pt x="0" y="0"/>
                </a:moveTo>
                <a:lnTo>
                  <a:pt x="794564" y="0"/>
                </a:lnTo>
                <a:lnTo>
                  <a:pt x="794564" y="1028561"/>
                </a:lnTo>
                <a:lnTo>
                  <a:pt x="0" y="1028561"/>
                </a:lnTo>
                <a:lnTo>
                  <a:pt x="0" y="0"/>
                </a:lnTo>
                <a:close/>
              </a:path>
            </a:pathLst>
          </a:custGeom>
          <a:blipFill rotWithShape="1">
            <a:blip r:embed="rId6">
              <a:alphaModFix/>
            </a:blip>
            <a:stretch>
              <a:fillRect/>
            </a:stretch>
          </a:blipFill>
          <a:ln>
            <a:noFill/>
          </a:ln>
        </p:spPr>
        <p:txBody>
          <a:bodyPr/>
          <a:lstStyle/>
          <a:p>
            <a:endParaRPr lang="en-GB"/>
          </a:p>
        </p:txBody>
      </p:sp>
      <p:sp>
        <p:nvSpPr>
          <p:cNvPr id="1500" name="Google Shape;1500;p67"/>
          <p:cNvSpPr txBox="1"/>
          <p:nvPr/>
        </p:nvSpPr>
        <p:spPr>
          <a:xfrm>
            <a:off x="1310376" y="3560100"/>
            <a:ext cx="10092442"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Wykorzystanie mikronauczania do oceny kształtującej</a:t>
            </a:r>
            <a:endParaRPr/>
          </a:p>
        </p:txBody>
      </p:sp>
      <p:sp>
        <p:nvSpPr>
          <p:cNvPr id="1501" name="Google Shape;1501;p67"/>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
        <p:nvSpPr>
          <p:cNvPr id="1502" name="Google Shape;1502;p67"/>
          <p:cNvSpPr txBox="1"/>
          <p:nvPr/>
        </p:nvSpPr>
        <p:spPr>
          <a:xfrm>
            <a:off x="2226661" y="4912650"/>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Osadzanie szybkich quizów lub interaktywnych ćwiczeń w programie nauczania w celu oceny zrozumienia przez uczniów.</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Szybka informacja zwrotna z tych ocen umożliwia dostosowanie podejścia do nauczania, zapewniając, że program nauczania pozostaje angażujący i skuteczny.</a:t>
            </a:r>
            <a:endParaRPr/>
          </a:p>
        </p:txBody>
      </p:sp>
      <p:sp>
        <p:nvSpPr>
          <p:cNvPr id="1503" name="Google Shape;1503;p67"/>
          <p:cNvSpPr txBox="1"/>
          <p:nvPr/>
        </p:nvSpPr>
        <p:spPr>
          <a:xfrm>
            <a:off x="1540474" y="1881449"/>
            <a:ext cx="7263557"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Pętla oceny i informacji zwrotnej </a:t>
            </a:r>
            <a:endParaRPr/>
          </a:p>
        </p:txBody>
      </p:sp>
      <p:sp>
        <p:nvSpPr>
          <p:cNvPr id="1504" name="Google Shape;1504;p67"/>
          <p:cNvSpPr txBox="1"/>
          <p:nvPr/>
        </p:nvSpPr>
        <p:spPr>
          <a:xfrm>
            <a:off x="994340" y="1987718"/>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pPr>
            <a:r>
              <a:rPr lang="en-US" sz="2501" b="1" i="0" u="none" strike="noStrike" cap="none">
                <a:solidFill>
                  <a:srgbClr val="000000"/>
                </a:solidFill>
                <a:latin typeface="Philosopher"/>
                <a:ea typeface="Philosopher"/>
                <a:cs typeface="Philosopher"/>
                <a:sym typeface="Philosopher"/>
              </a:rPr>
              <a:t>3</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4" name="Google Shape;1514;p6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515" name="Google Shape;1515;p68"/>
          <p:cNvSpPr/>
          <p:nvPr/>
        </p:nvSpPr>
        <p:spPr>
          <a:xfrm rot="5400000">
            <a:off x="9839547" y="156583"/>
            <a:ext cx="2448241" cy="11413139"/>
          </a:xfrm>
          <a:custGeom>
            <a:avLst/>
            <a:gdLst/>
            <a:ahLst/>
            <a:cxnLst/>
            <a:rect l="l" t="t" r="r" b="b"/>
            <a:pathLst>
              <a:path w="4789462" h="22327380" extrusionOk="0">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8"/>
          <p:cNvSpPr/>
          <p:nvPr/>
        </p:nvSpPr>
        <p:spPr>
          <a:xfrm rot="5400000">
            <a:off x="1462247" y="3728858"/>
            <a:ext cx="2448241" cy="4277084"/>
          </a:xfrm>
          <a:custGeom>
            <a:avLst/>
            <a:gdLst/>
            <a:ahLst/>
            <a:cxnLst/>
            <a:rect l="l" t="t" r="r" b="b"/>
            <a:pathLst>
              <a:path w="4789462" h="8367205" extrusionOk="0">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8"/>
          <p:cNvSpPr/>
          <p:nvPr/>
        </p:nvSpPr>
        <p:spPr>
          <a:xfrm>
            <a:off x="646360" y="5427960"/>
            <a:ext cx="961750" cy="870384"/>
          </a:xfrm>
          <a:custGeom>
            <a:avLst/>
            <a:gdLst/>
            <a:ahLst/>
            <a:cxnLst/>
            <a:rect l="l" t="t" r="r" b="b"/>
            <a:pathLst>
              <a:path w="961750" h="870384" extrusionOk="0">
                <a:moveTo>
                  <a:pt x="0" y="0"/>
                </a:moveTo>
                <a:lnTo>
                  <a:pt x="961750" y="0"/>
                </a:lnTo>
                <a:lnTo>
                  <a:pt x="961750" y="870384"/>
                </a:lnTo>
                <a:lnTo>
                  <a:pt x="0" y="870384"/>
                </a:lnTo>
                <a:lnTo>
                  <a:pt x="0" y="0"/>
                </a:lnTo>
                <a:close/>
              </a:path>
            </a:pathLst>
          </a:custGeom>
          <a:blipFill rotWithShape="1">
            <a:blip r:embed="rId4">
              <a:alphaModFix/>
            </a:blip>
            <a:stretch>
              <a:fillRect/>
            </a:stretch>
          </a:blipFill>
          <a:ln>
            <a:noFill/>
          </a:ln>
        </p:spPr>
        <p:txBody>
          <a:bodyPr/>
          <a:lstStyle/>
          <a:p>
            <a:endParaRPr lang="en-GB"/>
          </a:p>
        </p:txBody>
      </p:sp>
      <p:sp>
        <p:nvSpPr>
          <p:cNvPr id="1518" name="Google Shape;1518;p68"/>
          <p:cNvSpPr/>
          <p:nvPr/>
        </p:nvSpPr>
        <p:spPr>
          <a:xfrm>
            <a:off x="8346764" y="3200379"/>
            <a:ext cx="7996187" cy="7086621"/>
          </a:xfrm>
          <a:custGeom>
            <a:avLst/>
            <a:gdLst/>
            <a:ahLst/>
            <a:cxnLst/>
            <a:rect l="l" t="t" r="r" b="b"/>
            <a:pathLst>
              <a:path w="7996187" h="7086621" extrusionOk="0">
                <a:moveTo>
                  <a:pt x="0" y="0"/>
                </a:moveTo>
                <a:lnTo>
                  <a:pt x="7996187" y="0"/>
                </a:lnTo>
                <a:lnTo>
                  <a:pt x="7996187" y="7086621"/>
                </a:lnTo>
                <a:lnTo>
                  <a:pt x="0" y="7086621"/>
                </a:lnTo>
                <a:lnTo>
                  <a:pt x="0" y="0"/>
                </a:lnTo>
                <a:close/>
              </a:path>
            </a:pathLst>
          </a:custGeom>
          <a:blipFill rotWithShape="1">
            <a:blip r:embed="rId5">
              <a:alphaModFix amt="14000"/>
            </a:blip>
            <a:stretch>
              <a:fillRect/>
            </a:stretch>
          </a:blipFill>
          <a:ln>
            <a:noFill/>
          </a:ln>
        </p:spPr>
        <p:txBody>
          <a:bodyPr/>
          <a:lstStyle/>
          <a:p>
            <a:endParaRPr lang="en-GB"/>
          </a:p>
        </p:txBody>
      </p:sp>
      <p:sp>
        <p:nvSpPr>
          <p:cNvPr id="1519" name="Google Shape;1519;p68"/>
          <p:cNvSpPr txBox="1"/>
          <p:nvPr/>
        </p:nvSpPr>
        <p:spPr>
          <a:xfrm>
            <a:off x="3692301" y="237888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Dostosowanie </a:t>
            </a:r>
            <a:endParaRPr/>
          </a:p>
        </p:txBody>
      </p:sp>
      <p:sp>
        <p:nvSpPr>
          <p:cNvPr id="1520" name="Google Shape;1520;p68"/>
          <p:cNvSpPr txBox="1"/>
          <p:nvPr/>
        </p:nvSpPr>
        <p:spPr>
          <a:xfrm>
            <a:off x="5357097" y="4953000"/>
            <a:ext cx="11413139"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pPr>
            <a:r>
              <a:rPr lang="en-US" sz="2400" b="1" i="0" u="none" strike="noStrike" cap="none">
                <a:solidFill>
                  <a:srgbClr val="000000"/>
                </a:solidFill>
                <a:latin typeface="Philosopher"/>
                <a:ea typeface="Philosopher"/>
                <a:cs typeface="Philosopher"/>
                <a:sym typeface="Philosopher"/>
              </a:rPr>
              <a:t>Dostosowanie mikrokształcenia </a:t>
            </a:r>
            <a:r>
              <a:rPr lang="en-US" sz="2400" b="0" i="0" u="none" strike="noStrike" cap="none">
                <a:solidFill>
                  <a:srgbClr val="000000"/>
                </a:solidFill>
                <a:latin typeface="Philosopher"/>
                <a:ea typeface="Philosopher"/>
                <a:cs typeface="Philosopher"/>
                <a:sym typeface="Philosopher"/>
              </a:rPr>
              <a:t>do </a:t>
            </a:r>
            <a:r>
              <a:rPr lang="en-US" sz="2400" b="1" i="0" u="none" strike="noStrike" cap="none">
                <a:solidFill>
                  <a:srgbClr val="000000"/>
                </a:solidFill>
                <a:latin typeface="Philosopher"/>
                <a:ea typeface="Philosopher"/>
                <a:cs typeface="Philosopher"/>
                <a:sym typeface="Philosopher"/>
              </a:rPr>
              <a:t>celów programu nauczania </a:t>
            </a:r>
            <a:r>
              <a:rPr lang="en-US" sz="2400" b="0" i="0" u="none" strike="noStrike" cap="none">
                <a:solidFill>
                  <a:srgbClr val="000000"/>
                </a:solidFill>
                <a:latin typeface="Philosopher"/>
                <a:ea typeface="Philosopher"/>
                <a:cs typeface="Philosopher"/>
                <a:sym typeface="Philosopher"/>
              </a:rPr>
              <a:t>zapewnia, że </a:t>
            </a:r>
            <a:r>
              <a:rPr lang="en-US" sz="2400" b="1" i="0" u="none" strike="noStrike" cap="none">
                <a:solidFill>
                  <a:srgbClr val="000000"/>
                </a:solidFill>
                <a:latin typeface="Philosopher"/>
                <a:ea typeface="Philosopher"/>
                <a:cs typeface="Philosopher"/>
                <a:sym typeface="Philosopher"/>
              </a:rPr>
              <a:t>każdy element treści </a:t>
            </a:r>
            <a:r>
              <a:rPr lang="en-US" sz="2400" b="0" i="0" u="none" strike="noStrike" cap="none">
                <a:solidFill>
                  <a:srgbClr val="000000"/>
                </a:solidFill>
                <a:latin typeface="Philosopher"/>
                <a:ea typeface="Philosopher"/>
                <a:cs typeface="Philosopher"/>
                <a:sym typeface="Philosopher"/>
              </a:rPr>
              <a:t>służy </a:t>
            </a:r>
            <a:r>
              <a:rPr lang="en-US" sz="2400" b="1" i="0" u="none" strike="noStrike" cap="none">
                <a:solidFill>
                  <a:srgbClr val="000000"/>
                </a:solidFill>
                <a:latin typeface="Philosopher"/>
                <a:ea typeface="Philosopher"/>
                <a:cs typeface="Philosopher"/>
                <a:sym typeface="Philosopher"/>
              </a:rPr>
              <a:t>konkretnemu celowi edukacyjnemu.</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Sprawia, że </a:t>
            </a:r>
            <a:r>
              <a:rPr lang="en-US" sz="2400" b="1" i="0" u="none" strike="noStrike" cap="none">
                <a:solidFill>
                  <a:srgbClr val="000000"/>
                </a:solidFill>
                <a:latin typeface="Philosopher"/>
                <a:ea typeface="Philosopher"/>
                <a:cs typeface="Philosopher"/>
                <a:sym typeface="Philosopher"/>
              </a:rPr>
              <a:t>nauczanie jest skoncentrowane </a:t>
            </a:r>
            <a:r>
              <a:rPr lang="en-US" sz="2400" b="0" i="0" u="none" strike="noStrike" cap="none">
                <a:solidFill>
                  <a:srgbClr val="000000"/>
                </a:solidFill>
                <a:latin typeface="Philosopher"/>
                <a:ea typeface="Philosopher"/>
                <a:cs typeface="Philosopher"/>
                <a:sym typeface="Philosopher"/>
              </a:rPr>
              <a:t>i istotne, dzięki czemu nauka jest </a:t>
            </a:r>
            <a:r>
              <a:rPr lang="en-US" sz="2400" b="1" i="0" u="none" strike="noStrike" cap="none">
                <a:solidFill>
                  <a:srgbClr val="000000"/>
                </a:solidFill>
                <a:latin typeface="Philosopher"/>
                <a:ea typeface="Philosopher"/>
                <a:cs typeface="Philosopher"/>
                <a:sym typeface="Philosopher"/>
              </a:rPr>
              <a:t>bardziej znacząca </a:t>
            </a:r>
            <a:r>
              <a:rPr lang="en-US" sz="2400" b="0" i="0" u="none" strike="noStrike" cap="none">
                <a:solidFill>
                  <a:srgbClr val="000000"/>
                </a:solidFill>
                <a:latin typeface="Philosopher"/>
                <a:ea typeface="Philosopher"/>
                <a:cs typeface="Philosopher"/>
                <a:sym typeface="Philosopher"/>
              </a:rPr>
              <a:t>dla uczniów.</a:t>
            </a:r>
            <a:endParaRPr/>
          </a:p>
        </p:txBody>
      </p:sp>
      <p:sp>
        <p:nvSpPr>
          <p:cNvPr id="1521" name="Google Shape;1521;p68"/>
          <p:cNvSpPr txBox="1"/>
          <p:nvPr/>
        </p:nvSpPr>
        <p:spPr>
          <a:xfrm>
            <a:off x="1350397" y="5339277"/>
            <a:ext cx="347451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Znaczenie wyrównania</a:t>
            </a:r>
            <a:endParaRPr/>
          </a:p>
        </p:txBody>
      </p:sp>
      <p:sp>
        <p:nvSpPr>
          <p:cNvPr id="1522" name="Google Shape;1522;p68"/>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F0EE3430-9CA4-F2B5-10AA-94606FA6AE2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2" name="Google Shape;1532;p6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533" name="Google Shape;1533;p69"/>
          <p:cNvSpPr/>
          <p:nvPr/>
        </p:nvSpPr>
        <p:spPr>
          <a:xfrm rot="5400000">
            <a:off x="990570" y="3407310"/>
            <a:ext cx="3252943" cy="4277084"/>
          </a:xfrm>
          <a:custGeom>
            <a:avLst/>
            <a:gdLst/>
            <a:ahLst/>
            <a:cxnLst/>
            <a:rect l="l" t="t" r="r" b="b"/>
            <a:pathLst>
              <a:path w="6363691" h="8367205" extrusionOk="0">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9"/>
          <p:cNvSpPr/>
          <p:nvPr/>
        </p:nvSpPr>
        <p:spPr>
          <a:xfrm>
            <a:off x="708415" y="4948524"/>
            <a:ext cx="1062157" cy="1194655"/>
          </a:xfrm>
          <a:custGeom>
            <a:avLst/>
            <a:gdLst/>
            <a:ahLst/>
            <a:cxnLst/>
            <a:rect l="l" t="t" r="r" b="b"/>
            <a:pathLst>
              <a:path w="1062157" h="1194655" extrusionOk="0">
                <a:moveTo>
                  <a:pt x="0" y="0"/>
                </a:moveTo>
                <a:lnTo>
                  <a:pt x="1062157" y="0"/>
                </a:lnTo>
                <a:lnTo>
                  <a:pt x="1062157" y="1194655"/>
                </a:lnTo>
                <a:lnTo>
                  <a:pt x="0" y="1194655"/>
                </a:lnTo>
                <a:lnTo>
                  <a:pt x="0" y="0"/>
                </a:lnTo>
                <a:close/>
              </a:path>
            </a:pathLst>
          </a:custGeom>
          <a:blipFill rotWithShape="1">
            <a:blip r:embed="rId4">
              <a:alphaModFix/>
            </a:blip>
            <a:stretch>
              <a:fillRect/>
            </a:stretch>
          </a:blipFill>
          <a:ln>
            <a:noFill/>
          </a:ln>
        </p:spPr>
        <p:txBody>
          <a:bodyPr/>
          <a:lstStyle/>
          <a:p>
            <a:endParaRPr lang="en-GB"/>
          </a:p>
        </p:txBody>
      </p:sp>
      <p:sp>
        <p:nvSpPr>
          <p:cNvPr id="1535" name="Google Shape;1535;p69"/>
          <p:cNvSpPr/>
          <p:nvPr/>
        </p:nvSpPr>
        <p:spPr>
          <a:xfrm rot="5400000">
            <a:off x="9811947" y="-903598"/>
            <a:ext cx="3252943" cy="12898899"/>
          </a:xfrm>
          <a:custGeom>
            <a:avLst/>
            <a:gdLst/>
            <a:ahLst/>
            <a:cxnLst/>
            <a:rect l="l" t="t" r="r" b="b"/>
            <a:pathLst>
              <a:path w="6363691" h="25233954" extrusionOk="0">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9"/>
          <p:cNvSpPr/>
          <p:nvPr/>
        </p:nvSpPr>
        <p:spPr>
          <a:xfrm>
            <a:off x="8375830" y="2949514"/>
            <a:ext cx="8096536" cy="7337486"/>
          </a:xfrm>
          <a:custGeom>
            <a:avLst/>
            <a:gdLst/>
            <a:ahLst/>
            <a:cxnLst/>
            <a:rect l="l" t="t" r="r" b="b"/>
            <a:pathLst>
              <a:path w="8096536" h="7337486" extrusionOk="0">
                <a:moveTo>
                  <a:pt x="0" y="0"/>
                </a:moveTo>
                <a:lnTo>
                  <a:pt x="8096536" y="0"/>
                </a:lnTo>
                <a:lnTo>
                  <a:pt x="8096536" y="7337486"/>
                </a:lnTo>
                <a:lnTo>
                  <a:pt x="0" y="7337486"/>
                </a:lnTo>
                <a:lnTo>
                  <a:pt x="0" y="0"/>
                </a:lnTo>
                <a:close/>
              </a:path>
            </a:pathLst>
          </a:custGeom>
          <a:blipFill rotWithShape="1">
            <a:blip r:embed="rId5">
              <a:alphaModFix amt="9999"/>
            </a:blip>
            <a:stretch>
              <a:fillRect/>
            </a:stretch>
          </a:blipFill>
          <a:ln>
            <a:noFill/>
          </a:ln>
        </p:spPr>
        <p:txBody>
          <a:bodyPr/>
          <a:lstStyle/>
          <a:p>
            <a:endParaRPr lang="en-GB"/>
          </a:p>
        </p:txBody>
      </p:sp>
      <p:sp>
        <p:nvSpPr>
          <p:cNvPr id="1537" name="Google Shape;1537;p69"/>
          <p:cNvSpPr txBox="1"/>
          <p:nvPr/>
        </p:nvSpPr>
        <p:spPr>
          <a:xfrm>
            <a:off x="5168344" y="4242433"/>
            <a:ext cx="12540149" cy="29298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Gdy </a:t>
            </a:r>
            <a:r>
              <a:rPr lang="en-US" sz="2400" b="1" i="0" u="none" strike="noStrike" cap="none">
                <a:solidFill>
                  <a:srgbClr val="000000"/>
                </a:solidFill>
                <a:latin typeface="Philosopher"/>
                <a:ea typeface="Philosopher"/>
                <a:cs typeface="Philosopher"/>
                <a:sym typeface="Philosopher"/>
              </a:rPr>
              <a:t>materiały mikrolearningowe są zgodne </a:t>
            </a:r>
            <a:r>
              <a:rPr lang="en-US" sz="2400" b="0" i="0" u="none" strike="noStrike" cap="none">
                <a:solidFill>
                  <a:srgbClr val="000000"/>
                </a:solidFill>
                <a:latin typeface="Philosopher"/>
                <a:ea typeface="Philosopher"/>
                <a:cs typeface="Philosopher"/>
                <a:sym typeface="Philosopher"/>
              </a:rPr>
              <a:t>z </a:t>
            </a:r>
            <a:r>
              <a:rPr lang="en-US" sz="2400" b="1" i="0" u="none" strike="noStrike" cap="none">
                <a:solidFill>
                  <a:srgbClr val="000000"/>
                </a:solidFill>
                <a:latin typeface="Philosopher"/>
                <a:ea typeface="Philosopher"/>
                <a:cs typeface="Philosopher"/>
                <a:sym typeface="Philosopher"/>
              </a:rPr>
              <a:t>celami programu nauczania</a:t>
            </a:r>
            <a:r>
              <a:rPr lang="en-US" sz="2400" b="0" i="0" u="none" strike="noStrike" cap="none">
                <a:solidFill>
                  <a:srgbClr val="000000"/>
                </a:solidFill>
                <a:latin typeface="Philosopher"/>
                <a:ea typeface="Philosopher"/>
                <a:cs typeface="Philosopher"/>
                <a:sym typeface="Philosopher"/>
              </a:rPr>
              <a:t>, </a:t>
            </a:r>
            <a:r>
              <a:rPr lang="en-US" sz="2400" b="1" i="0" u="none" strike="noStrike" cap="none">
                <a:solidFill>
                  <a:srgbClr val="000000"/>
                </a:solidFill>
                <a:latin typeface="Philosopher"/>
                <a:ea typeface="Philosopher"/>
                <a:cs typeface="Philosopher"/>
                <a:sym typeface="Philosopher"/>
              </a:rPr>
              <a:t>tworzysz jasną ścieżkę </a:t>
            </a:r>
            <a:r>
              <a:rPr lang="en-US" sz="2400" b="0" i="0" u="none" strike="noStrike" cap="none">
                <a:solidFill>
                  <a:srgbClr val="000000"/>
                </a:solidFill>
                <a:latin typeface="Philosopher"/>
                <a:ea typeface="Philosopher"/>
                <a:cs typeface="Philosopher"/>
                <a:sym typeface="Philosopher"/>
              </a:rPr>
              <a:t>dla swoich uczniów, aby </a:t>
            </a:r>
            <a:r>
              <a:rPr lang="en-US" sz="2400" b="1" i="0" u="none" strike="noStrike" cap="none">
                <a:solidFill>
                  <a:srgbClr val="000000"/>
                </a:solidFill>
                <a:latin typeface="Philosopher"/>
                <a:ea typeface="Philosopher"/>
                <a:cs typeface="Philosopher"/>
                <a:sym typeface="Philosopher"/>
              </a:rPr>
              <a:t>osiągnąć skuteczne efekty uczenia się</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Takie dostosowanie </a:t>
            </a:r>
            <a:r>
              <a:rPr lang="en-US" sz="2400" b="1" i="0" u="none" strike="noStrike" cap="none">
                <a:solidFill>
                  <a:srgbClr val="000000"/>
                </a:solidFill>
                <a:latin typeface="Philosopher"/>
                <a:ea typeface="Philosopher"/>
                <a:cs typeface="Philosopher"/>
                <a:sym typeface="Philosopher"/>
              </a:rPr>
              <a:t>pomaga uczniom zrozumieć, w jaki sposób każda mikrolekcja </a:t>
            </a:r>
            <a:r>
              <a:rPr lang="en-US" sz="2400" b="0" i="0" u="none" strike="noStrike" cap="none">
                <a:solidFill>
                  <a:srgbClr val="000000"/>
                </a:solidFill>
                <a:latin typeface="Philosopher"/>
                <a:ea typeface="Philosopher"/>
                <a:cs typeface="Philosopher"/>
                <a:sym typeface="Philosopher"/>
              </a:rPr>
              <a:t>przyczynia się do ich ogólnego </a:t>
            </a:r>
            <a:r>
              <a:rPr lang="en-US" sz="2400" b="1" i="0" u="none" strike="noStrike" cap="none">
                <a:solidFill>
                  <a:srgbClr val="000000"/>
                </a:solidFill>
                <a:latin typeface="Philosopher"/>
                <a:ea typeface="Philosopher"/>
                <a:cs typeface="Philosopher"/>
                <a:sym typeface="Philosopher"/>
              </a:rPr>
              <a:t>zrozumienia przedmiotu</a:t>
            </a:r>
            <a:r>
              <a:rPr lang="en-US" sz="2400" b="0" i="0" u="none" strike="noStrike" cap="none">
                <a:solidFill>
                  <a:srgbClr val="000000"/>
                </a:solidFill>
                <a:latin typeface="Philosopher"/>
                <a:ea typeface="Philosopher"/>
                <a:cs typeface="Philosopher"/>
                <a:sym typeface="Philosopher"/>
              </a:rPr>
              <a:t>, dzięki czemu podróż edukacyjna jest bardziej </a:t>
            </a:r>
            <a:r>
              <a:rPr lang="en-US" sz="2400" b="1" i="0" u="none" strike="noStrike" cap="none">
                <a:solidFill>
                  <a:srgbClr val="000000"/>
                </a:solidFill>
                <a:latin typeface="Philosopher"/>
                <a:ea typeface="Philosopher"/>
                <a:cs typeface="Philosopher"/>
                <a:sym typeface="Philosopher"/>
              </a:rPr>
              <a:t>spójna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celowa.</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538" name="Google Shape;1538;p69"/>
          <p:cNvSpPr txBox="1"/>
          <p:nvPr/>
        </p:nvSpPr>
        <p:spPr>
          <a:xfrm>
            <a:off x="1540657" y="4764801"/>
            <a:ext cx="3214927" cy="15525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Efektywne wyniki nauczania </a:t>
            </a:r>
            <a:endParaRPr/>
          </a:p>
        </p:txBody>
      </p:sp>
      <p:sp>
        <p:nvSpPr>
          <p:cNvPr id="1539" name="Google Shape;1539;p69"/>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
        <p:nvSpPr>
          <p:cNvPr id="1540" name="Google Shape;1540;p69"/>
          <p:cNvSpPr txBox="1"/>
          <p:nvPr/>
        </p:nvSpPr>
        <p:spPr>
          <a:xfrm>
            <a:off x="3692301" y="230216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Dostosowanie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40B49E72-1289-3747-8B14-CB2D341A314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p:nvPr/>
        </p:nvSpPr>
        <p:spPr>
          <a:xfrm>
            <a:off x="6995160" y="5445250"/>
            <a:ext cx="10632947" cy="4347400"/>
          </a:xfrm>
          <a:custGeom>
            <a:avLst/>
            <a:gdLst/>
            <a:ahLst/>
            <a:cxnLst/>
            <a:rect l="l" t="t" r="r" b="b"/>
            <a:pathLst>
              <a:path w="14177263" h="5796534" extrusionOk="0">
                <a:moveTo>
                  <a:pt x="0" y="0"/>
                </a:moveTo>
                <a:lnTo>
                  <a:pt x="14177263" y="0"/>
                </a:lnTo>
                <a:lnTo>
                  <a:pt x="14177263" y="5796534"/>
                </a:lnTo>
                <a:lnTo>
                  <a:pt x="0" y="5796534"/>
                </a:lnTo>
                <a:close/>
              </a:path>
            </a:pathLst>
          </a:custGeom>
          <a:solidFill>
            <a:srgbClr val="FFCA08"/>
          </a:solidFill>
          <a:ln>
            <a:noFill/>
          </a:ln>
        </p:spPr>
        <p:txBody>
          <a:bodyPr/>
          <a:lstStyle/>
          <a:p>
            <a:endParaRPr lang="en-GB"/>
          </a:p>
        </p:txBody>
      </p:sp>
      <p:sp>
        <p:nvSpPr>
          <p:cNvPr id="184" name="Google Shape;184;p7"/>
          <p:cNvSpPr/>
          <p:nvPr/>
        </p:nvSpPr>
        <p:spPr>
          <a:xfrm>
            <a:off x="659880" y="697936"/>
            <a:ext cx="8694708" cy="5446831"/>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3">
              <a:alphaModFix/>
            </a:blip>
            <a:stretch>
              <a:fillRect t="-7680" b="-6432"/>
            </a:stretch>
          </a:blipFill>
          <a:ln>
            <a:noFill/>
          </a:ln>
        </p:spPr>
        <p:txBody>
          <a:bodyPr/>
          <a:lstStyle/>
          <a:p>
            <a:endParaRPr lang="en-GB"/>
          </a:p>
        </p:txBody>
      </p:sp>
      <p:sp>
        <p:nvSpPr>
          <p:cNvPr id="185" name="Google Shape;185;p7"/>
          <p:cNvSpPr txBox="1"/>
          <p:nvPr/>
        </p:nvSpPr>
        <p:spPr>
          <a:xfrm>
            <a:off x="10630563" y="2731452"/>
            <a:ext cx="5262525"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a:t>
            </a:r>
            <a:endParaRPr/>
          </a:p>
        </p:txBody>
      </p:sp>
      <p:sp>
        <p:nvSpPr>
          <p:cNvPr id="186" name="Google Shape;186;p7"/>
          <p:cNvSpPr txBox="1"/>
          <p:nvPr/>
        </p:nvSpPr>
        <p:spPr>
          <a:xfrm>
            <a:off x="7537600" y="6580354"/>
            <a:ext cx="2329599"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Czas </a:t>
            </a:r>
            <a:endParaRPr/>
          </a:p>
        </p:txBody>
      </p:sp>
      <p:sp>
        <p:nvSpPr>
          <p:cNvPr id="187" name="Google Shape;187;p7"/>
          <p:cNvSpPr txBox="1"/>
          <p:nvPr/>
        </p:nvSpPr>
        <p:spPr>
          <a:xfrm>
            <a:off x="11525180" y="6580353"/>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Potrzeby</a:t>
            </a:r>
            <a:endParaRPr/>
          </a:p>
        </p:txBody>
      </p:sp>
      <p:sp>
        <p:nvSpPr>
          <p:cNvPr id="188" name="Google Shape;188;p7"/>
          <p:cNvSpPr txBox="1"/>
          <p:nvPr/>
        </p:nvSpPr>
        <p:spPr>
          <a:xfrm>
            <a:off x="15120120" y="6580356"/>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Cele</a:t>
            </a:r>
            <a:endParaRPr/>
          </a:p>
        </p:txBody>
      </p:sp>
      <p:sp>
        <p:nvSpPr>
          <p:cNvPr id="189" name="Google Shape;189;p7"/>
          <p:cNvSpPr/>
          <p:nvPr/>
        </p:nvSpPr>
        <p:spPr>
          <a:xfrm>
            <a:off x="806704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4">
              <a:alphaModFix/>
            </a:blip>
            <a:stretch>
              <a:fillRect/>
            </a:stretch>
          </a:blipFill>
          <a:ln>
            <a:noFill/>
          </a:ln>
        </p:spPr>
        <p:txBody>
          <a:bodyPr/>
          <a:lstStyle/>
          <a:p>
            <a:endParaRPr lang="en-GB"/>
          </a:p>
        </p:txBody>
      </p:sp>
      <p:sp>
        <p:nvSpPr>
          <p:cNvPr id="190" name="Google Shape;190;p7"/>
          <p:cNvSpPr/>
          <p:nvPr/>
        </p:nvSpPr>
        <p:spPr>
          <a:xfrm>
            <a:off x="1166198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txBody>
          <a:bodyPr/>
          <a:lstStyle/>
          <a:p>
            <a:endParaRPr lang="en-GB"/>
          </a:p>
        </p:txBody>
      </p:sp>
      <p:sp>
        <p:nvSpPr>
          <p:cNvPr id="191" name="Google Shape;191;p7"/>
          <p:cNvSpPr/>
          <p:nvPr/>
        </p:nvSpPr>
        <p:spPr>
          <a:xfrm>
            <a:off x="15256923"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txBody>
          <a:bodyPr/>
          <a:lstStyle/>
          <a:p>
            <a:endParaRPr lang="en-GB"/>
          </a:p>
        </p:txBody>
      </p:sp>
      <p:sp>
        <p:nvSpPr>
          <p:cNvPr id="192" name="Google Shape;192;p7"/>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7">
              <a:alphaModFix/>
            </a:blip>
            <a:stretch>
              <a:fillRect b="-32"/>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482" y="9358212"/>
            <a:ext cx="2429309" cy="46170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50" name="Google Shape;1550;p7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551" name="Google Shape;1551;p70"/>
          <p:cNvSpPr/>
          <p:nvPr/>
        </p:nvSpPr>
        <p:spPr>
          <a:xfrm rot="5400000">
            <a:off x="609610" y="3496476"/>
            <a:ext cx="3871005" cy="4133226"/>
          </a:xfrm>
          <a:custGeom>
            <a:avLst/>
            <a:gdLst/>
            <a:ahLst/>
            <a:cxnLst/>
            <a:rect l="l" t="t" r="r" b="b"/>
            <a:pathLst>
              <a:path w="11226411" h="11986885" extrusionOk="0">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0"/>
          <p:cNvSpPr/>
          <p:nvPr/>
        </p:nvSpPr>
        <p:spPr>
          <a:xfrm rot="5400000">
            <a:off x="9466147" y="-896544"/>
            <a:ext cx="3871005" cy="12919267"/>
          </a:xfrm>
          <a:custGeom>
            <a:avLst/>
            <a:gdLst/>
            <a:ahLst/>
            <a:cxnLst/>
            <a:rect l="l" t="t" r="r" b="b"/>
            <a:pathLst>
              <a:path w="11226411" h="37467530" extrusionOk="0">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0"/>
          <p:cNvSpPr/>
          <p:nvPr/>
        </p:nvSpPr>
        <p:spPr>
          <a:xfrm>
            <a:off x="697175" y="4825052"/>
            <a:ext cx="1482870" cy="1476073"/>
          </a:xfrm>
          <a:custGeom>
            <a:avLst/>
            <a:gdLst/>
            <a:ahLst/>
            <a:cxnLst/>
            <a:rect l="l" t="t" r="r" b="b"/>
            <a:pathLst>
              <a:path w="1482870" h="1476073" extrusionOk="0">
                <a:moveTo>
                  <a:pt x="0" y="0"/>
                </a:moveTo>
                <a:lnTo>
                  <a:pt x="1482870" y="0"/>
                </a:lnTo>
                <a:lnTo>
                  <a:pt x="1482870" y="1476074"/>
                </a:lnTo>
                <a:lnTo>
                  <a:pt x="0" y="1476074"/>
                </a:lnTo>
                <a:lnTo>
                  <a:pt x="0" y="0"/>
                </a:lnTo>
                <a:close/>
              </a:path>
            </a:pathLst>
          </a:custGeom>
          <a:blipFill rotWithShape="1">
            <a:blip r:embed="rId4">
              <a:alphaModFix/>
            </a:blip>
            <a:stretch>
              <a:fillRect/>
            </a:stretch>
          </a:blipFill>
          <a:ln>
            <a:noFill/>
          </a:ln>
        </p:spPr>
        <p:txBody>
          <a:bodyPr/>
          <a:lstStyle/>
          <a:p>
            <a:endParaRPr lang="en-GB"/>
          </a:p>
        </p:txBody>
      </p:sp>
      <p:sp>
        <p:nvSpPr>
          <p:cNvPr id="1554" name="Google Shape;1554;p70"/>
          <p:cNvSpPr/>
          <p:nvPr/>
        </p:nvSpPr>
        <p:spPr>
          <a:xfrm>
            <a:off x="7964718" y="3106212"/>
            <a:ext cx="8574075" cy="7180788"/>
          </a:xfrm>
          <a:custGeom>
            <a:avLst/>
            <a:gdLst/>
            <a:ahLst/>
            <a:cxnLst/>
            <a:rect l="l" t="t" r="r" b="b"/>
            <a:pathLst>
              <a:path w="8574075" h="7180788" extrusionOk="0">
                <a:moveTo>
                  <a:pt x="0" y="0"/>
                </a:moveTo>
                <a:lnTo>
                  <a:pt x="8574075" y="0"/>
                </a:lnTo>
                <a:lnTo>
                  <a:pt x="8574075" y="7180788"/>
                </a:lnTo>
                <a:lnTo>
                  <a:pt x="0" y="7180788"/>
                </a:lnTo>
                <a:lnTo>
                  <a:pt x="0" y="0"/>
                </a:lnTo>
                <a:close/>
              </a:path>
            </a:pathLst>
          </a:custGeom>
          <a:blipFill rotWithShape="1">
            <a:blip r:embed="rId5">
              <a:alphaModFix amt="9999"/>
            </a:blip>
            <a:stretch>
              <a:fillRect/>
            </a:stretch>
          </a:blipFill>
          <a:ln>
            <a:noFill/>
          </a:ln>
        </p:spPr>
        <p:txBody>
          <a:bodyPr/>
          <a:lstStyle/>
          <a:p>
            <a:endParaRPr lang="en-GB"/>
          </a:p>
        </p:txBody>
      </p:sp>
      <p:sp>
        <p:nvSpPr>
          <p:cNvPr id="1555" name="Google Shape;1555;p70"/>
          <p:cNvSpPr txBox="1"/>
          <p:nvPr/>
        </p:nvSpPr>
        <p:spPr>
          <a:xfrm>
            <a:off x="5274181" y="3846132"/>
            <a:ext cx="12254937" cy="3376763"/>
          </a:xfrm>
          <a:prstGeom prst="rect">
            <a:avLst/>
          </a:prstGeom>
          <a:noFill/>
          <a:ln>
            <a:noFill/>
          </a:ln>
        </p:spPr>
        <p:txBody>
          <a:bodyPr spcFirstLastPara="1" wrap="square" lIns="0" tIns="0" rIns="0" bIns="0" anchor="t" anchorCtr="0">
            <a:spAutoFit/>
          </a:bodyPr>
          <a:lstStyle/>
          <a:p>
            <a:pPr marL="0" marR="0" lvl="0" indent="0" algn="l" rtl="0">
              <a:lnSpc>
                <a:spcPct val="146989"/>
              </a:lnSpc>
              <a:spcBef>
                <a:spcPts val="0"/>
              </a:spcBef>
              <a:spcAft>
                <a:spcPts val="0"/>
              </a:spcAft>
              <a:buNone/>
            </a:pPr>
            <a:r>
              <a:rPr lang="en-US" sz="2292" b="0" i="0" u="none" strike="noStrike" cap="none">
                <a:solidFill>
                  <a:srgbClr val="000000"/>
                </a:solidFill>
                <a:latin typeface="Philosopher"/>
                <a:ea typeface="Philosopher"/>
                <a:cs typeface="Philosopher"/>
                <a:sym typeface="Philosopher"/>
              </a:rPr>
              <a:t>Jednym ze skutecznych sposobów na </a:t>
            </a:r>
            <a:r>
              <a:rPr lang="en-US" sz="2292" b="1" i="0" u="none" strike="noStrike" cap="none">
                <a:solidFill>
                  <a:srgbClr val="000000"/>
                </a:solidFill>
                <a:latin typeface="Philosopher"/>
                <a:ea typeface="Philosopher"/>
                <a:cs typeface="Philosopher"/>
                <a:sym typeface="Philosopher"/>
              </a:rPr>
              <a:t>połączenie mikroedukacji </a:t>
            </a:r>
            <a:r>
              <a:rPr lang="en-US" sz="2292" b="0" i="0" u="none" strike="noStrike" cap="none">
                <a:solidFill>
                  <a:srgbClr val="000000"/>
                </a:solidFill>
                <a:latin typeface="Philosopher"/>
                <a:ea typeface="Philosopher"/>
                <a:cs typeface="Philosopher"/>
                <a:sym typeface="Philosopher"/>
              </a:rPr>
              <a:t>z tradycyjnym nauczaniem jest podejście "odwróconej klasy":</a:t>
            </a: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pPr>
            <a:r>
              <a:rPr lang="en-US" sz="2292" b="0" i="0" u="none" strike="noStrike" cap="none">
                <a:solidFill>
                  <a:srgbClr val="000000"/>
                </a:solidFill>
                <a:latin typeface="Philosopher"/>
                <a:ea typeface="Philosopher"/>
                <a:cs typeface="Philosopher"/>
                <a:sym typeface="Philosopher"/>
              </a:rPr>
              <a:t>Studenci uzyskują </a:t>
            </a:r>
            <a:r>
              <a:rPr lang="en-US" sz="2292" b="1" i="0" u="none" strike="noStrike" cap="none">
                <a:solidFill>
                  <a:srgbClr val="000000"/>
                </a:solidFill>
                <a:latin typeface="Philosopher"/>
                <a:ea typeface="Philosopher"/>
                <a:cs typeface="Philosopher"/>
                <a:sym typeface="Philosopher"/>
              </a:rPr>
              <a:t>dostęp do materiałów mikroedukacyjnych przed osobistymi </a:t>
            </a:r>
            <a:r>
              <a:rPr lang="en-US" sz="2292" b="0" i="0" u="none" strike="noStrike" cap="none">
                <a:solidFill>
                  <a:srgbClr val="000000"/>
                </a:solidFill>
                <a:latin typeface="Philosopher"/>
                <a:ea typeface="Philosopher"/>
                <a:cs typeface="Philosopher"/>
                <a:sym typeface="Philosopher"/>
              </a:rPr>
              <a:t>sesjami lekcyjnymi.</a:t>
            </a: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pPr>
            <a:r>
              <a:rPr lang="en-US" sz="2292" b="0" i="0" u="none" strike="noStrike" cap="none">
                <a:solidFill>
                  <a:srgbClr val="000000"/>
                </a:solidFill>
                <a:latin typeface="Philosopher"/>
                <a:ea typeface="Philosopher"/>
                <a:cs typeface="Philosopher"/>
                <a:sym typeface="Philosopher"/>
              </a:rPr>
              <a:t>Pozwala to na </a:t>
            </a:r>
            <a:r>
              <a:rPr lang="en-US" sz="2292" b="1" i="0" u="none" strike="noStrike" cap="none">
                <a:solidFill>
                  <a:srgbClr val="000000"/>
                </a:solidFill>
                <a:latin typeface="Philosopher"/>
                <a:ea typeface="Philosopher"/>
                <a:cs typeface="Philosopher"/>
                <a:sym typeface="Philosopher"/>
              </a:rPr>
              <a:t>skupienie się na interaktywnych dyskusjach, rozwiązywaniu problemów i głębszym zrozumieniu, ponieważ </a:t>
            </a:r>
            <a:r>
              <a:rPr lang="en-US" sz="2292" b="0" i="0" u="none" strike="noStrike" cap="none">
                <a:solidFill>
                  <a:srgbClr val="000000"/>
                </a:solidFill>
                <a:latin typeface="Philosopher"/>
                <a:ea typeface="Philosopher"/>
                <a:cs typeface="Philosopher"/>
                <a:sym typeface="Philosopher"/>
              </a:rPr>
              <a:t>uczniowie są przygotowani z podstawową wiedzą</a:t>
            </a:r>
            <a:endParaRPr/>
          </a:p>
        </p:txBody>
      </p:sp>
      <p:sp>
        <p:nvSpPr>
          <p:cNvPr id="1556" name="Google Shape;1556;p70"/>
          <p:cNvSpPr txBox="1"/>
          <p:nvPr/>
        </p:nvSpPr>
        <p:spPr>
          <a:xfrm>
            <a:off x="2748785" y="1781706"/>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Połączenie z tradycyjnym nauczaniem</a:t>
            </a:r>
            <a:endParaRPr/>
          </a:p>
        </p:txBody>
      </p:sp>
      <p:sp>
        <p:nvSpPr>
          <p:cNvPr id="1557" name="Google Shape;1557;p70"/>
          <p:cNvSpPr txBox="1"/>
          <p:nvPr/>
        </p:nvSpPr>
        <p:spPr>
          <a:xfrm>
            <a:off x="2180045" y="5080062"/>
            <a:ext cx="2347442" cy="1352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999" b="1" i="0" u="none" strike="noStrike" cap="none">
                <a:solidFill>
                  <a:srgbClr val="94A037"/>
                </a:solidFill>
                <a:latin typeface="Philosopher"/>
                <a:ea typeface="Philosopher"/>
                <a:cs typeface="Philosopher"/>
                <a:sym typeface="Philosopher"/>
              </a:rPr>
              <a:t>Metoda odwróconej klasy</a:t>
            </a:r>
            <a:endParaRPr/>
          </a:p>
        </p:txBody>
      </p:sp>
      <p:sp>
        <p:nvSpPr>
          <p:cNvPr id="1558" name="Google Shape;1558;p70"/>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pic>
        <p:nvPicPr>
          <p:cNvPr id="3" name="Obraz 2" descr="Obraz zawierający Czcionka, zrzut ekranu, Jaskrawoniebieski, Grafika&#10;&#10;Opis wygenerowany automatycznie">
            <a:extLst>
              <a:ext uri="{FF2B5EF4-FFF2-40B4-BE49-F238E27FC236}">
                <a16:creationId xmlns:a16="http://schemas.microsoft.com/office/drawing/2014/main" id="{E0B0FC53-D449-8753-71EC-CEC58ACB17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8" name="Google Shape;1568;p7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569" name="Google Shape;1569;p71"/>
          <p:cNvSpPr/>
          <p:nvPr/>
        </p:nvSpPr>
        <p:spPr>
          <a:xfrm rot="5400000">
            <a:off x="916338" y="3189748"/>
            <a:ext cx="3257550" cy="4133226"/>
          </a:xfrm>
          <a:custGeom>
            <a:avLst/>
            <a:gdLst/>
            <a:ahLst/>
            <a:cxnLst/>
            <a:rect l="l" t="t" r="r" b="b"/>
            <a:pathLst>
              <a:path w="9447312" h="11986885" extrusionOk="0">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1"/>
          <p:cNvSpPr/>
          <p:nvPr/>
        </p:nvSpPr>
        <p:spPr>
          <a:xfrm>
            <a:off x="9911271" y="3086100"/>
            <a:ext cx="7200900" cy="7200900"/>
          </a:xfrm>
          <a:custGeom>
            <a:avLst/>
            <a:gdLst/>
            <a:ahLst/>
            <a:cxnLst/>
            <a:rect l="l" t="t" r="r" b="b"/>
            <a:pathLst>
              <a:path w="7200900" h="7200900" extrusionOk="0">
                <a:moveTo>
                  <a:pt x="0" y="0"/>
                </a:moveTo>
                <a:lnTo>
                  <a:pt x="7200900" y="0"/>
                </a:lnTo>
                <a:lnTo>
                  <a:pt x="7200900" y="7200900"/>
                </a:lnTo>
                <a:lnTo>
                  <a:pt x="0" y="7200900"/>
                </a:lnTo>
                <a:lnTo>
                  <a:pt x="0" y="0"/>
                </a:lnTo>
                <a:close/>
              </a:path>
            </a:pathLst>
          </a:custGeom>
          <a:blipFill rotWithShape="1">
            <a:blip r:embed="rId4">
              <a:alphaModFix amt="9999"/>
            </a:blip>
            <a:stretch>
              <a:fillRect/>
            </a:stretch>
          </a:blipFill>
          <a:ln>
            <a:noFill/>
          </a:ln>
        </p:spPr>
        <p:txBody>
          <a:bodyPr/>
          <a:lstStyle/>
          <a:p>
            <a:endParaRPr lang="en-GB"/>
          </a:p>
        </p:txBody>
      </p:sp>
      <p:sp>
        <p:nvSpPr>
          <p:cNvPr id="1571" name="Google Shape;1571;p71"/>
          <p:cNvSpPr/>
          <p:nvPr/>
        </p:nvSpPr>
        <p:spPr>
          <a:xfrm rot="5400000">
            <a:off x="9747515" y="-1203272"/>
            <a:ext cx="3257550" cy="12919267"/>
          </a:xfrm>
          <a:custGeom>
            <a:avLst/>
            <a:gdLst/>
            <a:ahLst/>
            <a:cxnLst/>
            <a:rect l="l" t="t" r="r" b="b"/>
            <a:pathLst>
              <a:path w="9447312" h="37467530" extrusionOk="0">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71"/>
          <p:cNvSpPr/>
          <p:nvPr/>
        </p:nvSpPr>
        <p:spPr>
          <a:xfrm>
            <a:off x="747513" y="4568231"/>
            <a:ext cx="1150538" cy="1150538"/>
          </a:xfrm>
          <a:custGeom>
            <a:avLst/>
            <a:gdLst/>
            <a:ahLst/>
            <a:cxnLst/>
            <a:rect l="l" t="t" r="r" b="b"/>
            <a:pathLst>
              <a:path w="1150538" h="1150538" extrusionOk="0">
                <a:moveTo>
                  <a:pt x="0" y="0"/>
                </a:moveTo>
                <a:lnTo>
                  <a:pt x="1150537" y="0"/>
                </a:lnTo>
                <a:lnTo>
                  <a:pt x="1150537" y="1150538"/>
                </a:lnTo>
                <a:lnTo>
                  <a:pt x="0" y="1150538"/>
                </a:lnTo>
                <a:lnTo>
                  <a:pt x="0" y="0"/>
                </a:lnTo>
                <a:close/>
              </a:path>
            </a:pathLst>
          </a:custGeom>
          <a:blipFill rotWithShape="1">
            <a:blip r:embed="rId5">
              <a:alphaModFix/>
            </a:blip>
            <a:stretch>
              <a:fillRect/>
            </a:stretch>
          </a:blipFill>
          <a:ln>
            <a:noFill/>
          </a:ln>
        </p:spPr>
        <p:txBody>
          <a:bodyPr/>
          <a:lstStyle/>
          <a:p>
            <a:endParaRPr lang="en-GB"/>
          </a:p>
        </p:txBody>
      </p:sp>
      <p:sp>
        <p:nvSpPr>
          <p:cNvPr id="1573" name="Google Shape;1573;p71"/>
          <p:cNvSpPr txBox="1"/>
          <p:nvPr/>
        </p:nvSpPr>
        <p:spPr>
          <a:xfrm>
            <a:off x="5170052" y="3980011"/>
            <a:ext cx="12359066" cy="2543175"/>
          </a:xfrm>
          <a:prstGeom prst="rect">
            <a:avLst/>
          </a:prstGeom>
          <a:noFill/>
          <a:ln>
            <a:noFill/>
          </a:ln>
        </p:spPr>
        <p:txBody>
          <a:bodyPr spcFirstLastPara="1" wrap="square" lIns="0" tIns="0" rIns="0" bIns="0" anchor="t" anchorCtr="0">
            <a:spAutoFit/>
          </a:bodyPr>
          <a:lstStyle/>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Zapewniając dostęp do </a:t>
            </a:r>
            <a:r>
              <a:rPr lang="en-US" sz="2433" b="1" i="0" u="none" strike="noStrike" cap="none">
                <a:solidFill>
                  <a:srgbClr val="000000"/>
                </a:solidFill>
                <a:latin typeface="Philosopher"/>
                <a:ea typeface="Philosopher"/>
                <a:cs typeface="Philosopher"/>
                <a:sym typeface="Philosopher"/>
              </a:rPr>
              <a:t>zasobów dostosowanych </a:t>
            </a:r>
            <a:r>
              <a:rPr lang="en-US" sz="2433" b="0" i="0" u="none" strike="noStrike" cap="none">
                <a:solidFill>
                  <a:srgbClr val="000000"/>
                </a:solidFill>
                <a:latin typeface="Philosopher"/>
                <a:ea typeface="Philosopher"/>
                <a:cs typeface="Philosopher"/>
                <a:sym typeface="Philosopher"/>
              </a:rPr>
              <a:t>do </a:t>
            </a:r>
            <a:r>
              <a:rPr lang="en-US" sz="2433" b="1" i="0" u="none" strike="noStrike" cap="none">
                <a:solidFill>
                  <a:srgbClr val="000000"/>
                </a:solidFill>
                <a:latin typeface="Philosopher"/>
                <a:ea typeface="Philosopher"/>
                <a:cs typeface="Philosopher"/>
                <a:sym typeface="Philosopher"/>
              </a:rPr>
              <a:t>indywidualnych stylów uczenia się.</a:t>
            </a:r>
            <a:endParaRPr/>
          </a:p>
          <a:p>
            <a:pPr marL="0" marR="0" lvl="0" indent="0" algn="ctr" rtl="0">
              <a:lnSpc>
                <a:spcPct val="120016"/>
              </a:lnSpc>
              <a:spcBef>
                <a:spcPts val="0"/>
              </a:spcBef>
              <a:spcAft>
                <a:spcPts val="0"/>
              </a:spcAft>
              <a:buNone/>
            </a:pPr>
            <a:endParaRPr sz="2433" b="1" i="0" u="none" strike="noStrike" cap="none">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Niektórzy uczniowie mogą preferować </a:t>
            </a:r>
            <a:r>
              <a:rPr lang="en-US" sz="2433" b="1" i="0" u="none" strike="noStrike" cap="none">
                <a:solidFill>
                  <a:srgbClr val="000000"/>
                </a:solidFill>
                <a:latin typeface="Philosopher"/>
                <a:ea typeface="Philosopher"/>
                <a:cs typeface="Philosopher"/>
                <a:sym typeface="Philosopher"/>
              </a:rPr>
              <a:t>czytanie materiałów, </a:t>
            </a:r>
            <a:r>
              <a:rPr lang="en-US" sz="2433" b="0" i="0" u="none" strike="noStrike" cap="none">
                <a:solidFill>
                  <a:srgbClr val="000000"/>
                </a:solidFill>
                <a:latin typeface="Philosopher"/>
                <a:ea typeface="Philosopher"/>
                <a:cs typeface="Philosopher"/>
                <a:sym typeface="Philosopher"/>
              </a:rPr>
              <a:t>podczas gdy inni skorzystają bardziej z </a:t>
            </a:r>
            <a:r>
              <a:rPr lang="en-US" sz="2433" b="1" i="0" u="none" strike="noStrike" cap="none">
                <a:solidFill>
                  <a:srgbClr val="000000"/>
                </a:solidFill>
                <a:latin typeface="Philosopher"/>
                <a:ea typeface="Philosopher"/>
                <a:cs typeface="Philosopher"/>
                <a:sym typeface="Philosopher"/>
              </a:rPr>
              <a:t>filmów </a:t>
            </a:r>
            <a:r>
              <a:rPr lang="en-US" sz="2433" b="0" i="0" u="none" strike="noStrike" cap="none">
                <a:solidFill>
                  <a:srgbClr val="000000"/>
                </a:solidFill>
                <a:latin typeface="Philosopher"/>
                <a:ea typeface="Philosopher"/>
                <a:cs typeface="Philosopher"/>
                <a:sym typeface="Philosopher"/>
              </a:rPr>
              <a:t>lub </a:t>
            </a:r>
            <a:r>
              <a:rPr lang="en-US" sz="2433" b="1" i="0" u="none" strike="noStrike" cap="none">
                <a:solidFill>
                  <a:srgbClr val="000000"/>
                </a:solidFill>
                <a:latin typeface="Philosopher"/>
                <a:ea typeface="Philosopher"/>
                <a:cs typeface="Philosopher"/>
                <a:sym typeface="Philosopher"/>
              </a:rPr>
              <a:t>interaktywnych ćwiczeń</a:t>
            </a:r>
            <a:endParaRPr/>
          </a:p>
          <a:p>
            <a:pPr marL="0" marR="0" lvl="0" indent="0" algn="l" rtl="0">
              <a:lnSpc>
                <a:spcPct val="120016"/>
              </a:lnSpc>
              <a:spcBef>
                <a:spcPts val="0"/>
              </a:spcBef>
              <a:spcAft>
                <a:spcPts val="0"/>
              </a:spcAft>
              <a:buNone/>
            </a:pPr>
            <a:endParaRPr sz="2433" b="1" i="0" u="none" strike="noStrike" cap="none">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Elastyczność mikrokształcenia zapewnia </a:t>
            </a:r>
            <a:r>
              <a:rPr lang="en-US" sz="2433" b="1" i="0" u="none" strike="noStrike" cap="none">
                <a:solidFill>
                  <a:srgbClr val="000000"/>
                </a:solidFill>
                <a:latin typeface="Philosopher"/>
                <a:ea typeface="Philosopher"/>
                <a:cs typeface="Philosopher"/>
                <a:sym typeface="Philosopher"/>
              </a:rPr>
              <a:t>każdemu uczniowi zasoby potrzebne do osiągnięcia doskonałości</a:t>
            </a:r>
            <a:endParaRPr/>
          </a:p>
        </p:txBody>
      </p:sp>
      <p:sp>
        <p:nvSpPr>
          <p:cNvPr id="1574" name="Google Shape;1574;p71"/>
          <p:cNvSpPr txBox="1"/>
          <p:nvPr/>
        </p:nvSpPr>
        <p:spPr>
          <a:xfrm>
            <a:off x="1898050" y="4351486"/>
            <a:ext cx="2347442" cy="1800225"/>
          </a:xfrm>
          <a:prstGeom prst="rect">
            <a:avLst/>
          </a:prstGeom>
          <a:noFill/>
          <a:ln>
            <a:noFill/>
          </a:ln>
        </p:spPr>
        <p:txBody>
          <a:bodyPr spcFirstLastPara="1" wrap="square" lIns="0" tIns="0" rIns="0" bIns="0" anchor="t" anchorCtr="0">
            <a:spAutoFit/>
          </a:bodyPr>
          <a:lstStyle/>
          <a:p>
            <a:pPr marL="0" marR="0" lvl="0" indent="0" algn="ctr" rtl="0">
              <a:lnSpc>
                <a:spcPct val="19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6"/>
              </a:lnSpc>
              <a:spcBef>
                <a:spcPts val="0"/>
              </a:spcBef>
              <a:spcAft>
                <a:spcPts val="0"/>
              </a:spcAft>
              <a:buNone/>
            </a:pPr>
            <a:r>
              <a:rPr lang="en-US" sz="2999" b="1" i="0" u="none" strike="noStrike" cap="none">
                <a:solidFill>
                  <a:srgbClr val="94A037"/>
                </a:solidFill>
                <a:latin typeface="Philosopher"/>
                <a:ea typeface="Philosopher"/>
                <a:cs typeface="Philosopher"/>
                <a:sym typeface="Philosopher"/>
              </a:rPr>
              <a:t>Zwiększanie zaangażowania</a:t>
            </a:r>
            <a:endParaRPr/>
          </a:p>
          <a:p>
            <a:pPr marL="0" marR="0" lvl="0" indent="0" algn="ctr" rtl="0">
              <a:lnSpc>
                <a:spcPct val="120006"/>
              </a:lnSpc>
              <a:spcBef>
                <a:spcPts val="0"/>
              </a:spcBef>
              <a:spcAft>
                <a:spcPts val="0"/>
              </a:spcAft>
              <a:buNone/>
            </a:pPr>
            <a:endParaRPr sz="2999" b="1" i="0" u="none" strike="noStrike" cap="none">
              <a:solidFill>
                <a:srgbClr val="94A037"/>
              </a:solidFill>
              <a:latin typeface="Philosopher"/>
              <a:ea typeface="Philosopher"/>
              <a:cs typeface="Philosopher"/>
              <a:sym typeface="Philosopher"/>
            </a:endParaRPr>
          </a:p>
        </p:txBody>
      </p:sp>
      <p:sp>
        <p:nvSpPr>
          <p:cNvPr id="1575" name="Google Shape;1575;p71"/>
          <p:cNvSpPr txBox="1"/>
          <p:nvPr/>
        </p:nvSpPr>
        <p:spPr>
          <a:xfrm>
            <a:off x="465288" y="7790011"/>
            <a:ext cx="1735742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To połączenie mikrolearningu i tradycyjnych metod nauczania tworzy zrównoważone i angażujące doświadczenie edukacyjne, zaspokajające potrzeby różnorodnych uczniów.</a:t>
            </a:r>
            <a:endParaRPr/>
          </a:p>
        </p:txBody>
      </p:sp>
      <p:sp>
        <p:nvSpPr>
          <p:cNvPr id="1576" name="Google Shape;1576;p71"/>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sp>
        <p:nvSpPr>
          <p:cNvPr id="1577" name="Google Shape;1577;p71"/>
          <p:cNvSpPr txBox="1"/>
          <p:nvPr/>
        </p:nvSpPr>
        <p:spPr>
          <a:xfrm>
            <a:off x="2761996" y="1623293"/>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Połączenie z tradycyjnym nauczaniem</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E8DE28B4-DD0B-59D7-3652-A93B5B9FB7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7" name="Google Shape;1587;p7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588" name="Google Shape;1588;p72"/>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72"/>
          <p:cNvSpPr/>
          <p:nvPr/>
        </p:nvSpPr>
        <p:spPr>
          <a:xfrm>
            <a:off x="10214784" y="2759884"/>
            <a:ext cx="7555449" cy="7527116"/>
          </a:xfrm>
          <a:custGeom>
            <a:avLst/>
            <a:gdLst/>
            <a:ahLst/>
            <a:cxnLst/>
            <a:rect l="l" t="t" r="r" b="b"/>
            <a:pathLst>
              <a:path w="7555449" h="7527116" extrusionOk="0">
                <a:moveTo>
                  <a:pt x="0" y="0"/>
                </a:moveTo>
                <a:lnTo>
                  <a:pt x="7555449" y="0"/>
                </a:lnTo>
                <a:lnTo>
                  <a:pt x="7555449" y="7527116"/>
                </a:lnTo>
                <a:lnTo>
                  <a:pt x="0" y="7527116"/>
                </a:lnTo>
                <a:lnTo>
                  <a:pt x="0" y="0"/>
                </a:lnTo>
                <a:close/>
              </a:path>
            </a:pathLst>
          </a:custGeom>
          <a:blipFill rotWithShape="1">
            <a:blip r:embed="rId4">
              <a:alphaModFix amt="9999"/>
            </a:blip>
            <a:stretch>
              <a:fillRect/>
            </a:stretch>
          </a:blipFill>
          <a:ln>
            <a:noFill/>
          </a:ln>
        </p:spPr>
        <p:txBody>
          <a:bodyPr/>
          <a:lstStyle/>
          <a:p>
            <a:endParaRPr lang="en-GB"/>
          </a:p>
        </p:txBody>
      </p:sp>
      <p:sp>
        <p:nvSpPr>
          <p:cNvPr id="1590" name="Google Shape;1590;p72"/>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72"/>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2" name="Google Shape;1592;p72"/>
          <p:cNvPicPr preferRelativeResize="0"/>
          <p:nvPr/>
        </p:nvPicPr>
        <p:blipFill rotWithShape="1">
          <a:blip r:embed="rId5">
            <a:alphaModFix/>
          </a:blip>
          <a:srcRect/>
          <a:stretch/>
        </p:blipFill>
        <p:spPr>
          <a:xfrm>
            <a:off x="894115" y="7530376"/>
            <a:ext cx="1246282" cy="1246282"/>
          </a:xfrm>
          <a:prstGeom prst="rect">
            <a:avLst/>
          </a:prstGeom>
          <a:noFill/>
          <a:ln>
            <a:noFill/>
          </a:ln>
        </p:spPr>
      </p:pic>
      <p:sp>
        <p:nvSpPr>
          <p:cNvPr id="1593" name="Google Shape;1593;p72"/>
          <p:cNvSpPr/>
          <p:nvPr/>
        </p:nvSpPr>
        <p:spPr>
          <a:xfrm>
            <a:off x="478500" y="3974827"/>
            <a:ext cx="1183383" cy="1183383"/>
          </a:xfrm>
          <a:custGeom>
            <a:avLst/>
            <a:gdLst/>
            <a:ahLst/>
            <a:cxnLst/>
            <a:rect l="l" t="t" r="r" b="b"/>
            <a:pathLst>
              <a:path w="1183383" h="1183383" extrusionOk="0">
                <a:moveTo>
                  <a:pt x="0" y="0"/>
                </a:moveTo>
                <a:lnTo>
                  <a:pt x="1183382" y="0"/>
                </a:lnTo>
                <a:lnTo>
                  <a:pt x="1183382" y="1183383"/>
                </a:lnTo>
                <a:lnTo>
                  <a:pt x="0" y="1183383"/>
                </a:lnTo>
                <a:lnTo>
                  <a:pt x="0" y="0"/>
                </a:lnTo>
                <a:close/>
              </a:path>
            </a:pathLst>
          </a:custGeom>
          <a:blipFill rotWithShape="1">
            <a:blip r:embed="rId6">
              <a:alphaModFix/>
            </a:blip>
            <a:stretch>
              <a:fillRect/>
            </a:stretch>
          </a:blipFill>
          <a:ln>
            <a:noFill/>
          </a:ln>
        </p:spPr>
        <p:txBody>
          <a:bodyPr/>
          <a:lstStyle/>
          <a:p>
            <a:endParaRPr lang="en-GB"/>
          </a:p>
        </p:txBody>
      </p:sp>
      <p:sp>
        <p:nvSpPr>
          <p:cNvPr id="1594" name="Google Shape;1594;p72"/>
          <p:cNvSpPr txBox="1"/>
          <p:nvPr/>
        </p:nvSpPr>
        <p:spPr>
          <a:xfrm>
            <a:off x="2748785" y="197095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Narzędzia technologiczne</a:t>
            </a:r>
            <a:endParaRPr/>
          </a:p>
        </p:txBody>
      </p:sp>
      <p:sp>
        <p:nvSpPr>
          <p:cNvPr id="1595" name="Google Shape;1595;p72"/>
          <p:cNvSpPr txBox="1"/>
          <p:nvPr/>
        </p:nvSpPr>
        <p:spPr>
          <a:xfrm>
            <a:off x="1770572" y="4377160"/>
            <a:ext cx="3927146"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Narzędzia przyjazne dla użytkownika</a:t>
            </a:r>
            <a:endParaRPr/>
          </a:p>
        </p:txBody>
      </p:sp>
      <p:sp>
        <p:nvSpPr>
          <p:cNvPr id="1596" name="Google Shape;1596;p72"/>
          <p:cNvSpPr txBox="1"/>
          <p:nvPr/>
        </p:nvSpPr>
        <p:spPr>
          <a:xfrm>
            <a:off x="8080131" y="4170785"/>
            <a:ext cx="8589794" cy="8890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Dostępna jest szeroka gama przyjaznych dla użytkownika narzędzi </a:t>
            </a:r>
            <a:r>
              <a:rPr lang="en-US" sz="2499" b="0" i="0" u="none" strike="noStrike" cap="none">
                <a:solidFill>
                  <a:srgbClr val="000000"/>
                </a:solidFill>
                <a:latin typeface="Philosopher"/>
                <a:ea typeface="Philosopher"/>
                <a:cs typeface="Philosopher"/>
                <a:sym typeface="Philosopher"/>
              </a:rPr>
              <a:t>do </a:t>
            </a:r>
            <a:r>
              <a:rPr lang="en-US" sz="2499" b="1" i="0" u="none" strike="noStrike" cap="none">
                <a:solidFill>
                  <a:srgbClr val="000000"/>
                </a:solidFill>
                <a:latin typeface="Philosopher"/>
                <a:ea typeface="Philosopher"/>
                <a:cs typeface="Philosopher"/>
                <a:sym typeface="Philosopher"/>
              </a:rPr>
              <a:t>tworzenia </a:t>
            </a:r>
            <a:r>
              <a:rPr lang="en-US" sz="2499" b="0" i="0" u="none" strike="noStrike" cap="none">
                <a:solidFill>
                  <a:srgbClr val="000000"/>
                </a:solidFill>
                <a:latin typeface="Philosopher"/>
                <a:ea typeface="Philosopher"/>
                <a:cs typeface="Philosopher"/>
                <a:sym typeface="Philosopher"/>
              </a:rPr>
              <a:t>treści </a:t>
            </a:r>
            <a:r>
              <a:rPr lang="en-US" sz="2499" b="1" i="0" u="none" strike="noStrike" cap="none">
                <a:solidFill>
                  <a:srgbClr val="000000"/>
                </a:solidFill>
                <a:latin typeface="Philosopher"/>
                <a:ea typeface="Philosopher"/>
                <a:cs typeface="Philosopher"/>
                <a:sym typeface="Philosopher"/>
              </a:rPr>
              <a:t>mikrolearningowych</a:t>
            </a:r>
            <a:endParaRPr/>
          </a:p>
        </p:txBody>
      </p:sp>
      <p:sp>
        <p:nvSpPr>
          <p:cNvPr id="1597" name="Google Shape;1597;p72"/>
          <p:cNvSpPr txBox="1"/>
          <p:nvPr/>
        </p:nvSpPr>
        <p:spPr>
          <a:xfrm>
            <a:off x="2700122" y="7552108"/>
            <a:ext cx="15029323" cy="1040892"/>
          </a:xfrm>
          <a:prstGeom prst="rect">
            <a:avLst/>
          </a:prstGeom>
          <a:noFill/>
          <a:ln>
            <a:noFill/>
          </a:ln>
        </p:spPr>
        <p:txBody>
          <a:bodyPr spcFirstLastPara="1" wrap="square" lIns="0" tIns="0" rIns="0" bIns="0" anchor="t" anchorCtr="0">
            <a:spAutoFit/>
          </a:bodyPr>
          <a:lstStyle/>
          <a:p>
            <a:pPr marL="518160" marR="0" lvl="1" indent="-259079" algn="l" rtl="0">
              <a:lnSpc>
                <a:spcPct val="185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Oferuje intuicyjne </a:t>
            </a:r>
            <a:r>
              <a:rPr lang="en-US" sz="2400" b="1" i="0" u="none" strike="noStrike" cap="none">
                <a:solidFill>
                  <a:srgbClr val="000000"/>
                </a:solidFill>
                <a:latin typeface="Philosopher"/>
                <a:ea typeface="Philosopher"/>
                <a:cs typeface="Philosopher"/>
                <a:sym typeface="Philosopher"/>
              </a:rPr>
              <a:t>możliwości projektowania, pozwalając na tworzenie atrakcyjnych wizualnie materiałów</a:t>
            </a:r>
            <a:endParaRPr/>
          </a:p>
          <a:p>
            <a:pPr marL="518160" marR="0" lvl="1" indent="-259079" algn="l" rtl="0">
              <a:lnSpc>
                <a:spcPct val="147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Zapewnia bogactwo szablonów, grafik i opcji dostosowywania, które zaspokajają różne style uczenia się</a:t>
            </a:r>
            <a:endParaRPr/>
          </a:p>
        </p:txBody>
      </p:sp>
      <p:sp>
        <p:nvSpPr>
          <p:cNvPr id="1598" name="Google Shape;1598;p72"/>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Przykład</a:t>
            </a:r>
            <a:endParaRPr/>
          </a:p>
        </p:txBody>
      </p:sp>
      <p:sp>
        <p:nvSpPr>
          <p:cNvPr id="1599" name="Google Shape;1599;p72"/>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0664B68E-C812-FAFC-941E-89378249B1C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9" name="Google Shape;1609;p7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610" name="Google Shape;1610;p73"/>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3"/>
          <p:cNvSpPr/>
          <p:nvPr/>
        </p:nvSpPr>
        <p:spPr>
          <a:xfrm>
            <a:off x="9124366" y="2999721"/>
            <a:ext cx="7455017" cy="7287279"/>
          </a:xfrm>
          <a:custGeom>
            <a:avLst/>
            <a:gdLst/>
            <a:ahLst/>
            <a:cxnLst/>
            <a:rect l="l" t="t" r="r" b="b"/>
            <a:pathLst>
              <a:path w="7455017" h="7287279" extrusionOk="0">
                <a:moveTo>
                  <a:pt x="0" y="0"/>
                </a:moveTo>
                <a:lnTo>
                  <a:pt x="7455017" y="0"/>
                </a:lnTo>
                <a:lnTo>
                  <a:pt x="7455017" y="7287279"/>
                </a:lnTo>
                <a:lnTo>
                  <a:pt x="0" y="7287279"/>
                </a:lnTo>
                <a:lnTo>
                  <a:pt x="0" y="0"/>
                </a:lnTo>
                <a:close/>
              </a:path>
            </a:pathLst>
          </a:custGeom>
          <a:blipFill rotWithShape="1">
            <a:blip r:embed="rId4">
              <a:alphaModFix amt="9999"/>
            </a:blip>
            <a:stretch>
              <a:fillRect/>
            </a:stretch>
          </a:blipFill>
          <a:ln>
            <a:noFill/>
          </a:ln>
        </p:spPr>
        <p:txBody>
          <a:bodyPr/>
          <a:lstStyle/>
          <a:p>
            <a:endParaRPr lang="en-GB"/>
          </a:p>
        </p:txBody>
      </p:sp>
      <p:sp>
        <p:nvSpPr>
          <p:cNvPr id="1612" name="Google Shape;1612;p73"/>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3"/>
          <p:cNvSpPr/>
          <p:nvPr/>
        </p:nvSpPr>
        <p:spPr>
          <a:xfrm>
            <a:off x="1028700" y="3908471"/>
            <a:ext cx="1316094" cy="1316094"/>
          </a:xfrm>
          <a:custGeom>
            <a:avLst/>
            <a:gdLst/>
            <a:ahLst/>
            <a:cxnLst/>
            <a:rect l="l" t="t" r="r" b="b"/>
            <a:pathLst>
              <a:path w="1316094" h="1316094" extrusionOk="0">
                <a:moveTo>
                  <a:pt x="0" y="0"/>
                </a:moveTo>
                <a:lnTo>
                  <a:pt x="1316094" y="0"/>
                </a:lnTo>
                <a:lnTo>
                  <a:pt x="1316094" y="1316094"/>
                </a:lnTo>
                <a:lnTo>
                  <a:pt x="0" y="1316094"/>
                </a:lnTo>
                <a:lnTo>
                  <a:pt x="0" y="0"/>
                </a:lnTo>
                <a:close/>
              </a:path>
            </a:pathLst>
          </a:custGeom>
          <a:blipFill rotWithShape="1">
            <a:blip r:embed="rId5">
              <a:alphaModFix/>
            </a:blip>
            <a:stretch>
              <a:fillRect/>
            </a:stretch>
          </a:blipFill>
          <a:ln>
            <a:noFill/>
          </a:ln>
        </p:spPr>
        <p:txBody>
          <a:bodyPr/>
          <a:lstStyle/>
          <a:p>
            <a:endParaRPr lang="en-GB"/>
          </a:p>
        </p:txBody>
      </p:sp>
      <p:sp>
        <p:nvSpPr>
          <p:cNvPr id="1614" name="Google Shape;1614;p73"/>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73"/>
          <p:cNvSpPr/>
          <p:nvPr/>
        </p:nvSpPr>
        <p:spPr>
          <a:xfrm>
            <a:off x="705263" y="7333751"/>
            <a:ext cx="1639531" cy="1639531"/>
          </a:xfrm>
          <a:custGeom>
            <a:avLst/>
            <a:gdLst/>
            <a:ahLst/>
            <a:cxnLst/>
            <a:rect l="l" t="t" r="r" b="b"/>
            <a:pathLst>
              <a:path w="1639531" h="1639531" extrusionOk="0">
                <a:moveTo>
                  <a:pt x="0" y="0"/>
                </a:moveTo>
                <a:lnTo>
                  <a:pt x="1639531" y="0"/>
                </a:lnTo>
                <a:lnTo>
                  <a:pt x="1639531" y="1639531"/>
                </a:lnTo>
                <a:lnTo>
                  <a:pt x="0" y="1639531"/>
                </a:lnTo>
                <a:lnTo>
                  <a:pt x="0" y="0"/>
                </a:lnTo>
                <a:close/>
              </a:path>
            </a:pathLst>
          </a:custGeom>
          <a:blipFill rotWithShape="1">
            <a:blip r:embed="rId6">
              <a:alphaModFix/>
            </a:blip>
            <a:stretch>
              <a:fillRect/>
            </a:stretch>
          </a:blipFill>
          <a:ln>
            <a:noFill/>
          </a:ln>
        </p:spPr>
        <p:txBody>
          <a:bodyPr/>
          <a:lstStyle/>
          <a:p>
            <a:endParaRPr lang="en-GB"/>
          </a:p>
        </p:txBody>
      </p:sp>
      <p:sp>
        <p:nvSpPr>
          <p:cNvPr id="1616" name="Google Shape;1616;p73"/>
          <p:cNvSpPr txBox="1"/>
          <p:nvPr/>
        </p:nvSpPr>
        <p:spPr>
          <a:xfrm>
            <a:off x="7023108" y="4438650"/>
            <a:ext cx="103321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Tworzenie interaktywnych filmów mikrolearningowych</a:t>
            </a:r>
            <a:endParaRPr/>
          </a:p>
        </p:txBody>
      </p:sp>
      <p:sp>
        <p:nvSpPr>
          <p:cNvPr id="1617" name="Google Shape;1617;p73"/>
          <p:cNvSpPr txBox="1"/>
          <p:nvPr/>
        </p:nvSpPr>
        <p:spPr>
          <a:xfrm>
            <a:off x="2748785" y="186986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Narzędzia technologiczne</a:t>
            </a:r>
            <a:endParaRPr/>
          </a:p>
        </p:txBody>
      </p:sp>
      <p:sp>
        <p:nvSpPr>
          <p:cNvPr id="1618" name="Google Shape;1618;p73"/>
          <p:cNvSpPr txBox="1"/>
          <p:nvPr/>
        </p:nvSpPr>
        <p:spPr>
          <a:xfrm>
            <a:off x="2929432" y="4105275"/>
            <a:ext cx="235260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Interaktywna nauka </a:t>
            </a:r>
            <a:endParaRPr/>
          </a:p>
        </p:txBody>
      </p:sp>
      <p:sp>
        <p:nvSpPr>
          <p:cNvPr id="1619" name="Google Shape;1619;p73"/>
          <p:cNvSpPr txBox="1"/>
          <p:nvPr/>
        </p:nvSpPr>
        <p:spPr>
          <a:xfrm>
            <a:off x="2561794" y="7300692"/>
            <a:ext cx="14208443" cy="16725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pPr>
            <a:r>
              <a:rPr lang="en-US" sz="2400" b="1" i="0" u="none" strike="noStrike" cap="none">
                <a:solidFill>
                  <a:srgbClr val="000000"/>
                </a:solidFill>
                <a:latin typeface="Philosopher"/>
                <a:ea typeface="Philosopher"/>
                <a:cs typeface="Philosopher"/>
                <a:sym typeface="Philosopher"/>
              </a:rPr>
              <a:t> Edpuzzle </a:t>
            </a:r>
            <a:r>
              <a:rPr lang="en-US" sz="2400" b="0" i="0" u="none" strike="noStrike" cap="none">
                <a:solidFill>
                  <a:srgbClr val="000000"/>
                </a:solidFill>
                <a:latin typeface="Philosopher"/>
                <a:ea typeface="Philosopher"/>
                <a:cs typeface="Philosopher"/>
                <a:sym typeface="Philosopher"/>
              </a:rPr>
              <a:t>umożliwia </a:t>
            </a:r>
            <a:r>
              <a:rPr lang="en-US" sz="2400" b="1" i="0" u="none" strike="noStrike" cap="none">
                <a:solidFill>
                  <a:srgbClr val="000000"/>
                </a:solidFill>
                <a:latin typeface="Philosopher"/>
                <a:ea typeface="Philosopher"/>
                <a:cs typeface="Philosopher"/>
                <a:sym typeface="Philosopher"/>
              </a:rPr>
              <a:t>dodawanie quizów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pytań bezpośrednio do filmów</a:t>
            </a:r>
            <a:r>
              <a:rPr lang="en-US" sz="2400" b="0" i="0" u="none" strike="noStrike" cap="none">
                <a:solidFill>
                  <a:srgbClr val="000000"/>
                </a:solidFill>
                <a:latin typeface="Philosopher"/>
                <a:ea typeface="Philosopher"/>
                <a:cs typeface="Philosopher"/>
                <a:sym typeface="Philosopher"/>
              </a:rPr>
              <a:t>, zamieniając bierne oglądanie w aktywną naukę</a:t>
            </a:r>
            <a:endParaRPr/>
          </a:p>
          <a:p>
            <a:pPr marL="0" marR="0" lvl="0" indent="0" algn="l" rtl="0">
              <a:lnSpc>
                <a:spcPct val="13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Edpuzzle oferuje również </a:t>
            </a:r>
            <a:r>
              <a:rPr lang="en-US" sz="2400" b="1" i="0" u="none" strike="noStrike" cap="none">
                <a:solidFill>
                  <a:srgbClr val="000000"/>
                </a:solidFill>
                <a:latin typeface="Philosopher"/>
                <a:ea typeface="Philosopher"/>
                <a:cs typeface="Philosopher"/>
                <a:sym typeface="Philosopher"/>
              </a:rPr>
              <a:t>analitykę </a:t>
            </a:r>
            <a:r>
              <a:rPr lang="en-US" sz="2400" b="0" i="0" u="none" strike="noStrike" cap="none">
                <a:solidFill>
                  <a:srgbClr val="000000"/>
                </a:solidFill>
                <a:latin typeface="Philosopher"/>
                <a:ea typeface="Philosopher"/>
                <a:cs typeface="Philosopher"/>
                <a:sym typeface="Philosopher"/>
              </a:rPr>
              <a:t>do </a:t>
            </a:r>
            <a:r>
              <a:rPr lang="en-US" sz="2400" b="1" i="0" u="none" strike="noStrike" cap="none">
                <a:solidFill>
                  <a:srgbClr val="000000"/>
                </a:solidFill>
                <a:latin typeface="Philosopher"/>
                <a:ea typeface="Philosopher"/>
                <a:cs typeface="Philosopher"/>
                <a:sym typeface="Philosopher"/>
              </a:rPr>
              <a:t>śledzenia postępów i zaangażowania uczniów</a:t>
            </a:r>
            <a:endParaRPr/>
          </a:p>
        </p:txBody>
      </p:sp>
      <p:sp>
        <p:nvSpPr>
          <p:cNvPr id="1620" name="Google Shape;1620;p73"/>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Przykład</a:t>
            </a:r>
            <a:endParaRPr/>
          </a:p>
        </p:txBody>
      </p:sp>
      <p:sp>
        <p:nvSpPr>
          <p:cNvPr id="1621" name="Google Shape;1621;p73"/>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1DB1565A-3523-D251-7E6A-7D7961FA110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1" name="Google Shape;1631;p7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632" name="Google Shape;1632;p74"/>
          <p:cNvSpPr/>
          <p:nvPr/>
        </p:nvSpPr>
        <p:spPr>
          <a:xfrm rot="5400000">
            <a:off x="1425435" y="3222594"/>
            <a:ext cx="2239355" cy="4133226"/>
          </a:xfrm>
          <a:custGeom>
            <a:avLst/>
            <a:gdLst/>
            <a:ahLst/>
            <a:cxnLst/>
            <a:rect l="l" t="t" r="r" b="b"/>
            <a:pathLst>
              <a:path w="6494416" h="11986885" extrusionOk="0">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4"/>
          <p:cNvSpPr/>
          <p:nvPr/>
        </p:nvSpPr>
        <p:spPr>
          <a:xfrm>
            <a:off x="7869920" y="2909787"/>
            <a:ext cx="9659199" cy="7377213"/>
          </a:xfrm>
          <a:custGeom>
            <a:avLst/>
            <a:gdLst/>
            <a:ahLst/>
            <a:cxnLst/>
            <a:rect l="l" t="t" r="r" b="b"/>
            <a:pathLst>
              <a:path w="9659199" h="7377213" extrusionOk="0">
                <a:moveTo>
                  <a:pt x="0" y="0"/>
                </a:moveTo>
                <a:lnTo>
                  <a:pt x="9659198" y="0"/>
                </a:lnTo>
                <a:lnTo>
                  <a:pt x="9659198" y="7377213"/>
                </a:lnTo>
                <a:lnTo>
                  <a:pt x="0" y="7377213"/>
                </a:lnTo>
                <a:lnTo>
                  <a:pt x="0" y="0"/>
                </a:lnTo>
                <a:close/>
              </a:path>
            </a:pathLst>
          </a:custGeom>
          <a:blipFill rotWithShape="1">
            <a:blip r:embed="rId4">
              <a:alphaModFix amt="10999"/>
            </a:blip>
            <a:stretch>
              <a:fillRect/>
            </a:stretch>
          </a:blipFill>
          <a:ln>
            <a:noFill/>
          </a:ln>
        </p:spPr>
        <p:txBody>
          <a:bodyPr/>
          <a:lstStyle/>
          <a:p>
            <a:endParaRPr lang="en-GB"/>
          </a:p>
        </p:txBody>
      </p:sp>
      <p:sp>
        <p:nvSpPr>
          <p:cNvPr id="1634" name="Google Shape;1634;p74"/>
          <p:cNvSpPr/>
          <p:nvPr/>
        </p:nvSpPr>
        <p:spPr>
          <a:xfrm rot="5400000">
            <a:off x="10190922" y="-1170427"/>
            <a:ext cx="2239355" cy="12919267"/>
          </a:xfrm>
          <a:custGeom>
            <a:avLst/>
            <a:gdLst/>
            <a:ahLst/>
            <a:cxnLst/>
            <a:rect l="l" t="t" r="r" b="b"/>
            <a:pathLst>
              <a:path w="6494416" h="37467530" extrusionOk="0">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4"/>
          <p:cNvSpPr/>
          <p:nvPr/>
        </p:nvSpPr>
        <p:spPr>
          <a:xfrm>
            <a:off x="680116" y="4500698"/>
            <a:ext cx="1522747" cy="1511326"/>
          </a:xfrm>
          <a:custGeom>
            <a:avLst/>
            <a:gdLst/>
            <a:ahLst/>
            <a:cxnLst/>
            <a:rect l="l" t="t" r="r" b="b"/>
            <a:pathLst>
              <a:path w="1522747" h="1511326" extrusionOk="0">
                <a:moveTo>
                  <a:pt x="0" y="0"/>
                </a:moveTo>
                <a:lnTo>
                  <a:pt x="1522747" y="0"/>
                </a:lnTo>
                <a:lnTo>
                  <a:pt x="1522747" y="1511327"/>
                </a:lnTo>
                <a:lnTo>
                  <a:pt x="0" y="1511327"/>
                </a:lnTo>
                <a:lnTo>
                  <a:pt x="0" y="0"/>
                </a:lnTo>
                <a:close/>
              </a:path>
            </a:pathLst>
          </a:custGeom>
          <a:blipFill rotWithShape="1">
            <a:blip r:embed="rId5">
              <a:alphaModFix/>
            </a:blip>
            <a:stretch>
              <a:fillRect/>
            </a:stretch>
          </a:blipFill>
          <a:ln>
            <a:noFill/>
          </a:ln>
        </p:spPr>
        <p:txBody>
          <a:bodyPr/>
          <a:lstStyle/>
          <a:p>
            <a:endParaRPr lang="en-GB"/>
          </a:p>
        </p:txBody>
      </p:sp>
      <p:sp>
        <p:nvSpPr>
          <p:cNvPr id="1636" name="Google Shape;1636;p74"/>
          <p:cNvSpPr txBox="1"/>
          <p:nvPr/>
        </p:nvSpPr>
        <p:spPr>
          <a:xfrm>
            <a:off x="2748785" y="1700861"/>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Integracja mikrokształcenia: Dostępność </a:t>
            </a:r>
            <a:endParaRPr/>
          </a:p>
        </p:txBody>
      </p:sp>
      <p:sp>
        <p:nvSpPr>
          <p:cNvPr id="1637" name="Google Shape;1637;p74"/>
          <p:cNvSpPr txBox="1"/>
          <p:nvPr/>
        </p:nvSpPr>
        <p:spPr>
          <a:xfrm>
            <a:off x="2019192" y="4732486"/>
            <a:ext cx="2592533"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Zapewnienie inkluzywności </a:t>
            </a:r>
            <a:endParaRPr/>
          </a:p>
        </p:txBody>
      </p:sp>
      <p:sp>
        <p:nvSpPr>
          <p:cNvPr id="1638" name="Google Shape;1638;p74"/>
          <p:cNvSpPr txBox="1"/>
          <p:nvPr/>
        </p:nvSpPr>
        <p:spPr>
          <a:xfrm>
            <a:off x="5235948" y="4392539"/>
            <a:ext cx="12023352"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Dostępność zapewnia, że </a:t>
            </a:r>
            <a:r>
              <a:rPr lang="en-US" sz="2400" b="1" i="0" u="none" strike="noStrike" cap="none">
                <a:solidFill>
                  <a:srgbClr val="000000"/>
                </a:solidFill>
                <a:latin typeface="Philosopher"/>
                <a:ea typeface="Philosopher"/>
                <a:cs typeface="Philosopher"/>
                <a:sym typeface="Philosopher"/>
              </a:rPr>
              <a:t>wszyscy uczniowie</a:t>
            </a:r>
            <a:r>
              <a:rPr lang="en-US" sz="2400" b="0" i="0" u="none" strike="noStrike" cap="none">
                <a:solidFill>
                  <a:srgbClr val="000000"/>
                </a:solidFill>
                <a:latin typeface="Philosopher"/>
                <a:ea typeface="Philosopher"/>
                <a:cs typeface="Philosopher"/>
                <a:sym typeface="Philosopher"/>
              </a:rPr>
              <a:t>, niezależnie od ich unikalnych potrzeb i okoliczności, mają </a:t>
            </a:r>
            <a:r>
              <a:rPr lang="en-US" sz="2400" b="1" i="0" u="none" strike="noStrike" cap="none">
                <a:solidFill>
                  <a:srgbClr val="000000"/>
                </a:solidFill>
                <a:latin typeface="Philosopher"/>
                <a:ea typeface="Philosopher"/>
                <a:cs typeface="Philosopher"/>
                <a:sym typeface="Philosopher"/>
              </a:rPr>
              <a:t>równy dostęp do treści edukacyjnych.</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Materiały do mikronauczania powinny być </a:t>
            </a:r>
            <a:r>
              <a:rPr lang="en-US" sz="2400" b="1" i="0" u="none" strike="noStrike" cap="none">
                <a:solidFill>
                  <a:srgbClr val="000000"/>
                </a:solidFill>
                <a:latin typeface="Philosopher"/>
                <a:ea typeface="Philosopher"/>
                <a:cs typeface="Philosopher"/>
                <a:sym typeface="Philosopher"/>
              </a:rPr>
              <a:t>projektowane z myślą o dostępności</a:t>
            </a:r>
            <a:r>
              <a:rPr lang="en-US" sz="2400" b="0" i="0" u="none" strike="noStrike" cap="none">
                <a:solidFill>
                  <a:srgbClr val="000000"/>
                </a:solidFill>
                <a:latin typeface="Philosopher"/>
                <a:ea typeface="Philosopher"/>
                <a:cs typeface="Philosopher"/>
                <a:sym typeface="Philosopher"/>
              </a:rPr>
              <a:t>, tak aby każdy mógł z łatwością się po nich poruszać</a:t>
            </a:r>
            <a:endParaRPr/>
          </a:p>
        </p:txBody>
      </p:sp>
      <p:sp>
        <p:nvSpPr>
          <p:cNvPr id="1639" name="Google Shape;1639;p74"/>
          <p:cNvSpPr txBox="1"/>
          <p:nvPr/>
        </p:nvSpPr>
        <p:spPr>
          <a:xfrm>
            <a:off x="478500" y="8113859"/>
            <a:ext cx="1729173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Weź pod uwagę takie czynniki, jak zapewnienie alternatywnego tekstu dla obrazów, napisów dla filmów i treści przyjaznych dla czytników ekranu. Nadając priorytet dostępności, tworzysz integracyjne środowisko uczenia się, w którym każdy uczeń może się rozwijać</a:t>
            </a:r>
            <a:endParaRPr/>
          </a:p>
        </p:txBody>
      </p:sp>
      <p:sp>
        <p:nvSpPr>
          <p:cNvPr id="1640" name="Google Shape;1640;p74"/>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Strategie integracji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246F531D-F2CB-ADB8-0C40-DF9DFB5A05B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75"/>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GB"/>
          </a:p>
        </p:txBody>
      </p:sp>
      <p:sp>
        <p:nvSpPr>
          <p:cNvPr id="1646" name="Google Shape;1646;p75"/>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GB"/>
          </a:p>
        </p:txBody>
      </p:sp>
      <p:sp>
        <p:nvSpPr>
          <p:cNvPr id="1647" name="Google Shape;1647;p75"/>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Część 6</a:t>
            </a:r>
            <a:endParaRPr/>
          </a:p>
        </p:txBody>
      </p:sp>
      <p:sp>
        <p:nvSpPr>
          <p:cNvPr id="1649" name="Google Shape;1649;p75"/>
          <p:cNvSpPr txBox="1"/>
          <p:nvPr/>
        </p:nvSpPr>
        <p:spPr>
          <a:xfrm>
            <a:off x="6625586" y="7238916"/>
            <a:ext cx="5036813" cy="490747"/>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Studia przypadków i najlepsze praktyki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177E93EA-D050-EA83-CFE2-B13F203FA2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76"/>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GB"/>
          </a:p>
        </p:txBody>
      </p:sp>
      <p:sp>
        <p:nvSpPr>
          <p:cNvPr id="1655" name="Google Shape;1655;p76"/>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GB"/>
          </a:p>
        </p:txBody>
      </p:sp>
      <p:sp>
        <p:nvSpPr>
          <p:cNvPr id="1656" name="Google Shape;1656;p76"/>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Część 6</a:t>
            </a:r>
            <a:endParaRPr/>
          </a:p>
        </p:txBody>
      </p:sp>
      <p:sp>
        <p:nvSpPr>
          <p:cNvPr id="1658" name="Google Shape;1658;p76"/>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659" name="Google Shape;1659;p76"/>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660" name="Google Shape;1660;p76"/>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GB"/>
          </a:p>
        </p:txBody>
      </p:sp>
      <p:sp>
        <p:nvSpPr>
          <p:cNvPr id="1661" name="Google Shape;1661;p76"/>
          <p:cNvSpPr txBox="1"/>
          <p:nvPr/>
        </p:nvSpPr>
        <p:spPr>
          <a:xfrm>
            <a:off x="1566281" y="1791195"/>
            <a:ext cx="8961120" cy="14573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Zapoznaj się z rzeczywistymi studiami przypadków udanych wdrożeń mikrokształcenia</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2" name="Google Shape;1662;p76"/>
          <p:cNvSpPr txBox="1"/>
          <p:nvPr/>
        </p:nvSpPr>
        <p:spPr>
          <a:xfrm>
            <a:off x="1566281" y="4479144"/>
            <a:ext cx="8961120"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Omówienie wyzwań i wniosków wyciągniętych z tych przypadków</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3" name="Google Shape;1663;p76"/>
          <p:cNvSpPr txBox="1"/>
          <p:nvPr/>
        </p:nvSpPr>
        <p:spPr>
          <a:xfrm>
            <a:off x="1566279" y="7156157"/>
            <a:ext cx="971132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Zachęcanie do otwartej dyskusji oraz pytań i odpowiedzi</a:t>
            </a:r>
            <a:endParaRPr/>
          </a:p>
        </p:txBody>
      </p:sp>
      <p:sp>
        <p:nvSpPr>
          <p:cNvPr id="1664" name="Google Shape;1664;p76"/>
          <p:cNvSpPr txBox="1"/>
          <p:nvPr/>
        </p:nvSpPr>
        <p:spPr>
          <a:xfrm>
            <a:off x="14255410" y="7250877"/>
            <a:ext cx="3600454" cy="935293"/>
          </a:xfrm>
          <a:prstGeom prst="rect">
            <a:avLst/>
          </a:prstGeom>
          <a:noFill/>
          <a:ln>
            <a:noFill/>
          </a:ln>
        </p:spPr>
        <p:txBody>
          <a:bodyPr spcFirstLastPara="1" wrap="square" lIns="0" tIns="0" rIns="0" bIns="0" anchor="t" anchorCtr="0">
            <a:spAutoFit/>
          </a:bodyPr>
          <a:lstStyle/>
          <a:p>
            <a:pPr marL="0" marR="0" lvl="0" indent="0" algn="ctr" rtl="0">
              <a:lnSpc>
                <a:spcPct val="12837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Studia przypadków i najlepsze praktyki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B9D8E787-3D2D-8E1E-A2C3-52815016BC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77"/>
          <p:cNvSpPr/>
          <p:nvPr/>
        </p:nvSpPr>
        <p:spPr>
          <a:xfrm rot="5400000">
            <a:off x="3190772" y="1801879"/>
            <a:ext cx="3978398" cy="6965303"/>
          </a:xfrm>
          <a:custGeom>
            <a:avLst/>
            <a:gdLst/>
            <a:ahLst/>
            <a:cxnLst/>
            <a:rect l="l" t="t" r="r" b="b"/>
            <a:pathLst>
              <a:path w="2776201" h="4860520" extrusionOk="0">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7"/>
          <p:cNvSpPr/>
          <p:nvPr/>
        </p:nvSpPr>
        <p:spPr>
          <a:xfrm rot="5400000">
            <a:off x="11088056" y="3304469"/>
            <a:ext cx="3897147" cy="6965304"/>
          </a:xfrm>
          <a:custGeom>
            <a:avLst/>
            <a:gdLst/>
            <a:ahLst/>
            <a:cxnLst/>
            <a:rect l="l" t="t" r="r" b="b"/>
            <a:pathLst>
              <a:path w="3604706" h="6442630" extrusionOk="0">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7"/>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676" name="Google Shape;1676;p7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GB"/>
          </a:p>
        </p:txBody>
      </p:sp>
      <p:sp>
        <p:nvSpPr>
          <p:cNvPr id="1677" name="Google Shape;1677;p77"/>
          <p:cNvSpPr txBox="1"/>
          <p:nvPr/>
        </p:nvSpPr>
        <p:spPr>
          <a:xfrm>
            <a:off x="429768" y="1181874"/>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Strategie wdrażania mikrokształcenia</a:t>
            </a:r>
            <a:endParaRP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678" name="Google Shape;1678;p7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txBody>
          <a:bodyPr/>
          <a:lstStyle/>
          <a:p>
            <a:endParaRPr lang="en-GB"/>
          </a:p>
        </p:txBody>
      </p:sp>
      <p:sp>
        <p:nvSpPr>
          <p:cNvPr id="1679" name="Google Shape;1679;p7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Część 5</a:t>
            </a:r>
            <a:endParaRPr/>
          </a:p>
        </p:txBody>
      </p:sp>
      <p:sp>
        <p:nvSpPr>
          <p:cNvPr id="1680" name="Google Shape;1680;p77"/>
          <p:cNvSpPr txBox="1"/>
          <p:nvPr/>
        </p:nvSpPr>
        <p:spPr>
          <a:xfrm>
            <a:off x="2070161" y="3574662"/>
            <a:ext cx="6219622" cy="3488817"/>
          </a:xfrm>
          <a:prstGeom prst="rect">
            <a:avLst/>
          </a:prstGeom>
          <a:noFill/>
          <a:ln>
            <a:noFill/>
          </a:ln>
        </p:spPr>
        <p:txBody>
          <a:bodyPr spcFirstLastPara="1" wrap="square" lIns="0" tIns="0" rIns="0" bIns="0" anchor="t" anchorCtr="0">
            <a:spAutoFit/>
          </a:bodyPr>
          <a:lstStyle/>
          <a:p>
            <a:pPr marL="0" marR="0" lvl="0" indent="0" algn="just"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Jakie są strategie integracji mikrolearningu z dłuższymi kursami?</a:t>
            </a:r>
            <a:endParaRPr/>
          </a:p>
          <a:p>
            <a:pPr marL="0" marR="0" lvl="0" indent="0" algn="ctr"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Unikaj integracji i utrzymuj je oddzielnie</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Dostosowanie mikrokształcenia do celów programu nauczania i celów edukacyjnych.</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Używaj mikrolearningu do niepowiązanych ze sobą tematów</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Lekceważenie celów programu nauczania</a:t>
            </a:r>
            <a:endParaRPr/>
          </a:p>
        </p:txBody>
      </p:sp>
      <p:sp>
        <p:nvSpPr>
          <p:cNvPr id="1681" name="Google Shape;1681;p77"/>
          <p:cNvSpPr txBox="1"/>
          <p:nvPr/>
        </p:nvSpPr>
        <p:spPr>
          <a:xfrm>
            <a:off x="9818694" y="5133975"/>
            <a:ext cx="6435870" cy="3254121"/>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Czym jest motywacja wewnętrzna w kontekście mikroedukacji?</a:t>
            </a:r>
            <a:endParaRPr/>
          </a:p>
          <a:p>
            <a:pPr marL="0" marR="0" lvl="0" indent="0" algn="ctr"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Motywacja oparta na nagrodach zewnętrznych</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Motywacja wewnętrzna, wynikająca z osobistych zainteresowań lub satysfakcji.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Rodzaj elementu grywalizacji</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Brak motywacji</a:t>
            </a:r>
            <a:endParaRPr/>
          </a:p>
        </p:txBody>
      </p:sp>
      <p:sp>
        <p:nvSpPr>
          <p:cNvPr id="1682" name="Google Shape;1682;p7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en-GB"/>
          </a:p>
        </p:txBody>
      </p:sp>
      <p:sp>
        <p:nvSpPr>
          <p:cNvPr id="1683" name="Google Shape;1683;p77"/>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68FD5051-094C-829E-6F59-FE0AE2A8B2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064" y="9373965"/>
            <a:ext cx="2429309" cy="46170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78"/>
          <p:cNvSpPr/>
          <p:nvPr/>
        </p:nvSpPr>
        <p:spPr>
          <a:xfrm rot="5400000">
            <a:off x="2249819" y="1676091"/>
            <a:ext cx="3615899" cy="6727308"/>
          </a:xfrm>
          <a:custGeom>
            <a:avLst/>
            <a:gdLst/>
            <a:ahLst/>
            <a:cxnLst/>
            <a:rect l="l" t="t" r="r" b="b"/>
            <a:pathLst>
              <a:path w="2523242" h="4694443" extrusionOk="0">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8"/>
          <p:cNvSpPr/>
          <p:nvPr/>
        </p:nvSpPr>
        <p:spPr>
          <a:xfrm rot="5400000">
            <a:off x="10054184" y="4484027"/>
            <a:ext cx="3124427" cy="6424120"/>
          </a:xfrm>
          <a:custGeom>
            <a:avLst/>
            <a:gdLst/>
            <a:ahLst/>
            <a:cxnLst/>
            <a:rect l="l" t="t" r="r" b="b"/>
            <a:pathLst>
              <a:path w="3142559" h="6461402" extrusionOk="0">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697" name="Google Shape;1697;p78"/>
          <p:cNvSpPr/>
          <p:nvPr/>
        </p:nvSpPr>
        <p:spPr>
          <a:xfrm rot="5400000">
            <a:off x="11546467" y="-278771"/>
            <a:ext cx="3420032" cy="6525597"/>
          </a:xfrm>
          <a:custGeom>
            <a:avLst/>
            <a:gdLst/>
            <a:ahLst/>
            <a:cxnLst/>
            <a:rect l="l" t="t" r="r" b="b"/>
            <a:pathLst>
              <a:path w="3439880" h="6563468" extrusionOk="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8"/>
          <p:cNvSpPr txBox="1"/>
          <p:nvPr/>
        </p:nvSpPr>
        <p:spPr>
          <a:xfrm>
            <a:off x="939796" y="3426210"/>
            <a:ext cx="6235944" cy="321754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Jaka jest jedna ze strategii integracji mikrolearningu z dłuższymi kursami?</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Unikaj integracji i utrzymuj je oddzielnie</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Lekceważenie celów programu nauczania</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Dostosowanie mikrokształcenia do celów programu nauczania i celów edukacyjnych.</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Używaj mikrolearningu do niepowiązanych ze sobą tematów.</a:t>
            </a:r>
            <a:endParaRPr/>
          </a:p>
        </p:txBody>
      </p:sp>
      <p:sp>
        <p:nvSpPr>
          <p:cNvPr id="1699" name="Google Shape;1699;p78"/>
          <p:cNvSpPr txBox="1"/>
          <p:nvPr/>
        </p:nvSpPr>
        <p:spPr>
          <a:xfrm>
            <a:off x="8688214" y="6320677"/>
            <a:ext cx="5856368" cy="274129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Co jest niezbędnym elementem zwiększającym zaangażowanie w mikroedukację?</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Długie zadania</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Motywacja zewnętrzna</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Grywalizacja i nauka społecznościowa</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Izolacja od rówieśników</a:t>
            </a:r>
            <a:endParaRPr/>
          </a:p>
        </p:txBody>
      </p:sp>
      <p:sp>
        <p:nvSpPr>
          <p:cNvPr id="1700" name="Google Shape;1700;p78"/>
          <p:cNvSpPr txBox="1"/>
          <p:nvPr/>
        </p:nvSpPr>
        <p:spPr>
          <a:xfrm>
            <a:off x="10459959" y="1526703"/>
            <a:ext cx="6059323" cy="29051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Jak można zachęcić do ciągłego uczenia się za pomocą mikrokształcenia?</a:t>
            </a:r>
            <a:endParaRPr/>
          </a:p>
          <a:p>
            <a:pPr marL="0" marR="0" lvl="0" indent="0" algn="ctr"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Utrzymywanie nieregularnego harmonogramu</a:t>
            </a: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Wyznaczanie celów i utrzymywanie spójnego harmonogramu</a:t>
            </a: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Ignorowanie postępów uczniów</a:t>
            </a: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Korzystanie z długich i rzadkich materiałów edukacyjnych</a:t>
            </a:r>
            <a:endParaRPr/>
          </a:p>
        </p:txBody>
      </p:sp>
      <p:sp>
        <p:nvSpPr>
          <p:cNvPr id="1701" name="Google Shape;1701;p78"/>
          <p:cNvSpPr/>
          <p:nvPr/>
        </p:nvSpPr>
        <p:spPr>
          <a:xfrm>
            <a:off x="363754" y="338427"/>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GB"/>
          </a:p>
        </p:txBody>
      </p:sp>
      <p:sp>
        <p:nvSpPr>
          <p:cNvPr id="1702" name="Google Shape;1702;p78"/>
          <p:cNvSpPr txBox="1"/>
          <p:nvPr/>
        </p:nvSpPr>
        <p:spPr>
          <a:xfrm>
            <a:off x="468499" y="1193328"/>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Strategie wdrażania mikrokształcenia</a:t>
            </a:r>
            <a:endParaRP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703" name="Google Shape;1703;p78"/>
          <p:cNvSpPr/>
          <p:nvPr/>
        </p:nvSpPr>
        <p:spPr>
          <a:xfrm>
            <a:off x="939796" y="693637"/>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txBody>
          <a:bodyPr/>
          <a:lstStyle/>
          <a:p>
            <a:endParaRPr lang="en-GB"/>
          </a:p>
        </p:txBody>
      </p:sp>
      <p:sp>
        <p:nvSpPr>
          <p:cNvPr id="1704" name="Google Shape;1704;p78"/>
          <p:cNvSpPr txBox="1"/>
          <p:nvPr/>
        </p:nvSpPr>
        <p:spPr>
          <a:xfrm>
            <a:off x="402486" y="41462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Część 5</a:t>
            </a:r>
            <a:endParaRPr/>
          </a:p>
        </p:txBody>
      </p:sp>
      <p:sp>
        <p:nvSpPr>
          <p:cNvPr id="1705" name="Google Shape;1705;p78"/>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en-GB"/>
          </a:p>
        </p:txBody>
      </p:sp>
      <p:sp>
        <p:nvSpPr>
          <p:cNvPr id="1706" name="Google Shape;1706;p78"/>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ADBD84D3-66EF-8D88-E07F-F49E5AA85D7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845" y="9027449"/>
            <a:ext cx="2429309" cy="46170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6" name="Google Shape;1716;p7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717" name="Google Shape;1717;p79"/>
          <p:cNvSpPr/>
          <p:nvPr/>
        </p:nvSpPr>
        <p:spPr>
          <a:xfrm>
            <a:off x="2524707" y="3921207"/>
            <a:ext cx="1362512" cy="485775"/>
          </a:xfrm>
          <a:custGeom>
            <a:avLst/>
            <a:gdLst/>
            <a:ahLst/>
            <a:cxnLst/>
            <a:rect l="l" t="t" r="r" b="b"/>
            <a:pathLst>
              <a:path w="1362512" h="485775" extrusionOk="0">
                <a:moveTo>
                  <a:pt x="0" y="0"/>
                </a:moveTo>
                <a:lnTo>
                  <a:pt x="1362512" y="0"/>
                </a:lnTo>
                <a:lnTo>
                  <a:pt x="1362512" y="485775"/>
                </a:lnTo>
                <a:lnTo>
                  <a:pt x="0" y="485775"/>
                </a:lnTo>
                <a:lnTo>
                  <a:pt x="0" y="0"/>
                </a:lnTo>
                <a:close/>
              </a:path>
            </a:pathLst>
          </a:custGeom>
          <a:blipFill rotWithShape="1">
            <a:blip r:embed="rId4">
              <a:alphaModFix/>
            </a:blip>
            <a:stretch>
              <a:fillRect t="-28882" b="-28883"/>
            </a:stretch>
          </a:blipFill>
          <a:ln>
            <a:noFill/>
          </a:ln>
        </p:spPr>
        <p:txBody>
          <a:bodyPr/>
          <a:lstStyle/>
          <a:p>
            <a:endParaRPr lang="en-GB"/>
          </a:p>
        </p:txBody>
      </p:sp>
      <p:sp>
        <p:nvSpPr>
          <p:cNvPr id="1718" name="Google Shape;1718;p79"/>
          <p:cNvSpPr/>
          <p:nvPr/>
        </p:nvSpPr>
        <p:spPr>
          <a:xfrm>
            <a:off x="8545698" y="4071403"/>
            <a:ext cx="946739" cy="946739"/>
          </a:xfrm>
          <a:custGeom>
            <a:avLst/>
            <a:gdLst/>
            <a:ahLst/>
            <a:cxnLst/>
            <a:rect l="l" t="t" r="r" b="b"/>
            <a:pathLst>
              <a:path w="946739" h="946739" extrusionOk="0">
                <a:moveTo>
                  <a:pt x="0" y="0"/>
                </a:moveTo>
                <a:lnTo>
                  <a:pt x="946740" y="0"/>
                </a:lnTo>
                <a:lnTo>
                  <a:pt x="946740" y="946740"/>
                </a:lnTo>
                <a:lnTo>
                  <a:pt x="0" y="946740"/>
                </a:lnTo>
                <a:lnTo>
                  <a:pt x="0" y="0"/>
                </a:lnTo>
                <a:close/>
              </a:path>
            </a:pathLst>
          </a:custGeom>
          <a:blipFill rotWithShape="1">
            <a:blip r:embed="rId5">
              <a:alphaModFix/>
            </a:blip>
            <a:stretch>
              <a:fillRect/>
            </a:stretch>
          </a:blipFill>
          <a:ln>
            <a:noFill/>
          </a:ln>
        </p:spPr>
        <p:txBody>
          <a:bodyPr/>
          <a:lstStyle/>
          <a:p>
            <a:endParaRPr lang="en-GB"/>
          </a:p>
        </p:txBody>
      </p:sp>
      <p:sp>
        <p:nvSpPr>
          <p:cNvPr id="1719" name="Google Shape;1719;p79"/>
          <p:cNvSpPr/>
          <p:nvPr/>
        </p:nvSpPr>
        <p:spPr>
          <a:xfrm>
            <a:off x="14163780" y="3488713"/>
            <a:ext cx="1633931" cy="918269"/>
          </a:xfrm>
          <a:custGeom>
            <a:avLst/>
            <a:gdLst/>
            <a:ahLst/>
            <a:cxnLst/>
            <a:rect l="l" t="t" r="r" b="b"/>
            <a:pathLst>
              <a:path w="1633931" h="918269" extrusionOk="0">
                <a:moveTo>
                  <a:pt x="0" y="0"/>
                </a:moveTo>
                <a:lnTo>
                  <a:pt x="1633931" y="0"/>
                </a:lnTo>
                <a:lnTo>
                  <a:pt x="1633931" y="918269"/>
                </a:lnTo>
                <a:lnTo>
                  <a:pt x="0" y="918269"/>
                </a:lnTo>
                <a:lnTo>
                  <a:pt x="0" y="0"/>
                </a:lnTo>
                <a:close/>
              </a:path>
            </a:pathLst>
          </a:custGeom>
          <a:blipFill rotWithShape="1">
            <a:blip r:embed="rId6">
              <a:alphaModFix/>
            </a:blip>
            <a:stretch>
              <a:fillRect/>
            </a:stretch>
          </a:blipFill>
          <a:ln>
            <a:noFill/>
          </a:ln>
        </p:spPr>
        <p:txBody>
          <a:bodyPr/>
          <a:lstStyle/>
          <a:p>
            <a:endParaRPr lang="en-GB"/>
          </a:p>
        </p:txBody>
      </p:sp>
      <p:sp>
        <p:nvSpPr>
          <p:cNvPr id="1720" name="Google Shape;1720;p79"/>
          <p:cNvSpPr/>
          <p:nvPr/>
        </p:nvSpPr>
        <p:spPr>
          <a:xfrm>
            <a:off x="9026531" y="1420951"/>
            <a:ext cx="9159671" cy="8743322"/>
          </a:xfrm>
          <a:custGeom>
            <a:avLst/>
            <a:gdLst/>
            <a:ahLst/>
            <a:cxnLst/>
            <a:rect l="l" t="t" r="r" b="b"/>
            <a:pathLst>
              <a:path w="9159671" h="8743322" extrusionOk="0">
                <a:moveTo>
                  <a:pt x="0" y="0"/>
                </a:moveTo>
                <a:lnTo>
                  <a:pt x="9159671" y="0"/>
                </a:lnTo>
                <a:lnTo>
                  <a:pt x="9159671" y="8743323"/>
                </a:lnTo>
                <a:lnTo>
                  <a:pt x="0" y="8743323"/>
                </a:lnTo>
                <a:lnTo>
                  <a:pt x="0" y="0"/>
                </a:lnTo>
                <a:close/>
              </a:path>
            </a:pathLst>
          </a:custGeom>
          <a:blipFill rotWithShape="1">
            <a:blip r:embed="rId7">
              <a:alphaModFix amt="9999"/>
            </a:blip>
            <a:stretch>
              <a:fillRect/>
            </a:stretch>
          </a:blipFill>
          <a:ln>
            <a:noFill/>
          </a:ln>
        </p:spPr>
        <p:txBody>
          <a:bodyPr/>
          <a:lstStyle/>
          <a:p>
            <a:endParaRPr lang="en-GB"/>
          </a:p>
        </p:txBody>
      </p:sp>
      <p:sp>
        <p:nvSpPr>
          <p:cNvPr id="1721" name="Google Shape;1721;p79"/>
          <p:cNvSpPr txBox="1"/>
          <p:nvPr/>
        </p:nvSpPr>
        <p:spPr>
          <a:xfrm>
            <a:off x="8156481" y="3574403"/>
            <a:ext cx="1740098" cy="485775"/>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199" b="1" i="0" u="none" strike="noStrike" cap="none">
                <a:solidFill>
                  <a:srgbClr val="000000"/>
                </a:solidFill>
                <a:latin typeface="Philosopher"/>
                <a:ea typeface="Philosopher"/>
                <a:cs typeface="Philosopher"/>
                <a:sym typeface="Philosopher"/>
              </a:rPr>
              <a:t>Edpuzzle </a:t>
            </a:r>
            <a:endParaRPr/>
          </a:p>
        </p:txBody>
      </p:sp>
      <p:sp>
        <p:nvSpPr>
          <p:cNvPr id="1722" name="Google Shape;1722;p79"/>
          <p:cNvSpPr txBox="1"/>
          <p:nvPr/>
        </p:nvSpPr>
        <p:spPr>
          <a:xfrm>
            <a:off x="6766665" y="1766558"/>
            <a:ext cx="4519732" cy="73152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699" b="1" i="0" u="none" strike="noStrike" cap="none">
                <a:solidFill>
                  <a:srgbClr val="F59F35"/>
                </a:solidFill>
                <a:latin typeface="Philosopher"/>
                <a:ea typeface="Philosopher"/>
                <a:cs typeface="Philosopher"/>
                <a:sym typeface="Philosopher"/>
              </a:rPr>
              <a:t>Eksploracja narzędzi </a:t>
            </a:r>
            <a:endParaRPr/>
          </a:p>
        </p:txBody>
      </p:sp>
      <p:sp>
        <p:nvSpPr>
          <p:cNvPr id="1723" name="Google Shape;1723;p79"/>
          <p:cNvSpPr txBox="1"/>
          <p:nvPr/>
        </p:nvSpPr>
        <p:spPr>
          <a:xfrm>
            <a:off x="1039168"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Niezwykle przyjazne dla użytkownika narzędzie do projektowania graficznego, które może pomóc w tworzeniu atrakcyjnych wizualnie materiałów mikrolearningowych.</a:t>
            </a:r>
            <a:endParaRPr/>
          </a:p>
        </p:txBody>
      </p:sp>
      <p:sp>
        <p:nvSpPr>
          <p:cNvPr id="1724" name="Google Shape;1724;p79"/>
          <p:cNvSpPr txBox="1"/>
          <p:nvPr/>
        </p:nvSpPr>
        <p:spPr>
          <a:xfrm>
            <a:off x="6852274"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Fantastyczny do tworzenia interaktywnych lekcji wideo. Możesz osadzać quizy i pytania bezpośrednio w swoich filmach.</a:t>
            </a:r>
            <a:endParaRPr/>
          </a:p>
        </p:txBody>
      </p:sp>
      <p:sp>
        <p:nvSpPr>
          <p:cNvPr id="1725" name="Google Shape;1725;p79"/>
          <p:cNvSpPr txBox="1"/>
          <p:nvPr/>
        </p:nvSpPr>
        <p:spPr>
          <a:xfrm>
            <a:off x="12141941" y="5295612"/>
            <a:ext cx="5350428"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Interaktywna i angażująca platforma, która pozwala nauczycielom tworzyć quizy, ankiety i gry dla swoich uczniów. Jest to wszechstronne narzędzie, które może zmienić naukę w zabawę i rywalizację</a:t>
            </a:r>
            <a:endParaRPr/>
          </a:p>
        </p:txBody>
      </p:sp>
      <p:sp>
        <p:nvSpPr>
          <p:cNvPr id="1726" name="Google Shape;1726;p79"/>
          <p:cNvSpPr txBox="1"/>
          <p:nvPr/>
        </p:nvSpPr>
        <p:spPr>
          <a:xfrm>
            <a:off x="12469122" y="8003516"/>
            <a:ext cx="502324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Czy ktoś z was korzystał wcześniej z Kahoot?</a:t>
            </a:r>
            <a:endParaRPr/>
          </a:p>
        </p:txBody>
      </p:sp>
      <p:sp>
        <p:nvSpPr>
          <p:cNvPr id="1727" name="Google Shape;1727;p79"/>
          <p:cNvSpPr txBox="1"/>
          <p:nvPr/>
        </p:nvSpPr>
        <p:spPr>
          <a:xfrm>
            <a:off x="6730678" y="8003516"/>
            <a:ext cx="482664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Kto ma doświadczenie z Edpuzzle?</a:t>
            </a:r>
            <a:endParaRPr/>
          </a:p>
        </p:txBody>
      </p:sp>
      <p:sp>
        <p:nvSpPr>
          <p:cNvPr id="1728" name="Google Shape;1728;p79"/>
          <p:cNvSpPr txBox="1"/>
          <p:nvPr/>
        </p:nvSpPr>
        <p:spPr>
          <a:xfrm>
            <a:off x="762205" y="8003516"/>
            <a:ext cx="488751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Czy ktoś z was korzystał wcześniej z Canva?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A79F5870-AA1C-9E01-838E-ADE553F22B2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p:nvPr/>
        </p:nvSpPr>
        <p:spPr>
          <a:xfrm>
            <a:off x="8323744" y="2028453"/>
            <a:ext cx="1292868" cy="357549"/>
          </a:xfrm>
          <a:custGeom>
            <a:avLst/>
            <a:gdLst/>
            <a:ahLst/>
            <a:cxnLst/>
            <a:rect l="l" t="t" r="r" b="b"/>
            <a:pathLst>
              <a:path w="1292868" h="357549" extrusionOk="0">
                <a:moveTo>
                  <a:pt x="0" y="0"/>
                </a:moveTo>
                <a:lnTo>
                  <a:pt x="1292868" y="0"/>
                </a:lnTo>
                <a:lnTo>
                  <a:pt x="1292868" y="357549"/>
                </a:lnTo>
                <a:lnTo>
                  <a:pt x="0" y="357549"/>
                </a:lnTo>
                <a:lnTo>
                  <a:pt x="0" y="0"/>
                </a:lnTo>
                <a:close/>
              </a:path>
            </a:pathLst>
          </a:custGeom>
          <a:blipFill rotWithShape="1">
            <a:blip r:embed="rId3">
              <a:alphaModFix/>
            </a:blip>
            <a:stretch>
              <a:fillRect/>
            </a:stretch>
          </a:blipFill>
          <a:ln>
            <a:noFill/>
          </a:ln>
        </p:spPr>
        <p:txBody>
          <a:bodyPr/>
          <a:lstStyle/>
          <a:p>
            <a:endParaRPr lang="en-GB"/>
          </a:p>
        </p:txBody>
      </p:sp>
      <p:sp>
        <p:nvSpPr>
          <p:cNvPr id="203" name="Google Shape;203;p8"/>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txBody>
          <a:bodyPr/>
          <a:lstStyle/>
          <a:p>
            <a:endParaRPr lang="en-GB"/>
          </a:p>
        </p:txBody>
      </p:sp>
      <p:sp>
        <p:nvSpPr>
          <p:cNvPr id="204" name="Google Shape;204;p8"/>
          <p:cNvSpPr txBox="1"/>
          <p:nvPr/>
        </p:nvSpPr>
        <p:spPr>
          <a:xfrm>
            <a:off x="91440" y="3808259"/>
            <a:ext cx="18105120"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 = nauka w małych, przyswajalnych jednostkach </a:t>
            </a:r>
            <a:endParaRPr/>
          </a:p>
        </p:txBody>
      </p:sp>
      <p:sp>
        <p:nvSpPr>
          <p:cNvPr id="205" name="Google Shape;205;p8"/>
          <p:cNvSpPr txBox="1"/>
          <p:nvPr/>
        </p:nvSpPr>
        <p:spPr>
          <a:xfrm>
            <a:off x="12313318" y="6153861"/>
            <a:ext cx="4167825"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Szanuje Twój czas, czyniąc naukę bardziej dostępną</a:t>
            </a:r>
            <a:endParaRPr/>
          </a:p>
        </p:txBody>
      </p:sp>
      <p:sp>
        <p:nvSpPr>
          <p:cNvPr id="206" name="Google Shape;206;p8"/>
          <p:cNvSpPr txBox="1"/>
          <p:nvPr/>
        </p:nvSpPr>
        <p:spPr>
          <a:xfrm>
            <a:off x="1533171" y="6231315"/>
            <a:ext cx="4715202"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Rozkłada złożone tematy na małe kawałki</a:t>
            </a:r>
            <a:endParaRPr/>
          </a:p>
        </p:txBody>
      </p:sp>
      <p:sp>
        <p:nvSpPr>
          <p:cNvPr id="207" name="Google Shape;207;p8"/>
          <p:cNvSpPr/>
          <p:nvPr/>
        </p:nvSpPr>
        <p:spPr>
          <a:xfrm>
            <a:off x="3204972"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txBody>
          <a:bodyPr/>
          <a:lstStyle/>
          <a:p>
            <a:endParaRPr lang="en-GB"/>
          </a:p>
        </p:txBody>
      </p:sp>
      <p:sp>
        <p:nvSpPr>
          <p:cNvPr id="208" name="Google Shape;208;p8"/>
          <p:cNvSpPr/>
          <p:nvPr/>
        </p:nvSpPr>
        <p:spPr>
          <a:xfrm>
            <a:off x="13711428"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txBody>
          <a:bodyPr/>
          <a:lstStyle/>
          <a:p>
            <a:endParaRPr lang="en-GB"/>
          </a:p>
        </p:txBody>
      </p:sp>
      <p:sp>
        <p:nvSpPr>
          <p:cNvPr id="209" name="Google Shape;209;p8"/>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7">
              <a:alphaModFix/>
            </a:blip>
            <a:stretch>
              <a:fillRect l="-2006" t="-4247" r="-2012" b="-6540"/>
            </a:stretch>
          </a:blipFill>
          <a:ln>
            <a:noFill/>
          </a:ln>
        </p:spPr>
        <p:txBody>
          <a:bodyPr/>
          <a:lstStyle/>
          <a:p>
            <a:endParaRPr lang="en-GB"/>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8" name="Google Shape;1738;p80"/>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739" name="Google Shape;1739;p80"/>
          <p:cNvSpPr/>
          <p:nvPr/>
        </p:nvSpPr>
        <p:spPr>
          <a:xfrm>
            <a:off x="1028021" y="5143500"/>
            <a:ext cx="4671182" cy="3485870"/>
          </a:xfrm>
          <a:custGeom>
            <a:avLst/>
            <a:gdLst/>
            <a:ahLst/>
            <a:cxnLst/>
            <a:rect l="l" t="t" r="r" b="b"/>
            <a:pathLst>
              <a:path w="4671182" h="3485870" extrusionOk="0">
                <a:moveTo>
                  <a:pt x="0" y="0"/>
                </a:moveTo>
                <a:lnTo>
                  <a:pt x="4671183" y="0"/>
                </a:lnTo>
                <a:lnTo>
                  <a:pt x="4671183" y="3485870"/>
                </a:lnTo>
                <a:lnTo>
                  <a:pt x="0" y="3485870"/>
                </a:lnTo>
                <a:lnTo>
                  <a:pt x="0" y="0"/>
                </a:lnTo>
                <a:close/>
              </a:path>
            </a:pathLst>
          </a:custGeom>
          <a:blipFill rotWithShape="1">
            <a:blip r:embed="rId4" cstate="hqprint">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740" name="Google Shape;1740;p80"/>
          <p:cNvSpPr txBox="1"/>
          <p:nvPr/>
        </p:nvSpPr>
        <p:spPr>
          <a:xfrm>
            <a:off x="1250717" y="4300944"/>
            <a:ext cx="4225791"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Firma ABC</a:t>
            </a:r>
            <a:endParaRPr/>
          </a:p>
        </p:txBody>
      </p:sp>
      <p:sp>
        <p:nvSpPr>
          <p:cNvPr id="1741" name="Google Shape;1741;p80"/>
          <p:cNvSpPr txBox="1"/>
          <p:nvPr/>
        </p:nvSpPr>
        <p:spPr>
          <a:xfrm>
            <a:off x="6156086" y="1373326"/>
            <a:ext cx="5847254"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099" b="1" i="0" u="none" strike="noStrike" cap="none">
                <a:solidFill>
                  <a:srgbClr val="F59F35"/>
                </a:solidFill>
                <a:latin typeface="Philosopher"/>
                <a:ea typeface="Philosopher"/>
                <a:cs typeface="Philosopher"/>
                <a:sym typeface="Philosopher"/>
              </a:rPr>
              <a:t>Studia przypadków</a:t>
            </a:r>
            <a:endParaRPr/>
          </a:p>
        </p:txBody>
      </p:sp>
      <p:sp>
        <p:nvSpPr>
          <p:cNvPr id="1742" name="Google Shape;1742;p80"/>
          <p:cNvSpPr/>
          <p:nvPr/>
        </p:nvSpPr>
        <p:spPr>
          <a:xfrm>
            <a:off x="6880304" y="5143500"/>
            <a:ext cx="4398818" cy="3485870"/>
          </a:xfrm>
          <a:custGeom>
            <a:avLst/>
            <a:gdLst/>
            <a:ahLst/>
            <a:cxnLst/>
            <a:rect l="l" t="t" r="r" b="b"/>
            <a:pathLst>
              <a:path w="4398818" h="3485870" extrusionOk="0">
                <a:moveTo>
                  <a:pt x="0" y="0"/>
                </a:moveTo>
                <a:lnTo>
                  <a:pt x="4398818" y="0"/>
                </a:lnTo>
                <a:lnTo>
                  <a:pt x="4398818" y="3485870"/>
                </a:lnTo>
                <a:lnTo>
                  <a:pt x="0" y="3485870"/>
                </a:lnTo>
                <a:lnTo>
                  <a:pt x="0" y="0"/>
                </a:lnTo>
                <a:close/>
              </a:path>
            </a:pathLst>
          </a:custGeom>
          <a:blipFill rotWithShape="1">
            <a:blip r:embed="rId5" cstate="hqprint">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743" name="Google Shape;1743;p80"/>
          <p:cNvSpPr/>
          <p:nvPr/>
        </p:nvSpPr>
        <p:spPr>
          <a:xfrm>
            <a:off x="12362772" y="5143500"/>
            <a:ext cx="4631702" cy="3485870"/>
          </a:xfrm>
          <a:custGeom>
            <a:avLst/>
            <a:gdLst/>
            <a:ahLst/>
            <a:cxnLst/>
            <a:rect l="l" t="t" r="r" b="b"/>
            <a:pathLst>
              <a:path w="4631702" h="3485870" extrusionOk="0">
                <a:moveTo>
                  <a:pt x="0" y="0"/>
                </a:moveTo>
                <a:lnTo>
                  <a:pt x="4631702" y="0"/>
                </a:lnTo>
                <a:lnTo>
                  <a:pt x="4631702" y="3485870"/>
                </a:lnTo>
                <a:lnTo>
                  <a:pt x="0" y="3485870"/>
                </a:lnTo>
                <a:lnTo>
                  <a:pt x="0" y="0"/>
                </a:lnTo>
                <a:close/>
              </a:path>
            </a:pathLst>
          </a:custGeom>
          <a:blipFill rotWithShape="1">
            <a:blip r:embed="rId6" cstate="hqprint">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744" name="Google Shape;1744;p80"/>
          <p:cNvSpPr txBox="1"/>
          <p:nvPr/>
        </p:nvSpPr>
        <p:spPr>
          <a:xfrm>
            <a:off x="7611750" y="4498210"/>
            <a:ext cx="3064500"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Szkoła Z</a:t>
            </a:r>
            <a:endParaRPr/>
          </a:p>
        </p:txBody>
      </p:sp>
      <p:sp>
        <p:nvSpPr>
          <p:cNvPr id="1745" name="Google Shape;1745;p80"/>
          <p:cNvSpPr txBox="1"/>
          <p:nvPr/>
        </p:nvSpPr>
        <p:spPr>
          <a:xfrm>
            <a:off x="11563086" y="4498210"/>
            <a:ext cx="623107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Organizacja non-profit MAAM</a:t>
            </a:r>
            <a:endParaRPr/>
          </a:p>
        </p:txBody>
      </p:sp>
      <p:grpSp>
        <p:nvGrpSpPr>
          <p:cNvPr id="1746" name="Google Shape;1746;p80"/>
          <p:cNvGrpSpPr/>
          <p:nvPr/>
        </p:nvGrpSpPr>
        <p:grpSpPr>
          <a:xfrm rot="-5400000">
            <a:off x="2993284" y="3221512"/>
            <a:ext cx="723695" cy="740657"/>
            <a:chOff x="0" y="-19050"/>
            <a:chExt cx="812800" cy="831850"/>
          </a:xfrm>
        </p:grpSpPr>
        <p:sp>
          <p:nvSpPr>
            <p:cNvPr id="1747" name="Google Shape;1747;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49" name="Google Shape;1749;p80"/>
          <p:cNvGrpSpPr/>
          <p:nvPr/>
        </p:nvGrpSpPr>
        <p:grpSpPr>
          <a:xfrm rot="-5400000">
            <a:off x="8773672" y="3210155"/>
            <a:ext cx="723695" cy="740657"/>
            <a:chOff x="0" y="-19050"/>
            <a:chExt cx="812800" cy="831850"/>
          </a:xfrm>
        </p:grpSpPr>
        <p:sp>
          <p:nvSpPr>
            <p:cNvPr id="1750" name="Google Shape;1750;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52" name="Google Shape;1752;p80"/>
          <p:cNvGrpSpPr/>
          <p:nvPr/>
        </p:nvGrpSpPr>
        <p:grpSpPr>
          <a:xfrm rot="-5400000">
            <a:off x="14308295" y="3221512"/>
            <a:ext cx="723695" cy="740657"/>
            <a:chOff x="0" y="-19050"/>
            <a:chExt cx="812800" cy="831850"/>
          </a:xfrm>
        </p:grpSpPr>
        <p:sp>
          <p:nvSpPr>
            <p:cNvPr id="1753" name="Google Shape;1753;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55" name="Google Shape;1755;p80"/>
          <p:cNvSpPr txBox="1"/>
          <p:nvPr/>
        </p:nvSpPr>
        <p:spPr>
          <a:xfrm>
            <a:off x="3296863" y="3339428"/>
            <a:ext cx="133499" cy="514350"/>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252" b="1" i="0" u="none" strike="noStrike" cap="none">
                <a:solidFill>
                  <a:srgbClr val="000000"/>
                </a:solidFill>
                <a:latin typeface="Philosopher"/>
                <a:ea typeface="Philosopher"/>
                <a:cs typeface="Philosopher"/>
                <a:sym typeface="Philosopher"/>
              </a:rPr>
              <a:t>1</a:t>
            </a:r>
            <a:endParaRPr/>
          </a:p>
        </p:txBody>
      </p:sp>
      <p:sp>
        <p:nvSpPr>
          <p:cNvPr id="1756" name="Google Shape;1756;p80"/>
          <p:cNvSpPr txBox="1"/>
          <p:nvPr/>
        </p:nvSpPr>
        <p:spPr>
          <a:xfrm>
            <a:off x="9027534" y="3325287"/>
            <a:ext cx="232932"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3402" b="1" i="0" u="none" strike="noStrike" cap="none">
                <a:solidFill>
                  <a:srgbClr val="000000"/>
                </a:solidFill>
                <a:latin typeface="Philosopher"/>
                <a:ea typeface="Philosopher"/>
                <a:cs typeface="Philosopher"/>
                <a:sym typeface="Philosopher"/>
              </a:rPr>
              <a:t>2</a:t>
            </a:r>
            <a:endParaRPr/>
          </a:p>
        </p:txBody>
      </p:sp>
      <p:sp>
        <p:nvSpPr>
          <p:cNvPr id="1757" name="Google Shape;1757;p80"/>
          <p:cNvSpPr txBox="1"/>
          <p:nvPr/>
        </p:nvSpPr>
        <p:spPr>
          <a:xfrm>
            <a:off x="14561284" y="3325287"/>
            <a:ext cx="234678"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3402" b="1" i="0" u="none" strike="noStrike" cap="none">
                <a:solidFill>
                  <a:srgbClr val="000000"/>
                </a:solidFill>
                <a:latin typeface="Philosopher"/>
                <a:ea typeface="Philosopher"/>
                <a:cs typeface="Philosopher"/>
                <a:sym typeface="Philosopher"/>
              </a:rPr>
              <a:t>3</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A6871D25-33D1-D359-7AAE-E82BF519426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053" y="9334778"/>
            <a:ext cx="2429309" cy="46170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7" name="Google Shape;1767;p81"/>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GB"/>
          </a:p>
        </p:txBody>
      </p:sp>
      <p:sp>
        <p:nvSpPr>
          <p:cNvPr id="1768" name="Google Shape;1768;p81"/>
          <p:cNvSpPr/>
          <p:nvPr/>
        </p:nvSpPr>
        <p:spPr>
          <a:xfrm>
            <a:off x="7260060" y="585724"/>
            <a:ext cx="11027940" cy="8229600"/>
          </a:xfrm>
          <a:custGeom>
            <a:avLst/>
            <a:gdLst/>
            <a:ahLst/>
            <a:cxnLst/>
            <a:rect l="l" t="t" r="r" b="b"/>
            <a:pathLst>
              <a:path w="11027940" h="8229600" extrusionOk="0">
                <a:moveTo>
                  <a:pt x="0" y="0"/>
                </a:moveTo>
                <a:lnTo>
                  <a:pt x="11027940" y="0"/>
                </a:lnTo>
                <a:lnTo>
                  <a:pt x="11027940" y="8229600"/>
                </a:lnTo>
                <a:lnTo>
                  <a:pt x="0" y="8229600"/>
                </a:lnTo>
                <a:lnTo>
                  <a:pt x="0" y="0"/>
                </a:lnTo>
                <a:close/>
              </a:path>
            </a:pathLst>
          </a:custGeom>
          <a:blipFill rotWithShape="1">
            <a:blip r:embed="rId4">
              <a:alphaModFix/>
            </a:blip>
            <a:stretch>
              <a:fillRect/>
            </a:stretch>
          </a:blipFill>
          <a:ln>
            <a:noFill/>
          </a:ln>
        </p:spPr>
        <p:txBody>
          <a:bodyPr/>
          <a:lstStyle/>
          <a:p>
            <a:endParaRPr lang="en-GB"/>
          </a:p>
        </p:txBody>
      </p:sp>
      <p:grpSp>
        <p:nvGrpSpPr>
          <p:cNvPr id="1769" name="Google Shape;1769;p81"/>
          <p:cNvGrpSpPr/>
          <p:nvPr/>
        </p:nvGrpSpPr>
        <p:grpSpPr>
          <a:xfrm>
            <a:off x="533930" y="5107335"/>
            <a:ext cx="11932595" cy="2647740"/>
            <a:chOff x="0" y="-9525"/>
            <a:chExt cx="3142741" cy="697347"/>
          </a:xfrm>
        </p:grpSpPr>
        <p:sp>
          <p:nvSpPr>
            <p:cNvPr id="1770" name="Google Shape;1770;p81"/>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txBody>
            <a:bodyPr/>
            <a:lstStyle/>
            <a:p>
              <a:endParaRPr lang="en-GB"/>
            </a:p>
          </p:txBody>
        </p:sp>
        <p:sp>
          <p:nvSpPr>
            <p:cNvPr id="1771" name="Google Shape;1771;p81"/>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72" name="Google Shape;1772;p81"/>
          <p:cNvSpPr txBox="1"/>
          <p:nvPr/>
        </p:nvSpPr>
        <p:spPr>
          <a:xfrm>
            <a:off x="11224051" y="1999292"/>
            <a:ext cx="6035249" cy="97564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310" b="1" i="0" u="none" strike="noStrike" cap="none">
                <a:solidFill>
                  <a:srgbClr val="DFAC52"/>
                </a:solidFill>
                <a:latin typeface="Philosopher"/>
                <a:ea typeface="Philosopher"/>
                <a:cs typeface="Philosopher"/>
                <a:sym typeface="Philosopher"/>
              </a:rPr>
              <a:t>Firma ABC</a:t>
            </a:r>
            <a:endParaRPr/>
          </a:p>
        </p:txBody>
      </p:sp>
      <p:sp>
        <p:nvSpPr>
          <p:cNvPr id="1773" name="Google Shape;1773;p81"/>
          <p:cNvSpPr txBox="1"/>
          <p:nvPr/>
        </p:nvSpPr>
        <p:spPr>
          <a:xfrm>
            <a:off x="335181" y="6185553"/>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Zapewnienie </a:t>
            </a:r>
            <a:r>
              <a:rPr lang="en-US" sz="2400" b="1" i="0" u="none" strike="noStrike" cap="none">
                <a:solidFill>
                  <a:srgbClr val="000000"/>
                </a:solidFill>
                <a:latin typeface="Philosopher"/>
                <a:ea typeface="Philosopher"/>
                <a:cs typeface="Philosopher"/>
                <a:sym typeface="Philosopher"/>
              </a:rPr>
              <a:t>pracownikom zdalnym ciągłych szkoleń w </a:t>
            </a:r>
            <a:r>
              <a:rPr lang="en-US" sz="2400" b="0" i="0" u="none" strike="noStrike" cap="none">
                <a:solidFill>
                  <a:srgbClr val="000000"/>
                </a:solidFill>
                <a:latin typeface="Philosopher"/>
                <a:ea typeface="Philosopher"/>
                <a:cs typeface="Philosopher"/>
                <a:sym typeface="Philosopher"/>
              </a:rPr>
              <a:t>celu </a:t>
            </a:r>
            <a:r>
              <a:rPr lang="en-US" sz="2400" b="1" i="0" u="none" strike="noStrike" cap="none">
                <a:solidFill>
                  <a:srgbClr val="000000"/>
                </a:solidFill>
                <a:latin typeface="Philosopher"/>
                <a:ea typeface="Philosopher"/>
                <a:cs typeface="Philosopher"/>
                <a:sym typeface="Philosopher"/>
              </a:rPr>
              <a:t>nadążania </a:t>
            </a:r>
            <a:r>
              <a:rPr lang="en-US" sz="2400" b="0" i="0" u="none" strike="noStrike" cap="none">
                <a:solidFill>
                  <a:srgbClr val="000000"/>
                </a:solidFill>
                <a:latin typeface="Philosopher"/>
                <a:ea typeface="Philosopher"/>
                <a:cs typeface="Philosopher"/>
                <a:sym typeface="Philosopher"/>
              </a:rPr>
              <a:t>za </a:t>
            </a:r>
            <a:r>
              <a:rPr lang="en-US" sz="2400" b="1" i="0" u="none" strike="noStrike" cap="none">
                <a:solidFill>
                  <a:srgbClr val="000000"/>
                </a:solidFill>
                <a:latin typeface="Philosopher"/>
                <a:ea typeface="Philosopher"/>
                <a:cs typeface="Philosopher"/>
                <a:sym typeface="Philosopher"/>
              </a:rPr>
              <a:t>rozwijającymi się technologiami.</a:t>
            </a:r>
            <a:endParaRPr/>
          </a:p>
        </p:txBody>
      </p:sp>
      <p:sp>
        <p:nvSpPr>
          <p:cNvPr id="1774" name="Google Shape;1774;p81"/>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Studia przypadków</a:t>
            </a:r>
            <a:endParaRPr/>
          </a:p>
        </p:txBody>
      </p:sp>
      <p:sp>
        <p:nvSpPr>
          <p:cNvPr id="1775" name="Google Shape;1775;p81"/>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Potrzeba</a:t>
            </a:r>
            <a:endParaRPr/>
          </a:p>
        </p:txBody>
      </p:sp>
      <p:sp>
        <p:nvSpPr>
          <p:cNvPr id="1776" name="Google Shape;1776;p81"/>
          <p:cNvSpPr txBox="1"/>
          <p:nvPr/>
        </p:nvSpPr>
        <p:spPr>
          <a:xfrm>
            <a:off x="10897373" y="1951667"/>
            <a:ext cx="653355" cy="962025"/>
          </a:xfrm>
          <a:prstGeom prst="rect">
            <a:avLst/>
          </a:prstGeom>
          <a:noFill/>
          <a:ln>
            <a:noFill/>
          </a:ln>
        </p:spPr>
        <p:txBody>
          <a:bodyPr spcFirstLastPara="1" wrap="square" lIns="0" tIns="0" rIns="0" bIns="0" anchor="t" anchorCtr="0">
            <a:spAutoFit/>
          </a:bodyPr>
          <a:lstStyle/>
          <a:p>
            <a:pPr marL="0" marR="0" lvl="0" indent="0" algn="ctr" rtl="0">
              <a:lnSpc>
                <a:spcPct val="119990"/>
              </a:lnSpc>
              <a:spcBef>
                <a:spcPts val="0"/>
              </a:spcBef>
              <a:spcAft>
                <a:spcPts val="0"/>
              </a:spcAft>
              <a:buNone/>
            </a:pPr>
            <a:r>
              <a:rPr lang="en-US" sz="6168" b="1" i="0" u="none" strike="noStrike" cap="none">
                <a:solidFill>
                  <a:srgbClr val="DFAC52"/>
                </a:solidFill>
                <a:latin typeface="Arimo"/>
                <a:ea typeface="Arimo"/>
                <a:cs typeface="Arimo"/>
                <a:sym typeface="Arimo"/>
              </a:rPr>
              <a:t>1.</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559CDEB9-1676-4F1E-766F-B45EBBDE4A3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933" y="9251172"/>
            <a:ext cx="2429309" cy="46170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8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648" t="-22737" b="-26703"/>
            </a:stretch>
          </a:blipFill>
          <a:ln>
            <a:noFill/>
          </a:ln>
        </p:spPr>
        <p:txBody>
          <a:bodyPr/>
          <a:lstStyle/>
          <a:p>
            <a:endParaRPr lang="en-GB"/>
          </a:p>
        </p:txBody>
      </p:sp>
      <p:sp>
        <p:nvSpPr>
          <p:cNvPr id="1787" name="Google Shape;1787;p82"/>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GB"/>
          </a:p>
        </p:txBody>
      </p:sp>
      <p:grpSp>
        <p:nvGrpSpPr>
          <p:cNvPr id="1788" name="Google Shape;1788;p82"/>
          <p:cNvGrpSpPr/>
          <p:nvPr/>
        </p:nvGrpSpPr>
        <p:grpSpPr>
          <a:xfrm>
            <a:off x="498392" y="3131088"/>
            <a:ext cx="12830803" cy="6259223"/>
            <a:chOff x="0" y="-9525"/>
            <a:chExt cx="3379306" cy="1648520"/>
          </a:xfrm>
        </p:grpSpPr>
        <p:sp>
          <p:nvSpPr>
            <p:cNvPr id="1789" name="Google Shape;1789;p82"/>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txBody>
            <a:bodyPr/>
            <a:lstStyle/>
            <a:p>
              <a:endParaRPr lang="en-GB"/>
            </a:p>
          </p:txBody>
        </p:sp>
        <p:sp>
          <p:nvSpPr>
            <p:cNvPr id="1790" name="Google Shape;1790;p82"/>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91" name="Google Shape;1791;p82"/>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5">
              <a:alphaModFix/>
            </a:blip>
            <a:stretch>
              <a:fillRect b="-29981"/>
            </a:stretch>
          </a:blipFill>
          <a:ln>
            <a:noFill/>
          </a:ln>
        </p:spPr>
        <p:txBody>
          <a:bodyPr/>
          <a:lstStyle/>
          <a:p>
            <a:endParaRPr lang="en-GB"/>
          </a:p>
        </p:txBody>
      </p:sp>
      <p:sp>
        <p:nvSpPr>
          <p:cNvPr id="1792" name="Google Shape;1792;p82"/>
          <p:cNvSpPr/>
          <p:nvPr/>
        </p:nvSpPr>
        <p:spPr>
          <a:xfrm>
            <a:off x="684547" y="3956776"/>
            <a:ext cx="1184733" cy="944825"/>
          </a:xfrm>
          <a:custGeom>
            <a:avLst/>
            <a:gdLst/>
            <a:ahLst/>
            <a:cxnLst/>
            <a:rect l="l" t="t" r="r" b="b"/>
            <a:pathLst>
              <a:path w="1184733" h="944825" extrusionOk="0">
                <a:moveTo>
                  <a:pt x="0" y="0"/>
                </a:moveTo>
                <a:lnTo>
                  <a:pt x="1184733" y="0"/>
                </a:lnTo>
                <a:lnTo>
                  <a:pt x="1184733" y="944825"/>
                </a:lnTo>
                <a:lnTo>
                  <a:pt x="0" y="944825"/>
                </a:lnTo>
                <a:lnTo>
                  <a:pt x="0" y="0"/>
                </a:lnTo>
                <a:close/>
              </a:path>
            </a:pathLst>
          </a:custGeom>
          <a:blipFill rotWithShape="1">
            <a:blip r:embed="rId6">
              <a:alphaModFix/>
            </a:blip>
            <a:stretch>
              <a:fillRect/>
            </a:stretch>
          </a:blipFill>
          <a:ln>
            <a:noFill/>
          </a:ln>
        </p:spPr>
        <p:txBody>
          <a:bodyPr/>
          <a:lstStyle/>
          <a:p>
            <a:endParaRPr lang="en-GB"/>
          </a:p>
        </p:txBody>
      </p:sp>
      <p:sp>
        <p:nvSpPr>
          <p:cNvPr id="1793" name="Google Shape;1793;p82"/>
          <p:cNvSpPr/>
          <p:nvPr/>
        </p:nvSpPr>
        <p:spPr>
          <a:xfrm>
            <a:off x="945906" y="6206526"/>
            <a:ext cx="662016" cy="746985"/>
          </a:xfrm>
          <a:custGeom>
            <a:avLst/>
            <a:gdLst/>
            <a:ahLst/>
            <a:cxnLst/>
            <a:rect l="l" t="t" r="r" b="b"/>
            <a:pathLst>
              <a:path w="662016" h="746985" extrusionOk="0">
                <a:moveTo>
                  <a:pt x="0" y="0"/>
                </a:moveTo>
                <a:lnTo>
                  <a:pt x="662015" y="0"/>
                </a:lnTo>
                <a:lnTo>
                  <a:pt x="662015" y="746985"/>
                </a:lnTo>
                <a:lnTo>
                  <a:pt x="0" y="746985"/>
                </a:lnTo>
                <a:lnTo>
                  <a:pt x="0" y="0"/>
                </a:lnTo>
                <a:close/>
              </a:path>
            </a:pathLst>
          </a:custGeom>
          <a:blipFill rotWithShape="1">
            <a:blip r:embed="rId7">
              <a:alphaModFix/>
            </a:blip>
            <a:stretch>
              <a:fillRect/>
            </a:stretch>
          </a:blipFill>
          <a:ln>
            <a:noFill/>
          </a:ln>
        </p:spPr>
        <p:txBody>
          <a:bodyPr/>
          <a:lstStyle/>
          <a:p>
            <a:endParaRPr lang="en-GB"/>
          </a:p>
        </p:txBody>
      </p:sp>
      <p:sp>
        <p:nvSpPr>
          <p:cNvPr id="1794" name="Google Shape;1794;p82"/>
          <p:cNvSpPr/>
          <p:nvPr/>
        </p:nvSpPr>
        <p:spPr>
          <a:xfrm>
            <a:off x="819948" y="7892753"/>
            <a:ext cx="977358" cy="977358"/>
          </a:xfrm>
          <a:custGeom>
            <a:avLst/>
            <a:gdLst/>
            <a:ahLst/>
            <a:cxnLst/>
            <a:rect l="l" t="t" r="r" b="b"/>
            <a:pathLst>
              <a:path w="977358" h="977358" extrusionOk="0">
                <a:moveTo>
                  <a:pt x="0" y="0"/>
                </a:moveTo>
                <a:lnTo>
                  <a:pt x="977358" y="0"/>
                </a:lnTo>
                <a:lnTo>
                  <a:pt x="977358" y="977358"/>
                </a:lnTo>
                <a:lnTo>
                  <a:pt x="0" y="977358"/>
                </a:lnTo>
                <a:lnTo>
                  <a:pt x="0" y="0"/>
                </a:lnTo>
                <a:close/>
              </a:path>
            </a:pathLst>
          </a:custGeom>
          <a:blipFill rotWithShape="1">
            <a:blip r:embed="rId8">
              <a:alphaModFix/>
            </a:blip>
            <a:stretch>
              <a:fillRect/>
            </a:stretch>
          </a:blipFill>
          <a:ln>
            <a:noFill/>
          </a:ln>
        </p:spPr>
        <p:txBody>
          <a:bodyPr/>
          <a:lstStyle/>
          <a:p>
            <a:endParaRPr lang="en-GB"/>
          </a:p>
        </p:txBody>
      </p:sp>
      <p:sp>
        <p:nvSpPr>
          <p:cNvPr id="1795" name="Google Shape;1795;p82"/>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FBF9FF"/>
                </a:solidFill>
                <a:latin typeface="Arimo"/>
                <a:ea typeface="Arimo"/>
                <a:cs typeface="Arimo"/>
                <a:sym typeface="Arimo"/>
              </a:rPr>
              <a:t>1</a:t>
            </a:r>
            <a:endParaRPr/>
          </a:p>
        </p:txBody>
      </p:sp>
      <p:sp>
        <p:nvSpPr>
          <p:cNvPr id="1796" name="Google Shape;1796;p82"/>
          <p:cNvSpPr txBox="1"/>
          <p:nvPr/>
        </p:nvSpPr>
        <p:spPr>
          <a:xfrm>
            <a:off x="498392" y="2065595"/>
            <a:ext cx="7445914" cy="742950"/>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 Podejście</a:t>
            </a:r>
            <a:endParaRPr/>
          </a:p>
        </p:txBody>
      </p:sp>
      <p:sp>
        <p:nvSpPr>
          <p:cNvPr id="1797" name="Google Shape;1797;p82"/>
          <p:cNvSpPr txBox="1"/>
          <p:nvPr/>
        </p:nvSpPr>
        <p:spPr>
          <a:xfrm>
            <a:off x="2264529" y="4052160"/>
            <a:ext cx="10708772" cy="47148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Rozbicie złożonych tematów technicznych na </a:t>
            </a:r>
            <a:r>
              <a:rPr lang="en-US" sz="2400" b="1" i="0" u="none" strike="noStrike" cap="none">
                <a:solidFill>
                  <a:srgbClr val="000000"/>
                </a:solidFill>
                <a:latin typeface="Philosopher"/>
                <a:ea typeface="Philosopher"/>
                <a:cs typeface="Philosopher"/>
                <a:sym typeface="Philosopher"/>
              </a:rPr>
              <a:t>moduły wielkości kęsa</a:t>
            </a:r>
            <a:r>
              <a:rPr lang="en-US" sz="2400" b="0" i="0" u="none" strike="noStrike" cap="none">
                <a:solidFill>
                  <a:srgbClr val="000000"/>
                </a:solidFill>
                <a:latin typeface="Philosopher"/>
                <a:ea typeface="Philosopher"/>
                <a:cs typeface="Philosopher"/>
                <a:sym typeface="Philosopher"/>
              </a:rPr>
              <a:t>, łatwo dostępne za pośrednictwem ich systemu zarządzania nauczaniem.</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Każdy moduł został zaprojektowany tak, aby był </a:t>
            </a:r>
            <a:r>
              <a:rPr lang="en-US" sz="2400" b="1" i="0" u="none" strike="noStrike" cap="none">
                <a:solidFill>
                  <a:srgbClr val="000000"/>
                </a:solidFill>
                <a:latin typeface="Philosopher"/>
                <a:ea typeface="Philosopher"/>
                <a:cs typeface="Philosopher"/>
                <a:sym typeface="Philosopher"/>
              </a:rPr>
              <a:t>krótki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angażujący, </a:t>
            </a:r>
            <a:r>
              <a:rPr lang="en-US" sz="2400" b="0" i="0" u="none" strike="noStrike" cap="none">
                <a:solidFill>
                  <a:srgbClr val="000000"/>
                </a:solidFill>
                <a:latin typeface="Philosopher"/>
                <a:ea typeface="Philosopher"/>
                <a:cs typeface="Philosopher"/>
                <a:sym typeface="Philosopher"/>
              </a:rPr>
              <a:t>koncentrując się na jednej </a:t>
            </a:r>
            <a:r>
              <a:rPr lang="en-US" sz="2400" b="1" i="0" u="none" strike="noStrike" cap="none">
                <a:solidFill>
                  <a:srgbClr val="000000"/>
                </a:solidFill>
                <a:latin typeface="Philosopher"/>
                <a:ea typeface="Philosopher"/>
                <a:cs typeface="Philosopher"/>
                <a:sym typeface="Philosopher"/>
              </a:rPr>
              <a:t>konkretnej umiejętności lub koncepcji </a:t>
            </a:r>
            <a:r>
              <a:rPr lang="en-US" sz="2400" b="0" i="0" u="none" strike="noStrike" cap="none">
                <a:solidFill>
                  <a:srgbClr val="000000"/>
                </a:solidFill>
                <a:latin typeface="Philosopher"/>
                <a:ea typeface="Philosopher"/>
                <a:cs typeface="Philosopher"/>
                <a:sym typeface="Philosopher"/>
              </a:rPr>
              <a:t>(zawierał </a:t>
            </a:r>
            <a:r>
              <a:rPr lang="en-US" sz="2400" b="1" i="0" u="none" strike="noStrike" cap="none">
                <a:solidFill>
                  <a:srgbClr val="000000"/>
                </a:solidFill>
                <a:latin typeface="Philosopher"/>
                <a:ea typeface="Philosopher"/>
                <a:cs typeface="Philosopher"/>
                <a:sym typeface="Philosopher"/>
              </a:rPr>
              <a:t>filmy</a:t>
            </a:r>
            <a:r>
              <a:rPr lang="en-US" sz="2400" b="0" i="0" u="none" strike="noStrike" cap="none">
                <a:solidFill>
                  <a:srgbClr val="000000"/>
                </a:solidFill>
                <a:latin typeface="Philosopher"/>
                <a:ea typeface="Philosopher"/>
                <a:cs typeface="Philosopher"/>
                <a:sym typeface="Philosopher"/>
              </a:rPr>
              <a:t>, interaktywne </a:t>
            </a:r>
            <a:r>
              <a:rPr lang="en-US" sz="2400" b="1" i="0" u="none" strike="noStrike" cap="none">
                <a:solidFill>
                  <a:srgbClr val="000000"/>
                </a:solidFill>
                <a:latin typeface="Philosopher"/>
                <a:ea typeface="Philosopher"/>
                <a:cs typeface="Philosopher"/>
                <a:sym typeface="Philosopher"/>
              </a:rPr>
              <a:t>quizy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infografiki</a:t>
            </a:r>
            <a:r>
              <a:rPr lang="en-US" sz="2400" b="0" i="0" u="none" strike="noStrike" cap="none">
                <a:solidFill>
                  <a:srgbClr val="000000"/>
                </a:solidFill>
                <a:latin typeface="Philosopher"/>
                <a:ea typeface="Philosopher"/>
                <a:cs typeface="Philosopher"/>
                <a:sym typeface="Philosopher"/>
              </a:rPr>
              <a:t>).</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Aby zapewnić </a:t>
            </a:r>
            <a:r>
              <a:rPr lang="en-US" sz="2400" b="1" i="0" u="none" strike="noStrike" cap="none">
                <a:solidFill>
                  <a:srgbClr val="000000"/>
                </a:solidFill>
                <a:latin typeface="Philosopher"/>
                <a:ea typeface="Philosopher"/>
                <a:cs typeface="Philosopher"/>
                <a:sym typeface="Philosopher"/>
              </a:rPr>
              <a:t>odpowiedzialność</a:t>
            </a:r>
            <a:r>
              <a:rPr lang="en-US" sz="2400" b="0" i="0" u="none" strike="noStrike" cap="none">
                <a:solidFill>
                  <a:srgbClr val="000000"/>
                </a:solidFill>
                <a:latin typeface="Philosopher"/>
                <a:ea typeface="Philosopher"/>
                <a:cs typeface="Philosopher"/>
                <a:sym typeface="Philosopher"/>
              </a:rPr>
              <a:t>, wdrożyli </a:t>
            </a:r>
            <a:r>
              <a:rPr lang="en-US" sz="2400" b="1" i="0" u="none" strike="noStrike" cap="none">
                <a:solidFill>
                  <a:srgbClr val="000000"/>
                </a:solidFill>
                <a:latin typeface="Philosopher"/>
                <a:ea typeface="Philosopher"/>
                <a:cs typeface="Philosopher"/>
                <a:sym typeface="Philosopher"/>
              </a:rPr>
              <a:t>system grywalizacji, w </a:t>
            </a:r>
            <a:r>
              <a:rPr lang="en-US" sz="2400" b="0" i="0" u="none" strike="noStrike" cap="none">
                <a:solidFill>
                  <a:srgbClr val="000000"/>
                </a:solidFill>
                <a:latin typeface="Philosopher"/>
                <a:ea typeface="Philosopher"/>
                <a:cs typeface="Philosopher"/>
                <a:sym typeface="Philosopher"/>
              </a:rPr>
              <a:t>którym pracownicy zdobywali punkty i odznaki za ukończenie modułów</a:t>
            </a:r>
            <a:endParaRPr/>
          </a:p>
        </p:txBody>
      </p:sp>
      <p:sp>
        <p:nvSpPr>
          <p:cNvPr id="1798" name="Google Shape;1798;p82"/>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116" b="1" i="0" u="none" strike="noStrike" cap="none">
                <a:solidFill>
                  <a:srgbClr val="DFAC52"/>
                </a:solidFill>
                <a:latin typeface="Philosopher"/>
                <a:ea typeface="Philosopher"/>
                <a:cs typeface="Philosopher"/>
                <a:sym typeface="Philosopher"/>
              </a:rPr>
              <a:t>Firma ABC</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FE25FB14-6AD3-8892-B206-BC9EACFDA7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70631" y="9476761"/>
            <a:ext cx="2429309" cy="46170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p83"/>
          <p:cNvSpPr/>
          <p:nvPr/>
        </p:nvSpPr>
        <p:spPr>
          <a:xfrm>
            <a:off x="0" y="0"/>
            <a:ext cx="18288000" cy="10694818"/>
          </a:xfrm>
          <a:custGeom>
            <a:avLst/>
            <a:gdLst/>
            <a:ahLst/>
            <a:cxnLst/>
            <a:rect l="l" t="t" r="r" b="b"/>
            <a:pathLst>
              <a:path w="18288000" h="10694818" extrusionOk="0">
                <a:moveTo>
                  <a:pt x="0" y="0"/>
                </a:moveTo>
                <a:lnTo>
                  <a:pt x="18288000" y="0"/>
                </a:lnTo>
                <a:lnTo>
                  <a:pt x="18288000" y="10694818"/>
                </a:lnTo>
                <a:lnTo>
                  <a:pt x="0" y="10694818"/>
                </a:lnTo>
                <a:lnTo>
                  <a:pt x="0" y="0"/>
                </a:lnTo>
                <a:close/>
              </a:path>
            </a:pathLst>
          </a:custGeom>
          <a:blipFill rotWithShape="1">
            <a:blip r:embed="rId3">
              <a:alphaModFix/>
            </a:blip>
            <a:stretch>
              <a:fillRect l="-12648" t="-21870" b="-21870"/>
            </a:stretch>
          </a:blipFill>
          <a:ln>
            <a:noFill/>
          </a:ln>
        </p:spPr>
        <p:txBody>
          <a:bodyPr/>
          <a:lstStyle/>
          <a:p>
            <a:endParaRPr lang="en-GB"/>
          </a:p>
        </p:txBody>
      </p:sp>
      <p:sp>
        <p:nvSpPr>
          <p:cNvPr id="1809" name="Google Shape;1809;p83"/>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grpSp>
        <p:nvGrpSpPr>
          <p:cNvPr id="1810" name="Google Shape;1810;p83"/>
          <p:cNvGrpSpPr/>
          <p:nvPr/>
        </p:nvGrpSpPr>
        <p:grpSpPr>
          <a:xfrm>
            <a:off x="327590" y="3578644"/>
            <a:ext cx="12830803" cy="5649120"/>
            <a:chOff x="0" y="-9525"/>
            <a:chExt cx="3379306" cy="1487834"/>
          </a:xfrm>
        </p:grpSpPr>
        <p:sp>
          <p:nvSpPr>
            <p:cNvPr id="1811" name="Google Shape;1811;p83"/>
            <p:cNvSpPr/>
            <p:nvPr/>
          </p:nvSpPr>
          <p:spPr>
            <a:xfrm>
              <a:off x="0" y="0"/>
              <a:ext cx="3379306" cy="1478309"/>
            </a:xfrm>
            <a:custGeom>
              <a:avLst/>
              <a:gdLst/>
              <a:ahLst/>
              <a:cxnLst/>
              <a:rect l="l" t="t" r="r" b="b"/>
              <a:pathLst>
                <a:path w="3379306" h="1478309" extrusionOk="0">
                  <a:moveTo>
                    <a:pt x="0" y="0"/>
                  </a:moveTo>
                  <a:lnTo>
                    <a:pt x="3379306" y="0"/>
                  </a:lnTo>
                  <a:lnTo>
                    <a:pt x="3379306" y="1478309"/>
                  </a:lnTo>
                  <a:lnTo>
                    <a:pt x="0" y="1478309"/>
                  </a:lnTo>
                  <a:close/>
                </a:path>
              </a:pathLst>
            </a:custGeom>
            <a:solidFill>
              <a:srgbClr val="DFAC52"/>
            </a:solidFill>
            <a:ln>
              <a:noFill/>
            </a:ln>
          </p:spPr>
          <p:txBody>
            <a:bodyPr/>
            <a:lstStyle/>
            <a:p>
              <a:endParaRPr lang="en-GB"/>
            </a:p>
          </p:txBody>
        </p:sp>
        <p:sp>
          <p:nvSpPr>
            <p:cNvPr id="1812" name="Google Shape;1812;p83"/>
            <p:cNvSpPr txBox="1"/>
            <p:nvPr/>
          </p:nvSpPr>
          <p:spPr>
            <a:xfrm>
              <a:off x="0" y="-9525"/>
              <a:ext cx="3379306" cy="1487834"/>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13" name="Google Shape;1813;p83"/>
          <p:cNvSpPr/>
          <p:nvPr/>
        </p:nvSpPr>
        <p:spPr>
          <a:xfrm>
            <a:off x="859520" y="3936663"/>
            <a:ext cx="867203" cy="866119"/>
          </a:xfrm>
          <a:custGeom>
            <a:avLst/>
            <a:gdLst/>
            <a:ahLst/>
            <a:cxnLst/>
            <a:rect l="l" t="t" r="r" b="b"/>
            <a:pathLst>
              <a:path w="867203" h="866119" extrusionOk="0">
                <a:moveTo>
                  <a:pt x="0" y="0"/>
                </a:moveTo>
                <a:lnTo>
                  <a:pt x="867203" y="0"/>
                </a:lnTo>
                <a:lnTo>
                  <a:pt x="867203" y="866119"/>
                </a:lnTo>
                <a:lnTo>
                  <a:pt x="0" y="866119"/>
                </a:lnTo>
                <a:lnTo>
                  <a:pt x="0" y="0"/>
                </a:lnTo>
                <a:close/>
              </a:path>
            </a:pathLst>
          </a:custGeom>
          <a:blipFill rotWithShape="1">
            <a:blip r:embed="rId5">
              <a:alphaModFix/>
            </a:blip>
            <a:stretch>
              <a:fillRect/>
            </a:stretch>
          </a:blipFill>
          <a:ln>
            <a:noFill/>
          </a:ln>
        </p:spPr>
        <p:txBody>
          <a:bodyPr/>
          <a:lstStyle/>
          <a:p>
            <a:endParaRPr lang="en-GB"/>
          </a:p>
        </p:txBody>
      </p:sp>
      <p:sp>
        <p:nvSpPr>
          <p:cNvPr id="1814" name="Google Shape;1814;p83"/>
          <p:cNvSpPr/>
          <p:nvPr/>
        </p:nvSpPr>
        <p:spPr>
          <a:xfrm>
            <a:off x="1065588" y="5314242"/>
            <a:ext cx="455066" cy="789703"/>
          </a:xfrm>
          <a:custGeom>
            <a:avLst/>
            <a:gdLst/>
            <a:ahLst/>
            <a:cxnLst/>
            <a:rect l="l" t="t" r="r" b="b"/>
            <a:pathLst>
              <a:path w="455066" h="789703" extrusionOk="0">
                <a:moveTo>
                  <a:pt x="0" y="0"/>
                </a:moveTo>
                <a:lnTo>
                  <a:pt x="455066" y="0"/>
                </a:lnTo>
                <a:lnTo>
                  <a:pt x="455066" y="789702"/>
                </a:lnTo>
                <a:lnTo>
                  <a:pt x="0" y="789702"/>
                </a:lnTo>
                <a:lnTo>
                  <a:pt x="0" y="0"/>
                </a:lnTo>
                <a:close/>
              </a:path>
            </a:pathLst>
          </a:custGeom>
          <a:blipFill rotWithShape="1">
            <a:blip r:embed="rId6">
              <a:alphaModFix/>
            </a:blip>
            <a:stretch>
              <a:fillRect/>
            </a:stretch>
          </a:blipFill>
          <a:ln>
            <a:noFill/>
          </a:ln>
        </p:spPr>
        <p:txBody>
          <a:bodyPr/>
          <a:lstStyle/>
          <a:p>
            <a:endParaRPr lang="en-GB"/>
          </a:p>
        </p:txBody>
      </p:sp>
      <p:sp>
        <p:nvSpPr>
          <p:cNvPr id="1815" name="Google Shape;1815;p83"/>
          <p:cNvSpPr/>
          <p:nvPr/>
        </p:nvSpPr>
        <p:spPr>
          <a:xfrm>
            <a:off x="740988" y="6646869"/>
            <a:ext cx="1104267" cy="846145"/>
          </a:xfrm>
          <a:custGeom>
            <a:avLst/>
            <a:gdLst/>
            <a:ahLst/>
            <a:cxnLst/>
            <a:rect l="l" t="t" r="r" b="b"/>
            <a:pathLst>
              <a:path w="1104267" h="846145" extrusionOk="0">
                <a:moveTo>
                  <a:pt x="0" y="0"/>
                </a:moveTo>
                <a:lnTo>
                  <a:pt x="1104267" y="0"/>
                </a:lnTo>
                <a:lnTo>
                  <a:pt x="1104267" y="846145"/>
                </a:lnTo>
                <a:lnTo>
                  <a:pt x="0" y="846145"/>
                </a:lnTo>
                <a:lnTo>
                  <a:pt x="0" y="0"/>
                </a:lnTo>
                <a:close/>
              </a:path>
            </a:pathLst>
          </a:custGeom>
          <a:blipFill rotWithShape="1">
            <a:blip r:embed="rId7">
              <a:alphaModFix/>
            </a:blip>
            <a:stretch>
              <a:fillRect/>
            </a:stretch>
          </a:blipFill>
          <a:ln>
            <a:noFill/>
          </a:ln>
        </p:spPr>
        <p:txBody>
          <a:bodyPr/>
          <a:lstStyle/>
          <a:p>
            <a:endParaRPr lang="en-GB"/>
          </a:p>
        </p:txBody>
      </p:sp>
      <p:sp>
        <p:nvSpPr>
          <p:cNvPr id="1816" name="Google Shape;1816;p83"/>
          <p:cNvSpPr/>
          <p:nvPr/>
        </p:nvSpPr>
        <p:spPr>
          <a:xfrm>
            <a:off x="659789" y="8035939"/>
            <a:ext cx="1266664" cy="919915"/>
          </a:xfrm>
          <a:custGeom>
            <a:avLst/>
            <a:gdLst/>
            <a:ahLst/>
            <a:cxnLst/>
            <a:rect l="l" t="t" r="r" b="b"/>
            <a:pathLst>
              <a:path w="1266664" h="919915" extrusionOk="0">
                <a:moveTo>
                  <a:pt x="0" y="0"/>
                </a:moveTo>
                <a:lnTo>
                  <a:pt x="1266665" y="0"/>
                </a:lnTo>
                <a:lnTo>
                  <a:pt x="1266665" y="919915"/>
                </a:lnTo>
                <a:lnTo>
                  <a:pt x="0" y="919915"/>
                </a:lnTo>
                <a:lnTo>
                  <a:pt x="0" y="0"/>
                </a:lnTo>
                <a:close/>
              </a:path>
            </a:pathLst>
          </a:custGeom>
          <a:blipFill rotWithShape="1">
            <a:blip r:embed="rId8">
              <a:alphaModFix/>
            </a:blip>
            <a:stretch>
              <a:fillRect/>
            </a:stretch>
          </a:blipFill>
          <a:ln>
            <a:noFill/>
          </a:ln>
        </p:spPr>
        <p:txBody>
          <a:bodyPr/>
          <a:lstStyle/>
          <a:p>
            <a:endParaRPr lang="en-GB"/>
          </a:p>
        </p:txBody>
      </p:sp>
      <p:sp>
        <p:nvSpPr>
          <p:cNvPr id="1817" name="Google Shape;1817;p83"/>
          <p:cNvSpPr txBox="1"/>
          <p:nvPr/>
        </p:nvSpPr>
        <p:spPr>
          <a:xfrm>
            <a:off x="719231" y="2648687"/>
            <a:ext cx="201498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Wyniki</a:t>
            </a:r>
            <a:endParaRPr/>
          </a:p>
        </p:txBody>
      </p:sp>
      <p:sp>
        <p:nvSpPr>
          <p:cNvPr id="1818" name="Google Shape;1818;p83"/>
          <p:cNvSpPr txBox="1"/>
          <p:nvPr/>
        </p:nvSpPr>
        <p:spPr>
          <a:xfrm>
            <a:off x="2293396" y="3995925"/>
            <a:ext cx="10339712" cy="47148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Firma ABC zauważyła </a:t>
            </a:r>
            <a:r>
              <a:rPr lang="en-US" sz="2400" b="1" i="0" u="none" strike="noStrike" cap="none">
                <a:solidFill>
                  <a:srgbClr val="040606"/>
                </a:solidFill>
                <a:latin typeface="Philosopher"/>
                <a:ea typeface="Philosopher"/>
                <a:cs typeface="Philosopher"/>
                <a:sym typeface="Philosopher"/>
              </a:rPr>
              <a:t>znaczną poprawę zaangażowania pracowników </a:t>
            </a:r>
            <a:r>
              <a:rPr lang="en-US" sz="2400" b="0" i="0" u="none" strike="noStrike" cap="none">
                <a:solidFill>
                  <a:srgbClr val="040606"/>
                </a:solidFill>
                <a:latin typeface="Philosopher"/>
                <a:ea typeface="Philosopher"/>
                <a:cs typeface="Philosopher"/>
                <a:sym typeface="Philosopher"/>
              </a:rPr>
              <a:t>dzięki materiałom szkoleniowym</a:t>
            </a: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Pracownicy zgłaszali, że czują się </a:t>
            </a:r>
            <a:r>
              <a:rPr lang="en-US" sz="2400" b="1" i="0" u="none" strike="noStrike" cap="none">
                <a:solidFill>
                  <a:srgbClr val="040606"/>
                </a:solidFill>
                <a:latin typeface="Philosopher"/>
                <a:ea typeface="Philosopher"/>
                <a:cs typeface="Philosopher"/>
                <a:sym typeface="Philosopher"/>
              </a:rPr>
              <a:t>pewniej </a:t>
            </a:r>
            <a:r>
              <a:rPr lang="en-US" sz="2400" b="0" i="0" u="none" strike="noStrike" cap="none">
                <a:solidFill>
                  <a:srgbClr val="040606"/>
                </a:solidFill>
                <a:latin typeface="Philosopher"/>
                <a:ea typeface="Philosopher"/>
                <a:cs typeface="Philosopher"/>
                <a:sym typeface="Philosopher"/>
              </a:rPr>
              <a:t>w </a:t>
            </a:r>
            <a:r>
              <a:rPr lang="en-US" sz="2400" b="1" i="0" u="none" strike="noStrike" cap="none">
                <a:solidFill>
                  <a:srgbClr val="040606"/>
                </a:solidFill>
                <a:latin typeface="Philosopher"/>
                <a:ea typeface="Philosopher"/>
                <a:cs typeface="Philosopher"/>
                <a:sym typeface="Philosopher"/>
              </a:rPr>
              <a:t>stosowaniu </a:t>
            </a:r>
            <a:r>
              <a:rPr lang="en-US" sz="2400" b="0" i="0" u="none" strike="noStrike" cap="none">
                <a:solidFill>
                  <a:srgbClr val="040606"/>
                </a:solidFill>
                <a:latin typeface="Philosopher"/>
                <a:ea typeface="Philosopher"/>
                <a:cs typeface="Philosopher"/>
                <a:sym typeface="Philosopher"/>
              </a:rPr>
              <a:t>nowo nabytych </a:t>
            </a:r>
            <a:r>
              <a:rPr lang="en-US" sz="2400" b="1" i="0" u="none" strike="noStrike" cap="none">
                <a:solidFill>
                  <a:srgbClr val="040606"/>
                </a:solidFill>
                <a:latin typeface="Philosopher"/>
                <a:ea typeface="Philosopher"/>
                <a:cs typeface="Philosopher"/>
                <a:sym typeface="Philosopher"/>
              </a:rPr>
              <a:t>umiejętności </a:t>
            </a:r>
            <a:r>
              <a:rPr lang="en-US" sz="2400" b="0" i="0" u="none" strike="noStrike" cap="none">
                <a:solidFill>
                  <a:srgbClr val="040606"/>
                </a:solidFill>
                <a:latin typeface="Philosopher"/>
                <a:ea typeface="Philosopher"/>
                <a:cs typeface="Philosopher"/>
                <a:sym typeface="Philosopher"/>
              </a:rPr>
              <a:t>w </a:t>
            </a:r>
            <a:r>
              <a:rPr lang="en-US" sz="2400" b="1" i="0" u="none" strike="noStrike" cap="none">
                <a:solidFill>
                  <a:srgbClr val="040606"/>
                </a:solidFill>
                <a:latin typeface="Philosopher"/>
                <a:ea typeface="Philosopher"/>
                <a:cs typeface="Philosopher"/>
                <a:sym typeface="Philosopher"/>
              </a:rPr>
              <a:t>rzeczywistych sytuacjach.</a:t>
            </a:r>
            <a:endParaRPr/>
          </a:p>
          <a:p>
            <a:pPr marL="0" marR="0" lvl="0" indent="0" algn="l" rtl="0">
              <a:lnSpc>
                <a:spcPct val="119958"/>
              </a:lnSpc>
              <a:spcBef>
                <a:spcPts val="0"/>
              </a:spcBef>
              <a:spcAft>
                <a:spcPts val="0"/>
              </a:spcAft>
              <a:buNone/>
            </a:pPr>
            <a:endParaRPr sz="2400" b="1"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40606"/>
                </a:solidFill>
                <a:latin typeface="Philosopher"/>
                <a:ea typeface="Philosopher"/>
                <a:cs typeface="Philosopher"/>
                <a:sym typeface="Philosopher"/>
              </a:rPr>
              <a:t>Elementy grywalizacji </a:t>
            </a:r>
            <a:r>
              <a:rPr lang="en-US" sz="2400" b="0" i="0" u="none" strike="noStrike" cap="none">
                <a:solidFill>
                  <a:srgbClr val="040606"/>
                </a:solidFill>
                <a:latin typeface="Philosopher"/>
                <a:ea typeface="Philosopher"/>
                <a:cs typeface="Philosopher"/>
                <a:sym typeface="Philosopher"/>
              </a:rPr>
              <a:t>dodały element </a:t>
            </a:r>
            <a:r>
              <a:rPr lang="en-US" sz="2400" b="1" i="0" u="none" strike="noStrike" cap="none">
                <a:solidFill>
                  <a:srgbClr val="040606"/>
                </a:solidFill>
                <a:latin typeface="Philosopher"/>
                <a:ea typeface="Philosopher"/>
                <a:cs typeface="Philosopher"/>
                <a:sym typeface="Philosopher"/>
              </a:rPr>
              <a:t>zabawy </a:t>
            </a:r>
            <a:r>
              <a:rPr lang="en-US" sz="2400" b="0" i="0" u="none" strike="noStrike" cap="none">
                <a:solidFill>
                  <a:srgbClr val="040606"/>
                </a:solidFill>
                <a:latin typeface="Philosopher"/>
                <a:ea typeface="Philosopher"/>
                <a:cs typeface="Philosopher"/>
                <a:sym typeface="Philosopher"/>
              </a:rPr>
              <a:t>i </a:t>
            </a:r>
            <a:r>
              <a:rPr lang="en-US" sz="2400" b="1" i="0" u="none" strike="noStrike" cap="none">
                <a:solidFill>
                  <a:srgbClr val="040606"/>
                </a:solidFill>
                <a:latin typeface="Philosopher"/>
                <a:ea typeface="Philosopher"/>
                <a:cs typeface="Philosopher"/>
                <a:sym typeface="Philosopher"/>
              </a:rPr>
              <a:t>rywalizacji</a:t>
            </a:r>
            <a:r>
              <a:rPr lang="en-US" sz="2400" b="0" i="0" u="none" strike="noStrike" cap="none">
                <a:solidFill>
                  <a:srgbClr val="040606"/>
                </a:solidFill>
                <a:latin typeface="Philosopher"/>
                <a:ea typeface="Philosopher"/>
                <a:cs typeface="Philosopher"/>
                <a:sym typeface="Philosopher"/>
              </a:rPr>
              <a:t>, prowadząc do wyższych wskaźników ukończenia gry</a:t>
            </a: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Pracownicy </a:t>
            </a:r>
            <a:r>
              <a:rPr lang="en-US" sz="2400" b="1" i="0" u="none" strike="noStrike" cap="none">
                <a:solidFill>
                  <a:srgbClr val="040606"/>
                </a:solidFill>
                <a:latin typeface="Philosopher"/>
                <a:ea typeface="Philosopher"/>
                <a:cs typeface="Philosopher"/>
                <a:sym typeface="Philosopher"/>
              </a:rPr>
              <a:t>chętnie brali w nich udział</a:t>
            </a:r>
            <a:r>
              <a:rPr lang="en-US" sz="2400" b="0" i="0" u="none" strike="noStrike" cap="none">
                <a:solidFill>
                  <a:srgbClr val="040606"/>
                </a:solidFill>
                <a:latin typeface="Philosopher"/>
                <a:ea typeface="Philosopher"/>
                <a:cs typeface="Philosopher"/>
                <a:sym typeface="Philosopher"/>
              </a:rPr>
              <a:t>, zdobywając odznaki i wyróżnienia</a:t>
            </a:r>
            <a:endParaRPr/>
          </a:p>
        </p:txBody>
      </p:sp>
      <p:sp>
        <p:nvSpPr>
          <p:cNvPr id="1819" name="Google Shape;1819;p83"/>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9">
              <a:alphaModFix/>
            </a:blip>
            <a:stretch>
              <a:fillRect b="-29981"/>
            </a:stretch>
          </a:blipFill>
          <a:ln>
            <a:noFill/>
          </a:ln>
        </p:spPr>
        <p:txBody>
          <a:bodyPr/>
          <a:lstStyle/>
          <a:p>
            <a:endParaRPr lang="en-GB"/>
          </a:p>
        </p:txBody>
      </p:sp>
      <p:sp>
        <p:nvSpPr>
          <p:cNvPr id="1820" name="Google Shape;1820;p83"/>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FBF9FF"/>
                </a:solidFill>
                <a:latin typeface="Arimo"/>
                <a:ea typeface="Arimo"/>
                <a:cs typeface="Arimo"/>
                <a:sym typeface="Arimo"/>
              </a:rPr>
              <a:t>1</a:t>
            </a:r>
            <a:endParaRPr/>
          </a:p>
        </p:txBody>
      </p:sp>
      <p:sp>
        <p:nvSpPr>
          <p:cNvPr id="1821" name="Google Shape;1821;p83"/>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116" b="1" i="0" u="none" strike="noStrike" cap="none">
                <a:solidFill>
                  <a:srgbClr val="DFAC52"/>
                </a:solidFill>
                <a:latin typeface="Philosopher"/>
                <a:ea typeface="Philosopher"/>
                <a:cs typeface="Philosopher"/>
                <a:sym typeface="Philosopher"/>
              </a:rPr>
              <a:t>Firma ABC</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AF94ED66-A149-A164-1121-D40550E0704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895105" y="9825297"/>
            <a:ext cx="2429309" cy="46170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84"/>
          <p:cNvSpPr/>
          <p:nvPr/>
        </p:nvSpPr>
        <p:spPr>
          <a:xfrm>
            <a:off x="6836795" y="2223641"/>
            <a:ext cx="11451205" cy="6881962"/>
          </a:xfrm>
          <a:custGeom>
            <a:avLst/>
            <a:gdLst/>
            <a:ahLst/>
            <a:cxnLst/>
            <a:rect l="l" t="t" r="r" b="b"/>
            <a:pathLst>
              <a:path w="11451205" h="6881962" extrusionOk="0">
                <a:moveTo>
                  <a:pt x="0" y="0"/>
                </a:moveTo>
                <a:lnTo>
                  <a:pt x="11451205" y="0"/>
                </a:lnTo>
                <a:lnTo>
                  <a:pt x="11451205" y="6881962"/>
                </a:lnTo>
                <a:lnTo>
                  <a:pt x="0" y="6881962"/>
                </a:lnTo>
                <a:lnTo>
                  <a:pt x="0" y="0"/>
                </a:lnTo>
                <a:close/>
              </a:path>
            </a:pathLst>
          </a:custGeom>
          <a:blipFill rotWithShape="1">
            <a:blip r:embed="rId3">
              <a:alphaModFix/>
            </a:blip>
            <a:stretch>
              <a:fillRect l="-63926" t="-47174" b="-34551"/>
            </a:stretch>
          </a:blipFill>
          <a:ln>
            <a:noFill/>
          </a:ln>
        </p:spPr>
        <p:txBody>
          <a:bodyPr/>
          <a:lstStyle/>
          <a:p>
            <a:endParaRPr lang="en-GB"/>
          </a:p>
        </p:txBody>
      </p:sp>
      <p:sp>
        <p:nvSpPr>
          <p:cNvPr id="1832" name="Google Shape;1832;p84"/>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grpSp>
        <p:nvGrpSpPr>
          <p:cNvPr id="1833" name="Google Shape;1833;p84"/>
          <p:cNvGrpSpPr/>
          <p:nvPr/>
        </p:nvGrpSpPr>
        <p:grpSpPr>
          <a:xfrm>
            <a:off x="533930" y="5107335"/>
            <a:ext cx="11932595" cy="2647740"/>
            <a:chOff x="0" y="-9525"/>
            <a:chExt cx="3142741" cy="697347"/>
          </a:xfrm>
        </p:grpSpPr>
        <p:sp>
          <p:nvSpPr>
            <p:cNvPr id="1834" name="Google Shape;1834;p84"/>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txBody>
            <a:bodyPr/>
            <a:lstStyle/>
            <a:p>
              <a:endParaRPr lang="en-GB"/>
            </a:p>
          </p:txBody>
        </p:sp>
        <p:sp>
          <p:nvSpPr>
            <p:cNvPr id="1835" name="Google Shape;1835;p84"/>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36" name="Google Shape;1836;p84"/>
          <p:cNvSpPr txBox="1"/>
          <p:nvPr/>
        </p:nvSpPr>
        <p:spPr>
          <a:xfrm>
            <a:off x="674127" y="6265821"/>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Szkoła Z zidentyfikowała wspólne wyzwanie w edukacji matematycznej - uczniowie mający </a:t>
            </a:r>
            <a:r>
              <a:rPr lang="en-US" sz="2400" b="1" i="0" u="none" strike="noStrike" cap="none">
                <a:solidFill>
                  <a:srgbClr val="000000"/>
                </a:solidFill>
                <a:latin typeface="Philosopher"/>
                <a:ea typeface="Philosopher"/>
                <a:cs typeface="Philosopher"/>
                <a:sym typeface="Philosopher"/>
              </a:rPr>
              <a:t>trudności z podstawowymi pojęciami.</a:t>
            </a:r>
            <a:endParaRPr/>
          </a:p>
        </p:txBody>
      </p:sp>
      <p:sp>
        <p:nvSpPr>
          <p:cNvPr id="1837" name="Google Shape;1837;p84"/>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Studia przypadków</a:t>
            </a:r>
            <a:endParaRPr/>
          </a:p>
        </p:txBody>
      </p:sp>
      <p:sp>
        <p:nvSpPr>
          <p:cNvPr id="1838" name="Google Shape;1838;p84"/>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Potrzeba</a:t>
            </a:r>
            <a:endParaRPr/>
          </a:p>
        </p:txBody>
      </p:sp>
      <p:sp>
        <p:nvSpPr>
          <p:cNvPr id="1839" name="Google Shape;1839;p84"/>
          <p:cNvSpPr txBox="1"/>
          <p:nvPr/>
        </p:nvSpPr>
        <p:spPr>
          <a:xfrm>
            <a:off x="12945471" y="1019175"/>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pPr>
            <a:r>
              <a:rPr lang="en-US" sz="6566" b="1" i="0" u="none" strike="noStrike" cap="none">
                <a:solidFill>
                  <a:srgbClr val="DFAC52"/>
                </a:solidFill>
                <a:latin typeface="Philosopher"/>
                <a:ea typeface="Philosopher"/>
                <a:cs typeface="Philosopher"/>
                <a:sym typeface="Philosopher"/>
              </a:rPr>
              <a:t>2. Szkoła Z</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AFDAACCD-76D9-31C3-DAC2-0A520F5588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02385" y="9624338"/>
            <a:ext cx="2429309" cy="46170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85"/>
          <p:cNvSpPr/>
          <p:nvPr/>
        </p:nvSpPr>
        <p:spPr>
          <a:xfrm>
            <a:off x="61066" y="0"/>
            <a:ext cx="11451205" cy="10287000"/>
          </a:xfrm>
          <a:custGeom>
            <a:avLst/>
            <a:gdLst/>
            <a:ahLst/>
            <a:cxnLst/>
            <a:rect l="l" t="t" r="r" b="b"/>
            <a:pathLst>
              <a:path w="11451205" h="10287000" extrusionOk="0">
                <a:moveTo>
                  <a:pt x="0" y="0"/>
                </a:moveTo>
                <a:lnTo>
                  <a:pt x="11451205" y="0"/>
                </a:lnTo>
                <a:lnTo>
                  <a:pt x="11451205" y="10287000"/>
                </a:lnTo>
                <a:lnTo>
                  <a:pt x="0" y="10287000"/>
                </a:lnTo>
                <a:lnTo>
                  <a:pt x="0" y="0"/>
                </a:lnTo>
                <a:close/>
              </a:path>
            </a:pathLst>
          </a:custGeom>
          <a:blipFill rotWithShape="1">
            <a:blip r:embed="rId3">
              <a:alphaModFix/>
            </a:blip>
            <a:stretch>
              <a:fillRect l="-63926" t="-9943" b="-11629"/>
            </a:stretch>
          </a:blipFill>
          <a:ln>
            <a:noFill/>
          </a:ln>
        </p:spPr>
        <p:txBody>
          <a:bodyPr/>
          <a:lstStyle/>
          <a:p>
            <a:endParaRPr lang="en-GB"/>
          </a:p>
        </p:txBody>
      </p:sp>
      <p:sp>
        <p:nvSpPr>
          <p:cNvPr id="1850" name="Google Shape;1850;p85"/>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GB"/>
          </a:p>
        </p:txBody>
      </p:sp>
      <p:grpSp>
        <p:nvGrpSpPr>
          <p:cNvPr id="1851" name="Google Shape;1851;p85"/>
          <p:cNvGrpSpPr/>
          <p:nvPr/>
        </p:nvGrpSpPr>
        <p:grpSpPr>
          <a:xfrm>
            <a:off x="4802495" y="2828944"/>
            <a:ext cx="12830803" cy="5663903"/>
            <a:chOff x="0" y="-9525"/>
            <a:chExt cx="3379306" cy="1491728"/>
          </a:xfrm>
        </p:grpSpPr>
        <p:sp>
          <p:nvSpPr>
            <p:cNvPr id="1852" name="Google Shape;1852;p85"/>
            <p:cNvSpPr/>
            <p:nvPr/>
          </p:nvSpPr>
          <p:spPr>
            <a:xfrm>
              <a:off x="0" y="0"/>
              <a:ext cx="3379306" cy="1482203"/>
            </a:xfrm>
            <a:custGeom>
              <a:avLst/>
              <a:gdLst/>
              <a:ahLst/>
              <a:cxnLst/>
              <a:rect l="l" t="t" r="r" b="b"/>
              <a:pathLst>
                <a:path w="3379306" h="1482203" extrusionOk="0">
                  <a:moveTo>
                    <a:pt x="0" y="0"/>
                  </a:moveTo>
                  <a:lnTo>
                    <a:pt x="3379306" y="0"/>
                  </a:lnTo>
                  <a:lnTo>
                    <a:pt x="3379306" y="1482203"/>
                  </a:lnTo>
                  <a:lnTo>
                    <a:pt x="0" y="1482203"/>
                  </a:lnTo>
                  <a:close/>
                </a:path>
              </a:pathLst>
            </a:custGeom>
            <a:solidFill>
              <a:srgbClr val="DFAC52"/>
            </a:solidFill>
            <a:ln>
              <a:noFill/>
            </a:ln>
          </p:spPr>
          <p:txBody>
            <a:bodyPr/>
            <a:lstStyle/>
            <a:p>
              <a:endParaRPr lang="en-GB"/>
            </a:p>
          </p:txBody>
        </p:sp>
        <p:sp>
          <p:nvSpPr>
            <p:cNvPr id="1853" name="Google Shape;1853;p85"/>
            <p:cNvSpPr txBox="1"/>
            <p:nvPr/>
          </p:nvSpPr>
          <p:spPr>
            <a:xfrm>
              <a:off x="0" y="-9525"/>
              <a:ext cx="3379306" cy="149172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54" name="Google Shape;1854;p85"/>
          <p:cNvSpPr/>
          <p:nvPr/>
        </p:nvSpPr>
        <p:spPr>
          <a:xfrm>
            <a:off x="5977618" y="6694820"/>
            <a:ext cx="786408" cy="786408"/>
          </a:xfrm>
          <a:custGeom>
            <a:avLst/>
            <a:gdLst/>
            <a:ahLst/>
            <a:cxnLst/>
            <a:rect l="l" t="t" r="r" b="b"/>
            <a:pathLst>
              <a:path w="786408" h="786408" extrusionOk="0">
                <a:moveTo>
                  <a:pt x="0" y="0"/>
                </a:moveTo>
                <a:lnTo>
                  <a:pt x="786408" y="0"/>
                </a:lnTo>
                <a:lnTo>
                  <a:pt x="786408" y="786408"/>
                </a:lnTo>
                <a:lnTo>
                  <a:pt x="0" y="786408"/>
                </a:lnTo>
                <a:lnTo>
                  <a:pt x="0" y="0"/>
                </a:lnTo>
                <a:close/>
              </a:path>
            </a:pathLst>
          </a:custGeom>
          <a:blipFill rotWithShape="1">
            <a:blip r:embed="rId5">
              <a:alphaModFix/>
            </a:blip>
            <a:stretch>
              <a:fillRect/>
            </a:stretch>
          </a:blipFill>
          <a:ln>
            <a:noFill/>
          </a:ln>
        </p:spPr>
        <p:txBody>
          <a:bodyPr/>
          <a:lstStyle/>
          <a:p>
            <a:endParaRPr lang="en-GB"/>
          </a:p>
        </p:txBody>
      </p:sp>
      <p:sp>
        <p:nvSpPr>
          <p:cNvPr id="1855" name="Google Shape;1855;p85"/>
          <p:cNvSpPr/>
          <p:nvPr/>
        </p:nvSpPr>
        <p:spPr>
          <a:xfrm>
            <a:off x="5840559" y="5199255"/>
            <a:ext cx="923467" cy="959446"/>
          </a:xfrm>
          <a:custGeom>
            <a:avLst/>
            <a:gdLst/>
            <a:ahLst/>
            <a:cxnLst/>
            <a:rect l="l" t="t" r="r" b="b"/>
            <a:pathLst>
              <a:path w="923467" h="959446" extrusionOk="0">
                <a:moveTo>
                  <a:pt x="0" y="0"/>
                </a:moveTo>
                <a:lnTo>
                  <a:pt x="923467" y="0"/>
                </a:lnTo>
                <a:lnTo>
                  <a:pt x="923467" y="959446"/>
                </a:lnTo>
                <a:lnTo>
                  <a:pt x="0" y="959446"/>
                </a:lnTo>
                <a:lnTo>
                  <a:pt x="0" y="0"/>
                </a:lnTo>
                <a:close/>
              </a:path>
            </a:pathLst>
          </a:custGeom>
          <a:blipFill rotWithShape="1">
            <a:blip r:embed="rId6">
              <a:alphaModFix/>
            </a:blip>
            <a:stretch>
              <a:fillRect/>
            </a:stretch>
          </a:blipFill>
          <a:ln>
            <a:noFill/>
          </a:ln>
        </p:spPr>
        <p:txBody>
          <a:bodyPr/>
          <a:lstStyle/>
          <a:p>
            <a:endParaRPr lang="en-GB"/>
          </a:p>
        </p:txBody>
      </p:sp>
      <p:sp>
        <p:nvSpPr>
          <p:cNvPr id="1856" name="Google Shape;1856;p85"/>
          <p:cNvSpPr txBox="1"/>
          <p:nvPr/>
        </p:nvSpPr>
        <p:spPr>
          <a:xfrm>
            <a:off x="9899787" y="944904"/>
            <a:ext cx="206276" cy="428625"/>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799" b="0" i="0" u="none" strike="noStrike" cap="none">
                <a:solidFill>
                  <a:srgbClr val="FFFFFF"/>
                </a:solidFill>
                <a:latin typeface="Lato"/>
                <a:ea typeface="Lato"/>
                <a:cs typeface="Lato"/>
                <a:sym typeface="Lato"/>
              </a:rPr>
              <a:t>2</a:t>
            </a:r>
            <a:endParaRPr/>
          </a:p>
        </p:txBody>
      </p:sp>
      <p:sp>
        <p:nvSpPr>
          <p:cNvPr id="1857" name="Google Shape;1857;p85"/>
          <p:cNvSpPr txBox="1"/>
          <p:nvPr/>
        </p:nvSpPr>
        <p:spPr>
          <a:xfrm>
            <a:off x="15270800" y="2107351"/>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Podejście</a:t>
            </a:r>
            <a:endParaRPr/>
          </a:p>
        </p:txBody>
      </p:sp>
      <p:sp>
        <p:nvSpPr>
          <p:cNvPr id="1858" name="Google Shape;1858;p85"/>
          <p:cNvSpPr txBox="1"/>
          <p:nvPr/>
        </p:nvSpPr>
        <p:spPr>
          <a:xfrm>
            <a:off x="13319469" y="564301"/>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pPr>
            <a:r>
              <a:rPr lang="en-US" sz="6566" b="1" i="0" u="none" strike="noStrike" cap="none">
                <a:solidFill>
                  <a:srgbClr val="DFAC52"/>
                </a:solidFill>
                <a:latin typeface="Philosopher"/>
                <a:ea typeface="Philosopher"/>
                <a:cs typeface="Philosopher"/>
                <a:sym typeface="Philosopher"/>
              </a:rPr>
              <a:t>2. Szkoła Z</a:t>
            </a:r>
            <a:endParaRPr/>
          </a:p>
        </p:txBody>
      </p:sp>
      <p:sp>
        <p:nvSpPr>
          <p:cNvPr id="1859" name="Google Shape;1859;p85"/>
          <p:cNvSpPr txBox="1"/>
          <p:nvPr/>
        </p:nvSpPr>
        <p:spPr>
          <a:xfrm>
            <a:off x="5073635" y="3192953"/>
            <a:ext cx="12198664" cy="2124075"/>
          </a:xfrm>
          <a:prstGeom prst="rect">
            <a:avLst/>
          </a:prstGeom>
          <a:noFill/>
          <a:ln>
            <a:noFill/>
          </a:ln>
        </p:spPr>
        <p:txBody>
          <a:bodyPr spcFirstLastPara="1" wrap="square" lIns="0" tIns="0" rIns="0" bIns="0" anchor="t" anchorCtr="0">
            <a:spAutoFit/>
          </a:bodyPr>
          <a:lstStyle/>
          <a:p>
            <a:pPr marL="0" marR="0" lvl="0" indent="0" algn="ctr" rtl="0">
              <a:lnSpc>
                <a:spcPct val="146666"/>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46666"/>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Aby temu zaradzić, wdrożyli podejście mikronauczania w swoim programie nauczania matematyki:</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860" name="Google Shape;1860;p85"/>
          <p:cNvSpPr txBox="1"/>
          <p:nvPr/>
        </p:nvSpPr>
        <p:spPr>
          <a:xfrm>
            <a:off x="7004303" y="5189730"/>
            <a:ext cx="10075279" cy="25431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Stworzyli oni serię krótkich, </a:t>
            </a:r>
            <a:r>
              <a:rPr lang="en-US" sz="2400" b="1" i="0" u="none" strike="noStrike" cap="none">
                <a:solidFill>
                  <a:srgbClr val="000000"/>
                </a:solidFill>
                <a:latin typeface="Philosopher"/>
                <a:ea typeface="Philosopher"/>
                <a:cs typeface="Philosopher"/>
                <a:sym typeface="Philosopher"/>
              </a:rPr>
              <a:t>interaktywnych mikro-lekcji, z </a:t>
            </a:r>
            <a:r>
              <a:rPr lang="en-US" sz="2400" b="0" i="0" u="none" strike="noStrike" cap="none">
                <a:solidFill>
                  <a:srgbClr val="000000"/>
                </a:solidFill>
                <a:latin typeface="Philosopher"/>
                <a:ea typeface="Philosopher"/>
                <a:cs typeface="Philosopher"/>
                <a:sym typeface="Philosopher"/>
              </a:rPr>
              <a:t>których każda koncentrowała się na konkretnym zagadnieniu lub koncepcji matematycznej</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Szkoła Z wprowadziła również </a:t>
            </a:r>
            <a:r>
              <a:rPr lang="en-US" sz="2400" b="1" i="0" u="none" strike="noStrike" cap="none">
                <a:solidFill>
                  <a:srgbClr val="000000"/>
                </a:solidFill>
                <a:latin typeface="Philosopher"/>
                <a:ea typeface="Philosopher"/>
                <a:cs typeface="Philosopher"/>
                <a:sym typeface="Philosopher"/>
              </a:rPr>
              <a:t>elementy grywalizacji</a:t>
            </a:r>
            <a:r>
              <a:rPr lang="en-US" sz="2400" b="0" i="0" u="none" strike="noStrike" cap="none">
                <a:solidFill>
                  <a:srgbClr val="000000"/>
                </a:solidFill>
                <a:latin typeface="Philosopher"/>
                <a:ea typeface="Philosopher"/>
                <a:cs typeface="Philosopher"/>
                <a:sym typeface="Philosopher"/>
              </a:rPr>
              <a:t>, takie jak wyzwania matematyczne i tabele wyników: uczniowie zdobywali punkty i rywalizowali z rówieśnikami, tworząc poczucie </a:t>
            </a:r>
            <a:r>
              <a:rPr lang="en-US" sz="2400" b="1" i="0" u="none" strike="noStrike" cap="none">
                <a:solidFill>
                  <a:srgbClr val="000000"/>
                </a:solidFill>
                <a:latin typeface="Philosopher"/>
                <a:ea typeface="Philosopher"/>
                <a:cs typeface="Philosopher"/>
                <a:sym typeface="Philosopher"/>
              </a:rPr>
              <a:t>ekscytacji </a:t>
            </a:r>
            <a:r>
              <a:rPr lang="en-US" sz="2400" b="0" i="0" u="none" strike="noStrike" cap="none">
                <a:solidFill>
                  <a:srgbClr val="000000"/>
                </a:solidFill>
                <a:latin typeface="Philosopher"/>
                <a:ea typeface="Philosopher"/>
                <a:cs typeface="Philosopher"/>
                <a:sym typeface="Philosopher"/>
              </a:rPr>
              <a:t>i </a:t>
            </a:r>
            <a:r>
              <a:rPr lang="en-US" sz="2400" b="1" i="0" u="none" strike="noStrike" cap="none">
                <a:solidFill>
                  <a:srgbClr val="000000"/>
                </a:solidFill>
                <a:latin typeface="Philosopher"/>
                <a:ea typeface="Philosopher"/>
                <a:cs typeface="Philosopher"/>
                <a:sym typeface="Philosopher"/>
              </a:rPr>
              <a:t>motywacji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41E5455A-42F2-3227-934E-D55BA4E6FC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42990" y="9388202"/>
            <a:ext cx="2429309" cy="46170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8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GB"/>
          </a:p>
        </p:txBody>
      </p:sp>
      <p:grpSp>
        <p:nvGrpSpPr>
          <p:cNvPr id="1870" name="Google Shape;1870;p86"/>
          <p:cNvGrpSpPr/>
          <p:nvPr/>
        </p:nvGrpSpPr>
        <p:grpSpPr>
          <a:xfrm>
            <a:off x="5457197" y="2159645"/>
            <a:ext cx="12830803" cy="6548351"/>
            <a:chOff x="0" y="-9525"/>
            <a:chExt cx="3379306" cy="1724669"/>
          </a:xfrm>
        </p:grpSpPr>
        <p:sp>
          <p:nvSpPr>
            <p:cNvPr id="1871" name="Google Shape;1871;p86"/>
            <p:cNvSpPr/>
            <p:nvPr/>
          </p:nvSpPr>
          <p:spPr>
            <a:xfrm>
              <a:off x="0" y="0"/>
              <a:ext cx="3379306" cy="1715144"/>
            </a:xfrm>
            <a:custGeom>
              <a:avLst/>
              <a:gdLst/>
              <a:ahLst/>
              <a:cxnLst/>
              <a:rect l="l" t="t" r="r" b="b"/>
              <a:pathLst>
                <a:path w="3379306" h="1715144" extrusionOk="0">
                  <a:moveTo>
                    <a:pt x="0" y="0"/>
                  </a:moveTo>
                  <a:lnTo>
                    <a:pt x="3379306" y="0"/>
                  </a:lnTo>
                  <a:lnTo>
                    <a:pt x="3379306" y="1715144"/>
                  </a:lnTo>
                  <a:lnTo>
                    <a:pt x="0" y="1715144"/>
                  </a:lnTo>
                  <a:close/>
                </a:path>
              </a:pathLst>
            </a:custGeom>
            <a:solidFill>
              <a:srgbClr val="DFAC52"/>
            </a:solidFill>
            <a:ln>
              <a:noFill/>
            </a:ln>
          </p:spPr>
          <p:txBody>
            <a:bodyPr/>
            <a:lstStyle/>
            <a:p>
              <a:endParaRPr lang="en-GB"/>
            </a:p>
          </p:txBody>
        </p:sp>
        <p:sp>
          <p:nvSpPr>
            <p:cNvPr id="1872" name="Google Shape;1872;p86"/>
            <p:cNvSpPr txBox="1"/>
            <p:nvPr/>
          </p:nvSpPr>
          <p:spPr>
            <a:xfrm>
              <a:off x="0" y="-9525"/>
              <a:ext cx="3379306" cy="1724669"/>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74" name="Google Shape;1874;p86"/>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875" name="Google Shape;1875;p86"/>
          <p:cNvSpPr/>
          <p:nvPr/>
        </p:nvSpPr>
        <p:spPr>
          <a:xfrm>
            <a:off x="147783" y="6597017"/>
            <a:ext cx="4590102" cy="3069630"/>
          </a:xfrm>
          <a:custGeom>
            <a:avLst/>
            <a:gdLst/>
            <a:ahLst/>
            <a:cxnLst/>
            <a:rect l="l" t="t" r="r" b="b"/>
            <a:pathLst>
              <a:path w="4590102" h="3069630" extrusionOk="0">
                <a:moveTo>
                  <a:pt x="0" y="0"/>
                </a:moveTo>
                <a:lnTo>
                  <a:pt x="4590102" y="0"/>
                </a:lnTo>
                <a:lnTo>
                  <a:pt x="4590102" y="3069631"/>
                </a:lnTo>
                <a:lnTo>
                  <a:pt x="0" y="3069631"/>
                </a:lnTo>
                <a:lnTo>
                  <a:pt x="0" y="0"/>
                </a:lnTo>
                <a:close/>
              </a:path>
            </a:pathLst>
          </a:custGeom>
          <a:blipFill rotWithShape="1">
            <a:blip r:embed="rId5">
              <a:alphaModFix/>
            </a:blip>
            <a:stretch>
              <a:fillRect/>
            </a:stretch>
          </a:blipFill>
          <a:ln>
            <a:noFill/>
          </a:ln>
        </p:spPr>
        <p:txBody>
          <a:bodyPr/>
          <a:lstStyle/>
          <a:p>
            <a:endParaRPr lang="en-GB"/>
          </a:p>
        </p:txBody>
      </p:sp>
      <p:sp>
        <p:nvSpPr>
          <p:cNvPr id="1876" name="Google Shape;1876;p86"/>
          <p:cNvSpPr txBox="1"/>
          <p:nvPr/>
        </p:nvSpPr>
        <p:spPr>
          <a:xfrm>
            <a:off x="6992745" y="2614484"/>
            <a:ext cx="10918507" cy="39909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Zaangażowanie uczniów w matematykę </a:t>
            </a:r>
            <a:r>
              <a:rPr lang="en-US" sz="2400" b="1" i="0" u="none" strike="noStrike" cap="none">
                <a:solidFill>
                  <a:srgbClr val="000000"/>
                </a:solidFill>
                <a:latin typeface="Philosopher"/>
                <a:ea typeface="Philosopher"/>
                <a:cs typeface="Philosopher"/>
                <a:sym typeface="Philosopher"/>
              </a:rPr>
              <a:t>znacznie wzrosło</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Uczniowie wykazali </a:t>
            </a:r>
            <a:r>
              <a:rPr lang="en-US" sz="2400" b="1" i="0" u="none" strike="noStrike" cap="none">
                <a:solidFill>
                  <a:srgbClr val="000000"/>
                </a:solidFill>
                <a:latin typeface="Philosopher"/>
                <a:ea typeface="Philosopher"/>
                <a:cs typeface="Philosopher"/>
                <a:sym typeface="Philosopher"/>
              </a:rPr>
              <a:t>znaczną poprawę w zakresie </a:t>
            </a:r>
            <a:r>
              <a:rPr lang="en-US" sz="2400" b="0" i="0" u="none" strike="noStrike" cap="none">
                <a:solidFill>
                  <a:srgbClr val="000000"/>
                </a:solidFill>
                <a:latin typeface="Philosopher"/>
                <a:ea typeface="Philosopher"/>
                <a:cs typeface="Philosopher"/>
                <a:sym typeface="Philosopher"/>
              </a:rPr>
              <a:t>biegłości w matematyce: </a:t>
            </a:r>
            <a:r>
              <a:rPr lang="en-US" sz="2400" b="1" i="0" u="none" strike="noStrike" cap="none">
                <a:solidFill>
                  <a:srgbClr val="000000"/>
                </a:solidFill>
                <a:latin typeface="Philosopher"/>
                <a:ea typeface="Philosopher"/>
                <a:cs typeface="Philosopher"/>
                <a:sym typeface="Philosopher"/>
              </a:rPr>
              <a:t>skoncentrowany, powtarzalny charakter mikrolearningu </a:t>
            </a:r>
            <a:r>
              <a:rPr lang="en-US" sz="2400" b="0" i="0" u="none" strike="noStrike" cap="none">
                <a:solidFill>
                  <a:srgbClr val="000000"/>
                </a:solidFill>
                <a:latin typeface="Philosopher"/>
                <a:ea typeface="Philosopher"/>
                <a:cs typeface="Philosopher"/>
                <a:sym typeface="Philosopher"/>
              </a:rPr>
              <a:t>pomógł </a:t>
            </a:r>
            <a:r>
              <a:rPr lang="en-US" sz="2400" b="1" i="0" u="none" strike="noStrike" cap="none">
                <a:solidFill>
                  <a:srgbClr val="000000"/>
                </a:solidFill>
                <a:latin typeface="Philosopher"/>
                <a:ea typeface="Philosopher"/>
                <a:cs typeface="Philosopher"/>
                <a:sym typeface="Philosopher"/>
              </a:rPr>
              <a:t>wzmocnić ich zrozumienie </a:t>
            </a:r>
            <a:r>
              <a:rPr lang="en-US" sz="2400" b="0" i="0" u="none" strike="noStrike" cap="none">
                <a:solidFill>
                  <a:srgbClr val="000000"/>
                </a:solidFill>
                <a:latin typeface="Philosopher"/>
                <a:ea typeface="Philosopher"/>
                <a:cs typeface="Philosopher"/>
                <a:sym typeface="Philosopher"/>
              </a:rPr>
              <a:t>podstawowych zagadnień matematycznych</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Elementy grywalizacji </a:t>
            </a:r>
            <a:r>
              <a:rPr lang="en-US" sz="2400" b="0" i="0" u="none" strike="noStrike" cap="none">
                <a:solidFill>
                  <a:srgbClr val="000000"/>
                </a:solidFill>
                <a:latin typeface="Philosopher"/>
                <a:ea typeface="Philosopher"/>
                <a:cs typeface="Philosopher"/>
                <a:sym typeface="Philosopher"/>
              </a:rPr>
              <a:t>dodały element zabawy i przyjaznej rywalizacji: uczniowie nie tylko uczyli się matematyki bardziej efektywnie, ale także czerpali </a:t>
            </a:r>
            <a:r>
              <a:rPr lang="en-US" sz="2400" b="1" i="0" u="none" strike="noStrike" cap="none">
                <a:solidFill>
                  <a:srgbClr val="000000"/>
                </a:solidFill>
                <a:latin typeface="Philosopher"/>
                <a:ea typeface="Philosopher"/>
                <a:cs typeface="Philosopher"/>
                <a:sym typeface="Philosopher"/>
              </a:rPr>
              <a:t>przyjemność z tego procesu</a:t>
            </a:r>
            <a:endParaRPr/>
          </a:p>
        </p:txBody>
      </p:sp>
      <p:sp>
        <p:nvSpPr>
          <p:cNvPr id="1877" name="Google Shape;1877;p86"/>
          <p:cNvSpPr/>
          <p:nvPr/>
        </p:nvSpPr>
        <p:spPr>
          <a:xfrm>
            <a:off x="5849825" y="2518338"/>
            <a:ext cx="764432" cy="764432"/>
          </a:xfrm>
          <a:custGeom>
            <a:avLst/>
            <a:gdLst/>
            <a:ahLst/>
            <a:cxnLst/>
            <a:rect l="l" t="t" r="r" b="b"/>
            <a:pathLst>
              <a:path w="764432" h="764432" extrusionOk="0">
                <a:moveTo>
                  <a:pt x="0" y="0"/>
                </a:moveTo>
                <a:lnTo>
                  <a:pt x="764433" y="0"/>
                </a:lnTo>
                <a:lnTo>
                  <a:pt x="764433" y="764432"/>
                </a:lnTo>
                <a:lnTo>
                  <a:pt x="0" y="764432"/>
                </a:lnTo>
                <a:lnTo>
                  <a:pt x="0" y="0"/>
                </a:lnTo>
                <a:close/>
              </a:path>
            </a:pathLst>
          </a:custGeom>
          <a:blipFill rotWithShape="1">
            <a:blip r:embed="rId6">
              <a:alphaModFix/>
            </a:blip>
            <a:stretch>
              <a:fillRect/>
            </a:stretch>
          </a:blipFill>
          <a:ln>
            <a:noFill/>
          </a:ln>
        </p:spPr>
        <p:txBody>
          <a:bodyPr/>
          <a:lstStyle/>
          <a:p>
            <a:endParaRPr lang="en-GB"/>
          </a:p>
        </p:txBody>
      </p:sp>
      <p:sp>
        <p:nvSpPr>
          <p:cNvPr id="1878" name="Google Shape;1878;p86"/>
          <p:cNvSpPr/>
          <p:nvPr/>
        </p:nvSpPr>
        <p:spPr>
          <a:xfrm>
            <a:off x="5675912" y="3852508"/>
            <a:ext cx="1112260" cy="1023279"/>
          </a:xfrm>
          <a:custGeom>
            <a:avLst/>
            <a:gdLst/>
            <a:ahLst/>
            <a:cxnLst/>
            <a:rect l="l" t="t" r="r" b="b"/>
            <a:pathLst>
              <a:path w="1112260" h="1023279" extrusionOk="0">
                <a:moveTo>
                  <a:pt x="0" y="0"/>
                </a:moveTo>
                <a:lnTo>
                  <a:pt x="1112259" y="0"/>
                </a:lnTo>
                <a:lnTo>
                  <a:pt x="1112259" y="1023279"/>
                </a:lnTo>
                <a:lnTo>
                  <a:pt x="0" y="1023279"/>
                </a:lnTo>
                <a:lnTo>
                  <a:pt x="0" y="0"/>
                </a:lnTo>
                <a:close/>
              </a:path>
            </a:pathLst>
          </a:custGeom>
          <a:blipFill rotWithShape="1">
            <a:blip r:embed="rId7">
              <a:alphaModFix/>
            </a:blip>
            <a:stretch>
              <a:fillRect/>
            </a:stretch>
          </a:blipFill>
          <a:ln>
            <a:noFill/>
          </a:ln>
        </p:spPr>
        <p:txBody>
          <a:bodyPr/>
          <a:lstStyle/>
          <a:p>
            <a:endParaRPr lang="en-GB"/>
          </a:p>
        </p:txBody>
      </p:sp>
      <p:sp>
        <p:nvSpPr>
          <p:cNvPr id="1879" name="Google Shape;1879;p86"/>
          <p:cNvSpPr/>
          <p:nvPr/>
        </p:nvSpPr>
        <p:spPr>
          <a:xfrm>
            <a:off x="5754498" y="5634596"/>
            <a:ext cx="955087" cy="970863"/>
          </a:xfrm>
          <a:custGeom>
            <a:avLst/>
            <a:gdLst/>
            <a:ahLst/>
            <a:cxnLst/>
            <a:rect l="l" t="t" r="r" b="b"/>
            <a:pathLst>
              <a:path w="955087" h="970863" extrusionOk="0">
                <a:moveTo>
                  <a:pt x="0" y="0"/>
                </a:moveTo>
                <a:lnTo>
                  <a:pt x="955087" y="0"/>
                </a:lnTo>
                <a:lnTo>
                  <a:pt x="955087" y="970863"/>
                </a:lnTo>
                <a:lnTo>
                  <a:pt x="0" y="970863"/>
                </a:lnTo>
                <a:lnTo>
                  <a:pt x="0" y="0"/>
                </a:lnTo>
                <a:close/>
              </a:path>
            </a:pathLst>
          </a:custGeom>
          <a:blipFill rotWithShape="1">
            <a:blip r:embed="rId8">
              <a:alphaModFix/>
            </a:blip>
            <a:stretch>
              <a:fillRect/>
            </a:stretch>
          </a:blipFill>
          <a:ln>
            <a:noFill/>
          </a:ln>
        </p:spPr>
        <p:txBody>
          <a:bodyPr/>
          <a:lstStyle/>
          <a:p>
            <a:endParaRPr lang="en-GB"/>
          </a:p>
        </p:txBody>
      </p:sp>
      <p:sp>
        <p:nvSpPr>
          <p:cNvPr id="1880" name="Google Shape;1880;p86"/>
          <p:cNvSpPr/>
          <p:nvPr/>
        </p:nvSpPr>
        <p:spPr>
          <a:xfrm>
            <a:off x="5793778" y="7124788"/>
            <a:ext cx="876528" cy="1111287"/>
          </a:xfrm>
          <a:custGeom>
            <a:avLst/>
            <a:gdLst/>
            <a:ahLst/>
            <a:cxnLst/>
            <a:rect l="l" t="t" r="r" b="b"/>
            <a:pathLst>
              <a:path w="876528" h="1111287" extrusionOk="0">
                <a:moveTo>
                  <a:pt x="0" y="0"/>
                </a:moveTo>
                <a:lnTo>
                  <a:pt x="876527" y="0"/>
                </a:lnTo>
                <a:lnTo>
                  <a:pt x="876527" y="1111287"/>
                </a:lnTo>
                <a:lnTo>
                  <a:pt x="0" y="1111287"/>
                </a:lnTo>
                <a:lnTo>
                  <a:pt x="0" y="0"/>
                </a:lnTo>
                <a:close/>
              </a:path>
            </a:pathLst>
          </a:custGeom>
          <a:blipFill rotWithShape="1">
            <a:blip r:embed="rId9">
              <a:alphaModFix/>
            </a:blip>
            <a:stretch>
              <a:fillRect/>
            </a:stretch>
          </a:blipFill>
          <a:ln>
            <a:noFill/>
          </a:ln>
        </p:spPr>
        <p:txBody>
          <a:bodyPr/>
          <a:lstStyle/>
          <a:p>
            <a:endParaRPr lang="en-GB"/>
          </a:p>
        </p:txBody>
      </p:sp>
      <p:sp>
        <p:nvSpPr>
          <p:cNvPr id="1881" name="Google Shape;1881;p86"/>
          <p:cNvSpPr txBox="1"/>
          <p:nvPr/>
        </p:nvSpPr>
        <p:spPr>
          <a:xfrm>
            <a:off x="3700246" y="7133198"/>
            <a:ext cx="197793" cy="43815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799" b="0" i="0" u="none" strike="noStrike" cap="none">
                <a:solidFill>
                  <a:srgbClr val="FBF9FF"/>
                </a:solidFill>
                <a:latin typeface="Arimo"/>
                <a:ea typeface="Arimo"/>
                <a:cs typeface="Arimo"/>
                <a:sym typeface="Arimo"/>
              </a:rPr>
              <a:t>2</a:t>
            </a:r>
            <a:endParaRPr/>
          </a:p>
        </p:txBody>
      </p:sp>
      <p:sp>
        <p:nvSpPr>
          <p:cNvPr id="1882" name="Google Shape;1882;p86"/>
          <p:cNvSpPr txBox="1"/>
          <p:nvPr/>
        </p:nvSpPr>
        <p:spPr>
          <a:xfrm>
            <a:off x="5457197" y="1205649"/>
            <a:ext cx="201498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Wyniki</a:t>
            </a:r>
            <a:endParaRPr/>
          </a:p>
        </p:txBody>
      </p:sp>
      <p:sp>
        <p:nvSpPr>
          <p:cNvPr id="1883" name="Google Shape;1883;p86"/>
          <p:cNvSpPr txBox="1"/>
          <p:nvPr/>
        </p:nvSpPr>
        <p:spPr>
          <a:xfrm>
            <a:off x="871510" y="8319094"/>
            <a:ext cx="3437734" cy="768279"/>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5018" b="1" i="0" u="none" strike="noStrike" cap="none">
                <a:solidFill>
                  <a:srgbClr val="DFAC52"/>
                </a:solidFill>
                <a:latin typeface="Philosopher"/>
                <a:ea typeface="Philosopher"/>
                <a:cs typeface="Philosopher"/>
                <a:sym typeface="Philosopher"/>
              </a:rPr>
              <a:t>Szkoła Z</a:t>
            </a:r>
            <a:endParaRPr/>
          </a:p>
        </p:txBody>
      </p:sp>
      <p:sp>
        <p:nvSpPr>
          <p:cNvPr id="1884" name="Google Shape;1884;p86"/>
          <p:cNvSpPr txBox="1"/>
          <p:nvPr/>
        </p:nvSpPr>
        <p:spPr>
          <a:xfrm>
            <a:off x="6992745" y="7271344"/>
            <a:ext cx="10918507" cy="10953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Innowacyjne podejście szkoły Z do </a:t>
            </a:r>
            <a:r>
              <a:rPr lang="en-US" sz="2400" b="1" i="0" u="none" strike="noStrike" cap="none">
                <a:solidFill>
                  <a:srgbClr val="000000"/>
                </a:solidFill>
                <a:latin typeface="Philosopher"/>
                <a:ea typeface="Philosopher"/>
                <a:cs typeface="Philosopher"/>
                <a:sym typeface="Philosopher"/>
              </a:rPr>
              <a:t>integracji mikrolearningu </a:t>
            </a:r>
            <a:r>
              <a:rPr lang="en-US" sz="2400" b="0" i="0" u="none" strike="noStrike" cap="none">
                <a:solidFill>
                  <a:srgbClr val="000000"/>
                </a:solidFill>
                <a:latin typeface="Philosopher"/>
                <a:ea typeface="Philosopher"/>
                <a:cs typeface="Philosopher"/>
                <a:sym typeface="Philosopher"/>
              </a:rPr>
              <a:t>z programem nauczania matematyki pokazuje, jak ta metoda może mieć </a:t>
            </a:r>
            <a:r>
              <a:rPr lang="en-US" sz="2400" b="1" i="0" u="none" strike="noStrike" cap="none">
                <a:solidFill>
                  <a:srgbClr val="000000"/>
                </a:solidFill>
                <a:latin typeface="Philosopher"/>
                <a:ea typeface="Philosopher"/>
                <a:cs typeface="Philosopher"/>
                <a:sym typeface="Philosopher"/>
              </a:rPr>
              <a:t>pozytywny wpływ </a:t>
            </a:r>
            <a:r>
              <a:rPr lang="en-US" sz="2400" b="0" i="0" u="none" strike="noStrike" cap="none">
                <a:solidFill>
                  <a:srgbClr val="000000"/>
                </a:solidFill>
                <a:latin typeface="Philosopher"/>
                <a:ea typeface="Philosopher"/>
                <a:cs typeface="Philosopher"/>
                <a:sym typeface="Philosopher"/>
              </a:rPr>
              <a:t>na </a:t>
            </a:r>
            <a:r>
              <a:rPr lang="en-US" sz="2400" b="1" i="0" u="none" strike="noStrike" cap="none">
                <a:solidFill>
                  <a:srgbClr val="000000"/>
                </a:solidFill>
                <a:latin typeface="Philosopher"/>
                <a:ea typeface="Philosopher"/>
                <a:cs typeface="Philosopher"/>
                <a:sym typeface="Philosopher"/>
              </a:rPr>
              <a:t>wyniki nauczania.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55D46E8F-E77D-DBA6-3096-FC85E0E6B09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003693" y="9435795"/>
            <a:ext cx="2429309" cy="46170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87"/>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a:lstStyle/>
          <a:p>
            <a:endParaRPr lang="en-GB"/>
          </a:p>
        </p:txBody>
      </p:sp>
      <p:sp>
        <p:nvSpPr>
          <p:cNvPr id="1895" name="Google Shape;1895;p87"/>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grpSp>
        <p:nvGrpSpPr>
          <p:cNvPr id="1896" name="Google Shape;1896;p87"/>
          <p:cNvGrpSpPr/>
          <p:nvPr/>
        </p:nvGrpSpPr>
        <p:grpSpPr>
          <a:xfrm>
            <a:off x="533930" y="5107335"/>
            <a:ext cx="11932595" cy="2647740"/>
            <a:chOff x="0" y="-9525"/>
            <a:chExt cx="3142741" cy="697347"/>
          </a:xfrm>
        </p:grpSpPr>
        <p:sp>
          <p:nvSpPr>
            <p:cNvPr id="1897" name="Google Shape;1897;p87"/>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txBody>
            <a:bodyPr/>
            <a:lstStyle/>
            <a:p>
              <a:endParaRPr lang="en-GB"/>
            </a:p>
          </p:txBody>
        </p:sp>
        <p:sp>
          <p:nvSpPr>
            <p:cNvPr id="1898" name="Google Shape;1898;p87"/>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9" name="Google Shape;1899;p87"/>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Studia przypadków</a:t>
            </a:r>
            <a:endParaRPr/>
          </a:p>
        </p:txBody>
      </p:sp>
      <p:sp>
        <p:nvSpPr>
          <p:cNvPr id="1900" name="Google Shape;1900;p87"/>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Potrzeba</a:t>
            </a:r>
            <a:endParaRPr/>
          </a:p>
        </p:txBody>
      </p:sp>
      <p:sp>
        <p:nvSpPr>
          <p:cNvPr id="1901" name="Google Shape;1901;p87"/>
          <p:cNvSpPr txBox="1"/>
          <p:nvPr/>
        </p:nvSpPr>
        <p:spPr>
          <a:xfrm>
            <a:off x="533930" y="5896838"/>
            <a:ext cx="1193259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Organizacja non-profit MAAM zidentyfikowała znaczącą potrzebę w swojej społeczności - dorosłych uczących się, którzy chcą zdobyć umiejętności i wiedzę związaną z pracą. </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EA345B72-BB62-0BF5-C16F-C49C0E801C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86545" y="9456698"/>
            <a:ext cx="2429309" cy="46170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88"/>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txBody>
          <a:bodyPr/>
          <a:lstStyle/>
          <a:p>
            <a:endParaRPr lang="en-GB"/>
          </a:p>
        </p:txBody>
      </p:sp>
      <p:grpSp>
        <p:nvGrpSpPr>
          <p:cNvPr id="1911" name="Google Shape;1911;p88"/>
          <p:cNvGrpSpPr/>
          <p:nvPr/>
        </p:nvGrpSpPr>
        <p:grpSpPr>
          <a:xfrm>
            <a:off x="360327" y="3535517"/>
            <a:ext cx="12830803" cy="6259223"/>
            <a:chOff x="0" y="-9525"/>
            <a:chExt cx="3379306" cy="1648520"/>
          </a:xfrm>
        </p:grpSpPr>
        <p:sp>
          <p:nvSpPr>
            <p:cNvPr id="1912" name="Google Shape;1912;p88"/>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txBody>
            <a:bodyPr/>
            <a:lstStyle/>
            <a:p>
              <a:endParaRPr lang="en-GB"/>
            </a:p>
          </p:txBody>
        </p:sp>
        <p:sp>
          <p:nvSpPr>
            <p:cNvPr id="1913" name="Google Shape;1913;p88"/>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15" name="Google Shape;1915;p88"/>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916" name="Google Shape;1916;p88"/>
          <p:cNvSpPr/>
          <p:nvPr/>
        </p:nvSpPr>
        <p:spPr>
          <a:xfrm>
            <a:off x="1028700" y="5393516"/>
            <a:ext cx="1128101" cy="1151123"/>
          </a:xfrm>
          <a:custGeom>
            <a:avLst/>
            <a:gdLst/>
            <a:ahLst/>
            <a:cxnLst/>
            <a:rect l="l" t="t" r="r" b="b"/>
            <a:pathLst>
              <a:path w="1128101" h="1151123" extrusionOk="0">
                <a:moveTo>
                  <a:pt x="0" y="0"/>
                </a:moveTo>
                <a:lnTo>
                  <a:pt x="1128101" y="0"/>
                </a:lnTo>
                <a:lnTo>
                  <a:pt x="1128101" y="1151123"/>
                </a:lnTo>
                <a:lnTo>
                  <a:pt x="0" y="1151123"/>
                </a:lnTo>
                <a:lnTo>
                  <a:pt x="0" y="0"/>
                </a:lnTo>
                <a:close/>
              </a:path>
            </a:pathLst>
          </a:custGeom>
          <a:blipFill rotWithShape="1">
            <a:blip r:embed="rId5">
              <a:alphaModFix/>
            </a:blip>
            <a:stretch>
              <a:fillRect/>
            </a:stretch>
          </a:blipFill>
          <a:ln>
            <a:noFill/>
          </a:ln>
        </p:spPr>
        <p:txBody>
          <a:bodyPr/>
          <a:lstStyle/>
          <a:p>
            <a:endParaRPr lang="en-GB"/>
          </a:p>
        </p:txBody>
      </p:sp>
      <p:sp>
        <p:nvSpPr>
          <p:cNvPr id="1917" name="Google Shape;1917;p88"/>
          <p:cNvSpPr/>
          <p:nvPr/>
        </p:nvSpPr>
        <p:spPr>
          <a:xfrm>
            <a:off x="1064990" y="7381324"/>
            <a:ext cx="1055520" cy="1063496"/>
          </a:xfrm>
          <a:custGeom>
            <a:avLst/>
            <a:gdLst/>
            <a:ahLst/>
            <a:cxnLst/>
            <a:rect l="l" t="t" r="r" b="b"/>
            <a:pathLst>
              <a:path w="1055520" h="1063496" extrusionOk="0">
                <a:moveTo>
                  <a:pt x="0" y="0"/>
                </a:moveTo>
                <a:lnTo>
                  <a:pt x="1055520" y="0"/>
                </a:lnTo>
                <a:lnTo>
                  <a:pt x="1055520" y="1063496"/>
                </a:lnTo>
                <a:lnTo>
                  <a:pt x="0" y="1063496"/>
                </a:lnTo>
                <a:lnTo>
                  <a:pt x="0" y="0"/>
                </a:lnTo>
                <a:close/>
              </a:path>
            </a:pathLst>
          </a:custGeom>
          <a:blipFill rotWithShape="1">
            <a:blip r:embed="rId6">
              <a:alphaModFix/>
            </a:blip>
            <a:stretch>
              <a:fillRect/>
            </a:stretch>
          </a:blipFill>
          <a:ln>
            <a:noFill/>
          </a:ln>
        </p:spPr>
        <p:txBody>
          <a:bodyPr/>
          <a:lstStyle/>
          <a:p>
            <a:endParaRPr lang="en-GB"/>
          </a:p>
        </p:txBody>
      </p:sp>
      <p:sp>
        <p:nvSpPr>
          <p:cNvPr id="1918" name="Google Shape;1918;p88"/>
          <p:cNvSpPr txBox="1"/>
          <p:nvPr/>
        </p:nvSpPr>
        <p:spPr>
          <a:xfrm>
            <a:off x="421394" y="2648687"/>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Podejście</a:t>
            </a:r>
            <a:endParaRPr/>
          </a:p>
        </p:txBody>
      </p:sp>
      <p:sp>
        <p:nvSpPr>
          <p:cNvPr id="1919" name="Google Shape;1919;p88"/>
          <p:cNvSpPr txBox="1"/>
          <p:nvPr/>
        </p:nvSpPr>
        <p:spPr>
          <a:xfrm>
            <a:off x="2514754" y="5539695"/>
            <a:ext cx="9797789" cy="29051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Zaprojektowali </a:t>
            </a:r>
            <a:r>
              <a:rPr lang="en-US" sz="2400" b="1" i="0" u="none" strike="noStrike" cap="none">
                <a:solidFill>
                  <a:srgbClr val="000000"/>
                </a:solidFill>
                <a:latin typeface="Philosopher"/>
                <a:ea typeface="Philosopher"/>
                <a:cs typeface="Philosopher"/>
                <a:sym typeface="Philosopher"/>
              </a:rPr>
              <a:t>bibliotekę modułów mikro-learningowych, z których </a:t>
            </a:r>
            <a:r>
              <a:rPr lang="en-US" sz="2400" b="0" i="0" u="none" strike="noStrike" cap="none">
                <a:solidFill>
                  <a:srgbClr val="000000"/>
                </a:solidFill>
                <a:latin typeface="Philosopher"/>
                <a:ea typeface="Philosopher"/>
                <a:cs typeface="Philosopher"/>
                <a:sym typeface="Philosopher"/>
              </a:rPr>
              <a:t>każdy był dostosowany do konkretnych umiejętności zawodowych. Moduły te były łatwo dostępne za pośrednictwem platformy internetowej MAAM</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MAAM podkreślił </a:t>
            </a:r>
            <a:r>
              <a:rPr lang="en-US" sz="2400" b="1" i="0" u="none" strike="noStrike" cap="none">
                <a:solidFill>
                  <a:srgbClr val="000000"/>
                </a:solidFill>
                <a:latin typeface="Philosopher"/>
                <a:ea typeface="Philosopher"/>
                <a:cs typeface="Philosopher"/>
                <a:sym typeface="Philosopher"/>
              </a:rPr>
              <a:t>znaczenie praktycznego zastosowania: </a:t>
            </a:r>
            <a:r>
              <a:rPr lang="en-US" sz="2400" b="0" i="0" u="none" strike="noStrike" cap="none">
                <a:solidFill>
                  <a:srgbClr val="000000"/>
                </a:solidFill>
                <a:latin typeface="Philosopher"/>
                <a:ea typeface="Philosopher"/>
                <a:cs typeface="Philosopher"/>
                <a:sym typeface="Philosopher"/>
              </a:rPr>
              <a:t>każdy moduł zawierał praktyczne ćwiczenia i rzeczywiste scenariusze, dzięki czemu uczestnicy mogli natychmiast zastosować to, czego się nauczyli</a:t>
            </a:r>
            <a:endParaRPr/>
          </a:p>
        </p:txBody>
      </p:sp>
      <p:sp>
        <p:nvSpPr>
          <p:cNvPr id="1920" name="Google Shape;1920;p88"/>
          <p:cNvSpPr txBox="1"/>
          <p:nvPr/>
        </p:nvSpPr>
        <p:spPr>
          <a:xfrm>
            <a:off x="9903439" y="1519639"/>
            <a:ext cx="7797605" cy="571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799" b="1" i="0" u="none" strike="noStrike" cap="none">
                <a:solidFill>
                  <a:srgbClr val="DFAC52"/>
                </a:solidFill>
                <a:latin typeface="Philosopher"/>
                <a:ea typeface="Philosopher"/>
                <a:cs typeface="Philosopher"/>
                <a:sym typeface="Philosopher"/>
              </a:rPr>
              <a:t>3. Organizacja non-profit MAAM</a:t>
            </a:r>
            <a:endParaRPr/>
          </a:p>
        </p:txBody>
      </p:sp>
      <p:sp>
        <p:nvSpPr>
          <p:cNvPr id="1921" name="Google Shape;1921;p88"/>
          <p:cNvSpPr txBox="1"/>
          <p:nvPr/>
        </p:nvSpPr>
        <p:spPr>
          <a:xfrm>
            <a:off x="819948" y="3944087"/>
            <a:ext cx="7329924"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Aby temu zaradzić, wprowadzili mikro-learning:</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3B4ACA5-DC9C-2659-A3D9-93B5CD4B353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62745" y="9333037"/>
            <a:ext cx="2429309" cy="46170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p89"/>
          <p:cNvSpPr/>
          <p:nvPr/>
        </p:nvSpPr>
        <p:spPr>
          <a:xfrm>
            <a:off x="-479942" y="0"/>
            <a:ext cx="8914013" cy="10287000"/>
          </a:xfrm>
          <a:custGeom>
            <a:avLst/>
            <a:gdLst/>
            <a:ahLst/>
            <a:cxnLst/>
            <a:rect l="l" t="t" r="r" b="b"/>
            <a:pathLst>
              <a:path w="8914013" h="10287000" extrusionOk="0">
                <a:moveTo>
                  <a:pt x="0" y="0"/>
                </a:moveTo>
                <a:lnTo>
                  <a:pt x="8914012" y="0"/>
                </a:lnTo>
                <a:lnTo>
                  <a:pt x="8914012" y="10287000"/>
                </a:lnTo>
                <a:lnTo>
                  <a:pt x="0" y="10287000"/>
                </a:lnTo>
                <a:lnTo>
                  <a:pt x="0" y="0"/>
                </a:lnTo>
                <a:close/>
              </a:path>
            </a:pathLst>
          </a:custGeom>
          <a:blipFill rotWithShape="1">
            <a:blip r:embed="rId3">
              <a:alphaModFix/>
            </a:blip>
            <a:stretch>
              <a:fillRect l="-78334" t="-11199" r="-25385" b="-6414"/>
            </a:stretch>
          </a:blipFill>
          <a:ln>
            <a:noFill/>
          </a:ln>
        </p:spPr>
        <p:txBody>
          <a:bodyPr/>
          <a:lstStyle/>
          <a:p>
            <a:endParaRPr lang="en-GB"/>
          </a:p>
        </p:txBody>
      </p:sp>
      <p:sp>
        <p:nvSpPr>
          <p:cNvPr id="1931" name="Google Shape;1931;p89"/>
          <p:cNvSpPr/>
          <p:nvPr/>
        </p:nvSpPr>
        <p:spPr>
          <a:xfrm>
            <a:off x="837488" y="4194051"/>
            <a:ext cx="2830146" cy="1892660"/>
          </a:xfrm>
          <a:custGeom>
            <a:avLst/>
            <a:gdLst/>
            <a:ahLst/>
            <a:cxnLst/>
            <a:rect l="l" t="t" r="r" b="b"/>
            <a:pathLst>
              <a:path w="2830146" h="1892660" extrusionOk="0">
                <a:moveTo>
                  <a:pt x="0" y="0"/>
                </a:moveTo>
                <a:lnTo>
                  <a:pt x="2830146" y="0"/>
                </a:lnTo>
                <a:lnTo>
                  <a:pt x="2830146" y="1892660"/>
                </a:lnTo>
                <a:lnTo>
                  <a:pt x="0" y="1892660"/>
                </a:lnTo>
                <a:lnTo>
                  <a:pt x="0" y="0"/>
                </a:lnTo>
                <a:close/>
              </a:path>
            </a:pathLst>
          </a:custGeom>
          <a:blipFill rotWithShape="1">
            <a:blip r:embed="rId4">
              <a:alphaModFix/>
            </a:blip>
            <a:stretch>
              <a:fillRect/>
            </a:stretch>
          </a:blipFill>
          <a:ln>
            <a:noFill/>
          </a:ln>
        </p:spPr>
        <p:txBody>
          <a:bodyPr/>
          <a:lstStyle/>
          <a:p>
            <a:endParaRPr lang="en-GB"/>
          </a:p>
        </p:txBody>
      </p:sp>
      <p:grpSp>
        <p:nvGrpSpPr>
          <p:cNvPr id="1932" name="Google Shape;1932;p89"/>
          <p:cNvGrpSpPr/>
          <p:nvPr/>
        </p:nvGrpSpPr>
        <p:grpSpPr>
          <a:xfrm>
            <a:off x="8434070" y="-39284"/>
            <a:ext cx="9853930" cy="10323165"/>
            <a:chOff x="0" y="-9525"/>
            <a:chExt cx="2595274" cy="2718858"/>
          </a:xfrm>
        </p:grpSpPr>
        <p:sp>
          <p:nvSpPr>
            <p:cNvPr id="1933" name="Google Shape;1933;p89"/>
            <p:cNvSpPr/>
            <p:nvPr/>
          </p:nvSpPr>
          <p:spPr>
            <a:xfrm>
              <a:off x="0" y="0"/>
              <a:ext cx="2595274" cy="2709333"/>
            </a:xfrm>
            <a:custGeom>
              <a:avLst/>
              <a:gdLst/>
              <a:ahLst/>
              <a:cxnLst/>
              <a:rect l="l" t="t" r="r" b="b"/>
              <a:pathLst>
                <a:path w="2595274" h="2709333" extrusionOk="0">
                  <a:moveTo>
                    <a:pt x="0" y="0"/>
                  </a:moveTo>
                  <a:lnTo>
                    <a:pt x="2595274" y="0"/>
                  </a:lnTo>
                  <a:lnTo>
                    <a:pt x="2595274" y="2709333"/>
                  </a:lnTo>
                  <a:lnTo>
                    <a:pt x="0" y="2709333"/>
                  </a:lnTo>
                  <a:close/>
                </a:path>
              </a:pathLst>
            </a:custGeom>
            <a:solidFill>
              <a:srgbClr val="DFAC52"/>
            </a:solidFill>
            <a:ln>
              <a:noFill/>
            </a:ln>
          </p:spPr>
          <p:txBody>
            <a:bodyPr/>
            <a:lstStyle/>
            <a:p>
              <a:endParaRPr lang="en-GB"/>
            </a:p>
          </p:txBody>
        </p:sp>
        <p:sp>
          <p:nvSpPr>
            <p:cNvPr id="1934" name="Google Shape;1934;p89"/>
            <p:cNvSpPr txBox="1"/>
            <p:nvPr/>
          </p:nvSpPr>
          <p:spPr>
            <a:xfrm>
              <a:off x="0" y="-9525"/>
              <a:ext cx="2595274" cy="271885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35" name="Google Shape;1935;p89"/>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5">
              <a:alphaModFix/>
            </a:blip>
            <a:stretch>
              <a:fillRect l="-2006" t="-4247" r="-2012" b="-6540"/>
            </a:stretch>
          </a:blipFill>
          <a:ln>
            <a:noFill/>
          </a:ln>
        </p:spPr>
        <p:txBody>
          <a:bodyPr/>
          <a:lstStyle/>
          <a:p>
            <a:endParaRPr lang="en-GB"/>
          </a:p>
        </p:txBody>
      </p:sp>
      <p:sp>
        <p:nvSpPr>
          <p:cNvPr id="1936" name="Google Shape;1936;p89"/>
          <p:cNvSpPr/>
          <p:nvPr/>
        </p:nvSpPr>
        <p:spPr>
          <a:xfrm>
            <a:off x="527004" y="631999"/>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6">
              <a:alphaModFix/>
            </a:blip>
            <a:stretch>
              <a:fillRect l="-14765" r="-20796" b="-4987"/>
            </a:stretch>
          </a:blipFill>
          <a:ln>
            <a:noFill/>
          </a:ln>
        </p:spPr>
        <p:txBody>
          <a:bodyPr/>
          <a:lstStyle/>
          <a:p>
            <a:endParaRPr lang="en-GB"/>
          </a:p>
        </p:txBody>
      </p:sp>
      <p:sp>
        <p:nvSpPr>
          <p:cNvPr id="1937" name="Google Shape;1937;p89"/>
          <p:cNvSpPr/>
          <p:nvPr/>
        </p:nvSpPr>
        <p:spPr>
          <a:xfrm>
            <a:off x="8727496" y="3532677"/>
            <a:ext cx="956992" cy="1107951"/>
          </a:xfrm>
          <a:custGeom>
            <a:avLst/>
            <a:gdLst/>
            <a:ahLst/>
            <a:cxnLst/>
            <a:rect l="l" t="t" r="r" b="b"/>
            <a:pathLst>
              <a:path w="956992" h="1107951" extrusionOk="0">
                <a:moveTo>
                  <a:pt x="0" y="0"/>
                </a:moveTo>
                <a:lnTo>
                  <a:pt x="956993" y="0"/>
                </a:lnTo>
                <a:lnTo>
                  <a:pt x="956993" y="1107951"/>
                </a:lnTo>
                <a:lnTo>
                  <a:pt x="0" y="1107951"/>
                </a:lnTo>
                <a:lnTo>
                  <a:pt x="0" y="0"/>
                </a:lnTo>
                <a:close/>
              </a:path>
            </a:pathLst>
          </a:custGeom>
          <a:blipFill rotWithShape="1">
            <a:blip r:embed="rId7">
              <a:alphaModFix/>
            </a:blip>
            <a:stretch>
              <a:fillRect/>
            </a:stretch>
          </a:blipFill>
          <a:ln>
            <a:noFill/>
          </a:ln>
        </p:spPr>
        <p:txBody>
          <a:bodyPr/>
          <a:lstStyle/>
          <a:p>
            <a:endParaRPr lang="en-GB"/>
          </a:p>
        </p:txBody>
      </p:sp>
      <p:sp>
        <p:nvSpPr>
          <p:cNvPr id="1938" name="Google Shape;1938;p89"/>
          <p:cNvSpPr/>
          <p:nvPr/>
        </p:nvSpPr>
        <p:spPr>
          <a:xfrm>
            <a:off x="8713954" y="5612178"/>
            <a:ext cx="860091" cy="949066"/>
          </a:xfrm>
          <a:custGeom>
            <a:avLst/>
            <a:gdLst/>
            <a:ahLst/>
            <a:cxnLst/>
            <a:rect l="l" t="t" r="r" b="b"/>
            <a:pathLst>
              <a:path w="860091" h="949066" extrusionOk="0">
                <a:moveTo>
                  <a:pt x="0" y="0"/>
                </a:moveTo>
                <a:lnTo>
                  <a:pt x="860092" y="0"/>
                </a:lnTo>
                <a:lnTo>
                  <a:pt x="860092" y="949066"/>
                </a:lnTo>
                <a:lnTo>
                  <a:pt x="0" y="949066"/>
                </a:lnTo>
                <a:lnTo>
                  <a:pt x="0" y="0"/>
                </a:lnTo>
                <a:close/>
              </a:path>
            </a:pathLst>
          </a:custGeom>
          <a:blipFill rotWithShape="1">
            <a:blip r:embed="rId8">
              <a:alphaModFix/>
            </a:blip>
            <a:stretch>
              <a:fillRect/>
            </a:stretch>
          </a:blipFill>
          <a:ln>
            <a:noFill/>
          </a:ln>
        </p:spPr>
        <p:txBody>
          <a:bodyPr/>
          <a:lstStyle/>
          <a:p>
            <a:endParaRPr lang="en-GB"/>
          </a:p>
        </p:txBody>
      </p:sp>
      <p:sp>
        <p:nvSpPr>
          <p:cNvPr id="1939" name="Google Shape;1939;p89"/>
          <p:cNvSpPr/>
          <p:nvPr/>
        </p:nvSpPr>
        <p:spPr>
          <a:xfrm>
            <a:off x="8603511" y="7536003"/>
            <a:ext cx="1080977" cy="1080977"/>
          </a:xfrm>
          <a:custGeom>
            <a:avLst/>
            <a:gdLst/>
            <a:ahLst/>
            <a:cxnLst/>
            <a:rect l="l" t="t" r="r" b="b"/>
            <a:pathLst>
              <a:path w="1080977" h="1080977" extrusionOk="0">
                <a:moveTo>
                  <a:pt x="0" y="0"/>
                </a:moveTo>
                <a:lnTo>
                  <a:pt x="1080978" y="0"/>
                </a:lnTo>
                <a:lnTo>
                  <a:pt x="1080978" y="1080978"/>
                </a:lnTo>
                <a:lnTo>
                  <a:pt x="0" y="1080978"/>
                </a:lnTo>
                <a:lnTo>
                  <a:pt x="0" y="0"/>
                </a:lnTo>
                <a:close/>
              </a:path>
            </a:pathLst>
          </a:custGeom>
          <a:blipFill rotWithShape="1">
            <a:blip r:embed="rId9">
              <a:alphaModFix/>
            </a:blip>
            <a:stretch>
              <a:fillRect/>
            </a:stretch>
          </a:blipFill>
          <a:ln>
            <a:noFill/>
          </a:ln>
        </p:spPr>
        <p:txBody>
          <a:bodyPr/>
          <a:lstStyle/>
          <a:p>
            <a:endParaRPr lang="en-GB"/>
          </a:p>
        </p:txBody>
      </p:sp>
      <p:sp>
        <p:nvSpPr>
          <p:cNvPr id="1940" name="Google Shape;1940;p89"/>
          <p:cNvSpPr txBox="1"/>
          <p:nvPr/>
        </p:nvSpPr>
        <p:spPr>
          <a:xfrm>
            <a:off x="2402474" y="4890394"/>
            <a:ext cx="84008" cy="1737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140" b="0" i="0" u="none" strike="noStrike" cap="none">
                <a:solidFill>
                  <a:srgbClr val="FBF9FF"/>
                </a:solidFill>
                <a:latin typeface="Lato"/>
                <a:ea typeface="Lato"/>
                <a:cs typeface="Lato"/>
                <a:sym typeface="Lato"/>
              </a:rPr>
              <a:t>3</a:t>
            </a:r>
            <a:endParaRPr/>
          </a:p>
        </p:txBody>
      </p:sp>
      <p:sp>
        <p:nvSpPr>
          <p:cNvPr id="1941" name="Google Shape;1941;p89"/>
          <p:cNvSpPr txBox="1"/>
          <p:nvPr/>
        </p:nvSpPr>
        <p:spPr>
          <a:xfrm>
            <a:off x="837488" y="5434717"/>
            <a:ext cx="2725134" cy="244739"/>
          </a:xfrm>
          <a:prstGeom prst="rect">
            <a:avLst/>
          </a:prstGeom>
          <a:noFill/>
          <a:ln>
            <a:noFill/>
          </a:ln>
        </p:spPr>
        <p:txBody>
          <a:bodyPr spcFirstLastPara="1" wrap="square" lIns="0" tIns="0" rIns="0" bIns="0" anchor="t" anchorCtr="0">
            <a:spAutoFit/>
          </a:bodyPr>
          <a:lstStyle/>
          <a:p>
            <a:pPr marL="0" marR="0" lvl="0" indent="0" algn="ctr" rtl="0">
              <a:lnSpc>
                <a:spcPct val="120012"/>
              </a:lnSpc>
              <a:spcBef>
                <a:spcPts val="0"/>
              </a:spcBef>
              <a:spcAft>
                <a:spcPts val="0"/>
              </a:spcAft>
              <a:buNone/>
            </a:pPr>
            <a:r>
              <a:rPr lang="en-US" sz="1559" b="1" i="0" u="none" strike="noStrike" cap="none">
                <a:solidFill>
                  <a:srgbClr val="ECEFF1"/>
                </a:solidFill>
                <a:latin typeface="Philosopher"/>
                <a:ea typeface="Philosopher"/>
                <a:cs typeface="Philosopher"/>
                <a:sym typeface="Philosopher"/>
              </a:rPr>
              <a:t>Organizacja non-profit MAAM</a:t>
            </a:r>
            <a:endParaRPr/>
          </a:p>
        </p:txBody>
      </p:sp>
      <p:sp>
        <p:nvSpPr>
          <p:cNvPr id="1942" name="Google Shape;1942;p89"/>
          <p:cNvSpPr txBox="1"/>
          <p:nvPr/>
        </p:nvSpPr>
        <p:spPr>
          <a:xfrm>
            <a:off x="15040470" y="515761"/>
            <a:ext cx="2730655" cy="101635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640" b="1" i="0" u="none" strike="noStrike" cap="none">
                <a:solidFill>
                  <a:srgbClr val="000000"/>
                </a:solidFill>
                <a:latin typeface="Philosopher"/>
                <a:ea typeface="Philosopher"/>
                <a:cs typeface="Philosopher"/>
                <a:sym typeface="Philosopher"/>
              </a:rPr>
              <a:t>Wyniki</a:t>
            </a:r>
            <a:endParaRPr/>
          </a:p>
        </p:txBody>
      </p:sp>
      <p:sp>
        <p:nvSpPr>
          <p:cNvPr id="1943" name="Google Shape;1943;p89"/>
          <p:cNvSpPr txBox="1"/>
          <p:nvPr/>
        </p:nvSpPr>
        <p:spPr>
          <a:xfrm>
            <a:off x="8770119" y="2027727"/>
            <a:ext cx="918183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Dorośli słuchacze przyjęli podejście mikronauczania, doceniając jego elastyczność i dostępność.</a:t>
            </a:r>
            <a:endParaRPr/>
          </a:p>
        </p:txBody>
      </p:sp>
      <p:sp>
        <p:nvSpPr>
          <p:cNvPr id="1944" name="Google Shape;1944;p89"/>
          <p:cNvSpPr txBox="1"/>
          <p:nvPr/>
        </p:nvSpPr>
        <p:spPr>
          <a:xfrm>
            <a:off x="9913089" y="3578723"/>
            <a:ext cx="7953717" cy="543877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Wielu</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uczestników</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zgłosiło</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znaczną</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poprawę</a:t>
            </a:r>
            <a:r>
              <a:rPr lang="en-US" sz="2400" b="1"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umiejętności</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związanych</a:t>
            </a:r>
            <a:r>
              <a:rPr lang="en-US" sz="2400" b="0" i="0" u="none" strike="noStrike" cap="none" dirty="0">
                <a:solidFill>
                  <a:srgbClr val="000000"/>
                </a:solidFill>
                <a:latin typeface="Philosopher"/>
                <a:ea typeface="Philosopher"/>
                <a:cs typeface="Philosopher"/>
                <a:sym typeface="Philosopher"/>
              </a:rPr>
              <a:t> z </a:t>
            </a:r>
            <a:r>
              <a:rPr lang="en-US" sz="2400" b="0" i="0" u="none" strike="noStrike" cap="none" dirty="0" err="1">
                <a:solidFill>
                  <a:srgbClr val="000000"/>
                </a:solidFill>
                <a:latin typeface="Philosopher"/>
                <a:ea typeface="Philosopher"/>
                <a:cs typeface="Philosopher"/>
                <a:sym typeface="Philosopher"/>
              </a:rPr>
              <a:t>pracą</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wyrazili</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większą</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pewność</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siebie</a:t>
            </a:r>
            <a:r>
              <a:rPr lang="en-US" sz="2400" b="1"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i</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lepsze</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zrozumienie</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wybranych</a:t>
            </a:r>
            <a:r>
              <a:rPr lang="en-US" sz="2400" b="1"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przez</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siebie</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dziedzin</a:t>
            </a:r>
            <a:endParaRPr dirty="0"/>
          </a:p>
          <a:p>
            <a:pPr marL="0" marR="0" lvl="0" indent="0" algn="just"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Nacisk</a:t>
            </a:r>
            <a:r>
              <a:rPr lang="en-US" sz="2400" b="0" i="0" u="none" strike="noStrike" cap="none" dirty="0">
                <a:solidFill>
                  <a:srgbClr val="000000"/>
                </a:solidFill>
                <a:latin typeface="Philosopher"/>
                <a:ea typeface="Philosopher"/>
                <a:cs typeface="Philosopher"/>
                <a:sym typeface="Philosopher"/>
              </a:rPr>
              <a:t> MAAM </a:t>
            </a:r>
            <a:r>
              <a:rPr lang="en-US" sz="2400" b="0" i="0" u="none" strike="noStrike" cap="none" dirty="0" err="1">
                <a:solidFill>
                  <a:srgbClr val="000000"/>
                </a:solidFill>
                <a:latin typeface="Philosopher"/>
                <a:ea typeface="Philosopher"/>
                <a:cs typeface="Philosopher"/>
                <a:sym typeface="Philosopher"/>
              </a:rPr>
              <a:t>na</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rzeczywiste</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zastosowania</a:t>
            </a:r>
            <a:r>
              <a:rPr lang="en-US" sz="2400" b="1"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zapewnił</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że</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uczniowie</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byli</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gotowi</a:t>
            </a:r>
            <a:r>
              <a:rPr lang="en-US" sz="2400" b="1" i="0" u="none" strike="noStrike" cap="none" dirty="0">
                <a:solidFill>
                  <a:srgbClr val="000000"/>
                </a:solidFill>
                <a:latin typeface="Philosopher"/>
                <a:ea typeface="Philosopher"/>
                <a:cs typeface="Philosopher"/>
                <a:sym typeface="Philosopher"/>
              </a:rPr>
              <a:t> do </a:t>
            </a:r>
            <a:r>
              <a:rPr lang="en-US" sz="2400" b="1" i="0" u="none" strike="noStrike" cap="none" dirty="0" err="1">
                <a:solidFill>
                  <a:srgbClr val="000000"/>
                </a:solidFill>
                <a:latin typeface="Philosopher"/>
                <a:ea typeface="Philosopher"/>
                <a:cs typeface="Philosopher"/>
                <a:sym typeface="Philosopher"/>
              </a:rPr>
              <a:t>pracy</a:t>
            </a:r>
            <a:r>
              <a:rPr lang="en-US" sz="2400" b="1" i="0" u="none" strike="noStrike" cap="none" dirty="0">
                <a:solidFill>
                  <a:srgbClr val="000000"/>
                </a:solidFill>
                <a:latin typeface="Philosopher"/>
                <a:ea typeface="Philosopher"/>
                <a:cs typeface="Philosopher"/>
                <a:sym typeface="Philosopher"/>
              </a:rPr>
              <a:t> po </a:t>
            </a:r>
            <a:r>
              <a:rPr lang="en-US" sz="2400" b="1" i="0" u="none" strike="noStrike" cap="none" dirty="0" err="1">
                <a:solidFill>
                  <a:srgbClr val="000000"/>
                </a:solidFill>
                <a:latin typeface="Philosopher"/>
                <a:ea typeface="Philosopher"/>
                <a:cs typeface="Philosopher"/>
                <a:sym typeface="Philosopher"/>
              </a:rPr>
              <a:t>ukończeniu</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modułów</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mikrolearningowych</a:t>
            </a:r>
            <a:r>
              <a:rPr lang="en-US" sz="2400" b="0" i="0" u="none" strike="noStrike" cap="none" dirty="0">
                <a:solidFill>
                  <a:srgbClr val="000000"/>
                </a:solidFill>
                <a:latin typeface="Philosopher"/>
                <a:ea typeface="Philosopher"/>
                <a:cs typeface="Philosopher"/>
                <a:sym typeface="Philosopher"/>
              </a:rPr>
              <a:t>. </a:t>
            </a:r>
            <a:endParaRPr dirty="0"/>
          </a:p>
          <a:p>
            <a:pPr marL="0" marR="0" lvl="0" indent="0" algn="just"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Zaangażowanie</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organizacji</a:t>
            </a:r>
            <a:r>
              <a:rPr lang="en-US" sz="2400" b="1" i="0" u="none" strike="noStrike" cap="none" dirty="0">
                <a:solidFill>
                  <a:srgbClr val="000000"/>
                </a:solidFill>
                <a:latin typeface="Philosopher"/>
                <a:ea typeface="Philosopher"/>
                <a:cs typeface="Philosopher"/>
                <a:sym typeface="Philosopher"/>
              </a:rPr>
              <a:t> non-profit MAAM </a:t>
            </a:r>
            <a:r>
              <a:rPr lang="en-US" sz="2400" b="0" i="0" u="none" strike="noStrike" cap="none" dirty="0">
                <a:solidFill>
                  <a:srgbClr val="000000"/>
                </a:solidFill>
                <a:latin typeface="Philosopher"/>
                <a:ea typeface="Philosopher"/>
                <a:cs typeface="Philosopher"/>
                <a:sym typeface="Philosopher"/>
              </a:rPr>
              <a:t>w </a:t>
            </a:r>
            <a:r>
              <a:rPr lang="en-US" sz="2400" b="0" i="0" u="none" strike="noStrike" cap="none" dirty="0" err="1">
                <a:solidFill>
                  <a:srgbClr val="000000"/>
                </a:solidFill>
                <a:latin typeface="Philosopher"/>
                <a:ea typeface="Philosopher"/>
                <a:cs typeface="Philosopher"/>
                <a:sym typeface="Philosopher"/>
              </a:rPr>
              <a:t>mikrokształcenie</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jako</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narzędzie</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wzmacniania</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pozycji</a:t>
            </a:r>
            <a:r>
              <a:rPr lang="en-US" sz="2400" b="1"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pokazuje</a:t>
            </a:r>
            <a:r>
              <a:rPr lang="en-US" sz="2400" b="0" i="0" u="none" strike="noStrike" cap="none" dirty="0">
                <a:solidFill>
                  <a:srgbClr val="000000"/>
                </a:solidFill>
                <a:latin typeface="Philosopher"/>
                <a:ea typeface="Philosopher"/>
                <a:cs typeface="Philosopher"/>
                <a:sym typeface="Philosopher"/>
              </a:rPr>
              <a:t>, jak </a:t>
            </a:r>
            <a:r>
              <a:rPr lang="en-US" sz="2400" b="0" i="0" u="none" strike="noStrike" cap="none" dirty="0" err="1">
                <a:solidFill>
                  <a:srgbClr val="000000"/>
                </a:solidFill>
                <a:latin typeface="Philosopher"/>
                <a:ea typeface="Philosopher"/>
                <a:cs typeface="Philosopher"/>
                <a:sym typeface="Philosopher"/>
              </a:rPr>
              <a:t>dostosowany</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praktyczny</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mikrokształcenie</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może</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mieć</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głęboki</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wpływ</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na</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dorosłych</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uczniów</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zwłaszcza</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jeśli</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chodzi</a:t>
            </a:r>
            <a:r>
              <a:rPr lang="en-US" sz="2400" b="0" i="0" u="none" strike="noStrike" cap="none" dirty="0">
                <a:solidFill>
                  <a:srgbClr val="000000"/>
                </a:solidFill>
                <a:latin typeface="Philosopher"/>
                <a:ea typeface="Philosopher"/>
                <a:cs typeface="Philosopher"/>
                <a:sym typeface="Philosopher"/>
              </a:rPr>
              <a:t> o </a:t>
            </a:r>
            <a:r>
              <a:rPr lang="en-US" sz="2400" b="0" i="0" u="none" strike="noStrike" cap="none" dirty="0" err="1">
                <a:solidFill>
                  <a:srgbClr val="000000"/>
                </a:solidFill>
                <a:latin typeface="Philosopher"/>
                <a:ea typeface="Philosopher"/>
                <a:cs typeface="Philosopher"/>
                <a:sym typeface="Philosopher"/>
              </a:rPr>
              <a:t>umiejętności</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związane</a:t>
            </a:r>
            <a:r>
              <a:rPr lang="en-US" sz="2400" b="0" i="0" u="none" strike="noStrike" cap="none" dirty="0">
                <a:solidFill>
                  <a:srgbClr val="000000"/>
                </a:solidFill>
                <a:latin typeface="Philosopher"/>
                <a:ea typeface="Philosopher"/>
                <a:cs typeface="Philosopher"/>
                <a:sym typeface="Philosopher"/>
              </a:rPr>
              <a:t> z </a:t>
            </a:r>
            <a:r>
              <a:rPr lang="en-US" sz="2400" b="0" i="0" u="none" strike="noStrike" cap="none" dirty="0" err="1">
                <a:solidFill>
                  <a:srgbClr val="000000"/>
                </a:solidFill>
                <a:latin typeface="Philosopher"/>
                <a:ea typeface="Philosopher"/>
                <a:cs typeface="Philosopher"/>
                <a:sym typeface="Philosopher"/>
              </a:rPr>
              <a:t>pracą</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9"/>
          <p:cNvSpPr/>
          <p:nvPr/>
        </p:nvSpPr>
        <p:spPr>
          <a:xfrm>
            <a:off x="0" y="1839732"/>
            <a:ext cx="18287999" cy="6115526"/>
          </a:xfrm>
          <a:custGeom>
            <a:avLst/>
            <a:gdLst/>
            <a:ahLst/>
            <a:cxnLst/>
            <a:rect l="l" t="t" r="r" b="b"/>
            <a:pathLst>
              <a:path w="24384000" h="8154035" extrusionOk="0">
                <a:moveTo>
                  <a:pt x="0" y="0"/>
                </a:moveTo>
                <a:lnTo>
                  <a:pt x="24384000" y="0"/>
                </a:lnTo>
                <a:lnTo>
                  <a:pt x="24384000" y="8154035"/>
                </a:lnTo>
                <a:lnTo>
                  <a:pt x="0" y="8154035"/>
                </a:lnTo>
                <a:close/>
              </a:path>
            </a:pathLst>
          </a:custGeom>
          <a:solidFill>
            <a:srgbClr val="FFCA08"/>
          </a:solidFill>
          <a:ln>
            <a:noFill/>
          </a:ln>
        </p:spPr>
        <p:txBody>
          <a:bodyPr/>
          <a:lstStyle/>
          <a:p>
            <a:endParaRPr lang="en-GB"/>
          </a:p>
        </p:txBody>
      </p:sp>
      <p:sp>
        <p:nvSpPr>
          <p:cNvPr id="219" name="Google Shape;219;p9"/>
          <p:cNvSpPr txBox="1"/>
          <p:nvPr/>
        </p:nvSpPr>
        <p:spPr>
          <a:xfrm>
            <a:off x="12086082" y="697299"/>
            <a:ext cx="5796153"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Mikrokształcenie w życiu codziennym</a:t>
            </a:r>
            <a:endParaRPr/>
          </a:p>
        </p:txBody>
      </p:sp>
      <p:sp>
        <p:nvSpPr>
          <p:cNvPr id="220" name="Google Shape;220;p9">
            <a:hlinkClick r:id="rId3"/>
          </p:cNvPr>
          <p:cNvSpPr/>
          <p:nvPr/>
        </p:nvSpPr>
        <p:spPr>
          <a:xfrm>
            <a:off x="3908085" y="3425327"/>
            <a:ext cx="5864944" cy="4056676"/>
          </a:xfrm>
          <a:custGeom>
            <a:avLst/>
            <a:gdLst/>
            <a:ahLst/>
            <a:cxnLst/>
            <a:rect l="l" t="t" r="r" b="b"/>
            <a:pathLst>
              <a:path w="5864944" h="4056676" extrusionOk="0">
                <a:moveTo>
                  <a:pt x="0" y="0"/>
                </a:moveTo>
                <a:lnTo>
                  <a:pt x="5864945" y="0"/>
                </a:lnTo>
                <a:lnTo>
                  <a:pt x="5864945" y="4056676"/>
                </a:lnTo>
                <a:lnTo>
                  <a:pt x="0" y="4056676"/>
                </a:lnTo>
                <a:lnTo>
                  <a:pt x="0" y="0"/>
                </a:lnTo>
                <a:close/>
              </a:path>
            </a:pathLst>
          </a:custGeom>
          <a:blipFill rotWithShape="1">
            <a:blip r:embed="rId4">
              <a:alphaModFix/>
            </a:blip>
            <a:stretch>
              <a:fillRect l="-669" r="-1046"/>
            </a:stretch>
          </a:blipFill>
          <a:ln>
            <a:noFill/>
          </a:ln>
        </p:spPr>
        <p:txBody>
          <a:bodyPr/>
          <a:lstStyle/>
          <a:p>
            <a:endParaRPr lang="en-GB"/>
          </a:p>
        </p:txBody>
      </p:sp>
      <p:sp>
        <p:nvSpPr>
          <p:cNvPr id="221" name="Google Shape;221;p9"/>
          <p:cNvSpPr txBox="1"/>
          <p:nvPr/>
        </p:nvSpPr>
        <p:spPr>
          <a:xfrm>
            <a:off x="336369" y="2367915"/>
            <a:ext cx="4454557" cy="47208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FFFFFF"/>
                </a:solidFill>
                <a:latin typeface="Philosopher"/>
                <a:ea typeface="Philosopher"/>
                <a:cs typeface="Philosopher"/>
                <a:sym typeface="Philosopher"/>
              </a:rPr>
              <a:t>Przepis wideo czy książka kucharska?</a:t>
            </a:r>
            <a:endParaRPr/>
          </a:p>
        </p:txBody>
      </p:sp>
      <p:sp>
        <p:nvSpPr>
          <p:cNvPr id="222" name="Google Shape;222;p9"/>
          <p:cNvSpPr/>
          <p:nvPr/>
        </p:nvSpPr>
        <p:spPr>
          <a:xfrm>
            <a:off x="10741533" y="3470923"/>
            <a:ext cx="3164586" cy="4059822"/>
          </a:xfrm>
          <a:custGeom>
            <a:avLst/>
            <a:gdLst/>
            <a:ahLst/>
            <a:cxnLst/>
            <a:rect l="l" t="t" r="r" b="b"/>
            <a:pathLst>
              <a:path w="3164586" h="4059822" extrusionOk="0">
                <a:moveTo>
                  <a:pt x="0" y="0"/>
                </a:moveTo>
                <a:lnTo>
                  <a:pt x="3164586" y="0"/>
                </a:lnTo>
                <a:lnTo>
                  <a:pt x="3164586" y="4059822"/>
                </a:lnTo>
                <a:lnTo>
                  <a:pt x="0" y="4059822"/>
                </a:lnTo>
                <a:lnTo>
                  <a:pt x="0" y="0"/>
                </a:lnTo>
                <a:close/>
              </a:path>
            </a:pathLst>
          </a:custGeom>
          <a:blipFill rotWithShape="1">
            <a:blip r:embed="rId5">
              <a:alphaModFix/>
            </a:blip>
            <a:stretch>
              <a:fillRect t="-484" b="-484"/>
            </a:stretch>
          </a:blipFill>
          <a:ln>
            <a:noFill/>
          </a:ln>
        </p:spPr>
        <p:txBody>
          <a:bodyPr/>
          <a:lstStyle/>
          <a:p>
            <a:endParaRPr lang="en-GB"/>
          </a:p>
        </p:txBody>
      </p:sp>
      <p:sp>
        <p:nvSpPr>
          <p:cNvPr id="223" name="Google Shape;223;p9"/>
          <p:cNvSpPr/>
          <p:nvPr/>
        </p:nvSpPr>
        <p:spPr>
          <a:xfrm>
            <a:off x="-139052" y="33120"/>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6">
              <a:alphaModFix/>
            </a:blip>
            <a:stretch>
              <a:fillRect b="-32"/>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825" y="9300167"/>
            <a:ext cx="2429309" cy="461703"/>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p9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a:lstStyle/>
          <a:p>
            <a:endParaRPr lang="en-GB"/>
          </a:p>
        </p:txBody>
      </p:sp>
      <p:sp>
        <p:nvSpPr>
          <p:cNvPr id="1955" name="Google Shape;1955;p90"/>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GB"/>
          </a:p>
        </p:txBody>
      </p:sp>
      <p:grpSp>
        <p:nvGrpSpPr>
          <p:cNvPr id="1956" name="Google Shape;1956;p90"/>
          <p:cNvGrpSpPr/>
          <p:nvPr/>
        </p:nvGrpSpPr>
        <p:grpSpPr>
          <a:xfrm>
            <a:off x="2760759" y="2840333"/>
            <a:ext cx="12766481" cy="3395250"/>
            <a:chOff x="0" y="-9525"/>
            <a:chExt cx="3362365" cy="894222"/>
          </a:xfrm>
        </p:grpSpPr>
        <p:sp>
          <p:nvSpPr>
            <p:cNvPr id="1957" name="Google Shape;1957;p90"/>
            <p:cNvSpPr/>
            <p:nvPr/>
          </p:nvSpPr>
          <p:spPr>
            <a:xfrm>
              <a:off x="0" y="0"/>
              <a:ext cx="3362365" cy="884697"/>
            </a:xfrm>
            <a:custGeom>
              <a:avLst/>
              <a:gdLst/>
              <a:ahLst/>
              <a:cxnLst/>
              <a:rect l="l" t="t" r="r" b="b"/>
              <a:pathLst>
                <a:path w="3362365" h="884697" extrusionOk="0">
                  <a:moveTo>
                    <a:pt x="0" y="0"/>
                  </a:moveTo>
                  <a:lnTo>
                    <a:pt x="3362365" y="0"/>
                  </a:lnTo>
                  <a:lnTo>
                    <a:pt x="3362365" y="884697"/>
                  </a:lnTo>
                  <a:lnTo>
                    <a:pt x="0" y="884697"/>
                  </a:lnTo>
                  <a:close/>
                </a:path>
              </a:pathLst>
            </a:custGeom>
            <a:solidFill>
              <a:srgbClr val="DFAC52"/>
            </a:solidFill>
            <a:ln>
              <a:noFill/>
            </a:ln>
          </p:spPr>
          <p:txBody>
            <a:bodyPr/>
            <a:lstStyle/>
            <a:p>
              <a:endParaRPr lang="en-GB"/>
            </a:p>
          </p:txBody>
        </p:sp>
        <p:sp>
          <p:nvSpPr>
            <p:cNvPr id="1958" name="Google Shape;1958;p90"/>
            <p:cNvSpPr txBox="1"/>
            <p:nvPr/>
          </p:nvSpPr>
          <p:spPr>
            <a:xfrm>
              <a:off x="0" y="-9525"/>
              <a:ext cx="3362365"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59" name="Google Shape;1959;p90"/>
          <p:cNvSpPr/>
          <p:nvPr/>
        </p:nvSpPr>
        <p:spPr>
          <a:xfrm>
            <a:off x="11843990" y="3299633"/>
            <a:ext cx="2776593" cy="2512816"/>
          </a:xfrm>
          <a:custGeom>
            <a:avLst/>
            <a:gdLst/>
            <a:ahLst/>
            <a:cxnLst/>
            <a:rect l="l" t="t" r="r" b="b"/>
            <a:pathLst>
              <a:path w="2776593" h="2512816" extrusionOk="0">
                <a:moveTo>
                  <a:pt x="0" y="0"/>
                </a:moveTo>
                <a:lnTo>
                  <a:pt x="2776593" y="0"/>
                </a:lnTo>
                <a:lnTo>
                  <a:pt x="2776593" y="2512816"/>
                </a:lnTo>
                <a:lnTo>
                  <a:pt x="0" y="2512816"/>
                </a:lnTo>
                <a:lnTo>
                  <a:pt x="0" y="0"/>
                </a:lnTo>
                <a:close/>
              </a:path>
            </a:pathLst>
          </a:custGeom>
          <a:blipFill rotWithShape="1">
            <a:blip r:embed="rId5">
              <a:alphaModFix/>
            </a:blip>
            <a:stretch>
              <a:fillRect/>
            </a:stretch>
          </a:blipFill>
          <a:ln>
            <a:noFill/>
          </a:ln>
        </p:spPr>
        <p:txBody>
          <a:bodyPr/>
          <a:lstStyle/>
          <a:p>
            <a:endParaRPr lang="en-GB"/>
          </a:p>
        </p:txBody>
      </p:sp>
      <p:sp>
        <p:nvSpPr>
          <p:cNvPr id="1960" name="Google Shape;1960;p90"/>
          <p:cNvSpPr txBox="1"/>
          <p:nvPr/>
        </p:nvSpPr>
        <p:spPr>
          <a:xfrm>
            <a:off x="3303717" y="3846428"/>
            <a:ext cx="7835117" cy="1409700"/>
          </a:xfrm>
          <a:prstGeom prst="rect">
            <a:avLst/>
          </a:prstGeom>
          <a:noFill/>
          <a:ln>
            <a:noFill/>
          </a:ln>
        </p:spPr>
        <p:txBody>
          <a:bodyPr spcFirstLastPara="1" wrap="square" lIns="0" tIns="0" rIns="0" bIns="0" anchor="t" anchorCtr="0">
            <a:spAutoFit/>
          </a:bodyPr>
          <a:lstStyle/>
          <a:p>
            <a:pPr marL="0" marR="0" lvl="0" indent="0" algn="ctr" rtl="0">
              <a:lnSpc>
                <a:spcPct val="120013"/>
              </a:lnSpc>
              <a:spcBef>
                <a:spcPts val="0"/>
              </a:spcBef>
              <a:spcAft>
                <a:spcPts val="0"/>
              </a:spcAft>
              <a:buNone/>
            </a:pPr>
            <a:r>
              <a:rPr lang="en-US" sz="3078" b="0" i="0" u="none" strike="noStrike" cap="none">
                <a:solidFill>
                  <a:srgbClr val="000000"/>
                </a:solidFill>
                <a:latin typeface="Philosopher"/>
                <a:ea typeface="Philosopher"/>
                <a:cs typeface="Philosopher"/>
                <a:sym typeface="Philosopher"/>
              </a:rPr>
              <a:t>Podzielcie się na małe grupy i </a:t>
            </a:r>
            <a:r>
              <a:rPr lang="en-US" sz="3078" b="1" i="0" u="none" strike="noStrike" cap="none">
                <a:solidFill>
                  <a:srgbClr val="000000"/>
                </a:solidFill>
                <a:latin typeface="Philosopher"/>
                <a:ea typeface="Philosopher"/>
                <a:cs typeface="Philosopher"/>
                <a:sym typeface="Philosopher"/>
              </a:rPr>
              <a:t>przedyskutujcie swoje przemyślenia i spostrzeżenia na temat studiów przypadku, które </a:t>
            </a:r>
            <a:r>
              <a:rPr lang="en-US" sz="3078" b="0" i="0" u="none" strike="noStrike" cap="none">
                <a:solidFill>
                  <a:srgbClr val="000000"/>
                </a:solidFill>
                <a:latin typeface="Philosopher"/>
                <a:ea typeface="Philosopher"/>
                <a:cs typeface="Philosopher"/>
                <a:sym typeface="Philosopher"/>
              </a:rPr>
              <a:t>właśnie przeanalizowaliśmy</a:t>
            </a:r>
            <a:endParaRPr/>
          </a:p>
        </p:txBody>
      </p:sp>
      <p:sp>
        <p:nvSpPr>
          <p:cNvPr id="1961" name="Google Shape;1961;p90"/>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Dyskusja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360B37C7-6C13-2B30-1FE1-779E78E8846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0012" y="9288256"/>
            <a:ext cx="2429309" cy="46170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p9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a:lstStyle/>
          <a:p>
            <a:endParaRPr lang="en-GB"/>
          </a:p>
        </p:txBody>
      </p:sp>
      <p:grpSp>
        <p:nvGrpSpPr>
          <p:cNvPr id="1971" name="Google Shape;1971;p91"/>
          <p:cNvGrpSpPr/>
          <p:nvPr/>
        </p:nvGrpSpPr>
        <p:grpSpPr>
          <a:xfrm>
            <a:off x="2432326" y="3301343"/>
            <a:ext cx="15855674" cy="3395250"/>
            <a:chOff x="0" y="-9525"/>
            <a:chExt cx="4175980" cy="894222"/>
          </a:xfrm>
        </p:grpSpPr>
        <p:sp>
          <p:nvSpPr>
            <p:cNvPr id="1972" name="Google Shape;1972;p91"/>
            <p:cNvSpPr/>
            <p:nvPr/>
          </p:nvSpPr>
          <p:spPr>
            <a:xfrm>
              <a:off x="0" y="0"/>
              <a:ext cx="4175980" cy="884697"/>
            </a:xfrm>
            <a:custGeom>
              <a:avLst/>
              <a:gdLst/>
              <a:ahLst/>
              <a:cxnLst/>
              <a:rect l="l" t="t" r="r" b="b"/>
              <a:pathLst>
                <a:path w="4175980" h="884697" extrusionOk="0">
                  <a:moveTo>
                    <a:pt x="0" y="0"/>
                  </a:moveTo>
                  <a:lnTo>
                    <a:pt x="4175980" y="0"/>
                  </a:lnTo>
                  <a:lnTo>
                    <a:pt x="4175980" y="884697"/>
                  </a:lnTo>
                  <a:lnTo>
                    <a:pt x="0" y="884697"/>
                  </a:lnTo>
                  <a:close/>
                </a:path>
              </a:pathLst>
            </a:custGeom>
            <a:solidFill>
              <a:srgbClr val="DFAC52"/>
            </a:solidFill>
            <a:ln>
              <a:noFill/>
            </a:ln>
          </p:spPr>
          <p:txBody>
            <a:bodyPr/>
            <a:lstStyle/>
            <a:p>
              <a:endParaRPr lang="en-GB"/>
            </a:p>
          </p:txBody>
        </p:sp>
        <p:sp>
          <p:nvSpPr>
            <p:cNvPr id="1973" name="Google Shape;1973;p91"/>
            <p:cNvSpPr txBox="1"/>
            <p:nvPr/>
          </p:nvSpPr>
          <p:spPr>
            <a:xfrm>
              <a:off x="0" y="-9525"/>
              <a:ext cx="4175980"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74" name="Google Shape;1974;p91"/>
          <p:cNvSpPr/>
          <p:nvPr/>
        </p:nvSpPr>
        <p:spPr>
          <a:xfrm>
            <a:off x="283021" y="9438011"/>
            <a:ext cx="2149306" cy="429867"/>
          </a:xfrm>
          <a:custGeom>
            <a:avLst/>
            <a:gdLst/>
            <a:ahLst/>
            <a:cxnLst/>
            <a:rect l="l" t="t" r="r" b="b"/>
            <a:pathLst>
              <a:path w="2149306" h="429867" extrusionOk="0">
                <a:moveTo>
                  <a:pt x="0" y="0"/>
                </a:moveTo>
                <a:lnTo>
                  <a:pt x="2149305" y="0"/>
                </a:lnTo>
                <a:lnTo>
                  <a:pt x="2149305" y="429867"/>
                </a:lnTo>
                <a:lnTo>
                  <a:pt x="0" y="429867"/>
                </a:lnTo>
                <a:lnTo>
                  <a:pt x="0" y="0"/>
                </a:lnTo>
                <a:close/>
              </a:path>
            </a:pathLst>
          </a:custGeom>
          <a:blipFill rotWithShape="1">
            <a:blip r:embed="rId4">
              <a:alphaModFix/>
            </a:blip>
            <a:stretch>
              <a:fillRect l="-2006" t="-4088" r="-2012" b="-2553"/>
            </a:stretch>
          </a:blipFill>
          <a:ln>
            <a:noFill/>
          </a:ln>
        </p:spPr>
        <p:txBody>
          <a:bodyPr/>
          <a:lstStyle/>
          <a:p>
            <a:endParaRPr lang="en-GB"/>
          </a:p>
        </p:txBody>
      </p:sp>
      <p:sp>
        <p:nvSpPr>
          <p:cNvPr id="1975" name="Google Shape;1975;p91"/>
          <p:cNvSpPr txBox="1"/>
          <p:nvPr/>
        </p:nvSpPr>
        <p:spPr>
          <a:xfrm>
            <a:off x="3166492" y="4493176"/>
            <a:ext cx="14786811" cy="11334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Jakie wyzwania wiążą się z wdrażaniem mikrokształcenia w kontekście edukacyjnym lub organizacyjnym? </a:t>
            </a:r>
            <a:endParaRPr/>
          </a:p>
        </p:txBody>
      </p:sp>
      <p:sp>
        <p:nvSpPr>
          <p:cNvPr id="1976" name="Google Shape;1976;p91"/>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txBody>
          <a:bodyPr/>
          <a:lstStyle/>
          <a:p>
            <a:endParaRPr lang="en-GB"/>
          </a:p>
        </p:txBody>
      </p:sp>
      <p:sp>
        <p:nvSpPr>
          <p:cNvPr id="1977" name="Google Shape;1977;p91"/>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Dyskusja</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sp>
        <p:nvSpPr>
          <p:cNvPr id="1986" name="Google Shape;1986;p9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a:lstStyle/>
          <a:p>
            <a:endParaRPr lang="en-GB"/>
          </a:p>
        </p:txBody>
      </p:sp>
      <p:grpSp>
        <p:nvGrpSpPr>
          <p:cNvPr id="1987" name="Google Shape;1987;p92"/>
          <p:cNvGrpSpPr/>
          <p:nvPr/>
        </p:nvGrpSpPr>
        <p:grpSpPr>
          <a:xfrm>
            <a:off x="3944762" y="3427793"/>
            <a:ext cx="14343238" cy="3395250"/>
            <a:chOff x="0" y="-9525"/>
            <a:chExt cx="3777643" cy="894222"/>
          </a:xfrm>
        </p:grpSpPr>
        <p:sp>
          <p:nvSpPr>
            <p:cNvPr id="1988" name="Google Shape;1988;p92"/>
            <p:cNvSpPr/>
            <p:nvPr/>
          </p:nvSpPr>
          <p:spPr>
            <a:xfrm>
              <a:off x="0" y="0"/>
              <a:ext cx="3777643" cy="884697"/>
            </a:xfrm>
            <a:custGeom>
              <a:avLst/>
              <a:gdLst/>
              <a:ahLst/>
              <a:cxnLst/>
              <a:rect l="l" t="t" r="r" b="b"/>
              <a:pathLst>
                <a:path w="3777643" h="884697" extrusionOk="0">
                  <a:moveTo>
                    <a:pt x="0" y="0"/>
                  </a:moveTo>
                  <a:lnTo>
                    <a:pt x="3777643" y="0"/>
                  </a:lnTo>
                  <a:lnTo>
                    <a:pt x="3777643" y="884697"/>
                  </a:lnTo>
                  <a:lnTo>
                    <a:pt x="0" y="884697"/>
                  </a:lnTo>
                  <a:close/>
                </a:path>
              </a:pathLst>
            </a:custGeom>
            <a:solidFill>
              <a:srgbClr val="DFAC52"/>
            </a:solidFill>
            <a:ln>
              <a:noFill/>
            </a:ln>
          </p:spPr>
          <p:txBody>
            <a:bodyPr/>
            <a:lstStyle/>
            <a:p>
              <a:endParaRPr lang="en-GB"/>
            </a:p>
          </p:txBody>
        </p:sp>
        <p:sp>
          <p:nvSpPr>
            <p:cNvPr id="1989" name="Google Shape;1989;p92"/>
            <p:cNvSpPr txBox="1"/>
            <p:nvPr/>
          </p:nvSpPr>
          <p:spPr>
            <a:xfrm>
              <a:off x="0" y="-9525"/>
              <a:ext cx="3777643"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91" name="Google Shape;1991;p92"/>
          <p:cNvSpPr/>
          <p:nvPr/>
        </p:nvSpPr>
        <p:spPr>
          <a:xfrm>
            <a:off x="439151" y="335715"/>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GB"/>
          </a:p>
        </p:txBody>
      </p:sp>
      <p:sp>
        <p:nvSpPr>
          <p:cNvPr id="1992" name="Google Shape;1992;p92"/>
          <p:cNvSpPr txBox="1"/>
          <p:nvPr/>
        </p:nvSpPr>
        <p:spPr>
          <a:xfrm>
            <a:off x="4501940" y="4493176"/>
            <a:ext cx="13451362" cy="1495425"/>
          </a:xfrm>
          <a:prstGeom prst="rect">
            <a:avLst/>
          </a:prstGeom>
          <a:noFill/>
          <a:ln>
            <a:noFill/>
          </a:ln>
        </p:spPr>
        <p:txBody>
          <a:bodyPr spcFirstLastPara="1" wrap="square" lIns="0" tIns="0" rIns="0" bIns="0" anchor="t" anchorCtr="0">
            <a:sp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 Jakie strategie mogą pomóc pokonać te przeszkody?</a:t>
            </a:r>
            <a:endParaRPr/>
          </a:p>
          <a:p>
            <a:pPr marL="0" marR="0" lvl="0" indent="0" algn="ctr" rtl="0">
              <a:lnSpc>
                <a:spcPct val="120005"/>
              </a:lnSpc>
              <a:spcBef>
                <a:spcPts val="0"/>
              </a:spcBef>
              <a:spcAft>
                <a:spcPts val="0"/>
              </a:spcAft>
              <a:buNone/>
            </a:pPr>
            <a:endParaRPr sz="3699" b="1" i="0" u="none" strike="noStrike" cap="none">
              <a:solidFill>
                <a:srgbClr val="FFFFFF"/>
              </a:solidFill>
              <a:latin typeface="Philosopher"/>
              <a:ea typeface="Philosopher"/>
              <a:cs typeface="Philosopher"/>
              <a:sym typeface="Philosopher"/>
            </a:endParaRPr>
          </a:p>
        </p:txBody>
      </p:sp>
      <p:sp>
        <p:nvSpPr>
          <p:cNvPr id="1993" name="Google Shape;1993;p92"/>
          <p:cNvSpPr txBox="1"/>
          <p:nvPr/>
        </p:nvSpPr>
        <p:spPr>
          <a:xfrm>
            <a:off x="10672858" y="2262136"/>
            <a:ext cx="7280445" cy="754716"/>
          </a:xfrm>
          <a:prstGeom prst="rect">
            <a:avLst/>
          </a:prstGeom>
          <a:noFill/>
          <a:ln>
            <a:noFill/>
          </a:ln>
        </p:spPr>
        <p:txBody>
          <a:bodyPr spcFirstLastPara="1" wrap="square" lIns="0" tIns="0" rIns="0" bIns="0" anchor="t" anchorCtr="0">
            <a:spAutoFit/>
          </a:bodyPr>
          <a:lstStyle/>
          <a:p>
            <a:pPr marL="0" marR="0" lvl="0" indent="0" algn="r" rtl="0">
              <a:lnSpc>
                <a:spcPct val="140027"/>
              </a:lnSpc>
              <a:spcBef>
                <a:spcPts val="0"/>
              </a:spcBef>
              <a:spcAft>
                <a:spcPts val="0"/>
              </a:spcAft>
              <a:buNone/>
            </a:pPr>
            <a:r>
              <a:rPr lang="en-US" sz="2161" b="1" i="0" u="none" strike="noStrike" cap="none">
                <a:solidFill>
                  <a:srgbClr val="EEAE34"/>
                </a:solidFill>
                <a:latin typeface="Philosopher"/>
                <a:ea typeface="Philosopher"/>
                <a:cs typeface="Philosopher"/>
                <a:sym typeface="Philosopher"/>
              </a:rPr>
              <a:t>"Wyzwania to ukryte możliwości. Rozważmy również potencjalne rozwiązania tych wyzwań"</a:t>
            </a:r>
            <a:endParaRPr/>
          </a:p>
        </p:txBody>
      </p:sp>
      <p:sp>
        <p:nvSpPr>
          <p:cNvPr id="1994" name="Google Shape;1994;p92"/>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Dyskusja</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AFA1C3B7-AC51-08E7-F56B-5ED600EB84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260" y="9197618"/>
            <a:ext cx="2429309" cy="46170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3" name="Google Shape;2003;p93"/>
          <p:cNvSpPr/>
          <p:nvPr/>
        </p:nvSpPr>
        <p:spPr>
          <a:xfrm>
            <a:off x="4688589" y="165464"/>
            <a:ext cx="9628111" cy="10121536"/>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txBody>
          <a:bodyPr/>
          <a:lstStyle/>
          <a:p>
            <a:endParaRPr lang="en-GB"/>
          </a:p>
        </p:txBody>
      </p:sp>
      <p:sp>
        <p:nvSpPr>
          <p:cNvPr id="2005" name="Google Shape;2005;p93"/>
          <p:cNvSpPr/>
          <p:nvPr/>
        </p:nvSpPr>
        <p:spPr>
          <a:xfrm>
            <a:off x="7712981" y="6686028"/>
            <a:ext cx="10575046" cy="1368713"/>
          </a:xfrm>
          <a:custGeom>
            <a:avLst/>
            <a:gdLst/>
            <a:ahLst/>
            <a:cxnLst/>
            <a:rect l="l" t="t" r="r" b="b"/>
            <a:pathLst>
              <a:path w="13837203" h="1790929" extrusionOk="0">
                <a:moveTo>
                  <a:pt x="0" y="0"/>
                </a:moveTo>
                <a:lnTo>
                  <a:pt x="13837203" y="0"/>
                </a:lnTo>
                <a:lnTo>
                  <a:pt x="13837203" y="1790929"/>
                </a:lnTo>
                <a:lnTo>
                  <a:pt x="0" y="1790929"/>
                </a:lnTo>
                <a:close/>
              </a:path>
            </a:pathLst>
          </a:custGeom>
          <a:solidFill>
            <a:srgbClr val="FFCA08">
              <a:alpha val="69019"/>
            </a:srgbClr>
          </a:solidFill>
          <a:ln>
            <a:noFill/>
          </a:ln>
        </p:spPr>
        <p:txBody>
          <a:bodyPr/>
          <a:lstStyle/>
          <a:p>
            <a:endParaRPr lang="en-GB"/>
          </a:p>
        </p:txBody>
      </p:sp>
      <p:sp>
        <p:nvSpPr>
          <p:cNvPr id="2006" name="Google Shape;2006;p93"/>
          <p:cNvSpPr/>
          <p:nvPr/>
        </p:nvSpPr>
        <p:spPr>
          <a:xfrm>
            <a:off x="0" y="6686028"/>
            <a:ext cx="6546704" cy="1368690"/>
          </a:xfrm>
          <a:custGeom>
            <a:avLst/>
            <a:gdLst/>
            <a:ahLst/>
            <a:cxnLst/>
            <a:rect l="l" t="t" r="r" b="b"/>
            <a:pathLst>
              <a:path w="13226002" h="2765100" extrusionOk="0">
                <a:moveTo>
                  <a:pt x="0" y="0"/>
                </a:moveTo>
                <a:lnTo>
                  <a:pt x="13226002" y="0"/>
                </a:lnTo>
                <a:lnTo>
                  <a:pt x="13226002" y="2765100"/>
                </a:lnTo>
                <a:lnTo>
                  <a:pt x="0" y="2765100"/>
                </a:lnTo>
                <a:close/>
              </a:path>
            </a:pathLst>
          </a:custGeom>
          <a:solidFill>
            <a:srgbClr val="FFCA08">
              <a:alpha val="69019"/>
            </a:srgbClr>
          </a:solidFill>
          <a:ln>
            <a:noFill/>
          </a:ln>
        </p:spPr>
        <p:txBody>
          <a:bodyPr/>
          <a:lstStyle/>
          <a:p>
            <a:endParaRPr lang="en-GB"/>
          </a:p>
        </p:txBody>
      </p:sp>
      <p:sp>
        <p:nvSpPr>
          <p:cNvPr id="2007" name="Google Shape;2007;p93"/>
          <p:cNvSpPr txBox="1"/>
          <p:nvPr/>
        </p:nvSpPr>
        <p:spPr>
          <a:xfrm>
            <a:off x="1327178" y="3425627"/>
            <a:ext cx="16350933" cy="1088701"/>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pPr>
            <a:r>
              <a:rPr lang="en-US" sz="7036" b="1" i="0" u="none" strike="noStrike" cap="none">
                <a:solidFill>
                  <a:srgbClr val="EEAE34"/>
                </a:solidFill>
                <a:latin typeface="Philosopher"/>
                <a:ea typeface="Philosopher"/>
                <a:cs typeface="Philosopher"/>
                <a:sym typeface="Philosopher"/>
              </a:rPr>
              <a:t>Dziękujemy za aktywny udział!</a:t>
            </a:r>
            <a:endParaRPr/>
          </a:p>
        </p:txBody>
      </p:sp>
      <p:sp>
        <p:nvSpPr>
          <p:cNvPr id="2008" name="Google Shape;2008;p93"/>
          <p:cNvSpPr txBox="1"/>
          <p:nvPr/>
        </p:nvSpPr>
        <p:spPr>
          <a:xfrm>
            <a:off x="3034897" y="4849991"/>
            <a:ext cx="12218205" cy="1019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345" b="1" i="0" u="none" strike="noStrike" cap="none">
                <a:solidFill>
                  <a:srgbClr val="000000"/>
                </a:solidFill>
                <a:latin typeface="Philosopher"/>
                <a:ea typeface="Philosopher"/>
                <a:cs typeface="Philosopher"/>
                <a:sym typeface="Philosopher"/>
              </a:rPr>
              <a:t> Pamiętaj o tych najlepszych praktykach i spostrzeżeniach, kontynuując ulepszanie swojej podróży mikrokształcenia</a:t>
            </a:r>
            <a:endParaRPr/>
          </a:p>
        </p:txBody>
      </p:sp>
      <p:sp>
        <p:nvSpPr>
          <p:cNvPr id="2009" name="Google Shape;2009;p93"/>
          <p:cNvSpPr txBox="1"/>
          <p:nvPr/>
        </p:nvSpPr>
        <p:spPr>
          <a:xfrm>
            <a:off x="8312963" y="7179877"/>
            <a:ext cx="936514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Szkolenie w zakresie rozwoju zawodowego dla nauczycieli pracujących z dorosłymi</a:t>
            </a:r>
            <a:endParaRPr/>
          </a:p>
        </p:txBody>
      </p:sp>
      <p:sp>
        <p:nvSpPr>
          <p:cNvPr id="2010" name="Google Shape;2010;p93"/>
          <p:cNvSpPr txBox="1"/>
          <p:nvPr/>
        </p:nvSpPr>
        <p:spPr>
          <a:xfrm>
            <a:off x="312000" y="6817927"/>
            <a:ext cx="5922677"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Moduł 1:</a:t>
            </a:r>
            <a:endParaRPr/>
          </a:p>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Wprowadzenie do technologii mikronauczania</a:t>
            </a:r>
            <a:endParaRPr/>
          </a:p>
          <a:p>
            <a:pPr marL="0" marR="0" lvl="0" indent="0" algn="ctr"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2011" name="Google Shape;2011;p93"/>
          <p:cNvSpPr/>
          <p:nvPr/>
        </p:nvSpPr>
        <p:spPr>
          <a:xfrm>
            <a:off x="15110894" y="-44396"/>
            <a:ext cx="3049094" cy="2155574"/>
          </a:xfrm>
          <a:custGeom>
            <a:avLst/>
            <a:gdLst/>
            <a:ahLst/>
            <a:cxnLst/>
            <a:rect l="l" t="t" r="r" b="b"/>
            <a:pathLst>
              <a:path w="3049094" h="2155574" extrusionOk="0">
                <a:moveTo>
                  <a:pt x="0" y="0"/>
                </a:moveTo>
                <a:lnTo>
                  <a:pt x="3049094" y="0"/>
                </a:lnTo>
                <a:lnTo>
                  <a:pt x="3049094" y="2155573"/>
                </a:lnTo>
                <a:lnTo>
                  <a:pt x="0" y="2155573"/>
                </a:lnTo>
                <a:lnTo>
                  <a:pt x="0" y="0"/>
                </a:lnTo>
                <a:close/>
              </a:path>
            </a:pathLst>
          </a:custGeom>
          <a:blipFill rotWithShape="1">
            <a:blip r:embed="rId4">
              <a:alphaModFix/>
            </a:blip>
            <a:stretch>
              <a:fillRect b="-32"/>
            </a:stretch>
          </a:blipFill>
          <a:ln>
            <a:noFill/>
          </a:ln>
        </p:spPr>
        <p:txBody>
          <a:bodyPr/>
          <a:lstStyle/>
          <a:p>
            <a:endParaRPr lang="en-GB"/>
          </a:p>
        </p:txBody>
      </p:sp>
      <p:pic>
        <p:nvPicPr>
          <p:cNvPr id="2" name="Obraz 1" descr="Obraz zawierający Czcionka, zrzut ekranu, Jaskrawoniebieski, Grafika&#10;&#10;Opis wygenerowany automatycznie">
            <a:extLst>
              <a:ext uri="{FF2B5EF4-FFF2-40B4-BE49-F238E27FC236}">
                <a16:creationId xmlns:a16="http://schemas.microsoft.com/office/drawing/2014/main" id="{60D6519A-5656-51EB-A66D-7EB2401B4AA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2905" y="602258"/>
            <a:ext cx="2429309" cy="46170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94"/>
          <p:cNvSpPr/>
          <p:nvPr/>
        </p:nvSpPr>
        <p:spPr>
          <a:xfrm>
            <a:off x="0" y="9472052"/>
            <a:ext cx="18288000" cy="814960"/>
          </a:xfrm>
          <a:custGeom>
            <a:avLst/>
            <a:gdLst/>
            <a:ahLst/>
            <a:cxnLst/>
            <a:rect l="l" t="t" r="r" b="b"/>
            <a:pathLst>
              <a:path w="24384000" h="1086612" extrusionOk="0">
                <a:moveTo>
                  <a:pt x="0" y="0"/>
                </a:moveTo>
                <a:lnTo>
                  <a:pt x="24384000" y="0"/>
                </a:lnTo>
                <a:lnTo>
                  <a:pt x="24384000" y="1086612"/>
                </a:lnTo>
                <a:lnTo>
                  <a:pt x="0" y="1086612"/>
                </a:lnTo>
                <a:close/>
              </a:path>
            </a:pathLst>
          </a:custGeom>
          <a:solidFill>
            <a:srgbClr val="FFCA08"/>
          </a:solidFill>
          <a:ln>
            <a:noFill/>
          </a:ln>
        </p:spPr>
        <p:txBody>
          <a:bodyPr/>
          <a:lstStyle/>
          <a:p>
            <a:endParaRPr lang="en-GB"/>
          </a:p>
        </p:txBody>
      </p:sp>
      <p:sp>
        <p:nvSpPr>
          <p:cNvPr id="2017" name="Google Shape;2017;p94"/>
          <p:cNvSpPr/>
          <p:nvPr/>
        </p:nvSpPr>
        <p:spPr>
          <a:xfrm>
            <a:off x="4420251" y="-524636"/>
            <a:ext cx="9858672" cy="6969642"/>
          </a:xfrm>
          <a:custGeom>
            <a:avLst/>
            <a:gdLst/>
            <a:ahLst/>
            <a:cxnLst/>
            <a:rect l="l" t="t" r="r" b="b"/>
            <a:pathLst>
              <a:path w="9858672" h="6969642" extrusionOk="0">
                <a:moveTo>
                  <a:pt x="0" y="0"/>
                </a:moveTo>
                <a:lnTo>
                  <a:pt x="9858672" y="0"/>
                </a:lnTo>
                <a:lnTo>
                  <a:pt x="9858672" y="6969642"/>
                </a:lnTo>
                <a:lnTo>
                  <a:pt x="0" y="6969642"/>
                </a:lnTo>
                <a:lnTo>
                  <a:pt x="0" y="0"/>
                </a:lnTo>
                <a:close/>
              </a:path>
            </a:pathLst>
          </a:custGeom>
          <a:blipFill rotWithShape="1">
            <a:blip r:embed="rId3">
              <a:alphaModFix/>
            </a:blip>
            <a:stretch>
              <a:fillRect b="-32"/>
            </a:stretch>
          </a:blipFill>
          <a:ln>
            <a:noFill/>
          </a:ln>
        </p:spPr>
        <p:txBody>
          <a:bodyPr/>
          <a:lstStyle/>
          <a:p>
            <a:endParaRPr lang="en-GB"/>
          </a:p>
        </p:txBody>
      </p:sp>
      <p:sp>
        <p:nvSpPr>
          <p:cNvPr id="2018" name="Google Shape;2018;p94"/>
          <p:cNvSpPr/>
          <p:nvPr/>
        </p:nvSpPr>
        <p:spPr>
          <a:xfrm>
            <a:off x="10062652" y="5489168"/>
            <a:ext cx="2336642" cy="1636242"/>
          </a:xfrm>
          <a:custGeom>
            <a:avLst/>
            <a:gdLst/>
            <a:ahLst/>
            <a:cxnLst/>
            <a:rect l="l" t="t" r="r" b="b"/>
            <a:pathLst>
              <a:path w="2336642" h="1636242" extrusionOk="0">
                <a:moveTo>
                  <a:pt x="0" y="0"/>
                </a:moveTo>
                <a:lnTo>
                  <a:pt x="2336642" y="0"/>
                </a:lnTo>
                <a:lnTo>
                  <a:pt x="2336642" y="1636242"/>
                </a:lnTo>
                <a:lnTo>
                  <a:pt x="0" y="1636242"/>
                </a:lnTo>
                <a:lnTo>
                  <a:pt x="0" y="0"/>
                </a:lnTo>
                <a:close/>
              </a:path>
            </a:pathLst>
          </a:custGeom>
          <a:blipFill rotWithShape="1">
            <a:blip r:embed="rId4">
              <a:alphaModFix/>
            </a:blip>
            <a:stretch>
              <a:fillRect/>
            </a:stretch>
          </a:blipFill>
          <a:ln>
            <a:noFill/>
          </a:ln>
        </p:spPr>
        <p:txBody>
          <a:bodyPr/>
          <a:lstStyle/>
          <a:p>
            <a:endParaRPr lang="en-GB"/>
          </a:p>
        </p:txBody>
      </p:sp>
      <p:sp>
        <p:nvSpPr>
          <p:cNvPr id="2019" name="Google Shape;2019;p94"/>
          <p:cNvSpPr/>
          <p:nvPr/>
        </p:nvSpPr>
        <p:spPr>
          <a:xfrm>
            <a:off x="2270450" y="4911210"/>
            <a:ext cx="3015293" cy="3015293"/>
          </a:xfrm>
          <a:custGeom>
            <a:avLst/>
            <a:gdLst/>
            <a:ahLst/>
            <a:cxnLst/>
            <a:rect l="l" t="t" r="r" b="b"/>
            <a:pathLst>
              <a:path w="3015293" h="3015293" extrusionOk="0">
                <a:moveTo>
                  <a:pt x="0" y="0"/>
                </a:moveTo>
                <a:lnTo>
                  <a:pt x="3015292" y="0"/>
                </a:lnTo>
                <a:lnTo>
                  <a:pt x="3015292" y="3015293"/>
                </a:lnTo>
                <a:lnTo>
                  <a:pt x="0" y="3015293"/>
                </a:lnTo>
                <a:lnTo>
                  <a:pt x="0" y="0"/>
                </a:lnTo>
                <a:close/>
              </a:path>
            </a:pathLst>
          </a:custGeom>
          <a:blipFill rotWithShape="1">
            <a:blip r:embed="rId5">
              <a:alphaModFix/>
            </a:blip>
            <a:stretch>
              <a:fillRect/>
            </a:stretch>
          </a:blipFill>
          <a:ln>
            <a:noFill/>
          </a:ln>
        </p:spPr>
        <p:txBody>
          <a:bodyPr/>
          <a:lstStyle/>
          <a:p>
            <a:endParaRPr lang="en-GB"/>
          </a:p>
        </p:txBody>
      </p:sp>
      <p:sp>
        <p:nvSpPr>
          <p:cNvPr id="2020" name="Google Shape;2020;p94"/>
          <p:cNvSpPr/>
          <p:nvPr/>
        </p:nvSpPr>
        <p:spPr>
          <a:xfrm>
            <a:off x="2417864" y="7844439"/>
            <a:ext cx="2407799" cy="1200090"/>
          </a:xfrm>
          <a:custGeom>
            <a:avLst/>
            <a:gdLst/>
            <a:ahLst/>
            <a:cxnLst/>
            <a:rect l="l" t="t" r="r" b="b"/>
            <a:pathLst>
              <a:path w="2407799" h="1200090" extrusionOk="0">
                <a:moveTo>
                  <a:pt x="0" y="0"/>
                </a:moveTo>
                <a:lnTo>
                  <a:pt x="2407798" y="0"/>
                </a:lnTo>
                <a:lnTo>
                  <a:pt x="2407798" y="1200090"/>
                </a:lnTo>
                <a:lnTo>
                  <a:pt x="0" y="1200090"/>
                </a:lnTo>
                <a:lnTo>
                  <a:pt x="0" y="0"/>
                </a:lnTo>
                <a:close/>
              </a:path>
            </a:pathLst>
          </a:custGeom>
          <a:blipFill rotWithShape="1">
            <a:blip r:embed="rId6">
              <a:alphaModFix/>
            </a:blip>
            <a:stretch>
              <a:fillRect/>
            </a:stretch>
          </a:blipFill>
          <a:ln>
            <a:noFill/>
          </a:ln>
        </p:spPr>
        <p:txBody>
          <a:bodyPr/>
          <a:lstStyle/>
          <a:p>
            <a:endParaRPr lang="en-GB"/>
          </a:p>
        </p:txBody>
      </p:sp>
      <p:sp>
        <p:nvSpPr>
          <p:cNvPr id="2021" name="Google Shape;2021;p94"/>
          <p:cNvSpPr/>
          <p:nvPr/>
        </p:nvSpPr>
        <p:spPr>
          <a:xfrm>
            <a:off x="14278923" y="5631624"/>
            <a:ext cx="1333036" cy="1445292"/>
          </a:xfrm>
          <a:custGeom>
            <a:avLst/>
            <a:gdLst/>
            <a:ahLst/>
            <a:cxnLst/>
            <a:rect l="l" t="t" r="r" b="b"/>
            <a:pathLst>
              <a:path w="1333036" h="1445292" extrusionOk="0">
                <a:moveTo>
                  <a:pt x="0" y="0"/>
                </a:moveTo>
                <a:lnTo>
                  <a:pt x="1333037" y="0"/>
                </a:lnTo>
                <a:lnTo>
                  <a:pt x="1333037" y="1445292"/>
                </a:lnTo>
                <a:lnTo>
                  <a:pt x="0" y="1445292"/>
                </a:lnTo>
                <a:lnTo>
                  <a:pt x="0" y="0"/>
                </a:lnTo>
                <a:close/>
              </a:path>
            </a:pathLst>
          </a:custGeom>
          <a:blipFill rotWithShape="1">
            <a:blip r:embed="rId7">
              <a:alphaModFix/>
            </a:blip>
            <a:stretch>
              <a:fillRect/>
            </a:stretch>
          </a:blipFill>
          <a:ln>
            <a:noFill/>
          </a:ln>
        </p:spPr>
        <p:txBody>
          <a:bodyPr/>
          <a:lstStyle/>
          <a:p>
            <a:endParaRPr lang="en-GB"/>
          </a:p>
        </p:txBody>
      </p:sp>
      <p:sp>
        <p:nvSpPr>
          <p:cNvPr id="2022" name="Google Shape;2022;p94"/>
          <p:cNvSpPr/>
          <p:nvPr/>
        </p:nvSpPr>
        <p:spPr>
          <a:xfrm>
            <a:off x="6073466" y="7636521"/>
            <a:ext cx="2443402" cy="1714028"/>
          </a:xfrm>
          <a:custGeom>
            <a:avLst/>
            <a:gdLst/>
            <a:ahLst/>
            <a:cxnLst/>
            <a:rect l="l" t="t" r="r" b="b"/>
            <a:pathLst>
              <a:path w="2443402" h="1714028" extrusionOk="0">
                <a:moveTo>
                  <a:pt x="0" y="0"/>
                </a:moveTo>
                <a:lnTo>
                  <a:pt x="2443402" y="0"/>
                </a:lnTo>
                <a:lnTo>
                  <a:pt x="2443402" y="1714027"/>
                </a:lnTo>
                <a:lnTo>
                  <a:pt x="0" y="1714027"/>
                </a:lnTo>
                <a:lnTo>
                  <a:pt x="0" y="0"/>
                </a:lnTo>
                <a:close/>
              </a:path>
            </a:pathLst>
          </a:custGeom>
          <a:blipFill rotWithShape="1">
            <a:blip r:embed="rId8">
              <a:alphaModFix/>
            </a:blip>
            <a:stretch>
              <a:fillRect/>
            </a:stretch>
          </a:blipFill>
          <a:ln>
            <a:noFill/>
          </a:ln>
        </p:spPr>
        <p:txBody>
          <a:bodyPr/>
          <a:lstStyle/>
          <a:p>
            <a:endParaRPr lang="en-GB"/>
          </a:p>
        </p:txBody>
      </p:sp>
      <p:sp>
        <p:nvSpPr>
          <p:cNvPr id="2023" name="Google Shape;2023;p94"/>
          <p:cNvSpPr/>
          <p:nvPr/>
        </p:nvSpPr>
        <p:spPr>
          <a:xfrm>
            <a:off x="6355918" y="6081246"/>
            <a:ext cx="2160949" cy="727519"/>
          </a:xfrm>
          <a:custGeom>
            <a:avLst/>
            <a:gdLst/>
            <a:ahLst/>
            <a:cxnLst/>
            <a:rect l="l" t="t" r="r" b="b"/>
            <a:pathLst>
              <a:path w="2160949" h="727519" extrusionOk="0">
                <a:moveTo>
                  <a:pt x="0" y="0"/>
                </a:moveTo>
                <a:lnTo>
                  <a:pt x="2160950" y="0"/>
                </a:lnTo>
                <a:lnTo>
                  <a:pt x="2160950" y="727520"/>
                </a:lnTo>
                <a:lnTo>
                  <a:pt x="0" y="727520"/>
                </a:lnTo>
                <a:lnTo>
                  <a:pt x="0" y="0"/>
                </a:lnTo>
                <a:close/>
              </a:path>
            </a:pathLst>
          </a:custGeom>
          <a:blipFill rotWithShape="1">
            <a:blip r:embed="rId9">
              <a:alphaModFix/>
            </a:blip>
            <a:stretch>
              <a:fillRect/>
            </a:stretch>
          </a:blipFill>
          <a:ln>
            <a:noFill/>
          </a:ln>
        </p:spPr>
        <p:txBody>
          <a:bodyPr/>
          <a:lstStyle/>
          <a:p>
            <a:endParaRPr lang="en-GB"/>
          </a:p>
        </p:txBody>
      </p:sp>
      <p:sp>
        <p:nvSpPr>
          <p:cNvPr id="2024" name="Google Shape;2024;p94"/>
          <p:cNvSpPr/>
          <p:nvPr/>
        </p:nvSpPr>
        <p:spPr>
          <a:xfrm>
            <a:off x="14220406" y="8117974"/>
            <a:ext cx="2446412" cy="907411"/>
          </a:xfrm>
          <a:custGeom>
            <a:avLst/>
            <a:gdLst/>
            <a:ahLst/>
            <a:cxnLst/>
            <a:rect l="l" t="t" r="r" b="b"/>
            <a:pathLst>
              <a:path w="2446412" h="907411" extrusionOk="0">
                <a:moveTo>
                  <a:pt x="0" y="0"/>
                </a:moveTo>
                <a:lnTo>
                  <a:pt x="2446412" y="0"/>
                </a:lnTo>
                <a:lnTo>
                  <a:pt x="2446412" y="907412"/>
                </a:lnTo>
                <a:lnTo>
                  <a:pt x="0" y="907412"/>
                </a:lnTo>
                <a:lnTo>
                  <a:pt x="0" y="0"/>
                </a:lnTo>
                <a:close/>
              </a:path>
            </a:pathLst>
          </a:custGeom>
          <a:blipFill rotWithShape="1">
            <a:blip r:embed="rId10">
              <a:alphaModFix/>
            </a:blip>
            <a:stretch>
              <a:fillRect r="-29"/>
            </a:stretch>
          </a:blipFill>
          <a:ln>
            <a:noFill/>
          </a:ln>
        </p:spPr>
        <p:txBody>
          <a:bodyPr/>
          <a:lstStyle/>
          <a:p>
            <a:endParaRPr lang="en-GB"/>
          </a:p>
        </p:txBody>
      </p:sp>
      <p:sp>
        <p:nvSpPr>
          <p:cNvPr id="2025" name="Google Shape;2025;p94"/>
          <p:cNvSpPr txBox="1"/>
          <p:nvPr/>
        </p:nvSpPr>
        <p:spPr>
          <a:xfrm>
            <a:off x="5285743" y="9570393"/>
            <a:ext cx="11059497" cy="775597"/>
          </a:xfrm>
          <a:prstGeom prst="rect">
            <a:avLst/>
          </a:prstGeom>
          <a:noFill/>
          <a:ln>
            <a:noFill/>
          </a:ln>
        </p:spPr>
        <p:txBody>
          <a:bodyPr spcFirstLastPara="1" wrap="square" lIns="0" tIns="0" rIns="0" bIns="0" anchor="t" anchorCtr="0">
            <a:spAutoFit/>
          </a:bodyPr>
          <a:lstStyle/>
          <a:p>
            <a:pPr marL="0" marR="0" lvl="0" indent="0" algn="ctr" rtl="0">
              <a:lnSpc>
                <a:spcPct val="119916"/>
              </a:lnSpc>
              <a:spcBef>
                <a:spcPts val="0"/>
              </a:spcBef>
              <a:spcAft>
                <a:spcPts val="0"/>
              </a:spcAft>
              <a:buNone/>
            </a:pPr>
            <a:r>
              <a:rPr lang="pl-PL" dirty="0"/>
              <a:t>Sfinansowane ze środków UE. Wyrażone poglądy i opinie są jedynie opiniami autora lub autorów i niekoniecznie odzwierciedlają poglądy i opinie Unii Europejskiej lub Narodowej Agencji. Unia Europejska ani Narodowa Agencja nie ponoszą za nie odpowiedzialności. Numer projektu: 2022-1-LT01-KA220-ADU-000085898</a:t>
            </a:r>
            <a:endParaRPr dirty="0"/>
          </a:p>
        </p:txBody>
      </p:sp>
      <p:sp>
        <p:nvSpPr>
          <p:cNvPr id="2026" name="Google Shape;2026;p94"/>
          <p:cNvSpPr/>
          <p:nvPr/>
        </p:nvSpPr>
        <p:spPr>
          <a:xfrm>
            <a:off x="10529201" y="7682826"/>
            <a:ext cx="1847895" cy="1234308"/>
          </a:xfrm>
          <a:custGeom>
            <a:avLst/>
            <a:gdLst/>
            <a:ahLst/>
            <a:cxnLst/>
            <a:rect l="l" t="t" r="r" b="b"/>
            <a:pathLst>
              <a:path w="1847895" h="1234308" extrusionOk="0">
                <a:moveTo>
                  <a:pt x="0" y="0"/>
                </a:moveTo>
                <a:lnTo>
                  <a:pt x="1847895" y="0"/>
                </a:lnTo>
                <a:lnTo>
                  <a:pt x="1847895" y="1234308"/>
                </a:lnTo>
                <a:lnTo>
                  <a:pt x="0" y="1234308"/>
                </a:lnTo>
                <a:lnTo>
                  <a:pt x="0" y="0"/>
                </a:lnTo>
                <a:close/>
              </a:path>
            </a:pathLst>
          </a:custGeom>
          <a:blipFill rotWithShape="1">
            <a:blip r:embed="rId11">
              <a:alphaModFix/>
            </a:blip>
            <a:stretch>
              <a:fillRect r="-144"/>
            </a:stretch>
          </a:blipFill>
          <a:ln>
            <a:noFill/>
          </a:ln>
        </p:spPr>
        <p:txBody>
          <a:bodyPr/>
          <a:lstStyle/>
          <a:p>
            <a:endParaRPr lang="en-GB"/>
          </a:p>
        </p:txBody>
      </p:sp>
      <p:sp>
        <p:nvSpPr>
          <p:cNvPr id="2027" name="Google Shape;2027;p94"/>
          <p:cNvSpPr/>
          <p:nvPr/>
        </p:nvSpPr>
        <p:spPr>
          <a:xfrm>
            <a:off x="584524" y="683009"/>
            <a:ext cx="3371850" cy="691383"/>
          </a:xfrm>
          <a:custGeom>
            <a:avLst/>
            <a:gdLst/>
            <a:ahLst/>
            <a:cxnLst/>
            <a:rect l="l" t="t" r="r" b="b"/>
            <a:pathLst>
              <a:path w="3371850" h="691383" extrusionOk="0">
                <a:moveTo>
                  <a:pt x="0" y="0"/>
                </a:moveTo>
                <a:lnTo>
                  <a:pt x="3371850" y="0"/>
                </a:lnTo>
                <a:lnTo>
                  <a:pt x="3371850" y="691383"/>
                </a:lnTo>
                <a:lnTo>
                  <a:pt x="0" y="691383"/>
                </a:lnTo>
                <a:lnTo>
                  <a:pt x="0" y="0"/>
                </a:lnTo>
                <a:close/>
              </a:path>
            </a:pathLst>
          </a:custGeom>
          <a:blipFill rotWithShape="1">
            <a:blip r:embed="rId12">
              <a:alphaModFix/>
            </a:blip>
            <a:stretch>
              <a:fillRect/>
            </a:stretch>
          </a:blipFill>
          <a:ln>
            <a:noFill/>
          </a:ln>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9236</Words>
  <Application>Microsoft Office PowerPoint</Application>
  <PresentationFormat>Niestandardowy</PresentationFormat>
  <Paragraphs>1155</Paragraphs>
  <Slides>94</Slides>
  <Notes>94</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94</vt:i4>
      </vt:variant>
    </vt:vector>
  </HeadingPairs>
  <TitlesOfParts>
    <vt:vector size="101" baseType="lpstr">
      <vt:lpstr>Lato</vt:lpstr>
      <vt:lpstr>Philosopher</vt:lpstr>
      <vt:lpstr>Roboto</vt:lpstr>
      <vt:lpstr>Calibri</vt:lpstr>
      <vt:lpstr>Arial</vt:lpstr>
      <vt:lpstr>Arimo</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cp:keywords>, docId:D2B32BE52AC184B93C21B6115E61500E</cp:keywords>
  <cp:lastModifiedBy>Michał Cegliński</cp:lastModifiedBy>
  <cp:revision>4</cp:revision>
  <dcterms:created xsi:type="dcterms:W3CDTF">2006-08-16T00:00:00Z</dcterms:created>
  <dcterms:modified xsi:type="dcterms:W3CDTF">2024-12-03T12:44:20Z</dcterms:modified>
</cp:coreProperties>
</file>