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4"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2192000" cy="6858000"/>
  <p:notesSz cx="6858000" cy="9144000"/>
  <p:embeddedFontLst>
    <p:embeddedFont>
      <p:font typeface="Noto Sans" panose="020B0502040504020204" pitchFamily="34" charset="0"/>
      <p:regular r:id="rId21"/>
      <p:bold r:id="rId22"/>
      <p:italic r:id="rId23"/>
      <p:boldItalic r:id="rId24"/>
    </p:embeddedFont>
    <p:embeddedFont>
      <p:font typeface="Philosopher" panose="020B0604020202020204" charset="0"/>
      <p:regular r:id="rId25"/>
      <p:bold r:id="rId26"/>
      <p:italic r:id="rId27"/>
      <p:boldItalic r:id="rId28"/>
    </p:embeddedFont>
    <p:embeddedFont>
      <p:font typeface="Roboto" panose="02000000000000000000" pitchFamily="2" charset="0"/>
      <p:regular r:id="rId29"/>
      <p:bold r:id="rId30"/>
      <p:italic r:id="rId31"/>
      <p:boldItalic r:id="rId3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F0E5DBA-0F57-422A-8DED-C82286EEC910}" v="20" dt="2024-12-03T12:22:56.7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chał Cegliński" userId="5023d19ad7c3bd6d" providerId="LiveId" clId="{2F0E5DBA-0F57-422A-8DED-C82286EEC910}"/>
    <pc:docChg chg="undo custSel modSld">
      <pc:chgData name="Michał Cegliński" userId="5023d19ad7c3bd6d" providerId="LiveId" clId="{2F0E5DBA-0F57-422A-8DED-C82286EEC910}" dt="2024-12-03T12:45:08.911" v="62"/>
      <pc:docMkLst>
        <pc:docMk/>
      </pc:docMkLst>
      <pc:sldChg chg="addSp delSp modSp mod">
        <pc:chgData name="Michał Cegliński" userId="5023d19ad7c3bd6d" providerId="LiveId" clId="{2F0E5DBA-0F57-422A-8DED-C82286EEC910}" dt="2024-12-03T12:20:43.571" v="4" actId="1076"/>
        <pc:sldMkLst>
          <pc:docMk/>
          <pc:sldMk cId="0" sldId="256"/>
        </pc:sldMkLst>
        <pc:picChg chg="add mod">
          <ac:chgData name="Michał Cegliński" userId="5023d19ad7c3bd6d" providerId="LiveId" clId="{2F0E5DBA-0F57-422A-8DED-C82286EEC910}" dt="2024-12-03T12:20:38.229" v="1"/>
          <ac:picMkLst>
            <pc:docMk/>
            <pc:sldMk cId="0" sldId="256"/>
            <ac:picMk id="2" creationId="{7E2BAF65-EDC4-CA4B-7835-CCFB38B22BA3}"/>
          </ac:picMkLst>
        </pc:picChg>
        <pc:picChg chg="add mod">
          <ac:chgData name="Michał Cegliński" userId="5023d19ad7c3bd6d" providerId="LiveId" clId="{2F0E5DBA-0F57-422A-8DED-C82286EEC910}" dt="2024-12-03T12:20:43.571" v="4" actId="1076"/>
          <ac:picMkLst>
            <pc:docMk/>
            <pc:sldMk cId="0" sldId="256"/>
            <ac:picMk id="3" creationId="{7E2BAF65-EDC4-CA4B-7835-CCFB38B22BA3}"/>
          </ac:picMkLst>
        </pc:picChg>
        <pc:picChg chg="del">
          <ac:chgData name="Michał Cegliński" userId="5023d19ad7c3bd6d" providerId="LiveId" clId="{2F0E5DBA-0F57-422A-8DED-C82286EEC910}" dt="2024-12-03T12:20:39.691" v="2" actId="478"/>
          <ac:picMkLst>
            <pc:docMk/>
            <pc:sldMk cId="0" sldId="256"/>
            <ac:picMk id="32" creationId="{00000000-0000-0000-0000-000000000000}"/>
          </ac:picMkLst>
        </pc:picChg>
      </pc:sldChg>
      <pc:sldChg chg="addSp delSp modSp mod">
        <pc:chgData name="Michał Cegliński" userId="5023d19ad7c3bd6d" providerId="LiveId" clId="{2F0E5DBA-0F57-422A-8DED-C82286EEC910}" dt="2024-12-03T12:20:54.614" v="9" actId="1076"/>
        <pc:sldMkLst>
          <pc:docMk/>
          <pc:sldMk cId="0" sldId="257"/>
        </pc:sldMkLst>
        <pc:spChg chg="mod">
          <ac:chgData name="Michał Cegliński" userId="5023d19ad7c3bd6d" providerId="LiveId" clId="{2F0E5DBA-0F57-422A-8DED-C82286EEC910}" dt="2024-12-03T12:20:50.257" v="8" actId="1076"/>
          <ac:spMkLst>
            <pc:docMk/>
            <pc:sldMk cId="0" sldId="257"/>
            <ac:spMk id="41" creationId="{00000000-0000-0000-0000-000000000000}"/>
          </ac:spMkLst>
        </pc:spChg>
        <pc:picChg chg="add mod">
          <ac:chgData name="Michał Cegliński" userId="5023d19ad7c3bd6d" providerId="LiveId" clId="{2F0E5DBA-0F57-422A-8DED-C82286EEC910}" dt="2024-12-03T12:20:54.614" v="9" actId="1076"/>
          <ac:picMkLst>
            <pc:docMk/>
            <pc:sldMk cId="0" sldId="257"/>
            <ac:picMk id="2" creationId="{7E2BAF65-EDC4-CA4B-7835-CCFB38B22BA3}"/>
          </ac:picMkLst>
        </pc:picChg>
        <pc:picChg chg="del">
          <ac:chgData name="Michał Cegliński" userId="5023d19ad7c3bd6d" providerId="LiveId" clId="{2F0E5DBA-0F57-422A-8DED-C82286EEC910}" dt="2024-12-03T12:20:46.771" v="5" actId="478"/>
          <ac:picMkLst>
            <pc:docMk/>
            <pc:sldMk cId="0" sldId="257"/>
            <ac:picMk id="50" creationId="{00000000-0000-0000-0000-000000000000}"/>
          </ac:picMkLst>
        </pc:picChg>
      </pc:sldChg>
      <pc:sldChg chg="addSp delSp modSp mod">
        <pc:chgData name="Michał Cegliński" userId="5023d19ad7c3bd6d" providerId="LiveId" clId="{2F0E5DBA-0F57-422A-8DED-C82286EEC910}" dt="2024-12-03T12:21:00.291" v="12" actId="1076"/>
        <pc:sldMkLst>
          <pc:docMk/>
          <pc:sldMk cId="0" sldId="258"/>
        </pc:sldMkLst>
        <pc:picChg chg="add mod">
          <ac:chgData name="Michał Cegliński" userId="5023d19ad7c3bd6d" providerId="LiveId" clId="{2F0E5DBA-0F57-422A-8DED-C82286EEC910}" dt="2024-12-03T12:21:00.291" v="12" actId="1076"/>
          <ac:picMkLst>
            <pc:docMk/>
            <pc:sldMk cId="0" sldId="258"/>
            <ac:picMk id="2" creationId="{7E2BAF65-EDC4-CA4B-7835-CCFB38B22BA3}"/>
          </ac:picMkLst>
        </pc:picChg>
        <pc:picChg chg="del">
          <ac:chgData name="Michał Cegliński" userId="5023d19ad7c3bd6d" providerId="LiveId" clId="{2F0E5DBA-0F57-422A-8DED-C82286EEC910}" dt="2024-12-03T12:20:56.877" v="10" actId="478"/>
          <ac:picMkLst>
            <pc:docMk/>
            <pc:sldMk cId="0" sldId="258"/>
            <ac:picMk id="65" creationId="{00000000-0000-0000-0000-000000000000}"/>
          </ac:picMkLst>
        </pc:picChg>
      </pc:sldChg>
      <pc:sldChg chg="addSp delSp modSp mod">
        <pc:chgData name="Michał Cegliński" userId="5023d19ad7c3bd6d" providerId="LiveId" clId="{2F0E5DBA-0F57-422A-8DED-C82286EEC910}" dt="2024-12-03T12:21:14.004" v="16" actId="1076"/>
        <pc:sldMkLst>
          <pc:docMk/>
          <pc:sldMk cId="0" sldId="259"/>
        </pc:sldMkLst>
        <pc:picChg chg="add mod">
          <ac:chgData name="Michał Cegliński" userId="5023d19ad7c3bd6d" providerId="LiveId" clId="{2F0E5DBA-0F57-422A-8DED-C82286EEC910}" dt="2024-12-03T12:21:14.004" v="16" actId="1076"/>
          <ac:picMkLst>
            <pc:docMk/>
            <pc:sldMk cId="0" sldId="259"/>
            <ac:picMk id="2" creationId="{7E2BAF65-EDC4-CA4B-7835-CCFB38B22BA3}"/>
          </ac:picMkLst>
        </pc:picChg>
        <pc:picChg chg="del">
          <ac:chgData name="Michał Cegliński" userId="5023d19ad7c3bd6d" providerId="LiveId" clId="{2F0E5DBA-0F57-422A-8DED-C82286EEC910}" dt="2024-12-03T12:21:07.472" v="14" actId="478"/>
          <ac:picMkLst>
            <pc:docMk/>
            <pc:sldMk cId="0" sldId="259"/>
            <ac:picMk id="77" creationId="{00000000-0000-0000-0000-000000000000}"/>
          </ac:picMkLst>
        </pc:picChg>
      </pc:sldChg>
      <pc:sldChg chg="addSp delSp modSp mod">
        <pc:chgData name="Michał Cegliński" userId="5023d19ad7c3bd6d" providerId="LiveId" clId="{2F0E5DBA-0F57-422A-8DED-C82286EEC910}" dt="2024-12-03T12:21:20.030" v="19" actId="1076"/>
        <pc:sldMkLst>
          <pc:docMk/>
          <pc:sldMk cId="0" sldId="260"/>
        </pc:sldMkLst>
        <pc:picChg chg="add mod">
          <ac:chgData name="Michał Cegliński" userId="5023d19ad7c3bd6d" providerId="LiveId" clId="{2F0E5DBA-0F57-422A-8DED-C82286EEC910}" dt="2024-12-03T12:21:20.030" v="19" actId="1076"/>
          <ac:picMkLst>
            <pc:docMk/>
            <pc:sldMk cId="0" sldId="260"/>
            <ac:picMk id="2" creationId="{7E2BAF65-EDC4-CA4B-7835-CCFB38B22BA3}"/>
          </ac:picMkLst>
        </pc:picChg>
        <pc:picChg chg="del">
          <ac:chgData name="Michał Cegliński" userId="5023d19ad7c3bd6d" providerId="LiveId" clId="{2F0E5DBA-0F57-422A-8DED-C82286EEC910}" dt="2024-12-03T12:21:16.619" v="17" actId="478"/>
          <ac:picMkLst>
            <pc:docMk/>
            <pc:sldMk cId="0" sldId="260"/>
            <ac:picMk id="91" creationId="{00000000-0000-0000-0000-000000000000}"/>
          </ac:picMkLst>
        </pc:picChg>
      </pc:sldChg>
      <pc:sldChg chg="addSp delSp modSp mod">
        <pc:chgData name="Michał Cegliński" userId="5023d19ad7c3bd6d" providerId="LiveId" clId="{2F0E5DBA-0F57-422A-8DED-C82286EEC910}" dt="2024-12-03T12:21:25.876" v="22" actId="1076"/>
        <pc:sldMkLst>
          <pc:docMk/>
          <pc:sldMk cId="0" sldId="261"/>
        </pc:sldMkLst>
        <pc:picChg chg="add mod">
          <ac:chgData name="Michał Cegliński" userId="5023d19ad7c3bd6d" providerId="LiveId" clId="{2F0E5DBA-0F57-422A-8DED-C82286EEC910}" dt="2024-12-03T12:21:25.876" v="22" actId="1076"/>
          <ac:picMkLst>
            <pc:docMk/>
            <pc:sldMk cId="0" sldId="261"/>
            <ac:picMk id="2" creationId="{7E2BAF65-EDC4-CA4B-7835-CCFB38B22BA3}"/>
          </ac:picMkLst>
        </pc:picChg>
        <pc:picChg chg="del">
          <ac:chgData name="Michał Cegliński" userId="5023d19ad7c3bd6d" providerId="LiveId" clId="{2F0E5DBA-0F57-422A-8DED-C82286EEC910}" dt="2024-12-03T12:21:22.826" v="20" actId="478"/>
          <ac:picMkLst>
            <pc:docMk/>
            <pc:sldMk cId="0" sldId="261"/>
            <ac:picMk id="105" creationId="{00000000-0000-0000-0000-000000000000}"/>
          </ac:picMkLst>
        </pc:picChg>
      </pc:sldChg>
      <pc:sldChg chg="addSp delSp modSp mod">
        <pc:chgData name="Michał Cegliński" userId="5023d19ad7c3bd6d" providerId="LiveId" clId="{2F0E5DBA-0F57-422A-8DED-C82286EEC910}" dt="2024-12-03T12:21:36.062" v="25" actId="1076"/>
        <pc:sldMkLst>
          <pc:docMk/>
          <pc:sldMk cId="0" sldId="262"/>
        </pc:sldMkLst>
        <pc:picChg chg="add mod">
          <ac:chgData name="Michał Cegliński" userId="5023d19ad7c3bd6d" providerId="LiveId" clId="{2F0E5DBA-0F57-422A-8DED-C82286EEC910}" dt="2024-12-03T12:21:36.062" v="25" actId="1076"/>
          <ac:picMkLst>
            <pc:docMk/>
            <pc:sldMk cId="0" sldId="262"/>
            <ac:picMk id="2" creationId="{7E2BAF65-EDC4-CA4B-7835-CCFB38B22BA3}"/>
          </ac:picMkLst>
        </pc:picChg>
        <pc:picChg chg="del">
          <ac:chgData name="Michał Cegliński" userId="5023d19ad7c3bd6d" providerId="LiveId" clId="{2F0E5DBA-0F57-422A-8DED-C82286EEC910}" dt="2024-12-03T12:21:32.014" v="23" actId="478"/>
          <ac:picMkLst>
            <pc:docMk/>
            <pc:sldMk cId="0" sldId="262"/>
            <ac:picMk id="120" creationId="{00000000-0000-0000-0000-000000000000}"/>
          </ac:picMkLst>
        </pc:picChg>
      </pc:sldChg>
      <pc:sldChg chg="addSp delSp modSp mod">
        <pc:chgData name="Michał Cegliński" userId="5023d19ad7c3bd6d" providerId="LiveId" clId="{2F0E5DBA-0F57-422A-8DED-C82286EEC910}" dt="2024-12-03T12:21:42.657" v="28" actId="1076"/>
        <pc:sldMkLst>
          <pc:docMk/>
          <pc:sldMk cId="0" sldId="263"/>
        </pc:sldMkLst>
        <pc:picChg chg="add mod">
          <ac:chgData name="Michał Cegliński" userId="5023d19ad7c3bd6d" providerId="LiveId" clId="{2F0E5DBA-0F57-422A-8DED-C82286EEC910}" dt="2024-12-03T12:21:42.657" v="28" actId="1076"/>
          <ac:picMkLst>
            <pc:docMk/>
            <pc:sldMk cId="0" sldId="263"/>
            <ac:picMk id="2" creationId="{7E2BAF65-EDC4-CA4B-7835-CCFB38B22BA3}"/>
          </ac:picMkLst>
        </pc:picChg>
        <pc:picChg chg="del">
          <ac:chgData name="Michał Cegliński" userId="5023d19ad7c3bd6d" providerId="LiveId" clId="{2F0E5DBA-0F57-422A-8DED-C82286EEC910}" dt="2024-12-03T12:21:39.191" v="26" actId="478"/>
          <ac:picMkLst>
            <pc:docMk/>
            <pc:sldMk cId="0" sldId="263"/>
            <ac:picMk id="133" creationId="{00000000-0000-0000-0000-000000000000}"/>
          </ac:picMkLst>
        </pc:picChg>
      </pc:sldChg>
      <pc:sldChg chg="addSp delSp modSp mod">
        <pc:chgData name="Michał Cegliński" userId="5023d19ad7c3bd6d" providerId="LiveId" clId="{2F0E5DBA-0F57-422A-8DED-C82286EEC910}" dt="2024-12-03T12:21:48.347" v="31" actId="1076"/>
        <pc:sldMkLst>
          <pc:docMk/>
          <pc:sldMk cId="0" sldId="264"/>
        </pc:sldMkLst>
        <pc:picChg chg="add mod">
          <ac:chgData name="Michał Cegliński" userId="5023d19ad7c3bd6d" providerId="LiveId" clId="{2F0E5DBA-0F57-422A-8DED-C82286EEC910}" dt="2024-12-03T12:21:48.347" v="31" actId="1076"/>
          <ac:picMkLst>
            <pc:docMk/>
            <pc:sldMk cId="0" sldId="264"/>
            <ac:picMk id="2" creationId="{7E2BAF65-EDC4-CA4B-7835-CCFB38B22BA3}"/>
          </ac:picMkLst>
        </pc:picChg>
        <pc:picChg chg="del">
          <ac:chgData name="Michał Cegliński" userId="5023d19ad7c3bd6d" providerId="LiveId" clId="{2F0E5DBA-0F57-422A-8DED-C82286EEC910}" dt="2024-12-03T12:21:45.111" v="29" actId="478"/>
          <ac:picMkLst>
            <pc:docMk/>
            <pc:sldMk cId="0" sldId="264"/>
            <ac:picMk id="147" creationId="{00000000-0000-0000-0000-000000000000}"/>
          </ac:picMkLst>
        </pc:picChg>
      </pc:sldChg>
      <pc:sldChg chg="addSp delSp modSp mod">
        <pc:chgData name="Michał Cegliński" userId="5023d19ad7c3bd6d" providerId="LiveId" clId="{2F0E5DBA-0F57-422A-8DED-C82286EEC910}" dt="2024-12-03T12:21:54.457" v="34" actId="1076"/>
        <pc:sldMkLst>
          <pc:docMk/>
          <pc:sldMk cId="0" sldId="265"/>
        </pc:sldMkLst>
        <pc:picChg chg="add mod">
          <ac:chgData name="Michał Cegliński" userId="5023d19ad7c3bd6d" providerId="LiveId" clId="{2F0E5DBA-0F57-422A-8DED-C82286EEC910}" dt="2024-12-03T12:21:54.457" v="34" actId="1076"/>
          <ac:picMkLst>
            <pc:docMk/>
            <pc:sldMk cId="0" sldId="265"/>
            <ac:picMk id="2" creationId="{7E2BAF65-EDC4-CA4B-7835-CCFB38B22BA3}"/>
          </ac:picMkLst>
        </pc:picChg>
        <pc:picChg chg="del">
          <ac:chgData name="Michał Cegliński" userId="5023d19ad7c3bd6d" providerId="LiveId" clId="{2F0E5DBA-0F57-422A-8DED-C82286EEC910}" dt="2024-12-03T12:21:51.165" v="32" actId="478"/>
          <ac:picMkLst>
            <pc:docMk/>
            <pc:sldMk cId="0" sldId="265"/>
            <ac:picMk id="160" creationId="{00000000-0000-0000-0000-000000000000}"/>
          </ac:picMkLst>
        </pc:picChg>
      </pc:sldChg>
      <pc:sldChg chg="addSp delSp modSp mod">
        <pc:chgData name="Michał Cegliński" userId="5023d19ad7c3bd6d" providerId="LiveId" clId="{2F0E5DBA-0F57-422A-8DED-C82286EEC910}" dt="2024-12-03T12:22:00.859" v="37" actId="1076"/>
        <pc:sldMkLst>
          <pc:docMk/>
          <pc:sldMk cId="0" sldId="266"/>
        </pc:sldMkLst>
        <pc:picChg chg="add mod">
          <ac:chgData name="Michał Cegliński" userId="5023d19ad7c3bd6d" providerId="LiveId" clId="{2F0E5DBA-0F57-422A-8DED-C82286EEC910}" dt="2024-12-03T12:22:00.859" v="37" actId="1076"/>
          <ac:picMkLst>
            <pc:docMk/>
            <pc:sldMk cId="0" sldId="266"/>
            <ac:picMk id="2" creationId="{7E2BAF65-EDC4-CA4B-7835-CCFB38B22BA3}"/>
          </ac:picMkLst>
        </pc:picChg>
        <pc:picChg chg="del">
          <ac:chgData name="Michał Cegliński" userId="5023d19ad7c3bd6d" providerId="LiveId" clId="{2F0E5DBA-0F57-422A-8DED-C82286EEC910}" dt="2024-12-03T12:21:56.858" v="35" actId="478"/>
          <ac:picMkLst>
            <pc:docMk/>
            <pc:sldMk cId="0" sldId="266"/>
            <ac:picMk id="174" creationId="{00000000-0000-0000-0000-000000000000}"/>
          </ac:picMkLst>
        </pc:picChg>
      </pc:sldChg>
      <pc:sldChg chg="addSp delSp modSp mod">
        <pc:chgData name="Michał Cegliński" userId="5023d19ad7c3bd6d" providerId="LiveId" clId="{2F0E5DBA-0F57-422A-8DED-C82286EEC910}" dt="2024-12-03T12:22:16.720" v="42" actId="1076"/>
        <pc:sldMkLst>
          <pc:docMk/>
          <pc:sldMk cId="0" sldId="267"/>
        </pc:sldMkLst>
        <pc:spChg chg="mod">
          <ac:chgData name="Michał Cegliński" userId="5023d19ad7c3bd6d" providerId="LiveId" clId="{2F0E5DBA-0F57-422A-8DED-C82286EEC910}" dt="2024-12-03T12:22:12.403" v="41" actId="1076"/>
          <ac:spMkLst>
            <pc:docMk/>
            <pc:sldMk cId="0" sldId="267"/>
            <ac:spMk id="189" creationId="{00000000-0000-0000-0000-000000000000}"/>
          </ac:spMkLst>
        </pc:spChg>
        <pc:picChg chg="add mod">
          <ac:chgData name="Michał Cegliński" userId="5023d19ad7c3bd6d" providerId="LiveId" clId="{2F0E5DBA-0F57-422A-8DED-C82286EEC910}" dt="2024-12-03T12:22:16.720" v="42" actId="1076"/>
          <ac:picMkLst>
            <pc:docMk/>
            <pc:sldMk cId="0" sldId="267"/>
            <ac:picMk id="2" creationId="{7E2BAF65-EDC4-CA4B-7835-CCFB38B22BA3}"/>
          </ac:picMkLst>
        </pc:picChg>
        <pc:picChg chg="del">
          <ac:chgData name="Michał Cegliński" userId="5023d19ad7c3bd6d" providerId="LiveId" clId="{2F0E5DBA-0F57-422A-8DED-C82286EEC910}" dt="2024-12-03T12:22:05.827" v="38" actId="478"/>
          <ac:picMkLst>
            <pc:docMk/>
            <pc:sldMk cId="0" sldId="267"/>
            <ac:picMk id="187" creationId="{00000000-0000-0000-0000-000000000000}"/>
          </ac:picMkLst>
        </pc:picChg>
      </pc:sldChg>
      <pc:sldChg chg="addSp delSp modSp mod">
        <pc:chgData name="Michał Cegliński" userId="5023d19ad7c3bd6d" providerId="LiveId" clId="{2F0E5DBA-0F57-422A-8DED-C82286EEC910}" dt="2024-12-03T12:22:23.492" v="45" actId="1076"/>
        <pc:sldMkLst>
          <pc:docMk/>
          <pc:sldMk cId="0" sldId="268"/>
        </pc:sldMkLst>
        <pc:picChg chg="add mod">
          <ac:chgData name="Michał Cegliński" userId="5023d19ad7c3bd6d" providerId="LiveId" clId="{2F0E5DBA-0F57-422A-8DED-C82286EEC910}" dt="2024-12-03T12:22:23.492" v="45" actId="1076"/>
          <ac:picMkLst>
            <pc:docMk/>
            <pc:sldMk cId="0" sldId="268"/>
            <ac:picMk id="2" creationId="{7E2BAF65-EDC4-CA4B-7835-CCFB38B22BA3}"/>
          </ac:picMkLst>
        </pc:picChg>
        <pc:picChg chg="del">
          <ac:chgData name="Michał Cegliński" userId="5023d19ad7c3bd6d" providerId="LiveId" clId="{2F0E5DBA-0F57-422A-8DED-C82286EEC910}" dt="2024-12-03T12:22:20.423" v="43" actId="478"/>
          <ac:picMkLst>
            <pc:docMk/>
            <pc:sldMk cId="0" sldId="268"/>
            <ac:picMk id="201" creationId="{00000000-0000-0000-0000-000000000000}"/>
          </ac:picMkLst>
        </pc:picChg>
      </pc:sldChg>
      <pc:sldChg chg="addSp delSp modSp mod">
        <pc:chgData name="Michał Cegliński" userId="5023d19ad7c3bd6d" providerId="LiveId" clId="{2F0E5DBA-0F57-422A-8DED-C82286EEC910}" dt="2024-12-03T12:22:31.976" v="48" actId="1076"/>
        <pc:sldMkLst>
          <pc:docMk/>
          <pc:sldMk cId="0" sldId="269"/>
        </pc:sldMkLst>
        <pc:picChg chg="add mod">
          <ac:chgData name="Michał Cegliński" userId="5023d19ad7c3bd6d" providerId="LiveId" clId="{2F0E5DBA-0F57-422A-8DED-C82286EEC910}" dt="2024-12-03T12:22:31.976" v="48" actId="1076"/>
          <ac:picMkLst>
            <pc:docMk/>
            <pc:sldMk cId="0" sldId="269"/>
            <ac:picMk id="2" creationId="{7E2BAF65-EDC4-CA4B-7835-CCFB38B22BA3}"/>
          </ac:picMkLst>
        </pc:picChg>
        <pc:picChg chg="del">
          <ac:chgData name="Michał Cegliński" userId="5023d19ad7c3bd6d" providerId="LiveId" clId="{2F0E5DBA-0F57-422A-8DED-C82286EEC910}" dt="2024-12-03T12:22:28.340" v="46" actId="478"/>
          <ac:picMkLst>
            <pc:docMk/>
            <pc:sldMk cId="0" sldId="269"/>
            <ac:picMk id="221" creationId="{00000000-0000-0000-0000-000000000000}"/>
          </ac:picMkLst>
        </pc:picChg>
      </pc:sldChg>
      <pc:sldChg chg="addSp delSp modSp mod">
        <pc:chgData name="Michał Cegliński" userId="5023d19ad7c3bd6d" providerId="LiveId" clId="{2F0E5DBA-0F57-422A-8DED-C82286EEC910}" dt="2024-12-03T12:22:41.205" v="52" actId="1076"/>
        <pc:sldMkLst>
          <pc:docMk/>
          <pc:sldMk cId="0" sldId="270"/>
        </pc:sldMkLst>
        <pc:picChg chg="add mod">
          <ac:chgData name="Michał Cegliński" userId="5023d19ad7c3bd6d" providerId="LiveId" clId="{2F0E5DBA-0F57-422A-8DED-C82286EEC910}" dt="2024-12-03T12:22:41.205" v="52" actId="1076"/>
          <ac:picMkLst>
            <pc:docMk/>
            <pc:sldMk cId="0" sldId="270"/>
            <ac:picMk id="2" creationId="{7E2BAF65-EDC4-CA4B-7835-CCFB38B22BA3}"/>
          </ac:picMkLst>
        </pc:picChg>
        <pc:picChg chg="del">
          <ac:chgData name="Michał Cegliński" userId="5023d19ad7c3bd6d" providerId="LiveId" clId="{2F0E5DBA-0F57-422A-8DED-C82286EEC910}" dt="2024-12-03T12:22:34.177" v="49" actId="478"/>
          <ac:picMkLst>
            <pc:docMk/>
            <pc:sldMk cId="0" sldId="270"/>
            <ac:picMk id="231" creationId="{00000000-0000-0000-0000-000000000000}"/>
          </ac:picMkLst>
        </pc:picChg>
      </pc:sldChg>
      <pc:sldChg chg="addSp delSp modSp mod">
        <pc:chgData name="Michał Cegliński" userId="5023d19ad7c3bd6d" providerId="LiveId" clId="{2F0E5DBA-0F57-422A-8DED-C82286EEC910}" dt="2024-12-03T12:22:47.214" v="55" actId="1076"/>
        <pc:sldMkLst>
          <pc:docMk/>
          <pc:sldMk cId="0" sldId="271"/>
        </pc:sldMkLst>
        <pc:picChg chg="add mod">
          <ac:chgData name="Michał Cegliński" userId="5023d19ad7c3bd6d" providerId="LiveId" clId="{2F0E5DBA-0F57-422A-8DED-C82286EEC910}" dt="2024-12-03T12:22:47.214" v="55" actId="1076"/>
          <ac:picMkLst>
            <pc:docMk/>
            <pc:sldMk cId="0" sldId="271"/>
            <ac:picMk id="2" creationId="{7E2BAF65-EDC4-CA4B-7835-CCFB38B22BA3}"/>
          </ac:picMkLst>
        </pc:picChg>
        <pc:picChg chg="del">
          <ac:chgData name="Michał Cegliński" userId="5023d19ad7c3bd6d" providerId="LiveId" clId="{2F0E5DBA-0F57-422A-8DED-C82286EEC910}" dt="2024-12-03T12:22:43.897" v="53" actId="478"/>
          <ac:picMkLst>
            <pc:docMk/>
            <pc:sldMk cId="0" sldId="271"/>
            <ac:picMk id="248" creationId="{00000000-0000-0000-0000-000000000000}"/>
          </ac:picMkLst>
        </pc:picChg>
      </pc:sldChg>
      <pc:sldChg chg="addSp delSp modSp mod">
        <pc:chgData name="Michał Cegliński" userId="5023d19ad7c3bd6d" providerId="LiveId" clId="{2F0E5DBA-0F57-422A-8DED-C82286EEC910}" dt="2024-12-03T12:22:54.119" v="58" actId="1076"/>
        <pc:sldMkLst>
          <pc:docMk/>
          <pc:sldMk cId="0" sldId="272"/>
        </pc:sldMkLst>
        <pc:picChg chg="add mod">
          <ac:chgData name="Michał Cegliński" userId="5023d19ad7c3bd6d" providerId="LiveId" clId="{2F0E5DBA-0F57-422A-8DED-C82286EEC910}" dt="2024-12-03T12:22:54.119" v="58" actId="1076"/>
          <ac:picMkLst>
            <pc:docMk/>
            <pc:sldMk cId="0" sldId="272"/>
            <ac:picMk id="2" creationId="{7E2BAF65-EDC4-CA4B-7835-CCFB38B22BA3}"/>
          </ac:picMkLst>
        </pc:picChg>
        <pc:picChg chg="del">
          <ac:chgData name="Michał Cegliński" userId="5023d19ad7c3bd6d" providerId="LiveId" clId="{2F0E5DBA-0F57-422A-8DED-C82286EEC910}" dt="2024-12-03T12:22:50.707" v="56" actId="478"/>
          <ac:picMkLst>
            <pc:docMk/>
            <pc:sldMk cId="0" sldId="272"/>
            <ac:picMk id="258" creationId="{00000000-0000-0000-0000-000000000000}"/>
          </ac:picMkLst>
        </pc:picChg>
      </pc:sldChg>
      <pc:sldChg chg="addSp delSp modSp mod">
        <pc:chgData name="Michał Cegliński" userId="5023d19ad7c3bd6d" providerId="LiveId" clId="{2F0E5DBA-0F57-422A-8DED-C82286EEC910}" dt="2024-12-03T12:45:08.911" v="62"/>
        <pc:sldMkLst>
          <pc:docMk/>
          <pc:sldMk cId="0" sldId="273"/>
        </pc:sldMkLst>
        <pc:spChg chg="mod">
          <ac:chgData name="Michał Cegliński" userId="5023d19ad7c3bd6d" providerId="LiveId" clId="{2F0E5DBA-0F57-422A-8DED-C82286EEC910}" dt="2024-12-03T12:45:08.911" v="62"/>
          <ac:spMkLst>
            <pc:docMk/>
            <pc:sldMk cId="0" sldId="273"/>
            <ac:spMk id="272" creationId="{00000000-0000-0000-0000-000000000000}"/>
          </ac:spMkLst>
        </pc:spChg>
        <pc:picChg chg="add mod">
          <ac:chgData name="Michał Cegliński" userId="5023d19ad7c3bd6d" providerId="LiveId" clId="{2F0E5DBA-0F57-422A-8DED-C82286EEC910}" dt="2024-12-03T12:22:59.972" v="61" actId="1076"/>
          <ac:picMkLst>
            <pc:docMk/>
            <pc:sldMk cId="0" sldId="273"/>
            <ac:picMk id="2" creationId="{7E2BAF65-EDC4-CA4B-7835-CCFB38B22BA3}"/>
          </ac:picMkLst>
        </pc:picChg>
        <pc:picChg chg="del">
          <ac:chgData name="Michał Cegliński" userId="5023d19ad7c3bd6d" providerId="LiveId" clId="{2F0E5DBA-0F57-422A-8DED-C82286EEC910}" dt="2024-12-03T12:22:56.210" v="59" actId="478"/>
          <ac:picMkLst>
            <pc:docMk/>
            <pc:sldMk cId="0" sldId="273"/>
            <ac:picMk id="274"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 name="Google Shape;27;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7438c83ea0_0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2" name="Google Shape;152;g27438c83ea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2a1f7b1b93b_2_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g2a1f7b1b93b_2_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4745dd333_0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9" name="Google Shape;179;g274745dd333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a1f7b1b93b_2_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93" name="Google Shape;193;g2a1f7b1b93b_2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2a1f7b1b93b_2_6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g2a1f7b1b93b_2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74745dd333_0_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5" name="Google Shape;225;g274745dd333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9" name="Google Shape;239;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2" name="Google Shape;25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1" name="Google Shape;26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
        <p:cNvGrpSpPr/>
        <p:nvPr/>
      </p:nvGrpSpPr>
      <p:grpSpPr>
        <a:xfrm>
          <a:off x="0" y="0"/>
          <a:ext cx="0" cy="0"/>
          <a:chOff x="0" y="0"/>
          <a:chExt cx="0" cy="0"/>
        </a:xfrm>
      </p:grpSpPr>
      <p:sp>
        <p:nvSpPr>
          <p:cNvPr id="38" name="Google Shape;38;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cs-CZ"/>
              <a:t>1 godzina akademicka = 45 minut</a:t>
            </a:r>
            <a:endParaRPr/>
          </a:p>
        </p:txBody>
      </p:sp>
      <p:sp>
        <p:nvSpPr>
          <p:cNvPr id="39" name="Google Shape;39;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7" name="Google Shape;57;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26daeaf3606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9" name="Google Shape;69;g26daeaf3606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g2a02f328be2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g2a02f328be2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742fb4aa13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g2742fb4aa1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2a1f7b1b93b_2_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0" name="Google Shape;110;g2a1f7b1b93b_2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g27438c83ea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4" name="Google Shape;124;g27438c83ea0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2a1f7b1b93b_2_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8" name="Google Shape;138;g2a1f7b1b93b_2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1"/>
        <p:cNvGrpSpPr/>
        <p:nvPr/>
      </p:nvGrpSpPr>
      <p:grpSpPr>
        <a:xfrm>
          <a:off x="0" y="0"/>
          <a:ext cx="0" cy="0"/>
          <a:chOff x="0" y="0"/>
          <a:chExt cx="0" cy="0"/>
        </a:xfrm>
      </p:grpSpPr>
      <p:sp>
        <p:nvSpPr>
          <p:cNvPr id="12" name="Google Shape;12;p2"/>
          <p:cNvSpPr>
            <a:spLocks noGrp="1"/>
          </p:cNvSpPr>
          <p:nvPr>
            <p:ph type="pic" idx="2"/>
          </p:nvPr>
        </p:nvSpPr>
        <p:spPr>
          <a:xfrm>
            <a:off x="0" y="0"/>
            <a:ext cx="12192000"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4_Custom Layout">
  <p:cSld name="4_Custom Layout">
    <p:spTree>
      <p:nvGrpSpPr>
        <p:cNvPr id="1" name="Shape 13"/>
        <p:cNvGrpSpPr/>
        <p:nvPr/>
      </p:nvGrpSpPr>
      <p:grpSpPr>
        <a:xfrm>
          <a:off x="0" y="0"/>
          <a:ext cx="0" cy="0"/>
          <a:chOff x="0" y="0"/>
          <a:chExt cx="0" cy="0"/>
        </a:xfrm>
      </p:grpSpPr>
      <p:sp>
        <p:nvSpPr>
          <p:cNvPr id="14" name="Google Shape;14;p3"/>
          <p:cNvSpPr>
            <a:spLocks noGrp="1"/>
          </p:cNvSpPr>
          <p:nvPr>
            <p:ph type="pic" idx="2"/>
          </p:nvPr>
        </p:nvSpPr>
        <p:spPr>
          <a:xfrm>
            <a:off x="1662112" y="632949"/>
            <a:ext cx="2771775" cy="3756025"/>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4_Custom Layout">
  <p:cSld name="14_Custom Layout">
    <p:spTree>
      <p:nvGrpSpPr>
        <p:cNvPr id="1" name="Shape 15"/>
        <p:cNvGrpSpPr/>
        <p:nvPr/>
      </p:nvGrpSpPr>
      <p:grpSpPr>
        <a:xfrm>
          <a:off x="0" y="0"/>
          <a:ext cx="0" cy="0"/>
          <a:chOff x="0" y="0"/>
          <a:chExt cx="0" cy="0"/>
        </a:xfrm>
      </p:grpSpPr>
      <p:sp>
        <p:nvSpPr>
          <p:cNvPr id="16" name="Google Shape;16;p4"/>
          <p:cNvSpPr>
            <a:spLocks noGrp="1"/>
          </p:cNvSpPr>
          <p:nvPr>
            <p:ph type="pic" idx="2"/>
          </p:nvPr>
        </p:nvSpPr>
        <p:spPr>
          <a:xfrm>
            <a:off x="626302" y="0"/>
            <a:ext cx="2918564" cy="6858000"/>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3_Custom Layout">
  <p:cSld name="3_Custom Layout">
    <p:spTree>
      <p:nvGrpSpPr>
        <p:cNvPr id="1" name="Shape 17"/>
        <p:cNvGrpSpPr/>
        <p:nvPr/>
      </p:nvGrpSpPr>
      <p:grpSpPr>
        <a:xfrm>
          <a:off x="0" y="0"/>
          <a:ext cx="0" cy="0"/>
          <a:chOff x="0" y="0"/>
          <a:chExt cx="0" cy="0"/>
        </a:xfrm>
      </p:grpSpPr>
      <p:sp>
        <p:nvSpPr>
          <p:cNvPr id="18" name="Google Shape;18;p5"/>
          <p:cNvSpPr>
            <a:spLocks noGrp="1"/>
          </p:cNvSpPr>
          <p:nvPr>
            <p:ph type="pic" idx="2"/>
          </p:nvPr>
        </p:nvSpPr>
        <p:spPr>
          <a:xfrm>
            <a:off x="0" y="0"/>
            <a:ext cx="12192000" cy="4783138"/>
          </a:xfrm>
          <a:prstGeom prst="rect">
            <a:avLst/>
          </a:prstGeom>
          <a:no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6_Custom Layout">
  <p:cSld name="16_Custom Layout">
    <p:spTree>
      <p:nvGrpSpPr>
        <p:cNvPr id="1" name="Shape 19"/>
        <p:cNvGrpSpPr/>
        <p:nvPr/>
      </p:nvGrpSpPr>
      <p:grpSpPr>
        <a:xfrm>
          <a:off x="0" y="0"/>
          <a:ext cx="0" cy="0"/>
          <a:chOff x="0" y="0"/>
          <a:chExt cx="0" cy="0"/>
        </a:xfrm>
      </p:grpSpPr>
      <p:sp>
        <p:nvSpPr>
          <p:cNvPr id="20" name="Google Shape;20;p6"/>
          <p:cNvSpPr>
            <a:spLocks noGrp="1"/>
          </p:cNvSpPr>
          <p:nvPr>
            <p:ph type="pic" idx="2"/>
          </p:nvPr>
        </p:nvSpPr>
        <p:spPr>
          <a:xfrm>
            <a:off x="1319669" y="2525150"/>
            <a:ext cx="2116082" cy="2117188"/>
          </a:xfrm>
          <a:prstGeom prst="rect">
            <a:avLst/>
          </a:prstGeom>
          <a:noFill/>
          <a:ln>
            <a:noFill/>
          </a:ln>
        </p:spPr>
      </p:sp>
      <p:sp>
        <p:nvSpPr>
          <p:cNvPr id="21" name="Google Shape;21;p6"/>
          <p:cNvSpPr>
            <a:spLocks noGrp="1"/>
          </p:cNvSpPr>
          <p:nvPr>
            <p:ph type="pic" idx="3"/>
          </p:nvPr>
        </p:nvSpPr>
        <p:spPr>
          <a:xfrm>
            <a:off x="3788433" y="2525150"/>
            <a:ext cx="2116082" cy="2117188"/>
          </a:xfrm>
          <a:prstGeom prst="rect">
            <a:avLst/>
          </a:prstGeom>
          <a:noFill/>
          <a:ln>
            <a:noFill/>
          </a:ln>
        </p:spPr>
      </p:sp>
      <p:sp>
        <p:nvSpPr>
          <p:cNvPr id="22" name="Google Shape;22;p6"/>
          <p:cNvSpPr>
            <a:spLocks noGrp="1"/>
          </p:cNvSpPr>
          <p:nvPr>
            <p:ph type="pic" idx="4"/>
          </p:nvPr>
        </p:nvSpPr>
        <p:spPr>
          <a:xfrm>
            <a:off x="6257197" y="2525150"/>
            <a:ext cx="2116082" cy="2117188"/>
          </a:xfrm>
          <a:prstGeom prst="rect">
            <a:avLst/>
          </a:prstGeom>
          <a:noFill/>
          <a:ln>
            <a:noFill/>
          </a:ln>
        </p:spPr>
      </p:sp>
      <p:sp>
        <p:nvSpPr>
          <p:cNvPr id="23" name="Google Shape;23;p6"/>
          <p:cNvSpPr>
            <a:spLocks noGrp="1"/>
          </p:cNvSpPr>
          <p:nvPr>
            <p:ph type="pic" idx="5"/>
          </p:nvPr>
        </p:nvSpPr>
        <p:spPr>
          <a:xfrm>
            <a:off x="8725961" y="2525150"/>
            <a:ext cx="2116082" cy="2117188"/>
          </a:xfrm>
          <a:prstGeom prst="rect">
            <a:avLst/>
          </a:prstGeom>
          <a:noFill/>
          <a:ln>
            <a:noFill/>
          </a:ln>
        </p:spPr>
      </p:sp>
    </p:spTree>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cs-CZ"/>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hyperlink" Target="https://transformingeducationsummit.sdg4education2030.org/AT4DiscussionForum"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files.eric.ed.gov/fulltext/EJ1210946.pdf" TargetMode="Externa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hyperlink" Target="https://www.learnworlds.com/build-online-learning-community/" TargetMode="External"/><Relationship Id="rId4" Type="http://schemas.openxmlformats.org/officeDocument/2006/relationships/hyperlink" Target="https://ecampusontario.pressbooks.pub/aguideforbusyeducators/chapter/cultivating-community-building-in-online-learning-environments/" TargetMode="External"/><Relationship Id="rId9"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12"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6.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jpg"/><Relationship Id="rId4" Type="http://schemas.openxmlformats.org/officeDocument/2006/relationships/image" Target="../media/image18.jpg"/><Relationship Id="rId9"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5.jpg"/><Relationship Id="rId5" Type="http://schemas.openxmlformats.org/officeDocument/2006/relationships/hyperlink" Target="http://www.youtube.com/watch?v=25H09leLyf4" TargetMode="External"/><Relationship Id="rId4" Type="http://schemas.openxmlformats.org/officeDocument/2006/relationships/hyperlink" Target="https://www.youtube.com/watch?v=25H09leLyf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onlinelibrary.wiley.com/doi/epdf/10.1111/ijtd.12171"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hyperlink" Target="https://www.researchgate.net/publication/335364325_THE_ADOPTION_OF_SOCIAL_MEDIA_BY_ADULT_LEARNERS_AS_AN_E-LEARNING_PLATFOR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2.png"/><Relationship Id="rId4"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pic>
        <p:nvPicPr>
          <p:cNvPr id="29" name="Google Shape;29;p8" descr="A picture containing logo&#10;&#10;Description automatically generated"/>
          <p:cNvPicPr preferRelativeResize="0">
            <a:picLocks noGrp="1"/>
          </p:cNvPicPr>
          <p:nvPr>
            <p:ph type="pic" idx="2"/>
          </p:nvPr>
        </p:nvPicPr>
        <p:blipFill rotWithShape="1">
          <a:blip r:embed="rId3">
            <a:alphaModFix/>
          </a:blip>
          <a:srcRect t="10217" b="10216"/>
          <a:stretch/>
        </p:blipFill>
        <p:spPr>
          <a:xfrm>
            <a:off x="0" y="61291"/>
            <a:ext cx="12192000" cy="6858000"/>
          </a:xfrm>
          <a:prstGeom prst="rect">
            <a:avLst/>
          </a:prstGeom>
          <a:noFill/>
          <a:ln>
            <a:noFill/>
          </a:ln>
        </p:spPr>
      </p:pic>
      <p:sp>
        <p:nvSpPr>
          <p:cNvPr id="30" name="Google Shape;30;p8"/>
          <p:cNvSpPr/>
          <p:nvPr/>
        </p:nvSpPr>
        <p:spPr>
          <a:xfrm>
            <a:off x="0" y="817419"/>
            <a:ext cx="5529943" cy="1457696"/>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1" name="Google Shape;31;p8"/>
          <p:cNvSpPr txBox="1"/>
          <p:nvPr/>
        </p:nvSpPr>
        <p:spPr>
          <a:xfrm>
            <a:off x="745723" y="914717"/>
            <a:ext cx="4038496"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Szkolenie w zakresie rozwoju zawodowego dla nauczycieli pracujących z dorosłymi</a:t>
            </a:r>
            <a:endParaRPr sz="2400" b="1"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Philosopher"/>
              <a:ea typeface="Philosopher"/>
              <a:cs typeface="Philosopher"/>
              <a:sym typeface="Philosopher"/>
            </a:endParaRPr>
          </a:p>
        </p:txBody>
      </p:sp>
      <p:sp>
        <p:nvSpPr>
          <p:cNvPr id="33" name="Google Shape;33;p8"/>
          <p:cNvSpPr/>
          <p:nvPr/>
        </p:nvSpPr>
        <p:spPr>
          <a:xfrm>
            <a:off x="1" y="2484337"/>
            <a:ext cx="4332514" cy="1889327"/>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4" name="Google Shape;34;p8"/>
          <p:cNvSpPr txBox="1"/>
          <p:nvPr/>
        </p:nvSpPr>
        <p:spPr>
          <a:xfrm>
            <a:off x="348447" y="2581635"/>
            <a:ext cx="3853500" cy="1847100"/>
          </a:xfrm>
          <a:prstGeom prst="rect">
            <a:avLst/>
          </a:prstGeom>
          <a:noFill/>
          <a:ln>
            <a:noFill/>
          </a:ln>
        </p:spPr>
        <p:txBody>
          <a:bodyPr spcFirstLastPara="1" wrap="square" lIns="91425" tIns="45700" rIns="91425" bIns="45700" anchor="t" anchorCtr="0">
            <a:spAutoFit/>
          </a:bodyPr>
          <a:lstStyle/>
          <a:p>
            <a:pPr marL="0" lvl="0" indent="0" algn="l" rtl="0">
              <a:spcBef>
                <a:spcPts val="0"/>
              </a:spcBef>
              <a:spcAft>
                <a:spcPts val="0"/>
              </a:spcAft>
              <a:buClr>
                <a:schemeClr val="dk1"/>
              </a:buClr>
              <a:buSzPts val="1100"/>
              <a:buFont typeface="Arial"/>
              <a:buNone/>
            </a:pPr>
            <a:r>
              <a:rPr lang="cs-CZ" sz="2400" b="1">
                <a:solidFill>
                  <a:schemeClr val="dk1"/>
                </a:solidFill>
                <a:latin typeface="Philosopher"/>
                <a:ea typeface="Philosopher"/>
                <a:cs typeface="Philosopher"/>
                <a:sym typeface="Philosopher"/>
              </a:rPr>
              <a:t>Moduł 3:</a:t>
            </a:r>
            <a:br>
              <a:rPr lang="cs-CZ" sz="2400" b="1">
                <a:solidFill>
                  <a:schemeClr val="dk1"/>
                </a:solidFill>
                <a:latin typeface="Philosopher"/>
                <a:ea typeface="Philosopher"/>
                <a:cs typeface="Philosopher"/>
                <a:sym typeface="Philosopher"/>
              </a:rPr>
            </a:br>
            <a:r>
              <a:rPr lang="cs-CZ" sz="2400">
                <a:solidFill>
                  <a:schemeClr val="dk1"/>
                </a:solidFill>
                <a:latin typeface="Philosopher"/>
                <a:ea typeface="Philosopher"/>
                <a:cs typeface="Philosopher"/>
                <a:sym typeface="Philosopher"/>
              </a:rPr>
              <a:t>Wprowadzenie do strategii zaangażowania w środowisku cyfrowym</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5" name="Google Shape;35;p8"/>
          <p:cNvSpPr/>
          <p:nvPr/>
        </p:nvSpPr>
        <p:spPr>
          <a:xfrm>
            <a:off x="7680960" y="5447210"/>
            <a:ext cx="4511040" cy="1301989"/>
          </a:xfrm>
          <a:prstGeom prst="rect">
            <a:avLst/>
          </a:prstGeom>
          <a:solidFill>
            <a:schemeClr val="accent1">
              <a:alpha val="69411"/>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36" name="Google Shape;36;p8"/>
          <p:cNvSpPr txBox="1"/>
          <p:nvPr/>
        </p:nvSpPr>
        <p:spPr>
          <a:xfrm>
            <a:off x="8062530" y="5657712"/>
            <a:ext cx="3747900"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cs-CZ" sz="2400" b="1" i="0" u="none" strike="noStrike" cap="none">
                <a:solidFill>
                  <a:schemeClr val="dk1"/>
                </a:solidFill>
                <a:latin typeface="Philosopher"/>
                <a:ea typeface="Philosopher"/>
                <a:cs typeface="Philosopher"/>
                <a:sym typeface="Philosopher"/>
              </a:rPr>
              <a:t>Zasoby do samodzielnej nauki</a:t>
            </a:r>
            <a:endParaRPr sz="2400" b="1" i="0" u="none" strike="noStrike" cap="none">
              <a:solidFill>
                <a:schemeClr val="dk1"/>
              </a:solidFill>
              <a:latin typeface="Philosopher"/>
              <a:ea typeface="Philosopher"/>
              <a:cs typeface="Philosopher"/>
              <a:sym typeface="Philosopher"/>
            </a:endParaRPr>
          </a:p>
        </p:txBody>
      </p:sp>
      <p:pic>
        <p:nvPicPr>
          <p:cNvPr id="3" name="Obraz 2"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4816" y="6254272"/>
            <a:ext cx="2429309" cy="46170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17"/>
          <p:cNvSpPr txBox="1"/>
          <p:nvPr/>
        </p:nvSpPr>
        <p:spPr>
          <a:xfrm>
            <a:off x="2214900" y="45102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4. Zmieniająca się rola edukatorów w środowisku cyfrowym (I)</a:t>
            </a:r>
            <a:endParaRPr sz="2400" b="1" i="0" u="none" strike="noStrike" cap="none">
              <a:solidFill>
                <a:schemeClr val="dk1"/>
              </a:solidFill>
              <a:latin typeface="Philosopher"/>
              <a:ea typeface="Philosopher"/>
              <a:cs typeface="Philosopher"/>
              <a:sym typeface="Philosopher"/>
            </a:endParaRPr>
          </a:p>
        </p:txBody>
      </p:sp>
      <p:grpSp>
        <p:nvGrpSpPr>
          <p:cNvPr id="155" name="Google Shape;155;p17"/>
          <p:cNvGrpSpPr/>
          <p:nvPr/>
        </p:nvGrpSpPr>
        <p:grpSpPr>
          <a:xfrm>
            <a:off x="5470061" y="1709272"/>
            <a:ext cx="1251984" cy="358200"/>
            <a:chOff x="5470062" y="1167647"/>
            <a:chExt cx="1251984" cy="358200"/>
          </a:xfrm>
        </p:grpSpPr>
        <p:sp>
          <p:nvSpPr>
            <p:cNvPr id="156" name="Google Shape;156;p17"/>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7" name="Google Shape;157;p17"/>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8" name="Google Shape;158;p17"/>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59" name="Google Shape;159;p17"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61" name="Google Shape;161;p17"/>
          <p:cNvSpPr txBox="1"/>
          <p:nvPr/>
        </p:nvSpPr>
        <p:spPr>
          <a:xfrm>
            <a:off x="366900" y="2067475"/>
            <a:ext cx="6355200" cy="42159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Zasób 4: Forum dyskusyjne online (1 godzina)</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Weź udział w internetowym forum dyskusyjnym, na którym nauczyciele dzielą się swoimi doświadczeniami i spostrzeżeniami na temat zmieniającej się roli nauczycieli w środowiskach cyfrowych.</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Angażuj się w rozmowy i ucz się z perspektywy innych.</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1000"/>
              </a:spcAft>
              <a:buClr>
                <a:schemeClr val="dk1"/>
              </a:buClr>
              <a:buSzPts val="2000"/>
              <a:buFont typeface="Philosopher"/>
              <a:buChar char="○"/>
            </a:pPr>
            <a:r>
              <a:rPr lang="cs-CZ" sz="2000">
                <a:solidFill>
                  <a:schemeClr val="dk1"/>
                </a:solidFill>
                <a:latin typeface="Philosopher"/>
                <a:ea typeface="Philosopher"/>
                <a:cs typeface="Philosopher"/>
                <a:sym typeface="Philosopher"/>
              </a:rPr>
              <a:t>Link: </a:t>
            </a:r>
            <a:r>
              <a:rPr lang="cs-CZ" sz="2000" u="sng">
                <a:solidFill>
                  <a:schemeClr val="hlink"/>
                </a:solidFill>
                <a:latin typeface="Philosopher"/>
                <a:ea typeface="Philosopher"/>
                <a:cs typeface="Philosopher"/>
                <a:sym typeface="Philosopher"/>
                <a:hlinkClick r:id="rId4"/>
              </a:rPr>
              <a:t>https:</a:t>
            </a:r>
            <a:r>
              <a:rPr lang="cs-CZ" sz="2000">
                <a:solidFill>
                  <a:schemeClr val="dk1"/>
                </a:solidFill>
                <a:latin typeface="Philosopher"/>
                <a:ea typeface="Philosopher"/>
                <a:cs typeface="Philosopher"/>
                <a:sym typeface="Philosopher"/>
              </a:rPr>
              <a:t>//transformingeducationsummit.sdg4education2030.org/AT4DiscussionForum </a:t>
            </a:r>
            <a:endParaRPr sz="2000">
              <a:solidFill>
                <a:schemeClr val="dk1"/>
              </a:solidFill>
              <a:latin typeface="Philosopher"/>
              <a:ea typeface="Philosopher"/>
              <a:cs typeface="Philosopher"/>
              <a:sym typeface="Philosopher"/>
            </a:endParaRPr>
          </a:p>
        </p:txBody>
      </p:sp>
      <p:pic>
        <p:nvPicPr>
          <p:cNvPr id="162" name="Google Shape;162;p17"/>
          <p:cNvPicPr preferRelativeResize="0"/>
          <p:nvPr/>
        </p:nvPicPr>
        <p:blipFill>
          <a:blip r:embed="rId5">
            <a:alphaModFix/>
          </a:blip>
          <a:stretch>
            <a:fillRect/>
          </a:stretch>
        </p:blipFill>
        <p:spPr>
          <a:xfrm>
            <a:off x="6874500" y="1568785"/>
            <a:ext cx="5317501" cy="4984416"/>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3418" y="6221473"/>
            <a:ext cx="2429309" cy="461703"/>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8"/>
          <p:cNvSpPr/>
          <p:nvPr/>
        </p:nvSpPr>
        <p:spPr>
          <a:xfrm>
            <a:off x="775651" y="2682125"/>
            <a:ext cx="496824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pl-PL"/>
          </a:p>
        </p:txBody>
      </p:sp>
      <p:sp>
        <p:nvSpPr>
          <p:cNvPr id="168" name="Google Shape;168;p18"/>
          <p:cNvSpPr txBox="1"/>
          <p:nvPr/>
        </p:nvSpPr>
        <p:spPr>
          <a:xfrm>
            <a:off x="2214900" y="9892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4. Zmieniająca się rola edukatorów w środowisku cyfrowym (II)</a:t>
            </a:r>
            <a:endParaRPr sz="2400" b="1" i="0" u="none" strike="noStrike" cap="none">
              <a:solidFill>
                <a:schemeClr val="dk1"/>
              </a:solidFill>
              <a:latin typeface="Philosopher"/>
              <a:ea typeface="Philosopher"/>
              <a:cs typeface="Philosopher"/>
              <a:sym typeface="Philosopher"/>
            </a:endParaRPr>
          </a:p>
        </p:txBody>
      </p:sp>
      <p:grpSp>
        <p:nvGrpSpPr>
          <p:cNvPr id="169" name="Google Shape;169;p18"/>
          <p:cNvGrpSpPr/>
          <p:nvPr/>
        </p:nvGrpSpPr>
        <p:grpSpPr>
          <a:xfrm>
            <a:off x="5470061" y="1357172"/>
            <a:ext cx="1251984" cy="358200"/>
            <a:chOff x="5470062" y="1167647"/>
            <a:chExt cx="1251984" cy="358200"/>
          </a:xfrm>
        </p:grpSpPr>
        <p:sp>
          <p:nvSpPr>
            <p:cNvPr id="170" name="Google Shape;170;p18"/>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1" name="Google Shape;171;p18"/>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72" name="Google Shape;172;p18"/>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73" name="Google Shape;173;p18"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75" name="Google Shape;175;p18"/>
          <p:cNvSpPr txBox="1"/>
          <p:nvPr/>
        </p:nvSpPr>
        <p:spPr>
          <a:xfrm>
            <a:off x="733825" y="1806875"/>
            <a:ext cx="5063400" cy="42159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Ćwiczenie autorefleksji </a:t>
            </a:r>
            <a:r>
              <a:rPr lang="cs-CZ" sz="2000">
                <a:solidFill>
                  <a:schemeClr val="dk1"/>
                </a:solidFill>
                <a:latin typeface="Philosopher"/>
                <a:ea typeface="Philosopher"/>
                <a:cs typeface="Philosopher"/>
                <a:sym typeface="Philosopher"/>
              </a:rPr>
              <a:t>(30 minut)</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Podsumuj kluczowe punkty dyskusji na forum.</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Zastanów się, w jaki sposób możesz uwzględnić zmieniającą się rolę nauczycieli w swoich własnych praktykach nauczania.</a:t>
            </a:r>
            <a:endParaRPr sz="2000">
              <a:solidFill>
                <a:schemeClr val="dk1"/>
              </a:solidFill>
              <a:latin typeface="Philosopher"/>
              <a:ea typeface="Philosopher"/>
              <a:cs typeface="Philosopher"/>
              <a:sym typeface="Philosopher"/>
            </a:endParaRPr>
          </a:p>
        </p:txBody>
      </p:sp>
      <p:pic>
        <p:nvPicPr>
          <p:cNvPr id="176" name="Google Shape;176;p18"/>
          <p:cNvPicPr preferRelativeResize="0"/>
          <p:nvPr/>
        </p:nvPicPr>
        <p:blipFill>
          <a:blip r:embed="rId4">
            <a:alphaModFix/>
          </a:blip>
          <a:stretch>
            <a:fillRect/>
          </a:stretch>
        </p:blipFill>
        <p:spPr>
          <a:xfrm>
            <a:off x="5985950" y="2017875"/>
            <a:ext cx="5963001" cy="4405350"/>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3825" y="6283225"/>
            <a:ext cx="2429309" cy="46170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19"/>
          <p:cNvSpPr txBox="1"/>
          <p:nvPr/>
        </p:nvSpPr>
        <p:spPr>
          <a:xfrm>
            <a:off x="2842050" y="552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5. Strategie cyfrowej interakcji i budowania społeczności (I)</a:t>
            </a:r>
            <a:endParaRPr sz="2400" b="1" i="0" u="none" strike="noStrike" cap="none">
              <a:solidFill>
                <a:schemeClr val="dk1"/>
              </a:solidFill>
              <a:latin typeface="Philosopher"/>
              <a:ea typeface="Philosopher"/>
              <a:cs typeface="Philosopher"/>
              <a:sym typeface="Philosopher"/>
            </a:endParaRPr>
          </a:p>
        </p:txBody>
      </p:sp>
      <p:grpSp>
        <p:nvGrpSpPr>
          <p:cNvPr id="182" name="Google Shape;182;p19"/>
          <p:cNvGrpSpPr/>
          <p:nvPr/>
        </p:nvGrpSpPr>
        <p:grpSpPr>
          <a:xfrm>
            <a:off x="5470005" y="1088112"/>
            <a:ext cx="1251984" cy="377686"/>
            <a:chOff x="5470062" y="1167647"/>
            <a:chExt cx="1251984" cy="358200"/>
          </a:xfrm>
        </p:grpSpPr>
        <p:sp>
          <p:nvSpPr>
            <p:cNvPr id="183" name="Google Shape;183;p19"/>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4" name="Google Shape;184;p19"/>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85" name="Google Shape;185;p19"/>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86" name="Google Shape;186;p19"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88" name="Google Shape;188;p19"/>
          <p:cNvSpPr txBox="1"/>
          <p:nvPr/>
        </p:nvSpPr>
        <p:spPr>
          <a:xfrm>
            <a:off x="553100" y="1509650"/>
            <a:ext cx="11282400" cy="23307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Zasób 5: artykuły i blogi (1 godzina)</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Przeczytaj artykuł, w którym omówiono strategie wspierania cyfrowej interakcji i budowania poczucia wspólnoty w środowiskach nauczania online.</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4"/>
              </a:rPr>
              <a:t>https://files.eric.ed.gov/fulltext/EJ1210946.pdf </a:t>
            </a:r>
            <a:endParaRPr sz="2000">
              <a:solidFill>
                <a:schemeClr val="dk1"/>
              </a:solidFill>
              <a:latin typeface="Philosopher"/>
              <a:ea typeface="Philosopher"/>
              <a:cs typeface="Philosopher"/>
              <a:sym typeface="Philosopher"/>
            </a:endParaRPr>
          </a:p>
          <a:p>
            <a:pPr marL="1371600" lvl="2" indent="-355600" algn="l" rtl="0">
              <a:lnSpc>
                <a:spcPct val="115000"/>
              </a:lnSpc>
              <a:spcBef>
                <a:spcPts val="0"/>
              </a:spcBef>
              <a:spcAft>
                <a:spcPts val="1000"/>
              </a:spcAft>
              <a:buClr>
                <a:schemeClr val="dk1"/>
              </a:buClr>
              <a:buSzPts val="2000"/>
              <a:buFont typeface="Philosopher"/>
              <a:buChar char="■"/>
            </a:pPr>
            <a:r>
              <a:rPr lang="cs-CZ" sz="1800">
                <a:solidFill>
                  <a:schemeClr val="dk1"/>
                </a:solidFill>
                <a:latin typeface="Philosopher"/>
                <a:ea typeface="Philosopher"/>
                <a:cs typeface="Philosopher"/>
                <a:sym typeface="Philosopher"/>
              </a:rPr>
              <a:t>Tłumaczenie artykułu można znaleźć na stronie deeple.com </a:t>
            </a:r>
            <a:endParaRPr sz="2000">
              <a:solidFill>
                <a:schemeClr val="dk1"/>
              </a:solidFill>
              <a:latin typeface="Philosopher"/>
              <a:ea typeface="Philosopher"/>
              <a:cs typeface="Philosopher"/>
              <a:sym typeface="Philosopher"/>
            </a:endParaRPr>
          </a:p>
        </p:txBody>
      </p:sp>
      <p:sp>
        <p:nvSpPr>
          <p:cNvPr id="189" name="Google Shape;189;p19"/>
          <p:cNvSpPr/>
          <p:nvPr/>
        </p:nvSpPr>
        <p:spPr>
          <a:xfrm>
            <a:off x="0" y="3685150"/>
            <a:ext cx="12192000" cy="23317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pl-PL"/>
          </a:p>
        </p:txBody>
      </p:sp>
      <p:sp>
        <p:nvSpPr>
          <p:cNvPr id="190" name="Google Shape;190;p19"/>
          <p:cNvSpPr txBox="1"/>
          <p:nvPr/>
        </p:nvSpPr>
        <p:spPr>
          <a:xfrm>
            <a:off x="722450" y="3858150"/>
            <a:ext cx="10943700" cy="1985700"/>
          </a:xfrm>
          <a:prstGeom prst="rect">
            <a:avLst/>
          </a:prstGeom>
          <a:noFill/>
          <a:ln>
            <a:noFill/>
          </a:ln>
        </p:spPr>
        <p:txBody>
          <a:bodyPr spcFirstLastPara="1" wrap="square" lIns="91425" tIns="91425" rIns="91425" bIns="91425" anchor="t" anchorCtr="0">
            <a:spAutoFit/>
          </a:bodyPr>
          <a:lstStyle/>
          <a:p>
            <a:pPr marL="0" lvl="0" indent="0" algn="ctr" rtl="0">
              <a:lnSpc>
                <a:spcPct val="86181"/>
              </a:lnSpc>
              <a:spcBef>
                <a:spcPts val="0"/>
              </a:spcBef>
              <a:spcAft>
                <a:spcPts val="0"/>
              </a:spcAft>
              <a:buNone/>
            </a:pPr>
            <a:r>
              <a:rPr lang="cs-CZ" sz="1600" b="1">
                <a:solidFill>
                  <a:schemeClr val="dk1"/>
                </a:solidFill>
                <a:latin typeface="Philosopher"/>
                <a:ea typeface="Philosopher"/>
                <a:cs typeface="Philosopher"/>
                <a:sym typeface="Philosopher"/>
              </a:rPr>
              <a:t>"Nauczanie do łączenia: Strategie budowania społeczności w wirtualnej klasie"</a:t>
            </a:r>
            <a:br>
              <a:rPr lang="cs-CZ" sz="1600" b="1">
                <a:solidFill>
                  <a:schemeClr val="dk1"/>
                </a:solidFill>
                <a:latin typeface="Philosopher"/>
                <a:ea typeface="Philosopher"/>
                <a:cs typeface="Philosopher"/>
                <a:sym typeface="Philosopher"/>
              </a:rPr>
            </a:br>
            <a:r>
              <a:rPr lang="cs-CZ" i="1">
                <a:solidFill>
                  <a:schemeClr val="dk1"/>
                </a:solidFill>
                <a:latin typeface="Philosopher"/>
                <a:ea typeface="Philosopher"/>
                <a:cs typeface="Philosopher"/>
                <a:sym typeface="Philosopher"/>
              </a:rPr>
              <a:t>Sharla Berry, Kalifornijski Uniwersytet Luterański</a:t>
            </a:r>
            <a:endParaRPr i="1">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endParaRPr sz="700">
              <a:solidFill>
                <a:schemeClr val="dk1"/>
              </a:solidFill>
              <a:latin typeface="Philosopher"/>
              <a:ea typeface="Philosopher"/>
              <a:cs typeface="Philosopher"/>
              <a:sym typeface="Philosopher"/>
            </a:endParaRPr>
          </a:p>
          <a:p>
            <a:pPr marL="0" lvl="0" indent="0" algn="l" rtl="0">
              <a:lnSpc>
                <a:spcPct val="86181"/>
              </a:lnSpc>
              <a:spcBef>
                <a:spcPts val="0"/>
              </a:spcBef>
              <a:spcAft>
                <a:spcPts val="0"/>
              </a:spcAft>
              <a:buNone/>
            </a:pPr>
            <a:r>
              <a:rPr lang="cs-CZ" sz="1600">
                <a:solidFill>
                  <a:schemeClr val="dk1"/>
                </a:solidFill>
                <a:latin typeface="Philosopher"/>
                <a:ea typeface="Philosopher"/>
                <a:cs typeface="Philosopher"/>
                <a:sym typeface="Philosopher"/>
              </a:rPr>
              <a:t>ABSTRACT: </a:t>
            </a:r>
            <a:r>
              <a:rPr lang="cs-CZ" sz="1600" i="1">
                <a:solidFill>
                  <a:schemeClr val="dk1"/>
                </a:solidFill>
                <a:latin typeface="Philosopher"/>
                <a:ea typeface="Philosopher"/>
                <a:cs typeface="Philosopher"/>
                <a:sym typeface="Philosopher"/>
              </a:rPr>
              <a:t>Poczucie wspólnoty ma kluczowe znaczenie dla zaangażowania i satysfakcji studentów. Jednak wielu studentów ma trudności z rozwijaniem więzi w programach online. Opierając się na wywiadach z 13 instruktorami, niniejszy artykuł bada strategie, których używają, aby pomóc uczniom rozwinąć poczucie wspólnoty w synchronicznych wirtualnych klasach. Zidentyfikowano cztery strategie budowania społeczności online: częste docieranie do studentów, ograniczanie czasu spędzanego na wykładach, wykorzystywanie wideo i czatu jako sposobów angażowania studentów oraz pozwalanie, aby czas zajęć był wykorzystywany na aktualizacje osobiste i zawodowe.</a:t>
            </a:r>
            <a:endParaRPr sz="1800" i="1">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3100" y="6306863"/>
            <a:ext cx="2429309" cy="46170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0"/>
          <p:cNvSpPr txBox="1"/>
          <p:nvPr/>
        </p:nvSpPr>
        <p:spPr>
          <a:xfrm>
            <a:off x="2842050" y="552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5. Strategie cyfrowej interakcji i budowania społeczności (II)</a:t>
            </a:r>
            <a:endParaRPr sz="2400" b="1" i="0" u="none" strike="noStrike" cap="none">
              <a:solidFill>
                <a:schemeClr val="dk1"/>
              </a:solidFill>
              <a:latin typeface="Philosopher"/>
              <a:ea typeface="Philosopher"/>
              <a:cs typeface="Philosopher"/>
              <a:sym typeface="Philosopher"/>
            </a:endParaRPr>
          </a:p>
        </p:txBody>
      </p:sp>
      <p:grpSp>
        <p:nvGrpSpPr>
          <p:cNvPr id="196" name="Google Shape;196;p20"/>
          <p:cNvGrpSpPr/>
          <p:nvPr/>
        </p:nvGrpSpPr>
        <p:grpSpPr>
          <a:xfrm>
            <a:off x="5469905" y="1011087"/>
            <a:ext cx="1251984" cy="377686"/>
            <a:chOff x="5470062" y="1167647"/>
            <a:chExt cx="1251984" cy="358200"/>
          </a:xfrm>
        </p:grpSpPr>
        <p:sp>
          <p:nvSpPr>
            <p:cNvPr id="197" name="Google Shape;197;p20"/>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8" name="Google Shape;198;p20"/>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9" name="Google Shape;199;p20"/>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00" name="Google Shape;200;p20"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202" name="Google Shape;202;p20"/>
          <p:cNvSpPr txBox="1"/>
          <p:nvPr/>
        </p:nvSpPr>
        <p:spPr>
          <a:xfrm>
            <a:off x="454700" y="1528750"/>
            <a:ext cx="11282400" cy="43731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Poznaj techniki takie jak: </a:t>
            </a:r>
            <a:endParaRPr sz="2000">
              <a:solidFill>
                <a:schemeClr val="dk1"/>
              </a:solidFill>
              <a:latin typeface="Philosopher"/>
              <a:ea typeface="Philosopher"/>
              <a:cs typeface="Philosopher"/>
              <a:sym typeface="Philosopher"/>
            </a:endParaRPr>
          </a:p>
          <a:p>
            <a:pPr marL="91440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endParaRPr sz="2000">
              <a:solidFill>
                <a:schemeClr val="dk1"/>
              </a:solidFill>
              <a:latin typeface="Philosopher"/>
              <a:ea typeface="Philosopher"/>
              <a:cs typeface="Philosopher"/>
              <a:sym typeface="Philosopher"/>
            </a:endParaRPr>
          </a:p>
          <a:p>
            <a:pPr marL="0" marR="0" lvl="0" indent="0" algn="l" rtl="0">
              <a:lnSpc>
                <a:spcPct val="115000"/>
              </a:lnSpc>
              <a:spcBef>
                <a:spcPts val="0"/>
              </a:spcBef>
              <a:spcAft>
                <a:spcPts val="0"/>
              </a:spcAft>
              <a:buNone/>
            </a:pPr>
            <a:r>
              <a:rPr lang="cs-CZ" sz="2000">
                <a:solidFill>
                  <a:schemeClr val="dk1"/>
                </a:solidFill>
                <a:latin typeface="Philosopher"/>
                <a:ea typeface="Philosopher"/>
                <a:cs typeface="Philosopher"/>
                <a:sym typeface="Philosopher"/>
              </a:rPr>
              <a:t>Zdobądź kilka praktycznych wskazówek i pomysłów:</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https://kpcrossacademy.org/building-community-in-online-courses/ ;</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4"/>
              </a:rPr>
              <a:t>https://ecampusontario.pressbooks.pub/aguideforbusyeducators/chapter/cultivating-community-building-in-online-learning-environments/ </a:t>
            </a:r>
            <a:endParaRPr sz="2000">
              <a:solidFill>
                <a:schemeClr val="dk1"/>
              </a:solidFill>
              <a:latin typeface="Philosopher"/>
              <a:ea typeface="Philosopher"/>
              <a:cs typeface="Philosopher"/>
              <a:sym typeface="Philosopher"/>
            </a:endParaRPr>
          </a:p>
          <a:p>
            <a:pPr marL="1371600" marR="0" lvl="2" indent="-355600" algn="l" rtl="0">
              <a:lnSpc>
                <a:spcPct val="115000"/>
              </a:lnSpc>
              <a:spcBef>
                <a:spcPts val="0"/>
              </a:spcBef>
              <a:spcAft>
                <a:spcPts val="1000"/>
              </a:spcAft>
              <a:buClr>
                <a:schemeClr val="dk1"/>
              </a:buClr>
              <a:buSzPts val="2000"/>
              <a:buFont typeface="Philosopher"/>
              <a:buChar char="■"/>
            </a:pPr>
            <a:r>
              <a:rPr lang="cs-CZ" sz="2000" u="sng">
                <a:solidFill>
                  <a:schemeClr val="hlink"/>
                </a:solidFill>
                <a:latin typeface="Philosopher"/>
                <a:ea typeface="Philosopher"/>
                <a:cs typeface="Philosopher"/>
                <a:sym typeface="Philosopher"/>
                <a:hlinkClick r:id="rId5"/>
              </a:rPr>
              <a:t>https://www.learnworlds.com/build-online-learning-community/ </a:t>
            </a:r>
            <a:endParaRPr sz="2000">
              <a:solidFill>
                <a:schemeClr val="dk1"/>
              </a:solidFill>
              <a:latin typeface="Philosopher"/>
              <a:ea typeface="Philosopher"/>
              <a:cs typeface="Philosopher"/>
              <a:sym typeface="Philosopher"/>
            </a:endParaRPr>
          </a:p>
        </p:txBody>
      </p:sp>
      <p:sp>
        <p:nvSpPr>
          <p:cNvPr id="203" name="Google Shape;203;p20"/>
          <p:cNvSpPr txBox="1"/>
          <p:nvPr/>
        </p:nvSpPr>
        <p:spPr>
          <a:xfrm>
            <a:off x="2504758" y="2732634"/>
            <a:ext cx="14820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cs-CZ" sz="2400" b="1" i="0" u="none" strike="noStrike" cap="none">
                <a:solidFill>
                  <a:schemeClr val="dk2"/>
                </a:solidFill>
                <a:latin typeface="Philosopher"/>
                <a:ea typeface="Philosopher"/>
                <a:cs typeface="Philosopher"/>
                <a:sym typeface="Philosopher"/>
              </a:rPr>
              <a:t>Fora dyskusyjne</a:t>
            </a:r>
            <a:endParaRPr>
              <a:solidFill>
                <a:schemeClr val="dk2"/>
              </a:solidFill>
            </a:endParaRPr>
          </a:p>
        </p:txBody>
      </p:sp>
      <p:sp>
        <p:nvSpPr>
          <p:cNvPr id="204" name="Google Shape;204;p20"/>
          <p:cNvSpPr/>
          <p:nvPr/>
        </p:nvSpPr>
        <p:spPr>
          <a:xfrm>
            <a:off x="1253251" y="2529850"/>
            <a:ext cx="1251489" cy="1218350"/>
          </a:xfrm>
          <a:custGeom>
            <a:avLst/>
            <a:gdLst/>
            <a:ahLst/>
            <a:cxnLst/>
            <a:rect l="l" t="t" r="r" b="b"/>
            <a:pathLst>
              <a:path w="779744" h="779744" extrusionOk="0">
                <a:moveTo>
                  <a:pt x="0" y="0"/>
                </a:moveTo>
                <a:lnTo>
                  <a:pt x="779744" y="0"/>
                </a:lnTo>
                <a:lnTo>
                  <a:pt x="779744" y="779745"/>
                </a:lnTo>
                <a:lnTo>
                  <a:pt x="0" y="779745"/>
                </a:lnTo>
                <a:lnTo>
                  <a:pt x="0" y="0"/>
                </a:lnTo>
                <a:close/>
              </a:path>
            </a:pathLst>
          </a:custGeom>
          <a:blipFill rotWithShape="1">
            <a:blip r:embed="rId6">
              <a:alphaModFix/>
            </a:blip>
            <a:stretch>
              <a:fillRect/>
            </a:stretch>
          </a:blipFill>
          <a:ln>
            <a:noFill/>
          </a:ln>
        </p:spPr>
        <p:txBody>
          <a:bodyPr/>
          <a:lstStyle/>
          <a:p>
            <a:endParaRPr lang="pl-PL"/>
          </a:p>
        </p:txBody>
      </p:sp>
      <p:sp>
        <p:nvSpPr>
          <p:cNvPr id="205" name="Google Shape;205;p20"/>
          <p:cNvSpPr txBox="1"/>
          <p:nvPr/>
        </p:nvSpPr>
        <p:spPr>
          <a:xfrm>
            <a:off x="5897696" y="2732609"/>
            <a:ext cx="14820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cs-CZ" sz="2400" b="1">
                <a:solidFill>
                  <a:schemeClr val="dk2"/>
                </a:solidFill>
                <a:latin typeface="Philosopher"/>
                <a:ea typeface="Philosopher"/>
                <a:cs typeface="Philosopher"/>
                <a:sym typeface="Philosopher"/>
              </a:rPr>
              <a:t>Wirtualne spotkania</a:t>
            </a:r>
            <a:endParaRPr>
              <a:solidFill>
                <a:schemeClr val="dk2"/>
              </a:solidFill>
            </a:endParaRPr>
          </a:p>
        </p:txBody>
      </p:sp>
      <p:sp>
        <p:nvSpPr>
          <p:cNvPr id="206" name="Google Shape;206;p20"/>
          <p:cNvSpPr txBox="1"/>
          <p:nvPr/>
        </p:nvSpPr>
        <p:spPr>
          <a:xfrm>
            <a:off x="9593296" y="2732663"/>
            <a:ext cx="2143800" cy="812700"/>
          </a:xfrm>
          <a:prstGeom prst="rect">
            <a:avLst/>
          </a:prstGeom>
          <a:noFill/>
          <a:ln>
            <a:noFill/>
          </a:ln>
        </p:spPr>
        <p:txBody>
          <a:bodyPr spcFirstLastPara="1" wrap="square" lIns="0" tIns="0" rIns="0" bIns="0" anchor="t" anchorCtr="0">
            <a:spAutoFit/>
          </a:bodyPr>
          <a:lstStyle/>
          <a:p>
            <a:pPr marL="0" marR="0" lvl="0" indent="0" algn="l" rtl="0">
              <a:lnSpc>
                <a:spcPct val="119958"/>
              </a:lnSpc>
              <a:spcBef>
                <a:spcPts val="0"/>
              </a:spcBef>
              <a:spcAft>
                <a:spcPts val="0"/>
              </a:spcAft>
              <a:buNone/>
            </a:pPr>
            <a:r>
              <a:rPr lang="cs-CZ" sz="2400" b="1">
                <a:solidFill>
                  <a:schemeClr val="dk2"/>
                </a:solidFill>
                <a:latin typeface="Philosopher"/>
                <a:ea typeface="Philosopher"/>
                <a:cs typeface="Philosopher"/>
                <a:sym typeface="Philosopher"/>
              </a:rPr>
              <a:t>Wspólne projekty</a:t>
            </a:r>
            <a:endParaRPr>
              <a:solidFill>
                <a:schemeClr val="dk2"/>
              </a:solidFill>
            </a:endParaRPr>
          </a:p>
        </p:txBody>
      </p:sp>
      <p:sp>
        <p:nvSpPr>
          <p:cNvPr id="207" name="Google Shape;207;p20"/>
          <p:cNvSpPr/>
          <p:nvPr/>
        </p:nvSpPr>
        <p:spPr>
          <a:xfrm>
            <a:off x="8115179" y="2412630"/>
            <a:ext cx="1329246" cy="1452728"/>
          </a:xfrm>
          <a:custGeom>
            <a:avLst/>
            <a:gdLst/>
            <a:ahLst/>
            <a:cxnLst/>
            <a:rect l="l" t="t" r="r" b="b"/>
            <a:pathLst>
              <a:path w="1329246" h="1452728" extrusionOk="0">
                <a:moveTo>
                  <a:pt x="0" y="0"/>
                </a:moveTo>
                <a:lnTo>
                  <a:pt x="1329246" y="0"/>
                </a:lnTo>
                <a:lnTo>
                  <a:pt x="1329246" y="1452728"/>
                </a:lnTo>
                <a:lnTo>
                  <a:pt x="0" y="1452728"/>
                </a:lnTo>
                <a:lnTo>
                  <a:pt x="0" y="0"/>
                </a:lnTo>
                <a:close/>
              </a:path>
            </a:pathLst>
          </a:custGeom>
          <a:blipFill rotWithShape="1">
            <a:blip r:embed="rId7">
              <a:alphaModFix/>
            </a:blip>
            <a:stretch>
              <a:fillRect/>
            </a:stretch>
          </a:blipFill>
          <a:ln>
            <a:noFill/>
          </a:ln>
        </p:spPr>
        <p:txBody>
          <a:bodyPr/>
          <a:lstStyle/>
          <a:p>
            <a:endParaRPr lang="pl-PL"/>
          </a:p>
        </p:txBody>
      </p:sp>
      <p:sp>
        <p:nvSpPr>
          <p:cNvPr id="208" name="Google Shape;208;p20"/>
          <p:cNvSpPr/>
          <p:nvPr/>
        </p:nvSpPr>
        <p:spPr>
          <a:xfrm>
            <a:off x="4812313" y="2529488"/>
            <a:ext cx="1039909" cy="1218986"/>
          </a:xfrm>
          <a:custGeom>
            <a:avLst/>
            <a:gdLst/>
            <a:ahLst/>
            <a:cxnLst/>
            <a:rect l="l" t="t" r="r" b="b"/>
            <a:pathLst>
              <a:path w="777502" h="981075" extrusionOk="0">
                <a:moveTo>
                  <a:pt x="0" y="0"/>
                </a:moveTo>
                <a:lnTo>
                  <a:pt x="777502" y="0"/>
                </a:lnTo>
                <a:lnTo>
                  <a:pt x="777502" y="981075"/>
                </a:lnTo>
                <a:lnTo>
                  <a:pt x="0" y="981075"/>
                </a:lnTo>
                <a:lnTo>
                  <a:pt x="0" y="0"/>
                </a:lnTo>
                <a:close/>
              </a:path>
            </a:pathLst>
          </a:custGeom>
          <a:blipFill rotWithShape="1">
            <a:blip r:embed="rId8">
              <a:alphaModFix/>
            </a:blip>
            <a:stretch>
              <a:fillRect/>
            </a:stretch>
          </a:blipFill>
          <a:ln>
            <a:noFill/>
          </a:ln>
        </p:spPr>
        <p:txBody>
          <a:bodyPr/>
          <a:lstStyle/>
          <a:p>
            <a:endParaRPr lang="pl-PL"/>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64340" y="6211963"/>
            <a:ext cx="2429309" cy="46170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1"/>
          <p:cNvPicPr preferRelativeResize="0"/>
          <p:nvPr/>
        </p:nvPicPr>
        <p:blipFill>
          <a:blip r:embed="rId3">
            <a:alphaModFix/>
          </a:blip>
          <a:stretch>
            <a:fillRect/>
          </a:stretch>
        </p:blipFill>
        <p:spPr>
          <a:xfrm>
            <a:off x="0" y="110425"/>
            <a:ext cx="12192000" cy="6747574"/>
          </a:xfrm>
          <a:prstGeom prst="rect">
            <a:avLst/>
          </a:prstGeom>
          <a:noFill/>
          <a:ln>
            <a:noFill/>
          </a:ln>
        </p:spPr>
      </p:pic>
      <p:sp>
        <p:nvSpPr>
          <p:cNvPr id="214" name="Google Shape;214;p21"/>
          <p:cNvSpPr/>
          <p:nvPr/>
        </p:nvSpPr>
        <p:spPr>
          <a:xfrm>
            <a:off x="5193275" y="2730600"/>
            <a:ext cx="5791200" cy="2931795"/>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pl-PL"/>
          </a:p>
        </p:txBody>
      </p:sp>
      <p:sp>
        <p:nvSpPr>
          <p:cNvPr id="215" name="Google Shape;215;p21"/>
          <p:cNvSpPr txBox="1"/>
          <p:nvPr/>
        </p:nvSpPr>
        <p:spPr>
          <a:xfrm>
            <a:off x="2842050" y="431913"/>
            <a:ext cx="6507900" cy="1108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highlight>
                  <a:srgbClr val="FFCA08"/>
                </a:highlight>
                <a:latin typeface="Philosopher"/>
                <a:ea typeface="Philosopher"/>
                <a:cs typeface="Philosopher"/>
                <a:sym typeface="Philosopher"/>
              </a:rPr>
              <a:t> 5. Strategie cyfrowej interakcji i </a:t>
            </a:r>
            <a:br>
              <a:rPr lang="cs-CZ" sz="2400" b="1">
                <a:solidFill>
                  <a:schemeClr val="dk1"/>
                </a:solidFill>
                <a:highlight>
                  <a:srgbClr val="FFCA08"/>
                </a:highlight>
                <a:latin typeface="Philosopher"/>
                <a:ea typeface="Philosopher"/>
                <a:cs typeface="Philosopher"/>
                <a:sym typeface="Philosopher"/>
              </a:rPr>
            </a:br>
            <a:r>
              <a:rPr lang="cs-CZ" sz="2400" b="1">
                <a:solidFill>
                  <a:schemeClr val="dk1"/>
                </a:solidFill>
                <a:highlight>
                  <a:srgbClr val="FFCA08"/>
                </a:highlight>
                <a:latin typeface="Philosopher"/>
                <a:ea typeface="Philosopher"/>
                <a:cs typeface="Philosopher"/>
                <a:sym typeface="Philosopher"/>
              </a:rPr>
              <a:t>Budowanie społeczności (III)  </a:t>
            </a:r>
            <a:endParaRPr sz="2400" b="1" i="0" u="none" strike="noStrike" cap="none">
              <a:solidFill>
                <a:schemeClr val="dk1"/>
              </a:solidFill>
              <a:highlight>
                <a:srgbClr val="FFCA08"/>
              </a:highlight>
              <a:latin typeface="Philosopher"/>
              <a:ea typeface="Philosopher"/>
              <a:cs typeface="Philosopher"/>
              <a:sym typeface="Philosopher"/>
            </a:endParaRPr>
          </a:p>
        </p:txBody>
      </p:sp>
      <p:grpSp>
        <p:nvGrpSpPr>
          <p:cNvPr id="216" name="Google Shape;216;p21"/>
          <p:cNvGrpSpPr/>
          <p:nvPr/>
        </p:nvGrpSpPr>
        <p:grpSpPr>
          <a:xfrm>
            <a:off x="5470005" y="1656537"/>
            <a:ext cx="1251984" cy="377686"/>
            <a:chOff x="5470062" y="1167647"/>
            <a:chExt cx="1251984" cy="358200"/>
          </a:xfrm>
        </p:grpSpPr>
        <p:sp>
          <p:nvSpPr>
            <p:cNvPr id="217" name="Google Shape;217;p2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8" name="Google Shape;218;p2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19" name="Google Shape;219;p2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20" name="Google Shape;220;p21"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222" name="Google Shape;222;p21"/>
          <p:cNvSpPr txBox="1"/>
          <p:nvPr/>
        </p:nvSpPr>
        <p:spPr>
          <a:xfrm>
            <a:off x="5285975" y="2498375"/>
            <a:ext cx="5541300" cy="28167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Ćwiczenie autorefleksji </a:t>
            </a:r>
            <a:r>
              <a:rPr lang="cs-CZ" sz="2000">
                <a:solidFill>
                  <a:schemeClr val="dk1"/>
                </a:solidFill>
                <a:latin typeface="Philosopher"/>
                <a:ea typeface="Philosopher"/>
                <a:cs typeface="Philosopher"/>
                <a:sym typeface="Philosopher"/>
              </a:rPr>
              <a:t>(30 minut)</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Rób notatki na temat kluczowych strategii wspomnianych w e-booku i na blogu.</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Zastanów się, jak możesz zastosować te strategie, aby kultywować zaangażowanie i społeczność w swoim cyfrowym środowisku nauczania.</a:t>
            </a:r>
            <a:endParaRPr sz="2000">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2516" y="6223657"/>
            <a:ext cx="2429309" cy="4617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22"/>
          <p:cNvSpPr/>
          <p:nvPr/>
        </p:nvSpPr>
        <p:spPr>
          <a:xfrm>
            <a:off x="0" y="-25"/>
            <a:ext cx="12349200" cy="6858000"/>
          </a:xfrm>
          <a:prstGeom prst="rect">
            <a:avLst/>
          </a:prstGeom>
          <a:gradFill>
            <a:gsLst>
              <a:gs pos="0">
                <a:schemeClr val="accent1"/>
              </a:gs>
              <a:gs pos="100000">
                <a:srgbClr val="F6B26B"/>
              </a:gs>
            </a:gsLst>
            <a:path path="circle">
              <a:fillToRect l="50000" t="50000" r="50000" b="50000"/>
            </a:path>
            <a:tileRect/>
          </a:grad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28" name="Google Shape;228;p22"/>
          <p:cNvSpPr/>
          <p:nvPr/>
        </p:nvSpPr>
        <p:spPr>
          <a:xfrm>
            <a:off x="0" y="0"/>
            <a:ext cx="2915739" cy="2357175"/>
          </a:xfrm>
          <a:custGeom>
            <a:avLst/>
            <a:gdLst/>
            <a:ahLst/>
            <a:cxnLst/>
            <a:rect l="l" t="t" r="r" b="b"/>
            <a:pathLst>
              <a:path w="7622848" h="7089249" extrusionOk="0">
                <a:moveTo>
                  <a:pt x="0" y="0"/>
                </a:moveTo>
                <a:lnTo>
                  <a:pt x="7622848" y="0"/>
                </a:lnTo>
                <a:lnTo>
                  <a:pt x="7622848" y="7089249"/>
                </a:lnTo>
                <a:lnTo>
                  <a:pt x="0" y="7089249"/>
                </a:lnTo>
                <a:lnTo>
                  <a:pt x="0" y="0"/>
                </a:lnTo>
                <a:close/>
              </a:path>
            </a:pathLst>
          </a:custGeom>
          <a:blipFill rotWithShape="1">
            <a:blip r:embed="rId3">
              <a:alphaModFix/>
            </a:blip>
            <a:stretch>
              <a:fillRect/>
            </a:stretch>
          </a:blipFill>
          <a:ln>
            <a:noFill/>
          </a:ln>
        </p:spPr>
        <p:txBody>
          <a:bodyPr/>
          <a:lstStyle/>
          <a:p>
            <a:endParaRPr lang="pl-PL"/>
          </a:p>
        </p:txBody>
      </p:sp>
      <p:sp>
        <p:nvSpPr>
          <p:cNvPr id="229" name="Google Shape;229;p22"/>
          <p:cNvSpPr txBox="1"/>
          <p:nvPr/>
        </p:nvSpPr>
        <p:spPr>
          <a:xfrm>
            <a:off x="2214900" y="96575"/>
            <a:ext cx="77622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6. Refleksja końcowa </a:t>
            </a:r>
            <a:r>
              <a:rPr lang="cs-CZ" sz="2000">
                <a:solidFill>
                  <a:schemeClr val="dk1"/>
                </a:solidFill>
                <a:latin typeface="Philosopher"/>
                <a:ea typeface="Philosopher"/>
                <a:cs typeface="Philosopher"/>
                <a:sym typeface="Philosopher"/>
              </a:rPr>
              <a:t>(30 minut)</a:t>
            </a:r>
            <a:endParaRPr sz="2000" i="0" u="none" strike="noStrike" cap="none">
              <a:solidFill>
                <a:schemeClr val="dk1"/>
              </a:solidFill>
              <a:latin typeface="Philosopher"/>
              <a:ea typeface="Philosopher"/>
              <a:cs typeface="Philosopher"/>
              <a:sym typeface="Philosopher"/>
            </a:endParaRPr>
          </a:p>
        </p:txBody>
      </p:sp>
      <p:pic>
        <p:nvPicPr>
          <p:cNvPr id="230" name="Google Shape;230;p22"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232" name="Google Shape;232;p22"/>
          <p:cNvSpPr txBox="1"/>
          <p:nvPr/>
        </p:nvSpPr>
        <p:spPr>
          <a:xfrm>
            <a:off x="1698750" y="1805700"/>
            <a:ext cx="10650600" cy="4215900"/>
          </a:xfrm>
          <a:prstGeom prst="rect">
            <a:avLst/>
          </a:prstGeom>
          <a:noFill/>
          <a:ln>
            <a:noFill/>
          </a:ln>
        </p:spPr>
        <p:txBody>
          <a:bodyPr spcFirstLastPara="1" wrap="square" lIns="91425" tIns="91425" rIns="91425" bIns="91425" anchor="ctr" anchorCtr="0">
            <a:noAutofit/>
          </a:bodyPr>
          <a:lstStyle/>
          <a:p>
            <a:pPr marL="457200" marR="0" lvl="0"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Refleksja nad całą podróżą edukacyjną:</a:t>
            </a:r>
            <a:endParaRPr sz="2000" b="1">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Jakie były najważniejsze spostrzeżenia z każdej sekcji?</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W jaki sposób będziesz stosować strategie zaangażowania, zwłaszcza w nietradycyjnych środowiskach?</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Jakie kroki podejmiesz, aby zaangażować trudno dostępnych uczniów za pośrednictwem platform mediów społecznościowych?</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0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Jak ewoluowało Twoje postrzeganie zmieniającej się roli nauczycieli?</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1500"/>
              </a:spcBef>
              <a:spcAft>
                <a:spcPts val="1000"/>
              </a:spcAft>
              <a:buClr>
                <a:schemeClr val="dk1"/>
              </a:buClr>
              <a:buSzPts val="2000"/>
              <a:buFont typeface="Philosopher"/>
              <a:buChar char="○"/>
            </a:pPr>
            <a:r>
              <a:rPr lang="cs-CZ" sz="2000">
                <a:solidFill>
                  <a:schemeClr val="dk1"/>
                </a:solidFill>
                <a:latin typeface="Philosopher"/>
                <a:ea typeface="Philosopher"/>
                <a:cs typeface="Philosopher"/>
                <a:sym typeface="Philosopher"/>
              </a:rPr>
              <a:t>Jak możesz wykorzystać strategie cyfrowej interakcji i budowania społeczności, których się nauczyłeś, aby stworzyć dynamiczne i integracyjne środowisko nauczania online, które sprzyja aktywnemu zaangażowaniu i znaczącym kontaktom między uczniami?"</a:t>
            </a:r>
            <a:endParaRPr sz="2000">
              <a:solidFill>
                <a:schemeClr val="dk1"/>
              </a:solidFill>
              <a:latin typeface="Philosopher"/>
              <a:ea typeface="Philosopher"/>
              <a:cs typeface="Philosopher"/>
              <a:sym typeface="Philosopher"/>
            </a:endParaRPr>
          </a:p>
        </p:txBody>
      </p:sp>
      <p:grpSp>
        <p:nvGrpSpPr>
          <p:cNvPr id="233" name="Google Shape;233;p22"/>
          <p:cNvGrpSpPr/>
          <p:nvPr/>
        </p:nvGrpSpPr>
        <p:grpSpPr>
          <a:xfrm>
            <a:off x="5470061" y="1099672"/>
            <a:ext cx="1251984" cy="358200"/>
            <a:chOff x="5470062" y="1167647"/>
            <a:chExt cx="1251984" cy="358200"/>
          </a:xfrm>
        </p:grpSpPr>
        <p:sp>
          <p:nvSpPr>
            <p:cNvPr id="234" name="Google Shape;234;p22"/>
            <p:cNvSpPr/>
            <p:nvPr/>
          </p:nvSpPr>
          <p:spPr>
            <a:xfrm>
              <a:off x="5470062" y="1248799"/>
              <a:ext cx="195900" cy="1959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5" name="Google Shape;235;p22"/>
            <p:cNvSpPr/>
            <p:nvPr/>
          </p:nvSpPr>
          <p:spPr>
            <a:xfrm>
              <a:off x="5916952" y="1167647"/>
              <a:ext cx="358200" cy="3582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36" name="Google Shape;236;p22"/>
            <p:cNvSpPr/>
            <p:nvPr/>
          </p:nvSpPr>
          <p:spPr>
            <a:xfrm>
              <a:off x="6526146" y="1248799"/>
              <a:ext cx="195900" cy="195900"/>
            </a:xfrm>
            <a:prstGeom prst="ellipse">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0560" y="6021600"/>
            <a:ext cx="2429309" cy="461703"/>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3"/>
          <p:cNvSpPr/>
          <p:nvPr/>
        </p:nvSpPr>
        <p:spPr>
          <a:xfrm>
            <a:off x="3195457" y="325"/>
            <a:ext cx="5800937" cy="6857341"/>
          </a:xfrm>
          <a:custGeom>
            <a:avLst/>
            <a:gdLst/>
            <a:ahLst/>
            <a:cxnLst/>
            <a:rect l="l" t="t" r="r" b="b"/>
            <a:pathLst>
              <a:path w="9628111" h="10121536" extrusionOk="0">
                <a:moveTo>
                  <a:pt x="0" y="0"/>
                </a:moveTo>
                <a:lnTo>
                  <a:pt x="9628111" y="0"/>
                </a:lnTo>
                <a:lnTo>
                  <a:pt x="9628111" y="10121536"/>
                </a:lnTo>
                <a:lnTo>
                  <a:pt x="0" y="10121536"/>
                </a:lnTo>
                <a:lnTo>
                  <a:pt x="0" y="0"/>
                </a:lnTo>
                <a:close/>
              </a:path>
            </a:pathLst>
          </a:custGeom>
          <a:blipFill rotWithShape="1">
            <a:blip r:embed="rId3">
              <a:alphaModFix amt="14000"/>
            </a:blip>
            <a:stretch>
              <a:fillRect/>
            </a:stretch>
          </a:blipFill>
          <a:ln>
            <a:noFill/>
          </a:ln>
        </p:spPr>
        <p:txBody>
          <a:bodyPr/>
          <a:lstStyle/>
          <a:p>
            <a:endParaRPr lang="pl-PL"/>
          </a:p>
        </p:txBody>
      </p:sp>
      <p:sp>
        <p:nvSpPr>
          <p:cNvPr id="242" name="Google Shape;242;p23"/>
          <p:cNvSpPr txBox="1"/>
          <p:nvPr/>
        </p:nvSpPr>
        <p:spPr>
          <a:xfrm>
            <a:off x="4694696" y="677902"/>
            <a:ext cx="3044700" cy="3672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Wnioski</a:t>
            </a:r>
            <a:endParaRPr sz="4000" b="1" i="0" u="none" strike="noStrike" cap="none">
              <a:solidFill>
                <a:schemeClr val="dk1"/>
              </a:solidFill>
              <a:latin typeface="Philosopher"/>
              <a:ea typeface="Philosopher"/>
              <a:cs typeface="Philosopher"/>
              <a:sym typeface="Philosopher"/>
            </a:endParaRPr>
          </a:p>
        </p:txBody>
      </p:sp>
      <p:grpSp>
        <p:nvGrpSpPr>
          <p:cNvPr id="243" name="Google Shape;243;p23"/>
          <p:cNvGrpSpPr/>
          <p:nvPr/>
        </p:nvGrpSpPr>
        <p:grpSpPr>
          <a:xfrm>
            <a:off x="5591111" y="1276910"/>
            <a:ext cx="1251876" cy="358096"/>
            <a:chOff x="5470062" y="1167647"/>
            <a:chExt cx="1251876" cy="358096"/>
          </a:xfrm>
        </p:grpSpPr>
        <p:sp>
          <p:nvSpPr>
            <p:cNvPr id="244" name="Google Shape;244;p23"/>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5" name="Google Shape;245;p23"/>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246" name="Google Shape;246;p23"/>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247" name="Google Shape;247;p23" descr="A picture containing icon&#10;&#10;Description automatically generated"/>
          <p:cNvPicPr preferRelativeResize="0"/>
          <p:nvPr/>
        </p:nvPicPr>
        <p:blipFill rotWithShape="1">
          <a:blip r:embed="rId4">
            <a:alphaModFix/>
          </a:blip>
          <a:srcRect/>
          <a:stretch/>
        </p:blipFill>
        <p:spPr>
          <a:xfrm>
            <a:off x="10625575" y="0"/>
            <a:ext cx="1723782" cy="1218637"/>
          </a:xfrm>
          <a:prstGeom prst="rect">
            <a:avLst/>
          </a:prstGeom>
          <a:noFill/>
          <a:ln>
            <a:noFill/>
          </a:ln>
        </p:spPr>
      </p:pic>
      <p:sp>
        <p:nvSpPr>
          <p:cNvPr id="249" name="Google Shape;249;p23"/>
          <p:cNvSpPr txBox="1"/>
          <p:nvPr/>
        </p:nvSpPr>
        <p:spPr>
          <a:xfrm>
            <a:off x="1287236" y="2229898"/>
            <a:ext cx="10395857" cy="2560735"/>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accent2"/>
                </a:solidFill>
                <a:latin typeface="Philosopher"/>
                <a:ea typeface="Philosopher"/>
                <a:cs typeface="Philosopher"/>
                <a:sym typeface="Philosopher"/>
              </a:rPr>
              <a:t>Dziękujemy za udział w tych działaniach związanych z samokształceniem.</a:t>
            </a:r>
            <a:endParaRPr>
              <a:solidFill>
                <a:schemeClr val="accent2"/>
              </a:solidFill>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Jeśli podobał Ci się ten moduł, zalecamy zapoznanie się z innymi zasobami ONE STEP UP.</a:t>
            </a: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9900" y="6344342"/>
            <a:ext cx="2429309" cy="461703"/>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24" descr="A person sitting at a desk with a computer and papers on it&#10;&#10;Description automatically generated with low confidence"/>
          <p:cNvPicPr preferRelativeResize="0"/>
          <p:nvPr/>
        </p:nvPicPr>
        <p:blipFill rotWithShape="1">
          <a:blip r:embed="rId3">
            <a:alphaModFix/>
          </a:blip>
          <a:srcRect/>
          <a:stretch/>
        </p:blipFill>
        <p:spPr>
          <a:xfrm>
            <a:off x="0" y="-1"/>
            <a:ext cx="12192000" cy="6858001"/>
          </a:xfrm>
          <a:prstGeom prst="rect">
            <a:avLst/>
          </a:prstGeom>
          <a:noFill/>
          <a:ln>
            <a:noFill/>
          </a:ln>
        </p:spPr>
      </p:pic>
      <p:sp>
        <p:nvSpPr>
          <p:cNvPr id="255" name="Google Shape;255;p24"/>
          <p:cNvSpPr/>
          <p:nvPr/>
        </p:nvSpPr>
        <p:spPr>
          <a:xfrm>
            <a:off x="-264695" y="-270712"/>
            <a:ext cx="12721500" cy="7399500"/>
          </a:xfrm>
          <a:prstGeom prst="rect">
            <a:avLst/>
          </a:prstGeom>
          <a:gradFill>
            <a:gsLst>
              <a:gs pos="0">
                <a:srgbClr val="FFE77E">
                  <a:alpha val="0"/>
                </a:srgbClr>
              </a:gs>
              <a:gs pos="100000">
                <a:srgbClr val="FFEDB1"/>
              </a:gs>
            </a:gsLst>
            <a:path path="circle">
              <a:fillToRect l="50000" t="50000" r="50000" b="50000"/>
            </a:path>
            <a:tileRect/>
          </a:gradFill>
          <a:ln w="25400" cap="flat" cmpd="sng">
            <a:solidFill>
              <a:srgbClr val="FFE68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56" name="Google Shape;256;p24"/>
          <p:cNvSpPr txBox="1"/>
          <p:nvPr/>
        </p:nvSpPr>
        <p:spPr>
          <a:xfrm>
            <a:off x="3839189" y="2051289"/>
            <a:ext cx="7014257" cy="110799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cs-CZ" sz="6600" b="0" i="0" u="none" strike="noStrike" cap="none">
                <a:solidFill>
                  <a:schemeClr val="dk1"/>
                </a:solidFill>
                <a:latin typeface="Roboto"/>
                <a:ea typeface="Roboto"/>
                <a:cs typeface="Roboto"/>
                <a:sym typeface="Roboto"/>
              </a:rPr>
              <a:t>DZIĘKUJĘ!</a:t>
            </a:r>
            <a:endParaRPr sz="6600" b="0" i="0" u="none" strike="noStrike" cap="none">
              <a:solidFill>
                <a:schemeClr val="dk1"/>
              </a:solidFill>
              <a:latin typeface="Roboto"/>
              <a:ea typeface="Roboto"/>
              <a:cs typeface="Roboto"/>
              <a:sym typeface="Roboto"/>
            </a:endParaRPr>
          </a:p>
        </p:txBody>
      </p:sp>
      <p:pic>
        <p:nvPicPr>
          <p:cNvPr id="257" name="Google Shape;257;p24" descr="A picture containing logo&#10;&#10;Description automatically generated"/>
          <p:cNvPicPr preferRelativeResize="0"/>
          <p:nvPr/>
        </p:nvPicPr>
        <p:blipFill rotWithShape="1">
          <a:blip r:embed="rId4">
            <a:alphaModFix/>
          </a:blip>
          <a:srcRect/>
          <a:stretch/>
        </p:blipFill>
        <p:spPr>
          <a:xfrm>
            <a:off x="10853446" y="74429"/>
            <a:ext cx="1338553" cy="946297"/>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2508" y="6111470"/>
            <a:ext cx="2429309" cy="46170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25"/>
          <p:cNvSpPr/>
          <p:nvPr/>
        </p:nvSpPr>
        <p:spPr>
          <a:xfrm>
            <a:off x="0" y="6314701"/>
            <a:ext cx="12192000" cy="543299"/>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64" name="Google Shape;264;p25" descr="A picture containing icon&#10;&#10;Description automatically generated"/>
          <p:cNvPicPr preferRelativeResize="0"/>
          <p:nvPr/>
        </p:nvPicPr>
        <p:blipFill rotWithShape="1">
          <a:blip r:embed="rId3">
            <a:alphaModFix/>
          </a:blip>
          <a:srcRect/>
          <a:stretch/>
        </p:blipFill>
        <p:spPr>
          <a:xfrm>
            <a:off x="2946834" y="-349757"/>
            <a:ext cx="6572448" cy="4646428"/>
          </a:xfrm>
          <a:prstGeom prst="rect">
            <a:avLst/>
          </a:prstGeom>
          <a:noFill/>
          <a:ln>
            <a:noFill/>
          </a:ln>
        </p:spPr>
      </p:pic>
      <p:pic>
        <p:nvPicPr>
          <p:cNvPr id="265" name="Google Shape;265;p25" descr="Logo, company name&#10;&#10;Description automatically generated"/>
          <p:cNvPicPr preferRelativeResize="0"/>
          <p:nvPr/>
        </p:nvPicPr>
        <p:blipFill rotWithShape="1">
          <a:blip r:embed="rId4">
            <a:alphaModFix/>
          </a:blip>
          <a:srcRect/>
          <a:stretch/>
        </p:blipFill>
        <p:spPr>
          <a:xfrm>
            <a:off x="6708435" y="3659445"/>
            <a:ext cx="1557761" cy="1090828"/>
          </a:xfrm>
          <a:prstGeom prst="rect">
            <a:avLst/>
          </a:prstGeom>
          <a:noFill/>
          <a:ln>
            <a:noFill/>
          </a:ln>
        </p:spPr>
      </p:pic>
      <p:pic>
        <p:nvPicPr>
          <p:cNvPr id="266" name="Google Shape;266;p25" descr="Logo, company name&#10;&#10;Description automatically generated"/>
          <p:cNvPicPr preferRelativeResize="0"/>
          <p:nvPr/>
        </p:nvPicPr>
        <p:blipFill rotWithShape="1">
          <a:blip r:embed="rId5">
            <a:alphaModFix/>
          </a:blip>
          <a:srcRect/>
          <a:stretch/>
        </p:blipFill>
        <p:spPr>
          <a:xfrm>
            <a:off x="1513633" y="3274140"/>
            <a:ext cx="2010195" cy="2010195"/>
          </a:xfrm>
          <a:prstGeom prst="rect">
            <a:avLst/>
          </a:prstGeom>
          <a:noFill/>
          <a:ln>
            <a:noFill/>
          </a:ln>
        </p:spPr>
      </p:pic>
      <p:pic>
        <p:nvPicPr>
          <p:cNvPr id="267" name="Google Shape;267;p25" descr="Logo&#10;&#10;Description automatically generated"/>
          <p:cNvPicPr preferRelativeResize="0"/>
          <p:nvPr/>
        </p:nvPicPr>
        <p:blipFill rotWithShape="1">
          <a:blip r:embed="rId6">
            <a:alphaModFix/>
          </a:blip>
          <a:srcRect/>
          <a:stretch/>
        </p:blipFill>
        <p:spPr>
          <a:xfrm>
            <a:off x="1611909" y="5229626"/>
            <a:ext cx="1605199" cy="800060"/>
          </a:xfrm>
          <a:prstGeom prst="rect">
            <a:avLst/>
          </a:prstGeom>
          <a:noFill/>
          <a:ln>
            <a:noFill/>
          </a:ln>
        </p:spPr>
      </p:pic>
      <p:pic>
        <p:nvPicPr>
          <p:cNvPr id="268" name="Google Shape;268;p25" descr="A picture containing company name&#10;&#10;Description automatically generated"/>
          <p:cNvPicPr preferRelativeResize="0"/>
          <p:nvPr/>
        </p:nvPicPr>
        <p:blipFill rotWithShape="1">
          <a:blip r:embed="rId7">
            <a:alphaModFix/>
          </a:blip>
          <a:srcRect/>
          <a:stretch/>
        </p:blipFill>
        <p:spPr>
          <a:xfrm>
            <a:off x="9519282" y="3754416"/>
            <a:ext cx="888691" cy="963528"/>
          </a:xfrm>
          <a:prstGeom prst="rect">
            <a:avLst/>
          </a:prstGeom>
          <a:noFill/>
          <a:ln>
            <a:noFill/>
          </a:ln>
        </p:spPr>
      </p:pic>
      <p:pic>
        <p:nvPicPr>
          <p:cNvPr id="269" name="Google Shape;269;p25" descr="Logo&#10;&#10;Description automatically generated with medium confidence"/>
          <p:cNvPicPr preferRelativeResize="0"/>
          <p:nvPr/>
        </p:nvPicPr>
        <p:blipFill rotWithShape="1">
          <a:blip r:embed="rId8">
            <a:alphaModFix/>
          </a:blip>
          <a:srcRect/>
          <a:stretch/>
        </p:blipFill>
        <p:spPr>
          <a:xfrm>
            <a:off x="4048977" y="5091014"/>
            <a:ext cx="1628935" cy="1142685"/>
          </a:xfrm>
          <a:prstGeom prst="rect">
            <a:avLst/>
          </a:prstGeom>
          <a:noFill/>
          <a:ln>
            <a:noFill/>
          </a:ln>
        </p:spPr>
      </p:pic>
      <p:pic>
        <p:nvPicPr>
          <p:cNvPr id="270" name="Google Shape;270;p25" descr="Logo&#10;&#10;Description automatically generated"/>
          <p:cNvPicPr preferRelativeResize="0"/>
          <p:nvPr/>
        </p:nvPicPr>
        <p:blipFill rotWithShape="1">
          <a:blip r:embed="rId9">
            <a:alphaModFix/>
          </a:blip>
          <a:srcRect/>
          <a:stretch/>
        </p:blipFill>
        <p:spPr>
          <a:xfrm>
            <a:off x="4237279" y="4054164"/>
            <a:ext cx="1440633" cy="485013"/>
          </a:xfrm>
          <a:prstGeom prst="rect">
            <a:avLst/>
          </a:prstGeom>
          <a:noFill/>
          <a:ln>
            <a:noFill/>
          </a:ln>
        </p:spPr>
      </p:pic>
      <p:pic>
        <p:nvPicPr>
          <p:cNvPr id="271" name="Google Shape;271;p25" descr="Logo, company name&#10;&#10;Description automatically generated"/>
          <p:cNvPicPr preferRelativeResize="0"/>
          <p:nvPr/>
        </p:nvPicPr>
        <p:blipFill rotWithShape="1">
          <a:blip r:embed="rId10">
            <a:alphaModFix/>
          </a:blip>
          <a:srcRect/>
          <a:stretch/>
        </p:blipFill>
        <p:spPr>
          <a:xfrm>
            <a:off x="9480271" y="5411983"/>
            <a:ext cx="1630941" cy="604941"/>
          </a:xfrm>
          <a:prstGeom prst="rect">
            <a:avLst/>
          </a:prstGeom>
          <a:noFill/>
          <a:ln>
            <a:noFill/>
          </a:ln>
        </p:spPr>
      </p:pic>
      <p:sp>
        <p:nvSpPr>
          <p:cNvPr id="272" name="Google Shape;272;p25"/>
          <p:cNvSpPr txBox="1"/>
          <p:nvPr/>
        </p:nvSpPr>
        <p:spPr>
          <a:xfrm>
            <a:off x="5760827" y="6460532"/>
            <a:ext cx="5350385" cy="25644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cs-CZ" sz="800" b="0" i="0" u="none" strike="noStrike" cap="none" baseline="30000" dirty="0">
                <a:solidFill>
                  <a:srgbClr val="000000"/>
                </a:solidFill>
                <a:latin typeface="Noto Sans"/>
                <a:ea typeface="Noto Sans"/>
                <a:cs typeface="Noto Sans"/>
                <a:sym typeface="Noto Sans"/>
              </a:rPr>
              <a:t>"</a:t>
            </a:r>
            <a:r>
              <a:rPr lang="pl-PL" sz="800" b="0" i="0" u="none" strike="noStrike" cap="none" baseline="30000" dirty="0">
                <a:solidFill>
                  <a:srgbClr val="000000"/>
                </a:solidFill>
                <a:latin typeface="Noto Sans"/>
                <a:ea typeface="Noto Sans"/>
                <a:cs typeface="Noto Sans"/>
                <a:sym typeface="Noto Sans"/>
              </a:rPr>
              <a:t>Sfinansowane ze środków UE. Wyrażone poglądy i opinie są jedynie opiniami autora lub autorów i niekoniecznie odzwierciedlają poglądy i opinie Unii Europejskiej lub Narodowej Agencji. Unia Europejska ani Narodowa Agencja nie ponoszą za nie odpowiedzialności. </a:t>
            </a:r>
            <a:r>
              <a:rPr lang="pl-PL" sz="800" b="0" i="0" u="none" strike="noStrike" cap="none" baseline="30000">
                <a:solidFill>
                  <a:srgbClr val="000000"/>
                </a:solidFill>
                <a:latin typeface="Noto Sans"/>
                <a:ea typeface="Noto Sans"/>
                <a:cs typeface="Noto Sans"/>
                <a:sym typeface="Noto Sans"/>
              </a:rPr>
              <a:t>Numer projektu: 2022-1-LT01-KA220-ADU-000085898</a:t>
            </a:r>
            <a:endParaRPr sz="800" b="1" i="0" u="none" strike="noStrike" cap="none" baseline="30000" dirty="0">
              <a:solidFill>
                <a:srgbClr val="000000"/>
              </a:solidFill>
              <a:latin typeface="Noto Sans"/>
              <a:ea typeface="Noto Sans"/>
              <a:cs typeface="Noto Sans"/>
              <a:sym typeface="Noto Sans"/>
            </a:endParaRPr>
          </a:p>
        </p:txBody>
      </p:sp>
      <p:pic>
        <p:nvPicPr>
          <p:cNvPr id="273" name="Google Shape;273;p25" descr="Logo&#10;&#10;Description automatically generated"/>
          <p:cNvPicPr preferRelativeResize="0"/>
          <p:nvPr/>
        </p:nvPicPr>
        <p:blipFill rotWithShape="1">
          <a:blip r:embed="rId11">
            <a:alphaModFix/>
          </a:blip>
          <a:srcRect/>
          <a:stretch/>
        </p:blipFill>
        <p:spPr>
          <a:xfrm>
            <a:off x="7019467" y="5121884"/>
            <a:ext cx="1231930" cy="822872"/>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8978" y="6347676"/>
            <a:ext cx="2429309" cy="46170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
        <p:cNvGrpSpPr/>
        <p:nvPr/>
      </p:nvGrpSpPr>
      <p:grpSpPr>
        <a:xfrm>
          <a:off x="0" y="0"/>
          <a:ext cx="0" cy="0"/>
          <a:chOff x="0" y="0"/>
          <a:chExt cx="0" cy="0"/>
        </a:xfrm>
      </p:grpSpPr>
      <p:sp>
        <p:nvSpPr>
          <p:cNvPr id="41" name="Google Shape;41;p9"/>
          <p:cNvSpPr/>
          <p:nvPr/>
        </p:nvSpPr>
        <p:spPr>
          <a:xfrm>
            <a:off x="0" y="0"/>
            <a:ext cx="6096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2" name="Google Shape;42;p9" descr="Close-up of hands holding coins&#10;&#10;Description automatically generated with medium confidence"/>
          <p:cNvPicPr preferRelativeResize="0">
            <a:picLocks noGrp="1"/>
          </p:cNvPicPr>
          <p:nvPr>
            <p:ph type="pic" idx="2"/>
          </p:nvPr>
        </p:nvPicPr>
        <p:blipFill rotWithShape="1">
          <a:blip r:embed="rId3">
            <a:alphaModFix/>
          </a:blip>
          <a:srcRect l="25403" r="25404"/>
          <a:stretch/>
        </p:blipFill>
        <p:spPr>
          <a:xfrm>
            <a:off x="1610913" y="1464429"/>
            <a:ext cx="2771775" cy="3756025"/>
          </a:xfrm>
          <a:prstGeom prst="rect">
            <a:avLst/>
          </a:prstGeom>
          <a:noFill/>
          <a:ln>
            <a:noFill/>
          </a:ln>
        </p:spPr>
      </p:pic>
      <p:sp>
        <p:nvSpPr>
          <p:cNvPr id="43" name="Google Shape;43;p9"/>
          <p:cNvSpPr txBox="1"/>
          <p:nvPr/>
        </p:nvSpPr>
        <p:spPr>
          <a:xfrm>
            <a:off x="7554300" y="811693"/>
            <a:ext cx="2019265"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1800" b="1" i="0" u="none" strike="noStrike" cap="none">
                <a:solidFill>
                  <a:schemeClr val="dk1"/>
                </a:solidFill>
                <a:latin typeface="Philosopher"/>
                <a:ea typeface="Philosopher"/>
                <a:cs typeface="Philosopher"/>
                <a:sym typeface="Philosopher"/>
              </a:rPr>
              <a:t>MODUŁ </a:t>
            </a:r>
            <a:r>
              <a:rPr lang="cs-CZ" sz="1800" b="1">
                <a:solidFill>
                  <a:schemeClr val="dk1"/>
                </a:solidFill>
                <a:latin typeface="Philosopher"/>
                <a:ea typeface="Philosopher"/>
                <a:cs typeface="Philosopher"/>
                <a:sym typeface="Philosopher"/>
              </a:rPr>
              <a:t>3</a:t>
            </a:r>
            <a:endParaRPr sz="1800" b="1" i="0" u="none" strike="noStrike" cap="none">
              <a:solidFill>
                <a:schemeClr val="dk1"/>
              </a:solidFill>
              <a:latin typeface="Philosopher"/>
              <a:ea typeface="Philosopher"/>
              <a:cs typeface="Philosopher"/>
              <a:sym typeface="Philosopher"/>
            </a:endParaRPr>
          </a:p>
        </p:txBody>
      </p:sp>
      <p:sp>
        <p:nvSpPr>
          <p:cNvPr id="44" name="Google Shape;44;p9"/>
          <p:cNvSpPr txBox="1"/>
          <p:nvPr/>
        </p:nvSpPr>
        <p:spPr>
          <a:xfrm>
            <a:off x="7201695" y="2174891"/>
            <a:ext cx="3976349" cy="1159105"/>
          </a:xfrm>
          <a:prstGeom prst="rect">
            <a:avLst/>
          </a:prstGeom>
          <a:noFill/>
          <a:ln>
            <a:noFill/>
          </a:ln>
        </p:spPr>
        <p:txBody>
          <a:bodyPr spcFirstLastPara="1" wrap="square" lIns="91425" tIns="91425" rIns="91425" bIns="91425" anchor="t" anchorCtr="0">
            <a:noAutofit/>
          </a:bodyPr>
          <a:lstStyle/>
          <a:p>
            <a:pPr marL="0" marR="0" lvl="0" indent="0" algn="ctr" rtl="0">
              <a:lnSpc>
                <a:spcPct val="150000"/>
              </a:lnSpc>
              <a:spcBef>
                <a:spcPts val="0"/>
              </a:spcBef>
              <a:spcAft>
                <a:spcPts val="0"/>
              </a:spcAft>
              <a:buClr>
                <a:srgbClr val="000000"/>
              </a:buClr>
              <a:buSzPts val="2000"/>
              <a:buFont typeface="Arial"/>
              <a:buNone/>
            </a:pPr>
            <a:r>
              <a:rPr lang="cs-CZ" sz="2000" b="0" i="0" u="none" strike="noStrike" cap="none">
                <a:solidFill>
                  <a:schemeClr val="dk1"/>
                </a:solidFill>
                <a:latin typeface="Roboto"/>
                <a:ea typeface="Roboto"/>
                <a:cs typeface="Roboto"/>
                <a:sym typeface="Roboto"/>
              </a:rPr>
              <a:t>Moduł ten obejmuje 14 godzin materiałów edukacyjnych.</a:t>
            </a:r>
            <a:endParaRPr sz="2000" b="0" i="0" u="none" strike="noStrike" cap="none">
              <a:solidFill>
                <a:schemeClr val="dk1"/>
              </a:solidFill>
              <a:latin typeface="Roboto"/>
              <a:ea typeface="Roboto"/>
              <a:cs typeface="Roboto"/>
              <a:sym typeface="Roboto"/>
            </a:endParaRPr>
          </a:p>
        </p:txBody>
      </p:sp>
      <p:grpSp>
        <p:nvGrpSpPr>
          <p:cNvPr id="45" name="Google Shape;45;p9"/>
          <p:cNvGrpSpPr/>
          <p:nvPr/>
        </p:nvGrpSpPr>
        <p:grpSpPr>
          <a:xfrm>
            <a:off x="7937994" y="1428370"/>
            <a:ext cx="1251876" cy="358096"/>
            <a:chOff x="5470062" y="1167647"/>
            <a:chExt cx="1251876" cy="358096"/>
          </a:xfrm>
        </p:grpSpPr>
        <p:sp>
          <p:nvSpPr>
            <p:cNvPr id="46" name="Google Shape;46;p9"/>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7" name="Google Shape;47;p9"/>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8" name="Google Shape;48;p9"/>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49" name="Google Shape;49;p9" descr="A picture containing icon&#10;&#10;Description automatically generated"/>
          <p:cNvPicPr preferRelativeResize="0"/>
          <p:nvPr/>
        </p:nvPicPr>
        <p:blipFill rotWithShape="1">
          <a:blip r:embed="rId4">
            <a:alphaModFix/>
          </a:blip>
          <a:srcRect/>
          <a:stretch/>
        </p:blipFill>
        <p:spPr>
          <a:xfrm>
            <a:off x="10252595" y="-167864"/>
            <a:ext cx="2386989" cy="1687495"/>
          </a:xfrm>
          <a:prstGeom prst="rect">
            <a:avLst/>
          </a:prstGeom>
          <a:noFill/>
          <a:ln>
            <a:noFill/>
          </a:ln>
        </p:spPr>
      </p:pic>
      <p:sp>
        <p:nvSpPr>
          <p:cNvPr id="51" name="Google Shape;51;p9"/>
          <p:cNvSpPr txBox="1"/>
          <p:nvPr/>
        </p:nvSpPr>
        <p:spPr>
          <a:xfrm>
            <a:off x="6338341" y="3544798"/>
            <a:ext cx="2761800" cy="9006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Philosopher"/>
              <a:buNone/>
            </a:pPr>
            <a:r>
              <a:rPr lang="cs-CZ" sz="3200" b="1" i="0" u="none" strike="noStrike" cap="none">
                <a:solidFill>
                  <a:srgbClr val="000000"/>
                </a:solidFill>
                <a:latin typeface="Philosopher"/>
                <a:ea typeface="Philosopher"/>
                <a:cs typeface="Philosopher"/>
                <a:sym typeface="Philosopher"/>
              </a:rPr>
              <a:t>6 godzin nauki F2F</a:t>
            </a:r>
            <a:endParaRPr sz="3200" b="1" i="0" u="none" strike="noStrike" cap="none">
              <a:solidFill>
                <a:srgbClr val="000000"/>
              </a:solidFill>
              <a:latin typeface="Philosopher"/>
              <a:ea typeface="Philosopher"/>
              <a:cs typeface="Philosopher"/>
              <a:sym typeface="Philosopher"/>
            </a:endParaRPr>
          </a:p>
        </p:txBody>
      </p:sp>
      <p:sp>
        <p:nvSpPr>
          <p:cNvPr id="52" name="Google Shape;52;p9"/>
          <p:cNvSpPr txBox="1"/>
          <p:nvPr/>
        </p:nvSpPr>
        <p:spPr>
          <a:xfrm>
            <a:off x="8936406" y="3722421"/>
            <a:ext cx="2919000" cy="900600"/>
          </a:xfrm>
          <a:prstGeom prst="rect">
            <a:avLst/>
          </a:prstGeom>
          <a:noFill/>
          <a:ln>
            <a:noFill/>
          </a:ln>
        </p:spPr>
        <p:txBody>
          <a:bodyPr spcFirstLastPara="1" wrap="square" lIns="91425" tIns="91425" rIns="91425" bIns="91425" anchor="ctr" anchorCtr="0">
            <a:noAutofit/>
          </a:bodyPr>
          <a:lstStyle/>
          <a:p>
            <a:pPr marL="0" marR="0" lvl="0" indent="0" algn="r" rtl="0">
              <a:lnSpc>
                <a:spcPct val="100000"/>
              </a:lnSpc>
              <a:spcBef>
                <a:spcPts val="0"/>
              </a:spcBef>
              <a:spcAft>
                <a:spcPts val="0"/>
              </a:spcAft>
              <a:buClr>
                <a:srgbClr val="000000"/>
              </a:buClr>
              <a:buSzPts val="1400"/>
              <a:buFont typeface="Philosopher"/>
              <a:buNone/>
            </a:pPr>
            <a:r>
              <a:rPr lang="cs-CZ" sz="3200" b="1" i="0" u="none" strike="noStrike" cap="none">
                <a:solidFill>
                  <a:srgbClr val="000000"/>
                </a:solidFill>
                <a:latin typeface="Philosopher"/>
                <a:ea typeface="Philosopher"/>
                <a:cs typeface="Philosopher"/>
                <a:sym typeface="Philosopher"/>
              </a:rPr>
              <a:t>8 godzin samodzielnej nauki</a:t>
            </a:r>
            <a:endParaRPr/>
          </a:p>
        </p:txBody>
      </p:sp>
      <p:sp>
        <p:nvSpPr>
          <p:cNvPr id="53" name="Google Shape;53;p9"/>
          <p:cNvSpPr txBox="1"/>
          <p:nvPr/>
        </p:nvSpPr>
        <p:spPr>
          <a:xfrm>
            <a:off x="6330156" y="4656100"/>
            <a:ext cx="2761800" cy="2088000"/>
          </a:xfrm>
          <a:prstGeom prst="rect">
            <a:avLst/>
          </a:prstGeom>
          <a:noFill/>
          <a:ln>
            <a:noFill/>
          </a:ln>
        </p:spPr>
        <p:txBody>
          <a:bodyPr spcFirstLastPara="1" wrap="square" lIns="91425" tIns="91425" rIns="91425" bIns="91425" anchor="t" anchorCtr="0">
            <a:noAutofit/>
          </a:bodyPr>
          <a:lstStyle/>
          <a:p>
            <a:pPr marL="0" marR="0" lvl="0" indent="0" algn="just" rtl="0">
              <a:lnSpc>
                <a:spcPct val="150000"/>
              </a:lnSpc>
              <a:spcBef>
                <a:spcPts val="0"/>
              </a:spcBef>
              <a:spcAft>
                <a:spcPts val="0"/>
              </a:spcAft>
              <a:buClr>
                <a:srgbClr val="000000"/>
              </a:buClr>
              <a:buSzPts val="1600"/>
              <a:buFont typeface="Arial"/>
              <a:buNone/>
            </a:pPr>
            <a:r>
              <a:rPr lang="cs-CZ" sz="1600" b="0" i="0" u="none" strike="noStrike" cap="none">
                <a:solidFill>
                  <a:srgbClr val="000000"/>
                </a:solidFill>
                <a:latin typeface="Roboto"/>
                <a:ea typeface="Roboto"/>
                <a:cs typeface="Roboto"/>
                <a:sym typeface="Roboto"/>
              </a:rPr>
              <a:t>Ta prezentacja obejmuje 6 godzin nauki F2F.</a:t>
            </a:r>
            <a:endParaRPr/>
          </a:p>
          <a:p>
            <a:pPr marL="0" marR="0" lvl="0" indent="0" algn="l" rtl="0">
              <a:lnSpc>
                <a:spcPct val="150000"/>
              </a:lnSpc>
              <a:spcBef>
                <a:spcPts val="0"/>
              </a:spcBef>
              <a:spcAft>
                <a:spcPts val="0"/>
              </a:spcAft>
              <a:buClr>
                <a:srgbClr val="000000"/>
              </a:buClr>
              <a:buSzPts val="1600"/>
              <a:buFont typeface="Arial"/>
              <a:buNone/>
            </a:pPr>
            <a:r>
              <a:rPr lang="cs-CZ" sz="1600" b="0" i="0" u="none" strike="noStrike" cap="none">
                <a:solidFill>
                  <a:srgbClr val="000000"/>
                </a:solidFill>
                <a:latin typeface="Roboto"/>
                <a:ea typeface="Roboto"/>
                <a:cs typeface="Roboto"/>
                <a:sym typeface="Roboto"/>
              </a:rPr>
              <a:t>Towarzyszy mu plan lekcji dla moderatora.</a:t>
            </a:r>
            <a:endParaRPr sz="1600" b="0" i="0" u="none" strike="noStrike" cap="none">
              <a:solidFill>
                <a:srgbClr val="000000"/>
              </a:solidFill>
              <a:latin typeface="Roboto"/>
              <a:ea typeface="Roboto"/>
              <a:cs typeface="Roboto"/>
              <a:sym typeface="Roboto"/>
            </a:endParaRPr>
          </a:p>
        </p:txBody>
      </p:sp>
      <p:sp>
        <p:nvSpPr>
          <p:cNvPr id="54" name="Google Shape;54;p9"/>
          <p:cNvSpPr txBox="1"/>
          <p:nvPr/>
        </p:nvSpPr>
        <p:spPr>
          <a:xfrm>
            <a:off x="8935200" y="5011450"/>
            <a:ext cx="2919000" cy="1271700"/>
          </a:xfrm>
          <a:prstGeom prst="rect">
            <a:avLst/>
          </a:prstGeom>
          <a:noFill/>
          <a:ln>
            <a:noFill/>
          </a:ln>
        </p:spPr>
        <p:txBody>
          <a:bodyPr spcFirstLastPara="1" wrap="square" lIns="91425" tIns="91425" rIns="91425" bIns="91425" anchor="t" anchorCtr="0">
            <a:noAutofit/>
          </a:bodyPr>
          <a:lstStyle/>
          <a:p>
            <a:pPr marL="0" marR="0" lvl="0" indent="0" algn="r" rtl="0">
              <a:lnSpc>
                <a:spcPct val="150000"/>
              </a:lnSpc>
              <a:spcBef>
                <a:spcPts val="0"/>
              </a:spcBef>
              <a:spcAft>
                <a:spcPts val="0"/>
              </a:spcAft>
              <a:buClr>
                <a:srgbClr val="000000"/>
              </a:buClr>
              <a:buSzPts val="1600"/>
              <a:buFont typeface="Arial"/>
              <a:buNone/>
            </a:pPr>
            <a:r>
              <a:rPr lang="cs-CZ" sz="1600" b="0" i="0" u="none" strike="noStrike" cap="none">
                <a:solidFill>
                  <a:srgbClr val="000000"/>
                </a:solidFill>
                <a:latin typeface="Roboto"/>
                <a:ea typeface="Roboto"/>
                <a:cs typeface="Roboto"/>
                <a:sym typeface="Roboto"/>
              </a:rPr>
              <a:t>Przejdź przez prezentację z zasobami do samodzielnej nauki we własnym tempie!</a:t>
            </a:r>
            <a:endParaRPr sz="1600" b="0" i="0" u="none" strike="noStrike" cap="none">
              <a:solidFill>
                <a:srgbClr val="000000"/>
              </a:solidFill>
              <a:latin typeface="Roboto"/>
              <a:ea typeface="Roboto"/>
              <a:cs typeface="Roboto"/>
              <a:sym typeface="Roboto"/>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8301" y="5899785"/>
            <a:ext cx="2429309" cy="461703"/>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0"/>
          <p:cNvSpPr txBox="1"/>
          <p:nvPr/>
        </p:nvSpPr>
        <p:spPr>
          <a:xfrm>
            <a:off x="4573595" y="851457"/>
            <a:ext cx="3044807" cy="36718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4000" b="1" i="0" u="none" strike="noStrike" cap="none">
                <a:solidFill>
                  <a:schemeClr val="dk1"/>
                </a:solidFill>
                <a:latin typeface="Philosopher"/>
                <a:ea typeface="Philosopher"/>
                <a:cs typeface="Philosopher"/>
                <a:sym typeface="Philosopher"/>
              </a:rPr>
              <a:t>Wprowadzenie</a:t>
            </a:r>
            <a:endParaRPr sz="4000" b="1" i="0" u="none" strike="noStrike" cap="none">
              <a:solidFill>
                <a:schemeClr val="dk1"/>
              </a:solidFill>
              <a:latin typeface="Philosopher"/>
              <a:ea typeface="Philosopher"/>
              <a:cs typeface="Philosopher"/>
              <a:sym typeface="Philosopher"/>
            </a:endParaRPr>
          </a:p>
        </p:txBody>
      </p:sp>
      <p:grpSp>
        <p:nvGrpSpPr>
          <p:cNvPr id="60" name="Google Shape;60;p10"/>
          <p:cNvGrpSpPr/>
          <p:nvPr/>
        </p:nvGrpSpPr>
        <p:grpSpPr>
          <a:xfrm>
            <a:off x="5470061" y="1709272"/>
            <a:ext cx="1251876" cy="358096"/>
            <a:chOff x="5470062" y="1167647"/>
            <a:chExt cx="1251876" cy="358096"/>
          </a:xfrm>
        </p:grpSpPr>
        <p:sp>
          <p:nvSpPr>
            <p:cNvPr id="61" name="Google Shape;61;p10"/>
            <p:cNvSpPr/>
            <p:nvPr/>
          </p:nvSpPr>
          <p:spPr>
            <a:xfrm>
              <a:off x="5470062"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2" name="Google Shape;62;p10"/>
            <p:cNvSpPr/>
            <p:nvPr/>
          </p:nvSpPr>
          <p:spPr>
            <a:xfrm>
              <a:off x="5916952" y="1167647"/>
              <a:ext cx="358096" cy="358096"/>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3" name="Google Shape;63;p10"/>
            <p:cNvSpPr/>
            <p:nvPr/>
          </p:nvSpPr>
          <p:spPr>
            <a:xfrm>
              <a:off x="6526146" y="1248799"/>
              <a:ext cx="195792" cy="195792"/>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64" name="Google Shape;64;p10" descr="A picture containing icon&#10;&#10;Description automatically generated"/>
          <p:cNvPicPr preferRelativeResize="0"/>
          <p:nvPr/>
        </p:nvPicPr>
        <p:blipFill rotWithShape="1">
          <a:blip r:embed="rId3">
            <a:alphaModFix/>
          </a:blip>
          <a:srcRect/>
          <a:stretch/>
        </p:blipFill>
        <p:spPr>
          <a:xfrm>
            <a:off x="10625575" y="0"/>
            <a:ext cx="1723782" cy="1218637"/>
          </a:xfrm>
          <a:prstGeom prst="rect">
            <a:avLst/>
          </a:prstGeom>
          <a:noFill/>
          <a:ln>
            <a:noFill/>
          </a:ln>
        </p:spPr>
      </p:pic>
      <p:sp>
        <p:nvSpPr>
          <p:cNvPr id="66" name="Google Shape;66;p10"/>
          <p:cNvSpPr txBox="1"/>
          <p:nvPr/>
        </p:nvSpPr>
        <p:spPr>
          <a:xfrm>
            <a:off x="537738" y="2625925"/>
            <a:ext cx="11116500" cy="25608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Ta prezentacja zawiera </a:t>
            </a:r>
            <a:r>
              <a:rPr lang="cs-CZ" sz="3200" b="1" i="0" u="none" strike="noStrike" cap="none">
                <a:solidFill>
                  <a:schemeClr val="dk1"/>
                </a:solidFill>
                <a:latin typeface="Philosopher"/>
                <a:ea typeface="Philosopher"/>
                <a:cs typeface="Philosopher"/>
                <a:sym typeface="Philosopher"/>
              </a:rPr>
              <a:t>materiały do samodzielnej nauki </a:t>
            </a:r>
            <a:r>
              <a:rPr lang="cs-CZ" sz="3200" b="0" i="0" u="none" strike="noStrike" cap="none">
                <a:solidFill>
                  <a:schemeClr val="dk1"/>
                </a:solidFill>
                <a:latin typeface="Philosopher"/>
                <a:ea typeface="Philosopher"/>
                <a:cs typeface="Philosopher"/>
                <a:sym typeface="Philosopher"/>
              </a:rPr>
              <a:t>i</a:t>
            </a:r>
            <a:r>
              <a:rPr lang="cs-CZ" sz="3200" b="1" i="0" u="none" strike="noStrike" cap="none">
                <a:solidFill>
                  <a:schemeClr val="dk1"/>
                </a:solidFill>
                <a:latin typeface="Philosopher"/>
                <a:ea typeface="Philosopher"/>
                <a:cs typeface="Philosopher"/>
                <a:sym typeface="Philosopher"/>
              </a:rPr>
              <a:t> ćwiczenie do samodzielnej refleksji.</a:t>
            </a: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Zachęcamy do wybrania zasobów, które najlepiej odpowiadają Twoim zainteresowaniom i celom edukacyjnym. </a:t>
            </a:r>
            <a:endParaRPr sz="3200" b="0" i="0" u="none" strike="noStrike" cap="none">
              <a:solidFill>
                <a:schemeClr val="dk1"/>
              </a:solidFill>
              <a:latin typeface="Philosopher"/>
              <a:ea typeface="Philosopher"/>
              <a:cs typeface="Philosopher"/>
              <a:sym typeface="Philosopher"/>
            </a:endParaRPr>
          </a:p>
          <a:p>
            <a:pPr marL="0" marR="0" lvl="0" indent="0" algn="ctr" rtl="0">
              <a:lnSpc>
                <a:spcPct val="100000"/>
              </a:lnSpc>
              <a:spcBef>
                <a:spcPts val="0"/>
              </a:spcBef>
              <a:spcAft>
                <a:spcPts val="0"/>
              </a:spcAft>
              <a:buClr>
                <a:schemeClr val="dk1"/>
              </a:buClr>
              <a:buSzPts val="1400"/>
              <a:buFont typeface="Philosopher"/>
              <a:buNone/>
            </a:pPr>
            <a:r>
              <a:rPr lang="cs-CZ" sz="3200" b="0" i="0" u="none" strike="noStrike" cap="none">
                <a:solidFill>
                  <a:schemeClr val="dk1"/>
                </a:solidFill>
                <a:latin typeface="Philosopher"/>
                <a:ea typeface="Philosopher"/>
                <a:cs typeface="Philosopher"/>
                <a:sym typeface="Philosopher"/>
              </a:rPr>
              <a:t>Zasoby te można eksplorować </a:t>
            </a:r>
            <a:r>
              <a:rPr lang="cs-CZ" sz="3200" b="1" i="0" u="none" strike="noStrike" cap="none">
                <a:solidFill>
                  <a:schemeClr val="dk1"/>
                </a:solidFill>
                <a:latin typeface="Philosopher"/>
                <a:ea typeface="Philosopher"/>
                <a:cs typeface="Philosopher"/>
                <a:sym typeface="Philosopher"/>
              </a:rPr>
              <a:t>niezależnie</a:t>
            </a:r>
            <a:r>
              <a:rPr lang="cs-CZ" sz="3200" b="0" i="0" u="none" strike="noStrike" cap="none">
                <a:solidFill>
                  <a:schemeClr val="dk1"/>
                </a:solidFill>
                <a:latin typeface="Philosopher"/>
                <a:ea typeface="Philosopher"/>
                <a:cs typeface="Philosopher"/>
                <a:sym typeface="Philosopher"/>
              </a:rPr>
              <a:t>, bez określonej kolejności lub wymogu przejścia przez wszystkie z nich.</a:t>
            </a:r>
            <a:endParaRPr sz="3200" b="0" i="0" u="none" strike="noStrike" cap="none">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651" y="5983136"/>
            <a:ext cx="2429309" cy="46170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1"/>
          <p:cNvSpPr txBox="1"/>
          <p:nvPr/>
        </p:nvSpPr>
        <p:spPr>
          <a:xfrm>
            <a:off x="2214900" y="109400"/>
            <a:ext cx="7762200" cy="1218600"/>
          </a:xfrm>
          <a:prstGeom prst="rect">
            <a:avLst/>
          </a:prstGeom>
          <a:noFill/>
          <a:ln>
            <a:noFill/>
          </a:ln>
        </p:spPr>
        <p:txBody>
          <a:bodyPr spcFirstLastPara="1" wrap="square" lIns="91425" tIns="91425" rIns="91425" bIns="91425" anchor="ctr" anchorCtr="0">
            <a:noAutofit/>
          </a:bodyPr>
          <a:lstStyle/>
          <a:p>
            <a:pPr marL="457200" marR="0" lvl="0" indent="-381000" algn="ctr" rtl="0">
              <a:lnSpc>
                <a:spcPct val="100000"/>
              </a:lnSpc>
              <a:spcBef>
                <a:spcPts val="0"/>
              </a:spcBef>
              <a:spcAft>
                <a:spcPts val="0"/>
              </a:spcAft>
              <a:buClr>
                <a:schemeClr val="dk1"/>
              </a:buClr>
              <a:buSzPts val="2400"/>
              <a:buFont typeface="Philosopher"/>
              <a:buAutoNum type="arabicPeriod"/>
            </a:pPr>
            <a:r>
              <a:rPr lang="cs-CZ" sz="2400" b="1">
                <a:solidFill>
                  <a:schemeClr val="dk1"/>
                </a:solidFill>
                <a:latin typeface="Philosopher"/>
                <a:ea typeface="Philosopher"/>
                <a:cs typeface="Philosopher"/>
                <a:sym typeface="Philosopher"/>
              </a:rPr>
              <a:t>Wprowadzenie do strategii zaangażowania w środowisku cyfrowym (I)</a:t>
            </a:r>
            <a:endParaRPr sz="2400" b="1" i="0" u="none" strike="noStrike" cap="none">
              <a:solidFill>
                <a:schemeClr val="dk1"/>
              </a:solidFill>
              <a:latin typeface="Philosopher"/>
              <a:ea typeface="Philosopher"/>
              <a:cs typeface="Philosopher"/>
              <a:sym typeface="Philosopher"/>
            </a:endParaRPr>
          </a:p>
        </p:txBody>
      </p:sp>
      <p:grpSp>
        <p:nvGrpSpPr>
          <p:cNvPr id="72" name="Google Shape;72;p11"/>
          <p:cNvGrpSpPr/>
          <p:nvPr/>
        </p:nvGrpSpPr>
        <p:grpSpPr>
          <a:xfrm>
            <a:off x="5470011" y="1218622"/>
            <a:ext cx="1251984" cy="358200"/>
            <a:chOff x="5470062" y="1167647"/>
            <a:chExt cx="1251984" cy="358200"/>
          </a:xfrm>
        </p:grpSpPr>
        <p:sp>
          <p:nvSpPr>
            <p:cNvPr id="73" name="Google Shape;73;p11"/>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11"/>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11"/>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76" name="Google Shape;76;p11"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78" name="Google Shape;78;p11"/>
          <p:cNvSpPr txBox="1"/>
          <p:nvPr/>
        </p:nvSpPr>
        <p:spPr>
          <a:xfrm>
            <a:off x="163275" y="1800525"/>
            <a:ext cx="4997100" cy="3706800"/>
          </a:xfrm>
          <a:prstGeom prst="rect">
            <a:avLst/>
          </a:prstGeom>
          <a:noFill/>
          <a:ln>
            <a:noFill/>
          </a:ln>
        </p:spPr>
        <p:txBody>
          <a:bodyPr spcFirstLastPara="1" wrap="square" lIns="91425" tIns="91425" rIns="91425" bIns="91425" anchor="ctr" anchorCtr="0">
            <a:noAutofit/>
          </a:bodyPr>
          <a:lstStyle/>
          <a:p>
            <a:pPr marL="457200" lvl="0" indent="-355600" algn="l" rtl="0">
              <a:lnSpc>
                <a:spcPct val="115000"/>
              </a:lnSpc>
              <a:spcBef>
                <a:spcPts val="150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Zasób 1: Prezentacja wideo (1 godz. 14 min)</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Obejrzyj prezentację wideo na temat tworzenia kultury zaangażowania w klasie dla dorosłych;</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Uzyskaj wgląd w znaczenie zaangażowania i jego wpływ na efekty uczenia się.</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Link: </a:t>
            </a:r>
            <a:r>
              <a:rPr lang="cs-CZ" sz="2000" u="sng">
                <a:solidFill>
                  <a:schemeClr val="hlink"/>
                </a:solidFill>
                <a:latin typeface="Philosopher"/>
                <a:ea typeface="Philosopher"/>
                <a:cs typeface="Philosopher"/>
                <a:sym typeface="Philosopher"/>
                <a:hlinkClick r:id="rId4"/>
              </a:rPr>
              <a:t>https:</a:t>
            </a:r>
            <a:r>
              <a:rPr lang="cs-CZ" sz="2000">
                <a:solidFill>
                  <a:schemeClr val="dk1"/>
                </a:solidFill>
                <a:latin typeface="Philosopher"/>
                <a:ea typeface="Philosopher"/>
                <a:cs typeface="Philosopher"/>
                <a:sym typeface="Philosopher"/>
              </a:rPr>
              <a:t>//www.youtube.com/watch?v=25H09leLyf4 </a:t>
            </a:r>
            <a:endParaRPr sz="2000">
              <a:solidFill>
                <a:schemeClr val="dk1"/>
              </a:solidFill>
              <a:latin typeface="Philosopher"/>
              <a:ea typeface="Philosopher"/>
              <a:cs typeface="Philosopher"/>
              <a:sym typeface="Philosopher"/>
            </a:endParaRPr>
          </a:p>
          <a:p>
            <a:pPr marL="91440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Korzystaj z automatycznych tłumaczeń Youtube.</a:t>
            </a:r>
            <a:endParaRPr sz="2000">
              <a:solidFill>
                <a:schemeClr val="dk1"/>
              </a:solidFill>
              <a:latin typeface="Philosopher"/>
              <a:ea typeface="Philosopher"/>
              <a:cs typeface="Philosopher"/>
              <a:sym typeface="Philosopher"/>
            </a:endParaRPr>
          </a:p>
        </p:txBody>
      </p:sp>
      <p:pic>
        <p:nvPicPr>
          <p:cNvPr id="79" name="Google Shape;79;p11" descr="This EdTech Showcase features an in-conversation session with two prominent leaders in education; Dr Lyn Hay, Director Leading Learning Institute &amp; Leanne Guillion, Deputy Principal and Head of Caulfield Campus Caulfield Grammar School. Facilitated by David Linke, Managing Director EduGrowth the discussion includes making the case for change among school leaders and the wider school community, defining frameworks for transformation and thinking about the tools that will help achieve desired outcomes. &#10;&#10;Amidst the discussion is a showcase of four Australian EdTech products focussed on maximising student engagement in a digital environment: Education Horizons Group, Verso Learning, edQuire and Smart Stone Technology." title="K12 EdTech Showcase - Student Engagement in a Digital Environment">
            <a:hlinkClick r:id="rId5"/>
          </p:cNvPr>
          <p:cNvPicPr preferRelativeResize="0"/>
          <p:nvPr/>
        </p:nvPicPr>
        <p:blipFill>
          <a:blip r:embed="rId6">
            <a:alphaModFix/>
          </a:blip>
          <a:stretch>
            <a:fillRect/>
          </a:stretch>
        </p:blipFill>
        <p:spPr>
          <a:xfrm>
            <a:off x="5324025" y="1800525"/>
            <a:ext cx="6580100" cy="4171575"/>
          </a:xfrm>
          <a:prstGeom prst="rect">
            <a:avLst/>
          </a:prstGeom>
          <a:noFill/>
          <a:ln>
            <a:noFill/>
          </a:ln>
        </p:spPr>
      </p:pic>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8534" y="6260802"/>
            <a:ext cx="2429309" cy="46170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10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2"/>
          <p:cNvSpPr/>
          <p:nvPr/>
        </p:nvSpPr>
        <p:spPr>
          <a:xfrm>
            <a:off x="567001" y="2403125"/>
            <a:ext cx="524256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pl-PL"/>
          </a:p>
        </p:txBody>
      </p:sp>
      <p:sp>
        <p:nvSpPr>
          <p:cNvPr id="85" name="Google Shape;85;p12"/>
          <p:cNvSpPr txBox="1"/>
          <p:nvPr/>
        </p:nvSpPr>
        <p:spPr>
          <a:xfrm>
            <a:off x="2214900" y="261775"/>
            <a:ext cx="7762200" cy="1447500"/>
          </a:xfrm>
          <a:prstGeom prst="rect">
            <a:avLst/>
          </a:prstGeom>
          <a:noFill/>
          <a:ln>
            <a:noFill/>
          </a:ln>
        </p:spPr>
        <p:txBody>
          <a:bodyPr spcFirstLastPara="1" wrap="square" lIns="91425" tIns="91425" rIns="91425" bIns="91425" anchor="ctr" anchorCtr="0">
            <a:noAutofit/>
          </a:bodyPr>
          <a:lstStyle/>
          <a:p>
            <a:pPr marL="457200" marR="0" lvl="0" indent="-381000" algn="ctr" rtl="0">
              <a:lnSpc>
                <a:spcPct val="100000"/>
              </a:lnSpc>
              <a:spcBef>
                <a:spcPts val="0"/>
              </a:spcBef>
              <a:spcAft>
                <a:spcPts val="0"/>
              </a:spcAft>
              <a:buClr>
                <a:schemeClr val="dk1"/>
              </a:buClr>
              <a:buSzPts val="2400"/>
              <a:buFont typeface="Philosopher"/>
              <a:buAutoNum type="arabicPeriod"/>
            </a:pPr>
            <a:r>
              <a:rPr lang="cs-CZ" sz="2400" b="1">
                <a:solidFill>
                  <a:schemeClr val="dk1"/>
                </a:solidFill>
                <a:latin typeface="Philosopher"/>
                <a:ea typeface="Philosopher"/>
                <a:cs typeface="Philosopher"/>
                <a:sym typeface="Philosopher"/>
              </a:rPr>
              <a:t>Wprowadzenie do strategii zaangażowania w środowisku cyfrowym (II)</a:t>
            </a:r>
            <a:endParaRPr sz="2400" b="1" i="0" u="none" strike="noStrike" cap="none">
              <a:solidFill>
                <a:schemeClr val="dk1"/>
              </a:solidFill>
              <a:latin typeface="Philosopher"/>
              <a:ea typeface="Philosopher"/>
              <a:cs typeface="Philosopher"/>
              <a:sym typeface="Philosopher"/>
            </a:endParaRPr>
          </a:p>
        </p:txBody>
      </p:sp>
      <p:grpSp>
        <p:nvGrpSpPr>
          <p:cNvPr id="86" name="Google Shape;86;p12"/>
          <p:cNvGrpSpPr/>
          <p:nvPr/>
        </p:nvGrpSpPr>
        <p:grpSpPr>
          <a:xfrm>
            <a:off x="5470011" y="1544372"/>
            <a:ext cx="1251984" cy="358200"/>
            <a:chOff x="5470062" y="1167647"/>
            <a:chExt cx="1251984" cy="358200"/>
          </a:xfrm>
        </p:grpSpPr>
        <p:sp>
          <p:nvSpPr>
            <p:cNvPr id="87" name="Google Shape;87;p12"/>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12"/>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12"/>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90" name="Google Shape;90;p12"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92" name="Google Shape;92;p12"/>
          <p:cNvSpPr txBox="1"/>
          <p:nvPr/>
        </p:nvSpPr>
        <p:spPr>
          <a:xfrm>
            <a:off x="728725" y="2577600"/>
            <a:ext cx="4919100" cy="2750400"/>
          </a:xfrm>
          <a:prstGeom prst="rect">
            <a:avLst/>
          </a:prstGeom>
          <a:noFill/>
          <a:ln>
            <a:noFill/>
          </a:ln>
        </p:spPr>
        <p:txBody>
          <a:bodyPr spcFirstLastPara="1" wrap="square" lIns="91425" tIns="91425" rIns="91425" bIns="91425" anchor="ctr" anchorCtr="0">
            <a:noAutofit/>
          </a:bodyPr>
          <a:lstStyle/>
          <a:p>
            <a:pPr marL="457200" lvl="0"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Ćwiczenie autorefleksji </a:t>
            </a:r>
            <a:r>
              <a:rPr lang="cs-CZ" sz="2000">
                <a:solidFill>
                  <a:schemeClr val="dk1"/>
                </a:solidFill>
                <a:latin typeface="Philosopher"/>
                <a:ea typeface="Philosopher"/>
                <a:cs typeface="Philosopher"/>
                <a:sym typeface="Philosopher"/>
              </a:rPr>
              <a:t>(15 minut)</a:t>
            </a:r>
            <a:endParaRPr sz="2000">
              <a:solidFill>
                <a:schemeClr val="dk1"/>
              </a:solidFill>
              <a:latin typeface="Philosopher"/>
              <a:ea typeface="Philosopher"/>
              <a:cs typeface="Philosopher"/>
              <a:sym typeface="Philosopher"/>
            </a:endParaRPr>
          </a:p>
          <a:p>
            <a:pPr marL="899999" lvl="4" indent="-355599"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Zanotuj kluczowe pojęcia z prezentacji.</a:t>
            </a:r>
            <a:endParaRPr sz="2000">
              <a:solidFill>
                <a:schemeClr val="dk1"/>
              </a:solidFill>
              <a:latin typeface="Philosopher"/>
              <a:ea typeface="Philosopher"/>
              <a:cs typeface="Philosopher"/>
              <a:sym typeface="Philosopher"/>
            </a:endParaRPr>
          </a:p>
          <a:p>
            <a:pPr marL="899999" lvl="4" indent="-355599"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Zastanów się nad własnymi doświadczeniami w nauczaniu i nad tym, jak strategie zaangażowania wpłynęły na uczniów.</a:t>
            </a:r>
            <a:endParaRPr sz="3400">
              <a:solidFill>
                <a:schemeClr val="dk1"/>
              </a:solidFill>
              <a:latin typeface="Philosopher"/>
              <a:ea typeface="Philosopher"/>
              <a:cs typeface="Philosopher"/>
              <a:sym typeface="Philosopher"/>
            </a:endParaRPr>
          </a:p>
        </p:txBody>
      </p:sp>
      <p:sp>
        <p:nvSpPr>
          <p:cNvPr id="93" name="Google Shape;93;p12"/>
          <p:cNvSpPr/>
          <p:nvPr/>
        </p:nvSpPr>
        <p:spPr>
          <a:xfrm>
            <a:off x="6245176" y="3033675"/>
            <a:ext cx="5623560" cy="3433286"/>
          </a:xfrm>
          <a:custGeom>
            <a:avLst/>
            <a:gdLst/>
            <a:ahLst/>
            <a:cxnLst/>
            <a:rect l="l" t="t" r="r" b="b"/>
            <a:pathLst>
              <a:path w="9144000" h="5143500" extrusionOk="0">
                <a:moveTo>
                  <a:pt x="0" y="0"/>
                </a:moveTo>
                <a:lnTo>
                  <a:pt x="9144000" y="0"/>
                </a:lnTo>
                <a:lnTo>
                  <a:pt x="9144000" y="5143500"/>
                </a:lnTo>
                <a:lnTo>
                  <a:pt x="0" y="5143500"/>
                </a:lnTo>
                <a:lnTo>
                  <a:pt x="0" y="0"/>
                </a:lnTo>
                <a:close/>
              </a:path>
            </a:pathLst>
          </a:custGeom>
          <a:blipFill rotWithShape="1">
            <a:blip r:embed="rId4">
              <a:alphaModFix/>
            </a:blip>
            <a:stretch>
              <a:fillRect l="-6249" r="-6249"/>
            </a:stretch>
          </a:blipFill>
          <a:ln>
            <a:noFill/>
          </a:ln>
        </p:spPr>
        <p:txBody>
          <a:bodyPr/>
          <a:lstStyle/>
          <a:p>
            <a:endParaRPr lang="pl-PL"/>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2176" y="6134522"/>
            <a:ext cx="2429309" cy="46170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Google Shape;98;p13"/>
          <p:cNvSpPr/>
          <p:nvPr/>
        </p:nvSpPr>
        <p:spPr>
          <a:xfrm rot="10800000">
            <a:off x="5392373" y="1469479"/>
            <a:ext cx="6432602" cy="4813746"/>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txBody>
          <a:bodyPr/>
          <a:lstStyle/>
          <a:p>
            <a:endParaRPr lang="pl-PL"/>
          </a:p>
        </p:txBody>
      </p:sp>
      <p:sp>
        <p:nvSpPr>
          <p:cNvPr id="99" name="Google Shape;99;p13"/>
          <p:cNvSpPr txBox="1"/>
          <p:nvPr/>
        </p:nvSpPr>
        <p:spPr>
          <a:xfrm>
            <a:off x="2137300" y="-114429"/>
            <a:ext cx="7762200" cy="9747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None/>
            </a:pPr>
            <a:r>
              <a:rPr lang="cs-CZ" sz="2400" b="1">
                <a:solidFill>
                  <a:schemeClr val="dk1"/>
                </a:solidFill>
                <a:latin typeface="Philosopher"/>
                <a:ea typeface="Philosopher"/>
                <a:cs typeface="Philosopher"/>
                <a:sym typeface="Philosopher"/>
              </a:rPr>
              <a:t>2. Praca w nietradycyjnych środowiskach (I)</a:t>
            </a:r>
            <a:endParaRPr sz="2400" b="1" i="0" u="none" strike="noStrike" cap="none">
              <a:solidFill>
                <a:schemeClr val="dk1"/>
              </a:solidFill>
              <a:latin typeface="Philosopher"/>
              <a:ea typeface="Philosopher"/>
              <a:cs typeface="Philosopher"/>
              <a:sym typeface="Philosopher"/>
            </a:endParaRPr>
          </a:p>
        </p:txBody>
      </p:sp>
      <p:grpSp>
        <p:nvGrpSpPr>
          <p:cNvPr id="100" name="Google Shape;100;p13"/>
          <p:cNvGrpSpPr/>
          <p:nvPr/>
        </p:nvGrpSpPr>
        <p:grpSpPr>
          <a:xfrm>
            <a:off x="5392411" y="676122"/>
            <a:ext cx="1251984" cy="358200"/>
            <a:chOff x="5470062" y="1167647"/>
            <a:chExt cx="1251984" cy="358200"/>
          </a:xfrm>
        </p:grpSpPr>
        <p:sp>
          <p:nvSpPr>
            <p:cNvPr id="101" name="Google Shape;101;p13"/>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13"/>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13"/>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04" name="Google Shape;104;p13" descr="A picture containing icon&#10;&#10;Description automatically generated"/>
          <p:cNvPicPr preferRelativeResize="0"/>
          <p:nvPr/>
        </p:nvPicPr>
        <p:blipFill rotWithShape="1">
          <a:blip r:embed="rId3">
            <a:alphaModFix/>
          </a:blip>
          <a:srcRect/>
          <a:stretch/>
        </p:blipFill>
        <p:spPr>
          <a:xfrm>
            <a:off x="10547975" y="0"/>
            <a:ext cx="1723784" cy="1218637"/>
          </a:xfrm>
          <a:prstGeom prst="rect">
            <a:avLst/>
          </a:prstGeom>
          <a:noFill/>
          <a:ln>
            <a:noFill/>
          </a:ln>
        </p:spPr>
      </p:pic>
      <p:sp>
        <p:nvSpPr>
          <p:cNvPr id="106" name="Google Shape;106;p13"/>
          <p:cNvSpPr txBox="1"/>
          <p:nvPr/>
        </p:nvSpPr>
        <p:spPr>
          <a:xfrm>
            <a:off x="85675" y="1575600"/>
            <a:ext cx="5306700" cy="3706800"/>
          </a:xfrm>
          <a:prstGeom prst="rect">
            <a:avLst/>
          </a:prstGeom>
          <a:noFill/>
          <a:ln>
            <a:noFill/>
          </a:ln>
        </p:spPr>
        <p:txBody>
          <a:bodyPr spcFirstLastPara="1" wrap="square" lIns="91425" tIns="91425" rIns="91425" bIns="91425" anchor="ctr" anchorCtr="0">
            <a:noAutofit/>
          </a:bodyPr>
          <a:lstStyle/>
          <a:p>
            <a:pPr marL="457200" marR="0" lvl="0" indent="-342900" algn="l" rtl="0">
              <a:lnSpc>
                <a:spcPct val="115000"/>
              </a:lnSpc>
              <a:spcBef>
                <a:spcPts val="150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Zasób 2: Czytanie artykułów (1 godzina)</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Przeczytaj artykuł o wyzwaniach i korzyściach związanych z pracą w nietradycyjnych środowiskach nauczania.</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Zrozumienie, w jaki sposób środowiska cyfrowe zmieniły edukację.</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0"/>
              </a:spcBef>
              <a:spcAft>
                <a:spcPts val="0"/>
              </a:spcAft>
              <a:buClr>
                <a:schemeClr val="dk1"/>
              </a:buClr>
              <a:buSzPts val="1800"/>
              <a:buFont typeface="Philosopher"/>
              <a:buChar char="○"/>
            </a:pPr>
            <a:r>
              <a:rPr lang="cs-CZ" sz="1800">
                <a:solidFill>
                  <a:schemeClr val="dk1"/>
                </a:solidFill>
                <a:latin typeface="Philosopher"/>
                <a:ea typeface="Philosopher"/>
                <a:cs typeface="Philosopher"/>
                <a:sym typeface="Philosopher"/>
              </a:rPr>
              <a:t>Link: </a:t>
            </a:r>
            <a:r>
              <a:rPr lang="cs-CZ" sz="1800" u="sng">
                <a:solidFill>
                  <a:schemeClr val="hlink"/>
                </a:solidFill>
                <a:latin typeface="Philosopher"/>
                <a:ea typeface="Philosopher"/>
                <a:cs typeface="Philosopher"/>
                <a:sym typeface="Philosopher"/>
                <a:hlinkClick r:id="rId4"/>
              </a:rPr>
              <a:t>https:</a:t>
            </a:r>
            <a:r>
              <a:rPr lang="cs-CZ" sz="1800">
                <a:solidFill>
                  <a:schemeClr val="dk1"/>
                </a:solidFill>
                <a:latin typeface="Philosopher"/>
                <a:ea typeface="Philosopher"/>
                <a:cs typeface="Philosopher"/>
                <a:sym typeface="Philosopher"/>
              </a:rPr>
              <a:t>//onlinelibrary.wiley.com/doi/epdf/10.1111/ijtd.12171 </a:t>
            </a:r>
            <a:endParaRPr sz="1800">
              <a:solidFill>
                <a:schemeClr val="dk1"/>
              </a:solidFill>
              <a:latin typeface="Philosopher"/>
              <a:ea typeface="Philosopher"/>
              <a:cs typeface="Philosopher"/>
              <a:sym typeface="Philosopher"/>
            </a:endParaRPr>
          </a:p>
          <a:p>
            <a:pPr marL="914400" marR="0" lvl="1" indent="-342900" algn="l" rtl="0">
              <a:lnSpc>
                <a:spcPct val="115000"/>
              </a:lnSpc>
              <a:spcBef>
                <a:spcPts val="1000"/>
              </a:spcBef>
              <a:spcAft>
                <a:spcPts val="1000"/>
              </a:spcAft>
              <a:buClr>
                <a:schemeClr val="dk1"/>
              </a:buClr>
              <a:buSzPts val="1800"/>
              <a:buFont typeface="Philosopher"/>
              <a:buChar char="○"/>
            </a:pPr>
            <a:r>
              <a:rPr lang="cs-CZ" sz="1800">
                <a:solidFill>
                  <a:schemeClr val="dk1"/>
                </a:solidFill>
                <a:latin typeface="Philosopher"/>
                <a:ea typeface="Philosopher"/>
                <a:cs typeface="Philosopher"/>
                <a:sym typeface="Philosopher"/>
              </a:rPr>
              <a:t>Tłumaczenie artykułu można znaleźć na stronie deeple.com </a:t>
            </a:r>
            <a:endParaRPr sz="1800">
              <a:solidFill>
                <a:schemeClr val="dk1"/>
              </a:solidFill>
              <a:latin typeface="Philosopher"/>
              <a:ea typeface="Philosopher"/>
              <a:cs typeface="Philosopher"/>
              <a:sym typeface="Philosopher"/>
            </a:endParaRPr>
          </a:p>
        </p:txBody>
      </p:sp>
      <p:sp>
        <p:nvSpPr>
          <p:cNvPr id="107" name="Google Shape;107;p13"/>
          <p:cNvSpPr txBox="1"/>
          <p:nvPr/>
        </p:nvSpPr>
        <p:spPr>
          <a:xfrm>
            <a:off x="5530175" y="2188825"/>
            <a:ext cx="6198300" cy="34170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cs-CZ">
                <a:latin typeface="Philosopher"/>
                <a:ea typeface="Philosopher"/>
                <a:cs typeface="Philosopher"/>
                <a:sym typeface="Philosopher"/>
              </a:rPr>
              <a:t>STRESZCZENIE artykułu </a:t>
            </a:r>
            <a:endParaRPr>
              <a:latin typeface="Philosopher"/>
              <a:ea typeface="Philosopher"/>
              <a:cs typeface="Philosopher"/>
              <a:sym typeface="Philosopher"/>
            </a:endParaRPr>
          </a:p>
          <a:p>
            <a:pPr marL="0" lvl="0" indent="0" algn="ctr" rtl="0">
              <a:spcBef>
                <a:spcPts val="0"/>
              </a:spcBef>
              <a:spcAft>
                <a:spcPts val="0"/>
              </a:spcAft>
              <a:buNone/>
            </a:pPr>
            <a:r>
              <a:rPr lang="cs-CZ" b="1">
                <a:latin typeface="Philosopher"/>
                <a:ea typeface="Philosopher"/>
                <a:cs typeface="Philosopher"/>
                <a:sym typeface="Philosopher"/>
              </a:rPr>
              <a:t>"</a:t>
            </a:r>
            <a:r>
              <a:rPr lang="cs-CZ" b="1">
                <a:solidFill>
                  <a:schemeClr val="dk1"/>
                </a:solidFill>
                <a:latin typeface="Times New Roman"/>
                <a:ea typeface="Times New Roman"/>
                <a:cs typeface="Times New Roman"/>
                <a:sym typeface="Times New Roman"/>
              </a:rPr>
              <a:t>Związek między kompetencjami medialno-dydaktycznymi trenerów a poczuciem własnej skuteczności medialno-dydaktycznej, postawami i wykorzystaniem mediów cyfrowych w szkoleniach"</a:t>
            </a:r>
            <a:endParaRPr b="1">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None/>
            </a:pPr>
            <a:endParaRPr sz="200">
              <a:solidFill>
                <a:schemeClr val="dk1"/>
              </a:solidFill>
              <a:latin typeface="Times New Roman"/>
              <a:ea typeface="Times New Roman"/>
              <a:cs typeface="Times New Roman"/>
              <a:sym typeface="Times New Roman"/>
            </a:endParaRPr>
          </a:p>
          <a:p>
            <a:pPr marL="0" lvl="0" indent="0" algn="ctr" rtl="0">
              <a:lnSpc>
                <a:spcPct val="115000"/>
              </a:lnSpc>
              <a:spcBef>
                <a:spcPts val="0"/>
              </a:spcBef>
              <a:spcAft>
                <a:spcPts val="0"/>
              </a:spcAft>
              <a:buNone/>
            </a:pPr>
            <a:r>
              <a:rPr lang="cs-CZ" sz="1200">
                <a:solidFill>
                  <a:schemeClr val="dk1"/>
                </a:solidFill>
                <a:latin typeface="Times New Roman"/>
                <a:ea typeface="Times New Roman"/>
                <a:cs typeface="Times New Roman"/>
                <a:sym typeface="Times New Roman"/>
              </a:rPr>
              <a:t>Caroline Bonnes, Carmen Leiser, Bernhard Schmidt-Hertha, Karin Julia Rott i </a:t>
            </a:r>
            <a:br>
              <a:rPr lang="cs-CZ" sz="1200">
                <a:solidFill>
                  <a:schemeClr val="dk1"/>
                </a:solidFill>
                <a:latin typeface="Times New Roman"/>
                <a:ea typeface="Times New Roman"/>
                <a:cs typeface="Times New Roman"/>
                <a:sym typeface="Times New Roman"/>
              </a:rPr>
            </a:br>
            <a:r>
              <a:rPr lang="cs-CZ" sz="1200">
                <a:solidFill>
                  <a:schemeClr val="dk1"/>
                </a:solidFill>
                <a:latin typeface="Times New Roman"/>
                <a:ea typeface="Times New Roman"/>
                <a:cs typeface="Times New Roman"/>
                <a:sym typeface="Times New Roman"/>
              </a:rPr>
              <a:t>Sabine Hochholdinger</a:t>
            </a:r>
            <a:br>
              <a:rPr lang="cs-CZ" sz="1200">
                <a:solidFill>
                  <a:schemeClr val="dk1"/>
                </a:solidFill>
                <a:latin typeface="Times New Roman"/>
                <a:ea typeface="Times New Roman"/>
                <a:cs typeface="Times New Roman"/>
                <a:sym typeface="Times New Roman"/>
              </a:rPr>
            </a:br>
            <a:endParaRPr sz="800">
              <a:solidFill>
                <a:schemeClr val="dk1"/>
              </a:solidFill>
              <a:latin typeface="Times New Roman"/>
              <a:ea typeface="Times New Roman"/>
              <a:cs typeface="Times New Roman"/>
              <a:sym typeface="Times New Roman"/>
            </a:endParaRPr>
          </a:p>
          <a:p>
            <a:pPr marL="0" lvl="0" indent="0" algn="ctr" rtl="0">
              <a:spcBef>
                <a:spcPts val="0"/>
              </a:spcBef>
              <a:spcAft>
                <a:spcPts val="0"/>
              </a:spcAft>
              <a:buNone/>
            </a:pPr>
            <a:r>
              <a:rPr lang="cs-CZ" i="1">
                <a:latin typeface="Philosopher"/>
                <a:ea typeface="Philosopher"/>
                <a:cs typeface="Philosopher"/>
                <a:sym typeface="Philosopher"/>
              </a:rPr>
              <a:t>Trwająca cyfryzacja w sektorze szkoleniowym stawia nowe wymagania w zakresie kompetencji medialno-dydaktycznych trenerów.  Przeprowadziliśmy ankietę internetową wśród 279 trenerów w Niemczech, aby zbadać relacje między kompetencjami medialno-dydaktycznymi, poczuciem własnej skuteczności medialno-dydaktycznej, postawami wobec korzystania z mediów cyfrowych i faktycznym wykorzystaniem mediów cyfrowych w szkoleniach. Ponadto porównaliśmy trenerów, którzy uczestniczyli w kursie na temat mediów cyfrowych z trenerami, którzy nie uczestniczyli w takim kursie.  Analiza teoretycznie oczekiwanych korelacji między zmiennymi spowodowała, że nie wszystkie hipotezy zostały zaakceptowane. Analiza różnic grupowych wykazała, że trenerzy, którzy uczestniczyli w kursie na temat mediów cyfrowych, mieli wyższe wyniki w zakresie kompetencji medialno-dydaktycznych i własnej skuteczności medialno-dydaktycznej oraz częściej korzystali z mediów cyfrowych podczas szkoleń.  Nie było znaczącej różnicy w negatywnych postawach. Omówiono implikacje dla promowania kompetencji medialno-dydaktycznych trenerów.</a:t>
            </a:r>
            <a:endParaRPr i="1">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1854" y="6138776"/>
            <a:ext cx="2429309" cy="46170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4"/>
          <p:cNvSpPr/>
          <p:nvPr/>
        </p:nvSpPr>
        <p:spPr>
          <a:xfrm>
            <a:off x="0" y="-60800"/>
            <a:ext cx="12481560" cy="7098030"/>
          </a:xfrm>
          <a:custGeom>
            <a:avLst/>
            <a:gdLst/>
            <a:ahLst/>
            <a:cxnLst/>
            <a:rect l="l" t="t" r="r" b="b"/>
            <a:pathLst>
              <a:path w="18288000" h="10287000" extrusionOk="0">
                <a:moveTo>
                  <a:pt x="0" y="0"/>
                </a:moveTo>
                <a:lnTo>
                  <a:pt x="18288000" y="0"/>
                </a:lnTo>
                <a:lnTo>
                  <a:pt x="18288000" y="10287000"/>
                </a:lnTo>
                <a:lnTo>
                  <a:pt x="0" y="10287000"/>
                </a:lnTo>
                <a:lnTo>
                  <a:pt x="0" y="0"/>
                </a:lnTo>
                <a:close/>
              </a:path>
            </a:pathLst>
          </a:custGeom>
          <a:blipFill rotWithShape="1">
            <a:blip r:embed="rId3">
              <a:alphaModFix/>
            </a:blip>
            <a:stretch>
              <a:fillRect t="-16668" b="-16668"/>
            </a:stretch>
          </a:blipFill>
          <a:ln>
            <a:noFill/>
          </a:ln>
        </p:spPr>
        <p:txBody>
          <a:bodyPr/>
          <a:lstStyle/>
          <a:p>
            <a:endParaRPr lang="pl-PL"/>
          </a:p>
        </p:txBody>
      </p:sp>
      <p:sp>
        <p:nvSpPr>
          <p:cNvPr id="113" name="Google Shape;113;p14"/>
          <p:cNvSpPr/>
          <p:nvPr/>
        </p:nvSpPr>
        <p:spPr>
          <a:xfrm>
            <a:off x="1643725" y="2594325"/>
            <a:ext cx="5730240" cy="30175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pl-PL"/>
          </a:p>
        </p:txBody>
      </p:sp>
      <p:sp>
        <p:nvSpPr>
          <p:cNvPr id="114" name="Google Shape;114;p14"/>
          <p:cNvSpPr txBox="1"/>
          <p:nvPr/>
        </p:nvSpPr>
        <p:spPr>
          <a:xfrm>
            <a:off x="2214900" y="-77162"/>
            <a:ext cx="7762200" cy="1084200"/>
          </a:xfrm>
          <a:prstGeom prst="rect">
            <a:avLst/>
          </a:prstGeom>
          <a:noFill/>
          <a:ln>
            <a:noFill/>
          </a:ln>
        </p:spPr>
        <p:txBody>
          <a:bodyPr spcFirstLastPara="1" wrap="square" lIns="91425" tIns="91425" rIns="91425" bIns="91425" anchor="ctr" anchorCtr="0">
            <a:noAutofit/>
          </a:bodyPr>
          <a:lstStyle/>
          <a:p>
            <a:pPr marL="457200" marR="0" lvl="0" indent="0" algn="ctr" rtl="0">
              <a:lnSpc>
                <a:spcPct val="100000"/>
              </a:lnSpc>
              <a:spcBef>
                <a:spcPts val="0"/>
              </a:spcBef>
              <a:spcAft>
                <a:spcPts val="0"/>
              </a:spcAft>
              <a:buNone/>
            </a:pPr>
            <a:r>
              <a:rPr lang="cs-CZ" sz="2400" b="1">
                <a:solidFill>
                  <a:schemeClr val="dk1"/>
                </a:solidFill>
                <a:latin typeface="Philosopher"/>
                <a:ea typeface="Philosopher"/>
                <a:cs typeface="Philosopher"/>
                <a:sym typeface="Philosopher"/>
              </a:rPr>
              <a:t>2. Praca w nietradycyjnych środowiskach (II)</a:t>
            </a:r>
            <a:endParaRPr sz="2400" b="1" i="0" u="none" strike="noStrike" cap="none">
              <a:solidFill>
                <a:schemeClr val="dk1"/>
              </a:solidFill>
              <a:latin typeface="Philosopher"/>
              <a:ea typeface="Philosopher"/>
              <a:cs typeface="Philosopher"/>
              <a:sym typeface="Philosopher"/>
            </a:endParaRPr>
          </a:p>
        </p:txBody>
      </p:sp>
      <p:grpSp>
        <p:nvGrpSpPr>
          <p:cNvPr id="115" name="Google Shape;115;p14"/>
          <p:cNvGrpSpPr/>
          <p:nvPr/>
        </p:nvGrpSpPr>
        <p:grpSpPr>
          <a:xfrm>
            <a:off x="5614786" y="784222"/>
            <a:ext cx="1251984" cy="358200"/>
            <a:chOff x="5470062" y="1167647"/>
            <a:chExt cx="1251984" cy="358200"/>
          </a:xfrm>
        </p:grpSpPr>
        <p:sp>
          <p:nvSpPr>
            <p:cNvPr id="116" name="Google Shape;116;p14"/>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14"/>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14"/>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19" name="Google Shape;119;p14" descr="A picture containing icon&#10;&#10;Description automatically generated"/>
          <p:cNvPicPr preferRelativeResize="0"/>
          <p:nvPr/>
        </p:nvPicPr>
        <p:blipFill rotWithShape="1">
          <a:blip r:embed="rId4">
            <a:alphaModFix/>
          </a:blip>
          <a:srcRect/>
          <a:stretch/>
        </p:blipFill>
        <p:spPr>
          <a:xfrm>
            <a:off x="10625575" y="0"/>
            <a:ext cx="1723784" cy="1218637"/>
          </a:xfrm>
          <a:prstGeom prst="rect">
            <a:avLst/>
          </a:prstGeom>
          <a:noFill/>
          <a:ln>
            <a:noFill/>
          </a:ln>
        </p:spPr>
      </p:pic>
      <p:sp>
        <p:nvSpPr>
          <p:cNvPr id="121" name="Google Shape;121;p14"/>
          <p:cNvSpPr txBox="1"/>
          <p:nvPr/>
        </p:nvSpPr>
        <p:spPr>
          <a:xfrm>
            <a:off x="1802525" y="2634175"/>
            <a:ext cx="5286600" cy="24504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Ćwiczenie autorefleksji </a:t>
            </a:r>
            <a:r>
              <a:rPr lang="cs-CZ" sz="2000">
                <a:solidFill>
                  <a:schemeClr val="dk1"/>
                </a:solidFill>
                <a:latin typeface="Philosopher"/>
                <a:ea typeface="Philosopher"/>
                <a:cs typeface="Philosopher"/>
                <a:sym typeface="Philosopher"/>
              </a:rPr>
              <a:t>(30 minut)</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Zastanów się, w jaki sposób spostrzeżenia z artykułu odnoszą się do Twojego kontekstu nauczania.</a:t>
            </a:r>
            <a:endParaRPr sz="2000">
              <a:solidFill>
                <a:schemeClr val="dk1"/>
              </a:solidFill>
              <a:latin typeface="Philosopher"/>
              <a:ea typeface="Philosopher"/>
              <a:cs typeface="Philosopher"/>
              <a:sym typeface="Philosopher"/>
            </a:endParaRPr>
          </a:p>
          <a:p>
            <a:pPr marL="914400" marR="0" lvl="1" indent="-355600"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Zidentyfikować potencjalne możliwości i wyzwania związane z angażowaniem uczniów w nietradycyjnych środowiskach.</a:t>
            </a:r>
            <a:endParaRPr sz="2000">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7870" y="6273858"/>
            <a:ext cx="2429309" cy="46170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26" name="Google Shape;126;p15"/>
          <p:cNvSpPr/>
          <p:nvPr/>
        </p:nvSpPr>
        <p:spPr>
          <a:xfrm rot="10800000">
            <a:off x="5469998" y="1430079"/>
            <a:ext cx="6432602" cy="4813746"/>
          </a:xfrm>
          <a:custGeom>
            <a:avLst/>
            <a:gdLst/>
            <a:ahLst/>
            <a:cxnLst/>
            <a:rect l="l" t="t" r="r" b="b"/>
            <a:pathLst>
              <a:path w="17385412" h="3835654" extrusionOk="0">
                <a:moveTo>
                  <a:pt x="0" y="0"/>
                </a:moveTo>
                <a:lnTo>
                  <a:pt x="17385412" y="0"/>
                </a:lnTo>
                <a:lnTo>
                  <a:pt x="17385412" y="3835654"/>
                </a:lnTo>
                <a:lnTo>
                  <a:pt x="0" y="3835654"/>
                </a:lnTo>
                <a:close/>
              </a:path>
            </a:pathLst>
          </a:custGeom>
          <a:solidFill>
            <a:srgbClr val="FFCA08"/>
          </a:solidFill>
          <a:ln>
            <a:noFill/>
          </a:ln>
        </p:spPr>
        <p:txBody>
          <a:bodyPr/>
          <a:lstStyle/>
          <a:p>
            <a:endParaRPr lang="pl-PL"/>
          </a:p>
        </p:txBody>
      </p:sp>
      <p:sp>
        <p:nvSpPr>
          <p:cNvPr id="127" name="Google Shape;127;p15"/>
          <p:cNvSpPr txBox="1"/>
          <p:nvPr/>
        </p:nvSpPr>
        <p:spPr>
          <a:xfrm>
            <a:off x="2214900" y="-2"/>
            <a:ext cx="7762200" cy="1161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000" b="1">
                <a:solidFill>
                  <a:schemeClr val="dk1"/>
                </a:solidFill>
                <a:latin typeface="Philosopher"/>
                <a:ea typeface="Philosopher"/>
                <a:cs typeface="Philosopher"/>
                <a:sym typeface="Philosopher"/>
              </a:rPr>
              <a:t>3. Strategie angażowania trudnych do dotarcia dorosłych uczniów za pośrednictwem platform mediów społecznościowych (I)</a:t>
            </a:r>
            <a:endParaRPr sz="2000" b="1" i="0" u="none" strike="noStrike" cap="none">
              <a:solidFill>
                <a:schemeClr val="dk1"/>
              </a:solidFill>
              <a:latin typeface="Philosopher"/>
              <a:ea typeface="Philosopher"/>
              <a:cs typeface="Philosopher"/>
              <a:sym typeface="Philosopher"/>
            </a:endParaRPr>
          </a:p>
        </p:txBody>
      </p:sp>
      <p:grpSp>
        <p:nvGrpSpPr>
          <p:cNvPr id="128" name="Google Shape;128;p15"/>
          <p:cNvGrpSpPr/>
          <p:nvPr/>
        </p:nvGrpSpPr>
        <p:grpSpPr>
          <a:xfrm>
            <a:off x="5641021" y="960179"/>
            <a:ext cx="909942" cy="258441"/>
            <a:chOff x="5470062" y="1167647"/>
            <a:chExt cx="1251984" cy="358200"/>
          </a:xfrm>
        </p:grpSpPr>
        <p:sp>
          <p:nvSpPr>
            <p:cNvPr id="129" name="Google Shape;129;p15"/>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0" name="Google Shape;130;p15"/>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31" name="Google Shape;131;p15"/>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32" name="Google Shape;132;p15"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34" name="Google Shape;134;p15"/>
          <p:cNvSpPr txBox="1"/>
          <p:nvPr/>
        </p:nvSpPr>
        <p:spPr>
          <a:xfrm>
            <a:off x="0" y="1729000"/>
            <a:ext cx="5348400" cy="4215900"/>
          </a:xfrm>
          <a:prstGeom prst="rect">
            <a:avLst/>
          </a:prstGeom>
          <a:noFill/>
          <a:ln>
            <a:noFill/>
          </a:ln>
        </p:spPr>
        <p:txBody>
          <a:bodyPr spcFirstLastPara="1" wrap="square" lIns="91425" tIns="91425" rIns="91425" bIns="91425" anchor="ctr" anchorCtr="0">
            <a:noAutofit/>
          </a:bodyPr>
          <a:lstStyle/>
          <a:p>
            <a:pPr marL="457200" marR="0" lvl="0" indent="-330200" algn="l" rtl="0">
              <a:lnSpc>
                <a:spcPct val="115000"/>
              </a:lnSpc>
              <a:spcBef>
                <a:spcPts val="1500"/>
              </a:spcBef>
              <a:spcAft>
                <a:spcPts val="0"/>
              </a:spcAft>
              <a:buClr>
                <a:schemeClr val="dk1"/>
              </a:buClr>
              <a:buSzPts val="1600"/>
              <a:buFont typeface="Philosopher"/>
              <a:buChar char="●"/>
            </a:pPr>
            <a:r>
              <a:rPr lang="cs-CZ" sz="1600">
                <a:solidFill>
                  <a:schemeClr val="dk1"/>
                </a:solidFill>
                <a:latin typeface="Philosopher"/>
                <a:ea typeface="Philosopher"/>
                <a:cs typeface="Philosopher"/>
                <a:sym typeface="Philosopher"/>
              </a:rPr>
              <a:t>Zasób 3: Nagranie webinaru (1 godzina)</a:t>
            </a:r>
            <a:endParaRPr sz="1600">
              <a:solidFill>
                <a:schemeClr val="dk1"/>
              </a:solidFill>
              <a:latin typeface="Philosopher"/>
              <a:ea typeface="Philosopher"/>
              <a:cs typeface="Philosopher"/>
              <a:sym typeface="Philosopher"/>
            </a:endParaRPr>
          </a:p>
          <a:p>
            <a:pPr marL="914400" marR="0" lvl="1" indent="-330200" algn="l" rtl="0">
              <a:lnSpc>
                <a:spcPct val="115000"/>
              </a:lnSpc>
              <a:spcBef>
                <a:spcPts val="0"/>
              </a:spcBef>
              <a:spcAft>
                <a:spcPts val="0"/>
              </a:spcAft>
              <a:buClr>
                <a:schemeClr val="dk1"/>
              </a:buClr>
              <a:buSzPts val="1600"/>
              <a:buFont typeface="Philosopher"/>
              <a:buChar char="○"/>
            </a:pPr>
            <a:r>
              <a:rPr lang="cs-CZ" sz="1600">
                <a:solidFill>
                  <a:schemeClr val="dk1"/>
                </a:solidFill>
                <a:latin typeface="Philosopher"/>
                <a:ea typeface="Philosopher"/>
                <a:cs typeface="Philosopher"/>
                <a:sym typeface="Philosopher"/>
              </a:rPr>
              <a:t>Przeczytaj artykuł o tym, jak dorośli uczniowie dostosowują się do mediów społecznościowych jako platformy e-learningowej: </a:t>
            </a:r>
            <a:r>
              <a:rPr lang="cs-CZ" sz="1600" u="sng">
                <a:solidFill>
                  <a:schemeClr val="hlink"/>
                </a:solidFill>
                <a:latin typeface="Philosopher"/>
                <a:ea typeface="Philosopher"/>
                <a:cs typeface="Philosopher"/>
                <a:sym typeface="Philosopher"/>
                <a:hlinkClick r:id="rId4"/>
              </a:rPr>
              <a:t>https:</a:t>
            </a:r>
            <a:r>
              <a:rPr lang="cs-CZ" sz="1600">
                <a:solidFill>
                  <a:schemeClr val="dk1"/>
                </a:solidFill>
                <a:latin typeface="Philosopher"/>
                <a:ea typeface="Philosopher"/>
                <a:cs typeface="Philosopher"/>
                <a:sym typeface="Philosopher"/>
              </a:rPr>
              <a:t>//www.researchgate.net/publication/335364325_THE_ADOPTION_OF_SOCIAL_MEDIA_BY_ADULT_LEARNERS_AS_AN_E-LEARNING_PLATFORM </a:t>
            </a:r>
            <a:endParaRPr sz="1600">
              <a:solidFill>
                <a:schemeClr val="dk1"/>
              </a:solidFill>
              <a:latin typeface="Philosopher"/>
              <a:ea typeface="Philosopher"/>
              <a:cs typeface="Philosopher"/>
              <a:sym typeface="Philosopher"/>
            </a:endParaRPr>
          </a:p>
          <a:p>
            <a:pPr marL="914400" lvl="1" indent="-317500" algn="l" rtl="0">
              <a:lnSpc>
                <a:spcPct val="115000"/>
              </a:lnSpc>
              <a:spcBef>
                <a:spcPts val="0"/>
              </a:spcBef>
              <a:spcAft>
                <a:spcPts val="0"/>
              </a:spcAft>
              <a:buClr>
                <a:schemeClr val="dk1"/>
              </a:buClr>
              <a:buSzPts val="1400"/>
              <a:buFont typeface="Philosopher"/>
              <a:buChar char="○"/>
            </a:pPr>
            <a:r>
              <a:rPr lang="cs-CZ" sz="1600">
                <a:solidFill>
                  <a:schemeClr val="dk1"/>
                </a:solidFill>
                <a:latin typeface="Philosopher"/>
                <a:ea typeface="Philosopher"/>
                <a:cs typeface="Philosopher"/>
                <a:sym typeface="Philosopher"/>
              </a:rPr>
              <a:t>Tłumaczenie artykułu można znaleźć na stronie deeple.com </a:t>
            </a:r>
            <a:endParaRPr>
              <a:solidFill>
                <a:schemeClr val="dk1"/>
              </a:solidFill>
              <a:latin typeface="Philosopher"/>
              <a:ea typeface="Philosopher"/>
              <a:cs typeface="Philosopher"/>
              <a:sym typeface="Philosopher"/>
            </a:endParaRPr>
          </a:p>
          <a:p>
            <a:pPr marL="914400" marR="0" lvl="1" indent="-330200" algn="l" rtl="0">
              <a:lnSpc>
                <a:spcPct val="115000"/>
              </a:lnSpc>
              <a:spcBef>
                <a:spcPts val="1000"/>
              </a:spcBef>
              <a:spcAft>
                <a:spcPts val="1000"/>
              </a:spcAft>
              <a:buClr>
                <a:schemeClr val="dk1"/>
              </a:buClr>
              <a:buSzPts val="1600"/>
              <a:buFont typeface="Philosopher"/>
              <a:buChar char="○"/>
            </a:pPr>
            <a:r>
              <a:rPr lang="cs-CZ" sz="1600">
                <a:solidFill>
                  <a:schemeClr val="dk1"/>
                </a:solidFill>
                <a:latin typeface="Philosopher"/>
                <a:ea typeface="Philosopher"/>
                <a:cs typeface="Philosopher"/>
                <a:sym typeface="Philosopher"/>
              </a:rPr>
              <a:t>Poznaj praktyczne wskazówki i studia przypadków od nauczycieli, którzy z powodzeniem wykorzystali media społecznościowe do zaangażowania - https://epale.ec.europa.eu/en/blog/social-media-adult-learning-benefits-and-uses (skorzystaj z możliwości tłumaczenia na stronie).</a:t>
            </a:r>
            <a:endParaRPr sz="1600">
              <a:solidFill>
                <a:schemeClr val="dk1"/>
              </a:solidFill>
              <a:latin typeface="Philosopher"/>
              <a:ea typeface="Philosopher"/>
              <a:cs typeface="Philosopher"/>
              <a:sym typeface="Philosopher"/>
            </a:endParaRPr>
          </a:p>
        </p:txBody>
      </p:sp>
      <p:sp>
        <p:nvSpPr>
          <p:cNvPr id="135" name="Google Shape;135;p15"/>
          <p:cNvSpPr txBox="1"/>
          <p:nvPr/>
        </p:nvSpPr>
        <p:spPr>
          <a:xfrm>
            <a:off x="5638300" y="1532625"/>
            <a:ext cx="6096000" cy="4756200"/>
          </a:xfrm>
          <a:prstGeom prst="rect">
            <a:avLst/>
          </a:prstGeom>
          <a:noFill/>
          <a:ln>
            <a:noFill/>
          </a:ln>
        </p:spPr>
        <p:txBody>
          <a:bodyPr spcFirstLastPara="1" wrap="square" lIns="91425" tIns="91425" rIns="91425" bIns="91425" anchor="t" anchorCtr="0">
            <a:spAutoFit/>
          </a:bodyPr>
          <a:lstStyle/>
          <a:p>
            <a:pPr marL="0" lvl="0" indent="0" algn="ctr" rtl="0">
              <a:lnSpc>
                <a:spcPct val="86181"/>
              </a:lnSpc>
              <a:spcBef>
                <a:spcPts val="0"/>
              </a:spcBef>
              <a:spcAft>
                <a:spcPts val="0"/>
              </a:spcAft>
              <a:buNone/>
            </a:pPr>
            <a:r>
              <a:rPr lang="cs-CZ" b="1">
                <a:solidFill>
                  <a:schemeClr val="dk1"/>
                </a:solidFill>
                <a:latin typeface="Philosopher"/>
                <a:ea typeface="Philosopher"/>
                <a:cs typeface="Philosopher"/>
                <a:sym typeface="Philosopher"/>
              </a:rPr>
              <a:t>"Przyjęcie mediów społecznościowych przez dorosłych uczniów jako platformy e-learningowej"</a:t>
            </a:r>
            <a:endParaRPr b="1">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r>
              <a:rPr lang="cs-CZ" sz="1200">
                <a:solidFill>
                  <a:schemeClr val="dk1"/>
                </a:solidFill>
                <a:latin typeface="Philosopher"/>
                <a:ea typeface="Philosopher"/>
                <a:cs typeface="Philosopher"/>
                <a:sym typeface="Philosopher"/>
              </a:rPr>
              <a:t>Moodley, P</a:t>
            </a:r>
            <a:endParaRPr sz="1200">
              <a:solidFill>
                <a:schemeClr val="dk1"/>
              </a:solidFill>
              <a:latin typeface="Philosopher"/>
              <a:ea typeface="Philosopher"/>
              <a:cs typeface="Philosopher"/>
              <a:sym typeface="Philosopher"/>
            </a:endParaRPr>
          </a:p>
          <a:p>
            <a:pPr marL="0" lvl="0" indent="0" algn="ctr" rtl="0">
              <a:lnSpc>
                <a:spcPct val="89599"/>
              </a:lnSpc>
              <a:spcBef>
                <a:spcPts val="0"/>
              </a:spcBef>
              <a:spcAft>
                <a:spcPts val="0"/>
              </a:spcAft>
              <a:buNone/>
            </a:pPr>
            <a:endParaRPr sz="500">
              <a:solidFill>
                <a:schemeClr val="dk1"/>
              </a:solidFill>
              <a:latin typeface="Philosopher"/>
              <a:ea typeface="Philosopher"/>
              <a:cs typeface="Philosopher"/>
              <a:sym typeface="Philosopher"/>
            </a:endParaRPr>
          </a:p>
          <a:p>
            <a:pPr marL="0" lvl="0" indent="0" algn="l" rtl="0">
              <a:lnSpc>
                <a:spcPct val="86181"/>
              </a:lnSpc>
              <a:spcBef>
                <a:spcPts val="0"/>
              </a:spcBef>
              <a:spcAft>
                <a:spcPts val="0"/>
              </a:spcAft>
              <a:buNone/>
            </a:pPr>
            <a:r>
              <a:rPr lang="cs-CZ">
                <a:solidFill>
                  <a:schemeClr val="dk1"/>
                </a:solidFill>
                <a:latin typeface="Philosopher"/>
                <a:ea typeface="Philosopher"/>
                <a:cs typeface="Philosopher"/>
                <a:sym typeface="Philosopher"/>
              </a:rPr>
              <a:t>ABSTRAKT: </a:t>
            </a:r>
            <a:r>
              <a:rPr lang="cs-CZ" i="1">
                <a:solidFill>
                  <a:schemeClr val="dk1"/>
                </a:solidFill>
                <a:latin typeface="Philosopher"/>
                <a:ea typeface="Philosopher"/>
                <a:cs typeface="Philosopher"/>
                <a:sym typeface="Philosopher"/>
              </a:rPr>
              <a:t>Ostatnie osiągnięcia technologiczne zwiększyły platformy i możliwości uczenia się na uczelniach wyższych. Podczas gdy przyjęcie narzędzi Web 2.0 przez studentów nadal jest przedmiotem zainteresowania w dyskursie e-learningowym, należy zwrócić uwagę na dorosłych uczniów, którzy są zmuszeni do dostosowania się do fali innowacyjnych technologicznie praktyk edukacyjnych. Niniejszy artykuł bada doświadczenia dorosłych uczniów w korzystaniu z mediów społecznościowych, które są wykorzystywane jako platforma e-learningowa dla kursu metodologii badań (RMBA 201).  Na czas trwania kursu utworzono i monitorowano stronę na Facebooku, która była regularnie aktualizowana o slajdy z kursu (w formie filmów) i powiadomienia. Przy doborze próby zastosowano technikę nieproporcjonalnego doboru próby. Do udziału w badaniu kwalifikowali się wyłącznie dorośli słuchacze, którzy korzystali z określonych mediów społecznościowych zaprojektowanych na potrzeby kursu. Oznaczało to, że do wygenerowania pożądanej próby zastosowano celowy dobór próby. Pięćdziesięciu siedmiu dorosłych słuchaczy wypełniło zamknięty kwestionariusz.  Badanie wykazało, że chociaż dorośli uczniowie powoli pojmowali koncepcję mediów społecznościowych jako platformy e-learningowej, ich zainteresowanie rosło wykładniczo z tygodnia na tydzień. Co więcej, w okresach testowych zaobserwowano ogromną aktywność dorosłych uczniów w mediach społecznościowych, co wskazywało na przydatność mediów społecznościowych jako platformy e-learningowej.</a:t>
            </a:r>
            <a:endParaRPr i="1">
              <a:solidFill>
                <a:schemeClr val="dk1"/>
              </a:solidFill>
              <a:latin typeface="Philosopher"/>
              <a:ea typeface="Philosopher"/>
              <a:cs typeface="Philosopher"/>
              <a:sym typeface="Philosopher"/>
            </a:endParaRPr>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8336" y="6282050"/>
            <a:ext cx="2429309" cy="46170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16"/>
          <p:cNvSpPr/>
          <p:nvPr/>
        </p:nvSpPr>
        <p:spPr>
          <a:xfrm>
            <a:off x="6395975" y="3363450"/>
            <a:ext cx="5181600" cy="2674620"/>
          </a:xfrm>
          <a:custGeom>
            <a:avLst/>
            <a:gdLst/>
            <a:ahLst/>
            <a:cxnLst/>
            <a:rect l="l" t="t" r="r" b="b"/>
            <a:pathLst>
              <a:path w="12192000" h="6858000" extrusionOk="0">
                <a:moveTo>
                  <a:pt x="0" y="0"/>
                </a:moveTo>
                <a:lnTo>
                  <a:pt x="12192000" y="0"/>
                </a:lnTo>
                <a:lnTo>
                  <a:pt x="12192000" y="6858000"/>
                </a:lnTo>
                <a:lnTo>
                  <a:pt x="0" y="6858000"/>
                </a:lnTo>
                <a:close/>
              </a:path>
            </a:pathLst>
          </a:custGeom>
          <a:solidFill>
            <a:srgbClr val="FFCA08"/>
          </a:solidFill>
          <a:ln>
            <a:noFill/>
          </a:ln>
        </p:spPr>
        <p:txBody>
          <a:bodyPr/>
          <a:lstStyle/>
          <a:p>
            <a:endParaRPr lang="pl-PL"/>
          </a:p>
        </p:txBody>
      </p:sp>
      <p:sp>
        <p:nvSpPr>
          <p:cNvPr id="141" name="Google Shape;141;p16"/>
          <p:cNvSpPr txBox="1"/>
          <p:nvPr/>
        </p:nvSpPr>
        <p:spPr>
          <a:xfrm>
            <a:off x="6395975" y="1444963"/>
            <a:ext cx="5300700" cy="1447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chemeClr val="dk1"/>
              </a:buClr>
              <a:buSzPts val="1800"/>
              <a:buFont typeface="Philosopher"/>
              <a:buNone/>
            </a:pPr>
            <a:r>
              <a:rPr lang="cs-CZ" sz="2400" b="1">
                <a:solidFill>
                  <a:schemeClr val="dk1"/>
                </a:solidFill>
                <a:latin typeface="Philosopher"/>
                <a:ea typeface="Philosopher"/>
                <a:cs typeface="Philosopher"/>
                <a:sym typeface="Philosopher"/>
              </a:rPr>
              <a:t>3. Strategie angażowania trudnych do dotarcia dorosłych uczniów za pośrednictwem platform mediów społecznościowych (II)</a:t>
            </a:r>
            <a:endParaRPr sz="2400" b="1" i="0" u="none" strike="noStrike" cap="none">
              <a:solidFill>
                <a:schemeClr val="dk1"/>
              </a:solidFill>
              <a:latin typeface="Philosopher"/>
              <a:ea typeface="Philosopher"/>
              <a:cs typeface="Philosopher"/>
              <a:sym typeface="Philosopher"/>
            </a:endParaRPr>
          </a:p>
        </p:txBody>
      </p:sp>
      <p:grpSp>
        <p:nvGrpSpPr>
          <p:cNvPr id="142" name="Google Shape;142;p16"/>
          <p:cNvGrpSpPr/>
          <p:nvPr/>
        </p:nvGrpSpPr>
        <p:grpSpPr>
          <a:xfrm>
            <a:off x="2719261" y="4198510"/>
            <a:ext cx="1251984" cy="358200"/>
            <a:chOff x="5470062" y="1167647"/>
            <a:chExt cx="1251984" cy="358200"/>
          </a:xfrm>
        </p:grpSpPr>
        <p:sp>
          <p:nvSpPr>
            <p:cNvPr id="143" name="Google Shape;143;p16"/>
            <p:cNvSpPr/>
            <p:nvPr/>
          </p:nvSpPr>
          <p:spPr>
            <a:xfrm>
              <a:off x="5470062"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4" name="Google Shape;144;p16"/>
            <p:cNvSpPr/>
            <p:nvPr/>
          </p:nvSpPr>
          <p:spPr>
            <a:xfrm>
              <a:off x="5916952" y="1167647"/>
              <a:ext cx="358200" cy="3582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5" name="Google Shape;145;p16"/>
            <p:cNvSpPr/>
            <p:nvPr/>
          </p:nvSpPr>
          <p:spPr>
            <a:xfrm>
              <a:off x="6526146" y="1248799"/>
              <a:ext cx="195900" cy="195900"/>
            </a:xfrm>
            <a:prstGeom prst="ellipse">
              <a:avLst/>
            </a:prstGeom>
            <a:solidFill>
              <a:schemeClr val="accen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grpSp>
      <p:pic>
        <p:nvPicPr>
          <p:cNvPr id="146" name="Google Shape;146;p16" descr="A picture containing icon&#10;&#10;Description automatically generated"/>
          <p:cNvPicPr preferRelativeResize="0"/>
          <p:nvPr/>
        </p:nvPicPr>
        <p:blipFill rotWithShape="1">
          <a:blip r:embed="rId3">
            <a:alphaModFix/>
          </a:blip>
          <a:srcRect/>
          <a:stretch/>
        </p:blipFill>
        <p:spPr>
          <a:xfrm>
            <a:off x="10625575" y="0"/>
            <a:ext cx="1723784" cy="1218637"/>
          </a:xfrm>
          <a:prstGeom prst="rect">
            <a:avLst/>
          </a:prstGeom>
          <a:noFill/>
          <a:ln>
            <a:noFill/>
          </a:ln>
        </p:spPr>
      </p:pic>
      <p:sp>
        <p:nvSpPr>
          <p:cNvPr id="148" name="Google Shape;148;p16"/>
          <p:cNvSpPr txBox="1"/>
          <p:nvPr/>
        </p:nvSpPr>
        <p:spPr>
          <a:xfrm>
            <a:off x="6487675" y="3118800"/>
            <a:ext cx="4917900" cy="2670000"/>
          </a:xfrm>
          <a:prstGeom prst="rect">
            <a:avLst/>
          </a:prstGeom>
          <a:noFill/>
          <a:ln>
            <a:noFill/>
          </a:ln>
        </p:spPr>
        <p:txBody>
          <a:bodyPr spcFirstLastPara="1" wrap="square" lIns="91425" tIns="91425" rIns="91425" bIns="91425" anchor="ctr" anchorCtr="0">
            <a:noAutofit/>
          </a:bodyPr>
          <a:lstStyle/>
          <a:p>
            <a:pPr marL="0" marR="0" lvl="0" indent="0" algn="l" rtl="0">
              <a:lnSpc>
                <a:spcPct val="115000"/>
              </a:lnSpc>
              <a:spcBef>
                <a:spcPts val="1500"/>
              </a:spcBef>
              <a:spcAft>
                <a:spcPts val="0"/>
              </a:spcAft>
              <a:buNone/>
            </a:pPr>
            <a:endParaRPr sz="2000">
              <a:solidFill>
                <a:schemeClr val="dk1"/>
              </a:solidFill>
              <a:latin typeface="Philosopher"/>
              <a:ea typeface="Philosopher"/>
              <a:cs typeface="Philosopher"/>
              <a:sym typeface="Philosopher"/>
            </a:endParaRPr>
          </a:p>
          <a:p>
            <a:pPr marL="450000" marR="0" lvl="3" indent="-355600" algn="l" rtl="0">
              <a:lnSpc>
                <a:spcPct val="115000"/>
              </a:lnSpc>
              <a:spcBef>
                <a:spcPts val="1500"/>
              </a:spcBef>
              <a:spcAft>
                <a:spcPts val="0"/>
              </a:spcAft>
              <a:buClr>
                <a:schemeClr val="dk1"/>
              </a:buClr>
              <a:buSzPts val="2000"/>
              <a:buFont typeface="Philosopher"/>
              <a:buChar char="●"/>
            </a:pPr>
            <a:r>
              <a:rPr lang="cs-CZ" sz="2000" b="1">
                <a:solidFill>
                  <a:schemeClr val="dk1"/>
                </a:solidFill>
                <a:latin typeface="Philosopher"/>
                <a:ea typeface="Philosopher"/>
                <a:cs typeface="Philosopher"/>
                <a:sym typeface="Philosopher"/>
              </a:rPr>
              <a:t>Ćwiczenie autorefleksji </a:t>
            </a:r>
            <a:r>
              <a:rPr lang="cs-CZ" sz="2000">
                <a:solidFill>
                  <a:schemeClr val="dk1"/>
                </a:solidFill>
                <a:latin typeface="Philosopher"/>
                <a:ea typeface="Philosopher"/>
                <a:cs typeface="Philosopher"/>
                <a:sym typeface="Philosopher"/>
              </a:rPr>
              <a:t>(30 minut)</a:t>
            </a:r>
            <a:endParaRPr sz="2000">
              <a:solidFill>
                <a:schemeClr val="dk1"/>
              </a:solidFill>
              <a:latin typeface="Philosopher"/>
              <a:ea typeface="Philosopher"/>
              <a:cs typeface="Philosopher"/>
              <a:sym typeface="Philosopher"/>
            </a:endParaRPr>
          </a:p>
          <a:p>
            <a:pPr marL="899999" marR="0" lvl="4" indent="-355599"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Zanotuj kluczowe wnioski z artykułu i bloga.</a:t>
            </a:r>
            <a:endParaRPr sz="2000">
              <a:solidFill>
                <a:schemeClr val="dk1"/>
              </a:solidFill>
              <a:latin typeface="Philosopher"/>
              <a:ea typeface="Philosopher"/>
              <a:cs typeface="Philosopher"/>
              <a:sym typeface="Philosopher"/>
            </a:endParaRPr>
          </a:p>
          <a:p>
            <a:pPr marL="899999" marR="0" lvl="4" indent="-355599" algn="l" rtl="0">
              <a:lnSpc>
                <a:spcPct val="115000"/>
              </a:lnSpc>
              <a:spcBef>
                <a:spcPts val="0"/>
              </a:spcBef>
              <a:spcAft>
                <a:spcPts val="0"/>
              </a:spcAft>
              <a:buClr>
                <a:schemeClr val="dk1"/>
              </a:buClr>
              <a:buSzPts val="2000"/>
              <a:buFont typeface="Philosopher"/>
              <a:buChar char="○"/>
            </a:pPr>
            <a:r>
              <a:rPr lang="cs-CZ" sz="2000">
                <a:solidFill>
                  <a:schemeClr val="dk1"/>
                </a:solidFill>
                <a:latin typeface="Philosopher"/>
                <a:ea typeface="Philosopher"/>
                <a:cs typeface="Philosopher"/>
                <a:sym typeface="Philosopher"/>
              </a:rPr>
              <a:t>Przeprowadź burzę mózgów na temat sposobów dostosowania strategii mediów społecznościowych w celu nawiązania kontaktu z własnymi uczniami.</a:t>
            </a:r>
            <a:endParaRPr sz="2000">
              <a:solidFill>
                <a:schemeClr val="dk1"/>
              </a:solidFill>
              <a:latin typeface="Philosopher"/>
              <a:ea typeface="Philosopher"/>
              <a:cs typeface="Philosopher"/>
              <a:sym typeface="Philosopher"/>
            </a:endParaRPr>
          </a:p>
        </p:txBody>
      </p:sp>
      <p:sp>
        <p:nvSpPr>
          <p:cNvPr id="149" name="Google Shape;149;p16"/>
          <p:cNvSpPr/>
          <p:nvPr/>
        </p:nvSpPr>
        <p:spPr>
          <a:xfrm>
            <a:off x="595550" y="394100"/>
            <a:ext cx="5499403" cy="3567674"/>
          </a:xfrm>
          <a:custGeom>
            <a:avLst/>
            <a:gdLst/>
            <a:ahLst/>
            <a:cxnLst/>
            <a:rect l="l" t="t" r="r" b="b"/>
            <a:pathLst>
              <a:path w="8694708" h="5446831" extrusionOk="0">
                <a:moveTo>
                  <a:pt x="0" y="0"/>
                </a:moveTo>
                <a:lnTo>
                  <a:pt x="8694708" y="0"/>
                </a:lnTo>
                <a:lnTo>
                  <a:pt x="8694708" y="5446832"/>
                </a:lnTo>
                <a:lnTo>
                  <a:pt x="0" y="5446832"/>
                </a:lnTo>
                <a:lnTo>
                  <a:pt x="0" y="0"/>
                </a:lnTo>
                <a:close/>
              </a:path>
            </a:pathLst>
          </a:custGeom>
          <a:blipFill rotWithShape="1">
            <a:blip r:embed="rId4">
              <a:alphaModFix/>
            </a:blip>
            <a:stretch>
              <a:fillRect t="-7679" b="-6428"/>
            </a:stretch>
          </a:blipFill>
          <a:ln>
            <a:noFill/>
          </a:ln>
        </p:spPr>
        <p:txBody>
          <a:bodyPr/>
          <a:lstStyle/>
          <a:p>
            <a:endParaRPr lang="pl-PL"/>
          </a:p>
        </p:txBody>
      </p:sp>
      <p:pic>
        <p:nvPicPr>
          <p:cNvPr id="2" name="Obraz 1" descr="Obraz zawierający Czcionka, zrzut ekranu, Jaskrawoniebieski, Grafika&#10;&#10;Opis wygenerowany automatycznie">
            <a:extLst>
              <a:ext uri="{FF2B5EF4-FFF2-40B4-BE49-F238E27FC236}">
                <a16:creationId xmlns:a16="http://schemas.microsoft.com/office/drawing/2014/main" id="{7E2BAF65-EDC4-CA4B-7835-CCFB38B22BA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852" y="6233048"/>
            <a:ext cx="2429309" cy="46170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1485</Words>
  <Application>Microsoft Office PowerPoint</Application>
  <PresentationFormat>Panoramiczny</PresentationFormat>
  <Paragraphs>106</Paragraphs>
  <Slides>18</Slides>
  <Notes>18</Notes>
  <HiddenSlides>0</HiddenSlides>
  <MMClips>0</MMClips>
  <ScaleCrop>false</ScaleCrop>
  <HeadingPairs>
    <vt:vector size="6" baseType="variant">
      <vt:variant>
        <vt:lpstr>Używane czcionki</vt:lpstr>
      </vt:variant>
      <vt:variant>
        <vt:i4>6</vt:i4>
      </vt:variant>
      <vt:variant>
        <vt:lpstr>Motyw</vt:lpstr>
      </vt:variant>
      <vt:variant>
        <vt:i4>1</vt:i4>
      </vt:variant>
      <vt:variant>
        <vt:lpstr>Tytuły slajdów</vt:lpstr>
      </vt:variant>
      <vt:variant>
        <vt:i4>18</vt:i4>
      </vt:variant>
    </vt:vector>
  </HeadingPairs>
  <TitlesOfParts>
    <vt:vector size="25" baseType="lpstr">
      <vt:lpstr>Noto Sans</vt:lpstr>
      <vt:lpstr>Times New Roman</vt:lpstr>
      <vt:lpstr>Calibri</vt:lpstr>
      <vt:lpstr>Roboto</vt:lpstr>
      <vt:lpstr>Philosopher</vt:lpstr>
      <vt:lpstr>Arial</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keywords>, docId:A6137EA79EA64698F19A946E45C239EE</cp:keywords>
  <cp:lastModifiedBy>Michał Cegliński</cp:lastModifiedBy>
  <cp:revision>1</cp:revision>
  <dcterms:modified xsi:type="dcterms:W3CDTF">2024-12-03T12:45:12Z</dcterms:modified>
</cp:coreProperties>
</file>