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8" r:id="rId1"/>
  </p:sldMasterIdLst>
  <p:notesMasterIdLst>
    <p:notesMasterId r:id="rId7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</p:sldIdLst>
  <p:sldSz cx="12192000" cy="6858000"/>
  <p:notesSz cx="6858000" cy="9144000"/>
  <p:embeddedFontLst>
    <p:embeddedFont>
      <p:font typeface="Noto Sans" panose="020B0502040504020204" pitchFamily="34" charset="0"/>
      <p:regular r:id="rId74"/>
      <p:bold r:id="rId75"/>
      <p:italic r:id="rId76"/>
      <p:boldItalic r:id="rId77"/>
    </p:embeddedFont>
    <p:embeddedFont>
      <p:font typeface="Philosopher" panose="020B0604020202020204" charset="0"/>
      <p:regular r:id="rId78"/>
      <p:bold r:id="rId79"/>
      <p:italic r:id="rId80"/>
      <p:boldItalic r:id="rId81"/>
    </p:embeddedFont>
    <p:embeddedFont>
      <p:font typeface="Roboto" panose="02000000000000000000" pitchFamily="2" charset="0"/>
      <p:regular r:id="rId82"/>
      <p:bold r:id="rId83"/>
      <p:italic r:id="rId84"/>
      <p:boldItalic r:id="rId8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5A4A9F-570E-4044-B170-058D60CEE19B}" v="74" dt="2024-12-03T12:20:19.05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1013" y="9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font" Target="fonts/font11.fntdata"/><Relationship Id="rId89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font" Target="fonts/font1.fntdata"/><Relationship Id="rId79" Type="http://schemas.openxmlformats.org/officeDocument/2006/relationships/font" Target="fonts/font6.fntdata"/><Relationship Id="rId5" Type="http://schemas.openxmlformats.org/officeDocument/2006/relationships/slide" Target="slides/slide4.xml"/><Relationship Id="rId90" Type="http://schemas.microsoft.com/office/2016/11/relationships/changesInfo" Target="changesInfos/changesInfo1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font" Target="fonts/font4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font" Target="fonts/font7.fntdata"/><Relationship Id="rId85" Type="http://schemas.openxmlformats.org/officeDocument/2006/relationships/font" Target="fonts/font1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font" Target="fonts/font2.fntdata"/><Relationship Id="rId83" Type="http://schemas.openxmlformats.org/officeDocument/2006/relationships/font" Target="fonts/font10.fntdata"/><Relationship Id="rId88" Type="http://schemas.openxmlformats.org/officeDocument/2006/relationships/theme" Target="theme/theme1.xml"/><Relationship Id="rId9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78" Type="http://schemas.openxmlformats.org/officeDocument/2006/relationships/font" Target="fonts/font5.fntdata"/><Relationship Id="rId81" Type="http://schemas.openxmlformats.org/officeDocument/2006/relationships/font" Target="fonts/font8.fntdata"/><Relationship Id="rId86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3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font" Target="fonts/font9.fntdata"/><Relationship Id="rId19" Type="http://schemas.openxmlformats.org/officeDocument/2006/relationships/slide" Target="slides/slide1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ał Cegliński" userId="5023d19ad7c3bd6d" providerId="LiveId" clId="{015A4A9F-570E-4044-B170-058D60CEE19B}"/>
    <pc:docChg chg="custSel modSld">
      <pc:chgData name="Michał Cegliński" userId="5023d19ad7c3bd6d" providerId="LiveId" clId="{015A4A9F-570E-4044-B170-058D60CEE19B}" dt="2024-12-03T12:44:48.297" v="145"/>
      <pc:docMkLst>
        <pc:docMk/>
      </pc:docMkLst>
      <pc:sldChg chg="addSp delSp modSp mod">
        <pc:chgData name="Michał Cegliński" userId="5023d19ad7c3bd6d" providerId="LiveId" clId="{015A4A9F-570E-4044-B170-058D60CEE19B}" dt="2024-12-03T12:15:39.894" v="7" actId="1076"/>
        <pc:sldMkLst>
          <pc:docMk/>
          <pc:sldMk cId="0" sldId="256"/>
        </pc:sldMkLst>
        <pc:picChg chg="add mod">
          <ac:chgData name="Michał Cegliński" userId="5023d19ad7c3bd6d" providerId="LiveId" clId="{015A4A9F-570E-4044-B170-058D60CEE19B}" dt="2024-12-03T12:15:04.315" v="1"/>
          <ac:picMkLst>
            <pc:docMk/>
            <pc:sldMk cId="0" sldId="256"/>
            <ac:picMk id="2" creationId="{E7595B29-DD5C-5239-60F1-54201125D26D}"/>
          </ac:picMkLst>
        </pc:picChg>
        <pc:picChg chg="add mod">
          <ac:chgData name="Michał Cegliński" userId="5023d19ad7c3bd6d" providerId="LiveId" clId="{015A4A9F-570E-4044-B170-058D60CEE19B}" dt="2024-12-03T12:15:39.894" v="7" actId="1076"/>
          <ac:picMkLst>
            <pc:docMk/>
            <pc:sldMk cId="0" sldId="256"/>
            <ac:picMk id="3" creationId="{7E2BAF65-EDC4-CA4B-7835-CCFB38B22BA3}"/>
          </ac:picMkLst>
        </pc:picChg>
        <pc:picChg chg="del">
          <ac:chgData name="Michał Cegliński" userId="5023d19ad7c3bd6d" providerId="LiveId" clId="{015A4A9F-570E-4044-B170-058D60CEE19B}" dt="2024-12-03T12:15:29.170" v="2" actId="478"/>
          <ac:picMkLst>
            <pc:docMk/>
            <pc:sldMk cId="0" sldId="256"/>
            <ac:picMk id="40" creationId="{00000000-0000-0000-0000-000000000000}"/>
          </ac:picMkLst>
        </pc:picChg>
      </pc:sldChg>
      <pc:sldChg chg="addSp delSp modSp mod">
        <pc:chgData name="Michał Cegliński" userId="5023d19ad7c3bd6d" providerId="LiveId" clId="{015A4A9F-570E-4044-B170-058D60CEE19B}" dt="2024-12-03T12:15:45.160" v="9"/>
        <pc:sldMkLst>
          <pc:docMk/>
          <pc:sldMk cId="0" sldId="257"/>
        </pc:sldMkLst>
        <pc:picChg chg="add mod">
          <ac:chgData name="Michał Cegliński" userId="5023d19ad7c3bd6d" providerId="LiveId" clId="{015A4A9F-570E-4044-B170-058D60CEE19B}" dt="2024-12-03T12:15:45.160" v="9"/>
          <ac:picMkLst>
            <pc:docMk/>
            <pc:sldMk cId="0" sldId="257"/>
            <ac:picMk id="2" creationId="{86071E06-E901-DAC2-BF95-41D60EB8E9F0}"/>
          </ac:picMkLst>
        </pc:picChg>
        <pc:picChg chg="del">
          <ac:chgData name="Michał Cegliński" userId="5023d19ad7c3bd6d" providerId="LiveId" clId="{015A4A9F-570E-4044-B170-058D60CEE19B}" dt="2024-12-03T12:15:44.809" v="8" actId="478"/>
          <ac:picMkLst>
            <pc:docMk/>
            <pc:sldMk cId="0" sldId="257"/>
            <ac:picMk id="60" creationId="{00000000-0000-0000-0000-000000000000}"/>
          </ac:picMkLst>
        </pc:picChg>
      </pc:sldChg>
      <pc:sldChg chg="addSp delSp modSp mod">
        <pc:chgData name="Michał Cegliński" userId="5023d19ad7c3bd6d" providerId="LiveId" clId="{015A4A9F-570E-4044-B170-058D60CEE19B}" dt="2024-12-03T12:15:48.900" v="11"/>
        <pc:sldMkLst>
          <pc:docMk/>
          <pc:sldMk cId="0" sldId="258"/>
        </pc:sldMkLst>
        <pc:picChg chg="add mod">
          <ac:chgData name="Michał Cegliński" userId="5023d19ad7c3bd6d" providerId="LiveId" clId="{015A4A9F-570E-4044-B170-058D60CEE19B}" dt="2024-12-03T12:15:48.900" v="11"/>
          <ac:picMkLst>
            <pc:docMk/>
            <pc:sldMk cId="0" sldId="258"/>
            <ac:picMk id="2" creationId="{AA701B03-8644-C5B5-E9C5-743F1E03DA7B}"/>
          </ac:picMkLst>
        </pc:picChg>
        <pc:picChg chg="del">
          <ac:chgData name="Michał Cegliński" userId="5023d19ad7c3bd6d" providerId="LiveId" clId="{015A4A9F-570E-4044-B170-058D60CEE19B}" dt="2024-12-03T12:15:48.382" v="10" actId="478"/>
          <ac:picMkLst>
            <pc:docMk/>
            <pc:sldMk cId="0" sldId="258"/>
            <ac:picMk id="77" creationId="{00000000-0000-0000-0000-000000000000}"/>
          </ac:picMkLst>
        </pc:picChg>
      </pc:sldChg>
      <pc:sldChg chg="addSp delSp modSp mod">
        <pc:chgData name="Michał Cegliński" userId="5023d19ad7c3bd6d" providerId="LiveId" clId="{015A4A9F-570E-4044-B170-058D60CEE19B}" dt="2024-12-03T12:15:52.149" v="13"/>
        <pc:sldMkLst>
          <pc:docMk/>
          <pc:sldMk cId="0" sldId="259"/>
        </pc:sldMkLst>
        <pc:picChg chg="add mod">
          <ac:chgData name="Michał Cegliński" userId="5023d19ad7c3bd6d" providerId="LiveId" clId="{015A4A9F-570E-4044-B170-058D60CEE19B}" dt="2024-12-03T12:15:52.149" v="13"/>
          <ac:picMkLst>
            <pc:docMk/>
            <pc:sldMk cId="0" sldId="259"/>
            <ac:picMk id="2" creationId="{8D72795B-FF91-0C60-DD45-90A41BFA6394}"/>
          </ac:picMkLst>
        </pc:picChg>
        <pc:picChg chg="del">
          <ac:chgData name="Michał Cegliński" userId="5023d19ad7c3bd6d" providerId="LiveId" clId="{015A4A9F-570E-4044-B170-058D60CEE19B}" dt="2024-12-03T12:15:51.818" v="12" actId="478"/>
          <ac:picMkLst>
            <pc:docMk/>
            <pc:sldMk cId="0" sldId="259"/>
            <ac:picMk id="92" creationId="{00000000-0000-0000-0000-000000000000}"/>
          </ac:picMkLst>
        </pc:picChg>
      </pc:sldChg>
      <pc:sldChg chg="addSp delSp modSp mod">
        <pc:chgData name="Michał Cegliński" userId="5023d19ad7c3bd6d" providerId="LiveId" clId="{015A4A9F-570E-4044-B170-058D60CEE19B}" dt="2024-12-03T12:15:57.395" v="15"/>
        <pc:sldMkLst>
          <pc:docMk/>
          <pc:sldMk cId="0" sldId="260"/>
        </pc:sldMkLst>
        <pc:picChg chg="add mod">
          <ac:chgData name="Michał Cegliński" userId="5023d19ad7c3bd6d" providerId="LiveId" clId="{015A4A9F-570E-4044-B170-058D60CEE19B}" dt="2024-12-03T12:15:57.395" v="15"/>
          <ac:picMkLst>
            <pc:docMk/>
            <pc:sldMk cId="0" sldId="260"/>
            <ac:picMk id="2" creationId="{2F9E461B-9227-2BF7-DCBA-673CA8F4E225}"/>
          </ac:picMkLst>
        </pc:picChg>
        <pc:picChg chg="del">
          <ac:chgData name="Michał Cegliński" userId="5023d19ad7c3bd6d" providerId="LiveId" clId="{015A4A9F-570E-4044-B170-058D60CEE19B}" dt="2024-12-03T12:15:57.016" v="14" actId="478"/>
          <ac:picMkLst>
            <pc:docMk/>
            <pc:sldMk cId="0" sldId="260"/>
            <ac:picMk id="101" creationId="{00000000-0000-0000-0000-000000000000}"/>
          </ac:picMkLst>
        </pc:picChg>
      </pc:sldChg>
      <pc:sldChg chg="addSp delSp modSp mod">
        <pc:chgData name="Michał Cegliński" userId="5023d19ad7c3bd6d" providerId="LiveId" clId="{015A4A9F-570E-4044-B170-058D60CEE19B}" dt="2024-12-03T12:16:00.748" v="17"/>
        <pc:sldMkLst>
          <pc:docMk/>
          <pc:sldMk cId="0" sldId="261"/>
        </pc:sldMkLst>
        <pc:picChg chg="add mod">
          <ac:chgData name="Michał Cegliński" userId="5023d19ad7c3bd6d" providerId="LiveId" clId="{015A4A9F-570E-4044-B170-058D60CEE19B}" dt="2024-12-03T12:16:00.748" v="17"/>
          <ac:picMkLst>
            <pc:docMk/>
            <pc:sldMk cId="0" sldId="261"/>
            <ac:picMk id="2" creationId="{9B238753-5FB2-9C55-33AE-C172069E695D}"/>
          </ac:picMkLst>
        </pc:picChg>
        <pc:picChg chg="del">
          <ac:chgData name="Michał Cegliński" userId="5023d19ad7c3bd6d" providerId="LiveId" clId="{015A4A9F-570E-4044-B170-058D60CEE19B}" dt="2024-12-03T12:16:00.386" v="16" actId="478"/>
          <ac:picMkLst>
            <pc:docMk/>
            <pc:sldMk cId="0" sldId="261"/>
            <ac:picMk id="111" creationId="{00000000-0000-0000-0000-000000000000}"/>
          </ac:picMkLst>
        </pc:picChg>
      </pc:sldChg>
      <pc:sldChg chg="addSp delSp modSp mod">
        <pc:chgData name="Michał Cegliński" userId="5023d19ad7c3bd6d" providerId="LiveId" clId="{015A4A9F-570E-4044-B170-058D60CEE19B}" dt="2024-12-03T12:16:03.833" v="19"/>
        <pc:sldMkLst>
          <pc:docMk/>
          <pc:sldMk cId="0" sldId="262"/>
        </pc:sldMkLst>
        <pc:picChg chg="add mod">
          <ac:chgData name="Michał Cegliński" userId="5023d19ad7c3bd6d" providerId="LiveId" clId="{015A4A9F-570E-4044-B170-058D60CEE19B}" dt="2024-12-03T12:16:03.833" v="19"/>
          <ac:picMkLst>
            <pc:docMk/>
            <pc:sldMk cId="0" sldId="262"/>
            <ac:picMk id="2" creationId="{D731729C-5327-BECC-2E47-A0C2D0AE5756}"/>
          </ac:picMkLst>
        </pc:picChg>
        <pc:picChg chg="del">
          <ac:chgData name="Michał Cegliński" userId="5023d19ad7c3bd6d" providerId="LiveId" clId="{015A4A9F-570E-4044-B170-058D60CEE19B}" dt="2024-12-03T12:16:03.360" v="18" actId="478"/>
          <ac:picMkLst>
            <pc:docMk/>
            <pc:sldMk cId="0" sldId="262"/>
            <ac:picMk id="127" creationId="{00000000-0000-0000-0000-000000000000}"/>
          </ac:picMkLst>
        </pc:picChg>
      </pc:sldChg>
      <pc:sldChg chg="addSp delSp modSp mod">
        <pc:chgData name="Michał Cegliński" userId="5023d19ad7c3bd6d" providerId="LiveId" clId="{015A4A9F-570E-4044-B170-058D60CEE19B}" dt="2024-12-03T12:16:07.056" v="21"/>
        <pc:sldMkLst>
          <pc:docMk/>
          <pc:sldMk cId="0" sldId="263"/>
        </pc:sldMkLst>
        <pc:picChg chg="add mod">
          <ac:chgData name="Michał Cegliński" userId="5023d19ad7c3bd6d" providerId="LiveId" clId="{015A4A9F-570E-4044-B170-058D60CEE19B}" dt="2024-12-03T12:16:07.056" v="21"/>
          <ac:picMkLst>
            <pc:docMk/>
            <pc:sldMk cId="0" sldId="263"/>
            <ac:picMk id="2" creationId="{FD2A9A53-BE5F-2BAA-2C06-F6D8CCCB1BC3}"/>
          </ac:picMkLst>
        </pc:picChg>
        <pc:picChg chg="del">
          <ac:chgData name="Michał Cegliński" userId="5023d19ad7c3bd6d" providerId="LiveId" clId="{015A4A9F-570E-4044-B170-058D60CEE19B}" dt="2024-12-03T12:16:06.522" v="20" actId="478"/>
          <ac:picMkLst>
            <pc:docMk/>
            <pc:sldMk cId="0" sldId="263"/>
            <ac:picMk id="140" creationId="{00000000-0000-0000-0000-000000000000}"/>
          </ac:picMkLst>
        </pc:picChg>
      </pc:sldChg>
      <pc:sldChg chg="addSp delSp modSp mod">
        <pc:chgData name="Michał Cegliński" userId="5023d19ad7c3bd6d" providerId="LiveId" clId="{015A4A9F-570E-4044-B170-058D60CEE19B}" dt="2024-12-03T12:16:10.129" v="23"/>
        <pc:sldMkLst>
          <pc:docMk/>
          <pc:sldMk cId="0" sldId="264"/>
        </pc:sldMkLst>
        <pc:picChg chg="add mod">
          <ac:chgData name="Michał Cegliński" userId="5023d19ad7c3bd6d" providerId="LiveId" clId="{015A4A9F-570E-4044-B170-058D60CEE19B}" dt="2024-12-03T12:16:10.129" v="23"/>
          <ac:picMkLst>
            <pc:docMk/>
            <pc:sldMk cId="0" sldId="264"/>
            <ac:picMk id="2" creationId="{27916B2A-B3CD-5D21-80D3-948AD2989CB4}"/>
          </ac:picMkLst>
        </pc:picChg>
        <pc:picChg chg="del">
          <ac:chgData name="Michał Cegliński" userId="5023d19ad7c3bd6d" providerId="LiveId" clId="{015A4A9F-570E-4044-B170-058D60CEE19B}" dt="2024-12-03T12:16:09.539" v="22" actId="478"/>
          <ac:picMkLst>
            <pc:docMk/>
            <pc:sldMk cId="0" sldId="264"/>
            <ac:picMk id="171" creationId="{00000000-0000-0000-0000-000000000000}"/>
          </ac:picMkLst>
        </pc:picChg>
      </pc:sldChg>
      <pc:sldChg chg="addSp delSp modSp mod">
        <pc:chgData name="Michał Cegliński" userId="5023d19ad7c3bd6d" providerId="LiveId" clId="{015A4A9F-570E-4044-B170-058D60CEE19B}" dt="2024-12-03T12:16:15.006" v="26"/>
        <pc:sldMkLst>
          <pc:docMk/>
          <pc:sldMk cId="0" sldId="265"/>
        </pc:sldMkLst>
        <pc:spChg chg="del">
          <ac:chgData name="Michał Cegliński" userId="5023d19ad7c3bd6d" providerId="LiveId" clId="{015A4A9F-570E-4044-B170-058D60CEE19B}" dt="2024-12-03T12:16:12.547" v="24" actId="478"/>
          <ac:spMkLst>
            <pc:docMk/>
            <pc:sldMk cId="0" sldId="265"/>
            <ac:spMk id="189" creationId="{00000000-0000-0000-0000-000000000000}"/>
          </ac:spMkLst>
        </pc:spChg>
        <pc:picChg chg="add mod">
          <ac:chgData name="Michał Cegliński" userId="5023d19ad7c3bd6d" providerId="LiveId" clId="{015A4A9F-570E-4044-B170-058D60CEE19B}" dt="2024-12-03T12:16:15.006" v="26"/>
          <ac:picMkLst>
            <pc:docMk/>
            <pc:sldMk cId="0" sldId="265"/>
            <ac:picMk id="2" creationId="{126A750B-43BF-FAC2-B433-949F41221DA4}"/>
          </ac:picMkLst>
        </pc:picChg>
        <pc:picChg chg="del">
          <ac:chgData name="Michał Cegliński" userId="5023d19ad7c3bd6d" providerId="LiveId" clId="{015A4A9F-570E-4044-B170-058D60CEE19B}" dt="2024-12-03T12:16:14.450" v="25" actId="478"/>
          <ac:picMkLst>
            <pc:docMk/>
            <pc:sldMk cId="0" sldId="265"/>
            <ac:picMk id="186" creationId="{00000000-0000-0000-0000-000000000000}"/>
          </ac:picMkLst>
        </pc:picChg>
      </pc:sldChg>
      <pc:sldChg chg="addSp delSp modSp mod">
        <pc:chgData name="Michał Cegliński" userId="5023d19ad7c3bd6d" providerId="LiveId" clId="{015A4A9F-570E-4044-B170-058D60CEE19B}" dt="2024-12-03T12:16:20.514" v="28"/>
        <pc:sldMkLst>
          <pc:docMk/>
          <pc:sldMk cId="0" sldId="266"/>
        </pc:sldMkLst>
        <pc:picChg chg="add mod">
          <ac:chgData name="Michał Cegliński" userId="5023d19ad7c3bd6d" providerId="LiveId" clId="{015A4A9F-570E-4044-B170-058D60CEE19B}" dt="2024-12-03T12:16:20.514" v="28"/>
          <ac:picMkLst>
            <pc:docMk/>
            <pc:sldMk cId="0" sldId="266"/>
            <ac:picMk id="2" creationId="{06F85067-A4EF-DD0D-0DD8-20DD348B0D51}"/>
          </ac:picMkLst>
        </pc:picChg>
        <pc:picChg chg="del">
          <ac:chgData name="Michał Cegliński" userId="5023d19ad7c3bd6d" providerId="LiveId" clId="{015A4A9F-570E-4044-B170-058D60CEE19B}" dt="2024-12-03T12:16:20.135" v="27" actId="478"/>
          <ac:picMkLst>
            <pc:docMk/>
            <pc:sldMk cId="0" sldId="266"/>
            <ac:picMk id="200" creationId="{00000000-0000-0000-0000-000000000000}"/>
          </ac:picMkLst>
        </pc:picChg>
      </pc:sldChg>
      <pc:sldChg chg="addSp delSp modSp mod">
        <pc:chgData name="Michał Cegliński" userId="5023d19ad7c3bd6d" providerId="LiveId" clId="{015A4A9F-570E-4044-B170-058D60CEE19B}" dt="2024-12-03T12:16:26.590" v="30"/>
        <pc:sldMkLst>
          <pc:docMk/>
          <pc:sldMk cId="0" sldId="267"/>
        </pc:sldMkLst>
        <pc:picChg chg="add mod">
          <ac:chgData name="Michał Cegliński" userId="5023d19ad7c3bd6d" providerId="LiveId" clId="{015A4A9F-570E-4044-B170-058D60CEE19B}" dt="2024-12-03T12:16:26.590" v="30"/>
          <ac:picMkLst>
            <pc:docMk/>
            <pc:sldMk cId="0" sldId="267"/>
            <ac:picMk id="2" creationId="{27D2A019-926D-7327-AF1F-8B9129807C3A}"/>
          </ac:picMkLst>
        </pc:picChg>
        <pc:picChg chg="del">
          <ac:chgData name="Michał Cegliński" userId="5023d19ad7c3bd6d" providerId="LiveId" clId="{015A4A9F-570E-4044-B170-058D60CEE19B}" dt="2024-12-03T12:16:26.228" v="29" actId="478"/>
          <ac:picMkLst>
            <pc:docMk/>
            <pc:sldMk cId="0" sldId="267"/>
            <ac:picMk id="209" creationId="{00000000-0000-0000-0000-000000000000}"/>
          </ac:picMkLst>
        </pc:picChg>
      </pc:sldChg>
      <pc:sldChg chg="addSp delSp modSp mod">
        <pc:chgData name="Michał Cegliński" userId="5023d19ad7c3bd6d" providerId="LiveId" clId="{015A4A9F-570E-4044-B170-058D60CEE19B}" dt="2024-12-03T12:16:29.436" v="32"/>
        <pc:sldMkLst>
          <pc:docMk/>
          <pc:sldMk cId="0" sldId="268"/>
        </pc:sldMkLst>
        <pc:picChg chg="add mod">
          <ac:chgData name="Michał Cegliński" userId="5023d19ad7c3bd6d" providerId="LiveId" clId="{015A4A9F-570E-4044-B170-058D60CEE19B}" dt="2024-12-03T12:16:29.436" v="32"/>
          <ac:picMkLst>
            <pc:docMk/>
            <pc:sldMk cId="0" sldId="268"/>
            <ac:picMk id="2" creationId="{474DB7EA-04B0-6649-B59E-D516492E1D74}"/>
          </ac:picMkLst>
        </pc:picChg>
        <pc:picChg chg="del">
          <ac:chgData name="Michał Cegliński" userId="5023d19ad7c3bd6d" providerId="LiveId" clId="{015A4A9F-570E-4044-B170-058D60CEE19B}" dt="2024-12-03T12:16:28.980" v="31" actId="478"/>
          <ac:picMkLst>
            <pc:docMk/>
            <pc:sldMk cId="0" sldId="268"/>
            <ac:picMk id="221" creationId="{00000000-0000-0000-0000-000000000000}"/>
          </ac:picMkLst>
        </pc:picChg>
      </pc:sldChg>
      <pc:sldChg chg="addSp delSp modSp mod">
        <pc:chgData name="Michał Cegliński" userId="5023d19ad7c3bd6d" providerId="LiveId" clId="{015A4A9F-570E-4044-B170-058D60CEE19B}" dt="2024-12-03T12:16:32.171" v="34"/>
        <pc:sldMkLst>
          <pc:docMk/>
          <pc:sldMk cId="0" sldId="269"/>
        </pc:sldMkLst>
        <pc:picChg chg="add mod">
          <ac:chgData name="Michał Cegliński" userId="5023d19ad7c3bd6d" providerId="LiveId" clId="{015A4A9F-570E-4044-B170-058D60CEE19B}" dt="2024-12-03T12:16:32.171" v="34"/>
          <ac:picMkLst>
            <pc:docMk/>
            <pc:sldMk cId="0" sldId="269"/>
            <ac:picMk id="2" creationId="{EF91A288-C698-A760-8029-495C5962EC9D}"/>
          </ac:picMkLst>
        </pc:picChg>
        <pc:picChg chg="del">
          <ac:chgData name="Michał Cegliński" userId="5023d19ad7c3bd6d" providerId="LiveId" clId="{015A4A9F-570E-4044-B170-058D60CEE19B}" dt="2024-12-03T12:16:31.652" v="33" actId="478"/>
          <ac:picMkLst>
            <pc:docMk/>
            <pc:sldMk cId="0" sldId="269"/>
            <ac:picMk id="243" creationId="{00000000-0000-0000-0000-000000000000}"/>
          </ac:picMkLst>
        </pc:picChg>
      </pc:sldChg>
      <pc:sldChg chg="addSp delSp modSp mod">
        <pc:chgData name="Michał Cegliński" userId="5023d19ad7c3bd6d" providerId="LiveId" clId="{015A4A9F-570E-4044-B170-058D60CEE19B}" dt="2024-12-03T12:16:35.301" v="36"/>
        <pc:sldMkLst>
          <pc:docMk/>
          <pc:sldMk cId="0" sldId="270"/>
        </pc:sldMkLst>
        <pc:picChg chg="add mod">
          <ac:chgData name="Michał Cegliński" userId="5023d19ad7c3bd6d" providerId="LiveId" clId="{015A4A9F-570E-4044-B170-058D60CEE19B}" dt="2024-12-03T12:16:35.301" v="36"/>
          <ac:picMkLst>
            <pc:docMk/>
            <pc:sldMk cId="0" sldId="270"/>
            <ac:picMk id="2" creationId="{A4E43C34-CCC9-5989-2C8B-15FF9F7E7166}"/>
          </ac:picMkLst>
        </pc:picChg>
        <pc:picChg chg="del">
          <ac:chgData name="Michał Cegliński" userId="5023d19ad7c3bd6d" providerId="LiveId" clId="{015A4A9F-570E-4044-B170-058D60CEE19B}" dt="2024-12-03T12:16:34.908" v="35" actId="478"/>
          <ac:picMkLst>
            <pc:docMk/>
            <pc:sldMk cId="0" sldId="270"/>
            <ac:picMk id="263" creationId="{00000000-0000-0000-0000-000000000000}"/>
          </ac:picMkLst>
        </pc:picChg>
      </pc:sldChg>
      <pc:sldChg chg="addSp delSp modSp mod">
        <pc:chgData name="Michał Cegliński" userId="5023d19ad7c3bd6d" providerId="LiveId" clId="{015A4A9F-570E-4044-B170-058D60CEE19B}" dt="2024-12-03T12:16:40.459" v="38"/>
        <pc:sldMkLst>
          <pc:docMk/>
          <pc:sldMk cId="0" sldId="271"/>
        </pc:sldMkLst>
        <pc:picChg chg="add mod">
          <ac:chgData name="Michał Cegliński" userId="5023d19ad7c3bd6d" providerId="LiveId" clId="{015A4A9F-570E-4044-B170-058D60CEE19B}" dt="2024-12-03T12:16:40.459" v="38"/>
          <ac:picMkLst>
            <pc:docMk/>
            <pc:sldMk cId="0" sldId="271"/>
            <ac:picMk id="2" creationId="{561AE688-4BA7-8FDF-73FF-A8D1954B4358}"/>
          </ac:picMkLst>
        </pc:picChg>
        <pc:picChg chg="del">
          <ac:chgData name="Michał Cegliński" userId="5023d19ad7c3bd6d" providerId="LiveId" clId="{015A4A9F-570E-4044-B170-058D60CEE19B}" dt="2024-12-03T12:16:39.956" v="37" actId="478"/>
          <ac:picMkLst>
            <pc:docMk/>
            <pc:sldMk cId="0" sldId="271"/>
            <ac:picMk id="280" creationId="{00000000-0000-0000-0000-000000000000}"/>
          </ac:picMkLst>
        </pc:picChg>
      </pc:sldChg>
      <pc:sldChg chg="addSp delSp modSp mod">
        <pc:chgData name="Michał Cegliński" userId="5023d19ad7c3bd6d" providerId="LiveId" clId="{015A4A9F-570E-4044-B170-058D60CEE19B}" dt="2024-12-03T12:16:43.812" v="40"/>
        <pc:sldMkLst>
          <pc:docMk/>
          <pc:sldMk cId="0" sldId="274"/>
        </pc:sldMkLst>
        <pc:picChg chg="add mod">
          <ac:chgData name="Michał Cegliński" userId="5023d19ad7c3bd6d" providerId="LiveId" clId="{015A4A9F-570E-4044-B170-058D60CEE19B}" dt="2024-12-03T12:16:43.812" v="40"/>
          <ac:picMkLst>
            <pc:docMk/>
            <pc:sldMk cId="0" sldId="274"/>
            <ac:picMk id="2" creationId="{4E817306-4E2D-17EE-D744-31C5C7ED476E}"/>
          </ac:picMkLst>
        </pc:picChg>
        <pc:picChg chg="del">
          <ac:chgData name="Michał Cegliński" userId="5023d19ad7c3bd6d" providerId="LiveId" clId="{015A4A9F-570E-4044-B170-058D60CEE19B}" dt="2024-12-03T12:16:43.324" v="39" actId="478"/>
          <ac:picMkLst>
            <pc:docMk/>
            <pc:sldMk cId="0" sldId="274"/>
            <ac:picMk id="319" creationId="{00000000-0000-0000-0000-000000000000}"/>
          </ac:picMkLst>
        </pc:picChg>
      </pc:sldChg>
      <pc:sldChg chg="addSp delSp modSp mod">
        <pc:chgData name="Michał Cegliński" userId="5023d19ad7c3bd6d" providerId="LiveId" clId="{015A4A9F-570E-4044-B170-058D60CEE19B}" dt="2024-12-03T12:16:51.970" v="42"/>
        <pc:sldMkLst>
          <pc:docMk/>
          <pc:sldMk cId="0" sldId="276"/>
        </pc:sldMkLst>
        <pc:picChg chg="add mod">
          <ac:chgData name="Michał Cegliński" userId="5023d19ad7c3bd6d" providerId="LiveId" clId="{015A4A9F-570E-4044-B170-058D60CEE19B}" dt="2024-12-03T12:16:51.970" v="42"/>
          <ac:picMkLst>
            <pc:docMk/>
            <pc:sldMk cId="0" sldId="276"/>
            <ac:picMk id="2" creationId="{BE1EBF7C-687C-1E2A-7270-BED2A59E67FF}"/>
          </ac:picMkLst>
        </pc:picChg>
        <pc:picChg chg="del">
          <ac:chgData name="Michał Cegliński" userId="5023d19ad7c3bd6d" providerId="LiveId" clId="{015A4A9F-570E-4044-B170-058D60CEE19B}" dt="2024-12-03T12:16:51.607" v="41" actId="478"/>
          <ac:picMkLst>
            <pc:docMk/>
            <pc:sldMk cId="0" sldId="276"/>
            <ac:picMk id="344" creationId="{00000000-0000-0000-0000-000000000000}"/>
          </ac:picMkLst>
        </pc:picChg>
      </pc:sldChg>
      <pc:sldChg chg="addSp delSp modSp mod">
        <pc:chgData name="Michał Cegliński" userId="5023d19ad7c3bd6d" providerId="LiveId" clId="{015A4A9F-570E-4044-B170-058D60CEE19B}" dt="2024-12-03T12:16:56.188" v="44"/>
        <pc:sldMkLst>
          <pc:docMk/>
          <pc:sldMk cId="0" sldId="277"/>
        </pc:sldMkLst>
        <pc:picChg chg="add mod">
          <ac:chgData name="Michał Cegliński" userId="5023d19ad7c3bd6d" providerId="LiveId" clId="{015A4A9F-570E-4044-B170-058D60CEE19B}" dt="2024-12-03T12:16:56.188" v="44"/>
          <ac:picMkLst>
            <pc:docMk/>
            <pc:sldMk cId="0" sldId="277"/>
            <ac:picMk id="2" creationId="{B38395F0-E7E0-AD76-0BDB-F77C8AEFA090}"/>
          </ac:picMkLst>
        </pc:picChg>
        <pc:picChg chg="del">
          <ac:chgData name="Michał Cegliński" userId="5023d19ad7c3bd6d" providerId="LiveId" clId="{015A4A9F-570E-4044-B170-058D60CEE19B}" dt="2024-12-03T12:16:55.685" v="43" actId="478"/>
          <ac:picMkLst>
            <pc:docMk/>
            <pc:sldMk cId="0" sldId="277"/>
            <ac:picMk id="358" creationId="{00000000-0000-0000-0000-000000000000}"/>
          </ac:picMkLst>
        </pc:picChg>
      </pc:sldChg>
      <pc:sldChg chg="addSp delSp modSp mod">
        <pc:chgData name="Michał Cegliński" userId="5023d19ad7c3bd6d" providerId="LiveId" clId="{015A4A9F-570E-4044-B170-058D60CEE19B}" dt="2024-12-03T12:17:03.096" v="46"/>
        <pc:sldMkLst>
          <pc:docMk/>
          <pc:sldMk cId="0" sldId="278"/>
        </pc:sldMkLst>
        <pc:picChg chg="add mod">
          <ac:chgData name="Michał Cegliński" userId="5023d19ad7c3bd6d" providerId="LiveId" clId="{015A4A9F-570E-4044-B170-058D60CEE19B}" dt="2024-12-03T12:17:03.096" v="46"/>
          <ac:picMkLst>
            <pc:docMk/>
            <pc:sldMk cId="0" sldId="278"/>
            <ac:picMk id="2" creationId="{11886E9E-02D9-7E93-A262-F6A39DE741EC}"/>
          </ac:picMkLst>
        </pc:picChg>
        <pc:picChg chg="del">
          <ac:chgData name="Michał Cegliński" userId="5023d19ad7c3bd6d" providerId="LiveId" clId="{015A4A9F-570E-4044-B170-058D60CEE19B}" dt="2024-12-03T12:17:02.750" v="45" actId="478"/>
          <ac:picMkLst>
            <pc:docMk/>
            <pc:sldMk cId="0" sldId="278"/>
            <ac:picMk id="371" creationId="{00000000-0000-0000-0000-000000000000}"/>
          </ac:picMkLst>
        </pc:picChg>
      </pc:sldChg>
      <pc:sldChg chg="addSp delSp modSp mod">
        <pc:chgData name="Michał Cegliński" userId="5023d19ad7c3bd6d" providerId="LiveId" clId="{015A4A9F-570E-4044-B170-058D60CEE19B}" dt="2024-12-03T12:17:16.028" v="49"/>
        <pc:sldMkLst>
          <pc:docMk/>
          <pc:sldMk cId="0" sldId="279"/>
        </pc:sldMkLst>
        <pc:picChg chg="add mod">
          <ac:chgData name="Michał Cegliński" userId="5023d19ad7c3bd6d" providerId="LiveId" clId="{015A4A9F-570E-4044-B170-058D60CEE19B}" dt="2024-12-03T12:17:10.510" v="47"/>
          <ac:picMkLst>
            <pc:docMk/>
            <pc:sldMk cId="0" sldId="279"/>
            <ac:picMk id="2" creationId="{7A3C67D0-AB0D-C1FB-432F-C831AC4FBBA7}"/>
          </ac:picMkLst>
        </pc:picChg>
        <pc:picChg chg="add mod">
          <ac:chgData name="Michał Cegliński" userId="5023d19ad7c3bd6d" providerId="LiveId" clId="{015A4A9F-570E-4044-B170-058D60CEE19B}" dt="2024-12-03T12:17:16.028" v="49"/>
          <ac:picMkLst>
            <pc:docMk/>
            <pc:sldMk cId="0" sldId="279"/>
            <ac:picMk id="3" creationId="{82E4D409-CBC7-F07A-3170-A278248E5C8C}"/>
          </ac:picMkLst>
        </pc:picChg>
        <pc:picChg chg="del">
          <ac:chgData name="Michał Cegliński" userId="5023d19ad7c3bd6d" providerId="LiveId" clId="{015A4A9F-570E-4044-B170-058D60CEE19B}" dt="2024-12-03T12:17:14.551" v="48" actId="478"/>
          <ac:picMkLst>
            <pc:docMk/>
            <pc:sldMk cId="0" sldId="279"/>
            <ac:picMk id="384" creationId="{00000000-0000-0000-0000-000000000000}"/>
          </ac:picMkLst>
        </pc:picChg>
      </pc:sldChg>
      <pc:sldChg chg="addSp delSp modSp mod">
        <pc:chgData name="Michał Cegliński" userId="5023d19ad7c3bd6d" providerId="LiveId" clId="{015A4A9F-570E-4044-B170-058D60CEE19B}" dt="2024-12-03T12:17:20.687" v="51"/>
        <pc:sldMkLst>
          <pc:docMk/>
          <pc:sldMk cId="0" sldId="280"/>
        </pc:sldMkLst>
        <pc:picChg chg="add mod">
          <ac:chgData name="Michał Cegliński" userId="5023d19ad7c3bd6d" providerId="LiveId" clId="{015A4A9F-570E-4044-B170-058D60CEE19B}" dt="2024-12-03T12:17:20.687" v="51"/>
          <ac:picMkLst>
            <pc:docMk/>
            <pc:sldMk cId="0" sldId="280"/>
            <ac:picMk id="2" creationId="{BC4FB279-D29E-D091-F200-5FFB91A92447}"/>
          </ac:picMkLst>
        </pc:picChg>
        <pc:picChg chg="del">
          <ac:chgData name="Michał Cegliński" userId="5023d19ad7c3bd6d" providerId="LiveId" clId="{015A4A9F-570E-4044-B170-058D60CEE19B}" dt="2024-12-03T12:17:20.376" v="50" actId="478"/>
          <ac:picMkLst>
            <pc:docMk/>
            <pc:sldMk cId="0" sldId="280"/>
            <ac:picMk id="394" creationId="{00000000-0000-0000-0000-000000000000}"/>
          </ac:picMkLst>
        </pc:picChg>
      </pc:sldChg>
      <pc:sldChg chg="addSp delSp modSp mod">
        <pc:chgData name="Michał Cegliński" userId="5023d19ad7c3bd6d" providerId="LiveId" clId="{015A4A9F-570E-4044-B170-058D60CEE19B}" dt="2024-12-03T12:17:23.549" v="53"/>
        <pc:sldMkLst>
          <pc:docMk/>
          <pc:sldMk cId="0" sldId="281"/>
        </pc:sldMkLst>
        <pc:picChg chg="add mod">
          <ac:chgData name="Michał Cegliński" userId="5023d19ad7c3bd6d" providerId="LiveId" clId="{015A4A9F-570E-4044-B170-058D60CEE19B}" dt="2024-12-03T12:17:23.549" v="53"/>
          <ac:picMkLst>
            <pc:docMk/>
            <pc:sldMk cId="0" sldId="281"/>
            <ac:picMk id="2" creationId="{63A25743-EED9-DBAD-E244-2FA76D487AFA}"/>
          </ac:picMkLst>
        </pc:picChg>
        <pc:picChg chg="del">
          <ac:chgData name="Michał Cegliński" userId="5023d19ad7c3bd6d" providerId="LiveId" clId="{015A4A9F-570E-4044-B170-058D60CEE19B}" dt="2024-12-03T12:17:23.045" v="52" actId="478"/>
          <ac:picMkLst>
            <pc:docMk/>
            <pc:sldMk cId="0" sldId="281"/>
            <ac:picMk id="405" creationId="{00000000-0000-0000-0000-000000000000}"/>
          </ac:picMkLst>
        </pc:picChg>
      </pc:sldChg>
      <pc:sldChg chg="addSp delSp modSp mod">
        <pc:chgData name="Michał Cegliński" userId="5023d19ad7c3bd6d" providerId="LiveId" clId="{015A4A9F-570E-4044-B170-058D60CEE19B}" dt="2024-12-03T12:17:27.216" v="55"/>
        <pc:sldMkLst>
          <pc:docMk/>
          <pc:sldMk cId="0" sldId="282"/>
        </pc:sldMkLst>
        <pc:picChg chg="add mod">
          <ac:chgData name="Michał Cegliński" userId="5023d19ad7c3bd6d" providerId="LiveId" clId="{015A4A9F-570E-4044-B170-058D60CEE19B}" dt="2024-12-03T12:17:27.216" v="55"/>
          <ac:picMkLst>
            <pc:docMk/>
            <pc:sldMk cId="0" sldId="282"/>
            <ac:picMk id="2" creationId="{D57590F4-711E-D999-C7CC-93DB3301B3B5}"/>
          </ac:picMkLst>
        </pc:picChg>
        <pc:picChg chg="del">
          <ac:chgData name="Michał Cegliński" userId="5023d19ad7c3bd6d" providerId="LiveId" clId="{015A4A9F-570E-4044-B170-058D60CEE19B}" dt="2024-12-03T12:17:26.021" v="54" actId="478"/>
          <ac:picMkLst>
            <pc:docMk/>
            <pc:sldMk cId="0" sldId="282"/>
            <ac:picMk id="420" creationId="{00000000-0000-0000-0000-000000000000}"/>
          </ac:picMkLst>
        </pc:picChg>
      </pc:sldChg>
      <pc:sldChg chg="addSp delSp modSp mod">
        <pc:chgData name="Michał Cegliński" userId="5023d19ad7c3bd6d" providerId="LiveId" clId="{015A4A9F-570E-4044-B170-058D60CEE19B}" dt="2024-12-03T12:17:31.653" v="57"/>
        <pc:sldMkLst>
          <pc:docMk/>
          <pc:sldMk cId="0" sldId="283"/>
        </pc:sldMkLst>
        <pc:picChg chg="add mod">
          <ac:chgData name="Michał Cegliński" userId="5023d19ad7c3bd6d" providerId="LiveId" clId="{015A4A9F-570E-4044-B170-058D60CEE19B}" dt="2024-12-03T12:17:31.653" v="57"/>
          <ac:picMkLst>
            <pc:docMk/>
            <pc:sldMk cId="0" sldId="283"/>
            <ac:picMk id="2" creationId="{BECF7948-AA07-AA81-CF7A-13F04DC90F58}"/>
          </ac:picMkLst>
        </pc:picChg>
        <pc:picChg chg="del">
          <ac:chgData name="Michał Cegliński" userId="5023d19ad7c3bd6d" providerId="LiveId" clId="{015A4A9F-570E-4044-B170-058D60CEE19B}" dt="2024-12-03T12:17:30.527" v="56" actId="478"/>
          <ac:picMkLst>
            <pc:docMk/>
            <pc:sldMk cId="0" sldId="283"/>
            <ac:picMk id="433" creationId="{00000000-0000-0000-0000-000000000000}"/>
          </ac:picMkLst>
        </pc:picChg>
      </pc:sldChg>
      <pc:sldChg chg="addSp delSp modSp mod">
        <pc:chgData name="Michał Cegliński" userId="5023d19ad7c3bd6d" providerId="LiveId" clId="{015A4A9F-570E-4044-B170-058D60CEE19B}" dt="2024-12-03T12:17:36.488" v="59"/>
        <pc:sldMkLst>
          <pc:docMk/>
          <pc:sldMk cId="0" sldId="286"/>
        </pc:sldMkLst>
        <pc:picChg chg="add mod">
          <ac:chgData name="Michał Cegliński" userId="5023d19ad7c3bd6d" providerId="LiveId" clId="{015A4A9F-570E-4044-B170-058D60CEE19B}" dt="2024-12-03T12:17:36.488" v="59"/>
          <ac:picMkLst>
            <pc:docMk/>
            <pc:sldMk cId="0" sldId="286"/>
            <ac:picMk id="2" creationId="{E819A467-C054-AC5C-B699-5306F6B4B5D8}"/>
          </ac:picMkLst>
        </pc:picChg>
        <pc:picChg chg="del">
          <ac:chgData name="Michał Cegliński" userId="5023d19ad7c3bd6d" providerId="LiveId" clId="{015A4A9F-570E-4044-B170-058D60CEE19B}" dt="2024-12-03T12:17:36.139" v="58" actId="478"/>
          <ac:picMkLst>
            <pc:docMk/>
            <pc:sldMk cId="0" sldId="286"/>
            <ac:picMk id="482" creationId="{00000000-0000-0000-0000-000000000000}"/>
          </ac:picMkLst>
        </pc:picChg>
      </pc:sldChg>
      <pc:sldChg chg="addSp delSp modSp mod">
        <pc:chgData name="Michał Cegliński" userId="5023d19ad7c3bd6d" providerId="LiveId" clId="{015A4A9F-570E-4044-B170-058D60CEE19B}" dt="2024-12-03T12:17:39.497" v="61"/>
        <pc:sldMkLst>
          <pc:docMk/>
          <pc:sldMk cId="0" sldId="287"/>
        </pc:sldMkLst>
        <pc:picChg chg="add mod">
          <ac:chgData name="Michał Cegliński" userId="5023d19ad7c3bd6d" providerId="LiveId" clId="{015A4A9F-570E-4044-B170-058D60CEE19B}" dt="2024-12-03T12:17:39.497" v="61"/>
          <ac:picMkLst>
            <pc:docMk/>
            <pc:sldMk cId="0" sldId="287"/>
            <ac:picMk id="2" creationId="{41084A09-6888-7B36-4DC3-EDD5BA1FD040}"/>
          </ac:picMkLst>
        </pc:picChg>
        <pc:picChg chg="del">
          <ac:chgData name="Michał Cegliński" userId="5023d19ad7c3bd6d" providerId="LiveId" clId="{015A4A9F-570E-4044-B170-058D60CEE19B}" dt="2024-12-03T12:17:38.993" v="60" actId="478"/>
          <ac:picMkLst>
            <pc:docMk/>
            <pc:sldMk cId="0" sldId="287"/>
            <ac:picMk id="491" creationId="{00000000-0000-0000-0000-000000000000}"/>
          </ac:picMkLst>
        </pc:picChg>
      </pc:sldChg>
      <pc:sldChg chg="addSp delSp modSp mod">
        <pc:chgData name="Michał Cegliński" userId="5023d19ad7c3bd6d" providerId="LiveId" clId="{015A4A9F-570E-4044-B170-058D60CEE19B}" dt="2024-12-03T12:17:42.505" v="63"/>
        <pc:sldMkLst>
          <pc:docMk/>
          <pc:sldMk cId="0" sldId="288"/>
        </pc:sldMkLst>
        <pc:picChg chg="add mod">
          <ac:chgData name="Michał Cegliński" userId="5023d19ad7c3bd6d" providerId="LiveId" clId="{015A4A9F-570E-4044-B170-058D60CEE19B}" dt="2024-12-03T12:17:42.505" v="63"/>
          <ac:picMkLst>
            <pc:docMk/>
            <pc:sldMk cId="0" sldId="288"/>
            <ac:picMk id="2" creationId="{F40739D5-5C08-42A1-F919-3D51B9DACFC1}"/>
          </ac:picMkLst>
        </pc:picChg>
        <pc:picChg chg="del">
          <ac:chgData name="Michał Cegliński" userId="5023d19ad7c3bd6d" providerId="LiveId" clId="{015A4A9F-570E-4044-B170-058D60CEE19B}" dt="2024-12-03T12:17:42.126" v="62" actId="478"/>
          <ac:picMkLst>
            <pc:docMk/>
            <pc:sldMk cId="0" sldId="288"/>
            <ac:picMk id="500" creationId="{00000000-0000-0000-0000-000000000000}"/>
          </ac:picMkLst>
        </pc:picChg>
      </pc:sldChg>
      <pc:sldChg chg="addSp delSp modSp mod">
        <pc:chgData name="Michał Cegliński" userId="5023d19ad7c3bd6d" providerId="LiveId" clId="{015A4A9F-570E-4044-B170-058D60CEE19B}" dt="2024-12-03T12:17:47.197" v="65"/>
        <pc:sldMkLst>
          <pc:docMk/>
          <pc:sldMk cId="0" sldId="289"/>
        </pc:sldMkLst>
        <pc:picChg chg="add mod">
          <ac:chgData name="Michał Cegliński" userId="5023d19ad7c3bd6d" providerId="LiveId" clId="{015A4A9F-570E-4044-B170-058D60CEE19B}" dt="2024-12-03T12:17:47.197" v="65"/>
          <ac:picMkLst>
            <pc:docMk/>
            <pc:sldMk cId="0" sldId="289"/>
            <ac:picMk id="2" creationId="{4C9DB7C8-D5E8-4CD7-97FB-99AEAEF0FF7F}"/>
          </ac:picMkLst>
        </pc:picChg>
        <pc:picChg chg="del">
          <ac:chgData name="Michał Cegliński" userId="5023d19ad7c3bd6d" providerId="LiveId" clId="{015A4A9F-570E-4044-B170-058D60CEE19B}" dt="2024-12-03T12:17:46.835" v="64" actId="478"/>
          <ac:picMkLst>
            <pc:docMk/>
            <pc:sldMk cId="0" sldId="289"/>
            <ac:picMk id="511" creationId="{00000000-0000-0000-0000-000000000000}"/>
          </ac:picMkLst>
        </pc:picChg>
      </pc:sldChg>
      <pc:sldChg chg="addSp delSp modSp mod">
        <pc:chgData name="Michał Cegliński" userId="5023d19ad7c3bd6d" providerId="LiveId" clId="{015A4A9F-570E-4044-B170-058D60CEE19B}" dt="2024-12-03T12:17:50.238" v="67"/>
        <pc:sldMkLst>
          <pc:docMk/>
          <pc:sldMk cId="0" sldId="290"/>
        </pc:sldMkLst>
        <pc:picChg chg="add mod">
          <ac:chgData name="Michał Cegliński" userId="5023d19ad7c3bd6d" providerId="LiveId" clId="{015A4A9F-570E-4044-B170-058D60CEE19B}" dt="2024-12-03T12:17:50.238" v="67"/>
          <ac:picMkLst>
            <pc:docMk/>
            <pc:sldMk cId="0" sldId="290"/>
            <ac:picMk id="2" creationId="{42241F4A-EC95-74A4-C7B7-5CA4D7445CA8}"/>
          </ac:picMkLst>
        </pc:picChg>
        <pc:picChg chg="del">
          <ac:chgData name="Michał Cegliński" userId="5023d19ad7c3bd6d" providerId="LiveId" clId="{015A4A9F-570E-4044-B170-058D60CEE19B}" dt="2024-12-03T12:17:49.783" v="66" actId="478"/>
          <ac:picMkLst>
            <pc:docMk/>
            <pc:sldMk cId="0" sldId="290"/>
            <ac:picMk id="522" creationId="{00000000-0000-0000-0000-000000000000}"/>
          </ac:picMkLst>
        </pc:picChg>
      </pc:sldChg>
      <pc:sldChg chg="addSp delSp modSp mod">
        <pc:chgData name="Michał Cegliński" userId="5023d19ad7c3bd6d" providerId="LiveId" clId="{015A4A9F-570E-4044-B170-058D60CEE19B}" dt="2024-12-03T12:17:53.023" v="69"/>
        <pc:sldMkLst>
          <pc:docMk/>
          <pc:sldMk cId="0" sldId="291"/>
        </pc:sldMkLst>
        <pc:picChg chg="add mod">
          <ac:chgData name="Michał Cegliński" userId="5023d19ad7c3bd6d" providerId="LiveId" clId="{015A4A9F-570E-4044-B170-058D60CEE19B}" dt="2024-12-03T12:17:53.023" v="69"/>
          <ac:picMkLst>
            <pc:docMk/>
            <pc:sldMk cId="0" sldId="291"/>
            <ac:picMk id="2" creationId="{AD0E17A1-CD04-7508-0EBE-00E3DAF92CC6}"/>
          </ac:picMkLst>
        </pc:picChg>
        <pc:picChg chg="del">
          <ac:chgData name="Michał Cegliński" userId="5023d19ad7c3bd6d" providerId="LiveId" clId="{015A4A9F-570E-4044-B170-058D60CEE19B}" dt="2024-12-03T12:17:52.567" v="68" actId="478"/>
          <ac:picMkLst>
            <pc:docMk/>
            <pc:sldMk cId="0" sldId="291"/>
            <ac:picMk id="538" creationId="{00000000-0000-0000-0000-000000000000}"/>
          </ac:picMkLst>
        </pc:picChg>
      </pc:sldChg>
      <pc:sldChg chg="addSp delSp modSp mod">
        <pc:chgData name="Michał Cegliński" userId="5023d19ad7c3bd6d" providerId="LiveId" clId="{015A4A9F-570E-4044-B170-058D60CEE19B}" dt="2024-12-03T12:17:55.789" v="71"/>
        <pc:sldMkLst>
          <pc:docMk/>
          <pc:sldMk cId="0" sldId="292"/>
        </pc:sldMkLst>
        <pc:picChg chg="add mod">
          <ac:chgData name="Michał Cegliński" userId="5023d19ad7c3bd6d" providerId="LiveId" clId="{015A4A9F-570E-4044-B170-058D60CEE19B}" dt="2024-12-03T12:17:55.789" v="71"/>
          <ac:picMkLst>
            <pc:docMk/>
            <pc:sldMk cId="0" sldId="292"/>
            <ac:picMk id="2" creationId="{3F138DC4-83E5-A0BC-3B87-BF0E7B950EC7}"/>
          </ac:picMkLst>
        </pc:picChg>
        <pc:picChg chg="del">
          <ac:chgData name="Michał Cegliński" userId="5023d19ad7c3bd6d" providerId="LiveId" clId="{015A4A9F-570E-4044-B170-058D60CEE19B}" dt="2024-12-03T12:17:55.308" v="70" actId="478"/>
          <ac:picMkLst>
            <pc:docMk/>
            <pc:sldMk cId="0" sldId="292"/>
            <ac:picMk id="554" creationId="{00000000-0000-0000-0000-000000000000}"/>
          </ac:picMkLst>
        </pc:picChg>
      </pc:sldChg>
      <pc:sldChg chg="addSp delSp modSp mod">
        <pc:chgData name="Michał Cegliński" userId="5023d19ad7c3bd6d" providerId="LiveId" clId="{015A4A9F-570E-4044-B170-058D60CEE19B}" dt="2024-12-03T12:18:00.432" v="73"/>
        <pc:sldMkLst>
          <pc:docMk/>
          <pc:sldMk cId="0" sldId="293"/>
        </pc:sldMkLst>
        <pc:picChg chg="add mod">
          <ac:chgData name="Michał Cegliński" userId="5023d19ad7c3bd6d" providerId="LiveId" clId="{015A4A9F-570E-4044-B170-058D60CEE19B}" dt="2024-12-03T12:18:00.432" v="73"/>
          <ac:picMkLst>
            <pc:docMk/>
            <pc:sldMk cId="0" sldId="293"/>
            <ac:picMk id="2" creationId="{76A37AEE-23FB-7EE9-0EC1-B43DD85E96AA}"/>
          </ac:picMkLst>
        </pc:picChg>
        <pc:picChg chg="del">
          <ac:chgData name="Michał Cegliński" userId="5023d19ad7c3bd6d" providerId="LiveId" clId="{015A4A9F-570E-4044-B170-058D60CEE19B}" dt="2024-12-03T12:17:59.890" v="72" actId="478"/>
          <ac:picMkLst>
            <pc:docMk/>
            <pc:sldMk cId="0" sldId="293"/>
            <ac:picMk id="583" creationId="{00000000-0000-0000-0000-000000000000}"/>
          </ac:picMkLst>
        </pc:picChg>
      </pc:sldChg>
      <pc:sldChg chg="addSp delSp modSp mod">
        <pc:chgData name="Michał Cegliński" userId="5023d19ad7c3bd6d" providerId="LiveId" clId="{015A4A9F-570E-4044-B170-058D60CEE19B}" dt="2024-12-03T12:18:03.615" v="75"/>
        <pc:sldMkLst>
          <pc:docMk/>
          <pc:sldMk cId="0" sldId="294"/>
        </pc:sldMkLst>
        <pc:picChg chg="add mod">
          <ac:chgData name="Michał Cegliński" userId="5023d19ad7c3bd6d" providerId="LiveId" clId="{015A4A9F-570E-4044-B170-058D60CEE19B}" dt="2024-12-03T12:18:03.615" v="75"/>
          <ac:picMkLst>
            <pc:docMk/>
            <pc:sldMk cId="0" sldId="294"/>
            <ac:picMk id="2" creationId="{1A408698-1206-9F28-21DD-A0EFC9C81D8C}"/>
          </ac:picMkLst>
        </pc:picChg>
        <pc:picChg chg="del">
          <ac:chgData name="Michał Cegliński" userId="5023d19ad7c3bd6d" providerId="LiveId" clId="{015A4A9F-570E-4044-B170-058D60CEE19B}" dt="2024-12-03T12:18:02.893" v="74" actId="478"/>
          <ac:picMkLst>
            <pc:docMk/>
            <pc:sldMk cId="0" sldId="294"/>
            <ac:picMk id="616" creationId="{00000000-0000-0000-0000-000000000000}"/>
          </ac:picMkLst>
        </pc:picChg>
      </pc:sldChg>
      <pc:sldChg chg="addSp delSp modSp mod">
        <pc:chgData name="Michał Cegliński" userId="5023d19ad7c3bd6d" providerId="LiveId" clId="{015A4A9F-570E-4044-B170-058D60CEE19B}" dt="2024-12-03T12:18:07.858" v="77"/>
        <pc:sldMkLst>
          <pc:docMk/>
          <pc:sldMk cId="0" sldId="295"/>
        </pc:sldMkLst>
        <pc:picChg chg="add mod">
          <ac:chgData name="Michał Cegliński" userId="5023d19ad7c3bd6d" providerId="LiveId" clId="{015A4A9F-570E-4044-B170-058D60CEE19B}" dt="2024-12-03T12:18:07.858" v="77"/>
          <ac:picMkLst>
            <pc:docMk/>
            <pc:sldMk cId="0" sldId="295"/>
            <ac:picMk id="2" creationId="{4424C4EF-C346-FE3A-300C-0ED43E009BCE}"/>
          </ac:picMkLst>
        </pc:picChg>
        <pc:picChg chg="del">
          <ac:chgData name="Michał Cegliński" userId="5023d19ad7c3bd6d" providerId="LiveId" clId="{015A4A9F-570E-4044-B170-058D60CEE19B}" dt="2024-12-03T12:18:07.387" v="76" actId="478"/>
          <ac:picMkLst>
            <pc:docMk/>
            <pc:sldMk cId="0" sldId="295"/>
            <ac:picMk id="627" creationId="{00000000-0000-0000-0000-000000000000}"/>
          </ac:picMkLst>
        </pc:picChg>
      </pc:sldChg>
      <pc:sldChg chg="addSp delSp modSp mod">
        <pc:chgData name="Michał Cegliński" userId="5023d19ad7c3bd6d" providerId="LiveId" clId="{015A4A9F-570E-4044-B170-058D60CEE19B}" dt="2024-12-03T12:18:10.530" v="79"/>
        <pc:sldMkLst>
          <pc:docMk/>
          <pc:sldMk cId="0" sldId="296"/>
        </pc:sldMkLst>
        <pc:picChg chg="add mod">
          <ac:chgData name="Michał Cegliński" userId="5023d19ad7c3bd6d" providerId="LiveId" clId="{015A4A9F-570E-4044-B170-058D60CEE19B}" dt="2024-12-03T12:18:10.530" v="79"/>
          <ac:picMkLst>
            <pc:docMk/>
            <pc:sldMk cId="0" sldId="296"/>
            <ac:picMk id="2" creationId="{CCA16A52-FE66-8E5D-89AA-AAAE27CC6393}"/>
          </ac:picMkLst>
        </pc:picChg>
        <pc:picChg chg="del">
          <ac:chgData name="Michał Cegliński" userId="5023d19ad7c3bd6d" providerId="LiveId" clId="{015A4A9F-570E-4044-B170-058D60CEE19B}" dt="2024-12-03T12:18:10.059" v="78" actId="478"/>
          <ac:picMkLst>
            <pc:docMk/>
            <pc:sldMk cId="0" sldId="296"/>
            <ac:picMk id="638" creationId="{00000000-0000-0000-0000-000000000000}"/>
          </ac:picMkLst>
        </pc:picChg>
      </pc:sldChg>
      <pc:sldChg chg="addSp delSp modSp mod">
        <pc:chgData name="Michał Cegliński" userId="5023d19ad7c3bd6d" providerId="LiveId" clId="{015A4A9F-570E-4044-B170-058D60CEE19B}" dt="2024-12-03T12:18:15.865" v="81"/>
        <pc:sldMkLst>
          <pc:docMk/>
          <pc:sldMk cId="0" sldId="297"/>
        </pc:sldMkLst>
        <pc:picChg chg="add mod">
          <ac:chgData name="Michał Cegliński" userId="5023d19ad7c3bd6d" providerId="LiveId" clId="{015A4A9F-570E-4044-B170-058D60CEE19B}" dt="2024-12-03T12:18:15.865" v="81"/>
          <ac:picMkLst>
            <pc:docMk/>
            <pc:sldMk cId="0" sldId="297"/>
            <ac:picMk id="2" creationId="{6203FB9F-44B9-C907-853D-269F5F08388A}"/>
          </ac:picMkLst>
        </pc:picChg>
        <pc:picChg chg="del">
          <ac:chgData name="Michał Cegliński" userId="5023d19ad7c3bd6d" providerId="LiveId" clId="{015A4A9F-570E-4044-B170-058D60CEE19B}" dt="2024-12-03T12:18:15.343" v="80" actId="478"/>
          <ac:picMkLst>
            <pc:docMk/>
            <pc:sldMk cId="0" sldId="297"/>
            <ac:picMk id="648" creationId="{00000000-0000-0000-0000-000000000000}"/>
          </ac:picMkLst>
        </pc:picChg>
      </pc:sldChg>
      <pc:sldChg chg="addSp delSp modSp mod">
        <pc:chgData name="Michał Cegliński" userId="5023d19ad7c3bd6d" providerId="LiveId" clId="{015A4A9F-570E-4044-B170-058D60CEE19B}" dt="2024-12-03T12:18:18.793" v="83"/>
        <pc:sldMkLst>
          <pc:docMk/>
          <pc:sldMk cId="0" sldId="298"/>
        </pc:sldMkLst>
        <pc:picChg chg="add mod">
          <ac:chgData name="Michał Cegliński" userId="5023d19ad7c3bd6d" providerId="LiveId" clId="{015A4A9F-570E-4044-B170-058D60CEE19B}" dt="2024-12-03T12:18:18.793" v="83"/>
          <ac:picMkLst>
            <pc:docMk/>
            <pc:sldMk cId="0" sldId="298"/>
            <ac:picMk id="2" creationId="{95FBED68-51C4-4525-D497-3BC0D10CC840}"/>
          </ac:picMkLst>
        </pc:picChg>
        <pc:picChg chg="del">
          <ac:chgData name="Michał Cegliński" userId="5023d19ad7c3bd6d" providerId="LiveId" clId="{015A4A9F-570E-4044-B170-058D60CEE19B}" dt="2024-12-03T12:18:18.322" v="82" actId="478"/>
          <ac:picMkLst>
            <pc:docMk/>
            <pc:sldMk cId="0" sldId="298"/>
            <ac:picMk id="660" creationId="{00000000-0000-0000-0000-000000000000}"/>
          </ac:picMkLst>
        </pc:picChg>
      </pc:sldChg>
      <pc:sldChg chg="addSp delSp modSp mod">
        <pc:chgData name="Michał Cegliński" userId="5023d19ad7c3bd6d" providerId="LiveId" clId="{015A4A9F-570E-4044-B170-058D60CEE19B}" dt="2024-12-03T12:18:28.121" v="87"/>
        <pc:sldMkLst>
          <pc:docMk/>
          <pc:sldMk cId="0" sldId="299"/>
        </pc:sldMkLst>
        <pc:picChg chg="add mod">
          <ac:chgData name="Michał Cegliński" userId="5023d19ad7c3bd6d" providerId="LiveId" clId="{015A4A9F-570E-4044-B170-058D60CEE19B}" dt="2024-12-03T12:18:21.619" v="85"/>
          <ac:picMkLst>
            <pc:docMk/>
            <pc:sldMk cId="0" sldId="299"/>
            <ac:picMk id="2" creationId="{C48A6E3C-254E-25AB-0F42-FA30073EC4F6}"/>
          </ac:picMkLst>
        </pc:picChg>
        <pc:picChg chg="add mod">
          <ac:chgData name="Michał Cegliński" userId="5023d19ad7c3bd6d" providerId="LiveId" clId="{015A4A9F-570E-4044-B170-058D60CEE19B}" dt="2024-12-03T12:18:28.121" v="87"/>
          <ac:picMkLst>
            <pc:docMk/>
            <pc:sldMk cId="0" sldId="299"/>
            <ac:picMk id="3" creationId="{3CC3D5EF-DAEC-09FF-9816-4BD955F7216E}"/>
          </ac:picMkLst>
        </pc:picChg>
        <pc:picChg chg="del">
          <ac:chgData name="Michał Cegliński" userId="5023d19ad7c3bd6d" providerId="LiveId" clId="{015A4A9F-570E-4044-B170-058D60CEE19B}" dt="2024-12-03T12:18:21.088" v="84" actId="478"/>
          <ac:picMkLst>
            <pc:docMk/>
            <pc:sldMk cId="0" sldId="299"/>
            <ac:picMk id="672" creationId="{00000000-0000-0000-0000-000000000000}"/>
          </ac:picMkLst>
        </pc:picChg>
      </pc:sldChg>
      <pc:sldChg chg="addSp delSp modSp mod">
        <pc:chgData name="Michał Cegliński" userId="5023d19ad7c3bd6d" providerId="LiveId" clId="{015A4A9F-570E-4044-B170-058D60CEE19B}" dt="2024-12-03T12:18:30.878" v="89"/>
        <pc:sldMkLst>
          <pc:docMk/>
          <pc:sldMk cId="0" sldId="300"/>
        </pc:sldMkLst>
        <pc:picChg chg="add mod">
          <ac:chgData name="Michał Cegliński" userId="5023d19ad7c3bd6d" providerId="LiveId" clId="{015A4A9F-570E-4044-B170-058D60CEE19B}" dt="2024-12-03T12:18:24.060" v="86"/>
          <ac:picMkLst>
            <pc:docMk/>
            <pc:sldMk cId="0" sldId="300"/>
            <ac:picMk id="2" creationId="{8AE17F99-1678-DB41-702F-4B2E562C07ED}"/>
          </ac:picMkLst>
        </pc:picChg>
        <pc:picChg chg="add mod">
          <ac:chgData name="Michał Cegliński" userId="5023d19ad7c3bd6d" providerId="LiveId" clId="{015A4A9F-570E-4044-B170-058D60CEE19B}" dt="2024-12-03T12:18:30.878" v="89"/>
          <ac:picMkLst>
            <pc:docMk/>
            <pc:sldMk cId="0" sldId="300"/>
            <ac:picMk id="3" creationId="{B7F78789-6963-350E-E7A7-E1C7E2CAA098}"/>
          </ac:picMkLst>
        </pc:picChg>
        <pc:picChg chg="del">
          <ac:chgData name="Michał Cegliński" userId="5023d19ad7c3bd6d" providerId="LiveId" clId="{015A4A9F-570E-4044-B170-058D60CEE19B}" dt="2024-12-03T12:18:30.419" v="88" actId="478"/>
          <ac:picMkLst>
            <pc:docMk/>
            <pc:sldMk cId="0" sldId="300"/>
            <ac:picMk id="689" creationId="{00000000-0000-0000-0000-000000000000}"/>
          </ac:picMkLst>
        </pc:picChg>
      </pc:sldChg>
      <pc:sldChg chg="addSp delSp modSp mod">
        <pc:chgData name="Michał Cegliński" userId="5023d19ad7c3bd6d" providerId="LiveId" clId="{015A4A9F-570E-4044-B170-058D60CEE19B}" dt="2024-12-03T12:18:33.535" v="91"/>
        <pc:sldMkLst>
          <pc:docMk/>
          <pc:sldMk cId="0" sldId="301"/>
        </pc:sldMkLst>
        <pc:picChg chg="add mod">
          <ac:chgData name="Michał Cegliński" userId="5023d19ad7c3bd6d" providerId="LiveId" clId="{015A4A9F-570E-4044-B170-058D60CEE19B}" dt="2024-12-03T12:18:33.535" v="91"/>
          <ac:picMkLst>
            <pc:docMk/>
            <pc:sldMk cId="0" sldId="301"/>
            <ac:picMk id="2" creationId="{7B2A76D4-A3F5-041E-8E87-4AF6961CF292}"/>
          </ac:picMkLst>
        </pc:picChg>
        <pc:picChg chg="del">
          <ac:chgData name="Michał Cegliński" userId="5023d19ad7c3bd6d" providerId="LiveId" clId="{015A4A9F-570E-4044-B170-058D60CEE19B}" dt="2024-12-03T12:18:33.094" v="90" actId="478"/>
          <ac:picMkLst>
            <pc:docMk/>
            <pc:sldMk cId="0" sldId="301"/>
            <ac:picMk id="701" creationId="{00000000-0000-0000-0000-000000000000}"/>
          </ac:picMkLst>
        </pc:picChg>
      </pc:sldChg>
      <pc:sldChg chg="addSp delSp modSp mod">
        <pc:chgData name="Michał Cegliński" userId="5023d19ad7c3bd6d" providerId="LiveId" clId="{015A4A9F-570E-4044-B170-058D60CEE19B}" dt="2024-12-03T12:18:38.113" v="93"/>
        <pc:sldMkLst>
          <pc:docMk/>
          <pc:sldMk cId="0" sldId="302"/>
        </pc:sldMkLst>
        <pc:picChg chg="add mod">
          <ac:chgData name="Michał Cegliński" userId="5023d19ad7c3bd6d" providerId="LiveId" clId="{015A4A9F-570E-4044-B170-058D60CEE19B}" dt="2024-12-03T12:18:38.113" v="93"/>
          <ac:picMkLst>
            <pc:docMk/>
            <pc:sldMk cId="0" sldId="302"/>
            <ac:picMk id="2" creationId="{20475823-C3D3-EB35-3DC4-47AFB0292492}"/>
          </ac:picMkLst>
        </pc:picChg>
        <pc:picChg chg="del">
          <ac:chgData name="Michał Cegliński" userId="5023d19ad7c3bd6d" providerId="LiveId" clId="{015A4A9F-570E-4044-B170-058D60CEE19B}" dt="2024-12-03T12:18:37.721" v="92" actId="478"/>
          <ac:picMkLst>
            <pc:docMk/>
            <pc:sldMk cId="0" sldId="302"/>
            <ac:picMk id="713" creationId="{00000000-0000-0000-0000-000000000000}"/>
          </ac:picMkLst>
        </pc:picChg>
      </pc:sldChg>
      <pc:sldChg chg="addSp delSp modSp mod">
        <pc:chgData name="Michał Cegliński" userId="5023d19ad7c3bd6d" providerId="LiveId" clId="{015A4A9F-570E-4044-B170-058D60CEE19B}" dt="2024-12-03T12:18:41.539" v="95"/>
        <pc:sldMkLst>
          <pc:docMk/>
          <pc:sldMk cId="0" sldId="303"/>
        </pc:sldMkLst>
        <pc:picChg chg="add mod">
          <ac:chgData name="Michał Cegliński" userId="5023d19ad7c3bd6d" providerId="LiveId" clId="{015A4A9F-570E-4044-B170-058D60CEE19B}" dt="2024-12-03T12:18:41.539" v="95"/>
          <ac:picMkLst>
            <pc:docMk/>
            <pc:sldMk cId="0" sldId="303"/>
            <ac:picMk id="2" creationId="{5EDCF76E-84F5-09FF-4068-2E1A51FF143C}"/>
          </ac:picMkLst>
        </pc:picChg>
        <pc:picChg chg="del">
          <ac:chgData name="Michał Cegliński" userId="5023d19ad7c3bd6d" providerId="LiveId" clId="{015A4A9F-570E-4044-B170-058D60CEE19B}" dt="2024-12-03T12:18:40.690" v="94" actId="478"/>
          <ac:picMkLst>
            <pc:docMk/>
            <pc:sldMk cId="0" sldId="303"/>
            <ac:picMk id="727" creationId="{00000000-0000-0000-0000-000000000000}"/>
          </ac:picMkLst>
        </pc:picChg>
      </pc:sldChg>
      <pc:sldChg chg="addSp delSp modSp mod">
        <pc:chgData name="Michał Cegliński" userId="5023d19ad7c3bd6d" providerId="LiveId" clId="{015A4A9F-570E-4044-B170-058D60CEE19B}" dt="2024-12-03T12:18:47.012" v="97"/>
        <pc:sldMkLst>
          <pc:docMk/>
          <pc:sldMk cId="0" sldId="304"/>
        </pc:sldMkLst>
        <pc:picChg chg="add mod">
          <ac:chgData name="Michał Cegliński" userId="5023d19ad7c3bd6d" providerId="LiveId" clId="{015A4A9F-570E-4044-B170-058D60CEE19B}" dt="2024-12-03T12:18:47.012" v="97"/>
          <ac:picMkLst>
            <pc:docMk/>
            <pc:sldMk cId="0" sldId="304"/>
            <ac:picMk id="2" creationId="{3EA61B36-17FF-FD8C-6E98-34E1AD0B088E}"/>
          </ac:picMkLst>
        </pc:picChg>
        <pc:picChg chg="del">
          <ac:chgData name="Michał Cegliński" userId="5023d19ad7c3bd6d" providerId="LiveId" clId="{015A4A9F-570E-4044-B170-058D60CEE19B}" dt="2024-12-03T12:18:46.515" v="96" actId="478"/>
          <ac:picMkLst>
            <pc:docMk/>
            <pc:sldMk cId="0" sldId="304"/>
            <ac:picMk id="740" creationId="{00000000-0000-0000-0000-000000000000}"/>
          </ac:picMkLst>
        </pc:picChg>
      </pc:sldChg>
      <pc:sldChg chg="addSp delSp modSp mod">
        <pc:chgData name="Michał Cegliński" userId="5023d19ad7c3bd6d" providerId="LiveId" clId="{015A4A9F-570E-4044-B170-058D60CEE19B}" dt="2024-12-03T12:18:49.738" v="99"/>
        <pc:sldMkLst>
          <pc:docMk/>
          <pc:sldMk cId="0" sldId="305"/>
        </pc:sldMkLst>
        <pc:picChg chg="add mod">
          <ac:chgData name="Michał Cegliński" userId="5023d19ad7c3bd6d" providerId="LiveId" clId="{015A4A9F-570E-4044-B170-058D60CEE19B}" dt="2024-12-03T12:18:49.738" v="99"/>
          <ac:picMkLst>
            <pc:docMk/>
            <pc:sldMk cId="0" sldId="305"/>
            <ac:picMk id="2" creationId="{581C5C20-BE85-D736-4E69-C118EE1CAA6B}"/>
          </ac:picMkLst>
        </pc:picChg>
        <pc:picChg chg="del">
          <ac:chgData name="Michał Cegliński" userId="5023d19ad7c3bd6d" providerId="LiveId" clId="{015A4A9F-570E-4044-B170-058D60CEE19B}" dt="2024-12-03T12:18:49.267" v="98" actId="478"/>
          <ac:picMkLst>
            <pc:docMk/>
            <pc:sldMk cId="0" sldId="305"/>
            <ac:picMk id="754" creationId="{00000000-0000-0000-0000-000000000000}"/>
          </ac:picMkLst>
        </pc:picChg>
      </pc:sldChg>
      <pc:sldChg chg="addSp delSp modSp mod">
        <pc:chgData name="Michał Cegliński" userId="5023d19ad7c3bd6d" providerId="LiveId" clId="{015A4A9F-570E-4044-B170-058D60CEE19B}" dt="2024-12-03T12:18:52.589" v="101"/>
        <pc:sldMkLst>
          <pc:docMk/>
          <pc:sldMk cId="0" sldId="306"/>
        </pc:sldMkLst>
        <pc:picChg chg="add mod">
          <ac:chgData name="Michał Cegliński" userId="5023d19ad7c3bd6d" providerId="LiveId" clId="{015A4A9F-570E-4044-B170-058D60CEE19B}" dt="2024-12-03T12:18:52.589" v="101"/>
          <ac:picMkLst>
            <pc:docMk/>
            <pc:sldMk cId="0" sldId="306"/>
            <ac:picMk id="2" creationId="{5E405BCB-76EB-644E-3BB9-06E29A7F3878}"/>
          </ac:picMkLst>
        </pc:picChg>
        <pc:picChg chg="del">
          <ac:chgData name="Michał Cegliński" userId="5023d19ad7c3bd6d" providerId="LiveId" clId="{015A4A9F-570E-4044-B170-058D60CEE19B}" dt="2024-12-03T12:18:52.258" v="100" actId="478"/>
          <ac:picMkLst>
            <pc:docMk/>
            <pc:sldMk cId="0" sldId="306"/>
            <ac:picMk id="779" creationId="{00000000-0000-0000-0000-000000000000}"/>
          </ac:picMkLst>
        </pc:picChg>
      </pc:sldChg>
      <pc:sldChg chg="addSp delSp modSp mod">
        <pc:chgData name="Michał Cegliński" userId="5023d19ad7c3bd6d" providerId="LiveId" clId="{015A4A9F-570E-4044-B170-058D60CEE19B}" dt="2024-12-03T12:18:55.312" v="103"/>
        <pc:sldMkLst>
          <pc:docMk/>
          <pc:sldMk cId="0" sldId="307"/>
        </pc:sldMkLst>
        <pc:picChg chg="add mod">
          <ac:chgData name="Michał Cegliński" userId="5023d19ad7c3bd6d" providerId="LiveId" clId="{015A4A9F-570E-4044-B170-058D60CEE19B}" dt="2024-12-03T12:18:55.312" v="103"/>
          <ac:picMkLst>
            <pc:docMk/>
            <pc:sldMk cId="0" sldId="307"/>
            <ac:picMk id="2" creationId="{1A28479B-A1C3-4C71-138D-A7C6B5B9D82B}"/>
          </ac:picMkLst>
        </pc:picChg>
        <pc:picChg chg="del">
          <ac:chgData name="Michał Cegliński" userId="5023d19ad7c3bd6d" providerId="LiveId" clId="{015A4A9F-570E-4044-B170-058D60CEE19B}" dt="2024-12-03T12:18:54.966" v="102" actId="478"/>
          <ac:picMkLst>
            <pc:docMk/>
            <pc:sldMk cId="0" sldId="307"/>
            <ac:picMk id="790" creationId="{00000000-0000-0000-0000-000000000000}"/>
          </ac:picMkLst>
        </pc:picChg>
      </pc:sldChg>
      <pc:sldChg chg="addSp delSp modSp mod">
        <pc:chgData name="Michał Cegliński" userId="5023d19ad7c3bd6d" providerId="LiveId" clId="{015A4A9F-570E-4044-B170-058D60CEE19B}" dt="2024-12-03T12:19:00.097" v="105"/>
        <pc:sldMkLst>
          <pc:docMk/>
          <pc:sldMk cId="0" sldId="308"/>
        </pc:sldMkLst>
        <pc:picChg chg="add mod">
          <ac:chgData name="Michał Cegliński" userId="5023d19ad7c3bd6d" providerId="LiveId" clId="{015A4A9F-570E-4044-B170-058D60CEE19B}" dt="2024-12-03T12:19:00.097" v="105"/>
          <ac:picMkLst>
            <pc:docMk/>
            <pc:sldMk cId="0" sldId="308"/>
            <ac:picMk id="2" creationId="{660C153C-6ECC-E6FD-F053-FCB4EF48B880}"/>
          </ac:picMkLst>
        </pc:picChg>
        <pc:picChg chg="del">
          <ac:chgData name="Michał Cegliński" userId="5023d19ad7c3bd6d" providerId="LiveId" clId="{015A4A9F-570E-4044-B170-058D60CEE19B}" dt="2024-12-03T12:18:59.704" v="104" actId="478"/>
          <ac:picMkLst>
            <pc:docMk/>
            <pc:sldMk cId="0" sldId="308"/>
            <ac:picMk id="803" creationId="{00000000-0000-0000-0000-000000000000}"/>
          </ac:picMkLst>
        </pc:picChg>
      </pc:sldChg>
      <pc:sldChg chg="addSp delSp modSp mod">
        <pc:chgData name="Michał Cegliński" userId="5023d19ad7c3bd6d" providerId="LiveId" clId="{015A4A9F-570E-4044-B170-058D60CEE19B}" dt="2024-12-03T12:19:03.589" v="107"/>
        <pc:sldMkLst>
          <pc:docMk/>
          <pc:sldMk cId="0" sldId="309"/>
        </pc:sldMkLst>
        <pc:picChg chg="add mod">
          <ac:chgData name="Michał Cegliński" userId="5023d19ad7c3bd6d" providerId="LiveId" clId="{015A4A9F-570E-4044-B170-058D60CEE19B}" dt="2024-12-03T12:19:03.589" v="107"/>
          <ac:picMkLst>
            <pc:docMk/>
            <pc:sldMk cId="0" sldId="309"/>
            <ac:picMk id="2" creationId="{8AFF93DF-FFD7-0288-A2CA-49D829AD8DDF}"/>
          </ac:picMkLst>
        </pc:picChg>
        <pc:picChg chg="del">
          <ac:chgData name="Michał Cegliński" userId="5023d19ad7c3bd6d" providerId="LiveId" clId="{015A4A9F-570E-4044-B170-058D60CEE19B}" dt="2024-12-03T12:19:02.505" v="106" actId="478"/>
          <ac:picMkLst>
            <pc:docMk/>
            <pc:sldMk cId="0" sldId="309"/>
            <ac:picMk id="816" creationId="{00000000-0000-0000-0000-000000000000}"/>
          </ac:picMkLst>
        </pc:picChg>
      </pc:sldChg>
      <pc:sldChg chg="addSp delSp modSp mod">
        <pc:chgData name="Michał Cegliński" userId="5023d19ad7c3bd6d" providerId="LiveId" clId="{015A4A9F-570E-4044-B170-058D60CEE19B}" dt="2024-12-03T12:19:07.400" v="109"/>
        <pc:sldMkLst>
          <pc:docMk/>
          <pc:sldMk cId="0" sldId="310"/>
        </pc:sldMkLst>
        <pc:picChg chg="add mod">
          <ac:chgData name="Michał Cegliński" userId="5023d19ad7c3bd6d" providerId="LiveId" clId="{015A4A9F-570E-4044-B170-058D60CEE19B}" dt="2024-12-03T12:19:07.400" v="109"/>
          <ac:picMkLst>
            <pc:docMk/>
            <pc:sldMk cId="0" sldId="310"/>
            <ac:picMk id="2" creationId="{F2E1F441-279F-32BC-478B-2C6001902615}"/>
          </ac:picMkLst>
        </pc:picChg>
        <pc:picChg chg="del">
          <ac:chgData name="Michał Cegliński" userId="5023d19ad7c3bd6d" providerId="LiveId" clId="{015A4A9F-570E-4044-B170-058D60CEE19B}" dt="2024-12-03T12:19:06.990" v="108" actId="478"/>
          <ac:picMkLst>
            <pc:docMk/>
            <pc:sldMk cId="0" sldId="310"/>
            <ac:picMk id="829" creationId="{00000000-0000-0000-0000-000000000000}"/>
          </ac:picMkLst>
        </pc:picChg>
      </pc:sldChg>
      <pc:sldChg chg="addSp delSp modSp mod">
        <pc:chgData name="Michał Cegliński" userId="5023d19ad7c3bd6d" providerId="LiveId" clId="{015A4A9F-570E-4044-B170-058D60CEE19B}" dt="2024-12-03T12:19:14.078" v="111"/>
        <pc:sldMkLst>
          <pc:docMk/>
          <pc:sldMk cId="0" sldId="311"/>
        </pc:sldMkLst>
        <pc:picChg chg="add mod">
          <ac:chgData name="Michał Cegliński" userId="5023d19ad7c3bd6d" providerId="LiveId" clId="{015A4A9F-570E-4044-B170-058D60CEE19B}" dt="2024-12-03T12:19:14.078" v="111"/>
          <ac:picMkLst>
            <pc:docMk/>
            <pc:sldMk cId="0" sldId="311"/>
            <ac:picMk id="2" creationId="{890632D5-EA37-5D4F-1DBB-86ACEBFE3E5E}"/>
          </ac:picMkLst>
        </pc:picChg>
        <pc:picChg chg="del">
          <ac:chgData name="Michał Cegliński" userId="5023d19ad7c3bd6d" providerId="LiveId" clId="{015A4A9F-570E-4044-B170-058D60CEE19B}" dt="2024-12-03T12:19:13.717" v="110" actId="478"/>
          <ac:picMkLst>
            <pc:docMk/>
            <pc:sldMk cId="0" sldId="311"/>
            <ac:picMk id="844" creationId="{00000000-0000-0000-0000-000000000000}"/>
          </ac:picMkLst>
        </pc:picChg>
      </pc:sldChg>
      <pc:sldChg chg="addSp delSp modSp mod">
        <pc:chgData name="Michał Cegliński" userId="5023d19ad7c3bd6d" providerId="LiveId" clId="{015A4A9F-570E-4044-B170-058D60CEE19B}" dt="2024-12-03T12:19:16.890" v="113"/>
        <pc:sldMkLst>
          <pc:docMk/>
          <pc:sldMk cId="0" sldId="312"/>
        </pc:sldMkLst>
        <pc:picChg chg="add mod">
          <ac:chgData name="Michał Cegliński" userId="5023d19ad7c3bd6d" providerId="LiveId" clId="{015A4A9F-570E-4044-B170-058D60CEE19B}" dt="2024-12-03T12:19:16.890" v="113"/>
          <ac:picMkLst>
            <pc:docMk/>
            <pc:sldMk cId="0" sldId="312"/>
            <ac:picMk id="2" creationId="{769A0AD0-7B46-21B2-E534-06E6AA1F6277}"/>
          </ac:picMkLst>
        </pc:picChg>
        <pc:picChg chg="del">
          <ac:chgData name="Michał Cegliński" userId="5023d19ad7c3bd6d" providerId="LiveId" clId="{015A4A9F-570E-4044-B170-058D60CEE19B}" dt="2024-12-03T12:19:16.501" v="112" actId="478"/>
          <ac:picMkLst>
            <pc:docMk/>
            <pc:sldMk cId="0" sldId="312"/>
            <ac:picMk id="859" creationId="{00000000-0000-0000-0000-000000000000}"/>
          </ac:picMkLst>
        </pc:picChg>
      </pc:sldChg>
      <pc:sldChg chg="addSp delSp modSp mod">
        <pc:chgData name="Michał Cegliński" userId="5023d19ad7c3bd6d" providerId="LiveId" clId="{015A4A9F-570E-4044-B170-058D60CEE19B}" dt="2024-12-03T12:19:21.704" v="115"/>
        <pc:sldMkLst>
          <pc:docMk/>
          <pc:sldMk cId="0" sldId="313"/>
        </pc:sldMkLst>
        <pc:picChg chg="add mod">
          <ac:chgData name="Michał Cegliński" userId="5023d19ad7c3bd6d" providerId="LiveId" clId="{015A4A9F-570E-4044-B170-058D60CEE19B}" dt="2024-12-03T12:19:21.704" v="115"/>
          <ac:picMkLst>
            <pc:docMk/>
            <pc:sldMk cId="0" sldId="313"/>
            <ac:picMk id="2" creationId="{426218F2-C268-0761-438A-69D68D90B266}"/>
          </ac:picMkLst>
        </pc:picChg>
        <pc:picChg chg="del">
          <ac:chgData name="Michał Cegliński" userId="5023d19ad7c3bd6d" providerId="LiveId" clId="{015A4A9F-570E-4044-B170-058D60CEE19B}" dt="2024-12-03T12:19:21.200" v="114" actId="478"/>
          <ac:picMkLst>
            <pc:docMk/>
            <pc:sldMk cId="0" sldId="313"/>
            <ac:picMk id="873" creationId="{00000000-0000-0000-0000-000000000000}"/>
          </ac:picMkLst>
        </pc:picChg>
      </pc:sldChg>
      <pc:sldChg chg="addSp delSp modSp mod">
        <pc:chgData name="Michał Cegliński" userId="5023d19ad7c3bd6d" providerId="LiveId" clId="{015A4A9F-570E-4044-B170-058D60CEE19B}" dt="2024-12-03T12:19:24.391" v="117"/>
        <pc:sldMkLst>
          <pc:docMk/>
          <pc:sldMk cId="0" sldId="314"/>
        </pc:sldMkLst>
        <pc:picChg chg="add mod">
          <ac:chgData name="Michał Cegliński" userId="5023d19ad7c3bd6d" providerId="LiveId" clId="{015A4A9F-570E-4044-B170-058D60CEE19B}" dt="2024-12-03T12:19:24.391" v="117"/>
          <ac:picMkLst>
            <pc:docMk/>
            <pc:sldMk cId="0" sldId="314"/>
            <ac:picMk id="2" creationId="{D92D79AC-6A49-E518-E9A8-6B9880DDBCFF}"/>
          </ac:picMkLst>
        </pc:picChg>
        <pc:picChg chg="del">
          <ac:chgData name="Michał Cegliński" userId="5023d19ad7c3bd6d" providerId="LiveId" clId="{015A4A9F-570E-4044-B170-058D60CEE19B}" dt="2024-12-03T12:19:23.969" v="116" actId="478"/>
          <ac:picMkLst>
            <pc:docMk/>
            <pc:sldMk cId="0" sldId="314"/>
            <ac:picMk id="887" creationId="{00000000-0000-0000-0000-000000000000}"/>
          </ac:picMkLst>
        </pc:picChg>
      </pc:sldChg>
      <pc:sldChg chg="addSp delSp modSp mod">
        <pc:chgData name="Michał Cegliński" userId="5023d19ad7c3bd6d" providerId="LiveId" clId="{015A4A9F-570E-4044-B170-058D60CEE19B}" dt="2024-12-03T12:19:29.626" v="119"/>
        <pc:sldMkLst>
          <pc:docMk/>
          <pc:sldMk cId="0" sldId="315"/>
        </pc:sldMkLst>
        <pc:picChg chg="add mod">
          <ac:chgData name="Michał Cegliński" userId="5023d19ad7c3bd6d" providerId="LiveId" clId="{015A4A9F-570E-4044-B170-058D60CEE19B}" dt="2024-12-03T12:19:29.626" v="119"/>
          <ac:picMkLst>
            <pc:docMk/>
            <pc:sldMk cId="0" sldId="315"/>
            <ac:picMk id="2" creationId="{F8141B0C-DE82-5E6E-B608-6C0C7C873EB7}"/>
          </ac:picMkLst>
        </pc:picChg>
        <pc:picChg chg="del">
          <ac:chgData name="Michał Cegliński" userId="5023d19ad7c3bd6d" providerId="LiveId" clId="{015A4A9F-570E-4044-B170-058D60CEE19B}" dt="2024-12-03T12:19:29.013" v="118" actId="478"/>
          <ac:picMkLst>
            <pc:docMk/>
            <pc:sldMk cId="0" sldId="315"/>
            <ac:picMk id="901" creationId="{00000000-0000-0000-0000-000000000000}"/>
          </ac:picMkLst>
        </pc:picChg>
      </pc:sldChg>
      <pc:sldChg chg="addSp delSp modSp mod">
        <pc:chgData name="Michał Cegliński" userId="5023d19ad7c3bd6d" providerId="LiveId" clId="{015A4A9F-570E-4044-B170-058D60CEE19B}" dt="2024-12-03T12:19:32.284" v="121"/>
        <pc:sldMkLst>
          <pc:docMk/>
          <pc:sldMk cId="0" sldId="316"/>
        </pc:sldMkLst>
        <pc:picChg chg="add mod">
          <ac:chgData name="Michał Cegliński" userId="5023d19ad7c3bd6d" providerId="LiveId" clId="{015A4A9F-570E-4044-B170-058D60CEE19B}" dt="2024-12-03T12:19:32.284" v="121"/>
          <ac:picMkLst>
            <pc:docMk/>
            <pc:sldMk cId="0" sldId="316"/>
            <ac:picMk id="2" creationId="{06A12ADA-B452-0487-DAAD-159A00894FFB}"/>
          </ac:picMkLst>
        </pc:picChg>
        <pc:picChg chg="del">
          <ac:chgData name="Michał Cegliński" userId="5023d19ad7c3bd6d" providerId="LiveId" clId="{015A4A9F-570E-4044-B170-058D60CEE19B}" dt="2024-12-03T12:19:31.906" v="120" actId="478"/>
          <ac:picMkLst>
            <pc:docMk/>
            <pc:sldMk cId="0" sldId="316"/>
            <ac:picMk id="916" creationId="{00000000-0000-0000-0000-000000000000}"/>
          </ac:picMkLst>
        </pc:picChg>
      </pc:sldChg>
      <pc:sldChg chg="addSp delSp modSp mod">
        <pc:chgData name="Michał Cegliński" userId="5023d19ad7c3bd6d" providerId="LiveId" clId="{015A4A9F-570E-4044-B170-058D60CEE19B}" dt="2024-12-03T12:19:35.018" v="123"/>
        <pc:sldMkLst>
          <pc:docMk/>
          <pc:sldMk cId="0" sldId="317"/>
        </pc:sldMkLst>
        <pc:picChg chg="add mod">
          <ac:chgData name="Michał Cegliński" userId="5023d19ad7c3bd6d" providerId="LiveId" clId="{015A4A9F-570E-4044-B170-058D60CEE19B}" dt="2024-12-03T12:19:35.018" v="123"/>
          <ac:picMkLst>
            <pc:docMk/>
            <pc:sldMk cId="0" sldId="317"/>
            <ac:picMk id="2" creationId="{E62EC3F8-DE25-976F-3CAB-1FEBA0437D03}"/>
          </ac:picMkLst>
        </pc:picChg>
        <pc:picChg chg="del">
          <ac:chgData name="Michał Cegliński" userId="5023d19ad7c3bd6d" providerId="LiveId" clId="{015A4A9F-570E-4044-B170-058D60CEE19B}" dt="2024-12-03T12:19:34.605" v="122" actId="478"/>
          <ac:picMkLst>
            <pc:docMk/>
            <pc:sldMk cId="0" sldId="317"/>
            <ac:picMk id="931" creationId="{00000000-0000-0000-0000-000000000000}"/>
          </ac:picMkLst>
        </pc:picChg>
      </pc:sldChg>
      <pc:sldChg chg="addSp delSp modSp mod">
        <pc:chgData name="Michał Cegliński" userId="5023d19ad7c3bd6d" providerId="LiveId" clId="{015A4A9F-570E-4044-B170-058D60CEE19B}" dt="2024-12-03T12:19:40.685" v="125"/>
        <pc:sldMkLst>
          <pc:docMk/>
          <pc:sldMk cId="0" sldId="318"/>
        </pc:sldMkLst>
        <pc:picChg chg="add mod">
          <ac:chgData name="Michał Cegliński" userId="5023d19ad7c3bd6d" providerId="LiveId" clId="{015A4A9F-570E-4044-B170-058D60CEE19B}" dt="2024-12-03T12:19:40.685" v="125"/>
          <ac:picMkLst>
            <pc:docMk/>
            <pc:sldMk cId="0" sldId="318"/>
            <ac:picMk id="2" creationId="{50D4C4BF-EE3E-2F9F-9ACB-BEFED8DF234D}"/>
          </ac:picMkLst>
        </pc:picChg>
        <pc:picChg chg="del">
          <ac:chgData name="Michał Cegliński" userId="5023d19ad7c3bd6d" providerId="LiveId" clId="{015A4A9F-570E-4044-B170-058D60CEE19B}" dt="2024-12-03T12:19:39.553" v="124" actId="478"/>
          <ac:picMkLst>
            <pc:docMk/>
            <pc:sldMk cId="0" sldId="318"/>
            <ac:picMk id="946" creationId="{00000000-0000-0000-0000-000000000000}"/>
          </ac:picMkLst>
        </pc:picChg>
      </pc:sldChg>
      <pc:sldChg chg="addSp delSp modSp mod">
        <pc:chgData name="Michał Cegliński" userId="5023d19ad7c3bd6d" providerId="LiveId" clId="{015A4A9F-570E-4044-B170-058D60CEE19B}" dt="2024-12-03T12:19:45.308" v="127"/>
        <pc:sldMkLst>
          <pc:docMk/>
          <pc:sldMk cId="0" sldId="319"/>
        </pc:sldMkLst>
        <pc:picChg chg="add mod">
          <ac:chgData name="Michał Cegliński" userId="5023d19ad7c3bd6d" providerId="LiveId" clId="{015A4A9F-570E-4044-B170-058D60CEE19B}" dt="2024-12-03T12:19:45.308" v="127"/>
          <ac:picMkLst>
            <pc:docMk/>
            <pc:sldMk cId="0" sldId="319"/>
            <ac:picMk id="2" creationId="{2AA7DC5D-F4BE-2DA8-46B7-279FA08B9F90}"/>
          </ac:picMkLst>
        </pc:picChg>
        <pc:picChg chg="del">
          <ac:chgData name="Michał Cegliński" userId="5023d19ad7c3bd6d" providerId="LiveId" clId="{015A4A9F-570E-4044-B170-058D60CEE19B}" dt="2024-12-03T12:19:44.949" v="126" actId="478"/>
          <ac:picMkLst>
            <pc:docMk/>
            <pc:sldMk cId="0" sldId="319"/>
            <ac:picMk id="959" creationId="{00000000-0000-0000-0000-000000000000}"/>
          </ac:picMkLst>
        </pc:picChg>
      </pc:sldChg>
      <pc:sldChg chg="addSp delSp modSp mod">
        <pc:chgData name="Michał Cegliński" userId="5023d19ad7c3bd6d" providerId="LiveId" clId="{015A4A9F-570E-4044-B170-058D60CEE19B}" dt="2024-12-03T12:19:54.269" v="129"/>
        <pc:sldMkLst>
          <pc:docMk/>
          <pc:sldMk cId="0" sldId="320"/>
        </pc:sldMkLst>
        <pc:picChg chg="add mod">
          <ac:chgData name="Michał Cegliński" userId="5023d19ad7c3bd6d" providerId="LiveId" clId="{015A4A9F-570E-4044-B170-058D60CEE19B}" dt="2024-12-03T12:19:54.269" v="129"/>
          <ac:picMkLst>
            <pc:docMk/>
            <pc:sldMk cId="0" sldId="320"/>
            <ac:picMk id="2" creationId="{9A149EF6-7B0A-A39C-59A4-79EE190B88EF}"/>
          </ac:picMkLst>
        </pc:picChg>
        <pc:picChg chg="del">
          <ac:chgData name="Michał Cegliński" userId="5023d19ad7c3bd6d" providerId="LiveId" clId="{015A4A9F-570E-4044-B170-058D60CEE19B}" dt="2024-12-03T12:19:53.782" v="128" actId="478"/>
          <ac:picMkLst>
            <pc:docMk/>
            <pc:sldMk cId="0" sldId="320"/>
            <ac:picMk id="971" creationId="{00000000-0000-0000-0000-000000000000}"/>
          </ac:picMkLst>
        </pc:picChg>
      </pc:sldChg>
      <pc:sldChg chg="addSp delSp modSp mod">
        <pc:chgData name="Michał Cegliński" userId="5023d19ad7c3bd6d" providerId="LiveId" clId="{015A4A9F-570E-4044-B170-058D60CEE19B}" dt="2024-12-03T12:19:59.119" v="131"/>
        <pc:sldMkLst>
          <pc:docMk/>
          <pc:sldMk cId="0" sldId="321"/>
        </pc:sldMkLst>
        <pc:picChg chg="add mod">
          <ac:chgData name="Michał Cegliński" userId="5023d19ad7c3bd6d" providerId="LiveId" clId="{015A4A9F-570E-4044-B170-058D60CEE19B}" dt="2024-12-03T12:19:59.119" v="131"/>
          <ac:picMkLst>
            <pc:docMk/>
            <pc:sldMk cId="0" sldId="321"/>
            <ac:picMk id="2" creationId="{57467683-1672-6218-7C9C-9A3336728213}"/>
          </ac:picMkLst>
        </pc:picChg>
        <pc:picChg chg="del">
          <ac:chgData name="Michał Cegliński" userId="5023d19ad7c3bd6d" providerId="LiveId" clId="{015A4A9F-570E-4044-B170-058D60CEE19B}" dt="2024-12-03T12:19:58.710" v="130" actId="478"/>
          <ac:picMkLst>
            <pc:docMk/>
            <pc:sldMk cId="0" sldId="321"/>
            <ac:picMk id="984" creationId="{00000000-0000-0000-0000-000000000000}"/>
          </ac:picMkLst>
        </pc:picChg>
      </pc:sldChg>
      <pc:sldChg chg="addSp delSp modSp mod">
        <pc:chgData name="Michał Cegliński" userId="5023d19ad7c3bd6d" providerId="LiveId" clId="{015A4A9F-570E-4044-B170-058D60CEE19B}" dt="2024-12-03T12:20:01.696" v="133"/>
        <pc:sldMkLst>
          <pc:docMk/>
          <pc:sldMk cId="0" sldId="322"/>
        </pc:sldMkLst>
        <pc:picChg chg="add mod">
          <ac:chgData name="Michał Cegliński" userId="5023d19ad7c3bd6d" providerId="LiveId" clId="{015A4A9F-570E-4044-B170-058D60CEE19B}" dt="2024-12-03T12:20:01.696" v="133"/>
          <ac:picMkLst>
            <pc:docMk/>
            <pc:sldMk cId="0" sldId="322"/>
            <ac:picMk id="2" creationId="{4E59227D-015B-555F-F712-37E9A37A5CC0}"/>
          </ac:picMkLst>
        </pc:picChg>
        <pc:picChg chg="del">
          <ac:chgData name="Michał Cegliński" userId="5023d19ad7c3bd6d" providerId="LiveId" clId="{015A4A9F-570E-4044-B170-058D60CEE19B}" dt="2024-12-03T12:20:01.413" v="132" actId="478"/>
          <ac:picMkLst>
            <pc:docMk/>
            <pc:sldMk cId="0" sldId="322"/>
            <ac:picMk id="996" creationId="{00000000-0000-0000-0000-000000000000}"/>
          </ac:picMkLst>
        </pc:picChg>
      </pc:sldChg>
      <pc:sldChg chg="addSp delSp modSp mod">
        <pc:chgData name="Michał Cegliński" userId="5023d19ad7c3bd6d" providerId="LiveId" clId="{015A4A9F-570E-4044-B170-058D60CEE19B}" dt="2024-12-03T12:20:06.620" v="135"/>
        <pc:sldMkLst>
          <pc:docMk/>
          <pc:sldMk cId="0" sldId="323"/>
        </pc:sldMkLst>
        <pc:picChg chg="add mod">
          <ac:chgData name="Michał Cegliński" userId="5023d19ad7c3bd6d" providerId="LiveId" clId="{015A4A9F-570E-4044-B170-058D60CEE19B}" dt="2024-12-03T12:20:06.620" v="135"/>
          <ac:picMkLst>
            <pc:docMk/>
            <pc:sldMk cId="0" sldId="323"/>
            <ac:picMk id="2" creationId="{9C23740B-F971-C046-9601-824724456B0B}"/>
          </ac:picMkLst>
        </pc:picChg>
        <pc:picChg chg="del">
          <ac:chgData name="Michał Cegliński" userId="5023d19ad7c3bd6d" providerId="LiveId" clId="{015A4A9F-570E-4044-B170-058D60CEE19B}" dt="2024-12-03T12:20:06.117" v="134" actId="478"/>
          <ac:picMkLst>
            <pc:docMk/>
            <pc:sldMk cId="0" sldId="323"/>
            <ac:picMk id="1010" creationId="{00000000-0000-0000-0000-000000000000}"/>
          </ac:picMkLst>
        </pc:picChg>
      </pc:sldChg>
      <pc:sldChg chg="addSp delSp modSp mod">
        <pc:chgData name="Michał Cegliński" userId="5023d19ad7c3bd6d" providerId="LiveId" clId="{015A4A9F-570E-4044-B170-058D60CEE19B}" dt="2024-12-03T12:20:10.047" v="137"/>
        <pc:sldMkLst>
          <pc:docMk/>
          <pc:sldMk cId="0" sldId="324"/>
        </pc:sldMkLst>
        <pc:picChg chg="add mod">
          <ac:chgData name="Michał Cegliński" userId="5023d19ad7c3bd6d" providerId="LiveId" clId="{015A4A9F-570E-4044-B170-058D60CEE19B}" dt="2024-12-03T12:20:10.047" v="137"/>
          <ac:picMkLst>
            <pc:docMk/>
            <pc:sldMk cId="0" sldId="324"/>
            <ac:picMk id="2" creationId="{1DE4AF1A-ED26-39E0-6C6B-DC2367CF7B58}"/>
          </ac:picMkLst>
        </pc:picChg>
        <pc:picChg chg="del">
          <ac:chgData name="Michał Cegliński" userId="5023d19ad7c3bd6d" providerId="LiveId" clId="{015A4A9F-570E-4044-B170-058D60CEE19B}" dt="2024-12-03T12:20:09.591" v="136" actId="478"/>
          <ac:picMkLst>
            <pc:docMk/>
            <pc:sldMk cId="0" sldId="324"/>
            <ac:picMk id="1022" creationId="{00000000-0000-0000-0000-000000000000}"/>
          </ac:picMkLst>
        </pc:picChg>
      </pc:sldChg>
      <pc:sldChg chg="addSp delSp modSp mod">
        <pc:chgData name="Michał Cegliński" userId="5023d19ad7c3bd6d" providerId="LiveId" clId="{015A4A9F-570E-4044-B170-058D60CEE19B}" dt="2024-12-03T12:20:15.444" v="140"/>
        <pc:sldMkLst>
          <pc:docMk/>
          <pc:sldMk cId="0" sldId="325"/>
        </pc:sldMkLst>
        <pc:spChg chg="del">
          <ac:chgData name="Michał Cegliński" userId="5023d19ad7c3bd6d" providerId="LiveId" clId="{015A4A9F-570E-4044-B170-058D60CEE19B}" dt="2024-12-03T12:20:12.954" v="138" actId="478"/>
          <ac:spMkLst>
            <pc:docMk/>
            <pc:sldMk cId="0" sldId="325"/>
            <ac:spMk id="1029" creationId="{00000000-0000-0000-0000-000000000000}"/>
          </ac:spMkLst>
        </pc:spChg>
        <pc:picChg chg="add mod">
          <ac:chgData name="Michał Cegliński" userId="5023d19ad7c3bd6d" providerId="LiveId" clId="{015A4A9F-570E-4044-B170-058D60CEE19B}" dt="2024-12-03T12:20:15.444" v="140"/>
          <ac:picMkLst>
            <pc:docMk/>
            <pc:sldMk cId="0" sldId="325"/>
            <ac:picMk id="2" creationId="{9EC9C0EE-25C3-923B-F39A-59DAB336C68F}"/>
          </ac:picMkLst>
        </pc:picChg>
        <pc:picChg chg="del">
          <ac:chgData name="Michał Cegliński" userId="5023d19ad7c3bd6d" providerId="LiveId" clId="{015A4A9F-570E-4044-B170-058D60CEE19B}" dt="2024-12-03T12:20:15.283" v="139" actId="478"/>
          <ac:picMkLst>
            <pc:docMk/>
            <pc:sldMk cId="0" sldId="325"/>
            <ac:picMk id="1032" creationId="{00000000-0000-0000-0000-000000000000}"/>
          </ac:picMkLst>
        </pc:picChg>
      </pc:sldChg>
      <pc:sldChg chg="addSp delSp modSp mod">
        <pc:chgData name="Michał Cegliński" userId="5023d19ad7c3bd6d" providerId="LiveId" clId="{015A4A9F-570E-4044-B170-058D60CEE19B}" dt="2024-12-03T12:44:48.297" v="145"/>
        <pc:sldMkLst>
          <pc:docMk/>
          <pc:sldMk cId="0" sldId="326"/>
        </pc:sldMkLst>
        <pc:spChg chg="mod">
          <ac:chgData name="Michał Cegliński" userId="5023d19ad7c3bd6d" providerId="LiveId" clId="{015A4A9F-570E-4044-B170-058D60CEE19B}" dt="2024-12-03T12:44:48.297" v="145"/>
          <ac:spMkLst>
            <pc:docMk/>
            <pc:sldMk cId="0" sldId="326"/>
            <ac:spMk id="1046" creationId="{00000000-0000-0000-0000-000000000000}"/>
          </ac:spMkLst>
        </pc:spChg>
        <pc:picChg chg="add mod">
          <ac:chgData name="Michał Cegliński" userId="5023d19ad7c3bd6d" providerId="LiveId" clId="{015A4A9F-570E-4044-B170-058D60CEE19B}" dt="2024-12-03T12:20:19.050" v="142"/>
          <ac:picMkLst>
            <pc:docMk/>
            <pc:sldMk cId="0" sldId="326"/>
            <ac:picMk id="2" creationId="{EDA9BACC-E468-7690-6C7A-DD054B41A1F0}"/>
          </ac:picMkLst>
        </pc:picChg>
        <pc:picChg chg="del">
          <ac:chgData name="Michał Cegliński" userId="5023d19ad7c3bd6d" providerId="LiveId" clId="{015A4A9F-570E-4044-B170-058D60CEE19B}" dt="2024-12-03T12:20:18.467" v="141" actId="478"/>
          <ac:picMkLst>
            <pc:docMk/>
            <pc:sldMk cId="0" sldId="326"/>
            <ac:picMk id="1048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5" name="Google Shape;3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60d3860b66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Przydzielony czas: 30 minut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Ten lodołamacz nie tylko pomoże uczestnikom zapoznać się z narzędziami cyfrowymi, które mogą wykorzystać do tworzenia zasobów mikrolearningowych, ale także zachęci do budowania zespołu i umiejętności komunikacyjnych.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Skorzystaj z tej listy narzędzi cyfrowych, platform lub aplikacji. Każdy zespół powinien otrzymać co najmniej 3 pozycje.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Articulate 360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Adobe Captivate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Camtasia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H5P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iSpring Suite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Canva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Kahoot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Quizlet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Ogólnie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Mentimetr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Elucidat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Easygenerator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Lectora Inspire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EdApp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Docebo Content Creator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WizIQ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Powtoon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Vyond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Prezi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Animaker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178" name="Google Shape;178;g260d3860b66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26816304f6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Przydzielony czas: 30 minut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Ten lodołamacz nie tylko pomoże uczestnikom zapoznać się z narzędziami cyfrowymi, które mogą wykorzystać do tworzenia zasobów mikrolearningowych, ale także zachęci do budowania zespołu i umiejętności komunikacyjnych.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Skorzystaj z tej listy narzędzi cyfrowych, platform lub aplikacji. Każdy zespół powinien otrzymać co najmniej 3 pozycje.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Articulate 360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Adobe Captivate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Camtasia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H5P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iSpring Suite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Canva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Kahoot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Quizlet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Ogólnie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Mentimetr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Elucidat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Easygenerator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Lectora Inspire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EdApp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Docebo Content Creator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WizIQ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Powtoon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Vyond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Prezi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Animaker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192" name="Google Shape;192;g26816304f6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cs-CZ"/>
              <a:t>Przydzielony czas: 25 minut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03" name="Google Shape;20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212" name="Google Shape;21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231" name="Google Shape;23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26816304f60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251" name="Google Shape;251;g26816304f60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271" name="Google Shape;27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284" name="Google Shape;28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268175270ee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297" name="Google Shape;297;g268175270ee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268175270ee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310" name="Google Shape;310;g268175270ee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/>
              <a:t>1 godzina akademicka = 45 minut</a:t>
            </a:r>
            <a:endParaRPr/>
          </a:p>
        </p:txBody>
      </p:sp>
      <p:sp>
        <p:nvSpPr>
          <p:cNvPr id="45" name="Google Shape;4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268175270ee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323" name="Google Shape;323;g268175270ee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268175270ee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336" name="Google Shape;336;g268175270ee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268175270ee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349" name="Google Shape;349;g268175270ee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268175270ee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362" name="Google Shape;362;g268175270ee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268175270ee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375" name="Google Shape;375;g268175270ee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cs-CZ"/>
              <a:t>Przydzielony czas: 150 minut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88" name="Google Shape;38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268175270ee_0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397" name="Google Shape;397;g268175270ee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412" name="Google Shape;41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268175270ee_0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425" name="Google Shape;425;g268175270ee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438" name="Google Shape;43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3" name="Google Shape;6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Skorzystaj z tej listy narzędzi cyfrowych, platform lub aplikacji. Niektóre z nich zostały przedstawione w formie wideo. Można je znaleźć na slajdach od 20 do 28.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Articulate 360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Adobe Captivate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Camtasia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H5P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iSpring Suite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Canva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Kahoot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Quizlet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Ogólnie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Mentimetr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Elucidat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Easygenerator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Lectora Inspire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EdApp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Docebo Content Creator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WizIQ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Powtoon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Vyond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Prezi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Animaker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461" name="Google Shape;46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268175270ee_0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Przydzielony czas: 30 minut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Ten lodołamacz nie tylko pomoże uczestnikom zapoznać się z narzędziami cyfrowymi, które mogą wykorzystać do tworzenia zasobów mikrolearningowych, ale także zachęci do budowania zespołu i umiejętności komunikacyjnych.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Skorzystaj z tej listy narzędzi cyfrowych, platform lub aplikacji. Każdy zespół powinien otrzymać co najmniej 3 pozycje.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Articulate 360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Adobe Captivate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Camtasia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H5P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iSpring Suite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Canva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Kahoot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Quizlet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Ogólnie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Mentimetr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Elucidat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Easygenerator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Lectora Inspire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EdApp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Docebo Content Creator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WizIQ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Powtoon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Vyond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Prezi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Animaker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474" name="Google Shape;474;g268175270ee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5" name="Google Shape;485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/>
              <a:t>Przydzielony czas: 35 minut</a:t>
            </a:r>
            <a:endParaRPr/>
          </a:p>
        </p:txBody>
      </p:sp>
      <p:sp>
        <p:nvSpPr>
          <p:cNvPr id="494" name="Google Shape;494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26816654c2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503" name="Google Shape;503;g26816654c2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518" name="Google Shape;518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530" name="Google Shape;530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546" name="Google Shape;546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62" name="Google Shape;562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608" name="Google Shape;608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/>
              <a:t>Przydzielony czas: 30 minut</a:t>
            </a:r>
            <a:endParaRPr/>
          </a:p>
        </p:txBody>
      </p:sp>
      <p:sp>
        <p:nvSpPr>
          <p:cNvPr id="86" name="Google Shape;8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g260caa4f4c6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/>
              <a:t>Przydzielony czas: 35 minut</a:t>
            </a:r>
            <a:endParaRPr/>
          </a:p>
        </p:txBody>
      </p:sp>
      <p:sp>
        <p:nvSpPr>
          <p:cNvPr id="621" name="Google Shape;621;g260caa4f4c6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g26816654c21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630" name="Google Shape;630;g26816654c21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g26816654c21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645" name="Google Shape;645;g26816654c21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g26816654c21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657" name="Google Shape;657;g26816654c21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g26816654c21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669" name="Google Shape;669;g26816654c21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g26816654c21_0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681" name="Google Shape;681;g26816654c21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g26816654c21_0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693" name="Google Shape;693;g26816654c21_0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g26816654c21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705" name="Google Shape;705;g26816654c21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g26816654c21_0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718" name="Google Shape;718;g26816654c21_0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g26da53bc1cd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731" name="Google Shape;731;g26da53bc1cd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5" name="Google Shape;9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g26da53bc1cd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745" name="Google Shape;745;g26da53bc1cd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g260caa4f4c6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/>
              <a:t>Przydzielony czas: 35 minut</a:t>
            </a:r>
            <a:endParaRPr/>
          </a:p>
        </p:txBody>
      </p:sp>
      <p:sp>
        <p:nvSpPr>
          <p:cNvPr id="773" name="Google Shape;773;g260caa4f4c6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g26da53bc1cd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782" name="Google Shape;782;g26da53bc1cd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g26da53bc1cd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797" name="Google Shape;797;g26da53bc1cd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g2a20bd7d47c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807" name="Google Shape;807;g2a20bd7d47c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g26da53bc1cd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820" name="Google Shape;820;g26da53bc1cd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g2a20bd7d47c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835" name="Google Shape;835;g2a20bd7d47c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g26da53bc1cd_0_1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850" name="Google Shape;850;g26da53bc1cd_0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Google Shape;863;g2a20bd7d47c_0_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864" name="Google Shape;864;g2a20bd7d47c_0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g26da53bc1cd_0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879" name="Google Shape;879;g26da53bc1cd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5" name="Google Shape;10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Shape;891;g2a20bd7d47c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892" name="Google Shape;892;g2a20bd7d47c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g26da53bc1cd_0_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907" name="Google Shape;907;g26da53bc1cd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g2a20bd7d47c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922" name="Google Shape;922;g2a20bd7d47c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Google Shape;936;g26da53bc1cd_0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937" name="Google Shape;937;g26da53bc1cd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Google Shape;949;g2a20bd7d47c_0_1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950" name="Google Shape;950;g2a20bd7d47c_0_1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Google Shape;962;g26da53bc1cd_0_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963" name="Google Shape;963;g26da53bc1cd_0_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Google Shape;974;g26da53bc1cd_0_1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975" name="Google Shape;975;g26da53bc1cd_0_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Google Shape;987;g26da53bc1cd_0_1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988" name="Google Shape;988;g26da53bc1cd_0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/>
              <a:t>Przydzielony czas: 10 minut</a:t>
            </a:r>
            <a:endParaRPr/>
          </a:p>
        </p:txBody>
      </p:sp>
      <p:sp>
        <p:nvSpPr>
          <p:cNvPr id="1000" name="Google Shape;1000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" name="Google Shape;1013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/>
              <a:t>Przydzielony czas: 10 minut</a:t>
            </a:r>
            <a:endParaRPr/>
          </a:p>
        </p:txBody>
      </p:sp>
      <p:sp>
        <p:nvSpPr>
          <p:cNvPr id="1014" name="Google Shape;1014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Przydzielony czas: 30 minut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Ten lodołamacz nie tylko pomoże uczestnikom zapoznać się z narzędziami cyfrowymi, które mogą wykorzystać do tworzenia zasobów mikrolearningowych, ale także zachęci do budowania zespołu i umiejętności komunikacyjnych.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Skorzystaj z tej listy narzędzi cyfrowych, platform lub aplikacji. Każdy zespół powinien otrzymać co najmniej 3 pozycje.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Articulate 360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Adobe Captivate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Camtasia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H5P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iSpring Suite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Canva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Kahoot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Quizlet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Ogólnie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Mentimetr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Elucidat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Easygenerator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Lectora Inspire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EdApp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Docebo Content Creator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WizIQ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Powtoon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Vyond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Prezi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Animaker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118" name="Google Shape;11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Google Shape;1025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26" name="Google Shape;1026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Google Shape;1034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35" name="Google Shape;1035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260d3860b66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Przydzielony czas: 30 minut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Ten lodołamacz nie tylko pomoże uczestnikom zapoznać się z narzędziami cyfrowymi, które mogą wykorzystać do tworzenia zasobów mikrolearningowych, ale także zachęci do budowania zespołu i umiejętności komunikacyjnych.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Skorzystaj z tej listy narzędzi cyfrowych, platform lub aplikacji. Każdy zespół powinien otrzymać co najmniej 3 pozycje.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Articulate 360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Adobe Captivate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Camtasia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H5P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iSpring Suite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Canva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Kahoot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Quizlet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Ogólnie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Mentimetr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Elucidat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Easygenerator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Lectora Inspire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EdApp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Docebo Content Creator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WizIQ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Powtoon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Vyond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Prezi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Animaker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131" name="Google Shape;131;g260d3860b66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260d3860b66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Przydzielony czas: 30 minut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Ten lodołamacz nie tylko pomoże uczestnikom zapoznać się z narzędziami cyfrowymi, które mogą wykorzystać do tworzenia zasobów mikrolearningowych, ale także zachęci do budowania zespołu i umiejętności komunikacyjnych.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Skorzystaj z tej listy narzędzi cyfrowych, platform lub aplikacji. Każdy zespół powinien otrzymać co najmniej 3 pozycje.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Articulate 360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Adobe Captivate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Camtasia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H5P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iSpring Suite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Canva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Kahoot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Quizlet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Ogólnie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Mentimetr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Elucidat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Easygenerator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Lectora Inspire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EdApp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Docebo Content Creator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WizIQ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Powtoon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Vyond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Prezi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>
                <a:latin typeface="Philosopher"/>
                <a:ea typeface="Philosopher"/>
                <a:cs typeface="Philosopher"/>
                <a:sym typeface="Philosopher"/>
              </a:rPr>
              <a:t>Animaker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160" name="Google Shape;160;g260d3860b66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Custom Layout">
  <p:cSld name="12_Custom Layou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1"/>
          <p:cNvSpPr>
            <a:spLocks noGrp="1"/>
          </p:cNvSpPr>
          <p:nvPr>
            <p:ph type="pic" idx="2"/>
          </p:nvPr>
        </p:nvSpPr>
        <p:spPr>
          <a:xfrm>
            <a:off x="0" y="1936063"/>
            <a:ext cx="12192000" cy="2985874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>
            <a:spLocks noGrp="1"/>
          </p:cNvSpPr>
          <p:nvPr>
            <p:ph type="pic" idx="2"/>
          </p:nvPr>
        </p:nvSpPr>
        <p:spPr>
          <a:xfrm>
            <a:off x="1662112" y="632949"/>
            <a:ext cx="2771775" cy="3756025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>
            <a:spLocks noGrp="1"/>
          </p:cNvSpPr>
          <p:nvPr>
            <p:ph type="pic" idx="2"/>
          </p:nvPr>
        </p:nvSpPr>
        <p:spPr>
          <a:xfrm>
            <a:off x="2100262" y="573087"/>
            <a:ext cx="3995738" cy="5711825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Custom Layout">
  <p:cSld name="11_Custom Layou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5"/>
          <p:cNvSpPr>
            <a:spLocks noGrp="1"/>
          </p:cNvSpPr>
          <p:nvPr>
            <p:ph type="pic" idx="2"/>
          </p:nvPr>
        </p:nvSpPr>
        <p:spPr>
          <a:xfrm>
            <a:off x="5068887" y="2402681"/>
            <a:ext cx="2054225" cy="2052638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6"/>
          <p:cNvSpPr>
            <a:spLocks noGrp="1"/>
          </p:cNvSpPr>
          <p:nvPr>
            <p:ph type="pic" idx="2"/>
          </p:nvPr>
        </p:nvSpPr>
        <p:spPr>
          <a:xfrm>
            <a:off x="5360279" y="2700362"/>
            <a:ext cx="6096000" cy="3429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>
            <a:spLocks noGrp="1"/>
          </p:cNvSpPr>
          <p:nvPr>
            <p:ph type="pic" idx="2"/>
          </p:nvPr>
        </p:nvSpPr>
        <p:spPr>
          <a:xfrm>
            <a:off x="1319669" y="2525150"/>
            <a:ext cx="2116082" cy="2117188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Google Shape;24;p8"/>
          <p:cNvSpPr>
            <a:spLocks noGrp="1"/>
          </p:cNvSpPr>
          <p:nvPr>
            <p:ph type="pic" idx="3"/>
          </p:nvPr>
        </p:nvSpPr>
        <p:spPr>
          <a:xfrm>
            <a:off x="3788433" y="2525150"/>
            <a:ext cx="2116082" cy="2117188"/>
          </a:xfrm>
          <a:prstGeom prst="rect">
            <a:avLst/>
          </a:prstGeom>
          <a:noFill/>
          <a:ln>
            <a:noFill/>
          </a:ln>
        </p:spPr>
      </p:sp>
      <p:sp>
        <p:nvSpPr>
          <p:cNvPr id="25" name="Google Shape;25;p8"/>
          <p:cNvSpPr>
            <a:spLocks noGrp="1"/>
          </p:cNvSpPr>
          <p:nvPr>
            <p:ph type="pic" idx="4"/>
          </p:nvPr>
        </p:nvSpPr>
        <p:spPr>
          <a:xfrm>
            <a:off x="6257197" y="2525150"/>
            <a:ext cx="2116082" cy="2117188"/>
          </a:xfrm>
          <a:prstGeom prst="rect">
            <a:avLst/>
          </a:prstGeom>
          <a:noFill/>
          <a:ln>
            <a:noFill/>
          </a:ln>
        </p:spPr>
      </p:sp>
      <p:sp>
        <p:nvSpPr>
          <p:cNvPr id="26" name="Google Shape;26;p8"/>
          <p:cNvSpPr>
            <a:spLocks noGrp="1"/>
          </p:cNvSpPr>
          <p:nvPr>
            <p:ph type="pic" idx="5"/>
          </p:nvPr>
        </p:nvSpPr>
        <p:spPr>
          <a:xfrm>
            <a:off x="8725961" y="2525150"/>
            <a:ext cx="2116082" cy="2117188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9"/>
          <p:cNvSpPr>
            <a:spLocks noGrp="1"/>
          </p:cNvSpPr>
          <p:nvPr>
            <p:ph type="pic" idx="2"/>
          </p:nvPr>
        </p:nvSpPr>
        <p:spPr>
          <a:xfrm>
            <a:off x="626302" y="0"/>
            <a:ext cx="2918564" cy="685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ustom Layout">
  <p:cSld name="3_Custom Layou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0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4783138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kahoot.com" TargetMode="External"/><Relationship Id="rId3" Type="http://schemas.openxmlformats.org/officeDocument/2006/relationships/image" Target="../media/image4.png"/><Relationship Id="rId7" Type="http://schemas.openxmlformats.org/officeDocument/2006/relationships/image" Target="../media/image29.png"/><Relationship Id="rId12" Type="http://schemas.openxmlformats.org/officeDocument/2006/relationships/hyperlink" Target="https://padlet.com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mentimeter.com" TargetMode="External"/><Relationship Id="rId11" Type="http://schemas.openxmlformats.org/officeDocument/2006/relationships/hyperlink" Target="https://jamboard.google.com" TargetMode="External"/><Relationship Id="rId5" Type="http://schemas.openxmlformats.org/officeDocument/2006/relationships/image" Target="../media/image28.jpg"/><Relationship Id="rId10" Type="http://schemas.openxmlformats.org/officeDocument/2006/relationships/image" Target="../media/image31.jpg"/><Relationship Id="rId4" Type="http://schemas.openxmlformats.org/officeDocument/2006/relationships/image" Target="../media/image16.png"/><Relationship Id="rId9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image" Target="../media/image4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image" Target="../media/image4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45.png"/><Relationship Id="rId4" Type="http://schemas.openxmlformats.org/officeDocument/2006/relationships/image" Target="../media/image5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image" Target="../media/image5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hyperlink" Target="https://www.youtube.com/watch?v=-7UI-dTbMr0" TargetMode="External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4.png"/><Relationship Id="rId7" Type="http://schemas.openxmlformats.org/officeDocument/2006/relationships/image" Target="../media/image67.png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jpg"/><Relationship Id="rId10" Type="http://schemas.openxmlformats.org/officeDocument/2006/relationships/image" Target="../media/image70.jpg"/><Relationship Id="rId4" Type="http://schemas.openxmlformats.org/officeDocument/2006/relationships/image" Target="../media/image64.jpg"/><Relationship Id="rId9" Type="http://schemas.openxmlformats.org/officeDocument/2006/relationships/image" Target="../media/image6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12" descr="A picture containing logo&#10;&#10;Description automatically generated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10217" b="10216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12"/>
          <p:cNvSpPr/>
          <p:nvPr/>
        </p:nvSpPr>
        <p:spPr>
          <a:xfrm>
            <a:off x="0" y="817419"/>
            <a:ext cx="5529943" cy="1457696"/>
          </a:xfrm>
          <a:prstGeom prst="rect">
            <a:avLst/>
          </a:prstGeom>
          <a:solidFill>
            <a:schemeClr val="accent1">
              <a:alpha val="6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39;p12"/>
          <p:cNvSpPr txBox="1"/>
          <p:nvPr/>
        </p:nvSpPr>
        <p:spPr>
          <a:xfrm>
            <a:off x="745723" y="914717"/>
            <a:ext cx="4038496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cs-CZ" sz="2400" b="1" i="0" u="none" strike="noStrike" cap="non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Szkolenie w zakresie rozwoju zawodowego dla nauczycieli pracujących z dorosłymi</a:t>
            </a:r>
            <a:endParaRPr sz="2400" b="1" i="0" u="none" strike="noStrike" cap="non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41" name="Google Shape;41;p12"/>
          <p:cNvSpPr/>
          <p:nvPr/>
        </p:nvSpPr>
        <p:spPr>
          <a:xfrm>
            <a:off x="1" y="2484337"/>
            <a:ext cx="4332514" cy="1889327"/>
          </a:xfrm>
          <a:prstGeom prst="rect">
            <a:avLst/>
          </a:prstGeom>
          <a:solidFill>
            <a:schemeClr val="accent1">
              <a:alpha val="6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42;p12"/>
          <p:cNvSpPr txBox="1"/>
          <p:nvPr/>
        </p:nvSpPr>
        <p:spPr>
          <a:xfrm>
            <a:off x="348447" y="2581635"/>
            <a:ext cx="3853500" cy="18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cs-CZ" sz="2400" b="1" i="0" u="none" strike="noStrike" cap="non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Moduł </a:t>
            </a:r>
            <a:r>
              <a:rPr lang="cs-CZ" sz="24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3</a:t>
            </a:r>
            <a:r>
              <a:rPr lang="cs-CZ" sz="2400" b="1" i="0" u="none" strike="noStrike" cap="non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:</a:t>
            </a:r>
            <a:br>
              <a:rPr lang="cs-CZ" sz="2400" b="1" i="0" u="none" strike="noStrike" cap="non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</a:br>
            <a:r>
              <a:rPr lang="cs-CZ" sz="24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Wprowadzenie do strategii zaangażowania w środowisku cyfrowym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Obraz 2" descr="Obraz zawierający Czcionka, zrzut ekranu, Jaskrawoniebieski, Grafika&#10;&#10;Opis wygenerowany automatycznie">
            <a:extLst>
              <a:ext uri="{FF2B5EF4-FFF2-40B4-BE49-F238E27FC236}">
                <a16:creationId xmlns:a16="http://schemas.microsoft.com/office/drawing/2014/main" id="{7E2BAF65-EDC4-CA4B-7835-CCFB38B22B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78" y="6175663"/>
            <a:ext cx="2429309" cy="4617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1"/>
          <p:cNvSpPr txBox="1"/>
          <p:nvPr/>
        </p:nvSpPr>
        <p:spPr>
          <a:xfrm>
            <a:off x="3071701" y="426600"/>
            <a:ext cx="6048600" cy="6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hilosopher"/>
              <a:buNone/>
            </a:pPr>
            <a:r>
              <a:rPr lang="cs-CZ" sz="2300" b="1">
                <a:latin typeface="Philosopher"/>
                <a:ea typeface="Philosopher"/>
                <a:cs typeface="Philosopher"/>
                <a:sym typeface="Philosopher"/>
              </a:rPr>
              <a:t>Dyskusja grupowa na temat wyzwań i możliwości związanych z zaangażowaniem</a:t>
            </a:r>
            <a:endParaRPr sz="2500" b="1" i="0" u="none" strike="noStrike" cap="non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grpSp>
        <p:nvGrpSpPr>
          <p:cNvPr id="181" name="Google Shape;181;p21"/>
          <p:cNvGrpSpPr/>
          <p:nvPr/>
        </p:nvGrpSpPr>
        <p:grpSpPr>
          <a:xfrm>
            <a:off x="5470062" y="1167647"/>
            <a:ext cx="1251984" cy="358200"/>
            <a:chOff x="5470062" y="1167647"/>
            <a:chExt cx="1251984" cy="358200"/>
          </a:xfrm>
        </p:grpSpPr>
        <p:sp>
          <p:nvSpPr>
            <p:cNvPr id="182" name="Google Shape;182;p21"/>
            <p:cNvSpPr/>
            <p:nvPr/>
          </p:nvSpPr>
          <p:spPr>
            <a:xfrm>
              <a:off x="5470062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183;p21"/>
            <p:cNvSpPr/>
            <p:nvPr/>
          </p:nvSpPr>
          <p:spPr>
            <a:xfrm>
              <a:off x="5916952" y="1167647"/>
              <a:ext cx="358200" cy="35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21"/>
            <p:cNvSpPr/>
            <p:nvPr/>
          </p:nvSpPr>
          <p:spPr>
            <a:xfrm>
              <a:off x="6526146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85" name="Google Shape;185;p21" descr="A picture containing 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25575" y="0"/>
            <a:ext cx="1723784" cy="1218637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1"/>
          <p:cNvSpPr txBox="1"/>
          <p:nvPr/>
        </p:nvSpPr>
        <p:spPr>
          <a:xfrm>
            <a:off x="718325" y="1758375"/>
            <a:ext cx="7310100" cy="18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Philosopher"/>
              <a:buAutoNum type="arabicPeriod"/>
            </a:pPr>
            <a:r>
              <a:rPr lang="cs-CZ" sz="2000">
                <a:latin typeface="Philosopher"/>
                <a:ea typeface="Philosopher"/>
                <a:cs typeface="Philosopher"/>
                <a:sym typeface="Philosopher"/>
              </a:rPr>
              <a:t>Utwórz małe grupy dyskusyjne (3-4 członków na grupę);</a:t>
            </a:r>
            <a:endParaRPr sz="2000">
              <a:latin typeface="Philosopher"/>
              <a:ea typeface="Philosopher"/>
              <a:cs typeface="Philosopher"/>
              <a:sym typeface="Philosopher"/>
            </a:endParaRPr>
          </a:p>
          <a:p>
            <a: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Philosopher"/>
              <a:buAutoNum type="arabicPeriod"/>
            </a:pPr>
            <a:r>
              <a:rPr lang="cs-CZ" sz="2000">
                <a:latin typeface="Philosopher"/>
                <a:ea typeface="Philosopher"/>
                <a:cs typeface="Philosopher"/>
                <a:sym typeface="Philosopher"/>
              </a:rPr>
              <a:t>Podziel się swoimi spostrzeżeniami i doświadczeniami związanymi z </a:t>
            </a:r>
            <a:r>
              <a:rPr lang="cs-CZ" sz="2000" b="1">
                <a:latin typeface="Philosopher"/>
                <a:ea typeface="Philosopher"/>
                <a:cs typeface="Philosopher"/>
                <a:sym typeface="Philosopher"/>
              </a:rPr>
              <a:t>wyzwaniami </a:t>
            </a:r>
            <a:r>
              <a:rPr lang="cs-CZ" sz="2000">
                <a:latin typeface="Philosopher"/>
                <a:ea typeface="Philosopher"/>
                <a:cs typeface="Philosopher"/>
                <a:sym typeface="Philosopher"/>
              </a:rPr>
              <a:t>i </a:t>
            </a:r>
            <a:r>
              <a:rPr lang="cs-CZ" sz="2000" b="1">
                <a:latin typeface="Philosopher"/>
                <a:ea typeface="Philosopher"/>
                <a:cs typeface="Philosopher"/>
                <a:sym typeface="Philosopher"/>
              </a:rPr>
              <a:t>możliwościami zaangażowania. </a:t>
            </a:r>
            <a:endParaRPr sz="2000" b="1">
              <a:latin typeface="Philosopher"/>
              <a:ea typeface="Philosopher"/>
              <a:cs typeface="Philosopher"/>
              <a:sym typeface="Philosopher"/>
            </a:endParaRPr>
          </a:p>
          <a:p>
            <a: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Philosopher"/>
              <a:buAutoNum type="arabicPeriod"/>
            </a:pPr>
            <a:r>
              <a:rPr lang="cs-CZ" sz="2000">
                <a:latin typeface="Philosopher"/>
                <a:ea typeface="Philosopher"/>
                <a:cs typeface="Philosopher"/>
                <a:sym typeface="Philosopher"/>
              </a:rPr>
              <a:t>Wybiera rzecznika, który </a:t>
            </a:r>
            <a:r>
              <a:rPr lang="cs-CZ" sz="2000" b="1">
                <a:latin typeface="Philosopher"/>
                <a:ea typeface="Philosopher"/>
                <a:cs typeface="Philosopher"/>
                <a:sym typeface="Philosopher"/>
              </a:rPr>
              <a:t>podzieli się kluczowymi wnioskami </a:t>
            </a:r>
            <a:r>
              <a:rPr lang="cs-CZ" sz="2000">
                <a:latin typeface="Philosopher"/>
                <a:ea typeface="Philosopher"/>
                <a:cs typeface="Philosopher"/>
                <a:sym typeface="Philosopher"/>
              </a:rPr>
              <a:t>z większą grupą podczas podsumowania.</a:t>
            </a:r>
            <a:endParaRPr sz="2000"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188" name="Google Shape;188;p21"/>
          <p:cNvSpPr txBox="1"/>
          <p:nvPr/>
        </p:nvSpPr>
        <p:spPr>
          <a:xfrm>
            <a:off x="6277700" y="3879375"/>
            <a:ext cx="5776500" cy="25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 b="1" u="sng">
                <a:latin typeface="Philosopher"/>
                <a:ea typeface="Philosopher"/>
                <a:cs typeface="Philosopher"/>
                <a:sym typeface="Philosopher"/>
              </a:rPr>
              <a:t>Sugestie do dyskusji PYTANIA:</a:t>
            </a:r>
            <a:br>
              <a:rPr lang="cs-CZ" sz="2000" b="1">
                <a:latin typeface="Philosopher"/>
                <a:ea typeface="Philosopher"/>
                <a:cs typeface="Philosopher"/>
                <a:sym typeface="Philosopher"/>
              </a:rPr>
            </a:br>
            <a:endParaRPr sz="2000" b="1">
              <a:latin typeface="Philosopher"/>
              <a:ea typeface="Philosopher"/>
              <a:cs typeface="Philosopher"/>
              <a:sym typeface="Philosopher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Philosopher"/>
              <a:buChar char="●"/>
            </a:pPr>
            <a:r>
              <a:rPr lang="cs-CZ" sz="2000">
                <a:latin typeface="Philosopher"/>
                <a:ea typeface="Philosopher"/>
                <a:cs typeface="Philosopher"/>
                <a:sym typeface="Philosopher"/>
              </a:rPr>
              <a:t>"Jakie wyzwania napotkałeś w angażowaniu dorosłych uczniów w środowisku cyfrowym?"</a:t>
            </a:r>
            <a:br>
              <a:rPr lang="cs-CZ" sz="2000">
                <a:latin typeface="Philosopher"/>
                <a:ea typeface="Philosopher"/>
                <a:cs typeface="Philosopher"/>
                <a:sym typeface="Philosopher"/>
              </a:rPr>
            </a:br>
            <a:endParaRPr sz="2000">
              <a:latin typeface="Philosopher"/>
              <a:ea typeface="Philosopher"/>
              <a:cs typeface="Philosopher"/>
              <a:sym typeface="Philosopher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Philosopher"/>
              <a:buChar char="●"/>
            </a:pPr>
            <a:r>
              <a:rPr lang="cs-CZ" sz="2000">
                <a:latin typeface="Philosopher"/>
                <a:ea typeface="Philosopher"/>
                <a:cs typeface="Philosopher"/>
                <a:sym typeface="Philosopher"/>
              </a:rPr>
              <a:t>"Jakie strategie okazały się skuteczne w promowaniu zaangażowania?" </a:t>
            </a:r>
            <a:endParaRPr sz="2000">
              <a:latin typeface="Philosopher"/>
              <a:ea typeface="Philosopher"/>
              <a:cs typeface="Philosopher"/>
              <a:sym typeface="Philosopher"/>
            </a:endParaRPr>
          </a:p>
        </p:txBody>
      </p:sp>
      <p:pic>
        <p:nvPicPr>
          <p:cNvPr id="2" name="Obraz 1" descr="Obraz zawierający Czcionka, zrzut ekranu, Jaskrawoniebieski, Grafika&#10;&#10;Opis wygenerowany automatycznie">
            <a:extLst>
              <a:ext uri="{FF2B5EF4-FFF2-40B4-BE49-F238E27FC236}">
                <a16:creationId xmlns:a16="http://schemas.microsoft.com/office/drawing/2014/main" id="{126A750B-43BF-FAC2-B433-949F41221D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78" y="6175663"/>
            <a:ext cx="2429309" cy="4617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2"/>
          <p:cNvSpPr txBox="1"/>
          <p:nvPr/>
        </p:nvSpPr>
        <p:spPr>
          <a:xfrm>
            <a:off x="3071701" y="2632325"/>
            <a:ext cx="6048600" cy="6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hilosopher"/>
              <a:buNone/>
            </a:pPr>
            <a:r>
              <a:rPr lang="cs-CZ" sz="2300" b="1">
                <a:latin typeface="Philosopher"/>
                <a:ea typeface="Philosopher"/>
                <a:cs typeface="Philosopher"/>
                <a:sym typeface="Philosopher"/>
              </a:rPr>
              <a:t>Pytania i odpowiedzi oraz podsumowanie.</a:t>
            </a:r>
            <a:endParaRPr sz="2500" b="1" i="0" u="none" strike="noStrike" cap="non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grpSp>
        <p:nvGrpSpPr>
          <p:cNvPr id="195" name="Google Shape;195;p22"/>
          <p:cNvGrpSpPr/>
          <p:nvPr/>
        </p:nvGrpSpPr>
        <p:grpSpPr>
          <a:xfrm>
            <a:off x="5470012" y="3428997"/>
            <a:ext cx="1251984" cy="358200"/>
            <a:chOff x="5470062" y="1167647"/>
            <a:chExt cx="1251984" cy="358200"/>
          </a:xfrm>
        </p:grpSpPr>
        <p:sp>
          <p:nvSpPr>
            <p:cNvPr id="196" name="Google Shape;196;p22"/>
            <p:cNvSpPr/>
            <p:nvPr/>
          </p:nvSpPr>
          <p:spPr>
            <a:xfrm>
              <a:off x="5470062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197;p22"/>
            <p:cNvSpPr/>
            <p:nvPr/>
          </p:nvSpPr>
          <p:spPr>
            <a:xfrm>
              <a:off x="5916952" y="1167647"/>
              <a:ext cx="358200" cy="35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198;p22"/>
            <p:cNvSpPr/>
            <p:nvPr/>
          </p:nvSpPr>
          <p:spPr>
            <a:xfrm>
              <a:off x="6526146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99" name="Google Shape;199;p22" descr="A picture containing 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25575" y="0"/>
            <a:ext cx="1723784" cy="1218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Obraz 1" descr="Obraz zawierający Czcionka, zrzut ekranu, Jaskrawoniebieski, Grafika&#10;&#10;Opis wygenerowany automatycznie">
            <a:extLst>
              <a:ext uri="{FF2B5EF4-FFF2-40B4-BE49-F238E27FC236}">
                <a16:creationId xmlns:a16="http://schemas.microsoft.com/office/drawing/2014/main" id="{06F85067-A4EF-DD0D-0DD8-20DD348B0D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78" y="6175663"/>
            <a:ext cx="2429309" cy="4617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3"/>
          <p:cNvSpPr/>
          <p:nvPr/>
        </p:nvSpPr>
        <p:spPr>
          <a:xfrm>
            <a:off x="3824064" y="1076946"/>
            <a:ext cx="4543871" cy="47041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6" name="Google Shape;206;p23" descr="A picture containing logo&#10;&#10;Description automatically generated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4652" r="14652"/>
          <a:stretch/>
        </p:blipFill>
        <p:spPr>
          <a:xfrm>
            <a:off x="5068883" y="2238750"/>
            <a:ext cx="2054225" cy="2054225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23"/>
          <p:cNvSpPr txBox="1"/>
          <p:nvPr/>
        </p:nvSpPr>
        <p:spPr>
          <a:xfrm>
            <a:off x="5494954" y="1678900"/>
            <a:ext cx="1202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18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Sesja 2: </a:t>
            </a:r>
            <a:endParaRPr sz="1800" b="1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208" name="Google Shape;208;p23"/>
          <p:cNvSpPr txBox="1"/>
          <p:nvPr/>
        </p:nvSpPr>
        <p:spPr>
          <a:xfrm>
            <a:off x="4173742" y="4546933"/>
            <a:ext cx="3844500" cy="88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Projektowanie angażujących doświadczeń edukacyjnych</a:t>
            </a:r>
            <a:endParaRPr sz="2400" b="0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" name="Obraz 1" descr="Obraz zawierający Czcionka, zrzut ekranu, Jaskrawoniebieski, Grafika&#10;&#10;Opis wygenerowany automatycznie">
            <a:extLst>
              <a:ext uri="{FF2B5EF4-FFF2-40B4-BE49-F238E27FC236}">
                <a16:creationId xmlns:a16="http://schemas.microsoft.com/office/drawing/2014/main" id="{27D2A019-926D-7327-AF1F-8B9129807C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78" y="6175663"/>
            <a:ext cx="2429309" cy="4617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4"/>
          <p:cNvSpPr/>
          <p:nvPr/>
        </p:nvSpPr>
        <p:spPr>
          <a:xfrm>
            <a:off x="7389925" y="5370925"/>
            <a:ext cx="3686700" cy="859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Google Shape;215;p24"/>
          <p:cNvSpPr txBox="1"/>
          <p:nvPr/>
        </p:nvSpPr>
        <p:spPr>
          <a:xfrm>
            <a:off x="3897906" y="636289"/>
            <a:ext cx="4396200" cy="44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hilosopher"/>
              <a:buNone/>
            </a:pPr>
            <a:r>
              <a:rPr lang="cs-CZ" sz="28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Podsumowanie poprzedniej sesji</a:t>
            </a:r>
            <a:endParaRPr sz="2800" b="1" i="0" u="none" strike="noStrike" cap="non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grpSp>
        <p:nvGrpSpPr>
          <p:cNvPr id="216" name="Google Shape;216;p24"/>
          <p:cNvGrpSpPr/>
          <p:nvPr/>
        </p:nvGrpSpPr>
        <p:grpSpPr>
          <a:xfrm>
            <a:off x="5470062" y="1349322"/>
            <a:ext cx="1251876" cy="358096"/>
            <a:chOff x="5470062" y="1167647"/>
            <a:chExt cx="1251876" cy="358096"/>
          </a:xfrm>
        </p:grpSpPr>
        <p:sp>
          <p:nvSpPr>
            <p:cNvPr id="217" name="Google Shape;217;p24"/>
            <p:cNvSpPr/>
            <p:nvPr/>
          </p:nvSpPr>
          <p:spPr>
            <a:xfrm>
              <a:off x="5470062" y="1248799"/>
              <a:ext cx="195792" cy="19579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218;p24"/>
            <p:cNvSpPr/>
            <p:nvPr/>
          </p:nvSpPr>
          <p:spPr>
            <a:xfrm>
              <a:off x="5916952" y="1167647"/>
              <a:ext cx="358096" cy="35809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219;p24"/>
            <p:cNvSpPr/>
            <p:nvPr/>
          </p:nvSpPr>
          <p:spPr>
            <a:xfrm>
              <a:off x="6526146" y="1248799"/>
              <a:ext cx="195792" cy="19579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20" name="Google Shape;220;p24" descr="A picture containing 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25575" y="0"/>
            <a:ext cx="1723782" cy="1218637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24"/>
          <p:cNvSpPr txBox="1"/>
          <p:nvPr/>
        </p:nvSpPr>
        <p:spPr>
          <a:xfrm>
            <a:off x="2334975" y="2448838"/>
            <a:ext cx="58209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700">
                <a:latin typeface="Philosopher"/>
                <a:ea typeface="Philosopher"/>
                <a:cs typeface="Philosopher"/>
                <a:sym typeface="Philosopher"/>
              </a:rPr>
              <a:t>Środowiska cyfrowe</a:t>
            </a:r>
            <a:endParaRPr sz="2700"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223" name="Google Shape;223;p24"/>
          <p:cNvSpPr txBox="1"/>
          <p:nvPr/>
        </p:nvSpPr>
        <p:spPr>
          <a:xfrm>
            <a:off x="7389925" y="5370925"/>
            <a:ext cx="3751500" cy="75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hilosopher"/>
              <a:buNone/>
            </a:pPr>
            <a:r>
              <a:rPr lang="cs-CZ" sz="28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TA SESJA?</a:t>
            </a:r>
            <a:endParaRPr sz="2800" b="1" i="0" u="none" strike="noStrike" cap="non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224" name="Google Shape;224;p24"/>
          <p:cNvSpPr/>
          <p:nvPr/>
        </p:nvSpPr>
        <p:spPr>
          <a:xfrm>
            <a:off x="2334964" y="4154971"/>
            <a:ext cx="1068271" cy="1001504"/>
          </a:xfrm>
          <a:custGeom>
            <a:avLst/>
            <a:gdLst/>
            <a:ahLst/>
            <a:cxnLst/>
            <a:rect l="l" t="t" r="r" b="b"/>
            <a:pathLst>
              <a:path w="1068271" h="1001504" extrusionOk="0">
                <a:moveTo>
                  <a:pt x="0" y="0"/>
                </a:moveTo>
                <a:lnTo>
                  <a:pt x="1068272" y="0"/>
                </a:lnTo>
                <a:lnTo>
                  <a:pt x="1068272" y="1001504"/>
                </a:lnTo>
                <a:lnTo>
                  <a:pt x="0" y="10015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pl-PL"/>
          </a:p>
        </p:txBody>
      </p:sp>
      <p:sp>
        <p:nvSpPr>
          <p:cNvPr id="225" name="Google Shape;225;p24"/>
          <p:cNvSpPr/>
          <p:nvPr/>
        </p:nvSpPr>
        <p:spPr>
          <a:xfrm>
            <a:off x="1635848" y="1947666"/>
            <a:ext cx="777502" cy="981075"/>
          </a:xfrm>
          <a:custGeom>
            <a:avLst/>
            <a:gdLst/>
            <a:ahLst/>
            <a:cxnLst/>
            <a:rect l="l" t="t" r="r" b="b"/>
            <a:pathLst>
              <a:path w="777502" h="981075" extrusionOk="0">
                <a:moveTo>
                  <a:pt x="0" y="0"/>
                </a:moveTo>
                <a:lnTo>
                  <a:pt x="777502" y="0"/>
                </a:lnTo>
                <a:lnTo>
                  <a:pt x="777502" y="981075"/>
                </a:lnTo>
                <a:lnTo>
                  <a:pt x="0" y="9810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pl-PL"/>
          </a:p>
        </p:txBody>
      </p:sp>
      <p:sp>
        <p:nvSpPr>
          <p:cNvPr id="226" name="Google Shape;226;p24"/>
          <p:cNvSpPr txBox="1"/>
          <p:nvPr/>
        </p:nvSpPr>
        <p:spPr>
          <a:xfrm>
            <a:off x="8294100" y="2956750"/>
            <a:ext cx="27825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700">
                <a:latin typeface="Philosopher"/>
                <a:ea typeface="Philosopher"/>
                <a:cs typeface="Philosopher"/>
                <a:sym typeface="Philosopher"/>
              </a:rPr>
              <a:t>Zaangażowanie</a:t>
            </a:r>
            <a:endParaRPr sz="2700"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227" name="Google Shape;227;p24"/>
          <p:cNvSpPr txBox="1"/>
          <p:nvPr/>
        </p:nvSpPr>
        <p:spPr>
          <a:xfrm>
            <a:off x="3551225" y="4413438"/>
            <a:ext cx="58209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700">
                <a:latin typeface="Philosopher"/>
                <a:ea typeface="Philosopher"/>
                <a:cs typeface="Philosopher"/>
                <a:sym typeface="Philosopher"/>
              </a:rPr>
              <a:t>Wyzwania i możliwości</a:t>
            </a:r>
            <a:endParaRPr sz="2700"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228" name="Google Shape;228;p24"/>
          <p:cNvSpPr/>
          <p:nvPr/>
        </p:nvSpPr>
        <p:spPr>
          <a:xfrm>
            <a:off x="7056425" y="2633283"/>
            <a:ext cx="1251850" cy="1154832"/>
          </a:xfrm>
          <a:custGeom>
            <a:avLst/>
            <a:gdLst/>
            <a:ahLst/>
            <a:cxnLst/>
            <a:rect l="l" t="t" r="r" b="b"/>
            <a:pathLst>
              <a:path w="3129626" h="2887080" extrusionOk="0">
                <a:moveTo>
                  <a:pt x="0" y="0"/>
                </a:moveTo>
                <a:lnTo>
                  <a:pt x="3129626" y="0"/>
                </a:lnTo>
                <a:lnTo>
                  <a:pt x="3129626" y="2887080"/>
                </a:lnTo>
                <a:lnTo>
                  <a:pt x="0" y="28870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pl-PL"/>
          </a:p>
        </p:txBody>
      </p:sp>
      <p:pic>
        <p:nvPicPr>
          <p:cNvPr id="2" name="Obraz 1" descr="Obraz zawierający Czcionka, zrzut ekranu, Jaskrawoniebieski, Grafika&#10;&#10;Opis wygenerowany automatycznie">
            <a:extLst>
              <a:ext uri="{FF2B5EF4-FFF2-40B4-BE49-F238E27FC236}">
                <a16:creationId xmlns:a16="http://schemas.microsoft.com/office/drawing/2014/main" id="{474DB7EA-04B0-6649-B59E-D516492E1D7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78" y="6175663"/>
            <a:ext cx="2429309" cy="4617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5"/>
          <p:cNvSpPr/>
          <p:nvPr/>
        </p:nvSpPr>
        <p:spPr>
          <a:xfrm>
            <a:off x="8202700" y="1616338"/>
            <a:ext cx="3508200" cy="2574900"/>
          </a:xfrm>
          <a:prstGeom prst="ellipse">
            <a:avLst/>
          </a:prstGeom>
          <a:solidFill>
            <a:srgbClr val="F6B26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25"/>
          <p:cNvSpPr/>
          <p:nvPr/>
        </p:nvSpPr>
        <p:spPr>
          <a:xfrm>
            <a:off x="2362925" y="4222525"/>
            <a:ext cx="3694200" cy="2354700"/>
          </a:xfrm>
          <a:prstGeom prst="ellipse">
            <a:avLst/>
          </a:prstGeom>
          <a:solidFill>
            <a:srgbClr val="FFE77E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25"/>
          <p:cNvSpPr/>
          <p:nvPr/>
        </p:nvSpPr>
        <p:spPr>
          <a:xfrm>
            <a:off x="6300750" y="4115050"/>
            <a:ext cx="3508200" cy="25749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p25"/>
          <p:cNvSpPr/>
          <p:nvPr/>
        </p:nvSpPr>
        <p:spPr>
          <a:xfrm>
            <a:off x="608100" y="1714800"/>
            <a:ext cx="3399900" cy="2574900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25"/>
          <p:cNvSpPr txBox="1"/>
          <p:nvPr/>
        </p:nvSpPr>
        <p:spPr>
          <a:xfrm>
            <a:off x="2383050" y="393400"/>
            <a:ext cx="74259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hilosopher"/>
              <a:buNone/>
            </a:pPr>
            <a:r>
              <a:rPr lang="cs-CZ" sz="2800" b="1" u="sng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Podstawowe zasady</a:t>
            </a:r>
            <a:r>
              <a:rPr lang="cs-CZ" sz="28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, które kierują tworzeniem </a:t>
            </a:r>
            <a:r>
              <a:rPr lang="cs-CZ" sz="2800" b="1" u="sng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angażujących doświadczeń edukacyjnych </a:t>
            </a:r>
            <a:r>
              <a:rPr lang="cs-CZ" sz="28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I</a:t>
            </a:r>
            <a:endParaRPr sz="2800" b="1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grpSp>
        <p:nvGrpSpPr>
          <p:cNvPr id="238" name="Google Shape;238;p25"/>
          <p:cNvGrpSpPr/>
          <p:nvPr/>
        </p:nvGrpSpPr>
        <p:grpSpPr>
          <a:xfrm>
            <a:off x="5470062" y="1356710"/>
            <a:ext cx="1251876" cy="358096"/>
            <a:chOff x="5470062" y="1167647"/>
            <a:chExt cx="1251876" cy="358096"/>
          </a:xfrm>
        </p:grpSpPr>
        <p:sp>
          <p:nvSpPr>
            <p:cNvPr id="239" name="Google Shape;239;p25"/>
            <p:cNvSpPr/>
            <p:nvPr/>
          </p:nvSpPr>
          <p:spPr>
            <a:xfrm>
              <a:off x="5470062" y="1248799"/>
              <a:ext cx="195792" cy="19579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" name="Google Shape;240;p25"/>
            <p:cNvSpPr/>
            <p:nvPr/>
          </p:nvSpPr>
          <p:spPr>
            <a:xfrm>
              <a:off x="5916952" y="1167647"/>
              <a:ext cx="358096" cy="35809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25"/>
            <p:cNvSpPr/>
            <p:nvPr/>
          </p:nvSpPr>
          <p:spPr>
            <a:xfrm>
              <a:off x="6526146" y="1248799"/>
              <a:ext cx="195792" cy="19579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42" name="Google Shape;242;p25" descr="A picture containing 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25575" y="0"/>
            <a:ext cx="1723782" cy="1218637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25"/>
          <p:cNvSpPr txBox="1"/>
          <p:nvPr/>
        </p:nvSpPr>
        <p:spPr>
          <a:xfrm>
            <a:off x="223800" y="2278800"/>
            <a:ext cx="4168500" cy="14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200" b="1">
                <a:latin typeface="Philosopher"/>
                <a:ea typeface="Philosopher"/>
                <a:cs typeface="Philosopher"/>
                <a:sym typeface="Philosopher"/>
              </a:rPr>
              <a:t>Trafność:</a:t>
            </a:r>
            <a:br>
              <a:rPr lang="cs-CZ" sz="2200">
                <a:latin typeface="Philosopher"/>
                <a:ea typeface="Philosopher"/>
                <a:cs typeface="Philosopher"/>
                <a:sym typeface="Philosopher"/>
              </a:rPr>
            </a:br>
            <a:r>
              <a:rPr lang="cs-CZ" sz="2200">
                <a:latin typeface="Philosopher"/>
                <a:ea typeface="Philosopher"/>
                <a:cs typeface="Philosopher"/>
                <a:sym typeface="Philosopher"/>
              </a:rPr>
              <a:t>Zapewnienie zgodności treści z celami, potrzebami i rzeczywistymi zastosowaniami uczniów.</a:t>
            </a:r>
            <a:endParaRPr sz="2200" b="1"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245" name="Google Shape;245;p25"/>
          <p:cNvSpPr txBox="1"/>
          <p:nvPr/>
        </p:nvSpPr>
        <p:spPr>
          <a:xfrm>
            <a:off x="8295250" y="1909450"/>
            <a:ext cx="3323100" cy="19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200" b="1">
                <a:latin typeface="Philosopher"/>
                <a:ea typeface="Philosopher"/>
                <a:cs typeface="Philosopher"/>
                <a:sym typeface="Philosopher"/>
              </a:rPr>
              <a:t>Interaktywność:</a:t>
            </a:r>
            <a:br>
              <a:rPr lang="cs-CZ" sz="2200" b="1">
                <a:latin typeface="Philosopher"/>
                <a:ea typeface="Philosopher"/>
                <a:cs typeface="Philosopher"/>
                <a:sym typeface="Philosopher"/>
              </a:rPr>
            </a:br>
            <a:r>
              <a:rPr lang="cs-CZ" sz="2200">
                <a:latin typeface="Philosopher"/>
                <a:ea typeface="Philosopher"/>
                <a:cs typeface="Philosopher"/>
                <a:sym typeface="Philosopher"/>
              </a:rPr>
              <a:t>Włącz działania, które zachęcają do uczestnictwa, dyskusji i praktycznej nauki.</a:t>
            </a:r>
            <a:endParaRPr sz="2200" b="1"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246" name="Google Shape;246;p25"/>
          <p:cNvSpPr txBox="1"/>
          <p:nvPr/>
        </p:nvSpPr>
        <p:spPr>
          <a:xfrm>
            <a:off x="2265875" y="4602850"/>
            <a:ext cx="3888300" cy="159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200" b="1">
                <a:latin typeface="Philosopher"/>
                <a:ea typeface="Philosopher"/>
                <a:cs typeface="Philosopher"/>
                <a:sym typeface="Philosopher"/>
              </a:rPr>
              <a:t>Informacje zwrotne:</a:t>
            </a:r>
            <a:br>
              <a:rPr lang="cs-CZ" sz="2200" b="1">
                <a:latin typeface="Philosopher"/>
                <a:ea typeface="Philosopher"/>
                <a:cs typeface="Philosopher"/>
                <a:sym typeface="Philosopher"/>
              </a:rPr>
            </a:br>
            <a:r>
              <a:rPr lang="cs-CZ" sz="2200">
                <a:latin typeface="Philosopher"/>
                <a:ea typeface="Philosopher"/>
                <a:cs typeface="Philosopher"/>
                <a:sym typeface="Philosopher"/>
              </a:rPr>
              <a:t>Przekazuj </a:t>
            </a:r>
            <a:r>
              <a:rPr lang="cs-CZ" sz="2200" b="1">
                <a:latin typeface="Philosopher"/>
                <a:ea typeface="Philosopher"/>
                <a:cs typeface="Philosopher"/>
                <a:sym typeface="Philosopher"/>
              </a:rPr>
              <a:t>na</a:t>
            </a:r>
            <a:r>
              <a:rPr lang="cs-CZ" sz="2200">
                <a:latin typeface="Philosopher"/>
                <a:ea typeface="Philosopher"/>
                <a:cs typeface="Philosopher"/>
                <a:sym typeface="Philosopher"/>
              </a:rPr>
              <a:t> czas informacje zwrotne, aby kierować postępami uczniów i wzmacniać ich wysiłki.</a:t>
            </a:r>
            <a:endParaRPr sz="2200" b="1"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247" name="Google Shape;247;p25"/>
          <p:cNvSpPr txBox="1"/>
          <p:nvPr/>
        </p:nvSpPr>
        <p:spPr>
          <a:xfrm>
            <a:off x="6322800" y="4408150"/>
            <a:ext cx="3464100" cy="19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200" b="1">
                <a:latin typeface="Philosopher"/>
                <a:ea typeface="Philosopher"/>
                <a:cs typeface="Philosopher"/>
                <a:sym typeface="Philosopher"/>
              </a:rPr>
              <a:t>Możliwość dostosowania:</a:t>
            </a:r>
            <a:br>
              <a:rPr lang="cs-CZ" sz="2200">
                <a:latin typeface="Philosopher"/>
                <a:ea typeface="Philosopher"/>
                <a:cs typeface="Philosopher"/>
                <a:sym typeface="Philosopher"/>
              </a:rPr>
            </a:br>
            <a:r>
              <a:rPr lang="cs-CZ" sz="2200">
                <a:latin typeface="Philosopher"/>
                <a:ea typeface="Philosopher"/>
                <a:cs typeface="Philosopher"/>
                <a:sym typeface="Philosopher"/>
              </a:rPr>
              <a:t>Projektowanie pod kątem różnych stylów i preferencji uczenia się, uwzględniające różne tempa i formaty.</a:t>
            </a:r>
            <a:endParaRPr sz="2200" b="1"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248" name="Google Shape;248;p25"/>
          <p:cNvSpPr/>
          <p:nvPr/>
        </p:nvSpPr>
        <p:spPr>
          <a:xfrm rot="2168123">
            <a:off x="4884701" y="2035241"/>
            <a:ext cx="2441309" cy="2252107"/>
          </a:xfrm>
          <a:custGeom>
            <a:avLst/>
            <a:gdLst/>
            <a:ahLst/>
            <a:cxnLst/>
            <a:rect l="l" t="t" r="r" b="b"/>
            <a:pathLst>
              <a:path w="3129626" h="2887080" extrusionOk="0">
                <a:moveTo>
                  <a:pt x="0" y="0"/>
                </a:moveTo>
                <a:lnTo>
                  <a:pt x="3129626" y="0"/>
                </a:lnTo>
                <a:lnTo>
                  <a:pt x="3129626" y="2887080"/>
                </a:lnTo>
                <a:lnTo>
                  <a:pt x="0" y="28870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pl-PL"/>
          </a:p>
        </p:txBody>
      </p:sp>
      <p:pic>
        <p:nvPicPr>
          <p:cNvPr id="2" name="Obraz 1" descr="Obraz zawierający Czcionka, zrzut ekranu, Jaskrawoniebieski, Grafika&#10;&#10;Opis wygenerowany automatycznie">
            <a:extLst>
              <a:ext uri="{FF2B5EF4-FFF2-40B4-BE49-F238E27FC236}">
                <a16:creationId xmlns:a16="http://schemas.microsoft.com/office/drawing/2014/main" id="{EF91A288-C698-A760-8029-495C5962EC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78" y="6175663"/>
            <a:ext cx="2429309" cy="4617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6"/>
          <p:cNvSpPr/>
          <p:nvPr/>
        </p:nvSpPr>
        <p:spPr>
          <a:xfrm>
            <a:off x="7729600" y="1629450"/>
            <a:ext cx="3964200" cy="2354700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" name="Google Shape;254;p26"/>
          <p:cNvSpPr/>
          <p:nvPr/>
        </p:nvSpPr>
        <p:spPr>
          <a:xfrm>
            <a:off x="6386250" y="3961775"/>
            <a:ext cx="3508200" cy="2574900"/>
          </a:xfrm>
          <a:prstGeom prst="ellipse">
            <a:avLst/>
          </a:prstGeom>
          <a:solidFill>
            <a:srgbClr val="F6B26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Google Shape;255;p26"/>
          <p:cNvSpPr/>
          <p:nvPr/>
        </p:nvSpPr>
        <p:spPr>
          <a:xfrm>
            <a:off x="2381100" y="3961825"/>
            <a:ext cx="3508200" cy="25749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p26"/>
          <p:cNvSpPr/>
          <p:nvPr/>
        </p:nvSpPr>
        <p:spPr>
          <a:xfrm>
            <a:off x="473900" y="1705650"/>
            <a:ext cx="3694200" cy="2354700"/>
          </a:xfrm>
          <a:prstGeom prst="ellipse">
            <a:avLst/>
          </a:prstGeom>
          <a:solidFill>
            <a:srgbClr val="FFE77E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26"/>
          <p:cNvSpPr txBox="1"/>
          <p:nvPr/>
        </p:nvSpPr>
        <p:spPr>
          <a:xfrm>
            <a:off x="2383050" y="357325"/>
            <a:ext cx="74259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hilosopher"/>
              <a:buNone/>
            </a:pPr>
            <a:r>
              <a:rPr lang="cs-CZ" sz="2800" b="1" u="sng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Podstawowe zasady</a:t>
            </a:r>
            <a:r>
              <a:rPr lang="cs-CZ" sz="28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, które kierują tworzeniem </a:t>
            </a:r>
            <a:r>
              <a:rPr lang="cs-CZ" sz="2800" b="1" u="sng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angażujących doświadczeń edukacyjnych </a:t>
            </a:r>
            <a:r>
              <a:rPr lang="cs-CZ" sz="28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II</a:t>
            </a:r>
            <a:endParaRPr sz="2800" b="1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grpSp>
        <p:nvGrpSpPr>
          <p:cNvPr id="258" name="Google Shape;258;p26"/>
          <p:cNvGrpSpPr/>
          <p:nvPr/>
        </p:nvGrpSpPr>
        <p:grpSpPr>
          <a:xfrm>
            <a:off x="5470012" y="1367709"/>
            <a:ext cx="1251984" cy="358200"/>
            <a:chOff x="5470062" y="1167647"/>
            <a:chExt cx="1251984" cy="358200"/>
          </a:xfrm>
        </p:grpSpPr>
        <p:sp>
          <p:nvSpPr>
            <p:cNvPr id="259" name="Google Shape;259;p26"/>
            <p:cNvSpPr/>
            <p:nvPr/>
          </p:nvSpPr>
          <p:spPr>
            <a:xfrm>
              <a:off x="5470062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26"/>
            <p:cNvSpPr/>
            <p:nvPr/>
          </p:nvSpPr>
          <p:spPr>
            <a:xfrm>
              <a:off x="5916952" y="1167647"/>
              <a:ext cx="358200" cy="35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26"/>
            <p:cNvSpPr/>
            <p:nvPr/>
          </p:nvSpPr>
          <p:spPr>
            <a:xfrm>
              <a:off x="6526146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62" name="Google Shape;262;p26" descr="A picture containing 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25575" y="0"/>
            <a:ext cx="1723784" cy="1218637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26"/>
          <p:cNvSpPr txBox="1"/>
          <p:nvPr/>
        </p:nvSpPr>
        <p:spPr>
          <a:xfrm>
            <a:off x="6471750" y="4297175"/>
            <a:ext cx="3337200" cy="159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200" b="1">
                <a:latin typeface="Philosopher"/>
                <a:ea typeface="Philosopher"/>
                <a:cs typeface="Philosopher"/>
                <a:sym typeface="Philosopher"/>
              </a:rPr>
              <a:t>Przejrzystość:</a:t>
            </a:r>
            <a:br>
              <a:rPr lang="cs-CZ" sz="2200">
                <a:latin typeface="Philosopher"/>
                <a:ea typeface="Philosopher"/>
                <a:cs typeface="Philosopher"/>
                <a:sym typeface="Philosopher"/>
              </a:rPr>
            </a:br>
            <a:r>
              <a:rPr lang="cs-CZ" sz="2200">
                <a:latin typeface="Philosopher"/>
                <a:ea typeface="Philosopher"/>
                <a:cs typeface="Philosopher"/>
                <a:sym typeface="Philosopher"/>
              </a:rPr>
              <a:t>Prezentuj treści w sposób jasny i zwięzły, unikając niepotrzebnej złożoności.</a:t>
            </a:r>
            <a:endParaRPr sz="2200" b="1"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265" name="Google Shape;265;p26"/>
          <p:cNvSpPr txBox="1"/>
          <p:nvPr/>
        </p:nvSpPr>
        <p:spPr>
          <a:xfrm>
            <a:off x="338900" y="2083350"/>
            <a:ext cx="3964200" cy="159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200" b="1">
                <a:latin typeface="Philosopher"/>
                <a:ea typeface="Philosopher"/>
                <a:cs typeface="Philosopher"/>
                <a:sym typeface="Philosopher"/>
              </a:rPr>
              <a:t>Ocena:</a:t>
            </a:r>
            <a:br>
              <a:rPr lang="cs-CZ" sz="2200">
                <a:latin typeface="Philosopher"/>
                <a:ea typeface="Philosopher"/>
                <a:cs typeface="Philosopher"/>
                <a:sym typeface="Philosopher"/>
              </a:rPr>
            </a:br>
            <a:r>
              <a:rPr lang="cs-CZ" sz="2200">
                <a:latin typeface="Philosopher"/>
                <a:ea typeface="Philosopher"/>
                <a:cs typeface="Philosopher"/>
                <a:sym typeface="Philosopher"/>
              </a:rPr>
              <a:t>Włącz oceny, które odzwierciedlają rzeczywiste wyzwania i mierzą poziom opanowania.</a:t>
            </a:r>
            <a:endParaRPr sz="2200" b="1"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266" name="Google Shape;266;p26"/>
          <p:cNvSpPr txBox="1"/>
          <p:nvPr/>
        </p:nvSpPr>
        <p:spPr>
          <a:xfrm>
            <a:off x="7687275" y="2007150"/>
            <a:ext cx="4095000" cy="159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200" b="1">
                <a:latin typeface="Philosopher"/>
                <a:ea typeface="Philosopher"/>
                <a:cs typeface="Philosopher"/>
                <a:sym typeface="Philosopher"/>
              </a:rPr>
              <a:t>Motywacja:</a:t>
            </a:r>
            <a:br>
              <a:rPr lang="cs-CZ" sz="2200">
                <a:latin typeface="Philosopher"/>
                <a:ea typeface="Philosopher"/>
                <a:cs typeface="Philosopher"/>
                <a:sym typeface="Philosopher"/>
              </a:rPr>
            </a:br>
            <a:r>
              <a:rPr lang="cs-CZ" sz="2200">
                <a:latin typeface="Philosopher"/>
                <a:ea typeface="Philosopher"/>
                <a:cs typeface="Philosopher"/>
                <a:sym typeface="Philosopher"/>
              </a:rPr>
              <a:t>Wykorzystaj atrakcyjne narracje, wizualizacje i scenariusze, aby zaangażować uczniów emocjonalnie.</a:t>
            </a:r>
            <a:endParaRPr sz="2200" b="1"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267" name="Google Shape;267;p26"/>
          <p:cNvSpPr txBox="1"/>
          <p:nvPr/>
        </p:nvSpPr>
        <p:spPr>
          <a:xfrm>
            <a:off x="2636100" y="4254925"/>
            <a:ext cx="2998200" cy="19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200" b="1">
                <a:latin typeface="Philosopher"/>
                <a:ea typeface="Philosopher"/>
                <a:cs typeface="Philosopher"/>
                <a:sym typeface="Philosopher"/>
              </a:rPr>
              <a:t>Współpraca:</a:t>
            </a:r>
            <a:br>
              <a:rPr lang="cs-CZ" sz="2200">
                <a:latin typeface="Philosopher"/>
                <a:ea typeface="Philosopher"/>
                <a:cs typeface="Philosopher"/>
                <a:sym typeface="Philosopher"/>
              </a:rPr>
            </a:br>
            <a:r>
              <a:rPr lang="cs-CZ" sz="2200">
                <a:latin typeface="Philosopher"/>
                <a:ea typeface="Philosopher"/>
                <a:cs typeface="Philosopher"/>
                <a:sym typeface="Philosopher"/>
              </a:rPr>
              <a:t>Promowanie współpracy poprzez pracę grupową, dyskusje i wzajemne uczenie się.</a:t>
            </a:r>
            <a:endParaRPr sz="2200" b="1"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268" name="Google Shape;268;p26"/>
          <p:cNvSpPr/>
          <p:nvPr/>
        </p:nvSpPr>
        <p:spPr>
          <a:xfrm rot="2168123">
            <a:off x="4884701" y="2035241"/>
            <a:ext cx="2441309" cy="2252107"/>
          </a:xfrm>
          <a:custGeom>
            <a:avLst/>
            <a:gdLst/>
            <a:ahLst/>
            <a:cxnLst/>
            <a:rect l="l" t="t" r="r" b="b"/>
            <a:pathLst>
              <a:path w="3129626" h="2887080" extrusionOk="0">
                <a:moveTo>
                  <a:pt x="0" y="0"/>
                </a:moveTo>
                <a:lnTo>
                  <a:pt x="3129626" y="0"/>
                </a:lnTo>
                <a:lnTo>
                  <a:pt x="3129626" y="2887080"/>
                </a:lnTo>
                <a:lnTo>
                  <a:pt x="0" y="28870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pl-PL"/>
          </a:p>
        </p:txBody>
      </p:sp>
      <p:pic>
        <p:nvPicPr>
          <p:cNvPr id="2" name="Obraz 1" descr="Obraz zawierający Czcionka, zrzut ekranu, Jaskrawoniebieski, Grafika&#10;&#10;Opis wygenerowany automatycznie">
            <a:extLst>
              <a:ext uri="{FF2B5EF4-FFF2-40B4-BE49-F238E27FC236}">
                <a16:creationId xmlns:a16="http://schemas.microsoft.com/office/drawing/2014/main" id="{A4E43C34-CCC9-5989-2C8B-15FF9F7E71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78" y="6175663"/>
            <a:ext cx="2429309" cy="4617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oogle Shape;273;p27"/>
          <p:cNvPicPr preferRelativeResize="0"/>
          <p:nvPr/>
        </p:nvPicPr>
        <p:blipFill rotWithShape="1">
          <a:blip r:embed="rId3">
            <a:alphaModFix/>
          </a:blip>
          <a:srcRect r="3474" b="5159"/>
          <a:stretch/>
        </p:blipFill>
        <p:spPr>
          <a:xfrm>
            <a:off x="6655400" y="2703825"/>
            <a:ext cx="5479800" cy="4154175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27"/>
          <p:cNvSpPr txBox="1"/>
          <p:nvPr/>
        </p:nvSpPr>
        <p:spPr>
          <a:xfrm>
            <a:off x="3897875" y="296425"/>
            <a:ext cx="4396200" cy="7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hilosopher"/>
              <a:buNone/>
            </a:pPr>
            <a:r>
              <a:rPr lang="cs-CZ" sz="28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Aktywność w małej grupie: Projektowanie mini-lekcji</a:t>
            </a:r>
            <a:endParaRPr sz="2800" b="1" i="0" u="none" strike="noStrike" cap="non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grpSp>
        <p:nvGrpSpPr>
          <p:cNvPr id="275" name="Google Shape;275;p27"/>
          <p:cNvGrpSpPr/>
          <p:nvPr/>
        </p:nvGrpSpPr>
        <p:grpSpPr>
          <a:xfrm>
            <a:off x="5470021" y="1167649"/>
            <a:ext cx="1096393" cy="258975"/>
            <a:chOff x="5470062" y="1167647"/>
            <a:chExt cx="1251876" cy="358096"/>
          </a:xfrm>
        </p:grpSpPr>
        <p:sp>
          <p:nvSpPr>
            <p:cNvPr id="276" name="Google Shape;276;p27"/>
            <p:cNvSpPr/>
            <p:nvPr/>
          </p:nvSpPr>
          <p:spPr>
            <a:xfrm>
              <a:off x="5470062" y="1248799"/>
              <a:ext cx="195792" cy="19579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277;p27"/>
            <p:cNvSpPr/>
            <p:nvPr/>
          </p:nvSpPr>
          <p:spPr>
            <a:xfrm>
              <a:off x="5916952" y="1167647"/>
              <a:ext cx="358096" cy="35809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" name="Google Shape;278;p27"/>
            <p:cNvSpPr/>
            <p:nvPr/>
          </p:nvSpPr>
          <p:spPr>
            <a:xfrm>
              <a:off x="6526146" y="1248799"/>
              <a:ext cx="195792" cy="19579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79" name="Google Shape;279;p27" descr="A picture containing ic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25575" y="0"/>
            <a:ext cx="1723782" cy="1218637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27"/>
          <p:cNvSpPr txBox="1"/>
          <p:nvPr/>
        </p:nvSpPr>
        <p:spPr>
          <a:xfrm>
            <a:off x="700425" y="1455825"/>
            <a:ext cx="8001600" cy="444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683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200"/>
              <a:buFont typeface="Philosopher"/>
              <a:buAutoNum type="arabicPeriod"/>
            </a:pPr>
            <a:r>
              <a:rPr lang="cs-CZ" sz="2200" b="1">
                <a:latin typeface="Philosopher"/>
                <a:ea typeface="Philosopher"/>
                <a:cs typeface="Philosopher"/>
                <a:sym typeface="Philosopher"/>
              </a:rPr>
              <a:t>Grupy 3-4 osobowe (łącznie maksymalnie 8 grup</a:t>
            </a:r>
            <a:r>
              <a:rPr lang="cs-CZ" sz="2200">
                <a:latin typeface="Philosopher"/>
                <a:ea typeface="Philosopher"/>
                <a:cs typeface="Philosopher"/>
                <a:sym typeface="Philosopher"/>
              </a:rPr>
              <a:t>);</a:t>
            </a:r>
            <a:endParaRPr sz="2200">
              <a:latin typeface="Philosopher"/>
              <a:ea typeface="Philosopher"/>
              <a:cs typeface="Philosopher"/>
              <a:sym typeface="Philosopher"/>
            </a:endParaRPr>
          </a:p>
          <a:p>
            <a:pPr marL="457200" marR="0" lvl="0" indent="-3683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200"/>
              <a:buFont typeface="Philosopher"/>
              <a:buAutoNum type="arabicPeriod"/>
            </a:pPr>
            <a:r>
              <a:rPr lang="cs-CZ" sz="2200" b="1">
                <a:latin typeface="Philosopher"/>
                <a:ea typeface="Philosopher"/>
                <a:cs typeface="Philosopher"/>
                <a:sym typeface="Philosopher"/>
              </a:rPr>
              <a:t>8 szablonów </a:t>
            </a:r>
            <a:r>
              <a:rPr lang="cs-CZ" sz="2200">
                <a:latin typeface="Philosopher"/>
                <a:ea typeface="Philosopher"/>
                <a:cs typeface="Philosopher"/>
                <a:sym typeface="Philosopher"/>
              </a:rPr>
              <a:t>do projektowania mini-lekcji. (Każdy szablon jest zgodny z określoną zasadą projektowania instrukcji);</a:t>
            </a:r>
            <a:endParaRPr sz="2200">
              <a:latin typeface="Philosopher"/>
              <a:ea typeface="Philosopher"/>
              <a:cs typeface="Philosopher"/>
              <a:sym typeface="Philosopher"/>
            </a:endParaRPr>
          </a:p>
          <a:p>
            <a:pPr marL="457200" marR="0" lvl="0" indent="-3683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200"/>
              <a:buFont typeface="Philosopher"/>
              <a:buAutoNum type="arabicPeriod"/>
            </a:pPr>
            <a:r>
              <a:rPr lang="cs-CZ" sz="2200" b="1">
                <a:latin typeface="Philosopher"/>
                <a:ea typeface="Philosopher"/>
                <a:cs typeface="Philosopher"/>
                <a:sym typeface="Philosopher"/>
              </a:rPr>
              <a:t>Grupa projektuje krótką mini-lekcję w </a:t>
            </a:r>
            <a:r>
              <a:rPr lang="cs-CZ" sz="2200">
                <a:latin typeface="Philosopher"/>
                <a:ea typeface="Philosopher"/>
                <a:cs typeface="Philosopher"/>
                <a:sym typeface="Philosopher"/>
              </a:rPr>
              <a:t>oparciu o przypisaną zasadę. Wybierz </a:t>
            </a:r>
            <a:r>
              <a:rPr lang="cs-CZ" sz="2200" b="1">
                <a:latin typeface="Philosopher"/>
                <a:ea typeface="Philosopher"/>
                <a:cs typeface="Philosopher"/>
                <a:sym typeface="Philosopher"/>
              </a:rPr>
              <a:t>temat związany z zainteresowaniami trudno dostępnych uczniów </a:t>
            </a:r>
            <a:r>
              <a:rPr lang="cs-CZ" sz="2200">
                <a:latin typeface="Philosopher"/>
                <a:ea typeface="Philosopher"/>
                <a:cs typeface="Philosopher"/>
                <a:sym typeface="Philosopher"/>
              </a:rPr>
              <a:t>i pamiętaj o </a:t>
            </a:r>
            <a:r>
              <a:rPr lang="cs-CZ" sz="2200" b="1">
                <a:latin typeface="Philosopher"/>
                <a:ea typeface="Philosopher"/>
                <a:cs typeface="Philosopher"/>
                <a:sym typeface="Philosopher"/>
              </a:rPr>
              <a:t>środowiskach cyfrowych;</a:t>
            </a:r>
            <a:endParaRPr sz="2200">
              <a:latin typeface="Philosopher"/>
              <a:ea typeface="Philosopher"/>
              <a:cs typeface="Philosopher"/>
              <a:sym typeface="Philosopher"/>
            </a:endParaRPr>
          </a:p>
          <a:p>
            <a:pPr marL="457200" marR="0" lvl="0" indent="-3683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200"/>
              <a:buFont typeface="Philosopher"/>
              <a:buAutoNum type="arabicPeriod"/>
            </a:pPr>
            <a:r>
              <a:rPr lang="cs-CZ" sz="2200">
                <a:latin typeface="Philosopher"/>
                <a:ea typeface="Philosopher"/>
                <a:cs typeface="Philosopher"/>
                <a:sym typeface="Philosopher"/>
              </a:rPr>
              <a:t>Każda grupa </a:t>
            </a:r>
            <a:r>
              <a:rPr lang="cs-CZ" sz="2200" b="1">
                <a:latin typeface="Philosopher"/>
                <a:ea typeface="Philosopher"/>
                <a:cs typeface="Philosopher"/>
                <a:sym typeface="Philosopher"/>
              </a:rPr>
              <a:t>prezentuje zaprojektowaną przez siebie </a:t>
            </a:r>
            <a:r>
              <a:rPr lang="cs-CZ" sz="2200">
                <a:latin typeface="Philosopher"/>
                <a:ea typeface="Philosopher"/>
                <a:cs typeface="Philosopher"/>
                <a:sym typeface="Philosopher"/>
              </a:rPr>
              <a:t>mini-lekcję, wyjaśniając, w jaki sposób zastosowała daną zasadę projektowania instrukcji;</a:t>
            </a:r>
            <a:endParaRPr sz="2200">
              <a:latin typeface="Philosopher"/>
              <a:ea typeface="Philosopher"/>
              <a:cs typeface="Philosopher"/>
              <a:sym typeface="Philosopher"/>
            </a:endParaRPr>
          </a:p>
          <a:p>
            <a:pPr marL="457200" marR="0" lvl="0" indent="-3683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200"/>
              <a:buFont typeface="Philosopher"/>
              <a:buAutoNum type="arabicPeriod"/>
            </a:pPr>
            <a:r>
              <a:rPr lang="cs-CZ" sz="2200">
                <a:latin typeface="Philosopher"/>
                <a:ea typeface="Philosopher"/>
                <a:cs typeface="Philosopher"/>
                <a:sym typeface="Philosopher"/>
              </a:rPr>
              <a:t>Grupy przekazują sobie konstruktywne </a:t>
            </a:r>
            <a:r>
              <a:rPr lang="cs-CZ" sz="2200" b="1">
                <a:latin typeface="Philosopher"/>
                <a:ea typeface="Philosopher"/>
                <a:cs typeface="Philosopher"/>
                <a:sym typeface="Philosopher"/>
              </a:rPr>
              <a:t>informacje zwrotne</a:t>
            </a:r>
            <a:r>
              <a:rPr lang="cs-CZ" sz="2200">
                <a:latin typeface="Philosopher"/>
                <a:ea typeface="Philosopher"/>
                <a:cs typeface="Philosopher"/>
                <a:sym typeface="Philosopher"/>
              </a:rPr>
              <a:t>, podkreślając mocne strony i sugerując ulepszenia.</a:t>
            </a:r>
            <a:endParaRPr sz="2200">
              <a:latin typeface="Philosopher"/>
              <a:ea typeface="Philosopher"/>
              <a:cs typeface="Philosopher"/>
              <a:sym typeface="Philosopher"/>
            </a:endParaRPr>
          </a:p>
        </p:txBody>
      </p:sp>
      <p:pic>
        <p:nvPicPr>
          <p:cNvPr id="2" name="Obraz 1" descr="Obraz zawierający Czcionka, zrzut ekranu, Jaskrawoniebieski, Grafika&#10;&#10;Opis wygenerowany automatycznie">
            <a:extLst>
              <a:ext uri="{FF2B5EF4-FFF2-40B4-BE49-F238E27FC236}">
                <a16:creationId xmlns:a16="http://schemas.microsoft.com/office/drawing/2014/main" id="{561AE688-4BA7-8FDF-73FF-A8D1954B43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78" y="6175663"/>
            <a:ext cx="2429309" cy="4617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oogle Shape;286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48650" y="1466650"/>
            <a:ext cx="5243351" cy="5243351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28"/>
          <p:cNvSpPr txBox="1"/>
          <p:nvPr/>
        </p:nvSpPr>
        <p:spPr>
          <a:xfrm>
            <a:off x="3897883" y="609318"/>
            <a:ext cx="4396233" cy="44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28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Szablon 1: Istotność</a:t>
            </a:r>
            <a:endParaRPr sz="2800" b="1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grpSp>
        <p:nvGrpSpPr>
          <p:cNvPr id="288" name="Google Shape;288;p28"/>
          <p:cNvGrpSpPr/>
          <p:nvPr/>
        </p:nvGrpSpPr>
        <p:grpSpPr>
          <a:xfrm>
            <a:off x="5470062" y="1167647"/>
            <a:ext cx="1251876" cy="358096"/>
            <a:chOff x="5470062" y="1167647"/>
            <a:chExt cx="1251876" cy="358096"/>
          </a:xfrm>
        </p:grpSpPr>
        <p:sp>
          <p:nvSpPr>
            <p:cNvPr id="289" name="Google Shape;289;p28"/>
            <p:cNvSpPr/>
            <p:nvPr/>
          </p:nvSpPr>
          <p:spPr>
            <a:xfrm>
              <a:off x="5470062" y="1248799"/>
              <a:ext cx="195792" cy="19579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" name="Google Shape;290;p28"/>
            <p:cNvSpPr/>
            <p:nvPr/>
          </p:nvSpPr>
          <p:spPr>
            <a:xfrm>
              <a:off x="5916952" y="1167647"/>
              <a:ext cx="358096" cy="35809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" name="Google Shape;291;p28"/>
            <p:cNvSpPr/>
            <p:nvPr/>
          </p:nvSpPr>
          <p:spPr>
            <a:xfrm>
              <a:off x="6526146" y="1248799"/>
              <a:ext cx="195792" cy="19579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92" name="Google Shape;292;p28" descr="A picture containing ic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25575" y="0"/>
            <a:ext cx="1723782" cy="1218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3286" y="6283219"/>
            <a:ext cx="2247900" cy="460922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28"/>
          <p:cNvSpPr txBox="1"/>
          <p:nvPr/>
        </p:nvSpPr>
        <p:spPr>
          <a:xfrm>
            <a:off x="772200" y="1985775"/>
            <a:ext cx="8775000" cy="42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cs-CZ" sz="2400" b="1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Cel instruktażowy: </a:t>
            </a:r>
            <a:r>
              <a:rPr lang="cs-CZ" sz="2400">
                <a:latin typeface="Philosopher"/>
                <a:ea typeface="Philosopher"/>
                <a:cs typeface="Philosopher"/>
                <a:sym typeface="Philosopher"/>
              </a:rPr>
              <a:t>Jasno określ cel mini-lekcji.</a:t>
            </a:r>
            <a:endParaRPr sz="2400"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cs-CZ" sz="2400" b="1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Zaczepienie: </a:t>
            </a:r>
            <a:r>
              <a:rPr lang="cs-CZ" sz="2400">
                <a:latin typeface="Philosopher"/>
                <a:ea typeface="Philosopher"/>
                <a:cs typeface="Philosopher"/>
                <a:sym typeface="Philosopher"/>
              </a:rPr>
              <a:t>Przedstaw temat za pomocą rzeczywistego scenariusza lub pytania, które wzbudzi zainteresowanie uczestników.</a:t>
            </a:r>
            <a:endParaRPr sz="2400"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cs-CZ" sz="2400" b="1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Działanie aplikacyjne: </a:t>
            </a:r>
            <a:r>
              <a:rPr lang="cs-CZ" sz="2400">
                <a:latin typeface="Philosopher"/>
                <a:ea typeface="Philosopher"/>
                <a:cs typeface="Philosopher"/>
                <a:sym typeface="Philosopher"/>
              </a:rPr>
              <a:t>Obejmuje ćwiczenie, w którym uczniowie stosują treść lekcji w praktycznej sytuacji.</a:t>
            </a:r>
            <a:endParaRPr sz="2400"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cs-CZ" sz="2400" b="1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Dyskusja: </a:t>
            </a:r>
            <a:r>
              <a:rPr lang="cs-CZ" sz="2400">
                <a:latin typeface="Philosopher"/>
                <a:ea typeface="Philosopher"/>
                <a:cs typeface="Philosopher"/>
                <a:sym typeface="Philosopher"/>
              </a:rPr>
              <a:t>Zachęć uczniów do dyskusji na temat tego, w jaki sposób koncepcje lekcji odnoszą się do ich życia lub doświadczeń.</a:t>
            </a:r>
            <a:endParaRPr sz="1200">
              <a:solidFill>
                <a:srgbClr val="37415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None/>
            </a:pPr>
            <a:endParaRPr sz="2400">
              <a:latin typeface="Philosopher"/>
              <a:ea typeface="Philosopher"/>
              <a:cs typeface="Philosopher"/>
              <a:sym typeface="Philosopher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Google Shape;299;p29"/>
          <p:cNvPicPr preferRelativeResize="0"/>
          <p:nvPr/>
        </p:nvPicPr>
        <p:blipFill rotWithShape="1">
          <a:blip r:embed="rId3">
            <a:alphaModFix amt="19000"/>
          </a:blip>
          <a:srcRect t="10836" b="4832"/>
          <a:stretch/>
        </p:blipFill>
        <p:spPr>
          <a:xfrm>
            <a:off x="5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29"/>
          <p:cNvSpPr txBox="1"/>
          <p:nvPr/>
        </p:nvSpPr>
        <p:spPr>
          <a:xfrm>
            <a:off x="3897883" y="609318"/>
            <a:ext cx="4396200" cy="44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28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Szablon 2: Interaktywność</a:t>
            </a:r>
            <a:endParaRPr sz="2800" b="1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grpSp>
        <p:nvGrpSpPr>
          <p:cNvPr id="301" name="Google Shape;301;p29"/>
          <p:cNvGrpSpPr/>
          <p:nvPr/>
        </p:nvGrpSpPr>
        <p:grpSpPr>
          <a:xfrm>
            <a:off x="5470062" y="1167647"/>
            <a:ext cx="1251984" cy="358200"/>
            <a:chOff x="5470062" y="1167647"/>
            <a:chExt cx="1251984" cy="358200"/>
          </a:xfrm>
        </p:grpSpPr>
        <p:sp>
          <p:nvSpPr>
            <p:cNvPr id="302" name="Google Shape;302;p29"/>
            <p:cNvSpPr/>
            <p:nvPr/>
          </p:nvSpPr>
          <p:spPr>
            <a:xfrm>
              <a:off x="5470062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" name="Google Shape;303;p29"/>
            <p:cNvSpPr/>
            <p:nvPr/>
          </p:nvSpPr>
          <p:spPr>
            <a:xfrm>
              <a:off x="5916952" y="1167647"/>
              <a:ext cx="358200" cy="35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4" name="Google Shape;304;p29"/>
            <p:cNvSpPr/>
            <p:nvPr/>
          </p:nvSpPr>
          <p:spPr>
            <a:xfrm>
              <a:off x="6526146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05" name="Google Shape;305;p29" descr="A picture containing ic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25575" y="0"/>
            <a:ext cx="1723784" cy="1218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3286" y="6283219"/>
            <a:ext cx="2247900" cy="460922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29"/>
          <p:cNvSpPr txBox="1"/>
          <p:nvPr/>
        </p:nvSpPr>
        <p:spPr>
          <a:xfrm>
            <a:off x="1367526" y="1843750"/>
            <a:ext cx="9456900" cy="40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cs-CZ" sz="2400" b="1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Cel instruktażowy: </a:t>
            </a:r>
            <a:r>
              <a:rPr lang="cs-CZ" sz="2400">
                <a:latin typeface="Philosopher"/>
                <a:ea typeface="Philosopher"/>
                <a:cs typeface="Philosopher"/>
                <a:sym typeface="Philosopher"/>
              </a:rPr>
              <a:t>Określ efekt uczenia się mini-lekcji.</a:t>
            </a:r>
            <a:endParaRPr sz="2400"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cs-CZ" sz="2400" b="1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Aktywność interaktywna:</a:t>
            </a:r>
            <a:r>
              <a:rPr lang="cs-CZ" sz="2400">
                <a:latin typeface="Philosopher"/>
                <a:ea typeface="Philosopher"/>
                <a:cs typeface="Philosopher"/>
                <a:sym typeface="Philosopher"/>
              </a:rPr>
              <a:t> Włącz angażujące ćwiczenie, które wymaga udziału uczestników, takie jak dyskusja grupowa, analiza studium przypadku lub interaktywny quiz.</a:t>
            </a:r>
            <a:endParaRPr sz="2400"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cs-CZ" sz="2400" b="1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Współpraca:</a:t>
            </a:r>
            <a:r>
              <a:rPr lang="cs-CZ" sz="2400">
                <a:latin typeface="Philosopher"/>
                <a:ea typeface="Philosopher"/>
                <a:cs typeface="Philosopher"/>
                <a:sym typeface="Philosopher"/>
              </a:rPr>
              <a:t> Zawiera element współpracy, który zachęca uczniów do wspólnej pracy nad rozwiązaniem problemu lub wykonaniem zadania.</a:t>
            </a:r>
            <a:endParaRPr sz="2400"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None/>
            </a:pPr>
            <a:r>
              <a:rPr lang="cs-CZ" sz="2400" b="1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Informacje zwrotne: </a:t>
            </a:r>
            <a:r>
              <a:rPr lang="cs-CZ" sz="2400">
                <a:latin typeface="Philosopher"/>
                <a:ea typeface="Philosopher"/>
                <a:cs typeface="Philosopher"/>
                <a:sym typeface="Philosopher"/>
              </a:rPr>
              <a:t>Zapewnij natychmiastową informację zwrotną na temat interaktywnych działań, aby wzmocnić naukę.</a:t>
            </a:r>
            <a:endParaRPr sz="2400">
              <a:latin typeface="Philosopher"/>
              <a:ea typeface="Philosopher"/>
              <a:cs typeface="Philosopher"/>
              <a:sym typeface="Philosopher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Google Shape;312;p30"/>
          <p:cNvPicPr preferRelativeResize="0"/>
          <p:nvPr/>
        </p:nvPicPr>
        <p:blipFill rotWithShape="1">
          <a:blip r:embed="rId3">
            <a:alphaModFix amt="50000"/>
          </a:blip>
          <a:srcRect l="16492"/>
          <a:stretch/>
        </p:blipFill>
        <p:spPr>
          <a:xfrm>
            <a:off x="6324600" y="1616725"/>
            <a:ext cx="5633823" cy="4512900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30"/>
          <p:cNvSpPr txBox="1"/>
          <p:nvPr/>
        </p:nvSpPr>
        <p:spPr>
          <a:xfrm>
            <a:off x="3897883" y="304518"/>
            <a:ext cx="4396200" cy="44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28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Szablon 3: Informacje zwrotne</a:t>
            </a:r>
            <a:endParaRPr sz="2800" b="1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grpSp>
        <p:nvGrpSpPr>
          <p:cNvPr id="314" name="Google Shape;314;p30"/>
          <p:cNvGrpSpPr/>
          <p:nvPr/>
        </p:nvGrpSpPr>
        <p:grpSpPr>
          <a:xfrm>
            <a:off x="5470062" y="862847"/>
            <a:ext cx="1251984" cy="358200"/>
            <a:chOff x="5470062" y="1167647"/>
            <a:chExt cx="1251984" cy="358200"/>
          </a:xfrm>
        </p:grpSpPr>
        <p:sp>
          <p:nvSpPr>
            <p:cNvPr id="315" name="Google Shape;315;p30"/>
            <p:cNvSpPr/>
            <p:nvPr/>
          </p:nvSpPr>
          <p:spPr>
            <a:xfrm>
              <a:off x="5470062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6" name="Google Shape;316;p30"/>
            <p:cNvSpPr/>
            <p:nvPr/>
          </p:nvSpPr>
          <p:spPr>
            <a:xfrm>
              <a:off x="5916952" y="1167647"/>
              <a:ext cx="358200" cy="35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7" name="Google Shape;317;p30"/>
            <p:cNvSpPr/>
            <p:nvPr/>
          </p:nvSpPr>
          <p:spPr>
            <a:xfrm>
              <a:off x="6526146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18" name="Google Shape;318;p30" descr="A picture containing ic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25575" y="0"/>
            <a:ext cx="1723784" cy="1218637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30"/>
          <p:cNvSpPr txBox="1"/>
          <p:nvPr/>
        </p:nvSpPr>
        <p:spPr>
          <a:xfrm>
            <a:off x="236950" y="1715125"/>
            <a:ext cx="6242400" cy="416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cs-CZ" sz="2000" b="1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Cel instruktażowy: </a:t>
            </a:r>
            <a:r>
              <a:rPr lang="cs-CZ" sz="2000">
                <a:latin typeface="Philosopher"/>
                <a:ea typeface="Philosopher"/>
                <a:cs typeface="Philosopher"/>
                <a:sym typeface="Philosopher"/>
              </a:rPr>
              <a:t>Podaj zamierzony rezultat mini-lekcji.</a:t>
            </a:r>
            <a:endParaRPr sz="2000"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cs-CZ" sz="2000" b="1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Ocena: </a:t>
            </a:r>
            <a:r>
              <a:rPr lang="cs-CZ" sz="2000">
                <a:latin typeface="Philosopher"/>
                <a:ea typeface="Philosopher"/>
                <a:cs typeface="Philosopher"/>
                <a:sym typeface="Philosopher"/>
              </a:rPr>
              <a:t>Uwzględnij ocenę kształtującą, w której uczestnicy mogą zastosować to, czego się nauczyli.</a:t>
            </a:r>
            <a:endParaRPr sz="2000"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cs-CZ" sz="2000" b="1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Pętla informacji zwrotnej: </a:t>
            </a:r>
            <a:r>
              <a:rPr lang="cs-CZ" sz="2000">
                <a:latin typeface="Philosopher"/>
                <a:ea typeface="Philosopher"/>
                <a:cs typeface="Philosopher"/>
                <a:sym typeface="Philosopher"/>
              </a:rPr>
              <a:t>Określ, w jaki sposób uczestnicy będą otrzymywać informacje zwrotne na temat swoich ocen, poprzez samoocenę, ocenę rówieśników lub informacje zwrotne od instruktora.</a:t>
            </a:r>
            <a:endParaRPr sz="2000"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None/>
            </a:pPr>
            <a:r>
              <a:rPr lang="cs-CZ" sz="2000" b="1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Refleksja: </a:t>
            </a:r>
            <a:r>
              <a:rPr lang="cs-CZ" sz="2000">
                <a:latin typeface="Philosopher"/>
                <a:ea typeface="Philosopher"/>
                <a:cs typeface="Philosopher"/>
                <a:sym typeface="Philosopher"/>
              </a:rPr>
              <a:t>Zawiera sekcję, w której uczestnicy zastanawiają się nad wynikami oceny i identyfikują obszary wymagające poprawy.</a:t>
            </a:r>
            <a:endParaRPr sz="2000" b="1">
              <a:latin typeface="Philosopher"/>
              <a:ea typeface="Philosopher"/>
              <a:cs typeface="Philosopher"/>
              <a:sym typeface="Philosopher"/>
            </a:endParaRPr>
          </a:p>
        </p:txBody>
      </p:sp>
      <p:pic>
        <p:nvPicPr>
          <p:cNvPr id="2" name="Obraz 1" descr="Obraz zawierający Czcionka, zrzut ekranu, Jaskrawoniebieski, Grafika&#10;&#10;Opis wygenerowany automatycznie">
            <a:extLst>
              <a:ext uri="{FF2B5EF4-FFF2-40B4-BE49-F238E27FC236}">
                <a16:creationId xmlns:a16="http://schemas.microsoft.com/office/drawing/2014/main" id="{4E817306-4E2D-17EE-D744-31C5C7ED47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78" y="6175663"/>
            <a:ext cx="2429309" cy="4617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3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8" name="Google Shape;48;p13" descr="Close-up of hands holding coins&#10;&#10;Description automatically generated with medium confidence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25403" r="25404"/>
          <a:stretch/>
        </p:blipFill>
        <p:spPr>
          <a:xfrm>
            <a:off x="1610913" y="1464429"/>
            <a:ext cx="2771775" cy="3756025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13"/>
          <p:cNvSpPr txBox="1"/>
          <p:nvPr/>
        </p:nvSpPr>
        <p:spPr>
          <a:xfrm>
            <a:off x="7554300" y="811693"/>
            <a:ext cx="2019265" cy="367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hilosopher"/>
              <a:buNone/>
            </a:pPr>
            <a:r>
              <a:rPr lang="cs-CZ" sz="1800" b="1" i="0" u="none" strike="noStrike" cap="non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MODUŁ </a:t>
            </a:r>
            <a:r>
              <a:rPr lang="cs-CZ" sz="18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3</a:t>
            </a:r>
            <a:endParaRPr sz="1800" b="1" i="0" u="none" strike="noStrike" cap="non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50" name="Google Shape;50;p13"/>
          <p:cNvSpPr txBox="1"/>
          <p:nvPr/>
        </p:nvSpPr>
        <p:spPr>
          <a:xfrm>
            <a:off x="7201695" y="2174891"/>
            <a:ext cx="3976200" cy="11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cs-CZ"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Moduł ten obejmuje 14 godzin materiałów edukacyjnych.</a:t>
            </a:r>
            <a:endParaRPr sz="2000" b="0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1" name="Google Shape;51;p13"/>
          <p:cNvSpPr txBox="1"/>
          <p:nvPr/>
        </p:nvSpPr>
        <p:spPr>
          <a:xfrm>
            <a:off x="6338341" y="3544798"/>
            <a:ext cx="2761800" cy="9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hilosopher"/>
              <a:buNone/>
            </a:pPr>
            <a:r>
              <a:rPr lang="cs-CZ" sz="3200" b="1" i="0" u="none" strike="noStrike" cap="non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6 godzin nauki F2F</a:t>
            </a:r>
            <a:endParaRPr sz="3200" b="1" i="0" u="none" strike="noStrike" cap="non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52" name="Google Shape;52;p13"/>
          <p:cNvSpPr txBox="1"/>
          <p:nvPr/>
        </p:nvSpPr>
        <p:spPr>
          <a:xfrm>
            <a:off x="8936406" y="3722421"/>
            <a:ext cx="2919000" cy="9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hilosopher"/>
              <a:buNone/>
            </a:pPr>
            <a:r>
              <a:rPr lang="cs-CZ" sz="3200" b="1" i="0" u="none" strike="noStrike" cap="non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8 godzin samodzielnej nauki</a:t>
            </a:r>
            <a:endParaRPr/>
          </a:p>
        </p:txBody>
      </p:sp>
      <p:sp>
        <p:nvSpPr>
          <p:cNvPr id="53" name="Google Shape;53;p13"/>
          <p:cNvSpPr txBox="1"/>
          <p:nvPr/>
        </p:nvSpPr>
        <p:spPr>
          <a:xfrm>
            <a:off x="6330156" y="4656100"/>
            <a:ext cx="2761818" cy="2088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cs-CZ" sz="1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Ta prezentacja obejmuje 6 godzin nauki F2F.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cs-CZ" sz="1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Towarzyszy mu plan lekcji dla moderatora.</a:t>
            </a:r>
            <a:endParaRPr sz="1600" b="0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4" name="Google Shape;54;p13"/>
          <p:cNvSpPr txBox="1"/>
          <p:nvPr/>
        </p:nvSpPr>
        <p:spPr>
          <a:xfrm>
            <a:off x="8935200" y="5011450"/>
            <a:ext cx="2919000" cy="12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cs-CZ" sz="1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Przejdź przez prezentację z zasobami do samodzielnej nauki we własnym tempie!</a:t>
            </a:r>
            <a:endParaRPr sz="1600" b="0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55" name="Google Shape;55;p13"/>
          <p:cNvGrpSpPr/>
          <p:nvPr/>
        </p:nvGrpSpPr>
        <p:grpSpPr>
          <a:xfrm>
            <a:off x="7937994" y="1428370"/>
            <a:ext cx="1251876" cy="358096"/>
            <a:chOff x="5470062" y="1167647"/>
            <a:chExt cx="1251876" cy="358096"/>
          </a:xfrm>
        </p:grpSpPr>
        <p:sp>
          <p:nvSpPr>
            <p:cNvPr id="56" name="Google Shape;56;p13"/>
            <p:cNvSpPr/>
            <p:nvPr/>
          </p:nvSpPr>
          <p:spPr>
            <a:xfrm>
              <a:off x="5470062" y="1248799"/>
              <a:ext cx="195792" cy="19579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57;p13"/>
            <p:cNvSpPr/>
            <p:nvPr/>
          </p:nvSpPr>
          <p:spPr>
            <a:xfrm>
              <a:off x="5916952" y="1167647"/>
              <a:ext cx="358096" cy="35809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58;p13"/>
            <p:cNvSpPr/>
            <p:nvPr/>
          </p:nvSpPr>
          <p:spPr>
            <a:xfrm>
              <a:off x="6526146" y="1248799"/>
              <a:ext cx="195792" cy="19579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9" name="Google Shape;59;p13" descr="A picture containing ic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52595" y="-167864"/>
            <a:ext cx="2386989" cy="1687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Obraz 1" descr="Obraz zawierający Czcionka, zrzut ekranu, Jaskrawoniebieski, Grafika&#10;&#10;Opis wygenerowany automatycznie">
            <a:extLst>
              <a:ext uri="{FF2B5EF4-FFF2-40B4-BE49-F238E27FC236}">
                <a16:creationId xmlns:a16="http://schemas.microsoft.com/office/drawing/2014/main" id="{86071E06-E901-DAC2-BF95-41D60EB8E9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78" y="6175663"/>
            <a:ext cx="2429309" cy="4617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Google Shape;325;p31"/>
          <p:cNvPicPr preferRelativeResize="0"/>
          <p:nvPr/>
        </p:nvPicPr>
        <p:blipFill rotWithShape="1">
          <a:blip r:embed="rId3">
            <a:alphaModFix amt="10000"/>
          </a:blip>
          <a:srcRect t="12181" b="11013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31"/>
          <p:cNvSpPr txBox="1"/>
          <p:nvPr/>
        </p:nvSpPr>
        <p:spPr>
          <a:xfrm>
            <a:off x="3897883" y="609318"/>
            <a:ext cx="4396200" cy="44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28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Szablon 4: Zdolność adaptacji</a:t>
            </a:r>
            <a:endParaRPr sz="2800" b="1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grpSp>
        <p:nvGrpSpPr>
          <p:cNvPr id="327" name="Google Shape;327;p31"/>
          <p:cNvGrpSpPr/>
          <p:nvPr/>
        </p:nvGrpSpPr>
        <p:grpSpPr>
          <a:xfrm>
            <a:off x="5470062" y="1167647"/>
            <a:ext cx="1251984" cy="358200"/>
            <a:chOff x="5470062" y="1167647"/>
            <a:chExt cx="1251984" cy="358200"/>
          </a:xfrm>
        </p:grpSpPr>
        <p:sp>
          <p:nvSpPr>
            <p:cNvPr id="328" name="Google Shape;328;p31"/>
            <p:cNvSpPr/>
            <p:nvPr/>
          </p:nvSpPr>
          <p:spPr>
            <a:xfrm>
              <a:off x="5470062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9" name="Google Shape;329;p31"/>
            <p:cNvSpPr/>
            <p:nvPr/>
          </p:nvSpPr>
          <p:spPr>
            <a:xfrm>
              <a:off x="5916952" y="1167647"/>
              <a:ext cx="358200" cy="35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0" name="Google Shape;330;p31"/>
            <p:cNvSpPr/>
            <p:nvPr/>
          </p:nvSpPr>
          <p:spPr>
            <a:xfrm>
              <a:off x="6526146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31" name="Google Shape;331;p31" descr="A picture containing ic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25575" y="0"/>
            <a:ext cx="1723784" cy="1218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3286" y="6283219"/>
            <a:ext cx="2247900" cy="460922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31"/>
          <p:cNvSpPr txBox="1"/>
          <p:nvPr/>
        </p:nvSpPr>
        <p:spPr>
          <a:xfrm>
            <a:off x="1501925" y="2110538"/>
            <a:ext cx="9188100" cy="35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cs-CZ" sz="2400" b="1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Cel instruktażowy: </a:t>
            </a:r>
            <a:r>
              <a:rPr lang="cs-CZ" sz="2400">
                <a:latin typeface="Philosopher"/>
                <a:ea typeface="Philosopher"/>
                <a:cs typeface="Philosopher"/>
                <a:sym typeface="Philosopher"/>
              </a:rPr>
              <a:t>Zdefiniuj cel edukacyjny mini-lekcji.</a:t>
            </a:r>
            <a:endParaRPr sz="2400"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cs-CZ" sz="2400" b="1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Wiele trybów: </a:t>
            </a:r>
            <a:r>
              <a:rPr lang="cs-CZ" sz="2400">
                <a:latin typeface="Philosopher"/>
                <a:ea typeface="Philosopher"/>
                <a:cs typeface="Philosopher"/>
                <a:sym typeface="Philosopher"/>
              </a:rPr>
              <a:t>Zawieraj treści w różnych formatach (tekst, wideo, audio), aby zaspokoić różne preferencje dotyczące nauki.</a:t>
            </a:r>
            <a:endParaRPr sz="2400"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cs-CZ" sz="2400" b="1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Opcje eksploracji:</a:t>
            </a:r>
            <a:r>
              <a:rPr lang="cs-CZ" sz="2400">
                <a:latin typeface="Philosopher"/>
                <a:ea typeface="Philosopher"/>
                <a:cs typeface="Philosopher"/>
                <a:sym typeface="Philosopher"/>
              </a:rPr>
              <a:t> Zaoferuj dodatkowe zasoby lub opcjonalne działania dla uczestników, którzy chcą zagłębić się w temat.</a:t>
            </a:r>
            <a:endParaRPr sz="2400"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None/>
            </a:pPr>
            <a:r>
              <a:rPr lang="cs-CZ" sz="2400" b="1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Personalizacja: </a:t>
            </a:r>
            <a:r>
              <a:rPr lang="cs-CZ" sz="2400">
                <a:latin typeface="Philosopher"/>
                <a:ea typeface="Philosopher"/>
                <a:cs typeface="Philosopher"/>
                <a:sym typeface="Philosopher"/>
              </a:rPr>
              <a:t>Zapewnij uczniom możliwość wyboru sposobu podejścia do niektórych części lekcji w oparciu o ich zainteresowania lub styl uczenia się.</a:t>
            </a:r>
            <a:endParaRPr sz="2400" b="1">
              <a:latin typeface="Philosopher"/>
              <a:ea typeface="Philosopher"/>
              <a:cs typeface="Philosopher"/>
              <a:sym typeface="Philosopher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32"/>
          <p:cNvSpPr txBox="1"/>
          <p:nvPr/>
        </p:nvSpPr>
        <p:spPr>
          <a:xfrm>
            <a:off x="3897883" y="609318"/>
            <a:ext cx="4396200" cy="44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28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Szablon 5: Przejrzystość</a:t>
            </a:r>
            <a:endParaRPr sz="2800" b="1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grpSp>
        <p:nvGrpSpPr>
          <p:cNvPr id="339" name="Google Shape;339;p32"/>
          <p:cNvGrpSpPr/>
          <p:nvPr/>
        </p:nvGrpSpPr>
        <p:grpSpPr>
          <a:xfrm>
            <a:off x="5470062" y="1167647"/>
            <a:ext cx="1251984" cy="358200"/>
            <a:chOff x="5470062" y="1167647"/>
            <a:chExt cx="1251984" cy="358200"/>
          </a:xfrm>
        </p:grpSpPr>
        <p:sp>
          <p:nvSpPr>
            <p:cNvPr id="340" name="Google Shape;340;p32"/>
            <p:cNvSpPr/>
            <p:nvPr/>
          </p:nvSpPr>
          <p:spPr>
            <a:xfrm>
              <a:off x="5470062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Google Shape;341;p32"/>
            <p:cNvSpPr/>
            <p:nvPr/>
          </p:nvSpPr>
          <p:spPr>
            <a:xfrm>
              <a:off x="5916952" y="1167647"/>
              <a:ext cx="358200" cy="35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342;p32"/>
            <p:cNvSpPr/>
            <p:nvPr/>
          </p:nvSpPr>
          <p:spPr>
            <a:xfrm>
              <a:off x="6526146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43" name="Google Shape;343;p32" descr="A picture containing 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25575" y="0"/>
            <a:ext cx="1723784" cy="1218637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32"/>
          <p:cNvSpPr txBox="1"/>
          <p:nvPr/>
        </p:nvSpPr>
        <p:spPr>
          <a:xfrm>
            <a:off x="313900" y="1839750"/>
            <a:ext cx="7210800" cy="40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cs-CZ" sz="2400" b="1" dirty="0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Cel instruktażowy: </a:t>
            </a:r>
            <a:r>
              <a:rPr lang="cs-CZ" sz="2400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Jasno określ pożądane efekty uczenia się.</a:t>
            </a:r>
            <a:endParaRPr sz="2400" dirty="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cs-CZ" sz="2400" b="1" dirty="0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Prostota:</a:t>
            </a:r>
            <a:r>
              <a:rPr lang="cs-CZ" sz="2400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Prezentuj treści w jasny i zwięzły sposób, unikając żargonu i niepotrzebnej złożoności.</a:t>
            </a:r>
            <a:endParaRPr sz="2400" dirty="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cs-CZ" sz="2400" b="1" dirty="0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Pomoce wizualne: </a:t>
            </a:r>
            <a:r>
              <a:rPr lang="cs-CZ" sz="2400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Uwzględnij elementy wizualne, takie jak diagramy lub infografiki, aby zilustrować kluczowe pojęcia.</a:t>
            </a:r>
            <a:endParaRPr sz="2400" dirty="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None/>
            </a:pPr>
            <a:r>
              <a:rPr lang="cs-CZ" sz="2400" b="1" dirty="0">
                <a:solidFill>
                  <a:schemeClr val="accent3"/>
                </a:solidFill>
                <a:latin typeface="Philosopher"/>
                <a:ea typeface="Philosopher"/>
                <a:cs typeface="Philosopher"/>
                <a:sym typeface="Philosopher"/>
              </a:rPr>
              <a:t>Krok po kroku:</a:t>
            </a:r>
            <a:r>
              <a:rPr lang="cs-CZ" sz="2400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Rozbicie złożonych procesów na instrukcje krok po kroku dla łatwego zrozumienia.</a:t>
            </a:r>
            <a:endParaRPr sz="2400" b="1" dirty="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pic>
        <p:nvPicPr>
          <p:cNvPr id="346" name="Google Shape;346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72300" y="1540900"/>
            <a:ext cx="4610500" cy="461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Obraz 1" descr="Obraz zawierający Czcionka, zrzut ekranu, Jaskrawoniebieski, Grafika&#10;&#10;Opis wygenerowany automatycznie">
            <a:extLst>
              <a:ext uri="{FF2B5EF4-FFF2-40B4-BE49-F238E27FC236}">
                <a16:creationId xmlns:a16="http://schemas.microsoft.com/office/drawing/2014/main" id="{BE1EBF7C-687C-1E2A-7270-BED2A59E67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78" y="6175663"/>
            <a:ext cx="2429309" cy="4617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Google Shape;351;p33"/>
          <p:cNvPicPr preferRelativeResize="0"/>
          <p:nvPr/>
        </p:nvPicPr>
        <p:blipFill rotWithShape="1">
          <a:blip r:embed="rId3">
            <a:alphaModFix amt="16000"/>
          </a:blip>
          <a:srcRect t="19120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33"/>
          <p:cNvSpPr txBox="1"/>
          <p:nvPr/>
        </p:nvSpPr>
        <p:spPr>
          <a:xfrm>
            <a:off x="3897883" y="609318"/>
            <a:ext cx="4396200" cy="44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28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Szablon 6: Ocena</a:t>
            </a:r>
            <a:endParaRPr sz="2800" b="1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grpSp>
        <p:nvGrpSpPr>
          <p:cNvPr id="353" name="Google Shape;353;p33"/>
          <p:cNvGrpSpPr/>
          <p:nvPr/>
        </p:nvGrpSpPr>
        <p:grpSpPr>
          <a:xfrm>
            <a:off x="5470062" y="1167647"/>
            <a:ext cx="1251984" cy="358200"/>
            <a:chOff x="5470062" y="1167647"/>
            <a:chExt cx="1251984" cy="358200"/>
          </a:xfrm>
        </p:grpSpPr>
        <p:sp>
          <p:nvSpPr>
            <p:cNvPr id="354" name="Google Shape;354;p33"/>
            <p:cNvSpPr/>
            <p:nvPr/>
          </p:nvSpPr>
          <p:spPr>
            <a:xfrm>
              <a:off x="5470062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5" name="Google Shape;355;p33"/>
            <p:cNvSpPr/>
            <p:nvPr/>
          </p:nvSpPr>
          <p:spPr>
            <a:xfrm>
              <a:off x="5916952" y="1167647"/>
              <a:ext cx="358200" cy="35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6" name="Google Shape;356;p33"/>
            <p:cNvSpPr/>
            <p:nvPr/>
          </p:nvSpPr>
          <p:spPr>
            <a:xfrm>
              <a:off x="6526146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57" name="Google Shape;357;p33" descr="A picture containing ic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25575" y="0"/>
            <a:ext cx="1723784" cy="1218637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33"/>
          <p:cNvSpPr txBox="1"/>
          <p:nvPr/>
        </p:nvSpPr>
        <p:spPr>
          <a:xfrm>
            <a:off x="1304225" y="1872775"/>
            <a:ext cx="9583500" cy="35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cs-CZ" sz="2400" b="1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Cel instruktażowy: </a:t>
            </a:r>
            <a:r>
              <a:rPr lang="cs-CZ" sz="24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Podaj cel edukacyjny mini-lekcji.</a:t>
            </a:r>
            <a:endParaRPr sz="240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cs-CZ" sz="2400" b="1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Zadanie aplikacyjne: </a:t>
            </a:r>
            <a:r>
              <a:rPr lang="cs-CZ" sz="24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Zaprojektuj zadanie aplikacyjne, które wymaga od uczniów zastosowania koncepcji lekcji w konkretnym scenariuszu.</a:t>
            </a:r>
            <a:endParaRPr sz="240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cs-CZ" sz="2400" b="1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Rubryka lub kryteria: </a:t>
            </a:r>
            <a:r>
              <a:rPr lang="cs-CZ" sz="24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Podaj jasne kryteria oceny dla zadania aplikacji, wyjaśniając, w jaki sposób uczestnicy będą oceniani.</a:t>
            </a:r>
            <a:endParaRPr sz="240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None/>
            </a:pPr>
            <a:r>
              <a:rPr lang="cs-CZ" sz="2400" b="1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Refleksja: </a:t>
            </a:r>
            <a:r>
              <a:rPr lang="cs-CZ" sz="24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Uwzględnij element refleksji, w którym uczestnicy omawiają, czego nauczyli się podczas oceny.</a:t>
            </a:r>
            <a:endParaRPr sz="2400" b="1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pic>
        <p:nvPicPr>
          <p:cNvPr id="2" name="Obraz 1" descr="Obraz zawierający Czcionka, zrzut ekranu, Jaskrawoniebieski, Grafika&#10;&#10;Opis wygenerowany automatycznie">
            <a:extLst>
              <a:ext uri="{FF2B5EF4-FFF2-40B4-BE49-F238E27FC236}">
                <a16:creationId xmlns:a16="http://schemas.microsoft.com/office/drawing/2014/main" id="{B38395F0-E7E0-AD76-0BDB-F77C8AEFA0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78" y="6175663"/>
            <a:ext cx="2429309" cy="4617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Google Shape;364;p34"/>
          <p:cNvPicPr preferRelativeResize="0"/>
          <p:nvPr/>
        </p:nvPicPr>
        <p:blipFill rotWithShape="1">
          <a:blip r:embed="rId3">
            <a:alphaModFix/>
          </a:blip>
          <a:srcRect l="-301" t="-1100" r="49994" b="1100"/>
          <a:stretch/>
        </p:blipFill>
        <p:spPr>
          <a:xfrm>
            <a:off x="0" y="2159725"/>
            <a:ext cx="5807273" cy="4698275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34"/>
          <p:cNvSpPr txBox="1"/>
          <p:nvPr/>
        </p:nvSpPr>
        <p:spPr>
          <a:xfrm>
            <a:off x="3897883" y="609318"/>
            <a:ext cx="4396200" cy="44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28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Szablon 7: Motywacja</a:t>
            </a:r>
            <a:endParaRPr sz="2800" b="1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grpSp>
        <p:nvGrpSpPr>
          <p:cNvPr id="366" name="Google Shape;366;p34"/>
          <p:cNvGrpSpPr/>
          <p:nvPr/>
        </p:nvGrpSpPr>
        <p:grpSpPr>
          <a:xfrm>
            <a:off x="5470062" y="1167647"/>
            <a:ext cx="1251984" cy="358200"/>
            <a:chOff x="5470062" y="1167647"/>
            <a:chExt cx="1251984" cy="358200"/>
          </a:xfrm>
        </p:grpSpPr>
        <p:sp>
          <p:nvSpPr>
            <p:cNvPr id="367" name="Google Shape;367;p34"/>
            <p:cNvSpPr/>
            <p:nvPr/>
          </p:nvSpPr>
          <p:spPr>
            <a:xfrm>
              <a:off x="5470062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8" name="Google Shape;368;p34"/>
            <p:cNvSpPr/>
            <p:nvPr/>
          </p:nvSpPr>
          <p:spPr>
            <a:xfrm>
              <a:off x="5916952" y="1167647"/>
              <a:ext cx="358200" cy="35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9" name="Google Shape;369;p34"/>
            <p:cNvSpPr/>
            <p:nvPr/>
          </p:nvSpPr>
          <p:spPr>
            <a:xfrm>
              <a:off x="6526146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70" name="Google Shape;370;p34" descr="A picture containing ic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25575" y="0"/>
            <a:ext cx="1723784" cy="1218637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34"/>
          <p:cNvSpPr txBox="1"/>
          <p:nvPr/>
        </p:nvSpPr>
        <p:spPr>
          <a:xfrm>
            <a:off x="5188925" y="2159725"/>
            <a:ext cx="6825600" cy="412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cs-CZ" sz="2200" b="1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Cel instruktażowy: </a:t>
            </a:r>
            <a:r>
              <a:rPr lang="cs-CZ" sz="22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Opisz </a:t>
            </a:r>
            <a:r>
              <a:rPr lang="cs-CZ" sz="22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zamierzony efekt uczenia się mini-lekcji.</a:t>
            </a:r>
            <a:endParaRPr sz="220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cs-CZ" sz="2200" b="1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Opowiadanie historii: </a:t>
            </a:r>
            <a:r>
              <a:rPr lang="cs-CZ" sz="22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Rozpocznij od fascynującej historii lub narracji, która odnosi się do treści lekcji.</a:t>
            </a:r>
            <a:endParaRPr sz="220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cs-CZ" sz="2200" b="1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Zaangażowanie wizualne: </a:t>
            </a:r>
            <a:r>
              <a:rPr lang="cs-CZ" sz="22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Włącz elementy wizualne i multimedialne, które wzmacniają emocjonalny związek z tematem.</a:t>
            </a:r>
            <a:endParaRPr sz="220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None/>
            </a:pPr>
            <a:r>
              <a:rPr lang="cs-CZ" sz="2200" b="1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Wezwanie do działania: </a:t>
            </a:r>
            <a:r>
              <a:rPr lang="cs-CZ" sz="22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Zakończ inspirującym wezwaniem do działania, które zachęci uczestników do zastosowania tego, czego się nauczyli.</a:t>
            </a:r>
            <a:endParaRPr sz="2200" b="1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pic>
        <p:nvPicPr>
          <p:cNvPr id="2" name="Obraz 1" descr="Obraz zawierający Czcionka, zrzut ekranu, Jaskrawoniebieski, Grafika&#10;&#10;Opis wygenerowany automatycznie">
            <a:extLst>
              <a:ext uri="{FF2B5EF4-FFF2-40B4-BE49-F238E27FC236}">
                <a16:creationId xmlns:a16="http://schemas.microsoft.com/office/drawing/2014/main" id="{11886E9E-02D9-7E93-A262-F6A39DE741E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78" y="6175663"/>
            <a:ext cx="2429309" cy="4617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Google Shape;377;p35"/>
          <p:cNvPicPr preferRelativeResize="0"/>
          <p:nvPr/>
        </p:nvPicPr>
        <p:blipFill rotWithShape="1">
          <a:blip r:embed="rId3">
            <a:alphaModFix/>
          </a:blip>
          <a:srcRect r="4516" b="3428"/>
          <a:stretch/>
        </p:blipFill>
        <p:spPr>
          <a:xfrm>
            <a:off x="5709100" y="1965700"/>
            <a:ext cx="6450024" cy="4892301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35"/>
          <p:cNvSpPr txBox="1"/>
          <p:nvPr/>
        </p:nvSpPr>
        <p:spPr>
          <a:xfrm>
            <a:off x="3897958" y="337518"/>
            <a:ext cx="4396200" cy="44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28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Szablon 8: Współpraca</a:t>
            </a:r>
            <a:endParaRPr sz="2800" b="1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grpSp>
        <p:nvGrpSpPr>
          <p:cNvPr id="379" name="Google Shape;379;p35"/>
          <p:cNvGrpSpPr/>
          <p:nvPr/>
        </p:nvGrpSpPr>
        <p:grpSpPr>
          <a:xfrm>
            <a:off x="5470062" y="939047"/>
            <a:ext cx="1251984" cy="358200"/>
            <a:chOff x="5470062" y="1167647"/>
            <a:chExt cx="1251984" cy="358200"/>
          </a:xfrm>
        </p:grpSpPr>
        <p:sp>
          <p:nvSpPr>
            <p:cNvPr id="380" name="Google Shape;380;p35"/>
            <p:cNvSpPr/>
            <p:nvPr/>
          </p:nvSpPr>
          <p:spPr>
            <a:xfrm>
              <a:off x="5470062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1" name="Google Shape;381;p35"/>
            <p:cNvSpPr/>
            <p:nvPr/>
          </p:nvSpPr>
          <p:spPr>
            <a:xfrm>
              <a:off x="5916952" y="1167647"/>
              <a:ext cx="358200" cy="35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2" name="Google Shape;382;p35"/>
            <p:cNvSpPr/>
            <p:nvPr/>
          </p:nvSpPr>
          <p:spPr>
            <a:xfrm>
              <a:off x="6526146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83" name="Google Shape;383;p35" descr="A picture containing ic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25575" y="0"/>
            <a:ext cx="1723784" cy="1218637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p35"/>
          <p:cNvSpPr txBox="1"/>
          <p:nvPr/>
        </p:nvSpPr>
        <p:spPr>
          <a:xfrm>
            <a:off x="501875" y="1381575"/>
            <a:ext cx="5435700" cy="47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cs-CZ" sz="2100" b="1" dirty="0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Cel instruktażowy: </a:t>
            </a:r>
            <a:r>
              <a:rPr lang="cs-CZ" sz="2100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Określ konkretny cel edukacyjny mini-lekcji.</a:t>
            </a:r>
            <a:endParaRPr sz="2100" dirty="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cs-CZ" sz="2100" b="1" dirty="0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Zadanie grupowe:</a:t>
            </a:r>
            <a:r>
              <a:rPr lang="cs-CZ" sz="2100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Uwzględnij zadanie wymagające od uczestników współpracy w celu rozwiązania problemu, przeprowadzenia burzy mózgów lub przeanalizowania przypadku.</a:t>
            </a:r>
            <a:endParaRPr sz="2100" dirty="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cs-CZ" sz="2100" b="1" dirty="0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Forum dyskusyjne: </a:t>
            </a:r>
            <a:r>
              <a:rPr lang="cs-CZ" sz="2100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Zapewnij wirtualną przestrzeń dla uczniów do dyskusji i dzielenia się wspólną pracą.</a:t>
            </a:r>
            <a:endParaRPr sz="2100" dirty="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None/>
            </a:pPr>
            <a:r>
              <a:rPr lang="cs-CZ" sz="2100" b="1" dirty="0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Refleksja:</a:t>
            </a:r>
            <a:r>
              <a:rPr lang="cs-CZ" sz="2100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Uwzględnij sekcję refleksji, w której uczestnicy mogą omówić korzyści i wyzwania związane ze współpracą.</a:t>
            </a:r>
            <a:endParaRPr sz="2100" b="1" dirty="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pic>
        <p:nvPicPr>
          <p:cNvPr id="3" name="Obraz 2" descr="Obraz zawierający Czcionka, zrzut ekranu, Jaskrawoniebieski, Grafika&#10;&#10;Opis wygenerowany automatycznie">
            <a:extLst>
              <a:ext uri="{FF2B5EF4-FFF2-40B4-BE49-F238E27FC236}">
                <a16:creationId xmlns:a16="http://schemas.microsoft.com/office/drawing/2014/main" id="{82E4D409-CBC7-F07A-3170-A278248E5C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78" y="6175663"/>
            <a:ext cx="2429309" cy="4617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6"/>
          <p:cNvSpPr/>
          <p:nvPr/>
        </p:nvSpPr>
        <p:spPr>
          <a:xfrm>
            <a:off x="3824064" y="1076946"/>
            <a:ext cx="4543871" cy="47041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1" name="Google Shape;391;p36" descr="A picture containing logo&#10;&#10;Description automatically generated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4652" r="14652"/>
          <a:stretch/>
        </p:blipFill>
        <p:spPr>
          <a:xfrm>
            <a:off x="5068883" y="2238750"/>
            <a:ext cx="2054225" cy="2054225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36"/>
          <p:cNvSpPr txBox="1"/>
          <p:nvPr/>
        </p:nvSpPr>
        <p:spPr>
          <a:xfrm>
            <a:off x="5464654" y="1678900"/>
            <a:ext cx="1262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18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Sesja 3: </a:t>
            </a:r>
            <a:endParaRPr sz="1800" b="1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393" name="Google Shape;393;p36"/>
          <p:cNvSpPr txBox="1"/>
          <p:nvPr/>
        </p:nvSpPr>
        <p:spPr>
          <a:xfrm>
            <a:off x="3824077" y="4787783"/>
            <a:ext cx="4543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cs-CZ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Komunikacja i interakcja</a:t>
            </a:r>
            <a:endParaRPr sz="2000" b="0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" name="Obraz 1" descr="Obraz zawierający Czcionka, zrzut ekranu, Jaskrawoniebieski, Grafika&#10;&#10;Opis wygenerowany automatycznie">
            <a:extLst>
              <a:ext uri="{FF2B5EF4-FFF2-40B4-BE49-F238E27FC236}">
                <a16:creationId xmlns:a16="http://schemas.microsoft.com/office/drawing/2014/main" id="{BC4FB279-D29E-D091-F200-5FFB91A924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78" y="6175663"/>
            <a:ext cx="2429309" cy="4617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37"/>
          <p:cNvSpPr txBox="1"/>
          <p:nvPr/>
        </p:nvSpPr>
        <p:spPr>
          <a:xfrm>
            <a:off x="3897906" y="603289"/>
            <a:ext cx="4396200" cy="44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hilosopher"/>
              <a:buNone/>
            </a:pPr>
            <a:r>
              <a:rPr lang="cs-CZ" sz="28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Podsumowanie poprzedniej sesji</a:t>
            </a:r>
            <a:endParaRPr sz="2800" b="1" i="0" u="none" strike="noStrike" cap="non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grpSp>
        <p:nvGrpSpPr>
          <p:cNvPr id="400" name="Google Shape;400;p37"/>
          <p:cNvGrpSpPr/>
          <p:nvPr/>
        </p:nvGrpSpPr>
        <p:grpSpPr>
          <a:xfrm>
            <a:off x="5470012" y="1360322"/>
            <a:ext cx="1251984" cy="358200"/>
            <a:chOff x="5470062" y="1167647"/>
            <a:chExt cx="1251984" cy="358200"/>
          </a:xfrm>
        </p:grpSpPr>
        <p:sp>
          <p:nvSpPr>
            <p:cNvPr id="401" name="Google Shape;401;p37"/>
            <p:cNvSpPr/>
            <p:nvPr/>
          </p:nvSpPr>
          <p:spPr>
            <a:xfrm>
              <a:off x="5470062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2" name="Google Shape;402;p37"/>
            <p:cNvSpPr/>
            <p:nvPr/>
          </p:nvSpPr>
          <p:spPr>
            <a:xfrm>
              <a:off x="5916952" y="1167647"/>
              <a:ext cx="358200" cy="35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3" name="Google Shape;403;p37"/>
            <p:cNvSpPr/>
            <p:nvPr/>
          </p:nvSpPr>
          <p:spPr>
            <a:xfrm>
              <a:off x="6526146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04" name="Google Shape;404;p37" descr="A picture containing 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25575" y="0"/>
            <a:ext cx="1723784" cy="1218637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p37"/>
          <p:cNvSpPr txBox="1"/>
          <p:nvPr/>
        </p:nvSpPr>
        <p:spPr>
          <a:xfrm>
            <a:off x="3091750" y="2421588"/>
            <a:ext cx="84069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000">
                <a:latin typeface="Philosopher"/>
                <a:ea typeface="Philosopher"/>
                <a:cs typeface="Philosopher"/>
                <a:sym typeface="Philosopher"/>
              </a:rPr>
              <a:t>Zasady angażujących doświadczeń edukacyjnych;</a:t>
            </a:r>
            <a:endParaRPr sz="3000"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407" name="Google Shape;407;p37"/>
          <p:cNvSpPr/>
          <p:nvPr/>
        </p:nvSpPr>
        <p:spPr>
          <a:xfrm>
            <a:off x="702614" y="1651824"/>
            <a:ext cx="2202877" cy="2093651"/>
          </a:xfrm>
          <a:custGeom>
            <a:avLst/>
            <a:gdLst/>
            <a:ahLst/>
            <a:cxnLst/>
            <a:rect l="l" t="t" r="r" b="b"/>
            <a:pathLst>
              <a:path w="2202877" h="2093651" extrusionOk="0">
                <a:moveTo>
                  <a:pt x="0" y="0"/>
                </a:moveTo>
                <a:lnTo>
                  <a:pt x="2202876" y="0"/>
                </a:lnTo>
                <a:lnTo>
                  <a:pt x="2202876" y="2093651"/>
                </a:lnTo>
                <a:lnTo>
                  <a:pt x="0" y="20936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pl-PL"/>
          </a:p>
        </p:txBody>
      </p:sp>
      <p:sp>
        <p:nvSpPr>
          <p:cNvPr id="408" name="Google Shape;408;p37"/>
          <p:cNvSpPr txBox="1"/>
          <p:nvPr/>
        </p:nvSpPr>
        <p:spPr>
          <a:xfrm>
            <a:off x="1020600" y="4425600"/>
            <a:ext cx="7273500" cy="11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0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Podstawa skutecznej komunikacji i strategii interakcji.</a:t>
            </a:r>
            <a:endParaRPr sz="300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pic>
        <p:nvPicPr>
          <p:cNvPr id="409" name="Google Shape;409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22075" y="3745475"/>
            <a:ext cx="2437675" cy="2446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Obraz 1" descr="Obraz zawierający Czcionka, zrzut ekranu, Jaskrawoniebieski, Grafika&#10;&#10;Opis wygenerowany automatycznie">
            <a:extLst>
              <a:ext uri="{FF2B5EF4-FFF2-40B4-BE49-F238E27FC236}">
                <a16:creationId xmlns:a16="http://schemas.microsoft.com/office/drawing/2014/main" id="{63A25743-EED9-DBAD-E244-2FA76D487AF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78" y="6175663"/>
            <a:ext cx="2429309" cy="4617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38"/>
          <p:cNvSpPr txBox="1"/>
          <p:nvPr/>
        </p:nvSpPr>
        <p:spPr>
          <a:xfrm>
            <a:off x="3897875" y="224754"/>
            <a:ext cx="4396200" cy="8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hilosopher"/>
              <a:buNone/>
            </a:pPr>
            <a:r>
              <a:rPr lang="cs-CZ" sz="28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Strategie komunikacji w edukacji cyfrowej</a:t>
            </a:r>
            <a:endParaRPr sz="2800" b="1" i="0" u="none" strike="noStrike" cap="non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grpSp>
        <p:nvGrpSpPr>
          <p:cNvPr id="415" name="Google Shape;415;p38"/>
          <p:cNvGrpSpPr/>
          <p:nvPr/>
        </p:nvGrpSpPr>
        <p:grpSpPr>
          <a:xfrm>
            <a:off x="5470048" y="1119045"/>
            <a:ext cx="1251876" cy="358096"/>
            <a:chOff x="5470062" y="1167647"/>
            <a:chExt cx="1251876" cy="358096"/>
          </a:xfrm>
        </p:grpSpPr>
        <p:sp>
          <p:nvSpPr>
            <p:cNvPr id="416" name="Google Shape;416;p38"/>
            <p:cNvSpPr/>
            <p:nvPr/>
          </p:nvSpPr>
          <p:spPr>
            <a:xfrm>
              <a:off x="5470062" y="1248799"/>
              <a:ext cx="195792" cy="19579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5916952" y="1167647"/>
              <a:ext cx="358096" cy="35809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6526146" y="1248799"/>
              <a:ext cx="195792" cy="19579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19" name="Google Shape;419;p38" descr="A picture containing 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25575" y="0"/>
            <a:ext cx="1723782" cy="1218637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38"/>
          <p:cNvSpPr txBox="1"/>
          <p:nvPr/>
        </p:nvSpPr>
        <p:spPr>
          <a:xfrm>
            <a:off x="390900" y="2024575"/>
            <a:ext cx="5705100" cy="326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lvl="0" indent="-3873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500"/>
              <a:buFont typeface="Philosopher"/>
              <a:buAutoNum type="arabicPeriod"/>
            </a:pPr>
            <a:r>
              <a:rPr lang="cs-CZ" sz="2500" b="1">
                <a:latin typeface="Philosopher"/>
                <a:ea typeface="Philosopher"/>
                <a:cs typeface="Philosopher"/>
                <a:sym typeface="Philosopher"/>
              </a:rPr>
              <a:t>Jasne instrukcje:</a:t>
            </a:r>
            <a:r>
              <a:rPr lang="cs-CZ" sz="2500">
                <a:latin typeface="Philosopher"/>
                <a:ea typeface="Philosopher"/>
                <a:cs typeface="Philosopher"/>
                <a:sym typeface="Philosopher"/>
              </a:rPr>
              <a:t> Znaczenie dostarczania jasnych i zwięzłych instrukcji dotyczących działań edukacyjnych;</a:t>
            </a:r>
            <a:endParaRPr sz="2500">
              <a:latin typeface="Philosopher"/>
              <a:ea typeface="Philosopher"/>
              <a:cs typeface="Philosopher"/>
              <a:sym typeface="Philosopher"/>
            </a:endParaRPr>
          </a:p>
          <a:p>
            <a:pPr marL="457200" lvl="0" indent="-38735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2500"/>
              <a:buFont typeface="Philosopher"/>
              <a:buAutoNum type="arabicPeriod"/>
            </a:pPr>
            <a:r>
              <a:rPr lang="cs-CZ" sz="2500" b="1">
                <a:latin typeface="Philosopher"/>
                <a:ea typeface="Philosopher"/>
                <a:cs typeface="Philosopher"/>
                <a:sym typeface="Philosopher"/>
              </a:rPr>
              <a:t>Terminowa informacja zwrotna:</a:t>
            </a:r>
            <a:r>
              <a:rPr lang="cs-CZ" sz="2500">
                <a:latin typeface="Philosopher"/>
                <a:ea typeface="Philosopher"/>
                <a:cs typeface="Philosopher"/>
                <a:sym typeface="Philosopher"/>
              </a:rPr>
              <a:t> Rola i miejsce terminowej informacji zwrotnej w utrzymaniu motywacji i postępów ucznia;</a:t>
            </a:r>
            <a:endParaRPr sz="2500" i="1">
              <a:latin typeface="Philosopher"/>
              <a:ea typeface="Philosopher"/>
              <a:cs typeface="Philosopher"/>
              <a:sym typeface="Philosopher"/>
            </a:endParaRPr>
          </a:p>
        </p:txBody>
      </p:sp>
      <p:pic>
        <p:nvPicPr>
          <p:cNvPr id="422" name="Google Shape;422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96150" y="1678575"/>
            <a:ext cx="5897951" cy="4837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Obraz 1" descr="Obraz zawierający Czcionka, zrzut ekranu, Jaskrawoniebieski, Grafika&#10;&#10;Opis wygenerowany automatycznie">
            <a:extLst>
              <a:ext uri="{FF2B5EF4-FFF2-40B4-BE49-F238E27FC236}">
                <a16:creationId xmlns:a16="http://schemas.microsoft.com/office/drawing/2014/main" id="{D57590F4-711E-D999-C7CC-93DB3301B3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78" y="6175663"/>
            <a:ext cx="2429309" cy="4617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39"/>
          <p:cNvSpPr txBox="1"/>
          <p:nvPr/>
        </p:nvSpPr>
        <p:spPr>
          <a:xfrm>
            <a:off x="3897875" y="224754"/>
            <a:ext cx="4396200" cy="8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hilosopher"/>
              <a:buNone/>
            </a:pPr>
            <a:r>
              <a:rPr lang="cs-CZ" sz="28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Strategie komunikacji w edukacji cyfrowej</a:t>
            </a:r>
            <a:endParaRPr sz="2800" b="1" i="0" u="none" strike="noStrike" cap="non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grpSp>
        <p:nvGrpSpPr>
          <p:cNvPr id="428" name="Google Shape;428;p39"/>
          <p:cNvGrpSpPr/>
          <p:nvPr/>
        </p:nvGrpSpPr>
        <p:grpSpPr>
          <a:xfrm>
            <a:off x="5470048" y="1119045"/>
            <a:ext cx="1251984" cy="358200"/>
            <a:chOff x="5470062" y="1167647"/>
            <a:chExt cx="1251984" cy="358200"/>
          </a:xfrm>
        </p:grpSpPr>
        <p:sp>
          <p:nvSpPr>
            <p:cNvPr id="429" name="Google Shape;429;p39"/>
            <p:cNvSpPr/>
            <p:nvPr/>
          </p:nvSpPr>
          <p:spPr>
            <a:xfrm>
              <a:off x="5470062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0" name="Google Shape;430;p39"/>
            <p:cNvSpPr/>
            <p:nvPr/>
          </p:nvSpPr>
          <p:spPr>
            <a:xfrm>
              <a:off x="5916952" y="1167647"/>
              <a:ext cx="358200" cy="35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1" name="Google Shape;431;p39"/>
            <p:cNvSpPr/>
            <p:nvPr/>
          </p:nvSpPr>
          <p:spPr>
            <a:xfrm>
              <a:off x="6526146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32" name="Google Shape;432;p39" descr="A picture containing 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25575" y="0"/>
            <a:ext cx="1723784" cy="1218637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p39"/>
          <p:cNvSpPr txBox="1"/>
          <p:nvPr/>
        </p:nvSpPr>
        <p:spPr>
          <a:xfrm>
            <a:off x="6437100" y="2293600"/>
            <a:ext cx="5622300" cy="33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25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3. Treści interaktywne: </a:t>
            </a:r>
            <a:r>
              <a:rPr lang="cs-CZ" sz="25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Interaktywne treści, takie jak quizy, ankiety i dyskusje, mogą zwiększyć zaangażowanie;</a:t>
            </a:r>
            <a:endParaRPr sz="250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25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4. Multimedia: </a:t>
            </a:r>
            <a:r>
              <a:rPr lang="cs-CZ" sz="25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Multimedia zapewniają elementy do przekazywania informacji na różne sposoby;</a:t>
            </a:r>
            <a:endParaRPr sz="250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cs-CZ" sz="2500" i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I nie tylko...</a:t>
            </a:r>
            <a:endParaRPr sz="2500" i="1">
              <a:latin typeface="Philosopher"/>
              <a:ea typeface="Philosopher"/>
              <a:cs typeface="Philosopher"/>
              <a:sym typeface="Philosopher"/>
            </a:endParaRPr>
          </a:p>
        </p:txBody>
      </p:sp>
      <p:pic>
        <p:nvPicPr>
          <p:cNvPr id="435" name="Google Shape;435;p39"/>
          <p:cNvPicPr preferRelativeResize="0"/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613400" y="2154275"/>
            <a:ext cx="5403528" cy="3604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Obraz 1" descr="Obraz zawierający Czcionka, zrzut ekranu, Jaskrawoniebieski, Grafika&#10;&#10;Opis wygenerowany automatycznie">
            <a:extLst>
              <a:ext uri="{FF2B5EF4-FFF2-40B4-BE49-F238E27FC236}">
                <a16:creationId xmlns:a16="http://schemas.microsoft.com/office/drawing/2014/main" id="{BECF7948-AA07-AA81-CF7A-13F04DC90F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78" y="6175663"/>
            <a:ext cx="2429309" cy="4617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40"/>
          <p:cNvSpPr/>
          <p:nvPr/>
        </p:nvSpPr>
        <p:spPr>
          <a:xfrm>
            <a:off x="7728975" y="4571900"/>
            <a:ext cx="3642300" cy="141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1" name="Google Shape;441;p40"/>
          <p:cNvSpPr txBox="1"/>
          <p:nvPr/>
        </p:nvSpPr>
        <p:spPr>
          <a:xfrm>
            <a:off x="1161963" y="172213"/>
            <a:ext cx="10209300" cy="11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hilosopher"/>
              <a:buNone/>
            </a:pPr>
            <a:r>
              <a:rPr lang="cs-CZ" sz="22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Interaktywna ankieta: </a:t>
            </a:r>
            <a:br>
              <a:rPr lang="cs-CZ" sz="22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</a:br>
            <a:r>
              <a:rPr lang="cs-CZ" sz="22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Omów preferowane narzędzia komunikacji i platformy mediów społecznościowych </a:t>
            </a:r>
            <a:endParaRPr sz="2200" b="1" i="0" u="none" strike="noStrike" cap="non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grpSp>
        <p:nvGrpSpPr>
          <p:cNvPr id="442" name="Google Shape;442;p40"/>
          <p:cNvGrpSpPr/>
          <p:nvPr/>
        </p:nvGrpSpPr>
        <p:grpSpPr>
          <a:xfrm>
            <a:off x="5640685" y="1194945"/>
            <a:ext cx="1251876" cy="358096"/>
            <a:chOff x="5470062" y="1167647"/>
            <a:chExt cx="1251876" cy="358096"/>
          </a:xfrm>
        </p:grpSpPr>
        <p:sp>
          <p:nvSpPr>
            <p:cNvPr id="443" name="Google Shape;443;p40"/>
            <p:cNvSpPr/>
            <p:nvPr/>
          </p:nvSpPr>
          <p:spPr>
            <a:xfrm>
              <a:off x="5470062" y="1248799"/>
              <a:ext cx="195792" cy="19579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4" name="Google Shape;444;p40"/>
            <p:cNvSpPr/>
            <p:nvPr/>
          </p:nvSpPr>
          <p:spPr>
            <a:xfrm>
              <a:off x="5916952" y="1167647"/>
              <a:ext cx="358096" cy="35809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5" name="Google Shape;445;p40"/>
            <p:cNvSpPr/>
            <p:nvPr/>
          </p:nvSpPr>
          <p:spPr>
            <a:xfrm>
              <a:off x="6526146" y="1248799"/>
              <a:ext cx="195792" cy="19579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46" name="Google Shape;446;p40" descr="A picture containing 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25575" y="0"/>
            <a:ext cx="1723782" cy="1218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3286" y="6283219"/>
            <a:ext cx="2247900" cy="460922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Google Shape;448;p40"/>
          <p:cNvSpPr txBox="1"/>
          <p:nvPr/>
        </p:nvSpPr>
        <p:spPr>
          <a:xfrm>
            <a:off x="703325" y="4216800"/>
            <a:ext cx="6337200" cy="18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Philosopher"/>
              <a:buChar char="●"/>
            </a:pPr>
            <a:r>
              <a:rPr lang="cs-CZ" sz="2000" b="1">
                <a:latin typeface="Philosopher"/>
                <a:ea typeface="Philosopher"/>
                <a:cs typeface="Philosopher"/>
                <a:sym typeface="Philosopher"/>
              </a:rPr>
              <a:t>PYTANIA: </a:t>
            </a:r>
            <a:endParaRPr sz="2000" b="1">
              <a:latin typeface="Philosopher"/>
              <a:ea typeface="Philosopher"/>
              <a:cs typeface="Philosopher"/>
              <a:sym typeface="Philosopher"/>
            </a:endParaRPr>
          </a:p>
          <a:p>
            <a:pPr marL="914400" marR="0" lvl="1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Philosopher"/>
              <a:buChar char="○"/>
            </a:pPr>
            <a:r>
              <a:rPr lang="cs-CZ" sz="2000">
                <a:latin typeface="Philosopher"/>
                <a:ea typeface="Philosopher"/>
                <a:cs typeface="Philosopher"/>
                <a:sym typeface="Philosopher"/>
              </a:rPr>
              <a:t>Podziel się preferowanymi narzędziami komunikacyjnymi do angażowania uczniów;</a:t>
            </a:r>
            <a:endParaRPr sz="2000">
              <a:latin typeface="Philosopher"/>
              <a:ea typeface="Philosopher"/>
              <a:cs typeface="Philosopher"/>
              <a:sym typeface="Philosopher"/>
            </a:endParaRPr>
          </a:p>
          <a:p>
            <a:pPr marL="914400" marR="0" lvl="1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Philosopher"/>
              <a:buChar char="○"/>
            </a:pPr>
            <a:r>
              <a:rPr lang="cs-CZ" sz="2000">
                <a:latin typeface="Philosopher"/>
                <a:ea typeface="Philosopher"/>
                <a:cs typeface="Philosopher"/>
                <a:sym typeface="Philosopher"/>
              </a:rPr>
              <a:t>Podziel się swoimi doświadczeniami związanymi z wykorzystywaniem platform mediów społecznościowych do celów edukacyjnych;</a:t>
            </a:r>
            <a:endParaRPr sz="2000">
              <a:latin typeface="Philosopher"/>
              <a:ea typeface="Philosopher"/>
              <a:cs typeface="Philosopher"/>
              <a:sym typeface="Philosopher"/>
            </a:endParaRPr>
          </a:p>
        </p:txBody>
      </p:sp>
      <p:pic>
        <p:nvPicPr>
          <p:cNvPr id="449" name="Google Shape;449;p40"/>
          <p:cNvPicPr preferRelativeResize="0"/>
          <p:nvPr/>
        </p:nvPicPr>
        <p:blipFill rotWithShape="1">
          <a:blip r:embed="rId5">
            <a:alphaModFix/>
          </a:blip>
          <a:srcRect l="13292" t="12820" r="12363" b="10820"/>
          <a:stretch/>
        </p:blipFill>
        <p:spPr>
          <a:xfrm>
            <a:off x="1986238" y="2438975"/>
            <a:ext cx="1186450" cy="1218625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Google Shape;450;p40"/>
          <p:cNvSpPr txBox="1"/>
          <p:nvPr/>
        </p:nvSpPr>
        <p:spPr>
          <a:xfrm>
            <a:off x="758325" y="3534838"/>
            <a:ext cx="36423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500" u="sng">
                <a:solidFill>
                  <a:schemeClr val="hlink"/>
                </a:solidFill>
                <a:latin typeface="Philosopher"/>
                <a:ea typeface="Philosopher"/>
                <a:cs typeface="Philosopher"/>
                <a:sym typeface="Philosopher"/>
                <a:hlinkClick r:id="rId6"/>
              </a:rPr>
              <a:t>https://www.mentimeter.com</a:t>
            </a:r>
            <a:endParaRPr sz="1500"/>
          </a:p>
        </p:txBody>
      </p:sp>
      <p:pic>
        <p:nvPicPr>
          <p:cNvPr id="451" name="Google Shape;451;p4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173098" y="2549288"/>
            <a:ext cx="1841727" cy="626675"/>
          </a:xfrm>
          <a:prstGeom prst="rect">
            <a:avLst/>
          </a:prstGeom>
          <a:noFill/>
          <a:ln>
            <a:noFill/>
          </a:ln>
        </p:spPr>
      </p:pic>
      <p:sp>
        <p:nvSpPr>
          <p:cNvPr id="452" name="Google Shape;452;p40"/>
          <p:cNvSpPr txBox="1"/>
          <p:nvPr/>
        </p:nvSpPr>
        <p:spPr>
          <a:xfrm>
            <a:off x="3546550" y="3108375"/>
            <a:ext cx="30000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500" u="sng">
                <a:solidFill>
                  <a:schemeClr val="hlink"/>
                </a:solidFill>
                <a:latin typeface="Philosopher"/>
                <a:ea typeface="Philosopher"/>
                <a:cs typeface="Philosopher"/>
                <a:sym typeface="Philosopher"/>
                <a:hlinkClick r:id="rId8"/>
              </a:rPr>
              <a:t>https://kahoot.com</a:t>
            </a:r>
            <a:endParaRPr sz="1500"/>
          </a:p>
        </p:txBody>
      </p:sp>
      <p:pic>
        <p:nvPicPr>
          <p:cNvPr id="453" name="Google Shape;453;p40"/>
          <p:cNvPicPr preferRelativeResize="0"/>
          <p:nvPr/>
        </p:nvPicPr>
        <p:blipFill rotWithShape="1">
          <a:blip r:embed="rId9">
            <a:alphaModFix/>
          </a:blip>
          <a:srcRect l="24346" t="16673" r="23927" b="13997"/>
          <a:stretch/>
        </p:blipFill>
        <p:spPr>
          <a:xfrm>
            <a:off x="6766340" y="2345890"/>
            <a:ext cx="1320832" cy="1251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40"/>
          <p:cNvPicPr preferRelativeResize="0"/>
          <p:nvPr/>
        </p:nvPicPr>
        <p:blipFill rotWithShape="1">
          <a:blip r:embed="rId10">
            <a:alphaModFix/>
          </a:blip>
          <a:srcRect l="27703" t="12161" r="25237" b="9481"/>
          <a:stretch/>
        </p:blipFill>
        <p:spPr>
          <a:xfrm>
            <a:off x="9391539" y="2373125"/>
            <a:ext cx="1084245" cy="1218625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40"/>
          <p:cNvSpPr txBox="1"/>
          <p:nvPr/>
        </p:nvSpPr>
        <p:spPr>
          <a:xfrm>
            <a:off x="8433663" y="3407413"/>
            <a:ext cx="30000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500" u="sng">
                <a:solidFill>
                  <a:schemeClr val="hlink"/>
                </a:solidFill>
                <a:latin typeface="Philosopher"/>
                <a:ea typeface="Philosopher"/>
                <a:cs typeface="Philosopher"/>
                <a:sym typeface="Philosopher"/>
                <a:hlinkClick r:id="rId11"/>
              </a:rPr>
              <a:t>https://jamboard.google.com</a:t>
            </a:r>
            <a:endParaRPr sz="1500"/>
          </a:p>
        </p:txBody>
      </p:sp>
      <p:sp>
        <p:nvSpPr>
          <p:cNvPr id="456" name="Google Shape;456;p40"/>
          <p:cNvSpPr txBox="1"/>
          <p:nvPr/>
        </p:nvSpPr>
        <p:spPr>
          <a:xfrm>
            <a:off x="6232888" y="3516063"/>
            <a:ext cx="23877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500" u="sng">
                <a:solidFill>
                  <a:schemeClr val="hlink"/>
                </a:solidFill>
                <a:latin typeface="Philosopher"/>
                <a:ea typeface="Philosopher"/>
                <a:cs typeface="Philosopher"/>
                <a:sym typeface="Philosopher"/>
                <a:hlinkClick r:id="rId12"/>
              </a:rPr>
              <a:t>https://padlet.com</a:t>
            </a:r>
            <a:endParaRPr sz="1500"/>
          </a:p>
        </p:txBody>
      </p:sp>
      <p:sp>
        <p:nvSpPr>
          <p:cNvPr id="457" name="Google Shape;457;p40"/>
          <p:cNvSpPr txBox="1"/>
          <p:nvPr/>
        </p:nvSpPr>
        <p:spPr>
          <a:xfrm>
            <a:off x="958813" y="1804875"/>
            <a:ext cx="102744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 i="1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Użyj Mentimeter, Kahoot, Padlet lub Jamboard, aby odpowiedzieć na pytania;</a:t>
            </a:r>
            <a:endParaRPr sz="1200" i="1">
              <a:solidFill>
                <a:schemeClr val="accent4"/>
              </a:solidFill>
            </a:endParaRPr>
          </a:p>
        </p:txBody>
      </p:sp>
      <p:sp>
        <p:nvSpPr>
          <p:cNvPr id="458" name="Google Shape;458;p40"/>
          <p:cNvSpPr txBox="1"/>
          <p:nvPr/>
        </p:nvSpPr>
        <p:spPr>
          <a:xfrm>
            <a:off x="7771725" y="4571900"/>
            <a:ext cx="3556800" cy="14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cs-CZ" sz="2000" i="1">
                <a:solidFill>
                  <a:schemeClr val="lt1"/>
                </a:solidFill>
                <a:latin typeface="Philosopher"/>
                <a:ea typeface="Philosopher"/>
                <a:cs typeface="Philosopher"/>
                <a:sym typeface="Philosopher"/>
              </a:rPr>
              <a:t>Wyświetl wyniki ankiety i rozpocznij krótką dyskusję na temat zaobserwowanych wzorców i trendów.</a:t>
            </a:r>
            <a:endParaRPr i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/>
          <p:nvPr/>
        </p:nvSpPr>
        <p:spPr>
          <a:xfrm>
            <a:off x="0" y="0"/>
            <a:ext cx="54864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Google Shape;66;p14"/>
          <p:cNvSpPr txBox="1"/>
          <p:nvPr/>
        </p:nvSpPr>
        <p:spPr>
          <a:xfrm rot="-5400000">
            <a:off x="-70631" y="3152001"/>
            <a:ext cx="3122586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cs-CZ" sz="2400" b="1" i="0" u="none" strike="noStrike" cap="non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SPIS TREŚCI</a:t>
            </a:r>
            <a:endParaRPr sz="2400" b="1" i="0" u="none" strike="noStrike" cap="non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67" name="Google Shape;67;p14"/>
          <p:cNvSpPr txBox="1"/>
          <p:nvPr/>
        </p:nvSpPr>
        <p:spPr>
          <a:xfrm>
            <a:off x="6745000" y="1605375"/>
            <a:ext cx="5486400" cy="6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Sesja 1: Wprowadzenie do zaangażowania w środowisku cyfrowym </a:t>
            </a:r>
            <a:endParaRPr sz="1800" b="1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68" name="Google Shape;68;p14"/>
          <p:cNvSpPr/>
          <p:nvPr/>
        </p:nvSpPr>
        <p:spPr>
          <a:xfrm rot="5400000">
            <a:off x="6435675" y="1822970"/>
            <a:ext cx="276900" cy="2388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69;p14"/>
          <p:cNvSpPr txBox="1"/>
          <p:nvPr/>
        </p:nvSpPr>
        <p:spPr>
          <a:xfrm>
            <a:off x="6745001" y="4099592"/>
            <a:ext cx="4954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Sesja 5: Ocena i informacje zwrotne</a:t>
            </a:r>
            <a:endParaRPr sz="1800" b="1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70" name="Google Shape;70;p14"/>
          <p:cNvSpPr/>
          <p:nvPr/>
        </p:nvSpPr>
        <p:spPr>
          <a:xfrm rot="5400000">
            <a:off x="6442213" y="2497652"/>
            <a:ext cx="276900" cy="2388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p14"/>
          <p:cNvSpPr txBox="1"/>
          <p:nvPr/>
        </p:nvSpPr>
        <p:spPr>
          <a:xfrm>
            <a:off x="6744988" y="2273090"/>
            <a:ext cx="5347500" cy="6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Sesja 2: Projektowanie angażujących doświadczeń edukacyjnych;</a:t>
            </a:r>
            <a:endParaRPr sz="1800" b="1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72" name="Google Shape;72;p14"/>
          <p:cNvSpPr/>
          <p:nvPr/>
        </p:nvSpPr>
        <p:spPr>
          <a:xfrm rot="5400000">
            <a:off x="6435675" y="3117179"/>
            <a:ext cx="276900" cy="2388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73;p14"/>
          <p:cNvSpPr txBox="1"/>
          <p:nvPr/>
        </p:nvSpPr>
        <p:spPr>
          <a:xfrm>
            <a:off x="6744989" y="3047075"/>
            <a:ext cx="4954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Sesja 3: Komunikacja i interakcja;</a:t>
            </a:r>
            <a:endParaRPr sz="1800" b="1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74" name="Google Shape;74;p14"/>
          <p:cNvSpPr/>
          <p:nvPr/>
        </p:nvSpPr>
        <p:spPr>
          <a:xfrm rot="5400000">
            <a:off x="6442213" y="3690550"/>
            <a:ext cx="276900" cy="2388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5" name="Google Shape;75;p14" descr="A picture containing yellow, person&#10;&#10;Description automatically generated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26728" r="26728"/>
          <a:stretch/>
        </p:blipFill>
        <p:spPr>
          <a:xfrm>
            <a:off x="2100263" y="573088"/>
            <a:ext cx="3995737" cy="571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4" descr="A picture containing ic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98706" y="-127565"/>
            <a:ext cx="2386989" cy="1687495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4"/>
          <p:cNvSpPr txBox="1"/>
          <p:nvPr/>
        </p:nvSpPr>
        <p:spPr>
          <a:xfrm>
            <a:off x="6745001" y="4527692"/>
            <a:ext cx="4954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cs-CZ" sz="18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Sesja 6: Dostosowanie strategii zaangażowania</a:t>
            </a:r>
            <a:endParaRPr sz="1800" b="1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79" name="Google Shape;79;p14"/>
          <p:cNvSpPr txBox="1"/>
          <p:nvPr/>
        </p:nvSpPr>
        <p:spPr>
          <a:xfrm>
            <a:off x="6745001" y="3602230"/>
            <a:ext cx="4954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cs-CZ" sz="18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Sesja 4: Grywalizacja i motywacja</a:t>
            </a:r>
            <a:endParaRPr sz="1800" b="1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80" name="Google Shape;80;p14"/>
          <p:cNvSpPr txBox="1"/>
          <p:nvPr/>
        </p:nvSpPr>
        <p:spPr>
          <a:xfrm>
            <a:off x="6745001" y="5071080"/>
            <a:ext cx="4954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18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Najczęściej zadawane pytania, ocena i wnioski</a:t>
            </a:r>
            <a:endParaRPr sz="1800" b="1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81" name="Google Shape;81;p14"/>
          <p:cNvSpPr/>
          <p:nvPr/>
        </p:nvSpPr>
        <p:spPr>
          <a:xfrm rot="5400000">
            <a:off x="6442213" y="4164850"/>
            <a:ext cx="276900" cy="2388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Google Shape;82;p14"/>
          <p:cNvSpPr/>
          <p:nvPr/>
        </p:nvSpPr>
        <p:spPr>
          <a:xfrm rot="5400000">
            <a:off x="6442213" y="4639150"/>
            <a:ext cx="276900" cy="2388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Google Shape;83;p14"/>
          <p:cNvSpPr/>
          <p:nvPr/>
        </p:nvSpPr>
        <p:spPr>
          <a:xfrm rot="5400000">
            <a:off x="6442213" y="5136325"/>
            <a:ext cx="276900" cy="2388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Obraz 1" descr="Obraz zawierający Czcionka, zrzut ekranu, Jaskrawoniebieski, Grafika&#10;&#10;Opis wygenerowany automatycznie">
            <a:extLst>
              <a:ext uri="{FF2B5EF4-FFF2-40B4-BE49-F238E27FC236}">
                <a16:creationId xmlns:a16="http://schemas.microsoft.com/office/drawing/2014/main" id="{AA701B03-8644-C5B5-E9C5-743F1E03DA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78" y="6175663"/>
            <a:ext cx="2429309" cy="4617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3" name="Google Shape;463;p41"/>
          <p:cNvPicPr preferRelativeResize="0"/>
          <p:nvPr/>
        </p:nvPicPr>
        <p:blipFill rotWithShape="1">
          <a:blip r:embed="rId3">
            <a:alphaModFix amt="13000"/>
          </a:blip>
          <a:srcRect t="11984" b="14263"/>
          <a:stretch/>
        </p:blipFill>
        <p:spPr>
          <a:xfrm>
            <a:off x="0" y="10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41"/>
          <p:cNvSpPr txBox="1"/>
          <p:nvPr/>
        </p:nvSpPr>
        <p:spPr>
          <a:xfrm>
            <a:off x="3912600" y="303625"/>
            <a:ext cx="4366800" cy="6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hilosopher"/>
              <a:buNone/>
            </a:pPr>
            <a:r>
              <a:rPr lang="cs-CZ" sz="24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Dyskusja grupowa: Dzielenie się doświadczeniami i wyzwaniami</a:t>
            </a:r>
            <a:endParaRPr sz="2400" b="1" i="0" u="none" strike="noStrike" cap="non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grpSp>
        <p:nvGrpSpPr>
          <p:cNvPr id="465" name="Google Shape;465;p41"/>
          <p:cNvGrpSpPr/>
          <p:nvPr/>
        </p:nvGrpSpPr>
        <p:grpSpPr>
          <a:xfrm>
            <a:off x="5470062" y="1015247"/>
            <a:ext cx="1251876" cy="358096"/>
            <a:chOff x="5470062" y="1167647"/>
            <a:chExt cx="1251876" cy="358096"/>
          </a:xfrm>
        </p:grpSpPr>
        <p:sp>
          <p:nvSpPr>
            <p:cNvPr id="466" name="Google Shape;466;p41"/>
            <p:cNvSpPr/>
            <p:nvPr/>
          </p:nvSpPr>
          <p:spPr>
            <a:xfrm>
              <a:off x="5470062" y="1248799"/>
              <a:ext cx="195792" cy="19579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7" name="Google Shape;467;p41"/>
            <p:cNvSpPr/>
            <p:nvPr/>
          </p:nvSpPr>
          <p:spPr>
            <a:xfrm>
              <a:off x="5916952" y="1167647"/>
              <a:ext cx="358096" cy="35809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8" name="Google Shape;468;p41"/>
            <p:cNvSpPr/>
            <p:nvPr/>
          </p:nvSpPr>
          <p:spPr>
            <a:xfrm>
              <a:off x="6526146" y="1248799"/>
              <a:ext cx="195792" cy="19579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69" name="Google Shape;469;p41" descr="A picture containing ic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25575" y="0"/>
            <a:ext cx="1723782" cy="1218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4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3286" y="6283219"/>
            <a:ext cx="2247900" cy="460922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Google Shape;471;p41"/>
          <p:cNvSpPr txBox="1"/>
          <p:nvPr/>
        </p:nvSpPr>
        <p:spPr>
          <a:xfrm>
            <a:off x="1527900" y="1764075"/>
            <a:ext cx="9918000" cy="3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AutoNum type="arabicParenR"/>
            </a:pPr>
            <a:r>
              <a:rPr lang="cs-CZ" sz="2000" b="0" i="0" u="none" strike="noStrike" cap="none">
                <a:solidFill>
                  <a:srgbClr val="000000"/>
                </a:solidFill>
                <a:latin typeface="Philosopher"/>
                <a:ea typeface="Philosopher"/>
                <a:cs typeface="Philosopher"/>
                <a:sym typeface="Philosopher"/>
              </a:rPr>
              <a:t>Podziel uczestników na małe grupy </a:t>
            </a:r>
            <a:r>
              <a:rPr lang="cs-CZ" sz="2000" b="1" i="0" u="none" strike="noStrike" cap="none">
                <a:solidFill>
                  <a:srgbClr val="000000"/>
                </a:solidFill>
                <a:latin typeface="Philosopher"/>
                <a:ea typeface="Philosopher"/>
                <a:cs typeface="Philosopher"/>
                <a:sym typeface="Philosopher"/>
              </a:rPr>
              <a:t>po </a:t>
            </a:r>
            <a:r>
              <a:rPr lang="cs-CZ" sz="2000" b="1">
                <a:latin typeface="Philosopher"/>
                <a:ea typeface="Philosopher"/>
                <a:cs typeface="Philosopher"/>
                <a:sym typeface="Philosopher"/>
              </a:rPr>
              <a:t>3-4 </a:t>
            </a:r>
            <a:r>
              <a:rPr lang="cs-CZ" sz="2000" b="1" i="0" u="none" strike="noStrike" cap="none">
                <a:solidFill>
                  <a:srgbClr val="000000"/>
                </a:solidFill>
                <a:latin typeface="Philosopher"/>
                <a:ea typeface="Philosopher"/>
                <a:cs typeface="Philosopher"/>
                <a:sym typeface="Philosopher"/>
              </a:rPr>
              <a:t>osoby</a:t>
            </a:r>
            <a:r>
              <a:rPr lang="cs-CZ" sz="2000" b="0" i="0" u="none" strike="noStrike" cap="none">
                <a:solidFill>
                  <a:srgbClr val="000000"/>
                </a:solidFill>
                <a:latin typeface="Philosopher"/>
                <a:ea typeface="Philosopher"/>
                <a:cs typeface="Philosopher"/>
                <a:sym typeface="Philosopher"/>
              </a:rPr>
              <a:t>.</a:t>
            </a:r>
            <a:endParaRPr sz="2000" b="0" i="0" u="none" strike="noStrike" cap="none">
              <a:solidFill>
                <a:srgbClr val="000000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342900" marR="0" lvl="0" indent="-34290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Philosopher"/>
              <a:buAutoNum type="arabicParenR"/>
            </a:pPr>
            <a:r>
              <a:rPr lang="cs-CZ" sz="2000" b="1">
                <a:latin typeface="Philosopher"/>
                <a:ea typeface="Philosopher"/>
                <a:cs typeface="Philosopher"/>
                <a:sym typeface="Philosopher"/>
              </a:rPr>
              <a:t>PYTANIA DO DYSKUSJI</a:t>
            </a:r>
            <a:r>
              <a:rPr lang="cs-CZ" sz="2000">
                <a:latin typeface="Philosopher"/>
                <a:ea typeface="Philosopher"/>
                <a:cs typeface="Philosopher"/>
                <a:sym typeface="Philosopher"/>
              </a:rPr>
              <a:t>:</a:t>
            </a:r>
            <a:endParaRPr sz="2000">
              <a:latin typeface="Philosopher"/>
              <a:ea typeface="Philosopher"/>
              <a:cs typeface="Philosopher"/>
              <a:sym typeface="Philosopher"/>
            </a:endParaRPr>
          </a:p>
          <a:p>
            <a:pPr marL="914400" marR="0" lvl="1" indent="-35560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Philosopher"/>
              <a:buAutoNum type="alphaLcParenR"/>
            </a:pPr>
            <a:r>
              <a:rPr lang="cs-CZ" sz="2000">
                <a:latin typeface="Philosopher"/>
                <a:ea typeface="Philosopher"/>
                <a:cs typeface="Philosopher"/>
                <a:sym typeface="Philosopher"/>
              </a:rPr>
              <a:t>Z jakich platform mediów społecznościowych korzystałeś, aby zaangażować dorosłych uczniów? Jakie były wyniki?</a:t>
            </a:r>
            <a:endParaRPr sz="2000">
              <a:latin typeface="Philosopher"/>
              <a:ea typeface="Philosopher"/>
              <a:cs typeface="Philosopher"/>
              <a:sym typeface="Philosopher"/>
            </a:endParaRPr>
          </a:p>
          <a:p>
            <a:pPr marL="914400" marR="0" lvl="1" indent="-35560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Philosopher"/>
              <a:buAutoNum type="alphaLcParenR"/>
            </a:pPr>
            <a:r>
              <a:rPr lang="cs-CZ" sz="2000">
                <a:latin typeface="Philosopher"/>
                <a:ea typeface="Philosopher"/>
                <a:cs typeface="Philosopher"/>
                <a:sym typeface="Philosopher"/>
              </a:rPr>
              <a:t>Jakie strategie okazały się skuteczne w wywoływaniu dyskusji i interakcji w mediach społecznościowych?</a:t>
            </a:r>
            <a:endParaRPr sz="2000">
              <a:latin typeface="Philosopher"/>
              <a:ea typeface="Philosopher"/>
              <a:cs typeface="Philosopher"/>
              <a:sym typeface="Philosopher"/>
            </a:endParaRPr>
          </a:p>
          <a:p>
            <a:pPr marL="914400" lvl="1" indent="-355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Philosopher"/>
              <a:buAutoNum type="alphaLcParenR"/>
            </a:pPr>
            <a:r>
              <a:rPr lang="cs-CZ" sz="2000">
                <a:latin typeface="Philosopher"/>
                <a:ea typeface="Philosopher"/>
                <a:cs typeface="Philosopher"/>
                <a:sym typeface="Philosopher"/>
              </a:rPr>
              <a:t>Jakie wyzwania napotkałeś podczas korzystania z mediów społecznościowych w celu zaangażowania i jak je pokonałeś?</a:t>
            </a:r>
            <a:endParaRPr sz="2000">
              <a:latin typeface="Philosopher"/>
              <a:ea typeface="Philosopher"/>
              <a:cs typeface="Philosopher"/>
              <a:sym typeface="Philosopher"/>
            </a:endParaRPr>
          </a:p>
          <a:p>
            <a:pPr marL="457200" marR="0" lvl="0" indent="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600" b="0" i="1" u="none" strike="noStrike" cap="none">
              <a:solidFill>
                <a:srgbClr val="000000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42"/>
          <p:cNvSpPr txBox="1"/>
          <p:nvPr/>
        </p:nvSpPr>
        <p:spPr>
          <a:xfrm>
            <a:off x="3071701" y="2632325"/>
            <a:ext cx="6048600" cy="6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hilosopher"/>
              <a:buNone/>
            </a:pPr>
            <a:r>
              <a:rPr lang="cs-CZ" sz="2300" b="1">
                <a:latin typeface="Philosopher"/>
                <a:ea typeface="Philosopher"/>
                <a:cs typeface="Philosopher"/>
                <a:sym typeface="Philosopher"/>
              </a:rPr>
              <a:t>Pytania i odpowiedzi oraz podsumowanie.</a:t>
            </a:r>
            <a:endParaRPr sz="2500" b="1" i="0" u="none" strike="noStrike" cap="non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grpSp>
        <p:nvGrpSpPr>
          <p:cNvPr id="477" name="Google Shape;477;p42"/>
          <p:cNvGrpSpPr/>
          <p:nvPr/>
        </p:nvGrpSpPr>
        <p:grpSpPr>
          <a:xfrm>
            <a:off x="5470012" y="3428997"/>
            <a:ext cx="1251984" cy="358200"/>
            <a:chOff x="5470062" y="1167647"/>
            <a:chExt cx="1251984" cy="358200"/>
          </a:xfrm>
        </p:grpSpPr>
        <p:sp>
          <p:nvSpPr>
            <p:cNvPr id="478" name="Google Shape;478;p42"/>
            <p:cNvSpPr/>
            <p:nvPr/>
          </p:nvSpPr>
          <p:spPr>
            <a:xfrm>
              <a:off x="5470062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9" name="Google Shape;479;p42"/>
            <p:cNvSpPr/>
            <p:nvPr/>
          </p:nvSpPr>
          <p:spPr>
            <a:xfrm>
              <a:off x="5916952" y="1167647"/>
              <a:ext cx="358200" cy="35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0" name="Google Shape;480;p42"/>
            <p:cNvSpPr/>
            <p:nvPr/>
          </p:nvSpPr>
          <p:spPr>
            <a:xfrm>
              <a:off x="6526146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81" name="Google Shape;481;p42" descr="A picture containing 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25575" y="0"/>
            <a:ext cx="1723784" cy="1218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Obraz 1" descr="Obraz zawierający Czcionka, zrzut ekranu, Jaskrawoniebieski, Grafika&#10;&#10;Opis wygenerowany automatycznie">
            <a:extLst>
              <a:ext uri="{FF2B5EF4-FFF2-40B4-BE49-F238E27FC236}">
                <a16:creationId xmlns:a16="http://schemas.microsoft.com/office/drawing/2014/main" id="{E819A467-C054-AC5C-B699-5306F6B4B5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78" y="6175663"/>
            <a:ext cx="2429309" cy="4617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7" name="Google Shape;487;p43" descr="A person sitting at a desk with a computer and papers on i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488" name="Google Shape;488;p43"/>
          <p:cNvSpPr/>
          <p:nvPr/>
        </p:nvSpPr>
        <p:spPr>
          <a:xfrm>
            <a:off x="-264695" y="-270712"/>
            <a:ext cx="12721389" cy="7399421"/>
          </a:xfrm>
          <a:prstGeom prst="rect">
            <a:avLst/>
          </a:prstGeom>
          <a:gradFill>
            <a:gsLst>
              <a:gs pos="0">
                <a:srgbClr val="FFE77E">
                  <a:alpha val="0"/>
                </a:srgbClr>
              </a:gs>
              <a:gs pos="100000">
                <a:srgbClr val="FFEDB1"/>
              </a:gs>
            </a:gsLst>
            <a:path path="circle">
              <a:fillToRect l="50000" t="50000" r="50000" b="50000"/>
            </a:path>
            <a:tileRect/>
          </a:gradFill>
          <a:ln w="25400" cap="flat" cmpd="sng">
            <a:solidFill>
              <a:srgbClr val="FFE6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9" name="Google Shape;489;p43"/>
          <p:cNvSpPr txBox="1"/>
          <p:nvPr/>
        </p:nvSpPr>
        <p:spPr>
          <a:xfrm>
            <a:off x="3839189" y="2051289"/>
            <a:ext cx="7014257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6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CZAS PRZERWY!</a:t>
            </a:r>
            <a:endParaRPr sz="6600" b="0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90" name="Google Shape;490;p43" descr="A picture containing 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53446" y="74429"/>
            <a:ext cx="1338553" cy="9462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Obraz 1" descr="Obraz zawierający Czcionka, zrzut ekranu, Jaskrawoniebieski, Grafika&#10;&#10;Opis wygenerowany automatycznie">
            <a:extLst>
              <a:ext uri="{FF2B5EF4-FFF2-40B4-BE49-F238E27FC236}">
                <a16:creationId xmlns:a16="http://schemas.microsoft.com/office/drawing/2014/main" id="{41084A09-6888-7B36-4DC3-EDD5BA1FD0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78" y="6175663"/>
            <a:ext cx="2429309" cy="4617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44"/>
          <p:cNvSpPr/>
          <p:nvPr/>
        </p:nvSpPr>
        <p:spPr>
          <a:xfrm>
            <a:off x="3824064" y="1076946"/>
            <a:ext cx="4543871" cy="47041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97" name="Google Shape;497;p44" descr="A picture containing logo&#10;&#10;Description automatically generated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4652" r="14652"/>
          <a:stretch/>
        </p:blipFill>
        <p:spPr>
          <a:xfrm>
            <a:off x="5068883" y="2238750"/>
            <a:ext cx="2054225" cy="2054225"/>
          </a:xfrm>
          <a:prstGeom prst="rect">
            <a:avLst/>
          </a:prstGeom>
          <a:noFill/>
          <a:ln>
            <a:noFill/>
          </a:ln>
        </p:spPr>
      </p:pic>
      <p:sp>
        <p:nvSpPr>
          <p:cNvPr id="498" name="Google Shape;498;p44"/>
          <p:cNvSpPr txBox="1"/>
          <p:nvPr/>
        </p:nvSpPr>
        <p:spPr>
          <a:xfrm>
            <a:off x="5450555" y="1678900"/>
            <a:ext cx="1290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cs-CZ" sz="18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Sesja 4 </a:t>
            </a:r>
            <a:endParaRPr sz="1800" b="1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499" name="Google Shape;499;p44"/>
          <p:cNvSpPr txBox="1"/>
          <p:nvPr/>
        </p:nvSpPr>
        <p:spPr>
          <a:xfrm>
            <a:off x="3824077" y="4635633"/>
            <a:ext cx="4543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cs-CZ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Grywalizacja i motywacja</a:t>
            </a:r>
            <a:endParaRPr sz="2000" b="0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" name="Obraz 1" descr="Obraz zawierający Czcionka, zrzut ekranu, Jaskrawoniebieski, Grafika&#10;&#10;Opis wygenerowany automatycznie">
            <a:extLst>
              <a:ext uri="{FF2B5EF4-FFF2-40B4-BE49-F238E27FC236}">
                <a16:creationId xmlns:a16="http://schemas.microsoft.com/office/drawing/2014/main" id="{F40739D5-5C08-42A1-F919-3D51B9DACF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78" y="6175663"/>
            <a:ext cx="2429309" cy="4617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45"/>
          <p:cNvSpPr txBox="1"/>
          <p:nvPr/>
        </p:nvSpPr>
        <p:spPr>
          <a:xfrm>
            <a:off x="3822381" y="603289"/>
            <a:ext cx="4396200" cy="44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hilosopher"/>
              <a:buNone/>
            </a:pPr>
            <a:r>
              <a:rPr lang="cs-CZ" sz="28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Podsumowanie poprzedniej sesji</a:t>
            </a:r>
            <a:endParaRPr sz="2800" b="1" i="0" u="none" strike="noStrike" cap="non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grpSp>
        <p:nvGrpSpPr>
          <p:cNvPr id="506" name="Google Shape;506;p45"/>
          <p:cNvGrpSpPr/>
          <p:nvPr/>
        </p:nvGrpSpPr>
        <p:grpSpPr>
          <a:xfrm>
            <a:off x="5394562" y="1360322"/>
            <a:ext cx="1251984" cy="358200"/>
            <a:chOff x="5470062" y="1167647"/>
            <a:chExt cx="1251984" cy="358200"/>
          </a:xfrm>
        </p:grpSpPr>
        <p:sp>
          <p:nvSpPr>
            <p:cNvPr id="507" name="Google Shape;507;p45"/>
            <p:cNvSpPr/>
            <p:nvPr/>
          </p:nvSpPr>
          <p:spPr>
            <a:xfrm>
              <a:off x="5470062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8" name="Google Shape;508;p45"/>
            <p:cNvSpPr/>
            <p:nvPr/>
          </p:nvSpPr>
          <p:spPr>
            <a:xfrm>
              <a:off x="5916952" y="1167647"/>
              <a:ext cx="358200" cy="35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9" name="Google Shape;509;p45"/>
            <p:cNvSpPr/>
            <p:nvPr/>
          </p:nvSpPr>
          <p:spPr>
            <a:xfrm>
              <a:off x="6526146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10" name="Google Shape;510;p45" descr="A picture containing 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25575" y="0"/>
            <a:ext cx="1723784" cy="1218637"/>
          </a:xfrm>
          <a:prstGeom prst="rect">
            <a:avLst/>
          </a:prstGeom>
          <a:noFill/>
          <a:ln>
            <a:noFill/>
          </a:ln>
        </p:spPr>
      </p:pic>
      <p:sp>
        <p:nvSpPr>
          <p:cNvPr id="512" name="Google Shape;512;p45"/>
          <p:cNvSpPr txBox="1"/>
          <p:nvPr/>
        </p:nvSpPr>
        <p:spPr>
          <a:xfrm>
            <a:off x="3429825" y="2606538"/>
            <a:ext cx="5181300" cy="9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700">
                <a:latin typeface="Philosopher"/>
                <a:ea typeface="Philosopher"/>
                <a:cs typeface="Philosopher"/>
                <a:sym typeface="Philosopher"/>
              </a:rPr>
              <a:t>Strategie komunikacji omówione w poprzedniej sesji;</a:t>
            </a:r>
            <a:endParaRPr sz="2700"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513" name="Google Shape;513;p45"/>
          <p:cNvSpPr txBox="1"/>
          <p:nvPr/>
        </p:nvSpPr>
        <p:spPr>
          <a:xfrm>
            <a:off x="5897225" y="4553425"/>
            <a:ext cx="5487600" cy="101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cs-CZ" sz="25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Znaczenie komunikacji i interakcji w edukacji cyfrowej.</a:t>
            </a:r>
            <a:endParaRPr sz="1200"/>
          </a:p>
        </p:txBody>
      </p:sp>
      <p:sp>
        <p:nvSpPr>
          <p:cNvPr id="514" name="Google Shape;514;p45"/>
          <p:cNvSpPr/>
          <p:nvPr/>
        </p:nvSpPr>
        <p:spPr>
          <a:xfrm>
            <a:off x="3822363" y="4261333"/>
            <a:ext cx="1979620" cy="1596069"/>
          </a:xfrm>
          <a:custGeom>
            <a:avLst/>
            <a:gdLst/>
            <a:ahLst/>
            <a:cxnLst/>
            <a:rect l="l" t="t" r="r" b="b"/>
            <a:pathLst>
              <a:path w="1979620" h="1596069" extrusionOk="0">
                <a:moveTo>
                  <a:pt x="0" y="0"/>
                </a:moveTo>
                <a:lnTo>
                  <a:pt x="1979620" y="0"/>
                </a:lnTo>
                <a:lnTo>
                  <a:pt x="1979620" y="1596069"/>
                </a:lnTo>
                <a:lnTo>
                  <a:pt x="0" y="15960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pl-PL"/>
          </a:p>
        </p:txBody>
      </p:sp>
      <p:sp>
        <p:nvSpPr>
          <p:cNvPr id="515" name="Google Shape;515;p45"/>
          <p:cNvSpPr/>
          <p:nvPr/>
        </p:nvSpPr>
        <p:spPr>
          <a:xfrm>
            <a:off x="1406675" y="2421914"/>
            <a:ext cx="1861380" cy="1355084"/>
          </a:xfrm>
          <a:custGeom>
            <a:avLst/>
            <a:gdLst/>
            <a:ahLst/>
            <a:cxnLst/>
            <a:rect l="l" t="t" r="r" b="b"/>
            <a:pathLst>
              <a:path w="1751887" h="1191283" extrusionOk="0">
                <a:moveTo>
                  <a:pt x="0" y="0"/>
                </a:moveTo>
                <a:lnTo>
                  <a:pt x="1751887" y="0"/>
                </a:lnTo>
                <a:lnTo>
                  <a:pt x="1751887" y="1191283"/>
                </a:lnTo>
                <a:lnTo>
                  <a:pt x="0" y="11912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pl-PL"/>
          </a:p>
        </p:txBody>
      </p:sp>
      <p:pic>
        <p:nvPicPr>
          <p:cNvPr id="2" name="Obraz 1" descr="Obraz zawierający Czcionka, zrzut ekranu, Jaskrawoniebieski, Grafika&#10;&#10;Opis wygenerowany automatycznie">
            <a:extLst>
              <a:ext uri="{FF2B5EF4-FFF2-40B4-BE49-F238E27FC236}">
                <a16:creationId xmlns:a16="http://schemas.microsoft.com/office/drawing/2014/main" id="{4C9DB7C8-D5E8-4CD7-97FB-99AEAEF0FF7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78" y="6175663"/>
            <a:ext cx="2429309" cy="4617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46"/>
          <p:cNvSpPr txBox="1"/>
          <p:nvPr/>
        </p:nvSpPr>
        <p:spPr>
          <a:xfrm>
            <a:off x="4078500" y="361178"/>
            <a:ext cx="4035000" cy="7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hilosopher"/>
              <a:buNone/>
            </a:pPr>
            <a:r>
              <a:rPr lang="cs-CZ" sz="25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Zasady grywalizacji i motywacja (I)</a:t>
            </a:r>
            <a:endParaRPr sz="2500" b="1" i="0" u="none" strike="noStrike" cap="non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pic>
        <p:nvPicPr>
          <p:cNvPr id="521" name="Google Shape;521;p46" descr="A picture containing 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25575" y="0"/>
            <a:ext cx="1723782" cy="1218637"/>
          </a:xfrm>
          <a:prstGeom prst="rect">
            <a:avLst/>
          </a:prstGeom>
          <a:noFill/>
          <a:ln>
            <a:noFill/>
          </a:ln>
        </p:spPr>
      </p:pic>
      <p:sp>
        <p:nvSpPr>
          <p:cNvPr id="523" name="Google Shape;523;p46"/>
          <p:cNvSpPr txBox="1"/>
          <p:nvPr/>
        </p:nvSpPr>
        <p:spPr>
          <a:xfrm>
            <a:off x="635925" y="2647950"/>
            <a:ext cx="72612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556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2000"/>
              <a:buFont typeface="Philosopher"/>
              <a:buChar char="-"/>
            </a:pPr>
            <a:r>
              <a:rPr lang="cs-CZ" sz="2000" b="1">
                <a:highlight>
                  <a:schemeClr val="accent1"/>
                </a:highlight>
                <a:latin typeface="Philosopher"/>
                <a:ea typeface="Philosopher"/>
                <a:cs typeface="Philosopher"/>
                <a:sym typeface="Philosopher"/>
              </a:rPr>
              <a:t>Jasne cele </a:t>
            </a:r>
            <a:r>
              <a:rPr lang="cs-CZ" sz="2000">
                <a:latin typeface="Philosopher"/>
                <a:ea typeface="Philosopher"/>
                <a:cs typeface="Philosopher"/>
                <a:sym typeface="Philosopher"/>
              </a:rPr>
              <a:t>zapewniają poczucie celu i kierunku, motywując uczniów do pracy nad konkretnymi wynikami. Osiąganie celów wyzwala poczucie spełnienia;</a:t>
            </a:r>
            <a:endParaRPr sz="2000"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524" name="Google Shape;524;p46"/>
          <p:cNvSpPr txBox="1"/>
          <p:nvPr/>
        </p:nvSpPr>
        <p:spPr>
          <a:xfrm>
            <a:off x="2171550" y="1405738"/>
            <a:ext cx="78489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b="1" i="1">
                <a:latin typeface="Philosopher"/>
                <a:ea typeface="Philosopher"/>
                <a:cs typeface="Philosopher"/>
                <a:sym typeface="Philosopher"/>
              </a:rPr>
              <a:t>Grywalizacja </a:t>
            </a:r>
            <a:r>
              <a:rPr lang="cs-CZ" sz="1800" i="1">
                <a:latin typeface="Philosopher"/>
                <a:ea typeface="Philosopher"/>
                <a:cs typeface="Philosopher"/>
                <a:sym typeface="Philosopher"/>
              </a:rPr>
              <a:t>obejmuje integrację </a:t>
            </a:r>
            <a:r>
              <a:rPr lang="cs-CZ" sz="1800" b="1" i="1">
                <a:latin typeface="Philosopher"/>
                <a:ea typeface="Philosopher"/>
                <a:cs typeface="Philosopher"/>
                <a:sym typeface="Philosopher"/>
              </a:rPr>
              <a:t>elementów przypominających gry w kontekstach niezwiązanych z grami </a:t>
            </a:r>
            <a:r>
              <a:rPr lang="cs-CZ" sz="1800" i="1">
                <a:latin typeface="Philosopher"/>
                <a:ea typeface="Philosopher"/>
                <a:cs typeface="Philosopher"/>
                <a:sym typeface="Philosopher"/>
              </a:rPr>
              <a:t>w celu </a:t>
            </a:r>
            <a:r>
              <a:rPr lang="cs-CZ" sz="1800" b="1" i="1">
                <a:latin typeface="Philosopher"/>
                <a:ea typeface="Philosopher"/>
                <a:cs typeface="Philosopher"/>
                <a:sym typeface="Philosopher"/>
              </a:rPr>
              <a:t>zwiększenia zaangażowania i motywacji</a:t>
            </a:r>
            <a:r>
              <a:rPr lang="cs-CZ" sz="1800" i="1">
                <a:latin typeface="Philosopher"/>
                <a:ea typeface="Philosopher"/>
                <a:cs typeface="Philosopher"/>
                <a:sym typeface="Philosopher"/>
              </a:rPr>
              <a:t>. Oto </a:t>
            </a:r>
            <a:r>
              <a:rPr lang="cs-CZ" sz="1800" i="1" u="sng">
                <a:highlight>
                  <a:srgbClr val="FFE68F"/>
                </a:highlight>
                <a:latin typeface="Philosopher"/>
                <a:ea typeface="Philosopher"/>
                <a:cs typeface="Philosopher"/>
                <a:sym typeface="Philosopher"/>
              </a:rPr>
              <a:t>kluczowe zasady grywalizacji </a:t>
            </a:r>
            <a:r>
              <a:rPr lang="cs-CZ" sz="1800" i="1">
                <a:latin typeface="Philosopher"/>
                <a:ea typeface="Philosopher"/>
                <a:cs typeface="Philosopher"/>
                <a:sym typeface="Philosopher"/>
              </a:rPr>
              <a:t>i ich wpływ na motywację uczniów:</a:t>
            </a:r>
            <a:endParaRPr sz="1800" i="1"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525" name="Google Shape;525;p46"/>
          <p:cNvSpPr txBox="1"/>
          <p:nvPr/>
        </p:nvSpPr>
        <p:spPr>
          <a:xfrm>
            <a:off x="623250" y="5058450"/>
            <a:ext cx="77910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5560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000"/>
              <a:buFont typeface="Philosopher"/>
              <a:buChar char="-"/>
            </a:pPr>
            <a:r>
              <a:rPr lang="cs-CZ" sz="2000" b="1">
                <a:solidFill>
                  <a:schemeClr val="dk1"/>
                </a:solidFill>
                <a:highlight>
                  <a:schemeClr val="accent1"/>
                </a:highlight>
                <a:latin typeface="Philosopher"/>
                <a:ea typeface="Philosopher"/>
                <a:cs typeface="Philosopher"/>
                <a:sym typeface="Philosopher"/>
              </a:rPr>
              <a:t>Natychmiastowa informacja zwrotna </a:t>
            </a:r>
            <a:r>
              <a:rPr lang="cs-CZ" sz="20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informuje uczniów o ich wynikach, wzmacniając pozytywne zachowania i kierując ulepszeniami. Wzmacnia to poczucie kompetencji i pomaga utrzymać zaangażowanie.</a:t>
            </a:r>
            <a:endParaRPr sz="2000"/>
          </a:p>
        </p:txBody>
      </p:sp>
      <p:sp>
        <p:nvSpPr>
          <p:cNvPr id="526" name="Google Shape;526;p46"/>
          <p:cNvSpPr txBox="1"/>
          <p:nvPr/>
        </p:nvSpPr>
        <p:spPr>
          <a:xfrm>
            <a:off x="4794150" y="3760800"/>
            <a:ext cx="68556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55600" algn="r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2000"/>
              <a:buFont typeface="Philosopher"/>
              <a:buChar char="-"/>
            </a:pPr>
            <a:r>
              <a:rPr lang="cs-CZ" sz="2000" b="1">
                <a:solidFill>
                  <a:schemeClr val="dk1"/>
                </a:solidFill>
                <a:highlight>
                  <a:schemeClr val="accent1"/>
                </a:highlight>
                <a:latin typeface="Philosopher"/>
                <a:ea typeface="Philosopher"/>
                <a:cs typeface="Philosopher"/>
                <a:sym typeface="Philosopher"/>
              </a:rPr>
              <a:t>Progresja wykorzystuje </a:t>
            </a:r>
            <a:r>
              <a:rPr lang="cs-CZ" sz="20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wrodzone pragnienie uczniów do rozwoju i mistrzostwa. Przechodzenie przez kolejne poziomy daje poczucie osiągnięć i zachęca do dalszego uczestnictwa.</a:t>
            </a:r>
            <a:endParaRPr sz="2000"/>
          </a:p>
        </p:txBody>
      </p:sp>
      <p:sp>
        <p:nvSpPr>
          <p:cNvPr id="527" name="Google Shape;527;p46"/>
          <p:cNvSpPr/>
          <p:nvPr/>
        </p:nvSpPr>
        <p:spPr>
          <a:xfrm>
            <a:off x="2411175" y="1359550"/>
            <a:ext cx="7332300" cy="1015800"/>
          </a:xfrm>
          <a:prstGeom prst="rect">
            <a:avLst/>
          </a:prstGeom>
          <a:noFill/>
          <a:ln w="76200" cap="flat" cmpd="sng">
            <a:solidFill>
              <a:schemeClr val="accent1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Obraz 1" descr="Obraz zawierający Czcionka, zrzut ekranu, Jaskrawoniebieski, Grafika&#10;&#10;Opis wygenerowany automatycznie">
            <a:extLst>
              <a:ext uri="{FF2B5EF4-FFF2-40B4-BE49-F238E27FC236}">
                <a16:creationId xmlns:a16="http://schemas.microsoft.com/office/drawing/2014/main" id="{42241F4A-EC95-74A4-C7B7-5CA4D7445C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78" y="6175663"/>
            <a:ext cx="2429309" cy="4617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47"/>
          <p:cNvSpPr txBox="1"/>
          <p:nvPr/>
        </p:nvSpPr>
        <p:spPr>
          <a:xfrm>
            <a:off x="4078450" y="229128"/>
            <a:ext cx="4035000" cy="7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hilosopher"/>
              <a:buNone/>
            </a:pPr>
            <a:r>
              <a:rPr lang="cs-CZ" sz="28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Zasady grywalizacji i motywacja (II)</a:t>
            </a:r>
            <a:endParaRPr sz="2800" b="1" i="0" u="none" strike="noStrike" cap="non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grpSp>
        <p:nvGrpSpPr>
          <p:cNvPr id="533" name="Google Shape;533;p47"/>
          <p:cNvGrpSpPr/>
          <p:nvPr/>
        </p:nvGrpSpPr>
        <p:grpSpPr>
          <a:xfrm>
            <a:off x="5470060" y="1039589"/>
            <a:ext cx="1251876" cy="358096"/>
            <a:chOff x="5470062" y="1167647"/>
            <a:chExt cx="1251876" cy="358096"/>
          </a:xfrm>
        </p:grpSpPr>
        <p:sp>
          <p:nvSpPr>
            <p:cNvPr id="534" name="Google Shape;534;p47"/>
            <p:cNvSpPr/>
            <p:nvPr/>
          </p:nvSpPr>
          <p:spPr>
            <a:xfrm>
              <a:off x="5470062" y="1248799"/>
              <a:ext cx="195792" cy="19579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5" name="Google Shape;535;p47"/>
            <p:cNvSpPr/>
            <p:nvPr/>
          </p:nvSpPr>
          <p:spPr>
            <a:xfrm>
              <a:off x="5916952" y="1167647"/>
              <a:ext cx="358096" cy="35809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6" name="Google Shape;536;p47"/>
            <p:cNvSpPr/>
            <p:nvPr/>
          </p:nvSpPr>
          <p:spPr>
            <a:xfrm>
              <a:off x="6526146" y="1248799"/>
              <a:ext cx="195792" cy="19579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37" name="Google Shape;537;p47" descr="A picture containing 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25575" y="0"/>
            <a:ext cx="1723782" cy="1218637"/>
          </a:xfrm>
          <a:prstGeom prst="rect">
            <a:avLst/>
          </a:prstGeom>
          <a:noFill/>
          <a:ln>
            <a:noFill/>
          </a:ln>
        </p:spPr>
      </p:pic>
      <p:sp>
        <p:nvSpPr>
          <p:cNvPr id="539" name="Google Shape;539;p47"/>
          <p:cNvSpPr txBox="1"/>
          <p:nvPr/>
        </p:nvSpPr>
        <p:spPr>
          <a:xfrm>
            <a:off x="722550" y="1654825"/>
            <a:ext cx="8892900" cy="46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lvl="0" indent="-355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hilosopher"/>
              <a:buChar char="-"/>
            </a:pPr>
            <a:r>
              <a:rPr lang="cs-CZ" sz="2000" b="1">
                <a:solidFill>
                  <a:schemeClr val="dk1"/>
                </a:solidFill>
                <a:highlight>
                  <a:schemeClr val="accent1"/>
                </a:highlight>
                <a:latin typeface="Philosopher"/>
                <a:ea typeface="Philosopher"/>
                <a:cs typeface="Philosopher"/>
                <a:sym typeface="Philosopher"/>
              </a:rPr>
              <a:t>Rywalizacja i współpraca: </a:t>
            </a:r>
            <a:r>
              <a:rPr lang="cs-CZ" sz="20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Zdrowa rywalizacja pobudza motywację poprzez stawianie uczniom wyzwań polegających na osiąganiu lepszych wyników niż oni sami lub inni. Współpraca sprzyja poczuciu wspólnoty i wspólnych osiągnięć, zwiększając motywację poprzez interakcje społeczne;</a:t>
            </a:r>
            <a:endParaRPr sz="200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hilosopher"/>
              <a:buChar char="-"/>
            </a:pPr>
            <a:r>
              <a:rPr lang="cs-CZ" sz="2000" b="1">
                <a:solidFill>
                  <a:schemeClr val="dk1"/>
                </a:solidFill>
                <a:highlight>
                  <a:schemeClr val="accent1"/>
                </a:highlight>
                <a:latin typeface="Philosopher"/>
                <a:ea typeface="Philosopher"/>
                <a:cs typeface="Philosopher"/>
                <a:sym typeface="Philosopher"/>
              </a:rPr>
              <a:t>Nagrody </a:t>
            </a:r>
            <a:r>
              <a:rPr lang="cs-CZ" sz="20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zapewniają wewnętrzną i zewnętrzną motywację. Potwierdzają wysiłki uczniów, prowadząc do zwiększonego zaangażowania i chęci zdobycia większej liczby nagród;</a:t>
            </a:r>
            <a:endParaRPr sz="200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hilosopher"/>
              <a:buChar char="-"/>
            </a:pPr>
            <a:r>
              <a:rPr lang="cs-CZ" sz="2000" b="1">
                <a:solidFill>
                  <a:schemeClr val="dk1"/>
                </a:solidFill>
                <a:highlight>
                  <a:schemeClr val="accent1"/>
                </a:highlight>
                <a:latin typeface="Philosopher"/>
                <a:ea typeface="Philosopher"/>
                <a:cs typeface="Philosopher"/>
                <a:sym typeface="Philosopher"/>
              </a:rPr>
              <a:t>Interakcje społeczne </a:t>
            </a:r>
            <a:r>
              <a:rPr lang="cs-CZ" sz="20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promują poczucie przynależności i wspólnoty. Uczniowie angażują się bardziej, gdy mogą dzielić się doświadczeniami, współpracować i rywalizować z rówieśnikami;</a:t>
            </a:r>
            <a:endParaRPr sz="200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457200" lvl="0" indent="-355600" algn="l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000"/>
              <a:buFont typeface="Philosopher"/>
              <a:buChar char="-"/>
            </a:pPr>
            <a:r>
              <a:rPr lang="cs-CZ" sz="2000" b="1">
                <a:solidFill>
                  <a:schemeClr val="dk1"/>
                </a:solidFill>
                <a:highlight>
                  <a:schemeClr val="accent1"/>
                </a:highlight>
                <a:latin typeface="Philosopher"/>
                <a:ea typeface="Philosopher"/>
                <a:cs typeface="Philosopher"/>
                <a:sym typeface="Philosopher"/>
              </a:rPr>
              <a:t>Wyzwania i niespodzianki </a:t>
            </a:r>
            <a:r>
              <a:rPr lang="cs-CZ" sz="20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wywołują ciekawość i ekscytację, zapobiegając monotonii i napędzając trwałe zaangażowanie;</a:t>
            </a:r>
            <a:endParaRPr sz="200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540" name="Google Shape;540;p47"/>
          <p:cNvSpPr/>
          <p:nvPr/>
        </p:nvSpPr>
        <p:spPr>
          <a:xfrm>
            <a:off x="10392963" y="2954675"/>
            <a:ext cx="675824" cy="948645"/>
          </a:xfrm>
          <a:custGeom>
            <a:avLst/>
            <a:gdLst/>
            <a:ahLst/>
            <a:cxnLst/>
            <a:rect l="l" t="t" r="r" b="b"/>
            <a:pathLst>
              <a:path w="997526" h="1448313" extrusionOk="0">
                <a:moveTo>
                  <a:pt x="0" y="0"/>
                </a:moveTo>
                <a:lnTo>
                  <a:pt x="997526" y="0"/>
                </a:lnTo>
                <a:lnTo>
                  <a:pt x="997526" y="1448313"/>
                </a:lnTo>
                <a:lnTo>
                  <a:pt x="0" y="14483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pl-PL"/>
          </a:p>
        </p:txBody>
      </p:sp>
      <p:sp>
        <p:nvSpPr>
          <p:cNvPr id="541" name="Google Shape;541;p47"/>
          <p:cNvSpPr/>
          <p:nvPr/>
        </p:nvSpPr>
        <p:spPr>
          <a:xfrm>
            <a:off x="10170913" y="4128937"/>
            <a:ext cx="1119934" cy="1025513"/>
          </a:xfrm>
          <a:custGeom>
            <a:avLst/>
            <a:gdLst/>
            <a:ahLst/>
            <a:cxnLst/>
            <a:rect l="l" t="t" r="r" b="b"/>
            <a:pathLst>
              <a:path w="1566341" h="1429286" extrusionOk="0">
                <a:moveTo>
                  <a:pt x="0" y="0"/>
                </a:moveTo>
                <a:lnTo>
                  <a:pt x="1566341" y="0"/>
                </a:lnTo>
                <a:lnTo>
                  <a:pt x="1566341" y="1429286"/>
                </a:lnTo>
                <a:lnTo>
                  <a:pt x="0" y="14292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pl-PL"/>
          </a:p>
        </p:txBody>
      </p:sp>
      <p:sp>
        <p:nvSpPr>
          <p:cNvPr id="542" name="Google Shape;542;p47"/>
          <p:cNvSpPr/>
          <p:nvPr/>
        </p:nvSpPr>
        <p:spPr>
          <a:xfrm>
            <a:off x="10181488" y="5401275"/>
            <a:ext cx="1098788" cy="1025538"/>
          </a:xfrm>
          <a:custGeom>
            <a:avLst/>
            <a:gdLst/>
            <a:ahLst/>
            <a:cxnLst/>
            <a:rect l="l" t="t" r="r" b="b"/>
            <a:pathLst>
              <a:path w="1323841" h="1559754" extrusionOk="0">
                <a:moveTo>
                  <a:pt x="0" y="0"/>
                </a:moveTo>
                <a:lnTo>
                  <a:pt x="1323841" y="0"/>
                </a:lnTo>
                <a:lnTo>
                  <a:pt x="1323841" y="1559754"/>
                </a:lnTo>
                <a:lnTo>
                  <a:pt x="0" y="15597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pl-PL"/>
          </a:p>
        </p:txBody>
      </p:sp>
      <p:sp>
        <p:nvSpPr>
          <p:cNvPr id="543" name="Google Shape;543;p47"/>
          <p:cNvSpPr/>
          <p:nvPr/>
        </p:nvSpPr>
        <p:spPr>
          <a:xfrm>
            <a:off x="10210864" y="1654824"/>
            <a:ext cx="1039999" cy="1024399"/>
          </a:xfrm>
          <a:custGeom>
            <a:avLst/>
            <a:gdLst/>
            <a:ahLst/>
            <a:cxnLst/>
            <a:rect l="l" t="t" r="r" b="b"/>
            <a:pathLst>
              <a:path w="1400672" h="1379662" extrusionOk="0">
                <a:moveTo>
                  <a:pt x="0" y="0"/>
                </a:moveTo>
                <a:lnTo>
                  <a:pt x="1400672" y="0"/>
                </a:lnTo>
                <a:lnTo>
                  <a:pt x="1400672" y="1379661"/>
                </a:lnTo>
                <a:lnTo>
                  <a:pt x="0" y="13796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pl-PL"/>
          </a:p>
        </p:txBody>
      </p:sp>
      <p:pic>
        <p:nvPicPr>
          <p:cNvPr id="2" name="Obraz 1" descr="Obraz zawierający Czcionka, zrzut ekranu, Jaskrawoniebieski, Grafika&#10;&#10;Opis wygenerowany automatycznie">
            <a:extLst>
              <a:ext uri="{FF2B5EF4-FFF2-40B4-BE49-F238E27FC236}">
                <a16:creationId xmlns:a16="http://schemas.microsoft.com/office/drawing/2014/main" id="{AD0E17A1-CD04-7508-0EBE-00E3DAF92CC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78" y="6175663"/>
            <a:ext cx="2429309" cy="4617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48"/>
          <p:cNvSpPr txBox="1"/>
          <p:nvPr/>
        </p:nvSpPr>
        <p:spPr>
          <a:xfrm>
            <a:off x="4078450" y="229124"/>
            <a:ext cx="4035000" cy="10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hilosopher"/>
              <a:buNone/>
            </a:pPr>
            <a:r>
              <a:rPr lang="cs-CZ" sz="28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Zasady grywalizacji i motywacja (III)</a:t>
            </a:r>
            <a:endParaRPr sz="2800" b="1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hilosopher"/>
              <a:buNone/>
            </a:pPr>
            <a:endParaRPr sz="2800" b="1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grpSp>
        <p:nvGrpSpPr>
          <p:cNvPr id="549" name="Google Shape;549;p48"/>
          <p:cNvGrpSpPr/>
          <p:nvPr/>
        </p:nvGrpSpPr>
        <p:grpSpPr>
          <a:xfrm>
            <a:off x="5470060" y="1039589"/>
            <a:ext cx="1251876" cy="358096"/>
            <a:chOff x="5470062" y="1167647"/>
            <a:chExt cx="1251876" cy="358096"/>
          </a:xfrm>
        </p:grpSpPr>
        <p:sp>
          <p:nvSpPr>
            <p:cNvPr id="550" name="Google Shape;550;p48"/>
            <p:cNvSpPr/>
            <p:nvPr/>
          </p:nvSpPr>
          <p:spPr>
            <a:xfrm>
              <a:off x="5470062" y="1248799"/>
              <a:ext cx="195792" cy="19579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1" name="Google Shape;551;p48"/>
            <p:cNvSpPr/>
            <p:nvPr/>
          </p:nvSpPr>
          <p:spPr>
            <a:xfrm>
              <a:off x="5916952" y="1167647"/>
              <a:ext cx="358096" cy="35809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2" name="Google Shape;552;p48"/>
            <p:cNvSpPr/>
            <p:nvPr/>
          </p:nvSpPr>
          <p:spPr>
            <a:xfrm>
              <a:off x="6526146" y="1248799"/>
              <a:ext cx="195792" cy="19579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53" name="Google Shape;553;p48" descr="A picture containing 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25575" y="0"/>
            <a:ext cx="1723782" cy="1218637"/>
          </a:xfrm>
          <a:prstGeom prst="rect">
            <a:avLst/>
          </a:prstGeom>
          <a:noFill/>
          <a:ln>
            <a:noFill/>
          </a:ln>
        </p:spPr>
      </p:pic>
      <p:sp>
        <p:nvSpPr>
          <p:cNvPr id="555" name="Google Shape;555;p48"/>
          <p:cNvSpPr txBox="1"/>
          <p:nvPr/>
        </p:nvSpPr>
        <p:spPr>
          <a:xfrm>
            <a:off x="1971025" y="1908750"/>
            <a:ext cx="9442200" cy="38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Philosopher"/>
              <a:buChar char="-"/>
            </a:pPr>
            <a:r>
              <a:rPr lang="cs-CZ" sz="2000" b="1">
                <a:highlight>
                  <a:schemeClr val="accent1"/>
                </a:highlight>
                <a:latin typeface="Philosopher"/>
                <a:ea typeface="Philosopher"/>
                <a:cs typeface="Philosopher"/>
                <a:sym typeface="Philosopher"/>
              </a:rPr>
              <a:t>Personalizacja </a:t>
            </a:r>
            <a:r>
              <a:rPr lang="cs-CZ" sz="2000">
                <a:latin typeface="Philosopher"/>
                <a:ea typeface="Philosopher"/>
                <a:cs typeface="Philosopher"/>
                <a:sym typeface="Philosopher"/>
              </a:rPr>
              <a:t>zaspokaja indywidualne preferencje, wspierając poczucie autonomii. Wybór wzmacnia pozycję uczniów i zwiększa ich zaangażowanie w proces uczenia się;</a:t>
            </a:r>
            <a:endParaRPr sz="2000">
              <a:latin typeface="Philosopher"/>
              <a:ea typeface="Philosopher"/>
              <a:cs typeface="Philosopher"/>
              <a:sym typeface="Philosopher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Philosopher"/>
              <a:buChar char="-"/>
            </a:pPr>
            <a:r>
              <a:rPr lang="cs-CZ" sz="2000" b="1">
                <a:highlight>
                  <a:schemeClr val="accent1"/>
                </a:highlight>
                <a:latin typeface="Philosopher"/>
                <a:ea typeface="Philosopher"/>
                <a:cs typeface="Philosopher"/>
                <a:sym typeface="Philosopher"/>
              </a:rPr>
              <a:t>Wciągające opowiadanie historii</a:t>
            </a:r>
            <a:r>
              <a:rPr lang="cs-CZ" sz="2000">
                <a:highlight>
                  <a:schemeClr val="accent1"/>
                </a:highlight>
                <a:latin typeface="Philosopher"/>
                <a:ea typeface="Philosopher"/>
                <a:cs typeface="Philosopher"/>
                <a:sym typeface="Philosopher"/>
              </a:rPr>
              <a:t>:</a:t>
            </a:r>
            <a:r>
              <a:rPr lang="cs-CZ" sz="2000">
                <a:latin typeface="Philosopher"/>
                <a:ea typeface="Philosopher"/>
                <a:cs typeface="Philosopher"/>
                <a:sym typeface="Philosopher"/>
              </a:rPr>
              <a:t> Historie tworzą relatywny kontekst i emocjonalne połączenie. Wciągający storytelling może prowadzić do głębszego zaangażowania i zwiększonego poczucia istotności;</a:t>
            </a:r>
            <a:endParaRPr sz="2000">
              <a:latin typeface="Philosopher"/>
              <a:ea typeface="Philosopher"/>
              <a:cs typeface="Philosopher"/>
              <a:sym typeface="Philosopher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Philosopher"/>
              <a:buChar char="-"/>
            </a:pPr>
            <a:r>
              <a:rPr lang="cs-CZ" sz="2000" b="1">
                <a:highlight>
                  <a:schemeClr val="accent1"/>
                </a:highlight>
                <a:latin typeface="Philosopher"/>
                <a:ea typeface="Philosopher"/>
                <a:cs typeface="Philosopher"/>
                <a:sym typeface="Philosopher"/>
              </a:rPr>
              <a:t>Osiągnięcia i tablice wyników: </a:t>
            </a:r>
            <a:r>
              <a:rPr lang="cs-CZ" sz="2000">
                <a:latin typeface="Philosopher"/>
                <a:ea typeface="Philosopher"/>
                <a:cs typeface="Philosopher"/>
                <a:sym typeface="Philosopher"/>
              </a:rPr>
              <a:t>Publiczne uznanie i widoczność osiągnięć motywują uczniów do doskonalenia się i rywalizacji. Tablice wyników podsycają chęć bycia na szczycie i przyczyniają się do trwałego zaangażowania;</a:t>
            </a:r>
            <a:endParaRPr sz="2000">
              <a:latin typeface="Philosopher"/>
              <a:ea typeface="Philosopher"/>
              <a:cs typeface="Philosopher"/>
              <a:sym typeface="Philosopher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2000"/>
              <a:buFont typeface="Philosopher"/>
              <a:buChar char="-"/>
            </a:pPr>
            <a:r>
              <a:rPr lang="cs-CZ" sz="2000" b="1">
                <a:highlight>
                  <a:schemeClr val="accent1"/>
                </a:highlight>
                <a:latin typeface="Philosopher"/>
                <a:ea typeface="Philosopher"/>
                <a:cs typeface="Philosopher"/>
                <a:sym typeface="Philosopher"/>
              </a:rPr>
              <a:t>Zabawa </a:t>
            </a:r>
            <a:r>
              <a:rPr lang="cs-CZ" sz="2000">
                <a:highlight>
                  <a:schemeClr val="accent1"/>
                </a:highlight>
                <a:latin typeface="Philosopher"/>
                <a:ea typeface="Philosopher"/>
                <a:cs typeface="Philosopher"/>
                <a:sym typeface="Philosopher"/>
              </a:rPr>
              <a:t>sprawia, </a:t>
            </a:r>
            <a:r>
              <a:rPr lang="cs-CZ" sz="2000">
                <a:latin typeface="Philosopher"/>
                <a:ea typeface="Philosopher"/>
                <a:cs typeface="Philosopher"/>
                <a:sym typeface="Philosopher"/>
              </a:rPr>
              <a:t>że nauka jest przyjemna i zmniejsza postrzeganą trudność. Zabawne interakcje wywołują pozytywne emocje, przyczyniając się do zwiększenia motywacji.</a:t>
            </a:r>
            <a:endParaRPr sz="2000"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556" name="Google Shape;556;p48"/>
          <p:cNvSpPr/>
          <p:nvPr/>
        </p:nvSpPr>
        <p:spPr>
          <a:xfrm>
            <a:off x="1173116" y="1743875"/>
            <a:ext cx="714156" cy="816178"/>
          </a:xfrm>
          <a:custGeom>
            <a:avLst/>
            <a:gdLst/>
            <a:ahLst/>
            <a:cxnLst/>
            <a:rect l="l" t="t" r="r" b="b"/>
            <a:pathLst>
              <a:path w="1366806" h="1562064" extrusionOk="0">
                <a:moveTo>
                  <a:pt x="0" y="0"/>
                </a:moveTo>
                <a:lnTo>
                  <a:pt x="1366806" y="0"/>
                </a:lnTo>
                <a:lnTo>
                  <a:pt x="1366806" y="1562063"/>
                </a:lnTo>
                <a:lnTo>
                  <a:pt x="0" y="15620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pl-PL"/>
          </a:p>
        </p:txBody>
      </p:sp>
      <p:sp>
        <p:nvSpPr>
          <p:cNvPr id="557" name="Google Shape;557;p48"/>
          <p:cNvSpPr/>
          <p:nvPr/>
        </p:nvSpPr>
        <p:spPr>
          <a:xfrm>
            <a:off x="1067427" y="3763199"/>
            <a:ext cx="925523" cy="925523"/>
          </a:xfrm>
          <a:custGeom>
            <a:avLst/>
            <a:gdLst/>
            <a:ahLst/>
            <a:cxnLst/>
            <a:rect l="l" t="t" r="r" b="b"/>
            <a:pathLst>
              <a:path w="1562064" h="1562064" extrusionOk="0">
                <a:moveTo>
                  <a:pt x="0" y="0"/>
                </a:moveTo>
                <a:lnTo>
                  <a:pt x="1562064" y="0"/>
                </a:lnTo>
                <a:lnTo>
                  <a:pt x="1562064" y="1562063"/>
                </a:lnTo>
                <a:lnTo>
                  <a:pt x="0" y="15620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pl-PL"/>
          </a:p>
        </p:txBody>
      </p:sp>
      <p:sp>
        <p:nvSpPr>
          <p:cNvPr id="558" name="Google Shape;558;p48"/>
          <p:cNvSpPr/>
          <p:nvPr/>
        </p:nvSpPr>
        <p:spPr>
          <a:xfrm>
            <a:off x="961259" y="2827386"/>
            <a:ext cx="1137859" cy="668492"/>
          </a:xfrm>
          <a:custGeom>
            <a:avLst/>
            <a:gdLst/>
            <a:ahLst/>
            <a:cxnLst/>
            <a:rect l="l" t="t" r="r" b="b"/>
            <a:pathLst>
              <a:path w="1482553" h="871000" extrusionOk="0">
                <a:moveTo>
                  <a:pt x="0" y="0"/>
                </a:moveTo>
                <a:lnTo>
                  <a:pt x="1482554" y="0"/>
                </a:lnTo>
                <a:lnTo>
                  <a:pt x="1482554" y="871000"/>
                </a:lnTo>
                <a:lnTo>
                  <a:pt x="0" y="871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pl-PL"/>
          </a:p>
        </p:txBody>
      </p:sp>
      <p:sp>
        <p:nvSpPr>
          <p:cNvPr id="559" name="Google Shape;559;p48"/>
          <p:cNvSpPr/>
          <p:nvPr/>
        </p:nvSpPr>
        <p:spPr>
          <a:xfrm>
            <a:off x="1124752" y="4956039"/>
            <a:ext cx="810863" cy="816116"/>
          </a:xfrm>
          <a:custGeom>
            <a:avLst/>
            <a:gdLst/>
            <a:ahLst/>
            <a:cxnLst/>
            <a:rect l="l" t="t" r="r" b="b"/>
            <a:pathLst>
              <a:path w="1522747" h="1511326" extrusionOk="0">
                <a:moveTo>
                  <a:pt x="0" y="0"/>
                </a:moveTo>
                <a:lnTo>
                  <a:pt x="1522747" y="0"/>
                </a:lnTo>
                <a:lnTo>
                  <a:pt x="1522747" y="1511327"/>
                </a:lnTo>
                <a:lnTo>
                  <a:pt x="0" y="15113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pl-PL"/>
          </a:p>
        </p:txBody>
      </p:sp>
      <p:pic>
        <p:nvPicPr>
          <p:cNvPr id="2" name="Obraz 1" descr="Obraz zawierający Czcionka, zrzut ekranu, Jaskrawoniebieski, Grafika&#10;&#10;Opis wygenerowany automatycznie">
            <a:extLst>
              <a:ext uri="{FF2B5EF4-FFF2-40B4-BE49-F238E27FC236}">
                <a16:creationId xmlns:a16="http://schemas.microsoft.com/office/drawing/2014/main" id="{3F138DC4-83E5-A0BC-3B87-BF0E7B950EC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78" y="6175663"/>
            <a:ext cx="2429309" cy="4617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49"/>
          <p:cNvSpPr txBox="1"/>
          <p:nvPr/>
        </p:nvSpPr>
        <p:spPr>
          <a:xfrm>
            <a:off x="4446338" y="199500"/>
            <a:ext cx="5838600" cy="7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hilosopher"/>
              <a:buNone/>
            </a:pPr>
            <a:r>
              <a:rPr lang="cs-CZ" sz="20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Aktywność w małej grupie:</a:t>
            </a:r>
            <a:br>
              <a:rPr lang="cs-CZ" sz="20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</a:br>
            <a:r>
              <a:rPr lang="cs-CZ" sz="20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Projektowanie aktywności edukacyjnej opartej na grywalizacji</a:t>
            </a:r>
            <a:endParaRPr sz="2000" b="1" i="0" u="none" strike="noStrike" cap="non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grpSp>
        <p:nvGrpSpPr>
          <p:cNvPr id="565" name="Google Shape;565;p49"/>
          <p:cNvGrpSpPr/>
          <p:nvPr/>
        </p:nvGrpSpPr>
        <p:grpSpPr>
          <a:xfrm>
            <a:off x="9050947" y="1012929"/>
            <a:ext cx="1060214" cy="205511"/>
            <a:chOff x="5470062" y="1167647"/>
            <a:chExt cx="1251876" cy="358096"/>
          </a:xfrm>
        </p:grpSpPr>
        <p:sp>
          <p:nvSpPr>
            <p:cNvPr id="566" name="Google Shape;566;p49"/>
            <p:cNvSpPr/>
            <p:nvPr/>
          </p:nvSpPr>
          <p:spPr>
            <a:xfrm>
              <a:off x="5470062" y="1248799"/>
              <a:ext cx="195792" cy="19579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7" name="Google Shape;567;p49"/>
            <p:cNvSpPr/>
            <p:nvPr/>
          </p:nvSpPr>
          <p:spPr>
            <a:xfrm>
              <a:off x="5916952" y="1167647"/>
              <a:ext cx="358096" cy="35809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8" name="Google Shape;568;p49"/>
            <p:cNvSpPr/>
            <p:nvPr/>
          </p:nvSpPr>
          <p:spPr>
            <a:xfrm>
              <a:off x="6526146" y="1248799"/>
              <a:ext cx="195792" cy="19579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569" name="Google Shape;569;p49"/>
          <p:cNvCxnSpPr/>
          <p:nvPr/>
        </p:nvCxnSpPr>
        <p:spPr>
          <a:xfrm>
            <a:off x="2049119" y="2098055"/>
            <a:ext cx="1529400" cy="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570" name="Google Shape;570;p49"/>
          <p:cNvGrpSpPr/>
          <p:nvPr/>
        </p:nvGrpSpPr>
        <p:grpSpPr>
          <a:xfrm>
            <a:off x="1061926" y="1191303"/>
            <a:ext cx="1692942" cy="1708221"/>
            <a:chOff x="1550838" y="735710"/>
            <a:chExt cx="2648118" cy="2456105"/>
          </a:xfrm>
        </p:grpSpPr>
        <p:sp>
          <p:nvSpPr>
            <p:cNvPr id="571" name="Google Shape;571;p49"/>
            <p:cNvSpPr/>
            <p:nvPr/>
          </p:nvSpPr>
          <p:spPr>
            <a:xfrm rot="1084574">
              <a:off x="1787936" y="1026727"/>
              <a:ext cx="2173922" cy="1874072"/>
            </a:xfrm>
            <a:prstGeom prst="triangle">
              <a:avLst>
                <a:gd name="adj" fmla="val 50000"/>
              </a:avLst>
            </a:prstGeom>
            <a:noFill/>
            <a:ln w="254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2" name="Google Shape;572;p49"/>
            <p:cNvSpPr/>
            <p:nvPr/>
          </p:nvSpPr>
          <p:spPr>
            <a:xfrm rot="400104">
              <a:off x="1787936" y="1026728"/>
              <a:ext cx="2173922" cy="1874072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 w="254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73" name="Google Shape;573;p49"/>
          <p:cNvSpPr txBox="1"/>
          <p:nvPr/>
        </p:nvSpPr>
        <p:spPr>
          <a:xfrm>
            <a:off x="1363891" y="1822280"/>
            <a:ext cx="10602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cs-CZ" sz="3600" b="1" i="0" u="none" strike="noStrike" cap="non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01</a:t>
            </a:r>
            <a:endParaRPr sz="3600" b="1" i="0" u="none" strike="noStrike" cap="non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574" name="Google Shape;574;p49"/>
          <p:cNvSpPr txBox="1"/>
          <p:nvPr/>
        </p:nvSpPr>
        <p:spPr>
          <a:xfrm>
            <a:off x="310925" y="2912875"/>
            <a:ext cx="2247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cs-CZ" sz="1600" b="1">
                <a:solidFill>
                  <a:schemeClr val="dk1"/>
                </a:solidFill>
                <a:highlight>
                  <a:srgbClr val="FFE68F"/>
                </a:highlight>
                <a:latin typeface="Philosopher"/>
                <a:ea typeface="Philosopher"/>
                <a:cs typeface="Philosopher"/>
                <a:sym typeface="Philosopher"/>
              </a:rPr>
              <a:t>Wprowadzenie do scenariusza</a:t>
            </a:r>
            <a:endParaRPr sz="1200" b="0" i="0" u="none" strike="noStrike" cap="none">
              <a:solidFill>
                <a:srgbClr val="000000"/>
              </a:solidFill>
              <a:highlight>
                <a:srgbClr val="FFE68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5" name="Google Shape;575;p49"/>
          <p:cNvSpPr txBox="1"/>
          <p:nvPr/>
        </p:nvSpPr>
        <p:spPr>
          <a:xfrm>
            <a:off x="302350" y="3263500"/>
            <a:ext cx="2384400" cy="264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cs-CZ">
                <a:latin typeface="Roboto"/>
                <a:ea typeface="Roboto"/>
                <a:cs typeface="Roboto"/>
                <a:sym typeface="Roboto"/>
              </a:rPr>
              <a:t>Prowadzący przedstawia hipotetyczny scenariusz nauki związany z tematem warsztatu.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cs-CZ">
                <a:latin typeface="Roboto"/>
                <a:ea typeface="Roboto"/>
                <a:cs typeface="Roboto"/>
                <a:sym typeface="Roboto"/>
              </a:rPr>
              <a:t>Na przykład, projektowanie grywalizacji dla zdalnego kursu językowego.</a:t>
            </a:r>
            <a:endParaRPr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76" name="Google Shape;576;p49"/>
          <p:cNvSpPr txBox="1"/>
          <p:nvPr/>
        </p:nvSpPr>
        <p:spPr>
          <a:xfrm>
            <a:off x="2550871" y="2912872"/>
            <a:ext cx="2384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cs-CZ" sz="1600" b="1">
                <a:solidFill>
                  <a:schemeClr val="dk1"/>
                </a:solidFill>
                <a:highlight>
                  <a:srgbClr val="FFE68F"/>
                </a:highlight>
                <a:latin typeface="Philosopher"/>
                <a:ea typeface="Philosopher"/>
                <a:cs typeface="Philosopher"/>
                <a:sym typeface="Philosopher"/>
              </a:rPr>
              <a:t>Elementy grywalizacji</a:t>
            </a:r>
            <a:endParaRPr sz="1600" b="1">
              <a:solidFill>
                <a:schemeClr val="dk1"/>
              </a:solidFill>
              <a:highlight>
                <a:srgbClr val="FFE68F"/>
              </a:highlight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577" name="Google Shape;577;p49"/>
          <p:cNvSpPr txBox="1"/>
          <p:nvPr/>
        </p:nvSpPr>
        <p:spPr>
          <a:xfrm>
            <a:off x="2614975" y="3229025"/>
            <a:ext cx="2384400" cy="20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cs-CZ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Facylitator zapewnia grupom różne elementy, które mogą włączyć do swoich projektów aktywności opartych na grywalizacji. Przykłady mogą obejmować punkty, odznaki, poziomy, tabele wyników i nagrody.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78" name="Google Shape;578;p49"/>
          <p:cNvSpPr txBox="1"/>
          <p:nvPr/>
        </p:nvSpPr>
        <p:spPr>
          <a:xfrm>
            <a:off x="4899084" y="2898572"/>
            <a:ext cx="2384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cs-CZ" sz="1600" b="1">
                <a:solidFill>
                  <a:schemeClr val="dk1"/>
                </a:solidFill>
                <a:highlight>
                  <a:srgbClr val="FFE68F"/>
                </a:highlight>
                <a:latin typeface="Philosopher"/>
                <a:ea typeface="Philosopher"/>
                <a:cs typeface="Philosopher"/>
                <a:sym typeface="Philosopher"/>
              </a:rPr>
              <a:t>Rozważania projektowe:</a:t>
            </a:r>
            <a:endParaRPr sz="1200" b="0" i="0" u="none" strike="noStrike" cap="none">
              <a:solidFill>
                <a:srgbClr val="000000"/>
              </a:solidFill>
              <a:highlight>
                <a:srgbClr val="FFE68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9" name="Google Shape;579;p49"/>
          <p:cNvSpPr txBox="1"/>
          <p:nvPr/>
        </p:nvSpPr>
        <p:spPr>
          <a:xfrm>
            <a:off x="4935275" y="3206850"/>
            <a:ext cx="2452500" cy="32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- Twórz zadania lub wyzwania dostosowane do scenariusza nauki;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- Zdecyduj, w jaki sposób uczestnicy mogą zdobywać punkty lub odznaki;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- Określenie struktury poziomów lub progresji;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- Zdefiniuj nagrody, które motywują do uczestnictwa;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- Rozważ pożądany czas trwania i tempo aktywności.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80" name="Google Shape;580;p49"/>
          <p:cNvSpPr txBox="1"/>
          <p:nvPr/>
        </p:nvSpPr>
        <p:spPr>
          <a:xfrm>
            <a:off x="7381300" y="2885150"/>
            <a:ext cx="21348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cs-CZ" sz="1600" b="1">
                <a:solidFill>
                  <a:schemeClr val="dk1"/>
                </a:solidFill>
                <a:highlight>
                  <a:srgbClr val="FFE68F"/>
                </a:highlight>
                <a:latin typeface="Philosopher"/>
                <a:ea typeface="Philosopher"/>
                <a:cs typeface="Philosopher"/>
                <a:sym typeface="Philosopher"/>
              </a:rPr>
              <a:t>Zasady i mechanika</a:t>
            </a:r>
            <a:endParaRPr sz="1200" b="0" i="0" u="none" strike="noStrike" cap="none">
              <a:solidFill>
                <a:srgbClr val="000000"/>
              </a:solidFill>
              <a:highlight>
                <a:srgbClr val="FFE68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1" name="Google Shape;581;p49"/>
          <p:cNvSpPr txBox="1"/>
          <p:nvPr/>
        </p:nvSpPr>
        <p:spPr>
          <a:xfrm>
            <a:off x="9670500" y="3219400"/>
            <a:ext cx="2247900" cy="30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- Przedstaw scenariusz i kontekst;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- Wyjaśnij wybrane elementy grywalizacji;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- Opisz zasady i mechanikę działania;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- Omów, w jaki sposób będzie wspierane zaangażowanie i motywacja;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- Podziel się oczekiwanymi wynikami i korzyściami.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82" name="Google Shape;582;p49" descr="A picture containing 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01663" y="-38388"/>
            <a:ext cx="1728147" cy="1221723"/>
          </a:xfrm>
          <a:prstGeom prst="rect">
            <a:avLst/>
          </a:prstGeom>
          <a:noFill/>
          <a:ln>
            <a:noFill/>
          </a:ln>
        </p:spPr>
      </p:pic>
      <p:sp>
        <p:nvSpPr>
          <p:cNvPr id="584" name="Google Shape;584;p49"/>
          <p:cNvSpPr txBox="1"/>
          <p:nvPr/>
        </p:nvSpPr>
        <p:spPr>
          <a:xfrm>
            <a:off x="270696" y="931825"/>
            <a:ext cx="56739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lvl="0" indent="-3365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hilosopher"/>
              <a:buChar char="-"/>
            </a:pPr>
            <a:r>
              <a:rPr lang="cs-CZ" sz="17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Podziel uczestników na małe grupy </a:t>
            </a:r>
            <a:r>
              <a:rPr lang="cs-CZ" sz="17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po 3-4 osoby</a:t>
            </a:r>
            <a:r>
              <a:rPr lang="cs-CZ" sz="17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.</a:t>
            </a:r>
            <a:endParaRPr sz="1900" b="0" i="0" u="none" strike="noStrike" cap="none">
              <a:solidFill>
                <a:srgbClr val="000000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cxnSp>
        <p:nvCxnSpPr>
          <p:cNvPr id="585" name="Google Shape;585;p49"/>
          <p:cNvCxnSpPr/>
          <p:nvPr/>
        </p:nvCxnSpPr>
        <p:spPr>
          <a:xfrm>
            <a:off x="4267094" y="2086368"/>
            <a:ext cx="1529400" cy="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586" name="Google Shape;586;p49"/>
          <p:cNvGrpSpPr/>
          <p:nvPr/>
        </p:nvGrpSpPr>
        <p:grpSpPr>
          <a:xfrm>
            <a:off x="3279959" y="1179616"/>
            <a:ext cx="1692930" cy="1708218"/>
            <a:chOff x="1550929" y="735710"/>
            <a:chExt cx="2648100" cy="2456100"/>
          </a:xfrm>
        </p:grpSpPr>
        <p:sp>
          <p:nvSpPr>
            <p:cNvPr id="587" name="Google Shape;587;p49"/>
            <p:cNvSpPr/>
            <p:nvPr/>
          </p:nvSpPr>
          <p:spPr>
            <a:xfrm rot="1084344">
              <a:off x="1788003" y="1026680"/>
              <a:ext cx="2173951" cy="1874161"/>
            </a:xfrm>
            <a:prstGeom prst="triangle">
              <a:avLst>
                <a:gd name="adj" fmla="val 50000"/>
              </a:avLst>
            </a:prstGeom>
            <a:noFill/>
            <a:ln w="254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8" name="Google Shape;588;p49"/>
            <p:cNvSpPr/>
            <p:nvPr/>
          </p:nvSpPr>
          <p:spPr>
            <a:xfrm rot="399902">
              <a:off x="1788005" y="1026664"/>
              <a:ext cx="2173791" cy="1874163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 w="254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89" name="Google Shape;589;p49"/>
          <p:cNvSpPr txBox="1"/>
          <p:nvPr/>
        </p:nvSpPr>
        <p:spPr>
          <a:xfrm>
            <a:off x="3581866" y="1810593"/>
            <a:ext cx="10602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cs-CZ" sz="36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02</a:t>
            </a:r>
            <a:endParaRPr sz="3600" b="1" i="0" u="none" strike="noStrike" cap="non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cxnSp>
        <p:nvCxnSpPr>
          <p:cNvPr id="590" name="Google Shape;590;p49"/>
          <p:cNvCxnSpPr/>
          <p:nvPr/>
        </p:nvCxnSpPr>
        <p:spPr>
          <a:xfrm>
            <a:off x="6460544" y="2051330"/>
            <a:ext cx="1529400" cy="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591" name="Google Shape;591;p49"/>
          <p:cNvGrpSpPr/>
          <p:nvPr/>
        </p:nvGrpSpPr>
        <p:grpSpPr>
          <a:xfrm>
            <a:off x="5473409" y="1144578"/>
            <a:ext cx="1692930" cy="1708218"/>
            <a:chOff x="1550929" y="735710"/>
            <a:chExt cx="2648100" cy="2456100"/>
          </a:xfrm>
        </p:grpSpPr>
        <p:sp>
          <p:nvSpPr>
            <p:cNvPr id="592" name="Google Shape;592;p49"/>
            <p:cNvSpPr/>
            <p:nvPr/>
          </p:nvSpPr>
          <p:spPr>
            <a:xfrm rot="1084344">
              <a:off x="1788003" y="1026680"/>
              <a:ext cx="2173951" cy="1874161"/>
            </a:xfrm>
            <a:prstGeom prst="triangle">
              <a:avLst>
                <a:gd name="adj" fmla="val 50000"/>
              </a:avLst>
            </a:prstGeom>
            <a:noFill/>
            <a:ln w="254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3" name="Google Shape;593;p49"/>
            <p:cNvSpPr/>
            <p:nvPr/>
          </p:nvSpPr>
          <p:spPr>
            <a:xfrm rot="399902">
              <a:off x="1788005" y="1026664"/>
              <a:ext cx="2173791" cy="1874163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 w="254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94" name="Google Shape;594;p49"/>
          <p:cNvSpPr txBox="1"/>
          <p:nvPr/>
        </p:nvSpPr>
        <p:spPr>
          <a:xfrm>
            <a:off x="5775316" y="1775555"/>
            <a:ext cx="10602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cs-CZ" sz="36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03</a:t>
            </a:r>
            <a:endParaRPr sz="3600" b="1" i="0" u="none" strike="noStrike" cap="non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cxnSp>
        <p:nvCxnSpPr>
          <p:cNvPr id="595" name="Google Shape;595;p49"/>
          <p:cNvCxnSpPr/>
          <p:nvPr/>
        </p:nvCxnSpPr>
        <p:spPr>
          <a:xfrm>
            <a:off x="8603819" y="2086368"/>
            <a:ext cx="1529400" cy="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596" name="Google Shape;596;p49"/>
          <p:cNvGrpSpPr/>
          <p:nvPr/>
        </p:nvGrpSpPr>
        <p:grpSpPr>
          <a:xfrm>
            <a:off x="7616684" y="1179616"/>
            <a:ext cx="1692930" cy="1708218"/>
            <a:chOff x="1550929" y="735710"/>
            <a:chExt cx="2648100" cy="2456100"/>
          </a:xfrm>
        </p:grpSpPr>
        <p:sp>
          <p:nvSpPr>
            <p:cNvPr id="597" name="Google Shape;597;p49"/>
            <p:cNvSpPr/>
            <p:nvPr/>
          </p:nvSpPr>
          <p:spPr>
            <a:xfrm rot="1084344">
              <a:off x="1788003" y="1026680"/>
              <a:ext cx="2173951" cy="1874161"/>
            </a:xfrm>
            <a:prstGeom prst="triangle">
              <a:avLst>
                <a:gd name="adj" fmla="val 50000"/>
              </a:avLst>
            </a:prstGeom>
            <a:noFill/>
            <a:ln w="254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8" name="Google Shape;598;p49"/>
            <p:cNvSpPr/>
            <p:nvPr/>
          </p:nvSpPr>
          <p:spPr>
            <a:xfrm rot="399902">
              <a:off x="1788005" y="1026664"/>
              <a:ext cx="2173791" cy="1874163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 w="254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99" name="Google Shape;599;p49"/>
          <p:cNvSpPr txBox="1"/>
          <p:nvPr/>
        </p:nvSpPr>
        <p:spPr>
          <a:xfrm>
            <a:off x="7918591" y="1810593"/>
            <a:ext cx="10602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cs-CZ" sz="36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04</a:t>
            </a:r>
            <a:endParaRPr sz="3600" b="1" i="0" u="none" strike="noStrike" cap="non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grpSp>
        <p:nvGrpSpPr>
          <p:cNvPr id="600" name="Google Shape;600;p49"/>
          <p:cNvGrpSpPr/>
          <p:nvPr/>
        </p:nvGrpSpPr>
        <p:grpSpPr>
          <a:xfrm>
            <a:off x="9757084" y="1183166"/>
            <a:ext cx="1692930" cy="1708218"/>
            <a:chOff x="1550929" y="735710"/>
            <a:chExt cx="2648100" cy="2456100"/>
          </a:xfrm>
        </p:grpSpPr>
        <p:sp>
          <p:nvSpPr>
            <p:cNvPr id="601" name="Google Shape;601;p49"/>
            <p:cNvSpPr/>
            <p:nvPr/>
          </p:nvSpPr>
          <p:spPr>
            <a:xfrm rot="1084344">
              <a:off x="1788003" y="1026680"/>
              <a:ext cx="2173951" cy="1874161"/>
            </a:xfrm>
            <a:prstGeom prst="triangle">
              <a:avLst>
                <a:gd name="adj" fmla="val 50000"/>
              </a:avLst>
            </a:prstGeom>
            <a:noFill/>
            <a:ln w="254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2" name="Google Shape;602;p49"/>
            <p:cNvSpPr/>
            <p:nvPr/>
          </p:nvSpPr>
          <p:spPr>
            <a:xfrm rot="399902">
              <a:off x="1788005" y="1026664"/>
              <a:ext cx="2173791" cy="1874163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 w="254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03" name="Google Shape;603;p49"/>
          <p:cNvSpPr txBox="1"/>
          <p:nvPr/>
        </p:nvSpPr>
        <p:spPr>
          <a:xfrm>
            <a:off x="10058991" y="1814143"/>
            <a:ext cx="10602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cs-CZ" sz="36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05</a:t>
            </a:r>
            <a:endParaRPr sz="3600" b="1" i="0" u="none" strike="noStrike" cap="non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604" name="Google Shape;604;p49"/>
          <p:cNvSpPr txBox="1"/>
          <p:nvPr/>
        </p:nvSpPr>
        <p:spPr>
          <a:xfrm>
            <a:off x="9461525" y="2885150"/>
            <a:ext cx="24525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cs-CZ" sz="1600" b="1">
                <a:solidFill>
                  <a:schemeClr val="dk1"/>
                </a:solidFill>
                <a:highlight>
                  <a:srgbClr val="FFE68F"/>
                </a:highlight>
                <a:latin typeface="Philosopher"/>
                <a:ea typeface="Philosopher"/>
                <a:cs typeface="Philosopher"/>
                <a:sym typeface="Philosopher"/>
              </a:rPr>
              <a:t>Struktura prezentacji:</a:t>
            </a:r>
            <a:endParaRPr sz="1200" b="0" i="0" u="none" strike="noStrike" cap="none">
              <a:solidFill>
                <a:srgbClr val="000000"/>
              </a:solidFill>
              <a:highlight>
                <a:srgbClr val="FFE68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5" name="Google Shape;605;p49"/>
          <p:cNvSpPr txBox="1"/>
          <p:nvPr/>
        </p:nvSpPr>
        <p:spPr>
          <a:xfrm>
            <a:off x="7388075" y="3207900"/>
            <a:ext cx="2316900" cy="292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cs-CZ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Uczestnicy omawiają i definiują zasady, mechanikę i wytyczne dotyczące ich zgrywalizowanej aktywności: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cs-CZ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- W jaki sposób uczestnicy będą zdobywać punkty? 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cs-CZ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- Jak będzie działać progresja?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cs-CZ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- Jakie są zasady zaangażowania?  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" name="Obraz 1" descr="Obraz zawierający Czcionka, zrzut ekranu, Jaskrawoniebieski, Grafika&#10;&#10;Opis wygenerowany automatycznie">
            <a:extLst>
              <a:ext uri="{FF2B5EF4-FFF2-40B4-BE49-F238E27FC236}">
                <a16:creationId xmlns:a16="http://schemas.microsoft.com/office/drawing/2014/main" id="{76A37AEE-23FB-7EE9-0EC1-B43DD85E96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78" y="6175663"/>
            <a:ext cx="2429309" cy="4617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50"/>
          <p:cNvSpPr txBox="1"/>
          <p:nvPr/>
        </p:nvSpPr>
        <p:spPr>
          <a:xfrm>
            <a:off x="2972238" y="276313"/>
            <a:ext cx="6247500" cy="6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hilosopher"/>
              <a:buNone/>
            </a:pPr>
            <a:r>
              <a:rPr lang="cs-CZ" sz="28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Krótka dyskusja i podsumowanie.</a:t>
            </a:r>
            <a:endParaRPr sz="2800" b="1" i="0" u="none" strike="noStrike" cap="non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grpSp>
        <p:nvGrpSpPr>
          <p:cNvPr id="611" name="Google Shape;611;p50"/>
          <p:cNvGrpSpPr/>
          <p:nvPr/>
        </p:nvGrpSpPr>
        <p:grpSpPr>
          <a:xfrm>
            <a:off x="5470060" y="887189"/>
            <a:ext cx="1251876" cy="358096"/>
            <a:chOff x="5470062" y="1167647"/>
            <a:chExt cx="1251876" cy="358096"/>
          </a:xfrm>
        </p:grpSpPr>
        <p:sp>
          <p:nvSpPr>
            <p:cNvPr id="612" name="Google Shape;612;p50"/>
            <p:cNvSpPr/>
            <p:nvPr/>
          </p:nvSpPr>
          <p:spPr>
            <a:xfrm>
              <a:off x="5470062" y="1248799"/>
              <a:ext cx="195792" cy="19579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3" name="Google Shape;613;p50"/>
            <p:cNvSpPr/>
            <p:nvPr/>
          </p:nvSpPr>
          <p:spPr>
            <a:xfrm>
              <a:off x="5916952" y="1167647"/>
              <a:ext cx="358096" cy="35809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4" name="Google Shape;614;p50"/>
            <p:cNvSpPr/>
            <p:nvPr/>
          </p:nvSpPr>
          <p:spPr>
            <a:xfrm>
              <a:off x="6526146" y="1248799"/>
              <a:ext cx="195792" cy="19579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15" name="Google Shape;615;p50" descr="A picture containing 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25575" y="0"/>
            <a:ext cx="1723782" cy="1218637"/>
          </a:xfrm>
          <a:prstGeom prst="rect">
            <a:avLst/>
          </a:prstGeom>
          <a:noFill/>
          <a:ln>
            <a:noFill/>
          </a:ln>
        </p:spPr>
      </p:pic>
      <p:sp>
        <p:nvSpPr>
          <p:cNvPr id="617" name="Google Shape;617;p50"/>
          <p:cNvSpPr txBox="1"/>
          <p:nvPr/>
        </p:nvSpPr>
        <p:spPr>
          <a:xfrm>
            <a:off x="906747" y="1761325"/>
            <a:ext cx="6864600" cy="323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cs-CZ" sz="2200" b="1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PYTANIA:</a:t>
            </a:r>
            <a:br>
              <a:rPr lang="cs-CZ" sz="2200" b="1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</a:br>
            <a:endParaRPr sz="2200" b="1">
              <a:solidFill>
                <a:schemeClr val="accent4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hilosopher"/>
              <a:buChar char="-"/>
            </a:pPr>
            <a:r>
              <a:rPr lang="cs-CZ" sz="20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W jaki sposób dostosowałeś swój projekt aktywności do zasad dotyczących celów, postępów, informacji zwrotnych oraz rywalizacji/współpracy?</a:t>
            </a:r>
            <a:endParaRPr sz="200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hilosopher"/>
              <a:buChar char="-"/>
            </a:pPr>
            <a:r>
              <a:rPr lang="cs-CZ" sz="20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Jakie wyzwania napotkałeś podczas projektowania grywalizacji i jak sobie z nimi poradziłeś?</a:t>
            </a:r>
            <a:endParaRPr sz="200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000"/>
              <a:buFont typeface="Philosopher"/>
              <a:buChar char="-"/>
            </a:pPr>
            <a:r>
              <a:rPr lang="cs-CZ" sz="20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PYTANIA I ODPOWIEDZI</a:t>
            </a:r>
            <a:endParaRPr sz="200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pic>
        <p:nvPicPr>
          <p:cNvPr id="618" name="Google Shape;618;p50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7771275" y="935175"/>
            <a:ext cx="3274575" cy="5736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Obraz 1" descr="Obraz zawierający Czcionka, zrzut ekranu, Jaskrawoniebieski, Grafika&#10;&#10;Opis wygenerowany automatycznie">
            <a:extLst>
              <a:ext uri="{FF2B5EF4-FFF2-40B4-BE49-F238E27FC236}">
                <a16:creationId xmlns:a16="http://schemas.microsoft.com/office/drawing/2014/main" id="{1A408698-1206-9F28-21DD-A0EFC9C81D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78" y="6175663"/>
            <a:ext cx="2429309" cy="4617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5"/>
          <p:cNvSpPr/>
          <p:nvPr/>
        </p:nvSpPr>
        <p:spPr>
          <a:xfrm>
            <a:off x="3824064" y="1076946"/>
            <a:ext cx="4543871" cy="47041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9" name="Google Shape;89;p15" descr="A picture containing logo&#10;&#10;Description automatically generated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4652" r="14652"/>
          <a:stretch/>
        </p:blipFill>
        <p:spPr>
          <a:xfrm>
            <a:off x="5068883" y="2238750"/>
            <a:ext cx="2054225" cy="2054225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5"/>
          <p:cNvSpPr txBox="1"/>
          <p:nvPr/>
        </p:nvSpPr>
        <p:spPr>
          <a:xfrm>
            <a:off x="5456992" y="1678850"/>
            <a:ext cx="1278000" cy="6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18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Sesja 1: </a:t>
            </a:r>
            <a:endParaRPr sz="1800" b="1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91" name="Google Shape;91;p15"/>
          <p:cNvSpPr txBox="1"/>
          <p:nvPr/>
        </p:nvSpPr>
        <p:spPr>
          <a:xfrm>
            <a:off x="3866238" y="4597625"/>
            <a:ext cx="44595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cs-CZ"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Wprowadzenie do zaangażowania w środowisku cyfrowym</a:t>
            </a:r>
            <a:endParaRPr sz="2400" b="0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" name="Obraz 1" descr="Obraz zawierający Czcionka, zrzut ekranu, Jaskrawoniebieski, Grafika&#10;&#10;Opis wygenerowany automatycznie">
            <a:extLst>
              <a:ext uri="{FF2B5EF4-FFF2-40B4-BE49-F238E27FC236}">
                <a16:creationId xmlns:a16="http://schemas.microsoft.com/office/drawing/2014/main" id="{8D72795B-FF91-0C60-DD45-90A41BFA63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78" y="6175663"/>
            <a:ext cx="2429309" cy="4617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51"/>
          <p:cNvSpPr/>
          <p:nvPr/>
        </p:nvSpPr>
        <p:spPr>
          <a:xfrm>
            <a:off x="3824064" y="1076946"/>
            <a:ext cx="4543800" cy="470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24" name="Google Shape;624;p51" descr="A picture containing logo&#10;&#10;Description automatically generated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4655" r="14648"/>
          <a:stretch/>
        </p:blipFill>
        <p:spPr>
          <a:xfrm>
            <a:off x="5068883" y="2238750"/>
            <a:ext cx="2054228" cy="2054224"/>
          </a:xfrm>
          <a:prstGeom prst="rect">
            <a:avLst/>
          </a:prstGeom>
          <a:noFill/>
          <a:ln>
            <a:noFill/>
          </a:ln>
        </p:spPr>
      </p:pic>
      <p:sp>
        <p:nvSpPr>
          <p:cNvPr id="625" name="Google Shape;625;p51"/>
          <p:cNvSpPr txBox="1"/>
          <p:nvPr/>
        </p:nvSpPr>
        <p:spPr>
          <a:xfrm>
            <a:off x="5450530" y="1666225"/>
            <a:ext cx="1290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18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Sesja 5</a:t>
            </a:r>
            <a:endParaRPr sz="1800" b="1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626" name="Google Shape;626;p51"/>
          <p:cNvSpPr txBox="1"/>
          <p:nvPr/>
        </p:nvSpPr>
        <p:spPr>
          <a:xfrm>
            <a:off x="3824077" y="4635633"/>
            <a:ext cx="4543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Ocena i informacje zwrotne</a:t>
            </a:r>
            <a:endParaRPr sz="2000" b="0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" name="Obraz 1" descr="Obraz zawierający Czcionka, zrzut ekranu, Jaskrawoniebieski, Grafika&#10;&#10;Opis wygenerowany automatycznie">
            <a:extLst>
              <a:ext uri="{FF2B5EF4-FFF2-40B4-BE49-F238E27FC236}">
                <a16:creationId xmlns:a16="http://schemas.microsoft.com/office/drawing/2014/main" id="{4424C4EF-C346-FE3A-300C-0ED43E009B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78" y="6175663"/>
            <a:ext cx="2429309" cy="4617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52"/>
          <p:cNvSpPr txBox="1"/>
          <p:nvPr/>
        </p:nvSpPr>
        <p:spPr>
          <a:xfrm>
            <a:off x="3822381" y="603289"/>
            <a:ext cx="4396200" cy="44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hilosopher"/>
              <a:buNone/>
            </a:pPr>
            <a:r>
              <a:rPr lang="cs-CZ" sz="28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Podsumowanie poprzedniej sesji</a:t>
            </a:r>
            <a:endParaRPr sz="2800" b="1" i="0" u="none" strike="noStrike" cap="non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grpSp>
        <p:nvGrpSpPr>
          <p:cNvPr id="633" name="Google Shape;633;p52"/>
          <p:cNvGrpSpPr/>
          <p:nvPr/>
        </p:nvGrpSpPr>
        <p:grpSpPr>
          <a:xfrm>
            <a:off x="5394562" y="1360322"/>
            <a:ext cx="1251984" cy="358200"/>
            <a:chOff x="5470062" y="1167647"/>
            <a:chExt cx="1251984" cy="358200"/>
          </a:xfrm>
        </p:grpSpPr>
        <p:sp>
          <p:nvSpPr>
            <p:cNvPr id="634" name="Google Shape;634;p52"/>
            <p:cNvSpPr/>
            <p:nvPr/>
          </p:nvSpPr>
          <p:spPr>
            <a:xfrm>
              <a:off x="5470062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5" name="Google Shape;635;p52"/>
            <p:cNvSpPr/>
            <p:nvPr/>
          </p:nvSpPr>
          <p:spPr>
            <a:xfrm>
              <a:off x="5916952" y="1167647"/>
              <a:ext cx="358200" cy="35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6" name="Google Shape;636;p52"/>
            <p:cNvSpPr/>
            <p:nvPr/>
          </p:nvSpPr>
          <p:spPr>
            <a:xfrm>
              <a:off x="6526146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37" name="Google Shape;637;p52" descr="A picture containing 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25575" y="0"/>
            <a:ext cx="1723784" cy="1218637"/>
          </a:xfrm>
          <a:prstGeom prst="rect">
            <a:avLst/>
          </a:prstGeom>
          <a:noFill/>
          <a:ln>
            <a:noFill/>
          </a:ln>
        </p:spPr>
      </p:pic>
      <p:sp>
        <p:nvSpPr>
          <p:cNvPr id="639" name="Google Shape;639;p52"/>
          <p:cNvSpPr txBox="1"/>
          <p:nvPr/>
        </p:nvSpPr>
        <p:spPr>
          <a:xfrm>
            <a:off x="1817025" y="2555025"/>
            <a:ext cx="8406900" cy="9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700">
                <a:latin typeface="Philosopher"/>
                <a:ea typeface="Philosopher"/>
                <a:cs typeface="Philosopher"/>
                <a:sym typeface="Philosopher"/>
              </a:rPr>
              <a:t>Zasady grywalizacji i ich wpływ na motywację uczniów;</a:t>
            </a:r>
            <a:endParaRPr sz="2700"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640" name="Google Shape;640;p52"/>
          <p:cNvSpPr txBox="1"/>
          <p:nvPr/>
        </p:nvSpPr>
        <p:spPr>
          <a:xfrm>
            <a:off x="4311775" y="4377325"/>
            <a:ext cx="6480900" cy="10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7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Rola grywalizacji w zwiększaniu zaangażowania w środowiskach cyfrowych.</a:t>
            </a:r>
            <a:endParaRPr/>
          </a:p>
        </p:txBody>
      </p:sp>
      <p:sp>
        <p:nvSpPr>
          <p:cNvPr id="641" name="Google Shape;641;p52"/>
          <p:cNvSpPr/>
          <p:nvPr/>
        </p:nvSpPr>
        <p:spPr>
          <a:xfrm>
            <a:off x="922678" y="2443447"/>
            <a:ext cx="1252920" cy="985559"/>
          </a:xfrm>
          <a:custGeom>
            <a:avLst/>
            <a:gdLst/>
            <a:ahLst/>
            <a:cxnLst/>
            <a:rect l="l" t="t" r="r" b="b"/>
            <a:pathLst>
              <a:path w="943819" h="782190" extrusionOk="0">
                <a:moveTo>
                  <a:pt x="0" y="0"/>
                </a:moveTo>
                <a:lnTo>
                  <a:pt x="943819" y="0"/>
                </a:lnTo>
                <a:lnTo>
                  <a:pt x="943819" y="782190"/>
                </a:lnTo>
                <a:lnTo>
                  <a:pt x="0" y="7821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pl-PL"/>
          </a:p>
        </p:txBody>
      </p:sp>
      <p:sp>
        <p:nvSpPr>
          <p:cNvPr id="642" name="Google Shape;642;p52"/>
          <p:cNvSpPr/>
          <p:nvPr/>
        </p:nvSpPr>
        <p:spPr>
          <a:xfrm>
            <a:off x="3663200" y="4288527"/>
            <a:ext cx="936890" cy="1167479"/>
          </a:xfrm>
          <a:custGeom>
            <a:avLst/>
            <a:gdLst/>
            <a:ahLst/>
            <a:cxnLst/>
            <a:rect l="l" t="t" r="r" b="b"/>
            <a:pathLst>
              <a:path w="777502" h="981075" extrusionOk="0">
                <a:moveTo>
                  <a:pt x="0" y="0"/>
                </a:moveTo>
                <a:lnTo>
                  <a:pt x="777502" y="0"/>
                </a:lnTo>
                <a:lnTo>
                  <a:pt x="777502" y="981075"/>
                </a:lnTo>
                <a:lnTo>
                  <a:pt x="0" y="9810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pl-PL"/>
          </a:p>
        </p:txBody>
      </p:sp>
      <p:pic>
        <p:nvPicPr>
          <p:cNvPr id="2" name="Obraz 1" descr="Obraz zawierający Czcionka, zrzut ekranu, Jaskrawoniebieski, Grafika&#10;&#10;Opis wygenerowany automatycznie">
            <a:extLst>
              <a:ext uri="{FF2B5EF4-FFF2-40B4-BE49-F238E27FC236}">
                <a16:creationId xmlns:a16="http://schemas.microsoft.com/office/drawing/2014/main" id="{CCA16A52-FE66-8E5D-89AA-AAAE27CC63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78" y="6175663"/>
            <a:ext cx="2429309" cy="4617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7" name="Google Shape;647;p53" descr="A picture containing 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25575" y="0"/>
            <a:ext cx="1723784" cy="1218637"/>
          </a:xfrm>
          <a:prstGeom prst="rect">
            <a:avLst/>
          </a:prstGeom>
          <a:noFill/>
          <a:ln>
            <a:noFill/>
          </a:ln>
        </p:spPr>
      </p:pic>
      <p:sp>
        <p:nvSpPr>
          <p:cNvPr id="649" name="Google Shape;649;p53"/>
          <p:cNvSpPr txBox="1"/>
          <p:nvPr/>
        </p:nvSpPr>
        <p:spPr>
          <a:xfrm>
            <a:off x="906742" y="1561038"/>
            <a:ext cx="10378500" cy="44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914400" lvl="0" indent="0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cs-CZ" sz="2200" b="1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1. </a:t>
            </a:r>
            <a:r>
              <a:rPr lang="cs-CZ" sz="2200" b="1" u="sng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Ocena </a:t>
            </a:r>
            <a:r>
              <a:rPr lang="cs-CZ" sz="2200" b="1" dirty="0">
                <a:solidFill>
                  <a:schemeClr val="accent2"/>
                </a:solidFill>
                <a:latin typeface="Philosopher"/>
                <a:ea typeface="Philosopher"/>
                <a:cs typeface="Philosopher"/>
                <a:sym typeface="Philosopher"/>
              </a:rPr>
              <a:t>kształtująca </a:t>
            </a:r>
            <a:r>
              <a:rPr lang="cs-CZ" sz="2200" b="1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i </a:t>
            </a:r>
            <a:r>
              <a:rPr lang="cs-CZ" sz="2200" b="1" dirty="0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podsumowująca:</a:t>
            </a:r>
            <a:br>
              <a:rPr lang="cs-CZ" sz="2200" b="1" u="sng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</a:br>
            <a:endParaRPr sz="2200" b="1" u="sng" dirty="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cs-CZ" sz="2000" b="1" dirty="0">
                <a:solidFill>
                  <a:schemeClr val="lt1"/>
                </a:solidFill>
                <a:highlight>
                  <a:schemeClr val="accent2"/>
                </a:highlight>
                <a:latin typeface="Philosopher"/>
                <a:ea typeface="Philosopher"/>
                <a:cs typeface="Philosopher"/>
                <a:sym typeface="Philosopher"/>
              </a:rPr>
              <a:t>Ocena kształtująca: </a:t>
            </a:r>
            <a:r>
              <a:rPr lang="cs-CZ" sz="2000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Ciągłe, bieżące oceny, które zapewniają natychmiastowy wgląd w postępy ucznia podczas procesu uczenia się.</a:t>
            </a:r>
            <a:endParaRPr sz="2000" dirty="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cs-CZ" sz="2000" b="1" i="1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Skuteczna informacja zwrotna</a:t>
            </a:r>
            <a:r>
              <a:rPr lang="cs-CZ" sz="2000" b="1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:</a:t>
            </a:r>
            <a:r>
              <a:rPr lang="cs-CZ" sz="2000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Oferuj konkretne, konstruktywne informacje zwrotne, które pomagają uczniom zrozumieć i podkreślają obszary wymagające poprawy.</a:t>
            </a:r>
            <a:endParaRPr sz="2000" dirty="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cs-CZ" sz="2000" b="1" dirty="0">
                <a:solidFill>
                  <a:schemeClr val="lt1"/>
                </a:solidFill>
                <a:highlight>
                  <a:schemeClr val="accent4"/>
                </a:highlight>
                <a:latin typeface="Philosopher"/>
                <a:ea typeface="Philosopher"/>
                <a:cs typeface="Philosopher"/>
                <a:sym typeface="Philosopher"/>
              </a:rPr>
              <a:t>Ocena podsumowująca: </a:t>
            </a:r>
            <a:r>
              <a:rPr lang="cs-CZ" sz="2000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Ocena ogólnego zrozumienia i wiedzy uczniów na koniec jednostki lub kursu.</a:t>
            </a:r>
            <a:endParaRPr sz="2000" dirty="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None/>
            </a:pPr>
            <a:r>
              <a:rPr lang="cs-CZ" sz="2000" b="1" i="1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Skuteczna informacja zwrotna</a:t>
            </a:r>
            <a:r>
              <a:rPr lang="cs-CZ" sz="2000" b="1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:</a:t>
            </a:r>
            <a:r>
              <a:rPr lang="cs-CZ" sz="2000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Przekazywanie kompleksowych informacji zwrotnych, które wzmacniają osiągnięcia uczniów i sugerują sposoby na poprawę ich zrozumienia w przyszłej nauce.</a:t>
            </a:r>
            <a:endParaRPr sz="2000" dirty="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650" name="Google Shape;650;p53"/>
          <p:cNvSpPr txBox="1"/>
          <p:nvPr/>
        </p:nvSpPr>
        <p:spPr>
          <a:xfrm>
            <a:off x="2972250" y="123925"/>
            <a:ext cx="65442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hilosopher"/>
              <a:buNone/>
            </a:pPr>
            <a:r>
              <a:rPr lang="cs-CZ" sz="24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Strategie oceny i skuteczna informacja zwrotna</a:t>
            </a:r>
            <a:endParaRPr sz="2400" b="1" i="0" u="none" strike="noStrike" cap="non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grpSp>
        <p:nvGrpSpPr>
          <p:cNvPr id="651" name="Google Shape;651;p53"/>
          <p:cNvGrpSpPr/>
          <p:nvPr/>
        </p:nvGrpSpPr>
        <p:grpSpPr>
          <a:xfrm>
            <a:off x="5596861" y="764745"/>
            <a:ext cx="972416" cy="251958"/>
            <a:chOff x="5470062" y="1167647"/>
            <a:chExt cx="1251984" cy="358200"/>
          </a:xfrm>
        </p:grpSpPr>
        <p:sp>
          <p:nvSpPr>
            <p:cNvPr id="652" name="Google Shape;652;p53"/>
            <p:cNvSpPr/>
            <p:nvPr/>
          </p:nvSpPr>
          <p:spPr>
            <a:xfrm>
              <a:off x="5470062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3" name="Google Shape;653;p53"/>
            <p:cNvSpPr/>
            <p:nvPr/>
          </p:nvSpPr>
          <p:spPr>
            <a:xfrm>
              <a:off x="5916952" y="1167647"/>
              <a:ext cx="358200" cy="35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4" name="Google Shape;654;p53"/>
            <p:cNvSpPr/>
            <p:nvPr/>
          </p:nvSpPr>
          <p:spPr>
            <a:xfrm>
              <a:off x="6526146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" name="Obraz 1" descr="Obraz zawierający Czcionka, zrzut ekranu, Jaskrawoniebieski, Grafika&#10;&#10;Opis wygenerowany automatycznie">
            <a:extLst>
              <a:ext uri="{FF2B5EF4-FFF2-40B4-BE49-F238E27FC236}">
                <a16:creationId xmlns:a16="http://schemas.microsoft.com/office/drawing/2014/main" id="{6203FB9F-44B9-C907-853D-269F5F0838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78" y="6175663"/>
            <a:ext cx="2429309" cy="4617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9" name="Google Shape;659;p54" descr="A picture containing 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25575" y="0"/>
            <a:ext cx="1723784" cy="1218637"/>
          </a:xfrm>
          <a:prstGeom prst="rect">
            <a:avLst/>
          </a:prstGeom>
          <a:noFill/>
          <a:ln>
            <a:noFill/>
          </a:ln>
        </p:spPr>
      </p:pic>
      <p:sp>
        <p:nvSpPr>
          <p:cNvPr id="661" name="Google Shape;661;p54"/>
          <p:cNvSpPr txBox="1"/>
          <p:nvPr/>
        </p:nvSpPr>
        <p:spPr>
          <a:xfrm>
            <a:off x="906742" y="1332438"/>
            <a:ext cx="10378500" cy="454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cs-CZ" sz="20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2. </a:t>
            </a:r>
            <a:r>
              <a:rPr lang="cs-CZ" sz="2000" b="1">
                <a:solidFill>
                  <a:schemeClr val="accent1"/>
                </a:solidFill>
                <a:latin typeface="Philosopher"/>
                <a:ea typeface="Philosopher"/>
                <a:cs typeface="Philosopher"/>
                <a:sym typeface="Philosopher"/>
              </a:rPr>
              <a:t>Autentyczne </a:t>
            </a:r>
            <a:r>
              <a:rPr lang="cs-CZ" sz="2000" b="1" u="sng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oceny:</a:t>
            </a:r>
            <a:endParaRPr sz="2000" b="1" u="sng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cs-CZ" sz="2000" b="1">
                <a:solidFill>
                  <a:schemeClr val="lt1"/>
                </a:solidFill>
                <a:highlight>
                  <a:schemeClr val="accent1"/>
                </a:highlight>
                <a:latin typeface="Philosopher"/>
                <a:ea typeface="Philosopher"/>
                <a:cs typeface="Philosopher"/>
                <a:sym typeface="Philosopher"/>
              </a:rPr>
              <a:t>Opis: </a:t>
            </a:r>
            <a:r>
              <a:rPr lang="cs-CZ" sz="20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Projektuj oceny, które odzwierciedlają rzeczywiste zadania i scenariusze, wymagając od uczniów zastosowania ich wiedzy i umiejętności w praktycznych kontekstach.</a:t>
            </a:r>
            <a:endParaRPr sz="200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cs-CZ" sz="2000" b="1" i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Skuteczna informacja zwrotna:</a:t>
            </a:r>
            <a:r>
              <a:rPr lang="cs-CZ" sz="20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Odnoszenie informacji zwrotnych do rzeczywistych zastosowań, podkreślając, w jaki sposób ich wysiłki są zgodne z praktycznymi umiejętnościami i oczekiwaniami.</a:t>
            </a:r>
            <a:endParaRPr sz="200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ctr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20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3. </a:t>
            </a:r>
            <a:r>
              <a:rPr lang="cs-CZ" sz="2000" b="1" u="sng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Ocena </a:t>
            </a:r>
            <a:r>
              <a:rPr lang="cs-CZ" sz="2000" b="1">
                <a:solidFill>
                  <a:schemeClr val="accent3"/>
                </a:solidFill>
                <a:latin typeface="Philosopher"/>
                <a:ea typeface="Philosopher"/>
                <a:cs typeface="Philosopher"/>
                <a:sym typeface="Philosopher"/>
              </a:rPr>
              <a:t>koleżeńska:</a:t>
            </a:r>
            <a:endParaRPr sz="2000" b="1" u="sng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cs-CZ" sz="2000" b="1">
                <a:solidFill>
                  <a:schemeClr val="lt1"/>
                </a:solidFill>
                <a:highlight>
                  <a:schemeClr val="accent3"/>
                </a:highlight>
                <a:latin typeface="Philosopher"/>
                <a:ea typeface="Philosopher"/>
                <a:cs typeface="Philosopher"/>
                <a:sym typeface="Philosopher"/>
              </a:rPr>
              <a:t>Opis: </a:t>
            </a:r>
            <a:r>
              <a:rPr lang="cs-CZ" sz="20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Niech uczniowie oceniają i przekazują informacje zwrotne na temat pracy swoich rówieśników, promując krytyczne myślenie i samoocenę.</a:t>
            </a:r>
            <a:endParaRPr sz="200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None/>
            </a:pPr>
            <a:r>
              <a:rPr lang="cs-CZ" sz="2000" b="1" i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Skuteczna informacja zwrotna: </a:t>
            </a:r>
            <a:r>
              <a:rPr lang="cs-CZ" sz="20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Trenuj uczniów, aby oferowali konstruktywne informacje zwrotne, podkreślając pozytywne aspekty i oferując sugestie dotyczące ulepszeń.</a:t>
            </a:r>
            <a:endParaRPr sz="200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662" name="Google Shape;662;p54"/>
          <p:cNvSpPr txBox="1"/>
          <p:nvPr/>
        </p:nvSpPr>
        <p:spPr>
          <a:xfrm>
            <a:off x="2972250" y="123926"/>
            <a:ext cx="62475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hilosopher"/>
              <a:buNone/>
            </a:pPr>
            <a:r>
              <a:rPr lang="cs-CZ" sz="22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Strategie oceny i skuteczna informacja zwrotna</a:t>
            </a:r>
            <a:endParaRPr sz="2200" b="1" i="0" u="none" strike="noStrike" cap="non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grpSp>
        <p:nvGrpSpPr>
          <p:cNvPr id="663" name="Google Shape;663;p54"/>
          <p:cNvGrpSpPr/>
          <p:nvPr/>
        </p:nvGrpSpPr>
        <p:grpSpPr>
          <a:xfrm>
            <a:off x="5596861" y="764745"/>
            <a:ext cx="972416" cy="251958"/>
            <a:chOff x="5470062" y="1167647"/>
            <a:chExt cx="1251984" cy="358200"/>
          </a:xfrm>
        </p:grpSpPr>
        <p:sp>
          <p:nvSpPr>
            <p:cNvPr id="664" name="Google Shape;664;p54"/>
            <p:cNvSpPr/>
            <p:nvPr/>
          </p:nvSpPr>
          <p:spPr>
            <a:xfrm>
              <a:off x="5470062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5" name="Google Shape;665;p54"/>
            <p:cNvSpPr/>
            <p:nvPr/>
          </p:nvSpPr>
          <p:spPr>
            <a:xfrm>
              <a:off x="5916952" y="1167647"/>
              <a:ext cx="358200" cy="35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6" name="Google Shape;666;p54"/>
            <p:cNvSpPr/>
            <p:nvPr/>
          </p:nvSpPr>
          <p:spPr>
            <a:xfrm>
              <a:off x="6526146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" name="Obraz 1" descr="Obraz zawierający Czcionka, zrzut ekranu, Jaskrawoniebieski, Grafika&#10;&#10;Opis wygenerowany automatycznie">
            <a:extLst>
              <a:ext uri="{FF2B5EF4-FFF2-40B4-BE49-F238E27FC236}">
                <a16:creationId xmlns:a16="http://schemas.microsoft.com/office/drawing/2014/main" id="{95FBED68-51C4-4525-D497-3BC0D10CC8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78" y="6175663"/>
            <a:ext cx="2429309" cy="4617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1" name="Google Shape;671;p55" descr="A picture containing 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25575" y="0"/>
            <a:ext cx="1723784" cy="1218637"/>
          </a:xfrm>
          <a:prstGeom prst="rect">
            <a:avLst/>
          </a:prstGeom>
          <a:noFill/>
          <a:ln>
            <a:noFill/>
          </a:ln>
        </p:spPr>
      </p:pic>
      <p:sp>
        <p:nvSpPr>
          <p:cNvPr id="673" name="Google Shape;673;p55"/>
          <p:cNvSpPr txBox="1"/>
          <p:nvPr/>
        </p:nvSpPr>
        <p:spPr>
          <a:xfrm>
            <a:off x="906742" y="1256238"/>
            <a:ext cx="10378500" cy="454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cs-CZ" sz="20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4. </a:t>
            </a:r>
            <a:r>
              <a:rPr lang="cs-CZ" sz="2000" b="1">
                <a:solidFill>
                  <a:schemeClr val="accent6"/>
                </a:solidFill>
                <a:latin typeface="Philosopher"/>
                <a:ea typeface="Philosopher"/>
                <a:cs typeface="Philosopher"/>
                <a:sym typeface="Philosopher"/>
              </a:rPr>
              <a:t>Samoocena</a:t>
            </a:r>
            <a:r>
              <a:rPr lang="cs-CZ" sz="20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:</a:t>
            </a:r>
            <a:endParaRPr sz="2000" b="1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cs-CZ" sz="2000" b="1">
                <a:solidFill>
                  <a:schemeClr val="lt1"/>
                </a:solidFill>
                <a:highlight>
                  <a:schemeClr val="accent6"/>
                </a:highlight>
                <a:latin typeface="Philosopher"/>
                <a:ea typeface="Philosopher"/>
                <a:cs typeface="Philosopher"/>
                <a:sym typeface="Philosopher"/>
              </a:rPr>
              <a:t>Opis: </a:t>
            </a:r>
            <a:r>
              <a:rPr lang="cs-CZ" sz="20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Zachęcanie uczniów do refleksji nad własną pracą i postępami, promowanie samoświadomości i umiejętności metapoznawczych.</a:t>
            </a:r>
            <a:endParaRPr sz="200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cs-CZ" sz="2000" b="1" i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Skuteczna informacja zwrotna: </a:t>
            </a:r>
            <a:r>
              <a:rPr lang="cs-CZ" sz="20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Zapewnienie wskazówek dotyczących samooceny, pomagając uczniom zidentyfikować ich mocne strony i obszary wymagające rozwoju.</a:t>
            </a:r>
            <a:endParaRPr sz="200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ctr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20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5. </a:t>
            </a:r>
            <a:r>
              <a:rPr lang="cs-CZ" sz="2000" b="1">
                <a:solidFill>
                  <a:schemeClr val="accent5"/>
                </a:solidFill>
                <a:latin typeface="Philosopher"/>
                <a:ea typeface="Philosopher"/>
                <a:cs typeface="Philosopher"/>
                <a:sym typeface="Philosopher"/>
              </a:rPr>
              <a:t>Interaktywne </a:t>
            </a:r>
            <a:r>
              <a:rPr lang="cs-CZ" sz="20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quizy i ankiety:</a:t>
            </a:r>
            <a:endParaRPr sz="2000" b="1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cs-CZ" sz="2000" b="1">
                <a:solidFill>
                  <a:schemeClr val="lt1"/>
                </a:solidFill>
                <a:highlight>
                  <a:schemeClr val="accent5"/>
                </a:highlight>
                <a:latin typeface="Philosopher"/>
                <a:ea typeface="Philosopher"/>
                <a:cs typeface="Philosopher"/>
                <a:sym typeface="Philosopher"/>
              </a:rPr>
              <a:t>Opis:</a:t>
            </a:r>
            <a:r>
              <a:rPr lang="cs-CZ" sz="20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Włącz szybkie quizy i ankiety, aby ocenić zrozumienie i zaangażowanie uczestników.</a:t>
            </a:r>
            <a:endParaRPr sz="200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cs-CZ" sz="2000" b="1" i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Skuteczna informacja zwrotna:</a:t>
            </a:r>
            <a:r>
              <a:rPr lang="cs-CZ" sz="20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Oferuj natychmiastową informację zwrotną po każdym pytaniu, wyjaśniając prawidłowe odpowiedzi i odnosząc się do błędnych przekonań.</a:t>
            </a:r>
            <a:endParaRPr sz="200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674" name="Google Shape;674;p55"/>
          <p:cNvSpPr txBox="1"/>
          <p:nvPr/>
        </p:nvSpPr>
        <p:spPr>
          <a:xfrm>
            <a:off x="2972250" y="123926"/>
            <a:ext cx="62475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hilosopher"/>
              <a:buNone/>
            </a:pPr>
            <a:r>
              <a:rPr lang="cs-CZ" sz="22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Strategie oceny i skuteczna informacja zwrotna</a:t>
            </a:r>
            <a:endParaRPr sz="2200" b="1" i="0" u="none" strike="noStrike" cap="non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grpSp>
        <p:nvGrpSpPr>
          <p:cNvPr id="675" name="Google Shape;675;p55"/>
          <p:cNvGrpSpPr/>
          <p:nvPr/>
        </p:nvGrpSpPr>
        <p:grpSpPr>
          <a:xfrm>
            <a:off x="5596861" y="764745"/>
            <a:ext cx="972416" cy="251958"/>
            <a:chOff x="5470062" y="1167647"/>
            <a:chExt cx="1251984" cy="358200"/>
          </a:xfrm>
        </p:grpSpPr>
        <p:sp>
          <p:nvSpPr>
            <p:cNvPr id="676" name="Google Shape;676;p55"/>
            <p:cNvSpPr/>
            <p:nvPr/>
          </p:nvSpPr>
          <p:spPr>
            <a:xfrm>
              <a:off x="5470062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7" name="Google Shape;677;p55"/>
            <p:cNvSpPr/>
            <p:nvPr/>
          </p:nvSpPr>
          <p:spPr>
            <a:xfrm>
              <a:off x="5916952" y="1167647"/>
              <a:ext cx="358200" cy="35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8" name="Google Shape;678;p55"/>
            <p:cNvSpPr/>
            <p:nvPr/>
          </p:nvSpPr>
          <p:spPr>
            <a:xfrm>
              <a:off x="6526146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" name="Obraz 2" descr="Obraz zawierający Czcionka, zrzut ekranu, Jaskrawoniebieski, Grafika&#10;&#10;Opis wygenerowany automatycznie">
            <a:extLst>
              <a:ext uri="{FF2B5EF4-FFF2-40B4-BE49-F238E27FC236}">
                <a16:creationId xmlns:a16="http://schemas.microsoft.com/office/drawing/2014/main" id="{3CC3D5EF-DAEC-09FF-9816-4BD955F721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78" y="6175663"/>
            <a:ext cx="2429309" cy="4617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56"/>
          <p:cNvSpPr txBox="1"/>
          <p:nvPr/>
        </p:nvSpPr>
        <p:spPr>
          <a:xfrm>
            <a:off x="2972250" y="123926"/>
            <a:ext cx="62475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hilosopher"/>
              <a:buNone/>
            </a:pPr>
            <a:r>
              <a:rPr lang="cs-CZ" sz="22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Strategie oceny i skuteczna informacja zwrotna</a:t>
            </a:r>
            <a:endParaRPr sz="2200" b="1" i="0" u="none" strike="noStrike" cap="non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grpSp>
        <p:nvGrpSpPr>
          <p:cNvPr id="684" name="Google Shape;684;p56"/>
          <p:cNvGrpSpPr/>
          <p:nvPr/>
        </p:nvGrpSpPr>
        <p:grpSpPr>
          <a:xfrm>
            <a:off x="5596861" y="764745"/>
            <a:ext cx="972416" cy="251958"/>
            <a:chOff x="5470062" y="1167647"/>
            <a:chExt cx="1251984" cy="358200"/>
          </a:xfrm>
        </p:grpSpPr>
        <p:sp>
          <p:nvSpPr>
            <p:cNvPr id="685" name="Google Shape;685;p56"/>
            <p:cNvSpPr/>
            <p:nvPr/>
          </p:nvSpPr>
          <p:spPr>
            <a:xfrm>
              <a:off x="5470062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6" name="Google Shape;686;p56"/>
            <p:cNvSpPr/>
            <p:nvPr/>
          </p:nvSpPr>
          <p:spPr>
            <a:xfrm>
              <a:off x="5916952" y="1167647"/>
              <a:ext cx="358200" cy="35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7" name="Google Shape;687;p56"/>
            <p:cNvSpPr/>
            <p:nvPr/>
          </p:nvSpPr>
          <p:spPr>
            <a:xfrm>
              <a:off x="6526146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88" name="Google Shape;688;p56" descr="A picture containing 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25575" y="0"/>
            <a:ext cx="1723784" cy="1218637"/>
          </a:xfrm>
          <a:prstGeom prst="rect">
            <a:avLst/>
          </a:prstGeom>
          <a:noFill/>
          <a:ln>
            <a:noFill/>
          </a:ln>
        </p:spPr>
      </p:pic>
      <p:sp>
        <p:nvSpPr>
          <p:cNvPr id="690" name="Google Shape;690;p56"/>
          <p:cNvSpPr txBox="1"/>
          <p:nvPr/>
        </p:nvSpPr>
        <p:spPr>
          <a:xfrm>
            <a:off x="893804" y="1360813"/>
            <a:ext cx="10378500" cy="454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cs-CZ" sz="20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6. </a:t>
            </a:r>
            <a:r>
              <a:rPr lang="cs-CZ" sz="2000" b="1" u="sng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Oceny </a:t>
            </a:r>
            <a:r>
              <a:rPr lang="cs-CZ" sz="2000" b="1">
                <a:solidFill>
                  <a:schemeClr val="accent2"/>
                </a:solidFill>
                <a:latin typeface="Philosopher"/>
                <a:ea typeface="Philosopher"/>
                <a:cs typeface="Philosopher"/>
                <a:sym typeface="Philosopher"/>
              </a:rPr>
              <a:t>oparte na scenariuszach</a:t>
            </a:r>
            <a:r>
              <a:rPr lang="cs-CZ" sz="20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:</a:t>
            </a:r>
            <a:endParaRPr sz="2000" b="1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cs-CZ" sz="2000" b="1">
                <a:solidFill>
                  <a:schemeClr val="lt1"/>
                </a:solidFill>
                <a:highlight>
                  <a:schemeClr val="accent2"/>
                </a:highlight>
                <a:latin typeface="Philosopher"/>
                <a:ea typeface="Philosopher"/>
                <a:cs typeface="Philosopher"/>
                <a:sym typeface="Philosopher"/>
              </a:rPr>
              <a:t>Opis:</a:t>
            </a:r>
            <a:r>
              <a:rPr lang="cs-CZ" sz="20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Zaprezentuj uczniom rzeczywiste scenariusze, które wymagają od nich podejmowania decyzji w oparciu o ich zrozumienie tematu.</a:t>
            </a:r>
            <a:endParaRPr sz="200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cs-CZ" sz="2000" b="1" i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Skuteczna informacja zwrotna: </a:t>
            </a:r>
            <a:r>
              <a:rPr lang="cs-CZ" sz="20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Przekazuj informacje zwrotne, które omawiają konsekwencje ich decyzji i sposób, w jaki są one zgodne z tematem.</a:t>
            </a:r>
            <a:endParaRPr sz="200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ctr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20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7. </a:t>
            </a:r>
            <a:r>
              <a:rPr lang="cs-CZ" sz="2000" b="1">
                <a:solidFill>
                  <a:schemeClr val="accent1"/>
                </a:solidFill>
                <a:latin typeface="Philosopher"/>
                <a:ea typeface="Philosopher"/>
                <a:cs typeface="Philosopher"/>
                <a:sym typeface="Philosopher"/>
              </a:rPr>
              <a:t>Rubryki i kryteria:</a:t>
            </a:r>
            <a:endParaRPr sz="2000" b="1">
              <a:solidFill>
                <a:schemeClr val="accent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cs-CZ" sz="2000" b="1">
                <a:solidFill>
                  <a:schemeClr val="lt1"/>
                </a:solidFill>
                <a:highlight>
                  <a:schemeClr val="accent1"/>
                </a:highlight>
                <a:latin typeface="Philosopher"/>
                <a:ea typeface="Philosopher"/>
                <a:cs typeface="Philosopher"/>
                <a:sym typeface="Philosopher"/>
              </a:rPr>
              <a:t>Opis: </a:t>
            </a:r>
            <a:r>
              <a:rPr lang="cs-CZ" sz="20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Jasne zdefiniowanie kryteriów oceny i rubryk w celu przekazania oczekiwań i standardów oceny.</a:t>
            </a:r>
            <a:endParaRPr sz="200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None/>
            </a:pPr>
            <a:r>
              <a:rPr lang="cs-CZ" sz="2000" b="1" i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Skuteczna informacja zwrotna: </a:t>
            </a:r>
            <a:r>
              <a:rPr lang="cs-CZ" sz="20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Dostosuj informacje zwrotne do konkretnych kryteriów, wskazując, gdzie uczniowie osiągnęli najlepsze wyniki i gdzie można wprowadzić ulepszenia.</a:t>
            </a:r>
            <a:endParaRPr sz="200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pic>
        <p:nvPicPr>
          <p:cNvPr id="3" name="Obraz 2" descr="Obraz zawierający Czcionka, zrzut ekranu, Jaskrawoniebieski, Grafika&#10;&#10;Opis wygenerowany automatycznie">
            <a:extLst>
              <a:ext uri="{FF2B5EF4-FFF2-40B4-BE49-F238E27FC236}">
                <a16:creationId xmlns:a16="http://schemas.microsoft.com/office/drawing/2014/main" id="{B7F78789-6963-350E-E7A7-E1C7E2CAA0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78" y="6175663"/>
            <a:ext cx="2429309" cy="4617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57"/>
          <p:cNvSpPr txBox="1"/>
          <p:nvPr/>
        </p:nvSpPr>
        <p:spPr>
          <a:xfrm>
            <a:off x="2972250" y="123926"/>
            <a:ext cx="62475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hilosopher"/>
              <a:buNone/>
            </a:pPr>
            <a:r>
              <a:rPr lang="cs-CZ" sz="22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Strategie oceny i skuteczna informacja zwrotna</a:t>
            </a:r>
            <a:endParaRPr sz="2200" b="1" i="0" u="none" strike="noStrike" cap="non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grpSp>
        <p:nvGrpSpPr>
          <p:cNvPr id="696" name="Google Shape;696;p57"/>
          <p:cNvGrpSpPr/>
          <p:nvPr/>
        </p:nvGrpSpPr>
        <p:grpSpPr>
          <a:xfrm>
            <a:off x="5596861" y="764745"/>
            <a:ext cx="972416" cy="251958"/>
            <a:chOff x="5470062" y="1167647"/>
            <a:chExt cx="1251984" cy="358200"/>
          </a:xfrm>
        </p:grpSpPr>
        <p:sp>
          <p:nvSpPr>
            <p:cNvPr id="697" name="Google Shape;697;p57"/>
            <p:cNvSpPr/>
            <p:nvPr/>
          </p:nvSpPr>
          <p:spPr>
            <a:xfrm>
              <a:off x="5470062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8" name="Google Shape;698;p57"/>
            <p:cNvSpPr/>
            <p:nvPr/>
          </p:nvSpPr>
          <p:spPr>
            <a:xfrm>
              <a:off x="5916952" y="1167647"/>
              <a:ext cx="358200" cy="35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9" name="Google Shape;699;p57"/>
            <p:cNvSpPr/>
            <p:nvPr/>
          </p:nvSpPr>
          <p:spPr>
            <a:xfrm>
              <a:off x="6526146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700" name="Google Shape;700;p57" descr="A picture containing 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25575" y="0"/>
            <a:ext cx="1723784" cy="1218637"/>
          </a:xfrm>
          <a:prstGeom prst="rect">
            <a:avLst/>
          </a:prstGeom>
          <a:noFill/>
          <a:ln>
            <a:noFill/>
          </a:ln>
        </p:spPr>
      </p:pic>
      <p:sp>
        <p:nvSpPr>
          <p:cNvPr id="702" name="Google Shape;702;p57"/>
          <p:cNvSpPr txBox="1"/>
          <p:nvPr/>
        </p:nvSpPr>
        <p:spPr>
          <a:xfrm>
            <a:off x="1163963" y="1315200"/>
            <a:ext cx="9838200" cy="42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20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8. </a:t>
            </a:r>
            <a:r>
              <a:rPr lang="cs-CZ" sz="2000" b="1" u="sng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Informacje zwrotne dotyczące </a:t>
            </a:r>
            <a:r>
              <a:rPr lang="cs-CZ" sz="2000" b="1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dźwięku i obrazu</a:t>
            </a:r>
            <a:r>
              <a:rPr lang="cs-CZ" sz="20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:</a:t>
            </a:r>
            <a:endParaRPr sz="2000" b="1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cs-CZ" sz="2000" b="1">
                <a:solidFill>
                  <a:schemeClr val="lt1"/>
                </a:solidFill>
                <a:highlight>
                  <a:schemeClr val="accent4"/>
                </a:highlight>
                <a:latin typeface="Philosopher"/>
                <a:ea typeface="Philosopher"/>
                <a:cs typeface="Philosopher"/>
                <a:sym typeface="Philosopher"/>
              </a:rPr>
              <a:t>Opis:</a:t>
            </a:r>
            <a:r>
              <a:rPr lang="cs-CZ" sz="20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Przekazuj informacje zwrotne w formie nagrań audio lub wideo, co pozwala na bardziej spersonalizowane i angażujące podejście.</a:t>
            </a:r>
            <a:endParaRPr sz="200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cs-CZ" sz="2000" b="1" i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Skuteczna informacja zwrotna:</a:t>
            </a:r>
            <a:r>
              <a:rPr lang="cs-CZ" sz="20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Używaj tonu, gestów i mimiki, aby skutecznie przekazywać zachętę i wskazówki.</a:t>
            </a:r>
            <a:endParaRPr sz="200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cs-CZ" sz="20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9. </a:t>
            </a:r>
            <a:r>
              <a:rPr lang="cs-CZ" sz="2000" b="1">
                <a:solidFill>
                  <a:schemeClr val="accent3"/>
                </a:solidFill>
                <a:latin typeface="Philosopher"/>
                <a:ea typeface="Philosopher"/>
                <a:cs typeface="Philosopher"/>
                <a:sym typeface="Philosopher"/>
              </a:rPr>
              <a:t>Terminowa </a:t>
            </a:r>
            <a:r>
              <a:rPr lang="cs-CZ" sz="2000" b="1" u="sng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informacja zwrotna:</a:t>
            </a:r>
            <a:endParaRPr sz="2000" b="1" u="sng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cs-CZ" sz="2000" b="1">
                <a:solidFill>
                  <a:schemeClr val="lt1"/>
                </a:solidFill>
                <a:highlight>
                  <a:schemeClr val="accent3"/>
                </a:highlight>
                <a:latin typeface="Philosopher"/>
                <a:ea typeface="Philosopher"/>
                <a:cs typeface="Philosopher"/>
                <a:sym typeface="Philosopher"/>
              </a:rPr>
              <a:t>Opis: </a:t>
            </a:r>
            <a:r>
              <a:rPr lang="cs-CZ" sz="20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Oferuj informacje zwrotne niezwłocznie po dokonaniu oceny, aby utrzymać tempo i motywację uczniów.</a:t>
            </a:r>
            <a:endParaRPr sz="200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cs-CZ" sz="2000" b="1" i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Skuteczna informacja zwrotna:</a:t>
            </a:r>
            <a:r>
              <a:rPr lang="cs-CZ" sz="20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Priorytetem jest terminowe przekazywanie informacji zwrotnych, przy jednoczesnym zapewnieniu, że są one szczegółowe i przydatne.</a:t>
            </a:r>
            <a:endParaRPr sz="2000" b="1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pic>
        <p:nvPicPr>
          <p:cNvPr id="2" name="Obraz 1" descr="Obraz zawierający Czcionka, zrzut ekranu, Jaskrawoniebieski, Grafika&#10;&#10;Opis wygenerowany automatycznie">
            <a:extLst>
              <a:ext uri="{FF2B5EF4-FFF2-40B4-BE49-F238E27FC236}">
                <a16:creationId xmlns:a16="http://schemas.microsoft.com/office/drawing/2014/main" id="{7B2A76D4-A3F5-041E-8E87-4AF6961CF2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78" y="6175663"/>
            <a:ext cx="2429309" cy="4617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58"/>
          <p:cNvSpPr txBox="1"/>
          <p:nvPr/>
        </p:nvSpPr>
        <p:spPr>
          <a:xfrm>
            <a:off x="2972250" y="123926"/>
            <a:ext cx="62475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hilosopher"/>
              <a:buNone/>
            </a:pPr>
            <a:r>
              <a:rPr lang="cs-CZ" sz="22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Strategie oceny i skuteczna informacja zwrotna</a:t>
            </a:r>
            <a:endParaRPr sz="2200" b="1" i="0" u="none" strike="noStrike" cap="non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grpSp>
        <p:nvGrpSpPr>
          <p:cNvPr id="708" name="Google Shape;708;p58"/>
          <p:cNvGrpSpPr/>
          <p:nvPr/>
        </p:nvGrpSpPr>
        <p:grpSpPr>
          <a:xfrm>
            <a:off x="5596861" y="764745"/>
            <a:ext cx="972416" cy="251958"/>
            <a:chOff x="5470062" y="1167647"/>
            <a:chExt cx="1251984" cy="358200"/>
          </a:xfrm>
        </p:grpSpPr>
        <p:sp>
          <p:nvSpPr>
            <p:cNvPr id="709" name="Google Shape;709;p58"/>
            <p:cNvSpPr/>
            <p:nvPr/>
          </p:nvSpPr>
          <p:spPr>
            <a:xfrm>
              <a:off x="5470062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0" name="Google Shape;710;p58"/>
            <p:cNvSpPr/>
            <p:nvPr/>
          </p:nvSpPr>
          <p:spPr>
            <a:xfrm>
              <a:off x="5916952" y="1167647"/>
              <a:ext cx="358200" cy="35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1" name="Google Shape;711;p58"/>
            <p:cNvSpPr/>
            <p:nvPr/>
          </p:nvSpPr>
          <p:spPr>
            <a:xfrm>
              <a:off x="6526146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712" name="Google Shape;712;p58" descr="A picture containing 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25575" y="0"/>
            <a:ext cx="1723784" cy="1218637"/>
          </a:xfrm>
          <a:prstGeom prst="rect">
            <a:avLst/>
          </a:prstGeom>
          <a:noFill/>
          <a:ln>
            <a:noFill/>
          </a:ln>
        </p:spPr>
      </p:pic>
      <p:sp>
        <p:nvSpPr>
          <p:cNvPr id="714" name="Google Shape;714;p58"/>
          <p:cNvSpPr txBox="1"/>
          <p:nvPr/>
        </p:nvSpPr>
        <p:spPr>
          <a:xfrm>
            <a:off x="1400275" y="1853775"/>
            <a:ext cx="9225300" cy="20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20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10. </a:t>
            </a:r>
            <a:r>
              <a:rPr lang="cs-CZ" sz="2000" b="1" u="sng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Informacje zwrotne </a:t>
            </a:r>
            <a:r>
              <a:rPr lang="cs-CZ" sz="2000" b="1">
                <a:solidFill>
                  <a:schemeClr val="accent5"/>
                </a:solidFill>
                <a:latin typeface="Philosopher"/>
                <a:ea typeface="Philosopher"/>
                <a:cs typeface="Philosopher"/>
                <a:sym typeface="Philosopher"/>
              </a:rPr>
              <a:t>ukierunkowane na cele</a:t>
            </a:r>
            <a:r>
              <a:rPr lang="cs-CZ" sz="20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:</a:t>
            </a:r>
            <a:endParaRPr sz="2000" b="1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2000" b="1">
                <a:solidFill>
                  <a:schemeClr val="lt1"/>
                </a:solidFill>
                <a:highlight>
                  <a:schemeClr val="accent5"/>
                </a:highlight>
                <a:latin typeface="Philosopher"/>
                <a:ea typeface="Philosopher"/>
                <a:cs typeface="Philosopher"/>
                <a:sym typeface="Philosopher"/>
              </a:rPr>
              <a:t>Opis: </a:t>
            </a:r>
            <a:r>
              <a:rPr lang="cs-CZ" sz="20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Dostosuj informacje zwrotne do indywidualnych celów uczniów, podkreślając, w jaki sposób ich wysiłki przyczyniają się do ich podróży edukacyjnej.</a:t>
            </a:r>
            <a:endParaRPr sz="200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2000" b="1" i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Skuteczna informacja zwrotna:</a:t>
            </a:r>
            <a:r>
              <a:rPr lang="cs-CZ" sz="20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Potwierdzaj postępy w realizacji celów, sugerując strategie ich dalszego osiągania.</a:t>
            </a:r>
            <a:endParaRPr sz="2000" b="1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715" name="Google Shape;715;p58"/>
          <p:cNvSpPr/>
          <p:nvPr/>
        </p:nvSpPr>
        <p:spPr>
          <a:xfrm>
            <a:off x="8482450" y="4140102"/>
            <a:ext cx="2143125" cy="2143125"/>
          </a:xfrm>
          <a:custGeom>
            <a:avLst/>
            <a:gdLst/>
            <a:ahLst/>
            <a:cxnLst/>
            <a:rect l="l" t="t" r="r" b="b"/>
            <a:pathLst>
              <a:path w="1371600" h="1371600" extrusionOk="0">
                <a:moveTo>
                  <a:pt x="0" y="0"/>
                </a:moveTo>
                <a:lnTo>
                  <a:pt x="1371600" y="0"/>
                </a:lnTo>
                <a:lnTo>
                  <a:pt x="1371600" y="1371599"/>
                </a:lnTo>
                <a:lnTo>
                  <a:pt x="0" y="13715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pl-PL"/>
          </a:p>
        </p:txBody>
      </p:sp>
      <p:pic>
        <p:nvPicPr>
          <p:cNvPr id="2" name="Obraz 1" descr="Obraz zawierający Czcionka, zrzut ekranu, Jaskrawoniebieski, Grafika&#10;&#10;Opis wygenerowany automatycznie">
            <a:extLst>
              <a:ext uri="{FF2B5EF4-FFF2-40B4-BE49-F238E27FC236}">
                <a16:creationId xmlns:a16="http://schemas.microsoft.com/office/drawing/2014/main" id="{20475823-C3D3-EB35-3DC4-47AFB02924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78" y="6175663"/>
            <a:ext cx="2429309" cy="4617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0" name="Google Shape;720;p59"/>
          <p:cNvPicPr preferRelativeResize="0"/>
          <p:nvPr/>
        </p:nvPicPr>
        <p:blipFill rotWithShape="1">
          <a:blip r:embed="rId3">
            <a:alphaModFix amt="19000"/>
          </a:blip>
          <a:srcRect r="537"/>
          <a:stretch/>
        </p:blipFill>
        <p:spPr>
          <a:xfrm>
            <a:off x="0" y="0"/>
            <a:ext cx="12349350" cy="6934199"/>
          </a:xfrm>
          <a:prstGeom prst="rect">
            <a:avLst/>
          </a:prstGeom>
          <a:noFill/>
          <a:ln>
            <a:noFill/>
          </a:ln>
        </p:spPr>
      </p:pic>
      <p:sp>
        <p:nvSpPr>
          <p:cNvPr id="721" name="Google Shape;721;p59"/>
          <p:cNvSpPr txBox="1"/>
          <p:nvPr/>
        </p:nvSpPr>
        <p:spPr>
          <a:xfrm>
            <a:off x="1972800" y="55500"/>
            <a:ext cx="8246400" cy="10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hilosopher"/>
              <a:buNone/>
            </a:pPr>
            <a:r>
              <a:rPr lang="cs-CZ" sz="23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Odgrywanie ról: Ćwiczenie przekazywania informacji zwrotnych w środowisku cyfrowym</a:t>
            </a:r>
            <a:br>
              <a:rPr lang="cs-CZ" sz="23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</a:br>
            <a:r>
              <a:rPr lang="cs-CZ" sz="23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("Zmieniająca się rola edukatora")</a:t>
            </a:r>
            <a:endParaRPr sz="2300" b="1" i="0" u="none" strike="noStrike" cap="non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grpSp>
        <p:nvGrpSpPr>
          <p:cNvPr id="722" name="Google Shape;722;p59"/>
          <p:cNvGrpSpPr/>
          <p:nvPr/>
        </p:nvGrpSpPr>
        <p:grpSpPr>
          <a:xfrm>
            <a:off x="5470010" y="961514"/>
            <a:ext cx="1251984" cy="358200"/>
            <a:chOff x="5470062" y="1167647"/>
            <a:chExt cx="1251984" cy="358200"/>
          </a:xfrm>
        </p:grpSpPr>
        <p:sp>
          <p:nvSpPr>
            <p:cNvPr id="723" name="Google Shape;723;p59"/>
            <p:cNvSpPr/>
            <p:nvPr/>
          </p:nvSpPr>
          <p:spPr>
            <a:xfrm>
              <a:off x="5470062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4" name="Google Shape;724;p59"/>
            <p:cNvSpPr/>
            <p:nvPr/>
          </p:nvSpPr>
          <p:spPr>
            <a:xfrm>
              <a:off x="5916952" y="1167647"/>
              <a:ext cx="358200" cy="35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5" name="Google Shape;725;p59"/>
            <p:cNvSpPr/>
            <p:nvPr/>
          </p:nvSpPr>
          <p:spPr>
            <a:xfrm>
              <a:off x="6526146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726" name="Google Shape;726;p59" descr="A picture containing ic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25575" y="0"/>
            <a:ext cx="1723784" cy="1218637"/>
          </a:xfrm>
          <a:prstGeom prst="rect">
            <a:avLst/>
          </a:prstGeom>
          <a:noFill/>
          <a:ln>
            <a:noFill/>
          </a:ln>
        </p:spPr>
      </p:pic>
      <p:sp>
        <p:nvSpPr>
          <p:cNvPr id="728" name="Google Shape;728;p59"/>
          <p:cNvSpPr txBox="1"/>
          <p:nvPr/>
        </p:nvSpPr>
        <p:spPr>
          <a:xfrm>
            <a:off x="906742" y="1218613"/>
            <a:ext cx="10378500" cy="48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cs-CZ" sz="2000" b="1" i="1" u="sng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Scenariusz</a:t>
            </a:r>
            <a:r>
              <a:rPr lang="cs-CZ" sz="20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: </a:t>
            </a:r>
            <a:br>
              <a:rPr lang="cs-CZ" sz="20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</a:br>
            <a:r>
              <a:rPr lang="cs-CZ" sz="20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Wyobraź sobie, że jesteś nauczycielem przekazującym uczniowi informacje zwrotne na temat ostatniego zadania </a:t>
            </a:r>
            <a:r>
              <a:rPr lang="cs-CZ" sz="2000" b="1" u="sng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przesłanego cyfrowo</a:t>
            </a:r>
            <a:r>
              <a:rPr lang="cs-CZ" sz="20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. Twoim celem jest </a:t>
            </a:r>
            <a:r>
              <a:rPr lang="cs-CZ" sz="20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dostarczenie informacji zwrotnej, która jest motywująca, konkretna i wykonalna, sprzyjająca zaangażowaniu i wspierająca rozwój ucznia.</a:t>
            </a:r>
            <a:endParaRPr sz="2000" b="1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cs-CZ" sz="2000" b="1" u="sng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Role:</a:t>
            </a:r>
            <a:endParaRPr sz="2000" b="1" u="sng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hilosopher"/>
              <a:buChar char="-"/>
            </a:pPr>
            <a:r>
              <a:rPr lang="cs-CZ" sz="2000" b="1">
                <a:solidFill>
                  <a:schemeClr val="dk1"/>
                </a:solidFill>
                <a:highlight>
                  <a:schemeClr val="accent4"/>
                </a:highlight>
                <a:latin typeface="Philosopher"/>
                <a:ea typeface="Philosopher"/>
                <a:cs typeface="Philosopher"/>
                <a:sym typeface="Philosopher"/>
              </a:rPr>
              <a:t>Edukator: </a:t>
            </a:r>
            <a:r>
              <a:rPr lang="cs-CZ" sz="20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Osoba przekazująca informacje zwrotne na temat zadania ucznia - Przekazuj informacje zwrotne na temat zadania ucznia. Użyj skutecznych strategii, takich jak użycie imienia ucznia, uznanie mocnych stron i odniesienie się do obszarów wymagających poprawy;</a:t>
            </a:r>
            <a:endParaRPr sz="200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hilosopher"/>
              <a:buChar char="-"/>
            </a:pPr>
            <a:r>
              <a:rPr lang="cs-CZ" sz="2000" b="1">
                <a:solidFill>
                  <a:schemeClr val="dk1"/>
                </a:solidFill>
                <a:highlight>
                  <a:schemeClr val="accent1"/>
                </a:highlight>
                <a:latin typeface="Philosopher"/>
                <a:ea typeface="Philosopher"/>
                <a:cs typeface="Philosopher"/>
                <a:sym typeface="Philosopher"/>
              </a:rPr>
              <a:t>Uczeń: </a:t>
            </a:r>
            <a:r>
              <a:rPr lang="cs-CZ" sz="20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Osoba otrzymująca informację zwrotną i odpowiadająca na nią - Odpowiada na informację zwrotną, zadając pytania w celu uzyskania wyjaśnień lub dalszych wskazówek.</a:t>
            </a:r>
            <a:endParaRPr sz="200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cs-CZ" sz="2000" b="1" i="1" u="sng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Facylitator obserwuje:</a:t>
            </a:r>
            <a:r>
              <a:rPr lang="cs-CZ" sz="20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Obserwuj interakcję i zwróć uwagę na strategie stosowane w przekazywaniu informacji zwrotnych.</a:t>
            </a:r>
            <a:endParaRPr sz="200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pic>
        <p:nvPicPr>
          <p:cNvPr id="2" name="Obraz 1" descr="Obraz zawierający Czcionka, zrzut ekranu, Jaskrawoniebieski, Grafika&#10;&#10;Opis wygenerowany automatycznie">
            <a:extLst>
              <a:ext uri="{FF2B5EF4-FFF2-40B4-BE49-F238E27FC236}">
                <a16:creationId xmlns:a16="http://schemas.microsoft.com/office/drawing/2014/main" id="{5EDCF76E-84F5-09FF-4068-2E1A51FF14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78" y="6175663"/>
            <a:ext cx="2429309" cy="4617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p60"/>
          <p:cNvSpPr/>
          <p:nvPr/>
        </p:nvSpPr>
        <p:spPr>
          <a:xfrm>
            <a:off x="3844900" y="1614625"/>
            <a:ext cx="6715500" cy="3642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4" name="Google Shape;734;p60"/>
          <p:cNvSpPr txBox="1"/>
          <p:nvPr/>
        </p:nvSpPr>
        <p:spPr>
          <a:xfrm>
            <a:off x="1972800" y="55500"/>
            <a:ext cx="8246400" cy="10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hilosopher"/>
              <a:buNone/>
            </a:pPr>
            <a:r>
              <a:rPr lang="cs-CZ" sz="27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Punkty do dyskusji</a:t>
            </a:r>
            <a:endParaRPr sz="2700" b="1" i="0" u="none" strike="noStrike" cap="non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grpSp>
        <p:nvGrpSpPr>
          <p:cNvPr id="735" name="Google Shape;735;p60"/>
          <p:cNvGrpSpPr/>
          <p:nvPr/>
        </p:nvGrpSpPr>
        <p:grpSpPr>
          <a:xfrm>
            <a:off x="5470010" y="961514"/>
            <a:ext cx="1251984" cy="358200"/>
            <a:chOff x="5470062" y="1167647"/>
            <a:chExt cx="1251984" cy="358200"/>
          </a:xfrm>
        </p:grpSpPr>
        <p:sp>
          <p:nvSpPr>
            <p:cNvPr id="736" name="Google Shape;736;p60"/>
            <p:cNvSpPr/>
            <p:nvPr/>
          </p:nvSpPr>
          <p:spPr>
            <a:xfrm>
              <a:off x="5470062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7" name="Google Shape;737;p60"/>
            <p:cNvSpPr/>
            <p:nvPr/>
          </p:nvSpPr>
          <p:spPr>
            <a:xfrm>
              <a:off x="5916952" y="1167647"/>
              <a:ext cx="358200" cy="35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8" name="Google Shape;738;p60"/>
            <p:cNvSpPr/>
            <p:nvPr/>
          </p:nvSpPr>
          <p:spPr>
            <a:xfrm>
              <a:off x="6526146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739" name="Google Shape;739;p60" descr="A picture containing 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25575" y="0"/>
            <a:ext cx="1723784" cy="1218637"/>
          </a:xfrm>
          <a:prstGeom prst="rect">
            <a:avLst/>
          </a:prstGeom>
          <a:noFill/>
          <a:ln>
            <a:noFill/>
          </a:ln>
        </p:spPr>
      </p:pic>
      <p:sp>
        <p:nvSpPr>
          <p:cNvPr id="741" name="Google Shape;741;p60"/>
          <p:cNvSpPr txBox="1"/>
          <p:nvPr/>
        </p:nvSpPr>
        <p:spPr>
          <a:xfrm>
            <a:off x="4066750" y="1812750"/>
            <a:ext cx="6271800" cy="323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lvl="0" indent="-35560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hilosopher"/>
              <a:buChar char="●"/>
            </a:pPr>
            <a:r>
              <a:rPr lang="cs-CZ" sz="2000">
                <a:solidFill>
                  <a:schemeClr val="lt1"/>
                </a:solidFill>
                <a:latin typeface="Philosopher"/>
                <a:ea typeface="Philosopher"/>
                <a:cs typeface="Philosopher"/>
                <a:sym typeface="Philosopher"/>
              </a:rPr>
              <a:t>W jaki sposób strategie przekazywania informacji zwrotnych stosowane przez nauczyciela wpłynęły na zaangażowanie i motywację ucznia?</a:t>
            </a:r>
            <a:br>
              <a:rPr lang="cs-CZ" sz="2000">
                <a:solidFill>
                  <a:schemeClr val="lt1"/>
                </a:solidFill>
                <a:latin typeface="Philosopher"/>
                <a:ea typeface="Philosopher"/>
                <a:cs typeface="Philosopher"/>
                <a:sym typeface="Philosopher"/>
              </a:rPr>
            </a:br>
            <a:endParaRPr sz="2000">
              <a:solidFill>
                <a:schemeClr val="lt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hilosopher"/>
              <a:buChar char="●"/>
            </a:pPr>
            <a:r>
              <a:rPr lang="cs-CZ" sz="2000">
                <a:solidFill>
                  <a:schemeClr val="lt1"/>
                </a:solidFill>
                <a:latin typeface="Philosopher"/>
                <a:ea typeface="Philosopher"/>
                <a:cs typeface="Philosopher"/>
                <a:sym typeface="Philosopher"/>
              </a:rPr>
              <a:t>Jakie konkretne techniki zostały zastosowane, aby informacje zwrotne były motywujące, konkretne i możliwe do wykorzystania?</a:t>
            </a:r>
            <a:br>
              <a:rPr lang="cs-CZ" sz="2000">
                <a:solidFill>
                  <a:schemeClr val="lt1"/>
                </a:solidFill>
                <a:latin typeface="Philosopher"/>
                <a:ea typeface="Philosopher"/>
                <a:cs typeface="Philosopher"/>
                <a:sym typeface="Philosopher"/>
              </a:rPr>
            </a:br>
            <a:endParaRPr sz="2000">
              <a:solidFill>
                <a:schemeClr val="lt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hilosopher"/>
              <a:buChar char="●"/>
            </a:pPr>
            <a:r>
              <a:rPr lang="cs-CZ" sz="2000">
                <a:solidFill>
                  <a:schemeClr val="lt1"/>
                </a:solidFill>
                <a:latin typeface="Philosopher"/>
                <a:ea typeface="Philosopher"/>
                <a:cs typeface="Philosopher"/>
                <a:sym typeface="Philosopher"/>
              </a:rPr>
              <a:t>W jaki sposób to odgrywanie ról podkreśla zmieniającą się rolę nauczycieli w erze cyfrowej?</a:t>
            </a:r>
            <a:endParaRPr sz="2000">
              <a:solidFill>
                <a:schemeClr val="lt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742" name="Google Shape;742;p60"/>
          <p:cNvSpPr/>
          <p:nvPr/>
        </p:nvSpPr>
        <p:spPr>
          <a:xfrm>
            <a:off x="1596075" y="3969375"/>
            <a:ext cx="2248814" cy="2083460"/>
          </a:xfrm>
          <a:custGeom>
            <a:avLst/>
            <a:gdLst/>
            <a:ahLst/>
            <a:cxnLst/>
            <a:rect l="l" t="t" r="r" b="b"/>
            <a:pathLst>
              <a:path w="944880" h="944880" extrusionOk="0">
                <a:moveTo>
                  <a:pt x="0" y="0"/>
                </a:moveTo>
                <a:lnTo>
                  <a:pt x="944880" y="0"/>
                </a:lnTo>
                <a:lnTo>
                  <a:pt x="944880" y="944880"/>
                </a:lnTo>
                <a:lnTo>
                  <a:pt x="0" y="9448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pl-PL"/>
          </a:p>
        </p:txBody>
      </p:sp>
      <p:pic>
        <p:nvPicPr>
          <p:cNvPr id="2" name="Obraz 1" descr="Obraz zawierający Czcionka, zrzut ekranu, Jaskrawoniebieski, Grafika&#10;&#10;Opis wygenerowany automatycznie">
            <a:extLst>
              <a:ext uri="{FF2B5EF4-FFF2-40B4-BE49-F238E27FC236}">
                <a16:creationId xmlns:a16="http://schemas.microsoft.com/office/drawing/2014/main" id="{3EA61B36-17FF-FD8C-6E98-34E1AD0B08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78" y="6175663"/>
            <a:ext cx="2429309" cy="4617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6"/>
          <p:cNvSpPr/>
          <p:nvPr/>
        </p:nvSpPr>
        <p:spPr>
          <a:xfrm>
            <a:off x="851690" y="974337"/>
            <a:ext cx="6096000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8" name="Google Shape;98;p16" descr="A picture containing text, person, person&#10;&#10;Description automatically generated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7812" b="7813"/>
          <a:stretch/>
        </p:blipFill>
        <p:spPr>
          <a:xfrm>
            <a:off x="5360988" y="2700338"/>
            <a:ext cx="6096000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6"/>
          <p:cNvSpPr txBox="1"/>
          <p:nvPr/>
        </p:nvSpPr>
        <p:spPr>
          <a:xfrm>
            <a:off x="940650" y="1060975"/>
            <a:ext cx="4420500" cy="32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7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Cel warsztatów</a:t>
            </a:r>
            <a:r>
              <a:rPr lang="cs-CZ" sz="17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: </a:t>
            </a:r>
            <a:r>
              <a:rPr lang="cs-CZ" sz="1700" i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zbadanie strategii zaangażowania w cyfrowych środowiskach edukacyjnych.</a:t>
            </a:r>
            <a:endParaRPr sz="1700" i="1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7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Szczegółowe cele tej sesji</a:t>
            </a:r>
            <a:r>
              <a:rPr lang="cs-CZ" sz="17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:</a:t>
            </a:r>
            <a:endParaRPr sz="170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700" i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- Zrozumienie znaczenia zaangażowania w cyfrową naukę.</a:t>
            </a:r>
            <a:endParaRPr sz="1700" i="1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700" i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- Identyfikacja wyzwań i możliwości związanych z zaangażowaniem.</a:t>
            </a:r>
            <a:endParaRPr sz="1700" i="1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7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Interaktywny charakter sesji </a:t>
            </a:r>
            <a:r>
              <a:rPr lang="cs-CZ" sz="17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- aktywny udział jest ważny!</a:t>
            </a:r>
            <a:endParaRPr sz="210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pic>
        <p:nvPicPr>
          <p:cNvPr id="100" name="Google Shape;100;p16" descr="A picture containing ic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37933" y="-45061"/>
            <a:ext cx="2386989" cy="1687495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6"/>
          <p:cNvSpPr txBox="1"/>
          <p:nvPr/>
        </p:nvSpPr>
        <p:spPr>
          <a:xfrm>
            <a:off x="3433500" y="606993"/>
            <a:ext cx="3735600" cy="38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hilosopher"/>
              <a:buNone/>
            </a:pPr>
            <a:r>
              <a:rPr lang="cs-CZ" sz="22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WPROWADZENIE</a:t>
            </a:r>
            <a:endParaRPr sz="2200" b="1" i="0" u="none" strike="noStrike" cap="non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pic>
        <p:nvPicPr>
          <p:cNvPr id="2" name="Obraz 1" descr="Obraz zawierający Czcionka, zrzut ekranu, Jaskrawoniebieski, Grafika&#10;&#10;Opis wygenerowany automatycznie">
            <a:extLst>
              <a:ext uri="{FF2B5EF4-FFF2-40B4-BE49-F238E27FC236}">
                <a16:creationId xmlns:a16="http://schemas.microsoft.com/office/drawing/2014/main" id="{2F9E461B-9227-2BF7-DCBA-673CA8F4E22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78" y="6175663"/>
            <a:ext cx="2429309" cy="4617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" name="Google Shape;747;p61"/>
          <p:cNvPicPr preferRelativeResize="0"/>
          <p:nvPr/>
        </p:nvPicPr>
        <p:blipFill rotWithShape="1">
          <a:blip r:embed="rId3">
            <a:alphaModFix amt="20000"/>
          </a:blip>
          <a:srcRect t="8440" b="7071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48" name="Google Shape;748;p61"/>
          <p:cNvSpPr txBox="1"/>
          <p:nvPr/>
        </p:nvSpPr>
        <p:spPr>
          <a:xfrm>
            <a:off x="1972800" y="748725"/>
            <a:ext cx="8246400" cy="10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hilosopher"/>
              <a:buNone/>
            </a:pPr>
            <a:r>
              <a:rPr lang="cs-CZ" sz="27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Kluczowe strategie skutecznego przekazywania informacji zwrotnych:</a:t>
            </a:r>
            <a:endParaRPr sz="2700" b="1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grpSp>
        <p:nvGrpSpPr>
          <p:cNvPr id="749" name="Google Shape;749;p61"/>
          <p:cNvGrpSpPr/>
          <p:nvPr/>
        </p:nvGrpSpPr>
        <p:grpSpPr>
          <a:xfrm>
            <a:off x="5470010" y="1654739"/>
            <a:ext cx="1251984" cy="358200"/>
            <a:chOff x="5470062" y="1167647"/>
            <a:chExt cx="1251984" cy="358200"/>
          </a:xfrm>
        </p:grpSpPr>
        <p:sp>
          <p:nvSpPr>
            <p:cNvPr id="750" name="Google Shape;750;p61"/>
            <p:cNvSpPr/>
            <p:nvPr/>
          </p:nvSpPr>
          <p:spPr>
            <a:xfrm>
              <a:off x="5470062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1" name="Google Shape;751;p61"/>
            <p:cNvSpPr/>
            <p:nvPr/>
          </p:nvSpPr>
          <p:spPr>
            <a:xfrm>
              <a:off x="5916952" y="1167647"/>
              <a:ext cx="358200" cy="35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2" name="Google Shape;752;p61"/>
            <p:cNvSpPr/>
            <p:nvPr/>
          </p:nvSpPr>
          <p:spPr>
            <a:xfrm>
              <a:off x="6526146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753" name="Google Shape;753;p61" descr="A picture containing ic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25575" y="0"/>
            <a:ext cx="1723784" cy="1218637"/>
          </a:xfrm>
          <a:prstGeom prst="rect">
            <a:avLst/>
          </a:prstGeom>
          <a:noFill/>
          <a:ln>
            <a:noFill/>
          </a:ln>
        </p:spPr>
      </p:pic>
      <p:sp>
        <p:nvSpPr>
          <p:cNvPr id="755" name="Google Shape;755;p61"/>
          <p:cNvSpPr/>
          <p:nvPr/>
        </p:nvSpPr>
        <p:spPr>
          <a:xfrm>
            <a:off x="893700" y="2818425"/>
            <a:ext cx="251400" cy="186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6" name="Google Shape;756;p61"/>
          <p:cNvSpPr/>
          <p:nvPr/>
        </p:nvSpPr>
        <p:spPr>
          <a:xfrm>
            <a:off x="4846625" y="4435925"/>
            <a:ext cx="251400" cy="186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7" name="Google Shape;757;p61"/>
          <p:cNvSpPr/>
          <p:nvPr/>
        </p:nvSpPr>
        <p:spPr>
          <a:xfrm>
            <a:off x="4846625" y="2818425"/>
            <a:ext cx="251400" cy="186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8" name="Google Shape;758;p61"/>
          <p:cNvSpPr/>
          <p:nvPr/>
        </p:nvSpPr>
        <p:spPr>
          <a:xfrm>
            <a:off x="8799000" y="2818425"/>
            <a:ext cx="251400" cy="186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759" name="Google Shape;759;p61"/>
          <p:cNvSpPr/>
          <p:nvPr/>
        </p:nvSpPr>
        <p:spPr>
          <a:xfrm>
            <a:off x="893700" y="3627175"/>
            <a:ext cx="251400" cy="186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0" name="Google Shape;760;p61"/>
          <p:cNvSpPr/>
          <p:nvPr/>
        </p:nvSpPr>
        <p:spPr>
          <a:xfrm>
            <a:off x="893700" y="4435925"/>
            <a:ext cx="251400" cy="186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1" name="Google Shape;761;p61"/>
          <p:cNvSpPr/>
          <p:nvPr/>
        </p:nvSpPr>
        <p:spPr>
          <a:xfrm>
            <a:off x="8799000" y="3627175"/>
            <a:ext cx="251400" cy="186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762" name="Google Shape;762;p61"/>
          <p:cNvSpPr/>
          <p:nvPr/>
        </p:nvSpPr>
        <p:spPr>
          <a:xfrm>
            <a:off x="4846625" y="3627175"/>
            <a:ext cx="251400" cy="186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61"/>
          <p:cNvSpPr txBox="1"/>
          <p:nvPr/>
        </p:nvSpPr>
        <p:spPr>
          <a:xfrm>
            <a:off x="1185888" y="2726775"/>
            <a:ext cx="32211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2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Personalizacja;</a:t>
            </a:r>
            <a:endParaRPr sz="2200"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764" name="Google Shape;764;p61"/>
          <p:cNvSpPr txBox="1"/>
          <p:nvPr/>
        </p:nvSpPr>
        <p:spPr>
          <a:xfrm>
            <a:off x="1145088" y="3535525"/>
            <a:ext cx="32211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2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Pozytywne wzmocnienie;</a:t>
            </a:r>
            <a:endParaRPr sz="220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765" name="Google Shape;765;p61"/>
          <p:cNvSpPr txBox="1"/>
          <p:nvPr/>
        </p:nvSpPr>
        <p:spPr>
          <a:xfrm>
            <a:off x="1145102" y="4344275"/>
            <a:ext cx="37767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2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Specyficzność;</a:t>
            </a:r>
            <a:endParaRPr sz="220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766" name="Google Shape;766;p61"/>
          <p:cNvSpPr txBox="1"/>
          <p:nvPr/>
        </p:nvSpPr>
        <p:spPr>
          <a:xfrm>
            <a:off x="5098026" y="2726775"/>
            <a:ext cx="35724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2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Konstruktywna krytyka;</a:t>
            </a:r>
            <a:endParaRPr sz="220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767" name="Google Shape;767;p61"/>
          <p:cNvSpPr txBox="1"/>
          <p:nvPr/>
        </p:nvSpPr>
        <p:spPr>
          <a:xfrm>
            <a:off x="5098026" y="3535525"/>
            <a:ext cx="35724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2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Przejrzystość i prostota;</a:t>
            </a:r>
            <a:endParaRPr sz="220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768" name="Google Shape;768;p61"/>
          <p:cNvSpPr txBox="1"/>
          <p:nvPr/>
        </p:nvSpPr>
        <p:spPr>
          <a:xfrm>
            <a:off x="5098026" y="4344275"/>
            <a:ext cx="35724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2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Zachęta;</a:t>
            </a:r>
            <a:endParaRPr sz="220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769" name="Google Shape;769;p61"/>
          <p:cNvSpPr txBox="1"/>
          <p:nvPr/>
        </p:nvSpPr>
        <p:spPr>
          <a:xfrm>
            <a:off x="9050401" y="2726775"/>
            <a:ext cx="19314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2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Zaangażowanie;</a:t>
            </a:r>
            <a:endParaRPr sz="220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770" name="Google Shape;770;p61"/>
          <p:cNvSpPr txBox="1"/>
          <p:nvPr/>
        </p:nvSpPr>
        <p:spPr>
          <a:xfrm>
            <a:off x="9050400" y="3535525"/>
            <a:ext cx="22479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2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Skoncentrowany na przyszłości.</a:t>
            </a:r>
            <a:endParaRPr sz="220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pic>
        <p:nvPicPr>
          <p:cNvPr id="2" name="Obraz 1" descr="Obraz zawierający Czcionka, zrzut ekranu, Jaskrawoniebieski, Grafika&#10;&#10;Opis wygenerowany automatycznie">
            <a:extLst>
              <a:ext uri="{FF2B5EF4-FFF2-40B4-BE49-F238E27FC236}">
                <a16:creationId xmlns:a16="http://schemas.microsoft.com/office/drawing/2014/main" id="{581C5C20-BE85-D736-4E69-C118EE1CAA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78" y="6175663"/>
            <a:ext cx="2429309" cy="4617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62"/>
          <p:cNvSpPr/>
          <p:nvPr/>
        </p:nvSpPr>
        <p:spPr>
          <a:xfrm>
            <a:off x="3824064" y="1076946"/>
            <a:ext cx="4543800" cy="470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76" name="Google Shape;776;p62" descr="A picture containing logo&#10;&#10;Description automatically generated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4655" r="14648"/>
          <a:stretch/>
        </p:blipFill>
        <p:spPr>
          <a:xfrm>
            <a:off x="5068883" y="2238750"/>
            <a:ext cx="2054228" cy="2054224"/>
          </a:xfrm>
          <a:prstGeom prst="rect">
            <a:avLst/>
          </a:prstGeom>
          <a:noFill/>
          <a:ln>
            <a:noFill/>
          </a:ln>
        </p:spPr>
      </p:pic>
      <p:sp>
        <p:nvSpPr>
          <p:cNvPr id="777" name="Google Shape;777;p62"/>
          <p:cNvSpPr txBox="1"/>
          <p:nvPr/>
        </p:nvSpPr>
        <p:spPr>
          <a:xfrm>
            <a:off x="5450555" y="1678900"/>
            <a:ext cx="1290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18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Sesja 6</a:t>
            </a:r>
            <a:endParaRPr sz="1800" b="1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778" name="Google Shape;778;p62"/>
          <p:cNvSpPr txBox="1"/>
          <p:nvPr/>
        </p:nvSpPr>
        <p:spPr>
          <a:xfrm>
            <a:off x="3824077" y="4635633"/>
            <a:ext cx="4543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cs-CZ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Dostosowanie strategii zaangażowania</a:t>
            </a:r>
            <a:endParaRPr sz="2000" b="0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" name="Obraz 1" descr="Obraz zawierający Czcionka, zrzut ekranu, Jaskrawoniebieski, Grafika&#10;&#10;Opis wygenerowany automatycznie">
            <a:extLst>
              <a:ext uri="{FF2B5EF4-FFF2-40B4-BE49-F238E27FC236}">
                <a16:creationId xmlns:a16="http://schemas.microsoft.com/office/drawing/2014/main" id="{5E405BCB-76EB-644E-3BB9-06E29A7F38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78" y="6175663"/>
            <a:ext cx="2429309" cy="4617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p63"/>
          <p:cNvSpPr txBox="1"/>
          <p:nvPr/>
        </p:nvSpPr>
        <p:spPr>
          <a:xfrm>
            <a:off x="3897906" y="581289"/>
            <a:ext cx="4396200" cy="44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hilosopher"/>
              <a:buNone/>
            </a:pPr>
            <a:r>
              <a:rPr lang="cs-CZ" sz="28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Podsumowanie poprzedniej sesji</a:t>
            </a:r>
            <a:endParaRPr sz="2800" b="1" i="0" u="none" strike="noStrike" cap="non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grpSp>
        <p:nvGrpSpPr>
          <p:cNvPr id="785" name="Google Shape;785;p63"/>
          <p:cNvGrpSpPr/>
          <p:nvPr/>
        </p:nvGrpSpPr>
        <p:grpSpPr>
          <a:xfrm>
            <a:off x="5470087" y="1338322"/>
            <a:ext cx="1251984" cy="358200"/>
            <a:chOff x="5470062" y="1167647"/>
            <a:chExt cx="1251984" cy="358200"/>
          </a:xfrm>
        </p:grpSpPr>
        <p:sp>
          <p:nvSpPr>
            <p:cNvPr id="786" name="Google Shape;786;p63"/>
            <p:cNvSpPr/>
            <p:nvPr/>
          </p:nvSpPr>
          <p:spPr>
            <a:xfrm>
              <a:off x="5470062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7" name="Google Shape;787;p63"/>
            <p:cNvSpPr/>
            <p:nvPr/>
          </p:nvSpPr>
          <p:spPr>
            <a:xfrm>
              <a:off x="5916952" y="1167647"/>
              <a:ext cx="358200" cy="35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8" name="Google Shape;788;p63"/>
            <p:cNvSpPr/>
            <p:nvPr/>
          </p:nvSpPr>
          <p:spPr>
            <a:xfrm>
              <a:off x="6526146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789" name="Google Shape;789;p63" descr="A picture containing 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25575" y="0"/>
            <a:ext cx="1723784" cy="1218637"/>
          </a:xfrm>
          <a:prstGeom prst="rect">
            <a:avLst/>
          </a:prstGeom>
          <a:noFill/>
          <a:ln>
            <a:noFill/>
          </a:ln>
        </p:spPr>
      </p:pic>
      <p:sp>
        <p:nvSpPr>
          <p:cNvPr id="791" name="Google Shape;791;p63"/>
          <p:cNvSpPr txBox="1"/>
          <p:nvPr/>
        </p:nvSpPr>
        <p:spPr>
          <a:xfrm>
            <a:off x="2364450" y="2426450"/>
            <a:ext cx="6059700" cy="9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700">
                <a:latin typeface="Philosopher"/>
                <a:ea typeface="Philosopher"/>
                <a:cs typeface="Philosopher"/>
                <a:sym typeface="Philosopher"/>
              </a:rPr>
              <a:t>Znaczenie korzystania z oceny i informacji zwrotnych w celu zwiększenia zaangażowania;</a:t>
            </a:r>
            <a:endParaRPr sz="2700"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792" name="Google Shape;792;p63"/>
          <p:cNvSpPr txBox="1"/>
          <p:nvPr/>
        </p:nvSpPr>
        <p:spPr>
          <a:xfrm>
            <a:off x="6010450" y="4040175"/>
            <a:ext cx="4975500" cy="10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7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Znaczenie informacji zwrotnej w zwiększaniu motywacji uczniów.</a:t>
            </a:r>
            <a:endParaRPr/>
          </a:p>
        </p:txBody>
      </p:sp>
      <p:sp>
        <p:nvSpPr>
          <p:cNvPr id="793" name="Google Shape;793;p63"/>
          <p:cNvSpPr/>
          <p:nvPr/>
        </p:nvSpPr>
        <p:spPr>
          <a:xfrm>
            <a:off x="1206053" y="2426166"/>
            <a:ext cx="986376" cy="986376"/>
          </a:xfrm>
          <a:custGeom>
            <a:avLst/>
            <a:gdLst/>
            <a:ahLst/>
            <a:cxnLst/>
            <a:rect l="l" t="t" r="r" b="b"/>
            <a:pathLst>
              <a:path w="779744" h="779744" extrusionOk="0">
                <a:moveTo>
                  <a:pt x="0" y="0"/>
                </a:moveTo>
                <a:lnTo>
                  <a:pt x="779744" y="0"/>
                </a:lnTo>
                <a:lnTo>
                  <a:pt x="779744" y="779745"/>
                </a:lnTo>
                <a:lnTo>
                  <a:pt x="0" y="7797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pl-PL"/>
          </a:p>
        </p:txBody>
      </p:sp>
      <p:sp>
        <p:nvSpPr>
          <p:cNvPr id="794" name="Google Shape;794;p63"/>
          <p:cNvSpPr/>
          <p:nvPr/>
        </p:nvSpPr>
        <p:spPr>
          <a:xfrm>
            <a:off x="4799699" y="4086500"/>
            <a:ext cx="1189212" cy="985559"/>
          </a:xfrm>
          <a:custGeom>
            <a:avLst/>
            <a:gdLst/>
            <a:ahLst/>
            <a:cxnLst/>
            <a:rect l="l" t="t" r="r" b="b"/>
            <a:pathLst>
              <a:path w="943819" h="782190" extrusionOk="0">
                <a:moveTo>
                  <a:pt x="0" y="0"/>
                </a:moveTo>
                <a:lnTo>
                  <a:pt x="943819" y="0"/>
                </a:lnTo>
                <a:lnTo>
                  <a:pt x="943819" y="782190"/>
                </a:lnTo>
                <a:lnTo>
                  <a:pt x="0" y="7821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pl-PL"/>
          </a:p>
        </p:txBody>
      </p:sp>
      <p:pic>
        <p:nvPicPr>
          <p:cNvPr id="2" name="Obraz 1" descr="Obraz zawierający Czcionka, zrzut ekranu, Jaskrawoniebieski, Grafika&#10;&#10;Opis wygenerowany automatycznie">
            <a:extLst>
              <a:ext uri="{FF2B5EF4-FFF2-40B4-BE49-F238E27FC236}">
                <a16:creationId xmlns:a16="http://schemas.microsoft.com/office/drawing/2014/main" id="{1A28479B-A1C3-4C71-138D-A7C6B5B9D82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78" y="6175663"/>
            <a:ext cx="2429309" cy="4617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64"/>
          <p:cNvSpPr/>
          <p:nvPr/>
        </p:nvSpPr>
        <p:spPr>
          <a:xfrm>
            <a:off x="-7625" y="0"/>
            <a:ext cx="12207240" cy="6866573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9269" b="-9269"/>
            </a:stretch>
          </a:blipFill>
          <a:ln>
            <a:noFill/>
          </a:ln>
        </p:spPr>
        <p:txBody>
          <a:bodyPr/>
          <a:lstStyle/>
          <a:p>
            <a:endParaRPr lang="pl-PL"/>
          </a:p>
        </p:txBody>
      </p:sp>
      <p:sp>
        <p:nvSpPr>
          <p:cNvPr id="800" name="Google Shape;800;p64"/>
          <p:cNvSpPr/>
          <p:nvPr/>
        </p:nvSpPr>
        <p:spPr>
          <a:xfrm>
            <a:off x="0" y="2199600"/>
            <a:ext cx="12192000" cy="245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1" name="Google Shape;801;p64"/>
          <p:cNvSpPr txBox="1"/>
          <p:nvPr/>
        </p:nvSpPr>
        <p:spPr>
          <a:xfrm>
            <a:off x="1972800" y="714875"/>
            <a:ext cx="8246400" cy="10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hilosopher"/>
              <a:buNone/>
            </a:pPr>
            <a:r>
              <a:rPr lang="cs-CZ" sz="3000" b="1">
                <a:solidFill>
                  <a:schemeClr val="dk1"/>
                </a:solidFill>
                <a:highlight>
                  <a:schemeClr val="accent1"/>
                </a:highlight>
                <a:latin typeface="Philosopher"/>
                <a:ea typeface="Philosopher"/>
                <a:cs typeface="Philosopher"/>
                <a:sym typeface="Philosopher"/>
              </a:rPr>
              <a:t>Strategie personalizacji i adaptacja</a:t>
            </a:r>
            <a:endParaRPr sz="3000" b="1" i="0" u="none" strike="noStrike" cap="none">
              <a:solidFill>
                <a:schemeClr val="dk1"/>
              </a:solidFill>
              <a:highlight>
                <a:schemeClr val="accent1"/>
              </a:highlight>
              <a:latin typeface="Philosopher"/>
              <a:ea typeface="Philosopher"/>
              <a:cs typeface="Philosopher"/>
              <a:sym typeface="Philosopher"/>
            </a:endParaRPr>
          </a:p>
        </p:txBody>
      </p:sp>
      <p:pic>
        <p:nvPicPr>
          <p:cNvPr id="802" name="Google Shape;802;p64" descr="A picture containing ic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25575" y="0"/>
            <a:ext cx="1723784" cy="1218637"/>
          </a:xfrm>
          <a:prstGeom prst="rect">
            <a:avLst/>
          </a:prstGeom>
          <a:noFill/>
          <a:ln>
            <a:noFill/>
          </a:ln>
        </p:spPr>
      </p:pic>
      <p:sp>
        <p:nvSpPr>
          <p:cNvPr id="804" name="Google Shape;804;p64"/>
          <p:cNvSpPr txBox="1"/>
          <p:nvPr/>
        </p:nvSpPr>
        <p:spPr>
          <a:xfrm>
            <a:off x="731700" y="2773350"/>
            <a:ext cx="10728600" cy="13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lvl="0" indent="0" algn="ctr" rtl="0">
              <a:lnSpc>
                <a:spcPct val="115000"/>
              </a:lnSpc>
              <a:spcBef>
                <a:spcPts val="1500"/>
              </a:spcBef>
              <a:spcAft>
                <a:spcPts val="1000"/>
              </a:spcAft>
              <a:buNone/>
            </a:pPr>
            <a:r>
              <a:rPr lang="cs-CZ" sz="2400" b="1" i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Personalizacja strategii zaangażowania </a:t>
            </a:r>
            <a:r>
              <a:rPr lang="cs-CZ" sz="2400" i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jest niezbędna, aby zaspokoić </a:t>
            </a:r>
            <a:r>
              <a:rPr lang="cs-CZ" sz="2400" b="1" i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różnorodne potrzeby, preferencje i style uczenia się uczniów</a:t>
            </a:r>
            <a:r>
              <a:rPr lang="cs-CZ" sz="2400" i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. Oto kilka </a:t>
            </a:r>
            <a:r>
              <a:rPr lang="cs-CZ" sz="2400" b="1" i="1" u="sng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skutecznych strategii i technik </a:t>
            </a:r>
            <a:r>
              <a:rPr lang="cs-CZ" sz="2400" i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dostosowywania podejścia do zaangażowania:</a:t>
            </a:r>
            <a:endParaRPr sz="2400" i="1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pic>
        <p:nvPicPr>
          <p:cNvPr id="2" name="Obraz 1" descr="Obraz zawierający Czcionka, zrzut ekranu, Jaskrawoniebieski, Grafika&#10;&#10;Opis wygenerowany automatycznie">
            <a:extLst>
              <a:ext uri="{FF2B5EF4-FFF2-40B4-BE49-F238E27FC236}">
                <a16:creationId xmlns:a16="http://schemas.microsoft.com/office/drawing/2014/main" id="{660C153C-6ECC-E6FD-F053-FCB4EF48B8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78" y="6175663"/>
            <a:ext cx="2429309" cy="4617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" name="Google Shape;809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74426" y="1173701"/>
            <a:ext cx="6391274" cy="4793450"/>
          </a:xfrm>
          <a:prstGeom prst="rect">
            <a:avLst/>
          </a:prstGeom>
          <a:noFill/>
          <a:ln>
            <a:noFill/>
          </a:ln>
        </p:spPr>
      </p:pic>
      <p:sp>
        <p:nvSpPr>
          <p:cNvPr id="810" name="Google Shape;810;p65"/>
          <p:cNvSpPr txBox="1"/>
          <p:nvPr/>
        </p:nvSpPr>
        <p:spPr>
          <a:xfrm>
            <a:off x="1972800" y="55500"/>
            <a:ext cx="8246400" cy="10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hilosopher"/>
              <a:buNone/>
            </a:pPr>
            <a:r>
              <a:rPr lang="cs-CZ" sz="27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Strategie personalizacji i adaptacja</a:t>
            </a:r>
            <a:endParaRPr sz="2700" b="1" i="0" u="none" strike="noStrike" cap="non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grpSp>
        <p:nvGrpSpPr>
          <p:cNvPr id="811" name="Google Shape;811;p65"/>
          <p:cNvGrpSpPr/>
          <p:nvPr/>
        </p:nvGrpSpPr>
        <p:grpSpPr>
          <a:xfrm>
            <a:off x="5470010" y="950514"/>
            <a:ext cx="1251984" cy="358200"/>
            <a:chOff x="5470062" y="1167647"/>
            <a:chExt cx="1251984" cy="358200"/>
          </a:xfrm>
        </p:grpSpPr>
        <p:sp>
          <p:nvSpPr>
            <p:cNvPr id="812" name="Google Shape;812;p65"/>
            <p:cNvSpPr/>
            <p:nvPr/>
          </p:nvSpPr>
          <p:spPr>
            <a:xfrm>
              <a:off x="5470062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3" name="Google Shape;813;p65"/>
            <p:cNvSpPr/>
            <p:nvPr/>
          </p:nvSpPr>
          <p:spPr>
            <a:xfrm>
              <a:off x="5916952" y="1167647"/>
              <a:ext cx="358200" cy="35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4" name="Google Shape;814;p65"/>
            <p:cNvSpPr/>
            <p:nvPr/>
          </p:nvSpPr>
          <p:spPr>
            <a:xfrm>
              <a:off x="6526146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815" name="Google Shape;815;p65" descr="A picture containing ic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25575" y="0"/>
            <a:ext cx="1723784" cy="1218637"/>
          </a:xfrm>
          <a:prstGeom prst="rect">
            <a:avLst/>
          </a:prstGeom>
          <a:noFill/>
          <a:ln>
            <a:noFill/>
          </a:ln>
        </p:spPr>
      </p:pic>
      <p:sp>
        <p:nvSpPr>
          <p:cNvPr id="817" name="Google Shape;817;p65"/>
          <p:cNvSpPr txBox="1"/>
          <p:nvPr/>
        </p:nvSpPr>
        <p:spPr>
          <a:xfrm>
            <a:off x="5470000" y="1978200"/>
            <a:ext cx="6206100" cy="33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cs-CZ" sz="2500" b="1">
                <a:solidFill>
                  <a:schemeClr val="accent2"/>
                </a:solidFill>
                <a:latin typeface="Philosopher"/>
                <a:ea typeface="Philosopher"/>
                <a:cs typeface="Philosopher"/>
                <a:sym typeface="Philosopher"/>
              </a:rPr>
              <a:t>1. Style uczenia się:</a:t>
            </a:r>
            <a:br>
              <a:rPr lang="cs-CZ" sz="2500" b="1">
                <a:solidFill>
                  <a:schemeClr val="accent2"/>
                </a:solidFill>
                <a:latin typeface="Philosopher"/>
                <a:ea typeface="Philosopher"/>
                <a:cs typeface="Philosopher"/>
                <a:sym typeface="Philosopher"/>
              </a:rPr>
            </a:br>
            <a:endParaRPr sz="1000" b="1">
              <a:solidFill>
                <a:schemeClr val="accent2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cs-CZ" sz="2200" b="1" u="sng">
                <a:latin typeface="Philosopher"/>
                <a:ea typeface="Philosopher"/>
                <a:cs typeface="Philosopher"/>
                <a:sym typeface="Philosopher"/>
              </a:rPr>
              <a:t>Strategia: </a:t>
            </a:r>
            <a:r>
              <a:rPr lang="cs-CZ" sz="2200">
                <a:latin typeface="Philosopher"/>
                <a:ea typeface="Philosopher"/>
                <a:cs typeface="Philosopher"/>
                <a:sym typeface="Philosopher"/>
              </a:rPr>
              <a:t>Zidentyfikuj różne style uczenia się (wzrokowy, słuchowy, kinestetyczny) i dostosuj do nich działania angażujące.</a:t>
            </a:r>
            <a:endParaRPr sz="2200"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None/>
            </a:pPr>
            <a:r>
              <a:rPr lang="cs-CZ" sz="2200" b="1" i="1">
                <a:latin typeface="Philosopher"/>
                <a:ea typeface="Philosopher"/>
                <a:cs typeface="Philosopher"/>
                <a:sym typeface="Philosopher"/>
              </a:rPr>
              <a:t>Techniki: </a:t>
            </a:r>
            <a:r>
              <a:rPr lang="cs-CZ" sz="2200">
                <a:latin typeface="Philosopher"/>
                <a:ea typeface="Philosopher"/>
                <a:cs typeface="Philosopher"/>
                <a:sym typeface="Philosopher"/>
              </a:rPr>
              <a:t>Zapewnienie materiałów wizualnych, włączenie elementów dźwiękowych i uwzględnienie ćwiczeń praktycznych w celu dostosowania do różnych preferencji edukacyjnych.</a:t>
            </a:r>
            <a:endParaRPr sz="2200">
              <a:latin typeface="Philosopher"/>
              <a:ea typeface="Philosopher"/>
              <a:cs typeface="Philosopher"/>
              <a:sym typeface="Philosopher"/>
            </a:endParaRPr>
          </a:p>
        </p:txBody>
      </p:sp>
      <p:pic>
        <p:nvPicPr>
          <p:cNvPr id="2" name="Obraz 1" descr="Obraz zawierający Czcionka, zrzut ekranu, Jaskrawoniebieski, Grafika&#10;&#10;Opis wygenerowany automatycznie">
            <a:extLst>
              <a:ext uri="{FF2B5EF4-FFF2-40B4-BE49-F238E27FC236}">
                <a16:creationId xmlns:a16="http://schemas.microsoft.com/office/drawing/2014/main" id="{8AFF93DF-FFD7-0288-A2CA-49D829AD8D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78" y="6175663"/>
            <a:ext cx="2429309" cy="4617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2" name="Google Shape;822;p66"/>
          <p:cNvPicPr preferRelativeResize="0"/>
          <p:nvPr/>
        </p:nvPicPr>
        <p:blipFill rotWithShape="1">
          <a:blip r:embed="rId3">
            <a:alphaModFix amt="23000"/>
          </a:blip>
          <a:srcRect t="16254"/>
          <a:stretch/>
        </p:blipFill>
        <p:spPr>
          <a:xfrm>
            <a:off x="-25" y="55500"/>
            <a:ext cx="12192000" cy="6802500"/>
          </a:xfrm>
          <a:prstGeom prst="rect">
            <a:avLst/>
          </a:prstGeom>
          <a:noFill/>
          <a:ln>
            <a:noFill/>
          </a:ln>
        </p:spPr>
      </p:pic>
      <p:sp>
        <p:nvSpPr>
          <p:cNvPr id="823" name="Google Shape;823;p66"/>
          <p:cNvSpPr txBox="1"/>
          <p:nvPr/>
        </p:nvSpPr>
        <p:spPr>
          <a:xfrm>
            <a:off x="1972800" y="55500"/>
            <a:ext cx="8246400" cy="10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hilosopher"/>
              <a:buNone/>
            </a:pPr>
            <a:r>
              <a:rPr lang="cs-CZ" sz="27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Strategie personalizacji i adaptacja</a:t>
            </a:r>
            <a:endParaRPr sz="2700" b="1" i="0" u="none" strike="noStrike" cap="non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grpSp>
        <p:nvGrpSpPr>
          <p:cNvPr id="824" name="Google Shape;824;p66"/>
          <p:cNvGrpSpPr/>
          <p:nvPr/>
        </p:nvGrpSpPr>
        <p:grpSpPr>
          <a:xfrm>
            <a:off x="5470010" y="961514"/>
            <a:ext cx="1251984" cy="358200"/>
            <a:chOff x="5470062" y="1167647"/>
            <a:chExt cx="1251984" cy="358200"/>
          </a:xfrm>
        </p:grpSpPr>
        <p:sp>
          <p:nvSpPr>
            <p:cNvPr id="825" name="Google Shape;825;p66"/>
            <p:cNvSpPr/>
            <p:nvPr/>
          </p:nvSpPr>
          <p:spPr>
            <a:xfrm>
              <a:off x="5470062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6" name="Google Shape;826;p66"/>
            <p:cNvSpPr/>
            <p:nvPr/>
          </p:nvSpPr>
          <p:spPr>
            <a:xfrm>
              <a:off x="5916952" y="1167647"/>
              <a:ext cx="358200" cy="35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7" name="Google Shape;827;p66"/>
            <p:cNvSpPr/>
            <p:nvPr/>
          </p:nvSpPr>
          <p:spPr>
            <a:xfrm>
              <a:off x="6526146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828" name="Google Shape;828;p66" descr="A picture containing ic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25575" y="0"/>
            <a:ext cx="1723784" cy="1218637"/>
          </a:xfrm>
          <a:prstGeom prst="rect">
            <a:avLst/>
          </a:prstGeom>
          <a:noFill/>
          <a:ln>
            <a:noFill/>
          </a:ln>
        </p:spPr>
      </p:pic>
      <p:sp>
        <p:nvSpPr>
          <p:cNvPr id="830" name="Google Shape;830;p66"/>
          <p:cNvSpPr txBox="1"/>
          <p:nvPr/>
        </p:nvSpPr>
        <p:spPr>
          <a:xfrm>
            <a:off x="3719225" y="1773550"/>
            <a:ext cx="47535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None/>
            </a:pPr>
            <a:r>
              <a:rPr lang="cs-CZ" sz="2500" b="1">
                <a:solidFill>
                  <a:schemeClr val="accent2"/>
                </a:solidFill>
                <a:latin typeface="Philosopher"/>
                <a:ea typeface="Philosopher"/>
                <a:cs typeface="Philosopher"/>
                <a:sym typeface="Philosopher"/>
              </a:rPr>
              <a:t>2. Elastyczne ścieżki:</a:t>
            </a:r>
            <a:endParaRPr sz="2200"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831" name="Google Shape;831;p66"/>
          <p:cNvSpPr txBox="1"/>
          <p:nvPr/>
        </p:nvSpPr>
        <p:spPr>
          <a:xfrm>
            <a:off x="914125" y="3429000"/>
            <a:ext cx="3884100" cy="16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None/>
            </a:pPr>
            <a:r>
              <a:rPr lang="cs-CZ" sz="2200" b="1" u="sng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Strategia: </a:t>
            </a:r>
            <a:r>
              <a:rPr lang="cs-CZ" sz="22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Zaoferuj uczniom elastyczność w wyborze ścieżek nauki w oparciu o ich zainteresowania i mocne strony.</a:t>
            </a:r>
            <a:endParaRPr/>
          </a:p>
        </p:txBody>
      </p:sp>
      <p:sp>
        <p:nvSpPr>
          <p:cNvPr id="832" name="Google Shape;832;p66"/>
          <p:cNvSpPr txBox="1"/>
          <p:nvPr/>
        </p:nvSpPr>
        <p:spPr>
          <a:xfrm>
            <a:off x="7689750" y="2583150"/>
            <a:ext cx="4034400" cy="16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None/>
            </a:pPr>
            <a:r>
              <a:rPr lang="cs-CZ" sz="2200" b="1" i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Techniki: </a:t>
            </a:r>
            <a:r>
              <a:rPr lang="cs-CZ" sz="22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Zapewnienie różnorodnych opcji tematycznych lub umożliwienie uczniom wyboru projektów zgodnych z ich pasjami.</a:t>
            </a:r>
            <a:endParaRPr/>
          </a:p>
        </p:txBody>
      </p:sp>
      <p:pic>
        <p:nvPicPr>
          <p:cNvPr id="2" name="Obraz 1" descr="Obraz zawierający Czcionka, zrzut ekranu, Jaskrawoniebieski, Grafika&#10;&#10;Opis wygenerowany automatycznie">
            <a:extLst>
              <a:ext uri="{FF2B5EF4-FFF2-40B4-BE49-F238E27FC236}">
                <a16:creationId xmlns:a16="http://schemas.microsoft.com/office/drawing/2014/main" id="{F2E1F441-279F-32BC-478B-2C60019026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78" y="6175663"/>
            <a:ext cx="2429309" cy="4617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7" name="Google Shape;837;p67"/>
          <p:cNvPicPr preferRelativeResize="0"/>
          <p:nvPr/>
        </p:nvPicPr>
        <p:blipFill rotWithShape="1">
          <a:blip r:embed="rId3">
            <a:alphaModFix amt="47000"/>
          </a:blip>
          <a:srcRect t="17409"/>
          <a:stretch/>
        </p:blipFill>
        <p:spPr>
          <a:xfrm>
            <a:off x="0" y="0"/>
            <a:ext cx="12192000" cy="6906576"/>
          </a:xfrm>
          <a:prstGeom prst="rect">
            <a:avLst/>
          </a:prstGeom>
          <a:noFill/>
          <a:ln>
            <a:noFill/>
          </a:ln>
        </p:spPr>
      </p:pic>
      <p:sp>
        <p:nvSpPr>
          <p:cNvPr id="838" name="Google Shape;838;p67"/>
          <p:cNvSpPr txBox="1"/>
          <p:nvPr/>
        </p:nvSpPr>
        <p:spPr>
          <a:xfrm>
            <a:off x="1972800" y="55500"/>
            <a:ext cx="8246400" cy="10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hilosopher"/>
              <a:buNone/>
            </a:pPr>
            <a:r>
              <a:rPr lang="cs-CZ" sz="27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Strategie personalizacji i adaptacja</a:t>
            </a:r>
            <a:endParaRPr sz="2700" b="1" i="0" u="none" strike="noStrike" cap="non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grpSp>
        <p:nvGrpSpPr>
          <p:cNvPr id="839" name="Google Shape;839;p67"/>
          <p:cNvGrpSpPr/>
          <p:nvPr/>
        </p:nvGrpSpPr>
        <p:grpSpPr>
          <a:xfrm>
            <a:off x="5470010" y="961514"/>
            <a:ext cx="1251984" cy="358200"/>
            <a:chOff x="5470062" y="1167647"/>
            <a:chExt cx="1251984" cy="358200"/>
          </a:xfrm>
        </p:grpSpPr>
        <p:sp>
          <p:nvSpPr>
            <p:cNvPr id="840" name="Google Shape;840;p67"/>
            <p:cNvSpPr/>
            <p:nvPr/>
          </p:nvSpPr>
          <p:spPr>
            <a:xfrm>
              <a:off x="5470062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1" name="Google Shape;841;p67"/>
            <p:cNvSpPr/>
            <p:nvPr/>
          </p:nvSpPr>
          <p:spPr>
            <a:xfrm>
              <a:off x="5916952" y="1167647"/>
              <a:ext cx="358200" cy="35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2" name="Google Shape;842;p67"/>
            <p:cNvSpPr/>
            <p:nvPr/>
          </p:nvSpPr>
          <p:spPr>
            <a:xfrm>
              <a:off x="6526146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843" name="Google Shape;843;p67" descr="A picture containing ic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25575" y="0"/>
            <a:ext cx="1723784" cy="1218637"/>
          </a:xfrm>
          <a:prstGeom prst="rect">
            <a:avLst/>
          </a:prstGeom>
          <a:noFill/>
          <a:ln>
            <a:noFill/>
          </a:ln>
        </p:spPr>
      </p:pic>
      <p:sp>
        <p:nvSpPr>
          <p:cNvPr id="845" name="Google Shape;845;p67"/>
          <p:cNvSpPr txBox="1"/>
          <p:nvPr/>
        </p:nvSpPr>
        <p:spPr>
          <a:xfrm>
            <a:off x="2031300" y="1849088"/>
            <a:ext cx="81294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2500" b="1">
                <a:solidFill>
                  <a:schemeClr val="accent2"/>
                </a:solidFill>
                <a:latin typeface="Philosopher"/>
                <a:ea typeface="Philosopher"/>
                <a:cs typeface="Philosopher"/>
                <a:sym typeface="Philosopher"/>
              </a:rPr>
              <a:t>3. Wybór i autonomia:</a:t>
            </a:r>
            <a:endParaRPr sz="2200"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846" name="Google Shape;846;p67"/>
          <p:cNvSpPr txBox="1"/>
          <p:nvPr/>
        </p:nvSpPr>
        <p:spPr>
          <a:xfrm>
            <a:off x="7351100" y="2896575"/>
            <a:ext cx="4533600" cy="16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None/>
            </a:pPr>
            <a:r>
              <a:rPr lang="cs-CZ" sz="2200" b="1" i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Techniki: </a:t>
            </a:r>
            <a:r>
              <a:rPr lang="cs-CZ" sz="22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Pozwól uczniom wybrać spośród wielu tematów projektu lub pozwól im zdecydować, w jaki sposób zademonstrują swoje zrozumienie.</a:t>
            </a:r>
            <a:endParaRPr/>
          </a:p>
        </p:txBody>
      </p:sp>
      <p:sp>
        <p:nvSpPr>
          <p:cNvPr id="847" name="Google Shape;847;p67"/>
          <p:cNvSpPr txBox="1"/>
          <p:nvPr/>
        </p:nvSpPr>
        <p:spPr>
          <a:xfrm>
            <a:off x="768600" y="2896575"/>
            <a:ext cx="4126200" cy="16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None/>
            </a:pPr>
            <a:r>
              <a:rPr lang="cs-CZ" sz="2200" b="1" u="sng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Strategia: </a:t>
            </a:r>
            <a:r>
              <a:rPr lang="cs-CZ" sz="22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Wzmocnienie pozycji uczniów poprzez oferowanie możliwości wyboru zadań i aktywności, promowanie poczucia odpowiedzialności.</a:t>
            </a:r>
            <a:endParaRPr/>
          </a:p>
        </p:txBody>
      </p:sp>
      <p:pic>
        <p:nvPicPr>
          <p:cNvPr id="2" name="Obraz 1" descr="Obraz zawierający Czcionka, zrzut ekranu, Jaskrawoniebieski, Grafika&#10;&#10;Opis wygenerowany automatycznie">
            <a:extLst>
              <a:ext uri="{FF2B5EF4-FFF2-40B4-BE49-F238E27FC236}">
                <a16:creationId xmlns:a16="http://schemas.microsoft.com/office/drawing/2014/main" id="{890632D5-EA37-5D4F-1DBB-86ACEBFE3E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78" y="6175663"/>
            <a:ext cx="2429309" cy="4617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2" name="Google Shape;852;p68"/>
          <p:cNvPicPr preferRelativeResize="0"/>
          <p:nvPr/>
        </p:nvPicPr>
        <p:blipFill>
          <a:blip r:embed="rId3">
            <a:alphaModFix amt="65000"/>
          </a:blip>
          <a:stretch>
            <a:fillRect/>
          </a:stretch>
        </p:blipFill>
        <p:spPr>
          <a:xfrm>
            <a:off x="5922826" y="2208825"/>
            <a:ext cx="6070925" cy="4040950"/>
          </a:xfrm>
          <a:prstGeom prst="rect">
            <a:avLst/>
          </a:prstGeom>
          <a:noFill/>
          <a:ln>
            <a:noFill/>
          </a:ln>
        </p:spPr>
      </p:pic>
      <p:sp>
        <p:nvSpPr>
          <p:cNvPr id="853" name="Google Shape;853;p68"/>
          <p:cNvSpPr txBox="1"/>
          <p:nvPr/>
        </p:nvSpPr>
        <p:spPr>
          <a:xfrm>
            <a:off x="1972800" y="55500"/>
            <a:ext cx="8246400" cy="10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hilosopher"/>
              <a:buNone/>
            </a:pPr>
            <a:r>
              <a:rPr lang="cs-CZ" sz="27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Strategie personalizacji i adaptacja</a:t>
            </a:r>
            <a:endParaRPr sz="2700" b="1" i="0" u="none" strike="noStrike" cap="non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grpSp>
        <p:nvGrpSpPr>
          <p:cNvPr id="854" name="Google Shape;854;p68"/>
          <p:cNvGrpSpPr/>
          <p:nvPr/>
        </p:nvGrpSpPr>
        <p:grpSpPr>
          <a:xfrm>
            <a:off x="5470010" y="961514"/>
            <a:ext cx="1251984" cy="358200"/>
            <a:chOff x="5470062" y="1167647"/>
            <a:chExt cx="1251984" cy="358200"/>
          </a:xfrm>
        </p:grpSpPr>
        <p:sp>
          <p:nvSpPr>
            <p:cNvPr id="855" name="Google Shape;855;p68"/>
            <p:cNvSpPr/>
            <p:nvPr/>
          </p:nvSpPr>
          <p:spPr>
            <a:xfrm>
              <a:off x="5470062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6" name="Google Shape;856;p68"/>
            <p:cNvSpPr/>
            <p:nvPr/>
          </p:nvSpPr>
          <p:spPr>
            <a:xfrm>
              <a:off x="5916952" y="1167647"/>
              <a:ext cx="358200" cy="35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7" name="Google Shape;857;p68"/>
            <p:cNvSpPr/>
            <p:nvPr/>
          </p:nvSpPr>
          <p:spPr>
            <a:xfrm>
              <a:off x="6526146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858" name="Google Shape;858;p68" descr="A picture containing ic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25575" y="0"/>
            <a:ext cx="1723784" cy="1218637"/>
          </a:xfrm>
          <a:prstGeom prst="rect">
            <a:avLst/>
          </a:prstGeom>
          <a:noFill/>
          <a:ln>
            <a:noFill/>
          </a:ln>
        </p:spPr>
      </p:pic>
      <p:sp>
        <p:nvSpPr>
          <p:cNvPr id="860" name="Google Shape;860;p68"/>
          <p:cNvSpPr txBox="1"/>
          <p:nvPr/>
        </p:nvSpPr>
        <p:spPr>
          <a:xfrm>
            <a:off x="3526650" y="1467200"/>
            <a:ext cx="51387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2500" b="1">
                <a:solidFill>
                  <a:schemeClr val="accent2"/>
                </a:solidFill>
                <a:latin typeface="Philosopher"/>
                <a:ea typeface="Philosopher"/>
                <a:cs typeface="Philosopher"/>
                <a:sym typeface="Philosopher"/>
              </a:rPr>
              <a:t>4. Wrażliwość kulturowa:</a:t>
            </a:r>
            <a:endParaRPr sz="2000" b="1">
              <a:solidFill>
                <a:schemeClr val="accent2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861" name="Google Shape;861;p68"/>
          <p:cNvSpPr txBox="1"/>
          <p:nvPr/>
        </p:nvSpPr>
        <p:spPr>
          <a:xfrm>
            <a:off x="881675" y="2703188"/>
            <a:ext cx="4841400" cy="305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cs-CZ" sz="2200" b="1" u="sng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Strategia: </a:t>
            </a:r>
            <a:r>
              <a:rPr lang="cs-CZ" sz="22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Szanuj pochodzenie kulturowe uczniów, integrując różne perspektywy i odniesienia.</a:t>
            </a:r>
            <a:endParaRPr sz="220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None/>
            </a:pPr>
            <a:r>
              <a:rPr lang="cs-CZ" sz="2200" b="1" i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Techniki:</a:t>
            </a:r>
            <a:r>
              <a:rPr lang="cs-CZ" sz="22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Włączanie przykładów, studiów przypadków i treści z różnych kultur w celu zwiększenia adekwatności i inkluzywności.</a:t>
            </a:r>
            <a:endParaRPr/>
          </a:p>
        </p:txBody>
      </p:sp>
      <p:pic>
        <p:nvPicPr>
          <p:cNvPr id="2" name="Obraz 1" descr="Obraz zawierający Czcionka, zrzut ekranu, Jaskrawoniebieski, Grafika&#10;&#10;Opis wygenerowany automatycznie">
            <a:extLst>
              <a:ext uri="{FF2B5EF4-FFF2-40B4-BE49-F238E27FC236}">
                <a16:creationId xmlns:a16="http://schemas.microsoft.com/office/drawing/2014/main" id="{769A0AD0-7B46-21B2-E534-06E6AA1F62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78" y="6175663"/>
            <a:ext cx="2429309" cy="4617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6" name="Google Shape;866;p69"/>
          <p:cNvPicPr preferRelativeResize="0"/>
          <p:nvPr/>
        </p:nvPicPr>
        <p:blipFill rotWithShape="1">
          <a:blip r:embed="rId3">
            <a:alphaModFix amt="46000"/>
          </a:blip>
          <a:srcRect t="10470" r="8508" b="21050"/>
          <a:stretch/>
        </p:blipFill>
        <p:spPr>
          <a:xfrm>
            <a:off x="3651475" y="447475"/>
            <a:ext cx="8616875" cy="6449075"/>
          </a:xfrm>
          <a:prstGeom prst="rect">
            <a:avLst/>
          </a:prstGeom>
          <a:noFill/>
          <a:ln>
            <a:noFill/>
          </a:ln>
        </p:spPr>
      </p:pic>
      <p:sp>
        <p:nvSpPr>
          <p:cNvPr id="867" name="Google Shape;867;p69"/>
          <p:cNvSpPr txBox="1"/>
          <p:nvPr/>
        </p:nvSpPr>
        <p:spPr>
          <a:xfrm>
            <a:off x="1972800" y="55500"/>
            <a:ext cx="8246400" cy="10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hilosopher"/>
              <a:buNone/>
            </a:pPr>
            <a:r>
              <a:rPr lang="cs-CZ" sz="27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Strategie personalizacji i adaptacja</a:t>
            </a:r>
            <a:endParaRPr sz="2700" b="1" i="0" u="none" strike="noStrike" cap="non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grpSp>
        <p:nvGrpSpPr>
          <p:cNvPr id="868" name="Google Shape;868;p69"/>
          <p:cNvGrpSpPr/>
          <p:nvPr/>
        </p:nvGrpSpPr>
        <p:grpSpPr>
          <a:xfrm>
            <a:off x="5470010" y="961514"/>
            <a:ext cx="1251984" cy="358200"/>
            <a:chOff x="5470062" y="1167647"/>
            <a:chExt cx="1251984" cy="358200"/>
          </a:xfrm>
        </p:grpSpPr>
        <p:sp>
          <p:nvSpPr>
            <p:cNvPr id="869" name="Google Shape;869;p69"/>
            <p:cNvSpPr/>
            <p:nvPr/>
          </p:nvSpPr>
          <p:spPr>
            <a:xfrm>
              <a:off x="5470062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0" name="Google Shape;870;p69"/>
            <p:cNvSpPr/>
            <p:nvPr/>
          </p:nvSpPr>
          <p:spPr>
            <a:xfrm>
              <a:off x="5916952" y="1167647"/>
              <a:ext cx="358200" cy="35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1" name="Google Shape;871;p69"/>
            <p:cNvSpPr/>
            <p:nvPr/>
          </p:nvSpPr>
          <p:spPr>
            <a:xfrm>
              <a:off x="6526146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872" name="Google Shape;872;p69" descr="A picture containing ic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25575" y="0"/>
            <a:ext cx="1723784" cy="1218637"/>
          </a:xfrm>
          <a:prstGeom prst="rect">
            <a:avLst/>
          </a:prstGeom>
          <a:noFill/>
          <a:ln>
            <a:noFill/>
          </a:ln>
        </p:spPr>
      </p:pic>
      <p:sp>
        <p:nvSpPr>
          <p:cNvPr id="874" name="Google Shape;874;p69"/>
          <p:cNvSpPr txBox="1"/>
          <p:nvPr/>
        </p:nvSpPr>
        <p:spPr>
          <a:xfrm>
            <a:off x="3235050" y="1500225"/>
            <a:ext cx="57219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2500" b="1">
                <a:solidFill>
                  <a:schemeClr val="accent2"/>
                </a:solidFill>
                <a:latin typeface="Philosopher"/>
                <a:ea typeface="Philosopher"/>
                <a:cs typeface="Philosopher"/>
                <a:sym typeface="Philosopher"/>
              </a:rPr>
              <a:t>5. Osobiste cele edukacyjne:</a:t>
            </a:r>
            <a:endParaRPr sz="2200" b="1">
              <a:solidFill>
                <a:schemeClr val="accent2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875" name="Google Shape;875;p69"/>
          <p:cNvSpPr txBox="1"/>
          <p:nvPr/>
        </p:nvSpPr>
        <p:spPr>
          <a:xfrm>
            <a:off x="559550" y="2157725"/>
            <a:ext cx="3807000" cy="16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2200" b="1" u="sng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Strategia: </a:t>
            </a:r>
            <a:r>
              <a:rPr lang="cs-CZ" sz="22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Zachęcaj uczniów do wyznaczania własnych celów edukacyjnych, dzięki czemu nauka będzie bardziej znacząca.</a:t>
            </a:r>
            <a:endParaRPr/>
          </a:p>
        </p:txBody>
      </p:sp>
      <p:sp>
        <p:nvSpPr>
          <p:cNvPr id="876" name="Google Shape;876;p69"/>
          <p:cNvSpPr txBox="1"/>
          <p:nvPr/>
        </p:nvSpPr>
        <p:spPr>
          <a:xfrm>
            <a:off x="612900" y="4029925"/>
            <a:ext cx="4512900" cy="16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None/>
            </a:pPr>
            <a:r>
              <a:rPr lang="cs-CZ" sz="2200" b="1" i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Techniki: </a:t>
            </a:r>
            <a:r>
              <a:rPr lang="cs-CZ" sz="22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Poproś uczestników, aby określili, co chcą osiągnąć i jak zamierzają to osiągnąć, dostosowując cele do celów kursu.</a:t>
            </a:r>
            <a:endParaRPr/>
          </a:p>
        </p:txBody>
      </p:sp>
      <p:pic>
        <p:nvPicPr>
          <p:cNvPr id="2" name="Obraz 1" descr="Obraz zawierający Czcionka, zrzut ekranu, Jaskrawoniebieski, Grafika&#10;&#10;Opis wygenerowany automatycznie">
            <a:extLst>
              <a:ext uri="{FF2B5EF4-FFF2-40B4-BE49-F238E27FC236}">
                <a16:creationId xmlns:a16="http://schemas.microsoft.com/office/drawing/2014/main" id="{426218F2-C268-0761-438A-69D68D90B2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78" y="6175663"/>
            <a:ext cx="2429309" cy="4617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p70"/>
          <p:cNvSpPr txBox="1"/>
          <p:nvPr/>
        </p:nvSpPr>
        <p:spPr>
          <a:xfrm>
            <a:off x="1972800" y="55500"/>
            <a:ext cx="8246400" cy="10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hilosopher"/>
              <a:buNone/>
            </a:pPr>
            <a:r>
              <a:rPr lang="cs-CZ" sz="27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Strategie personalizacji i adaptacja</a:t>
            </a:r>
            <a:endParaRPr sz="2700" b="1" i="0" u="none" strike="noStrike" cap="non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grpSp>
        <p:nvGrpSpPr>
          <p:cNvPr id="882" name="Google Shape;882;p70"/>
          <p:cNvGrpSpPr/>
          <p:nvPr/>
        </p:nvGrpSpPr>
        <p:grpSpPr>
          <a:xfrm>
            <a:off x="5470010" y="961514"/>
            <a:ext cx="1251984" cy="358200"/>
            <a:chOff x="5470062" y="1167647"/>
            <a:chExt cx="1251984" cy="358200"/>
          </a:xfrm>
        </p:grpSpPr>
        <p:sp>
          <p:nvSpPr>
            <p:cNvPr id="883" name="Google Shape;883;p70"/>
            <p:cNvSpPr/>
            <p:nvPr/>
          </p:nvSpPr>
          <p:spPr>
            <a:xfrm>
              <a:off x="5470062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4" name="Google Shape;884;p70"/>
            <p:cNvSpPr/>
            <p:nvPr/>
          </p:nvSpPr>
          <p:spPr>
            <a:xfrm>
              <a:off x="5916952" y="1167647"/>
              <a:ext cx="358200" cy="35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5" name="Google Shape;885;p70"/>
            <p:cNvSpPr/>
            <p:nvPr/>
          </p:nvSpPr>
          <p:spPr>
            <a:xfrm>
              <a:off x="6526146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886" name="Google Shape;886;p70" descr="A picture containing 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25575" y="0"/>
            <a:ext cx="1723784" cy="1218637"/>
          </a:xfrm>
          <a:prstGeom prst="rect">
            <a:avLst/>
          </a:prstGeom>
          <a:noFill/>
          <a:ln>
            <a:noFill/>
          </a:ln>
        </p:spPr>
      </p:pic>
      <p:sp>
        <p:nvSpPr>
          <p:cNvPr id="888" name="Google Shape;888;p70"/>
          <p:cNvSpPr txBox="1"/>
          <p:nvPr/>
        </p:nvSpPr>
        <p:spPr>
          <a:xfrm>
            <a:off x="824825" y="2270475"/>
            <a:ext cx="5344800" cy="32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cs-CZ" sz="2500" b="1">
                <a:solidFill>
                  <a:schemeClr val="accent2"/>
                </a:solidFill>
                <a:latin typeface="Philosopher"/>
                <a:ea typeface="Philosopher"/>
                <a:cs typeface="Philosopher"/>
                <a:sym typeface="Philosopher"/>
              </a:rPr>
              <a:t>6. Treść adaptacyjna:</a:t>
            </a:r>
            <a:endParaRPr sz="2500" b="1">
              <a:solidFill>
                <a:schemeClr val="accent2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cs-CZ" sz="2200" b="1" u="sng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Strategia: </a:t>
            </a:r>
            <a:r>
              <a:rPr lang="cs-CZ" sz="22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Korzystaj z adaptacyjnych platform edukacyjnych, które dostosowują treści w oparciu o wyniki i postępy uczniów.</a:t>
            </a:r>
            <a:endParaRPr sz="220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None/>
            </a:pPr>
            <a:r>
              <a:rPr lang="cs-CZ" sz="2200" b="1" i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Techniki: </a:t>
            </a:r>
            <a:r>
              <a:rPr lang="cs-CZ" sz="22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Wykorzystaj platformy, które analizują odpowiedzi uczniów i dostosowują kolejne treści do obszarów stanowiących wyzwanie.</a:t>
            </a:r>
            <a:endParaRPr sz="2200" b="1">
              <a:latin typeface="Philosopher"/>
              <a:ea typeface="Philosopher"/>
              <a:cs typeface="Philosopher"/>
              <a:sym typeface="Philosopher"/>
            </a:endParaRPr>
          </a:p>
        </p:txBody>
      </p:sp>
      <p:pic>
        <p:nvPicPr>
          <p:cNvPr id="889" name="Google Shape;889;p70"/>
          <p:cNvPicPr preferRelativeResize="0"/>
          <p:nvPr/>
        </p:nvPicPr>
        <p:blipFill>
          <a:blip r:embed="rId4">
            <a:alphaModFix amt="32000"/>
          </a:blip>
          <a:stretch>
            <a:fillRect/>
          </a:stretch>
        </p:blipFill>
        <p:spPr>
          <a:xfrm>
            <a:off x="6313865" y="1509450"/>
            <a:ext cx="5344747" cy="4891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Obraz 1" descr="Obraz zawierający Czcionka, zrzut ekranu, Jaskrawoniebieski, Grafika&#10;&#10;Opis wygenerowany automatycznie">
            <a:extLst>
              <a:ext uri="{FF2B5EF4-FFF2-40B4-BE49-F238E27FC236}">
                <a16:creationId xmlns:a16="http://schemas.microsoft.com/office/drawing/2014/main" id="{D92D79AC-6A49-E518-E9A8-6B9880DDBC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78" y="6175663"/>
            <a:ext cx="2429309" cy="4617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17" descr="A person walking on a beach&#10;&#10;Description automatically generated with medium confidence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7812" b="7813"/>
          <a:stretch/>
        </p:blipFill>
        <p:spPr>
          <a:xfrm>
            <a:off x="0" y="0"/>
            <a:ext cx="12191999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7"/>
          <p:cNvSpPr/>
          <p:nvPr/>
        </p:nvSpPr>
        <p:spPr>
          <a:xfrm rot="10800000">
            <a:off x="163050" y="118850"/>
            <a:ext cx="4539900" cy="397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17"/>
          <p:cNvSpPr txBox="1"/>
          <p:nvPr/>
        </p:nvSpPr>
        <p:spPr>
          <a:xfrm>
            <a:off x="245100" y="184400"/>
            <a:ext cx="4375800" cy="38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hilosopher"/>
              <a:buNone/>
            </a:pPr>
            <a:r>
              <a:rPr lang="cs-CZ" sz="25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Zmieniająca się rola nauczycieli odzwierciedla przejście od dostarczania informacji do rozwijania umiejętności; </a:t>
            </a:r>
            <a:br>
              <a:rPr lang="cs-CZ" sz="25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</a:br>
            <a:r>
              <a:rPr lang="cs-CZ" sz="25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Główną rolą nauczyciela jest teraz wspieranie krytycznego myślenia, rozwiązywania problemów i zdolności adaptacyjnych u uczniów.</a:t>
            </a:r>
            <a:endParaRPr sz="2500" b="1" i="0" u="none" strike="noStrike" cap="non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pic>
        <p:nvPicPr>
          <p:cNvPr id="110" name="Google Shape;110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4800" y="6454100"/>
            <a:ext cx="1143767" cy="249086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7"/>
          <p:cNvSpPr/>
          <p:nvPr/>
        </p:nvSpPr>
        <p:spPr>
          <a:xfrm rot="10800000">
            <a:off x="7497675" y="3322250"/>
            <a:ext cx="4390200" cy="3207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17"/>
          <p:cNvSpPr txBox="1"/>
          <p:nvPr/>
        </p:nvSpPr>
        <p:spPr>
          <a:xfrm>
            <a:off x="7666150" y="3527425"/>
            <a:ext cx="4035900" cy="28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5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Zaangażowanie w środowisku cyfrowym może pomóc edukatorom dorosłych w rozwijaniu potrzebnych umiejętności i dotarciu do dorosłych, którzy nie mają wystarczającego dostępu do systemu edukacji.</a:t>
            </a:r>
            <a:endParaRPr sz="2500"/>
          </a:p>
        </p:txBody>
      </p:sp>
      <p:sp>
        <p:nvSpPr>
          <p:cNvPr id="114" name="Google Shape;114;p17"/>
          <p:cNvSpPr/>
          <p:nvPr/>
        </p:nvSpPr>
        <p:spPr>
          <a:xfrm>
            <a:off x="6959025" y="317200"/>
            <a:ext cx="3625500" cy="2365500"/>
          </a:xfrm>
          <a:prstGeom prst="ellipse">
            <a:avLst/>
          </a:prstGeom>
          <a:solidFill>
            <a:srgbClr val="FFE5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17"/>
          <p:cNvSpPr txBox="1"/>
          <p:nvPr/>
        </p:nvSpPr>
        <p:spPr>
          <a:xfrm>
            <a:off x="7262975" y="786050"/>
            <a:ext cx="3066300" cy="13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Więcej o środowiskach cyfrowych (EN): </a:t>
            </a:r>
            <a:r>
              <a:rPr lang="cs-CZ" sz="1800" b="1" u="sng">
                <a:solidFill>
                  <a:schemeClr val="hlink"/>
                </a:solidFill>
                <a:latin typeface="Philosopher"/>
                <a:ea typeface="Philosopher"/>
                <a:cs typeface="Philosopher"/>
                <a:sym typeface="Philosopher"/>
                <a:hlinkClick r:id="rId5"/>
              </a:rPr>
              <a:t>https://www.youtube.com/watch?v=-7UI-dTbMr0</a:t>
            </a:r>
            <a:endParaRPr sz="1800" b="1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pic>
        <p:nvPicPr>
          <p:cNvPr id="2" name="Obraz 1" descr="Obraz zawierający Czcionka, zrzut ekranu, Jaskrawoniebieski, Grafika&#10;&#10;Opis wygenerowany automatycznie">
            <a:extLst>
              <a:ext uri="{FF2B5EF4-FFF2-40B4-BE49-F238E27FC236}">
                <a16:creationId xmlns:a16="http://schemas.microsoft.com/office/drawing/2014/main" id="{9B238753-5FB2-9C55-33AE-C172069E695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78" y="6175663"/>
            <a:ext cx="2429309" cy="4617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4" name="Google Shape;894;p71"/>
          <p:cNvPicPr preferRelativeResize="0"/>
          <p:nvPr/>
        </p:nvPicPr>
        <p:blipFill rotWithShape="1">
          <a:blip r:embed="rId3">
            <a:alphaModFix amt="17000"/>
          </a:blip>
          <a:srcRect b="9140"/>
          <a:stretch/>
        </p:blipFill>
        <p:spPr>
          <a:xfrm>
            <a:off x="0" y="-65762"/>
            <a:ext cx="12192000" cy="6923762"/>
          </a:xfrm>
          <a:prstGeom prst="rect">
            <a:avLst/>
          </a:prstGeom>
          <a:noFill/>
          <a:ln>
            <a:noFill/>
          </a:ln>
        </p:spPr>
      </p:pic>
      <p:sp>
        <p:nvSpPr>
          <p:cNvPr id="895" name="Google Shape;895;p71"/>
          <p:cNvSpPr txBox="1"/>
          <p:nvPr/>
        </p:nvSpPr>
        <p:spPr>
          <a:xfrm>
            <a:off x="1972800" y="55500"/>
            <a:ext cx="8246400" cy="10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hilosopher"/>
              <a:buNone/>
            </a:pPr>
            <a:r>
              <a:rPr lang="cs-CZ" sz="27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Strategie personalizacji i adaptacja</a:t>
            </a:r>
            <a:endParaRPr sz="2700" b="1" i="0" u="none" strike="noStrike" cap="non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grpSp>
        <p:nvGrpSpPr>
          <p:cNvPr id="896" name="Google Shape;896;p71"/>
          <p:cNvGrpSpPr/>
          <p:nvPr/>
        </p:nvGrpSpPr>
        <p:grpSpPr>
          <a:xfrm>
            <a:off x="5470010" y="961514"/>
            <a:ext cx="1251984" cy="358200"/>
            <a:chOff x="5470062" y="1167647"/>
            <a:chExt cx="1251984" cy="358200"/>
          </a:xfrm>
        </p:grpSpPr>
        <p:sp>
          <p:nvSpPr>
            <p:cNvPr id="897" name="Google Shape;897;p71"/>
            <p:cNvSpPr/>
            <p:nvPr/>
          </p:nvSpPr>
          <p:spPr>
            <a:xfrm>
              <a:off x="5470062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8" name="Google Shape;898;p71"/>
            <p:cNvSpPr/>
            <p:nvPr/>
          </p:nvSpPr>
          <p:spPr>
            <a:xfrm>
              <a:off x="5916952" y="1167647"/>
              <a:ext cx="358200" cy="35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9" name="Google Shape;899;p71"/>
            <p:cNvSpPr/>
            <p:nvPr/>
          </p:nvSpPr>
          <p:spPr>
            <a:xfrm>
              <a:off x="6526146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900" name="Google Shape;900;p71" descr="A picture containing ic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25575" y="0"/>
            <a:ext cx="1723784" cy="1218637"/>
          </a:xfrm>
          <a:prstGeom prst="rect">
            <a:avLst/>
          </a:prstGeom>
          <a:noFill/>
          <a:ln>
            <a:noFill/>
          </a:ln>
        </p:spPr>
      </p:pic>
      <p:sp>
        <p:nvSpPr>
          <p:cNvPr id="902" name="Google Shape;902;p71"/>
          <p:cNvSpPr txBox="1"/>
          <p:nvPr/>
        </p:nvSpPr>
        <p:spPr>
          <a:xfrm>
            <a:off x="442050" y="1509575"/>
            <a:ext cx="47646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2700" b="1">
                <a:solidFill>
                  <a:schemeClr val="accent2"/>
                </a:solidFill>
                <a:latin typeface="Philosopher"/>
                <a:ea typeface="Philosopher"/>
                <a:cs typeface="Philosopher"/>
                <a:sym typeface="Philosopher"/>
              </a:rPr>
              <a:t>7. Rusztowanie:</a:t>
            </a:r>
            <a:endParaRPr sz="2200" b="1">
              <a:solidFill>
                <a:schemeClr val="accent2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903" name="Google Shape;903;p71"/>
          <p:cNvSpPr txBox="1"/>
          <p:nvPr/>
        </p:nvSpPr>
        <p:spPr>
          <a:xfrm>
            <a:off x="3857450" y="4312575"/>
            <a:ext cx="5443800" cy="13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None/>
            </a:pPr>
            <a:r>
              <a:rPr lang="cs-CZ" sz="2200" b="1" i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Techniki: </a:t>
            </a:r>
            <a:r>
              <a:rPr lang="cs-CZ" sz="22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Zacznij od prostszych zadań i stopniowo zwiększaj ich złożoność, pozwalając uczniom na stopniowe budowanie umiejętności.</a:t>
            </a:r>
            <a:endParaRPr sz="2200"/>
          </a:p>
        </p:txBody>
      </p:sp>
      <p:sp>
        <p:nvSpPr>
          <p:cNvPr id="904" name="Google Shape;904;p71"/>
          <p:cNvSpPr txBox="1"/>
          <p:nvPr/>
        </p:nvSpPr>
        <p:spPr>
          <a:xfrm>
            <a:off x="4845675" y="2513875"/>
            <a:ext cx="5028600" cy="13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None/>
            </a:pPr>
            <a:r>
              <a:rPr lang="cs-CZ" sz="2200" b="1" u="sng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Strategia: </a:t>
            </a:r>
            <a:r>
              <a:rPr lang="cs-CZ" sz="22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Zapewnienie ustrukturyzowanego wsparcia, które stopniowo zmniejsza się, gdy uczniowie stają się bardziej pewni siebie.</a:t>
            </a:r>
            <a:endParaRPr/>
          </a:p>
        </p:txBody>
      </p:sp>
      <p:pic>
        <p:nvPicPr>
          <p:cNvPr id="2" name="Obraz 1" descr="Obraz zawierający Czcionka, zrzut ekranu, Jaskrawoniebieski, Grafika&#10;&#10;Opis wygenerowany automatycznie">
            <a:extLst>
              <a:ext uri="{FF2B5EF4-FFF2-40B4-BE49-F238E27FC236}">
                <a16:creationId xmlns:a16="http://schemas.microsoft.com/office/drawing/2014/main" id="{F8141B0C-DE82-5E6E-B608-6C0C7C873E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78" y="6175663"/>
            <a:ext cx="2429309" cy="4617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9" name="Google Shape;909;p72"/>
          <p:cNvPicPr preferRelativeResize="0"/>
          <p:nvPr/>
        </p:nvPicPr>
        <p:blipFill rotWithShape="1">
          <a:blip r:embed="rId3">
            <a:alphaModFix amt="34000"/>
          </a:blip>
          <a:srcRect t="12061" b="3235"/>
          <a:stretch/>
        </p:blipFill>
        <p:spPr>
          <a:xfrm>
            <a:off x="0" y="-15025"/>
            <a:ext cx="12192000" cy="6888075"/>
          </a:xfrm>
          <a:prstGeom prst="rect">
            <a:avLst/>
          </a:prstGeom>
          <a:noFill/>
          <a:ln>
            <a:noFill/>
          </a:ln>
        </p:spPr>
      </p:pic>
      <p:sp>
        <p:nvSpPr>
          <p:cNvPr id="910" name="Google Shape;910;p72"/>
          <p:cNvSpPr txBox="1"/>
          <p:nvPr/>
        </p:nvSpPr>
        <p:spPr>
          <a:xfrm>
            <a:off x="1972800" y="55500"/>
            <a:ext cx="8246400" cy="10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hilosopher"/>
              <a:buNone/>
            </a:pPr>
            <a:r>
              <a:rPr lang="cs-CZ" sz="27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Strategie personalizacji i adaptacja</a:t>
            </a:r>
            <a:endParaRPr sz="2700" b="1" i="0" u="none" strike="noStrike" cap="non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grpSp>
        <p:nvGrpSpPr>
          <p:cNvPr id="911" name="Google Shape;911;p72"/>
          <p:cNvGrpSpPr/>
          <p:nvPr/>
        </p:nvGrpSpPr>
        <p:grpSpPr>
          <a:xfrm>
            <a:off x="5470010" y="961514"/>
            <a:ext cx="1251984" cy="358200"/>
            <a:chOff x="5470062" y="1167647"/>
            <a:chExt cx="1251984" cy="358200"/>
          </a:xfrm>
        </p:grpSpPr>
        <p:sp>
          <p:nvSpPr>
            <p:cNvPr id="912" name="Google Shape;912;p72"/>
            <p:cNvSpPr/>
            <p:nvPr/>
          </p:nvSpPr>
          <p:spPr>
            <a:xfrm>
              <a:off x="5470062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3" name="Google Shape;913;p72"/>
            <p:cNvSpPr/>
            <p:nvPr/>
          </p:nvSpPr>
          <p:spPr>
            <a:xfrm>
              <a:off x="5916952" y="1167647"/>
              <a:ext cx="358200" cy="35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4" name="Google Shape;914;p72"/>
            <p:cNvSpPr/>
            <p:nvPr/>
          </p:nvSpPr>
          <p:spPr>
            <a:xfrm>
              <a:off x="6526146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915" name="Google Shape;915;p72" descr="A picture containing ic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25575" y="0"/>
            <a:ext cx="1723784" cy="1218637"/>
          </a:xfrm>
          <a:prstGeom prst="rect">
            <a:avLst/>
          </a:prstGeom>
          <a:noFill/>
          <a:ln>
            <a:noFill/>
          </a:ln>
        </p:spPr>
      </p:pic>
      <p:sp>
        <p:nvSpPr>
          <p:cNvPr id="917" name="Google Shape;917;p72"/>
          <p:cNvSpPr txBox="1"/>
          <p:nvPr/>
        </p:nvSpPr>
        <p:spPr>
          <a:xfrm>
            <a:off x="3519300" y="1685625"/>
            <a:ext cx="51534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None/>
            </a:pPr>
            <a:r>
              <a:rPr lang="cs-CZ" sz="2600" b="1">
                <a:solidFill>
                  <a:schemeClr val="accent2"/>
                </a:solidFill>
                <a:latin typeface="Philosopher"/>
                <a:ea typeface="Philosopher"/>
                <a:cs typeface="Philosopher"/>
                <a:sym typeface="Philosopher"/>
              </a:rPr>
              <a:t>8. Zróżnicowane oceny:</a:t>
            </a:r>
            <a:endParaRPr sz="2200" b="1">
              <a:solidFill>
                <a:schemeClr val="accent2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918" name="Google Shape;918;p72"/>
          <p:cNvSpPr txBox="1"/>
          <p:nvPr/>
        </p:nvSpPr>
        <p:spPr>
          <a:xfrm>
            <a:off x="7832800" y="4374625"/>
            <a:ext cx="3730200" cy="19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None/>
            </a:pPr>
            <a:r>
              <a:rPr lang="cs-CZ" sz="2000" b="1" i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Techniki: </a:t>
            </a:r>
            <a:r>
              <a:rPr lang="cs-CZ" sz="20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Połącz quizy, eseje, prezentacje i projekty, aby umożliwić uczniom wykazanie się zrozumieniem na różne sposoby.</a:t>
            </a:r>
            <a:endParaRPr sz="2000"/>
          </a:p>
        </p:txBody>
      </p:sp>
      <p:sp>
        <p:nvSpPr>
          <p:cNvPr id="919" name="Google Shape;919;p72"/>
          <p:cNvSpPr txBox="1"/>
          <p:nvPr/>
        </p:nvSpPr>
        <p:spPr>
          <a:xfrm>
            <a:off x="988650" y="4728625"/>
            <a:ext cx="38181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None/>
            </a:pPr>
            <a:r>
              <a:rPr lang="cs-CZ" sz="2000" b="1" u="sng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Strategia:</a:t>
            </a:r>
            <a:r>
              <a:rPr lang="cs-CZ" sz="20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Oferowanie zróżnicowanych metod oceny, które zaspokajają różne mocne strony uczenia się.</a:t>
            </a:r>
            <a:endParaRPr sz="2000"/>
          </a:p>
        </p:txBody>
      </p:sp>
      <p:pic>
        <p:nvPicPr>
          <p:cNvPr id="2" name="Obraz 1" descr="Obraz zawierający Czcionka, zrzut ekranu, Jaskrawoniebieski, Grafika&#10;&#10;Opis wygenerowany automatycznie">
            <a:extLst>
              <a:ext uri="{FF2B5EF4-FFF2-40B4-BE49-F238E27FC236}">
                <a16:creationId xmlns:a16="http://schemas.microsoft.com/office/drawing/2014/main" id="{06A12ADA-B452-0487-DAAD-159A00894F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78" y="6175663"/>
            <a:ext cx="2429309" cy="4617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4" name="Google Shape;924;p73"/>
          <p:cNvPicPr preferRelativeResize="0"/>
          <p:nvPr/>
        </p:nvPicPr>
        <p:blipFill rotWithShape="1">
          <a:blip r:embed="rId3">
            <a:alphaModFix/>
          </a:blip>
          <a:srcRect t="8687" b="3646"/>
          <a:stretch/>
        </p:blipFill>
        <p:spPr>
          <a:xfrm>
            <a:off x="1368975" y="1332625"/>
            <a:ext cx="9454041" cy="5525525"/>
          </a:xfrm>
          <a:prstGeom prst="rect">
            <a:avLst/>
          </a:prstGeom>
          <a:noFill/>
          <a:ln>
            <a:noFill/>
          </a:ln>
        </p:spPr>
      </p:pic>
      <p:sp>
        <p:nvSpPr>
          <p:cNvPr id="925" name="Google Shape;925;p73"/>
          <p:cNvSpPr txBox="1"/>
          <p:nvPr/>
        </p:nvSpPr>
        <p:spPr>
          <a:xfrm>
            <a:off x="1972800" y="55500"/>
            <a:ext cx="8246400" cy="8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hilosopher"/>
              <a:buNone/>
            </a:pPr>
            <a:r>
              <a:rPr lang="cs-CZ" sz="25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Strategie personalizacji i adaptacja</a:t>
            </a:r>
            <a:endParaRPr sz="2500" b="1" i="0" u="none" strike="noStrike" cap="non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grpSp>
        <p:nvGrpSpPr>
          <p:cNvPr id="926" name="Google Shape;926;p73"/>
          <p:cNvGrpSpPr/>
          <p:nvPr/>
        </p:nvGrpSpPr>
        <p:grpSpPr>
          <a:xfrm>
            <a:off x="5470010" y="809114"/>
            <a:ext cx="1251984" cy="358200"/>
            <a:chOff x="5470062" y="1167647"/>
            <a:chExt cx="1251984" cy="358200"/>
          </a:xfrm>
        </p:grpSpPr>
        <p:sp>
          <p:nvSpPr>
            <p:cNvPr id="927" name="Google Shape;927;p73"/>
            <p:cNvSpPr/>
            <p:nvPr/>
          </p:nvSpPr>
          <p:spPr>
            <a:xfrm>
              <a:off x="5470062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8" name="Google Shape;928;p73"/>
            <p:cNvSpPr/>
            <p:nvPr/>
          </p:nvSpPr>
          <p:spPr>
            <a:xfrm>
              <a:off x="5916952" y="1167647"/>
              <a:ext cx="358200" cy="35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9" name="Google Shape;929;p73"/>
            <p:cNvSpPr/>
            <p:nvPr/>
          </p:nvSpPr>
          <p:spPr>
            <a:xfrm>
              <a:off x="6526146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930" name="Google Shape;930;p73" descr="A picture containing ic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25575" y="0"/>
            <a:ext cx="1723784" cy="1218637"/>
          </a:xfrm>
          <a:prstGeom prst="rect">
            <a:avLst/>
          </a:prstGeom>
          <a:noFill/>
          <a:ln>
            <a:noFill/>
          </a:ln>
        </p:spPr>
      </p:pic>
      <p:sp>
        <p:nvSpPr>
          <p:cNvPr id="932" name="Google Shape;932;p73"/>
          <p:cNvSpPr txBox="1"/>
          <p:nvPr/>
        </p:nvSpPr>
        <p:spPr>
          <a:xfrm>
            <a:off x="6938975" y="3864538"/>
            <a:ext cx="4907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2400" b="1">
                <a:solidFill>
                  <a:schemeClr val="accent2"/>
                </a:solidFill>
                <a:latin typeface="Philosopher"/>
                <a:ea typeface="Philosopher"/>
                <a:cs typeface="Philosopher"/>
                <a:sym typeface="Philosopher"/>
              </a:rPr>
              <a:t>9. Spersonalizowana informacja zwrotna:</a:t>
            </a:r>
            <a:endParaRPr sz="2400" b="1">
              <a:solidFill>
                <a:schemeClr val="accent2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933" name="Google Shape;933;p73"/>
          <p:cNvSpPr txBox="1"/>
          <p:nvPr/>
        </p:nvSpPr>
        <p:spPr>
          <a:xfrm>
            <a:off x="2063275" y="1717175"/>
            <a:ext cx="3956400" cy="155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None/>
            </a:pPr>
            <a:r>
              <a:rPr lang="cs-CZ" sz="2000" b="1" i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Techniki: </a:t>
            </a:r>
            <a:r>
              <a:rPr lang="cs-CZ" sz="20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Podkreślanie swoich osiągnięć, stawianie czoła wyzwaniom i sugerowanie strategii poprawy.</a:t>
            </a:r>
            <a:endParaRPr sz="2000"/>
          </a:p>
        </p:txBody>
      </p:sp>
      <p:sp>
        <p:nvSpPr>
          <p:cNvPr id="934" name="Google Shape;934;p73"/>
          <p:cNvSpPr txBox="1"/>
          <p:nvPr/>
        </p:nvSpPr>
        <p:spPr>
          <a:xfrm>
            <a:off x="6791925" y="1846075"/>
            <a:ext cx="3757500" cy="155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None/>
            </a:pPr>
            <a:r>
              <a:rPr lang="cs-CZ" sz="2000" b="1" u="sng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Strategia: </a:t>
            </a:r>
            <a:r>
              <a:rPr lang="cs-CZ" sz="20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Dostarczanie zindywidualizowanych informacji zwrotnych, które odnoszą się do konkretnych mocnych stron uczniów i obszarów wymagających rozwoju.</a:t>
            </a:r>
            <a:endParaRPr sz="2000"/>
          </a:p>
        </p:txBody>
      </p:sp>
      <p:pic>
        <p:nvPicPr>
          <p:cNvPr id="2" name="Obraz 1" descr="Obraz zawierający Czcionka, zrzut ekranu, Jaskrawoniebieski, Grafika&#10;&#10;Opis wygenerowany automatycznie">
            <a:extLst>
              <a:ext uri="{FF2B5EF4-FFF2-40B4-BE49-F238E27FC236}">
                <a16:creationId xmlns:a16="http://schemas.microsoft.com/office/drawing/2014/main" id="{E62EC3F8-DE25-976F-3CAB-1FEBA0437D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78" y="6175663"/>
            <a:ext cx="2429309" cy="4617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9" name="Google Shape;939;p74"/>
          <p:cNvPicPr preferRelativeResize="0"/>
          <p:nvPr/>
        </p:nvPicPr>
        <p:blipFill rotWithShape="1">
          <a:blip r:embed="rId3">
            <a:alphaModFix/>
          </a:blip>
          <a:srcRect t="44264"/>
          <a:stretch/>
        </p:blipFill>
        <p:spPr>
          <a:xfrm>
            <a:off x="3398350" y="3836200"/>
            <a:ext cx="8141300" cy="3021800"/>
          </a:xfrm>
          <a:prstGeom prst="rect">
            <a:avLst/>
          </a:prstGeom>
          <a:noFill/>
          <a:ln>
            <a:noFill/>
          </a:ln>
        </p:spPr>
      </p:pic>
      <p:sp>
        <p:nvSpPr>
          <p:cNvPr id="940" name="Google Shape;940;p74"/>
          <p:cNvSpPr txBox="1"/>
          <p:nvPr/>
        </p:nvSpPr>
        <p:spPr>
          <a:xfrm>
            <a:off x="1972800" y="55500"/>
            <a:ext cx="8246400" cy="10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hilosopher"/>
              <a:buNone/>
            </a:pPr>
            <a:r>
              <a:rPr lang="cs-CZ" sz="27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Strategie personalizacji i adaptacja</a:t>
            </a:r>
            <a:endParaRPr sz="2700" b="1" i="0" u="none" strike="noStrike" cap="non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grpSp>
        <p:nvGrpSpPr>
          <p:cNvPr id="941" name="Google Shape;941;p74"/>
          <p:cNvGrpSpPr/>
          <p:nvPr/>
        </p:nvGrpSpPr>
        <p:grpSpPr>
          <a:xfrm>
            <a:off x="5470010" y="961514"/>
            <a:ext cx="1251984" cy="358200"/>
            <a:chOff x="5470062" y="1167647"/>
            <a:chExt cx="1251984" cy="358200"/>
          </a:xfrm>
        </p:grpSpPr>
        <p:sp>
          <p:nvSpPr>
            <p:cNvPr id="942" name="Google Shape;942;p74"/>
            <p:cNvSpPr/>
            <p:nvPr/>
          </p:nvSpPr>
          <p:spPr>
            <a:xfrm>
              <a:off x="5470062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3" name="Google Shape;943;p74"/>
            <p:cNvSpPr/>
            <p:nvPr/>
          </p:nvSpPr>
          <p:spPr>
            <a:xfrm>
              <a:off x="5916952" y="1167647"/>
              <a:ext cx="358200" cy="35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4" name="Google Shape;944;p74"/>
            <p:cNvSpPr/>
            <p:nvPr/>
          </p:nvSpPr>
          <p:spPr>
            <a:xfrm>
              <a:off x="6526146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945" name="Google Shape;945;p74" descr="A picture containing ic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25575" y="0"/>
            <a:ext cx="1723784" cy="1218637"/>
          </a:xfrm>
          <a:prstGeom prst="rect">
            <a:avLst/>
          </a:prstGeom>
          <a:noFill/>
          <a:ln>
            <a:noFill/>
          </a:ln>
        </p:spPr>
      </p:pic>
      <p:sp>
        <p:nvSpPr>
          <p:cNvPr id="947" name="Google Shape;947;p74"/>
          <p:cNvSpPr txBox="1"/>
          <p:nvPr/>
        </p:nvSpPr>
        <p:spPr>
          <a:xfrm>
            <a:off x="1084925" y="1629850"/>
            <a:ext cx="7826100" cy="25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cs-CZ" sz="2500" b="1">
                <a:solidFill>
                  <a:schemeClr val="accent2"/>
                </a:solidFill>
                <a:latin typeface="Philosopher"/>
                <a:ea typeface="Philosopher"/>
                <a:cs typeface="Philosopher"/>
                <a:sym typeface="Philosopher"/>
              </a:rPr>
              <a:t>10. Działania skoncentrowane na uczniu:</a:t>
            </a:r>
            <a:br>
              <a:rPr lang="cs-CZ" sz="2500" b="1">
                <a:solidFill>
                  <a:schemeClr val="accent2"/>
                </a:solidFill>
                <a:latin typeface="Philosopher"/>
                <a:ea typeface="Philosopher"/>
                <a:cs typeface="Philosopher"/>
                <a:sym typeface="Philosopher"/>
              </a:rPr>
            </a:br>
            <a:endParaRPr sz="500" b="1">
              <a:solidFill>
                <a:schemeClr val="accent2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cs-CZ" sz="2200" b="1" u="sng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Strategia: </a:t>
            </a:r>
            <a:r>
              <a:rPr lang="cs-CZ" sz="22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Projektuj działania w oparciu o zainteresowania uczniów, pobudzając ich motywację i zaangażowanie.</a:t>
            </a:r>
            <a:endParaRPr sz="220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None/>
            </a:pPr>
            <a:r>
              <a:rPr lang="cs-CZ" sz="2200" b="1" i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Techniki: </a:t>
            </a:r>
            <a:r>
              <a:rPr lang="cs-CZ" sz="22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Uwzględnienie tematów i scenariuszy, które współgrają z pasjami uczniów i kontekstem świata rzeczywistego.</a:t>
            </a:r>
            <a:endParaRPr sz="220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pic>
        <p:nvPicPr>
          <p:cNvPr id="2" name="Obraz 1" descr="Obraz zawierający Czcionka, zrzut ekranu, Jaskrawoniebieski, Grafika&#10;&#10;Opis wygenerowany automatycznie">
            <a:extLst>
              <a:ext uri="{FF2B5EF4-FFF2-40B4-BE49-F238E27FC236}">
                <a16:creationId xmlns:a16="http://schemas.microsoft.com/office/drawing/2014/main" id="{50D4C4BF-EE3E-2F9F-9ACB-BEFED8DF23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78" y="6175663"/>
            <a:ext cx="2429309" cy="4617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" name="Google Shape;952;p75"/>
          <p:cNvPicPr preferRelativeResize="0"/>
          <p:nvPr/>
        </p:nvPicPr>
        <p:blipFill>
          <a:blip r:embed="rId3">
            <a:alphaModFix amt="24000"/>
          </a:blip>
          <a:stretch>
            <a:fillRect/>
          </a:stretch>
        </p:blipFill>
        <p:spPr>
          <a:xfrm>
            <a:off x="-44025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953" name="Google Shape;953;p75"/>
          <p:cNvSpPr txBox="1"/>
          <p:nvPr/>
        </p:nvSpPr>
        <p:spPr>
          <a:xfrm>
            <a:off x="1972800" y="73963"/>
            <a:ext cx="8246400" cy="10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hilosopher"/>
              <a:buNone/>
            </a:pPr>
            <a:r>
              <a:rPr lang="cs-CZ" sz="27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Strategie personalizacji i adaptacja</a:t>
            </a:r>
            <a:endParaRPr sz="2700" b="1" i="0" u="none" strike="noStrike" cap="non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grpSp>
        <p:nvGrpSpPr>
          <p:cNvPr id="954" name="Google Shape;954;p75"/>
          <p:cNvGrpSpPr/>
          <p:nvPr/>
        </p:nvGrpSpPr>
        <p:grpSpPr>
          <a:xfrm>
            <a:off x="5425985" y="961514"/>
            <a:ext cx="1251984" cy="358200"/>
            <a:chOff x="5470062" y="1167647"/>
            <a:chExt cx="1251984" cy="358200"/>
          </a:xfrm>
        </p:grpSpPr>
        <p:sp>
          <p:nvSpPr>
            <p:cNvPr id="955" name="Google Shape;955;p75"/>
            <p:cNvSpPr/>
            <p:nvPr/>
          </p:nvSpPr>
          <p:spPr>
            <a:xfrm>
              <a:off x="5470062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6" name="Google Shape;956;p75"/>
            <p:cNvSpPr/>
            <p:nvPr/>
          </p:nvSpPr>
          <p:spPr>
            <a:xfrm>
              <a:off x="5916952" y="1167647"/>
              <a:ext cx="358200" cy="35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7" name="Google Shape;957;p75"/>
            <p:cNvSpPr/>
            <p:nvPr/>
          </p:nvSpPr>
          <p:spPr>
            <a:xfrm>
              <a:off x="6526146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958" name="Google Shape;958;p75" descr="A picture containing ic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25575" y="0"/>
            <a:ext cx="1723784" cy="1218637"/>
          </a:xfrm>
          <a:prstGeom prst="rect">
            <a:avLst/>
          </a:prstGeom>
          <a:noFill/>
          <a:ln>
            <a:noFill/>
          </a:ln>
        </p:spPr>
      </p:pic>
      <p:sp>
        <p:nvSpPr>
          <p:cNvPr id="960" name="Google Shape;960;p75"/>
          <p:cNvSpPr txBox="1"/>
          <p:nvPr/>
        </p:nvSpPr>
        <p:spPr>
          <a:xfrm>
            <a:off x="1488000" y="2279875"/>
            <a:ext cx="9216000" cy="294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cs-CZ" sz="2500" b="1">
                <a:solidFill>
                  <a:schemeClr val="accent2"/>
                </a:solidFill>
                <a:latin typeface="Philosopher"/>
                <a:ea typeface="Philosopher"/>
                <a:cs typeface="Philosopher"/>
                <a:sym typeface="Philosopher"/>
              </a:rPr>
              <a:t>11. Znaczenie w świecie rzeczywistym:</a:t>
            </a:r>
            <a:br>
              <a:rPr lang="cs-CZ" sz="2500" b="1">
                <a:solidFill>
                  <a:schemeClr val="accent2"/>
                </a:solidFill>
                <a:latin typeface="Philosopher"/>
                <a:ea typeface="Philosopher"/>
                <a:cs typeface="Philosopher"/>
                <a:sym typeface="Philosopher"/>
              </a:rPr>
            </a:br>
            <a:endParaRPr sz="2000" b="1">
              <a:solidFill>
                <a:schemeClr val="accent2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cs-CZ" sz="2200" b="1" u="sng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Strategia: </a:t>
            </a:r>
            <a:r>
              <a:rPr lang="cs-CZ" sz="22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Pokaż uczniom, w jaki sposób treść może być zastosowana w rzeczywistych sytuacjach.</a:t>
            </a:r>
            <a:endParaRPr sz="220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cs-CZ" sz="2200" b="1" i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Techniki:</a:t>
            </a:r>
            <a:r>
              <a:rPr lang="cs-CZ" sz="22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Dziel się studiami przypadków, przykładami i historiami sukcesu, które pokazują praktyczną wartość nauczanych koncepcji.</a:t>
            </a:r>
            <a:endParaRPr sz="220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None/>
            </a:pPr>
            <a:endParaRPr sz="200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pic>
        <p:nvPicPr>
          <p:cNvPr id="2" name="Obraz 1" descr="Obraz zawierający Czcionka, zrzut ekranu, Jaskrawoniebieski, Grafika&#10;&#10;Opis wygenerowany automatycznie">
            <a:extLst>
              <a:ext uri="{FF2B5EF4-FFF2-40B4-BE49-F238E27FC236}">
                <a16:creationId xmlns:a16="http://schemas.microsoft.com/office/drawing/2014/main" id="{2AA7DC5D-F4BE-2DA8-46B7-279FA08B9F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78" y="6175663"/>
            <a:ext cx="2429309" cy="4617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p76"/>
          <p:cNvSpPr txBox="1"/>
          <p:nvPr/>
        </p:nvSpPr>
        <p:spPr>
          <a:xfrm>
            <a:off x="1677300" y="77425"/>
            <a:ext cx="8837400" cy="10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hilosopher"/>
              <a:buNone/>
            </a:pPr>
            <a:r>
              <a:rPr lang="cs-CZ" sz="27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Wspólne działanie:</a:t>
            </a:r>
            <a:br>
              <a:rPr lang="cs-CZ" sz="27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</a:br>
            <a:r>
              <a:rPr lang="cs-CZ" sz="27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Dzielenie się i udoskonalanie indywidualnych planów zaangażowania (I)</a:t>
            </a:r>
            <a:endParaRPr sz="2700" b="1" i="0" u="none" strike="noStrike" cap="non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grpSp>
        <p:nvGrpSpPr>
          <p:cNvPr id="966" name="Google Shape;966;p76"/>
          <p:cNvGrpSpPr/>
          <p:nvPr/>
        </p:nvGrpSpPr>
        <p:grpSpPr>
          <a:xfrm>
            <a:off x="5470010" y="1113914"/>
            <a:ext cx="1251984" cy="358200"/>
            <a:chOff x="5470062" y="1167647"/>
            <a:chExt cx="1251984" cy="358200"/>
          </a:xfrm>
        </p:grpSpPr>
        <p:sp>
          <p:nvSpPr>
            <p:cNvPr id="967" name="Google Shape;967;p76"/>
            <p:cNvSpPr/>
            <p:nvPr/>
          </p:nvSpPr>
          <p:spPr>
            <a:xfrm>
              <a:off x="5470062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8" name="Google Shape;968;p76"/>
            <p:cNvSpPr/>
            <p:nvPr/>
          </p:nvSpPr>
          <p:spPr>
            <a:xfrm>
              <a:off x="5916952" y="1167647"/>
              <a:ext cx="358200" cy="35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9" name="Google Shape;969;p76"/>
            <p:cNvSpPr/>
            <p:nvPr/>
          </p:nvSpPr>
          <p:spPr>
            <a:xfrm>
              <a:off x="6526146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970" name="Google Shape;970;p76" descr="A picture containing 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25575" y="0"/>
            <a:ext cx="1723784" cy="1218637"/>
          </a:xfrm>
          <a:prstGeom prst="rect">
            <a:avLst/>
          </a:prstGeom>
          <a:noFill/>
          <a:ln>
            <a:noFill/>
          </a:ln>
        </p:spPr>
      </p:pic>
      <p:sp>
        <p:nvSpPr>
          <p:cNvPr id="972" name="Google Shape;972;p76"/>
          <p:cNvSpPr txBox="1"/>
          <p:nvPr/>
        </p:nvSpPr>
        <p:spPr>
          <a:xfrm>
            <a:off x="693600" y="1846075"/>
            <a:ext cx="10804800" cy="38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cs-CZ" sz="2000" b="1" u="sng">
                <a:solidFill>
                  <a:schemeClr val="dk1"/>
                </a:solidFill>
                <a:highlight>
                  <a:srgbClr val="FFE77E"/>
                </a:highlight>
                <a:latin typeface="Philosopher"/>
                <a:ea typeface="Philosopher"/>
                <a:cs typeface="Philosopher"/>
                <a:sym typeface="Philosopher"/>
              </a:rPr>
              <a:t>Celem tego działania </a:t>
            </a:r>
            <a:r>
              <a:rPr lang="cs-CZ" sz="2000" b="1">
                <a:solidFill>
                  <a:schemeClr val="dk1"/>
                </a:solidFill>
                <a:highlight>
                  <a:srgbClr val="FFE77E"/>
                </a:highlight>
                <a:latin typeface="Philosopher"/>
                <a:ea typeface="Philosopher"/>
                <a:cs typeface="Philosopher"/>
                <a:sym typeface="Philosopher"/>
              </a:rPr>
              <a:t>jest </a:t>
            </a:r>
            <a:r>
              <a:rPr lang="cs-CZ" sz="20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wspólne ulepszanie planów zaangażowania poprzez wzajemne spostrzeżenia i współpracę.</a:t>
            </a:r>
            <a:endParaRPr sz="200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hilosopher"/>
              <a:buAutoNum type="arabicPeriod"/>
            </a:pPr>
            <a:r>
              <a:rPr lang="cs-CZ" sz="20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Podziel uczestników </a:t>
            </a:r>
            <a:r>
              <a:rPr lang="cs-CZ" sz="20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na małe grupy </a:t>
            </a:r>
            <a:r>
              <a:rPr lang="cs-CZ" sz="20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(3-4 osoby). Zapewnij różnorodność pod względem kontekstów nauczania, przedmiotów i doświadczeń;</a:t>
            </a:r>
            <a:endParaRPr sz="200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hilosopher"/>
              <a:buAutoNum type="arabicPeriod"/>
            </a:pPr>
            <a:r>
              <a:rPr lang="cs-CZ" sz="20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Przydziel </a:t>
            </a:r>
            <a:r>
              <a:rPr lang="cs-CZ" sz="20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każdej grupie konkretny temat </a:t>
            </a:r>
            <a:r>
              <a:rPr lang="cs-CZ" sz="20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lub zagadnienie, którym będą się dzielić i dopracowywać plany zaangażowania;</a:t>
            </a:r>
            <a:endParaRPr sz="200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457200" marR="0" lvl="0" indent="-355600" algn="l" rtl="0">
              <a:lnSpc>
                <a:spcPct val="115000"/>
              </a:lnSpc>
              <a:spcBef>
                <a:spcPts val="1500"/>
              </a:spcBef>
              <a:spcAft>
                <a:spcPts val="1000"/>
              </a:spcAft>
              <a:buClr>
                <a:schemeClr val="dk1"/>
              </a:buClr>
              <a:buSzPts val="2000"/>
              <a:buFont typeface="Philosopher"/>
              <a:buAutoNum type="arabicPeriod"/>
            </a:pPr>
            <a:r>
              <a:rPr lang="cs-CZ" sz="20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W małych grupach </a:t>
            </a:r>
            <a:r>
              <a:rPr lang="cs-CZ" sz="20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uczestnicy na zmianę dzielą się swoimi zindywidualizowanymi planami zaangażowania dla przydzielonego tematu</a:t>
            </a:r>
            <a:r>
              <a:rPr lang="cs-CZ" sz="20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. Mogą przedstawić przegląd swoich strategii i metod. (</a:t>
            </a:r>
            <a:r>
              <a:rPr lang="cs-CZ" sz="2000" b="1" i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Uwaga: </a:t>
            </a:r>
            <a:r>
              <a:rPr lang="cs-CZ" sz="20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Każdy uczestnik powinien mieć około 2 minut na przedstawienie swojego planu).</a:t>
            </a:r>
            <a:endParaRPr sz="200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pic>
        <p:nvPicPr>
          <p:cNvPr id="2" name="Obraz 1" descr="Obraz zawierający Czcionka, zrzut ekranu, Jaskrawoniebieski, Grafika&#10;&#10;Opis wygenerowany automatycznie">
            <a:extLst>
              <a:ext uri="{FF2B5EF4-FFF2-40B4-BE49-F238E27FC236}">
                <a16:creationId xmlns:a16="http://schemas.microsoft.com/office/drawing/2014/main" id="{9A149EF6-7B0A-A39C-59A4-79EE190B88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78" y="6175663"/>
            <a:ext cx="2429309" cy="4617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" name="Google Shape;977;p77"/>
          <p:cNvSpPr/>
          <p:nvPr/>
        </p:nvSpPr>
        <p:spPr>
          <a:xfrm>
            <a:off x="0" y="3294050"/>
            <a:ext cx="12192000" cy="2724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8" name="Google Shape;978;p77"/>
          <p:cNvSpPr txBox="1"/>
          <p:nvPr/>
        </p:nvSpPr>
        <p:spPr>
          <a:xfrm>
            <a:off x="1470450" y="73963"/>
            <a:ext cx="9251100" cy="10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hilosopher"/>
              <a:buNone/>
            </a:pPr>
            <a:r>
              <a:rPr lang="cs-CZ" sz="27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Wspólne działanie:</a:t>
            </a:r>
            <a:br>
              <a:rPr lang="cs-CZ" sz="27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</a:br>
            <a:r>
              <a:rPr lang="cs-CZ" sz="27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Dzielenie się i udoskonalanie indywidualnych planów zaangażowania (II)</a:t>
            </a:r>
            <a:endParaRPr sz="2700" b="1" i="0" u="none" strike="noStrike" cap="non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grpSp>
        <p:nvGrpSpPr>
          <p:cNvPr id="979" name="Google Shape;979;p77"/>
          <p:cNvGrpSpPr/>
          <p:nvPr/>
        </p:nvGrpSpPr>
        <p:grpSpPr>
          <a:xfrm>
            <a:off x="5470010" y="1113914"/>
            <a:ext cx="1251984" cy="358200"/>
            <a:chOff x="5470062" y="1167647"/>
            <a:chExt cx="1251984" cy="358200"/>
          </a:xfrm>
        </p:grpSpPr>
        <p:sp>
          <p:nvSpPr>
            <p:cNvPr id="980" name="Google Shape;980;p77"/>
            <p:cNvSpPr/>
            <p:nvPr/>
          </p:nvSpPr>
          <p:spPr>
            <a:xfrm>
              <a:off x="5470062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1" name="Google Shape;981;p77"/>
            <p:cNvSpPr/>
            <p:nvPr/>
          </p:nvSpPr>
          <p:spPr>
            <a:xfrm>
              <a:off x="5916952" y="1167647"/>
              <a:ext cx="358200" cy="35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2" name="Google Shape;982;p77"/>
            <p:cNvSpPr/>
            <p:nvPr/>
          </p:nvSpPr>
          <p:spPr>
            <a:xfrm>
              <a:off x="6526146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983" name="Google Shape;983;p77" descr="A picture containing 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25575" y="0"/>
            <a:ext cx="1723784" cy="1218637"/>
          </a:xfrm>
          <a:prstGeom prst="rect">
            <a:avLst/>
          </a:prstGeom>
          <a:noFill/>
          <a:ln>
            <a:noFill/>
          </a:ln>
        </p:spPr>
      </p:pic>
      <p:sp>
        <p:nvSpPr>
          <p:cNvPr id="985" name="Google Shape;985;p77"/>
          <p:cNvSpPr txBox="1"/>
          <p:nvPr/>
        </p:nvSpPr>
        <p:spPr>
          <a:xfrm>
            <a:off x="693600" y="1780050"/>
            <a:ext cx="10804800" cy="47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45720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cs-CZ" sz="2000" b="1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4. </a:t>
            </a:r>
            <a:r>
              <a:rPr lang="cs-CZ" sz="2000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Po tym, jak każdy uczestnik przedstawi swój plan, </a:t>
            </a:r>
            <a:r>
              <a:rPr lang="cs-CZ" sz="2000" b="1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grupa angażuje się w dyskusję</a:t>
            </a:r>
            <a:r>
              <a:rPr lang="cs-CZ" sz="2000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. Inni członkowie grupy oferują konstruktywne informacje zwrotne, sugestie i spostrzeżenia w celu ulepszenia przedstawionych strategii zaangażowania.</a:t>
            </a:r>
            <a:br>
              <a:rPr lang="cs-CZ" sz="2000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</a:br>
            <a:endParaRPr dirty="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cs-CZ" sz="2000" b="1" i="1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Pytania przewodnie:</a:t>
            </a:r>
            <a:endParaRPr sz="2000" b="1" i="1" dirty="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rgbClr val="374151"/>
              </a:buClr>
              <a:buSzPts val="1200"/>
              <a:buFont typeface="Roboto"/>
              <a:buChar char="●"/>
            </a:pPr>
            <a:r>
              <a:rPr lang="cs-CZ" sz="2000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Jakie elementy planu zaangażowania współgrają z kontekstem nauczania?</a:t>
            </a:r>
            <a:endParaRPr sz="2000" dirty="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74151"/>
              </a:buClr>
              <a:buSzPts val="1200"/>
              <a:buFont typeface="Roboto"/>
              <a:buChar char="●"/>
            </a:pPr>
            <a:r>
              <a:rPr lang="cs-CZ" sz="2000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W jaki sposób można zintegrować określone techniki personalizacji, aby lepiej zaspokajać różnorodne potrzeby uczniów?</a:t>
            </a:r>
            <a:endParaRPr sz="2000" dirty="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74151"/>
              </a:buClr>
              <a:buSzPts val="1200"/>
              <a:buFont typeface="Roboto"/>
              <a:buChar char="●"/>
            </a:pPr>
            <a:r>
              <a:rPr lang="cs-CZ" sz="2000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Czy istnieją jakieś innowacyjne podejścia, które można zastosować w celu zwiększenia zaangażowania?</a:t>
            </a:r>
            <a:endParaRPr sz="2000" dirty="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74151"/>
              </a:buClr>
              <a:buSzPts val="1200"/>
              <a:buFont typeface="Roboto"/>
              <a:buChar char="●"/>
            </a:pPr>
            <a:r>
              <a:rPr lang="cs-CZ" sz="2000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Jakie wyzwania mogą pojawić się podczas wdrażania tych strategii i jak można je złagodzić?</a:t>
            </a:r>
            <a:endParaRPr sz="1200" dirty="0">
              <a:solidFill>
                <a:srgbClr val="37415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None/>
            </a:pPr>
            <a:endParaRPr sz="2000" dirty="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pic>
        <p:nvPicPr>
          <p:cNvPr id="2" name="Obraz 1" descr="Obraz zawierający Czcionka, zrzut ekranu, Jaskrawoniebieski, Grafika&#10;&#10;Opis wygenerowany automatycznie">
            <a:extLst>
              <a:ext uri="{FF2B5EF4-FFF2-40B4-BE49-F238E27FC236}">
                <a16:creationId xmlns:a16="http://schemas.microsoft.com/office/drawing/2014/main" id="{57467683-1672-6218-7C9C-9A33367282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78" y="6175663"/>
            <a:ext cx="2429309" cy="4617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" name="Google Shape;990;p78"/>
          <p:cNvSpPr txBox="1"/>
          <p:nvPr/>
        </p:nvSpPr>
        <p:spPr>
          <a:xfrm>
            <a:off x="1343850" y="73963"/>
            <a:ext cx="9504300" cy="10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hilosopher"/>
              <a:buNone/>
            </a:pPr>
            <a:r>
              <a:rPr lang="cs-CZ" sz="27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Wspólne działanie:</a:t>
            </a:r>
            <a:br>
              <a:rPr lang="cs-CZ" sz="27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</a:br>
            <a:r>
              <a:rPr lang="cs-CZ" sz="27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Dzielenie się i udoskonalanie indywidualnych planów zaangażowania (III)</a:t>
            </a:r>
            <a:endParaRPr sz="2700" b="1" i="0" u="none" strike="noStrike" cap="non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grpSp>
        <p:nvGrpSpPr>
          <p:cNvPr id="991" name="Google Shape;991;p78"/>
          <p:cNvGrpSpPr/>
          <p:nvPr/>
        </p:nvGrpSpPr>
        <p:grpSpPr>
          <a:xfrm>
            <a:off x="5470010" y="1113914"/>
            <a:ext cx="1251984" cy="358200"/>
            <a:chOff x="5470062" y="1167647"/>
            <a:chExt cx="1251984" cy="358200"/>
          </a:xfrm>
        </p:grpSpPr>
        <p:sp>
          <p:nvSpPr>
            <p:cNvPr id="992" name="Google Shape;992;p78"/>
            <p:cNvSpPr/>
            <p:nvPr/>
          </p:nvSpPr>
          <p:spPr>
            <a:xfrm>
              <a:off x="5470062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3" name="Google Shape;993;p78"/>
            <p:cNvSpPr/>
            <p:nvPr/>
          </p:nvSpPr>
          <p:spPr>
            <a:xfrm>
              <a:off x="5916952" y="1167647"/>
              <a:ext cx="358200" cy="35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4" name="Google Shape;994;p78"/>
            <p:cNvSpPr/>
            <p:nvPr/>
          </p:nvSpPr>
          <p:spPr>
            <a:xfrm>
              <a:off x="6526146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995" name="Google Shape;995;p78" descr="A picture containing 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25575" y="0"/>
            <a:ext cx="1723784" cy="1218637"/>
          </a:xfrm>
          <a:prstGeom prst="rect">
            <a:avLst/>
          </a:prstGeom>
          <a:noFill/>
          <a:ln>
            <a:noFill/>
          </a:ln>
        </p:spPr>
      </p:pic>
      <p:sp>
        <p:nvSpPr>
          <p:cNvPr id="997" name="Google Shape;997;p78"/>
          <p:cNvSpPr txBox="1"/>
          <p:nvPr/>
        </p:nvSpPr>
        <p:spPr>
          <a:xfrm>
            <a:off x="1188150" y="1765375"/>
            <a:ext cx="9815700" cy="397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45720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cs-CZ" sz="20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5. </a:t>
            </a:r>
            <a:r>
              <a:rPr lang="cs-CZ" sz="20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Po otrzymaniu informacji zwrotnej uczestnicy poświęcają kilka minut na </a:t>
            </a:r>
            <a:r>
              <a:rPr lang="cs-CZ" sz="20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poprawienie i udoskonalenie swoich planów zaangażowania w </a:t>
            </a:r>
            <a:r>
              <a:rPr lang="cs-CZ" sz="20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oparciu o spostrzeżenia uzyskane z dyskusji grupowej. (</a:t>
            </a:r>
            <a:r>
              <a:rPr lang="cs-CZ" sz="2000" b="1" i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Uwaga: </a:t>
            </a:r>
            <a:r>
              <a:rPr lang="cs-CZ" sz="20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Podkreśl, że uczestnicy mogą dostosować informacje zwrotne do swojego stylu nauczania i cech uczniów).</a:t>
            </a:r>
            <a:endParaRPr sz="200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45720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cs-CZ" sz="20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6. </a:t>
            </a:r>
            <a:r>
              <a:rPr lang="cs-CZ" sz="20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Uczestnicy spotykają się ponownie jako cała grupa. </a:t>
            </a:r>
            <a:r>
              <a:rPr lang="cs-CZ" sz="20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Każda mała grupa wybiera jeden plan zaangażowania, który został udoskonalony w oparciu o otrzymane informacje zwrotne</a:t>
            </a:r>
            <a:r>
              <a:rPr lang="cs-CZ" sz="20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. Jeden przedstawiciel z każdej grupy krótko dzieli się </a:t>
            </a:r>
            <a:r>
              <a:rPr lang="cs-CZ" sz="20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zmienionym planem </a:t>
            </a:r>
            <a:r>
              <a:rPr lang="cs-CZ" sz="20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z całą publicznością.</a:t>
            </a:r>
            <a:endParaRPr sz="200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None/>
            </a:pPr>
            <a:r>
              <a:rPr lang="cs-CZ" sz="2000" b="1" u="sng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Refleksja: </a:t>
            </a:r>
            <a:r>
              <a:rPr lang="cs-CZ" sz="20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Po każdej prezentacji zachęcaj do refleksji nad procesem współpracy i wartością informacji zwrotnych od innych uczestników.</a:t>
            </a:r>
            <a:endParaRPr sz="200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pic>
        <p:nvPicPr>
          <p:cNvPr id="2" name="Obraz 1" descr="Obraz zawierający Czcionka, zrzut ekranu, Jaskrawoniebieski, Grafika&#10;&#10;Opis wygenerowany automatycznie">
            <a:extLst>
              <a:ext uri="{FF2B5EF4-FFF2-40B4-BE49-F238E27FC236}">
                <a16:creationId xmlns:a16="http://schemas.microsoft.com/office/drawing/2014/main" id="{4E59227D-015B-555F-F712-37E9A37A5C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78" y="6175663"/>
            <a:ext cx="2429309" cy="4617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79" descr="A picture containing yellow&#10;&#10;Description automatically generated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28722" r="28722"/>
          <a:stretch/>
        </p:blipFill>
        <p:spPr>
          <a:xfrm>
            <a:off x="627063" y="0"/>
            <a:ext cx="29178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3" name="Google Shape;1003;p79"/>
          <p:cNvSpPr txBox="1"/>
          <p:nvPr/>
        </p:nvSpPr>
        <p:spPr>
          <a:xfrm>
            <a:off x="6216246" y="701602"/>
            <a:ext cx="3044700" cy="3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hilosopher"/>
              <a:buNone/>
            </a:pPr>
            <a:r>
              <a:rPr lang="cs-CZ" sz="4000" b="1" i="0" u="none" strike="noStrike" cap="non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FAQ</a:t>
            </a:r>
            <a:endParaRPr sz="4000" b="1" i="0" u="none" strike="noStrike" cap="non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grpSp>
        <p:nvGrpSpPr>
          <p:cNvPr id="1004" name="Google Shape;1004;p79"/>
          <p:cNvGrpSpPr/>
          <p:nvPr/>
        </p:nvGrpSpPr>
        <p:grpSpPr>
          <a:xfrm>
            <a:off x="7112674" y="1329442"/>
            <a:ext cx="1251876" cy="358096"/>
            <a:chOff x="5470062" y="1167647"/>
            <a:chExt cx="1251876" cy="358096"/>
          </a:xfrm>
        </p:grpSpPr>
        <p:sp>
          <p:nvSpPr>
            <p:cNvPr id="1005" name="Google Shape;1005;p79"/>
            <p:cNvSpPr/>
            <p:nvPr/>
          </p:nvSpPr>
          <p:spPr>
            <a:xfrm>
              <a:off x="5470062" y="1248799"/>
              <a:ext cx="195792" cy="19579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6" name="Google Shape;1006;p79"/>
            <p:cNvSpPr/>
            <p:nvPr/>
          </p:nvSpPr>
          <p:spPr>
            <a:xfrm>
              <a:off x="5916952" y="1167647"/>
              <a:ext cx="358096" cy="35809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7" name="Google Shape;1007;p79"/>
            <p:cNvSpPr/>
            <p:nvPr/>
          </p:nvSpPr>
          <p:spPr>
            <a:xfrm>
              <a:off x="6526146" y="1248799"/>
              <a:ext cx="195792" cy="19579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08" name="Google Shape;1008;p79"/>
          <p:cNvSpPr txBox="1"/>
          <p:nvPr/>
        </p:nvSpPr>
        <p:spPr>
          <a:xfrm>
            <a:off x="5272999" y="5457537"/>
            <a:ext cx="6551671" cy="809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009" name="Google Shape;1009;p79" descr="A picture containing ic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25575" y="0"/>
            <a:ext cx="1723782" cy="1218637"/>
          </a:xfrm>
          <a:prstGeom prst="rect">
            <a:avLst/>
          </a:prstGeom>
          <a:noFill/>
          <a:ln>
            <a:noFill/>
          </a:ln>
        </p:spPr>
      </p:pic>
      <p:sp>
        <p:nvSpPr>
          <p:cNvPr id="1011" name="Google Shape;1011;p79"/>
          <p:cNvSpPr txBox="1"/>
          <p:nvPr/>
        </p:nvSpPr>
        <p:spPr>
          <a:xfrm>
            <a:off x="3644537" y="2024744"/>
            <a:ext cx="8188234" cy="3247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hilosopher"/>
              <a:buNone/>
            </a:pPr>
            <a:r>
              <a:rPr lang="cs-CZ" sz="3200" b="0" i="0" u="none" strike="noStrike" cap="non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Masz </a:t>
            </a:r>
            <a:r>
              <a:rPr lang="cs-CZ" sz="3200" b="1" i="0" u="none" strike="noStrike" cap="non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pytania związane z </a:t>
            </a:r>
            <a:r>
              <a:rPr lang="cs-CZ" sz="3200" b="0" i="0" u="none" strike="noStrike" cap="non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treścią warsztatów? Zadaj je już teraz!</a:t>
            </a:r>
            <a:endParaRPr sz="3200" b="0" i="0" u="none" strike="noStrike" cap="non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pic>
        <p:nvPicPr>
          <p:cNvPr id="2" name="Obraz 1" descr="Obraz zawierający Czcionka, zrzut ekranu, Jaskrawoniebieski, Grafika&#10;&#10;Opis wygenerowany automatycznie">
            <a:extLst>
              <a:ext uri="{FF2B5EF4-FFF2-40B4-BE49-F238E27FC236}">
                <a16:creationId xmlns:a16="http://schemas.microsoft.com/office/drawing/2014/main" id="{9C23740B-F971-C046-9601-824724456B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78" y="6175663"/>
            <a:ext cx="2429309" cy="4617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p80"/>
          <p:cNvSpPr txBox="1"/>
          <p:nvPr/>
        </p:nvSpPr>
        <p:spPr>
          <a:xfrm>
            <a:off x="4573596" y="688927"/>
            <a:ext cx="3044807" cy="367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hilosopher"/>
              <a:buNone/>
            </a:pPr>
            <a:r>
              <a:rPr lang="cs-CZ" sz="4000" b="1" i="0" u="none" strike="noStrike" cap="non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Ocena i wnioski</a:t>
            </a:r>
            <a:endParaRPr sz="4000" b="1" i="0" u="none" strike="noStrike" cap="non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grpSp>
        <p:nvGrpSpPr>
          <p:cNvPr id="1017" name="Google Shape;1017;p80"/>
          <p:cNvGrpSpPr/>
          <p:nvPr/>
        </p:nvGrpSpPr>
        <p:grpSpPr>
          <a:xfrm>
            <a:off x="5470061" y="1709272"/>
            <a:ext cx="1251876" cy="358096"/>
            <a:chOff x="5470062" y="1167647"/>
            <a:chExt cx="1251876" cy="358096"/>
          </a:xfrm>
        </p:grpSpPr>
        <p:sp>
          <p:nvSpPr>
            <p:cNvPr id="1018" name="Google Shape;1018;p80"/>
            <p:cNvSpPr/>
            <p:nvPr/>
          </p:nvSpPr>
          <p:spPr>
            <a:xfrm>
              <a:off x="5470062" y="1248799"/>
              <a:ext cx="195792" cy="19579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9" name="Google Shape;1019;p80"/>
            <p:cNvSpPr/>
            <p:nvPr/>
          </p:nvSpPr>
          <p:spPr>
            <a:xfrm>
              <a:off x="5916952" y="1167647"/>
              <a:ext cx="358096" cy="35809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0" name="Google Shape;1020;p80"/>
            <p:cNvSpPr/>
            <p:nvPr/>
          </p:nvSpPr>
          <p:spPr>
            <a:xfrm>
              <a:off x="6526146" y="1248799"/>
              <a:ext cx="195792" cy="19579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021" name="Google Shape;1021;p80" descr="A picture containing 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25575" y="0"/>
            <a:ext cx="1723782" cy="1218637"/>
          </a:xfrm>
          <a:prstGeom prst="rect">
            <a:avLst/>
          </a:prstGeom>
          <a:noFill/>
          <a:ln>
            <a:noFill/>
          </a:ln>
        </p:spPr>
      </p:pic>
      <p:sp>
        <p:nvSpPr>
          <p:cNvPr id="1023" name="Google Shape;1023;p80"/>
          <p:cNvSpPr txBox="1"/>
          <p:nvPr/>
        </p:nvSpPr>
        <p:spPr>
          <a:xfrm>
            <a:off x="1287236" y="2229898"/>
            <a:ext cx="10395857" cy="3065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hilosopher"/>
              <a:buNone/>
            </a:pPr>
            <a:r>
              <a:rPr lang="cs-CZ" sz="3200" b="0" i="0" u="none" strike="noStrike" cap="non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Czego się dzisiaj nauczyłeś? Jak będziesz mógł wykorzystać swoją nową wiedzę i umiejętności w przyszłości?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hilosopher"/>
              <a:buNone/>
            </a:pPr>
            <a:endParaRPr sz="3200" b="0" i="0" u="none" strike="noStrike" cap="non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hilosopher"/>
              <a:buNone/>
            </a:pPr>
            <a:r>
              <a:rPr lang="cs-CZ" sz="3200" b="0" i="0" u="none" strike="noStrike" cap="non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Prosimy o wypełnienie </a:t>
            </a:r>
            <a:r>
              <a:rPr lang="cs-CZ" sz="3200" b="1" i="0" u="none" strike="noStrike" cap="non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ankiety ewaluacyjnej</a:t>
            </a:r>
            <a:r>
              <a:rPr lang="cs-CZ" sz="3200" b="0" i="0" u="none" strike="noStrike" cap="non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!</a:t>
            </a:r>
            <a:endParaRPr sz="3200" b="0" i="0" u="none" strike="noStrike" cap="non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pic>
        <p:nvPicPr>
          <p:cNvPr id="2" name="Obraz 1" descr="Obraz zawierający Czcionka, zrzut ekranu, Jaskrawoniebieski, Grafika&#10;&#10;Opis wygenerowany automatycznie">
            <a:extLst>
              <a:ext uri="{FF2B5EF4-FFF2-40B4-BE49-F238E27FC236}">
                <a16:creationId xmlns:a16="http://schemas.microsoft.com/office/drawing/2014/main" id="{1DE4AF1A-ED26-39E0-6C6B-DC2367CF7B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78" y="6175663"/>
            <a:ext cx="2429309" cy="4617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18"/>
          <p:cNvPicPr preferRelativeResize="0"/>
          <p:nvPr/>
        </p:nvPicPr>
        <p:blipFill>
          <a:blip r:embed="rId3">
            <a:alphaModFix amt="16000"/>
          </a:blip>
          <a:stretch>
            <a:fillRect/>
          </a:stretch>
        </p:blipFill>
        <p:spPr>
          <a:xfrm>
            <a:off x="-21400" y="0"/>
            <a:ext cx="122134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8"/>
          <p:cNvSpPr txBox="1"/>
          <p:nvPr/>
        </p:nvSpPr>
        <p:spPr>
          <a:xfrm>
            <a:off x="4462084" y="591032"/>
            <a:ext cx="3734400" cy="19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hilosopher"/>
              <a:buNone/>
            </a:pPr>
            <a:r>
              <a:rPr lang="cs-CZ" sz="2400" b="1" i="0" u="none" strike="noStrike" cap="non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Lodołamacz - </a:t>
            </a:r>
            <a:br>
              <a:rPr lang="cs-CZ" sz="2400" b="1" i="0" u="none" strike="noStrike" cap="non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</a:br>
            <a:r>
              <a:rPr lang="cs-CZ" sz="24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"Dwie prawdy i kłamstwo"</a:t>
            </a:r>
            <a:endParaRPr sz="2400" b="1" i="0" u="none" strike="noStrike" cap="non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grpSp>
        <p:nvGrpSpPr>
          <p:cNvPr id="122" name="Google Shape;122;p18"/>
          <p:cNvGrpSpPr/>
          <p:nvPr/>
        </p:nvGrpSpPr>
        <p:grpSpPr>
          <a:xfrm>
            <a:off x="5703337" y="1246897"/>
            <a:ext cx="1251876" cy="358096"/>
            <a:chOff x="5470062" y="1167647"/>
            <a:chExt cx="1251876" cy="358096"/>
          </a:xfrm>
        </p:grpSpPr>
        <p:sp>
          <p:nvSpPr>
            <p:cNvPr id="123" name="Google Shape;123;p18"/>
            <p:cNvSpPr/>
            <p:nvPr/>
          </p:nvSpPr>
          <p:spPr>
            <a:xfrm>
              <a:off x="5470062" y="1248799"/>
              <a:ext cx="195792" cy="19579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124;p18"/>
            <p:cNvSpPr/>
            <p:nvPr/>
          </p:nvSpPr>
          <p:spPr>
            <a:xfrm>
              <a:off x="5916952" y="1167647"/>
              <a:ext cx="358096" cy="35809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" name="Google Shape;125;p18"/>
            <p:cNvSpPr/>
            <p:nvPr/>
          </p:nvSpPr>
          <p:spPr>
            <a:xfrm>
              <a:off x="6526146" y="1248799"/>
              <a:ext cx="195792" cy="19579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26" name="Google Shape;126;p18" descr="A picture containing ic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25575" y="0"/>
            <a:ext cx="1723782" cy="1218637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8"/>
          <p:cNvSpPr txBox="1"/>
          <p:nvPr/>
        </p:nvSpPr>
        <p:spPr>
          <a:xfrm>
            <a:off x="1462075" y="2065075"/>
            <a:ext cx="9734400" cy="33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342900" marR="0" lvl="0" indent="-3492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hilosopher"/>
              <a:buAutoNum type="arabicPeriod"/>
            </a:pPr>
            <a:r>
              <a:rPr lang="cs-CZ" sz="21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Poinstruuj każdego uczestnika, aby pomyślał o dwóch prawdziwych i jednym fałszywym stwierdzeniu na swój temat związanym z technologią cyfrową lub nauką online.</a:t>
            </a:r>
            <a:endParaRPr sz="210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45720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342900" marR="0" lvl="0" indent="-3492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hilosopher"/>
              <a:buAutoNum type="arabicPeriod"/>
            </a:pPr>
            <a:r>
              <a:rPr lang="cs-CZ" sz="21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Uczestnicy po kolei dzielą się swoimi stwierdzeniami, a reszta grupy zgaduje, które stwierdzenie jest kłamstwem.</a:t>
            </a:r>
            <a:endParaRPr sz="210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45720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marL="342900" marR="0" lvl="0" indent="-3492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hilosopher"/>
              <a:buAutoNum type="arabicPeriod"/>
            </a:pPr>
            <a:r>
              <a:rPr lang="cs-CZ" sz="21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Ta aktywność zachęca do zaangażowania, wprowadza uczestników i dodaje element zabawy.</a:t>
            </a:r>
            <a:endParaRPr sz="2100">
              <a:latin typeface="Philosopher"/>
              <a:ea typeface="Philosopher"/>
              <a:cs typeface="Philosopher"/>
              <a:sym typeface="Philosopher"/>
            </a:endParaRPr>
          </a:p>
        </p:txBody>
      </p:sp>
      <p:pic>
        <p:nvPicPr>
          <p:cNvPr id="2" name="Obraz 1" descr="Obraz zawierający Czcionka, zrzut ekranu, Jaskrawoniebieski, Grafika&#10;&#10;Opis wygenerowany automatycznie">
            <a:extLst>
              <a:ext uri="{FF2B5EF4-FFF2-40B4-BE49-F238E27FC236}">
                <a16:creationId xmlns:a16="http://schemas.microsoft.com/office/drawing/2014/main" id="{D731729C-5327-BECC-2E47-A0C2D0AE57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78" y="6175663"/>
            <a:ext cx="2429309" cy="4617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Google Shape;1028;p81" descr="A person sitting at a desk with a computer and papers on i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030" name="Google Shape;1030;p81"/>
          <p:cNvSpPr txBox="1"/>
          <p:nvPr/>
        </p:nvSpPr>
        <p:spPr>
          <a:xfrm>
            <a:off x="3839189" y="2051289"/>
            <a:ext cx="7014257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6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DZIĘKUJĘ!</a:t>
            </a:r>
            <a:endParaRPr sz="6600" b="0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031" name="Google Shape;1031;p81" descr="A picture containing 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53446" y="74429"/>
            <a:ext cx="1338553" cy="9462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Obraz 1" descr="Obraz zawierający Czcionka, zrzut ekranu, Jaskrawoniebieski, Grafika&#10;&#10;Opis wygenerowany automatycznie">
            <a:extLst>
              <a:ext uri="{FF2B5EF4-FFF2-40B4-BE49-F238E27FC236}">
                <a16:creationId xmlns:a16="http://schemas.microsoft.com/office/drawing/2014/main" id="{9EC9C0EE-25C3-923B-F39A-59DAB336C6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78" y="6175663"/>
            <a:ext cx="2429309" cy="4617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Google Shape;1037;p82"/>
          <p:cNvSpPr/>
          <p:nvPr/>
        </p:nvSpPr>
        <p:spPr>
          <a:xfrm>
            <a:off x="0" y="6314701"/>
            <a:ext cx="12192000" cy="5432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38" name="Google Shape;1038;p82" descr="A picture containing 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46834" y="-349757"/>
            <a:ext cx="6572448" cy="4646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9" name="Google Shape;1039;p82" descr="Logo, company nam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08435" y="3659445"/>
            <a:ext cx="1557761" cy="1090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0" name="Google Shape;1040;p82" descr="Logo, company nam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13633" y="3274140"/>
            <a:ext cx="2010195" cy="2010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1" name="Google Shape;1041;p82" descr="Logo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11909" y="5229626"/>
            <a:ext cx="1605199" cy="800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2" name="Google Shape;1042;p82" descr="A picture containing company name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519282" y="3754416"/>
            <a:ext cx="888691" cy="963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3" name="Google Shape;1043;p82" descr="Logo&#10;&#10;Description automatically generated with medium confidenc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048977" y="5091014"/>
            <a:ext cx="1628935" cy="1142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4" name="Google Shape;1044;p82" descr="Logo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237279" y="4054164"/>
            <a:ext cx="1440633" cy="485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5" name="Google Shape;1045;p82" descr="Logo, company name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480271" y="5411983"/>
            <a:ext cx="1630941" cy="604941"/>
          </a:xfrm>
          <a:prstGeom prst="rect">
            <a:avLst/>
          </a:prstGeom>
          <a:noFill/>
          <a:ln>
            <a:noFill/>
          </a:ln>
        </p:spPr>
      </p:pic>
      <p:sp>
        <p:nvSpPr>
          <p:cNvPr id="1046" name="Google Shape;1046;p82"/>
          <p:cNvSpPr txBox="1"/>
          <p:nvPr/>
        </p:nvSpPr>
        <p:spPr>
          <a:xfrm>
            <a:off x="5760827" y="6460532"/>
            <a:ext cx="5350385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800" b="0" i="0" u="none" strike="noStrike" cap="none" baseline="30000" dirty="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"". </a:t>
            </a:r>
            <a:r>
              <a:rPr lang="pl-PL" sz="800" b="0" i="0" u="none" strike="noStrike" cap="none" baseline="30000" dirty="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Sfinansowane ze środków UE. Wyrażone poglądy i opinie są jedynie opiniami autora lub autorów i niekoniecznie odzwierciedlają poglądy i opinie Unii Europejskiej lub Narodowej Agencji. Unia Europejska ani Narodowa Agencja nie ponoszą za nie odpowiedzialności. </a:t>
            </a:r>
            <a:r>
              <a:rPr lang="pl-PL" sz="800" b="0" i="0" u="none" strike="noStrike" cap="none" baseline="3000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Numer projektu: 2022-1-LT01-KA220-ADU-000085898</a:t>
            </a:r>
            <a:endParaRPr sz="800" b="1" i="0" u="none" strike="noStrike" cap="none" baseline="30000" dirty="0">
              <a:solidFill>
                <a:srgbClr val="000000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pic>
        <p:nvPicPr>
          <p:cNvPr id="1047" name="Google Shape;1047;p82" descr="Logo&#10;&#10;Description automatically generated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019467" y="5121884"/>
            <a:ext cx="1231930" cy="822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Obraz 1" descr="Obraz zawierający Czcionka, zrzut ekranu, Jaskrawoniebieski, Grafika&#10;&#10;Opis wygenerowany automatycznie">
            <a:extLst>
              <a:ext uri="{FF2B5EF4-FFF2-40B4-BE49-F238E27FC236}">
                <a16:creationId xmlns:a16="http://schemas.microsoft.com/office/drawing/2014/main" id="{EDA9BACC-E468-7690-6C7A-DD054B41A1F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78" y="6175663"/>
            <a:ext cx="2429309" cy="4617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9"/>
          <p:cNvSpPr/>
          <p:nvPr/>
        </p:nvSpPr>
        <p:spPr>
          <a:xfrm>
            <a:off x="0" y="3500700"/>
            <a:ext cx="12192000" cy="3348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19"/>
          <p:cNvSpPr txBox="1"/>
          <p:nvPr/>
        </p:nvSpPr>
        <p:spPr>
          <a:xfrm>
            <a:off x="4119600" y="317175"/>
            <a:ext cx="3952800" cy="7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hilosopher"/>
              <a:buNone/>
            </a:pPr>
            <a:r>
              <a:rPr lang="cs-CZ" sz="24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Znaczenie zaangażowania w naukę cyfrową</a:t>
            </a:r>
            <a:endParaRPr sz="2400" b="1" i="0" u="none" strike="noStrike" cap="non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grpSp>
        <p:nvGrpSpPr>
          <p:cNvPr id="135" name="Google Shape;135;p19"/>
          <p:cNvGrpSpPr/>
          <p:nvPr/>
        </p:nvGrpSpPr>
        <p:grpSpPr>
          <a:xfrm>
            <a:off x="5470012" y="1298897"/>
            <a:ext cx="1251984" cy="358200"/>
            <a:chOff x="5470062" y="1167647"/>
            <a:chExt cx="1251984" cy="358200"/>
          </a:xfrm>
        </p:grpSpPr>
        <p:sp>
          <p:nvSpPr>
            <p:cNvPr id="136" name="Google Shape;136;p19"/>
            <p:cNvSpPr/>
            <p:nvPr/>
          </p:nvSpPr>
          <p:spPr>
            <a:xfrm>
              <a:off x="5470062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37;p19"/>
            <p:cNvSpPr/>
            <p:nvPr/>
          </p:nvSpPr>
          <p:spPr>
            <a:xfrm>
              <a:off x="5916952" y="1167647"/>
              <a:ext cx="358200" cy="35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38;p19"/>
            <p:cNvSpPr/>
            <p:nvPr/>
          </p:nvSpPr>
          <p:spPr>
            <a:xfrm>
              <a:off x="6526146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39" name="Google Shape;139;p19" descr="A picture containing 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25575" y="0"/>
            <a:ext cx="1723784" cy="1218637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19"/>
          <p:cNvSpPr txBox="1"/>
          <p:nvPr/>
        </p:nvSpPr>
        <p:spPr>
          <a:xfrm>
            <a:off x="645325" y="1999450"/>
            <a:ext cx="110034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Cyfrowe uczenie się jest potężnym narzędziem, które może umożliwić trudno dostępnym dorosłym uczniom pokonywanie wyzwań, budowanie umiejętności i realizację ich pełnego potencjału. Służy jako pomost między ich wyjątkowymi okolicznościami a transformacyjnymi możliwościami, jakie może zapewnić edukacja</a:t>
            </a:r>
            <a:endParaRPr sz="2000"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142" name="Google Shape;142;p19"/>
          <p:cNvSpPr/>
          <p:nvPr/>
        </p:nvSpPr>
        <p:spPr>
          <a:xfrm>
            <a:off x="458125" y="3892400"/>
            <a:ext cx="251400" cy="186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19"/>
          <p:cNvSpPr/>
          <p:nvPr/>
        </p:nvSpPr>
        <p:spPr>
          <a:xfrm>
            <a:off x="4411050" y="5509900"/>
            <a:ext cx="251400" cy="186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19"/>
          <p:cNvSpPr/>
          <p:nvPr/>
        </p:nvSpPr>
        <p:spPr>
          <a:xfrm>
            <a:off x="4411050" y="3892400"/>
            <a:ext cx="251400" cy="186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19"/>
          <p:cNvSpPr/>
          <p:nvPr/>
        </p:nvSpPr>
        <p:spPr>
          <a:xfrm>
            <a:off x="8363425" y="3892400"/>
            <a:ext cx="251400" cy="186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146" name="Google Shape;146;p19"/>
          <p:cNvSpPr/>
          <p:nvPr/>
        </p:nvSpPr>
        <p:spPr>
          <a:xfrm>
            <a:off x="458125" y="4701150"/>
            <a:ext cx="251400" cy="186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19"/>
          <p:cNvSpPr/>
          <p:nvPr/>
        </p:nvSpPr>
        <p:spPr>
          <a:xfrm>
            <a:off x="458125" y="5509900"/>
            <a:ext cx="251400" cy="186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19"/>
          <p:cNvSpPr/>
          <p:nvPr/>
        </p:nvSpPr>
        <p:spPr>
          <a:xfrm>
            <a:off x="8363425" y="4701150"/>
            <a:ext cx="251400" cy="186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149" name="Google Shape;149;p19"/>
          <p:cNvSpPr/>
          <p:nvPr/>
        </p:nvSpPr>
        <p:spPr>
          <a:xfrm>
            <a:off x="4411050" y="4701150"/>
            <a:ext cx="251400" cy="186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19"/>
          <p:cNvSpPr txBox="1"/>
          <p:nvPr/>
        </p:nvSpPr>
        <p:spPr>
          <a:xfrm>
            <a:off x="750313" y="3800750"/>
            <a:ext cx="3221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Motywacja i wytrwałość</a:t>
            </a:r>
            <a:endParaRPr sz="2000"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151" name="Google Shape;151;p19"/>
          <p:cNvSpPr txBox="1"/>
          <p:nvPr/>
        </p:nvSpPr>
        <p:spPr>
          <a:xfrm>
            <a:off x="709526" y="4609500"/>
            <a:ext cx="3572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Trafność i personalizacja</a:t>
            </a:r>
            <a:endParaRPr sz="2000"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152" name="Google Shape;152;p19"/>
          <p:cNvSpPr txBox="1"/>
          <p:nvPr/>
        </p:nvSpPr>
        <p:spPr>
          <a:xfrm>
            <a:off x="709527" y="5418250"/>
            <a:ext cx="3776700" cy="75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Kultywowanie społeczności uczącej się</a:t>
            </a:r>
            <a:endParaRPr sz="2000"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153" name="Google Shape;153;p19"/>
          <p:cNvSpPr txBox="1"/>
          <p:nvPr/>
        </p:nvSpPr>
        <p:spPr>
          <a:xfrm>
            <a:off x="4662451" y="3800750"/>
            <a:ext cx="3572400" cy="75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Rozwój umiejętności i zastosowanie</a:t>
            </a:r>
            <a:endParaRPr sz="2000"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154" name="Google Shape;154;p19"/>
          <p:cNvSpPr txBox="1"/>
          <p:nvPr/>
        </p:nvSpPr>
        <p:spPr>
          <a:xfrm>
            <a:off x="4662451" y="4609500"/>
            <a:ext cx="3572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Elastyczność i dostępność</a:t>
            </a:r>
            <a:endParaRPr sz="200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155" name="Google Shape;155;p19"/>
          <p:cNvSpPr txBox="1"/>
          <p:nvPr/>
        </p:nvSpPr>
        <p:spPr>
          <a:xfrm>
            <a:off x="4662451" y="5418250"/>
            <a:ext cx="3572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Upodmiotowienie i własność</a:t>
            </a:r>
            <a:endParaRPr sz="200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156" name="Google Shape;156;p19"/>
          <p:cNvSpPr txBox="1"/>
          <p:nvPr/>
        </p:nvSpPr>
        <p:spPr>
          <a:xfrm>
            <a:off x="8614813" y="3800750"/>
            <a:ext cx="3221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Pokonywanie barier</a:t>
            </a:r>
            <a:endParaRPr sz="200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157" name="Google Shape;157;p19"/>
          <p:cNvSpPr txBox="1"/>
          <p:nvPr/>
        </p:nvSpPr>
        <p:spPr>
          <a:xfrm>
            <a:off x="8614813" y="4609500"/>
            <a:ext cx="3221100" cy="75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Poprawa umiejętności cyfrowych</a:t>
            </a:r>
            <a:endParaRPr sz="200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pic>
        <p:nvPicPr>
          <p:cNvPr id="2" name="Obraz 1" descr="Obraz zawierający Czcionka, zrzut ekranu, Jaskrawoniebieski, Grafika&#10;&#10;Opis wygenerowany automatycznie">
            <a:extLst>
              <a:ext uri="{FF2B5EF4-FFF2-40B4-BE49-F238E27FC236}">
                <a16:creationId xmlns:a16="http://schemas.microsoft.com/office/drawing/2014/main" id="{FD2A9A53-BE5F-2BAA-2C06-F6D8CCCB1B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78" y="6175663"/>
            <a:ext cx="2429309" cy="4617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20"/>
          <p:cNvPicPr preferRelativeResize="0"/>
          <p:nvPr/>
        </p:nvPicPr>
        <p:blipFill rotWithShape="1">
          <a:blip r:embed="rId3">
            <a:alphaModFix amt="54000"/>
          </a:blip>
          <a:srcRect t="13200" b="4704"/>
          <a:stretch/>
        </p:blipFill>
        <p:spPr>
          <a:xfrm>
            <a:off x="0" y="0"/>
            <a:ext cx="12192001" cy="6918399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0"/>
          <p:cNvSpPr/>
          <p:nvPr/>
        </p:nvSpPr>
        <p:spPr>
          <a:xfrm rot="10800000">
            <a:off x="6888925" y="1779750"/>
            <a:ext cx="3873300" cy="2841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p20"/>
          <p:cNvSpPr/>
          <p:nvPr/>
        </p:nvSpPr>
        <p:spPr>
          <a:xfrm rot="10800000">
            <a:off x="1196475" y="1780200"/>
            <a:ext cx="4050600" cy="2840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20"/>
          <p:cNvSpPr txBox="1"/>
          <p:nvPr/>
        </p:nvSpPr>
        <p:spPr>
          <a:xfrm>
            <a:off x="4032749" y="658241"/>
            <a:ext cx="4126500" cy="4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hilosopher"/>
              <a:buNone/>
            </a:pPr>
            <a:r>
              <a:rPr lang="cs-CZ" sz="31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Wyzwania</a:t>
            </a:r>
            <a:endParaRPr sz="3100" b="1" i="0" strike="noStrike" cap="non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grpSp>
        <p:nvGrpSpPr>
          <p:cNvPr id="166" name="Google Shape;166;p20"/>
          <p:cNvGrpSpPr/>
          <p:nvPr/>
        </p:nvGrpSpPr>
        <p:grpSpPr>
          <a:xfrm>
            <a:off x="5470012" y="1154947"/>
            <a:ext cx="1251984" cy="358200"/>
            <a:chOff x="5470062" y="1167647"/>
            <a:chExt cx="1251984" cy="358200"/>
          </a:xfrm>
        </p:grpSpPr>
        <p:sp>
          <p:nvSpPr>
            <p:cNvPr id="167" name="Google Shape;167;p20"/>
            <p:cNvSpPr/>
            <p:nvPr/>
          </p:nvSpPr>
          <p:spPr>
            <a:xfrm>
              <a:off x="5470062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168;p20"/>
            <p:cNvSpPr/>
            <p:nvPr/>
          </p:nvSpPr>
          <p:spPr>
            <a:xfrm>
              <a:off x="5916952" y="1167647"/>
              <a:ext cx="358200" cy="35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169;p20"/>
            <p:cNvSpPr/>
            <p:nvPr/>
          </p:nvSpPr>
          <p:spPr>
            <a:xfrm>
              <a:off x="6526146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70" name="Google Shape;170;p20" descr="A picture containing ic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25575" y="0"/>
            <a:ext cx="1723784" cy="1218637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0"/>
          <p:cNvSpPr txBox="1"/>
          <p:nvPr/>
        </p:nvSpPr>
        <p:spPr>
          <a:xfrm>
            <a:off x="1343550" y="1853850"/>
            <a:ext cx="4126500" cy="25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300" b="1">
                <a:latin typeface="Philosopher"/>
                <a:ea typeface="Philosopher"/>
                <a:cs typeface="Philosopher"/>
                <a:sym typeface="Philosopher"/>
              </a:rPr>
              <a:t>Dla nauczycieli:</a:t>
            </a:r>
            <a:br>
              <a:rPr lang="cs-CZ" sz="2300" b="1">
                <a:latin typeface="Philosopher"/>
                <a:ea typeface="Philosopher"/>
                <a:cs typeface="Philosopher"/>
                <a:sym typeface="Philosopher"/>
              </a:rPr>
            </a:br>
            <a:endParaRPr sz="1600">
              <a:latin typeface="Philosopher"/>
              <a:ea typeface="Philosopher"/>
              <a:cs typeface="Philosopher"/>
              <a:sym typeface="Philosopher"/>
            </a:endParaRPr>
          </a:p>
          <a:p>
            <a: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Philosopher"/>
              <a:buChar char="●"/>
            </a:pPr>
            <a:r>
              <a:rPr lang="cs-CZ" sz="2000">
                <a:latin typeface="Philosopher"/>
                <a:ea typeface="Philosopher"/>
                <a:cs typeface="Philosopher"/>
                <a:sym typeface="Philosopher"/>
              </a:rPr>
              <a:t>Projektowanie skutecznych treści;</a:t>
            </a:r>
            <a:endParaRPr sz="2000">
              <a:latin typeface="Philosopher"/>
              <a:ea typeface="Philosopher"/>
              <a:cs typeface="Philosopher"/>
              <a:sym typeface="Philosopher"/>
            </a:endParaRPr>
          </a:p>
          <a:p>
            <a: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Philosopher"/>
              <a:buChar char="●"/>
            </a:pPr>
            <a:r>
              <a:rPr lang="cs-CZ" sz="2000">
                <a:latin typeface="Philosopher"/>
                <a:ea typeface="Philosopher"/>
                <a:cs typeface="Philosopher"/>
                <a:sym typeface="Philosopher"/>
              </a:rPr>
              <a:t>Kwestie technologiczne;</a:t>
            </a:r>
            <a:endParaRPr sz="2000">
              <a:latin typeface="Philosopher"/>
              <a:ea typeface="Philosopher"/>
              <a:cs typeface="Philosopher"/>
              <a:sym typeface="Philosopher"/>
            </a:endParaRPr>
          </a:p>
          <a:p>
            <a: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Philosopher"/>
              <a:buChar char="●"/>
            </a:pPr>
            <a:r>
              <a:rPr lang="cs-CZ" sz="2000">
                <a:latin typeface="Philosopher"/>
                <a:ea typeface="Philosopher"/>
                <a:cs typeface="Philosopher"/>
                <a:sym typeface="Philosopher"/>
              </a:rPr>
              <a:t>Interakcja i komunikacja;</a:t>
            </a:r>
            <a:endParaRPr sz="2000">
              <a:latin typeface="Philosopher"/>
              <a:ea typeface="Philosopher"/>
              <a:cs typeface="Philosopher"/>
              <a:sym typeface="Philosopher"/>
            </a:endParaRPr>
          </a:p>
          <a:p>
            <a: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Philosopher"/>
              <a:buChar char="●"/>
            </a:pPr>
            <a:r>
              <a:rPr lang="cs-CZ" sz="2000">
                <a:latin typeface="Philosopher"/>
                <a:ea typeface="Philosopher"/>
                <a:cs typeface="Philosopher"/>
                <a:sym typeface="Philosopher"/>
              </a:rPr>
              <a:t>Ocena i informacje zwrotne.</a:t>
            </a:r>
            <a:endParaRPr sz="11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3" name="Google Shape;173;p20"/>
          <p:cNvSpPr txBox="1"/>
          <p:nvPr/>
        </p:nvSpPr>
        <p:spPr>
          <a:xfrm>
            <a:off x="7016500" y="1879050"/>
            <a:ext cx="4053900" cy="27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300" b="1">
                <a:latin typeface="Philosopher"/>
                <a:ea typeface="Philosopher"/>
                <a:cs typeface="Philosopher"/>
                <a:sym typeface="Philosopher"/>
              </a:rPr>
              <a:t>Dla studentów:</a:t>
            </a:r>
            <a:br>
              <a:rPr lang="cs-CZ" sz="2300" b="1">
                <a:latin typeface="Philosopher"/>
                <a:ea typeface="Philosopher"/>
                <a:cs typeface="Philosopher"/>
                <a:sym typeface="Philosopher"/>
              </a:rPr>
            </a:br>
            <a:endParaRPr sz="1600">
              <a:latin typeface="Philosopher"/>
              <a:ea typeface="Philosopher"/>
              <a:cs typeface="Philosopher"/>
              <a:sym typeface="Philosopher"/>
            </a:endParaRPr>
          </a:p>
          <a:p>
            <a: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Philosopher"/>
              <a:buChar char="●"/>
            </a:pPr>
            <a:r>
              <a:rPr lang="cs-CZ" sz="2000">
                <a:latin typeface="Philosopher"/>
                <a:ea typeface="Philosopher"/>
                <a:cs typeface="Philosopher"/>
                <a:sym typeface="Philosopher"/>
              </a:rPr>
              <a:t>Motywacja i dyscyplina;</a:t>
            </a:r>
            <a:endParaRPr sz="2000">
              <a:latin typeface="Philosopher"/>
              <a:ea typeface="Philosopher"/>
              <a:cs typeface="Philosopher"/>
              <a:sym typeface="Philosopher"/>
            </a:endParaRPr>
          </a:p>
          <a:p>
            <a: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Philosopher"/>
              <a:buChar char="●"/>
            </a:pPr>
            <a:r>
              <a:rPr lang="cs-CZ" sz="2000">
                <a:latin typeface="Philosopher"/>
                <a:ea typeface="Philosopher"/>
                <a:cs typeface="Philosopher"/>
                <a:sym typeface="Philosopher"/>
              </a:rPr>
              <a:t>Wyzwania techniczne;</a:t>
            </a:r>
            <a:endParaRPr sz="2000">
              <a:latin typeface="Philosopher"/>
              <a:ea typeface="Philosopher"/>
              <a:cs typeface="Philosopher"/>
              <a:sym typeface="Philosopher"/>
            </a:endParaRPr>
          </a:p>
          <a:p>
            <a: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Philosopher"/>
              <a:buChar char="●"/>
            </a:pPr>
            <a:r>
              <a:rPr lang="cs-CZ" sz="2000">
                <a:latin typeface="Philosopher"/>
                <a:ea typeface="Philosopher"/>
                <a:cs typeface="Philosopher"/>
                <a:sym typeface="Philosopher"/>
              </a:rPr>
              <a:t>Izolacja i samotność;</a:t>
            </a:r>
            <a:endParaRPr sz="2000">
              <a:latin typeface="Philosopher"/>
              <a:ea typeface="Philosopher"/>
              <a:cs typeface="Philosopher"/>
              <a:sym typeface="Philosopher"/>
            </a:endParaRPr>
          </a:p>
          <a:p>
            <a: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Philosopher"/>
              <a:buChar char="●"/>
            </a:pPr>
            <a:r>
              <a:rPr lang="cs-CZ" sz="2000">
                <a:latin typeface="Philosopher"/>
                <a:ea typeface="Philosopher"/>
                <a:cs typeface="Philosopher"/>
                <a:sym typeface="Philosopher"/>
              </a:rPr>
              <a:t>Czynniki rozpraszające uwagę;</a:t>
            </a:r>
            <a:endParaRPr sz="2000">
              <a:latin typeface="Philosopher"/>
              <a:ea typeface="Philosopher"/>
              <a:cs typeface="Philosopher"/>
              <a:sym typeface="Philosopher"/>
            </a:endParaRPr>
          </a:p>
          <a:p>
            <a: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Philosopher"/>
              <a:buChar char="●"/>
            </a:pPr>
            <a:r>
              <a:rPr lang="cs-CZ" sz="2000">
                <a:latin typeface="Philosopher"/>
                <a:ea typeface="Philosopher"/>
                <a:cs typeface="Philosopher"/>
                <a:sym typeface="Philosopher"/>
              </a:rPr>
              <a:t>Zarządzanie czasem;</a:t>
            </a:r>
            <a:endParaRPr sz="11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4" name="Google Shape;174;p20"/>
          <p:cNvSpPr txBox="1"/>
          <p:nvPr/>
        </p:nvSpPr>
        <p:spPr>
          <a:xfrm>
            <a:off x="1563450" y="4900775"/>
            <a:ext cx="9065100" cy="10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i="1">
                <a:solidFill>
                  <a:schemeClr val="accent2"/>
                </a:solidFill>
                <a:highlight>
                  <a:schemeClr val="lt1"/>
                </a:highlight>
                <a:latin typeface="Philosopher"/>
                <a:ea typeface="Philosopher"/>
                <a:cs typeface="Philosopher"/>
                <a:sym typeface="Philosopher"/>
              </a:rPr>
              <a:t>Zarówno nauczyciele, jak i uczniowie mogą sprostać tym wyzwaniom, przyjmując skuteczne strategie, takie jak jasna komunikacja, aktywne uczestnictwo, wykorzystywanie różnych metod nauczania, tworzenie wspierających społeczności uczących się i dostarczanie informacji zwrotnych na czas.</a:t>
            </a:r>
            <a:endParaRPr sz="1800" i="1">
              <a:solidFill>
                <a:schemeClr val="accent2"/>
              </a:solidFill>
              <a:highlight>
                <a:schemeClr val="lt1"/>
              </a:highlight>
              <a:latin typeface="Philosopher"/>
              <a:ea typeface="Philosopher"/>
              <a:cs typeface="Philosopher"/>
              <a:sym typeface="Philosopher"/>
            </a:endParaRPr>
          </a:p>
        </p:txBody>
      </p:sp>
      <p:cxnSp>
        <p:nvCxnSpPr>
          <p:cNvPr id="175" name="Google Shape;175;p20"/>
          <p:cNvCxnSpPr/>
          <p:nvPr/>
        </p:nvCxnSpPr>
        <p:spPr>
          <a:xfrm>
            <a:off x="1989850" y="5999000"/>
            <a:ext cx="8307600" cy="0"/>
          </a:xfrm>
          <a:prstGeom prst="straightConnector1">
            <a:avLst/>
          </a:prstGeom>
          <a:noFill/>
          <a:ln w="7620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" name="Obraz 1" descr="Obraz zawierający Czcionka, zrzut ekranu, Jaskrawoniebieski, Grafika&#10;&#10;Opis wygenerowany automatycznie">
            <a:extLst>
              <a:ext uri="{FF2B5EF4-FFF2-40B4-BE49-F238E27FC236}">
                <a16:creationId xmlns:a16="http://schemas.microsoft.com/office/drawing/2014/main" id="{27916B2A-B3CD-5D21-80D3-948AD2989C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78" y="6175663"/>
            <a:ext cx="2429309" cy="4617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Yellow">
      <a:dk1>
        <a:srgbClr val="000000"/>
      </a:dk1>
      <a:lt1>
        <a:srgbClr val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4612</Words>
  <Application>Microsoft Office PowerPoint</Application>
  <PresentationFormat>Panoramiczny</PresentationFormat>
  <Paragraphs>542</Paragraphs>
  <Slides>71</Slides>
  <Notes>71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71</vt:i4>
      </vt:variant>
    </vt:vector>
  </HeadingPairs>
  <TitlesOfParts>
    <vt:vector size="77" baseType="lpstr">
      <vt:lpstr>Noto Sans</vt:lpstr>
      <vt:lpstr>Philosopher</vt:lpstr>
      <vt:lpstr>Roboto</vt:lpstr>
      <vt:lpstr>Calibri</vt:lpstr>
      <vt:lpstr>Arial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keywords>, docId:D1529511EA814F5D0D90CDFE00AB2800</cp:keywords>
  <cp:lastModifiedBy>Michał Cegliński</cp:lastModifiedBy>
  <cp:revision>1</cp:revision>
  <dcterms:modified xsi:type="dcterms:W3CDTF">2024-12-03T12:44:51Z</dcterms:modified>
</cp:coreProperties>
</file>