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2192000" cy="6858000"/>
  <p:notesSz cx="6858000" cy="9144000"/>
  <p:embeddedFontLst>
    <p:embeddedFont>
      <p:font typeface="Noto Sans" panose="020B0502040504020204" pitchFamily="34" charset="0"/>
      <p:regular r:id="rId74"/>
      <p:bold r:id="rId75"/>
      <p:italic r:id="rId76"/>
      <p:boldItalic r:id="rId77"/>
    </p:embeddedFont>
    <p:embeddedFont>
      <p:font typeface="Philosopher" panose="020B0604020202020204" charset="0"/>
      <p:regular r:id="rId78"/>
      <p:bold r:id="rId79"/>
      <p:italic r:id="rId80"/>
      <p:boldItalic r:id="rId81"/>
    </p:embeddedFont>
    <p:embeddedFont>
      <p:font typeface="Quattrocento Sans" panose="020B0502050000020003" pitchFamily="34" charset="0"/>
      <p:regular r:id="rId82"/>
      <p:bold r:id="rId83"/>
      <p:italic r:id="rId84"/>
      <p:boldItalic r:id="rId85"/>
    </p:embeddedFont>
    <p:embeddedFont>
      <p:font typeface="Roboto" panose="02000000000000000000" pitchFamily="2"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84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9.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60d3860b6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78" name="Google Shape;178;g260d3860b6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6816304f6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92" name="Google Shape;192;g26816304f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Προβλεπόμενος χρόνος: 25 λεπτά</a:t>
            </a:r>
            <a:endParaRPr/>
          </a:p>
          <a:p>
            <a:pPr marL="0" lvl="0" indent="0" algn="l" rtl="0">
              <a:lnSpc>
                <a:spcPct val="100000"/>
              </a:lnSpc>
              <a:spcBef>
                <a:spcPts val="0"/>
              </a:spcBef>
              <a:spcAft>
                <a:spcPts val="0"/>
              </a:spcAft>
              <a:buSzPts val="1100"/>
              <a:buNone/>
            </a:pPr>
            <a:endParaRPr/>
          </a:p>
        </p:txBody>
      </p:sp>
      <p:sp>
        <p:nvSpPr>
          <p:cNvPr id="203" name="Google Shape;2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2" name="Google Shape;2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31" name="Google Shape;23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6816304f6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51" name="Google Shape;251;g26816304f6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71" name="Google Shape;2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84" name="Google Shape;28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68175270e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97" name="Google Shape;297;g268175270e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68175270e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10" name="Google Shape;310;g268175270e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ακαδημαϊκή ώρα = 45 λεπτά</a:t>
            </a:r>
            <a:endParaRP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8175270e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23" name="Google Shape;323;g268175270e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8175270ee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36" name="Google Shape;336;g268175270e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68175270ee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49" name="Google Shape;349;g268175270e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8175270ee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62" name="Google Shape;362;g268175270e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68175270e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75" name="Google Shape;375;g268175270e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Προβλεπόμενος χρόνος: 150 λεπτά</a:t>
            </a:r>
            <a:endParaRPr/>
          </a:p>
          <a:p>
            <a:pPr marL="0" lvl="0" indent="0" algn="l" rtl="0">
              <a:lnSpc>
                <a:spcPct val="100000"/>
              </a:lnSpc>
              <a:spcBef>
                <a:spcPts val="0"/>
              </a:spcBef>
              <a:spcAft>
                <a:spcPts val="0"/>
              </a:spcAft>
              <a:buSzPts val="1100"/>
              <a:buNone/>
            </a:pPr>
            <a:endParaRPr/>
          </a:p>
        </p:txBody>
      </p:sp>
      <p:sp>
        <p:nvSpPr>
          <p:cNvPr id="388" name="Google Shape;3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68175270e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97" name="Google Shape;397;g268175270e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2" name="Google Shape;4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68175270e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5" name="Google Shape;425;g268175270e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38" name="Google Shape;4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Ορισμένα από αυτά παρουσιάζονται με βίντεο. Μπορείτε να τα βρείτε στις διαφάνειες 20 έως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61" name="Google Shape;4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8175270ee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74" name="Google Shape;474;g268175270e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35 λεπτά</a:t>
            </a:r>
            <a:endParaRPr/>
          </a:p>
        </p:txBody>
      </p:sp>
      <p:sp>
        <p:nvSpPr>
          <p:cNvPr id="494" name="Google Shape;49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6816654c2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03" name="Google Shape;503;g26816654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18" name="Google Shape;5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30" name="Google Shape;53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46" name="Google Shape;54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2" name="Google Shape;56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08" name="Google Shape;60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30 λεπτά</a:t>
            </a:r>
            <a:endParaRPr/>
          </a:p>
        </p:txBody>
      </p:sp>
      <p:sp>
        <p:nvSpPr>
          <p:cNvPr id="86" name="Google Shape;8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60caa4f4c6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35 λεπτά</a:t>
            </a:r>
            <a:endParaRPr/>
          </a:p>
        </p:txBody>
      </p:sp>
      <p:sp>
        <p:nvSpPr>
          <p:cNvPr id="621" name="Google Shape;621;g260caa4f4c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816654c21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30" name="Google Shape;630;g26816654c2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6816654c21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45" name="Google Shape;645;g26816654c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6816654c21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57" name="Google Shape;657;g26816654c2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6816654c21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69" name="Google Shape;669;g26816654c21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6816654c21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81" name="Google Shape;681;g26816654c2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6816654c21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93" name="Google Shape;693;g26816654c2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6816654c21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05" name="Google Shape;705;g26816654c2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6816654c21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18" name="Google Shape;718;g26816654c21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6da53bc1c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31" name="Google Shape;731;g26da53bc1c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6da53bc1c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45" name="Google Shape;745;g26da53bc1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60caa4f4c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35 λεπτά</a:t>
            </a:r>
            <a:endParaRPr/>
          </a:p>
        </p:txBody>
      </p:sp>
      <p:sp>
        <p:nvSpPr>
          <p:cNvPr id="773" name="Google Shape;773;g260caa4f4c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6da53bc1cd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82" name="Google Shape;782;g26da53bc1c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6da53bc1cd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97" name="Google Shape;797;g26da53bc1c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a20bd7d47c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07" name="Google Shape;807;g2a20bd7d47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6da53bc1cd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20" name="Google Shape;820;g26da53bc1c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a20bd7d47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35" name="Google Shape;835;g2a20bd7d47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6da53bc1cd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50" name="Google Shape;850;g26da53bc1c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a20bd7d47c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64" name="Google Shape;864;g2a20bd7d47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6da53bc1cd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79" name="Google Shape;879;g26da53bc1c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a20bd7d47c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92" name="Google Shape;892;g2a20bd7d47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6da53bc1cd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07" name="Google Shape;907;g26da53bc1c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a20bd7d47c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22" name="Google Shape;922;g2a20bd7d47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6da53bc1cd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37" name="Google Shape;937;g26da53bc1c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a20bd7d47c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50" name="Google Shape;950;g2a20bd7d47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6da53bc1cd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63" name="Google Shape;963;g26da53bc1c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6da53bc1cd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75" name="Google Shape;975;g26da53bc1cd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6da53bc1cd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88" name="Google Shape;988;g26da53bc1c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1000" name="Google Shape;10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1014" name="Google Shape;101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5" name="Google Shape;10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60d3860b6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31" name="Google Shape;131;g260d3860b6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60d3860b6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60" name="Google Shape;160;g260d3860b6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hyperlink" Target="https://kahoot.com" TargetMode="External"/><Relationship Id="rId12"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hyperlink" Target="https://padlet.com" TargetMode="External"/><Relationship Id="rId5" Type="http://schemas.openxmlformats.org/officeDocument/2006/relationships/hyperlink" Target="https://www.mentimeter.com" TargetMode="External"/><Relationship Id="rId10" Type="http://schemas.openxmlformats.org/officeDocument/2006/relationships/hyperlink" Target="https://jamboard.google.com" TargetMode="External"/><Relationship Id="rId4" Type="http://schemas.openxmlformats.org/officeDocument/2006/relationships/image" Target="../media/image28.jpg"/><Relationship Id="rId9"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 Id="rId9" Type="http://schemas.openxmlformats.org/officeDocument/2006/relationships/image" Target="../media/image2.jpg"/></Relationships>
</file>

<file path=ppt/slides/_rels/slide3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13.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jp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45.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hyperlink" Target="https://www.youtube.com/watch?v=-7UI-dTbMr0" TargetMode="Externa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2.jp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7.png"/><Relationship Id="rId12"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0"/>
            <a:ext cx="12192000"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2" y="914717"/>
            <a:ext cx="425604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dirty="0">
                <a:solidFill>
                  <a:schemeClr val="dk1"/>
                </a:solidFill>
                <a:latin typeface="Philosopher"/>
                <a:ea typeface="Philosopher"/>
                <a:cs typeface="Philosopher"/>
                <a:sym typeface="Philosopher"/>
              </a:rPr>
              <a:t>Κατάρτιση επαγγελματικής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41" name="Google Shape;41;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Ενότητα </a:t>
            </a:r>
            <a:r>
              <a:rPr lang="cs-CZ" sz="2400" b="1">
                <a:solidFill>
                  <a:schemeClr val="dk1"/>
                </a:solidFill>
                <a:latin typeface="Philosopher"/>
                <a:ea typeface="Philosopher"/>
                <a:cs typeface="Philosopher"/>
                <a:sym typeface="Philosopher"/>
              </a:rPr>
              <a:t>3</a:t>
            </a:r>
            <a:r>
              <a:rPr lang="cs-CZ" sz="2400" b="1" i="0" u="none" strike="noStrike" cap="none">
                <a:solidFill>
                  <a:schemeClr val="dk1"/>
                </a:solidFill>
                <a:latin typeface="Philosopher"/>
                <a:ea typeface="Philosopher"/>
                <a:cs typeface="Philosopher"/>
                <a:sym typeface="Philosopher"/>
              </a:rPr>
              <a:t>:</a:t>
            </a:r>
            <a:br>
              <a:rPr lang="cs-CZ" sz="2400" b="1" i="0" u="none" strike="noStrike" cap="non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Εισαγωγή στις στρατηγικές δέσμευσης σε ψηφιακά περιβάλλοντα</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A8254C8-3346-7D60-6AA0-BB5A8255CEFA}"/>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p:nvPr/>
        </p:nvSpPr>
        <p:spPr>
          <a:xfrm>
            <a:off x="3071701" y="426600"/>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Ομαδική συζήτηση για τις προκλήσεις και τις ευκαιρίες της δέσμευσης</a:t>
            </a:r>
            <a:endParaRPr sz="2500" b="1" i="0" u="none" strike="noStrike" cap="none">
              <a:solidFill>
                <a:schemeClr val="dk1"/>
              </a:solidFill>
              <a:latin typeface="Philosopher"/>
              <a:ea typeface="Philosopher"/>
              <a:cs typeface="Philosopher"/>
              <a:sym typeface="Philosopher"/>
            </a:endParaRPr>
          </a:p>
        </p:txBody>
      </p:sp>
      <p:grpSp>
        <p:nvGrpSpPr>
          <p:cNvPr id="181" name="Google Shape;181;p21"/>
          <p:cNvGrpSpPr/>
          <p:nvPr/>
        </p:nvGrpSpPr>
        <p:grpSpPr>
          <a:xfrm>
            <a:off x="5470062" y="1167647"/>
            <a:ext cx="1251984" cy="358200"/>
            <a:chOff x="5470062" y="1167647"/>
            <a:chExt cx="1251984" cy="358200"/>
          </a:xfrm>
        </p:grpSpPr>
        <p:sp>
          <p:nvSpPr>
            <p:cNvPr id="182" name="Google Shape;182;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7" name="Google Shape;187;p21"/>
          <p:cNvSpPr txBox="1"/>
          <p:nvPr/>
        </p:nvSpPr>
        <p:spPr>
          <a:xfrm>
            <a:off x="718325" y="1758375"/>
            <a:ext cx="7310100" cy="18162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Δημιουργήστε μικρές ομάδες συζήτησης (3-4 μέλη ανά ομάδα),</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Μοιραστείτε τις ιδέες και τις εμπειρίες σας σχετικά με τις </a:t>
            </a:r>
            <a:r>
              <a:rPr lang="cs-CZ" sz="2000" b="1">
                <a:latin typeface="Philosopher"/>
                <a:ea typeface="Philosopher"/>
                <a:cs typeface="Philosopher"/>
                <a:sym typeface="Philosopher"/>
              </a:rPr>
              <a:t>προκλήσεις </a:t>
            </a:r>
            <a:r>
              <a:rPr lang="cs-CZ" sz="2000">
                <a:latin typeface="Philosopher"/>
                <a:ea typeface="Philosopher"/>
                <a:cs typeface="Philosopher"/>
                <a:sym typeface="Philosopher"/>
              </a:rPr>
              <a:t>και τις </a:t>
            </a:r>
            <a:r>
              <a:rPr lang="cs-CZ" sz="2000" b="1">
                <a:latin typeface="Philosopher"/>
                <a:ea typeface="Philosopher"/>
                <a:cs typeface="Philosopher"/>
                <a:sym typeface="Philosopher"/>
              </a:rPr>
              <a:t>ευκαιρίες δέσμευσης. </a:t>
            </a:r>
            <a:endParaRPr sz="2000" b="1">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Επιλέγει έναν εκπρόσωπο που θα </a:t>
            </a:r>
            <a:r>
              <a:rPr lang="cs-CZ" sz="2000" b="1">
                <a:latin typeface="Philosopher"/>
                <a:ea typeface="Philosopher"/>
                <a:cs typeface="Philosopher"/>
                <a:sym typeface="Philosopher"/>
              </a:rPr>
              <a:t>μοιραστεί τα βασικά συμπεράσματα </a:t>
            </a:r>
            <a:r>
              <a:rPr lang="cs-CZ" sz="2000">
                <a:latin typeface="Philosopher"/>
                <a:ea typeface="Philosopher"/>
                <a:cs typeface="Philosopher"/>
                <a:sym typeface="Philosopher"/>
              </a:rPr>
              <a:t>με την ευρύτερη ομάδα κατά τη διάρκεια της σύνοψης.</a:t>
            </a:r>
            <a:endParaRPr sz="2000">
              <a:latin typeface="Philosopher"/>
              <a:ea typeface="Philosopher"/>
              <a:cs typeface="Philosopher"/>
              <a:sym typeface="Philosopher"/>
            </a:endParaRPr>
          </a:p>
        </p:txBody>
      </p:sp>
      <p:sp>
        <p:nvSpPr>
          <p:cNvPr id="188" name="Google Shape;188;p21"/>
          <p:cNvSpPr txBox="1"/>
          <p:nvPr/>
        </p:nvSpPr>
        <p:spPr>
          <a:xfrm>
            <a:off x="6277700" y="3879375"/>
            <a:ext cx="5776500" cy="252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b="1" u="sng">
                <a:latin typeface="Philosopher"/>
                <a:ea typeface="Philosopher"/>
                <a:cs typeface="Philosopher"/>
                <a:sym typeface="Philosopher"/>
              </a:rPr>
              <a:t>Προτάσεις για συζήτηση ΕΡΩΤΗΣΕΙΣ:</a:t>
            </a:r>
            <a:br>
              <a:rPr lang="cs-CZ" sz="2000" b="1">
                <a:latin typeface="Philosopher"/>
                <a:ea typeface="Philosopher"/>
                <a:cs typeface="Philosopher"/>
                <a:sym typeface="Philosopher"/>
              </a:rPr>
            </a:br>
            <a:endParaRPr sz="2000" b="1">
              <a:latin typeface="Philosopher"/>
              <a:ea typeface="Philosopher"/>
              <a:cs typeface="Philosopher"/>
              <a:sym typeface="Philosopher"/>
            </a:endParaRPr>
          </a:p>
          <a:p>
            <a:pPr marL="45720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"Ποιες προκλήσεις αντιμετωπίσατε στην εμπλοκή ενήλικων εκπαιδευομένων σε ψηφιακά περιβάλλοντα;"</a:t>
            </a:r>
            <a:br>
              <a:rPr lang="cs-CZ" sz="2000">
                <a:latin typeface="Philosopher"/>
                <a:ea typeface="Philosopher"/>
                <a:cs typeface="Philosopher"/>
                <a:sym typeface="Philosopher"/>
              </a:rPr>
            </a:br>
            <a:endParaRPr sz="2000">
              <a:latin typeface="Philosopher"/>
              <a:ea typeface="Philosopher"/>
              <a:cs typeface="Philosopher"/>
              <a:sym typeface="Philosopher"/>
            </a:endParaRPr>
          </a:p>
          <a:p>
            <a:pPr marL="45720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"Ποιες στρατηγικές βρήκατε αποτελεσματικές για την προώθηση της δέσμευσης;" </a:t>
            </a:r>
            <a:endParaRPr sz="200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8738FD46-C14C-B06D-B453-7E55D8B2F88A}"/>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p:nvPr/>
        </p:nvSpPr>
        <p:spPr>
          <a:xfrm>
            <a:off x="3071701" y="2632325"/>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Ερωτήσεις και απαντήσεις και σύνοψη.</a:t>
            </a:r>
            <a:endParaRPr sz="2500" b="1" i="0" u="none" strike="noStrike" cap="none">
              <a:solidFill>
                <a:schemeClr val="dk1"/>
              </a:solidFill>
              <a:latin typeface="Philosopher"/>
              <a:ea typeface="Philosopher"/>
              <a:cs typeface="Philosopher"/>
              <a:sym typeface="Philosopher"/>
            </a:endParaRPr>
          </a:p>
        </p:txBody>
      </p:sp>
      <p:grpSp>
        <p:nvGrpSpPr>
          <p:cNvPr id="195" name="Google Shape;195;p22"/>
          <p:cNvGrpSpPr/>
          <p:nvPr/>
        </p:nvGrpSpPr>
        <p:grpSpPr>
          <a:xfrm>
            <a:off x="5470012" y="3428997"/>
            <a:ext cx="1251984" cy="358200"/>
            <a:chOff x="5470062" y="1167647"/>
            <a:chExt cx="1251984" cy="358200"/>
          </a:xfrm>
        </p:grpSpPr>
        <p:sp>
          <p:nvSpPr>
            <p:cNvPr id="196" name="Google Shape;196;p2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2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9" name="Google Shape;199;p2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 name="Picture 1">
            <a:extLst>
              <a:ext uri="{FF2B5EF4-FFF2-40B4-BE49-F238E27FC236}">
                <a16:creationId xmlns:a16="http://schemas.microsoft.com/office/drawing/2014/main" id="{AF3E1255-F5A5-953F-2C37-6520E793178B}"/>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6" name="Google Shape;206;p2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207" name="Google Shape;207;p23"/>
          <p:cNvSpPr txBox="1"/>
          <p:nvPr/>
        </p:nvSpPr>
        <p:spPr>
          <a:xfrm>
            <a:off x="5494954" y="1678900"/>
            <a:ext cx="1202100" cy="72939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Συνεδρία 2: </a:t>
            </a:r>
            <a:endParaRPr sz="1800" b="1" dirty="0">
              <a:solidFill>
                <a:schemeClr val="dk1"/>
              </a:solidFill>
              <a:latin typeface="Philosopher"/>
              <a:ea typeface="Philosopher"/>
              <a:cs typeface="Philosopher"/>
              <a:sym typeface="Philosopher"/>
            </a:endParaRPr>
          </a:p>
        </p:txBody>
      </p:sp>
      <p:sp>
        <p:nvSpPr>
          <p:cNvPr id="208" name="Google Shape;208;p23"/>
          <p:cNvSpPr txBox="1"/>
          <p:nvPr/>
        </p:nvSpPr>
        <p:spPr>
          <a:xfrm>
            <a:off x="4173742" y="4546933"/>
            <a:ext cx="3844500" cy="886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2400">
                <a:solidFill>
                  <a:schemeClr val="dk1"/>
                </a:solidFill>
                <a:latin typeface="Roboto"/>
                <a:ea typeface="Roboto"/>
                <a:cs typeface="Roboto"/>
                <a:sym typeface="Roboto"/>
              </a:rPr>
              <a:t>Σχεδιασμός ελκυστικών μαθησιακών εμπειριών</a:t>
            </a:r>
            <a:endParaRPr sz="24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1EFC7B41-5554-C693-F634-4214C3763E17}"/>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p:nvPr/>
        </p:nvSpPr>
        <p:spPr>
          <a:xfrm>
            <a:off x="7389925" y="5370925"/>
            <a:ext cx="3686700" cy="859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24"/>
          <p:cNvSpPr txBox="1"/>
          <p:nvPr/>
        </p:nvSpPr>
        <p:spPr>
          <a:xfrm>
            <a:off x="3897906" y="636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Ανακεφαλαίωση της προηγούμενης συνεδρίας</a:t>
            </a:r>
            <a:endParaRPr sz="2800" b="1" i="0" u="none" strike="noStrike" cap="none">
              <a:solidFill>
                <a:schemeClr val="dk1"/>
              </a:solidFill>
              <a:latin typeface="Philosopher"/>
              <a:ea typeface="Philosopher"/>
              <a:cs typeface="Philosopher"/>
              <a:sym typeface="Philosopher"/>
            </a:endParaRPr>
          </a:p>
        </p:txBody>
      </p:sp>
      <p:grpSp>
        <p:nvGrpSpPr>
          <p:cNvPr id="216" name="Google Shape;216;p24"/>
          <p:cNvGrpSpPr/>
          <p:nvPr/>
        </p:nvGrpSpPr>
        <p:grpSpPr>
          <a:xfrm>
            <a:off x="5470062" y="1506501"/>
            <a:ext cx="1251876" cy="358096"/>
            <a:chOff x="5470062" y="1167647"/>
            <a:chExt cx="1251876" cy="358096"/>
          </a:xfrm>
        </p:grpSpPr>
        <p:sp>
          <p:nvSpPr>
            <p:cNvPr id="217" name="Google Shape;217;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22" name="Google Shape;222;p24"/>
          <p:cNvSpPr txBox="1"/>
          <p:nvPr/>
        </p:nvSpPr>
        <p:spPr>
          <a:xfrm>
            <a:off x="2334975" y="2448838"/>
            <a:ext cx="58209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Ψηφιακά περιβάλλοντα</a:t>
            </a:r>
            <a:endParaRPr sz="2700">
              <a:latin typeface="Philosopher"/>
              <a:ea typeface="Philosopher"/>
              <a:cs typeface="Philosopher"/>
              <a:sym typeface="Philosopher"/>
            </a:endParaRPr>
          </a:p>
        </p:txBody>
      </p:sp>
      <p:sp>
        <p:nvSpPr>
          <p:cNvPr id="223" name="Google Shape;223;p24"/>
          <p:cNvSpPr txBox="1"/>
          <p:nvPr/>
        </p:nvSpPr>
        <p:spPr>
          <a:xfrm>
            <a:off x="7389925" y="5370925"/>
            <a:ext cx="3751500" cy="75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ΑΥΤΗ Η ΣΥΝΕΔΡΙΑΣΗ;</a:t>
            </a:r>
            <a:endParaRPr sz="2800" b="1" i="0" u="none" strike="noStrike" cap="none">
              <a:solidFill>
                <a:schemeClr val="dk1"/>
              </a:solidFill>
              <a:latin typeface="Philosopher"/>
              <a:ea typeface="Philosopher"/>
              <a:cs typeface="Philosopher"/>
              <a:sym typeface="Philosopher"/>
            </a:endParaRPr>
          </a:p>
        </p:txBody>
      </p:sp>
      <p:sp>
        <p:nvSpPr>
          <p:cNvPr id="224" name="Google Shape;224;p24"/>
          <p:cNvSpPr/>
          <p:nvPr/>
        </p:nvSpPr>
        <p:spPr>
          <a:xfrm>
            <a:off x="2334964" y="415497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4">
              <a:alphaModFix/>
            </a:blip>
            <a:stretch>
              <a:fillRect/>
            </a:stretch>
          </a:blipFill>
          <a:ln>
            <a:noFill/>
          </a:ln>
        </p:spPr>
      </p:sp>
      <p:sp>
        <p:nvSpPr>
          <p:cNvPr id="225" name="Google Shape;225;p24"/>
          <p:cNvSpPr/>
          <p:nvPr/>
        </p:nvSpPr>
        <p:spPr>
          <a:xfrm>
            <a:off x="1635848" y="1947666"/>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5">
              <a:alphaModFix/>
            </a:blip>
            <a:stretch>
              <a:fillRect/>
            </a:stretch>
          </a:blipFill>
          <a:ln>
            <a:noFill/>
          </a:ln>
        </p:spPr>
      </p:sp>
      <p:sp>
        <p:nvSpPr>
          <p:cNvPr id="226" name="Google Shape;226;p24"/>
          <p:cNvSpPr txBox="1"/>
          <p:nvPr/>
        </p:nvSpPr>
        <p:spPr>
          <a:xfrm>
            <a:off x="8294100" y="2956750"/>
            <a:ext cx="27825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Αρραβώνας</a:t>
            </a:r>
            <a:endParaRPr sz="2700">
              <a:latin typeface="Philosopher"/>
              <a:ea typeface="Philosopher"/>
              <a:cs typeface="Philosopher"/>
              <a:sym typeface="Philosopher"/>
            </a:endParaRPr>
          </a:p>
        </p:txBody>
      </p:sp>
      <p:sp>
        <p:nvSpPr>
          <p:cNvPr id="227" name="Google Shape;227;p24"/>
          <p:cNvSpPr txBox="1"/>
          <p:nvPr/>
        </p:nvSpPr>
        <p:spPr>
          <a:xfrm>
            <a:off x="3551225" y="4413438"/>
            <a:ext cx="58209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Προκλήσεις και ευκαιρίες</a:t>
            </a:r>
            <a:endParaRPr sz="2700">
              <a:latin typeface="Philosopher"/>
              <a:ea typeface="Philosopher"/>
              <a:cs typeface="Philosopher"/>
              <a:sym typeface="Philosopher"/>
            </a:endParaRPr>
          </a:p>
        </p:txBody>
      </p:sp>
      <p:sp>
        <p:nvSpPr>
          <p:cNvPr id="228" name="Google Shape;228;p24"/>
          <p:cNvSpPr/>
          <p:nvPr/>
        </p:nvSpPr>
        <p:spPr>
          <a:xfrm>
            <a:off x="7056425" y="2633283"/>
            <a:ext cx="1251850" cy="1154832"/>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5F899C10-FAAB-36E7-0073-18F6F2BA3F63}"/>
              </a:ext>
            </a:extLst>
          </p:cNvPr>
          <p:cNvPicPr>
            <a:picLocks noChangeAspect="1"/>
          </p:cNvPicPr>
          <p:nvPr/>
        </p:nvPicPr>
        <p:blipFill>
          <a:blip r:embed="rId7"/>
          <a:stretch>
            <a:fillRect/>
          </a:stretch>
        </p:blipFill>
        <p:spPr>
          <a:xfrm>
            <a:off x="-12958" y="6179998"/>
            <a:ext cx="2713128" cy="5692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p:nvPr/>
        </p:nvSpPr>
        <p:spPr>
          <a:xfrm>
            <a:off x="8202700" y="1616338"/>
            <a:ext cx="3508200" cy="25749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alibri"/>
              <a:ea typeface="Calibri"/>
              <a:cs typeface="Calibri"/>
              <a:sym typeface="Calibri"/>
            </a:endParaRPr>
          </a:p>
        </p:txBody>
      </p:sp>
      <p:sp>
        <p:nvSpPr>
          <p:cNvPr id="234" name="Google Shape;234;p25"/>
          <p:cNvSpPr/>
          <p:nvPr/>
        </p:nvSpPr>
        <p:spPr>
          <a:xfrm>
            <a:off x="2362925" y="4222525"/>
            <a:ext cx="3694200" cy="2354700"/>
          </a:xfrm>
          <a:prstGeom prst="ellipse">
            <a:avLst/>
          </a:prstGeom>
          <a:solidFill>
            <a:srgbClr val="FFE7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5" name="Google Shape;235;p25"/>
          <p:cNvSpPr/>
          <p:nvPr/>
        </p:nvSpPr>
        <p:spPr>
          <a:xfrm>
            <a:off x="6300750" y="4115050"/>
            <a:ext cx="3508200" cy="257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6" name="Google Shape;236;p25"/>
          <p:cNvSpPr/>
          <p:nvPr/>
        </p:nvSpPr>
        <p:spPr>
          <a:xfrm>
            <a:off x="608100" y="1714800"/>
            <a:ext cx="3399900" cy="25749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7" name="Google Shape;237;p25"/>
          <p:cNvSpPr txBox="1"/>
          <p:nvPr/>
        </p:nvSpPr>
        <p:spPr>
          <a:xfrm>
            <a:off x="2383050" y="393400"/>
            <a:ext cx="7425900" cy="78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u="sng">
                <a:solidFill>
                  <a:schemeClr val="dk1"/>
                </a:solidFill>
                <a:latin typeface="Philosopher"/>
                <a:ea typeface="Philosopher"/>
                <a:cs typeface="Philosopher"/>
                <a:sym typeface="Philosopher"/>
              </a:rPr>
              <a:t>Θεμελιώδεις αρχές </a:t>
            </a:r>
            <a:r>
              <a:rPr lang="cs-CZ" sz="2800" b="1">
                <a:solidFill>
                  <a:schemeClr val="dk1"/>
                </a:solidFill>
                <a:latin typeface="Philosopher"/>
                <a:ea typeface="Philosopher"/>
                <a:cs typeface="Philosopher"/>
                <a:sym typeface="Philosopher"/>
              </a:rPr>
              <a:t>που καθοδηγούν τη δημιουργία </a:t>
            </a:r>
            <a:r>
              <a:rPr lang="cs-CZ" sz="2800" b="1" u="sng">
                <a:solidFill>
                  <a:schemeClr val="dk1"/>
                </a:solidFill>
                <a:latin typeface="Philosopher"/>
                <a:ea typeface="Philosopher"/>
                <a:cs typeface="Philosopher"/>
                <a:sym typeface="Philosopher"/>
              </a:rPr>
              <a:t>ελκυστικών μαθησιακών εμπειριών </a:t>
            </a:r>
            <a:r>
              <a:rPr lang="cs-CZ" sz="2800" b="1">
                <a:solidFill>
                  <a:schemeClr val="dk1"/>
                </a:solidFill>
                <a:latin typeface="Philosopher"/>
                <a:ea typeface="Philosopher"/>
                <a:cs typeface="Philosopher"/>
                <a:sym typeface="Philosopher"/>
              </a:rPr>
              <a:t>I</a:t>
            </a:r>
            <a:endParaRPr sz="2800" b="1">
              <a:solidFill>
                <a:schemeClr val="dk1"/>
              </a:solidFill>
              <a:latin typeface="Philosopher"/>
              <a:ea typeface="Philosopher"/>
              <a:cs typeface="Philosopher"/>
              <a:sym typeface="Philosopher"/>
            </a:endParaRPr>
          </a:p>
        </p:txBody>
      </p:sp>
      <p:grpSp>
        <p:nvGrpSpPr>
          <p:cNvPr id="238" name="Google Shape;238;p25"/>
          <p:cNvGrpSpPr/>
          <p:nvPr/>
        </p:nvGrpSpPr>
        <p:grpSpPr>
          <a:xfrm>
            <a:off x="5470062" y="1516932"/>
            <a:ext cx="1251876" cy="358096"/>
            <a:chOff x="5470062" y="1167647"/>
            <a:chExt cx="1251876" cy="358096"/>
          </a:xfrm>
        </p:grpSpPr>
        <p:sp>
          <p:nvSpPr>
            <p:cNvPr id="239" name="Google Shape;239;p2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p2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2" name="Google Shape;242;p2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4" name="Google Shape;244;p25"/>
          <p:cNvSpPr txBox="1"/>
          <p:nvPr/>
        </p:nvSpPr>
        <p:spPr>
          <a:xfrm>
            <a:off x="636477" y="1868321"/>
            <a:ext cx="3258796"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000" b="1" dirty="0">
                <a:latin typeface="Philosopher"/>
                <a:ea typeface="Philosopher"/>
                <a:cs typeface="Philosopher"/>
                <a:sym typeface="Philosopher"/>
              </a:rPr>
              <a:t>Συνάφεια:</a:t>
            </a:r>
            <a:br>
              <a:rPr lang="cs-CZ" sz="2000" dirty="0">
                <a:latin typeface="Philosopher"/>
                <a:ea typeface="Philosopher"/>
                <a:cs typeface="Philosopher"/>
                <a:sym typeface="Philosopher"/>
              </a:rPr>
            </a:br>
            <a:r>
              <a:rPr lang="cs-CZ" sz="2000" dirty="0">
                <a:latin typeface="Philosopher"/>
                <a:ea typeface="Philosopher"/>
                <a:cs typeface="Philosopher"/>
                <a:sym typeface="Philosopher"/>
              </a:rPr>
              <a:t>Διασφάλιση της ευθυγράμμισης του περιεχομένου με τους στόχους, τις ανάγκες και τις πραγματικές εφαρμογές των μαθητών.</a:t>
            </a:r>
            <a:endParaRPr sz="2000" b="1" dirty="0">
              <a:latin typeface="Philosopher"/>
              <a:ea typeface="Philosopher"/>
              <a:cs typeface="Philosopher"/>
              <a:sym typeface="Philosopher"/>
            </a:endParaRPr>
          </a:p>
        </p:txBody>
      </p:sp>
      <p:sp>
        <p:nvSpPr>
          <p:cNvPr id="245" name="Google Shape;245;p25"/>
          <p:cNvSpPr txBox="1"/>
          <p:nvPr/>
        </p:nvSpPr>
        <p:spPr>
          <a:xfrm>
            <a:off x="8295250" y="1837852"/>
            <a:ext cx="3323100" cy="2215951"/>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000" b="1" dirty="0">
                <a:latin typeface="Philosopher"/>
                <a:ea typeface="Philosopher"/>
                <a:cs typeface="Philosopher"/>
                <a:sym typeface="Philosopher"/>
              </a:rPr>
              <a:t>Διαδραστικότητα:</a:t>
            </a:r>
            <a:br>
              <a:rPr lang="cs-CZ" sz="2000" b="1" dirty="0">
                <a:latin typeface="Philosopher"/>
                <a:ea typeface="Philosopher"/>
                <a:cs typeface="Philosopher"/>
                <a:sym typeface="Philosopher"/>
              </a:rPr>
            </a:br>
            <a:r>
              <a:rPr lang="cs-CZ" sz="2000" dirty="0">
                <a:latin typeface="Philosopher"/>
                <a:ea typeface="Philosopher"/>
                <a:cs typeface="Philosopher"/>
                <a:sym typeface="Philosopher"/>
              </a:rPr>
              <a:t>Ενσωματώστε δραστηριότητες που ενθαρρύνουν τη συμμετοχή, τις συζητήσεις και την πρακτική μάθηση.</a:t>
            </a:r>
            <a:endParaRPr sz="2000" b="1" dirty="0">
              <a:latin typeface="Philosopher"/>
              <a:ea typeface="Philosopher"/>
              <a:cs typeface="Philosopher"/>
              <a:sym typeface="Philosopher"/>
            </a:endParaRPr>
          </a:p>
        </p:txBody>
      </p:sp>
      <p:sp>
        <p:nvSpPr>
          <p:cNvPr id="246" name="Google Shape;246;p25"/>
          <p:cNvSpPr txBox="1"/>
          <p:nvPr/>
        </p:nvSpPr>
        <p:spPr>
          <a:xfrm>
            <a:off x="2265875" y="4602850"/>
            <a:ext cx="3888300" cy="1685036"/>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1800" b="1" dirty="0">
                <a:latin typeface="Philosopher"/>
                <a:ea typeface="Philosopher"/>
                <a:cs typeface="Philosopher"/>
                <a:sym typeface="Philosopher"/>
              </a:rPr>
              <a:t>Ανατροφοδότηση:</a:t>
            </a:r>
            <a:br>
              <a:rPr lang="cs-CZ" sz="1800" b="1" dirty="0">
                <a:latin typeface="Philosopher"/>
                <a:ea typeface="Philosopher"/>
                <a:cs typeface="Philosopher"/>
                <a:sym typeface="Philosopher"/>
              </a:rPr>
            </a:br>
            <a:r>
              <a:rPr lang="cs-CZ" sz="1800" dirty="0">
                <a:latin typeface="Philosopher"/>
                <a:ea typeface="Philosopher"/>
                <a:cs typeface="Philosopher"/>
                <a:sym typeface="Philosopher"/>
              </a:rPr>
              <a:t>Παρέχετε έγκαιρη ανατροφοδότηση για να καθοδηγήσετε την πρόοδο των μαθητών και να ενισχύσετε τις προσπάθειές </a:t>
            </a:r>
            <a:r>
              <a:rPr lang="cs-CZ" sz="1800" b="1" dirty="0">
                <a:latin typeface="Philosopher"/>
                <a:ea typeface="Philosopher"/>
                <a:cs typeface="Philosopher"/>
                <a:sym typeface="Philosopher"/>
              </a:rPr>
              <a:t>τους.</a:t>
            </a:r>
            <a:endParaRPr sz="1800" b="1" dirty="0">
              <a:latin typeface="Philosopher"/>
              <a:ea typeface="Philosopher"/>
              <a:cs typeface="Philosopher"/>
              <a:sym typeface="Philosopher"/>
            </a:endParaRPr>
          </a:p>
        </p:txBody>
      </p:sp>
      <p:sp>
        <p:nvSpPr>
          <p:cNvPr id="247" name="Google Shape;247;p25"/>
          <p:cNvSpPr txBox="1"/>
          <p:nvPr/>
        </p:nvSpPr>
        <p:spPr>
          <a:xfrm>
            <a:off x="6322800" y="4408150"/>
            <a:ext cx="3464100" cy="2003585"/>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1800" b="1" dirty="0">
                <a:latin typeface="Philosopher"/>
                <a:ea typeface="Philosopher"/>
                <a:cs typeface="Philosopher"/>
                <a:sym typeface="Philosopher"/>
              </a:rPr>
              <a:t>Προσαρμοστικότητα:</a:t>
            </a:r>
            <a:br>
              <a:rPr lang="cs-CZ" sz="1800" dirty="0">
                <a:latin typeface="Philosopher"/>
                <a:ea typeface="Philosopher"/>
                <a:cs typeface="Philosopher"/>
                <a:sym typeface="Philosopher"/>
              </a:rPr>
            </a:br>
            <a:r>
              <a:rPr lang="cs-CZ" sz="1800" dirty="0">
                <a:latin typeface="Philosopher"/>
                <a:ea typeface="Philosopher"/>
                <a:cs typeface="Philosopher"/>
                <a:sym typeface="Philosopher"/>
              </a:rPr>
              <a:t>Σχεδιασμός για διαφορετικά στυλ μάθησης και προτιμήσεις, με προσαρμογή σε διαφορετικούς ρυθμούς και μορφές.</a:t>
            </a:r>
            <a:endParaRPr sz="1800" b="1" dirty="0">
              <a:latin typeface="Philosopher"/>
              <a:ea typeface="Philosopher"/>
              <a:cs typeface="Philosopher"/>
              <a:sym typeface="Philosopher"/>
            </a:endParaRPr>
          </a:p>
        </p:txBody>
      </p:sp>
      <p:sp>
        <p:nvSpPr>
          <p:cNvPr id="248" name="Google Shape;248;p25"/>
          <p:cNvSpPr/>
          <p:nvPr/>
        </p:nvSpPr>
        <p:spPr>
          <a:xfrm rot="2168123">
            <a:off x="4884701" y="2035241"/>
            <a:ext cx="2441309" cy="2252107"/>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E262D47A-8DB3-4A13-107E-354C7A486996}"/>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p:nvPr/>
        </p:nvSpPr>
        <p:spPr>
          <a:xfrm>
            <a:off x="7729600" y="1629450"/>
            <a:ext cx="3964200" cy="23547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4" name="Google Shape;254;p26"/>
          <p:cNvSpPr/>
          <p:nvPr/>
        </p:nvSpPr>
        <p:spPr>
          <a:xfrm>
            <a:off x="6386250" y="3961775"/>
            <a:ext cx="3508200" cy="25749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Calibri"/>
              <a:ea typeface="Calibri"/>
              <a:cs typeface="Calibri"/>
              <a:sym typeface="Calibri"/>
            </a:endParaRPr>
          </a:p>
        </p:txBody>
      </p:sp>
      <p:sp>
        <p:nvSpPr>
          <p:cNvPr id="255" name="Google Shape;255;p26"/>
          <p:cNvSpPr/>
          <p:nvPr/>
        </p:nvSpPr>
        <p:spPr>
          <a:xfrm>
            <a:off x="2381100" y="3961825"/>
            <a:ext cx="3508200" cy="257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6" name="Google Shape;256;p26"/>
          <p:cNvSpPr/>
          <p:nvPr/>
        </p:nvSpPr>
        <p:spPr>
          <a:xfrm>
            <a:off x="473900" y="1705650"/>
            <a:ext cx="3694200" cy="2354700"/>
          </a:xfrm>
          <a:prstGeom prst="ellipse">
            <a:avLst/>
          </a:prstGeom>
          <a:solidFill>
            <a:srgbClr val="FFE7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7" name="Google Shape;257;p26"/>
          <p:cNvSpPr txBox="1"/>
          <p:nvPr/>
        </p:nvSpPr>
        <p:spPr>
          <a:xfrm>
            <a:off x="2383050" y="357325"/>
            <a:ext cx="7425900" cy="78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u="sng">
                <a:solidFill>
                  <a:schemeClr val="dk1"/>
                </a:solidFill>
                <a:latin typeface="Philosopher"/>
                <a:ea typeface="Philosopher"/>
                <a:cs typeface="Philosopher"/>
                <a:sym typeface="Philosopher"/>
              </a:rPr>
              <a:t>Θεμελιώδεις αρχές </a:t>
            </a:r>
            <a:r>
              <a:rPr lang="cs-CZ" sz="2800" b="1">
                <a:solidFill>
                  <a:schemeClr val="dk1"/>
                </a:solidFill>
                <a:latin typeface="Philosopher"/>
                <a:ea typeface="Philosopher"/>
                <a:cs typeface="Philosopher"/>
                <a:sym typeface="Philosopher"/>
              </a:rPr>
              <a:t>που καθοδηγούν τη δημιουργία </a:t>
            </a:r>
            <a:r>
              <a:rPr lang="cs-CZ" sz="2800" b="1" u="sng">
                <a:solidFill>
                  <a:schemeClr val="dk1"/>
                </a:solidFill>
                <a:latin typeface="Philosopher"/>
                <a:ea typeface="Philosopher"/>
                <a:cs typeface="Philosopher"/>
                <a:sym typeface="Philosopher"/>
              </a:rPr>
              <a:t>ελκυστικών μαθησιακών εμπειριών </a:t>
            </a:r>
            <a:r>
              <a:rPr lang="cs-CZ" sz="2800" b="1">
                <a:solidFill>
                  <a:schemeClr val="dk1"/>
                </a:solidFill>
                <a:latin typeface="Philosopher"/>
                <a:ea typeface="Philosopher"/>
                <a:cs typeface="Philosopher"/>
                <a:sym typeface="Philosopher"/>
              </a:rPr>
              <a:t>II</a:t>
            </a:r>
            <a:endParaRPr sz="2800" b="1">
              <a:solidFill>
                <a:schemeClr val="dk1"/>
              </a:solidFill>
              <a:latin typeface="Philosopher"/>
              <a:ea typeface="Philosopher"/>
              <a:cs typeface="Philosopher"/>
              <a:sym typeface="Philosopher"/>
            </a:endParaRPr>
          </a:p>
        </p:txBody>
      </p:sp>
      <p:grpSp>
        <p:nvGrpSpPr>
          <p:cNvPr id="258" name="Google Shape;258;p26"/>
          <p:cNvGrpSpPr/>
          <p:nvPr/>
        </p:nvGrpSpPr>
        <p:grpSpPr>
          <a:xfrm>
            <a:off x="5440419" y="1532050"/>
            <a:ext cx="1251984" cy="358200"/>
            <a:chOff x="5470062" y="1167647"/>
            <a:chExt cx="1251984" cy="358200"/>
          </a:xfrm>
        </p:grpSpPr>
        <p:sp>
          <p:nvSpPr>
            <p:cNvPr id="259" name="Google Shape;259;p2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2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2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2" name="Google Shape;262;p2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64" name="Google Shape;264;p26"/>
          <p:cNvSpPr txBox="1"/>
          <p:nvPr/>
        </p:nvSpPr>
        <p:spPr>
          <a:xfrm>
            <a:off x="6471750" y="4297175"/>
            <a:ext cx="3337200" cy="1685036"/>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1800" b="1" dirty="0">
                <a:latin typeface="Philosopher"/>
                <a:ea typeface="Philosopher"/>
                <a:cs typeface="Philosopher"/>
                <a:sym typeface="Philosopher"/>
              </a:rPr>
              <a:t>Σαφήνεια:</a:t>
            </a:r>
            <a:br>
              <a:rPr lang="cs-CZ" sz="1800" dirty="0">
                <a:latin typeface="Philosopher"/>
                <a:ea typeface="Philosopher"/>
                <a:cs typeface="Philosopher"/>
                <a:sym typeface="Philosopher"/>
              </a:rPr>
            </a:br>
            <a:r>
              <a:rPr lang="cs-CZ" sz="1800" dirty="0">
                <a:latin typeface="Philosopher"/>
                <a:ea typeface="Philosopher"/>
                <a:cs typeface="Philosopher"/>
                <a:sym typeface="Philosopher"/>
              </a:rPr>
              <a:t>Παρουσιάστε το περιεχόμενο με σαφήνεια και συντομία, αποφεύγοντας την περιττή πολυπλοκότητα.</a:t>
            </a:r>
            <a:endParaRPr sz="1800" b="1" dirty="0">
              <a:latin typeface="Philosopher"/>
              <a:ea typeface="Philosopher"/>
              <a:cs typeface="Philosopher"/>
              <a:sym typeface="Philosopher"/>
            </a:endParaRPr>
          </a:p>
        </p:txBody>
      </p:sp>
      <p:sp>
        <p:nvSpPr>
          <p:cNvPr id="265" name="Google Shape;265;p26"/>
          <p:cNvSpPr txBox="1"/>
          <p:nvPr/>
        </p:nvSpPr>
        <p:spPr>
          <a:xfrm>
            <a:off x="338900" y="2083350"/>
            <a:ext cx="3964200" cy="1685036"/>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1800" b="1" dirty="0">
                <a:latin typeface="Philosopher"/>
                <a:ea typeface="Philosopher"/>
                <a:cs typeface="Philosopher"/>
                <a:sym typeface="Philosopher"/>
              </a:rPr>
              <a:t>Αξιολόγηση:</a:t>
            </a:r>
            <a:br>
              <a:rPr lang="cs-CZ" sz="1800" dirty="0">
                <a:latin typeface="Philosopher"/>
                <a:ea typeface="Philosopher"/>
                <a:cs typeface="Philosopher"/>
                <a:sym typeface="Philosopher"/>
              </a:rPr>
            </a:br>
            <a:r>
              <a:rPr lang="cs-CZ" sz="1800" dirty="0">
                <a:latin typeface="Philosopher"/>
                <a:ea typeface="Philosopher"/>
                <a:cs typeface="Philosopher"/>
                <a:sym typeface="Philosopher"/>
              </a:rPr>
              <a:t>Ενσωματώστε αξιολογήσεις που αντικατοπτρίζουν τις προκλήσεις του πραγματικού κόσμου και μετράνε την κατάκτηση της γνώσης.</a:t>
            </a:r>
            <a:endParaRPr sz="1800" b="1" dirty="0">
              <a:latin typeface="Philosopher"/>
              <a:ea typeface="Philosopher"/>
              <a:cs typeface="Philosopher"/>
              <a:sym typeface="Philosopher"/>
            </a:endParaRPr>
          </a:p>
        </p:txBody>
      </p:sp>
      <p:sp>
        <p:nvSpPr>
          <p:cNvPr id="266" name="Google Shape;266;p26"/>
          <p:cNvSpPr txBox="1"/>
          <p:nvPr/>
        </p:nvSpPr>
        <p:spPr>
          <a:xfrm>
            <a:off x="7687275" y="2007150"/>
            <a:ext cx="4095000" cy="1685036"/>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1800" b="1" dirty="0">
                <a:latin typeface="Philosopher"/>
                <a:ea typeface="Philosopher"/>
                <a:cs typeface="Philosopher"/>
                <a:sym typeface="Philosopher"/>
              </a:rPr>
              <a:t>Κίνητρο:</a:t>
            </a:r>
            <a:br>
              <a:rPr lang="cs-CZ" sz="1800" dirty="0">
                <a:latin typeface="Philosopher"/>
                <a:ea typeface="Philosopher"/>
                <a:cs typeface="Philosopher"/>
                <a:sym typeface="Philosopher"/>
              </a:rPr>
            </a:br>
            <a:r>
              <a:rPr lang="cs-CZ" sz="1800" dirty="0">
                <a:latin typeface="Philosopher"/>
                <a:ea typeface="Philosopher"/>
                <a:cs typeface="Philosopher"/>
                <a:sym typeface="Philosopher"/>
              </a:rPr>
              <a:t>Χρησιμοποιήστε συναρπαστικές αφηγήσεις, εικόνες και σενάρια για να εμπλέξετε τους μαθητές συναισθηματικά.</a:t>
            </a:r>
            <a:endParaRPr sz="1800" b="1" dirty="0">
              <a:latin typeface="Philosopher"/>
              <a:ea typeface="Philosopher"/>
              <a:cs typeface="Philosopher"/>
              <a:sym typeface="Philosopher"/>
            </a:endParaRPr>
          </a:p>
        </p:txBody>
      </p:sp>
      <p:sp>
        <p:nvSpPr>
          <p:cNvPr id="267" name="Google Shape;267;p26"/>
          <p:cNvSpPr txBox="1"/>
          <p:nvPr/>
        </p:nvSpPr>
        <p:spPr>
          <a:xfrm>
            <a:off x="2636100" y="4254925"/>
            <a:ext cx="2998200" cy="2215951"/>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000" b="1" dirty="0">
                <a:latin typeface="Philosopher"/>
                <a:ea typeface="Philosopher"/>
                <a:cs typeface="Philosopher"/>
                <a:sym typeface="Philosopher"/>
              </a:rPr>
              <a:t>Συνεργασία:</a:t>
            </a:r>
            <a:br>
              <a:rPr lang="cs-CZ" sz="2000" dirty="0">
                <a:latin typeface="Philosopher"/>
                <a:ea typeface="Philosopher"/>
                <a:cs typeface="Philosopher"/>
                <a:sym typeface="Philosopher"/>
              </a:rPr>
            </a:br>
            <a:r>
              <a:rPr lang="cs-CZ" sz="2000" dirty="0">
                <a:latin typeface="Philosopher"/>
                <a:ea typeface="Philosopher"/>
                <a:cs typeface="Philosopher"/>
                <a:sym typeface="Philosopher"/>
              </a:rPr>
              <a:t>Προώθηση της συνεργασίας μέσω ομαδικών εργασιών, συζητήσεων και μάθησης από ομοτίμους.</a:t>
            </a:r>
            <a:endParaRPr sz="2000" b="1" dirty="0">
              <a:latin typeface="Philosopher"/>
              <a:ea typeface="Philosopher"/>
              <a:cs typeface="Philosopher"/>
              <a:sym typeface="Philosopher"/>
            </a:endParaRPr>
          </a:p>
        </p:txBody>
      </p:sp>
      <p:sp>
        <p:nvSpPr>
          <p:cNvPr id="268" name="Google Shape;268;p26"/>
          <p:cNvSpPr/>
          <p:nvPr/>
        </p:nvSpPr>
        <p:spPr>
          <a:xfrm rot="2168123">
            <a:off x="4884701" y="2035241"/>
            <a:ext cx="2441309" cy="2252107"/>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F85EA4A5-5CE4-7A56-2C40-09732856FB12}"/>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7"/>
          <p:cNvPicPr preferRelativeResize="0"/>
          <p:nvPr/>
        </p:nvPicPr>
        <p:blipFill rotWithShape="1">
          <a:blip r:embed="rId3">
            <a:alphaModFix/>
          </a:blip>
          <a:srcRect r="3474" b="5159"/>
          <a:stretch/>
        </p:blipFill>
        <p:spPr>
          <a:xfrm>
            <a:off x="6655400" y="2703825"/>
            <a:ext cx="5479800" cy="4154175"/>
          </a:xfrm>
          <a:prstGeom prst="rect">
            <a:avLst/>
          </a:prstGeom>
          <a:noFill/>
          <a:ln>
            <a:noFill/>
          </a:ln>
        </p:spPr>
      </p:pic>
      <p:sp>
        <p:nvSpPr>
          <p:cNvPr id="274" name="Google Shape;274;p27"/>
          <p:cNvSpPr txBox="1"/>
          <p:nvPr/>
        </p:nvSpPr>
        <p:spPr>
          <a:xfrm>
            <a:off x="2894400" y="488556"/>
            <a:ext cx="6403200" cy="75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dirty="0">
                <a:solidFill>
                  <a:schemeClr val="dk1"/>
                </a:solidFill>
                <a:latin typeface="Philosopher"/>
                <a:ea typeface="Philosopher"/>
                <a:cs typeface="Philosopher"/>
                <a:sym typeface="Philosopher"/>
              </a:rPr>
              <a:t>Δραστηριότητα μικρών ομάδων: Ομάδα Εργασίας: Σχεδιασμός ενός μίνι-μαθήματος</a:t>
            </a:r>
            <a:endParaRPr sz="2800" b="1" i="0" u="none" strike="noStrike" cap="none" dirty="0">
              <a:solidFill>
                <a:schemeClr val="dk1"/>
              </a:solidFill>
              <a:latin typeface="Philosopher"/>
              <a:ea typeface="Philosopher"/>
              <a:cs typeface="Philosopher"/>
              <a:sym typeface="Philosopher"/>
            </a:endParaRPr>
          </a:p>
        </p:txBody>
      </p:sp>
      <p:grpSp>
        <p:nvGrpSpPr>
          <p:cNvPr id="275" name="Google Shape;275;p27"/>
          <p:cNvGrpSpPr/>
          <p:nvPr/>
        </p:nvGrpSpPr>
        <p:grpSpPr>
          <a:xfrm>
            <a:off x="5633249" y="1672338"/>
            <a:ext cx="1096393" cy="258975"/>
            <a:chOff x="5470062" y="1167647"/>
            <a:chExt cx="1251876" cy="358096"/>
          </a:xfrm>
        </p:grpSpPr>
        <p:sp>
          <p:nvSpPr>
            <p:cNvPr id="276" name="Google Shape;276;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9" name="Google Shape;279;p27"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81" name="Google Shape;281;p27"/>
          <p:cNvSpPr txBox="1"/>
          <p:nvPr/>
        </p:nvSpPr>
        <p:spPr>
          <a:xfrm>
            <a:off x="56800" y="1931313"/>
            <a:ext cx="8001600" cy="423753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15000"/>
              </a:lnSpc>
              <a:spcBef>
                <a:spcPts val="1000"/>
              </a:spcBef>
              <a:spcAft>
                <a:spcPts val="0"/>
              </a:spcAft>
              <a:buSzPts val="2200"/>
              <a:buFont typeface="Philosopher"/>
              <a:buAutoNum type="arabicPeriod"/>
            </a:pPr>
            <a:r>
              <a:rPr lang="cs-CZ" sz="1800" b="1" dirty="0">
                <a:latin typeface="Philosopher"/>
                <a:ea typeface="Philosopher"/>
                <a:cs typeface="Philosopher"/>
                <a:sym typeface="Philosopher"/>
              </a:rPr>
              <a:t>Ομάδες 3-4 ατόμων (max - 8 ομάδες συνολικά)</a:t>
            </a:r>
            <a:r>
              <a:rPr lang="cs-CZ" sz="1800" dirty="0">
                <a:latin typeface="Philosopher"/>
                <a:ea typeface="Philosopher"/>
                <a:cs typeface="Philosopher"/>
                <a:sym typeface="Philosopher"/>
              </a:rPr>
              <a:t>,</a:t>
            </a:r>
            <a:endParaRPr sz="1800" dirty="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1800" b="1" dirty="0">
                <a:latin typeface="Philosopher"/>
                <a:ea typeface="Philosopher"/>
                <a:cs typeface="Philosopher"/>
                <a:sym typeface="Philosopher"/>
              </a:rPr>
              <a:t>8 πρότυπα </a:t>
            </a:r>
            <a:r>
              <a:rPr lang="cs-CZ" sz="1800" dirty="0">
                <a:latin typeface="Philosopher"/>
                <a:ea typeface="Philosopher"/>
                <a:cs typeface="Philosopher"/>
                <a:sym typeface="Philosopher"/>
              </a:rPr>
              <a:t>για το σχεδιασμό ενός μίνι μαθήματος. (Κάθε πρότυπο ευθυγραμμίζεται με μια συγκεκριμένη αρχή διδακτικού σχεδιασμού),</a:t>
            </a:r>
            <a:endParaRPr sz="1800" dirty="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1800" b="1" dirty="0">
                <a:latin typeface="Philosopher"/>
                <a:ea typeface="Philosopher"/>
                <a:cs typeface="Philosopher"/>
                <a:sym typeface="Philosopher"/>
              </a:rPr>
              <a:t>Μια ομάδα σχεδιάζει ένα σύντομο μίνι μάθημα </a:t>
            </a:r>
            <a:r>
              <a:rPr lang="cs-CZ" sz="1800" dirty="0">
                <a:latin typeface="Philosopher"/>
                <a:ea typeface="Philosopher"/>
                <a:cs typeface="Philosopher"/>
                <a:sym typeface="Philosopher"/>
              </a:rPr>
              <a:t>με βάση την αρχή που της έχει ανατεθεί. Επιλέξτε ένα </a:t>
            </a:r>
            <a:r>
              <a:rPr lang="cs-CZ" sz="1800" b="1" dirty="0">
                <a:latin typeface="Philosopher"/>
                <a:ea typeface="Philosopher"/>
                <a:cs typeface="Philosopher"/>
                <a:sym typeface="Philosopher"/>
              </a:rPr>
              <a:t>θέμα που σχετίζεται με τα ενδιαφέροντα των μαθητών που είναι δύσκολο να προσεγγιστούν </a:t>
            </a:r>
            <a:r>
              <a:rPr lang="cs-CZ" sz="1800" dirty="0">
                <a:latin typeface="Philosopher"/>
                <a:ea typeface="Philosopher"/>
                <a:cs typeface="Philosopher"/>
                <a:sym typeface="Philosopher"/>
              </a:rPr>
              <a:t>και λάβετε υπόψη σας τα </a:t>
            </a:r>
            <a:r>
              <a:rPr lang="cs-CZ" sz="1800" b="1" dirty="0">
                <a:latin typeface="Philosopher"/>
                <a:ea typeface="Philosopher"/>
                <a:cs typeface="Philosopher"/>
                <a:sym typeface="Philosopher"/>
              </a:rPr>
              <a:t>ψηφιακά περιβάλλοντα</a:t>
            </a:r>
            <a:r>
              <a:rPr lang="cs-CZ" sz="1800" dirty="0">
                <a:latin typeface="Philosopher"/>
                <a:ea typeface="Philosopher"/>
                <a:cs typeface="Philosopher"/>
                <a:sym typeface="Philosopher"/>
              </a:rPr>
              <a:t>,</a:t>
            </a:r>
            <a:endParaRPr sz="1800" dirty="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1800" dirty="0">
                <a:latin typeface="Philosopher"/>
                <a:ea typeface="Philosopher"/>
                <a:cs typeface="Philosopher"/>
                <a:sym typeface="Philosopher"/>
              </a:rPr>
              <a:t>Κάθε ομάδα </a:t>
            </a:r>
            <a:r>
              <a:rPr lang="cs-CZ" sz="1800" b="1" dirty="0">
                <a:latin typeface="Philosopher"/>
                <a:ea typeface="Philosopher"/>
                <a:cs typeface="Philosopher"/>
                <a:sym typeface="Philosopher"/>
              </a:rPr>
              <a:t>παρουσιάζει το </a:t>
            </a:r>
            <a:r>
              <a:rPr lang="cs-CZ" sz="1800" dirty="0">
                <a:latin typeface="Philosopher"/>
                <a:ea typeface="Philosopher"/>
                <a:cs typeface="Philosopher"/>
                <a:sym typeface="Philosopher"/>
              </a:rPr>
              <a:t>μίνι μάθημα </a:t>
            </a:r>
            <a:r>
              <a:rPr lang="cs-CZ" sz="1800" b="1" dirty="0">
                <a:latin typeface="Philosopher"/>
                <a:ea typeface="Philosopher"/>
                <a:cs typeface="Philosopher"/>
                <a:sym typeface="Philosopher"/>
              </a:rPr>
              <a:t>που σχεδίασε</a:t>
            </a:r>
            <a:r>
              <a:rPr lang="cs-CZ" sz="1800" dirty="0">
                <a:latin typeface="Philosopher"/>
                <a:ea typeface="Philosopher"/>
                <a:cs typeface="Philosopher"/>
                <a:sym typeface="Philosopher"/>
              </a:rPr>
              <a:t>, εξηγώντας πώς εφάρμοσε τη συγκεκριμένη αρχή διδακτικού σχεδιασμού,</a:t>
            </a:r>
            <a:endParaRPr sz="1800" dirty="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1800" dirty="0">
                <a:latin typeface="Philosopher"/>
                <a:ea typeface="Philosopher"/>
                <a:cs typeface="Philosopher"/>
                <a:sym typeface="Philosopher"/>
              </a:rPr>
              <a:t>Οι ομάδες παρέχουν εποικοδομητική </a:t>
            </a:r>
            <a:r>
              <a:rPr lang="cs-CZ" sz="1800" b="1" dirty="0">
                <a:latin typeface="Philosopher"/>
                <a:ea typeface="Philosopher"/>
                <a:cs typeface="Philosopher"/>
                <a:sym typeface="Philosopher"/>
              </a:rPr>
              <a:t>ανατροφοδότηση η μία στην άλλη</a:t>
            </a:r>
            <a:r>
              <a:rPr lang="cs-CZ" sz="1800" dirty="0">
                <a:latin typeface="Philosopher"/>
                <a:ea typeface="Philosopher"/>
                <a:cs typeface="Philosopher"/>
                <a:sym typeface="Philosopher"/>
              </a:rPr>
              <a:t>, επισημαίνοντας τα δυνατά σημεία και προτείνοντας βελτιώσεις.</a:t>
            </a:r>
            <a:endParaRPr sz="1800"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C810F6F-DFB7-C0B6-5C09-D60BE5C1B670}"/>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8"/>
          <p:cNvPicPr preferRelativeResize="0"/>
          <p:nvPr/>
        </p:nvPicPr>
        <p:blipFill>
          <a:blip r:embed="rId3">
            <a:alphaModFix/>
          </a:blip>
          <a:stretch>
            <a:fillRect/>
          </a:stretch>
        </p:blipFill>
        <p:spPr>
          <a:xfrm>
            <a:off x="6948650" y="1466650"/>
            <a:ext cx="5243351" cy="5243351"/>
          </a:xfrm>
          <a:prstGeom prst="rect">
            <a:avLst/>
          </a:prstGeom>
          <a:noFill/>
          <a:ln>
            <a:noFill/>
          </a:ln>
        </p:spPr>
      </p:pic>
      <p:sp>
        <p:nvSpPr>
          <p:cNvPr id="287" name="Google Shape;287;p28"/>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 </a:t>
            </a:r>
            <a:r>
              <a:rPr lang="cs-CZ" sz="2800" b="1" dirty="0">
                <a:solidFill>
                  <a:schemeClr val="dk1"/>
                </a:solidFill>
                <a:latin typeface="Philosopher"/>
                <a:ea typeface="Philosopher"/>
                <a:cs typeface="Philosopher"/>
                <a:sym typeface="Philosopher"/>
              </a:rPr>
              <a:t>1: Συνάφεια</a:t>
            </a:r>
            <a:endParaRPr sz="2800" b="1" dirty="0">
              <a:solidFill>
                <a:schemeClr val="dk1"/>
              </a:solidFill>
              <a:latin typeface="Philosopher"/>
              <a:ea typeface="Philosopher"/>
              <a:cs typeface="Philosopher"/>
              <a:sym typeface="Philosopher"/>
            </a:endParaRPr>
          </a:p>
        </p:txBody>
      </p:sp>
      <p:grpSp>
        <p:nvGrpSpPr>
          <p:cNvPr id="288" name="Google Shape;288;p28"/>
          <p:cNvGrpSpPr/>
          <p:nvPr/>
        </p:nvGrpSpPr>
        <p:grpSpPr>
          <a:xfrm>
            <a:off x="5470062" y="1167647"/>
            <a:ext cx="1251876" cy="358096"/>
            <a:chOff x="5470062" y="1167647"/>
            <a:chExt cx="1251876" cy="358096"/>
          </a:xfrm>
        </p:grpSpPr>
        <p:sp>
          <p:nvSpPr>
            <p:cNvPr id="289" name="Google Shape;289;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2" name="Google Shape;292;p28"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94" name="Google Shape;294;p28"/>
          <p:cNvSpPr txBox="1"/>
          <p:nvPr/>
        </p:nvSpPr>
        <p:spPr>
          <a:xfrm>
            <a:off x="772200" y="1985775"/>
            <a:ext cx="8775000" cy="4254971"/>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Διδακτικός στόχος: </a:t>
            </a:r>
            <a:r>
              <a:rPr lang="cs-CZ" sz="2000" dirty="0">
                <a:latin typeface="Philosopher"/>
                <a:ea typeface="Philosopher"/>
                <a:cs typeface="Philosopher"/>
                <a:sym typeface="Philosopher"/>
              </a:rPr>
              <a:t>Αναφέρετε με σαφήνεια τον στόχο του μίνι μαθήματος.</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Αγκίστρι: </a:t>
            </a:r>
            <a:r>
              <a:rPr lang="cs-CZ" sz="2000" dirty="0">
                <a:latin typeface="Philosopher"/>
                <a:ea typeface="Philosopher"/>
                <a:cs typeface="Philosopher"/>
                <a:sym typeface="Philosopher"/>
              </a:rPr>
              <a:t>Εισάγετε το θέμα με ένα πραγματικό σενάριο ή ερώτημα που κεντρίζει το ενδιαφέρον των μαθητών.</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Δραστηριότητα εφαρμογής: </a:t>
            </a:r>
            <a:r>
              <a:rPr lang="cs-CZ" sz="2000" dirty="0">
                <a:latin typeface="Philosopher"/>
                <a:ea typeface="Philosopher"/>
                <a:cs typeface="Philosopher"/>
                <a:sym typeface="Philosopher"/>
              </a:rPr>
              <a:t>Συμπεριλάβετε μια δραστηριότητα όπου οι μαθητές εφαρμόζουν το περιεχόμενο του μαθήματος σε μια πρακτική κατάσταση.</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Συζήτηση: </a:t>
            </a:r>
            <a:r>
              <a:rPr lang="cs-CZ" sz="2000" dirty="0">
                <a:latin typeface="Philosopher"/>
                <a:ea typeface="Philosopher"/>
                <a:cs typeface="Philosopher"/>
                <a:sym typeface="Philosopher"/>
              </a:rPr>
              <a:t>Ενθαρρύνετε τους μαθητές να συζητήσουν πώς οι έννοιες του μαθήματος σχετίζονται με τη ζωή ή τις εμπειρίες τους.</a:t>
            </a:r>
            <a:endParaRPr sz="1100" dirty="0">
              <a:solidFill>
                <a:srgbClr val="374151"/>
              </a:solidFill>
              <a:latin typeface="Roboto"/>
              <a:ea typeface="Roboto"/>
              <a:cs typeface="Roboto"/>
              <a:sym typeface="Roboto"/>
            </a:endParaRPr>
          </a:p>
          <a:p>
            <a:pPr marL="0" marR="0" lvl="0" indent="0" algn="ctr" rtl="0">
              <a:lnSpc>
                <a:spcPct val="100000"/>
              </a:lnSpc>
              <a:spcBef>
                <a:spcPts val="1500"/>
              </a:spcBef>
              <a:spcAft>
                <a:spcPts val="0"/>
              </a:spcAft>
              <a:buNone/>
            </a:pPr>
            <a:endParaRPr sz="2000"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19598711-F163-8994-CFA9-BD91CA34B2B9}"/>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9"/>
          <p:cNvPicPr preferRelativeResize="0"/>
          <p:nvPr/>
        </p:nvPicPr>
        <p:blipFill rotWithShape="1">
          <a:blip r:embed="rId3">
            <a:alphaModFix amt="19000"/>
          </a:blip>
          <a:srcRect t="10836" b="4832"/>
          <a:stretch/>
        </p:blipFill>
        <p:spPr>
          <a:xfrm>
            <a:off x="50" y="0"/>
            <a:ext cx="12192000" cy="6858000"/>
          </a:xfrm>
          <a:prstGeom prst="rect">
            <a:avLst/>
          </a:prstGeom>
          <a:noFill/>
          <a:ln>
            <a:noFill/>
          </a:ln>
        </p:spPr>
      </p:pic>
      <p:sp>
        <p:nvSpPr>
          <p:cNvPr id="300" name="Google Shape;300;p29"/>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2: Διαδραστικότητα</a:t>
            </a:r>
            <a:endParaRPr sz="2800" b="1" dirty="0">
              <a:solidFill>
                <a:schemeClr val="dk1"/>
              </a:solidFill>
              <a:latin typeface="Philosopher"/>
              <a:ea typeface="Philosopher"/>
              <a:cs typeface="Philosopher"/>
              <a:sym typeface="Philosopher"/>
            </a:endParaRPr>
          </a:p>
        </p:txBody>
      </p:sp>
      <p:grpSp>
        <p:nvGrpSpPr>
          <p:cNvPr id="301" name="Google Shape;301;p29"/>
          <p:cNvGrpSpPr/>
          <p:nvPr/>
        </p:nvGrpSpPr>
        <p:grpSpPr>
          <a:xfrm>
            <a:off x="5469984" y="1352094"/>
            <a:ext cx="1251984" cy="358200"/>
            <a:chOff x="5470062" y="1167647"/>
            <a:chExt cx="1251984" cy="358200"/>
          </a:xfrm>
        </p:grpSpPr>
        <p:sp>
          <p:nvSpPr>
            <p:cNvPr id="302" name="Google Shape;302;p2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2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2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05" name="Google Shape;305;p2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07" name="Google Shape;307;p29"/>
          <p:cNvSpPr txBox="1"/>
          <p:nvPr/>
        </p:nvSpPr>
        <p:spPr>
          <a:xfrm>
            <a:off x="1367526" y="1843750"/>
            <a:ext cx="9456900" cy="4239582"/>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Διδακτικός στόχος: </a:t>
            </a:r>
            <a:r>
              <a:rPr lang="cs-CZ" sz="2000" dirty="0">
                <a:latin typeface="Philosopher"/>
                <a:ea typeface="Philosopher"/>
                <a:cs typeface="Philosopher"/>
                <a:sym typeface="Philosopher"/>
              </a:rPr>
              <a:t>Καθορίστε το μαθησιακό αποτέλεσμα του μίνι μαθήματος.</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Διαδραστική δραστηριότητα:</a:t>
            </a:r>
            <a:r>
              <a:rPr lang="cs-CZ" sz="2000" dirty="0">
                <a:latin typeface="Philosopher"/>
                <a:ea typeface="Philosopher"/>
                <a:cs typeface="Philosopher"/>
                <a:sym typeface="Philosopher"/>
              </a:rPr>
              <a:t> Ενσωματώστε μια ελκυστική δραστηριότητα που απαιτεί τη συμμετοχή των εκπαιδευομένων, όπως μια ομαδική συζήτηση, ανάλυση μελέτης περίπτωσης ή διαδραστικό κουίζ.</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Συνεργασία:</a:t>
            </a:r>
            <a:r>
              <a:rPr lang="cs-CZ" sz="2000" dirty="0">
                <a:latin typeface="Philosopher"/>
                <a:ea typeface="Philosopher"/>
                <a:cs typeface="Philosopher"/>
                <a:sym typeface="Philosopher"/>
              </a:rPr>
              <a:t> Περιλάβετε ένα στοιχείο συνεργασίας που ενθαρρύνει τους μαθητές να συνεργαστούν για την επίλυση ενός προβλήματος ή την ολοκλήρωση μιας εργασίας.</a:t>
            </a:r>
            <a:endParaRPr sz="2000" dirty="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dirty="0">
                <a:solidFill>
                  <a:schemeClr val="accent4"/>
                </a:solidFill>
                <a:latin typeface="Philosopher"/>
                <a:ea typeface="Philosopher"/>
                <a:cs typeface="Philosopher"/>
                <a:sym typeface="Philosopher"/>
              </a:rPr>
              <a:t>Ανατροφοδότηση: </a:t>
            </a:r>
            <a:r>
              <a:rPr lang="cs-CZ" sz="2000" dirty="0">
                <a:latin typeface="Philosopher"/>
                <a:ea typeface="Philosopher"/>
                <a:cs typeface="Philosopher"/>
                <a:sym typeface="Philosopher"/>
              </a:rPr>
              <a:t>Παρέχετε άμεση ανατροφοδότηση στις διαδραστικές δραστηριότητες για την ενίσχυση της μάθησης.</a:t>
            </a:r>
            <a:endParaRPr sz="2000"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4E412C30-2BAF-C1BF-EBE2-319E9A3C1A50}"/>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0"/>
          <p:cNvPicPr preferRelativeResize="0"/>
          <p:nvPr/>
        </p:nvPicPr>
        <p:blipFill rotWithShape="1">
          <a:blip r:embed="rId3">
            <a:alphaModFix amt="50000"/>
          </a:blip>
          <a:srcRect l="16492"/>
          <a:stretch/>
        </p:blipFill>
        <p:spPr>
          <a:xfrm>
            <a:off x="6324600" y="1616725"/>
            <a:ext cx="5633823" cy="4512900"/>
          </a:xfrm>
          <a:prstGeom prst="rect">
            <a:avLst/>
          </a:prstGeom>
          <a:noFill/>
          <a:ln>
            <a:noFill/>
          </a:ln>
        </p:spPr>
      </p:pic>
      <p:sp>
        <p:nvSpPr>
          <p:cNvPr id="313" name="Google Shape;313;p30"/>
          <p:cNvSpPr txBox="1"/>
          <p:nvPr/>
        </p:nvSpPr>
        <p:spPr>
          <a:xfrm>
            <a:off x="3897883" y="3045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3: Ανατροφοδότηση</a:t>
            </a:r>
            <a:endParaRPr sz="2800" b="1" dirty="0">
              <a:solidFill>
                <a:schemeClr val="dk1"/>
              </a:solidFill>
              <a:latin typeface="Philosopher"/>
              <a:ea typeface="Philosopher"/>
              <a:cs typeface="Philosopher"/>
              <a:sym typeface="Philosopher"/>
            </a:endParaRPr>
          </a:p>
        </p:txBody>
      </p:sp>
      <p:grpSp>
        <p:nvGrpSpPr>
          <p:cNvPr id="314" name="Google Shape;314;p30"/>
          <p:cNvGrpSpPr/>
          <p:nvPr/>
        </p:nvGrpSpPr>
        <p:grpSpPr>
          <a:xfrm>
            <a:off x="5469991" y="1124286"/>
            <a:ext cx="1251984" cy="358200"/>
            <a:chOff x="5470062" y="1167647"/>
            <a:chExt cx="1251984" cy="358200"/>
          </a:xfrm>
        </p:grpSpPr>
        <p:sp>
          <p:nvSpPr>
            <p:cNvPr id="315" name="Google Shape;315;p3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3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3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8" name="Google Shape;318;p30"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20" name="Google Shape;320;p30"/>
          <p:cNvSpPr txBox="1"/>
          <p:nvPr/>
        </p:nvSpPr>
        <p:spPr>
          <a:xfrm>
            <a:off x="233577" y="1419528"/>
            <a:ext cx="6242400" cy="4735102"/>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1600" b="1" dirty="0">
                <a:solidFill>
                  <a:schemeClr val="accent4"/>
                </a:solidFill>
                <a:latin typeface="Philosopher"/>
                <a:ea typeface="Philosopher"/>
                <a:cs typeface="Philosopher"/>
                <a:sym typeface="Philosopher"/>
              </a:rPr>
              <a:t>Διδακτικός στόχος: </a:t>
            </a:r>
            <a:r>
              <a:rPr lang="cs-CZ" sz="1600" dirty="0">
                <a:latin typeface="Philosopher"/>
                <a:ea typeface="Philosopher"/>
                <a:cs typeface="Philosopher"/>
                <a:sym typeface="Philosopher"/>
              </a:rPr>
              <a:t>Αναφέρετε το επιδιωκόμενο αποτέλεσμα του μίνι μαθήματος.</a:t>
            </a:r>
            <a:endParaRPr sz="16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600" b="1" dirty="0">
                <a:solidFill>
                  <a:schemeClr val="accent4"/>
                </a:solidFill>
                <a:latin typeface="Philosopher"/>
                <a:ea typeface="Philosopher"/>
                <a:cs typeface="Philosopher"/>
                <a:sym typeface="Philosopher"/>
              </a:rPr>
              <a:t>Αξιολόγηση: </a:t>
            </a:r>
            <a:r>
              <a:rPr lang="cs-CZ" sz="1600" dirty="0">
                <a:latin typeface="Philosopher"/>
                <a:ea typeface="Philosopher"/>
                <a:cs typeface="Philosopher"/>
                <a:sym typeface="Philosopher"/>
              </a:rPr>
              <a:t>Συμπεριλάβετε μια δραστηριότητα διαμορφωτικής αξιολόγησης όπου οι μαθητές μπορούν να εφαρμόσουν αυτά που έμαθαν.</a:t>
            </a:r>
            <a:endParaRPr sz="16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600" b="1" dirty="0">
                <a:solidFill>
                  <a:schemeClr val="accent4"/>
                </a:solidFill>
                <a:latin typeface="Philosopher"/>
                <a:ea typeface="Philosopher"/>
                <a:cs typeface="Philosopher"/>
                <a:sym typeface="Philosopher"/>
              </a:rPr>
              <a:t>Βρόχος ανατροφοδότησης: </a:t>
            </a:r>
            <a:r>
              <a:rPr lang="cs-CZ" sz="1600" dirty="0">
                <a:latin typeface="Philosopher"/>
                <a:ea typeface="Philosopher"/>
                <a:cs typeface="Philosopher"/>
                <a:sym typeface="Philosopher"/>
              </a:rPr>
              <a:t>Περιγράψτε τον τρόπο με τον οποίο οι εκπαιδευόμενοι θα λαμβάνουν ανατροφοδότηση για τις αξιολογήσεις τους, είτε μέσω αυτοαξιολόγησης, είτε μέσω αξιολόγησης από ομότιμους, είτε μέσω ανατροφοδότησης από τον εκπαιδευτή.</a:t>
            </a:r>
            <a:endParaRPr sz="1600" dirty="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600" b="1" dirty="0">
                <a:solidFill>
                  <a:schemeClr val="accent4"/>
                </a:solidFill>
                <a:latin typeface="Philosopher"/>
                <a:ea typeface="Philosopher"/>
                <a:cs typeface="Philosopher"/>
                <a:sym typeface="Philosopher"/>
              </a:rPr>
              <a:t>Αναστοχασμός: </a:t>
            </a:r>
            <a:r>
              <a:rPr lang="cs-CZ" sz="1600" dirty="0">
                <a:latin typeface="Philosopher"/>
                <a:ea typeface="Philosopher"/>
                <a:cs typeface="Philosopher"/>
                <a:sym typeface="Philosopher"/>
              </a:rPr>
              <a:t>Ενσωματώστε μια ενότητα όπου οι μαθητές αναστοχάζονται σχετικά με τα αποτελέσματα της αξιολόγησής τους και προσδιορίζουν τους τομείς για βελτίωση.</a:t>
            </a:r>
            <a:endParaRPr sz="1600" b="1"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5709BC93-C28F-2899-04F3-B71CDB10A34E}"/>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ΜΟΝΑΔΑ </a:t>
            </a:r>
            <a:r>
              <a:rPr lang="cs-CZ" sz="1800" b="1">
                <a:solidFill>
                  <a:schemeClr val="dk1"/>
                </a:solidFill>
                <a:latin typeface="Philosopher"/>
                <a:ea typeface="Philosopher"/>
                <a:cs typeface="Philosopher"/>
                <a:sym typeface="Philosopher"/>
              </a:rPr>
              <a:t>3</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200" cy="11592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Αυτή η ενότητα περιλαμβάνει 14 ώρες μαθησιακού περιεχομένου.</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Philosopher"/>
              <a:buNone/>
            </a:pPr>
            <a:r>
              <a:rPr lang="cs-CZ" sz="2400" b="1" i="0" u="none" strike="noStrike" cap="none" dirty="0">
                <a:solidFill>
                  <a:schemeClr val="dk1"/>
                </a:solidFill>
                <a:latin typeface="Philosopher"/>
                <a:ea typeface="Philosopher"/>
                <a:cs typeface="Philosopher"/>
                <a:sym typeface="Philosopher"/>
              </a:rPr>
              <a:t>6 ώρες</a:t>
            </a:r>
            <a:r>
              <a:rPr lang="el-GR" sz="2400" b="1" i="0" u="none" strike="noStrike" cap="none" dirty="0">
                <a:solidFill>
                  <a:schemeClr val="dk1"/>
                </a:solidFill>
                <a:latin typeface="Philosopher"/>
                <a:ea typeface="Philosopher"/>
                <a:cs typeface="Philosopher"/>
                <a:sym typeface="Philosopher"/>
              </a:rPr>
              <a:t>δια ζώσης </a:t>
            </a:r>
            <a:r>
              <a:rPr lang="cs-CZ" sz="2400" b="1" i="0" u="none" strike="noStrike" cap="none" dirty="0">
                <a:solidFill>
                  <a:schemeClr val="dk1"/>
                </a:solidFill>
                <a:latin typeface="Philosopher"/>
                <a:ea typeface="Philosopher"/>
                <a:cs typeface="Philosopher"/>
                <a:sym typeface="Philosopher"/>
              </a:rPr>
              <a:t> μάθησης </a:t>
            </a:r>
            <a:endParaRPr sz="2400" b="1" i="0" u="none" strike="noStrike" cap="none" dirty="0">
              <a:solidFill>
                <a:schemeClr val="dk1"/>
              </a:solidFill>
              <a:latin typeface="Philosopher"/>
              <a:ea typeface="Philosopher"/>
              <a:cs typeface="Philosopher"/>
              <a:sym typeface="Philosopher"/>
            </a:endParaRPr>
          </a:p>
        </p:txBody>
      </p:sp>
      <p:sp>
        <p:nvSpPr>
          <p:cNvPr id="52" name="Google Shape;52;p13"/>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400"/>
              <a:buFont typeface="Philosopher"/>
              <a:buNone/>
            </a:pPr>
            <a:r>
              <a:rPr lang="cs-CZ" sz="2000" b="1" i="0" u="none" strike="noStrike" cap="none" dirty="0">
                <a:solidFill>
                  <a:schemeClr val="dk1"/>
                </a:solidFill>
                <a:latin typeface="Philosopher"/>
                <a:ea typeface="Philosopher"/>
                <a:cs typeface="Philosopher"/>
                <a:sym typeface="Philosopher"/>
              </a:rPr>
              <a:t>8 ώρες αυτοκατευθυνόμενης μάθησης</a:t>
            </a:r>
            <a:endParaRPr sz="1050" dirty="0"/>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Αυτή η παρουσίαση καλύπτει τις 6</a:t>
            </a:r>
            <a:r>
              <a:rPr lang="el-GR" b="0" i="0" u="none" strike="noStrike" cap="none" dirty="0">
                <a:solidFill>
                  <a:schemeClr val="dk1"/>
                </a:solidFill>
                <a:latin typeface="Roboto"/>
                <a:ea typeface="Roboto"/>
                <a:cs typeface="Roboto"/>
                <a:sym typeface="Roboto"/>
              </a:rPr>
              <a:t> δια ζώσης </a:t>
            </a:r>
            <a:r>
              <a:rPr lang="cs-CZ" b="0" i="0" u="none" strike="noStrike" cap="none" dirty="0">
                <a:solidFill>
                  <a:schemeClr val="dk1"/>
                </a:solidFill>
                <a:latin typeface="Roboto"/>
                <a:ea typeface="Roboto"/>
                <a:cs typeface="Roboto"/>
                <a:sym typeface="Roboto"/>
              </a:rPr>
              <a:t> ώρες μάθησης.</a:t>
            </a:r>
            <a:endParaRPr sz="1200" dirty="0"/>
          </a:p>
          <a:p>
            <a:pPr marL="0" marR="0" lvl="0" indent="0" algn="l"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Συνοδεύεται από ένα Σχέδιο Μαθήματος για τον συντονιστή.</a:t>
            </a:r>
            <a:endParaRPr b="0" i="0" u="none" strike="noStrike" cap="none" dirty="0">
              <a:solidFill>
                <a:schemeClr val="dk1"/>
              </a:solidFill>
              <a:latin typeface="Roboto"/>
              <a:ea typeface="Roboto"/>
              <a:cs typeface="Roboto"/>
              <a:sym typeface="Roboto"/>
            </a:endParaRPr>
          </a:p>
        </p:txBody>
      </p:sp>
      <p:sp>
        <p:nvSpPr>
          <p:cNvPr id="54" name="Google Shape;54;p13"/>
          <p:cNvSpPr txBox="1"/>
          <p:nvPr/>
        </p:nvSpPr>
        <p:spPr>
          <a:xfrm>
            <a:off x="9189871" y="4774607"/>
            <a:ext cx="2665536"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Προχωρήστε στην παρουσίαση με πόρους αυτοκατευθυνόμενης μάθησης με τον δικό σας ρυθμό!</a:t>
            </a:r>
            <a:endParaRPr b="0" i="0" u="none" strike="noStrike" cap="none" dirty="0">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Picture 1">
            <a:extLst>
              <a:ext uri="{FF2B5EF4-FFF2-40B4-BE49-F238E27FC236}">
                <a16:creationId xmlns:a16="http://schemas.microsoft.com/office/drawing/2014/main" id="{9E0F83B3-A9DB-F8E1-9ADE-271E077B4CE9}"/>
              </a:ext>
            </a:extLst>
          </p:cNvPr>
          <p:cNvPicPr>
            <a:picLocks noChangeAspect="1"/>
          </p:cNvPicPr>
          <p:nvPr/>
        </p:nvPicPr>
        <p:blipFill>
          <a:blip r:embed="rId5"/>
          <a:stretch>
            <a:fillRect/>
          </a:stretch>
        </p:blipFill>
        <p:spPr>
          <a:xfrm>
            <a:off x="89465" y="6174940"/>
            <a:ext cx="2713128" cy="5692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1"/>
          <p:cNvPicPr preferRelativeResize="0"/>
          <p:nvPr/>
        </p:nvPicPr>
        <p:blipFill rotWithShape="1">
          <a:blip r:embed="rId3">
            <a:alphaModFix amt="10000"/>
          </a:blip>
          <a:srcRect t="12181" b="11013"/>
          <a:stretch/>
        </p:blipFill>
        <p:spPr>
          <a:xfrm>
            <a:off x="10223" y="0"/>
            <a:ext cx="12192000" cy="6858000"/>
          </a:xfrm>
          <a:prstGeom prst="rect">
            <a:avLst/>
          </a:prstGeom>
          <a:noFill/>
          <a:ln>
            <a:noFill/>
          </a:ln>
        </p:spPr>
      </p:pic>
      <p:sp>
        <p:nvSpPr>
          <p:cNvPr id="326" name="Google Shape;326;p31"/>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4: Προσαρμοστικότητα</a:t>
            </a:r>
            <a:endParaRPr sz="2800" b="1" dirty="0">
              <a:solidFill>
                <a:schemeClr val="dk1"/>
              </a:solidFill>
              <a:latin typeface="Philosopher"/>
              <a:ea typeface="Philosopher"/>
              <a:cs typeface="Philosopher"/>
              <a:sym typeface="Philosopher"/>
            </a:endParaRPr>
          </a:p>
        </p:txBody>
      </p:sp>
      <p:grpSp>
        <p:nvGrpSpPr>
          <p:cNvPr id="327" name="Google Shape;327;p31"/>
          <p:cNvGrpSpPr/>
          <p:nvPr/>
        </p:nvGrpSpPr>
        <p:grpSpPr>
          <a:xfrm>
            <a:off x="5480231" y="1425779"/>
            <a:ext cx="1251984" cy="358200"/>
            <a:chOff x="5470062" y="1167647"/>
            <a:chExt cx="1251984" cy="358200"/>
          </a:xfrm>
        </p:grpSpPr>
        <p:sp>
          <p:nvSpPr>
            <p:cNvPr id="328" name="Google Shape;328;p3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3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30" name="Google Shape;330;p3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1" name="Google Shape;331;p3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33" name="Google Shape;333;p31"/>
          <p:cNvSpPr txBox="1"/>
          <p:nvPr/>
        </p:nvSpPr>
        <p:spPr>
          <a:xfrm>
            <a:off x="724979" y="1991120"/>
            <a:ext cx="10762488" cy="353169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Διδακτικός στόχος: </a:t>
            </a:r>
            <a:r>
              <a:rPr lang="cs-CZ" sz="2000" dirty="0">
                <a:latin typeface="Philosopher"/>
                <a:ea typeface="Philosopher"/>
                <a:cs typeface="Philosopher"/>
                <a:sym typeface="Philosopher"/>
              </a:rPr>
              <a:t>Καθορίστε τον μαθησιακό στόχο του μίνι μαθήματος.</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Πολλαπλές λειτουργίες: </a:t>
            </a:r>
            <a:r>
              <a:rPr lang="cs-CZ" sz="2000" dirty="0">
                <a:latin typeface="Philosopher"/>
                <a:ea typeface="Philosopher"/>
                <a:cs typeface="Philosopher"/>
                <a:sym typeface="Philosopher"/>
              </a:rPr>
              <a:t>Συμπεριλάβετε περιεχόμενο σε διαφορετικές μορφές (κείμενο, βίντεο, ήχος) για να καλύψετε διάφορες μαθησιακές προτιμήσεις.</a:t>
            </a:r>
            <a:endParaRPr sz="2000" dirty="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Επιλογές για εξερεύνηση:</a:t>
            </a:r>
            <a:r>
              <a:rPr lang="cs-CZ" sz="2000" dirty="0">
                <a:latin typeface="Philosopher"/>
                <a:ea typeface="Philosopher"/>
                <a:cs typeface="Philosopher"/>
                <a:sym typeface="Philosopher"/>
              </a:rPr>
              <a:t> Προσφέρετε πρόσθετους πόρους ή προαιρετικές δραστηριότητες για τους μαθητές που θέλουν να εμβαθύνουν στο θέμα.</a:t>
            </a:r>
            <a:endParaRPr sz="2000" dirty="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dirty="0">
                <a:solidFill>
                  <a:schemeClr val="accent4"/>
                </a:solidFill>
                <a:latin typeface="Philosopher"/>
                <a:ea typeface="Philosopher"/>
                <a:cs typeface="Philosopher"/>
                <a:sym typeface="Philosopher"/>
              </a:rPr>
              <a:t>Προσαρμογή: </a:t>
            </a:r>
            <a:r>
              <a:rPr lang="cs-CZ" sz="2000" dirty="0">
                <a:latin typeface="Philosopher"/>
                <a:ea typeface="Philosopher"/>
                <a:cs typeface="Philosopher"/>
                <a:sym typeface="Philosopher"/>
              </a:rPr>
              <a:t>Παρέχετε στους εκπαιδευόμενους επιλογές για τον τρόπο προσέγγισης ορισμένων τμημάτων του μαθήματος με βάση τα ενδιαφέροντα ή το μαθησιακό τους στυλ.</a:t>
            </a:r>
            <a:endParaRPr sz="2000" b="1"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9BD96D12-95CA-FBD3-06CF-28F7AB0A1843}"/>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5: Σαφήνεια</a:t>
            </a:r>
            <a:endParaRPr sz="2800" b="1" dirty="0">
              <a:solidFill>
                <a:schemeClr val="dk1"/>
              </a:solidFill>
              <a:latin typeface="Philosopher"/>
              <a:ea typeface="Philosopher"/>
              <a:cs typeface="Philosopher"/>
              <a:sym typeface="Philosopher"/>
            </a:endParaRPr>
          </a:p>
        </p:txBody>
      </p:sp>
      <p:grpSp>
        <p:nvGrpSpPr>
          <p:cNvPr id="339" name="Google Shape;339;p32"/>
          <p:cNvGrpSpPr/>
          <p:nvPr/>
        </p:nvGrpSpPr>
        <p:grpSpPr>
          <a:xfrm>
            <a:off x="5470062" y="1167647"/>
            <a:ext cx="1251984" cy="358200"/>
            <a:chOff x="5470062" y="1167647"/>
            <a:chExt cx="1251984" cy="358200"/>
          </a:xfrm>
        </p:grpSpPr>
        <p:sp>
          <p:nvSpPr>
            <p:cNvPr id="340" name="Google Shape;340;p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3" name="Google Shape;343;p3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345" name="Google Shape;345;p32"/>
          <p:cNvSpPr txBox="1"/>
          <p:nvPr/>
        </p:nvSpPr>
        <p:spPr>
          <a:xfrm>
            <a:off x="313900" y="1839750"/>
            <a:ext cx="7210800" cy="4593525"/>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Διδακτικός στόχος: </a:t>
            </a:r>
            <a:r>
              <a:rPr lang="cs-CZ" sz="2000" dirty="0">
                <a:solidFill>
                  <a:schemeClr val="dk1"/>
                </a:solidFill>
                <a:latin typeface="Philosopher"/>
                <a:ea typeface="Philosopher"/>
                <a:cs typeface="Philosopher"/>
                <a:sym typeface="Philosopher"/>
              </a:rPr>
              <a:t>Διατυπώστε με σαφήνεια το επιθυμητό μαθησιακό αποτέλεσμα.</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Απλότητα:</a:t>
            </a:r>
            <a:r>
              <a:rPr lang="cs-CZ" sz="2000" dirty="0">
                <a:solidFill>
                  <a:schemeClr val="dk1"/>
                </a:solidFill>
                <a:latin typeface="Philosopher"/>
                <a:ea typeface="Philosopher"/>
                <a:cs typeface="Philosopher"/>
                <a:sym typeface="Philosopher"/>
              </a:rPr>
              <a:t> Παρουσιάστε το περιεχόμενο με σαφή και συνοπτικό τρόπο, αποφεύγοντας την ορολογία ή την περιττή πολυπλοκότητα.</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Οπτικά βοηθήματα: </a:t>
            </a:r>
            <a:r>
              <a:rPr lang="cs-CZ" sz="2000" dirty="0">
                <a:solidFill>
                  <a:schemeClr val="dk1"/>
                </a:solidFill>
                <a:latin typeface="Philosopher"/>
                <a:ea typeface="Philosopher"/>
                <a:cs typeface="Philosopher"/>
                <a:sym typeface="Philosopher"/>
              </a:rPr>
              <a:t>Ενσωματώστε οπτικά μέσα, όπως διαγράμματα ή infographics, για να απεικονίσετε βασικές έννοιες.</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dirty="0">
                <a:solidFill>
                  <a:schemeClr val="accent3"/>
                </a:solidFill>
                <a:latin typeface="Philosopher"/>
                <a:ea typeface="Philosopher"/>
                <a:cs typeface="Philosopher"/>
                <a:sym typeface="Philosopher"/>
              </a:rPr>
              <a:t>Βήμα προς βήμα:</a:t>
            </a:r>
            <a:r>
              <a:rPr lang="cs-CZ" sz="2000" dirty="0">
                <a:solidFill>
                  <a:schemeClr val="dk1"/>
                </a:solidFill>
                <a:latin typeface="Philosopher"/>
                <a:ea typeface="Philosopher"/>
                <a:cs typeface="Philosopher"/>
                <a:sym typeface="Philosopher"/>
              </a:rPr>
              <a:t> Αναλύστε τις πολύπλοκες διαδικασίες σε οδηγίες βήμα προς βήμα για εύκολη κατανόηση.</a:t>
            </a:r>
            <a:endParaRPr sz="2000" b="1" dirty="0">
              <a:solidFill>
                <a:schemeClr val="dk1"/>
              </a:solidFill>
              <a:latin typeface="Philosopher"/>
              <a:ea typeface="Philosopher"/>
              <a:cs typeface="Philosopher"/>
              <a:sym typeface="Philosopher"/>
            </a:endParaRPr>
          </a:p>
        </p:txBody>
      </p:sp>
      <p:pic>
        <p:nvPicPr>
          <p:cNvPr id="346" name="Google Shape;346;p32"/>
          <p:cNvPicPr preferRelativeResize="0"/>
          <p:nvPr/>
        </p:nvPicPr>
        <p:blipFill>
          <a:blip r:embed="rId4">
            <a:alphaModFix/>
          </a:blip>
          <a:stretch>
            <a:fillRect/>
          </a:stretch>
        </p:blipFill>
        <p:spPr>
          <a:xfrm>
            <a:off x="7372300" y="1540900"/>
            <a:ext cx="4610500" cy="4610500"/>
          </a:xfrm>
          <a:prstGeom prst="rect">
            <a:avLst/>
          </a:prstGeom>
          <a:noFill/>
          <a:ln>
            <a:noFill/>
          </a:ln>
        </p:spPr>
      </p:pic>
      <p:pic>
        <p:nvPicPr>
          <p:cNvPr id="2" name="Picture 1">
            <a:extLst>
              <a:ext uri="{FF2B5EF4-FFF2-40B4-BE49-F238E27FC236}">
                <a16:creationId xmlns:a16="http://schemas.microsoft.com/office/drawing/2014/main" id="{CCD888CC-83FA-DB27-73FC-85A8CC800D25}"/>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3"/>
          <p:cNvPicPr preferRelativeResize="0"/>
          <p:nvPr/>
        </p:nvPicPr>
        <p:blipFill rotWithShape="1">
          <a:blip r:embed="rId3">
            <a:alphaModFix amt="16000"/>
          </a:blip>
          <a:srcRect t="19120"/>
          <a:stretch/>
        </p:blipFill>
        <p:spPr>
          <a:xfrm>
            <a:off x="0" y="0"/>
            <a:ext cx="12192000" cy="6857999"/>
          </a:xfrm>
          <a:prstGeom prst="rect">
            <a:avLst/>
          </a:prstGeom>
          <a:noFill/>
          <a:ln>
            <a:noFill/>
          </a:ln>
        </p:spPr>
      </p:pic>
      <p:sp>
        <p:nvSpPr>
          <p:cNvPr id="352" name="Google Shape;352;p33"/>
          <p:cNvSpPr txBox="1"/>
          <p:nvPr/>
        </p:nvSpPr>
        <p:spPr>
          <a:xfrm>
            <a:off x="3897882" y="609318"/>
            <a:ext cx="5118101"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6: Αξιολόγηση</a:t>
            </a:r>
            <a:endParaRPr sz="2800" b="1" dirty="0">
              <a:solidFill>
                <a:schemeClr val="dk1"/>
              </a:solidFill>
              <a:latin typeface="Philosopher"/>
              <a:ea typeface="Philosopher"/>
              <a:cs typeface="Philosopher"/>
              <a:sym typeface="Philosopher"/>
            </a:endParaRPr>
          </a:p>
        </p:txBody>
      </p:sp>
      <p:grpSp>
        <p:nvGrpSpPr>
          <p:cNvPr id="353" name="Google Shape;353;p33"/>
          <p:cNvGrpSpPr/>
          <p:nvPr/>
        </p:nvGrpSpPr>
        <p:grpSpPr>
          <a:xfrm>
            <a:off x="5470062" y="1167647"/>
            <a:ext cx="1251984" cy="358200"/>
            <a:chOff x="5470062" y="1167647"/>
            <a:chExt cx="1251984" cy="358200"/>
          </a:xfrm>
        </p:grpSpPr>
        <p:sp>
          <p:nvSpPr>
            <p:cNvPr id="354" name="Google Shape;354;p3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3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p3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57" name="Google Shape;357;p33"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59" name="Google Shape;359;p33"/>
          <p:cNvSpPr txBox="1"/>
          <p:nvPr/>
        </p:nvSpPr>
        <p:spPr>
          <a:xfrm>
            <a:off x="795528" y="1872775"/>
            <a:ext cx="10579608" cy="353169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Διδακτικός στόχος: </a:t>
            </a:r>
            <a:r>
              <a:rPr lang="cs-CZ" sz="2000" dirty="0">
                <a:solidFill>
                  <a:schemeClr val="dk1"/>
                </a:solidFill>
                <a:latin typeface="Philosopher"/>
                <a:ea typeface="Philosopher"/>
                <a:cs typeface="Philosopher"/>
                <a:sym typeface="Philosopher"/>
              </a:rPr>
              <a:t>Αναφέρετε τον μαθησιακό στόχο του μίνι μαθήματος.</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Εργασία εφαρμογής: </a:t>
            </a:r>
            <a:r>
              <a:rPr lang="cs-CZ" sz="2000" dirty="0">
                <a:solidFill>
                  <a:schemeClr val="dk1"/>
                </a:solidFill>
                <a:latin typeface="Philosopher"/>
                <a:ea typeface="Philosopher"/>
                <a:cs typeface="Philosopher"/>
                <a:sym typeface="Philosopher"/>
              </a:rPr>
              <a:t>Σχεδιάστε μια εργασία εφαρμογής που απαιτεί από τους μαθητές να εφαρμόσουν τις έννοιες του μαθήματος σε ένα συγκεκριμένο σενάριο.</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dirty="0">
                <a:solidFill>
                  <a:schemeClr val="accent4"/>
                </a:solidFill>
                <a:latin typeface="Philosopher"/>
                <a:ea typeface="Philosopher"/>
                <a:cs typeface="Philosopher"/>
                <a:sym typeface="Philosopher"/>
              </a:rPr>
              <a:t>Ρουμπρίκα ή κριτήρια: </a:t>
            </a:r>
            <a:r>
              <a:rPr lang="cs-CZ" sz="2000" dirty="0">
                <a:solidFill>
                  <a:schemeClr val="dk1"/>
                </a:solidFill>
                <a:latin typeface="Philosopher"/>
                <a:ea typeface="Philosopher"/>
                <a:cs typeface="Philosopher"/>
                <a:sym typeface="Philosopher"/>
              </a:rPr>
              <a:t>Παρέχετε σαφή κριτήρια αξιολόγησης για την εργασία εφαρμογής, εξηγώντας πώς θα αξιολογούνται οι μαθητές.</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dirty="0">
                <a:solidFill>
                  <a:schemeClr val="accent4"/>
                </a:solidFill>
                <a:latin typeface="Philosopher"/>
                <a:ea typeface="Philosopher"/>
                <a:cs typeface="Philosopher"/>
                <a:sym typeface="Philosopher"/>
              </a:rPr>
              <a:t>Αναστοχασμός: </a:t>
            </a:r>
            <a:r>
              <a:rPr lang="cs-CZ" sz="2000" dirty="0">
                <a:solidFill>
                  <a:schemeClr val="dk1"/>
                </a:solidFill>
                <a:latin typeface="Philosopher"/>
                <a:ea typeface="Philosopher"/>
                <a:cs typeface="Philosopher"/>
                <a:sym typeface="Philosopher"/>
              </a:rPr>
              <a:t>Συμπεριλάβετε ένα στοιχείο προβληματισμού, όπου οι εκπαιδευόμενοι συζητούν τι έμαθαν από την εμπειρία της αξιολόγησης.</a:t>
            </a:r>
            <a:endParaRPr sz="2000" b="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A6C312C-304F-D0B5-D9A9-3BE0AB76ED75}"/>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4"/>
          <p:cNvPicPr preferRelativeResize="0"/>
          <p:nvPr/>
        </p:nvPicPr>
        <p:blipFill rotWithShape="1">
          <a:blip r:embed="rId3">
            <a:alphaModFix/>
          </a:blip>
          <a:srcRect l="-301" t="-1100" r="49994" b="1100"/>
          <a:stretch/>
        </p:blipFill>
        <p:spPr>
          <a:xfrm>
            <a:off x="0" y="2159725"/>
            <a:ext cx="5807273" cy="4698275"/>
          </a:xfrm>
          <a:prstGeom prst="rect">
            <a:avLst/>
          </a:prstGeom>
          <a:noFill/>
          <a:ln>
            <a:noFill/>
          </a:ln>
        </p:spPr>
      </p:pic>
      <p:sp>
        <p:nvSpPr>
          <p:cNvPr id="365" name="Google Shape;365;p34"/>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7: Κίνητρα</a:t>
            </a:r>
            <a:endParaRPr sz="2800" b="1" dirty="0">
              <a:solidFill>
                <a:schemeClr val="dk1"/>
              </a:solidFill>
              <a:latin typeface="Philosopher"/>
              <a:ea typeface="Philosopher"/>
              <a:cs typeface="Philosopher"/>
              <a:sym typeface="Philosopher"/>
            </a:endParaRPr>
          </a:p>
        </p:txBody>
      </p:sp>
      <p:grpSp>
        <p:nvGrpSpPr>
          <p:cNvPr id="366" name="Google Shape;366;p34"/>
          <p:cNvGrpSpPr/>
          <p:nvPr/>
        </p:nvGrpSpPr>
        <p:grpSpPr>
          <a:xfrm>
            <a:off x="5470062" y="1167647"/>
            <a:ext cx="1251984" cy="358200"/>
            <a:chOff x="5470062" y="1167647"/>
            <a:chExt cx="1251984" cy="358200"/>
          </a:xfrm>
        </p:grpSpPr>
        <p:sp>
          <p:nvSpPr>
            <p:cNvPr id="367" name="Google Shape;367;p3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3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3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0" name="Google Shape;370;p3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72" name="Google Shape;372;p34"/>
          <p:cNvSpPr txBox="1"/>
          <p:nvPr/>
        </p:nvSpPr>
        <p:spPr>
          <a:xfrm>
            <a:off x="5170637" y="1726069"/>
            <a:ext cx="6825600" cy="4123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200" b="1" dirty="0">
                <a:solidFill>
                  <a:schemeClr val="accent4"/>
                </a:solidFill>
                <a:latin typeface="Philosopher"/>
                <a:ea typeface="Philosopher"/>
                <a:cs typeface="Philosopher"/>
                <a:sym typeface="Philosopher"/>
              </a:rPr>
              <a:t>Διδακτικός στόχος: </a:t>
            </a:r>
            <a:r>
              <a:rPr lang="cs-CZ" sz="2200" dirty="0">
                <a:solidFill>
                  <a:schemeClr val="dk1"/>
                </a:solidFill>
                <a:latin typeface="Philosopher"/>
                <a:ea typeface="Philosopher"/>
                <a:cs typeface="Philosopher"/>
                <a:sym typeface="Philosopher"/>
              </a:rPr>
              <a:t>Περιγράψτε το επιδιωκόμενο μαθησιακό αποτέλεσμα του μίνι μαθήματος.</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dirty="0">
                <a:solidFill>
                  <a:schemeClr val="accent4"/>
                </a:solidFill>
                <a:latin typeface="Philosopher"/>
                <a:ea typeface="Philosopher"/>
                <a:cs typeface="Philosopher"/>
                <a:sym typeface="Philosopher"/>
              </a:rPr>
              <a:t>Αφήγηση ιστοριών: </a:t>
            </a:r>
            <a:r>
              <a:rPr lang="cs-CZ" sz="2200" dirty="0">
                <a:solidFill>
                  <a:schemeClr val="dk1"/>
                </a:solidFill>
                <a:latin typeface="Philosopher"/>
                <a:ea typeface="Philosopher"/>
                <a:cs typeface="Philosopher"/>
                <a:sym typeface="Philosopher"/>
              </a:rPr>
              <a:t>Ξεκινήστε με μια συναρπαστική ιστορία ή αφήγηση που σχετίζεται με το περιεχόμενο του μαθήματος.</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dirty="0">
                <a:solidFill>
                  <a:schemeClr val="accent4"/>
                </a:solidFill>
                <a:latin typeface="Philosopher"/>
                <a:ea typeface="Philosopher"/>
                <a:cs typeface="Philosopher"/>
                <a:sym typeface="Philosopher"/>
              </a:rPr>
              <a:t>Οπτική δέσμευση: </a:t>
            </a:r>
            <a:r>
              <a:rPr lang="cs-CZ" sz="2200" dirty="0">
                <a:solidFill>
                  <a:schemeClr val="dk1"/>
                </a:solidFill>
                <a:latin typeface="Philosopher"/>
                <a:ea typeface="Philosopher"/>
                <a:cs typeface="Philosopher"/>
                <a:sym typeface="Philosopher"/>
              </a:rPr>
              <a:t>Ενσωματώστε οπτικά και πολυμεσικά στοιχεία που ενισχύουν τη συναισθηματική σύνδεση με το θέμα.</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dirty="0">
                <a:solidFill>
                  <a:schemeClr val="accent4"/>
                </a:solidFill>
                <a:latin typeface="Philosopher"/>
                <a:ea typeface="Philosopher"/>
                <a:cs typeface="Philosopher"/>
                <a:sym typeface="Philosopher"/>
              </a:rPr>
              <a:t>Πρόσκληση για δράση: </a:t>
            </a:r>
            <a:r>
              <a:rPr lang="cs-CZ" sz="2200" dirty="0">
                <a:solidFill>
                  <a:schemeClr val="dk1"/>
                </a:solidFill>
                <a:latin typeface="Philosopher"/>
                <a:ea typeface="Philosopher"/>
                <a:cs typeface="Philosopher"/>
                <a:sym typeface="Philosopher"/>
              </a:rPr>
              <a:t>Κλείστε με μια εμπνευσμένη πρόσκληση για δράση που ενθαρρύνει τους μαθητές να εφαρμόσουν όσα έμαθαν.</a:t>
            </a:r>
            <a:endParaRPr sz="2200" b="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B8F5A610-AC1F-4B13-7F7C-3EB975C9846A}"/>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5"/>
          <p:cNvPicPr preferRelativeResize="0"/>
          <p:nvPr/>
        </p:nvPicPr>
        <p:blipFill rotWithShape="1">
          <a:blip r:embed="rId3">
            <a:alphaModFix/>
          </a:blip>
          <a:srcRect r="4516" b="3428"/>
          <a:stretch/>
        </p:blipFill>
        <p:spPr>
          <a:xfrm>
            <a:off x="5709100" y="1965700"/>
            <a:ext cx="6450024" cy="4892301"/>
          </a:xfrm>
          <a:prstGeom prst="rect">
            <a:avLst/>
          </a:prstGeom>
          <a:noFill/>
          <a:ln>
            <a:noFill/>
          </a:ln>
        </p:spPr>
      </p:pic>
      <p:sp>
        <p:nvSpPr>
          <p:cNvPr id="378" name="Google Shape;378;p35"/>
          <p:cNvSpPr txBox="1"/>
          <p:nvPr/>
        </p:nvSpPr>
        <p:spPr>
          <a:xfrm>
            <a:off x="3897958" y="3375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el-GR" sz="2800" b="1" dirty="0">
                <a:solidFill>
                  <a:schemeClr val="dk1"/>
                </a:solidFill>
                <a:latin typeface="Philosopher"/>
                <a:ea typeface="Philosopher"/>
                <a:cs typeface="Philosopher"/>
                <a:sym typeface="Philosopher"/>
              </a:rPr>
              <a:t>Παράδειγμα</a:t>
            </a:r>
            <a:r>
              <a:rPr lang="cs-CZ" sz="2800" b="1" dirty="0">
                <a:solidFill>
                  <a:schemeClr val="dk1"/>
                </a:solidFill>
                <a:latin typeface="Philosopher"/>
                <a:ea typeface="Philosopher"/>
                <a:cs typeface="Philosopher"/>
                <a:sym typeface="Philosopher"/>
              </a:rPr>
              <a:t> 8: Συνεργασία</a:t>
            </a:r>
            <a:endParaRPr sz="2800" b="1" dirty="0">
              <a:solidFill>
                <a:schemeClr val="dk1"/>
              </a:solidFill>
              <a:latin typeface="Philosopher"/>
              <a:ea typeface="Philosopher"/>
              <a:cs typeface="Philosopher"/>
              <a:sym typeface="Philosopher"/>
            </a:endParaRPr>
          </a:p>
        </p:txBody>
      </p:sp>
      <p:grpSp>
        <p:nvGrpSpPr>
          <p:cNvPr id="379" name="Google Shape;379;p35"/>
          <p:cNvGrpSpPr/>
          <p:nvPr/>
        </p:nvGrpSpPr>
        <p:grpSpPr>
          <a:xfrm>
            <a:off x="5470062" y="939047"/>
            <a:ext cx="1251984" cy="358200"/>
            <a:chOff x="5470062" y="1167647"/>
            <a:chExt cx="1251984" cy="358200"/>
          </a:xfrm>
        </p:grpSpPr>
        <p:sp>
          <p:nvSpPr>
            <p:cNvPr id="380" name="Google Shape;380;p3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3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3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83" name="Google Shape;383;p3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5" name="Google Shape;385;p35"/>
          <p:cNvSpPr txBox="1"/>
          <p:nvPr/>
        </p:nvSpPr>
        <p:spPr>
          <a:xfrm>
            <a:off x="481252" y="1269189"/>
            <a:ext cx="5435700" cy="519522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1800" b="1" dirty="0">
                <a:solidFill>
                  <a:schemeClr val="accent4"/>
                </a:solidFill>
                <a:latin typeface="Philosopher"/>
                <a:ea typeface="Philosopher"/>
                <a:cs typeface="Philosopher"/>
                <a:sym typeface="Philosopher"/>
              </a:rPr>
              <a:t>Διδακτικός στόχος: </a:t>
            </a:r>
            <a:r>
              <a:rPr lang="cs-CZ" sz="1800" dirty="0">
                <a:solidFill>
                  <a:schemeClr val="dk1"/>
                </a:solidFill>
                <a:latin typeface="Philosopher"/>
                <a:ea typeface="Philosopher"/>
                <a:cs typeface="Philosopher"/>
                <a:sym typeface="Philosopher"/>
              </a:rPr>
              <a:t>Καθορίστε τον ειδικό μαθησιακό στόχο του μίνι μαθήματος.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accent4"/>
                </a:solidFill>
                <a:latin typeface="Philosopher"/>
                <a:ea typeface="Philosopher"/>
                <a:cs typeface="Philosopher"/>
                <a:sym typeface="Philosopher"/>
              </a:rPr>
              <a:t>Ομαδική εργασία:</a:t>
            </a:r>
            <a:r>
              <a:rPr lang="cs-CZ" sz="1800" dirty="0">
                <a:solidFill>
                  <a:schemeClr val="dk1"/>
                </a:solidFill>
                <a:latin typeface="Philosopher"/>
                <a:ea typeface="Philosopher"/>
                <a:cs typeface="Philosopher"/>
                <a:sym typeface="Philosopher"/>
              </a:rPr>
              <a:t> Συμπεριλάβετε μια ομαδική εργασία που απαιτεί από τους μαθητές να συνεργαστούν για την επίλυση ενός προβλήματος, τον καταιγισμό ιδεών ή την ανάλυση μιας υπόθεσης.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accent4"/>
                </a:solidFill>
                <a:latin typeface="Philosopher"/>
                <a:ea typeface="Philosopher"/>
                <a:cs typeface="Philosopher"/>
                <a:sym typeface="Philosopher"/>
              </a:rPr>
              <a:t>Πίνακας συζητήσεων: </a:t>
            </a:r>
            <a:r>
              <a:rPr lang="cs-CZ" sz="1800" dirty="0">
                <a:solidFill>
                  <a:schemeClr val="dk1"/>
                </a:solidFill>
                <a:latin typeface="Philosopher"/>
                <a:ea typeface="Philosopher"/>
                <a:cs typeface="Philosopher"/>
                <a:sym typeface="Philosopher"/>
              </a:rPr>
              <a:t>Παρέχετε έναν εικονικό χώρο για να συζητούν και να μοιράζονται οι μαθητές τη συνεργατική τους εργασία.</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800" b="1" dirty="0">
                <a:solidFill>
                  <a:schemeClr val="accent4"/>
                </a:solidFill>
                <a:latin typeface="Philosopher"/>
                <a:ea typeface="Philosopher"/>
                <a:cs typeface="Philosopher"/>
                <a:sym typeface="Philosopher"/>
              </a:rPr>
              <a:t>Αναστοχασμός:</a:t>
            </a:r>
            <a:r>
              <a:rPr lang="cs-CZ" sz="1800" dirty="0">
                <a:solidFill>
                  <a:schemeClr val="dk1"/>
                </a:solidFill>
                <a:latin typeface="Philosopher"/>
                <a:ea typeface="Philosopher"/>
                <a:cs typeface="Philosopher"/>
                <a:sym typeface="Philosopher"/>
              </a:rPr>
              <a:t> Συμπεριλάβετε μια ενότητα προβληματισμού όπου οι μαθητές μπορούν να συζητήσουν τα οφέλη και τις προκλήσεις της συνεργασίας.</a:t>
            </a:r>
            <a:endParaRPr sz="1800" b="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57370D6C-F600-88B8-EA5A-1CD8CF462981}"/>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6"/>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1" name="Google Shape;391;p36"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392" name="Google Shape;392;p36"/>
          <p:cNvSpPr txBox="1"/>
          <p:nvPr/>
        </p:nvSpPr>
        <p:spPr>
          <a:xfrm>
            <a:off x="5464627" y="1509360"/>
            <a:ext cx="1262700" cy="72939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Σύνοδος 3: </a:t>
            </a:r>
            <a:endParaRPr sz="1800" b="1" dirty="0">
              <a:solidFill>
                <a:schemeClr val="dk1"/>
              </a:solidFill>
              <a:latin typeface="Philosopher"/>
              <a:ea typeface="Philosopher"/>
              <a:cs typeface="Philosopher"/>
              <a:sym typeface="Philosopher"/>
            </a:endParaRPr>
          </a:p>
        </p:txBody>
      </p:sp>
      <p:sp>
        <p:nvSpPr>
          <p:cNvPr id="393" name="Google Shape;393;p36"/>
          <p:cNvSpPr txBox="1"/>
          <p:nvPr/>
        </p:nvSpPr>
        <p:spPr>
          <a:xfrm>
            <a:off x="3824077" y="478778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Επικοινωνία και αλληλεπίδραση</a:t>
            </a:r>
            <a:endParaRPr sz="2000" b="0" i="0" u="none" strike="noStrike" cap="none">
              <a:solidFill>
                <a:schemeClr val="dk1"/>
              </a:solidFill>
              <a:latin typeface="Roboto"/>
              <a:ea typeface="Roboto"/>
              <a:cs typeface="Roboto"/>
              <a:sym typeface="Roboto"/>
            </a:endParaRPr>
          </a:p>
        </p:txBody>
      </p:sp>
      <p:pic>
        <p:nvPicPr>
          <p:cNvPr id="394" name="Google Shape;394;p36"/>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7"/>
          <p:cNvSpPr txBox="1"/>
          <p:nvPr/>
        </p:nvSpPr>
        <p:spPr>
          <a:xfrm>
            <a:off x="3897906"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dirty="0">
                <a:solidFill>
                  <a:schemeClr val="dk1"/>
                </a:solidFill>
                <a:latin typeface="Philosopher"/>
                <a:ea typeface="Philosopher"/>
                <a:cs typeface="Philosopher"/>
                <a:sym typeface="Philosopher"/>
              </a:rPr>
              <a:t>Ανακεφαλαίωση της προηγούμενης συνεδρίας</a:t>
            </a:r>
            <a:endParaRPr sz="2800" b="1" i="0" u="none" strike="noStrike" cap="none" dirty="0">
              <a:solidFill>
                <a:schemeClr val="dk1"/>
              </a:solidFill>
              <a:latin typeface="Philosopher"/>
              <a:ea typeface="Philosopher"/>
              <a:cs typeface="Philosopher"/>
              <a:sym typeface="Philosopher"/>
            </a:endParaRPr>
          </a:p>
        </p:txBody>
      </p:sp>
      <p:grpSp>
        <p:nvGrpSpPr>
          <p:cNvPr id="400" name="Google Shape;400;p37"/>
          <p:cNvGrpSpPr/>
          <p:nvPr/>
        </p:nvGrpSpPr>
        <p:grpSpPr>
          <a:xfrm>
            <a:off x="5470008" y="1590145"/>
            <a:ext cx="1251984" cy="358200"/>
            <a:chOff x="5470062" y="1167647"/>
            <a:chExt cx="1251984" cy="358200"/>
          </a:xfrm>
        </p:grpSpPr>
        <p:sp>
          <p:nvSpPr>
            <p:cNvPr id="401" name="Google Shape;401;p3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3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p3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4" name="Google Shape;404;p3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406" name="Google Shape;406;p37"/>
          <p:cNvSpPr txBox="1"/>
          <p:nvPr/>
        </p:nvSpPr>
        <p:spPr>
          <a:xfrm>
            <a:off x="3091750" y="2421588"/>
            <a:ext cx="8406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3000">
                <a:latin typeface="Philosopher"/>
                <a:ea typeface="Philosopher"/>
                <a:cs typeface="Philosopher"/>
                <a:sym typeface="Philosopher"/>
              </a:rPr>
              <a:t>Αρχές για ελκυστικές μαθησιακές εμπειρίες,</a:t>
            </a:r>
            <a:endParaRPr sz="3000">
              <a:latin typeface="Philosopher"/>
              <a:ea typeface="Philosopher"/>
              <a:cs typeface="Philosopher"/>
              <a:sym typeface="Philosopher"/>
            </a:endParaRPr>
          </a:p>
        </p:txBody>
      </p:sp>
      <p:sp>
        <p:nvSpPr>
          <p:cNvPr id="407" name="Google Shape;407;p37"/>
          <p:cNvSpPr/>
          <p:nvPr/>
        </p:nvSpPr>
        <p:spPr>
          <a:xfrm>
            <a:off x="702614" y="1651824"/>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4">
              <a:alphaModFix/>
            </a:blip>
            <a:stretch>
              <a:fillRect/>
            </a:stretch>
          </a:blipFill>
          <a:ln>
            <a:noFill/>
          </a:ln>
        </p:spPr>
      </p:sp>
      <p:sp>
        <p:nvSpPr>
          <p:cNvPr id="408" name="Google Shape;408;p37"/>
          <p:cNvSpPr txBox="1"/>
          <p:nvPr/>
        </p:nvSpPr>
        <p:spPr>
          <a:xfrm>
            <a:off x="1020600" y="4425600"/>
            <a:ext cx="7273500" cy="1177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CZ" sz="3000">
                <a:solidFill>
                  <a:schemeClr val="dk1"/>
                </a:solidFill>
                <a:latin typeface="Philosopher"/>
                <a:ea typeface="Philosopher"/>
                <a:cs typeface="Philosopher"/>
                <a:sym typeface="Philosopher"/>
              </a:rPr>
              <a:t>Τα θεμέλια για αποτελεσματικές στρατηγικές επικοινωνίας και αλληλεπίδρασης.</a:t>
            </a:r>
            <a:endParaRPr sz="3000">
              <a:solidFill>
                <a:schemeClr val="dk1"/>
              </a:solidFill>
              <a:latin typeface="Philosopher"/>
              <a:ea typeface="Philosopher"/>
              <a:cs typeface="Philosopher"/>
              <a:sym typeface="Philosopher"/>
            </a:endParaRPr>
          </a:p>
        </p:txBody>
      </p:sp>
      <p:pic>
        <p:nvPicPr>
          <p:cNvPr id="409" name="Google Shape;409;p37"/>
          <p:cNvPicPr preferRelativeResize="0"/>
          <p:nvPr/>
        </p:nvPicPr>
        <p:blipFill>
          <a:blip r:embed="rId5">
            <a:alphaModFix/>
          </a:blip>
          <a:stretch>
            <a:fillRect/>
          </a:stretch>
        </p:blipFill>
        <p:spPr>
          <a:xfrm>
            <a:off x="8322075" y="3745475"/>
            <a:ext cx="2437675" cy="2446475"/>
          </a:xfrm>
          <a:prstGeom prst="rect">
            <a:avLst/>
          </a:prstGeom>
          <a:noFill/>
          <a:ln>
            <a:noFill/>
          </a:ln>
        </p:spPr>
      </p:pic>
      <p:pic>
        <p:nvPicPr>
          <p:cNvPr id="2" name="Picture 1">
            <a:extLst>
              <a:ext uri="{FF2B5EF4-FFF2-40B4-BE49-F238E27FC236}">
                <a16:creationId xmlns:a16="http://schemas.microsoft.com/office/drawing/2014/main" id="{DD2E2191-4F9B-390A-F306-FCE8B0F8F3A1}"/>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p:nvPr/>
        </p:nvSpPr>
        <p:spPr>
          <a:xfrm>
            <a:off x="3897875" y="224754"/>
            <a:ext cx="4396200" cy="80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Στρατηγικές επικοινωνίας στην ψηφιακή εκπαίδευση</a:t>
            </a:r>
            <a:endParaRPr sz="2800" b="1" i="0" u="none" strike="noStrike" cap="none">
              <a:solidFill>
                <a:schemeClr val="dk1"/>
              </a:solidFill>
              <a:latin typeface="Philosopher"/>
              <a:ea typeface="Philosopher"/>
              <a:cs typeface="Philosopher"/>
              <a:sym typeface="Philosopher"/>
            </a:endParaRPr>
          </a:p>
        </p:txBody>
      </p:sp>
      <p:grpSp>
        <p:nvGrpSpPr>
          <p:cNvPr id="415" name="Google Shape;415;p38"/>
          <p:cNvGrpSpPr/>
          <p:nvPr/>
        </p:nvGrpSpPr>
        <p:grpSpPr>
          <a:xfrm>
            <a:off x="5470037" y="1372654"/>
            <a:ext cx="1251876" cy="358096"/>
            <a:chOff x="5470062" y="1167647"/>
            <a:chExt cx="1251876" cy="358096"/>
          </a:xfrm>
        </p:grpSpPr>
        <p:sp>
          <p:nvSpPr>
            <p:cNvPr id="416" name="Google Shape;416;p3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3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p3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9" name="Google Shape;419;p3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21" name="Google Shape;421;p38"/>
          <p:cNvSpPr txBox="1"/>
          <p:nvPr/>
        </p:nvSpPr>
        <p:spPr>
          <a:xfrm>
            <a:off x="390900" y="2024575"/>
            <a:ext cx="5705100" cy="3260700"/>
          </a:xfrm>
          <a:prstGeom prst="rect">
            <a:avLst/>
          </a:prstGeom>
          <a:noFill/>
          <a:ln>
            <a:noFill/>
          </a:ln>
        </p:spPr>
        <p:txBody>
          <a:bodyPr spcFirstLastPara="1" wrap="square" lIns="91425" tIns="45700" rIns="91425" bIns="45700" anchor="t" anchorCtr="0">
            <a:spAutoFit/>
          </a:bodyPr>
          <a:lstStyle/>
          <a:p>
            <a:pPr marL="457200" lvl="0" indent="-387350" algn="l" rtl="0">
              <a:lnSpc>
                <a:spcPct val="115000"/>
              </a:lnSpc>
              <a:spcBef>
                <a:spcPts val="1000"/>
              </a:spcBef>
              <a:spcAft>
                <a:spcPts val="0"/>
              </a:spcAft>
              <a:buSzPts val="2500"/>
              <a:buFont typeface="Philosopher"/>
              <a:buAutoNum type="arabicPeriod"/>
            </a:pPr>
            <a:r>
              <a:rPr lang="cs-CZ" sz="2500" b="1" dirty="0">
                <a:latin typeface="Philosopher"/>
                <a:ea typeface="Philosopher"/>
                <a:cs typeface="Philosopher"/>
                <a:sym typeface="Philosopher"/>
              </a:rPr>
              <a:t>Σαφείς οδηγίες:</a:t>
            </a:r>
            <a:r>
              <a:rPr lang="cs-CZ" sz="2500" dirty="0">
                <a:latin typeface="Philosopher"/>
                <a:ea typeface="Philosopher"/>
                <a:cs typeface="Philosopher"/>
                <a:sym typeface="Philosopher"/>
              </a:rPr>
              <a:t> Η σημασία της παροχής σαφών και συνοπτικών οδηγιών για τις μαθησιακές δραστηριότητες,</a:t>
            </a:r>
            <a:endParaRPr sz="2500" dirty="0">
              <a:latin typeface="Philosopher"/>
              <a:ea typeface="Philosopher"/>
              <a:cs typeface="Philosopher"/>
              <a:sym typeface="Philosopher"/>
            </a:endParaRPr>
          </a:p>
          <a:p>
            <a:pPr marL="457200" lvl="0" indent="-387350" algn="l" rtl="0">
              <a:lnSpc>
                <a:spcPct val="115000"/>
              </a:lnSpc>
              <a:spcBef>
                <a:spcPts val="1000"/>
              </a:spcBef>
              <a:spcAft>
                <a:spcPts val="1000"/>
              </a:spcAft>
              <a:buSzPts val="2500"/>
              <a:buFont typeface="Philosopher"/>
              <a:buAutoNum type="arabicPeriod"/>
            </a:pPr>
            <a:r>
              <a:rPr lang="cs-CZ" sz="2500" b="1" dirty="0">
                <a:latin typeface="Philosopher"/>
                <a:ea typeface="Philosopher"/>
                <a:cs typeface="Philosopher"/>
                <a:sym typeface="Philosopher"/>
              </a:rPr>
              <a:t>Έγκαιρη ανατροφοδότηση:</a:t>
            </a:r>
            <a:r>
              <a:rPr lang="cs-CZ" sz="2500" dirty="0">
                <a:latin typeface="Philosopher"/>
                <a:ea typeface="Philosopher"/>
                <a:cs typeface="Philosopher"/>
                <a:sym typeface="Philosopher"/>
              </a:rPr>
              <a:t> Ο ρόλος και η θέση της έγκαιρης ανατροφοδότησης στη διατήρηση των κινήτρων και της προόδου των μαθητών,</a:t>
            </a:r>
            <a:endParaRPr sz="2500" i="1" dirty="0">
              <a:latin typeface="Philosopher"/>
              <a:ea typeface="Philosopher"/>
              <a:cs typeface="Philosopher"/>
              <a:sym typeface="Philosopher"/>
            </a:endParaRPr>
          </a:p>
        </p:txBody>
      </p:sp>
      <p:pic>
        <p:nvPicPr>
          <p:cNvPr id="422" name="Google Shape;422;p38"/>
          <p:cNvPicPr preferRelativeResize="0"/>
          <p:nvPr/>
        </p:nvPicPr>
        <p:blipFill>
          <a:blip r:embed="rId4">
            <a:alphaModFix/>
          </a:blip>
          <a:stretch>
            <a:fillRect/>
          </a:stretch>
        </p:blipFill>
        <p:spPr>
          <a:xfrm>
            <a:off x="5916927" y="1906267"/>
            <a:ext cx="5897951" cy="4837874"/>
          </a:xfrm>
          <a:prstGeom prst="rect">
            <a:avLst/>
          </a:prstGeom>
          <a:noFill/>
          <a:ln>
            <a:noFill/>
          </a:ln>
        </p:spPr>
      </p:pic>
      <p:pic>
        <p:nvPicPr>
          <p:cNvPr id="2" name="Picture 1">
            <a:extLst>
              <a:ext uri="{FF2B5EF4-FFF2-40B4-BE49-F238E27FC236}">
                <a16:creationId xmlns:a16="http://schemas.microsoft.com/office/drawing/2014/main" id="{FAB9168E-0019-F320-1FE8-AE83097B1745}"/>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9"/>
          <p:cNvSpPr txBox="1"/>
          <p:nvPr/>
        </p:nvSpPr>
        <p:spPr>
          <a:xfrm>
            <a:off x="3897875" y="224754"/>
            <a:ext cx="4396200" cy="80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Στρατηγικές επικοινωνίας στην ψηφιακή εκπαίδευση</a:t>
            </a:r>
            <a:endParaRPr sz="2800" b="1" i="0" u="none" strike="noStrike" cap="none">
              <a:solidFill>
                <a:schemeClr val="dk1"/>
              </a:solidFill>
              <a:latin typeface="Philosopher"/>
              <a:ea typeface="Philosopher"/>
              <a:cs typeface="Philosopher"/>
              <a:sym typeface="Philosopher"/>
            </a:endParaRPr>
          </a:p>
        </p:txBody>
      </p:sp>
      <p:grpSp>
        <p:nvGrpSpPr>
          <p:cNvPr id="428" name="Google Shape;428;p39"/>
          <p:cNvGrpSpPr/>
          <p:nvPr/>
        </p:nvGrpSpPr>
        <p:grpSpPr>
          <a:xfrm>
            <a:off x="5469983" y="1341702"/>
            <a:ext cx="1251984" cy="358200"/>
            <a:chOff x="5470062" y="1167647"/>
            <a:chExt cx="1251984" cy="358200"/>
          </a:xfrm>
        </p:grpSpPr>
        <p:sp>
          <p:nvSpPr>
            <p:cNvPr id="429" name="Google Shape;429;p3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3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3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2" name="Google Shape;432;p3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434" name="Google Shape;434;p39"/>
          <p:cNvSpPr txBox="1"/>
          <p:nvPr/>
        </p:nvSpPr>
        <p:spPr>
          <a:xfrm>
            <a:off x="6437100" y="2293600"/>
            <a:ext cx="5622300" cy="3388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000"/>
              </a:spcBef>
              <a:spcAft>
                <a:spcPts val="0"/>
              </a:spcAft>
              <a:buClr>
                <a:schemeClr val="dk1"/>
              </a:buClr>
              <a:buSzPts val="1100"/>
              <a:buFont typeface="Arial"/>
              <a:buNone/>
            </a:pPr>
            <a:r>
              <a:rPr lang="cs-CZ" sz="2500" b="1">
                <a:solidFill>
                  <a:schemeClr val="dk1"/>
                </a:solidFill>
                <a:latin typeface="Philosopher"/>
                <a:ea typeface="Philosopher"/>
                <a:cs typeface="Philosopher"/>
                <a:sym typeface="Philosopher"/>
              </a:rPr>
              <a:t>3. Διαδραστικό περιεχόμενο: </a:t>
            </a:r>
            <a:r>
              <a:rPr lang="cs-CZ" sz="2500">
                <a:solidFill>
                  <a:schemeClr val="dk1"/>
                </a:solidFill>
                <a:latin typeface="Philosopher"/>
                <a:ea typeface="Philosopher"/>
                <a:cs typeface="Philosopher"/>
                <a:sym typeface="Philosopher"/>
              </a:rPr>
              <a:t>Το διαδραστικό περιεχόμενο, όπως κουίζ, δημοσκοπήσεις και συζητήσεις, μπορεί να ενισχύσει τη δέσμευση,</a:t>
            </a:r>
            <a:endParaRPr sz="250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Clr>
                <a:schemeClr val="dk1"/>
              </a:buClr>
              <a:buSzPts val="1100"/>
              <a:buFont typeface="Arial"/>
              <a:buNone/>
            </a:pPr>
            <a:r>
              <a:rPr lang="cs-CZ" sz="2500" b="1">
                <a:solidFill>
                  <a:schemeClr val="dk1"/>
                </a:solidFill>
                <a:latin typeface="Philosopher"/>
                <a:ea typeface="Philosopher"/>
                <a:cs typeface="Philosopher"/>
                <a:sym typeface="Philosopher"/>
              </a:rPr>
              <a:t>4. Πολυμέσα: </a:t>
            </a:r>
            <a:r>
              <a:rPr lang="cs-CZ" sz="2500">
                <a:solidFill>
                  <a:schemeClr val="dk1"/>
                </a:solidFill>
                <a:latin typeface="Philosopher"/>
                <a:ea typeface="Philosopher"/>
                <a:cs typeface="Philosopher"/>
                <a:sym typeface="Philosopher"/>
              </a:rPr>
              <a:t>Τα πολυμέσα παρέχουν στοιχεία για τη μετάδοση πληροφοριών με ποικίλους τρόπους,</a:t>
            </a:r>
            <a:endParaRPr sz="250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2500" i="1">
                <a:solidFill>
                  <a:schemeClr val="dk1"/>
                </a:solidFill>
                <a:latin typeface="Philosopher"/>
                <a:ea typeface="Philosopher"/>
                <a:cs typeface="Philosopher"/>
                <a:sym typeface="Philosopher"/>
              </a:rPr>
              <a:t>Και άλλα...</a:t>
            </a:r>
            <a:endParaRPr sz="2500" i="1">
              <a:latin typeface="Philosopher"/>
              <a:ea typeface="Philosopher"/>
              <a:cs typeface="Philosopher"/>
              <a:sym typeface="Philosopher"/>
            </a:endParaRPr>
          </a:p>
        </p:txBody>
      </p:sp>
      <p:pic>
        <p:nvPicPr>
          <p:cNvPr id="435" name="Google Shape;435;p39"/>
          <p:cNvPicPr preferRelativeResize="0"/>
          <p:nvPr/>
        </p:nvPicPr>
        <p:blipFill>
          <a:blip r:embed="rId4">
            <a:alphaModFix amt="70000"/>
          </a:blip>
          <a:stretch>
            <a:fillRect/>
          </a:stretch>
        </p:blipFill>
        <p:spPr>
          <a:xfrm>
            <a:off x="613400" y="2154275"/>
            <a:ext cx="5403528" cy="3604337"/>
          </a:xfrm>
          <a:prstGeom prst="rect">
            <a:avLst/>
          </a:prstGeom>
          <a:noFill/>
          <a:ln>
            <a:noFill/>
          </a:ln>
        </p:spPr>
      </p:pic>
      <p:pic>
        <p:nvPicPr>
          <p:cNvPr id="2" name="Picture 1">
            <a:extLst>
              <a:ext uri="{FF2B5EF4-FFF2-40B4-BE49-F238E27FC236}">
                <a16:creationId xmlns:a16="http://schemas.microsoft.com/office/drawing/2014/main" id="{D1B345CB-D349-EB56-E57C-12F2F098D7A8}"/>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0"/>
          <p:cNvSpPr/>
          <p:nvPr/>
        </p:nvSpPr>
        <p:spPr>
          <a:xfrm>
            <a:off x="7728975" y="4571900"/>
            <a:ext cx="3642300" cy="14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p40"/>
          <p:cNvSpPr txBox="1"/>
          <p:nvPr/>
        </p:nvSpPr>
        <p:spPr>
          <a:xfrm>
            <a:off x="1161963" y="172213"/>
            <a:ext cx="10209300" cy="112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Διαδραστική δημοσκόπηση: </a:t>
            </a:r>
            <a:br>
              <a:rPr lang="cs-CZ" sz="2200" b="1">
                <a:solidFill>
                  <a:schemeClr val="dk1"/>
                </a:solidFill>
                <a:latin typeface="Philosopher"/>
                <a:ea typeface="Philosopher"/>
                <a:cs typeface="Philosopher"/>
                <a:sym typeface="Philosopher"/>
              </a:rPr>
            </a:br>
            <a:r>
              <a:rPr lang="cs-CZ" sz="2200" b="1">
                <a:solidFill>
                  <a:schemeClr val="dk1"/>
                </a:solidFill>
                <a:latin typeface="Philosopher"/>
                <a:ea typeface="Philosopher"/>
                <a:cs typeface="Philosopher"/>
                <a:sym typeface="Philosopher"/>
              </a:rPr>
              <a:t>Συζητήστε τα προτιμώμενα εργαλεία επικοινωνίας και τις πλατφόρμες κοινωνικής δικτύωσης </a:t>
            </a:r>
            <a:endParaRPr sz="2200" b="1" i="0" u="none" strike="noStrike" cap="none">
              <a:solidFill>
                <a:schemeClr val="dk1"/>
              </a:solidFill>
              <a:latin typeface="Philosopher"/>
              <a:ea typeface="Philosopher"/>
              <a:cs typeface="Philosopher"/>
              <a:sym typeface="Philosopher"/>
            </a:endParaRPr>
          </a:p>
        </p:txBody>
      </p:sp>
      <p:grpSp>
        <p:nvGrpSpPr>
          <p:cNvPr id="442" name="Google Shape;442;p40"/>
          <p:cNvGrpSpPr/>
          <p:nvPr/>
        </p:nvGrpSpPr>
        <p:grpSpPr>
          <a:xfrm>
            <a:off x="5547720" y="1340590"/>
            <a:ext cx="1251876" cy="358096"/>
            <a:chOff x="5470062" y="1167647"/>
            <a:chExt cx="1251876" cy="358096"/>
          </a:xfrm>
        </p:grpSpPr>
        <p:sp>
          <p:nvSpPr>
            <p:cNvPr id="443" name="Google Shape;443;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46" name="Google Shape;446;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48" name="Google Shape;448;p40"/>
          <p:cNvSpPr txBox="1"/>
          <p:nvPr/>
        </p:nvSpPr>
        <p:spPr>
          <a:xfrm>
            <a:off x="703325" y="4216800"/>
            <a:ext cx="6337200" cy="18882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0"/>
              </a:spcAft>
              <a:buSzPts val="2000"/>
              <a:buFont typeface="Philosopher"/>
              <a:buChar char="●"/>
            </a:pPr>
            <a:r>
              <a:rPr lang="cs-CZ" sz="2000" b="1">
                <a:latin typeface="Philosopher"/>
                <a:ea typeface="Philosopher"/>
                <a:cs typeface="Philosopher"/>
                <a:sym typeface="Philosopher"/>
              </a:rPr>
              <a:t>ΕΡΩΤΗΣΕΙΣ: </a:t>
            </a:r>
            <a:endParaRPr sz="2000" b="1">
              <a:latin typeface="Philosopher"/>
              <a:ea typeface="Philosopher"/>
              <a:cs typeface="Philosopher"/>
              <a:sym typeface="Philosopher"/>
            </a:endParaRPr>
          </a:p>
          <a:p>
            <a:pPr marL="914400" marR="0" lvl="1" indent="-355600" algn="l" rtl="0">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μοιραστείτε τα εργαλεία επικοινωνίας που προτιμάτε για την εμπλοκή των μαθητών,</a:t>
            </a:r>
            <a:endParaRPr sz="2000">
              <a:latin typeface="Philosopher"/>
              <a:ea typeface="Philosopher"/>
              <a:cs typeface="Philosopher"/>
              <a:sym typeface="Philosopher"/>
            </a:endParaRPr>
          </a:p>
          <a:p>
            <a:pPr marL="914400" marR="0" lvl="1" indent="-355600" algn="l" rtl="0">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να μοιραστείτε τις εμπειρίες σας από τη χρήση πλατφορμών κοινωνικής δικτύωσης για εκπαιδευτικούς σκοπούς,</a:t>
            </a:r>
            <a:endParaRPr sz="2000">
              <a:latin typeface="Philosopher"/>
              <a:ea typeface="Philosopher"/>
              <a:cs typeface="Philosopher"/>
              <a:sym typeface="Philosopher"/>
            </a:endParaRPr>
          </a:p>
        </p:txBody>
      </p:sp>
      <p:pic>
        <p:nvPicPr>
          <p:cNvPr id="449" name="Google Shape;449;p40"/>
          <p:cNvPicPr preferRelativeResize="0"/>
          <p:nvPr/>
        </p:nvPicPr>
        <p:blipFill rotWithShape="1">
          <a:blip r:embed="rId4">
            <a:alphaModFix/>
          </a:blip>
          <a:srcRect l="13292" t="12820" r="12363" b="10820"/>
          <a:stretch/>
        </p:blipFill>
        <p:spPr>
          <a:xfrm>
            <a:off x="1986238" y="2438975"/>
            <a:ext cx="1186450" cy="1218625"/>
          </a:xfrm>
          <a:prstGeom prst="rect">
            <a:avLst/>
          </a:prstGeom>
          <a:noFill/>
          <a:ln>
            <a:noFill/>
          </a:ln>
        </p:spPr>
      </p:pic>
      <p:sp>
        <p:nvSpPr>
          <p:cNvPr id="450" name="Google Shape;450;p40"/>
          <p:cNvSpPr txBox="1"/>
          <p:nvPr/>
        </p:nvSpPr>
        <p:spPr>
          <a:xfrm>
            <a:off x="758325" y="3534838"/>
            <a:ext cx="3642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5"/>
              </a:rPr>
              <a:t>https://www.mentimeter.com</a:t>
            </a:r>
            <a:endParaRPr sz="1500"/>
          </a:p>
        </p:txBody>
      </p:sp>
      <p:pic>
        <p:nvPicPr>
          <p:cNvPr id="451" name="Google Shape;451;p40"/>
          <p:cNvPicPr preferRelativeResize="0"/>
          <p:nvPr/>
        </p:nvPicPr>
        <p:blipFill>
          <a:blip r:embed="rId6">
            <a:alphaModFix/>
          </a:blip>
          <a:stretch>
            <a:fillRect/>
          </a:stretch>
        </p:blipFill>
        <p:spPr>
          <a:xfrm>
            <a:off x="4173098" y="2549288"/>
            <a:ext cx="1841727" cy="626675"/>
          </a:xfrm>
          <a:prstGeom prst="rect">
            <a:avLst/>
          </a:prstGeom>
          <a:noFill/>
          <a:ln>
            <a:noFill/>
          </a:ln>
        </p:spPr>
      </p:pic>
      <p:sp>
        <p:nvSpPr>
          <p:cNvPr id="452" name="Google Shape;452;p40"/>
          <p:cNvSpPr txBox="1"/>
          <p:nvPr/>
        </p:nvSpPr>
        <p:spPr>
          <a:xfrm>
            <a:off x="3546550" y="3108375"/>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7"/>
              </a:rPr>
              <a:t>https://kahoot.com</a:t>
            </a:r>
            <a:endParaRPr sz="1500"/>
          </a:p>
        </p:txBody>
      </p:sp>
      <p:pic>
        <p:nvPicPr>
          <p:cNvPr id="453" name="Google Shape;453;p40"/>
          <p:cNvPicPr preferRelativeResize="0"/>
          <p:nvPr/>
        </p:nvPicPr>
        <p:blipFill rotWithShape="1">
          <a:blip r:embed="rId8">
            <a:alphaModFix/>
          </a:blip>
          <a:srcRect l="24346" t="16673" r="23927" b="13997"/>
          <a:stretch/>
        </p:blipFill>
        <p:spPr>
          <a:xfrm>
            <a:off x="6766340" y="2345890"/>
            <a:ext cx="1320832" cy="1251651"/>
          </a:xfrm>
          <a:prstGeom prst="rect">
            <a:avLst/>
          </a:prstGeom>
          <a:noFill/>
          <a:ln>
            <a:noFill/>
          </a:ln>
        </p:spPr>
      </p:pic>
      <p:pic>
        <p:nvPicPr>
          <p:cNvPr id="454" name="Google Shape;454;p40"/>
          <p:cNvPicPr preferRelativeResize="0"/>
          <p:nvPr/>
        </p:nvPicPr>
        <p:blipFill rotWithShape="1">
          <a:blip r:embed="rId9">
            <a:alphaModFix/>
          </a:blip>
          <a:srcRect l="27703" t="12161" r="25237" b="9481"/>
          <a:stretch/>
        </p:blipFill>
        <p:spPr>
          <a:xfrm>
            <a:off x="9391539" y="2373125"/>
            <a:ext cx="1084245" cy="1218625"/>
          </a:xfrm>
          <a:prstGeom prst="rect">
            <a:avLst/>
          </a:prstGeom>
          <a:noFill/>
          <a:ln>
            <a:noFill/>
          </a:ln>
        </p:spPr>
      </p:pic>
      <p:sp>
        <p:nvSpPr>
          <p:cNvPr id="455" name="Google Shape;455;p40"/>
          <p:cNvSpPr txBox="1"/>
          <p:nvPr/>
        </p:nvSpPr>
        <p:spPr>
          <a:xfrm>
            <a:off x="8433663" y="3407413"/>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10"/>
              </a:rPr>
              <a:t>https://jamboard.google.com</a:t>
            </a:r>
            <a:endParaRPr sz="1500"/>
          </a:p>
        </p:txBody>
      </p:sp>
      <p:sp>
        <p:nvSpPr>
          <p:cNvPr id="456" name="Google Shape;456;p40"/>
          <p:cNvSpPr txBox="1"/>
          <p:nvPr/>
        </p:nvSpPr>
        <p:spPr>
          <a:xfrm>
            <a:off x="6232888" y="3516063"/>
            <a:ext cx="2387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11"/>
              </a:rPr>
              <a:t>https://padlet.com</a:t>
            </a:r>
            <a:endParaRPr sz="1500"/>
          </a:p>
        </p:txBody>
      </p:sp>
      <p:sp>
        <p:nvSpPr>
          <p:cNvPr id="457" name="Google Shape;457;p40"/>
          <p:cNvSpPr txBox="1"/>
          <p:nvPr/>
        </p:nvSpPr>
        <p:spPr>
          <a:xfrm>
            <a:off x="958813" y="1804875"/>
            <a:ext cx="10274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2000" i="1">
                <a:solidFill>
                  <a:schemeClr val="accent4"/>
                </a:solidFill>
                <a:latin typeface="Philosopher"/>
                <a:ea typeface="Philosopher"/>
                <a:cs typeface="Philosopher"/>
                <a:sym typeface="Philosopher"/>
              </a:rPr>
              <a:t>Χρησιμοποιήστε το Mentimeter, το Kahoot, το Padlet ή το Jamboard για να απαντήσετε στις ερωτήσεις,</a:t>
            </a:r>
            <a:endParaRPr sz="1200" i="1">
              <a:solidFill>
                <a:schemeClr val="accent4"/>
              </a:solidFill>
            </a:endParaRPr>
          </a:p>
        </p:txBody>
      </p:sp>
      <p:sp>
        <p:nvSpPr>
          <p:cNvPr id="458" name="Google Shape;458;p40"/>
          <p:cNvSpPr txBox="1"/>
          <p:nvPr/>
        </p:nvSpPr>
        <p:spPr>
          <a:xfrm>
            <a:off x="7814463" y="4427537"/>
            <a:ext cx="3556800" cy="1543982"/>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cs-CZ" sz="1600" i="1" dirty="0">
                <a:solidFill>
                  <a:schemeClr val="lt1"/>
                </a:solidFill>
                <a:latin typeface="Philosopher"/>
                <a:ea typeface="Philosopher"/>
                <a:cs typeface="Philosopher"/>
                <a:sym typeface="Philosopher"/>
              </a:rPr>
              <a:t>Παρουσιάστε τα αποτελέσματα της δημοσκόπησης και ξεκινήστε μια σύντομη συζήτηση σχετικά με τα μοτίβα και τις τάσεις που παρατηρήθηκαν.</a:t>
            </a:r>
            <a:endParaRPr sz="1100" i="1" dirty="0">
              <a:solidFill>
                <a:schemeClr val="lt1"/>
              </a:solidFill>
            </a:endParaRPr>
          </a:p>
        </p:txBody>
      </p:sp>
      <p:pic>
        <p:nvPicPr>
          <p:cNvPr id="2" name="Picture 1">
            <a:extLst>
              <a:ext uri="{FF2B5EF4-FFF2-40B4-BE49-F238E27FC236}">
                <a16:creationId xmlns:a16="http://schemas.microsoft.com/office/drawing/2014/main" id="{FC978220-3639-F9EC-6B58-F1F75C223D2C}"/>
              </a:ext>
            </a:extLst>
          </p:cNvPr>
          <p:cNvPicPr>
            <a:picLocks noChangeAspect="1"/>
          </p:cNvPicPr>
          <p:nvPr/>
        </p:nvPicPr>
        <p:blipFill>
          <a:blip r:embed="rId12"/>
          <a:stretch>
            <a:fillRect/>
          </a:stretch>
        </p:blipFill>
        <p:spPr>
          <a:xfrm>
            <a:off x="-12958" y="6329777"/>
            <a:ext cx="1999196" cy="4194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ΠΊΝΑΚΑΣ ΠΕΡΙΕΧΟΜΈΝΩΝ</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745000" y="1605375"/>
            <a:ext cx="5486400" cy="687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Συνεδρία 1: Εισαγωγή στη Δέσμευση σε ψηφιακά περιβάλλοντα </a:t>
            </a:r>
            <a:endParaRPr sz="1800" b="1">
              <a:solidFill>
                <a:schemeClr val="dk1"/>
              </a:solidFill>
              <a:latin typeface="Philosopher"/>
              <a:ea typeface="Philosopher"/>
              <a:cs typeface="Philosopher"/>
              <a:sym typeface="Philosopher"/>
            </a:endParaRPr>
          </a:p>
        </p:txBody>
      </p:sp>
      <p:sp>
        <p:nvSpPr>
          <p:cNvPr id="68" name="Google Shape;68;p14"/>
          <p:cNvSpPr/>
          <p:nvPr/>
        </p:nvSpPr>
        <p:spPr>
          <a:xfrm rot="5400000">
            <a:off x="6435675" y="182297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44988" y="3987409"/>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dirty="0">
                <a:solidFill>
                  <a:schemeClr val="dk1"/>
                </a:solidFill>
                <a:latin typeface="Philosopher"/>
                <a:ea typeface="Philosopher"/>
                <a:cs typeface="Philosopher"/>
                <a:sym typeface="Philosopher"/>
              </a:rPr>
              <a:t>Συνεδρία 5: Αξιολόγηση και ανατροφοδότηση</a:t>
            </a:r>
            <a:endParaRPr sz="1800" b="1" dirty="0">
              <a:solidFill>
                <a:schemeClr val="dk1"/>
              </a:solidFill>
              <a:latin typeface="Philosopher"/>
              <a:ea typeface="Philosopher"/>
              <a:cs typeface="Philosopher"/>
              <a:sym typeface="Philosopher"/>
            </a:endParaRPr>
          </a:p>
        </p:txBody>
      </p:sp>
      <p:sp>
        <p:nvSpPr>
          <p:cNvPr id="70" name="Google Shape;70;p14"/>
          <p:cNvSpPr/>
          <p:nvPr/>
        </p:nvSpPr>
        <p:spPr>
          <a:xfrm rot="5400000">
            <a:off x="6442213" y="2497652"/>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44988" y="2273090"/>
            <a:ext cx="5347500" cy="6879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Συνεδρία 2: Σχεδιασμός ελκυστικών μαθησιακών εμπειριών,</a:t>
            </a:r>
            <a:endParaRPr sz="1800" b="1">
              <a:solidFill>
                <a:schemeClr val="dk1"/>
              </a:solidFill>
              <a:latin typeface="Philosopher"/>
              <a:ea typeface="Philosopher"/>
              <a:cs typeface="Philosopher"/>
              <a:sym typeface="Philosopher"/>
            </a:endParaRPr>
          </a:p>
        </p:txBody>
      </p:sp>
      <p:sp>
        <p:nvSpPr>
          <p:cNvPr id="72" name="Google Shape;72;p14"/>
          <p:cNvSpPr/>
          <p:nvPr/>
        </p:nvSpPr>
        <p:spPr>
          <a:xfrm rot="5400000">
            <a:off x="6435675" y="3117179"/>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44988" y="2994710"/>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dirty="0">
                <a:solidFill>
                  <a:schemeClr val="dk1"/>
                </a:solidFill>
                <a:latin typeface="Philosopher"/>
                <a:ea typeface="Philosopher"/>
                <a:cs typeface="Philosopher"/>
                <a:sym typeface="Philosopher"/>
              </a:rPr>
              <a:t>Συνεδρία 3: Επικοινωνία και αλληλεπίδραση,</a:t>
            </a:r>
            <a:endParaRPr sz="1800" b="1" dirty="0">
              <a:solidFill>
                <a:schemeClr val="dk1"/>
              </a:solidFill>
              <a:latin typeface="Philosopher"/>
              <a:ea typeface="Philosopher"/>
              <a:cs typeface="Philosopher"/>
              <a:sym typeface="Philosopher"/>
            </a:endParaRPr>
          </a:p>
        </p:txBody>
      </p:sp>
      <p:sp>
        <p:nvSpPr>
          <p:cNvPr id="74" name="Google Shape;74;p14"/>
          <p:cNvSpPr/>
          <p:nvPr/>
        </p:nvSpPr>
        <p:spPr>
          <a:xfrm rot="5400000">
            <a:off x="6442213" y="369055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sp>
        <p:nvSpPr>
          <p:cNvPr id="78" name="Google Shape;78;p14"/>
          <p:cNvSpPr txBox="1"/>
          <p:nvPr/>
        </p:nvSpPr>
        <p:spPr>
          <a:xfrm>
            <a:off x="6744988" y="4628649"/>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600"/>
              </a:spcAft>
              <a:buNone/>
            </a:pPr>
            <a:r>
              <a:rPr lang="cs-CZ" sz="1800" b="1" dirty="0">
                <a:solidFill>
                  <a:schemeClr val="dk1"/>
                </a:solidFill>
                <a:latin typeface="Philosopher"/>
                <a:ea typeface="Philosopher"/>
                <a:cs typeface="Philosopher"/>
                <a:sym typeface="Philosopher"/>
              </a:rPr>
              <a:t>Συνεδρία 6: Προσαρμογή στρατηγικών δέσμευσης</a:t>
            </a:r>
            <a:endParaRPr sz="1800" b="1" dirty="0">
              <a:solidFill>
                <a:schemeClr val="dk1"/>
              </a:solidFill>
              <a:latin typeface="Philosopher"/>
              <a:ea typeface="Philosopher"/>
              <a:cs typeface="Philosopher"/>
              <a:sym typeface="Philosopher"/>
            </a:endParaRPr>
          </a:p>
        </p:txBody>
      </p:sp>
      <p:sp>
        <p:nvSpPr>
          <p:cNvPr id="79" name="Google Shape;79;p14"/>
          <p:cNvSpPr txBox="1"/>
          <p:nvPr/>
        </p:nvSpPr>
        <p:spPr>
          <a:xfrm>
            <a:off x="6732063" y="3657026"/>
            <a:ext cx="495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dirty="0">
                <a:solidFill>
                  <a:schemeClr val="dk1"/>
                </a:solidFill>
                <a:latin typeface="Philosopher"/>
                <a:ea typeface="Philosopher"/>
                <a:cs typeface="Philosopher"/>
                <a:sym typeface="Philosopher"/>
              </a:rPr>
              <a:t>Συνεδρία 4: Παιχνιδοποίηση και κίνητρα</a:t>
            </a:r>
            <a:endParaRPr sz="1800" b="1" dirty="0">
              <a:solidFill>
                <a:schemeClr val="dk1"/>
              </a:solidFill>
              <a:latin typeface="Philosopher"/>
              <a:ea typeface="Philosopher"/>
              <a:cs typeface="Philosopher"/>
              <a:sym typeface="Philosopher"/>
            </a:endParaRPr>
          </a:p>
        </p:txBody>
      </p:sp>
      <p:sp>
        <p:nvSpPr>
          <p:cNvPr id="80" name="Google Shape;80;p14"/>
          <p:cNvSpPr txBox="1"/>
          <p:nvPr/>
        </p:nvSpPr>
        <p:spPr>
          <a:xfrm>
            <a:off x="6744988" y="5252625"/>
            <a:ext cx="49542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600"/>
              </a:spcBef>
              <a:spcAft>
                <a:spcPts val="600"/>
              </a:spcAft>
              <a:buClr>
                <a:schemeClr val="dk1"/>
              </a:buClr>
              <a:buSzPts val="1100"/>
              <a:buFont typeface="Arial"/>
              <a:buNone/>
            </a:pPr>
            <a:r>
              <a:rPr lang="cs-CZ" sz="1800" b="1" dirty="0">
                <a:solidFill>
                  <a:schemeClr val="dk1"/>
                </a:solidFill>
                <a:latin typeface="Philosopher"/>
                <a:ea typeface="Philosopher"/>
                <a:cs typeface="Philosopher"/>
                <a:sym typeface="Philosopher"/>
              </a:rPr>
              <a:t>Συχνές ερωτήσεις, αξιολόγηση και συμπέρασμα</a:t>
            </a:r>
            <a:endParaRPr sz="1800" b="1" dirty="0">
              <a:solidFill>
                <a:schemeClr val="dk1"/>
              </a:solidFill>
              <a:latin typeface="Philosopher"/>
              <a:ea typeface="Philosopher"/>
              <a:cs typeface="Philosopher"/>
              <a:sym typeface="Philosopher"/>
            </a:endParaRPr>
          </a:p>
        </p:txBody>
      </p:sp>
      <p:sp>
        <p:nvSpPr>
          <p:cNvPr id="81" name="Google Shape;81;p14"/>
          <p:cNvSpPr/>
          <p:nvPr/>
        </p:nvSpPr>
        <p:spPr>
          <a:xfrm rot="5400000">
            <a:off x="6442213" y="416485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14"/>
          <p:cNvSpPr/>
          <p:nvPr/>
        </p:nvSpPr>
        <p:spPr>
          <a:xfrm rot="5400000">
            <a:off x="6462696" y="4732443"/>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14"/>
          <p:cNvSpPr/>
          <p:nvPr/>
        </p:nvSpPr>
        <p:spPr>
          <a:xfrm rot="5400000">
            <a:off x="6453552" y="5377188"/>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9DA652A-EFFD-1E63-EA15-67682C33D8A0}"/>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1"/>
          <p:cNvPicPr preferRelativeResize="0"/>
          <p:nvPr/>
        </p:nvPicPr>
        <p:blipFill rotWithShape="1">
          <a:blip r:embed="rId3">
            <a:alphaModFix amt="13000"/>
          </a:blip>
          <a:srcRect t="11984" b="14263"/>
          <a:stretch/>
        </p:blipFill>
        <p:spPr>
          <a:xfrm>
            <a:off x="0" y="100"/>
            <a:ext cx="12192000" cy="6858000"/>
          </a:xfrm>
          <a:prstGeom prst="rect">
            <a:avLst/>
          </a:prstGeom>
          <a:noFill/>
          <a:ln>
            <a:noFill/>
          </a:ln>
        </p:spPr>
      </p:pic>
      <p:sp>
        <p:nvSpPr>
          <p:cNvPr id="464" name="Google Shape;464;p41"/>
          <p:cNvSpPr txBox="1"/>
          <p:nvPr/>
        </p:nvSpPr>
        <p:spPr>
          <a:xfrm>
            <a:off x="3912600" y="303625"/>
            <a:ext cx="4366800" cy="654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Ομαδική συζήτηση: Εμπειρίες και Προκλήσεις</a:t>
            </a:r>
            <a:endParaRPr sz="2400" b="1" i="0" u="none" strike="noStrike" cap="none">
              <a:solidFill>
                <a:schemeClr val="dk1"/>
              </a:solidFill>
              <a:latin typeface="Philosopher"/>
              <a:ea typeface="Philosopher"/>
              <a:cs typeface="Philosopher"/>
              <a:sym typeface="Philosopher"/>
            </a:endParaRPr>
          </a:p>
        </p:txBody>
      </p:sp>
      <p:grpSp>
        <p:nvGrpSpPr>
          <p:cNvPr id="465" name="Google Shape;465;p41"/>
          <p:cNvGrpSpPr/>
          <p:nvPr/>
        </p:nvGrpSpPr>
        <p:grpSpPr>
          <a:xfrm>
            <a:off x="5470062" y="1228879"/>
            <a:ext cx="1251876" cy="358096"/>
            <a:chOff x="5470062" y="1167647"/>
            <a:chExt cx="1251876" cy="358096"/>
          </a:xfrm>
        </p:grpSpPr>
        <p:sp>
          <p:nvSpPr>
            <p:cNvPr id="466" name="Google Shape;466;p4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4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p4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69" name="Google Shape;469;p4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471" name="Google Shape;471;p41"/>
          <p:cNvSpPr txBox="1"/>
          <p:nvPr/>
        </p:nvSpPr>
        <p:spPr>
          <a:xfrm>
            <a:off x="1137000" y="1914873"/>
            <a:ext cx="9918000" cy="3535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arenR"/>
            </a:pPr>
            <a:r>
              <a:rPr lang="cs-CZ" sz="2000" b="0" i="0" u="none" strike="noStrike" cap="none" dirty="0">
                <a:solidFill>
                  <a:srgbClr val="000000"/>
                </a:solidFill>
                <a:latin typeface="Philosopher"/>
                <a:ea typeface="Philosopher"/>
                <a:cs typeface="Philosopher"/>
                <a:sym typeface="Philosopher"/>
              </a:rPr>
              <a:t>Χωρίστε τους συμμετέχοντες σε μικρές ομάδες </a:t>
            </a:r>
            <a:r>
              <a:rPr lang="cs-CZ" sz="2000" b="1" i="0" u="none" strike="noStrike" cap="none" dirty="0">
                <a:solidFill>
                  <a:srgbClr val="000000"/>
                </a:solidFill>
                <a:latin typeface="Philosopher"/>
                <a:ea typeface="Philosopher"/>
                <a:cs typeface="Philosopher"/>
                <a:sym typeface="Philosopher"/>
              </a:rPr>
              <a:t>των </a:t>
            </a:r>
            <a:r>
              <a:rPr lang="cs-CZ" sz="2000" b="1" dirty="0">
                <a:latin typeface="Philosopher"/>
                <a:ea typeface="Philosopher"/>
                <a:cs typeface="Philosopher"/>
                <a:sym typeface="Philosopher"/>
              </a:rPr>
              <a:t>3-4 </a:t>
            </a:r>
            <a:r>
              <a:rPr lang="cs-CZ" sz="2000" b="1" i="0" u="none" strike="noStrike" cap="none" dirty="0">
                <a:solidFill>
                  <a:srgbClr val="000000"/>
                </a:solidFill>
                <a:latin typeface="Philosopher"/>
                <a:ea typeface="Philosopher"/>
                <a:cs typeface="Philosopher"/>
                <a:sym typeface="Philosopher"/>
              </a:rPr>
              <a:t>ατόμων</a:t>
            </a:r>
            <a:r>
              <a:rPr lang="cs-CZ" sz="2000" b="0" i="0" u="none" strike="noStrike" cap="none" dirty="0">
                <a:solidFill>
                  <a:srgbClr val="000000"/>
                </a:solidFill>
                <a:latin typeface="Philosopher"/>
                <a:ea typeface="Philosopher"/>
                <a:cs typeface="Philosopher"/>
                <a:sym typeface="Philosopher"/>
              </a:rPr>
              <a:t>.</a:t>
            </a:r>
            <a:endParaRPr sz="20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1000"/>
              </a:spcBef>
              <a:spcAft>
                <a:spcPts val="0"/>
              </a:spcAft>
              <a:buSzPts val="2000"/>
              <a:buFont typeface="Philosopher"/>
              <a:buAutoNum type="arabicParenR"/>
            </a:pPr>
            <a:r>
              <a:rPr lang="cs-CZ" sz="2000" b="1" dirty="0">
                <a:latin typeface="Philosopher"/>
                <a:ea typeface="Philosopher"/>
                <a:cs typeface="Philosopher"/>
                <a:sym typeface="Philosopher"/>
              </a:rPr>
              <a:t>Ερωτήσεις για συζήτηση</a:t>
            </a:r>
            <a:r>
              <a:rPr lang="cs-CZ" sz="2000" dirty="0">
                <a:latin typeface="Philosopher"/>
                <a:ea typeface="Philosopher"/>
                <a:cs typeface="Philosopher"/>
                <a:sym typeface="Philosopher"/>
              </a:rPr>
              <a:t>:</a:t>
            </a:r>
            <a:endParaRPr sz="2000" dirty="0">
              <a:latin typeface="Philosopher"/>
              <a:ea typeface="Philosopher"/>
              <a:cs typeface="Philosopher"/>
              <a:sym typeface="Philosopher"/>
            </a:endParaRPr>
          </a:p>
          <a:p>
            <a:pPr marL="914400" marR="0" lvl="1" indent="-355600" algn="just" rtl="0">
              <a:lnSpc>
                <a:spcPct val="100000"/>
              </a:lnSpc>
              <a:spcBef>
                <a:spcPts val="1000"/>
              </a:spcBef>
              <a:spcAft>
                <a:spcPts val="0"/>
              </a:spcAft>
              <a:buSzPts val="2000"/>
              <a:buFont typeface="Philosopher"/>
              <a:buAutoNum type="alphaLcParenR"/>
            </a:pPr>
            <a:r>
              <a:rPr lang="cs-CZ" sz="2000" dirty="0">
                <a:latin typeface="Philosopher"/>
                <a:ea typeface="Philosopher"/>
                <a:cs typeface="Philosopher"/>
                <a:sym typeface="Philosopher"/>
              </a:rPr>
              <a:t>Ποιες πλατφόρμες κοινωνικής δικτύωσης έχετε χρησιμοποιήσει για να εμπλέξετε ενήλικες εκπαιδευόμενους; Ποια ήταν τα αποτελέσματα;</a:t>
            </a:r>
            <a:endParaRPr sz="2000" dirty="0">
              <a:latin typeface="Philosopher"/>
              <a:ea typeface="Philosopher"/>
              <a:cs typeface="Philosopher"/>
              <a:sym typeface="Philosopher"/>
            </a:endParaRPr>
          </a:p>
          <a:p>
            <a:pPr marL="914400" marR="0" lvl="1" indent="-355600" algn="just" rtl="0">
              <a:lnSpc>
                <a:spcPct val="100000"/>
              </a:lnSpc>
              <a:spcBef>
                <a:spcPts val="1000"/>
              </a:spcBef>
              <a:spcAft>
                <a:spcPts val="0"/>
              </a:spcAft>
              <a:buSzPts val="2000"/>
              <a:buFont typeface="Philosopher"/>
              <a:buAutoNum type="alphaLcParenR"/>
            </a:pPr>
            <a:r>
              <a:rPr lang="cs-CZ" sz="2000" dirty="0">
                <a:latin typeface="Philosopher"/>
                <a:ea typeface="Philosopher"/>
                <a:cs typeface="Philosopher"/>
                <a:sym typeface="Philosopher"/>
              </a:rPr>
              <a:t>Ποιες στρατηγικές βρήκατε αποτελεσματικές για την πρόκληση συζητήσεων και αλληλεπιδράσεων στα μέσα κοινωνικής δικτύωσης;</a:t>
            </a:r>
            <a:endParaRPr sz="2000" dirty="0">
              <a:latin typeface="Philosopher"/>
              <a:ea typeface="Philosopher"/>
              <a:cs typeface="Philosopher"/>
              <a:sym typeface="Philosopher"/>
            </a:endParaRPr>
          </a:p>
          <a:p>
            <a:pPr marL="914400" lvl="1" indent="-355600" algn="l" rtl="0">
              <a:lnSpc>
                <a:spcPct val="115000"/>
              </a:lnSpc>
              <a:spcBef>
                <a:spcPts val="1000"/>
              </a:spcBef>
              <a:spcAft>
                <a:spcPts val="0"/>
              </a:spcAft>
              <a:buSzPts val="2000"/>
              <a:buFont typeface="Philosopher"/>
              <a:buAutoNum type="alphaLcParenR"/>
            </a:pPr>
            <a:r>
              <a:rPr lang="cs-CZ" sz="2000" dirty="0">
                <a:latin typeface="Philosopher"/>
                <a:ea typeface="Philosopher"/>
                <a:cs typeface="Philosopher"/>
                <a:sym typeface="Philosopher"/>
              </a:rPr>
              <a:t>Ποιες προκλήσεις αντιμετωπίσατε κατά τη χρήση των μέσων κοινωνικής δικτύωσης για τη δέσμευση και πώς τις ξεπεράσατε;</a:t>
            </a:r>
            <a:endParaRPr sz="2000" dirty="0">
              <a:latin typeface="Philosopher"/>
              <a:ea typeface="Philosopher"/>
              <a:cs typeface="Philosopher"/>
              <a:sym typeface="Philosopher"/>
            </a:endParaRPr>
          </a:p>
          <a:p>
            <a:pPr marL="457200" marR="0" lvl="0" indent="0" algn="just" rtl="0">
              <a:lnSpc>
                <a:spcPct val="100000"/>
              </a:lnSpc>
              <a:spcBef>
                <a:spcPts val="1000"/>
              </a:spcBef>
              <a:spcAft>
                <a:spcPts val="0"/>
              </a:spcAft>
              <a:buNone/>
            </a:pPr>
            <a:endParaRPr sz="1600" b="0" i="1" u="none" strike="noStrike" cap="none" dirty="0">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EA3CE2F7-C9CA-7F2A-C491-40F0CCED8B91}"/>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p:nvPr/>
        </p:nvSpPr>
        <p:spPr>
          <a:xfrm>
            <a:off x="3071701" y="2632325"/>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Ερωτήσεις και απαντήσεις και σύνοψη.</a:t>
            </a:r>
            <a:endParaRPr sz="2500" b="1" i="0" u="none" strike="noStrike" cap="none">
              <a:solidFill>
                <a:schemeClr val="dk1"/>
              </a:solidFill>
              <a:latin typeface="Philosopher"/>
              <a:ea typeface="Philosopher"/>
              <a:cs typeface="Philosopher"/>
              <a:sym typeface="Philosopher"/>
            </a:endParaRPr>
          </a:p>
        </p:txBody>
      </p:sp>
      <p:grpSp>
        <p:nvGrpSpPr>
          <p:cNvPr id="477" name="Google Shape;477;p42"/>
          <p:cNvGrpSpPr/>
          <p:nvPr/>
        </p:nvGrpSpPr>
        <p:grpSpPr>
          <a:xfrm>
            <a:off x="5470012" y="3428997"/>
            <a:ext cx="1251984" cy="358200"/>
            <a:chOff x="5470062" y="1167647"/>
            <a:chExt cx="1251984" cy="358200"/>
          </a:xfrm>
        </p:grpSpPr>
        <p:sp>
          <p:nvSpPr>
            <p:cNvPr id="478" name="Google Shape;478;p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p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1" name="Google Shape;481;p4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2" name="Picture 1">
            <a:extLst>
              <a:ext uri="{FF2B5EF4-FFF2-40B4-BE49-F238E27FC236}">
                <a16:creationId xmlns:a16="http://schemas.microsoft.com/office/drawing/2014/main" id="{1A944DDA-964A-CDA7-8B2C-1561949ED3D4}"/>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4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88" name="Google Shape;488;p4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9" name="Google Shape;489;p4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ΏΡΑ ΓΙΑ ΔΙΆΛΕΙΜΜΑ!</a:t>
            </a:r>
            <a:endParaRPr sz="6600" b="0" i="0" u="none" strike="noStrike" cap="none">
              <a:solidFill>
                <a:schemeClr val="dk1"/>
              </a:solidFill>
              <a:latin typeface="Roboto"/>
              <a:ea typeface="Roboto"/>
              <a:cs typeface="Roboto"/>
              <a:sym typeface="Roboto"/>
            </a:endParaRPr>
          </a:p>
        </p:txBody>
      </p:sp>
      <p:pic>
        <p:nvPicPr>
          <p:cNvPr id="490" name="Google Shape;490;p4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F3736730-7CC1-A629-7F1C-BA685021921C}"/>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7" name="Google Shape;497;p44"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98" name="Google Shape;498;p44"/>
          <p:cNvSpPr txBox="1"/>
          <p:nvPr/>
        </p:nvSpPr>
        <p:spPr>
          <a:xfrm>
            <a:off x="5450555" y="1678900"/>
            <a:ext cx="12909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cs-CZ" sz="1800" b="1" dirty="0">
                <a:solidFill>
                  <a:schemeClr val="dk1"/>
                </a:solidFill>
                <a:latin typeface="Philosopher"/>
                <a:ea typeface="Philosopher"/>
                <a:cs typeface="Philosopher"/>
                <a:sym typeface="Philosopher"/>
              </a:rPr>
              <a:t>Συνεδρία 4 </a:t>
            </a:r>
            <a:endParaRPr sz="1800" b="1" dirty="0">
              <a:solidFill>
                <a:schemeClr val="dk1"/>
              </a:solidFill>
              <a:latin typeface="Philosopher"/>
              <a:ea typeface="Philosopher"/>
              <a:cs typeface="Philosopher"/>
              <a:sym typeface="Philosopher"/>
            </a:endParaRPr>
          </a:p>
        </p:txBody>
      </p:sp>
      <p:sp>
        <p:nvSpPr>
          <p:cNvPr id="499" name="Google Shape;499;p44"/>
          <p:cNvSpPr txBox="1"/>
          <p:nvPr/>
        </p:nvSpPr>
        <p:spPr>
          <a:xfrm>
            <a:off x="3824077" y="463563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Παιχνιδοποίηση και παρακίνηση</a:t>
            </a:r>
            <a:endParaRPr sz="20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BD037E7B-2628-97A3-7977-A240F474E97D}"/>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5"/>
          <p:cNvSpPr txBox="1"/>
          <p:nvPr/>
        </p:nvSpPr>
        <p:spPr>
          <a:xfrm>
            <a:off x="3822381"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Ανακεφαλαίωση της προηγούμενης συνεδρίας</a:t>
            </a:r>
            <a:endParaRPr sz="2800" b="1" i="0" u="none" strike="noStrike" cap="none">
              <a:solidFill>
                <a:schemeClr val="dk1"/>
              </a:solidFill>
              <a:latin typeface="Philosopher"/>
              <a:ea typeface="Philosopher"/>
              <a:cs typeface="Philosopher"/>
              <a:sym typeface="Philosopher"/>
            </a:endParaRPr>
          </a:p>
        </p:txBody>
      </p:sp>
      <p:grpSp>
        <p:nvGrpSpPr>
          <p:cNvPr id="506" name="Google Shape;506;p45"/>
          <p:cNvGrpSpPr/>
          <p:nvPr/>
        </p:nvGrpSpPr>
        <p:grpSpPr>
          <a:xfrm>
            <a:off x="5470008" y="1588695"/>
            <a:ext cx="1251984" cy="358200"/>
            <a:chOff x="5470062" y="1167647"/>
            <a:chExt cx="1251984" cy="358200"/>
          </a:xfrm>
        </p:grpSpPr>
        <p:sp>
          <p:nvSpPr>
            <p:cNvPr id="507" name="Google Shape;507;p4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4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09" name="Google Shape;509;p4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0" name="Google Shape;510;p4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512" name="Google Shape;512;p45"/>
          <p:cNvSpPr txBox="1"/>
          <p:nvPr/>
        </p:nvSpPr>
        <p:spPr>
          <a:xfrm>
            <a:off x="3429825" y="2606538"/>
            <a:ext cx="5181300" cy="985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2700">
                <a:latin typeface="Philosopher"/>
                <a:ea typeface="Philosopher"/>
                <a:cs typeface="Philosopher"/>
                <a:sym typeface="Philosopher"/>
              </a:rPr>
              <a:t>Οι στρατηγικές επικοινωνίας που συζητήθηκαν στην προηγούμενη συνεδρία,</a:t>
            </a:r>
            <a:endParaRPr sz="2700">
              <a:latin typeface="Philosopher"/>
              <a:ea typeface="Philosopher"/>
              <a:cs typeface="Philosopher"/>
              <a:sym typeface="Philosopher"/>
            </a:endParaRPr>
          </a:p>
        </p:txBody>
      </p:sp>
      <p:sp>
        <p:nvSpPr>
          <p:cNvPr id="513" name="Google Shape;513;p45"/>
          <p:cNvSpPr txBox="1"/>
          <p:nvPr/>
        </p:nvSpPr>
        <p:spPr>
          <a:xfrm>
            <a:off x="5897225" y="4553425"/>
            <a:ext cx="5487600" cy="101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cs-CZ" sz="2500">
                <a:solidFill>
                  <a:schemeClr val="dk1"/>
                </a:solidFill>
                <a:latin typeface="Philosopher"/>
                <a:ea typeface="Philosopher"/>
                <a:cs typeface="Philosopher"/>
                <a:sym typeface="Philosopher"/>
              </a:rPr>
              <a:t>Η σημασία της επικοινωνίας και της αλληλεπίδρασης στην ψηφιακή εκπαίδευση.</a:t>
            </a:r>
            <a:endParaRPr sz="1200"/>
          </a:p>
        </p:txBody>
      </p:sp>
      <p:sp>
        <p:nvSpPr>
          <p:cNvPr id="514" name="Google Shape;514;p45"/>
          <p:cNvSpPr/>
          <p:nvPr/>
        </p:nvSpPr>
        <p:spPr>
          <a:xfrm>
            <a:off x="3822363" y="4261333"/>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sp>
      <p:sp>
        <p:nvSpPr>
          <p:cNvPr id="515" name="Google Shape;515;p45"/>
          <p:cNvSpPr/>
          <p:nvPr/>
        </p:nvSpPr>
        <p:spPr>
          <a:xfrm>
            <a:off x="1406675" y="2421914"/>
            <a:ext cx="1861380" cy="1355084"/>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5">
              <a:alphaModFix/>
            </a:blip>
            <a:stretch>
              <a:fillRect/>
            </a:stretch>
          </a:blipFill>
          <a:ln>
            <a:noFill/>
          </a:ln>
        </p:spPr>
      </p:sp>
      <p:pic>
        <p:nvPicPr>
          <p:cNvPr id="2" name="Picture 1">
            <a:extLst>
              <a:ext uri="{FF2B5EF4-FFF2-40B4-BE49-F238E27FC236}">
                <a16:creationId xmlns:a16="http://schemas.microsoft.com/office/drawing/2014/main" id="{D603839E-B4D0-8969-4359-560AC60DD8C6}"/>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6"/>
          <p:cNvSpPr txBox="1"/>
          <p:nvPr/>
        </p:nvSpPr>
        <p:spPr>
          <a:xfrm>
            <a:off x="4078500" y="361178"/>
            <a:ext cx="4035000" cy="70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500" b="1">
                <a:solidFill>
                  <a:schemeClr val="dk1"/>
                </a:solidFill>
                <a:latin typeface="Philosopher"/>
                <a:ea typeface="Philosopher"/>
                <a:cs typeface="Philosopher"/>
                <a:sym typeface="Philosopher"/>
              </a:rPr>
              <a:t>Αρχές και κίνητρα παιχνιδοποίησης (I)</a:t>
            </a:r>
            <a:endParaRPr sz="2500" b="1" i="0" u="none" strike="noStrike" cap="none">
              <a:solidFill>
                <a:schemeClr val="dk1"/>
              </a:solidFill>
              <a:latin typeface="Philosopher"/>
              <a:ea typeface="Philosopher"/>
              <a:cs typeface="Philosopher"/>
              <a:sym typeface="Philosopher"/>
            </a:endParaRPr>
          </a:p>
        </p:txBody>
      </p:sp>
      <p:pic>
        <p:nvPicPr>
          <p:cNvPr id="521" name="Google Shape;521;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23" name="Google Shape;523;p46"/>
          <p:cNvSpPr txBox="1"/>
          <p:nvPr/>
        </p:nvSpPr>
        <p:spPr>
          <a:xfrm>
            <a:off x="623250" y="2762171"/>
            <a:ext cx="7261200" cy="1333658"/>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1000"/>
              </a:spcAft>
              <a:buSzPts val="2000"/>
              <a:buFont typeface="Philosopher"/>
              <a:buChar char="-"/>
            </a:pPr>
            <a:r>
              <a:rPr lang="cs-CZ" sz="1600" b="1" dirty="0">
                <a:highlight>
                  <a:schemeClr val="accent1"/>
                </a:highlight>
                <a:latin typeface="Philosopher"/>
                <a:ea typeface="Philosopher"/>
                <a:cs typeface="Philosopher"/>
                <a:sym typeface="Philosopher"/>
              </a:rPr>
              <a:t>Οι σαφείς στόχοι </a:t>
            </a:r>
            <a:r>
              <a:rPr lang="cs-CZ" sz="1600" dirty="0">
                <a:latin typeface="Philosopher"/>
                <a:ea typeface="Philosopher"/>
                <a:cs typeface="Philosopher"/>
                <a:sym typeface="Philosopher"/>
              </a:rPr>
              <a:t>παρέχουν μια αίσθηση σκοπού και κατεύθυνσης, παρακινώντας τους εκπαιδευόμενους να εργαστούν για συγκεκριμένα αποτελέσματα. Η επίτευξη των στόχων προκαλεί την αίσθηση της ολοκλήρωσης,</a:t>
            </a:r>
            <a:endParaRPr sz="1600" dirty="0">
              <a:latin typeface="Philosopher"/>
              <a:ea typeface="Philosopher"/>
              <a:cs typeface="Philosopher"/>
              <a:sym typeface="Philosopher"/>
            </a:endParaRPr>
          </a:p>
        </p:txBody>
      </p:sp>
      <p:sp>
        <p:nvSpPr>
          <p:cNvPr id="524" name="Google Shape;524;p46"/>
          <p:cNvSpPr txBox="1"/>
          <p:nvPr/>
        </p:nvSpPr>
        <p:spPr>
          <a:xfrm>
            <a:off x="2171550" y="1405738"/>
            <a:ext cx="797829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600" b="1" i="1" dirty="0">
                <a:latin typeface="Philosopher"/>
                <a:ea typeface="Philosopher"/>
                <a:cs typeface="Philosopher"/>
                <a:sym typeface="Philosopher"/>
              </a:rPr>
              <a:t>Η παιχνιδοποίηση </a:t>
            </a:r>
            <a:r>
              <a:rPr lang="cs-CZ" sz="1600" i="1" dirty="0">
                <a:latin typeface="Philosopher"/>
                <a:ea typeface="Philosopher"/>
                <a:cs typeface="Philosopher"/>
                <a:sym typeface="Philosopher"/>
              </a:rPr>
              <a:t>περιλαμβάνει την ενσωμάτωση </a:t>
            </a:r>
            <a:r>
              <a:rPr lang="cs-CZ" sz="1600" b="1" i="1" dirty="0">
                <a:latin typeface="Philosopher"/>
                <a:ea typeface="Philosopher"/>
                <a:cs typeface="Philosopher"/>
                <a:sym typeface="Philosopher"/>
              </a:rPr>
              <a:t>στοιχείων που μοιάζουν με παιχνίδια σε πλαίσια που δεν είναι παιχνίδια </a:t>
            </a:r>
            <a:r>
              <a:rPr lang="cs-CZ" sz="1600" i="1" dirty="0">
                <a:latin typeface="Philosopher"/>
                <a:ea typeface="Philosopher"/>
                <a:cs typeface="Philosopher"/>
                <a:sym typeface="Philosopher"/>
              </a:rPr>
              <a:t>για </a:t>
            </a:r>
            <a:r>
              <a:rPr lang="cs-CZ" sz="1600" b="1" i="1" dirty="0">
                <a:latin typeface="Philosopher"/>
                <a:ea typeface="Philosopher"/>
                <a:cs typeface="Philosopher"/>
                <a:sym typeface="Philosopher"/>
              </a:rPr>
              <a:t>την ενίσχυση της δέσμευσης και των κινήτρων</a:t>
            </a:r>
            <a:r>
              <a:rPr lang="cs-CZ" sz="1600" i="1" dirty="0">
                <a:latin typeface="Philosopher"/>
                <a:ea typeface="Philosopher"/>
                <a:cs typeface="Philosopher"/>
                <a:sym typeface="Philosopher"/>
              </a:rPr>
              <a:t>. Ακολουθούν </a:t>
            </a:r>
            <a:r>
              <a:rPr lang="cs-CZ" sz="1600" i="1" u="sng" dirty="0">
                <a:highlight>
                  <a:srgbClr val="FFE68F"/>
                </a:highlight>
                <a:latin typeface="Philosopher"/>
                <a:ea typeface="Philosopher"/>
                <a:cs typeface="Philosopher"/>
                <a:sym typeface="Philosopher"/>
              </a:rPr>
              <a:t>οι βασικές αρχές της παιχνιδοποίησης </a:t>
            </a:r>
            <a:r>
              <a:rPr lang="cs-CZ" sz="1600" i="1" dirty="0">
                <a:latin typeface="Philosopher"/>
                <a:ea typeface="Philosopher"/>
                <a:cs typeface="Philosopher"/>
                <a:sym typeface="Philosopher"/>
              </a:rPr>
              <a:t>και ο αντίκτυπός τους στην παρακίνηση των μαθητών:</a:t>
            </a:r>
            <a:endParaRPr sz="1600" i="1" dirty="0">
              <a:latin typeface="Philosopher"/>
              <a:ea typeface="Philosopher"/>
              <a:cs typeface="Philosopher"/>
              <a:sym typeface="Philosopher"/>
            </a:endParaRPr>
          </a:p>
        </p:txBody>
      </p:sp>
      <p:sp>
        <p:nvSpPr>
          <p:cNvPr id="525" name="Google Shape;525;p46"/>
          <p:cNvSpPr txBox="1"/>
          <p:nvPr/>
        </p:nvSpPr>
        <p:spPr>
          <a:xfrm>
            <a:off x="623250" y="4939946"/>
            <a:ext cx="7791000" cy="1573734"/>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1000"/>
              </a:spcAft>
              <a:buClr>
                <a:schemeClr val="dk1"/>
              </a:buClr>
              <a:buSzPts val="2000"/>
              <a:buFont typeface="Philosopher"/>
              <a:buChar char="-"/>
            </a:pPr>
            <a:r>
              <a:rPr lang="cs-CZ" sz="1600" b="1" dirty="0">
                <a:solidFill>
                  <a:schemeClr val="dk1"/>
                </a:solidFill>
                <a:highlight>
                  <a:schemeClr val="accent1"/>
                </a:highlight>
                <a:latin typeface="Philosopher"/>
                <a:ea typeface="Philosopher"/>
                <a:cs typeface="Philosopher"/>
                <a:sym typeface="Philosopher"/>
              </a:rPr>
              <a:t>Η άμεση ανατροφοδότηση </a:t>
            </a:r>
            <a:r>
              <a:rPr lang="cs-CZ" sz="1600" dirty="0">
                <a:solidFill>
                  <a:schemeClr val="dk1"/>
                </a:solidFill>
                <a:latin typeface="Philosopher"/>
                <a:ea typeface="Philosopher"/>
                <a:cs typeface="Philosopher"/>
                <a:sym typeface="Philosopher"/>
              </a:rPr>
              <a:t>ενημερώνει τους εκπαιδευόμενους για τις επιδόσεις τους, ενισχύοντας τη θετική συμπεριφορά και καθοδηγώντας τις βελτιώσεις. Αυτό ενισχύει την αίσθηση της ικανότητας και βοηθά στη διατήρηση της δέσμευσης.</a:t>
            </a:r>
            <a:endParaRPr sz="1600" dirty="0"/>
          </a:p>
        </p:txBody>
      </p:sp>
      <p:sp>
        <p:nvSpPr>
          <p:cNvPr id="526" name="Google Shape;526;p46"/>
          <p:cNvSpPr txBox="1"/>
          <p:nvPr/>
        </p:nvSpPr>
        <p:spPr>
          <a:xfrm>
            <a:off x="4736592" y="3991075"/>
            <a:ext cx="7004598" cy="1162339"/>
          </a:xfrm>
          <a:prstGeom prst="rect">
            <a:avLst/>
          </a:prstGeom>
          <a:noFill/>
          <a:ln>
            <a:noFill/>
          </a:ln>
        </p:spPr>
        <p:txBody>
          <a:bodyPr spcFirstLastPara="1" wrap="square" lIns="91425" tIns="91425" rIns="91425" bIns="91425" anchor="t" anchorCtr="0">
            <a:spAutoFit/>
          </a:bodyPr>
          <a:lstStyle/>
          <a:p>
            <a:pPr marL="457200" lvl="0" indent="-355600" algn="r" rtl="0">
              <a:lnSpc>
                <a:spcPct val="115000"/>
              </a:lnSpc>
              <a:spcBef>
                <a:spcPts val="0"/>
              </a:spcBef>
              <a:spcAft>
                <a:spcPts val="1000"/>
              </a:spcAft>
              <a:buClr>
                <a:schemeClr val="dk1"/>
              </a:buClr>
              <a:buSzPts val="2000"/>
              <a:buFont typeface="Philosopher"/>
              <a:buChar char="-"/>
            </a:pPr>
            <a:r>
              <a:rPr lang="cs-CZ" sz="1600" b="1" dirty="0">
                <a:solidFill>
                  <a:schemeClr val="dk1"/>
                </a:solidFill>
                <a:highlight>
                  <a:schemeClr val="accent1"/>
                </a:highlight>
                <a:latin typeface="Philosopher"/>
                <a:ea typeface="Philosopher"/>
                <a:cs typeface="Philosopher"/>
                <a:sym typeface="Philosopher"/>
              </a:rPr>
              <a:t>Η εξέλιξη </a:t>
            </a:r>
            <a:r>
              <a:rPr lang="cs-CZ" sz="1600" dirty="0">
                <a:solidFill>
                  <a:schemeClr val="dk1"/>
                </a:solidFill>
                <a:latin typeface="Philosopher"/>
                <a:ea typeface="Philosopher"/>
                <a:cs typeface="Philosopher"/>
                <a:sym typeface="Philosopher"/>
              </a:rPr>
              <a:t>αξιοποιεί την έμφυτη επιθυμία των μαθητών για ανάπτυξη και γνώση. Η εξέλιξη μέσα από τα επίπεδα δημιουργεί μια αίσθηση επίτευξης και ενθαρρύνει τη συνεχή συμμετοχή.</a:t>
            </a:r>
            <a:endParaRPr sz="1600" dirty="0"/>
          </a:p>
        </p:txBody>
      </p:sp>
      <p:sp>
        <p:nvSpPr>
          <p:cNvPr id="527" name="Google Shape;527;p46"/>
          <p:cNvSpPr/>
          <p:nvPr/>
        </p:nvSpPr>
        <p:spPr>
          <a:xfrm>
            <a:off x="2231926" y="1359550"/>
            <a:ext cx="7917914" cy="1161406"/>
          </a:xfrm>
          <a:prstGeom prst="rect">
            <a:avLst/>
          </a:prstGeom>
          <a:noFill/>
          <a:ln w="76200" cap="flat"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D222CF6-AE77-DA99-8FA9-C4129B5369C3}"/>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7"/>
          <p:cNvSpPr txBox="1"/>
          <p:nvPr/>
        </p:nvSpPr>
        <p:spPr>
          <a:xfrm>
            <a:off x="4078450" y="229128"/>
            <a:ext cx="4035000" cy="70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Αρχές Gamification και κίνητρα (II)</a:t>
            </a:r>
            <a:endParaRPr sz="2800" b="1" i="0" u="none" strike="noStrike" cap="none">
              <a:solidFill>
                <a:schemeClr val="dk1"/>
              </a:solidFill>
              <a:latin typeface="Philosopher"/>
              <a:ea typeface="Philosopher"/>
              <a:cs typeface="Philosopher"/>
              <a:sym typeface="Philosopher"/>
            </a:endParaRPr>
          </a:p>
        </p:txBody>
      </p:sp>
      <p:grpSp>
        <p:nvGrpSpPr>
          <p:cNvPr id="533" name="Google Shape;533;p47"/>
          <p:cNvGrpSpPr/>
          <p:nvPr/>
        </p:nvGrpSpPr>
        <p:grpSpPr>
          <a:xfrm>
            <a:off x="5470012" y="1137186"/>
            <a:ext cx="1251876" cy="358096"/>
            <a:chOff x="5470062" y="1167647"/>
            <a:chExt cx="1251876" cy="358096"/>
          </a:xfrm>
        </p:grpSpPr>
        <p:sp>
          <p:nvSpPr>
            <p:cNvPr id="534" name="Google Shape;534;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7" name="Google Shape;537;p4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538" name="Google Shape;538;p47"/>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539" name="Google Shape;539;p47"/>
          <p:cNvSpPr txBox="1"/>
          <p:nvPr/>
        </p:nvSpPr>
        <p:spPr>
          <a:xfrm>
            <a:off x="722550" y="1654825"/>
            <a:ext cx="8892900" cy="4633200"/>
          </a:xfrm>
          <a:prstGeom prst="rect">
            <a:avLst/>
          </a:prstGeom>
          <a:noFill/>
          <a:ln>
            <a:noFill/>
          </a:ln>
        </p:spPr>
        <p:txBody>
          <a:bodyPr spcFirstLastPara="1" wrap="square" lIns="91425" tIns="45700" rIns="91425" bIns="45700" anchor="t" anchorCtr="0">
            <a:spAutoFit/>
          </a:bodyPr>
          <a:lstStyle/>
          <a:p>
            <a:pPr marL="457200" lvl="0" indent="-355600" algn="l" rtl="0">
              <a:lnSpc>
                <a:spcPct val="115000"/>
              </a:lnSpc>
              <a:spcBef>
                <a:spcPts val="1000"/>
              </a:spcBef>
              <a:spcAft>
                <a:spcPts val="0"/>
              </a:spcAft>
              <a:buClr>
                <a:schemeClr val="dk1"/>
              </a:buClr>
              <a:buSzPts val="2000"/>
              <a:buFont typeface="Philosopher"/>
              <a:buChar char="-"/>
            </a:pPr>
            <a:r>
              <a:rPr lang="cs-CZ" sz="1800" b="1" dirty="0">
                <a:solidFill>
                  <a:schemeClr val="dk1"/>
                </a:solidFill>
                <a:highlight>
                  <a:schemeClr val="accent1"/>
                </a:highlight>
                <a:latin typeface="Philosopher"/>
                <a:ea typeface="Philosopher"/>
                <a:cs typeface="Philosopher"/>
                <a:sym typeface="Philosopher"/>
              </a:rPr>
              <a:t>Ανταγωνισμός και συνεργασία: </a:t>
            </a:r>
            <a:r>
              <a:rPr lang="cs-CZ" sz="1800" dirty="0">
                <a:solidFill>
                  <a:schemeClr val="dk1"/>
                </a:solidFill>
                <a:latin typeface="Philosopher"/>
                <a:ea typeface="Philosopher"/>
                <a:cs typeface="Philosopher"/>
                <a:sym typeface="Philosopher"/>
              </a:rPr>
              <a:t>Ο υγιής ανταγωνισμός πυροδοτεί κίνητρα, προκαλώντας τους μαθητές να ξεπεράσουν τον εαυτό τους ή τους άλλους. Η συνεργασία προάγει την αίσθηση της κοινότητας και των κοινών επιτευγμάτων, ενισχύοντας τα κίνητρα μέσω της κοινωνικής αλληλεπίδρασης,</a:t>
            </a:r>
            <a:endParaRPr sz="1800" dirty="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1800" b="1" dirty="0">
                <a:solidFill>
                  <a:schemeClr val="dk1"/>
                </a:solidFill>
                <a:highlight>
                  <a:schemeClr val="accent1"/>
                </a:highlight>
                <a:latin typeface="Philosopher"/>
                <a:ea typeface="Philosopher"/>
                <a:cs typeface="Philosopher"/>
                <a:sym typeface="Philosopher"/>
              </a:rPr>
              <a:t>Οι ανταμοιβές </a:t>
            </a:r>
            <a:r>
              <a:rPr lang="cs-CZ" sz="1800" dirty="0">
                <a:solidFill>
                  <a:schemeClr val="dk1"/>
                </a:solidFill>
                <a:latin typeface="Philosopher"/>
                <a:ea typeface="Philosopher"/>
                <a:cs typeface="Philosopher"/>
                <a:sym typeface="Philosopher"/>
              </a:rPr>
              <a:t>παρέχουν εσωτερικά και εξωτερικά κίνητρα. Αναγνωρίζουν τις προσπάθειες των μαθητών, οδηγώντας σε αυξημένη δέσμευση και επιθυμία να κερδίσουν περισσότερες ανταμοιβές,</a:t>
            </a:r>
            <a:endParaRPr sz="1800" dirty="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1800" b="1" dirty="0">
                <a:solidFill>
                  <a:schemeClr val="dk1"/>
                </a:solidFill>
                <a:highlight>
                  <a:schemeClr val="accent1"/>
                </a:highlight>
                <a:latin typeface="Philosopher"/>
                <a:ea typeface="Philosopher"/>
                <a:cs typeface="Philosopher"/>
                <a:sym typeface="Philosopher"/>
              </a:rPr>
              <a:t>Η κοινωνική αλληλεπίδραση </a:t>
            </a:r>
            <a:r>
              <a:rPr lang="cs-CZ" sz="1800" dirty="0">
                <a:solidFill>
                  <a:schemeClr val="dk1"/>
                </a:solidFill>
                <a:latin typeface="Philosopher"/>
                <a:ea typeface="Philosopher"/>
                <a:cs typeface="Philosopher"/>
                <a:sym typeface="Philosopher"/>
              </a:rPr>
              <a:t>προάγει την αίσθηση του ανήκειν και της κοινότητας. Οι μαθητές συμμετέχουν περισσότερο όταν μπορούν να μοιράζονται εμπειρίες, να συνεργάζονται και να ανταγωνίζονται με τους συνομηλίκους τους,</a:t>
            </a:r>
            <a:endParaRPr sz="1800" dirty="0">
              <a:solidFill>
                <a:schemeClr val="dk1"/>
              </a:solidFill>
              <a:latin typeface="Philosopher"/>
              <a:ea typeface="Philosopher"/>
              <a:cs typeface="Philosopher"/>
              <a:sym typeface="Philosopher"/>
            </a:endParaRPr>
          </a:p>
          <a:p>
            <a:pPr marL="457200" lvl="0" indent="-355600" algn="l" rtl="0">
              <a:spcBef>
                <a:spcPts val="1000"/>
              </a:spcBef>
              <a:spcAft>
                <a:spcPts val="1000"/>
              </a:spcAft>
              <a:buClr>
                <a:schemeClr val="dk1"/>
              </a:buClr>
              <a:buSzPts val="2000"/>
              <a:buFont typeface="Philosopher"/>
              <a:buChar char="-"/>
            </a:pPr>
            <a:r>
              <a:rPr lang="cs-CZ" sz="1800" b="1" dirty="0">
                <a:solidFill>
                  <a:schemeClr val="dk1"/>
                </a:solidFill>
                <a:highlight>
                  <a:schemeClr val="accent1"/>
                </a:highlight>
                <a:latin typeface="Philosopher"/>
                <a:ea typeface="Philosopher"/>
                <a:cs typeface="Philosopher"/>
                <a:sym typeface="Philosopher"/>
              </a:rPr>
              <a:t>Οι προκλήσεις και οι εκπλήξεις </a:t>
            </a:r>
            <a:r>
              <a:rPr lang="cs-CZ" sz="1800" dirty="0">
                <a:solidFill>
                  <a:schemeClr val="dk1"/>
                </a:solidFill>
                <a:latin typeface="Philosopher"/>
                <a:ea typeface="Philosopher"/>
                <a:cs typeface="Philosopher"/>
                <a:sym typeface="Philosopher"/>
              </a:rPr>
              <a:t>προκαλούν περιέργεια και ενθουσιασμό, αποτρέποντας τη μονοτονία και οδηγώντας σε διαρκή δέσμευση,</a:t>
            </a:r>
            <a:endParaRPr sz="1800" dirty="0">
              <a:solidFill>
                <a:schemeClr val="dk1"/>
              </a:solidFill>
              <a:latin typeface="Philosopher"/>
              <a:ea typeface="Philosopher"/>
              <a:cs typeface="Philosopher"/>
              <a:sym typeface="Philosopher"/>
            </a:endParaRPr>
          </a:p>
        </p:txBody>
      </p:sp>
      <p:sp>
        <p:nvSpPr>
          <p:cNvPr id="540" name="Google Shape;540;p47"/>
          <p:cNvSpPr/>
          <p:nvPr/>
        </p:nvSpPr>
        <p:spPr>
          <a:xfrm>
            <a:off x="10392963" y="2954675"/>
            <a:ext cx="675824" cy="948645"/>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5">
              <a:alphaModFix/>
            </a:blip>
            <a:stretch>
              <a:fillRect/>
            </a:stretch>
          </a:blipFill>
          <a:ln>
            <a:noFill/>
          </a:ln>
        </p:spPr>
      </p:sp>
      <p:sp>
        <p:nvSpPr>
          <p:cNvPr id="541" name="Google Shape;541;p47"/>
          <p:cNvSpPr/>
          <p:nvPr/>
        </p:nvSpPr>
        <p:spPr>
          <a:xfrm>
            <a:off x="10170913" y="4128937"/>
            <a:ext cx="1119934" cy="1025513"/>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6">
              <a:alphaModFix/>
            </a:blip>
            <a:stretch>
              <a:fillRect/>
            </a:stretch>
          </a:blipFill>
          <a:ln>
            <a:noFill/>
          </a:ln>
        </p:spPr>
      </p:sp>
      <p:sp>
        <p:nvSpPr>
          <p:cNvPr id="542" name="Google Shape;542;p47"/>
          <p:cNvSpPr/>
          <p:nvPr/>
        </p:nvSpPr>
        <p:spPr>
          <a:xfrm>
            <a:off x="10181488" y="5401275"/>
            <a:ext cx="1098788" cy="1025538"/>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sp>
      <p:sp>
        <p:nvSpPr>
          <p:cNvPr id="543" name="Google Shape;543;p47"/>
          <p:cNvSpPr/>
          <p:nvPr/>
        </p:nvSpPr>
        <p:spPr>
          <a:xfrm>
            <a:off x="10210875" y="1574456"/>
            <a:ext cx="1039999" cy="1024399"/>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4717E87F-0654-EF91-A7B1-B5CB53C8A530}"/>
              </a:ext>
            </a:extLst>
          </p:cNvPr>
          <p:cNvPicPr>
            <a:picLocks noChangeAspect="1"/>
          </p:cNvPicPr>
          <p:nvPr/>
        </p:nvPicPr>
        <p:blipFill>
          <a:blip r:embed="rId9"/>
          <a:stretch>
            <a:fillRect/>
          </a:stretch>
        </p:blipFill>
        <p:spPr>
          <a:xfrm>
            <a:off x="-12958" y="6179998"/>
            <a:ext cx="2713128" cy="56920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8"/>
          <p:cNvSpPr txBox="1"/>
          <p:nvPr/>
        </p:nvSpPr>
        <p:spPr>
          <a:xfrm>
            <a:off x="4078450" y="229124"/>
            <a:ext cx="4035000" cy="106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Αρχές Gamification και κίνητρα (III)</a:t>
            </a:r>
            <a:endParaRPr sz="28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800"/>
              <a:buFont typeface="Philosopher"/>
              <a:buNone/>
            </a:pPr>
            <a:endParaRPr sz="2800" b="1">
              <a:solidFill>
                <a:schemeClr val="dk1"/>
              </a:solidFill>
              <a:latin typeface="Philosopher"/>
              <a:ea typeface="Philosopher"/>
              <a:cs typeface="Philosopher"/>
              <a:sym typeface="Philosopher"/>
            </a:endParaRPr>
          </a:p>
        </p:txBody>
      </p:sp>
      <p:grpSp>
        <p:nvGrpSpPr>
          <p:cNvPr id="549" name="Google Shape;549;p48"/>
          <p:cNvGrpSpPr/>
          <p:nvPr/>
        </p:nvGrpSpPr>
        <p:grpSpPr>
          <a:xfrm>
            <a:off x="5470012" y="1123160"/>
            <a:ext cx="1251876" cy="358096"/>
            <a:chOff x="5470062" y="1167647"/>
            <a:chExt cx="1251876" cy="358096"/>
          </a:xfrm>
        </p:grpSpPr>
        <p:sp>
          <p:nvSpPr>
            <p:cNvPr id="550" name="Google Shape;550;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2" name="Google Shape;552;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53" name="Google Shape;553;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55" name="Google Shape;555;p48"/>
          <p:cNvSpPr txBox="1"/>
          <p:nvPr/>
        </p:nvSpPr>
        <p:spPr>
          <a:xfrm>
            <a:off x="2045266" y="1743875"/>
            <a:ext cx="9442200" cy="433448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0"/>
              </a:spcAft>
              <a:buSzPts val="2000"/>
              <a:buFont typeface="Philosopher"/>
              <a:buChar char="-"/>
            </a:pPr>
            <a:r>
              <a:rPr lang="cs-CZ" sz="1800" b="1" dirty="0">
                <a:highlight>
                  <a:schemeClr val="accent1"/>
                </a:highlight>
                <a:latin typeface="Philosopher"/>
                <a:ea typeface="Philosopher"/>
                <a:cs typeface="Philosopher"/>
                <a:sym typeface="Philosopher"/>
              </a:rPr>
              <a:t>Η εξατομίκευση ανταποκρίνεται στις </a:t>
            </a:r>
            <a:r>
              <a:rPr lang="cs-CZ" sz="1800" dirty="0">
                <a:latin typeface="Philosopher"/>
                <a:ea typeface="Philosopher"/>
                <a:cs typeface="Philosopher"/>
                <a:sym typeface="Philosopher"/>
              </a:rPr>
              <a:t>ατομικές προτιμήσεις, ενισχύοντας την αίσθηση αυτονομίας. Η επιλογή ενδυναμώνει τους εκπαιδευόμενους και αυξάνει την επένδυσή τους στη μαθησιακή διαδικασία,</a:t>
            </a:r>
            <a:endParaRPr sz="1800" dirty="0">
              <a:latin typeface="Philosopher"/>
              <a:ea typeface="Philosopher"/>
              <a:cs typeface="Philosopher"/>
              <a:sym typeface="Philosopher"/>
            </a:endParaRPr>
          </a:p>
          <a:p>
            <a:pPr marL="457200" marR="0" lvl="0" indent="-355600" algn="l" rtl="0">
              <a:lnSpc>
                <a:spcPct val="100000"/>
              </a:lnSpc>
              <a:spcBef>
                <a:spcPts val="1000"/>
              </a:spcBef>
              <a:spcAft>
                <a:spcPts val="0"/>
              </a:spcAft>
              <a:buSzPts val="2000"/>
              <a:buFont typeface="Philosopher"/>
              <a:buChar char="-"/>
            </a:pPr>
            <a:r>
              <a:rPr lang="cs-CZ" sz="1800" b="1" dirty="0">
                <a:highlight>
                  <a:schemeClr val="accent1"/>
                </a:highlight>
                <a:latin typeface="Philosopher"/>
                <a:ea typeface="Philosopher"/>
                <a:cs typeface="Philosopher"/>
                <a:sym typeface="Philosopher"/>
              </a:rPr>
              <a:t>Καθηλωτική αφήγηση</a:t>
            </a:r>
            <a:r>
              <a:rPr lang="cs-CZ" sz="1800" dirty="0">
                <a:highlight>
                  <a:schemeClr val="accent1"/>
                </a:highlight>
                <a:latin typeface="Philosopher"/>
                <a:ea typeface="Philosopher"/>
                <a:cs typeface="Philosopher"/>
                <a:sym typeface="Philosopher"/>
              </a:rPr>
              <a:t>:</a:t>
            </a:r>
            <a:r>
              <a:rPr lang="cs-CZ" sz="1800" dirty="0">
                <a:latin typeface="Philosopher"/>
                <a:ea typeface="Philosopher"/>
                <a:cs typeface="Philosopher"/>
                <a:sym typeface="Philosopher"/>
              </a:rPr>
              <a:t> Ιστορίες δημιουργούν ένα σχετικό πλαίσιο και μια συναισθηματική σύνδεση. Η καθηλωτική αφήγηση μπορεί να οδηγήσει σε βαθύτερη εμπλοκή και αυξημένη αίσθηση συνάφειας,</a:t>
            </a:r>
            <a:endParaRPr sz="1800" dirty="0">
              <a:latin typeface="Philosopher"/>
              <a:ea typeface="Philosopher"/>
              <a:cs typeface="Philosopher"/>
              <a:sym typeface="Philosopher"/>
            </a:endParaRPr>
          </a:p>
          <a:p>
            <a:pPr marL="457200" marR="0" lvl="0" indent="-355600" algn="l" rtl="0">
              <a:lnSpc>
                <a:spcPct val="100000"/>
              </a:lnSpc>
              <a:spcBef>
                <a:spcPts val="1000"/>
              </a:spcBef>
              <a:spcAft>
                <a:spcPts val="0"/>
              </a:spcAft>
              <a:buSzPts val="2000"/>
              <a:buFont typeface="Philosopher"/>
              <a:buChar char="-"/>
            </a:pPr>
            <a:r>
              <a:rPr lang="cs-CZ" sz="1800" b="1" dirty="0">
                <a:highlight>
                  <a:schemeClr val="accent1"/>
                </a:highlight>
                <a:latin typeface="Philosopher"/>
                <a:ea typeface="Philosopher"/>
                <a:cs typeface="Philosopher"/>
                <a:sym typeface="Philosopher"/>
              </a:rPr>
              <a:t>Επίτευγμα και πίνακες κατάταξης: </a:t>
            </a:r>
            <a:r>
              <a:rPr lang="cs-CZ" sz="1800" dirty="0">
                <a:latin typeface="Philosopher"/>
                <a:ea typeface="Philosopher"/>
                <a:cs typeface="Philosopher"/>
                <a:sym typeface="Philosopher"/>
              </a:rPr>
              <a:t>Η δημόσια αναγνώριση και η προβολή των επιτευγμάτων παρακινεί τους μαθητές να διαπρέψουν και να ανταγωνιστούν. Οι πίνακες κατάταξης ενισχύουν την επιθυμία να βρίσκονται στην κορυφή και συμβάλλουν στη διαρκή δέσμευση,</a:t>
            </a:r>
            <a:endParaRPr sz="1800" dirty="0">
              <a:latin typeface="Philosopher"/>
              <a:ea typeface="Philosopher"/>
              <a:cs typeface="Philosopher"/>
              <a:sym typeface="Philosopher"/>
            </a:endParaRPr>
          </a:p>
          <a:p>
            <a:pPr marL="457200" marR="0" lvl="0" indent="-355600" algn="l" rtl="0">
              <a:lnSpc>
                <a:spcPct val="100000"/>
              </a:lnSpc>
              <a:spcBef>
                <a:spcPts val="1000"/>
              </a:spcBef>
              <a:spcAft>
                <a:spcPts val="1000"/>
              </a:spcAft>
              <a:buSzPts val="2000"/>
              <a:buFont typeface="Philosopher"/>
              <a:buChar char="-"/>
            </a:pPr>
            <a:r>
              <a:rPr lang="cs-CZ" sz="1800" b="1" dirty="0">
                <a:highlight>
                  <a:schemeClr val="accent1"/>
                </a:highlight>
                <a:latin typeface="Philosopher"/>
                <a:ea typeface="Philosopher"/>
                <a:cs typeface="Philosopher"/>
                <a:sym typeface="Philosopher"/>
              </a:rPr>
              <a:t>Το παιχνίδι </a:t>
            </a:r>
            <a:r>
              <a:rPr lang="cs-CZ" sz="1800" dirty="0">
                <a:latin typeface="Philosopher"/>
                <a:ea typeface="Philosopher"/>
                <a:cs typeface="Philosopher"/>
                <a:sym typeface="Philosopher"/>
              </a:rPr>
              <a:t>κάνει τη μάθηση ευχάριστη και μειώνει την αντιλαμβανόμενη δυσκολία. Οι διασκεδαστικές αλληλεπιδράσεις δημιουργούν θετικά συναισθήματα, συμβάλλοντας στην ενίσχυση των κινήτρων.</a:t>
            </a:r>
            <a:endParaRPr sz="1800" dirty="0">
              <a:latin typeface="Philosopher"/>
              <a:ea typeface="Philosopher"/>
              <a:cs typeface="Philosopher"/>
              <a:sym typeface="Philosopher"/>
            </a:endParaRPr>
          </a:p>
        </p:txBody>
      </p:sp>
      <p:sp>
        <p:nvSpPr>
          <p:cNvPr id="556" name="Google Shape;556;p48"/>
          <p:cNvSpPr/>
          <p:nvPr/>
        </p:nvSpPr>
        <p:spPr>
          <a:xfrm>
            <a:off x="1173116" y="1743875"/>
            <a:ext cx="714156" cy="816178"/>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4">
              <a:alphaModFix/>
            </a:blip>
            <a:stretch>
              <a:fillRect/>
            </a:stretch>
          </a:blipFill>
          <a:ln>
            <a:noFill/>
          </a:ln>
        </p:spPr>
      </p:sp>
      <p:sp>
        <p:nvSpPr>
          <p:cNvPr id="557" name="Google Shape;557;p48"/>
          <p:cNvSpPr/>
          <p:nvPr/>
        </p:nvSpPr>
        <p:spPr>
          <a:xfrm>
            <a:off x="1067427" y="3763199"/>
            <a:ext cx="925523" cy="925523"/>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5">
              <a:alphaModFix/>
            </a:blip>
            <a:stretch>
              <a:fillRect/>
            </a:stretch>
          </a:blipFill>
          <a:ln>
            <a:noFill/>
          </a:ln>
        </p:spPr>
      </p:sp>
      <p:sp>
        <p:nvSpPr>
          <p:cNvPr id="558" name="Google Shape;558;p48"/>
          <p:cNvSpPr/>
          <p:nvPr/>
        </p:nvSpPr>
        <p:spPr>
          <a:xfrm>
            <a:off x="961259" y="2827386"/>
            <a:ext cx="1137859" cy="668492"/>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6">
              <a:alphaModFix/>
            </a:blip>
            <a:stretch>
              <a:fillRect/>
            </a:stretch>
          </a:blipFill>
          <a:ln>
            <a:noFill/>
          </a:ln>
        </p:spPr>
      </p:sp>
      <p:sp>
        <p:nvSpPr>
          <p:cNvPr id="559" name="Google Shape;559;p48"/>
          <p:cNvSpPr/>
          <p:nvPr/>
        </p:nvSpPr>
        <p:spPr>
          <a:xfrm>
            <a:off x="1124752" y="4956039"/>
            <a:ext cx="810863" cy="81611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478A9E2B-1C10-635D-B8E2-7AA1A2F13746}"/>
              </a:ext>
            </a:extLst>
          </p:cNvPr>
          <p:cNvPicPr>
            <a:picLocks noChangeAspect="1"/>
          </p:cNvPicPr>
          <p:nvPr/>
        </p:nvPicPr>
        <p:blipFill>
          <a:blip r:embed="rId8"/>
          <a:stretch>
            <a:fillRect/>
          </a:stretch>
        </p:blipFill>
        <p:spPr>
          <a:xfrm>
            <a:off x="-12958" y="6179998"/>
            <a:ext cx="2713128" cy="56920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9"/>
          <p:cNvSpPr txBox="1"/>
          <p:nvPr/>
        </p:nvSpPr>
        <p:spPr>
          <a:xfrm>
            <a:off x="3081528" y="199500"/>
            <a:ext cx="7203410" cy="7725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800"/>
              <a:buFont typeface="Philosopher"/>
              <a:buNone/>
            </a:pPr>
            <a:r>
              <a:rPr lang="cs-CZ" sz="1600" b="1" dirty="0">
                <a:solidFill>
                  <a:schemeClr val="dk1"/>
                </a:solidFill>
                <a:latin typeface="Philosopher"/>
                <a:ea typeface="Philosopher"/>
                <a:cs typeface="Philosopher"/>
                <a:sym typeface="Philosopher"/>
              </a:rPr>
              <a:t>Δραστηριότητα μικρών ομάδων:</a:t>
            </a:r>
            <a:br>
              <a:rPr lang="cs-CZ" sz="1600" b="1" dirty="0">
                <a:solidFill>
                  <a:schemeClr val="dk1"/>
                </a:solidFill>
                <a:latin typeface="Philosopher"/>
                <a:ea typeface="Philosopher"/>
                <a:cs typeface="Philosopher"/>
                <a:sym typeface="Philosopher"/>
              </a:rPr>
            </a:br>
            <a:r>
              <a:rPr lang="cs-CZ" sz="1600" b="1" dirty="0">
                <a:solidFill>
                  <a:schemeClr val="dk1"/>
                </a:solidFill>
                <a:latin typeface="Philosopher"/>
                <a:ea typeface="Philosopher"/>
                <a:cs typeface="Philosopher"/>
                <a:sym typeface="Philosopher"/>
              </a:rPr>
              <a:t>Σχεδιασμός μιας παιχνιδοποιημένης μαθησιακής δραστηριότητας:</a:t>
            </a:r>
            <a:endParaRPr sz="1600" b="1" i="0" u="none" strike="noStrike" cap="none" dirty="0">
              <a:solidFill>
                <a:schemeClr val="dk1"/>
              </a:solidFill>
              <a:latin typeface="Philosopher"/>
              <a:ea typeface="Philosopher"/>
              <a:cs typeface="Philosopher"/>
              <a:sym typeface="Philosopher"/>
            </a:endParaRPr>
          </a:p>
        </p:txBody>
      </p:sp>
      <p:grpSp>
        <p:nvGrpSpPr>
          <p:cNvPr id="565" name="Google Shape;565;p49"/>
          <p:cNvGrpSpPr/>
          <p:nvPr/>
        </p:nvGrpSpPr>
        <p:grpSpPr>
          <a:xfrm>
            <a:off x="8039873" y="993036"/>
            <a:ext cx="1060214" cy="205511"/>
            <a:chOff x="5470062" y="1167647"/>
            <a:chExt cx="1251876" cy="358096"/>
          </a:xfrm>
        </p:grpSpPr>
        <p:sp>
          <p:nvSpPr>
            <p:cNvPr id="566" name="Google Shape;56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569" name="Google Shape;569;p49"/>
          <p:cNvCxnSpPr/>
          <p:nvPr/>
        </p:nvCxnSpPr>
        <p:spPr>
          <a:xfrm>
            <a:off x="2049119" y="2098055"/>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70" name="Google Shape;570;p49"/>
          <p:cNvGrpSpPr/>
          <p:nvPr/>
        </p:nvGrpSpPr>
        <p:grpSpPr>
          <a:xfrm>
            <a:off x="1061926" y="1191303"/>
            <a:ext cx="1692942" cy="1708221"/>
            <a:chOff x="1550838" y="735710"/>
            <a:chExt cx="2648118" cy="2456105"/>
          </a:xfrm>
        </p:grpSpPr>
        <p:sp>
          <p:nvSpPr>
            <p:cNvPr id="571" name="Google Shape;571;p49"/>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2" name="Google Shape;572;p49"/>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3" name="Google Shape;573;p49"/>
          <p:cNvSpPr txBox="1"/>
          <p:nvPr/>
        </p:nvSpPr>
        <p:spPr>
          <a:xfrm>
            <a:off x="1363891" y="1822280"/>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574" name="Google Shape;574;p49"/>
          <p:cNvSpPr txBox="1"/>
          <p:nvPr/>
        </p:nvSpPr>
        <p:spPr>
          <a:xfrm>
            <a:off x="310925" y="2912875"/>
            <a:ext cx="2247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Εισαγωγή σεναρίου</a:t>
            </a:r>
            <a:endParaRPr sz="1200" b="0" i="0" u="none" strike="noStrike" cap="none">
              <a:solidFill>
                <a:srgbClr val="000000"/>
              </a:solidFill>
              <a:highlight>
                <a:srgbClr val="FFE68F"/>
              </a:highlight>
              <a:latin typeface="Arial"/>
              <a:ea typeface="Arial"/>
              <a:cs typeface="Arial"/>
              <a:sym typeface="Arial"/>
            </a:endParaRPr>
          </a:p>
        </p:txBody>
      </p:sp>
      <p:sp>
        <p:nvSpPr>
          <p:cNvPr id="575" name="Google Shape;575;p49"/>
          <p:cNvSpPr txBox="1"/>
          <p:nvPr/>
        </p:nvSpPr>
        <p:spPr>
          <a:xfrm>
            <a:off x="302350" y="3263500"/>
            <a:ext cx="2384400" cy="2640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cs-CZ" sz="1200" dirty="0">
                <a:latin typeface="Roboto"/>
                <a:ea typeface="Roboto"/>
                <a:cs typeface="Roboto"/>
                <a:sym typeface="Roboto"/>
              </a:rPr>
              <a:t>Ο συντονιστής παρουσιάζει ένα υποθετικό μαθησιακό σενάριο που σχετίζεται με το θέμα του εργαστηρίου.</a:t>
            </a:r>
            <a:endParaRPr sz="1200" dirty="0">
              <a:latin typeface="Roboto"/>
              <a:ea typeface="Roboto"/>
              <a:cs typeface="Roboto"/>
              <a:sym typeface="Roboto"/>
            </a:endParaRPr>
          </a:p>
          <a:p>
            <a:pPr marL="0" marR="0" lvl="0" indent="0" algn="l" rtl="0">
              <a:lnSpc>
                <a:spcPct val="150000"/>
              </a:lnSpc>
              <a:spcBef>
                <a:spcPts val="0"/>
              </a:spcBef>
              <a:spcAft>
                <a:spcPts val="0"/>
              </a:spcAft>
              <a:buClr>
                <a:srgbClr val="000000"/>
              </a:buClr>
              <a:buSzPts val="1400"/>
              <a:buFont typeface="Arial"/>
              <a:buNone/>
            </a:pPr>
            <a:r>
              <a:rPr lang="cs-CZ" sz="1200" dirty="0">
                <a:latin typeface="Roboto"/>
                <a:ea typeface="Roboto"/>
                <a:cs typeface="Roboto"/>
                <a:sym typeface="Roboto"/>
              </a:rPr>
              <a:t>Για παράδειγμα, ο σχεδιασμός μιας παιχνιδοποιημένης δραστηριότητας για ένα μάθημα εκμάθησης γλωσσών εξ αποστάσεως.</a:t>
            </a:r>
            <a:endParaRPr sz="1200" b="0" i="0" u="none" strike="noStrike" cap="none" dirty="0">
              <a:solidFill>
                <a:srgbClr val="000000"/>
              </a:solidFill>
              <a:latin typeface="Roboto"/>
              <a:ea typeface="Roboto"/>
              <a:cs typeface="Roboto"/>
              <a:sym typeface="Roboto"/>
            </a:endParaRPr>
          </a:p>
        </p:txBody>
      </p:sp>
      <p:sp>
        <p:nvSpPr>
          <p:cNvPr id="576" name="Google Shape;576;p49"/>
          <p:cNvSpPr txBox="1"/>
          <p:nvPr/>
        </p:nvSpPr>
        <p:spPr>
          <a:xfrm>
            <a:off x="2550871" y="2912872"/>
            <a:ext cx="238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Στοιχεία Gamification</a:t>
            </a:r>
            <a:endParaRPr sz="1600" b="1">
              <a:solidFill>
                <a:schemeClr val="dk1"/>
              </a:solidFill>
              <a:highlight>
                <a:srgbClr val="FFE68F"/>
              </a:highlight>
              <a:latin typeface="Philosopher"/>
              <a:ea typeface="Philosopher"/>
              <a:cs typeface="Philosopher"/>
              <a:sym typeface="Philosopher"/>
            </a:endParaRPr>
          </a:p>
        </p:txBody>
      </p:sp>
      <p:sp>
        <p:nvSpPr>
          <p:cNvPr id="577" name="Google Shape;577;p49"/>
          <p:cNvSpPr txBox="1"/>
          <p:nvPr/>
        </p:nvSpPr>
        <p:spPr>
          <a:xfrm>
            <a:off x="2618813" y="3295560"/>
            <a:ext cx="2384400" cy="2093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cs-CZ" sz="1200" dirty="0">
                <a:solidFill>
                  <a:schemeClr val="dk1"/>
                </a:solidFill>
                <a:latin typeface="Roboto"/>
                <a:ea typeface="Roboto"/>
                <a:cs typeface="Roboto"/>
                <a:sym typeface="Roboto"/>
              </a:rPr>
              <a:t>Ο συντονιστής παρέχει στις ομάδες ξεχωριστά στοιχεία που πρέπει να ενσωματώσουν στα σχέδια των παιχνιδοποιημένων δραστηριοτήτων τους. Παραδείγματα θα μπορούσαν να περιλαμβάνουν πόντους, κονκάρδες, επίπεδα, πίνακες κατάταξης και ανταμοιβές.</a:t>
            </a:r>
            <a:endParaRPr sz="1200" dirty="0">
              <a:solidFill>
                <a:schemeClr val="dk1"/>
              </a:solidFill>
              <a:latin typeface="Roboto"/>
              <a:ea typeface="Roboto"/>
              <a:cs typeface="Roboto"/>
              <a:sym typeface="Roboto"/>
            </a:endParaRPr>
          </a:p>
        </p:txBody>
      </p:sp>
      <p:sp>
        <p:nvSpPr>
          <p:cNvPr id="578" name="Google Shape;578;p49"/>
          <p:cNvSpPr txBox="1"/>
          <p:nvPr/>
        </p:nvSpPr>
        <p:spPr>
          <a:xfrm>
            <a:off x="4899084" y="2898572"/>
            <a:ext cx="238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Σκέψεις σχεδιασμού:</a:t>
            </a:r>
            <a:endParaRPr sz="1200" b="0" i="0" u="none" strike="noStrike" cap="none">
              <a:solidFill>
                <a:srgbClr val="000000"/>
              </a:solidFill>
              <a:highlight>
                <a:srgbClr val="FFE68F"/>
              </a:highlight>
              <a:latin typeface="Arial"/>
              <a:ea typeface="Arial"/>
              <a:cs typeface="Arial"/>
              <a:sym typeface="Arial"/>
            </a:endParaRPr>
          </a:p>
        </p:txBody>
      </p:sp>
      <p:sp>
        <p:nvSpPr>
          <p:cNvPr id="579" name="Google Shape;579;p49"/>
          <p:cNvSpPr txBox="1"/>
          <p:nvPr/>
        </p:nvSpPr>
        <p:spPr>
          <a:xfrm>
            <a:off x="4935271" y="3267436"/>
            <a:ext cx="2452500" cy="3591712"/>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Δημιουργήστε εργασίες ή προκλήσεις ευθυγραμμισμένες με το μαθησιακό σενάριο,</a:t>
            </a:r>
            <a:endParaRPr lang="en-US"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dirty="0">
              <a:solidFill>
                <a:schemeClr val="dk1"/>
              </a:solidFill>
              <a:latin typeface="Roboto"/>
              <a:ea typeface="Roboto"/>
              <a:cs typeface="Roboto"/>
              <a:sym typeface="Roboto"/>
            </a:endParaRPr>
          </a:p>
          <a:p>
            <a:pPr marL="0" lvl="0" indent="0" algn="l" rtl="0">
              <a:spcBef>
                <a:spcPts val="0"/>
              </a:spcBef>
              <a:spcAft>
                <a:spcPts val="0"/>
              </a:spcAft>
              <a:buNone/>
            </a:pPr>
            <a:r>
              <a:rPr lang="cs-CZ" sz="1200" dirty="0">
                <a:solidFill>
                  <a:schemeClr val="dk1"/>
                </a:solidFill>
                <a:latin typeface="Roboto"/>
                <a:ea typeface="Roboto"/>
                <a:cs typeface="Roboto"/>
                <a:sym typeface="Roboto"/>
              </a:rPr>
              <a:t>- Αποφασίστε πώς οι συμμετέχοντες μπορούν να κερδίσουν πόντους ή σήματα,</a:t>
            </a:r>
            <a:endParaRPr lang="en-US" sz="1200" dirty="0">
              <a:solidFill>
                <a:schemeClr val="dk1"/>
              </a:solidFill>
              <a:latin typeface="Roboto"/>
              <a:ea typeface="Roboto"/>
              <a:cs typeface="Roboto"/>
              <a:sym typeface="Roboto"/>
            </a:endParaRPr>
          </a:p>
          <a:p>
            <a:pPr marL="0" lvl="0" indent="0" algn="l" rtl="0">
              <a:spcBef>
                <a:spcPts val="0"/>
              </a:spcBef>
              <a:spcAft>
                <a:spcPts val="0"/>
              </a:spcAft>
              <a:buNone/>
            </a:pP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Καθορίστε πώς θα δομηθούν τα επίπεδα ή η εξέλιξη,</a:t>
            </a:r>
            <a:endParaRPr lang="en-US"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Καθορίστε ανταμοιβές που παρακινούν τη συμμετοχή,</a:t>
            </a:r>
            <a:endParaRPr lang="en-US"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Εξετάστε την επιθυμητή διάρκεια και το ρυθμό της δραστηριότητας.</a:t>
            </a:r>
            <a:endParaRPr sz="1200" dirty="0">
              <a:solidFill>
                <a:schemeClr val="dk1"/>
              </a:solidFill>
              <a:latin typeface="Roboto"/>
              <a:ea typeface="Roboto"/>
              <a:cs typeface="Roboto"/>
              <a:sym typeface="Roboto"/>
            </a:endParaRPr>
          </a:p>
        </p:txBody>
      </p:sp>
      <p:sp>
        <p:nvSpPr>
          <p:cNvPr id="580" name="Google Shape;580;p49"/>
          <p:cNvSpPr txBox="1"/>
          <p:nvPr/>
        </p:nvSpPr>
        <p:spPr>
          <a:xfrm>
            <a:off x="7381300" y="2885150"/>
            <a:ext cx="2134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Κανόνες και μηχανισμοί</a:t>
            </a:r>
            <a:endParaRPr sz="1200" b="0" i="0" u="none" strike="noStrike" cap="none">
              <a:solidFill>
                <a:srgbClr val="000000"/>
              </a:solidFill>
              <a:highlight>
                <a:srgbClr val="FFE68F"/>
              </a:highlight>
              <a:latin typeface="Arial"/>
              <a:ea typeface="Arial"/>
              <a:cs typeface="Arial"/>
              <a:sym typeface="Arial"/>
            </a:endParaRPr>
          </a:p>
        </p:txBody>
      </p:sp>
      <p:sp>
        <p:nvSpPr>
          <p:cNvPr id="581" name="Google Shape;581;p49"/>
          <p:cNvSpPr txBox="1"/>
          <p:nvPr/>
        </p:nvSpPr>
        <p:spPr>
          <a:xfrm>
            <a:off x="9666125" y="3377296"/>
            <a:ext cx="2247900" cy="285304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Παρουσιάστε το σενάριο και το πλαίσιο,</a:t>
            </a:r>
            <a:endParaRPr sz="1200"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Εξηγήστε τα επιλεγμένα στοιχεία παιχνιδοποίησης,</a:t>
            </a:r>
            <a:endParaRPr sz="1200"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Περιγράψτε τους κανόνες και τους μηχανισμούς της δραστηριότητας,</a:t>
            </a:r>
            <a:endParaRPr sz="1200"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Συζητήστε πώς θα προωθηθεί η δέσμευση και τα κίνητρα,</a:t>
            </a:r>
            <a:endParaRPr sz="1200"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sz="1200" dirty="0">
                <a:solidFill>
                  <a:schemeClr val="dk1"/>
                </a:solidFill>
                <a:latin typeface="Roboto"/>
                <a:ea typeface="Roboto"/>
                <a:cs typeface="Roboto"/>
                <a:sym typeface="Roboto"/>
              </a:rPr>
              <a:t>- Μοιραστείτε τα αναμενόμενα αποτελέσματα και οφέλη.</a:t>
            </a:r>
            <a:endParaRPr sz="1200" dirty="0">
              <a:solidFill>
                <a:schemeClr val="dk1"/>
              </a:solidFill>
              <a:latin typeface="Roboto"/>
              <a:ea typeface="Roboto"/>
              <a:cs typeface="Roboto"/>
              <a:sym typeface="Roboto"/>
            </a:endParaRPr>
          </a:p>
        </p:txBody>
      </p:sp>
      <p:pic>
        <p:nvPicPr>
          <p:cNvPr id="582" name="Google Shape;582;p49"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sp>
        <p:nvSpPr>
          <p:cNvPr id="584" name="Google Shape;584;p49"/>
          <p:cNvSpPr txBox="1"/>
          <p:nvPr/>
        </p:nvSpPr>
        <p:spPr>
          <a:xfrm>
            <a:off x="241323" y="1022335"/>
            <a:ext cx="7012788" cy="338514"/>
          </a:xfrm>
          <a:prstGeom prst="rect">
            <a:avLst/>
          </a:prstGeom>
          <a:noFill/>
          <a:ln>
            <a:noFill/>
          </a:ln>
        </p:spPr>
        <p:txBody>
          <a:bodyPr spcFirstLastPara="1" wrap="square" lIns="91425" tIns="45700" rIns="91425" bIns="45700" anchor="t" anchorCtr="0">
            <a:spAutoFit/>
          </a:bodyPr>
          <a:lstStyle/>
          <a:p>
            <a:pPr marL="457200" lvl="0" indent="-336550" algn="just" rtl="0">
              <a:spcBef>
                <a:spcPts val="0"/>
              </a:spcBef>
              <a:spcAft>
                <a:spcPts val="0"/>
              </a:spcAft>
              <a:buClr>
                <a:schemeClr val="dk1"/>
              </a:buClr>
              <a:buSzPts val="1700"/>
              <a:buFont typeface="Philosopher"/>
              <a:buChar char="-"/>
            </a:pPr>
            <a:r>
              <a:rPr lang="cs-CZ" sz="1600" dirty="0">
                <a:solidFill>
                  <a:schemeClr val="dk1"/>
                </a:solidFill>
                <a:latin typeface="Philosopher"/>
                <a:ea typeface="Philosopher"/>
                <a:cs typeface="Philosopher"/>
                <a:sym typeface="Philosopher"/>
              </a:rPr>
              <a:t>Χωρίστε τους συμμετέχοντες σε μικρές ομάδες </a:t>
            </a:r>
            <a:r>
              <a:rPr lang="cs-CZ" sz="1600" b="1" dirty="0">
                <a:solidFill>
                  <a:schemeClr val="dk1"/>
                </a:solidFill>
                <a:latin typeface="Philosopher"/>
                <a:ea typeface="Philosopher"/>
                <a:cs typeface="Philosopher"/>
                <a:sym typeface="Philosopher"/>
              </a:rPr>
              <a:t>των 3-4 ατόμων</a:t>
            </a:r>
            <a:r>
              <a:rPr lang="cs-CZ" sz="1600" dirty="0">
                <a:solidFill>
                  <a:schemeClr val="dk1"/>
                </a:solidFill>
                <a:latin typeface="Philosopher"/>
                <a:ea typeface="Philosopher"/>
                <a:cs typeface="Philosopher"/>
                <a:sym typeface="Philosopher"/>
              </a:rPr>
              <a:t>.</a:t>
            </a:r>
            <a:endParaRPr sz="1800" b="0" i="0" u="none" strike="noStrike" cap="none" dirty="0">
              <a:solidFill>
                <a:srgbClr val="000000"/>
              </a:solidFill>
              <a:latin typeface="Philosopher"/>
              <a:ea typeface="Philosopher"/>
              <a:cs typeface="Philosopher"/>
              <a:sym typeface="Philosopher"/>
            </a:endParaRPr>
          </a:p>
        </p:txBody>
      </p:sp>
      <p:cxnSp>
        <p:nvCxnSpPr>
          <p:cNvPr id="585" name="Google Shape;585;p49"/>
          <p:cNvCxnSpPr/>
          <p:nvPr/>
        </p:nvCxnSpPr>
        <p:spPr>
          <a:xfrm>
            <a:off x="4267094" y="2086368"/>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86" name="Google Shape;586;p49"/>
          <p:cNvGrpSpPr/>
          <p:nvPr/>
        </p:nvGrpSpPr>
        <p:grpSpPr>
          <a:xfrm>
            <a:off x="3279959" y="1179616"/>
            <a:ext cx="1692930" cy="1708218"/>
            <a:chOff x="1550929" y="735710"/>
            <a:chExt cx="2648100" cy="2456100"/>
          </a:xfrm>
        </p:grpSpPr>
        <p:sp>
          <p:nvSpPr>
            <p:cNvPr id="587" name="Google Shape;587;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Google Shape;588;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89" name="Google Shape;589;p49"/>
          <p:cNvSpPr txBox="1"/>
          <p:nvPr/>
        </p:nvSpPr>
        <p:spPr>
          <a:xfrm>
            <a:off x="3581866" y="181059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cxnSp>
        <p:nvCxnSpPr>
          <p:cNvPr id="590" name="Google Shape;590;p49"/>
          <p:cNvCxnSpPr/>
          <p:nvPr/>
        </p:nvCxnSpPr>
        <p:spPr>
          <a:xfrm>
            <a:off x="6460544" y="2051330"/>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91" name="Google Shape;591;p49"/>
          <p:cNvGrpSpPr/>
          <p:nvPr/>
        </p:nvGrpSpPr>
        <p:grpSpPr>
          <a:xfrm>
            <a:off x="5473409" y="1144578"/>
            <a:ext cx="1692930" cy="1708218"/>
            <a:chOff x="1550929" y="735710"/>
            <a:chExt cx="2648100" cy="2456100"/>
          </a:xfrm>
        </p:grpSpPr>
        <p:sp>
          <p:nvSpPr>
            <p:cNvPr id="592" name="Google Shape;592;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4" name="Google Shape;594;p49"/>
          <p:cNvSpPr txBox="1"/>
          <p:nvPr/>
        </p:nvSpPr>
        <p:spPr>
          <a:xfrm>
            <a:off x="5775316" y="1775555"/>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cxnSp>
        <p:nvCxnSpPr>
          <p:cNvPr id="595" name="Google Shape;595;p49"/>
          <p:cNvCxnSpPr/>
          <p:nvPr/>
        </p:nvCxnSpPr>
        <p:spPr>
          <a:xfrm>
            <a:off x="8603819" y="2086368"/>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96" name="Google Shape;596;p49"/>
          <p:cNvGrpSpPr/>
          <p:nvPr/>
        </p:nvGrpSpPr>
        <p:grpSpPr>
          <a:xfrm>
            <a:off x="7616684" y="1179616"/>
            <a:ext cx="1692930" cy="1708218"/>
            <a:chOff x="1550929" y="735710"/>
            <a:chExt cx="2648100" cy="2456100"/>
          </a:xfrm>
        </p:grpSpPr>
        <p:sp>
          <p:nvSpPr>
            <p:cNvPr id="597" name="Google Shape;597;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9" name="Google Shape;599;p49"/>
          <p:cNvSpPr txBox="1"/>
          <p:nvPr/>
        </p:nvSpPr>
        <p:spPr>
          <a:xfrm>
            <a:off x="7918591" y="181059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grpSp>
        <p:nvGrpSpPr>
          <p:cNvPr id="600" name="Google Shape;600;p49"/>
          <p:cNvGrpSpPr/>
          <p:nvPr/>
        </p:nvGrpSpPr>
        <p:grpSpPr>
          <a:xfrm>
            <a:off x="9757084" y="1183166"/>
            <a:ext cx="1692930" cy="1708218"/>
            <a:chOff x="1550929" y="735710"/>
            <a:chExt cx="2648100" cy="2456100"/>
          </a:xfrm>
        </p:grpSpPr>
        <p:sp>
          <p:nvSpPr>
            <p:cNvPr id="601" name="Google Shape;601;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2" name="Google Shape;602;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3" name="Google Shape;603;p49"/>
          <p:cNvSpPr txBox="1"/>
          <p:nvPr/>
        </p:nvSpPr>
        <p:spPr>
          <a:xfrm>
            <a:off x="10058991" y="181414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a:solidFill>
                  <a:schemeClr val="dk1"/>
                </a:solidFill>
                <a:latin typeface="Philosopher"/>
                <a:ea typeface="Philosopher"/>
                <a:cs typeface="Philosopher"/>
                <a:sym typeface="Philosopher"/>
              </a:rPr>
              <a:t>05</a:t>
            </a:r>
            <a:endParaRPr sz="3600" b="1" i="0" u="none" strike="noStrike" cap="none">
              <a:solidFill>
                <a:schemeClr val="dk1"/>
              </a:solidFill>
              <a:latin typeface="Philosopher"/>
              <a:ea typeface="Philosopher"/>
              <a:cs typeface="Philosopher"/>
              <a:sym typeface="Philosopher"/>
            </a:endParaRPr>
          </a:p>
        </p:txBody>
      </p:sp>
      <p:sp>
        <p:nvSpPr>
          <p:cNvPr id="604" name="Google Shape;604;p49"/>
          <p:cNvSpPr txBox="1"/>
          <p:nvPr/>
        </p:nvSpPr>
        <p:spPr>
          <a:xfrm>
            <a:off x="9461525" y="2885150"/>
            <a:ext cx="2452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Δομή παρουσίασης:</a:t>
            </a:r>
            <a:endParaRPr sz="1200" b="0" i="0" u="none" strike="noStrike" cap="none">
              <a:solidFill>
                <a:srgbClr val="000000"/>
              </a:solidFill>
              <a:highlight>
                <a:srgbClr val="FFE68F"/>
              </a:highlight>
              <a:latin typeface="Arial"/>
              <a:ea typeface="Arial"/>
              <a:cs typeface="Arial"/>
              <a:sym typeface="Arial"/>
            </a:endParaRPr>
          </a:p>
        </p:txBody>
      </p:sp>
      <p:sp>
        <p:nvSpPr>
          <p:cNvPr id="605" name="Google Shape;605;p49"/>
          <p:cNvSpPr txBox="1"/>
          <p:nvPr/>
        </p:nvSpPr>
        <p:spPr>
          <a:xfrm>
            <a:off x="7387771" y="3363118"/>
            <a:ext cx="2316900" cy="322443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000"/>
              </a:spcBef>
              <a:spcAft>
                <a:spcPts val="0"/>
              </a:spcAft>
              <a:buNone/>
            </a:pPr>
            <a:r>
              <a:rPr lang="cs-CZ" sz="1200" dirty="0">
                <a:solidFill>
                  <a:schemeClr val="dk1"/>
                </a:solidFill>
                <a:latin typeface="Roboto"/>
                <a:ea typeface="Roboto"/>
                <a:cs typeface="Roboto"/>
                <a:sym typeface="Roboto"/>
              </a:rPr>
              <a:t>Οι συμμετέχοντες συζητούν και καθορίζουν τους κανόνες, τους μηχανισμούς και τις κατευθυντήριες γραμμές για την παιχνιδοποιημένη δραστηριότητά τους:</a:t>
            </a:r>
            <a:endParaRPr sz="1200" dirty="0">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sz="1200" dirty="0">
                <a:solidFill>
                  <a:schemeClr val="dk1"/>
                </a:solidFill>
                <a:latin typeface="Roboto"/>
                <a:ea typeface="Roboto"/>
                <a:cs typeface="Roboto"/>
                <a:sym typeface="Roboto"/>
              </a:rPr>
              <a:t>- Πώς οι συμμετέχοντες θα κερδίζουν πόντους; </a:t>
            </a:r>
            <a:endParaRPr sz="1200" dirty="0">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sz="1200" dirty="0">
                <a:solidFill>
                  <a:schemeClr val="dk1"/>
                </a:solidFill>
                <a:latin typeface="Roboto"/>
                <a:ea typeface="Roboto"/>
                <a:cs typeface="Roboto"/>
                <a:sym typeface="Roboto"/>
              </a:rPr>
              <a:t>- Πώς θα λειτουργήσει η εξέλιξη;</a:t>
            </a:r>
            <a:endParaRPr sz="1200" dirty="0">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sz="1200" dirty="0">
                <a:solidFill>
                  <a:schemeClr val="dk1"/>
                </a:solidFill>
                <a:latin typeface="Roboto"/>
                <a:ea typeface="Roboto"/>
                <a:cs typeface="Roboto"/>
                <a:sym typeface="Roboto"/>
              </a:rPr>
              <a:t>- Ποιοι είναι οι κανόνες εμπλοκής;  </a:t>
            </a:r>
            <a:endParaRPr sz="1200" dirty="0">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8F87335A-2E71-FD2B-C674-A85EDD04526B}"/>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0"/>
          <p:cNvSpPr txBox="1"/>
          <p:nvPr/>
        </p:nvSpPr>
        <p:spPr>
          <a:xfrm>
            <a:off x="2972238" y="276313"/>
            <a:ext cx="6247500" cy="66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Σύντομη συζήτηση και σύνοψη.</a:t>
            </a:r>
            <a:endParaRPr sz="2800" b="1" i="0" u="none" strike="noStrike" cap="none">
              <a:solidFill>
                <a:schemeClr val="dk1"/>
              </a:solidFill>
              <a:latin typeface="Philosopher"/>
              <a:ea typeface="Philosopher"/>
              <a:cs typeface="Philosopher"/>
              <a:sym typeface="Philosopher"/>
            </a:endParaRPr>
          </a:p>
        </p:txBody>
      </p:sp>
      <p:grpSp>
        <p:nvGrpSpPr>
          <p:cNvPr id="611" name="Google Shape;611;p50"/>
          <p:cNvGrpSpPr/>
          <p:nvPr/>
        </p:nvGrpSpPr>
        <p:grpSpPr>
          <a:xfrm>
            <a:off x="5470050" y="993723"/>
            <a:ext cx="1251876" cy="358096"/>
            <a:chOff x="5470062" y="1167647"/>
            <a:chExt cx="1251876" cy="358096"/>
          </a:xfrm>
        </p:grpSpPr>
        <p:sp>
          <p:nvSpPr>
            <p:cNvPr id="612" name="Google Shape;612;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4" name="Google Shape;614;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15" name="Google Shape;615;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17" name="Google Shape;617;p50"/>
          <p:cNvSpPr txBox="1"/>
          <p:nvPr/>
        </p:nvSpPr>
        <p:spPr>
          <a:xfrm>
            <a:off x="906747" y="1761325"/>
            <a:ext cx="6864600" cy="323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000"/>
              </a:spcBef>
              <a:spcAft>
                <a:spcPts val="0"/>
              </a:spcAft>
              <a:buNone/>
            </a:pPr>
            <a:r>
              <a:rPr lang="cs-CZ" sz="2200" b="1" dirty="0">
                <a:solidFill>
                  <a:schemeClr val="accent4"/>
                </a:solidFill>
                <a:latin typeface="Philosopher"/>
                <a:ea typeface="Philosopher"/>
                <a:cs typeface="Philosopher"/>
                <a:sym typeface="Philosopher"/>
              </a:rPr>
              <a:t>ΕΡΩΤΗΣΕΙΣ:</a:t>
            </a:r>
            <a:br>
              <a:rPr lang="cs-CZ" sz="2200" b="1" dirty="0">
                <a:solidFill>
                  <a:schemeClr val="accent4"/>
                </a:solidFill>
                <a:latin typeface="Philosopher"/>
                <a:ea typeface="Philosopher"/>
                <a:cs typeface="Philosopher"/>
                <a:sym typeface="Philosopher"/>
              </a:rPr>
            </a:br>
            <a:endParaRPr sz="2200" b="1" dirty="0">
              <a:solidFill>
                <a:schemeClr val="accent4"/>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Πώς ευθυγραμμίσατε το σχεδιασμό της δραστηριότητάς σας με τις αρχές των στόχων, της προόδου, της ανατροφοδότησης και του ανταγωνισμού/συνεργασίας;</a:t>
            </a:r>
            <a:endParaRPr sz="2000" dirty="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Ποιες προκλήσεις αντιμετωπίσατε κατά το σχεδιασμό της παιχνιδοποιημένης δραστηριότητας και πώς τις αντιμετωπίσατε;</a:t>
            </a:r>
            <a:endParaRPr sz="2000" dirty="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1000"/>
              </a:spcAft>
              <a:buClr>
                <a:schemeClr val="dk1"/>
              </a:buClr>
              <a:buSzPts val="2000"/>
              <a:buFont typeface="Philosopher"/>
              <a:buChar char="-"/>
            </a:pPr>
            <a:r>
              <a:rPr lang="cs-CZ" sz="2000" dirty="0">
                <a:solidFill>
                  <a:schemeClr val="dk1"/>
                </a:solidFill>
                <a:latin typeface="Philosopher"/>
                <a:ea typeface="Philosopher"/>
                <a:cs typeface="Philosopher"/>
                <a:sym typeface="Philosopher"/>
              </a:rPr>
              <a:t>ΕΡΩΤΉΣΕΙΣ ΚΑΙ ΑΠΑΝΤΉΣΕΙΣ</a:t>
            </a:r>
            <a:endParaRPr sz="2000" dirty="0">
              <a:solidFill>
                <a:schemeClr val="dk1"/>
              </a:solidFill>
              <a:latin typeface="Philosopher"/>
              <a:ea typeface="Philosopher"/>
              <a:cs typeface="Philosopher"/>
              <a:sym typeface="Philosopher"/>
            </a:endParaRPr>
          </a:p>
        </p:txBody>
      </p:sp>
      <p:pic>
        <p:nvPicPr>
          <p:cNvPr id="618" name="Google Shape;618;p50"/>
          <p:cNvPicPr preferRelativeResize="0"/>
          <p:nvPr/>
        </p:nvPicPr>
        <p:blipFill>
          <a:blip r:embed="rId4">
            <a:alphaModFix amt="60000"/>
          </a:blip>
          <a:stretch>
            <a:fillRect/>
          </a:stretch>
        </p:blipFill>
        <p:spPr>
          <a:xfrm>
            <a:off x="7771275" y="935175"/>
            <a:ext cx="3274575" cy="5736475"/>
          </a:xfrm>
          <a:prstGeom prst="rect">
            <a:avLst/>
          </a:prstGeom>
          <a:noFill/>
          <a:ln>
            <a:noFill/>
          </a:ln>
        </p:spPr>
      </p:pic>
      <p:pic>
        <p:nvPicPr>
          <p:cNvPr id="2" name="Picture 1">
            <a:extLst>
              <a:ext uri="{FF2B5EF4-FFF2-40B4-BE49-F238E27FC236}">
                <a16:creationId xmlns:a16="http://schemas.microsoft.com/office/drawing/2014/main" id="{45ADFF16-C27D-396B-D9C9-EE5B3D8BBF2D}"/>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 name="Google Shape;89;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90" name="Google Shape;90;p15"/>
          <p:cNvSpPr txBox="1"/>
          <p:nvPr/>
        </p:nvSpPr>
        <p:spPr>
          <a:xfrm>
            <a:off x="5456988" y="1430905"/>
            <a:ext cx="1278000" cy="1006389"/>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Συνεδρία 1: </a:t>
            </a:r>
            <a:endParaRPr sz="1800" b="1" dirty="0">
              <a:solidFill>
                <a:schemeClr val="dk1"/>
              </a:solidFill>
              <a:latin typeface="Philosopher"/>
              <a:ea typeface="Philosopher"/>
              <a:cs typeface="Philosopher"/>
              <a:sym typeface="Philosopher"/>
            </a:endParaRPr>
          </a:p>
          <a:p>
            <a:pPr marL="0" marR="0" lvl="0" indent="0" algn="l" rtl="0">
              <a:lnSpc>
                <a:spcPct val="100000"/>
              </a:lnSpc>
              <a:spcBef>
                <a:spcPts val="0"/>
              </a:spcBef>
              <a:spcAft>
                <a:spcPts val="0"/>
              </a:spcAft>
              <a:buClr>
                <a:srgbClr val="000000"/>
              </a:buClr>
              <a:buSzPts val="1800"/>
              <a:buFont typeface="Arial"/>
              <a:buNone/>
            </a:pPr>
            <a:endParaRPr sz="1800" b="1" dirty="0">
              <a:solidFill>
                <a:schemeClr val="dk1"/>
              </a:solidFill>
              <a:latin typeface="Philosopher"/>
              <a:ea typeface="Philosopher"/>
              <a:cs typeface="Philosopher"/>
              <a:sym typeface="Philosopher"/>
            </a:endParaRPr>
          </a:p>
        </p:txBody>
      </p:sp>
      <p:sp>
        <p:nvSpPr>
          <p:cNvPr id="91" name="Google Shape;91;p15"/>
          <p:cNvSpPr txBox="1"/>
          <p:nvPr/>
        </p:nvSpPr>
        <p:spPr>
          <a:xfrm>
            <a:off x="3866238" y="4597625"/>
            <a:ext cx="445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000" dirty="0">
                <a:solidFill>
                  <a:schemeClr val="dk1"/>
                </a:solidFill>
                <a:latin typeface="Roboto"/>
                <a:ea typeface="Roboto"/>
                <a:cs typeface="Roboto"/>
                <a:sym typeface="Roboto"/>
              </a:rPr>
              <a:t>Εισαγωγή στη δέσμευση σε ψηφιακά περιβάλλοντα</a:t>
            </a:r>
            <a:endParaRPr sz="2000" b="0" i="0" u="none" strike="noStrike" cap="none" dirty="0">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343A0E50-9F45-7C84-E187-0EE3E6C9D8C9}"/>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p:nvPr/>
        </p:nvSpPr>
        <p:spPr>
          <a:xfrm>
            <a:off x="3824064" y="1076946"/>
            <a:ext cx="4543800" cy="470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4" name="Google Shape;624;p51" descr="A picture containing logo&#10;&#10;Description automatically generated"/>
          <p:cNvPicPr preferRelativeResize="0">
            <a:picLocks noGrp="1"/>
          </p:cNvPicPr>
          <p:nvPr>
            <p:ph type="pic" idx="2"/>
          </p:nvPr>
        </p:nvPicPr>
        <p:blipFill rotWithShape="1">
          <a:blip r:embed="rId3">
            <a:alphaModFix/>
          </a:blip>
          <a:srcRect l="14655" r="14648"/>
          <a:stretch/>
        </p:blipFill>
        <p:spPr>
          <a:xfrm>
            <a:off x="5068883" y="2238750"/>
            <a:ext cx="2054228" cy="2054224"/>
          </a:xfrm>
          <a:prstGeom prst="rect">
            <a:avLst/>
          </a:prstGeom>
          <a:noFill/>
          <a:ln>
            <a:noFill/>
          </a:ln>
        </p:spPr>
      </p:pic>
      <p:sp>
        <p:nvSpPr>
          <p:cNvPr id="625" name="Google Shape;625;p51"/>
          <p:cNvSpPr txBox="1"/>
          <p:nvPr/>
        </p:nvSpPr>
        <p:spPr>
          <a:xfrm>
            <a:off x="5450514" y="1531396"/>
            <a:ext cx="1290900" cy="72939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Συνεδρία 5</a:t>
            </a:r>
            <a:endParaRPr sz="1800" b="1" dirty="0">
              <a:solidFill>
                <a:schemeClr val="dk1"/>
              </a:solidFill>
              <a:latin typeface="Philosopher"/>
              <a:ea typeface="Philosopher"/>
              <a:cs typeface="Philosopher"/>
              <a:sym typeface="Philosopher"/>
            </a:endParaRPr>
          </a:p>
        </p:txBody>
      </p:sp>
      <p:sp>
        <p:nvSpPr>
          <p:cNvPr id="626" name="Google Shape;626;p51"/>
          <p:cNvSpPr txBox="1"/>
          <p:nvPr/>
        </p:nvSpPr>
        <p:spPr>
          <a:xfrm>
            <a:off x="3824077" y="4635633"/>
            <a:ext cx="4543800" cy="410841"/>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1800" dirty="0">
                <a:solidFill>
                  <a:schemeClr val="dk1"/>
                </a:solidFill>
                <a:latin typeface="Roboto"/>
                <a:ea typeface="Roboto"/>
                <a:cs typeface="Roboto"/>
                <a:sym typeface="Roboto"/>
              </a:rPr>
              <a:t>Αξιολόγηση και ανατροφοδότηση</a:t>
            </a:r>
            <a:endParaRPr sz="1800" b="0" i="0" u="none" strike="noStrike" cap="none" dirty="0">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926A9C1F-BD00-53B9-37E0-53248740CEDB}"/>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2"/>
          <p:cNvSpPr txBox="1"/>
          <p:nvPr/>
        </p:nvSpPr>
        <p:spPr>
          <a:xfrm>
            <a:off x="3822381"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Ανακεφαλαίωση της προηγούμενης συνεδρίας</a:t>
            </a:r>
            <a:endParaRPr sz="2800" b="1" i="0" u="none" strike="noStrike" cap="none">
              <a:solidFill>
                <a:schemeClr val="dk1"/>
              </a:solidFill>
              <a:latin typeface="Philosopher"/>
              <a:ea typeface="Philosopher"/>
              <a:cs typeface="Philosopher"/>
              <a:sym typeface="Philosopher"/>
            </a:endParaRPr>
          </a:p>
        </p:txBody>
      </p:sp>
      <p:grpSp>
        <p:nvGrpSpPr>
          <p:cNvPr id="633" name="Google Shape;633;p52"/>
          <p:cNvGrpSpPr/>
          <p:nvPr/>
        </p:nvGrpSpPr>
        <p:grpSpPr>
          <a:xfrm>
            <a:off x="5394483" y="1628223"/>
            <a:ext cx="1251984" cy="358200"/>
            <a:chOff x="5470062" y="1167647"/>
            <a:chExt cx="1251984" cy="358200"/>
          </a:xfrm>
        </p:grpSpPr>
        <p:sp>
          <p:nvSpPr>
            <p:cNvPr id="634" name="Google Shape;634;p5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p5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p5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37" name="Google Shape;637;p5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39" name="Google Shape;639;p52"/>
          <p:cNvSpPr txBox="1"/>
          <p:nvPr/>
        </p:nvSpPr>
        <p:spPr>
          <a:xfrm>
            <a:off x="1817025" y="2555025"/>
            <a:ext cx="8406900" cy="941756"/>
          </a:xfrm>
          <a:prstGeom prst="rect">
            <a:avLst/>
          </a:prstGeom>
          <a:noFill/>
          <a:ln>
            <a:noFill/>
          </a:ln>
        </p:spPr>
        <p:txBody>
          <a:bodyPr spcFirstLastPara="1" wrap="square" lIns="91425" tIns="45700" rIns="91425" bIns="45700" anchor="t" anchorCtr="0">
            <a:spAutoFit/>
          </a:bodyPr>
          <a:lstStyle/>
          <a:p>
            <a:pPr marL="457200" lvl="0" indent="0" algn="l" rtl="0">
              <a:lnSpc>
                <a:spcPct val="115000"/>
              </a:lnSpc>
              <a:spcBef>
                <a:spcPts val="0"/>
              </a:spcBef>
              <a:spcAft>
                <a:spcPts val="0"/>
              </a:spcAft>
              <a:buNone/>
            </a:pPr>
            <a:r>
              <a:rPr lang="cs-CZ" sz="2400" dirty="0">
                <a:latin typeface="Philosopher"/>
                <a:ea typeface="Philosopher"/>
                <a:cs typeface="Philosopher"/>
                <a:sym typeface="Philosopher"/>
              </a:rPr>
              <a:t>Αρχές της παιχνιδοποίησης και ο αντίκτυπός τους στην παρακίνηση των μαθητών,</a:t>
            </a:r>
            <a:endParaRPr sz="2400" dirty="0">
              <a:latin typeface="Philosopher"/>
              <a:ea typeface="Philosopher"/>
              <a:cs typeface="Philosopher"/>
              <a:sym typeface="Philosopher"/>
            </a:endParaRPr>
          </a:p>
        </p:txBody>
      </p:sp>
      <p:sp>
        <p:nvSpPr>
          <p:cNvPr id="640" name="Google Shape;640;p52"/>
          <p:cNvSpPr txBox="1"/>
          <p:nvPr/>
        </p:nvSpPr>
        <p:spPr>
          <a:xfrm>
            <a:off x="4311775" y="4377325"/>
            <a:ext cx="6480900" cy="1034099"/>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cs-CZ" sz="2400" dirty="0">
                <a:solidFill>
                  <a:schemeClr val="dk1"/>
                </a:solidFill>
                <a:latin typeface="Philosopher"/>
                <a:ea typeface="Philosopher"/>
                <a:cs typeface="Philosopher"/>
                <a:sym typeface="Philosopher"/>
              </a:rPr>
              <a:t>Ο ρόλος της παιχνιδοποίησης στην ενίσχυση της εμπλοκής σε ψηφιακά περιβάλλοντα.</a:t>
            </a:r>
            <a:endParaRPr sz="1200" dirty="0"/>
          </a:p>
        </p:txBody>
      </p:sp>
      <p:sp>
        <p:nvSpPr>
          <p:cNvPr id="641" name="Google Shape;641;p52"/>
          <p:cNvSpPr/>
          <p:nvPr/>
        </p:nvSpPr>
        <p:spPr>
          <a:xfrm>
            <a:off x="922678" y="2443447"/>
            <a:ext cx="1252920" cy="985559"/>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4">
              <a:alphaModFix/>
            </a:blip>
            <a:stretch>
              <a:fillRect/>
            </a:stretch>
          </a:blipFill>
          <a:ln>
            <a:noFill/>
          </a:ln>
        </p:spPr>
      </p:sp>
      <p:sp>
        <p:nvSpPr>
          <p:cNvPr id="642" name="Google Shape;642;p52"/>
          <p:cNvSpPr/>
          <p:nvPr/>
        </p:nvSpPr>
        <p:spPr>
          <a:xfrm>
            <a:off x="3663200" y="4288527"/>
            <a:ext cx="936890" cy="1167479"/>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5">
              <a:alphaModFix/>
            </a:blip>
            <a:stretch>
              <a:fillRect/>
            </a:stretch>
          </a:blipFill>
          <a:ln>
            <a:noFill/>
          </a:ln>
        </p:spPr>
      </p:sp>
      <p:pic>
        <p:nvPicPr>
          <p:cNvPr id="2" name="Picture 1">
            <a:extLst>
              <a:ext uri="{FF2B5EF4-FFF2-40B4-BE49-F238E27FC236}">
                <a16:creationId xmlns:a16="http://schemas.microsoft.com/office/drawing/2014/main" id="{2F34D9DD-C0A5-3F76-FEF9-4213466BD565}"/>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5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49" name="Google Shape;649;p53"/>
          <p:cNvSpPr txBox="1"/>
          <p:nvPr/>
        </p:nvSpPr>
        <p:spPr>
          <a:xfrm>
            <a:off x="906740" y="1460195"/>
            <a:ext cx="10378500" cy="4438611"/>
          </a:xfrm>
          <a:prstGeom prst="rect">
            <a:avLst/>
          </a:prstGeom>
          <a:noFill/>
          <a:ln>
            <a:noFill/>
          </a:ln>
        </p:spPr>
        <p:txBody>
          <a:bodyPr spcFirstLastPara="1" wrap="square" lIns="91425" tIns="45700" rIns="91425" bIns="45700" anchor="t" anchorCtr="0">
            <a:spAutoFit/>
          </a:bodyPr>
          <a:lstStyle/>
          <a:p>
            <a:pPr marL="914400" lvl="0" indent="0" algn="ctr" rtl="0">
              <a:lnSpc>
                <a:spcPct val="115000"/>
              </a:lnSpc>
              <a:spcBef>
                <a:spcPts val="1000"/>
              </a:spcBef>
              <a:spcAft>
                <a:spcPts val="0"/>
              </a:spcAft>
              <a:buNone/>
            </a:pPr>
            <a:r>
              <a:rPr lang="cs-CZ" sz="2000" b="1" dirty="0">
                <a:solidFill>
                  <a:schemeClr val="dk1"/>
                </a:solidFill>
                <a:latin typeface="Philosopher"/>
                <a:ea typeface="Philosopher"/>
                <a:cs typeface="Philosopher"/>
                <a:sym typeface="Philosopher"/>
              </a:rPr>
              <a:t>1. </a:t>
            </a:r>
            <a:r>
              <a:rPr lang="cs-CZ" sz="2000" b="1" dirty="0">
                <a:solidFill>
                  <a:schemeClr val="accent2"/>
                </a:solidFill>
                <a:latin typeface="Philosopher"/>
                <a:ea typeface="Philosopher"/>
                <a:cs typeface="Philosopher"/>
                <a:sym typeface="Philosopher"/>
              </a:rPr>
              <a:t>Διαμορφωτική </a:t>
            </a:r>
            <a:r>
              <a:rPr lang="cs-CZ" sz="2000" b="1" dirty="0">
                <a:solidFill>
                  <a:schemeClr val="dk1"/>
                </a:solidFill>
                <a:latin typeface="Philosopher"/>
                <a:ea typeface="Philosopher"/>
                <a:cs typeface="Philosopher"/>
                <a:sym typeface="Philosopher"/>
              </a:rPr>
              <a:t>και </a:t>
            </a:r>
            <a:r>
              <a:rPr lang="cs-CZ" sz="2000" b="1" dirty="0">
                <a:solidFill>
                  <a:schemeClr val="accent4"/>
                </a:solidFill>
                <a:latin typeface="Philosopher"/>
                <a:ea typeface="Philosopher"/>
                <a:cs typeface="Philosopher"/>
                <a:sym typeface="Philosopher"/>
              </a:rPr>
              <a:t>αθροιστική </a:t>
            </a:r>
            <a:r>
              <a:rPr lang="cs-CZ" sz="2000" b="1" u="sng" dirty="0">
                <a:solidFill>
                  <a:schemeClr val="dk1"/>
                </a:solidFill>
                <a:latin typeface="Philosopher"/>
                <a:ea typeface="Philosopher"/>
                <a:cs typeface="Philosopher"/>
                <a:sym typeface="Philosopher"/>
              </a:rPr>
              <a:t>αξιολόγηση:</a:t>
            </a:r>
            <a:br>
              <a:rPr lang="cs-CZ" sz="2000" b="1" u="sng" dirty="0">
                <a:solidFill>
                  <a:schemeClr val="dk1"/>
                </a:solidFill>
                <a:latin typeface="Philosopher"/>
                <a:ea typeface="Philosopher"/>
                <a:cs typeface="Philosopher"/>
                <a:sym typeface="Philosopher"/>
              </a:rPr>
            </a:br>
            <a:endParaRPr sz="2000" b="1" u="sng"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2"/>
                </a:highlight>
                <a:latin typeface="Philosopher"/>
                <a:ea typeface="Philosopher"/>
                <a:cs typeface="Philosopher"/>
                <a:sym typeface="Philosopher"/>
              </a:rPr>
              <a:t>Διαμορφωτική αξιολόγηση: </a:t>
            </a:r>
            <a:r>
              <a:rPr lang="cs-CZ" sz="1800" dirty="0">
                <a:solidFill>
                  <a:schemeClr val="dk1"/>
                </a:solidFill>
                <a:latin typeface="Philosopher"/>
                <a:ea typeface="Philosopher"/>
                <a:cs typeface="Philosopher"/>
                <a:sym typeface="Philosopher"/>
              </a:rPr>
              <a:t> Συνεχείς, συνεχείς αξιολογήσεις που παρέχουν άμεση εικόνα της προόδου του μαθητή κατά τη διάρκεια της μαθησιακής διαδικασίας.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b="1" dirty="0">
                <a:solidFill>
                  <a:schemeClr val="dk1"/>
                </a:solidFill>
                <a:latin typeface="Philosopher"/>
                <a:ea typeface="Philosopher"/>
                <a:cs typeface="Philosopher"/>
                <a:sym typeface="Philosopher"/>
              </a:rPr>
              <a:t>:</a:t>
            </a:r>
            <a:r>
              <a:rPr lang="cs-CZ" sz="1800" dirty="0">
                <a:solidFill>
                  <a:schemeClr val="dk1"/>
                </a:solidFill>
                <a:latin typeface="Philosopher"/>
                <a:ea typeface="Philosopher"/>
                <a:cs typeface="Philosopher"/>
                <a:sym typeface="Philosopher"/>
              </a:rPr>
              <a:t> Προσφέρετε συγκεκριμένη, εποικοδομητική ανατροφοδότηση που καθοδηγεί την κατανόηση των μαθητών και αναδεικνύει τους τομείς για βελτίωση.</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4"/>
                </a:highlight>
                <a:latin typeface="Philosopher"/>
                <a:ea typeface="Philosopher"/>
                <a:cs typeface="Philosopher"/>
                <a:sym typeface="Philosopher"/>
              </a:rPr>
              <a:t>Συνοπτική αξιολόγηση: </a:t>
            </a:r>
            <a:r>
              <a:rPr lang="cs-CZ" sz="1800" dirty="0">
                <a:solidFill>
                  <a:schemeClr val="dk1"/>
                </a:solidFill>
                <a:latin typeface="Philosopher"/>
                <a:ea typeface="Philosopher"/>
                <a:cs typeface="Philosopher"/>
                <a:sym typeface="Philosopher"/>
              </a:rPr>
              <a:t> Αξιολόγηση της συνολικής κατανόησης και των γνώσεων των μαθητών στο τέλος μιας ενότητας ή ενός μαθήματος.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b="1" dirty="0">
                <a:solidFill>
                  <a:schemeClr val="dk1"/>
                </a:solidFill>
                <a:latin typeface="Philosopher"/>
                <a:ea typeface="Philosopher"/>
                <a:cs typeface="Philosopher"/>
                <a:sym typeface="Philosopher"/>
              </a:rPr>
              <a:t>:</a:t>
            </a:r>
            <a:r>
              <a:rPr lang="cs-CZ" sz="1800" dirty="0">
                <a:solidFill>
                  <a:schemeClr val="dk1"/>
                </a:solidFill>
                <a:latin typeface="Philosopher"/>
                <a:ea typeface="Philosopher"/>
                <a:cs typeface="Philosopher"/>
                <a:sym typeface="Philosopher"/>
              </a:rPr>
              <a:t> Παρέχετε ολοκληρωμένη ανατροφοδότηση που ενισχύει τα επιτεύγματά τους και προτείνει τρόπους βελτίωσης της κατανόησής τους για μελλοντική μάθηση.</a:t>
            </a:r>
            <a:endParaRPr sz="1800" dirty="0">
              <a:solidFill>
                <a:schemeClr val="dk1"/>
              </a:solidFill>
              <a:latin typeface="Philosopher"/>
              <a:ea typeface="Philosopher"/>
              <a:cs typeface="Philosopher"/>
              <a:sym typeface="Philosopher"/>
            </a:endParaRPr>
          </a:p>
        </p:txBody>
      </p:sp>
      <p:sp>
        <p:nvSpPr>
          <p:cNvPr id="650" name="Google Shape;650;p53"/>
          <p:cNvSpPr txBox="1"/>
          <p:nvPr/>
        </p:nvSpPr>
        <p:spPr>
          <a:xfrm>
            <a:off x="2972250" y="123925"/>
            <a:ext cx="65442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Στρατηγικές αξιολόγησης και αποτελεσματική ανατροφοδότηση</a:t>
            </a:r>
            <a:endParaRPr sz="2400" b="1" i="0" u="none" strike="noStrike" cap="none">
              <a:solidFill>
                <a:schemeClr val="dk1"/>
              </a:solidFill>
              <a:latin typeface="Philosopher"/>
              <a:ea typeface="Philosopher"/>
              <a:cs typeface="Philosopher"/>
              <a:sym typeface="Philosopher"/>
            </a:endParaRPr>
          </a:p>
        </p:txBody>
      </p:sp>
      <p:grpSp>
        <p:nvGrpSpPr>
          <p:cNvPr id="651" name="Google Shape;651;p53"/>
          <p:cNvGrpSpPr/>
          <p:nvPr/>
        </p:nvGrpSpPr>
        <p:grpSpPr>
          <a:xfrm>
            <a:off x="5609784" y="1011901"/>
            <a:ext cx="972416" cy="251958"/>
            <a:chOff x="5470062" y="1167647"/>
            <a:chExt cx="1251984" cy="358200"/>
          </a:xfrm>
        </p:grpSpPr>
        <p:sp>
          <p:nvSpPr>
            <p:cNvPr id="652" name="Google Shape;652;p5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p5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p5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F449D800-7AD6-0D9A-FC2B-0457029ED67C}"/>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61" name="Google Shape;661;p54"/>
          <p:cNvSpPr txBox="1"/>
          <p:nvPr/>
        </p:nvSpPr>
        <p:spPr>
          <a:xfrm>
            <a:off x="649975" y="1402246"/>
            <a:ext cx="10892050" cy="4942851"/>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2. </a:t>
            </a:r>
            <a:r>
              <a:rPr lang="cs-CZ" sz="1800" b="1" dirty="0">
                <a:solidFill>
                  <a:schemeClr val="accent1"/>
                </a:solidFill>
                <a:latin typeface="Philosopher"/>
                <a:ea typeface="Philosopher"/>
                <a:cs typeface="Philosopher"/>
                <a:sym typeface="Philosopher"/>
              </a:rPr>
              <a:t>Αυθεντικές </a:t>
            </a:r>
            <a:r>
              <a:rPr lang="cs-CZ" sz="1800" b="1" u="sng" dirty="0">
                <a:solidFill>
                  <a:schemeClr val="dk1"/>
                </a:solidFill>
                <a:latin typeface="Philosopher"/>
                <a:ea typeface="Philosopher"/>
                <a:cs typeface="Philosopher"/>
                <a:sym typeface="Philosopher"/>
              </a:rPr>
              <a:t>αξιολογήσεις:</a:t>
            </a:r>
            <a:endParaRPr sz="1800" b="1" u="sng"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1"/>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Σχεδιάστε αξιολογήσεις που αντικατοπτρίζουν καθήκοντα και σενάρια του πραγματικού κόσμου, απαιτώντας από τους εκπαιδευόμενους να εφαρμόσουν τις γνώσεις και τις δεξιότητές τους σε πρακτικά πλαίσια.</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dirty="0">
                <a:solidFill>
                  <a:schemeClr val="dk1"/>
                </a:solidFill>
                <a:latin typeface="Philosopher"/>
                <a:ea typeface="Philosopher"/>
                <a:cs typeface="Philosopher"/>
                <a:sym typeface="Philosopher"/>
              </a:rPr>
              <a:t> Συνδέστε την ανατροφοδότηση με την εφαρμογή στον πραγματικό κόσμο, τονίζοντας πώς οι προσπάθειές τους ευθυγραμμίζονται με τις πρακτικές δεξιότητες και προσδοκίες.</a:t>
            </a:r>
            <a:endParaRPr sz="1800" dirty="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3. </a:t>
            </a:r>
            <a:r>
              <a:rPr lang="cs-CZ" sz="1800" b="1" u="sng" dirty="0">
                <a:solidFill>
                  <a:schemeClr val="dk1"/>
                </a:solidFill>
                <a:latin typeface="Philosopher"/>
                <a:ea typeface="Philosopher"/>
                <a:cs typeface="Philosopher"/>
                <a:sym typeface="Philosopher"/>
              </a:rPr>
              <a:t>Αξιολόγηση από </a:t>
            </a:r>
            <a:r>
              <a:rPr lang="cs-CZ" sz="1800" b="1" dirty="0">
                <a:solidFill>
                  <a:schemeClr val="accent3"/>
                </a:solidFill>
                <a:latin typeface="Philosopher"/>
                <a:ea typeface="Philosopher"/>
                <a:cs typeface="Philosopher"/>
                <a:sym typeface="Philosopher"/>
              </a:rPr>
              <a:t>ομότιμους:</a:t>
            </a:r>
            <a:endParaRPr sz="1800" b="1" u="sng"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3"/>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 Οι μαθητές να αξιολογούν και να παρέχουν ανατροφοδότηση για την εργασία των συμμαθητών τους, προωθώντας την κριτική σκέψη και την αυτοαξιολόγηση.</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800" b="1" i="1" dirty="0">
                <a:solidFill>
                  <a:schemeClr val="dk1"/>
                </a:solidFill>
                <a:latin typeface="Philosopher"/>
                <a:ea typeface="Philosopher"/>
                <a:cs typeface="Philosopher"/>
                <a:sym typeface="Philosopher"/>
              </a:rPr>
              <a:t>Αποτελεσματική ανατροφοδότηση: </a:t>
            </a:r>
            <a:r>
              <a:rPr lang="cs-CZ" sz="1800" dirty="0">
                <a:solidFill>
                  <a:schemeClr val="dk1"/>
                </a:solidFill>
                <a:latin typeface="Philosopher"/>
                <a:ea typeface="Philosopher"/>
                <a:cs typeface="Philosopher"/>
                <a:sym typeface="Philosopher"/>
              </a:rPr>
              <a:t>Εκπαιδεύστε τους εκπαιδευόμενους να προσφέρουν εποικοδομητική ανατροφοδότηση, δίνοντας έμφαση στις θετικές πτυχές και προσφέροντας προτάσεις βελτίωσης.</a:t>
            </a:r>
            <a:endParaRPr sz="1800" dirty="0">
              <a:solidFill>
                <a:schemeClr val="dk1"/>
              </a:solidFill>
              <a:latin typeface="Philosopher"/>
              <a:ea typeface="Philosopher"/>
              <a:cs typeface="Philosopher"/>
              <a:sym typeface="Philosopher"/>
            </a:endParaRPr>
          </a:p>
        </p:txBody>
      </p:sp>
      <p:sp>
        <p:nvSpPr>
          <p:cNvPr id="662" name="Google Shape;662;p54"/>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Στρατηγικές αξιολόγησης και αποτελεσματική ανατροφοδότηση</a:t>
            </a:r>
            <a:endParaRPr sz="2200" b="1" i="0" u="none" strike="noStrike" cap="none">
              <a:solidFill>
                <a:schemeClr val="dk1"/>
              </a:solidFill>
              <a:latin typeface="Philosopher"/>
              <a:ea typeface="Philosopher"/>
              <a:cs typeface="Philosopher"/>
              <a:sym typeface="Philosopher"/>
            </a:endParaRPr>
          </a:p>
        </p:txBody>
      </p:sp>
      <p:grpSp>
        <p:nvGrpSpPr>
          <p:cNvPr id="663" name="Google Shape;663;p54"/>
          <p:cNvGrpSpPr/>
          <p:nvPr/>
        </p:nvGrpSpPr>
        <p:grpSpPr>
          <a:xfrm>
            <a:off x="5514565" y="953953"/>
            <a:ext cx="972416" cy="251958"/>
            <a:chOff x="5470062" y="1167647"/>
            <a:chExt cx="1251984" cy="358200"/>
          </a:xfrm>
        </p:grpSpPr>
        <p:sp>
          <p:nvSpPr>
            <p:cNvPr id="664" name="Google Shape;664;p5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5" name="Google Shape;665;p5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6" name="Google Shape;666;p5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E39C4B09-D9C6-73E9-0D65-63BB97A7FAD7}"/>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5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73" name="Google Shape;673;p55"/>
          <p:cNvSpPr txBox="1"/>
          <p:nvPr/>
        </p:nvSpPr>
        <p:spPr>
          <a:xfrm>
            <a:off x="390144" y="1425010"/>
            <a:ext cx="11411712" cy="4431942"/>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4. </a:t>
            </a:r>
            <a:r>
              <a:rPr lang="cs-CZ" sz="1800" b="1" dirty="0">
                <a:solidFill>
                  <a:schemeClr val="accent6"/>
                </a:solidFill>
                <a:latin typeface="Philosopher"/>
                <a:ea typeface="Philosopher"/>
                <a:cs typeface="Philosopher"/>
                <a:sym typeface="Philosopher"/>
              </a:rPr>
              <a:t>Αυτοαξιολόγηση</a:t>
            </a:r>
            <a:r>
              <a:rPr lang="cs-CZ" sz="1800" b="1" dirty="0">
                <a:solidFill>
                  <a:schemeClr val="dk1"/>
                </a:solidFill>
                <a:latin typeface="Philosopher"/>
                <a:ea typeface="Philosopher"/>
                <a:cs typeface="Philosopher"/>
                <a:sym typeface="Philosopher"/>
              </a:rPr>
              <a:t>:</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6"/>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Ενθαρρύνετε τους εκπαιδευόμενους να αναστοχάζονται σχετικά με την εργασία και την πρόοδό τους, προωθώντας την αυτογνωσία και τις μεταγνωστικές δεξιότητες.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 </a:t>
            </a:r>
            <a:r>
              <a:rPr lang="cs-CZ" sz="1800" dirty="0">
                <a:solidFill>
                  <a:schemeClr val="dk1"/>
                </a:solidFill>
                <a:latin typeface="Philosopher"/>
                <a:ea typeface="Philosopher"/>
                <a:cs typeface="Philosopher"/>
                <a:sym typeface="Philosopher"/>
              </a:rPr>
              <a:t>Παρέχετε καθοδήγηση για την αυτοαξιολόγηση, βοηθώντας τους εκπαιδευόμενους να εντοπίσουν τα δυνατά τους σημεία και τους τομείς για ανάπτυξη.</a:t>
            </a:r>
            <a:endParaRPr sz="1800" dirty="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5. </a:t>
            </a:r>
            <a:r>
              <a:rPr lang="cs-CZ" sz="1800" b="1" dirty="0">
                <a:solidFill>
                  <a:schemeClr val="accent5"/>
                </a:solidFill>
                <a:latin typeface="Philosopher"/>
                <a:ea typeface="Philosopher"/>
                <a:cs typeface="Philosopher"/>
                <a:sym typeface="Philosopher"/>
              </a:rPr>
              <a:t>Διαδραστικά </a:t>
            </a:r>
            <a:r>
              <a:rPr lang="cs-CZ" sz="1800" b="1" dirty="0">
                <a:solidFill>
                  <a:schemeClr val="dk1"/>
                </a:solidFill>
                <a:latin typeface="Philosopher"/>
                <a:ea typeface="Philosopher"/>
                <a:cs typeface="Philosopher"/>
                <a:sym typeface="Philosopher"/>
              </a:rPr>
              <a:t>κουίζ και δημοσκοπήσεις:</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5"/>
                </a:highlight>
                <a:latin typeface="Philosopher"/>
                <a:ea typeface="Philosopher"/>
                <a:cs typeface="Philosopher"/>
                <a:sym typeface="Philosopher"/>
              </a:rPr>
              <a:t>Περιγραφή:</a:t>
            </a:r>
            <a:r>
              <a:rPr lang="cs-CZ" sz="1800" dirty="0">
                <a:solidFill>
                  <a:schemeClr val="dk1"/>
                </a:solidFill>
                <a:latin typeface="Philosopher"/>
                <a:ea typeface="Philosopher"/>
                <a:cs typeface="Philosopher"/>
                <a:sym typeface="Philosopher"/>
              </a:rPr>
              <a:t> Ενσωματώστε γρήγορα κουίζ και δημοσκοπήσεις για να μετρήσετε την κατανόηση και τη δέσμευση των μαθητών.</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dirty="0">
                <a:solidFill>
                  <a:schemeClr val="dk1"/>
                </a:solidFill>
                <a:latin typeface="Philosopher"/>
                <a:ea typeface="Philosopher"/>
                <a:cs typeface="Philosopher"/>
                <a:sym typeface="Philosopher"/>
              </a:rPr>
              <a:t> Προσφέρετε άμεση ανατροφοδότηση μετά από κάθε ερώτηση, εξηγώντας τις σωστές απαντήσεις και αντιμετωπίζοντας τις παρανοήσεις.</a:t>
            </a:r>
            <a:endParaRPr sz="1800" dirty="0">
              <a:solidFill>
                <a:schemeClr val="dk1"/>
              </a:solidFill>
              <a:latin typeface="Philosopher"/>
              <a:ea typeface="Philosopher"/>
              <a:cs typeface="Philosopher"/>
              <a:sym typeface="Philosopher"/>
            </a:endParaRPr>
          </a:p>
        </p:txBody>
      </p:sp>
      <p:sp>
        <p:nvSpPr>
          <p:cNvPr id="674" name="Google Shape;674;p55"/>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dirty="0">
                <a:solidFill>
                  <a:schemeClr val="dk1"/>
                </a:solidFill>
                <a:latin typeface="Philosopher"/>
                <a:ea typeface="Philosopher"/>
                <a:cs typeface="Philosopher"/>
                <a:sym typeface="Philosopher"/>
              </a:rPr>
              <a:t>Στρατηγικές αξιολόγησης και αποτελεσματική ανατροφοδότηση</a:t>
            </a:r>
            <a:endParaRPr sz="2200" b="1" i="0" u="none" strike="noStrike" cap="none" dirty="0">
              <a:solidFill>
                <a:schemeClr val="dk1"/>
              </a:solidFill>
              <a:latin typeface="Philosopher"/>
              <a:ea typeface="Philosopher"/>
              <a:cs typeface="Philosopher"/>
              <a:sym typeface="Philosopher"/>
            </a:endParaRPr>
          </a:p>
        </p:txBody>
      </p:sp>
      <p:grpSp>
        <p:nvGrpSpPr>
          <p:cNvPr id="675" name="Google Shape;675;p55"/>
          <p:cNvGrpSpPr/>
          <p:nvPr/>
        </p:nvGrpSpPr>
        <p:grpSpPr>
          <a:xfrm>
            <a:off x="5609792" y="998743"/>
            <a:ext cx="972416" cy="251958"/>
            <a:chOff x="5470062" y="1167647"/>
            <a:chExt cx="1251984" cy="358200"/>
          </a:xfrm>
        </p:grpSpPr>
        <p:sp>
          <p:nvSpPr>
            <p:cNvPr id="676" name="Google Shape;676;p5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p5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p5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25422F33-14D7-2DE5-068A-E9F30059D0EF}"/>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6"/>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Στρατηγικές αξιολόγησης και αποτελεσματική ανατροφοδότηση</a:t>
            </a:r>
            <a:endParaRPr sz="2200" b="1" i="0" u="none" strike="noStrike" cap="none">
              <a:solidFill>
                <a:schemeClr val="dk1"/>
              </a:solidFill>
              <a:latin typeface="Philosopher"/>
              <a:ea typeface="Philosopher"/>
              <a:cs typeface="Philosopher"/>
              <a:sym typeface="Philosopher"/>
            </a:endParaRPr>
          </a:p>
        </p:txBody>
      </p:sp>
      <p:grpSp>
        <p:nvGrpSpPr>
          <p:cNvPr id="684" name="Google Shape;684;p56"/>
          <p:cNvGrpSpPr/>
          <p:nvPr/>
        </p:nvGrpSpPr>
        <p:grpSpPr>
          <a:xfrm>
            <a:off x="5609792" y="1022210"/>
            <a:ext cx="972416" cy="251958"/>
            <a:chOff x="5470062" y="1167647"/>
            <a:chExt cx="1251984" cy="358200"/>
          </a:xfrm>
        </p:grpSpPr>
        <p:sp>
          <p:nvSpPr>
            <p:cNvPr id="685" name="Google Shape;685;p5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6" name="Google Shape;686;p5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p5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88" name="Google Shape;688;p5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90" name="Google Shape;690;p56"/>
          <p:cNvSpPr txBox="1"/>
          <p:nvPr/>
        </p:nvSpPr>
        <p:spPr>
          <a:xfrm>
            <a:off x="443166" y="1468953"/>
            <a:ext cx="11558016" cy="4624302"/>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6. </a:t>
            </a:r>
            <a:r>
              <a:rPr lang="cs-CZ" sz="1800" b="1" u="sng" dirty="0">
                <a:solidFill>
                  <a:schemeClr val="dk1"/>
                </a:solidFill>
                <a:latin typeface="Philosopher"/>
                <a:ea typeface="Philosopher"/>
                <a:cs typeface="Philosopher"/>
                <a:sym typeface="Philosopher"/>
              </a:rPr>
              <a:t>Αξιολογήσεις </a:t>
            </a:r>
            <a:r>
              <a:rPr lang="cs-CZ" sz="1800" b="1" dirty="0">
                <a:solidFill>
                  <a:schemeClr val="accent2"/>
                </a:solidFill>
                <a:latin typeface="Philosopher"/>
                <a:ea typeface="Philosopher"/>
                <a:cs typeface="Philosopher"/>
                <a:sym typeface="Philosopher"/>
              </a:rPr>
              <a:t>βάσει σεναρίων</a:t>
            </a:r>
            <a:r>
              <a:rPr lang="cs-CZ" sz="1800" b="1" dirty="0">
                <a:solidFill>
                  <a:schemeClr val="dk1"/>
                </a:solidFill>
                <a:latin typeface="Philosopher"/>
                <a:ea typeface="Philosopher"/>
                <a:cs typeface="Philosopher"/>
                <a:sym typeface="Philosopher"/>
              </a:rPr>
              <a:t>:</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2"/>
                </a:highlight>
                <a:latin typeface="Philosopher"/>
                <a:ea typeface="Philosopher"/>
                <a:cs typeface="Philosopher"/>
                <a:sym typeface="Philosopher"/>
              </a:rPr>
              <a:t>Περιγραφή:</a:t>
            </a:r>
            <a:r>
              <a:rPr lang="cs-CZ" sz="1800" dirty="0">
                <a:solidFill>
                  <a:schemeClr val="dk1"/>
                </a:solidFill>
                <a:latin typeface="Philosopher"/>
                <a:ea typeface="Philosopher"/>
                <a:cs typeface="Philosopher"/>
                <a:sym typeface="Philosopher"/>
              </a:rPr>
              <a:t> Παρουσιάστε στους εκπαιδευόμενους σενάρια από τον πραγματικό κόσμο που απαιτούν από αυτούς να λάβουν αποφάσεις με βάση την κατανόηση του θέματος.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 </a:t>
            </a:r>
            <a:r>
              <a:rPr lang="cs-CZ" sz="1800" dirty="0">
                <a:solidFill>
                  <a:schemeClr val="dk1"/>
                </a:solidFill>
                <a:latin typeface="Philosopher"/>
                <a:ea typeface="Philosopher"/>
                <a:cs typeface="Philosopher"/>
                <a:sym typeface="Philosopher"/>
              </a:rPr>
              <a:t>Παρέχετε ανατροφοδότηση που συζητά τις συνέπειες των αποφάσεών τους και πώς αυτές ευθυγραμμίζονται με το θέμα.</a:t>
            </a:r>
            <a:endParaRPr sz="1800" dirty="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7. </a:t>
            </a:r>
            <a:r>
              <a:rPr lang="cs-CZ" sz="1800" b="1" dirty="0">
                <a:solidFill>
                  <a:schemeClr val="accent1"/>
                </a:solidFill>
                <a:latin typeface="Philosopher"/>
                <a:ea typeface="Philosopher"/>
                <a:cs typeface="Philosopher"/>
                <a:sym typeface="Philosopher"/>
              </a:rPr>
              <a:t>Ρουμπρίκες και κριτήρια:</a:t>
            </a:r>
            <a:endParaRPr sz="1800" b="1" dirty="0">
              <a:solidFill>
                <a:schemeClr val="accent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dirty="0">
                <a:solidFill>
                  <a:schemeClr val="lt1"/>
                </a:solidFill>
                <a:highlight>
                  <a:schemeClr val="accent1"/>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Καθορισμός με σαφήνεια των κριτηρίων αξιολόγησης και των ρουμπρίκων για την κοινοποίηση των προσδοκιών και των προτύπων αξιολόγησης.</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800" b="1" i="1" dirty="0">
                <a:solidFill>
                  <a:schemeClr val="dk1"/>
                </a:solidFill>
                <a:latin typeface="Philosopher"/>
                <a:ea typeface="Philosopher"/>
                <a:cs typeface="Philosopher"/>
                <a:sym typeface="Philosopher"/>
              </a:rPr>
              <a:t>Αποτελεσματική ανατροφοδότηση: </a:t>
            </a:r>
            <a:r>
              <a:rPr lang="cs-CZ" sz="1800" dirty="0">
                <a:solidFill>
                  <a:schemeClr val="dk1"/>
                </a:solidFill>
                <a:latin typeface="Philosopher"/>
                <a:ea typeface="Philosopher"/>
                <a:cs typeface="Philosopher"/>
                <a:sym typeface="Philosopher"/>
              </a:rPr>
              <a:t>Ευθυγραμμίστε την ανατροφοδότηση με συγκεκριμένα κριτήρια, επισημαίνοντας πού οι μαθητές διακρίθηκαν και πού μπορούν να γίνουν βελτιώσεις.</a:t>
            </a: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2B8506A5-8EEE-3474-FBB0-263B86D8FF1A}"/>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7"/>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Στρατηγικές αξιολόγησης και αποτελεσματική ανατροφοδότηση</a:t>
            </a:r>
            <a:endParaRPr sz="2200" b="1" i="0" u="none" strike="noStrike" cap="none">
              <a:solidFill>
                <a:schemeClr val="dk1"/>
              </a:solidFill>
              <a:latin typeface="Philosopher"/>
              <a:ea typeface="Philosopher"/>
              <a:cs typeface="Philosopher"/>
              <a:sym typeface="Philosopher"/>
            </a:endParaRPr>
          </a:p>
        </p:txBody>
      </p:sp>
      <p:grpSp>
        <p:nvGrpSpPr>
          <p:cNvPr id="696" name="Google Shape;696;p57"/>
          <p:cNvGrpSpPr/>
          <p:nvPr/>
        </p:nvGrpSpPr>
        <p:grpSpPr>
          <a:xfrm>
            <a:off x="5609792" y="1025016"/>
            <a:ext cx="972416" cy="251958"/>
            <a:chOff x="5470062" y="1167647"/>
            <a:chExt cx="1251984" cy="358200"/>
          </a:xfrm>
        </p:grpSpPr>
        <p:sp>
          <p:nvSpPr>
            <p:cNvPr id="697" name="Google Shape;697;p5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8" name="Google Shape;698;p5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p5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00" name="Google Shape;700;p5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02" name="Google Shape;702;p57"/>
          <p:cNvSpPr txBox="1"/>
          <p:nvPr/>
        </p:nvSpPr>
        <p:spPr>
          <a:xfrm>
            <a:off x="811849" y="1657522"/>
            <a:ext cx="11210544" cy="4175462"/>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00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8. </a:t>
            </a:r>
            <a:r>
              <a:rPr lang="cs-CZ" sz="1800" b="1" u="sng" dirty="0">
                <a:solidFill>
                  <a:schemeClr val="dk1"/>
                </a:solidFill>
                <a:latin typeface="Philosopher"/>
                <a:ea typeface="Philosopher"/>
                <a:cs typeface="Philosopher"/>
                <a:sym typeface="Philosopher"/>
              </a:rPr>
              <a:t>Ανατροφοδότηση </a:t>
            </a:r>
            <a:r>
              <a:rPr lang="cs-CZ" sz="1800" b="1" dirty="0">
                <a:solidFill>
                  <a:schemeClr val="accent4"/>
                </a:solidFill>
                <a:latin typeface="Philosopher"/>
                <a:ea typeface="Philosopher"/>
                <a:cs typeface="Philosopher"/>
                <a:sym typeface="Philosopher"/>
              </a:rPr>
              <a:t>ήχου και βίντεο</a:t>
            </a:r>
            <a:r>
              <a:rPr lang="cs-CZ" sz="1800" b="1" dirty="0">
                <a:solidFill>
                  <a:schemeClr val="dk1"/>
                </a:solidFill>
                <a:latin typeface="Philosopher"/>
                <a:ea typeface="Philosopher"/>
                <a:cs typeface="Philosopher"/>
                <a:sym typeface="Philosopher"/>
              </a:rPr>
              <a:t>:</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1800" b="1" dirty="0">
                <a:solidFill>
                  <a:schemeClr val="lt1"/>
                </a:solidFill>
                <a:highlight>
                  <a:schemeClr val="accent4"/>
                </a:highlight>
                <a:latin typeface="Philosopher"/>
                <a:ea typeface="Philosopher"/>
                <a:cs typeface="Philosopher"/>
                <a:sym typeface="Philosopher"/>
              </a:rPr>
              <a:t>Περιγραφή:</a:t>
            </a:r>
            <a:r>
              <a:rPr lang="cs-CZ" sz="1800" dirty="0">
                <a:solidFill>
                  <a:schemeClr val="dk1"/>
                </a:solidFill>
                <a:latin typeface="Philosopher"/>
                <a:ea typeface="Philosopher"/>
                <a:cs typeface="Philosopher"/>
                <a:sym typeface="Philosopher"/>
              </a:rPr>
              <a:t> Παρέχετε ανατροφοδότηση με τη μορφή ηχογραφήσεων ή βιντεοσκοπήσεων, επιτρέποντας μια πιο εξατομικευμένη και ελκυστική προσέγγιση.</a:t>
            </a:r>
            <a:endParaRPr sz="1800" dirty="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dirty="0">
                <a:solidFill>
                  <a:schemeClr val="dk1"/>
                </a:solidFill>
                <a:latin typeface="Philosopher"/>
                <a:ea typeface="Philosopher"/>
                <a:cs typeface="Philosopher"/>
                <a:sym typeface="Philosopher"/>
              </a:rPr>
              <a:t> Χρησιμοποιήστε τόνο, χειρονομίες και εκφράσεις για να μεταφέρετε ενθάρρυνση και καθοδήγηση αποτελεσματικά.</a:t>
            </a:r>
            <a:endParaRPr sz="1800" dirty="0">
              <a:solidFill>
                <a:schemeClr val="dk1"/>
              </a:solidFill>
              <a:latin typeface="Philosopher"/>
              <a:ea typeface="Philosopher"/>
              <a:cs typeface="Philosopher"/>
              <a:sym typeface="Philosopher"/>
            </a:endParaRPr>
          </a:p>
          <a:p>
            <a:pPr marL="0" marR="0" lvl="0" indent="0" algn="ctr" rtl="0">
              <a:lnSpc>
                <a:spcPct val="115000"/>
              </a:lnSpc>
              <a:spcBef>
                <a:spcPts val="1000"/>
              </a:spcBef>
              <a:spcAft>
                <a:spcPts val="0"/>
              </a:spcAft>
              <a:buNone/>
            </a:pPr>
            <a:r>
              <a:rPr lang="cs-CZ" sz="1800" b="1" dirty="0">
                <a:solidFill>
                  <a:schemeClr val="dk1"/>
                </a:solidFill>
                <a:latin typeface="Philosopher"/>
                <a:ea typeface="Philosopher"/>
                <a:cs typeface="Philosopher"/>
                <a:sym typeface="Philosopher"/>
              </a:rPr>
              <a:t>9. </a:t>
            </a:r>
            <a:r>
              <a:rPr lang="cs-CZ" sz="1800" b="1" dirty="0">
                <a:solidFill>
                  <a:schemeClr val="accent3"/>
                </a:solidFill>
                <a:latin typeface="Philosopher"/>
                <a:ea typeface="Philosopher"/>
                <a:cs typeface="Philosopher"/>
                <a:sym typeface="Philosopher"/>
              </a:rPr>
              <a:t>Έγκαιρη </a:t>
            </a:r>
            <a:r>
              <a:rPr lang="cs-CZ" sz="1800" b="1" u="sng" dirty="0">
                <a:solidFill>
                  <a:schemeClr val="dk1"/>
                </a:solidFill>
                <a:latin typeface="Philosopher"/>
                <a:ea typeface="Philosopher"/>
                <a:cs typeface="Philosopher"/>
                <a:sym typeface="Philosopher"/>
              </a:rPr>
              <a:t>ανατροφοδότηση:</a:t>
            </a:r>
            <a:endParaRPr sz="1800" b="1" u="sng" dirty="0">
              <a:solidFill>
                <a:schemeClr val="dk1"/>
              </a:solidFill>
              <a:latin typeface="Philosopher"/>
              <a:ea typeface="Philosopher"/>
              <a:cs typeface="Philosopher"/>
              <a:sym typeface="Philosopher"/>
            </a:endParaRPr>
          </a:p>
          <a:p>
            <a:pPr marL="0" marR="0" lvl="0" indent="0" algn="l" rtl="0">
              <a:lnSpc>
                <a:spcPct val="115000"/>
              </a:lnSpc>
              <a:spcBef>
                <a:spcPts val="1000"/>
              </a:spcBef>
              <a:spcAft>
                <a:spcPts val="0"/>
              </a:spcAft>
              <a:buNone/>
            </a:pPr>
            <a:r>
              <a:rPr lang="cs-CZ" sz="1800" b="1" dirty="0">
                <a:solidFill>
                  <a:schemeClr val="lt1"/>
                </a:solidFill>
                <a:highlight>
                  <a:schemeClr val="accent3"/>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Προσφέρετε ανατροφοδότηση αμέσως μετά τις αξιολογήσεις για να διατηρήσετε τη δυναμική και τα κίνητρα των μαθητών.</a:t>
            </a:r>
            <a:endParaRPr sz="1800" dirty="0">
              <a:solidFill>
                <a:schemeClr val="dk1"/>
              </a:solidFill>
              <a:latin typeface="Philosopher"/>
              <a:ea typeface="Philosopher"/>
              <a:cs typeface="Philosopher"/>
              <a:sym typeface="Philosopher"/>
            </a:endParaRPr>
          </a:p>
          <a:p>
            <a:pPr marL="0" marR="0" lvl="0" indent="0" algn="l" rtl="0">
              <a:lnSpc>
                <a:spcPct val="115000"/>
              </a:lnSpc>
              <a:spcBef>
                <a:spcPts val="1000"/>
              </a:spcBef>
              <a:spcAft>
                <a:spcPts val="1000"/>
              </a:spcAft>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dirty="0">
                <a:solidFill>
                  <a:schemeClr val="dk1"/>
                </a:solidFill>
                <a:latin typeface="Philosopher"/>
                <a:ea typeface="Philosopher"/>
                <a:cs typeface="Philosopher"/>
                <a:sym typeface="Philosopher"/>
              </a:rPr>
              <a:t> Δώστε προτεραιότητα στην έγκαιρη παράδοση, διασφαλίζοντας παράλληλα ότι η ανατροφοδότηση είναι λεπτομερής και αξιοποιήσιμη.</a:t>
            </a:r>
            <a:endParaRPr sz="1800" b="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573FBDFA-AC08-F3D2-844E-7FEA6232B6EE}"/>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58"/>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Στρατηγικές αξιολόγησης και αποτελεσματική ανατροφοδότηση</a:t>
            </a:r>
            <a:endParaRPr sz="2200" b="1" i="0" u="none" strike="noStrike" cap="none">
              <a:solidFill>
                <a:schemeClr val="dk1"/>
              </a:solidFill>
              <a:latin typeface="Philosopher"/>
              <a:ea typeface="Philosopher"/>
              <a:cs typeface="Philosopher"/>
              <a:sym typeface="Philosopher"/>
            </a:endParaRPr>
          </a:p>
        </p:txBody>
      </p:sp>
      <p:grpSp>
        <p:nvGrpSpPr>
          <p:cNvPr id="708" name="Google Shape;708;p58"/>
          <p:cNvGrpSpPr/>
          <p:nvPr/>
        </p:nvGrpSpPr>
        <p:grpSpPr>
          <a:xfrm>
            <a:off x="5585408" y="1088642"/>
            <a:ext cx="972416" cy="251958"/>
            <a:chOff x="5470062" y="1167647"/>
            <a:chExt cx="1251984" cy="358200"/>
          </a:xfrm>
        </p:grpSpPr>
        <p:sp>
          <p:nvSpPr>
            <p:cNvPr id="709" name="Google Shape;709;p5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5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p5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12" name="Google Shape;712;p5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14" name="Google Shape;714;p58"/>
          <p:cNvSpPr txBox="1"/>
          <p:nvPr/>
        </p:nvSpPr>
        <p:spPr>
          <a:xfrm>
            <a:off x="667512" y="1853775"/>
            <a:ext cx="10808208" cy="2197997"/>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000"/>
              </a:spcBef>
              <a:spcAft>
                <a:spcPts val="0"/>
              </a:spcAft>
              <a:buClr>
                <a:schemeClr val="dk1"/>
              </a:buClr>
              <a:buSzPts val="1100"/>
              <a:buFont typeface="Arial"/>
              <a:buNone/>
            </a:pPr>
            <a:r>
              <a:rPr lang="cs-CZ" sz="1800" b="1" dirty="0">
                <a:solidFill>
                  <a:schemeClr val="dk1"/>
                </a:solidFill>
                <a:latin typeface="Philosopher"/>
                <a:ea typeface="Philosopher"/>
                <a:cs typeface="Philosopher"/>
                <a:sym typeface="Philosopher"/>
              </a:rPr>
              <a:t>10. </a:t>
            </a:r>
            <a:r>
              <a:rPr lang="cs-CZ" sz="1800" b="1" u="sng" dirty="0">
                <a:solidFill>
                  <a:schemeClr val="dk1"/>
                </a:solidFill>
                <a:latin typeface="Philosopher"/>
                <a:ea typeface="Philosopher"/>
                <a:cs typeface="Philosopher"/>
                <a:sym typeface="Philosopher"/>
              </a:rPr>
              <a:t>Ανατροφοδότηση </a:t>
            </a:r>
            <a:r>
              <a:rPr lang="cs-CZ" sz="1800" b="1" dirty="0">
                <a:solidFill>
                  <a:schemeClr val="accent5"/>
                </a:solidFill>
                <a:latin typeface="Philosopher"/>
                <a:ea typeface="Philosopher"/>
                <a:cs typeface="Philosopher"/>
                <a:sym typeface="Philosopher"/>
              </a:rPr>
              <a:t>προσανατολισμένη στους στόχους</a:t>
            </a:r>
            <a:r>
              <a:rPr lang="cs-CZ" sz="1800" b="1" dirty="0">
                <a:solidFill>
                  <a:schemeClr val="dk1"/>
                </a:solidFill>
                <a:latin typeface="Philosopher"/>
                <a:ea typeface="Philosopher"/>
                <a:cs typeface="Philosopher"/>
                <a:sym typeface="Philosopher"/>
              </a:rPr>
              <a:t>:</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Clr>
                <a:schemeClr val="dk1"/>
              </a:buClr>
              <a:buSzPts val="1100"/>
              <a:buFont typeface="Arial"/>
              <a:buNone/>
            </a:pPr>
            <a:r>
              <a:rPr lang="cs-CZ" sz="1800" b="1" dirty="0">
                <a:solidFill>
                  <a:schemeClr val="lt1"/>
                </a:solidFill>
                <a:highlight>
                  <a:schemeClr val="accent5"/>
                </a:highlight>
                <a:latin typeface="Philosopher"/>
                <a:ea typeface="Philosopher"/>
                <a:cs typeface="Philosopher"/>
                <a:sym typeface="Philosopher"/>
              </a:rPr>
              <a:t>Περιγραφή: </a:t>
            </a:r>
            <a:r>
              <a:rPr lang="cs-CZ" sz="1800" dirty="0">
                <a:solidFill>
                  <a:schemeClr val="dk1"/>
                </a:solidFill>
                <a:latin typeface="Philosopher"/>
                <a:ea typeface="Philosopher"/>
                <a:cs typeface="Philosopher"/>
                <a:sym typeface="Philosopher"/>
              </a:rPr>
              <a:t>Ευθυγραμμίστε την ανατροφοδότηση με τους ατομικούς στόχους των μαθητών, δίνοντας έμφαση στο πώς οι προσπάθειές τους συμβάλλουν στο μαθησιακό τους ταξίδι.</a:t>
            </a:r>
            <a:endParaRPr sz="1800" dirty="0">
              <a:solidFill>
                <a:schemeClr val="dk1"/>
              </a:solidFill>
              <a:latin typeface="Philosopher"/>
              <a:ea typeface="Philosopher"/>
              <a:cs typeface="Philosopher"/>
              <a:sym typeface="Philosopher"/>
            </a:endParaRPr>
          </a:p>
          <a:p>
            <a:pPr marL="0" lvl="0" indent="0" algn="l" rtl="0">
              <a:lnSpc>
                <a:spcPct val="115000"/>
              </a:lnSpc>
              <a:spcBef>
                <a:spcPts val="1000"/>
              </a:spcBef>
              <a:spcAft>
                <a:spcPts val="1000"/>
              </a:spcAft>
              <a:buClr>
                <a:schemeClr val="dk1"/>
              </a:buClr>
              <a:buSzPts val="1100"/>
              <a:buFont typeface="Arial"/>
              <a:buNone/>
            </a:pPr>
            <a:r>
              <a:rPr lang="cs-CZ" sz="1800" b="1" i="1" dirty="0">
                <a:solidFill>
                  <a:schemeClr val="dk1"/>
                </a:solidFill>
                <a:latin typeface="Philosopher"/>
                <a:ea typeface="Philosopher"/>
                <a:cs typeface="Philosopher"/>
                <a:sym typeface="Philosopher"/>
              </a:rPr>
              <a:t>Αποτελεσματική ανατροφοδότηση:</a:t>
            </a:r>
            <a:r>
              <a:rPr lang="cs-CZ" sz="1800" dirty="0">
                <a:solidFill>
                  <a:schemeClr val="dk1"/>
                </a:solidFill>
                <a:latin typeface="Philosopher"/>
                <a:ea typeface="Philosopher"/>
                <a:cs typeface="Philosopher"/>
                <a:sym typeface="Philosopher"/>
              </a:rPr>
              <a:t> Αναγνωρίστε την πρόοδο προς την επίτευξη των στόχων, προτείνοντας στρατηγικές για την περαιτέρω επίτευξή τους.</a:t>
            </a:r>
            <a:endParaRPr sz="1800" b="1" dirty="0">
              <a:solidFill>
                <a:schemeClr val="dk1"/>
              </a:solidFill>
              <a:latin typeface="Philosopher"/>
              <a:ea typeface="Philosopher"/>
              <a:cs typeface="Philosopher"/>
              <a:sym typeface="Philosopher"/>
            </a:endParaRPr>
          </a:p>
        </p:txBody>
      </p:sp>
      <p:sp>
        <p:nvSpPr>
          <p:cNvPr id="715" name="Google Shape;715;p58"/>
          <p:cNvSpPr/>
          <p:nvPr/>
        </p:nvSpPr>
        <p:spPr>
          <a:xfrm>
            <a:off x="8482450" y="4140102"/>
            <a:ext cx="2143125" cy="2143125"/>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782A6473-D6DD-B45F-A1B5-B890DB9200AB}"/>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59"/>
          <p:cNvPicPr preferRelativeResize="0"/>
          <p:nvPr/>
        </p:nvPicPr>
        <p:blipFill rotWithShape="1">
          <a:blip r:embed="rId3">
            <a:alphaModFix amt="19000"/>
          </a:blip>
          <a:srcRect r="537"/>
          <a:stretch/>
        </p:blipFill>
        <p:spPr>
          <a:xfrm>
            <a:off x="0" y="0"/>
            <a:ext cx="12349350" cy="6934199"/>
          </a:xfrm>
          <a:prstGeom prst="rect">
            <a:avLst/>
          </a:prstGeom>
          <a:noFill/>
          <a:ln>
            <a:noFill/>
          </a:ln>
        </p:spPr>
      </p:pic>
      <p:sp>
        <p:nvSpPr>
          <p:cNvPr id="721" name="Google Shape;721;p59"/>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300" b="1">
                <a:solidFill>
                  <a:schemeClr val="dk1"/>
                </a:solidFill>
                <a:latin typeface="Philosopher"/>
                <a:ea typeface="Philosopher"/>
                <a:cs typeface="Philosopher"/>
                <a:sym typeface="Philosopher"/>
              </a:rPr>
              <a:t>Παιχνίδι ρόλων: σε ψηφιακό περιβάλλον</a:t>
            </a:r>
            <a:br>
              <a:rPr lang="cs-CZ" sz="2300" b="1">
                <a:solidFill>
                  <a:schemeClr val="dk1"/>
                </a:solidFill>
                <a:latin typeface="Philosopher"/>
                <a:ea typeface="Philosopher"/>
                <a:cs typeface="Philosopher"/>
                <a:sym typeface="Philosopher"/>
              </a:rPr>
            </a:br>
            <a:r>
              <a:rPr lang="cs-CZ" sz="2300" b="1">
                <a:solidFill>
                  <a:schemeClr val="dk1"/>
                </a:solidFill>
                <a:latin typeface="Philosopher"/>
                <a:ea typeface="Philosopher"/>
                <a:cs typeface="Philosopher"/>
                <a:sym typeface="Philosopher"/>
              </a:rPr>
              <a:t>("Ο μεταβαλλόμενος ρόλος του εκπαιδευτικού")</a:t>
            </a:r>
            <a:endParaRPr sz="2300" b="1" i="0" u="none" strike="noStrike" cap="none">
              <a:solidFill>
                <a:schemeClr val="dk1"/>
              </a:solidFill>
              <a:latin typeface="Philosopher"/>
              <a:ea typeface="Philosopher"/>
              <a:cs typeface="Philosopher"/>
              <a:sym typeface="Philosopher"/>
            </a:endParaRPr>
          </a:p>
        </p:txBody>
      </p:sp>
      <p:grpSp>
        <p:nvGrpSpPr>
          <p:cNvPr id="722" name="Google Shape;722;p59"/>
          <p:cNvGrpSpPr/>
          <p:nvPr/>
        </p:nvGrpSpPr>
        <p:grpSpPr>
          <a:xfrm>
            <a:off x="5470008" y="1039537"/>
            <a:ext cx="1251984" cy="358200"/>
            <a:chOff x="5470062" y="1167647"/>
            <a:chExt cx="1251984" cy="358200"/>
          </a:xfrm>
        </p:grpSpPr>
        <p:sp>
          <p:nvSpPr>
            <p:cNvPr id="723" name="Google Shape;723;p5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5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5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26" name="Google Shape;726;p5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728" name="Google Shape;728;p59"/>
          <p:cNvSpPr txBox="1"/>
          <p:nvPr/>
        </p:nvSpPr>
        <p:spPr>
          <a:xfrm>
            <a:off x="377379" y="1218637"/>
            <a:ext cx="11594592" cy="500286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1800" b="1" i="1" u="sng" dirty="0">
                <a:solidFill>
                  <a:schemeClr val="dk1"/>
                </a:solidFill>
                <a:latin typeface="Philosopher"/>
                <a:ea typeface="Philosopher"/>
                <a:cs typeface="Philosopher"/>
                <a:sym typeface="Philosopher"/>
              </a:rPr>
              <a:t>Σενάριο</a:t>
            </a:r>
            <a:r>
              <a:rPr lang="cs-CZ" sz="1800" b="1" dirty="0">
                <a:solidFill>
                  <a:schemeClr val="dk1"/>
                </a:solidFill>
                <a:latin typeface="Philosopher"/>
                <a:ea typeface="Philosopher"/>
                <a:cs typeface="Philosopher"/>
                <a:sym typeface="Philosopher"/>
              </a:rPr>
              <a:t>: </a:t>
            </a:r>
            <a:br>
              <a:rPr lang="cs-CZ" sz="1800" b="1" dirty="0">
                <a:solidFill>
                  <a:schemeClr val="dk1"/>
                </a:solidFill>
                <a:latin typeface="Philosopher"/>
                <a:ea typeface="Philosopher"/>
                <a:cs typeface="Philosopher"/>
                <a:sym typeface="Philosopher"/>
              </a:rPr>
            </a:br>
            <a:r>
              <a:rPr lang="cs-CZ" sz="1800" dirty="0">
                <a:solidFill>
                  <a:schemeClr val="dk1"/>
                </a:solidFill>
                <a:latin typeface="Philosopher"/>
                <a:ea typeface="Philosopher"/>
                <a:cs typeface="Philosopher"/>
                <a:sym typeface="Philosopher"/>
              </a:rPr>
              <a:t>Φανταστείτε ότι είστε εκπαιδευτικός που παρέχει ανατροφοδότηση σε έναν μαθητή για μια πρόσφατη εργασία που</a:t>
            </a:r>
            <a:r>
              <a:rPr lang="cs-CZ" sz="1800" b="1" u="sng" dirty="0">
                <a:solidFill>
                  <a:schemeClr val="dk1"/>
                </a:solidFill>
                <a:latin typeface="Philosopher"/>
                <a:ea typeface="Philosopher"/>
                <a:cs typeface="Philosopher"/>
                <a:sym typeface="Philosopher"/>
              </a:rPr>
              <a:t> υποβλήθηκε ψηφιακά. </a:t>
            </a:r>
            <a:r>
              <a:rPr lang="cs-CZ" sz="1800" dirty="0">
                <a:solidFill>
                  <a:schemeClr val="dk1"/>
                </a:solidFill>
                <a:latin typeface="Philosopher"/>
                <a:ea typeface="Philosopher"/>
                <a:cs typeface="Philosopher"/>
                <a:sym typeface="Philosopher"/>
              </a:rPr>
              <a:t>Στόχος σας είναι να </a:t>
            </a:r>
            <a:r>
              <a:rPr lang="cs-CZ" sz="1800" b="1" dirty="0">
                <a:solidFill>
                  <a:schemeClr val="dk1"/>
                </a:solidFill>
                <a:latin typeface="Philosopher"/>
                <a:ea typeface="Philosopher"/>
                <a:cs typeface="Philosopher"/>
                <a:sym typeface="Philosopher"/>
              </a:rPr>
              <a:t>παρέχετε ανατροφοδότηση που να είναι παρακινητική, συγκεκριμένη και εφαρμόσιμη, να προάγει τη δέσμευση και να υποστηρίζει την ανάπτυξη του εκπαιδευόμενου.</a:t>
            </a:r>
            <a:endParaRPr sz="1800" b="1"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u="sng" dirty="0">
                <a:solidFill>
                  <a:schemeClr val="dk1"/>
                </a:solidFill>
                <a:latin typeface="Philosopher"/>
                <a:ea typeface="Philosopher"/>
                <a:cs typeface="Philosopher"/>
                <a:sym typeface="Philosopher"/>
              </a:rPr>
              <a:t>Ρόλοι:</a:t>
            </a:r>
            <a:endParaRPr sz="1800" b="1" u="sng" dirty="0">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Char char="-"/>
            </a:pPr>
            <a:r>
              <a:rPr lang="cs-CZ" sz="1800" b="1" dirty="0">
                <a:solidFill>
                  <a:schemeClr val="dk1"/>
                </a:solidFill>
                <a:highlight>
                  <a:schemeClr val="accent4"/>
                </a:highlight>
                <a:latin typeface="Philosopher"/>
                <a:ea typeface="Philosopher"/>
                <a:cs typeface="Philosopher"/>
                <a:sym typeface="Philosopher"/>
              </a:rPr>
              <a:t>Εκπαιδευτικός: </a:t>
            </a:r>
            <a:r>
              <a:rPr lang="cs-CZ" sz="1800" dirty="0">
                <a:solidFill>
                  <a:schemeClr val="dk1"/>
                </a:solidFill>
                <a:latin typeface="Philosopher"/>
                <a:ea typeface="Philosopher"/>
                <a:cs typeface="Philosopher"/>
                <a:sym typeface="Philosopher"/>
              </a:rPr>
              <a:t>Παρέχει ανατροφοδότηση σχετικά με την εργασία του μαθητή. Χρησιμοποιήστε αποτελεσματικές στρατηγικές, όπως η χρήση του ονόματος του μαθητή, η αναγνώριση των δυνατών σημείων και η αναφορά σε τομείς προς βελτίωση,</a:t>
            </a:r>
            <a:endParaRPr sz="1800" dirty="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1800" b="1" dirty="0">
                <a:solidFill>
                  <a:schemeClr val="dk1"/>
                </a:solidFill>
                <a:highlight>
                  <a:schemeClr val="accent1"/>
                </a:highlight>
                <a:latin typeface="Philosopher"/>
                <a:ea typeface="Philosopher"/>
                <a:cs typeface="Philosopher"/>
                <a:sym typeface="Philosopher"/>
              </a:rPr>
              <a:t>Μαθητής: </a:t>
            </a:r>
            <a:r>
              <a:rPr lang="cs-CZ" sz="1800" dirty="0">
                <a:solidFill>
                  <a:schemeClr val="dk1"/>
                </a:solidFill>
                <a:latin typeface="Philosopher"/>
                <a:ea typeface="Philosopher"/>
                <a:cs typeface="Philosopher"/>
                <a:sym typeface="Philosopher"/>
              </a:rPr>
              <a:t>Απαντήστε στην ανατροφοδότηση, κάνοντας ερωτήσεις για διευκρινίσεις ή αναζητώντας περαιτέρω καθοδήγηση.</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1800" b="1" i="1" u="sng" dirty="0">
                <a:solidFill>
                  <a:schemeClr val="dk1"/>
                </a:solidFill>
                <a:latin typeface="Philosopher"/>
                <a:ea typeface="Philosopher"/>
                <a:cs typeface="Philosopher"/>
                <a:sym typeface="Philosopher"/>
              </a:rPr>
              <a:t>Ο συντονιστής παρατηρεί:</a:t>
            </a:r>
            <a:r>
              <a:rPr lang="cs-CZ" sz="1800" dirty="0">
                <a:solidFill>
                  <a:schemeClr val="dk1"/>
                </a:solidFill>
                <a:latin typeface="Philosopher"/>
                <a:ea typeface="Philosopher"/>
                <a:cs typeface="Philosopher"/>
                <a:sym typeface="Philosopher"/>
              </a:rPr>
              <a:t> Παρατηρεί την αλληλεπίδραση και σημειώνει τις στρατηγικές που χρησιμοποιούνται κατά την παροχή ανατροφοδότησης.</a:t>
            </a: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09AFE8C6-5859-29DC-7CD3-B05B0FA4BD3D}"/>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0"/>
          <p:cNvSpPr/>
          <p:nvPr/>
        </p:nvSpPr>
        <p:spPr>
          <a:xfrm>
            <a:off x="3844900" y="1614625"/>
            <a:ext cx="6715500" cy="3642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p60"/>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Σημεία συζήτησης</a:t>
            </a:r>
            <a:endParaRPr sz="2700" b="1" i="0" u="none" strike="noStrike" cap="none">
              <a:solidFill>
                <a:schemeClr val="dk1"/>
              </a:solidFill>
              <a:latin typeface="Philosopher"/>
              <a:ea typeface="Philosopher"/>
              <a:cs typeface="Philosopher"/>
              <a:sym typeface="Philosopher"/>
            </a:endParaRPr>
          </a:p>
        </p:txBody>
      </p:sp>
      <p:grpSp>
        <p:nvGrpSpPr>
          <p:cNvPr id="735" name="Google Shape;735;p60"/>
          <p:cNvGrpSpPr/>
          <p:nvPr/>
        </p:nvGrpSpPr>
        <p:grpSpPr>
          <a:xfrm>
            <a:off x="5470010" y="961514"/>
            <a:ext cx="1251984" cy="358200"/>
            <a:chOff x="5470062" y="1167647"/>
            <a:chExt cx="1251984" cy="358200"/>
          </a:xfrm>
        </p:grpSpPr>
        <p:sp>
          <p:nvSpPr>
            <p:cNvPr id="736" name="Google Shape;736;p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7" name="Google Shape;737;p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8" name="Google Shape;738;p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39" name="Google Shape;739;p6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41" name="Google Shape;741;p60"/>
          <p:cNvSpPr txBox="1"/>
          <p:nvPr/>
        </p:nvSpPr>
        <p:spPr>
          <a:xfrm>
            <a:off x="3844889" y="1584150"/>
            <a:ext cx="6715500" cy="3470140"/>
          </a:xfrm>
          <a:prstGeom prst="rect">
            <a:avLst/>
          </a:prstGeom>
          <a:noFill/>
          <a:ln>
            <a:noFill/>
          </a:ln>
        </p:spPr>
        <p:txBody>
          <a:bodyPr spcFirstLastPara="1" wrap="square" lIns="91425" tIns="45700" rIns="91425" bIns="45700" anchor="t" anchorCtr="0">
            <a:spAutoFit/>
          </a:bodyPr>
          <a:lstStyle/>
          <a:p>
            <a:pPr marL="457200" lvl="0" indent="-355600" algn="l" rtl="0">
              <a:lnSpc>
                <a:spcPct val="115000"/>
              </a:lnSpc>
              <a:spcBef>
                <a:spcPts val="1500"/>
              </a:spcBef>
              <a:spcAft>
                <a:spcPts val="0"/>
              </a:spcAft>
              <a:buClr>
                <a:schemeClr val="lt1"/>
              </a:buClr>
              <a:buSzPts val="2000"/>
              <a:buFont typeface="Philosopher"/>
              <a:buChar char="●"/>
            </a:pPr>
            <a:r>
              <a:rPr lang="cs-CZ" sz="1800" dirty="0">
                <a:solidFill>
                  <a:schemeClr val="lt1"/>
                </a:solidFill>
                <a:latin typeface="Philosopher"/>
                <a:ea typeface="Philosopher"/>
                <a:cs typeface="Philosopher"/>
                <a:sym typeface="Philosopher"/>
              </a:rPr>
              <a:t>Πώς οι στρατηγικές παροχής ανατροφοδότησης που χρησιμοποίησε ο εκπαιδευτικός επηρέασαν τη δέσμευση και τα κίνητρα του μαθητή;</a:t>
            </a:r>
            <a:br>
              <a:rPr lang="cs-CZ" sz="1800" dirty="0">
                <a:solidFill>
                  <a:schemeClr val="lt1"/>
                </a:solidFill>
                <a:latin typeface="Philosopher"/>
                <a:ea typeface="Philosopher"/>
                <a:cs typeface="Philosopher"/>
                <a:sym typeface="Philosopher"/>
              </a:rPr>
            </a:br>
            <a:endParaRPr sz="1800" dirty="0">
              <a:solidFill>
                <a:schemeClr val="lt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lt1"/>
              </a:buClr>
              <a:buSzPts val="2000"/>
              <a:buFont typeface="Philosopher"/>
              <a:buChar char="●"/>
            </a:pPr>
            <a:r>
              <a:rPr lang="cs-CZ" sz="1800" dirty="0">
                <a:solidFill>
                  <a:schemeClr val="lt1"/>
                </a:solidFill>
                <a:latin typeface="Philosopher"/>
                <a:ea typeface="Philosopher"/>
                <a:cs typeface="Philosopher"/>
                <a:sym typeface="Philosopher"/>
              </a:rPr>
              <a:t>Ποιες συγκεκριμένες τεχνικές χρησιμοποιήθηκαν για να γίνει η ανατροφοδότηση παρακινητική, συγκεκριμένη και εφαρμόσιμη;</a:t>
            </a:r>
            <a:br>
              <a:rPr lang="cs-CZ" sz="1800" dirty="0">
                <a:solidFill>
                  <a:schemeClr val="lt1"/>
                </a:solidFill>
                <a:latin typeface="Philosopher"/>
                <a:ea typeface="Philosopher"/>
                <a:cs typeface="Philosopher"/>
                <a:sym typeface="Philosopher"/>
              </a:rPr>
            </a:br>
            <a:endParaRPr sz="1800" dirty="0">
              <a:solidFill>
                <a:schemeClr val="lt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lt1"/>
              </a:buClr>
              <a:buSzPts val="2000"/>
              <a:buFont typeface="Philosopher"/>
              <a:buChar char="●"/>
            </a:pPr>
            <a:r>
              <a:rPr lang="cs-CZ" sz="1800" dirty="0">
                <a:solidFill>
                  <a:schemeClr val="lt1"/>
                </a:solidFill>
                <a:latin typeface="Philosopher"/>
                <a:ea typeface="Philosopher"/>
                <a:cs typeface="Philosopher"/>
                <a:sym typeface="Philosopher"/>
              </a:rPr>
              <a:t>Πώς αυτό το παιχνίδι ρόλων αναδεικνύει τον εξελισσόμενο ρόλο των εκπαιδευτικών στην ψηφιακή εποχή;</a:t>
            </a:r>
            <a:endParaRPr sz="1800" dirty="0">
              <a:solidFill>
                <a:schemeClr val="lt1"/>
              </a:solidFill>
              <a:latin typeface="Philosopher"/>
              <a:ea typeface="Philosopher"/>
              <a:cs typeface="Philosopher"/>
              <a:sym typeface="Philosopher"/>
            </a:endParaRPr>
          </a:p>
        </p:txBody>
      </p:sp>
      <p:sp>
        <p:nvSpPr>
          <p:cNvPr id="742" name="Google Shape;742;p60"/>
          <p:cNvSpPr/>
          <p:nvPr/>
        </p:nvSpPr>
        <p:spPr>
          <a:xfrm>
            <a:off x="1596075" y="3969375"/>
            <a:ext cx="2248814" cy="208346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84D847D9-C64A-CC2E-D809-971BA02CB01A}"/>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p:nvPr/>
        </p:nvSpPr>
        <p:spPr>
          <a:xfrm>
            <a:off x="851690" y="974337"/>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9" name="Google Shape;99;p16"/>
          <p:cNvSpPr txBox="1"/>
          <p:nvPr/>
        </p:nvSpPr>
        <p:spPr>
          <a:xfrm>
            <a:off x="940650" y="1060975"/>
            <a:ext cx="4420500" cy="3215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cs-CZ" sz="1700" b="1">
                <a:solidFill>
                  <a:schemeClr val="dk1"/>
                </a:solidFill>
                <a:latin typeface="Philosopher"/>
                <a:ea typeface="Philosopher"/>
                <a:cs typeface="Philosopher"/>
                <a:sym typeface="Philosopher"/>
              </a:rPr>
              <a:t>Σκοπός του εργαστηρίου</a:t>
            </a:r>
            <a:r>
              <a:rPr lang="cs-CZ" sz="1700">
                <a:solidFill>
                  <a:schemeClr val="dk1"/>
                </a:solidFill>
                <a:latin typeface="Philosopher"/>
                <a:ea typeface="Philosopher"/>
                <a:cs typeface="Philosopher"/>
                <a:sym typeface="Philosopher"/>
              </a:rPr>
              <a:t>: η </a:t>
            </a:r>
            <a:r>
              <a:rPr lang="cs-CZ" sz="1700" i="1">
                <a:solidFill>
                  <a:schemeClr val="dk1"/>
                </a:solidFill>
                <a:latin typeface="Philosopher"/>
                <a:ea typeface="Philosopher"/>
                <a:cs typeface="Philosopher"/>
                <a:sym typeface="Philosopher"/>
              </a:rPr>
              <a:t>διερεύνηση στρατηγικών δέσμευσης σε ψηφιακά μαθησιακά περιβάλλοντα.</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b="1">
                <a:solidFill>
                  <a:schemeClr val="dk1"/>
                </a:solidFill>
                <a:latin typeface="Philosopher"/>
                <a:ea typeface="Philosopher"/>
                <a:cs typeface="Philosopher"/>
                <a:sym typeface="Philosopher"/>
              </a:rPr>
              <a:t>Ειδικοί στόχοι για αυτή τη συνεδρία</a:t>
            </a:r>
            <a:r>
              <a:rPr lang="cs-CZ" sz="1700">
                <a:solidFill>
                  <a:schemeClr val="dk1"/>
                </a:solidFill>
                <a:latin typeface="Philosopher"/>
                <a:ea typeface="Philosopher"/>
                <a:cs typeface="Philosopher"/>
                <a:sym typeface="Philosopher"/>
              </a:rPr>
              <a:t>:</a:t>
            </a:r>
            <a:endParaRPr sz="1700">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i="1">
                <a:solidFill>
                  <a:schemeClr val="dk1"/>
                </a:solidFill>
                <a:latin typeface="Philosopher"/>
                <a:ea typeface="Philosopher"/>
                <a:cs typeface="Philosopher"/>
                <a:sym typeface="Philosopher"/>
              </a:rPr>
              <a:t>- Κατανοήστε τη σημασία της δέσμευσης στην ψηφιακή μάθηση.</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i="1">
                <a:solidFill>
                  <a:schemeClr val="dk1"/>
                </a:solidFill>
                <a:latin typeface="Philosopher"/>
                <a:ea typeface="Philosopher"/>
                <a:cs typeface="Philosopher"/>
                <a:sym typeface="Philosopher"/>
              </a:rPr>
              <a:t>- Προσδιορισμός των προκλήσεων και των ευκαιριών που σχετίζονται με τη δέσμευση.</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b="1">
                <a:solidFill>
                  <a:schemeClr val="dk1"/>
                </a:solidFill>
                <a:latin typeface="Philosopher"/>
                <a:ea typeface="Philosopher"/>
                <a:cs typeface="Philosopher"/>
                <a:sym typeface="Philosopher"/>
              </a:rPr>
              <a:t>Διαδραστικός χαρακτήρας της συνεδρίας </a:t>
            </a:r>
            <a:r>
              <a:rPr lang="cs-CZ" sz="1700">
                <a:solidFill>
                  <a:schemeClr val="dk1"/>
                </a:solidFill>
                <a:latin typeface="Philosopher"/>
                <a:ea typeface="Philosopher"/>
                <a:cs typeface="Philosopher"/>
                <a:sym typeface="Philosopher"/>
              </a:rPr>
              <a:t>- η ενεργός συμμετοχή είναι σημαντική!</a:t>
            </a:r>
            <a:endParaRPr sz="2100">
              <a:solidFill>
                <a:schemeClr val="dk1"/>
              </a:solidFill>
              <a:latin typeface="Philosopher"/>
              <a:ea typeface="Philosopher"/>
              <a:cs typeface="Philosopher"/>
              <a:sym typeface="Philosopher"/>
            </a:endParaRPr>
          </a:p>
        </p:txBody>
      </p:sp>
      <p:pic>
        <p:nvPicPr>
          <p:cNvPr id="100" name="Google Shape;100;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sp>
        <p:nvSpPr>
          <p:cNvPr id="102" name="Google Shape;102;p16"/>
          <p:cNvSpPr txBox="1"/>
          <p:nvPr/>
        </p:nvSpPr>
        <p:spPr>
          <a:xfrm>
            <a:off x="3433500" y="606993"/>
            <a:ext cx="3735600" cy="38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ΕΙΣΑΓΩΓΗ</a:t>
            </a:r>
            <a:endParaRPr sz="22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FE4373BE-F6C8-C711-3322-C82BB014891B}"/>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61"/>
          <p:cNvPicPr preferRelativeResize="0"/>
          <p:nvPr/>
        </p:nvPicPr>
        <p:blipFill rotWithShape="1">
          <a:blip r:embed="rId3">
            <a:alphaModFix amt="20000"/>
          </a:blip>
          <a:srcRect t="8440" b="7071"/>
          <a:stretch/>
        </p:blipFill>
        <p:spPr>
          <a:xfrm>
            <a:off x="0" y="0"/>
            <a:ext cx="12192000" cy="6858000"/>
          </a:xfrm>
          <a:prstGeom prst="rect">
            <a:avLst/>
          </a:prstGeom>
          <a:noFill/>
          <a:ln>
            <a:noFill/>
          </a:ln>
        </p:spPr>
      </p:pic>
      <p:sp>
        <p:nvSpPr>
          <p:cNvPr id="748" name="Google Shape;748;p61"/>
          <p:cNvSpPr txBox="1"/>
          <p:nvPr/>
        </p:nvSpPr>
        <p:spPr>
          <a:xfrm>
            <a:off x="1972800" y="748725"/>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Βασικές στρατηγικές για την αποτελεσματική παροχή ανατροφοδότησης:</a:t>
            </a:r>
            <a:endParaRPr sz="2700" b="1">
              <a:solidFill>
                <a:schemeClr val="dk1"/>
              </a:solidFill>
              <a:latin typeface="Philosopher"/>
              <a:ea typeface="Philosopher"/>
              <a:cs typeface="Philosopher"/>
              <a:sym typeface="Philosopher"/>
            </a:endParaRPr>
          </a:p>
        </p:txBody>
      </p:sp>
      <p:grpSp>
        <p:nvGrpSpPr>
          <p:cNvPr id="749" name="Google Shape;749;p61"/>
          <p:cNvGrpSpPr/>
          <p:nvPr/>
        </p:nvGrpSpPr>
        <p:grpSpPr>
          <a:xfrm>
            <a:off x="5470008" y="1914900"/>
            <a:ext cx="1251984" cy="358200"/>
            <a:chOff x="5470062" y="1167647"/>
            <a:chExt cx="1251984" cy="358200"/>
          </a:xfrm>
        </p:grpSpPr>
        <p:sp>
          <p:nvSpPr>
            <p:cNvPr id="750" name="Google Shape;750;p6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p6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p6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53" name="Google Shape;753;p6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755" name="Google Shape;755;p61"/>
          <p:cNvSpPr/>
          <p:nvPr/>
        </p:nvSpPr>
        <p:spPr>
          <a:xfrm>
            <a:off x="893700"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1"/>
          <p:cNvSpPr/>
          <p:nvPr/>
        </p:nvSpPr>
        <p:spPr>
          <a:xfrm>
            <a:off x="4846625" y="44359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1"/>
          <p:cNvSpPr/>
          <p:nvPr/>
        </p:nvSpPr>
        <p:spPr>
          <a:xfrm>
            <a:off x="4846625"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1"/>
          <p:cNvSpPr/>
          <p:nvPr/>
        </p:nvSpPr>
        <p:spPr>
          <a:xfrm>
            <a:off x="8799000"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759" name="Google Shape;759;p61"/>
          <p:cNvSpPr/>
          <p:nvPr/>
        </p:nvSpPr>
        <p:spPr>
          <a:xfrm>
            <a:off x="893700"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1"/>
          <p:cNvSpPr/>
          <p:nvPr/>
        </p:nvSpPr>
        <p:spPr>
          <a:xfrm>
            <a:off x="893700" y="44359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1"/>
          <p:cNvSpPr/>
          <p:nvPr/>
        </p:nvSpPr>
        <p:spPr>
          <a:xfrm>
            <a:off x="8799000"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762" name="Google Shape;762;p61"/>
          <p:cNvSpPr/>
          <p:nvPr/>
        </p:nvSpPr>
        <p:spPr>
          <a:xfrm>
            <a:off x="4846625"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1"/>
          <p:cNvSpPr txBox="1"/>
          <p:nvPr/>
        </p:nvSpPr>
        <p:spPr>
          <a:xfrm>
            <a:off x="1185888" y="2726775"/>
            <a:ext cx="3221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Εξατομίκευση,</a:t>
            </a:r>
            <a:endParaRPr sz="2200">
              <a:latin typeface="Philosopher"/>
              <a:ea typeface="Philosopher"/>
              <a:cs typeface="Philosopher"/>
              <a:sym typeface="Philosopher"/>
            </a:endParaRPr>
          </a:p>
        </p:txBody>
      </p:sp>
      <p:sp>
        <p:nvSpPr>
          <p:cNvPr id="764" name="Google Shape;764;p61"/>
          <p:cNvSpPr txBox="1"/>
          <p:nvPr/>
        </p:nvSpPr>
        <p:spPr>
          <a:xfrm>
            <a:off x="1145088" y="3535525"/>
            <a:ext cx="3221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Θετική ενίσχυση,</a:t>
            </a:r>
            <a:endParaRPr sz="2200">
              <a:solidFill>
                <a:schemeClr val="dk1"/>
              </a:solidFill>
              <a:latin typeface="Philosopher"/>
              <a:ea typeface="Philosopher"/>
              <a:cs typeface="Philosopher"/>
              <a:sym typeface="Philosopher"/>
            </a:endParaRPr>
          </a:p>
        </p:txBody>
      </p:sp>
      <p:sp>
        <p:nvSpPr>
          <p:cNvPr id="765" name="Google Shape;765;p61"/>
          <p:cNvSpPr txBox="1"/>
          <p:nvPr/>
        </p:nvSpPr>
        <p:spPr>
          <a:xfrm>
            <a:off x="1145102" y="4344275"/>
            <a:ext cx="3776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Ειδικότητα,</a:t>
            </a:r>
            <a:endParaRPr sz="2200">
              <a:solidFill>
                <a:schemeClr val="dk1"/>
              </a:solidFill>
              <a:latin typeface="Philosopher"/>
              <a:ea typeface="Philosopher"/>
              <a:cs typeface="Philosopher"/>
              <a:sym typeface="Philosopher"/>
            </a:endParaRPr>
          </a:p>
        </p:txBody>
      </p:sp>
      <p:sp>
        <p:nvSpPr>
          <p:cNvPr id="766" name="Google Shape;766;p61"/>
          <p:cNvSpPr txBox="1"/>
          <p:nvPr/>
        </p:nvSpPr>
        <p:spPr>
          <a:xfrm>
            <a:off x="5098026" y="272677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Εποικοδομητική κριτική,</a:t>
            </a:r>
            <a:endParaRPr sz="2200">
              <a:solidFill>
                <a:schemeClr val="dk1"/>
              </a:solidFill>
              <a:latin typeface="Philosopher"/>
              <a:ea typeface="Philosopher"/>
              <a:cs typeface="Philosopher"/>
              <a:sym typeface="Philosopher"/>
            </a:endParaRPr>
          </a:p>
        </p:txBody>
      </p:sp>
      <p:sp>
        <p:nvSpPr>
          <p:cNvPr id="767" name="Google Shape;767;p61"/>
          <p:cNvSpPr txBox="1"/>
          <p:nvPr/>
        </p:nvSpPr>
        <p:spPr>
          <a:xfrm>
            <a:off x="5098026" y="353552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Σαφήνεια και απλότητα,</a:t>
            </a:r>
            <a:endParaRPr sz="2200">
              <a:solidFill>
                <a:schemeClr val="dk1"/>
              </a:solidFill>
              <a:latin typeface="Philosopher"/>
              <a:ea typeface="Philosopher"/>
              <a:cs typeface="Philosopher"/>
              <a:sym typeface="Philosopher"/>
            </a:endParaRPr>
          </a:p>
        </p:txBody>
      </p:sp>
      <p:sp>
        <p:nvSpPr>
          <p:cNvPr id="768" name="Google Shape;768;p61"/>
          <p:cNvSpPr txBox="1"/>
          <p:nvPr/>
        </p:nvSpPr>
        <p:spPr>
          <a:xfrm>
            <a:off x="5098026" y="434427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Ενθάρρυνση,</a:t>
            </a:r>
            <a:endParaRPr sz="2200">
              <a:solidFill>
                <a:schemeClr val="dk1"/>
              </a:solidFill>
              <a:latin typeface="Philosopher"/>
              <a:ea typeface="Philosopher"/>
              <a:cs typeface="Philosopher"/>
              <a:sym typeface="Philosopher"/>
            </a:endParaRPr>
          </a:p>
        </p:txBody>
      </p:sp>
      <p:sp>
        <p:nvSpPr>
          <p:cNvPr id="769" name="Google Shape;769;p61"/>
          <p:cNvSpPr txBox="1"/>
          <p:nvPr/>
        </p:nvSpPr>
        <p:spPr>
          <a:xfrm>
            <a:off x="9050401" y="2726775"/>
            <a:ext cx="1931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Δέσμευση,</a:t>
            </a:r>
            <a:endParaRPr sz="2200">
              <a:solidFill>
                <a:schemeClr val="dk1"/>
              </a:solidFill>
              <a:latin typeface="Philosopher"/>
              <a:ea typeface="Philosopher"/>
              <a:cs typeface="Philosopher"/>
              <a:sym typeface="Philosopher"/>
            </a:endParaRPr>
          </a:p>
        </p:txBody>
      </p:sp>
      <p:sp>
        <p:nvSpPr>
          <p:cNvPr id="770" name="Google Shape;770;p61"/>
          <p:cNvSpPr txBox="1"/>
          <p:nvPr/>
        </p:nvSpPr>
        <p:spPr>
          <a:xfrm>
            <a:off x="9050400" y="3535525"/>
            <a:ext cx="2247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Με επίκεντρο το μέλλον.</a:t>
            </a:r>
            <a:endParaRPr sz="220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E05EFD7-4F3B-55C5-9752-714AF4A57E23}"/>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2"/>
          <p:cNvSpPr/>
          <p:nvPr/>
        </p:nvSpPr>
        <p:spPr>
          <a:xfrm>
            <a:off x="3824064" y="1076946"/>
            <a:ext cx="4543800" cy="470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6" name="Google Shape;776;p62" descr="A picture containing logo&#10;&#10;Description automatically generated"/>
          <p:cNvPicPr preferRelativeResize="0">
            <a:picLocks noGrp="1"/>
          </p:cNvPicPr>
          <p:nvPr>
            <p:ph type="pic" idx="2"/>
          </p:nvPr>
        </p:nvPicPr>
        <p:blipFill rotWithShape="1">
          <a:blip r:embed="rId3">
            <a:alphaModFix/>
          </a:blip>
          <a:srcRect l="14655" r="14648"/>
          <a:stretch/>
        </p:blipFill>
        <p:spPr>
          <a:xfrm>
            <a:off x="5068883" y="2238750"/>
            <a:ext cx="2054228" cy="2054224"/>
          </a:xfrm>
          <a:prstGeom prst="rect">
            <a:avLst/>
          </a:prstGeom>
          <a:noFill/>
          <a:ln>
            <a:noFill/>
          </a:ln>
        </p:spPr>
      </p:pic>
      <p:sp>
        <p:nvSpPr>
          <p:cNvPr id="777" name="Google Shape;777;p62"/>
          <p:cNvSpPr txBox="1"/>
          <p:nvPr/>
        </p:nvSpPr>
        <p:spPr>
          <a:xfrm>
            <a:off x="5450555" y="1678900"/>
            <a:ext cx="12909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600"/>
              </a:spcAft>
              <a:buClr>
                <a:schemeClr val="dk1"/>
              </a:buClr>
              <a:buSzPts val="1100"/>
              <a:buFont typeface="Arial"/>
              <a:buNone/>
            </a:pPr>
            <a:r>
              <a:rPr lang="cs-CZ" sz="1800" b="1">
                <a:solidFill>
                  <a:schemeClr val="dk1"/>
                </a:solidFill>
                <a:latin typeface="Philosopher"/>
                <a:ea typeface="Philosopher"/>
                <a:cs typeface="Philosopher"/>
                <a:sym typeface="Philosopher"/>
              </a:rPr>
              <a:t>Σύνοδος 6</a:t>
            </a:r>
            <a:endParaRPr sz="1800" b="1">
              <a:solidFill>
                <a:schemeClr val="dk1"/>
              </a:solidFill>
              <a:latin typeface="Philosopher"/>
              <a:ea typeface="Philosopher"/>
              <a:cs typeface="Philosopher"/>
              <a:sym typeface="Philosopher"/>
            </a:endParaRPr>
          </a:p>
        </p:txBody>
      </p:sp>
      <p:sp>
        <p:nvSpPr>
          <p:cNvPr id="778" name="Google Shape;778;p62"/>
          <p:cNvSpPr txBox="1"/>
          <p:nvPr/>
        </p:nvSpPr>
        <p:spPr>
          <a:xfrm>
            <a:off x="3824077" y="463563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Προσαρμογή στρατηγικών δέσμευσης</a:t>
            </a:r>
            <a:endParaRPr sz="20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3B84915D-F8F6-0BA7-9010-5EAEB1098D86}"/>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63"/>
          <p:cNvSpPr txBox="1"/>
          <p:nvPr/>
        </p:nvSpPr>
        <p:spPr>
          <a:xfrm>
            <a:off x="3897906" y="581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dirty="0">
                <a:solidFill>
                  <a:schemeClr val="dk1"/>
                </a:solidFill>
                <a:latin typeface="Philosopher"/>
                <a:ea typeface="Philosopher"/>
                <a:cs typeface="Philosopher"/>
                <a:sym typeface="Philosopher"/>
              </a:rPr>
              <a:t>Ανακεφαλαίωση της προηγούμενης συνεδρίας</a:t>
            </a:r>
            <a:endParaRPr sz="2800" b="1" i="0" u="none" strike="noStrike" cap="none" dirty="0">
              <a:solidFill>
                <a:schemeClr val="dk1"/>
              </a:solidFill>
              <a:latin typeface="Philosopher"/>
              <a:ea typeface="Philosopher"/>
              <a:cs typeface="Philosopher"/>
              <a:sym typeface="Philosopher"/>
            </a:endParaRPr>
          </a:p>
        </p:txBody>
      </p:sp>
      <p:grpSp>
        <p:nvGrpSpPr>
          <p:cNvPr id="785" name="Google Shape;785;p63"/>
          <p:cNvGrpSpPr/>
          <p:nvPr/>
        </p:nvGrpSpPr>
        <p:grpSpPr>
          <a:xfrm>
            <a:off x="5470008" y="1545269"/>
            <a:ext cx="1251984" cy="358200"/>
            <a:chOff x="5470062" y="1167647"/>
            <a:chExt cx="1251984" cy="358200"/>
          </a:xfrm>
        </p:grpSpPr>
        <p:sp>
          <p:nvSpPr>
            <p:cNvPr id="786" name="Google Shape;786;p6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7" name="Google Shape;787;p6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8" name="Google Shape;788;p6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89" name="Google Shape;789;p6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91" name="Google Shape;791;p63"/>
          <p:cNvSpPr txBox="1"/>
          <p:nvPr/>
        </p:nvSpPr>
        <p:spPr>
          <a:xfrm>
            <a:off x="2364450" y="2426450"/>
            <a:ext cx="6059700" cy="136648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2400" dirty="0">
                <a:latin typeface="Philosopher"/>
                <a:ea typeface="Philosopher"/>
                <a:cs typeface="Philosopher"/>
                <a:sym typeface="Philosopher"/>
              </a:rPr>
              <a:t>Η σημασία της χρήσης της αξιολόγησης και της ανατροφοδότησης για την προώθηση της δέσμευσης,</a:t>
            </a:r>
            <a:endParaRPr sz="2400" dirty="0">
              <a:latin typeface="Philosopher"/>
              <a:ea typeface="Philosopher"/>
              <a:cs typeface="Philosopher"/>
              <a:sym typeface="Philosopher"/>
            </a:endParaRPr>
          </a:p>
        </p:txBody>
      </p:sp>
      <p:sp>
        <p:nvSpPr>
          <p:cNvPr id="792" name="Google Shape;792;p63"/>
          <p:cNvSpPr txBox="1"/>
          <p:nvPr/>
        </p:nvSpPr>
        <p:spPr>
          <a:xfrm>
            <a:off x="6010450" y="4040175"/>
            <a:ext cx="4975500" cy="14588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cs-CZ" sz="2400" dirty="0">
                <a:solidFill>
                  <a:schemeClr val="dk1"/>
                </a:solidFill>
                <a:latin typeface="Philosopher"/>
                <a:ea typeface="Philosopher"/>
                <a:cs typeface="Philosopher"/>
                <a:sym typeface="Philosopher"/>
              </a:rPr>
              <a:t>Σημασία της ανατροφοδότησης για την ενίσχυση των κινήτρων των μαθητών.</a:t>
            </a:r>
            <a:endParaRPr sz="1200" dirty="0"/>
          </a:p>
        </p:txBody>
      </p:sp>
      <p:sp>
        <p:nvSpPr>
          <p:cNvPr id="793" name="Google Shape;793;p63"/>
          <p:cNvSpPr/>
          <p:nvPr/>
        </p:nvSpPr>
        <p:spPr>
          <a:xfrm>
            <a:off x="1206053" y="2426166"/>
            <a:ext cx="986376" cy="986376"/>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4">
              <a:alphaModFix/>
            </a:blip>
            <a:stretch>
              <a:fillRect/>
            </a:stretch>
          </a:blipFill>
          <a:ln>
            <a:noFill/>
          </a:ln>
        </p:spPr>
      </p:sp>
      <p:sp>
        <p:nvSpPr>
          <p:cNvPr id="794" name="Google Shape;794;p63"/>
          <p:cNvSpPr/>
          <p:nvPr/>
        </p:nvSpPr>
        <p:spPr>
          <a:xfrm>
            <a:off x="4799699" y="4086500"/>
            <a:ext cx="1189212" cy="985559"/>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5">
              <a:alphaModFix/>
            </a:blip>
            <a:stretch>
              <a:fillRect/>
            </a:stretch>
          </a:blipFill>
          <a:ln>
            <a:noFill/>
          </a:ln>
        </p:spPr>
      </p:sp>
      <p:pic>
        <p:nvPicPr>
          <p:cNvPr id="2" name="Picture 1">
            <a:extLst>
              <a:ext uri="{FF2B5EF4-FFF2-40B4-BE49-F238E27FC236}">
                <a16:creationId xmlns:a16="http://schemas.microsoft.com/office/drawing/2014/main" id="{0123DB0E-60C8-B4F8-E9A8-AD21434B98D3}"/>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64"/>
          <p:cNvSpPr/>
          <p:nvPr/>
        </p:nvSpPr>
        <p:spPr>
          <a:xfrm>
            <a:off x="-7625" y="0"/>
            <a:ext cx="1220724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9"/>
            </a:stretch>
          </a:blipFill>
          <a:ln>
            <a:noFill/>
          </a:ln>
        </p:spPr>
      </p:sp>
      <p:sp>
        <p:nvSpPr>
          <p:cNvPr id="800" name="Google Shape;800;p64"/>
          <p:cNvSpPr/>
          <p:nvPr/>
        </p:nvSpPr>
        <p:spPr>
          <a:xfrm>
            <a:off x="0" y="2199600"/>
            <a:ext cx="12192000" cy="245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1" name="Google Shape;801;p64"/>
          <p:cNvSpPr txBox="1"/>
          <p:nvPr/>
        </p:nvSpPr>
        <p:spPr>
          <a:xfrm>
            <a:off x="1972800" y="714875"/>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3000" b="1">
                <a:solidFill>
                  <a:schemeClr val="dk1"/>
                </a:solidFill>
                <a:highlight>
                  <a:schemeClr val="accent1"/>
                </a:highlight>
                <a:latin typeface="Philosopher"/>
                <a:ea typeface="Philosopher"/>
                <a:cs typeface="Philosopher"/>
                <a:sym typeface="Philosopher"/>
              </a:rPr>
              <a:t>Στρατηγικές εξατομίκευσης και προσαρμογής</a:t>
            </a:r>
            <a:endParaRPr sz="3000" b="1" i="0" u="none" strike="noStrike" cap="none">
              <a:solidFill>
                <a:schemeClr val="dk1"/>
              </a:solidFill>
              <a:highlight>
                <a:schemeClr val="accent1"/>
              </a:highlight>
              <a:latin typeface="Philosopher"/>
              <a:ea typeface="Philosopher"/>
              <a:cs typeface="Philosopher"/>
              <a:sym typeface="Philosopher"/>
            </a:endParaRPr>
          </a:p>
        </p:txBody>
      </p:sp>
      <p:pic>
        <p:nvPicPr>
          <p:cNvPr id="802" name="Google Shape;802;p6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04" name="Google Shape;804;p64"/>
          <p:cNvSpPr txBox="1"/>
          <p:nvPr/>
        </p:nvSpPr>
        <p:spPr>
          <a:xfrm>
            <a:off x="356616" y="2303080"/>
            <a:ext cx="11274552" cy="2111820"/>
          </a:xfrm>
          <a:prstGeom prst="rect">
            <a:avLst/>
          </a:prstGeom>
          <a:noFill/>
          <a:ln>
            <a:noFill/>
          </a:ln>
        </p:spPr>
        <p:txBody>
          <a:bodyPr spcFirstLastPara="1" wrap="square" lIns="91425" tIns="45700" rIns="91425" bIns="45700" anchor="t" anchorCtr="0">
            <a:spAutoFit/>
          </a:bodyPr>
          <a:lstStyle/>
          <a:p>
            <a:pPr marL="457200" lvl="0" indent="0" algn="ctr" rtl="0">
              <a:lnSpc>
                <a:spcPct val="115000"/>
              </a:lnSpc>
              <a:spcBef>
                <a:spcPts val="1500"/>
              </a:spcBef>
              <a:spcAft>
                <a:spcPts val="1000"/>
              </a:spcAft>
              <a:buNone/>
            </a:pPr>
            <a:r>
              <a:rPr lang="cs-CZ" sz="2400" b="1" i="1" dirty="0">
                <a:solidFill>
                  <a:schemeClr val="dk1"/>
                </a:solidFill>
                <a:latin typeface="Philosopher"/>
                <a:ea typeface="Philosopher"/>
                <a:cs typeface="Philosopher"/>
                <a:sym typeface="Philosopher"/>
              </a:rPr>
              <a:t>Η εξατομίκευση των στρατηγικών εμπλοκής </a:t>
            </a:r>
            <a:r>
              <a:rPr lang="cs-CZ" sz="2400" i="1" dirty="0">
                <a:solidFill>
                  <a:schemeClr val="dk1"/>
                </a:solidFill>
                <a:latin typeface="Philosopher"/>
                <a:ea typeface="Philosopher"/>
                <a:cs typeface="Philosopher"/>
                <a:sym typeface="Philosopher"/>
              </a:rPr>
              <a:t>είναι απαραίτητη για να ανταποκρίνεστε στις </a:t>
            </a:r>
            <a:r>
              <a:rPr lang="cs-CZ" sz="2400" b="1" i="1" dirty="0">
                <a:solidFill>
                  <a:schemeClr val="dk1"/>
                </a:solidFill>
                <a:latin typeface="Philosopher"/>
                <a:ea typeface="Philosopher"/>
                <a:cs typeface="Philosopher"/>
                <a:sym typeface="Philosopher"/>
              </a:rPr>
              <a:t>διαφορετικές ανάγκες, προτιμήσεις και στυλ μάθησης των μαθητών σας</a:t>
            </a:r>
            <a:r>
              <a:rPr lang="cs-CZ" sz="2400" i="1" dirty="0">
                <a:solidFill>
                  <a:schemeClr val="dk1"/>
                </a:solidFill>
                <a:latin typeface="Philosopher"/>
                <a:ea typeface="Philosopher"/>
                <a:cs typeface="Philosopher"/>
                <a:sym typeface="Philosopher"/>
              </a:rPr>
              <a:t>. Ακολουθούν ορισμένες </a:t>
            </a:r>
            <a:r>
              <a:rPr lang="cs-CZ" sz="2400" b="1" i="1" u="sng" dirty="0">
                <a:solidFill>
                  <a:schemeClr val="dk1"/>
                </a:solidFill>
                <a:latin typeface="Philosopher"/>
                <a:ea typeface="Philosopher"/>
                <a:cs typeface="Philosopher"/>
                <a:sym typeface="Philosopher"/>
              </a:rPr>
              <a:t>αποτελεσματικές στρατηγικές και τεχνικές </a:t>
            </a:r>
            <a:r>
              <a:rPr lang="cs-CZ" sz="2400" i="1" dirty="0">
                <a:solidFill>
                  <a:schemeClr val="dk1"/>
                </a:solidFill>
                <a:latin typeface="Philosopher"/>
                <a:ea typeface="Philosopher"/>
                <a:cs typeface="Philosopher"/>
                <a:sym typeface="Philosopher"/>
              </a:rPr>
              <a:t>για την προσαρμογή των προσεγγίσεων δέσμευσης:</a:t>
            </a:r>
            <a:endParaRPr sz="2400" i="1"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BE3B819-2E2B-3EA2-2B91-AE19D5B1EC58}"/>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65"/>
          <p:cNvPicPr preferRelativeResize="0"/>
          <p:nvPr/>
        </p:nvPicPr>
        <p:blipFill>
          <a:blip r:embed="rId3">
            <a:alphaModFix/>
          </a:blip>
          <a:stretch>
            <a:fillRect/>
          </a:stretch>
        </p:blipFill>
        <p:spPr>
          <a:xfrm>
            <a:off x="163286" y="1674974"/>
            <a:ext cx="5192730" cy="3988951"/>
          </a:xfrm>
          <a:prstGeom prst="rect">
            <a:avLst/>
          </a:prstGeom>
          <a:noFill/>
          <a:ln>
            <a:noFill/>
          </a:ln>
        </p:spPr>
      </p:pic>
      <p:sp>
        <p:nvSpPr>
          <p:cNvPr id="810" name="Google Shape;810;p65"/>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11" name="Google Shape;811;p65"/>
          <p:cNvGrpSpPr/>
          <p:nvPr/>
        </p:nvGrpSpPr>
        <p:grpSpPr>
          <a:xfrm>
            <a:off x="5470010" y="1124250"/>
            <a:ext cx="1251984" cy="358200"/>
            <a:chOff x="5470062" y="1167647"/>
            <a:chExt cx="1251984" cy="358200"/>
          </a:xfrm>
        </p:grpSpPr>
        <p:sp>
          <p:nvSpPr>
            <p:cNvPr id="812" name="Google Shape;812;p6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6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p6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15" name="Google Shape;815;p6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17" name="Google Shape;817;p65"/>
          <p:cNvSpPr txBox="1"/>
          <p:nvPr/>
        </p:nvSpPr>
        <p:spPr>
          <a:xfrm>
            <a:off x="5470000" y="1978200"/>
            <a:ext cx="6206100" cy="356939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dirty="0">
                <a:solidFill>
                  <a:schemeClr val="accent2"/>
                </a:solidFill>
                <a:latin typeface="Philosopher"/>
                <a:ea typeface="Philosopher"/>
                <a:cs typeface="Philosopher"/>
                <a:sym typeface="Philosopher"/>
              </a:rPr>
              <a:t>1. Στυλ μάθησης:</a:t>
            </a:r>
            <a:br>
              <a:rPr lang="cs-CZ" sz="2400" b="1" dirty="0">
                <a:solidFill>
                  <a:schemeClr val="accent2"/>
                </a:solidFill>
                <a:latin typeface="Philosopher"/>
                <a:ea typeface="Philosopher"/>
                <a:cs typeface="Philosopher"/>
                <a:sym typeface="Philosopher"/>
              </a:rPr>
            </a:br>
            <a:endParaRPr sz="900" b="1" dirty="0">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u="sng" dirty="0">
                <a:latin typeface="Philosopher"/>
                <a:ea typeface="Philosopher"/>
                <a:cs typeface="Philosopher"/>
                <a:sym typeface="Philosopher"/>
              </a:rPr>
              <a:t>Στρατηγική: </a:t>
            </a:r>
            <a:r>
              <a:rPr lang="cs-CZ" sz="2000" dirty="0">
                <a:latin typeface="Philosopher"/>
                <a:ea typeface="Philosopher"/>
                <a:cs typeface="Philosopher"/>
                <a:sym typeface="Philosopher"/>
              </a:rPr>
              <a:t>Προσδιορίστε τα διαφορετικά στυλ μάθησης (οπτικό, ακουστικό, κιναισθητικό) και προσαρμόστε τις δραστηριότητες εμπλοκής ανάλογα.</a:t>
            </a:r>
            <a:endParaRPr sz="2000" dirty="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dirty="0">
                <a:latin typeface="Philosopher"/>
                <a:ea typeface="Philosopher"/>
                <a:cs typeface="Philosopher"/>
                <a:sym typeface="Philosopher"/>
              </a:rPr>
              <a:t>Τεχνικές: </a:t>
            </a:r>
            <a:r>
              <a:rPr lang="cs-CZ" sz="2000" dirty="0">
                <a:latin typeface="Philosopher"/>
                <a:ea typeface="Philosopher"/>
                <a:cs typeface="Philosopher"/>
                <a:sym typeface="Philosopher"/>
              </a:rPr>
              <a:t>και περιλαμβάνουν πρακτικές δραστηριότητες, ώστε να προσαρμόζονται στις διάφορες μαθησιακές προτιμήσεις.</a:t>
            </a:r>
            <a:endParaRPr sz="2000"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A764505B-8973-678F-C5D2-075AC0FE8FCB}"/>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66"/>
          <p:cNvPicPr preferRelativeResize="0"/>
          <p:nvPr/>
        </p:nvPicPr>
        <p:blipFill rotWithShape="1">
          <a:blip r:embed="rId3">
            <a:alphaModFix amt="23000"/>
          </a:blip>
          <a:srcRect t="16254"/>
          <a:stretch/>
        </p:blipFill>
        <p:spPr>
          <a:xfrm>
            <a:off x="-25" y="27750"/>
            <a:ext cx="12192000" cy="6802500"/>
          </a:xfrm>
          <a:prstGeom prst="rect">
            <a:avLst/>
          </a:prstGeom>
          <a:noFill/>
          <a:ln>
            <a:noFill/>
          </a:ln>
        </p:spPr>
      </p:pic>
      <p:sp>
        <p:nvSpPr>
          <p:cNvPr id="823" name="Google Shape;823;p66"/>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24" name="Google Shape;824;p66"/>
          <p:cNvGrpSpPr/>
          <p:nvPr/>
        </p:nvGrpSpPr>
        <p:grpSpPr>
          <a:xfrm>
            <a:off x="5469983" y="1126200"/>
            <a:ext cx="1251984" cy="358200"/>
            <a:chOff x="5470062" y="1167647"/>
            <a:chExt cx="1251984" cy="358200"/>
          </a:xfrm>
        </p:grpSpPr>
        <p:sp>
          <p:nvSpPr>
            <p:cNvPr id="825" name="Google Shape;825;p6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6" name="Google Shape;826;p6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7" name="Google Shape;827;p6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28" name="Google Shape;828;p66"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30" name="Google Shape;830;p66"/>
          <p:cNvSpPr txBox="1"/>
          <p:nvPr/>
        </p:nvSpPr>
        <p:spPr>
          <a:xfrm>
            <a:off x="3719225" y="1773550"/>
            <a:ext cx="47535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None/>
            </a:pPr>
            <a:r>
              <a:rPr lang="cs-CZ" sz="2500" b="1">
                <a:solidFill>
                  <a:schemeClr val="accent2"/>
                </a:solidFill>
                <a:latin typeface="Philosopher"/>
                <a:ea typeface="Philosopher"/>
                <a:cs typeface="Philosopher"/>
                <a:sym typeface="Philosopher"/>
              </a:rPr>
              <a:t>2. Ευέλικτες διαδρομές:</a:t>
            </a:r>
            <a:endParaRPr sz="2200">
              <a:latin typeface="Philosopher"/>
              <a:ea typeface="Philosopher"/>
              <a:cs typeface="Philosopher"/>
              <a:sym typeface="Philosopher"/>
            </a:endParaRPr>
          </a:p>
        </p:txBody>
      </p:sp>
      <p:sp>
        <p:nvSpPr>
          <p:cNvPr id="831" name="Google Shape;831;p66"/>
          <p:cNvSpPr txBox="1"/>
          <p:nvPr/>
        </p:nvSpPr>
        <p:spPr>
          <a:xfrm>
            <a:off x="895837" y="2695242"/>
            <a:ext cx="38841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dirty="0">
                <a:solidFill>
                  <a:schemeClr val="dk1"/>
                </a:solidFill>
                <a:latin typeface="Philosopher"/>
                <a:ea typeface="Philosopher"/>
                <a:cs typeface="Philosopher"/>
                <a:sym typeface="Philosopher"/>
              </a:rPr>
              <a:t>Στρατηγική: </a:t>
            </a:r>
            <a:r>
              <a:rPr lang="cs-CZ" sz="2200" dirty="0">
                <a:solidFill>
                  <a:schemeClr val="dk1"/>
                </a:solidFill>
                <a:latin typeface="Philosopher"/>
                <a:ea typeface="Philosopher"/>
                <a:cs typeface="Philosopher"/>
                <a:sym typeface="Philosopher"/>
              </a:rPr>
              <a:t>Προσφέρετε στους εκπαιδευόμενους την ευελιξία να επιλέξουν τη μαθησιακή τους πορεία με βάση τα ενδιαφέροντα και τα δυνατά τους σημεία.</a:t>
            </a:r>
            <a:endParaRPr dirty="0"/>
          </a:p>
        </p:txBody>
      </p:sp>
      <p:sp>
        <p:nvSpPr>
          <p:cNvPr id="832" name="Google Shape;832;p66"/>
          <p:cNvSpPr txBox="1"/>
          <p:nvPr/>
        </p:nvSpPr>
        <p:spPr>
          <a:xfrm>
            <a:off x="7689750" y="2777126"/>
            <a:ext cx="40344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dirty="0">
                <a:solidFill>
                  <a:schemeClr val="dk1"/>
                </a:solidFill>
                <a:latin typeface="Philosopher"/>
                <a:ea typeface="Philosopher"/>
                <a:cs typeface="Philosopher"/>
                <a:sym typeface="Philosopher"/>
              </a:rPr>
              <a:t>Τεχνικές: </a:t>
            </a:r>
            <a:r>
              <a:rPr lang="cs-CZ" sz="2200" dirty="0">
                <a:solidFill>
                  <a:schemeClr val="dk1"/>
                </a:solidFill>
                <a:latin typeface="Philosopher"/>
                <a:ea typeface="Philosopher"/>
                <a:cs typeface="Philosopher"/>
                <a:sym typeface="Philosopher"/>
              </a:rPr>
              <a:t>Παρέχετε μια ποικιλία θεματικών επιλογών ή επιτρέψτε στους μαθητές να επιλέξουν έργα ευθυγραμμισμένα με τα πάθη τους.</a:t>
            </a:r>
            <a:endParaRPr dirty="0"/>
          </a:p>
        </p:txBody>
      </p:sp>
      <p:pic>
        <p:nvPicPr>
          <p:cNvPr id="2" name="Picture 1">
            <a:extLst>
              <a:ext uri="{FF2B5EF4-FFF2-40B4-BE49-F238E27FC236}">
                <a16:creationId xmlns:a16="http://schemas.microsoft.com/office/drawing/2014/main" id="{9DAB4077-33EF-9C53-F35B-C5191F140396}"/>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67"/>
          <p:cNvPicPr preferRelativeResize="0"/>
          <p:nvPr/>
        </p:nvPicPr>
        <p:blipFill rotWithShape="1">
          <a:blip r:embed="rId3">
            <a:alphaModFix amt="47000"/>
          </a:blip>
          <a:srcRect t="17409"/>
          <a:stretch/>
        </p:blipFill>
        <p:spPr>
          <a:xfrm>
            <a:off x="0" y="0"/>
            <a:ext cx="12192000" cy="6906576"/>
          </a:xfrm>
          <a:prstGeom prst="rect">
            <a:avLst/>
          </a:prstGeom>
          <a:noFill/>
          <a:ln>
            <a:noFill/>
          </a:ln>
        </p:spPr>
      </p:pic>
      <p:sp>
        <p:nvSpPr>
          <p:cNvPr id="838" name="Google Shape;838;p67"/>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39" name="Google Shape;839;p67"/>
          <p:cNvGrpSpPr/>
          <p:nvPr/>
        </p:nvGrpSpPr>
        <p:grpSpPr>
          <a:xfrm>
            <a:off x="5470008" y="1181700"/>
            <a:ext cx="1251984" cy="358200"/>
            <a:chOff x="5470062" y="1167647"/>
            <a:chExt cx="1251984" cy="358200"/>
          </a:xfrm>
        </p:grpSpPr>
        <p:sp>
          <p:nvSpPr>
            <p:cNvPr id="840" name="Google Shape;840;p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p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2" name="Google Shape;842;p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43" name="Google Shape;843;p6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45" name="Google Shape;845;p67"/>
          <p:cNvSpPr txBox="1"/>
          <p:nvPr/>
        </p:nvSpPr>
        <p:spPr>
          <a:xfrm>
            <a:off x="2031300" y="1849088"/>
            <a:ext cx="81294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a:solidFill>
                  <a:schemeClr val="accent2"/>
                </a:solidFill>
                <a:latin typeface="Philosopher"/>
                <a:ea typeface="Philosopher"/>
                <a:cs typeface="Philosopher"/>
                <a:sym typeface="Philosopher"/>
              </a:rPr>
              <a:t>3. Επιλογή και αυτονομία:</a:t>
            </a:r>
            <a:endParaRPr sz="2200">
              <a:latin typeface="Philosopher"/>
              <a:ea typeface="Philosopher"/>
              <a:cs typeface="Philosopher"/>
              <a:sym typeface="Philosopher"/>
            </a:endParaRPr>
          </a:p>
        </p:txBody>
      </p:sp>
      <p:sp>
        <p:nvSpPr>
          <p:cNvPr id="846" name="Google Shape;846;p67"/>
          <p:cNvSpPr txBox="1"/>
          <p:nvPr/>
        </p:nvSpPr>
        <p:spPr>
          <a:xfrm>
            <a:off x="7351100" y="2896575"/>
            <a:ext cx="45336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Τεχνικές: </a:t>
            </a:r>
            <a:r>
              <a:rPr lang="cs-CZ" sz="2200">
                <a:solidFill>
                  <a:schemeClr val="dk1"/>
                </a:solidFill>
                <a:latin typeface="Philosopher"/>
                <a:ea typeface="Philosopher"/>
                <a:cs typeface="Philosopher"/>
                <a:sym typeface="Philosopher"/>
              </a:rPr>
              <a:t>Επιτρέψτε στους εκπαιδευόμενους να επιλέξουν από πολλαπλά θέματα έργου ή αφήστε τους να αποφασίσουν πώς θα αποδείξουν την κατανόησή τους.</a:t>
            </a:r>
            <a:endParaRPr/>
          </a:p>
        </p:txBody>
      </p:sp>
      <p:sp>
        <p:nvSpPr>
          <p:cNvPr id="847" name="Google Shape;847;p67"/>
          <p:cNvSpPr txBox="1"/>
          <p:nvPr/>
        </p:nvSpPr>
        <p:spPr>
          <a:xfrm>
            <a:off x="768600" y="2896575"/>
            <a:ext cx="41262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a:solidFill>
                  <a:schemeClr val="dk1"/>
                </a:solidFill>
                <a:latin typeface="Philosopher"/>
                <a:ea typeface="Philosopher"/>
                <a:cs typeface="Philosopher"/>
                <a:sym typeface="Philosopher"/>
              </a:rPr>
              <a:t>Στρατηγική: </a:t>
            </a:r>
            <a:r>
              <a:rPr lang="cs-CZ" sz="2200">
                <a:solidFill>
                  <a:schemeClr val="dk1"/>
                </a:solidFill>
                <a:latin typeface="Philosopher"/>
                <a:ea typeface="Philosopher"/>
                <a:cs typeface="Philosopher"/>
                <a:sym typeface="Philosopher"/>
              </a:rPr>
              <a:t>Ενδυνάμωση των μαθητών προσφέροντας επιλογές στις εργασίες και τις δραστηριότητες, προωθώντας την αίσθηση της ιδιοκτησίας.</a:t>
            </a:r>
            <a:endParaRPr/>
          </a:p>
        </p:txBody>
      </p:sp>
      <p:pic>
        <p:nvPicPr>
          <p:cNvPr id="2" name="Picture 1">
            <a:extLst>
              <a:ext uri="{FF2B5EF4-FFF2-40B4-BE49-F238E27FC236}">
                <a16:creationId xmlns:a16="http://schemas.microsoft.com/office/drawing/2014/main" id="{9446A73D-0BF6-2B88-D22A-E5C106A16F61}"/>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68"/>
          <p:cNvPicPr preferRelativeResize="0"/>
          <p:nvPr/>
        </p:nvPicPr>
        <p:blipFill>
          <a:blip r:embed="rId3">
            <a:alphaModFix amt="65000"/>
          </a:blip>
          <a:stretch>
            <a:fillRect/>
          </a:stretch>
        </p:blipFill>
        <p:spPr>
          <a:xfrm>
            <a:off x="5922826" y="2208825"/>
            <a:ext cx="6070925" cy="4040950"/>
          </a:xfrm>
          <a:prstGeom prst="rect">
            <a:avLst/>
          </a:prstGeom>
          <a:noFill/>
          <a:ln>
            <a:noFill/>
          </a:ln>
        </p:spPr>
      </p:pic>
      <p:sp>
        <p:nvSpPr>
          <p:cNvPr id="853" name="Google Shape;853;p68"/>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54" name="Google Shape;854;p68"/>
          <p:cNvGrpSpPr/>
          <p:nvPr/>
        </p:nvGrpSpPr>
        <p:grpSpPr>
          <a:xfrm>
            <a:off x="5470008" y="1061417"/>
            <a:ext cx="1251984" cy="358200"/>
            <a:chOff x="5470062" y="1167647"/>
            <a:chExt cx="1251984" cy="358200"/>
          </a:xfrm>
        </p:grpSpPr>
        <p:sp>
          <p:nvSpPr>
            <p:cNvPr id="855" name="Google Shape;855;p6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6" name="Google Shape;856;p6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7" name="Google Shape;857;p6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58" name="Google Shape;858;p6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60" name="Google Shape;860;p68"/>
          <p:cNvSpPr txBox="1"/>
          <p:nvPr/>
        </p:nvSpPr>
        <p:spPr>
          <a:xfrm>
            <a:off x="3526648" y="1335069"/>
            <a:ext cx="51387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dirty="0">
                <a:solidFill>
                  <a:schemeClr val="accent2"/>
                </a:solidFill>
                <a:latin typeface="Philosopher"/>
                <a:ea typeface="Philosopher"/>
                <a:cs typeface="Philosopher"/>
                <a:sym typeface="Philosopher"/>
              </a:rPr>
              <a:t>4. Πολιτιστική ευαισθησία:</a:t>
            </a:r>
            <a:endParaRPr sz="2000" b="1" dirty="0">
              <a:solidFill>
                <a:schemeClr val="accent2"/>
              </a:solidFill>
              <a:latin typeface="Philosopher"/>
              <a:ea typeface="Philosopher"/>
              <a:cs typeface="Philosopher"/>
              <a:sym typeface="Philosopher"/>
            </a:endParaRPr>
          </a:p>
        </p:txBody>
      </p:sp>
      <p:sp>
        <p:nvSpPr>
          <p:cNvPr id="861" name="Google Shape;861;p68"/>
          <p:cNvSpPr txBox="1"/>
          <p:nvPr/>
        </p:nvSpPr>
        <p:spPr>
          <a:xfrm>
            <a:off x="726560" y="2172834"/>
            <a:ext cx="4841400" cy="305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0"/>
              </a:spcAft>
              <a:buNone/>
            </a:pPr>
            <a:r>
              <a:rPr lang="cs-CZ" sz="2200" b="1" u="sng" dirty="0">
                <a:solidFill>
                  <a:schemeClr val="dk1"/>
                </a:solidFill>
                <a:latin typeface="Philosopher"/>
                <a:ea typeface="Philosopher"/>
                <a:cs typeface="Philosopher"/>
                <a:sym typeface="Philosopher"/>
              </a:rPr>
              <a:t>Στρατηγική: </a:t>
            </a:r>
            <a:r>
              <a:rPr lang="cs-CZ" sz="2200" dirty="0">
                <a:solidFill>
                  <a:schemeClr val="dk1"/>
                </a:solidFill>
                <a:latin typeface="Philosopher"/>
                <a:ea typeface="Philosopher"/>
                <a:cs typeface="Philosopher"/>
                <a:sym typeface="Philosopher"/>
              </a:rPr>
              <a:t>Σεβασμός στο πολιτισμικό υπόβαθρο των μαθητών με την ενσωμάτωση διαφορετικών προοπτικών και αναφορών.</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i="1" dirty="0">
                <a:solidFill>
                  <a:schemeClr val="dk1"/>
                </a:solidFill>
                <a:latin typeface="Philosopher"/>
                <a:ea typeface="Philosopher"/>
                <a:cs typeface="Philosopher"/>
                <a:sym typeface="Philosopher"/>
              </a:rPr>
              <a:t>Τεχνικές:</a:t>
            </a:r>
            <a:r>
              <a:rPr lang="cs-CZ" sz="2200" dirty="0">
                <a:solidFill>
                  <a:schemeClr val="dk1"/>
                </a:solidFill>
                <a:latin typeface="Philosopher"/>
                <a:ea typeface="Philosopher"/>
                <a:cs typeface="Philosopher"/>
                <a:sym typeface="Philosopher"/>
              </a:rPr>
              <a:t> Ενσωματώστε παραδείγματα, μελέτες περίπτωσης και περιεχόμενο από διάφορους πολιτισμούς για να ενισχύσετε τη συνάφεια και τη συμμετοχικότητα.</a:t>
            </a:r>
            <a:endParaRPr dirty="0"/>
          </a:p>
        </p:txBody>
      </p:sp>
      <p:pic>
        <p:nvPicPr>
          <p:cNvPr id="2" name="Picture 1">
            <a:extLst>
              <a:ext uri="{FF2B5EF4-FFF2-40B4-BE49-F238E27FC236}">
                <a16:creationId xmlns:a16="http://schemas.microsoft.com/office/drawing/2014/main" id="{A90B5A9A-3BC0-FEE1-81FA-64ADDC2E5E50}"/>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69"/>
          <p:cNvPicPr preferRelativeResize="0"/>
          <p:nvPr/>
        </p:nvPicPr>
        <p:blipFill rotWithShape="1">
          <a:blip r:embed="rId3">
            <a:alphaModFix amt="46000"/>
          </a:blip>
          <a:srcRect t="10470" r="8508" b="21050"/>
          <a:stretch/>
        </p:blipFill>
        <p:spPr>
          <a:xfrm>
            <a:off x="3651475" y="447475"/>
            <a:ext cx="8616875" cy="6449075"/>
          </a:xfrm>
          <a:prstGeom prst="rect">
            <a:avLst/>
          </a:prstGeom>
          <a:noFill/>
          <a:ln>
            <a:noFill/>
          </a:ln>
        </p:spPr>
      </p:pic>
      <p:sp>
        <p:nvSpPr>
          <p:cNvPr id="867" name="Google Shape;867;p69"/>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68" name="Google Shape;868;p69"/>
          <p:cNvGrpSpPr/>
          <p:nvPr/>
        </p:nvGrpSpPr>
        <p:grpSpPr>
          <a:xfrm>
            <a:off x="5470008" y="1134112"/>
            <a:ext cx="1251984" cy="358200"/>
            <a:chOff x="5470062" y="1167647"/>
            <a:chExt cx="1251984" cy="358200"/>
          </a:xfrm>
        </p:grpSpPr>
        <p:sp>
          <p:nvSpPr>
            <p:cNvPr id="869" name="Google Shape;869;p6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0" name="Google Shape;870;p6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p6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72" name="Google Shape;872;p6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74" name="Google Shape;874;p69"/>
          <p:cNvSpPr txBox="1"/>
          <p:nvPr/>
        </p:nvSpPr>
        <p:spPr>
          <a:xfrm>
            <a:off x="3235050" y="1500225"/>
            <a:ext cx="57219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a:solidFill>
                  <a:schemeClr val="accent2"/>
                </a:solidFill>
                <a:latin typeface="Philosopher"/>
                <a:ea typeface="Philosopher"/>
                <a:cs typeface="Philosopher"/>
                <a:sym typeface="Philosopher"/>
              </a:rPr>
              <a:t>5. Προσωπικοί μαθησιακοί στόχοι:</a:t>
            </a:r>
            <a:endParaRPr sz="2200" b="1">
              <a:solidFill>
                <a:schemeClr val="accent2"/>
              </a:solidFill>
              <a:latin typeface="Philosopher"/>
              <a:ea typeface="Philosopher"/>
              <a:cs typeface="Philosopher"/>
              <a:sym typeface="Philosopher"/>
            </a:endParaRPr>
          </a:p>
        </p:txBody>
      </p:sp>
      <p:sp>
        <p:nvSpPr>
          <p:cNvPr id="875" name="Google Shape;875;p69"/>
          <p:cNvSpPr txBox="1"/>
          <p:nvPr/>
        </p:nvSpPr>
        <p:spPr>
          <a:xfrm>
            <a:off x="559550" y="2157725"/>
            <a:ext cx="4433074" cy="251604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Clr>
                <a:schemeClr val="dk1"/>
              </a:buClr>
              <a:buSzPts val="1100"/>
              <a:buFont typeface="Arial"/>
              <a:buNone/>
            </a:pPr>
            <a:r>
              <a:rPr lang="cs-CZ" sz="2200" b="1" u="sng" dirty="0">
                <a:solidFill>
                  <a:schemeClr val="dk1"/>
                </a:solidFill>
                <a:latin typeface="Philosopher"/>
                <a:ea typeface="Philosopher"/>
                <a:cs typeface="Philosopher"/>
                <a:sym typeface="Philosopher"/>
              </a:rPr>
              <a:t>Στρατηγική: </a:t>
            </a:r>
            <a:r>
              <a:rPr lang="cs-CZ" sz="2200" dirty="0">
                <a:solidFill>
                  <a:schemeClr val="dk1"/>
                </a:solidFill>
                <a:latin typeface="Philosopher"/>
                <a:ea typeface="Philosopher"/>
                <a:cs typeface="Philosopher"/>
                <a:sym typeface="Philosopher"/>
              </a:rPr>
              <a:t>Ενθαρρύνετε τους εκπαιδευόμενους να θέσουν τους δικούς τους μαθησιακούς στόχους, καθιστώντας τη μαθησιακή εμπειρία πιο ουσιαστική.</a:t>
            </a:r>
            <a:endParaRPr dirty="0"/>
          </a:p>
        </p:txBody>
      </p:sp>
      <p:sp>
        <p:nvSpPr>
          <p:cNvPr id="876" name="Google Shape;876;p69"/>
          <p:cNvSpPr txBox="1"/>
          <p:nvPr/>
        </p:nvSpPr>
        <p:spPr>
          <a:xfrm>
            <a:off x="555688" y="4511925"/>
            <a:ext cx="45129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dirty="0">
                <a:solidFill>
                  <a:schemeClr val="dk1"/>
                </a:solidFill>
                <a:latin typeface="Philosopher"/>
                <a:ea typeface="Philosopher"/>
                <a:cs typeface="Philosopher"/>
                <a:sym typeface="Philosopher"/>
              </a:rPr>
              <a:t>Τεχνικές: </a:t>
            </a:r>
            <a:r>
              <a:rPr lang="cs-CZ" sz="2200" dirty="0">
                <a:solidFill>
                  <a:schemeClr val="dk1"/>
                </a:solidFill>
                <a:latin typeface="Philosopher"/>
                <a:ea typeface="Philosopher"/>
                <a:cs typeface="Philosopher"/>
                <a:sym typeface="Philosopher"/>
              </a:rPr>
              <a:t>Ευθυγραμμίζοντας τους στόχους με τους στόχους των μαθημάτων σας.</a:t>
            </a:r>
            <a:endParaRPr dirty="0"/>
          </a:p>
        </p:txBody>
      </p:sp>
      <p:pic>
        <p:nvPicPr>
          <p:cNvPr id="2" name="Picture 1">
            <a:extLst>
              <a:ext uri="{FF2B5EF4-FFF2-40B4-BE49-F238E27FC236}">
                <a16:creationId xmlns:a16="http://schemas.microsoft.com/office/drawing/2014/main" id="{D52FFEA9-8207-8776-899B-2BD69DF1A547}"/>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70"/>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82" name="Google Shape;882;p70"/>
          <p:cNvGrpSpPr/>
          <p:nvPr/>
        </p:nvGrpSpPr>
        <p:grpSpPr>
          <a:xfrm>
            <a:off x="5470008" y="1005844"/>
            <a:ext cx="1251984" cy="358200"/>
            <a:chOff x="5470062" y="1167647"/>
            <a:chExt cx="1251984" cy="358200"/>
          </a:xfrm>
        </p:grpSpPr>
        <p:sp>
          <p:nvSpPr>
            <p:cNvPr id="883" name="Google Shape;883;p7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7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p7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86" name="Google Shape;886;p7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888" name="Google Shape;888;p70"/>
          <p:cNvSpPr txBox="1"/>
          <p:nvPr/>
        </p:nvSpPr>
        <p:spPr>
          <a:xfrm>
            <a:off x="572100" y="1645704"/>
            <a:ext cx="5344800" cy="411801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400" b="1" dirty="0">
                <a:solidFill>
                  <a:schemeClr val="accent2"/>
                </a:solidFill>
                <a:latin typeface="Philosopher"/>
                <a:ea typeface="Philosopher"/>
                <a:cs typeface="Philosopher"/>
                <a:sym typeface="Philosopher"/>
              </a:rPr>
              <a:t>6. Προσαρμοστικό περιεχόμενο:</a:t>
            </a:r>
            <a:endParaRPr sz="2400" b="1" dirty="0">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u="sng" dirty="0">
                <a:solidFill>
                  <a:schemeClr val="dk1"/>
                </a:solidFill>
                <a:latin typeface="Philosopher"/>
                <a:ea typeface="Philosopher"/>
                <a:cs typeface="Philosopher"/>
                <a:sym typeface="Philosopher"/>
              </a:rPr>
              <a:t>Στρατηγική: </a:t>
            </a:r>
            <a:r>
              <a:rPr lang="cs-CZ" sz="2000" dirty="0">
                <a:solidFill>
                  <a:schemeClr val="dk1"/>
                </a:solidFill>
                <a:latin typeface="Philosopher"/>
                <a:ea typeface="Philosopher"/>
                <a:cs typeface="Philosopher"/>
                <a:sym typeface="Philosopher"/>
              </a:rPr>
              <a:t>Χρησιμοποιήστε πλατφόρμες προσαρμοστικής μάθησης που προσαρμόζουν το περιεχόμενο με βάση τις επιδόσεις και την πρόοδο των εκπαιδευομένων.</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dirty="0">
                <a:solidFill>
                  <a:schemeClr val="dk1"/>
                </a:solidFill>
                <a:latin typeface="Philosopher"/>
                <a:ea typeface="Philosopher"/>
                <a:cs typeface="Philosopher"/>
                <a:sym typeface="Philosopher"/>
              </a:rPr>
              <a:t>Τεχνικές: </a:t>
            </a:r>
            <a:r>
              <a:rPr lang="cs-CZ" sz="2000" dirty="0">
                <a:solidFill>
                  <a:schemeClr val="dk1"/>
                </a:solidFill>
                <a:latin typeface="Philosopher"/>
                <a:ea typeface="Philosopher"/>
                <a:cs typeface="Philosopher"/>
                <a:sym typeface="Philosopher"/>
              </a:rPr>
              <a:t>Αξιοποίηση πλατφορμών που αναλύουν τις απαντήσεις των μαθητών και προσαρμόζουν το επόμενο περιεχόμενο ώστε να αντιμετωπίζονται οι τομείς προκλήσεων.</a:t>
            </a:r>
            <a:endParaRPr sz="2000" b="1" dirty="0">
              <a:latin typeface="Philosopher"/>
              <a:ea typeface="Philosopher"/>
              <a:cs typeface="Philosopher"/>
              <a:sym typeface="Philosopher"/>
            </a:endParaRPr>
          </a:p>
        </p:txBody>
      </p:sp>
      <p:pic>
        <p:nvPicPr>
          <p:cNvPr id="889" name="Google Shape;889;p70"/>
          <p:cNvPicPr preferRelativeResize="0"/>
          <p:nvPr/>
        </p:nvPicPr>
        <p:blipFill>
          <a:blip r:embed="rId4">
            <a:alphaModFix amt="32000"/>
          </a:blip>
          <a:stretch>
            <a:fillRect/>
          </a:stretch>
        </p:blipFill>
        <p:spPr>
          <a:xfrm>
            <a:off x="6313865" y="1509450"/>
            <a:ext cx="5344747" cy="4891351"/>
          </a:xfrm>
          <a:prstGeom prst="rect">
            <a:avLst/>
          </a:prstGeom>
          <a:noFill/>
          <a:ln>
            <a:noFill/>
          </a:ln>
        </p:spPr>
      </p:pic>
      <p:pic>
        <p:nvPicPr>
          <p:cNvPr id="2" name="Picture 1">
            <a:extLst>
              <a:ext uri="{FF2B5EF4-FFF2-40B4-BE49-F238E27FC236}">
                <a16:creationId xmlns:a16="http://schemas.microsoft.com/office/drawing/2014/main" id="{E41F80CB-4041-0B15-9A36-EE7CD392B3B3}"/>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1999" cy="6858001"/>
          </a:xfrm>
          <a:prstGeom prst="rect">
            <a:avLst/>
          </a:prstGeom>
          <a:noFill/>
          <a:ln>
            <a:noFill/>
          </a:ln>
        </p:spPr>
      </p:pic>
      <p:sp>
        <p:nvSpPr>
          <p:cNvPr id="108" name="Google Shape;108;p17"/>
          <p:cNvSpPr/>
          <p:nvPr/>
        </p:nvSpPr>
        <p:spPr>
          <a:xfrm rot="10800000">
            <a:off x="163050" y="118850"/>
            <a:ext cx="4539900" cy="397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17"/>
          <p:cNvSpPr txBox="1"/>
          <p:nvPr/>
        </p:nvSpPr>
        <p:spPr>
          <a:xfrm>
            <a:off x="245100" y="184400"/>
            <a:ext cx="4375800" cy="384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000" b="1" dirty="0">
                <a:solidFill>
                  <a:schemeClr val="dk1"/>
                </a:solidFill>
                <a:latin typeface="Philosopher"/>
                <a:ea typeface="Philosopher"/>
                <a:cs typeface="Philosopher"/>
                <a:sym typeface="Philosopher"/>
              </a:rPr>
              <a:t>Ο εξελισσόμενος ρόλος των εκπαιδευτικών αντανακλά τη στροφή από την παροχή πληροφοριών στην καλλιέργεια δεξιοτήτων, </a:t>
            </a:r>
            <a:br>
              <a:rPr lang="cs-CZ" sz="2000" b="1" dirty="0">
                <a:solidFill>
                  <a:schemeClr val="dk1"/>
                </a:solidFill>
                <a:latin typeface="Philosopher"/>
                <a:ea typeface="Philosopher"/>
                <a:cs typeface="Philosopher"/>
                <a:sym typeface="Philosopher"/>
              </a:rPr>
            </a:br>
            <a:r>
              <a:rPr lang="cs-CZ" sz="2000" b="1" dirty="0">
                <a:solidFill>
                  <a:schemeClr val="dk1"/>
                </a:solidFill>
                <a:latin typeface="Philosopher"/>
                <a:ea typeface="Philosopher"/>
                <a:cs typeface="Philosopher"/>
                <a:sym typeface="Philosopher"/>
              </a:rPr>
              <a:t>Πρωταρχικός ρόλος του εκπαιδευτικού είναι πλέον να προάγει την κριτική σκέψη, την επίλυση προβλημάτων και την προσαρμοστικότητα των μαθητών.</a:t>
            </a:r>
            <a:endParaRPr sz="2000" b="1" i="0" u="none" strike="noStrike" cap="none" dirty="0">
              <a:solidFill>
                <a:schemeClr val="dk1"/>
              </a:solidFill>
              <a:latin typeface="Philosopher"/>
              <a:ea typeface="Philosopher"/>
              <a:cs typeface="Philosopher"/>
              <a:sym typeface="Philosopher"/>
            </a:endParaRPr>
          </a:p>
        </p:txBody>
      </p:sp>
      <p:pic>
        <p:nvPicPr>
          <p:cNvPr id="110" name="Google Shape;110;p17"/>
          <p:cNvPicPr preferRelativeResize="0"/>
          <p:nvPr/>
        </p:nvPicPr>
        <p:blipFill rotWithShape="1">
          <a:blip r:embed="rId4">
            <a:alphaModFix/>
          </a:blip>
          <a:srcRect/>
          <a:stretch/>
        </p:blipFill>
        <p:spPr>
          <a:xfrm>
            <a:off x="304800" y="6454100"/>
            <a:ext cx="1143767" cy="249086"/>
          </a:xfrm>
          <a:prstGeom prst="rect">
            <a:avLst/>
          </a:prstGeom>
          <a:noFill/>
          <a:ln>
            <a:noFill/>
          </a:ln>
        </p:spPr>
      </p:pic>
      <p:sp>
        <p:nvSpPr>
          <p:cNvPr id="112" name="Google Shape;112;p17"/>
          <p:cNvSpPr/>
          <p:nvPr/>
        </p:nvSpPr>
        <p:spPr>
          <a:xfrm rot="10800000">
            <a:off x="7497675" y="3322250"/>
            <a:ext cx="4390200" cy="3207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7"/>
          <p:cNvSpPr txBox="1"/>
          <p:nvPr/>
        </p:nvSpPr>
        <p:spPr>
          <a:xfrm>
            <a:off x="7666150" y="3527425"/>
            <a:ext cx="4035900" cy="29546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2000" b="1" dirty="0">
                <a:solidFill>
                  <a:schemeClr val="dk1"/>
                </a:solidFill>
                <a:latin typeface="Philosopher"/>
                <a:ea typeface="Philosopher"/>
                <a:cs typeface="Philosopher"/>
                <a:sym typeface="Philosopher"/>
              </a:rPr>
              <a:t>Η ενασχόληση με τα ψηφιακά περιβάλλοντα μπορεί να βοηθήσει τους εκπαιδευτές ενηλίκων να καλλιεργήσουν τις απαραίτητες δεξιότητες και να προσεγγίσουν τους ενήλικες που δεν έχουν αρκετά καλή πρόσβαση στο εκπαιδευτικό σύστημα.</a:t>
            </a:r>
            <a:endParaRPr sz="2000" dirty="0"/>
          </a:p>
        </p:txBody>
      </p:sp>
      <p:sp>
        <p:nvSpPr>
          <p:cNvPr id="114" name="Google Shape;114;p17"/>
          <p:cNvSpPr/>
          <p:nvPr/>
        </p:nvSpPr>
        <p:spPr>
          <a:xfrm>
            <a:off x="6959025" y="317200"/>
            <a:ext cx="3625500" cy="2365500"/>
          </a:xfrm>
          <a:prstGeom prst="ellipse">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txBox="1"/>
          <p:nvPr/>
        </p:nvSpPr>
        <p:spPr>
          <a:xfrm>
            <a:off x="7262975" y="786050"/>
            <a:ext cx="3066300" cy="13251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Περισσότερα για τα ψηφιακά περιβάλλοντα (EN): </a:t>
            </a:r>
            <a:r>
              <a:rPr lang="cs-CZ" sz="1800" b="1" u="sng">
                <a:solidFill>
                  <a:schemeClr val="hlink"/>
                </a:solidFill>
                <a:latin typeface="Philosopher"/>
                <a:ea typeface="Philosopher"/>
                <a:cs typeface="Philosopher"/>
                <a:sym typeface="Philosopher"/>
                <a:hlinkClick r:id="rId5"/>
              </a:rPr>
              <a:t>https://www.youtube.com/watch?v=-7UI-dTbMr0</a:t>
            </a:r>
            <a:endParaRPr sz="1800" b="1">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88CDE2F5-9CAE-39FE-1C25-462BF09E577F}"/>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71"/>
          <p:cNvPicPr preferRelativeResize="0"/>
          <p:nvPr/>
        </p:nvPicPr>
        <p:blipFill rotWithShape="1">
          <a:blip r:embed="rId3">
            <a:alphaModFix amt="17000"/>
          </a:blip>
          <a:srcRect b="9140"/>
          <a:stretch/>
        </p:blipFill>
        <p:spPr>
          <a:xfrm>
            <a:off x="0" y="-65762"/>
            <a:ext cx="12192000" cy="6923762"/>
          </a:xfrm>
          <a:prstGeom prst="rect">
            <a:avLst/>
          </a:prstGeom>
          <a:noFill/>
          <a:ln>
            <a:noFill/>
          </a:ln>
        </p:spPr>
      </p:pic>
      <p:sp>
        <p:nvSpPr>
          <p:cNvPr id="895" name="Google Shape;895;p71"/>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896" name="Google Shape;896;p71"/>
          <p:cNvGrpSpPr/>
          <p:nvPr/>
        </p:nvGrpSpPr>
        <p:grpSpPr>
          <a:xfrm>
            <a:off x="5470010" y="961514"/>
            <a:ext cx="1251984" cy="358200"/>
            <a:chOff x="5470062" y="1167647"/>
            <a:chExt cx="1251984" cy="358200"/>
          </a:xfrm>
        </p:grpSpPr>
        <p:sp>
          <p:nvSpPr>
            <p:cNvPr id="897" name="Google Shape;897;p7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p7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p7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0" name="Google Shape;900;p7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02" name="Google Shape;902;p71"/>
          <p:cNvSpPr txBox="1"/>
          <p:nvPr/>
        </p:nvSpPr>
        <p:spPr>
          <a:xfrm>
            <a:off x="442050" y="1509575"/>
            <a:ext cx="4764600" cy="507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700" b="1">
                <a:solidFill>
                  <a:schemeClr val="accent2"/>
                </a:solidFill>
                <a:latin typeface="Philosopher"/>
                <a:ea typeface="Philosopher"/>
                <a:cs typeface="Philosopher"/>
                <a:sym typeface="Philosopher"/>
              </a:rPr>
              <a:t>7. Σκαλωσιές:</a:t>
            </a:r>
            <a:endParaRPr sz="2200" b="1">
              <a:solidFill>
                <a:schemeClr val="accent2"/>
              </a:solidFill>
              <a:latin typeface="Philosopher"/>
              <a:ea typeface="Philosopher"/>
              <a:cs typeface="Philosopher"/>
              <a:sym typeface="Philosopher"/>
            </a:endParaRPr>
          </a:p>
        </p:txBody>
      </p:sp>
      <p:sp>
        <p:nvSpPr>
          <p:cNvPr id="903" name="Google Shape;903;p71"/>
          <p:cNvSpPr txBox="1"/>
          <p:nvPr/>
        </p:nvSpPr>
        <p:spPr>
          <a:xfrm>
            <a:off x="1082294" y="2744969"/>
            <a:ext cx="54438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dirty="0">
                <a:solidFill>
                  <a:schemeClr val="dk1"/>
                </a:solidFill>
                <a:latin typeface="Philosopher"/>
                <a:ea typeface="Philosopher"/>
                <a:cs typeface="Philosopher"/>
                <a:sym typeface="Philosopher"/>
              </a:rPr>
              <a:t>Τεχνικές: </a:t>
            </a:r>
            <a:r>
              <a:rPr lang="cs-CZ" sz="2200" dirty="0">
                <a:solidFill>
                  <a:schemeClr val="dk1"/>
                </a:solidFill>
                <a:latin typeface="Philosopher"/>
                <a:ea typeface="Philosopher"/>
                <a:cs typeface="Philosopher"/>
                <a:sym typeface="Philosopher"/>
              </a:rPr>
              <a:t>Ξεκινήστε με απλούστερες εργασίες και αυξήστε σταδιακά την πολυπλοκότητα, επιτρέποντας στους μαθητές να οικοδομήσουν σταδιακά δεξιότητες.</a:t>
            </a:r>
            <a:endParaRPr sz="2200" dirty="0"/>
          </a:p>
        </p:txBody>
      </p:sp>
      <p:sp>
        <p:nvSpPr>
          <p:cNvPr id="904" name="Google Shape;904;p71"/>
          <p:cNvSpPr txBox="1"/>
          <p:nvPr/>
        </p:nvSpPr>
        <p:spPr>
          <a:xfrm>
            <a:off x="7076811" y="2689800"/>
            <a:ext cx="50286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dirty="0">
                <a:solidFill>
                  <a:schemeClr val="dk1"/>
                </a:solidFill>
                <a:latin typeface="Philosopher"/>
                <a:ea typeface="Philosopher"/>
                <a:cs typeface="Philosopher"/>
                <a:sym typeface="Philosopher"/>
              </a:rPr>
              <a:t>Στρατηγική: </a:t>
            </a:r>
            <a:r>
              <a:rPr lang="cs-CZ" sz="2200" dirty="0">
                <a:solidFill>
                  <a:schemeClr val="dk1"/>
                </a:solidFill>
                <a:latin typeface="Philosopher"/>
                <a:ea typeface="Philosopher"/>
                <a:cs typeface="Philosopher"/>
                <a:sym typeface="Philosopher"/>
              </a:rPr>
              <a:t>Παρέχετε δομημένη υποστήριξη που μειώνεται σταδιακά καθώς οι μαθητές αποκτούν μεγαλύτερη αυτοπεποίθηση.</a:t>
            </a:r>
            <a:endParaRPr dirty="0"/>
          </a:p>
        </p:txBody>
      </p:sp>
      <p:pic>
        <p:nvPicPr>
          <p:cNvPr id="2" name="Picture 1">
            <a:extLst>
              <a:ext uri="{FF2B5EF4-FFF2-40B4-BE49-F238E27FC236}">
                <a16:creationId xmlns:a16="http://schemas.microsoft.com/office/drawing/2014/main" id="{18D64623-3FA8-8546-E079-4EAF5FAA3D4F}"/>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72"/>
          <p:cNvPicPr preferRelativeResize="0"/>
          <p:nvPr/>
        </p:nvPicPr>
        <p:blipFill rotWithShape="1">
          <a:blip r:embed="rId3">
            <a:alphaModFix amt="34000"/>
          </a:blip>
          <a:srcRect t="12061" b="3235"/>
          <a:stretch/>
        </p:blipFill>
        <p:spPr>
          <a:xfrm>
            <a:off x="0" y="-30075"/>
            <a:ext cx="12192000" cy="6888075"/>
          </a:xfrm>
          <a:prstGeom prst="rect">
            <a:avLst/>
          </a:prstGeom>
          <a:noFill/>
          <a:ln>
            <a:noFill/>
          </a:ln>
        </p:spPr>
      </p:pic>
      <p:sp>
        <p:nvSpPr>
          <p:cNvPr id="910" name="Google Shape;910;p72"/>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911" name="Google Shape;911;p72"/>
          <p:cNvGrpSpPr/>
          <p:nvPr/>
        </p:nvGrpSpPr>
        <p:grpSpPr>
          <a:xfrm>
            <a:off x="5470010" y="961514"/>
            <a:ext cx="1251984" cy="358200"/>
            <a:chOff x="5470062" y="1167647"/>
            <a:chExt cx="1251984" cy="358200"/>
          </a:xfrm>
        </p:grpSpPr>
        <p:sp>
          <p:nvSpPr>
            <p:cNvPr id="912" name="Google Shape;912;p7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p7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p7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15" name="Google Shape;915;p7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17" name="Google Shape;917;p72"/>
          <p:cNvSpPr txBox="1"/>
          <p:nvPr/>
        </p:nvSpPr>
        <p:spPr>
          <a:xfrm>
            <a:off x="3519300" y="1685625"/>
            <a:ext cx="5153400" cy="492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None/>
            </a:pPr>
            <a:r>
              <a:rPr lang="cs-CZ" sz="2600" b="1">
                <a:solidFill>
                  <a:schemeClr val="accent2"/>
                </a:solidFill>
                <a:latin typeface="Philosopher"/>
                <a:ea typeface="Philosopher"/>
                <a:cs typeface="Philosopher"/>
                <a:sym typeface="Philosopher"/>
              </a:rPr>
              <a:t>8. Ποικίλες αξιολογήσεις:</a:t>
            </a:r>
            <a:endParaRPr sz="2200" b="1">
              <a:solidFill>
                <a:schemeClr val="accent2"/>
              </a:solidFill>
              <a:latin typeface="Philosopher"/>
              <a:ea typeface="Philosopher"/>
              <a:cs typeface="Philosopher"/>
              <a:sym typeface="Philosopher"/>
            </a:endParaRPr>
          </a:p>
        </p:txBody>
      </p:sp>
      <p:sp>
        <p:nvSpPr>
          <p:cNvPr id="918" name="Google Shape;918;p72"/>
          <p:cNvSpPr txBox="1"/>
          <p:nvPr/>
        </p:nvSpPr>
        <p:spPr>
          <a:xfrm>
            <a:off x="6526094" y="2737650"/>
            <a:ext cx="5059354" cy="184355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1800" b="1" i="1" dirty="0">
                <a:solidFill>
                  <a:schemeClr val="dk1"/>
                </a:solidFill>
                <a:latin typeface="Philosopher"/>
                <a:ea typeface="Philosopher"/>
                <a:cs typeface="Philosopher"/>
                <a:sym typeface="Philosopher"/>
              </a:rPr>
              <a:t>Τεχνικές: </a:t>
            </a:r>
            <a:r>
              <a:rPr lang="cs-CZ" sz="1800" dirty="0">
                <a:solidFill>
                  <a:schemeClr val="dk1"/>
                </a:solidFill>
                <a:latin typeface="Philosopher"/>
                <a:ea typeface="Philosopher"/>
                <a:cs typeface="Philosopher"/>
                <a:sym typeface="Philosopher"/>
              </a:rPr>
              <a:t>Συνδυάστε κουίζ, δοκίμια, παρουσιάσεις και εργασίες για να επιτρέψετε στους μαθητές να αποδείξουν την κατανόησή τους με διάφορους τρόπους.</a:t>
            </a:r>
            <a:endParaRPr sz="1800" dirty="0"/>
          </a:p>
        </p:txBody>
      </p:sp>
      <p:sp>
        <p:nvSpPr>
          <p:cNvPr id="919" name="Google Shape;919;p72"/>
          <p:cNvSpPr txBox="1"/>
          <p:nvPr/>
        </p:nvSpPr>
        <p:spPr>
          <a:xfrm>
            <a:off x="778338" y="2771176"/>
            <a:ext cx="4580046" cy="152500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1800" b="1" u="sng" dirty="0">
                <a:solidFill>
                  <a:schemeClr val="dk1"/>
                </a:solidFill>
                <a:latin typeface="Philosopher"/>
                <a:ea typeface="Philosopher"/>
                <a:cs typeface="Philosopher"/>
                <a:sym typeface="Philosopher"/>
              </a:rPr>
              <a:t>Στρατηγική:</a:t>
            </a:r>
            <a:r>
              <a:rPr lang="cs-CZ" sz="1800" dirty="0">
                <a:solidFill>
                  <a:schemeClr val="dk1"/>
                </a:solidFill>
                <a:latin typeface="Philosopher"/>
                <a:ea typeface="Philosopher"/>
                <a:cs typeface="Philosopher"/>
                <a:sym typeface="Philosopher"/>
              </a:rPr>
              <a:t> Προσφορά διαφορετικών μεθόδων αξιολόγησης που ανταποκρίνονται σε διαφορετικές μαθησιακές δυνάμεις.</a:t>
            </a:r>
            <a:endParaRPr sz="1800" dirty="0"/>
          </a:p>
        </p:txBody>
      </p:sp>
      <p:pic>
        <p:nvPicPr>
          <p:cNvPr id="2" name="Picture 1">
            <a:extLst>
              <a:ext uri="{FF2B5EF4-FFF2-40B4-BE49-F238E27FC236}">
                <a16:creationId xmlns:a16="http://schemas.microsoft.com/office/drawing/2014/main" id="{9FBB52FB-FCFE-EBF8-515C-7D69624CE0CB}"/>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73"/>
          <p:cNvPicPr preferRelativeResize="0"/>
          <p:nvPr/>
        </p:nvPicPr>
        <p:blipFill rotWithShape="1">
          <a:blip r:embed="rId3">
            <a:alphaModFix/>
          </a:blip>
          <a:srcRect t="8687" b="3646"/>
          <a:stretch/>
        </p:blipFill>
        <p:spPr>
          <a:xfrm>
            <a:off x="1368975" y="1332625"/>
            <a:ext cx="9454041" cy="5525525"/>
          </a:xfrm>
          <a:prstGeom prst="rect">
            <a:avLst/>
          </a:prstGeom>
          <a:noFill/>
          <a:ln>
            <a:noFill/>
          </a:ln>
        </p:spPr>
      </p:pic>
      <p:sp>
        <p:nvSpPr>
          <p:cNvPr id="925" name="Google Shape;925;p73"/>
          <p:cNvSpPr txBox="1"/>
          <p:nvPr/>
        </p:nvSpPr>
        <p:spPr>
          <a:xfrm>
            <a:off x="1972800" y="55500"/>
            <a:ext cx="8246400" cy="85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500" b="1">
                <a:solidFill>
                  <a:schemeClr val="dk1"/>
                </a:solidFill>
                <a:latin typeface="Philosopher"/>
                <a:ea typeface="Philosopher"/>
                <a:cs typeface="Philosopher"/>
                <a:sym typeface="Philosopher"/>
              </a:rPr>
              <a:t>Στρατηγικές εξατομίκευσης και προσαρμογής</a:t>
            </a:r>
            <a:endParaRPr sz="2500" b="1" i="0" u="none" strike="noStrike" cap="none">
              <a:solidFill>
                <a:schemeClr val="dk1"/>
              </a:solidFill>
              <a:latin typeface="Philosopher"/>
              <a:ea typeface="Philosopher"/>
              <a:cs typeface="Philosopher"/>
              <a:sym typeface="Philosopher"/>
            </a:endParaRPr>
          </a:p>
        </p:txBody>
      </p:sp>
      <p:grpSp>
        <p:nvGrpSpPr>
          <p:cNvPr id="926" name="Google Shape;926;p73"/>
          <p:cNvGrpSpPr/>
          <p:nvPr/>
        </p:nvGrpSpPr>
        <p:grpSpPr>
          <a:xfrm>
            <a:off x="5470010" y="809114"/>
            <a:ext cx="1251984" cy="358200"/>
            <a:chOff x="5470062" y="1167647"/>
            <a:chExt cx="1251984" cy="358200"/>
          </a:xfrm>
        </p:grpSpPr>
        <p:sp>
          <p:nvSpPr>
            <p:cNvPr id="927" name="Google Shape;927;p7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8" name="Google Shape;928;p7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9" name="Google Shape;929;p7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30" name="Google Shape;930;p73"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32" name="Google Shape;932;p73"/>
          <p:cNvSpPr txBox="1"/>
          <p:nvPr/>
        </p:nvSpPr>
        <p:spPr>
          <a:xfrm>
            <a:off x="6051431" y="493720"/>
            <a:ext cx="5244707" cy="1326477"/>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400" b="1" dirty="0">
                <a:solidFill>
                  <a:schemeClr val="accent2"/>
                </a:solidFill>
                <a:latin typeface="Philosopher"/>
                <a:ea typeface="Philosopher"/>
                <a:cs typeface="Philosopher"/>
                <a:sym typeface="Philosopher"/>
              </a:rPr>
              <a:t>9. Εξατομικευμένη ανατροφοδότηση:</a:t>
            </a:r>
            <a:endParaRPr sz="2400" b="1" dirty="0">
              <a:solidFill>
                <a:schemeClr val="accent2"/>
              </a:solidFill>
              <a:latin typeface="Philosopher"/>
              <a:ea typeface="Philosopher"/>
              <a:cs typeface="Philosopher"/>
              <a:sym typeface="Philosopher"/>
            </a:endParaRPr>
          </a:p>
        </p:txBody>
      </p:sp>
      <p:sp>
        <p:nvSpPr>
          <p:cNvPr id="933" name="Google Shape;933;p73"/>
          <p:cNvSpPr txBox="1"/>
          <p:nvPr/>
        </p:nvSpPr>
        <p:spPr>
          <a:xfrm>
            <a:off x="2063275" y="1717175"/>
            <a:ext cx="3956400" cy="184355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1800" b="1" i="1" dirty="0">
                <a:solidFill>
                  <a:schemeClr val="dk1"/>
                </a:solidFill>
                <a:latin typeface="Philosopher"/>
                <a:ea typeface="Philosopher"/>
                <a:cs typeface="Philosopher"/>
                <a:sym typeface="Philosopher"/>
              </a:rPr>
              <a:t>Τεχνικές: </a:t>
            </a:r>
            <a:r>
              <a:rPr lang="cs-CZ" sz="1800" dirty="0">
                <a:solidFill>
                  <a:schemeClr val="dk1"/>
                </a:solidFill>
                <a:latin typeface="Philosopher"/>
                <a:ea typeface="Philosopher"/>
                <a:cs typeface="Philosopher"/>
                <a:sym typeface="Philosopher"/>
              </a:rPr>
              <a:t>Επισημάνετε τα επιτεύγματά τους, αντιμετωπίστε τις προκλήσεις και προτείνετε στρατηγικές βελτίωσης.</a:t>
            </a:r>
            <a:endParaRPr sz="1800" dirty="0"/>
          </a:p>
        </p:txBody>
      </p:sp>
      <p:sp>
        <p:nvSpPr>
          <p:cNvPr id="934" name="Google Shape;934;p73"/>
          <p:cNvSpPr txBox="1"/>
          <p:nvPr/>
        </p:nvSpPr>
        <p:spPr>
          <a:xfrm>
            <a:off x="6721994" y="1787963"/>
            <a:ext cx="3833650" cy="170197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1600" b="1" u="sng" dirty="0">
                <a:solidFill>
                  <a:schemeClr val="dk1"/>
                </a:solidFill>
                <a:latin typeface="Philosopher"/>
                <a:ea typeface="Philosopher"/>
                <a:cs typeface="Philosopher"/>
                <a:sym typeface="Philosopher"/>
              </a:rPr>
              <a:t>Στρατηγική: </a:t>
            </a:r>
            <a:r>
              <a:rPr lang="cs-CZ" sz="1600" dirty="0">
                <a:solidFill>
                  <a:schemeClr val="dk1"/>
                </a:solidFill>
                <a:latin typeface="Philosopher"/>
                <a:ea typeface="Philosopher"/>
                <a:cs typeface="Philosopher"/>
                <a:sym typeface="Philosopher"/>
              </a:rPr>
              <a:t>Παρέχετε εξατομικευμένη ανατροφοδότηση που απευθύνεται στα συγκεκριμένα δυνατά σημεία και στους τομείς ανάπτυξης των μαθητών.</a:t>
            </a:r>
            <a:endParaRPr sz="1600" dirty="0"/>
          </a:p>
        </p:txBody>
      </p:sp>
      <p:pic>
        <p:nvPicPr>
          <p:cNvPr id="2" name="Picture 1">
            <a:extLst>
              <a:ext uri="{FF2B5EF4-FFF2-40B4-BE49-F238E27FC236}">
                <a16:creationId xmlns:a16="http://schemas.microsoft.com/office/drawing/2014/main" id="{B2404ABA-51F7-4029-497F-BA2145016AC7}"/>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74"/>
          <p:cNvPicPr preferRelativeResize="0"/>
          <p:nvPr/>
        </p:nvPicPr>
        <p:blipFill rotWithShape="1">
          <a:blip r:embed="rId3">
            <a:alphaModFix/>
          </a:blip>
          <a:srcRect t="44264"/>
          <a:stretch/>
        </p:blipFill>
        <p:spPr>
          <a:xfrm>
            <a:off x="4070216" y="4169664"/>
            <a:ext cx="7958498" cy="2688336"/>
          </a:xfrm>
          <a:prstGeom prst="rect">
            <a:avLst/>
          </a:prstGeom>
          <a:noFill/>
          <a:ln>
            <a:noFill/>
          </a:ln>
        </p:spPr>
      </p:pic>
      <p:sp>
        <p:nvSpPr>
          <p:cNvPr id="940" name="Google Shape;940;p74"/>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a:solidFill>
                <a:schemeClr val="dk1"/>
              </a:solidFill>
              <a:latin typeface="Philosopher"/>
              <a:ea typeface="Philosopher"/>
              <a:cs typeface="Philosopher"/>
              <a:sym typeface="Philosopher"/>
            </a:endParaRPr>
          </a:p>
        </p:txBody>
      </p:sp>
      <p:grpSp>
        <p:nvGrpSpPr>
          <p:cNvPr id="941" name="Google Shape;941;p74"/>
          <p:cNvGrpSpPr/>
          <p:nvPr/>
        </p:nvGrpSpPr>
        <p:grpSpPr>
          <a:xfrm>
            <a:off x="5470008" y="1119541"/>
            <a:ext cx="1251984" cy="358200"/>
            <a:chOff x="5470062" y="1167647"/>
            <a:chExt cx="1251984" cy="358200"/>
          </a:xfrm>
        </p:grpSpPr>
        <p:sp>
          <p:nvSpPr>
            <p:cNvPr id="942" name="Google Shape;942;p7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p7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p7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45" name="Google Shape;945;p7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47" name="Google Shape;947;p74"/>
          <p:cNvSpPr txBox="1"/>
          <p:nvPr/>
        </p:nvSpPr>
        <p:spPr>
          <a:xfrm>
            <a:off x="435701" y="1501834"/>
            <a:ext cx="7826100" cy="319775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dirty="0">
                <a:solidFill>
                  <a:schemeClr val="accent2"/>
                </a:solidFill>
                <a:latin typeface="Philosopher"/>
                <a:ea typeface="Philosopher"/>
                <a:cs typeface="Philosopher"/>
                <a:sym typeface="Philosopher"/>
              </a:rPr>
              <a:t>10. Δραστηριότητες με επίκεντρο τον εκπαιδευόμενο:</a:t>
            </a:r>
            <a:br>
              <a:rPr lang="cs-CZ" sz="2400" b="1" dirty="0">
                <a:solidFill>
                  <a:schemeClr val="accent2"/>
                </a:solidFill>
                <a:latin typeface="Philosopher"/>
                <a:ea typeface="Philosopher"/>
                <a:cs typeface="Philosopher"/>
                <a:sym typeface="Philosopher"/>
              </a:rPr>
            </a:br>
            <a:endParaRPr sz="400" b="1" dirty="0">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u="sng" dirty="0">
                <a:solidFill>
                  <a:schemeClr val="dk1"/>
                </a:solidFill>
                <a:latin typeface="Philosopher"/>
                <a:ea typeface="Philosopher"/>
                <a:cs typeface="Philosopher"/>
                <a:sym typeface="Philosopher"/>
              </a:rPr>
              <a:t>Στρατηγική: </a:t>
            </a:r>
            <a:r>
              <a:rPr lang="cs-CZ" sz="2000" dirty="0">
                <a:solidFill>
                  <a:schemeClr val="dk1"/>
                </a:solidFill>
                <a:latin typeface="Philosopher"/>
                <a:ea typeface="Philosopher"/>
                <a:cs typeface="Philosopher"/>
                <a:sym typeface="Philosopher"/>
              </a:rPr>
              <a:t>Σχεδιάστε δραστηριότητες με βάση τα ενδιαφέροντα των μαθητών, προκαλώντας κίνητρα και δέσμευση.</a:t>
            </a:r>
            <a:endParaRPr sz="20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dirty="0">
                <a:solidFill>
                  <a:schemeClr val="dk1"/>
                </a:solidFill>
                <a:latin typeface="Philosopher"/>
                <a:ea typeface="Philosopher"/>
                <a:cs typeface="Philosopher"/>
                <a:sym typeface="Philosopher"/>
              </a:rPr>
              <a:t>Τεχνικές: </a:t>
            </a:r>
            <a:r>
              <a:rPr lang="cs-CZ" sz="2000" dirty="0">
                <a:solidFill>
                  <a:schemeClr val="dk1"/>
                </a:solidFill>
                <a:latin typeface="Philosopher"/>
                <a:ea typeface="Philosopher"/>
                <a:cs typeface="Philosopher"/>
                <a:sym typeface="Philosopher"/>
              </a:rPr>
              <a:t>Ενσωματώστε θέματα και σενάρια που έχουν απήχηση στα πάθη των μαθητών και στα πλαίσια του πραγματικού κόσμου.</a:t>
            </a:r>
            <a:endParaRPr sz="20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5B33381B-4902-28D5-DCD7-D9B313F3DB2E}"/>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75"/>
          <p:cNvPicPr preferRelativeResize="0"/>
          <p:nvPr/>
        </p:nvPicPr>
        <p:blipFill>
          <a:blip r:embed="rId3">
            <a:alphaModFix amt="24000"/>
          </a:blip>
          <a:stretch>
            <a:fillRect/>
          </a:stretch>
        </p:blipFill>
        <p:spPr>
          <a:xfrm>
            <a:off x="-44025" y="0"/>
            <a:ext cx="12192000" cy="6857999"/>
          </a:xfrm>
          <a:prstGeom prst="rect">
            <a:avLst/>
          </a:prstGeom>
          <a:noFill/>
          <a:ln>
            <a:noFill/>
          </a:ln>
        </p:spPr>
      </p:pic>
      <p:sp>
        <p:nvSpPr>
          <p:cNvPr id="953" name="Google Shape;953;p75"/>
          <p:cNvSpPr txBox="1"/>
          <p:nvPr/>
        </p:nvSpPr>
        <p:spPr>
          <a:xfrm>
            <a:off x="1972798" y="238128"/>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dirty="0">
                <a:solidFill>
                  <a:schemeClr val="dk1"/>
                </a:solidFill>
                <a:latin typeface="Philosopher"/>
                <a:ea typeface="Philosopher"/>
                <a:cs typeface="Philosopher"/>
                <a:sym typeface="Philosopher"/>
              </a:rPr>
              <a:t>Στρατηγικές εξατομίκευσης και προσαρμογής</a:t>
            </a:r>
            <a:endParaRPr sz="2700" b="1" i="0" u="none" strike="noStrike" cap="none" dirty="0">
              <a:solidFill>
                <a:schemeClr val="dk1"/>
              </a:solidFill>
              <a:latin typeface="Philosopher"/>
              <a:ea typeface="Philosopher"/>
              <a:cs typeface="Philosopher"/>
              <a:sym typeface="Philosopher"/>
            </a:endParaRPr>
          </a:p>
        </p:txBody>
      </p:sp>
      <p:grpSp>
        <p:nvGrpSpPr>
          <p:cNvPr id="954" name="Google Shape;954;p75"/>
          <p:cNvGrpSpPr/>
          <p:nvPr/>
        </p:nvGrpSpPr>
        <p:grpSpPr>
          <a:xfrm>
            <a:off x="5470008" y="1372206"/>
            <a:ext cx="1251984" cy="358200"/>
            <a:chOff x="5470062" y="1167647"/>
            <a:chExt cx="1251984" cy="358200"/>
          </a:xfrm>
        </p:grpSpPr>
        <p:sp>
          <p:nvSpPr>
            <p:cNvPr id="955" name="Google Shape;955;p7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6" name="Google Shape;956;p7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7" name="Google Shape;957;p7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58" name="Google Shape;958;p7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60" name="Google Shape;960;p75"/>
          <p:cNvSpPr txBox="1"/>
          <p:nvPr/>
        </p:nvSpPr>
        <p:spPr>
          <a:xfrm>
            <a:off x="1287236" y="1957949"/>
            <a:ext cx="9216000" cy="29421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500" b="1" dirty="0">
                <a:solidFill>
                  <a:schemeClr val="accent2"/>
                </a:solidFill>
                <a:latin typeface="Philosopher"/>
                <a:ea typeface="Philosopher"/>
                <a:cs typeface="Philosopher"/>
                <a:sym typeface="Philosopher"/>
              </a:rPr>
              <a:t>11. Συνάφεια με τον πραγματικό κόσμο:</a:t>
            </a:r>
            <a:br>
              <a:rPr lang="cs-CZ" sz="2500" b="1" dirty="0">
                <a:solidFill>
                  <a:schemeClr val="accent2"/>
                </a:solidFill>
                <a:latin typeface="Philosopher"/>
                <a:ea typeface="Philosopher"/>
                <a:cs typeface="Philosopher"/>
                <a:sym typeface="Philosopher"/>
              </a:rPr>
            </a:br>
            <a:endParaRPr sz="2000" b="1" dirty="0">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u="sng" dirty="0">
                <a:solidFill>
                  <a:schemeClr val="dk1"/>
                </a:solidFill>
                <a:latin typeface="Philosopher"/>
                <a:ea typeface="Philosopher"/>
                <a:cs typeface="Philosopher"/>
                <a:sym typeface="Philosopher"/>
              </a:rPr>
              <a:t>Στρατηγική: </a:t>
            </a:r>
            <a:r>
              <a:rPr lang="cs-CZ" sz="2200" dirty="0">
                <a:solidFill>
                  <a:schemeClr val="dk1"/>
                </a:solidFill>
                <a:latin typeface="Philosopher"/>
                <a:ea typeface="Philosopher"/>
                <a:cs typeface="Philosopher"/>
                <a:sym typeface="Philosopher"/>
              </a:rPr>
              <a:t>Δείξτε στους μαθητές πώς το περιεχόμενο είναι εφαρμόσιμο σε πραγματικές καταστάσεις.</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i="1" dirty="0">
                <a:solidFill>
                  <a:schemeClr val="dk1"/>
                </a:solidFill>
                <a:latin typeface="Philosopher"/>
                <a:ea typeface="Philosopher"/>
                <a:cs typeface="Philosopher"/>
                <a:sym typeface="Philosopher"/>
              </a:rPr>
              <a:t>Τεχνικές:</a:t>
            </a:r>
            <a:r>
              <a:rPr lang="cs-CZ" sz="2200" dirty="0">
                <a:solidFill>
                  <a:schemeClr val="dk1"/>
                </a:solidFill>
                <a:latin typeface="Philosopher"/>
                <a:ea typeface="Philosopher"/>
                <a:cs typeface="Philosopher"/>
                <a:sym typeface="Philosopher"/>
              </a:rPr>
              <a:t> Μοιραστείτε μελέτες περιπτώσεων, παραδείγματα και ιστορίες επιτυχίας που αποδεικνύουν την πρακτική αξία των εννοιών που διδάσκονται.</a:t>
            </a:r>
            <a:endParaRPr sz="22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endParaRPr sz="20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52C1449B-DFFC-4329-9FF8-D4C9779040ED}"/>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76"/>
          <p:cNvSpPr txBox="1"/>
          <p:nvPr/>
        </p:nvSpPr>
        <p:spPr>
          <a:xfrm>
            <a:off x="1677298" y="158160"/>
            <a:ext cx="8837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dirty="0">
                <a:solidFill>
                  <a:schemeClr val="dk1"/>
                </a:solidFill>
                <a:latin typeface="Philosopher"/>
                <a:ea typeface="Philosopher"/>
                <a:cs typeface="Philosopher"/>
                <a:sym typeface="Philosopher"/>
              </a:rPr>
              <a:t>Συνεργατική δραστηριότητα:</a:t>
            </a:r>
            <a:br>
              <a:rPr lang="cs-CZ" sz="2700" b="1" dirty="0">
                <a:solidFill>
                  <a:schemeClr val="dk1"/>
                </a:solidFill>
                <a:latin typeface="Philosopher"/>
                <a:ea typeface="Philosopher"/>
                <a:cs typeface="Philosopher"/>
                <a:sym typeface="Philosopher"/>
              </a:rPr>
            </a:br>
            <a:r>
              <a:rPr lang="cs-CZ" sz="2700" b="1" dirty="0">
                <a:solidFill>
                  <a:schemeClr val="dk1"/>
                </a:solidFill>
                <a:latin typeface="Philosopher"/>
                <a:ea typeface="Philosopher"/>
                <a:cs typeface="Philosopher"/>
                <a:sym typeface="Philosopher"/>
              </a:rPr>
              <a:t>Ανταλλαγή και τελειοποίηση εξατομικευμένων σχεδίων δέσμευσης (I)</a:t>
            </a:r>
            <a:endParaRPr sz="2700" b="1" i="0" u="none" strike="noStrike" cap="none" dirty="0">
              <a:solidFill>
                <a:schemeClr val="dk1"/>
              </a:solidFill>
              <a:latin typeface="Philosopher"/>
              <a:ea typeface="Philosopher"/>
              <a:cs typeface="Philosopher"/>
              <a:sym typeface="Philosopher"/>
            </a:endParaRPr>
          </a:p>
        </p:txBody>
      </p:sp>
      <p:grpSp>
        <p:nvGrpSpPr>
          <p:cNvPr id="966" name="Google Shape;966;p76"/>
          <p:cNvGrpSpPr/>
          <p:nvPr/>
        </p:nvGrpSpPr>
        <p:grpSpPr>
          <a:xfrm>
            <a:off x="5470008" y="1405293"/>
            <a:ext cx="1251984" cy="358200"/>
            <a:chOff x="5470062" y="1167647"/>
            <a:chExt cx="1251984" cy="358200"/>
          </a:xfrm>
        </p:grpSpPr>
        <p:sp>
          <p:nvSpPr>
            <p:cNvPr id="967" name="Google Shape;967;p7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8" name="Google Shape;968;p7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9" name="Google Shape;969;p7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70" name="Google Shape;970;p7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72" name="Google Shape;972;p76"/>
          <p:cNvSpPr txBox="1"/>
          <p:nvPr/>
        </p:nvSpPr>
        <p:spPr>
          <a:xfrm>
            <a:off x="693600" y="1846075"/>
            <a:ext cx="10804800" cy="4175462"/>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1800" b="1" u="sng" dirty="0">
                <a:solidFill>
                  <a:schemeClr val="dk1"/>
                </a:solidFill>
                <a:highlight>
                  <a:srgbClr val="FFE77E"/>
                </a:highlight>
                <a:latin typeface="Philosopher"/>
                <a:ea typeface="Philosopher"/>
                <a:cs typeface="Philosopher"/>
                <a:sym typeface="Philosopher"/>
              </a:rPr>
              <a:t>Σκοπός της δραστηριότητας </a:t>
            </a:r>
            <a:r>
              <a:rPr lang="cs-CZ" sz="1800" dirty="0">
                <a:solidFill>
                  <a:schemeClr val="dk1"/>
                </a:solidFill>
                <a:latin typeface="Philosopher"/>
                <a:ea typeface="Philosopher"/>
                <a:cs typeface="Philosopher"/>
                <a:sym typeface="Philosopher"/>
              </a:rPr>
              <a:t>- η συλλογική ενίσχυση των σχεδίων δέσμευσης μέσω της πληροφόρησης και της συνεργασίας μεταξύ ομοτίμων.</a:t>
            </a:r>
            <a:endParaRPr sz="1800" dirty="0">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AutoNum type="arabicPeriod"/>
            </a:pPr>
            <a:r>
              <a:rPr lang="cs-CZ" sz="1800" dirty="0">
                <a:solidFill>
                  <a:schemeClr val="dk1"/>
                </a:solidFill>
                <a:latin typeface="Philosopher"/>
                <a:ea typeface="Philosopher"/>
                <a:cs typeface="Philosopher"/>
                <a:sym typeface="Philosopher"/>
              </a:rPr>
              <a:t>Χωρίστε τους συμμετέχοντες </a:t>
            </a:r>
            <a:r>
              <a:rPr lang="cs-CZ" sz="1800" b="1" dirty="0">
                <a:solidFill>
                  <a:schemeClr val="dk1"/>
                </a:solidFill>
                <a:latin typeface="Philosopher"/>
                <a:ea typeface="Philosopher"/>
                <a:cs typeface="Philosopher"/>
                <a:sym typeface="Philosopher"/>
              </a:rPr>
              <a:t>σε μικρές ομάδες </a:t>
            </a:r>
            <a:r>
              <a:rPr lang="cs-CZ" sz="1800" dirty="0">
                <a:solidFill>
                  <a:schemeClr val="dk1"/>
                </a:solidFill>
                <a:latin typeface="Philosopher"/>
                <a:ea typeface="Philosopher"/>
                <a:cs typeface="Philosopher"/>
                <a:sym typeface="Philosopher"/>
              </a:rPr>
              <a:t>(3-4 άτομα). Εξασφαλίστε ποικιλομορφία όσον αφορά τα πλαίσια διδασκαλίας, τα θέματα και τις εμπειρίες,</a:t>
            </a:r>
            <a:endParaRPr sz="1800" dirty="0">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AutoNum type="arabicPeriod"/>
            </a:pPr>
            <a:r>
              <a:rPr lang="cs-CZ" sz="1800" dirty="0">
                <a:solidFill>
                  <a:schemeClr val="dk1"/>
                </a:solidFill>
                <a:latin typeface="Philosopher"/>
                <a:ea typeface="Philosopher"/>
                <a:cs typeface="Philosopher"/>
                <a:sym typeface="Philosopher"/>
              </a:rPr>
              <a:t>Αναθέστε σε </a:t>
            </a:r>
            <a:r>
              <a:rPr lang="cs-CZ" sz="1800" b="1" dirty="0">
                <a:solidFill>
                  <a:schemeClr val="dk1"/>
                </a:solidFill>
                <a:latin typeface="Philosopher"/>
                <a:ea typeface="Philosopher"/>
                <a:cs typeface="Philosopher"/>
                <a:sym typeface="Philosopher"/>
              </a:rPr>
              <a:t>κάθε ομάδα ένα συγκεκριμένο θέμα </a:t>
            </a:r>
            <a:r>
              <a:rPr lang="cs-CZ" sz="1800" dirty="0">
                <a:solidFill>
                  <a:schemeClr val="dk1"/>
                </a:solidFill>
                <a:latin typeface="Philosopher"/>
                <a:ea typeface="Philosopher"/>
                <a:cs typeface="Philosopher"/>
                <a:sym typeface="Philosopher"/>
              </a:rPr>
              <a:t>ή θέμα για το οποίο θα μοιραστούν και θα βελτιώσουν τα σχέδια δέσμευσης,</a:t>
            </a:r>
            <a:endParaRPr sz="1800" dirty="0">
              <a:solidFill>
                <a:schemeClr val="dk1"/>
              </a:solidFill>
              <a:latin typeface="Philosopher"/>
              <a:ea typeface="Philosopher"/>
              <a:cs typeface="Philosopher"/>
              <a:sym typeface="Philosopher"/>
            </a:endParaRPr>
          </a:p>
          <a:p>
            <a:pPr marL="457200" marR="0" lvl="0" indent="-355600" algn="l" rtl="0">
              <a:lnSpc>
                <a:spcPct val="115000"/>
              </a:lnSpc>
              <a:spcBef>
                <a:spcPts val="1500"/>
              </a:spcBef>
              <a:spcAft>
                <a:spcPts val="1000"/>
              </a:spcAft>
              <a:buClr>
                <a:schemeClr val="dk1"/>
              </a:buClr>
              <a:buSzPts val="2000"/>
              <a:buFont typeface="Philosopher"/>
              <a:buAutoNum type="arabicPeriod"/>
            </a:pPr>
            <a:r>
              <a:rPr lang="cs-CZ" sz="1800" dirty="0">
                <a:solidFill>
                  <a:schemeClr val="dk1"/>
                </a:solidFill>
                <a:latin typeface="Philosopher"/>
                <a:ea typeface="Philosopher"/>
                <a:cs typeface="Philosopher"/>
                <a:sym typeface="Philosopher"/>
              </a:rPr>
              <a:t>Μέσα στις μικρές ομάδες τους, οι </a:t>
            </a:r>
            <a:r>
              <a:rPr lang="cs-CZ" sz="1800" b="1" dirty="0">
                <a:solidFill>
                  <a:schemeClr val="dk1"/>
                </a:solidFill>
                <a:latin typeface="Philosopher"/>
                <a:ea typeface="Philosopher"/>
                <a:cs typeface="Philosopher"/>
                <a:sym typeface="Philosopher"/>
              </a:rPr>
              <a:t>συμμετέχοντες μοιράζονται εναλλάξ τα εξατομικευμένα σχέδιά τους για το θέμα που τους έχει ανατεθεί</a:t>
            </a:r>
            <a:r>
              <a:rPr lang="cs-CZ" sz="1800" dirty="0">
                <a:solidFill>
                  <a:schemeClr val="dk1"/>
                </a:solidFill>
                <a:latin typeface="Philosopher"/>
                <a:ea typeface="Philosopher"/>
                <a:cs typeface="Philosopher"/>
                <a:sym typeface="Philosopher"/>
              </a:rPr>
              <a:t>. Μπορούν να παρέχουν μια επισκόπηση των στρατηγικών και των μεθόδων τους. (</a:t>
            </a:r>
            <a:r>
              <a:rPr lang="cs-CZ" sz="1800" b="1" i="1" dirty="0">
                <a:solidFill>
                  <a:schemeClr val="dk1"/>
                </a:solidFill>
                <a:latin typeface="Philosopher"/>
                <a:ea typeface="Philosopher"/>
                <a:cs typeface="Philosopher"/>
                <a:sym typeface="Philosopher"/>
              </a:rPr>
              <a:t>Σημείωση: </a:t>
            </a:r>
            <a:r>
              <a:rPr lang="cs-CZ" sz="1800" dirty="0">
                <a:solidFill>
                  <a:schemeClr val="dk1"/>
                </a:solidFill>
                <a:latin typeface="Philosopher"/>
                <a:ea typeface="Philosopher"/>
                <a:cs typeface="Philosopher"/>
                <a:sym typeface="Philosopher"/>
              </a:rPr>
              <a:t>Κάθε συμμετέχων θα πρέπει να έχει περίπου 2 λεπτά για να παρουσιάσει το σχέδιό του).</a:t>
            </a: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A4BE4FAE-BDC2-A4E8-E9E3-87CC8F19D33F}"/>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77"/>
          <p:cNvSpPr/>
          <p:nvPr/>
        </p:nvSpPr>
        <p:spPr>
          <a:xfrm>
            <a:off x="0" y="3294050"/>
            <a:ext cx="12192000" cy="272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8" name="Google Shape;978;p77"/>
          <p:cNvSpPr txBox="1"/>
          <p:nvPr/>
        </p:nvSpPr>
        <p:spPr>
          <a:xfrm>
            <a:off x="1470448" y="156605"/>
            <a:ext cx="92511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dirty="0">
                <a:solidFill>
                  <a:schemeClr val="dk1"/>
                </a:solidFill>
                <a:latin typeface="Philosopher"/>
                <a:ea typeface="Philosopher"/>
                <a:cs typeface="Philosopher"/>
                <a:sym typeface="Philosopher"/>
              </a:rPr>
              <a:t>Συνεργατική δραστηριότητα:</a:t>
            </a:r>
            <a:br>
              <a:rPr lang="cs-CZ" sz="2700" b="1" dirty="0">
                <a:solidFill>
                  <a:schemeClr val="dk1"/>
                </a:solidFill>
                <a:latin typeface="Philosopher"/>
                <a:ea typeface="Philosopher"/>
                <a:cs typeface="Philosopher"/>
                <a:sym typeface="Philosopher"/>
              </a:rPr>
            </a:br>
            <a:r>
              <a:rPr lang="cs-CZ" sz="2700" b="1" dirty="0">
                <a:solidFill>
                  <a:schemeClr val="dk1"/>
                </a:solidFill>
                <a:latin typeface="Philosopher"/>
                <a:ea typeface="Philosopher"/>
                <a:cs typeface="Philosopher"/>
                <a:sym typeface="Philosopher"/>
              </a:rPr>
              <a:t>(II)</a:t>
            </a:r>
            <a:endParaRPr sz="2700" b="1" i="0" u="none" strike="noStrike" cap="none" dirty="0">
              <a:solidFill>
                <a:schemeClr val="dk1"/>
              </a:solidFill>
              <a:latin typeface="Philosopher"/>
              <a:ea typeface="Philosopher"/>
              <a:cs typeface="Philosopher"/>
              <a:sym typeface="Philosopher"/>
            </a:endParaRPr>
          </a:p>
        </p:txBody>
      </p:sp>
      <p:grpSp>
        <p:nvGrpSpPr>
          <p:cNvPr id="979" name="Google Shape;979;p77"/>
          <p:cNvGrpSpPr/>
          <p:nvPr/>
        </p:nvGrpSpPr>
        <p:grpSpPr>
          <a:xfrm>
            <a:off x="5470006" y="1361763"/>
            <a:ext cx="1251984" cy="358200"/>
            <a:chOff x="5470062" y="1167647"/>
            <a:chExt cx="1251984" cy="358200"/>
          </a:xfrm>
        </p:grpSpPr>
        <p:sp>
          <p:nvSpPr>
            <p:cNvPr id="980" name="Google Shape;980;p7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1" name="Google Shape;981;p7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2" name="Google Shape;982;p7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83" name="Google Shape;983;p7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85" name="Google Shape;985;p77"/>
          <p:cNvSpPr txBox="1"/>
          <p:nvPr/>
        </p:nvSpPr>
        <p:spPr>
          <a:xfrm>
            <a:off x="682667" y="1733561"/>
            <a:ext cx="10804800" cy="5124439"/>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4. </a:t>
            </a:r>
            <a:r>
              <a:rPr lang="cs-CZ" sz="1800" dirty="0">
                <a:solidFill>
                  <a:schemeClr val="dk1"/>
                </a:solidFill>
                <a:latin typeface="Philosopher"/>
                <a:ea typeface="Philosopher"/>
                <a:cs typeface="Philosopher"/>
                <a:sym typeface="Philosopher"/>
              </a:rPr>
              <a:t>Αφού κάθε συμμετέχων παρουσιάσει το σχέδιό του, η </a:t>
            </a:r>
            <a:r>
              <a:rPr lang="cs-CZ" sz="1800" b="1" dirty="0">
                <a:solidFill>
                  <a:schemeClr val="dk1"/>
                </a:solidFill>
                <a:latin typeface="Philosopher"/>
                <a:ea typeface="Philosopher"/>
                <a:cs typeface="Philosopher"/>
                <a:sym typeface="Philosopher"/>
              </a:rPr>
              <a:t>ομάδα συζητά</a:t>
            </a:r>
            <a:r>
              <a:rPr lang="cs-CZ" sz="1800" dirty="0">
                <a:solidFill>
                  <a:schemeClr val="dk1"/>
                </a:solidFill>
                <a:latin typeface="Philosopher"/>
                <a:ea typeface="Philosopher"/>
                <a:cs typeface="Philosopher"/>
                <a:sym typeface="Philosopher"/>
              </a:rPr>
              <a:t>. Τα άλλα μέλη της ομάδας προσφέρουν εποικοδομητική ανατροφοδότηση, προτάσεις και ιδέες για τη βελτίωση των στρατηγικών δέσμευσης που παρουσιάστηκαν.</a:t>
            </a:r>
            <a:br>
              <a:rPr lang="cs-CZ" sz="1800" dirty="0">
                <a:solidFill>
                  <a:schemeClr val="dk1"/>
                </a:solidFill>
                <a:latin typeface="Philosopher"/>
                <a:ea typeface="Philosopher"/>
                <a:cs typeface="Philosopher"/>
                <a:sym typeface="Philosopher"/>
              </a:rPr>
            </a:br>
            <a:endParaRPr sz="1200" dirty="0">
              <a:solidFill>
                <a:schemeClr val="dk1"/>
              </a:solidFill>
              <a:latin typeface="Philosopher"/>
              <a:ea typeface="Philosopher"/>
              <a:cs typeface="Philosopher"/>
              <a:sym typeface="Philosopher"/>
            </a:endParaRPr>
          </a:p>
          <a:p>
            <a:pPr marL="457200" lvl="0" indent="0" algn="l" rtl="0">
              <a:lnSpc>
                <a:spcPct val="115000"/>
              </a:lnSpc>
              <a:spcBef>
                <a:spcPts val="1500"/>
              </a:spcBef>
              <a:spcAft>
                <a:spcPts val="0"/>
              </a:spcAft>
              <a:buNone/>
            </a:pPr>
            <a:r>
              <a:rPr lang="cs-CZ" sz="1800" b="1" i="1" dirty="0">
                <a:solidFill>
                  <a:schemeClr val="dk1"/>
                </a:solidFill>
                <a:latin typeface="Philosopher"/>
                <a:ea typeface="Philosopher"/>
                <a:cs typeface="Philosopher"/>
                <a:sym typeface="Philosopher"/>
              </a:rPr>
              <a:t>Καθοδηγητικές ερωτήσεις:</a:t>
            </a:r>
            <a:endParaRPr sz="1800" b="1" i="1" dirty="0">
              <a:solidFill>
                <a:schemeClr val="dk1"/>
              </a:solidFill>
              <a:latin typeface="Philosopher"/>
              <a:ea typeface="Philosopher"/>
              <a:cs typeface="Philosopher"/>
              <a:sym typeface="Philosopher"/>
            </a:endParaRPr>
          </a:p>
          <a:p>
            <a:pPr marL="914400" lvl="1" indent="-304800" algn="l" rtl="0">
              <a:lnSpc>
                <a:spcPct val="115000"/>
              </a:lnSpc>
              <a:spcBef>
                <a:spcPts val="1500"/>
              </a:spcBef>
              <a:spcAft>
                <a:spcPts val="0"/>
              </a:spcAft>
              <a:buClr>
                <a:srgbClr val="374151"/>
              </a:buClr>
              <a:buSzPts val="1200"/>
              <a:buFont typeface="Roboto"/>
              <a:buChar char="●"/>
            </a:pPr>
            <a:r>
              <a:rPr lang="cs-CZ" sz="1800" dirty="0">
                <a:solidFill>
                  <a:schemeClr val="dk1"/>
                </a:solidFill>
                <a:latin typeface="Philosopher"/>
                <a:ea typeface="Philosopher"/>
                <a:cs typeface="Philosopher"/>
                <a:sym typeface="Philosopher"/>
              </a:rPr>
              <a:t>Ποια στοιχεία του σχεδίου δέσμευσης βρίσκουν ανταπόκριση στο πλαίσιο της διδασκαλίας σας;</a:t>
            </a:r>
            <a:endParaRPr sz="1800" dirty="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1800" dirty="0">
                <a:solidFill>
                  <a:schemeClr val="dk1"/>
                </a:solidFill>
                <a:latin typeface="Philosopher"/>
                <a:ea typeface="Philosopher"/>
                <a:cs typeface="Philosopher"/>
                <a:sym typeface="Philosopher"/>
              </a:rPr>
              <a:t>Πώς μπορούν να ενσωματωθούν συγκεκριμένες τεχνικές εξατομίκευσης για την καλύτερη αντιμετώπιση των διαφορετικών αναγκών των μαθητών;</a:t>
            </a:r>
            <a:endParaRPr sz="1800" dirty="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1800" dirty="0">
                <a:solidFill>
                  <a:schemeClr val="dk1"/>
                </a:solidFill>
                <a:latin typeface="Philosopher"/>
                <a:ea typeface="Philosopher"/>
                <a:cs typeface="Philosopher"/>
                <a:sym typeface="Philosopher"/>
              </a:rPr>
              <a:t>Υπάρχουν καινοτόμες προσεγγίσεις που θα μπορούσαν να εφαρμοστούν για την ενίσχυση της δέσμευσης;</a:t>
            </a:r>
            <a:endParaRPr sz="1800" dirty="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1800" dirty="0">
                <a:solidFill>
                  <a:schemeClr val="dk1"/>
                </a:solidFill>
                <a:latin typeface="Philosopher"/>
                <a:ea typeface="Philosopher"/>
                <a:cs typeface="Philosopher"/>
                <a:sym typeface="Philosopher"/>
              </a:rPr>
              <a:t>Ποιες προκλήσεις μπορεί να προκύψουν κατά την εφαρμογή αυτών των στρατηγικών και πώς θα μπορούσαν να μετριαστούν;</a:t>
            </a:r>
            <a:endParaRPr sz="1100" dirty="0">
              <a:solidFill>
                <a:srgbClr val="374151"/>
              </a:solidFill>
              <a:latin typeface="Roboto"/>
              <a:ea typeface="Roboto"/>
              <a:cs typeface="Roboto"/>
              <a:sym typeface="Roboto"/>
            </a:endParaRPr>
          </a:p>
          <a:p>
            <a:pPr marL="0" lvl="0" indent="0" algn="l" rtl="0">
              <a:lnSpc>
                <a:spcPct val="115000"/>
              </a:lnSpc>
              <a:spcBef>
                <a:spcPts val="1500"/>
              </a:spcBef>
              <a:spcAft>
                <a:spcPts val="1500"/>
              </a:spcAft>
              <a:buNone/>
            </a:pP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911D7617-8278-1627-584B-E7F49FD18B41}"/>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78"/>
          <p:cNvSpPr txBox="1"/>
          <p:nvPr/>
        </p:nvSpPr>
        <p:spPr>
          <a:xfrm>
            <a:off x="1343850" y="235603"/>
            <a:ext cx="95043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dirty="0">
                <a:solidFill>
                  <a:schemeClr val="dk1"/>
                </a:solidFill>
                <a:latin typeface="Philosopher"/>
                <a:ea typeface="Philosopher"/>
                <a:cs typeface="Philosopher"/>
                <a:sym typeface="Philosopher"/>
              </a:rPr>
              <a:t>Συνεργατική δραστηριότητα:</a:t>
            </a:r>
            <a:br>
              <a:rPr lang="cs-CZ" sz="2700" b="1" dirty="0">
                <a:solidFill>
                  <a:schemeClr val="dk1"/>
                </a:solidFill>
                <a:latin typeface="Philosopher"/>
                <a:ea typeface="Philosopher"/>
                <a:cs typeface="Philosopher"/>
                <a:sym typeface="Philosopher"/>
              </a:rPr>
            </a:br>
            <a:r>
              <a:rPr lang="cs-CZ" sz="2700" b="1" dirty="0">
                <a:solidFill>
                  <a:schemeClr val="dk1"/>
                </a:solidFill>
                <a:latin typeface="Philosopher"/>
                <a:ea typeface="Philosopher"/>
                <a:cs typeface="Philosopher"/>
                <a:sym typeface="Philosopher"/>
              </a:rPr>
              <a:t>(III)</a:t>
            </a:r>
            <a:endParaRPr sz="2700" b="1" i="0" u="none" strike="noStrike" cap="none" dirty="0">
              <a:solidFill>
                <a:schemeClr val="dk1"/>
              </a:solidFill>
              <a:latin typeface="Philosopher"/>
              <a:ea typeface="Philosopher"/>
              <a:cs typeface="Philosopher"/>
              <a:sym typeface="Philosopher"/>
            </a:endParaRPr>
          </a:p>
        </p:txBody>
      </p:sp>
      <p:grpSp>
        <p:nvGrpSpPr>
          <p:cNvPr id="991" name="Google Shape;991;p78"/>
          <p:cNvGrpSpPr/>
          <p:nvPr/>
        </p:nvGrpSpPr>
        <p:grpSpPr>
          <a:xfrm>
            <a:off x="5534016" y="1467943"/>
            <a:ext cx="1251984" cy="358200"/>
            <a:chOff x="5470062" y="1167647"/>
            <a:chExt cx="1251984" cy="358200"/>
          </a:xfrm>
        </p:grpSpPr>
        <p:sp>
          <p:nvSpPr>
            <p:cNvPr id="992" name="Google Shape;992;p7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7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94" name="Google Shape;994;p7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95" name="Google Shape;995;p7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97" name="Google Shape;997;p78"/>
          <p:cNvSpPr txBox="1"/>
          <p:nvPr/>
        </p:nvSpPr>
        <p:spPr>
          <a:xfrm>
            <a:off x="603504" y="2149423"/>
            <a:ext cx="10808208" cy="3728673"/>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5. </a:t>
            </a:r>
            <a:r>
              <a:rPr lang="cs-CZ" sz="1800" dirty="0">
                <a:solidFill>
                  <a:schemeClr val="dk1"/>
                </a:solidFill>
                <a:latin typeface="Philosopher"/>
                <a:ea typeface="Philosopher"/>
                <a:cs typeface="Philosopher"/>
                <a:sym typeface="Philosopher"/>
              </a:rPr>
              <a:t>Αφού λάβουν ανατροφοδότηση, οι συμμετέχοντες αφιερώνουν λίγα λεπτά για να </a:t>
            </a:r>
            <a:r>
              <a:rPr lang="cs-CZ" sz="1800" b="1" dirty="0">
                <a:solidFill>
                  <a:schemeClr val="dk1"/>
                </a:solidFill>
                <a:latin typeface="Philosopher"/>
                <a:ea typeface="Philosopher"/>
                <a:cs typeface="Philosopher"/>
                <a:sym typeface="Philosopher"/>
              </a:rPr>
              <a:t>αναθεωρήσουν και να βελτιώσουν τα σχέδια δέσμευσής τους </a:t>
            </a:r>
            <a:r>
              <a:rPr lang="cs-CZ" sz="1800" dirty="0">
                <a:solidFill>
                  <a:schemeClr val="dk1"/>
                </a:solidFill>
                <a:latin typeface="Philosopher"/>
                <a:ea typeface="Philosopher"/>
                <a:cs typeface="Philosopher"/>
                <a:sym typeface="Philosopher"/>
              </a:rPr>
              <a:t>με βάση τις γνώσεις που αποκόμισαν από τη συζήτηση στην ομάδα. (</a:t>
            </a:r>
            <a:r>
              <a:rPr lang="cs-CZ" sz="1800" b="1" i="1" dirty="0">
                <a:solidFill>
                  <a:schemeClr val="dk1"/>
                </a:solidFill>
                <a:latin typeface="Philosopher"/>
                <a:ea typeface="Philosopher"/>
                <a:cs typeface="Philosopher"/>
                <a:sym typeface="Philosopher"/>
              </a:rPr>
              <a:t>Σημείωση: </a:t>
            </a:r>
            <a:r>
              <a:rPr lang="cs-CZ" sz="1800" dirty="0">
                <a:solidFill>
                  <a:schemeClr val="dk1"/>
                </a:solidFill>
                <a:latin typeface="Philosopher"/>
                <a:ea typeface="Philosopher"/>
                <a:cs typeface="Philosopher"/>
                <a:sym typeface="Philosopher"/>
              </a:rPr>
              <a:t>Τονίστε ότι οι συμμετέχοντες μπορούν να προσαρμόσουν την ανατροφοδότηση ώστε να ταιριάζει στο δικό τους στυλ διδασκαλίας και στα χαρακτηριστικά των μαθητών).</a:t>
            </a:r>
            <a:endParaRPr sz="1800" dirty="0">
              <a:solidFill>
                <a:schemeClr val="dk1"/>
              </a:solidFill>
              <a:latin typeface="Philosopher"/>
              <a:ea typeface="Philosopher"/>
              <a:cs typeface="Philosopher"/>
              <a:sym typeface="Philosopher"/>
            </a:endParaRPr>
          </a:p>
          <a:p>
            <a:pPr marL="0" lvl="0" indent="457200" algn="l" rtl="0">
              <a:lnSpc>
                <a:spcPct val="115000"/>
              </a:lnSpc>
              <a:spcBef>
                <a:spcPts val="1500"/>
              </a:spcBef>
              <a:spcAft>
                <a:spcPts val="0"/>
              </a:spcAft>
              <a:buNone/>
            </a:pPr>
            <a:r>
              <a:rPr lang="cs-CZ" sz="1800" b="1" dirty="0">
                <a:solidFill>
                  <a:schemeClr val="dk1"/>
                </a:solidFill>
                <a:latin typeface="Philosopher"/>
                <a:ea typeface="Philosopher"/>
                <a:cs typeface="Philosopher"/>
                <a:sym typeface="Philosopher"/>
              </a:rPr>
              <a:t>6. </a:t>
            </a:r>
            <a:r>
              <a:rPr lang="cs-CZ" sz="1800" dirty="0">
                <a:solidFill>
                  <a:schemeClr val="dk1"/>
                </a:solidFill>
                <a:latin typeface="Philosopher"/>
                <a:ea typeface="Philosopher"/>
                <a:cs typeface="Philosopher"/>
                <a:sym typeface="Philosopher"/>
              </a:rPr>
              <a:t>Οι συμμετέχοντες επανέρχονται ως ολόκληρη ομάδα. </a:t>
            </a:r>
            <a:r>
              <a:rPr lang="cs-CZ" sz="1800" b="1" dirty="0">
                <a:solidFill>
                  <a:schemeClr val="dk1"/>
                </a:solidFill>
                <a:latin typeface="Philosopher"/>
                <a:ea typeface="Philosopher"/>
                <a:cs typeface="Philosopher"/>
                <a:sym typeface="Philosopher"/>
              </a:rPr>
              <a:t>Κάθε μικρή ομάδα επιλέγει ένα σχέδιο δέσμευσης που έχει βελτιωθεί με βάση την ανατροφοδότηση που έλαβε</a:t>
            </a:r>
            <a:r>
              <a:rPr lang="cs-CZ" sz="1800" dirty="0">
                <a:solidFill>
                  <a:schemeClr val="dk1"/>
                </a:solidFill>
                <a:latin typeface="Philosopher"/>
                <a:ea typeface="Philosopher"/>
                <a:cs typeface="Philosopher"/>
                <a:sym typeface="Philosopher"/>
              </a:rPr>
              <a:t>. Ένας εκπρόσωπος από κάθε ομάδα </a:t>
            </a:r>
            <a:r>
              <a:rPr lang="cs-CZ" sz="1800" b="1" dirty="0">
                <a:solidFill>
                  <a:schemeClr val="dk1"/>
                </a:solidFill>
                <a:latin typeface="Philosopher"/>
                <a:ea typeface="Philosopher"/>
                <a:cs typeface="Philosopher"/>
                <a:sym typeface="Philosopher"/>
              </a:rPr>
              <a:t>μοιράζεται</a:t>
            </a:r>
            <a:r>
              <a:rPr lang="cs-CZ" sz="1800" dirty="0">
                <a:solidFill>
                  <a:schemeClr val="dk1"/>
                </a:solidFill>
                <a:latin typeface="Philosopher"/>
                <a:ea typeface="Philosopher"/>
                <a:cs typeface="Philosopher"/>
                <a:sym typeface="Philosopher"/>
              </a:rPr>
              <a:t> εν συντομία </a:t>
            </a:r>
            <a:r>
              <a:rPr lang="cs-CZ" sz="1800" b="1" dirty="0">
                <a:solidFill>
                  <a:schemeClr val="dk1"/>
                </a:solidFill>
                <a:latin typeface="Philosopher"/>
                <a:ea typeface="Philosopher"/>
                <a:cs typeface="Philosopher"/>
                <a:sym typeface="Philosopher"/>
              </a:rPr>
              <a:t>το αναθεωρημένο σχέδιο </a:t>
            </a:r>
            <a:r>
              <a:rPr lang="cs-CZ" sz="1800" dirty="0">
                <a:solidFill>
                  <a:schemeClr val="dk1"/>
                </a:solidFill>
                <a:latin typeface="Philosopher"/>
                <a:ea typeface="Philosopher"/>
                <a:cs typeface="Philosopher"/>
                <a:sym typeface="Philosopher"/>
              </a:rPr>
              <a:t>με όλο το ακροατήριο.</a:t>
            </a:r>
            <a:endParaRPr sz="1800" dirty="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1800" b="1" u="sng" dirty="0">
                <a:solidFill>
                  <a:schemeClr val="dk1"/>
                </a:solidFill>
                <a:latin typeface="Philosopher"/>
                <a:ea typeface="Philosopher"/>
                <a:cs typeface="Philosopher"/>
                <a:sym typeface="Philosopher"/>
              </a:rPr>
              <a:t>Αναστοχασμός: </a:t>
            </a:r>
            <a:r>
              <a:rPr lang="cs-CZ" sz="1800" dirty="0">
                <a:solidFill>
                  <a:schemeClr val="dk1"/>
                </a:solidFill>
                <a:latin typeface="Philosopher"/>
                <a:ea typeface="Philosopher"/>
                <a:cs typeface="Philosopher"/>
                <a:sym typeface="Philosopher"/>
              </a:rPr>
              <a:t>Μετά από κάθε παρουσίαση, ενθαρρύνετε τους προβληματισμούς σχετικά με τη συλλογική διαδικασία και την αξία της ανατροφοδότησης από τους συναδέλφους.</a:t>
            </a:r>
            <a:endParaRPr sz="1800"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D3C9729A-4111-D3B5-3A62-E75EB1F36532}"/>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7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003" name="Google Shape;1003;p79"/>
          <p:cNvSpPr txBox="1"/>
          <p:nvPr/>
        </p:nvSpPr>
        <p:spPr>
          <a:xfrm>
            <a:off x="6216246" y="7016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ΣΥΧΝΈΣ ΕΡΩΤΉΣΕΙΣ</a:t>
            </a:r>
            <a:endParaRPr sz="4000" b="1" i="0" u="none" strike="noStrike" cap="none">
              <a:solidFill>
                <a:schemeClr val="dk1"/>
              </a:solidFill>
              <a:latin typeface="Philosopher"/>
              <a:ea typeface="Philosopher"/>
              <a:cs typeface="Philosopher"/>
              <a:sym typeface="Philosopher"/>
            </a:endParaRPr>
          </a:p>
        </p:txBody>
      </p:sp>
      <p:grpSp>
        <p:nvGrpSpPr>
          <p:cNvPr id="1004" name="Google Shape;1004;p79"/>
          <p:cNvGrpSpPr/>
          <p:nvPr/>
        </p:nvGrpSpPr>
        <p:grpSpPr>
          <a:xfrm>
            <a:off x="7112658" y="1574246"/>
            <a:ext cx="1251876" cy="358096"/>
            <a:chOff x="5470062" y="1167647"/>
            <a:chExt cx="1251876" cy="358096"/>
          </a:xfrm>
        </p:grpSpPr>
        <p:sp>
          <p:nvSpPr>
            <p:cNvPr id="1005" name="Google Shape;1005;p7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6" name="Google Shape;1006;p7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7" name="Google Shape;1007;p7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08" name="Google Shape;1008;p7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009" name="Google Shape;1009;p7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011" name="Google Shape;1011;p79"/>
          <p:cNvSpPr txBox="1"/>
          <p:nvPr/>
        </p:nvSpPr>
        <p:spPr>
          <a:xfrm>
            <a:off x="3644479" y="2171865"/>
            <a:ext cx="8188234" cy="283494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Έχετε </a:t>
            </a:r>
            <a:r>
              <a:rPr lang="cs-CZ" sz="3200" b="1" i="0" u="none" strike="noStrike" cap="none" dirty="0">
                <a:solidFill>
                  <a:schemeClr val="dk1"/>
                </a:solidFill>
                <a:latin typeface="Philosopher"/>
                <a:ea typeface="Philosopher"/>
                <a:cs typeface="Philosopher"/>
                <a:sym typeface="Philosopher"/>
              </a:rPr>
              <a:t>ερωτήσεις σχετικά με το </a:t>
            </a:r>
            <a:r>
              <a:rPr lang="cs-CZ" sz="3200" b="0" i="0" u="none" strike="noStrike" cap="none" dirty="0">
                <a:solidFill>
                  <a:schemeClr val="dk1"/>
                </a:solidFill>
                <a:latin typeface="Philosopher"/>
                <a:ea typeface="Philosopher"/>
                <a:cs typeface="Philosopher"/>
                <a:sym typeface="Philosopher"/>
              </a:rPr>
              <a:t>περιεχόμενο του εργαστηρίου; Μη διστάσετε να τις θέσετε τώρα!</a:t>
            </a:r>
            <a:endParaRPr sz="3200" b="0" i="0" u="none" strike="noStrike" cap="none"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ECC0FBCB-5816-2841-45FA-97F5936A607B}"/>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80"/>
          <p:cNvSpPr txBox="1"/>
          <p:nvPr/>
        </p:nvSpPr>
        <p:spPr>
          <a:xfrm>
            <a:off x="3895344" y="688927"/>
            <a:ext cx="4462272"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Αξιολόγηση &amp; Συμπέρασμα</a:t>
            </a:r>
            <a:endParaRPr sz="4000" b="1" i="0" u="none" strike="noStrike" cap="none" dirty="0">
              <a:solidFill>
                <a:schemeClr val="dk1"/>
              </a:solidFill>
              <a:latin typeface="Philosopher"/>
              <a:ea typeface="Philosopher"/>
              <a:cs typeface="Philosopher"/>
              <a:sym typeface="Philosopher"/>
            </a:endParaRPr>
          </a:p>
        </p:txBody>
      </p:sp>
      <p:grpSp>
        <p:nvGrpSpPr>
          <p:cNvPr id="1017" name="Google Shape;1017;p80"/>
          <p:cNvGrpSpPr/>
          <p:nvPr/>
        </p:nvGrpSpPr>
        <p:grpSpPr>
          <a:xfrm>
            <a:off x="5470061" y="1709272"/>
            <a:ext cx="1251876" cy="358096"/>
            <a:chOff x="5470062" y="1167647"/>
            <a:chExt cx="1251876" cy="358096"/>
          </a:xfrm>
        </p:grpSpPr>
        <p:sp>
          <p:nvSpPr>
            <p:cNvPr id="1018" name="Google Shape;1018;p8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9" name="Google Shape;1019;p8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0" name="Google Shape;1020;p8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1" name="Google Shape;1021;p8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023" name="Google Shape;1023;p8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Τι μάθατε σήμερα; Πώς θα μπορέσετε να χρησιμοποιήσετε τις νέες γνώσεις και δεξιότητές σας στο μέλλον;</a:t>
            </a:r>
            <a:endParaRPr dirty="0"/>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Παρακαλώ, συμπληρώστε την </a:t>
            </a:r>
            <a:r>
              <a:rPr lang="cs-CZ" sz="3200" b="1" i="0" u="none" strike="noStrike" cap="none" dirty="0">
                <a:solidFill>
                  <a:schemeClr val="dk1"/>
                </a:solidFill>
                <a:latin typeface="Philosopher"/>
                <a:ea typeface="Philosopher"/>
                <a:cs typeface="Philosopher"/>
                <a:sym typeface="Philosopher"/>
              </a:rPr>
              <a:t>έρευνα αξιολόγησης</a:t>
            </a:r>
            <a:r>
              <a:rPr lang="cs-CZ" sz="3200" b="0" i="0" u="none" strike="noStrike" cap="none" dirty="0">
                <a:solidFill>
                  <a:schemeClr val="dk1"/>
                </a:solidFill>
                <a:latin typeface="Philosopher"/>
                <a:ea typeface="Philosopher"/>
                <a:cs typeface="Philosopher"/>
                <a:sym typeface="Philosopher"/>
              </a:rPr>
              <a:t>!</a:t>
            </a:r>
            <a:endParaRPr sz="3200" b="0" i="0" u="none" strike="noStrike" cap="none"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9B1F349-ADC9-C879-9996-B40A88987618}"/>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a:blip r:embed="rId3">
            <a:alphaModFix amt="16000"/>
          </a:blip>
          <a:stretch>
            <a:fillRect/>
          </a:stretch>
        </p:blipFill>
        <p:spPr>
          <a:xfrm>
            <a:off x="-21400" y="0"/>
            <a:ext cx="12213400" cy="6858000"/>
          </a:xfrm>
          <a:prstGeom prst="rect">
            <a:avLst/>
          </a:prstGeom>
          <a:noFill/>
          <a:ln>
            <a:noFill/>
          </a:ln>
        </p:spPr>
      </p:pic>
      <p:sp>
        <p:nvSpPr>
          <p:cNvPr id="121" name="Google Shape;121;p18"/>
          <p:cNvSpPr txBox="1"/>
          <p:nvPr/>
        </p:nvSpPr>
        <p:spPr>
          <a:xfrm>
            <a:off x="4462084" y="591032"/>
            <a:ext cx="3734400" cy="19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Παγοθραυστικό - </a:t>
            </a:r>
            <a:br>
              <a:rPr lang="cs-CZ" sz="2400" b="1" i="0" u="none" strike="noStrike" cap="none">
                <a:solidFill>
                  <a:schemeClr val="dk1"/>
                </a:solidFill>
                <a:latin typeface="Philosopher"/>
                <a:ea typeface="Philosopher"/>
                <a:cs typeface="Philosopher"/>
                <a:sym typeface="Philosopher"/>
              </a:rPr>
            </a:br>
            <a:r>
              <a:rPr lang="cs-CZ" sz="2400" b="1">
                <a:solidFill>
                  <a:schemeClr val="dk1"/>
                </a:solidFill>
                <a:latin typeface="Philosopher"/>
                <a:ea typeface="Philosopher"/>
                <a:cs typeface="Philosopher"/>
                <a:sym typeface="Philosopher"/>
              </a:rPr>
              <a:t>"Δύο αλήθειες και ένα ψέμα"</a:t>
            </a:r>
            <a:endParaRPr sz="2400" b="1" i="0" u="none" strike="noStrike" cap="none">
              <a:solidFill>
                <a:schemeClr val="dk1"/>
              </a:solidFill>
              <a:latin typeface="Philosopher"/>
              <a:ea typeface="Philosopher"/>
              <a:cs typeface="Philosopher"/>
              <a:sym typeface="Philosopher"/>
            </a:endParaRPr>
          </a:p>
        </p:txBody>
      </p:sp>
      <p:grpSp>
        <p:nvGrpSpPr>
          <p:cNvPr id="122" name="Google Shape;122;p18"/>
          <p:cNvGrpSpPr/>
          <p:nvPr/>
        </p:nvGrpSpPr>
        <p:grpSpPr>
          <a:xfrm>
            <a:off x="5703337" y="1246897"/>
            <a:ext cx="1251876" cy="358096"/>
            <a:chOff x="5470062" y="1167647"/>
            <a:chExt cx="1251876" cy="358096"/>
          </a:xfrm>
        </p:grpSpPr>
        <p:sp>
          <p:nvSpPr>
            <p:cNvPr id="123" name="Google Shape;12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6" name="Google Shape;126;p18"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28" name="Google Shape;128;p18"/>
          <p:cNvSpPr txBox="1"/>
          <p:nvPr/>
        </p:nvSpPr>
        <p:spPr>
          <a:xfrm>
            <a:off x="1462075" y="2065075"/>
            <a:ext cx="9734400" cy="3790997"/>
          </a:xfrm>
          <a:prstGeom prst="rect">
            <a:avLst/>
          </a:prstGeom>
          <a:noFill/>
          <a:ln>
            <a:noFill/>
          </a:ln>
        </p:spPr>
        <p:txBody>
          <a:bodyPr spcFirstLastPara="1" wrap="square" lIns="91425" tIns="45700" rIns="91425" bIns="45700" anchor="t" anchorCtr="0">
            <a:spAutoFit/>
          </a:bodyPr>
          <a:lstStyle/>
          <a:p>
            <a:pPr marL="457200" marR="0" lvl="0" indent="0" algn="just" rtl="0">
              <a:lnSpc>
                <a:spcPct val="115000"/>
              </a:lnSpc>
              <a:spcBef>
                <a:spcPts val="0"/>
              </a:spcBef>
              <a:spcAft>
                <a:spcPts val="0"/>
              </a:spcAft>
              <a:buNone/>
            </a:pPr>
            <a:endParaRPr sz="2000" dirty="0">
              <a:solidFill>
                <a:schemeClr val="dk1"/>
              </a:solidFill>
              <a:latin typeface="Philosopher"/>
              <a:ea typeface="Philosopher"/>
              <a:cs typeface="Philosopher"/>
              <a:sym typeface="Philosopher"/>
            </a:endParaRPr>
          </a:p>
          <a:p>
            <a:pPr marL="342900" marR="0" lvl="0" indent="-342900" algn="just" rtl="0">
              <a:lnSpc>
                <a:spcPct val="115000"/>
              </a:lnSpc>
              <a:spcBef>
                <a:spcPts val="0"/>
              </a:spcBef>
              <a:spcAft>
                <a:spcPts val="0"/>
              </a:spcAft>
              <a:buClr>
                <a:schemeClr val="dk1"/>
              </a:buClr>
              <a:buSzPts val="2100"/>
              <a:buFont typeface="Arial" panose="020B0604020202020204" pitchFamily="34" charset="0"/>
              <a:buChar char="•"/>
            </a:pPr>
            <a:r>
              <a:rPr lang="cs-CZ" sz="2100" dirty="0">
                <a:solidFill>
                  <a:schemeClr val="dk1"/>
                </a:solidFill>
                <a:latin typeface="Philosopher"/>
                <a:ea typeface="Philosopher"/>
                <a:cs typeface="Philosopher"/>
                <a:sym typeface="Philosopher"/>
              </a:rPr>
              <a:t>Αναθέστε σε κάθε συμμετέχοντα να σκεφτεί δύο αληθείς δηλώσεις και μία ψευδή δήλωση για τον εαυτό του σχετικά με την ψηφιακή τεχνολογία ή την ηλεκτρονική μάθηση.</a:t>
            </a:r>
            <a:endParaRPr sz="2100" dirty="0">
              <a:solidFill>
                <a:schemeClr val="dk1"/>
              </a:solidFill>
              <a:latin typeface="Philosopher"/>
              <a:ea typeface="Philosopher"/>
              <a:cs typeface="Philosopher"/>
              <a:sym typeface="Philosopher"/>
            </a:endParaRPr>
          </a:p>
          <a:p>
            <a:pPr marL="800100" marR="0" lvl="0" indent="-342900" algn="just" rtl="0">
              <a:lnSpc>
                <a:spcPct val="115000"/>
              </a:lnSpc>
              <a:spcBef>
                <a:spcPts val="0"/>
              </a:spcBef>
              <a:spcAft>
                <a:spcPts val="0"/>
              </a:spcAft>
              <a:buFont typeface="Arial" panose="020B0604020202020204" pitchFamily="34" charset="0"/>
              <a:buChar char="•"/>
            </a:pPr>
            <a:endParaRPr sz="2100" dirty="0">
              <a:solidFill>
                <a:schemeClr val="dk1"/>
              </a:solidFill>
              <a:latin typeface="Philosopher"/>
              <a:ea typeface="Philosopher"/>
              <a:cs typeface="Philosopher"/>
              <a:sym typeface="Philosopher"/>
            </a:endParaRPr>
          </a:p>
          <a:p>
            <a:pPr marL="342900" marR="0" lvl="0" indent="-342900" algn="just" rtl="0">
              <a:lnSpc>
                <a:spcPct val="115000"/>
              </a:lnSpc>
              <a:spcBef>
                <a:spcPts val="0"/>
              </a:spcBef>
              <a:spcAft>
                <a:spcPts val="0"/>
              </a:spcAft>
              <a:buClr>
                <a:schemeClr val="dk1"/>
              </a:buClr>
              <a:buSzPts val="2100"/>
              <a:buFont typeface="Arial" panose="020B0604020202020204" pitchFamily="34" charset="0"/>
              <a:buChar char="•"/>
            </a:pPr>
            <a:r>
              <a:rPr lang="cs-CZ" sz="2100" dirty="0">
                <a:solidFill>
                  <a:schemeClr val="dk1"/>
                </a:solidFill>
                <a:latin typeface="Philosopher"/>
                <a:ea typeface="Philosopher"/>
                <a:cs typeface="Philosopher"/>
                <a:sym typeface="Philosopher"/>
              </a:rPr>
              <a:t>Οι συμμετέχοντες μοιράζονται εναλλάξ τις δηλώσεις τους και η υπόλοιπη ομάδα μαντεύει ποια δήλωση είναι το ψέμα.</a:t>
            </a:r>
            <a:endParaRPr sz="2100" dirty="0">
              <a:solidFill>
                <a:schemeClr val="dk1"/>
              </a:solidFill>
              <a:latin typeface="Philosopher"/>
              <a:ea typeface="Philosopher"/>
              <a:cs typeface="Philosopher"/>
              <a:sym typeface="Philosopher"/>
            </a:endParaRPr>
          </a:p>
          <a:p>
            <a:pPr marL="800100" marR="0" lvl="0" indent="-342900" algn="just" rtl="0">
              <a:lnSpc>
                <a:spcPct val="115000"/>
              </a:lnSpc>
              <a:spcBef>
                <a:spcPts val="0"/>
              </a:spcBef>
              <a:spcAft>
                <a:spcPts val="0"/>
              </a:spcAft>
              <a:buFont typeface="Arial" panose="020B0604020202020204" pitchFamily="34" charset="0"/>
              <a:buChar char="•"/>
            </a:pPr>
            <a:endParaRPr sz="2100" dirty="0">
              <a:solidFill>
                <a:schemeClr val="dk1"/>
              </a:solidFill>
              <a:latin typeface="Philosopher"/>
              <a:ea typeface="Philosopher"/>
              <a:cs typeface="Philosopher"/>
              <a:sym typeface="Philosopher"/>
            </a:endParaRPr>
          </a:p>
          <a:p>
            <a:pPr marL="342900" marR="0" lvl="0" indent="-342900" algn="just" rtl="0">
              <a:lnSpc>
                <a:spcPct val="115000"/>
              </a:lnSpc>
              <a:spcBef>
                <a:spcPts val="0"/>
              </a:spcBef>
              <a:spcAft>
                <a:spcPts val="0"/>
              </a:spcAft>
              <a:buClr>
                <a:schemeClr val="dk1"/>
              </a:buClr>
              <a:buSzPts val="2100"/>
              <a:buFont typeface="Arial" panose="020B0604020202020204" pitchFamily="34" charset="0"/>
              <a:buChar char="•"/>
            </a:pPr>
            <a:r>
              <a:rPr lang="cs-CZ" sz="2100" dirty="0">
                <a:solidFill>
                  <a:schemeClr val="dk1"/>
                </a:solidFill>
                <a:latin typeface="Philosopher"/>
                <a:ea typeface="Philosopher"/>
                <a:cs typeface="Philosopher"/>
                <a:sym typeface="Philosopher"/>
              </a:rPr>
              <a:t>Αυτή η δραστηριότητα ενθαρρύνει την εμπλοκή, εισάγει τους συμμετέχοντες και προσθέτει ένα στοιχείο διασκέδασης.</a:t>
            </a:r>
            <a:endParaRPr sz="2100" dirty="0">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0F235478-ADFA-A22D-7130-73D9961DB365}"/>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8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029" name="Google Shape;1029;p8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0" name="Google Shape;1030;p8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1031" name="Google Shape;1031;p8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0E71FC4E-02F3-94C9-3915-E017D84AC6DD}"/>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8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8" name="Google Shape;1038;p8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039" name="Google Shape;1039;p8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040" name="Google Shape;1040;p8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1041" name="Google Shape;1041;p8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1042" name="Google Shape;1042;p8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1043" name="Google Shape;1043;p8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1044" name="Google Shape;1044;p8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1045" name="Google Shape;1045;p8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pic>
        <p:nvPicPr>
          <p:cNvPr id="1047" name="Google Shape;1047;p8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Picture 1">
            <a:extLst>
              <a:ext uri="{FF2B5EF4-FFF2-40B4-BE49-F238E27FC236}">
                <a16:creationId xmlns:a16="http://schemas.microsoft.com/office/drawing/2014/main" id="{8FE648DE-762D-2D81-26AD-CEAE525D2ADA}"/>
              </a:ext>
            </a:extLst>
          </p:cNvPr>
          <p:cNvPicPr>
            <a:picLocks noChangeAspect="1"/>
          </p:cNvPicPr>
          <p:nvPr/>
        </p:nvPicPr>
        <p:blipFill>
          <a:blip r:embed="rId12"/>
          <a:stretch>
            <a:fillRect/>
          </a:stretch>
        </p:blipFill>
        <p:spPr>
          <a:xfrm>
            <a:off x="-12958" y="6342495"/>
            <a:ext cx="1938577" cy="406704"/>
          </a:xfrm>
          <a:prstGeom prst="rect">
            <a:avLst/>
          </a:prstGeom>
        </p:spPr>
      </p:pic>
      <p:sp>
        <p:nvSpPr>
          <p:cNvPr id="3" name="Google Shape;425;p21">
            <a:extLst>
              <a:ext uri="{FF2B5EF4-FFF2-40B4-BE49-F238E27FC236}">
                <a16:creationId xmlns:a16="http://schemas.microsoft.com/office/drawing/2014/main" id="{032AAC4F-CC48-4334-97E1-6755300A9AFE}"/>
              </a:ext>
            </a:extLst>
          </p:cNvPr>
          <p:cNvSpPr txBox="1"/>
          <p:nvPr/>
        </p:nvSpPr>
        <p:spPr>
          <a:xfrm>
            <a:off x="8436019" y="6764636"/>
            <a:ext cx="5350385" cy="1743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dirty="0" err="1">
                <a:solidFill>
                  <a:srgbClr val="000000"/>
                </a:solidFill>
                <a:latin typeface="Noto Sans"/>
                <a:ea typeface="Noto Sans"/>
                <a:cs typeface="Noto Sans"/>
                <a:sym typeface="Noto Sans"/>
              </a:rPr>
              <a:t>Αριθμός</a:t>
            </a:r>
            <a:r>
              <a:rPr lang="en-GB" sz="800" b="0" i="0" u="none" strike="noStrike" cap="none" baseline="30000" dirty="0">
                <a:solidFill>
                  <a:srgbClr val="000000"/>
                </a:solidFill>
                <a:latin typeface="Noto Sans"/>
                <a:ea typeface="Noto Sans"/>
                <a:cs typeface="Noto Sans"/>
                <a:sym typeface="Noto Sans"/>
              </a:rPr>
              <a:t> </a:t>
            </a:r>
            <a:r>
              <a:rPr lang="en-GB" sz="800" b="0" i="0" u="none" strike="noStrike" cap="none" baseline="30000" dirty="0" err="1">
                <a:solidFill>
                  <a:srgbClr val="000000"/>
                </a:solidFill>
                <a:latin typeface="Noto Sans"/>
                <a:ea typeface="Noto Sans"/>
                <a:cs typeface="Noto Sans"/>
                <a:sym typeface="Noto Sans"/>
              </a:rPr>
              <a:t>έργου</a:t>
            </a:r>
            <a:r>
              <a:rPr lang="en-GB" sz="800" b="0" i="0" u="none" strike="noStrike" cap="none" baseline="30000" dirty="0">
                <a:solidFill>
                  <a:srgbClr val="000000"/>
                </a:solidFill>
                <a:latin typeface="Noto Sans"/>
                <a:ea typeface="Noto Sans"/>
                <a:cs typeface="Noto Sans"/>
                <a:sym typeface="Noto Sans"/>
              </a:rPr>
              <a:t>: 2022-1-LT01-KA220-ADU-000085898</a:t>
            </a:r>
            <a:endParaRPr sz="800" b="1" i="0" u="none" strike="noStrike" cap="none" baseline="30000" dirty="0">
              <a:solidFill>
                <a:srgbClr val="000000"/>
              </a:solidFill>
              <a:latin typeface="Noto Sans"/>
              <a:ea typeface="Noto Sans"/>
              <a:cs typeface="Noto Sans"/>
              <a:sym typeface="Noto Sans"/>
            </a:endParaRPr>
          </a:p>
        </p:txBody>
      </p:sp>
      <p:sp>
        <p:nvSpPr>
          <p:cNvPr id="4" name="Text Box 2">
            <a:extLst>
              <a:ext uri="{FF2B5EF4-FFF2-40B4-BE49-F238E27FC236}">
                <a16:creationId xmlns:a16="http://schemas.microsoft.com/office/drawing/2014/main" id="{F48A2734-0D77-5318-3F1A-AD2B40B63A8E}"/>
              </a:ext>
            </a:extLst>
          </p:cNvPr>
          <p:cNvSpPr txBox="1">
            <a:spLocks noChangeArrowheads="1"/>
          </p:cNvSpPr>
          <p:nvPr/>
        </p:nvSpPr>
        <p:spPr bwMode="auto">
          <a:xfrm>
            <a:off x="5698802" y="6303713"/>
            <a:ext cx="5151725" cy="460923"/>
          </a:xfrm>
          <a:prstGeom prst="rect">
            <a:avLst/>
          </a:prstGeom>
          <a:noFill/>
          <a:ln w="9525">
            <a:noFill/>
            <a:miter lim="800000"/>
            <a:headEnd/>
            <a:tailEnd/>
          </a:ln>
        </p:spPr>
        <p:txBody>
          <a:bodyPr rot="0" vert="horz" wrap="square" lIns="91440" tIns="45720" rIns="91440" bIns="45720" anchor="t" anchorCtr="0">
            <a:noAutofit/>
          </a:bodyPr>
          <a:lstStyle/>
          <a:p>
            <a:pPr marL="0" marR="0" algn="just">
              <a:spcAft>
                <a:spcPts val="1125"/>
              </a:spcAft>
            </a:pP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Με</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χρη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ατοδότηση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γνώ</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διατυπώνονται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εκφράζουν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αποκλειστικά</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των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συντακτών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αντιπροσωπεύουν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κατ</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ανάγκη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πορούν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θεωρηθούν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υπεύθυνοι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για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εκφραζό</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ενες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Αριθ</a:t>
            </a:r>
            <a:r>
              <a:rPr lang="en-IE" sz="800" dirty="0" err="1">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Έργου</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2022-1-LT01-KA220-ADU-000085898</a:t>
            </a:r>
            <a:endParaRPr lang="en-US"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p:nvPr/>
        </p:nvSpPr>
        <p:spPr>
          <a:xfrm>
            <a:off x="0" y="3500700"/>
            <a:ext cx="12192000" cy="3348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19"/>
          <p:cNvSpPr txBox="1"/>
          <p:nvPr/>
        </p:nvSpPr>
        <p:spPr>
          <a:xfrm>
            <a:off x="4119600" y="317175"/>
            <a:ext cx="3952800" cy="79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Σημασία της εμπλοκής στην ψηφιακή μάθηση</a:t>
            </a:r>
            <a:endParaRPr sz="2400" b="1" i="0" u="none" strike="noStrike" cap="none">
              <a:solidFill>
                <a:schemeClr val="dk1"/>
              </a:solidFill>
              <a:latin typeface="Philosopher"/>
              <a:ea typeface="Philosopher"/>
              <a:cs typeface="Philosopher"/>
              <a:sym typeface="Philosopher"/>
            </a:endParaRPr>
          </a:p>
        </p:txBody>
      </p:sp>
      <p:grpSp>
        <p:nvGrpSpPr>
          <p:cNvPr id="135" name="Google Shape;135;p19"/>
          <p:cNvGrpSpPr/>
          <p:nvPr/>
        </p:nvGrpSpPr>
        <p:grpSpPr>
          <a:xfrm>
            <a:off x="5470012" y="1298897"/>
            <a:ext cx="1251984" cy="358200"/>
            <a:chOff x="5470062" y="1167647"/>
            <a:chExt cx="1251984" cy="358200"/>
          </a:xfrm>
        </p:grpSpPr>
        <p:sp>
          <p:nvSpPr>
            <p:cNvPr id="136" name="Google Shape;136;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9" name="Google Shape;139;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1" name="Google Shape;141;p19"/>
          <p:cNvSpPr txBox="1"/>
          <p:nvPr/>
        </p:nvSpPr>
        <p:spPr>
          <a:xfrm>
            <a:off x="645325" y="1999450"/>
            <a:ext cx="11003400" cy="1366488"/>
          </a:xfrm>
          <a:prstGeom prst="rect">
            <a:avLst/>
          </a:prstGeom>
          <a:noFill/>
          <a:ln>
            <a:noFill/>
          </a:ln>
        </p:spPr>
        <p:txBody>
          <a:bodyPr spcFirstLastPara="1" wrap="square" lIns="91425" tIns="45700" rIns="91425" bIns="45700" anchor="t" anchorCtr="0">
            <a:spAutoFit/>
          </a:bodyPr>
          <a:lstStyle/>
          <a:p>
            <a:pPr marL="0" marR="0" lvl="0" indent="0" rtl="0">
              <a:lnSpc>
                <a:spcPct val="115000"/>
              </a:lnSpc>
              <a:spcBef>
                <a:spcPts val="0"/>
              </a:spcBef>
              <a:spcAft>
                <a:spcPts val="0"/>
              </a:spcAft>
              <a:buNone/>
            </a:pPr>
            <a:r>
              <a:rPr lang="cs-CZ" sz="1800" dirty="0">
                <a:solidFill>
                  <a:schemeClr val="dk1"/>
                </a:solidFill>
                <a:latin typeface="Philosopher"/>
                <a:ea typeface="Philosopher"/>
                <a:cs typeface="Philosopher"/>
                <a:sym typeface="Philosopher"/>
              </a:rPr>
              <a:t>Η ψηφιακή μάθηση είναι ένα ισχυρό εργαλείο που μπορεί να δώσει τη δυνατότητα σε ενήλικες εκπαιδευόμενους που είναι δύσκολο να προσεγγίσουν, να ξεπεράσουν τις προκλήσεις, να αναπτύξουν δεξιότητες και να αξιοποιήσουν πλήρως τις δυνατότητές τους. Λειτουργεί ως γέφυρα μεταξύ των μοναδικών τους συνθηκών και των μετασχηματιστικών ευκαιριών που μπορεί να προσφέρει η εκπαίδευση.</a:t>
            </a:r>
            <a:endParaRPr sz="1800" dirty="0">
              <a:latin typeface="Philosopher"/>
              <a:ea typeface="Philosopher"/>
              <a:cs typeface="Philosopher"/>
              <a:sym typeface="Philosopher"/>
            </a:endParaRPr>
          </a:p>
        </p:txBody>
      </p:sp>
      <p:sp>
        <p:nvSpPr>
          <p:cNvPr id="142" name="Google Shape;142;p19"/>
          <p:cNvSpPr/>
          <p:nvPr/>
        </p:nvSpPr>
        <p:spPr>
          <a:xfrm>
            <a:off x="458125"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a:off x="4411050" y="55099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4411050"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8363425"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146" name="Google Shape;146;p19"/>
          <p:cNvSpPr/>
          <p:nvPr/>
        </p:nvSpPr>
        <p:spPr>
          <a:xfrm>
            <a:off x="458125"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458125" y="55099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8363425"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149" name="Google Shape;149;p19"/>
          <p:cNvSpPr/>
          <p:nvPr/>
        </p:nvSpPr>
        <p:spPr>
          <a:xfrm>
            <a:off x="4411050"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p:nvPr/>
        </p:nvSpPr>
        <p:spPr>
          <a:xfrm>
            <a:off x="750313" y="3800750"/>
            <a:ext cx="32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Κίνητρα και επιμονή</a:t>
            </a:r>
            <a:endParaRPr sz="2000">
              <a:latin typeface="Philosopher"/>
              <a:ea typeface="Philosopher"/>
              <a:cs typeface="Philosopher"/>
              <a:sym typeface="Philosopher"/>
            </a:endParaRPr>
          </a:p>
        </p:txBody>
      </p:sp>
      <p:sp>
        <p:nvSpPr>
          <p:cNvPr id="151" name="Google Shape;151;p19"/>
          <p:cNvSpPr txBox="1"/>
          <p:nvPr/>
        </p:nvSpPr>
        <p:spPr>
          <a:xfrm>
            <a:off x="709526" y="460950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Συνάφεια και εξατομίκευση</a:t>
            </a:r>
            <a:endParaRPr sz="2000">
              <a:latin typeface="Philosopher"/>
              <a:ea typeface="Philosopher"/>
              <a:cs typeface="Philosopher"/>
              <a:sym typeface="Philosopher"/>
            </a:endParaRPr>
          </a:p>
        </p:txBody>
      </p:sp>
      <p:sp>
        <p:nvSpPr>
          <p:cNvPr id="152" name="Google Shape;152;p19"/>
          <p:cNvSpPr txBox="1"/>
          <p:nvPr/>
        </p:nvSpPr>
        <p:spPr>
          <a:xfrm>
            <a:off x="709527" y="5418250"/>
            <a:ext cx="37767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Καλλιέργεια μιας κοινότητας μάθησης</a:t>
            </a:r>
            <a:endParaRPr sz="2000">
              <a:latin typeface="Philosopher"/>
              <a:ea typeface="Philosopher"/>
              <a:cs typeface="Philosopher"/>
              <a:sym typeface="Philosopher"/>
            </a:endParaRPr>
          </a:p>
        </p:txBody>
      </p:sp>
      <p:sp>
        <p:nvSpPr>
          <p:cNvPr id="153" name="Google Shape;153;p19"/>
          <p:cNvSpPr txBox="1"/>
          <p:nvPr/>
        </p:nvSpPr>
        <p:spPr>
          <a:xfrm>
            <a:off x="4662451" y="3800750"/>
            <a:ext cx="35724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dirty="0">
                <a:solidFill>
                  <a:schemeClr val="dk1"/>
                </a:solidFill>
                <a:latin typeface="Philosopher"/>
                <a:ea typeface="Philosopher"/>
                <a:cs typeface="Philosopher"/>
                <a:sym typeface="Philosopher"/>
              </a:rPr>
              <a:t>Ανάπτυξη και εφαρμογή δεξιοτήτων</a:t>
            </a:r>
            <a:endParaRPr sz="2000" dirty="0">
              <a:latin typeface="Philosopher"/>
              <a:ea typeface="Philosopher"/>
              <a:cs typeface="Philosopher"/>
              <a:sym typeface="Philosopher"/>
            </a:endParaRPr>
          </a:p>
        </p:txBody>
      </p:sp>
      <p:sp>
        <p:nvSpPr>
          <p:cNvPr id="154" name="Google Shape;154;p19"/>
          <p:cNvSpPr txBox="1"/>
          <p:nvPr/>
        </p:nvSpPr>
        <p:spPr>
          <a:xfrm>
            <a:off x="4662451" y="460950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Ευελιξία και προσβασιμότητα</a:t>
            </a:r>
            <a:endParaRPr sz="2000">
              <a:solidFill>
                <a:schemeClr val="dk1"/>
              </a:solidFill>
              <a:latin typeface="Philosopher"/>
              <a:ea typeface="Philosopher"/>
              <a:cs typeface="Philosopher"/>
              <a:sym typeface="Philosopher"/>
            </a:endParaRPr>
          </a:p>
        </p:txBody>
      </p:sp>
      <p:sp>
        <p:nvSpPr>
          <p:cNvPr id="155" name="Google Shape;155;p19"/>
          <p:cNvSpPr txBox="1"/>
          <p:nvPr/>
        </p:nvSpPr>
        <p:spPr>
          <a:xfrm>
            <a:off x="4662451" y="541825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Ενδυνάμωση και ιδιοκτησία</a:t>
            </a:r>
            <a:endParaRPr sz="2000">
              <a:solidFill>
                <a:schemeClr val="dk1"/>
              </a:solidFill>
              <a:latin typeface="Philosopher"/>
              <a:ea typeface="Philosopher"/>
              <a:cs typeface="Philosopher"/>
              <a:sym typeface="Philosopher"/>
            </a:endParaRPr>
          </a:p>
        </p:txBody>
      </p:sp>
      <p:sp>
        <p:nvSpPr>
          <p:cNvPr id="156" name="Google Shape;156;p19"/>
          <p:cNvSpPr txBox="1"/>
          <p:nvPr/>
        </p:nvSpPr>
        <p:spPr>
          <a:xfrm>
            <a:off x="8614813" y="3800750"/>
            <a:ext cx="32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Ξεπερνώντας τα εμπόδια</a:t>
            </a:r>
            <a:endParaRPr sz="2000">
              <a:solidFill>
                <a:schemeClr val="dk1"/>
              </a:solidFill>
              <a:latin typeface="Philosopher"/>
              <a:ea typeface="Philosopher"/>
              <a:cs typeface="Philosopher"/>
              <a:sym typeface="Philosopher"/>
            </a:endParaRPr>
          </a:p>
        </p:txBody>
      </p:sp>
      <p:sp>
        <p:nvSpPr>
          <p:cNvPr id="157" name="Google Shape;157;p19"/>
          <p:cNvSpPr txBox="1"/>
          <p:nvPr/>
        </p:nvSpPr>
        <p:spPr>
          <a:xfrm>
            <a:off x="8614813" y="4609500"/>
            <a:ext cx="32211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Ενίσχυση του ψηφιακού αλφαβητισμού</a:t>
            </a:r>
            <a:endParaRPr sz="200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89655672-C67B-6F1F-A2C3-55E2C6AC8A13}"/>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0"/>
          <p:cNvPicPr preferRelativeResize="0"/>
          <p:nvPr/>
        </p:nvPicPr>
        <p:blipFill rotWithShape="1">
          <a:blip r:embed="rId3">
            <a:alphaModFix amt="54000"/>
          </a:blip>
          <a:srcRect t="13200" b="4704"/>
          <a:stretch/>
        </p:blipFill>
        <p:spPr>
          <a:xfrm>
            <a:off x="0" y="0"/>
            <a:ext cx="12192001" cy="6918399"/>
          </a:xfrm>
          <a:prstGeom prst="rect">
            <a:avLst/>
          </a:prstGeom>
          <a:noFill/>
          <a:ln>
            <a:noFill/>
          </a:ln>
        </p:spPr>
      </p:pic>
      <p:sp>
        <p:nvSpPr>
          <p:cNvPr id="163" name="Google Shape;163;p20"/>
          <p:cNvSpPr/>
          <p:nvPr/>
        </p:nvSpPr>
        <p:spPr>
          <a:xfrm rot="10800000">
            <a:off x="6888925" y="1779750"/>
            <a:ext cx="3873300" cy="284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20"/>
          <p:cNvSpPr/>
          <p:nvPr/>
        </p:nvSpPr>
        <p:spPr>
          <a:xfrm rot="10800000">
            <a:off x="1186192" y="1803912"/>
            <a:ext cx="4050600" cy="284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20"/>
          <p:cNvSpPr txBox="1"/>
          <p:nvPr/>
        </p:nvSpPr>
        <p:spPr>
          <a:xfrm>
            <a:off x="4032749" y="658241"/>
            <a:ext cx="4126500" cy="4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3100" b="1">
                <a:solidFill>
                  <a:schemeClr val="dk1"/>
                </a:solidFill>
                <a:latin typeface="Philosopher"/>
                <a:ea typeface="Philosopher"/>
                <a:cs typeface="Philosopher"/>
                <a:sym typeface="Philosopher"/>
              </a:rPr>
              <a:t>Προκλήσεις</a:t>
            </a:r>
            <a:endParaRPr sz="3100" b="1" i="0" strike="noStrike" cap="none">
              <a:solidFill>
                <a:schemeClr val="dk1"/>
              </a:solidFill>
              <a:latin typeface="Philosopher"/>
              <a:ea typeface="Philosopher"/>
              <a:cs typeface="Philosopher"/>
              <a:sym typeface="Philosopher"/>
            </a:endParaRPr>
          </a:p>
        </p:txBody>
      </p:sp>
      <p:grpSp>
        <p:nvGrpSpPr>
          <p:cNvPr id="166" name="Google Shape;166;p20"/>
          <p:cNvGrpSpPr/>
          <p:nvPr/>
        </p:nvGrpSpPr>
        <p:grpSpPr>
          <a:xfrm>
            <a:off x="5470012" y="1154947"/>
            <a:ext cx="1251984" cy="358200"/>
            <a:chOff x="5470062" y="1167647"/>
            <a:chExt cx="1251984" cy="358200"/>
          </a:xfrm>
        </p:grpSpPr>
        <p:sp>
          <p:nvSpPr>
            <p:cNvPr id="167" name="Google Shape;16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0" name="Google Shape;170;p20"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171" name="Google Shape;171;p20"/>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172" name="Google Shape;172;p20"/>
          <p:cNvSpPr txBox="1"/>
          <p:nvPr/>
        </p:nvSpPr>
        <p:spPr>
          <a:xfrm>
            <a:off x="1264380" y="1998240"/>
            <a:ext cx="4126500" cy="228673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b="1" dirty="0">
                <a:latin typeface="Philosopher"/>
                <a:ea typeface="Philosopher"/>
                <a:cs typeface="Philosopher"/>
                <a:sym typeface="Philosopher"/>
              </a:rPr>
              <a:t>Για εκπαιδευτικούς:</a:t>
            </a:r>
            <a:br>
              <a:rPr lang="cs-CZ" sz="2000" b="1" dirty="0">
                <a:latin typeface="Philosopher"/>
                <a:ea typeface="Philosopher"/>
                <a:cs typeface="Philosopher"/>
                <a:sym typeface="Philosopher"/>
              </a:rPr>
            </a:br>
            <a:endParaRPr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1800" dirty="0">
                <a:latin typeface="Philosopher"/>
                <a:ea typeface="Philosopher"/>
                <a:cs typeface="Philosopher"/>
                <a:sym typeface="Philosopher"/>
              </a:rPr>
              <a:t>Σχεδιασμός αποτελεσματικού περιεχομένου,</a:t>
            </a:r>
            <a:endParaRPr sz="18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1800" dirty="0">
                <a:latin typeface="Philosopher"/>
                <a:ea typeface="Philosopher"/>
                <a:cs typeface="Philosopher"/>
                <a:sym typeface="Philosopher"/>
              </a:rPr>
              <a:t>Θέματα τεχνολογίας,</a:t>
            </a:r>
            <a:endParaRPr sz="18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1800" dirty="0">
                <a:latin typeface="Philosopher"/>
                <a:ea typeface="Philosopher"/>
                <a:cs typeface="Philosopher"/>
                <a:sym typeface="Philosopher"/>
              </a:rPr>
              <a:t>Αλληλεπίδραση και επικοινωνία,</a:t>
            </a:r>
            <a:endParaRPr sz="18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1800" dirty="0">
                <a:latin typeface="Philosopher"/>
                <a:ea typeface="Philosopher"/>
                <a:cs typeface="Philosopher"/>
                <a:sym typeface="Philosopher"/>
              </a:rPr>
              <a:t>Αξιολόγηση και ανατροφοδότηση.</a:t>
            </a:r>
            <a:endParaRPr sz="1050" dirty="0">
              <a:solidFill>
                <a:schemeClr val="dk1"/>
              </a:solidFill>
              <a:latin typeface="Roboto"/>
              <a:ea typeface="Roboto"/>
              <a:cs typeface="Roboto"/>
              <a:sym typeface="Roboto"/>
            </a:endParaRPr>
          </a:p>
        </p:txBody>
      </p:sp>
      <p:sp>
        <p:nvSpPr>
          <p:cNvPr id="173" name="Google Shape;173;p20"/>
          <p:cNvSpPr txBox="1"/>
          <p:nvPr/>
        </p:nvSpPr>
        <p:spPr>
          <a:xfrm>
            <a:off x="7016500" y="1879050"/>
            <a:ext cx="4053900" cy="273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300" b="1" dirty="0">
                <a:latin typeface="Philosopher"/>
                <a:ea typeface="Philosopher"/>
                <a:cs typeface="Philosopher"/>
                <a:sym typeface="Philosopher"/>
              </a:rPr>
              <a:t>Για φοιτητές:</a:t>
            </a:r>
            <a:br>
              <a:rPr lang="cs-CZ" sz="2300" b="1" dirty="0">
                <a:latin typeface="Philosopher"/>
                <a:ea typeface="Philosopher"/>
                <a:cs typeface="Philosopher"/>
                <a:sym typeface="Philosopher"/>
              </a:rPr>
            </a:br>
            <a:endParaRPr sz="16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dirty="0">
                <a:latin typeface="Philosopher"/>
                <a:ea typeface="Philosopher"/>
                <a:cs typeface="Philosopher"/>
                <a:sym typeface="Philosopher"/>
              </a:rPr>
              <a:t>Κίνητρα και πειθαρχία,</a:t>
            </a:r>
            <a:endParaRPr sz="20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dirty="0">
                <a:latin typeface="Philosopher"/>
                <a:ea typeface="Philosopher"/>
                <a:cs typeface="Philosopher"/>
                <a:sym typeface="Philosopher"/>
              </a:rPr>
              <a:t>Τεχνικές προκλήσεις,</a:t>
            </a:r>
            <a:endParaRPr sz="20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dirty="0">
                <a:latin typeface="Philosopher"/>
                <a:ea typeface="Philosopher"/>
                <a:cs typeface="Philosopher"/>
                <a:sym typeface="Philosopher"/>
              </a:rPr>
              <a:t>Απομόνωση και μοναξιά,</a:t>
            </a:r>
            <a:endParaRPr sz="20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dirty="0">
                <a:latin typeface="Philosopher"/>
                <a:ea typeface="Philosopher"/>
                <a:cs typeface="Philosopher"/>
                <a:sym typeface="Philosopher"/>
              </a:rPr>
              <a:t>Αποσπάσεις της προσοχής,</a:t>
            </a:r>
            <a:endParaRPr sz="2000" dirty="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dirty="0">
                <a:latin typeface="Philosopher"/>
                <a:ea typeface="Philosopher"/>
                <a:cs typeface="Philosopher"/>
                <a:sym typeface="Philosopher"/>
              </a:rPr>
              <a:t>Διαχείριση χρόνου,</a:t>
            </a:r>
            <a:endParaRPr sz="1100" dirty="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endParaRPr sz="1200" dirty="0">
              <a:solidFill>
                <a:schemeClr val="dk1"/>
              </a:solidFill>
              <a:latin typeface="Roboto"/>
              <a:ea typeface="Roboto"/>
              <a:cs typeface="Roboto"/>
              <a:sym typeface="Roboto"/>
            </a:endParaRPr>
          </a:p>
        </p:txBody>
      </p:sp>
      <p:sp>
        <p:nvSpPr>
          <p:cNvPr id="174" name="Google Shape;174;p20"/>
          <p:cNvSpPr txBox="1"/>
          <p:nvPr/>
        </p:nvSpPr>
        <p:spPr>
          <a:xfrm>
            <a:off x="1563450" y="4900775"/>
            <a:ext cx="9065100" cy="10065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cs-CZ" sz="1800" i="1">
                <a:solidFill>
                  <a:schemeClr val="accent2"/>
                </a:solidFill>
                <a:highlight>
                  <a:schemeClr val="lt1"/>
                </a:highlight>
                <a:latin typeface="Philosopher"/>
                <a:ea typeface="Philosopher"/>
                <a:cs typeface="Philosopher"/>
                <a:sym typeface="Philosopher"/>
              </a:rPr>
              <a:t>Τόσο οι εκπαιδευτικοί όσο και οι εκπαιδευόμενοι μπορούν να αντιμετωπίσουν αυτές τις προκλήσεις υιοθετώντας αποτελεσματικές στρατηγικές, όπως η σαφής επικοινωνία, η ενεργός συμμετοχή, η χρήση ποικίλων μεθόδων διδασκαλίας, η δημιουργία υποστηρικτικών κοινοτήτων μάθησης και η παροχή έγκαιρης ανατροφοδότησης.</a:t>
            </a:r>
            <a:endParaRPr sz="1800" i="1">
              <a:solidFill>
                <a:schemeClr val="accent2"/>
              </a:solidFill>
              <a:highlight>
                <a:schemeClr val="lt1"/>
              </a:highlight>
              <a:latin typeface="Philosopher"/>
              <a:ea typeface="Philosopher"/>
              <a:cs typeface="Philosopher"/>
              <a:sym typeface="Philosopher"/>
            </a:endParaRPr>
          </a:p>
        </p:txBody>
      </p:sp>
      <p:cxnSp>
        <p:nvCxnSpPr>
          <p:cNvPr id="175" name="Google Shape;175;p20"/>
          <p:cNvCxnSpPr/>
          <p:nvPr/>
        </p:nvCxnSpPr>
        <p:spPr>
          <a:xfrm>
            <a:off x="1989850" y="5999000"/>
            <a:ext cx="8307600" cy="0"/>
          </a:xfrm>
          <a:prstGeom prst="straightConnector1">
            <a:avLst/>
          </a:prstGeom>
          <a:noFill/>
          <a:ln w="76200" cap="flat" cmpd="sng">
            <a:solidFill>
              <a:schemeClr val="accent2"/>
            </a:solidFill>
            <a:prstDash val="solid"/>
            <a:round/>
            <a:headEnd type="none" w="med" len="med"/>
            <a:tailEnd type="none" w="med" len="med"/>
          </a:ln>
        </p:spPr>
      </p:cxnSp>
      <p:pic>
        <p:nvPicPr>
          <p:cNvPr id="2" name="Picture 1">
            <a:extLst>
              <a:ext uri="{FF2B5EF4-FFF2-40B4-BE49-F238E27FC236}">
                <a16:creationId xmlns:a16="http://schemas.microsoft.com/office/drawing/2014/main" id="{9763CA98-CC87-79BD-4AB5-F22A710B35A9}"/>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5071</Words>
  <Application>Microsoft Office PowerPoint</Application>
  <PresentationFormat>Widescreen</PresentationFormat>
  <Paragraphs>547</Paragraphs>
  <Slides>71</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Noto Sans</vt:lpstr>
      <vt:lpstr>Roboto</vt:lpstr>
      <vt:lpstr>Calibri</vt:lpstr>
      <vt:lpstr>Philosopher</vt:lpstr>
      <vt:lpstr>Quattrocento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docId:7FC73D36F07711500113ED9F4068B55A</cp:keywords>
  <cp:lastModifiedBy>Elena Shaili</cp:lastModifiedBy>
  <cp:revision>3</cp:revision>
  <dcterms:modified xsi:type="dcterms:W3CDTF">2024-12-05T10:18:09Z</dcterms:modified>
</cp:coreProperties>
</file>