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Noto Sans" panose="020B0502040504020204" pitchFamily="34" charset="0"/>
      <p:regular r:id="rId21"/>
      <p:bold r:id="rId22"/>
      <p:italic r:id="rId23"/>
      <p:boldItalic r:id="rId24"/>
    </p:embeddedFont>
    <p:embeddedFont>
      <p:font typeface="Philosopher" panose="020B0604020202020204" charset="0"/>
      <p:regular r:id="rId25"/>
      <p:bold r:id="rId26"/>
      <p:italic r:id="rId27"/>
      <p:boldItalic r:id="rId28"/>
    </p:embeddedFont>
    <p:embeddedFont>
      <p:font typeface="Quattrocento Sans" panose="020B0502050000020003"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84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438c83ea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g27438c83ea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a1f7b1b93b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2a1f7b1b93b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4745dd33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g274745dd33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1f7b1b93b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2a1f7b1b93b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a1f7b1b93b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2a1f7b1b93b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4745dd33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274745dd33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ακαδημαϊκή ώρα = 45 λεπτά</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daeaf3606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 name="Google Shape;69;g26daeaf360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02f328be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2a02f328b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42fb4aa1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g2742fb4aa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f7b1b93b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g2a1f7b1b93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7438c83ea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27438c83ea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1f7b1b93b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2a1f7b1b93b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0.jpg"/><Relationship Id="rId4" Type="http://schemas.openxmlformats.org/officeDocument/2006/relationships/hyperlink" Target="https://transformingeducationsummit.sdg4education2030.org/AT4DiscussionForu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hyperlink" Target="https://files.eric.ed.gov/fulltext/EJ1210946.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hyperlink" Target="https://www.learnworlds.com/build-online-learning-community/" TargetMode="External"/><Relationship Id="rId4" Type="http://schemas.openxmlformats.org/officeDocument/2006/relationships/hyperlink" Target="https://ecampusontario.pressbooks.pub/aguideforbusyeducators/chapter/cultivating-community-building-in-online-learning-environments/" TargetMode="External"/><Relationship Id="rId9"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www.youtube.com/watch?v=25H09leLyf4" TargetMode="External"/><Relationship Id="rId5" Type="http://schemas.openxmlformats.org/officeDocument/2006/relationships/hyperlink" Target="https://www.youtube.com/watch?v=25H09leLyf4"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hyperlink" Target="https://onlinelibrary.wiley.com/doi/epdf/10.1111/ijtd.12171"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hyperlink" Target="https://epale.ec.europa.eu/en/blog/social-media-adult-learning-benefits-and-uses" TargetMode="External"/><Relationship Id="rId4" Type="http://schemas.openxmlformats.org/officeDocument/2006/relationships/hyperlink" Target="https://www.researchgate.net/publication/335364325_THE_ADOPTION_OF_SOCIAL_MEDIA_BY_ADULT_LEARNERS_AS_AN_E-LEARNING_PLATFOR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2" y="914717"/>
            <a:ext cx="4475501"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dirty="0">
                <a:solidFill>
                  <a:schemeClr val="dk1"/>
                </a:solidFill>
                <a:latin typeface="Philosopher"/>
                <a:ea typeface="Philosopher"/>
                <a:cs typeface="Philosopher"/>
                <a:sym typeface="Philosopher"/>
              </a:rPr>
              <a:t>Κατάρτιση </a:t>
            </a:r>
            <a:r>
              <a:rPr lang="cs-CZ" sz="2000" b="1" i="0" u="none" strike="noStrike" cap="none" dirty="0">
                <a:solidFill>
                  <a:schemeClr val="dk1"/>
                </a:solidFill>
                <a:latin typeface="Philosopher"/>
                <a:ea typeface="Philosopher"/>
                <a:cs typeface="Philosopher"/>
                <a:sym typeface="Philosopher"/>
              </a:rPr>
              <a:t>επαγγελματικής</a:t>
            </a:r>
            <a:r>
              <a:rPr lang="cs-CZ" sz="2400" b="1" i="0" u="none" strike="noStrike" cap="none" dirty="0">
                <a:solidFill>
                  <a:schemeClr val="dk1"/>
                </a:solidFill>
                <a:latin typeface="Philosopher"/>
                <a:ea typeface="Philosopher"/>
                <a:cs typeface="Philosopher"/>
                <a:sym typeface="Philosopher"/>
              </a:rPr>
              <a:t> ανάπτυξης για εκπαιδευτές ενηλίκων πρώτης γραμμής</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pic>
        <p:nvPicPr>
          <p:cNvPr id="32" name="Google Shape;32;p8"/>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33" name="Google Shape;33;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8"/>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cs-CZ" sz="2400" b="1">
                <a:solidFill>
                  <a:schemeClr val="dk1"/>
                </a:solidFill>
                <a:latin typeface="Philosopher"/>
                <a:ea typeface="Philosopher"/>
                <a:cs typeface="Philosopher"/>
                <a:sym typeface="Philosopher"/>
              </a:rPr>
              <a:t>Ενότητα 3:</a:t>
            </a:r>
            <a:br>
              <a:rPr lang="cs-CZ" sz="2400" b="1">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Εισαγωγή στις στρατηγικές δέσμευσης σε ψηφιακά περιβάλλοντα</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8"/>
          <p:cNvSpPr txBox="1"/>
          <p:nvPr/>
        </p:nvSpPr>
        <p:spPr>
          <a:xfrm>
            <a:off x="8062530" y="5744281"/>
            <a:ext cx="37479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000" b="1" i="0" u="none" strike="noStrike" cap="none" dirty="0">
                <a:solidFill>
                  <a:schemeClr val="dk1"/>
                </a:solidFill>
                <a:latin typeface="Philosopher"/>
                <a:ea typeface="Philosopher"/>
                <a:cs typeface="Philosopher"/>
                <a:sym typeface="Philosopher"/>
              </a:rPr>
              <a:t>Π</a:t>
            </a:r>
            <a:r>
              <a:rPr lang="el-GR" sz="2000" b="1" i="0" u="none" strike="noStrike" cap="none" dirty="0" err="1">
                <a:solidFill>
                  <a:schemeClr val="dk1"/>
                </a:solidFill>
                <a:latin typeface="Philosopher"/>
                <a:ea typeface="Philosopher"/>
                <a:cs typeface="Philosopher"/>
                <a:sym typeface="Philosopher"/>
              </a:rPr>
              <a:t>ηγές</a:t>
            </a:r>
            <a:r>
              <a:rPr lang="cs-CZ" sz="2000" b="1" i="0" u="none" strike="noStrike" cap="none" dirty="0">
                <a:solidFill>
                  <a:schemeClr val="dk1"/>
                </a:solidFill>
                <a:latin typeface="Philosopher"/>
                <a:ea typeface="Philosopher"/>
                <a:cs typeface="Philosopher"/>
                <a:sym typeface="Philosopher"/>
              </a:rPr>
              <a:t> αυτοκατευθυνόμενης μάθησης</a:t>
            </a:r>
            <a:endParaRPr sz="2000" b="1" i="0" u="none" strike="noStrike" cap="none"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7EA5601F-FBA2-BE6C-FB95-06768820F7EC}"/>
              </a:ext>
            </a:extLst>
          </p:cNvPr>
          <p:cNvPicPr>
            <a:picLocks noChangeAspect="1"/>
          </p:cNvPicPr>
          <p:nvPr/>
        </p:nvPicPr>
        <p:blipFill>
          <a:blip r:embed="rId5"/>
          <a:stretch>
            <a:fillRect/>
          </a:stretch>
        </p:blipFill>
        <p:spPr>
          <a:xfrm>
            <a:off x="-12958" y="6292467"/>
            <a:ext cx="2177038" cy="4567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p:nvPr/>
        </p:nvSpPr>
        <p:spPr>
          <a:xfrm>
            <a:off x="2214900" y="4510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Ο μεταβαλλόμενος ρόλος των εκπαιδευτικών στα ψηφιακά περιβάλλοντα (I)</a:t>
            </a:r>
            <a:endParaRPr sz="2400" b="1" i="0" u="none" strike="noStrike" cap="none">
              <a:solidFill>
                <a:schemeClr val="dk1"/>
              </a:solidFill>
              <a:latin typeface="Philosopher"/>
              <a:ea typeface="Philosopher"/>
              <a:cs typeface="Philosopher"/>
              <a:sym typeface="Philosopher"/>
            </a:endParaRPr>
          </a:p>
        </p:txBody>
      </p:sp>
      <p:grpSp>
        <p:nvGrpSpPr>
          <p:cNvPr id="155" name="Google Shape;155;p17"/>
          <p:cNvGrpSpPr/>
          <p:nvPr/>
        </p:nvGrpSpPr>
        <p:grpSpPr>
          <a:xfrm>
            <a:off x="5470061" y="1709272"/>
            <a:ext cx="1251984" cy="358200"/>
            <a:chOff x="5470062" y="1167647"/>
            <a:chExt cx="1251984" cy="358200"/>
          </a:xfrm>
        </p:grpSpPr>
        <p:sp>
          <p:nvSpPr>
            <p:cNvPr id="156" name="Google Shape;156;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9" name="Google Shape;159;p1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1" name="Google Shape;161;p17"/>
          <p:cNvSpPr txBox="1"/>
          <p:nvPr/>
        </p:nvSpPr>
        <p:spPr>
          <a:xfrm>
            <a:off x="366900" y="2067475"/>
            <a:ext cx="63552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Πόρος 4: Διαδικτυακό φόρουμ συζητήσεων (1 ώρα)</a:t>
            </a:r>
            <a:endParaRPr sz="2000" dirty="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Συμμετοχή σε ένα διαδικτυακό φόρουμ συζητήσεων όπου εκπαιδευτικοί μοιράζονται τις εμπειρίες και τις ιδέες τους σχετικά με τον εξελισσόμενο ρόλο των εκπαιδευτικών σε ψηφιακά περιβάλλοντα.</a:t>
            </a:r>
            <a:endParaRPr sz="2000" dirty="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Συμμετέχετε σε συζητήσεις και μαθαίνετε από τις προοπτικές των συνομηλίκων σας.</a:t>
            </a:r>
            <a:endParaRPr sz="2000" dirty="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100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Σύνδεσμος: </a:t>
            </a:r>
            <a:r>
              <a:rPr lang="cs-CZ" sz="2000" u="sng" dirty="0">
                <a:solidFill>
                  <a:schemeClr val="hlink"/>
                </a:solidFill>
                <a:latin typeface="Philosopher"/>
                <a:ea typeface="Philosopher"/>
                <a:cs typeface="Philosopher"/>
                <a:sym typeface="Philosopher"/>
                <a:hlinkClick r:id="rId4"/>
              </a:rPr>
              <a:t>https:</a:t>
            </a:r>
            <a:r>
              <a:rPr lang="cs-CZ" sz="2000" dirty="0">
                <a:solidFill>
                  <a:schemeClr val="dk1"/>
                </a:solidFill>
                <a:latin typeface="Philosopher"/>
                <a:ea typeface="Philosopher"/>
                <a:cs typeface="Philosopher"/>
                <a:sym typeface="Philosopher"/>
                <a:hlinkClick r:id="rId4"/>
              </a:rPr>
              <a:t>//transformingeducationsummit.sdg4education2030.org/AT4DiscussionForum</a:t>
            </a:r>
            <a:r>
              <a:rPr lang="el-GR" sz="2000" dirty="0">
                <a:solidFill>
                  <a:schemeClr val="dk1"/>
                </a:solidFill>
                <a:latin typeface="Philosopher"/>
                <a:ea typeface="Philosopher"/>
                <a:cs typeface="Philosopher"/>
                <a:sym typeface="Philosopher"/>
              </a:rPr>
              <a:t> </a:t>
            </a:r>
            <a:r>
              <a:rPr lang="cs-CZ" sz="2000" dirty="0">
                <a:solidFill>
                  <a:schemeClr val="dk1"/>
                </a:solidFill>
                <a:latin typeface="Philosopher"/>
                <a:ea typeface="Philosopher"/>
                <a:cs typeface="Philosopher"/>
                <a:sym typeface="Philosopher"/>
              </a:rPr>
              <a:t> </a:t>
            </a:r>
            <a:endParaRPr sz="2000" dirty="0">
              <a:solidFill>
                <a:schemeClr val="dk1"/>
              </a:solidFill>
              <a:latin typeface="Philosopher"/>
              <a:ea typeface="Philosopher"/>
              <a:cs typeface="Philosopher"/>
              <a:sym typeface="Philosopher"/>
            </a:endParaRPr>
          </a:p>
        </p:txBody>
      </p:sp>
      <p:pic>
        <p:nvPicPr>
          <p:cNvPr id="162" name="Google Shape;162;p17"/>
          <p:cNvPicPr preferRelativeResize="0"/>
          <p:nvPr/>
        </p:nvPicPr>
        <p:blipFill>
          <a:blip r:embed="rId5">
            <a:alphaModFix/>
          </a:blip>
          <a:stretch>
            <a:fillRect/>
          </a:stretch>
        </p:blipFill>
        <p:spPr>
          <a:xfrm>
            <a:off x="6874500" y="1568785"/>
            <a:ext cx="5317501" cy="4984416"/>
          </a:xfrm>
          <a:prstGeom prst="rect">
            <a:avLst/>
          </a:prstGeom>
          <a:noFill/>
          <a:ln>
            <a:noFill/>
          </a:ln>
        </p:spPr>
      </p:pic>
      <p:pic>
        <p:nvPicPr>
          <p:cNvPr id="2" name="Picture 1">
            <a:extLst>
              <a:ext uri="{FF2B5EF4-FFF2-40B4-BE49-F238E27FC236}">
                <a16:creationId xmlns:a16="http://schemas.microsoft.com/office/drawing/2014/main" id="{0A3C4B70-DCCF-F454-8DD7-29E2A4E73033}"/>
              </a:ext>
            </a:extLst>
          </p:cNvPr>
          <p:cNvPicPr>
            <a:picLocks noChangeAspect="1"/>
          </p:cNvPicPr>
          <p:nvPr/>
        </p:nvPicPr>
        <p:blipFill>
          <a:blip r:embed="rId6"/>
          <a:stretch>
            <a:fillRect/>
          </a:stretch>
        </p:blipFill>
        <p:spPr>
          <a:xfrm>
            <a:off x="169922" y="6313983"/>
            <a:ext cx="2177038" cy="4567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p:nvPr/>
        </p:nvSpPr>
        <p:spPr>
          <a:xfrm>
            <a:off x="775651" y="2682125"/>
            <a:ext cx="4968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68" name="Google Shape;168;p18"/>
          <p:cNvSpPr txBox="1"/>
          <p:nvPr/>
        </p:nvSpPr>
        <p:spPr>
          <a:xfrm>
            <a:off x="2214900" y="989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Ο μεταβαλλόμενος ρόλος των εκπαιδευτικών στα ψηφιακά περιβάλλοντα (II)</a:t>
            </a:r>
            <a:endParaRPr sz="2400" b="1" i="0" u="none" strike="noStrike" cap="none">
              <a:solidFill>
                <a:schemeClr val="dk1"/>
              </a:solidFill>
              <a:latin typeface="Philosopher"/>
              <a:ea typeface="Philosopher"/>
              <a:cs typeface="Philosopher"/>
              <a:sym typeface="Philosopher"/>
            </a:endParaRPr>
          </a:p>
        </p:txBody>
      </p:sp>
      <p:grpSp>
        <p:nvGrpSpPr>
          <p:cNvPr id="169" name="Google Shape;169;p18"/>
          <p:cNvGrpSpPr/>
          <p:nvPr/>
        </p:nvGrpSpPr>
        <p:grpSpPr>
          <a:xfrm>
            <a:off x="5470061" y="1357172"/>
            <a:ext cx="1251984" cy="358200"/>
            <a:chOff x="5470062" y="1167647"/>
            <a:chExt cx="1251984" cy="358200"/>
          </a:xfrm>
        </p:grpSpPr>
        <p:sp>
          <p:nvSpPr>
            <p:cNvPr id="170" name="Google Shape;170;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1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75" name="Google Shape;175;p18"/>
          <p:cNvSpPr txBox="1"/>
          <p:nvPr/>
        </p:nvSpPr>
        <p:spPr>
          <a:xfrm>
            <a:off x="733825" y="1806875"/>
            <a:ext cx="5063400" cy="421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Άσκηση αυτοαναστοχασμού </a:t>
            </a:r>
            <a:r>
              <a:rPr lang="cs-CZ" sz="2000">
                <a:solidFill>
                  <a:schemeClr val="dk1"/>
                </a:solidFill>
                <a:latin typeface="Philosopher"/>
                <a:ea typeface="Philosopher"/>
                <a:cs typeface="Philosopher"/>
                <a:sym typeface="Philosopher"/>
              </a:rPr>
              <a:t>(30 λεπτά)</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Συνοψίστε τα βασικά σημεία των συζητήσεων του φόρουμ.</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Αναλογιστείτε πώς μπορείτε να ενσωματώσετε τον μεταβαλλόμενο ρόλο των εκπαιδευτικών στις δικές σας διδακτικές πρακτικές.</a:t>
            </a:r>
            <a:endParaRPr sz="2000">
              <a:solidFill>
                <a:schemeClr val="dk1"/>
              </a:solidFill>
              <a:latin typeface="Philosopher"/>
              <a:ea typeface="Philosopher"/>
              <a:cs typeface="Philosopher"/>
              <a:sym typeface="Philosopher"/>
            </a:endParaRPr>
          </a:p>
        </p:txBody>
      </p:sp>
      <p:pic>
        <p:nvPicPr>
          <p:cNvPr id="176" name="Google Shape;176;p18"/>
          <p:cNvPicPr preferRelativeResize="0"/>
          <p:nvPr/>
        </p:nvPicPr>
        <p:blipFill>
          <a:blip r:embed="rId4">
            <a:alphaModFix/>
          </a:blip>
          <a:stretch>
            <a:fillRect/>
          </a:stretch>
        </p:blipFill>
        <p:spPr>
          <a:xfrm>
            <a:off x="5985950" y="2017875"/>
            <a:ext cx="5963001" cy="4405350"/>
          </a:xfrm>
          <a:prstGeom prst="rect">
            <a:avLst/>
          </a:prstGeom>
          <a:noFill/>
          <a:ln>
            <a:noFill/>
          </a:ln>
        </p:spPr>
      </p:pic>
      <p:pic>
        <p:nvPicPr>
          <p:cNvPr id="2" name="Picture 1">
            <a:extLst>
              <a:ext uri="{FF2B5EF4-FFF2-40B4-BE49-F238E27FC236}">
                <a16:creationId xmlns:a16="http://schemas.microsoft.com/office/drawing/2014/main" id="{18256FEC-3DEA-FA7A-8C4C-8001BFCB769A}"/>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Στρατηγικές για ψηφιακή αλληλεπίδραση και δημιουργία κοινότητας (I)</a:t>
            </a:r>
            <a:endParaRPr sz="2400" b="1" i="0" u="none" strike="noStrike" cap="none">
              <a:solidFill>
                <a:schemeClr val="dk1"/>
              </a:solidFill>
              <a:latin typeface="Philosopher"/>
              <a:ea typeface="Philosopher"/>
              <a:cs typeface="Philosopher"/>
              <a:sym typeface="Philosopher"/>
            </a:endParaRPr>
          </a:p>
        </p:txBody>
      </p:sp>
      <p:grpSp>
        <p:nvGrpSpPr>
          <p:cNvPr id="182" name="Google Shape;182;p19"/>
          <p:cNvGrpSpPr/>
          <p:nvPr/>
        </p:nvGrpSpPr>
        <p:grpSpPr>
          <a:xfrm>
            <a:off x="5470005" y="1088112"/>
            <a:ext cx="1251984" cy="377686"/>
            <a:chOff x="5470062" y="1167647"/>
            <a:chExt cx="1251984" cy="358200"/>
          </a:xfrm>
        </p:grpSpPr>
        <p:sp>
          <p:nvSpPr>
            <p:cNvPr id="183" name="Google Shape;183;p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6" name="Google Shape;186;p1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8" name="Google Shape;188;p19"/>
          <p:cNvSpPr txBox="1"/>
          <p:nvPr/>
        </p:nvSpPr>
        <p:spPr>
          <a:xfrm>
            <a:off x="553100" y="1509650"/>
            <a:ext cx="11282400" cy="23307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Πόρος 5: άρθρα και ιστολόγια (1 ώρα)</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Διαβάστε ένα άρθρο που εξετάζει στρατηγικές για την προώθηση της ψηφιακής αλληλεπίδρασης και την οικοδόμηση μιας αίσθησης κοινότητας σε διαδικτυακά περιβάλλοντα μάθησης.</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https://files.eric.ed.gov/fulltext/EJ1210946.pdf </a:t>
            </a:r>
            <a:endParaRPr sz="2000">
              <a:solidFill>
                <a:schemeClr val="dk1"/>
              </a:solidFill>
              <a:latin typeface="Philosopher"/>
              <a:ea typeface="Philosopher"/>
              <a:cs typeface="Philosopher"/>
              <a:sym typeface="Philosopher"/>
            </a:endParaRPr>
          </a:p>
          <a:p>
            <a:pPr marL="1371600" lvl="2" indent="-355600" algn="l" rtl="0">
              <a:lnSpc>
                <a:spcPct val="115000"/>
              </a:lnSpc>
              <a:spcBef>
                <a:spcPts val="0"/>
              </a:spcBef>
              <a:spcAft>
                <a:spcPts val="1000"/>
              </a:spcAft>
              <a:buClr>
                <a:schemeClr val="dk1"/>
              </a:buClr>
              <a:buSzPts val="2000"/>
              <a:buFont typeface="Philosopher"/>
              <a:buChar char="■"/>
            </a:pPr>
            <a:r>
              <a:rPr lang="cs-CZ" sz="1800">
                <a:solidFill>
                  <a:schemeClr val="dk1"/>
                </a:solidFill>
                <a:latin typeface="Philosopher"/>
                <a:ea typeface="Philosopher"/>
                <a:cs typeface="Philosopher"/>
                <a:sym typeface="Philosopher"/>
              </a:rPr>
              <a:t>Για τη μετάφραση του άρθρου - δοκιμάστε το deeple.com </a:t>
            </a:r>
            <a:endParaRPr sz="2000">
              <a:solidFill>
                <a:schemeClr val="dk1"/>
              </a:solidFill>
              <a:latin typeface="Philosopher"/>
              <a:ea typeface="Philosopher"/>
              <a:cs typeface="Philosopher"/>
              <a:sym typeface="Philosopher"/>
            </a:endParaRPr>
          </a:p>
        </p:txBody>
      </p:sp>
      <p:sp>
        <p:nvSpPr>
          <p:cNvPr id="189" name="Google Shape;189;p19"/>
          <p:cNvSpPr/>
          <p:nvPr/>
        </p:nvSpPr>
        <p:spPr>
          <a:xfrm>
            <a:off x="0" y="3685150"/>
            <a:ext cx="12192000" cy="23317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90" name="Google Shape;190;p19"/>
          <p:cNvSpPr txBox="1"/>
          <p:nvPr/>
        </p:nvSpPr>
        <p:spPr>
          <a:xfrm>
            <a:off x="722450" y="3858150"/>
            <a:ext cx="10943700" cy="1985700"/>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sz="1600" b="1">
                <a:solidFill>
                  <a:schemeClr val="dk1"/>
                </a:solidFill>
                <a:latin typeface="Philosopher"/>
                <a:ea typeface="Philosopher"/>
                <a:cs typeface="Philosopher"/>
                <a:sym typeface="Philosopher"/>
              </a:rPr>
              <a:t>"Διδάσκοντας για να συνδεθούμε: για την εικονική τάξη"</a:t>
            </a:r>
            <a:br>
              <a:rPr lang="cs-CZ" sz="1600" b="1">
                <a:solidFill>
                  <a:schemeClr val="dk1"/>
                </a:solidFill>
                <a:latin typeface="Philosopher"/>
                <a:ea typeface="Philosopher"/>
                <a:cs typeface="Philosopher"/>
                <a:sym typeface="Philosopher"/>
              </a:rPr>
            </a:br>
            <a:r>
              <a:rPr lang="cs-CZ" i="1">
                <a:solidFill>
                  <a:schemeClr val="dk1"/>
                </a:solidFill>
                <a:latin typeface="Philosopher"/>
                <a:ea typeface="Philosopher"/>
                <a:cs typeface="Philosopher"/>
                <a:sym typeface="Philosopher"/>
              </a:rPr>
              <a:t>Sharla Berry, Πανεπιστήμιο California Lutheran</a:t>
            </a:r>
            <a:endParaRPr i="1">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70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sz="1600">
                <a:solidFill>
                  <a:schemeClr val="dk1"/>
                </a:solidFill>
                <a:latin typeface="Philosopher"/>
                <a:ea typeface="Philosopher"/>
                <a:cs typeface="Philosopher"/>
                <a:sym typeface="Philosopher"/>
              </a:rPr>
              <a:t>ΠΕΡΙΛΗΨΗ: Η </a:t>
            </a:r>
            <a:r>
              <a:rPr lang="cs-CZ" sz="1600" i="1">
                <a:solidFill>
                  <a:schemeClr val="dk1"/>
                </a:solidFill>
                <a:latin typeface="Philosopher"/>
                <a:ea typeface="Philosopher"/>
                <a:cs typeface="Philosopher"/>
                <a:sym typeface="Philosopher"/>
              </a:rPr>
              <a:t>αίσθηση της κοινότητας έχει κεντρική σημασία για τη δέσμευση και την ικανοποίηση των φοιτητών. Ωστόσο, πολλοί φοιτητές δυσκολεύονται να αναπτύξουν συνδέσεις σε διαδικτυακά προγράμματα. Βασιζόμενοι σε συνεντεύξεις με 13 διδάσκοντες, το παρόν έγγραφο διερευνά τις στρατηγικές που χρησιμοποιούν για να βοηθήσουν τους φοιτητές να αναπτύξουν μια αίσθηση κοινότητας σε σύγχρονες εικονικές τάξεις. Εντοπίζονται τέσσερις στρατηγικές για την οικοδόμηση κοινότητας στο διαδίκτυο: συχνή επαφή με τους φοιτητές, περιορισμός του χρόνου διάλεξης, χρήση του βίντεο και της συνομιλίας ως τρόπων εμπλοκής των φοιτητών και δυνατότητα χρήσης του χρόνου της τάξης για προσωπικές και επαγγελματικές ενημερώσεις.</a:t>
            </a:r>
            <a:endParaRPr sz="1800" i="1">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75003E17-45BF-2806-DE21-94EF828BE3A5}"/>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Στρατηγικές για ψηφιακή αλληλεπίδραση και δημιουργία κοινότητας (II)</a:t>
            </a:r>
            <a:endParaRPr sz="2400" b="1" i="0" u="none" strike="noStrike" cap="none">
              <a:solidFill>
                <a:schemeClr val="dk1"/>
              </a:solidFill>
              <a:latin typeface="Philosopher"/>
              <a:ea typeface="Philosopher"/>
              <a:cs typeface="Philosopher"/>
              <a:sym typeface="Philosopher"/>
            </a:endParaRPr>
          </a:p>
        </p:txBody>
      </p:sp>
      <p:grpSp>
        <p:nvGrpSpPr>
          <p:cNvPr id="196" name="Google Shape;196;p20"/>
          <p:cNvGrpSpPr/>
          <p:nvPr/>
        </p:nvGrpSpPr>
        <p:grpSpPr>
          <a:xfrm>
            <a:off x="5469905" y="1011087"/>
            <a:ext cx="1251984" cy="377686"/>
            <a:chOff x="5470062" y="1167647"/>
            <a:chExt cx="1251984" cy="358200"/>
          </a:xfrm>
        </p:grpSpPr>
        <p:sp>
          <p:nvSpPr>
            <p:cNvPr id="197" name="Google Shape;197;p2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2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2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0" name="Google Shape;200;p2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2" name="Google Shape;202;p20"/>
          <p:cNvSpPr txBox="1"/>
          <p:nvPr/>
        </p:nvSpPr>
        <p:spPr>
          <a:xfrm>
            <a:off x="454700" y="1528750"/>
            <a:ext cx="11282400" cy="4373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Εξερευνήστε τεχνικές όπως: </a:t>
            </a:r>
            <a:endParaRPr sz="2000">
              <a:solidFill>
                <a:schemeClr val="dk1"/>
              </a:solidFill>
              <a:latin typeface="Philosopher"/>
              <a:ea typeface="Philosopher"/>
              <a:cs typeface="Philosopher"/>
              <a:sym typeface="Philosopher"/>
            </a:endParaRPr>
          </a:p>
          <a:p>
            <a:pPr marL="91440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Αποκτήστε μερικές πρακτικές συμβουλές και ιδέες:</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https://kpcrossacademy.org/building-community-in-online-courses/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https://ecampusontario.pressbooks.pub/aguideforbusyeducators/chapter/cultivating-community-building-in-online-learning-environments/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100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5"/>
              </a:rPr>
              <a:t>https://www.learnworlds.com/build-online-learning-community/ </a:t>
            </a:r>
            <a:endParaRPr sz="2000">
              <a:solidFill>
                <a:schemeClr val="dk1"/>
              </a:solidFill>
              <a:latin typeface="Philosopher"/>
              <a:ea typeface="Philosopher"/>
              <a:cs typeface="Philosopher"/>
              <a:sym typeface="Philosopher"/>
            </a:endParaRPr>
          </a:p>
        </p:txBody>
      </p:sp>
      <p:sp>
        <p:nvSpPr>
          <p:cNvPr id="203" name="Google Shape;203;p20"/>
          <p:cNvSpPr txBox="1"/>
          <p:nvPr/>
        </p:nvSpPr>
        <p:spPr>
          <a:xfrm>
            <a:off x="2504758" y="2732634"/>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i="0" u="none" strike="noStrike" cap="none">
                <a:solidFill>
                  <a:schemeClr val="dk2"/>
                </a:solidFill>
                <a:latin typeface="Philosopher"/>
                <a:ea typeface="Philosopher"/>
                <a:cs typeface="Philosopher"/>
                <a:sym typeface="Philosopher"/>
              </a:rPr>
              <a:t>Φόρουμ συζητήσεων</a:t>
            </a:r>
            <a:endParaRPr>
              <a:solidFill>
                <a:schemeClr val="dk2"/>
              </a:solidFill>
            </a:endParaRPr>
          </a:p>
        </p:txBody>
      </p:sp>
      <p:sp>
        <p:nvSpPr>
          <p:cNvPr id="204" name="Google Shape;204;p20"/>
          <p:cNvSpPr/>
          <p:nvPr/>
        </p:nvSpPr>
        <p:spPr>
          <a:xfrm>
            <a:off x="1253251" y="2529850"/>
            <a:ext cx="1251489" cy="1218350"/>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6">
              <a:alphaModFix/>
            </a:blip>
            <a:stretch>
              <a:fillRect/>
            </a:stretch>
          </a:blipFill>
          <a:ln>
            <a:noFill/>
          </a:ln>
        </p:spPr>
      </p:sp>
      <p:sp>
        <p:nvSpPr>
          <p:cNvPr id="205" name="Google Shape;205;p20"/>
          <p:cNvSpPr txBox="1"/>
          <p:nvPr/>
        </p:nvSpPr>
        <p:spPr>
          <a:xfrm>
            <a:off x="5897696" y="2732609"/>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Εικονικές συναντήσεις</a:t>
            </a:r>
            <a:endParaRPr>
              <a:solidFill>
                <a:schemeClr val="dk2"/>
              </a:solidFill>
            </a:endParaRPr>
          </a:p>
        </p:txBody>
      </p:sp>
      <p:sp>
        <p:nvSpPr>
          <p:cNvPr id="206" name="Google Shape;206;p20"/>
          <p:cNvSpPr txBox="1"/>
          <p:nvPr/>
        </p:nvSpPr>
        <p:spPr>
          <a:xfrm>
            <a:off x="9593296" y="2732663"/>
            <a:ext cx="21438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Συνεργατικά έργα</a:t>
            </a:r>
            <a:endParaRPr>
              <a:solidFill>
                <a:schemeClr val="dk2"/>
              </a:solidFill>
            </a:endParaRPr>
          </a:p>
        </p:txBody>
      </p:sp>
      <p:sp>
        <p:nvSpPr>
          <p:cNvPr id="207" name="Google Shape;207;p20"/>
          <p:cNvSpPr/>
          <p:nvPr/>
        </p:nvSpPr>
        <p:spPr>
          <a:xfrm>
            <a:off x="8115179" y="2412630"/>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7">
              <a:alphaModFix/>
            </a:blip>
            <a:stretch>
              <a:fillRect/>
            </a:stretch>
          </a:blipFill>
          <a:ln>
            <a:noFill/>
          </a:ln>
        </p:spPr>
      </p:sp>
      <p:sp>
        <p:nvSpPr>
          <p:cNvPr id="208" name="Google Shape;208;p20"/>
          <p:cNvSpPr/>
          <p:nvPr/>
        </p:nvSpPr>
        <p:spPr>
          <a:xfrm>
            <a:off x="4812313" y="2529488"/>
            <a:ext cx="1039909" cy="1218986"/>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984E1F50-0CE4-41EF-4020-FCA1E2C5F735}"/>
              </a:ext>
            </a:extLst>
          </p:cNvPr>
          <p:cNvPicPr>
            <a:picLocks noChangeAspect="1"/>
          </p:cNvPicPr>
          <p:nvPr/>
        </p:nvPicPr>
        <p:blipFill>
          <a:blip r:embed="rId9"/>
          <a:stretch>
            <a:fillRect/>
          </a:stretch>
        </p:blipFill>
        <p:spPr>
          <a:xfrm>
            <a:off x="169922" y="6313983"/>
            <a:ext cx="2177038" cy="4567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1"/>
          <p:cNvPicPr preferRelativeResize="0"/>
          <p:nvPr/>
        </p:nvPicPr>
        <p:blipFill>
          <a:blip r:embed="rId3">
            <a:alphaModFix/>
          </a:blip>
          <a:stretch>
            <a:fillRect/>
          </a:stretch>
        </p:blipFill>
        <p:spPr>
          <a:xfrm>
            <a:off x="0" y="110425"/>
            <a:ext cx="12192000" cy="6747574"/>
          </a:xfrm>
          <a:prstGeom prst="rect">
            <a:avLst/>
          </a:prstGeom>
          <a:noFill/>
          <a:ln>
            <a:noFill/>
          </a:ln>
        </p:spPr>
      </p:pic>
      <p:sp>
        <p:nvSpPr>
          <p:cNvPr id="214" name="Google Shape;214;p21"/>
          <p:cNvSpPr/>
          <p:nvPr/>
        </p:nvSpPr>
        <p:spPr>
          <a:xfrm>
            <a:off x="5193275" y="2730600"/>
            <a:ext cx="5791200" cy="2931795"/>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215" name="Google Shape;215;p21"/>
          <p:cNvSpPr txBox="1"/>
          <p:nvPr/>
        </p:nvSpPr>
        <p:spPr>
          <a:xfrm>
            <a:off x="2842050" y="4319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highlight>
                  <a:srgbClr val="FFCA08"/>
                </a:highlight>
                <a:latin typeface="Philosopher"/>
                <a:ea typeface="Philosopher"/>
                <a:cs typeface="Philosopher"/>
                <a:sym typeface="Philosopher"/>
              </a:rPr>
              <a:t> 5. Στρατηγικές για την ψηφιακή αλληλεπίδραση και </a:t>
            </a:r>
            <a:br>
              <a:rPr lang="cs-CZ" sz="2400" b="1">
                <a:solidFill>
                  <a:schemeClr val="dk1"/>
                </a:solidFill>
                <a:highlight>
                  <a:srgbClr val="FFCA08"/>
                </a:highlight>
                <a:latin typeface="Philosopher"/>
                <a:ea typeface="Philosopher"/>
                <a:cs typeface="Philosopher"/>
                <a:sym typeface="Philosopher"/>
              </a:rPr>
            </a:br>
            <a:r>
              <a:rPr lang="cs-CZ" sz="2400" b="1">
                <a:solidFill>
                  <a:schemeClr val="dk1"/>
                </a:solidFill>
                <a:highlight>
                  <a:srgbClr val="FFCA08"/>
                </a:highlight>
                <a:latin typeface="Philosopher"/>
                <a:ea typeface="Philosopher"/>
                <a:cs typeface="Philosopher"/>
                <a:sym typeface="Philosopher"/>
              </a:rPr>
              <a:t>Community Building (III)  </a:t>
            </a:r>
            <a:endParaRPr sz="2400" b="1" i="0" u="none" strike="noStrike" cap="none">
              <a:solidFill>
                <a:schemeClr val="dk1"/>
              </a:solidFill>
              <a:highlight>
                <a:srgbClr val="FFCA08"/>
              </a:highlight>
              <a:latin typeface="Philosopher"/>
              <a:ea typeface="Philosopher"/>
              <a:cs typeface="Philosopher"/>
              <a:sym typeface="Philosopher"/>
            </a:endParaRPr>
          </a:p>
        </p:txBody>
      </p:sp>
      <p:grpSp>
        <p:nvGrpSpPr>
          <p:cNvPr id="216" name="Google Shape;216;p21"/>
          <p:cNvGrpSpPr/>
          <p:nvPr/>
        </p:nvGrpSpPr>
        <p:grpSpPr>
          <a:xfrm>
            <a:off x="5470005" y="1656537"/>
            <a:ext cx="1251984" cy="377686"/>
            <a:chOff x="5470062" y="1167647"/>
            <a:chExt cx="1251984" cy="358200"/>
          </a:xfrm>
        </p:grpSpPr>
        <p:sp>
          <p:nvSpPr>
            <p:cNvPr id="217" name="Google Shape;217;p2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2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20" name="Google Shape;220;p2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22" name="Google Shape;222;p21"/>
          <p:cNvSpPr txBox="1"/>
          <p:nvPr/>
        </p:nvSpPr>
        <p:spPr>
          <a:xfrm>
            <a:off x="5285975" y="2498375"/>
            <a:ext cx="5541300" cy="2816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1800" dirty="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1800" b="1" dirty="0">
                <a:solidFill>
                  <a:schemeClr val="dk1"/>
                </a:solidFill>
                <a:latin typeface="Philosopher"/>
                <a:ea typeface="Philosopher"/>
                <a:cs typeface="Philosopher"/>
                <a:sym typeface="Philosopher"/>
              </a:rPr>
              <a:t>Άσκηση αυτοαναστοχασμού </a:t>
            </a:r>
            <a:r>
              <a:rPr lang="cs-CZ" sz="1800" dirty="0">
                <a:solidFill>
                  <a:schemeClr val="dk1"/>
                </a:solidFill>
                <a:latin typeface="Philosopher"/>
                <a:ea typeface="Philosopher"/>
                <a:cs typeface="Philosopher"/>
                <a:sym typeface="Philosopher"/>
              </a:rPr>
              <a:t>(30 λεπτά)</a:t>
            </a:r>
            <a:endParaRPr sz="1800" dirty="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1800" dirty="0">
                <a:solidFill>
                  <a:schemeClr val="dk1"/>
                </a:solidFill>
                <a:latin typeface="Philosopher"/>
                <a:ea typeface="Philosopher"/>
                <a:cs typeface="Philosopher"/>
                <a:sym typeface="Philosopher"/>
              </a:rPr>
              <a:t>Κρατήστε σημειώσεις για τις βασικές στρατηγικές που αναφέρονται στο ηλεκτρονικό βιβλίο και στο ιστολόγιο.</a:t>
            </a:r>
            <a:endParaRPr sz="1800" dirty="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1800" dirty="0">
                <a:solidFill>
                  <a:schemeClr val="dk1"/>
                </a:solidFill>
                <a:latin typeface="Philosopher"/>
                <a:ea typeface="Philosopher"/>
                <a:cs typeface="Philosopher"/>
                <a:sym typeface="Philosopher"/>
              </a:rPr>
              <a:t>Σκεφτείτε πώς μπορείτε να εφαρμόσετε αυτές τις στρατηγικές για να καλλιεργήσετε τη δέσμευση και την κοινότητα στο ψηφιακό περιβάλλον διδασκαλίας σας.</a:t>
            </a:r>
            <a:endParaRPr sz="18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A0C5AF36-6462-55B4-F495-EFA89333DBBA}"/>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p:nvPr/>
        </p:nvSpPr>
        <p:spPr>
          <a:xfrm>
            <a:off x="0" y="-25"/>
            <a:ext cx="12349200" cy="6858000"/>
          </a:xfrm>
          <a:prstGeom prst="rect">
            <a:avLst/>
          </a:prstGeom>
          <a:gradFill>
            <a:gsLst>
              <a:gs pos="0">
                <a:schemeClr val="accent1"/>
              </a:gs>
              <a:gs pos="100000">
                <a:srgbClr val="F6B26B"/>
              </a:gs>
            </a:gsLst>
            <a:path path="circle">
              <a:fillToRect l="50000" t="50000" r="50000" b="50000"/>
            </a:path>
            <a:tileRect/>
          </a:gra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22"/>
          <p:cNvSpPr/>
          <p:nvPr/>
        </p:nvSpPr>
        <p:spPr>
          <a:xfrm>
            <a:off x="0" y="0"/>
            <a:ext cx="2915739" cy="2357175"/>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3">
              <a:alphaModFix/>
            </a:blip>
            <a:stretch>
              <a:fillRect/>
            </a:stretch>
          </a:blipFill>
          <a:ln>
            <a:noFill/>
          </a:ln>
        </p:spPr>
      </p:sp>
      <p:sp>
        <p:nvSpPr>
          <p:cNvPr id="229" name="Google Shape;229;p22"/>
          <p:cNvSpPr txBox="1"/>
          <p:nvPr/>
        </p:nvSpPr>
        <p:spPr>
          <a:xfrm>
            <a:off x="2214900" y="9657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6. Τελικός προβληματισμός </a:t>
            </a:r>
            <a:r>
              <a:rPr lang="cs-CZ" sz="2000">
                <a:solidFill>
                  <a:schemeClr val="dk1"/>
                </a:solidFill>
                <a:latin typeface="Philosopher"/>
                <a:ea typeface="Philosopher"/>
                <a:cs typeface="Philosopher"/>
                <a:sym typeface="Philosopher"/>
              </a:rPr>
              <a:t>(30 λεπτά)</a:t>
            </a:r>
            <a:endParaRPr sz="2000" i="0" u="none" strike="noStrike" cap="none">
              <a:solidFill>
                <a:schemeClr val="dk1"/>
              </a:solidFill>
              <a:latin typeface="Philosopher"/>
              <a:ea typeface="Philosopher"/>
              <a:cs typeface="Philosopher"/>
              <a:sym typeface="Philosopher"/>
            </a:endParaRPr>
          </a:p>
        </p:txBody>
      </p:sp>
      <p:pic>
        <p:nvPicPr>
          <p:cNvPr id="230" name="Google Shape;230;p22"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32" name="Google Shape;232;p22"/>
          <p:cNvSpPr txBox="1"/>
          <p:nvPr/>
        </p:nvSpPr>
        <p:spPr>
          <a:xfrm>
            <a:off x="1698750" y="1805700"/>
            <a:ext cx="106506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Αναστοχασμός σχετικά με ολόκληρη τη μαθησιακή διαδρομή:</a:t>
            </a:r>
            <a:endParaRPr sz="2000" b="1">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Ποιες ήταν οι σημαντικότερες γνώσεις που αποκομίσατε από κάθε ενότητα;</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Πώς θα εφαρμόσετε τις στρατηγικές δέσμευσης, ιδίως σε μη παραδοσιακά περιβάλλοντα;</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Ποια μέτρα θα λάβετε για να προσελκύσετε μαθητές που είναι δύσκολο να προσεγγίσετε μέσω των πλατφορμών κοινωνικής δικτύωσης;</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Πώς έχει εξελιχθεί η αντίληψή σας για τον μεταβαλλόμενο ρόλο των εκπαιδευτικών;</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Πώς μπορείτε να αξιοποιήσετε τις στρατηγικές για την ψηφιακή αλληλεπίδραση και τη δημιουργία κοινότητας που έχετε μάθει για να δημιουργήσετε ένα δυναμικό και χωρίς αποκλεισμούς διαδικτυακό περιβάλλον μάθησης που προάγει την ενεργό συμμετοχή και τις ουσιαστικές συνδέσεις μεταξύ των μαθητών σας;"</a:t>
            </a:r>
            <a:endParaRPr sz="2000">
              <a:solidFill>
                <a:schemeClr val="dk1"/>
              </a:solidFill>
              <a:latin typeface="Philosopher"/>
              <a:ea typeface="Philosopher"/>
              <a:cs typeface="Philosopher"/>
              <a:sym typeface="Philosopher"/>
            </a:endParaRPr>
          </a:p>
        </p:txBody>
      </p:sp>
      <p:grpSp>
        <p:nvGrpSpPr>
          <p:cNvPr id="233" name="Google Shape;233;p22"/>
          <p:cNvGrpSpPr/>
          <p:nvPr/>
        </p:nvGrpSpPr>
        <p:grpSpPr>
          <a:xfrm>
            <a:off x="5470061" y="1099672"/>
            <a:ext cx="1251984" cy="358200"/>
            <a:chOff x="5470062" y="1167647"/>
            <a:chExt cx="1251984" cy="358200"/>
          </a:xfrm>
        </p:grpSpPr>
        <p:sp>
          <p:nvSpPr>
            <p:cNvPr id="234" name="Google Shape;234;p22"/>
            <p:cNvSpPr/>
            <p:nvPr/>
          </p:nvSpPr>
          <p:spPr>
            <a:xfrm>
              <a:off x="5470062"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2"/>
            <p:cNvSpPr/>
            <p:nvPr/>
          </p:nvSpPr>
          <p:spPr>
            <a:xfrm>
              <a:off x="5916952" y="1167647"/>
              <a:ext cx="358200" cy="358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22"/>
            <p:cNvSpPr/>
            <p:nvPr/>
          </p:nvSpPr>
          <p:spPr>
            <a:xfrm>
              <a:off x="6526146"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CC1F72D9-CEDF-BD8B-3D96-A0ABCD3129DF}"/>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p:nvPr/>
        </p:nvSpPr>
        <p:spPr>
          <a:xfrm>
            <a:off x="3195457" y="325"/>
            <a:ext cx="5800937" cy="6857341"/>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sp>
      <p:sp>
        <p:nvSpPr>
          <p:cNvPr id="242" name="Google Shape;242;p23"/>
          <p:cNvSpPr txBox="1"/>
          <p:nvPr/>
        </p:nvSpPr>
        <p:spPr>
          <a:xfrm>
            <a:off x="4694696" y="677902"/>
            <a:ext cx="30447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Συμπέρασμα</a:t>
            </a:r>
            <a:endParaRPr sz="4000" b="1" i="0" u="none" strike="noStrike" cap="none">
              <a:solidFill>
                <a:schemeClr val="dk1"/>
              </a:solidFill>
              <a:latin typeface="Philosopher"/>
              <a:ea typeface="Philosopher"/>
              <a:cs typeface="Philosopher"/>
              <a:sym typeface="Philosopher"/>
            </a:endParaRPr>
          </a:p>
        </p:txBody>
      </p:sp>
      <p:grpSp>
        <p:nvGrpSpPr>
          <p:cNvPr id="243" name="Google Shape;243;p23"/>
          <p:cNvGrpSpPr/>
          <p:nvPr/>
        </p:nvGrpSpPr>
        <p:grpSpPr>
          <a:xfrm>
            <a:off x="5591111" y="1276910"/>
            <a:ext cx="1251876" cy="358096"/>
            <a:chOff x="5470062" y="1167647"/>
            <a:chExt cx="1251876" cy="358096"/>
          </a:xfrm>
        </p:grpSpPr>
        <p:sp>
          <p:nvSpPr>
            <p:cNvPr id="244" name="Google Shape;244;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7" name="Google Shape;247;p23"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49" name="Google Shape;249;p23"/>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accent2"/>
                </a:solidFill>
                <a:latin typeface="Philosopher"/>
                <a:ea typeface="Philosopher"/>
                <a:cs typeface="Philosopher"/>
                <a:sym typeface="Philosopher"/>
              </a:rPr>
              <a:t>Σας ευχαριστούμε που παρακολουθήσατε αυτές τις δραστηριότητες αυτοκατευθυνόμενης μάθησης.</a:t>
            </a:r>
            <a:endParaRPr>
              <a:solidFill>
                <a:schemeClr val="accent2"/>
              </a:solidFill>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Αν σας άρεσε αυτή η ενότητα, σας συνιστούμε να εξερευνήσετε άλλους πόρους του ONE STEP UP.</a:t>
            </a:r>
            <a:endParaRPr/>
          </a:p>
        </p:txBody>
      </p:sp>
      <p:pic>
        <p:nvPicPr>
          <p:cNvPr id="2" name="Picture 1">
            <a:extLst>
              <a:ext uri="{FF2B5EF4-FFF2-40B4-BE49-F238E27FC236}">
                <a16:creationId xmlns:a16="http://schemas.microsoft.com/office/drawing/2014/main" id="{FB529963-CD80-B174-15A4-E9221040AF48}"/>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4"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5" name="Google Shape;255;p24"/>
          <p:cNvSpPr/>
          <p:nvPr/>
        </p:nvSpPr>
        <p:spPr>
          <a:xfrm>
            <a:off x="-264695" y="-270712"/>
            <a:ext cx="12721500" cy="7399500"/>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24"/>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ΣΑΣ ΕΥΧΑΡΙΣΤΟΥΜΕ!</a:t>
            </a:r>
            <a:endParaRPr sz="6600" b="0" i="0" u="none" strike="noStrike" cap="none">
              <a:solidFill>
                <a:schemeClr val="dk1"/>
              </a:solidFill>
              <a:latin typeface="Roboto"/>
              <a:ea typeface="Roboto"/>
              <a:cs typeface="Roboto"/>
              <a:sym typeface="Roboto"/>
            </a:endParaRPr>
          </a:p>
        </p:txBody>
      </p:sp>
      <p:pic>
        <p:nvPicPr>
          <p:cNvPr id="257" name="Google Shape;257;p24"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Picture 1">
            <a:extLst>
              <a:ext uri="{FF2B5EF4-FFF2-40B4-BE49-F238E27FC236}">
                <a16:creationId xmlns:a16="http://schemas.microsoft.com/office/drawing/2014/main" id="{B8DC3C56-C19B-FF3C-DC64-AC33DD50A14D}"/>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4" name="Google Shape;264;p25"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265" name="Google Shape;265;p25"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266" name="Google Shape;266;p25"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67" name="Google Shape;267;p25"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68" name="Google Shape;268;p25"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69" name="Google Shape;269;p25"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70" name="Google Shape;270;p25"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71" name="Google Shape;271;p25"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pic>
        <p:nvPicPr>
          <p:cNvPr id="273" name="Google Shape;273;p25"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 name="Picture 1">
            <a:extLst>
              <a:ext uri="{FF2B5EF4-FFF2-40B4-BE49-F238E27FC236}">
                <a16:creationId xmlns:a16="http://schemas.microsoft.com/office/drawing/2014/main" id="{1506A15F-1C98-D16B-6644-3E8A9F735C61}"/>
              </a:ext>
            </a:extLst>
          </p:cNvPr>
          <p:cNvPicPr>
            <a:picLocks noChangeAspect="1"/>
          </p:cNvPicPr>
          <p:nvPr/>
        </p:nvPicPr>
        <p:blipFill>
          <a:blip r:embed="rId12"/>
          <a:stretch>
            <a:fillRect/>
          </a:stretch>
        </p:blipFill>
        <p:spPr>
          <a:xfrm>
            <a:off x="169922" y="6313983"/>
            <a:ext cx="2177038" cy="456732"/>
          </a:xfrm>
          <a:prstGeom prst="rect">
            <a:avLst/>
          </a:prstGeom>
        </p:spPr>
      </p:pic>
      <p:sp>
        <p:nvSpPr>
          <p:cNvPr id="3" name="Google Shape;425;p21">
            <a:extLst>
              <a:ext uri="{FF2B5EF4-FFF2-40B4-BE49-F238E27FC236}">
                <a16:creationId xmlns:a16="http://schemas.microsoft.com/office/drawing/2014/main" id="{354255F2-2C7F-81AA-99CF-8DAFAD123887}"/>
              </a:ext>
            </a:extLst>
          </p:cNvPr>
          <p:cNvSpPr txBox="1"/>
          <p:nvPr/>
        </p:nvSpPr>
        <p:spPr>
          <a:xfrm>
            <a:off x="8436019" y="6764636"/>
            <a:ext cx="5350385" cy="1743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dirty="0" err="1">
                <a:solidFill>
                  <a:srgbClr val="000000"/>
                </a:solidFill>
                <a:latin typeface="Noto Sans"/>
                <a:ea typeface="Noto Sans"/>
                <a:cs typeface="Noto Sans"/>
                <a:sym typeface="Noto Sans"/>
              </a:rPr>
              <a:t>Αριθμός</a:t>
            </a:r>
            <a:r>
              <a:rPr lang="en-GB" sz="800" b="0" i="0" u="none" strike="noStrike" cap="none" baseline="30000" dirty="0">
                <a:solidFill>
                  <a:srgbClr val="000000"/>
                </a:solidFill>
                <a:latin typeface="Noto Sans"/>
                <a:ea typeface="Noto Sans"/>
                <a:cs typeface="Noto Sans"/>
                <a:sym typeface="Noto Sans"/>
              </a:rPr>
              <a:t> </a:t>
            </a:r>
            <a:r>
              <a:rPr lang="en-GB" sz="800" b="0" i="0" u="none" strike="noStrike" cap="none" baseline="30000" dirty="0" err="1">
                <a:solidFill>
                  <a:srgbClr val="000000"/>
                </a:solidFill>
                <a:latin typeface="Noto Sans"/>
                <a:ea typeface="Noto Sans"/>
                <a:cs typeface="Noto Sans"/>
                <a:sym typeface="Noto Sans"/>
              </a:rPr>
              <a:t>έργου</a:t>
            </a:r>
            <a:r>
              <a:rPr lang="en-GB" sz="800" b="0" i="0" u="none" strike="noStrike" cap="none" baseline="30000" dirty="0">
                <a:solidFill>
                  <a:srgbClr val="000000"/>
                </a:solidFill>
                <a:latin typeface="Noto Sans"/>
                <a:ea typeface="Noto Sans"/>
                <a:cs typeface="Noto Sans"/>
                <a:sym typeface="Noto Sans"/>
              </a:rPr>
              <a:t>: 2022-1-LT01-KA220-ADU-000085898</a:t>
            </a:r>
            <a:endParaRPr sz="800" b="1" i="0" u="none" strike="noStrike" cap="none" baseline="30000" dirty="0">
              <a:solidFill>
                <a:srgbClr val="000000"/>
              </a:solidFill>
              <a:latin typeface="Noto Sans"/>
              <a:ea typeface="Noto Sans"/>
              <a:cs typeface="Noto Sans"/>
              <a:sym typeface="Noto Sans"/>
            </a:endParaRPr>
          </a:p>
        </p:txBody>
      </p:sp>
      <p:sp>
        <p:nvSpPr>
          <p:cNvPr id="4" name="Text Box 2">
            <a:extLst>
              <a:ext uri="{FF2B5EF4-FFF2-40B4-BE49-F238E27FC236}">
                <a16:creationId xmlns:a16="http://schemas.microsoft.com/office/drawing/2014/main" id="{BFA89560-A4FE-B363-E978-3AC9731A1DFD}"/>
              </a:ext>
            </a:extLst>
          </p:cNvPr>
          <p:cNvSpPr txBox="1">
            <a:spLocks noChangeArrowheads="1"/>
          </p:cNvSpPr>
          <p:nvPr/>
        </p:nvSpPr>
        <p:spPr bwMode="auto">
          <a:xfrm>
            <a:off x="5698802" y="6303713"/>
            <a:ext cx="5151725" cy="460923"/>
          </a:xfrm>
          <a:prstGeom prst="rect">
            <a:avLst/>
          </a:prstGeom>
          <a:noFill/>
          <a:ln w="9525">
            <a:noFill/>
            <a:miter lim="800000"/>
            <a:headEnd/>
            <a:tailEnd/>
          </a:ln>
        </p:spPr>
        <p:txBody>
          <a:bodyPr rot="0" vert="horz" wrap="square" lIns="91440" tIns="45720" rIns="91440" bIns="45720" anchor="t" anchorCtr="0">
            <a:noAutofit/>
          </a:bodyPr>
          <a:lstStyle/>
          <a:p>
            <a:pPr marL="0" marR="0" algn="just">
              <a:spcAft>
                <a:spcPts val="1125"/>
              </a:spcAft>
            </a:pP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Με</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χρη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ατοδότηση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γνώ</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διατυπώνονται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εκφράζουν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αποκλειστικά</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των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συντακτών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αντιπροσωπεύουν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κατ</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ανάγκη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πορούν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θεωρηθούν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υπεύθυνοι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για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εκφραζό</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ενες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Αριθ</a:t>
            </a:r>
            <a:r>
              <a:rPr lang="en-IE" sz="800" dirty="0" err="1">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Έργου</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2022-1-LT01-KA220-ADU-000085898</a:t>
            </a:r>
            <a:endParaRPr lang="en-US" sz="1200" dirty="0">
              <a:effectLst/>
              <a:latin typeface="Quattrocento Sans" panose="020B0502050000020003" pitchFamily="34" charset="0"/>
              <a:ea typeface="Quattrocento Sans" panose="020B0502050000020003" pitchFamily="34" charset="0"/>
              <a:cs typeface="Quattrocento Sans" panose="020B05020500000200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ΜΟΝΑΔΑ </a:t>
            </a:r>
            <a:r>
              <a:rPr lang="cs-CZ" sz="1800" b="1">
                <a:solidFill>
                  <a:schemeClr val="dk1"/>
                </a:solidFill>
                <a:latin typeface="Philosopher"/>
                <a:ea typeface="Philosopher"/>
                <a:cs typeface="Philosopher"/>
                <a:sym typeface="Philosopher"/>
              </a:rPr>
              <a:t>3</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Αυτή η ενότητα περιλαμβάνει 14 ώρες μαθησιακού περιεχομένου.</a:t>
            </a:r>
            <a:endParaRPr sz="2000" b="0" i="0" u="none" strike="noStrike" cap="none">
              <a:solidFill>
                <a:schemeClr val="dk1"/>
              </a:solidFill>
              <a:latin typeface="Roboto"/>
              <a:ea typeface="Roboto"/>
              <a:cs typeface="Roboto"/>
              <a:sym typeface="Roboto"/>
            </a:endParaRPr>
          </a:p>
        </p:txBody>
      </p:sp>
      <p:grpSp>
        <p:nvGrpSpPr>
          <p:cNvPr id="45" name="Google Shape;45;p9"/>
          <p:cNvGrpSpPr/>
          <p:nvPr/>
        </p:nvGrpSpPr>
        <p:grpSpPr>
          <a:xfrm>
            <a:off x="7937994" y="1428370"/>
            <a:ext cx="1251876" cy="358096"/>
            <a:chOff x="5470062" y="1167647"/>
            <a:chExt cx="1251876" cy="358096"/>
          </a:xfrm>
        </p:grpSpPr>
        <p:sp>
          <p:nvSpPr>
            <p:cNvPr id="46" name="Google Shape;46;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1" name="Google Shape;51;p9"/>
          <p:cNvSpPr txBox="1"/>
          <p:nvPr/>
        </p:nvSpPr>
        <p:spPr>
          <a:xfrm>
            <a:off x="6248217" y="3879714"/>
            <a:ext cx="2494763"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cs-CZ" sz="2000" b="1" i="0" u="none" strike="noStrike" cap="none" dirty="0">
                <a:solidFill>
                  <a:srgbClr val="000000"/>
                </a:solidFill>
                <a:latin typeface="Philosopher"/>
                <a:ea typeface="Philosopher"/>
                <a:cs typeface="Philosopher"/>
                <a:sym typeface="Philosopher"/>
              </a:rPr>
              <a:t>6 ώρες</a:t>
            </a:r>
            <a:r>
              <a:rPr lang="en-US" sz="2000" b="1" dirty="0">
                <a:latin typeface="Philosopher"/>
                <a:ea typeface="Philosopher"/>
                <a:cs typeface="Philosopher"/>
                <a:sym typeface="Philosopher"/>
              </a:rPr>
              <a:t> </a:t>
            </a:r>
            <a:r>
              <a:rPr lang="el-GR" sz="2000" b="1" dirty="0">
                <a:latin typeface="Philosopher"/>
                <a:ea typeface="Philosopher"/>
                <a:cs typeface="Philosopher"/>
                <a:sym typeface="Philosopher"/>
              </a:rPr>
              <a:t>δια ζώσης </a:t>
            </a:r>
            <a:r>
              <a:rPr lang="cs-CZ" sz="2000" b="1" i="0" u="none" strike="noStrike" cap="none" dirty="0">
                <a:solidFill>
                  <a:srgbClr val="000000"/>
                </a:solidFill>
                <a:latin typeface="Philosopher"/>
                <a:ea typeface="Philosopher"/>
                <a:cs typeface="Philosopher"/>
                <a:sym typeface="Philosopher"/>
              </a:rPr>
              <a:t> μάθησης </a:t>
            </a:r>
            <a:endParaRPr sz="2000" b="1" i="0" u="none" strike="noStrike" cap="none" dirty="0">
              <a:solidFill>
                <a:srgbClr val="000000"/>
              </a:solidFill>
              <a:latin typeface="Philosopher"/>
              <a:ea typeface="Philosopher"/>
              <a:cs typeface="Philosopher"/>
              <a:sym typeface="Philosopher"/>
            </a:endParaRPr>
          </a:p>
        </p:txBody>
      </p:sp>
      <p:sp>
        <p:nvSpPr>
          <p:cNvPr id="52" name="Google Shape;52;p9"/>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cs-CZ" sz="2000" b="1" i="0" u="none" strike="noStrike" cap="none" dirty="0">
                <a:solidFill>
                  <a:srgbClr val="000000"/>
                </a:solidFill>
                <a:latin typeface="Philosopher"/>
                <a:ea typeface="Philosopher"/>
                <a:cs typeface="Philosopher"/>
                <a:sym typeface="Philosopher"/>
              </a:rPr>
              <a:t>8 ώρες αυτοκατευθυνόμενης μάθησης</a:t>
            </a:r>
            <a:endParaRPr sz="1050" dirty="0"/>
          </a:p>
        </p:txBody>
      </p:sp>
      <p:sp>
        <p:nvSpPr>
          <p:cNvPr id="53" name="Google Shape;53;p9"/>
          <p:cNvSpPr txBox="1"/>
          <p:nvPr/>
        </p:nvSpPr>
        <p:spPr>
          <a:xfrm>
            <a:off x="6182781" y="4696254"/>
            <a:ext cx="2761800" cy="1466752"/>
          </a:xfrm>
          <a:prstGeom prst="rect">
            <a:avLst/>
          </a:prstGeom>
          <a:noFill/>
          <a:ln>
            <a:noFill/>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pPr>
            <a:r>
              <a:rPr lang="cs-CZ" b="0" i="0" u="none" strike="noStrike" cap="none" dirty="0">
                <a:solidFill>
                  <a:srgbClr val="000000"/>
                </a:solidFill>
                <a:latin typeface="Roboto"/>
                <a:ea typeface="Roboto"/>
                <a:cs typeface="Roboto"/>
                <a:sym typeface="Roboto"/>
              </a:rPr>
              <a:t>Αυτή η παρουσίαση καλύπτει τις 6 ώρες </a:t>
            </a:r>
            <a:r>
              <a:rPr lang="el-GR" b="0" i="0" u="none" strike="noStrike" cap="none" dirty="0">
                <a:solidFill>
                  <a:srgbClr val="000000"/>
                </a:solidFill>
                <a:latin typeface="Roboto"/>
                <a:ea typeface="Roboto"/>
                <a:cs typeface="Roboto"/>
                <a:sym typeface="Roboto"/>
              </a:rPr>
              <a:t>δια ζώσης </a:t>
            </a:r>
            <a:r>
              <a:rPr lang="cs-CZ" b="0" i="0" u="none" strike="noStrike" cap="none" dirty="0">
                <a:solidFill>
                  <a:srgbClr val="000000"/>
                </a:solidFill>
                <a:latin typeface="Roboto"/>
                <a:ea typeface="Roboto"/>
                <a:cs typeface="Roboto"/>
                <a:sym typeface="Roboto"/>
              </a:rPr>
              <a:t>μάθησης.</a:t>
            </a:r>
            <a:endParaRPr sz="1200" dirty="0"/>
          </a:p>
          <a:p>
            <a:pPr marL="0" marR="0" lvl="0" indent="0" rtl="0">
              <a:lnSpc>
                <a:spcPct val="150000"/>
              </a:lnSpc>
              <a:spcBef>
                <a:spcPts val="0"/>
              </a:spcBef>
              <a:spcAft>
                <a:spcPts val="0"/>
              </a:spcAft>
              <a:buClr>
                <a:srgbClr val="000000"/>
              </a:buClr>
              <a:buSzPts val="1600"/>
              <a:buFont typeface="Arial"/>
              <a:buNone/>
            </a:pPr>
            <a:r>
              <a:rPr lang="cs-CZ" b="0" i="0" u="none" strike="noStrike" cap="none" dirty="0">
                <a:solidFill>
                  <a:srgbClr val="000000"/>
                </a:solidFill>
                <a:latin typeface="Roboto"/>
                <a:ea typeface="Roboto"/>
                <a:cs typeface="Roboto"/>
                <a:sym typeface="Roboto"/>
              </a:rPr>
              <a:t>Συνοδεύεται από ένα Σχέδιο Μαθήματος για τον συντονιστή.</a:t>
            </a:r>
            <a:endParaRPr b="0" i="0" u="none" strike="noStrike" cap="none" dirty="0">
              <a:solidFill>
                <a:srgbClr val="000000"/>
              </a:solidFill>
              <a:latin typeface="Roboto"/>
              <a:ea typeface="Roboto"/>
              <a:cs typeface="Roboto"/>
              <a:sym typeface="Roboto"/>
            </a:endParaRPr>
          </a:p>
        </p:txBody>
      </p:sp>
      <p:sp>
        <p:nvSpPr>
          <p:cNvPr id="54" name="Google Shape;54;p9"/>
          <p:cNvSpPr txBox="1"/>
          <p:nvPr/>
        </p:nvSpPr>
        <p:spPr>
          <a:xfrm>
            <a:off x="9031362" y="479378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b="0" i="0" u="none" strike="noStrike" cap="none" dirty="0">
                <a:solidFill>
                  <a:srgbClr val="000000"/>
                </a:solidFill>
                <a:latin typeface="Roboto"/>
                <a:ea typeface="Roboto"/>
                <a:cs typeface="Roboto"/>
                <a:sym typeface="Roboto"/>
              </a:rPr>
              <a:t>Προχωρήστε στην παρουσίαση με πόρους αυτοκατευθυνόμενης μάθησης με τον δικό σας ρυθμό!</a:t>
            </a:r>
            <a:endParaRPr b="0" i="0" u="none" strike="noStrike" cap="none" dirty="0">
              <a:solidFill>
                <a:srgbClr val="000000"/>
              </a:solidFill>
              <a:latin typeface="Roboto"/>
              <a:ea typeface="Roboto"/>
              <a:cs typeface="Roboto"/>
              <a:sym typeface="Roboto"/>
            </a:endParaRPr>
          </a:p>
        </p:txBody>
      </p:sp>
      <p:pic>
        <p:nvPicPr>
          <p:cNvPr id="3" name="Picture 2">
            <a:extLst>
              <a:ext uri="{FF2B5EF4-FFF2-40B4-BE49-F238E27FC236}">
                <a16:creationId xmlns:a16="http://schemas.microsoft.com/office/drawing/2014/main" id="{8D4436E6-2F5E-D7A0-F2A6-724E04230D09}"/>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Εισαγωγή</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65" name="Google Shape;65;p10"/>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66" name="Google Shape;66;p10"/>
          <p:cNvSpPr txBox="1"/>
          <p:nvPr/>
        </p:nvSpPr>
        <p:spPr>
          <a:xfrm>
            <a:off x="537738" y="2625925"/>
            <a:ext cx="11116500" cy="256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Αυτή η παρουσίαση περιλαμβάνει </a:t>
            </a:r>
            <a:r>
              <a:rPr lang="cs-CZ" sz="3200" b="1" i="0" u="none" strike="noStrike" cap="none" dirty="0">
                <a:solidFill>
                  <a:schemeClr val="dk1"/>
                </a:solidFill>
                <a:latin typeface="Philosopher"/>
                <a:ea typeface="Philosopher"/>
                <a:cs typeface="Philosopher"/>
                <a:sym typeface="Philosopher"/>
              </a:rPr>
              <a:t>πόρους αυτοκατευθυνόμενης μάθησης και μια άσκηση αυτοαναστοχασμού</a:t>
            </a:r>
            <a:r>
              <a:rPr lang="cs-CZ" sz="3200" b="0" i="0" u="none" strike="noStrike" cap="none" dirty="0">
                <a:solidFill>
                  <a:schemeClr val="dk1"/>
                </a:solidFill>
                <a:latin typeface="Philosopher"/>
                <a:ea typeface="Philosopher"/>
                <a:cs typeface="Philosopher"/>
                <a:sym typeface="Philosopher"/>
              </a:rPr>
              <a:t>.</a:t>
            </a:r>
            <a:endParaRPr dirty="0"/>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Μπορείτε να επιλέξετε τους πόρους που ταιριάζουν καλύτερα με τα ενδιαφέροντα και τους μαθησιακούς σας στόχους. </a:t>
            </a:r>
            <a:endParaRPr sz="3200" b="0"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Οι πόροι αυτοί μπορούν να εξερευνηθούν </a:t>
            </a:r>
            <a:r>
              <a:rPr lang="cs-CZ" sz="3200" b="1" i="0" u="none" strike="noStrike" cap="none" dirty="0">
                <a:solidFill>
                  <a:schemeClr val="dk1"/>
                </a:solidFill>
                <a:latin typeface="Philosopher"/>
                <a:ea typeface="Philosopher"/>
                <a:cs typeface="Philosopher"/>
                <a:sym typeface="Philosopher"/>
              </a:rPr>
              <a:t>ανεξάρτητα</a:t>
            </a:r>
            <a:r>
              <a:rPr lang="cs-CZ" sz="3200" b="0" i="0" u="none" strike="noStrike" cap="none" dirty="0">
                <a:solidFill>
                  <a:schemeClr val="dk1"/>
                </a:solidFill>
                <a:latin typeface="Philosopher"/>
                <a:ea typeface="Philosopher"/>
                <a:cs typeface="Philosopher"/>
                <a:sym typeface="Philosopher"/>
              </a:rPr>
              <a:t>, χωρίς να υπάρχει κάποια προκαθορισμένη σειρά ή απαίτηση να εξεταστούν όλοι.</a:t>
            </a:r>
            <a:endParaRPr sz="3200" b="0" i="0" u="none" strike="noStrike" cap="none"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69218DBE-8587-30C7-24BF-D744EE0712D2}"/>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p:nvPr/>
        </p:nvSpPr>
        <p:spPr>
          <a:xfrm>
            <a:off x="2214900" y="109400"/>
            <a:ext cx="7762200" cy="12186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Εισαγωγή στις στρατηγικές δέσμευσης σε ψηφιακά περιβάλλοντα (I)</a:t>
            </a:r>
            <a:endParaRPr sz="2400" b="1" i="0" u="none" strike="noStrike" cap="none">
              <a:solidFill>
                <a:schemeClr val="dk1"/>
              </a:solidFill>
              <a:latin typeface="Philosopher"/>
              <a:ea typeface="Philosopher"/>
              <a:cs typeface="Philosopher"/>
              <a:sym typeface="Philosopher"/>
            </a:endParaRPr>
          </a:p>
        </p:txBody>
      </p:sp>
      <p:grpSp>
        <p:nvGrpSpPr>
          <p:cNvPr id="72" name="Google Shape;72;p11"/>
          <p:cNvGrpSpPr/>
          <p:nvPr/>
        </p:nvGrpSpPr>
        <p:grpSpPr>
          <a:xfrm>
            <a:off x="5470011" y="1218622"/>
            <a:ext cx="1251984" cy="358200"/>
            <a:chOff x="5470062" y="1167647"/>
            <a:chExt cx="1251984" cy="358200"/>
          </a:xfrm>
        </p:grpSpPr>
        <p:sp>
          <p:nvSpPr>
            <p:cNvPr id="73" name="Google Shape;73;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77" name="Google Shape;77;p11"/>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78" name="Google Shape;78;p11"/>
          <p:cNvSpPr txBox="1"/>
          <p:nvPr/>
        </p:nvSpPr>
        <p:spPr>
          <a:xfrm>
            <a:off x="163275" y="1800525"/>
            <a:ext cx="4997100" cy="37068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Πόρος 1: Παρουσίαση βίντεο (1h 14min)</a:t>
            </a:r>
            <a:endParaRPr sz="2000" dirty="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Παρακολουθήστε μια παρουσίαση βίντεο σχετικά με τη δημιουργία μιας κουλτούρας δέσμευσης στην τάξη ενηλίκων,</a:t>
            </a:r>
            <a:endParaRPr sz="2000" dirty="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Αποκτήστε γνώσεις σχετικά με τη σημασία της δέσμευσης και τον αντίκτυπό της στα μαθησιακά αποτελέσματα.</a:t>
            </a:r>
            <a:endParaRPr sz="2000" dirty="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Σύνδεσμος: </a:t>
            </a:r>
            <a:r>
              <a:rPr lang="cs-CZ" sz="2000" u="sng" dirty="0">
                <a:solidFill>
                  <a:schemeClr val="hlink"/>
                </a:solidFill>
                <a:latin typeface="Philosopher"/>
                <a:ea typeface="Philosopher"/>
                <a:cs typeface="Philosopher"/>
                <a:sym typeface="Philosopher"/>
                <a:hlinkClick r:id="rId5"/>
              </a:rPr>
              <a:t>https:</a:t>
            </a:r>
            <a:r>
              <a:rPr lang="cs-CZ" sz="2000" dirty="0">
                <a:solidFill>
                  <a:schemeClr val="dk1"/>
                </a:solidFill>
                <a:latin typeface="Philosopher"/>
                <a:ea typeface="Philosopher"/>
                <a:cs typeface="Philosopher"/>
                <a:sym typeface="Philosopher"/>
                <a:hlinkClick r:id="rId5"/>
              </a:rPr>
              <a:t>//www.youtube.com/watch?v=25H09leLyf4</a:t>
            </a:r>
            <a:r>
              <a:rPr lang="el-GR" sz="2000" dirty="0">
                <a:solidFill>
                  <a:schemeClr val="dk1"/>
                </a:solidFill>
                <a:latin typeface="Philosopher"/>
                <a:ea typeface="Philosopher"/>
                <a:cs typeface="Philosopher"/>
                <a:sym typeface="Philosopher"/>
              </a:rPr>
              <a:t> </a:t>
            </a:r>
            <a:r>
              <a:rPr lang="cs-CZ" sz="2000" dirty="0">
                <a:solidFill>
                  <a:schemeClr val="dk1"/>
                </a:solidFill>
                <a:latin typeface="Philosopher"/>
                <a:ea typeface="Philosopher"/>
                <a:cs typeface="Philosopher"/>
                <a:sym typeface="Philosopher"/>
              </a:rPr>
              <a:t> </a:t>
            </a:r>
            <a:endParaRPr sz="2000" dirty="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Χρησιμοποιήστε αυτόματες μεταφράσεις στο Youtube.</a:t>
            </a:r>
            <a:endParaRPr sz="2000" dirty="0">
              <a:solidFill>
                <a:schemeClr val="dk1"/>
              </a:solidFill>
              <a:latin typeface="Philosopher"/>
              <a:ea typeface="Philosopher"/>
              <a:cs typeface="Philosopher"/>
              <a:sym typeface="Philosopher"/>
            </a:endParaRPr>
          </a:p>
        </p:txBody>
      </p:sp>
      <p:pic>
        <p:nvPicPr>
          <p:cNvPr id="79" name="Google Shape;79;p11"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10;&#10;Amidst the discussion is a showcase of four Australian EdTech products focussed on maximising student engagement in a digital environment: Education Horizons Group, Verso Learning, edQuire and Smart Stone Technology." title="K12 EdTech Showcase - Student Engagement in a Digital Environment">
            <a:hlinkClick r:id="rId6"/>
          </p:cNvPr>
          <p:cNvPicPr preferRelativeResize="0"/>
          <p:nvPr/>
        </p:nvPicPr>
        <p:blipFill>
          <a:blip r:embed="rId7">
            <a:alphaModFix/>
          </a:blip>
          <a:stretch>
            <a:fillRect/>
          </a:stretch>
        </p:blipFill>
        <p:spPr>
          <a:xfrm>
            <a:off x="5324025" y="1800525"/>
            <a:ext cx="6580100" cy="4171575"/>
          </a:xfrm>
          <a:prstGeom prst="rect">
            <a:avLst/>
          </a:prstGeom>
          <a:noFill/>
          <a:ln>
            <a:noFill/>
          </a:ln>
        </p:spPr>
      </p:pic>
      <p:pic>
        <p:nvPicPr>
          <p:cNvPr id="2" name="Picture 1">
            <a:extLst>
              <a:ext uri="{FF2B5EF4-FFF2-40B4-BE49-F238E27FC236}">
                <a16:creationId xmlns:a16="http://schemas.microsoft.com/office/drawing/2014/main" id="{F7846962-71D3-4EF5-16D2-E8BBAF1B209D}"/>
              </a:ext>
            </a:extLst>
          </p:cNvPr>
          <p:cNvPicPr>
            <a:picLocks noChangeAspect="1"/>
          </p:cNvPicPr>
          <p:nvPr/>
        </p:nvPicPr>
        <p:blipFill>
          <a:blip r:embed="rId8"/>
          <a:stretch>
            <a:fillRect/>
          </a:stretch>
        </p:blipFill>
        <p:spPr>
          <a:xfrm>
            <a:off x="169922" y="6313983"/>
            <a:ext cx="2177038" cy="456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p:nvPr/>
        </p:nvSpPr>
        <p:spPr>
          <a:xfrm>
            <a:off x="567001" y="2403125"/>
            <a:ext cx="524256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85" name="Google Shape;85;p12"/>
          <p:cNvSpPr txBox="1"/>
          <p:nvPr/>
        </p:nvSpPr>
        <p:spPr>
          <a:xfrm>
            <a:off x="2214900" y="261775"/>
            <a:ext cx="7762200" cy="14475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Εισαγωγή στις στρατηγικές δέσμευσης σε ψηφιακά περιβάλλοντα (II)</a:t>
            </a:r>
            <a:endParaRPr sz="2400" b="1" i="0" u="none" strike="noStrike" cap="none">
              <a:solidFill>
                <a:schemeClr val="dk1"/>
              </a:solidFill>
              <a:latin typeface="Philosopher"/>
              <a:ea typeface="Philosopher"/>
              <a:cs typeface="Philosopher"/>
              <a:sym typeface="Philosopher"/>
            </a:endParaRPr>
          </a:p>
        </p:txBody>
      </p:sp>
      <p:grpSp>
        <p:nvGrpSpPr>
          <p:cNvPr id="86" name="Google Shape;86;p12"/>
          <p:cNvGrpSpPr/>
          <p:nvPr/>
        </p:nvGrpSpPr>
        <p:grpSpPr>
          <a:xfrm>
            <a:off x="5470011" y="1544372"/>
            <a:ext cx="1251984" cy="358200"/>
            <a:chOff x="5470062" y="1167647"/>
            <a:chExt cx="1251984" cy="358200"/>
          </a:xfrm>
        </p:grpSpPr>
        <p:sp>
          <p:nvSpPr>
            <p:cNvPr id="87" name="Google Shape;87;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0" name="Google Shape;90;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91" name="Google Shape;91;p12"/>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92" name="Google Shape;92;p12"/>
          <p:cNvSpPr txBox="1"/>
          <p:nvPr/>
        </p:nvSpPr>
        <p:spPr>
          <a:xfrm>
            <a:off x="728725" y="2577600"/>
            <a:ext cx="4919100" cy="27504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1800" b="1" dirty="0">
                <a:solidFill>
                  <a:schemeClr val="dk1"/>
                </a:solidFill>
                <a:latin typeface="Philosopher"/>
                <a:ea typeface="Philosopher"/>
                <a:cs typeface="Philosopher"/>
                <a:sym typeface="Philosopher"/>
              </a:rPr>
              <a:t>Άσκηση αυτοαναστοχασμού </a:t>
            </a:r>
            <a:r>
              <a:rPr lang="cs-CZ" sz="1800" dirty="0">
                <a:solidFill>
                  <a:schemeClr val="dk1"/>
                </a:solidFill>
                <a:latin typeface="Philosopher"/>
                <a:ea typeface="Philosopher"/>
                <a:cs typeface="Philosopher"/>
                <a:sym typeface="Philosopher"/>
              </a:rPr>
              <a:t>(15 λεπτά)</a:t>
            </a:r>
            <a:endParaRPr sz="1800" dirty="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1800" dirty="0">
                <a:solidFill>
                  <a:schemeClr val="dk1"/>
                </a:solidFill>
                <a:latin typeface="Philosopher"/>
                <a:ea typeface="Philosopher"/>
                <a:cs typeface="Philosopher"/>
                <a:sym typeface="Philosopher"/>
              </a:rPr>
              <a:t>Κρατήστε σημειώσεις για τις βασικές έννοιες της παρουσίασης.</a:t>
            </a:r>
            <a:endParaRPr sz="1800" dirty="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1800" dirty="0">
                <a:solidFill>
                  <a:schemeClr val="dk1"/>
                </a:solidFill>
                <a:latin typeface="Philosopher"/>
                <a:ea typeface="Philosopher"/>
                <a:cs typeface="Philosopher"/>
                <a:sym typeface="Philosopher"/>
              </a:rPr>
              <a:t>Αναλογιστείτε τις δικές σας διδακτικές εμπειρίες και πώς οι στρατηγικές εμπλοκής επηρέασαν τους μαθητές σας.</a:t>
            </a:r>
            <a:endParaRPr sz="3200" dirty="0">
              <a:solidFill>
                <a:schemeClr val="dk1"/>
              </a:solidFill>
              <a:latin typeface="Philosopher"/>
              <a:ea typeface="Philosopher"/>
              <a:cs typeface="Philosopher"/>
              <a:sym typeface="Philosopher"/>
            </a:endParaRPr>
          </a:p>
        </p:txBody>
      </p:sp>
      <p:sp>
        <p:nvSpPr>
          <p:cNvPr id="93" name="Google Shape;93;p12"/>
          <p:cNvSpPr/>
          <p:nvPr/>
        </p:nvSpPr>
        <p:spPr>
          <a:xfrm>
            <a:off x="6245176" y="3033675"/>
            <a:ext cx="5623560" cy="3433286"/>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5">
              <a:alphaModFix/>
            </a:blip>
            <a:stretch>
              <a:fillRect l="-6249" r="-6249"/>
            </a:stretch>
          </a:blipFill>
          <a:ln>
            <a:noFill/>
          </a:ln>
        </p:spPr>
      </p:sp>
      <p:pic>
        <p:nvPicPr>
          <p:cNvPr id="2" name="Picture 1">
            <a:extLst>
              <a:ext uri="{FF2B5EF4-FFF2-40B4-BE49-F238E27FC236}">
                <a16:creationId xmlns:a16="http://schemas.microsoft.com/office/drawing/2014/main" id="{69A1C2F3-64A5-D2C7-30F8-1F46B39FB7E0}"/>
              </a:ext>
            </a:extLst>
          </p:cNvPr>
          <p:cNvPicPr>
            <a:picLocks noChangeAspect="1"/>
          </p:cNvPicPr>
          <p:nvPr/>
        </p:nvPicPr>
        <p:blipFill>
          <a:blip r:embed="rId6"/>
          <a:stretch>
            <a:fillRect/>
          </a:stretch>
        </p:blipFill>
        <p:spPr>
          <a:xfrm>
            <a:off x="169922" y="6313983"/>
            <a:ext cx="2177038" cy="4567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p:nvPr/>
        </p:nvSpPr>
        <p:spPr>
          <a:xfrm rot="10800000">
            <a:off x="5392373" y="14694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99" name="Google Shape;99;p13"/>
          <p:cNvSpPr txBox="1"/>
          <p:nvPr/>
        </p:nvSpPr>
        <p:spPr>
          <a:xfrm>
            <a:off x="2137300" y="-114429"/>
            <a:ext cx="7762200" cy="9747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Εργασία σε μη παραδοσιακά περιβάλλοντα (I)</a:t>
            </a:r>
            <a:endParaRPr sz="2400" b="1" i="0" u="none" strike="noStrike" cap="none">
              <a:solidFill>
                <a:schemeClr val="dk1"/>
              </a:solidFill>
              <a:latin typeface="Philosopher"/>
              <a:ea typeface="Philosopher"/>
              <a:cs typeface="Philosopher"/>
              <a:sym typeface="Philosopher"/>
            </a:endParaRPr>
          </a:p>
        </p:txBody>
      </p:sp>
      <p:grpSp>
        <p:nvGrpSpPr>
          <p:cNvPr id="100" name="Google Shape;100;p13"/>
          <p:cNvGrpSpPr/>
          <p:nvPr/>
        </p:nvGrpSpPr>
        <p:grpSpPr>
          <a:xfrm>
            <a:off x="5392411" y="676122"/>
            <a:ext cx="1251984" cy="358200"/>
            <a:chOff x="5470062" y="1167647"/>
            <a:chExt cx="1251984" cy="358200"/>
          </a:xfrm>
        </p:grpSpPr>
        <p:sp>
          <p:nvSpPr>
            <p:cNvPr id="101" name="Google Shape;101;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4" name="Google Shape;104;p13" descr="A picture containing icon&#10;&#10;Description automatically generated"/>
          <p:cNvPicPr preferRelativeResize="0"/>
          <p:nvPr/>
        </p:nvPicPr>
        <p:blipFill rotWithShape="1">
          <a:blip r:embed="rId3">
            <a:alphaModFix/>
          </a:blip>
          <a:srcRect/>
          <a:stretch/>
        </p:blipFill>
        <p:spPr>
          <a:xfrm>
            <a:off x="10547975" y="0"/>
            <a:ext cx="1723784" cy="1218637"/>
          </a:xfrm>
          <a:prstGeom prst="rect">
            <a:avLst/>
          </a:prstGeom>
          <a:noFill/>
          <a:ln>
            <a:noFill/>
          </a:ln>
        </p:spPr>
      </p:pic>
      <p:pic>
        <p:nvPicPr>
          <p:cNvPr id="105" name="Google Shape;105;p13"/>
          <p:cNvPicPr preferRelativeResize="0"/>
          <p:nvPr/>
        </p:nvPicPr>
        <p:blipFill rotWithShape="1">
          <a:blip r:embed="rId4">
            <a:alphaModFix/>
          </a:blip>
          <a:srcRect/>
          <a:stretch/>
        </p:blipFill>
        <p:spPr>
          <a:xfrm>
            <a:off x="85686" y="6283219"/>
            <a:ext cx="2247900" cy="460922"/>
          </a:xfrm>
          <a:prstGeom prst="rect">
            <a:avLst/>
          </a:prstGeom>
          <a:noFill/>
          <a:ln>
            <a:noFill/>
          </a:ln>
        </p:spPr>
      </p:pic>
      <p:sp>
        <p:nvSpPr>
          <p:cNvPr id="106" name="Google Shape;106;p13"/>
          <p:cNvSpPr txBox="1"/>
          <p:nvPr/>
        </p:nvSpPr>
        <p:spPr>
          <a:xfrm>
            <a:off x="85675" y="1575600"/>
            <a:ext cx="5306700" cy="37068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15000"/>
              </a:lnSpc>
              <a:spcBef>
                <a:spcPts val="1500"/>
              </a:spcBef>
              <a:spcAft>
                <a:spcPts val="0"/>
              </a:spcAft>
              <a:buClr>
                <a:schemeClr val="dk1"/>
              </a:buClr>
              <a:buSzPts val="1800"/>
              <a:buFont typeface="Philosopher"/>
              <a:buChar char="●"/>
            </a:pPr>
            <a:r>
              <a:rPr lang="cs-CZ" sz="1800" dirty="0">
                <a:solidFill>
                  <a:schemeClr val="dk1"/>
                </a:solidFill>
                <a:latin typeface="Philosopher"/>
                <a:ea typeface="Philosopher"/>
                <a:cs typeface="Philosopher"/>
                <a:sym typeface="Philosopher"/>
              </a:rPr>
              <a:t>Πόρος 2: Ανάγνωση άρθρων (1 ώρα)</a:t>
            </a:r>
            <a:endParaRPr sz="1800" dirty="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dirty="0">
                <a:solidFill>
                  <a:schemeClr val="dk1"/>
                </a:solidFill>
                <a:latin typeface="Philosopher"/>
                <a:ea typeface="Philosopher"/>
                <a:cs typeface="Philosopher"/>
                <a:sym typeface="Philosopher"/>
              </a:rPr>
              <a:t>Διαβάστε ένα άρθρο σχετικά με τις προκλήσεις και τα οφέλη της εργασίας σε μη παραδοσιακά περιβάλλοντα διδασκαλίας.</a:t>
            </a:r>
            <a:endParaRPr sz="1800" dirty="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dirty="0">
                <a:solidFill>
                  <a:schemeClr val="dk1"/>
                </a:solidFill>
                <a:latin typeface="Philosopher"/>
                <a:ea typeface="Philosopher"/>
                <a:cs typeface="Philosopher"/>
                <a:sym typeface="Philosopher"/>
              </a:rPr>
              <a:t>Να κατανοήσετε πώς τα ψηφιακά περιβάλλοντα έχουν μεταμορφώσει την εκπαίδευση.</a:t>
            </a:r>
            <a:endParaRPr sz="1800" dirty="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dirty="0">
                <a:solidFill>
                  <a:schemeClr val="dk1"/>
                </a:solidFill>
                <a:latin typeface="Philosopher"/>
                <a:ea typeface="Philosopher"/>
                <a:cs typeface="Philosopher"/>
                <a:sym typeface="Philosopher"/>
              </a:rPr>
              <a:t>Σύνδεσμος: </a:t>
            </a:r>
            <a:r>
              <a:rPr lang="cs-CZ" sz="1800" u="sng" dirty="0">
                <a:solidFill>
                  <a:schemeClr val="hlink"/>
                </a:solidFill>
                <a:latin typeface="Philosopher"/>
                <a:ea typeface="Philosopher"/>
                <a:cs typeface="Philosopher"/>
                <a:sym typeface="Philosopher"/>
                <a:hlinkClick r:id="rId5"/>
              </a:rPr>
              <a:t>https:</a:t>
            </a:r>
            <a:r>
              <a:rPr lang="cs-CZ" sz="1800" dirty="0">
                <a:solidFill>
                  <a:schemeClr val="dk1"/>
                </a:solidFill>
                <a:latin typeface="Philosopher"/>
                <a:ea typeface="Philosopher"/>
                <a:cs typeface="Philosopher"/>
                <a:sym typeface="Philosopher"/>
                <a:hlinkClick r:id="rId5"/>
              </a:rPr>
              <a:t>//onlinelibrary.wiley.com/doi/epdf/10.1111/ijtd.12171</a:t>
            </a:r>
            <a:r>
              <a:rPr lang="el-GR" sz="1800" dirty="0">
                <a:solidFill>
                  <a:schemeClr val="dk1"/>
                </a:solidFill>
                <a:latin typeface="Philosopher"/>
                <a:ea typeface="Philosopher"/>
                <a:cs typeface="Philosopher"/>
                <a:sym typeface="Philosopher"/>
              </a:rPr>
              <a:t> </a:t>
            </a:r>
            <a:r>
              <a:rPr lang="cs-CZ" sz="1800" dirty="0">
                <a:solidFill>
                  <a:schemeClr val="dk1"/>
                </a:solidFill>
                <a:latin typeface="Philosopher"/>
                <a:ea typeface="Philosopher"/>
                <a:cs typeface="Philosopher"/>
                <a:sym typeface="Philosopher"/>
              </a:rPr>
              <a:t> </a:t>
            </a:r>
            <a:r>
              <a:rPr lang="el-GR" sz="1800" dirty="0">
                <a:solidFill>
                  <a:schemeClr val="dk1"/>
                </a:solidFill>
                <a:latin typeface="Philosopher"/>
                <a:ea typeface="Philosopher"/>
                <a:cs typeface="Philosopher"/>
                <a:sym typeface="Philosopher"/>
              </a:rPr>
              <a:t> </a:t>
            </a:r>
            <a:endParaRPr sz="1800" dirty="0">
              <a:solidFill>
                <a:schemeClr val="dk1"/>
              </a:solidFill>
              <a:latin typeface="Philosopher"/>
              <a:ea typeface="Philosopher"/>
              <a:cs typeface="Philosopher"/>
              <a:sym typeface="Philosopher"/>
            </a:endParaRPr>
          </a:p>
          <a:p>
            <a:pPr marL="914400" marR="0" lvl="1" indent="-342900" algn="l" rtl="0">
              <a:lnSpc>
                <a:spcPct val="115000"/>
              </a:lnSpc>
              <a:spcBef>
                <a:spcPts val="1000"/>
              </a:spcBef>
              <a:spcAft>
                <a:spcPts val="1000"/>
              </a:spcAft>
              <a:buClr>
                <a:schemeClr val="dk1"/>
              </a:buClr>
              <a:buSzPts val="1800"/>
              <a:buFont typeface="Philosopher"/>
              <a:buChar char="○"/>
            </a:pPr>
            <a:r>
              <a:rPr lang="cs-CZ" sz="1800" dirty="0">
                <a:solidFill>
                  <a:schemeClr val="dk1"/>
                </a:solidFill>
                <a:latin typeface="Philosopher"/>
                <a:ea typeface="Philosopher"/>
                <a:cs typeface="Philosopher"/>
                <a:sym typeface="Philosopher"/>
              </a:rPr>
              <a:t>Για τη μετάφραση του άρθρου - δοκιμάστε το deeple.com </a:t>
            </a:r>
            <a:endParaRPr sz="1800" dirty="0">
              <a:solidFill>
                <a:schemeClr val="dk1"/>
              </a:solidFill>
              <a:latin typeface="Philosopher"/>
              <a:ea typeface="Philosopher"/>
              <a:cs typeface="Philosopher"/>
              <a:sym typeface="Philosopher"/>
            </a:endParaRPr>
          </a:p>
        </p:txBody>
      </p:sp>
      <p:sp>
        <p:nvSpPr>
          <p:cNvPr id="107" name="Google Shape;107;p13"/>
          <p:cNvSpPr txBox="1"/>
          <p:nvPr/>
        </p:nvSpPr>
        <p:spPr>
          <a:xfrm>
            <a:off x="5522976" y="2009188"/>
            <a:ext cx="6232931" cy="38738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sz="1200" dirty="0">
                <a:latin typeface="+mj-lt"/>
                <a:ea typeface="Philosopher"/>
                <a:cs typeface="Philosopher"/>
                <a:sym typeface="Philosopher"/>
              </a:rPr>
              <a:t>ΠΕΡΙΛΗΨΗ του άρθρου </a:t>
            </a:r>
            <a:endParaRPr sz="1200" dirty="0">
              <a:latin typeface="+mj-lt"/>
              <a:ea typeface="Philosopher"/>
              <a:cs typeface="Philosopher"/>
              <a:sym typeface="Philosopher"/>
            </a:endParaRPr>
          </a:p>
          <a:p>
            <a:pPr marL="0" lvl="0" indent="0" algn="ctr" rtl="0">
              <a:spcBef>
                <a:spcPts val="0"/>
              </a:spcBef>
              <a:spcAft>
                <a:spcPts val="0"/>
              </a:spcAft>
              <a:buNone/>
            </a:pPr>
            <a:r>
              <a:rPr lang="cs-CZ" sz="1200" b="1" dirty="0">
                <a:latin typeface="+mj-lt"/>
                <a:ea typeface="Philosopher"/>
                <a:cs typeface="Philosopher"/>
                <a:sym typeface="Philosopher"/>
              </a:rPr>
              <a:t>"</a:t>
            </a:r>
            <a:r>
              <a:rPr lang="cs-CZ" sz="1200" b="1" dirty="0">
                <a:solidFill>
                  <a:schemeClr val="dk1"/>
                </a:solidFill>
                <a:latin typeface="+mj-lt"/>
                <a:ea typeface="Times New Roman"/>
                <a:cs typeface="Times New Roman"/>
                <a:sym typeface="Times New Roman"/>
              </a:rPr>
              <a:t>Η σχέση μεταξύ της επάρκειας των εκπαιδευτών σε θέματα μέσων διδακτικής και της αυτοαποτελεσματικότητας σε θέματα μέσων διδακτικής, των στάσεων και της χρήσης των ψηφιακών μέσων στην εκπαίδευση"</a:t>
            </a:r>
            <a:endParaRPr sz="1200" b="1" dirty="0">
              <a:solidFill>
                <a:schemeClr val="dk1"/>
              </a:solidFill>
              <a:latin typeface="+mj-lt"/>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chemeClr val="dk1"/>
              </a:solidFill>
              <a:latin typeface="+mj-lt"/>
              <a:ea typeface="Times New Roman"/>
              <a:cs typeface="Times New Roman"/>
              <a:sym typeface="Times New Roman"/>
            </a:endParaRPr>
          </a:p>
          <a:p>
            <a:pPr marL="0" lvl="0" indent="0" algn="ctr" rtl="0">
              <a:lnSpc>
                <a:spcPct val="115000"/>
              </a:lnSpc>
              <a:spcBef>
                <a:spcPts val="0"/>
              </a:spcBef>
              <a:spcAft>
                <a:spcPts val="0"/>
              </a:spcAft>
              <a:buNone/>
            </a:pPr>
            <a:r>
              <a:rPr lang="cs-CZ" sz="1200" dirty="0">
                <a:solidFill>
                  <a:schemeClr val="dk1"/>
                </a:solidFill>
                <a:latin typeface="+mj-lt"/>
                <a:ea typeface="Times New Roman"/>
                <a:cs typeface="Times New Roman"/>
                <a:sym typeface="Times New Roman"/>
              </a:rPr>
              <a:t>Caroline Bonnes, Carmen Leiser,Bernhard Schmidt-Hertha, Karin Julia Rott και </a:t>
            </a:r>
            <a:br>
              <a:rPr lang="cs-CZ" sz="1200" dirty="0">
                <a:solidFill>
                  <a:schemeClr val="dk1"/>
                </a:solidFill>
                <a:latin typeface="+mj-lt"/>
                <a:ea typeface="Times New Roman"/>
                <a:cs typeface="Times New Roman"/>
                <a:sym typeface="Times New Roman"/>
              </a:rPr>
            </a:br>
            <a:r>
              <a:rPr lang="cs-CZ" sz="1200" dirty="0">
                <a:solidFill>
                  <a:schemeClr val="dk1"/>
                </a:solidFill>
                <a:latin typeface="+mj-lt"/>
                <a:ea typeface="Times New Roman"/>
                <a:cs typeface="Times New Roman"/>
                <a:sym typeface="Times New Roman"/>
              </a:rPr>
              <a:t>Sabine Hochholdinger</a:t>
            </a:r>
            <a:br>
              <a:rPr lang="cs-CZ" sz="1200" dirty="0">
                <a:solidFill>
                  <a:schemeClr val="dk1"/>
                </a:solidFill>
                <a:latin typeface="+mj-lt"/>
                <a:ea typeface="Times New Roman"/>
                <a:cs typeface="Times New Roman"/>
                <a:sym typeface="Times New Roman"/>
              </a:rPr>
            </a:br>
            <a:endParaRPr sz="1200" dirty="0">
              <a:solidFill>
                <a:schemeClr val="dk1"/>
              </a:solidFill>
              <a:latin typeface="+mj-lt"/>
              <a:ea typeface="Times New Roman"/>
              <a:cs typeface="Times New Roman"/>
              <a:sym typeface="Times New Roman"/>
            </a:endParaRPr>
          </a:p>
          <a:p>
            <a:pPr marL="0" lvl="0" indent="0" algn="ctr" rtl="0">
              <a:spcBef>
                <a:spcPts val="0"/>
              </a:spcBef>
              <a:spcAft>
                <a:spcPts val="0"/>
              </a:spcAft>
              <a:buNone/>
            </a:pPr>
            <a:r>
              <a:rPr lang="cs-CZ" sz="1200" i="1" dirty="0">
                <a:latin typeface="+mj-lt"/>
                <a:ea typeface="Philosopher"/>
                <a:cs typeface="Philosopher"/>
                <a:sym typeface="Philosopher"/>
              </a:rPr>
              <a:t>Η συνεχιζόμενη ψηφιοποίηση στον τομέα της κατάρτισης δημιουργεί νέες απαιτήσεις για τη διδακτική ικανότητα των εκπαιδευτών στα μέσα ενημέρωσης.  Πραγματοποιήσαμε μια διαδικτυακή έρευνα σε 279 εκπαιδευτές στη Γερμανία για να διερευνήσουμε τις σχέσεις μεταξύ της ικανότητας μέσων-διδακτικής, της αυτοαποτελεσματικότητας μέσων-διδακτικής, των στάσεων απέναντι στη χρήση ψηφιακών μέσων και της πραγματικής χρήσης ψηφιακών μέσων στην κατάρτιση. Επιπλέον, συγκρίναμε τους εκπαιδευτές που παρακολούθησαν ένα σεμινάριο για τα ψηφιακά μέσα με τους εκπαιδευτές που δεν παρακολούθησαν ένα τέτοιο σεμινάριο.  Η ανάλυση των θεωρητικά αναμενόμενων συσχετίσεων μεταξύ των μεταβλητών είχε ως αποτέλεσμα να μην γίνουν αποδεκτές όλες οι υποθέσεις. Η ανάλυση των διαφορών μεταξύ των ομάδων έδειξε ότι οι εκπαιδευτές που παρακολούθησαν ένα μάθημα για τα ψηφιακά μέσα είχαν υψηλότερες βαθμολογίες στην ικανότητα και την αυτοαποτελεσματικότητα σε θέματα διδακτικής των μέσων και χρησιμοποιούσαν συχνότερα τα ψηφιακά μέσα στην εκπαίδευση.  Δεν υπήρχε σημαντική διαφορά στις αρνητικές στάσεις. Συζητούνται οι συνέπειες για την προώθηση της ικανότητας των εκπαιδευτών σε θέματα μέσων-διδακτικής</a:t>
            </a:r>
            <a:r>
              <a:rPr lang="cs-CZ" i="1" dirty="0">
                <a:latin typeface="Philosopher"/>
                <a:ea typeface="Philosopher"/>
                <a:cs typeface="Philosopher"/>
                <a:sym typeface="Philosopher"/>
              </a:rPr>
              <a:t>.</a:t>
            </a:r>
            <a:endParaRPr i="1"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3D7A8376-60F1-52B2-4CEC-F4F45BFE314B}"/>
              </a:ext>
            </a:extLst>
          </p:cNvPr>
          <p:cNvPicPr>
            <a:picLocks noChangeAspect="1"/>
          </p:cNvPicPr>
          <p:nvPr/>
        </p:nvPicPr>
        <p:blipFill>
          <a:blip r:embed="rId6"/>
          <a:stretch>
            <a:fillRect/>
          </a:stretch>
        </p:blipFill>
        <p:spPr>
          <a:xfrm>
            <a:off x="0" y="6283219"/>
            <a:ext cx="2177038" cy="4567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p:nvPr/>
        </p:nvSpPr>
        <p:spPr>
          <a:xfrm>
            <a:off x="0" y="-60800"/>
            <a:ext cx="12481560" cy="709803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8" b="-16668"/>
            </a:stretch>
          </a:blipFill>
          <a:ln>
            <a:noFill/>
          </a:ln>
        </p:spPr>
      </p:sp>
      <p:sp>
        <p:nvSpPr>
          <p:cNvPr id="113" name="Google Shape;113;p14"/>
          <p:cNvSpPr/>
          <p:nvPr/>
        </p:nvSpPr>
        <p:spPr>
          <a:xfrm>
            <a:off x="1643725" y="2594325"/>
            <a:ext cx="5730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14" name="Google Shape;114;p14"/>
          <p:cNvSpPr txBox="1"/>
          <p:nvPr/>
        </p:nvSpPr>
        <p:spPr>
          <a:xfrm>
            <a:off x="2214900" y="-77162"/>
            <a:ext cx="7762200" cy="1084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Εργασία σε μη παραδοσιακά περιβάλλοντα (II)</a:t>
            </a:r>
            <a:endParaRPr sz="2400" b="1" i="0" u="none" strike="noStrike" cap="none">
              <a:solidFill>
                <a:schemeClr val="dk1"/>
              </a:solidFill>
              <a:latin typeface="Philosopher"/>
              <a:ea typeface="Philosopher"/>
              <a:cs typeface="Philosopher"/>
              <a:sym typeface="Philosopher"/>
            </a:endParaRPr>
          </a:p>
        </p:txBody>
      </p:sp>
      <p:grpSp>
        <p:nvGrpSpPr>
          <p:cNvPr id="115" name="Google Shape;115;p14"/>
          <p:cNvGrpSpPr/>
          <p:nvPr/>
        </p:nvGrpSpPr>
        <p:grpSpPr>
          <a:xfrm>
            <a:off x="5614786" y="784222"/>
            <a:ext cx="1251984" cy="358200"/>
            <a:chOff x="5470062" y="1167647"/>
            <a:chExt cx="1251984" cy="358200"/>
          </a:xfrm>
        </p:grpSpPr>
        <p:sp>
          <p:nvSpPr>
            <p:cNvPr id="116" name="Google Shape;116;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9" name="Google Shape;119;p1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120" name="Google Shape;120;p14"/>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21" name="Google Shape;121;p14"/>
          <p:cNvSpPr txBox="1"/>
          <p:nvPr/>
        </p:nvSpPr>
        <p:spPr>
          <a:xfrm>
            <a:off x="1802525" y="2634175"/>
            <a:ext cx="5286600" cy="2450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Άσκηση αυτοαναστοχασμού </a:t>
            </a:r>
            <a:r>
              <a:rPr lang="cs-CZ" sz="2000">
                <a:solidFill>
                  <a:schemeClr val="dk1"/>
                </a:solidFill>
                <a:latin typeface="Philosopher"/>
                <a:ea typeface="Philosopher"/>
                <a:cs typeface="Philosopher"/>
                <a:sym typeface="Philosopher"/>
              </a:rPr>
              <a:t>(30 λεπτά)</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Σκεφτείτε πώς οι γνώσεις από το άρθρο εφαρμόζονται στο πλαίσιο της διδασκαλίας σας.</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Προσδιορισμός πιθανών ευκαιριών και προκλήσεων κατά τη συμμετοχή μαθητών σε μη παραδοσιακά περιβάλλοντα.</a:t>
            </a:r>
            <a:endParaRPr sz="200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42F3CA26-E49E-8001-BA7E-7CEDBC1249EB}"/>
              </a:ext>
            </a:extLst>
          </p:cNvPr>
          <p:cNvPicPr>
            <a:picLocks noChangeAspect="1"/>
          </p:cNvPicPr>
          <p:nvPr/>
        </p:nvPicPr>
        <p:blipFill>
          <a:blip r:embed="rId6"/>
          <a:stretch>
            <a:fillRect/>
          </a:stretch>
        </p:blipFill>
        <p:spPr>
          <a:xfrm>
            <a:off x="169922" y="6313983"/>
            <a:ext cx="2177038" cy="4567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p:nvPr/>
        </p:nvSpPr>
        <p:spPr>
          <a:xfrm rot="10800000">
            <a:off x="5469998" y="14300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127" name="Google Shape;127;p15"/>
          <p:cNvSpPr txBox="1"/>
          <p:nvPr/>
        </p:nvSpPr>
        <p:spPr>
          <a:xfrm>
            <a:off x="2214900" y="-2"/>
            <a:ext cx="7762200" cy="11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000" b="1">
                <a:solidFill>
                  <a:schemeClr val="dk1"/>
                </a:solidFill>
                <a:latin typeface="Philosopher"/>
                <a:ea typeface="Philosopher"/>
                <a:cs typeface="Philosopher"/>
                <a:sym typeface="Philosopher"/>
              </a:rPr>
              <a:t>3. Στρατηγικές για την προσέλκυση δύσκολα προσεγγίσιμων ενηλίκων εκπαιδευομένων μέσω πλατφορμών κοινωνικής δικτύωσης (I)</a:t>
            </a:r>
            <a:endParaRPr sz="2000" b="1" i="0" u="none" strike="noStrike" cap="none">
              <a:solidFill>
                <a:schemeClr val="dk1"/>
              </a:solidFill>
              <a:latin typeface="Philosopher"/>
              <a:ea typeface="Philosopher"/>
              <a:cs typeface="Philosopher"/>
              <a:sym typeface="Philosopher"/>
            </a:endParaRPr>
          </a:p>
        </p:txBody>
      </p:sp>
      <p:grpSp>
        <p:nvGrpSpPr>
          <p:cNvPr id="128" name="Google Shape;128;p15"/>
          <p:cNvGrpSpPr/>
          <p:nvPr/>
        </p:nvGrpSpPr>
        <p:grpSpPr>
          <a:xfrm>
            <a:off x="5641021" y="960179"/>
            <a:ext cx="909942" cy="258441"/>
            <a:chOff x="5470062" y="1167647"/>
            <a:chExt cx="1251984" cy="358200"/>
          </a:xfrm>
        </p:grpSpPr>
        <p:sp>
          <p:nvSpPr>
            <p:cNvPr id="129" name="Google Shape;129;p1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2" name="Google Shape;132;p1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34" name="Google Shape;134;p15"/>
          <p:cNvSpPr txBox="1"/>
          <p:nvPr/>
        </p:nvSpPr>
        <p:spPr>
          <a:xfrm>
            <a:off x="0" y="1729000"/>
            <a:ext cx="5348400" cy="42159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15000"/>
              </a:lnSpc>
              <a:spcBef>
                <a:spcPts val="1500"/>
              </a:spcBef>
              <a:spcAft>
                <a:spcPts val="0"/>
              </a:spcAft>
              <a:buClr>
                <a:schemeClr val="dk1"/>
              </a:buClr>
              <a:buSzPts val="1600"/>
              <a:buFont typeface="Philosopher"/>
              <a:buChar char="●"/>
            </a:pPr>
            <a:r>
              <a:rPr lang="cs-CZ" dirty="0">
                <a:solidFill>
                  <a:schemeClr val="dk1"/>
                </a:solidFill>
                <a:latin typeface="Philosopher"/>
                <a:ea typeface="Philosopher"/>
                <a:cs typeface="Philosopher"/>
                <a:sym typeface="Philosopher"/>
              </a:rPr>
              <a:t>Πόρος 3: Εγγραφή διαδικτυακού σεμιναρίου (1 ώρα)</a:t>
            </a:r>
            <a:endParaRPr dirty="0">
              <a:solidFill>
                <a:schemeClr val="dk1"/>
              </a:solidFill>
              <a:latin typeface="Philosopher"/>
              <a:ea typeface="Philosopher"/>
              <a:cs typeface="Philosopher"/>
              <a:sym typeface="Philosopher"/>
            </a:endParaRPr>
          </a:p>
          <a:p>
            <a:pPr marL="914400" marR="0" lvl="1" indent="-330200" algn="l" rtl="0">
              <a:lnSpc>
                <a:spcPct val="115000"/>
              </a:lnSpc>
              <a:spcBef>
                <a:spcPts val="0"/>
              </a:spcBef>
              <a:spcAft>
                <a:spcPts val="0"/>
              </a:spcAft>
              <a:buClr>
                <a:schemeClr val="dk1"/>
              </a:buClr>
              <a:buSzPts val="1600"/>
              <a:buFont typeface="Philosopher"/>
              <a:buChar char="○"/>
            </a:pPr>
            <a:r>
              <a:rPr lang="cs-CZ" dirty="0">
                <a:solidFill>
                  <a:schemeClr val="dk1"/>
                </a:solidFill>
                <a:latin typeface="Philosopher"/>
                <a:ea typeface="Philosopher"/>
                <a:cs typeface="Philosopher"/>
                <a:sym typeface="Philosopher"/>
              </a:rPr>
              <a:t>Διαβάστε ένα άρθρο σχετικά με το πώς οι ενήλικες εκπαιδευόμενοι προσαρμόζονται στα μέσα κοινωνικής δικτύωσης ως πλατφόρμα ηλεκτρονικής μάθησης: </a:t>
            </a:r>
            <a:r>
              <a:rPr lang="cs-CZ" u="sng" dirty="0">
                <a:solidFill>
                  <a:schemeClr val="hlink"/>
                </a:solidFill>
                <a:latin typeface="Philosopher"/>
                <a:ea typeface="Philosopher"/>
                <a:cs typeface="Philosopher"/>
                <a:sym typeface="Philosopher"/>
                <a:hlinkClick r:id="rId4"/>
              </a:rPr>
              <a:t>https:</a:t>
            </a:r>
            <a:r>
              <a:rPr lang="cs-CZ" dirty="0">
                <a:solidFill>
                  <a:schemeClr val="dk1"/>
                </a:solidFill>
                <a:latin typeface="Philosopher"/>
                <a:ea typeface="Philosopher"/>
                <a:cs typeface="Philosopher"/>
                <a:sym typeface="Philosopher"/>
                <a:hlinkClick r:id="rId4"/>
              </a:rPr>
              <a:t>//www.researchgate.net/publication/335364325_THE_ADOPTION_OF_SOCIAL_MEDIA_BY_ADULT_LEARNERS_AS_AN_E-LEARNING_PLATFORM</a:t>
            </a:r>
            <a:r>
              <a:rPr lang="el-GR" dirty="0">
                <a:solidFill>
                  <a:schemeClr val="dk1"/>
                </a:solidFill>
                <a:latin typeface="Philosopher"/>
                <a:ea typeface="Philosopher"/>
                <a:cs typeface="Philosopher"/>
                <a:sym typeface="Philosopher"/>
              </a:rPr>
              <a:t> </a:t>
            </a:r>
            <a:r>
              <a:rPr lang="cs-CZ" dirty="0">
                <a:solidFill>
                  <a:schemeClr val="dk1"/>
                </a:solidFill>
                <a:latin typeface="Philosopher"/>
                <a:ea typeface="Philosopher"/>
                <a:cs typeface="Philosopher"/>
                <a:sym typeface="Philosopher"/>
              </a:rPr>
              <a:t> </a:t>
            </a:r>
            <a:endParaRPr dirty="0">
              <a:solidFill>
                <a:schemeClr val="dk1"/>
              </a:solidFill>
              <a:latin typeface="Philosopher"/>
              <a:ea typeface="Philosopher"/>
              <a:cs typeface="Philosopher"/>
              <a:sym typeface="Philosopher"/>
            </a:endParaRPr>
          </a:p>
          <a:p>
            <a:pPr marL="914400" lvl="1" indent="-317500" algn="l" rtl="0">
              <a:lnSpc>
                <a:spcPct val="115000"/>
              </a:lnSpc>
              <a:spcBef>
                <a:spcPts val="0"/>
              </a:spcBef>
              <a:spcAft>
                <a:spcPts val="0"/>
              </a:spcAft>
              <a:buClr>
                <a:schemeClr val="dk1"/>
              </a:buClr>
              <a:buSzPts val="1400"/>
              <a:buFont typeface="Philosopher"/>
              <a:buChar char="○"/>
            </a:pPr>
            <a:r>
              <a:rPr lang="cs-CZ" dirty="0">
                <a:solidFill>
                  <a:schemeClr val="dk1"/>
                </a:solidFill>
                <a:latin typeface="Philosopher"/>
                <a:ea typeface="Philosopher"/>
                <a:cs typeface="Philosopher"/>
                <a:sym typeface="Philosopher"/>
              </a:rPr>
              <a:t>Για τη μετάφραση του άρθρου - δοκιμάστε το deeple.com</a:t>
            </a:r>
            <a:r>
              <a:rPr lang="el-GR" dirty="0">
                <a:solidFill>
                  <a:schemeClr val="dk1"/>
                </a:solidFill>
                <a:latin typeface="Philosopher"/>
                <a:ea typeface="Philosopher"/>
                <a:cs typeface="Philosopher"/>
                <a:sym typeface="Philosopher"/>
              </a:rPr>
              <a:t> </a:t>
            </a:r>
            <a:r>
              <a:rPr lang="cs-CZ" dirty="0">
                <a:solidFill>
                  <a:schemeClr val="dk1"/>
                </a:solidFill>
                <a:latin typeface="Philosopher"/>
                <a:ea typeface="Philosopher"/>
                <a:cs typeface="Philosopher"/>
                <a:sym typeface="Philosopher"/>
              </a:rPr>
              <a:t> </a:t>
            </a:r>
            <a:endParaRPr sz="1200" dirty="0">
              <a:solidFill>
                <a:schemeClr val="dk1"/>
              </a:solidFill>
              <a:latin typeface="Philosopher"/>
              <a:ea typeface="Philosopher"/>
              <a:cs typeface="Philosopher"/>
              <a:sym typeface="Philosopher"/>
            </a:endParaRPr>
          </a:p>
          <a:p>
            <a:pPr marL="914400" marR="0" lvl="1" indent="-330200" algn="l" rtl="0">
              <a:lnSpc>
                <a:spcPct val="115000"/>
              </a:lnSpc>
              <a:spcBef>
                <a:spcPts val="1000"/>
              </a:spcBef>
              <a:spcAft>
                <a:spcPts val="1000"/>
              </a:spcAft>
              <a:buClr>
                <a:schemeClr val="dk1"/>
              </a:buClr>
              <a:buSzPts val="1600"/>
              <a:buFont typeface="Philosopher"/>
              <a:buChar char="○"/>
            </a:pPr>
            <a:r>
              <a:rPr lang="cs-CZ" dirty="0">
                <a:solidFill>
                  <a:schemeClr val="dk1"/>
                </a:solidFill>
                <a:latin typeface="Philosopher"/>
                <a:ea typeface="Philosopher"/>
                <a:cs typeface="Philosopher"/>
                <a:sym typeface="Philosopher"/>
              </a:rPr>
              <a:t>Μάθετε πρακτικές συμβουλές και μελέτες περιπτώσεων από εκπαιδευτικούς που έχουν χρησιμοποιήσει με επιτυχία τα μέσα κοινωνικής δικτύωσης για τη δέσμευση - </a:t>
            </a:r>
            <a:r>
              <a:rPr lang="cs-CZ" dirty="0">
                <a:solidFill>
                  <a:schemeClr val="dk1"/>
                </a:solidFill>
                <a:latin typeface="Philosopher"/>
                <a:ea typeface="Philosopher"/>
                <a:cs typeface="Philosopher"/>
                <a:sym typeface="Philosopher"/>
                <a:hlinkClick r:id="rId5"/>
              </a:rPr>
              <a:t>https://epale.ec.europa.eu/en/blog/social-media-adult-learning-benefits-and-uses</a:t>
            </a:r>
            <a:r>
              <a:rPr lang="el-GR" dirty="0">
                <a:solidFill>
                  <a:schemeClr val="dk1"/>
                </a:solidFill>
                <a:latin typeface="Philosopher"/>
                <a:ea typeface="Philosopher"/>
                <a:cs typeface="Philosopher"/>
                <a:sym typeface="Philosopher"/>
              </a:rPr>
              <a:t> </a:t>
            </a:r>
            <a:r>
              <a:rPr lang="cs-CZ" dirty="0">
                <a:solidFill>
                  <a:schemeClr val="dk1"/>
                </a:solidFill>
                <a:latin typeface="Philosopher"/>
                <a:ea typeface="Philosopher"/>
                <a:cs typeface="Philosopher"/>
                <a:sym typeface="Philosopher"/>
              </a:rPr>
              <a:t> (χρησιμοποιήστε τη δυνατότητα μετάφρασης στη σελίδα).</a:t>
            </a:r>
            <a:endParaRPr dirty="0">
              <a:solidFill>
                <a:schemeClr val="dk1"/>
              </a:solidFill>
              <a:latin typeface="Philosopher"/>
              <a:ea typeface="Philosopher"/>
              <a:cs typeface="Philosopher"/>
              <a:sym typeface="Philosopher"/>
            </a:endParaRPr>
          </a:p>
        </p:txBody>
      </p:sp>
      <p:sp>
        <p:nvSpPr>
          <p:cNvPr id="135" name="Google Shape;135;p15"/>
          <p:cNvSpPr txBox="1"/>
          <p:nvPr/>
        </p:nvSpPr>
        <p:spPr>
          <a:xfrm>
            <a:off x="5638300" y="1532625"/>
            <a:ext cx="6096000" cy="4328847"/>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sz="1200" b="1" dirty="0">
                <a:solidFill>
                  <a:schemeClr val="dk1"/>
                </a:solidFill>
                <a:latin typeface="Philosopher"/>
                <a:ea typeface="Philosopher"/>
                <a:cs typeface="Philosopher"/>
                <a:sym typeface="Philosopher"/>
              </a:rPr>
              <a:t>"Η υιοθέτηση των μέσων κοινωνικής δικτύωσης από ενήλικες εκπαιδευόμενους ως πλατφόρμα ηλεκτρονικής μάθησης"</a:t>
            </a:r>
            <a:endParaRPr sz="1200" b="1" dirty="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r>
              <a:rPr lang="cs-CZ" sz="1200" dirty="0">
                <a:solidFill>
                  <a:schemeClr val="dk1"/>
                </a:solidFill>
                <a:latin typeface="Philosopher"/>
                <a:ea typeface="Philosopher"/>
                <a:cs typeface="Philosopher"/>
                <a:sym typeface="Philosopher"/>
              </a:rPr>
              <a:t>Moodley, P</a:t>
            </a:r>
            <a:endParaRPr sz="1200" dirty="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1200" dirty="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sz="1200" dirty="0">
                <a:solidFill>
                  <a:schemeClr val="dk1"/>
                </a:solidFill>
                <a:latin typeface="Philosopher"/>
                <a:ea typeface="Philosopher"/>
                <a:cs typeface="Philosopher"/>
                <a:sym typeface="Philosopher"/>
              </a:rPr>
              <a:t>ΠΕΡΙΛΗΨΗ: Οι </a:t>
            </a:r>
            <a:r>
              <a:rPr lang="cs-CZ" sz="1200" i="1" dirty="0">
                <a:solidFill>
                  <a:schemeClr val="dk1"/>
                </a:solidFill>
                <a:latin typeface="Philosopher"/>
                <a:ea typeface="Philosopher"/>
                <a:cs typeface="Philosopher"/>
                <a:sym typeface="Philosopher"/>
              </a:rPr>
              <a:t>πρόσφατες τεχνολογικές εξελίξεις έχουν αυξήσει τις πλατφόρμες και την ικανότητα μάθησης στα ΑΕΙ. Ενώ η υιοθέτηση των εργαλείων web 2.0 από τους προπτυχιακούς φοιτητές συνεχίζει να αποτελεί εστίαση στη συζήτηση για την ηλεκτρονική μάθηση, θα πρέπει να δοθεί προσοχή στους ενήλικες εκπαιδευόμενους που αναγκάζονται να προσαρμοστούν στην πληθώρα τεχνολογικά καινοτόμων εκπαιδευτικών πρακτικών. Το παρόν έγγραφο, διερευνά την εμπειρία των ενήλικων εκπαιδευομένων από τη χρήση των μέσων κοινωνικής δικτύωσης που χρησιμοποιούνται ως πλατφόρμα ηλεκτρονικής μάθησης για ένα μάθημα μεθοδολογίας της έρευνας (RMBA 201).  Για τη διάρκεια του μαθήματος δημιουργήθηκε και παρακολουθήθηκε μια σελίδα στο Facebook, η οποία ενημερωνόταν τακτικά με διαφάνειες του μαθήματος (με τη μορφή βίντεο) και ειδοποιήσεις. Για την επιλογή του δείγματος χρησιμοποιήθηκε η τεχνική δειγματοληψίας μη πιθανότητας. Μόνο οι ενήλικοι εκπαιδευόμενοι που είχαν πρόσβαση στα προβλεπόμενα μέσα κοινωνικής δικτύωσης που είχαν σχεδιαστεί για το μάθημα ήταν επιλέξιμοι να συμμετάσχουν στην παρούσα μελέτη. Αυτό σήμαινε ότι χρησιμοποιήθηκε σκόπιμη δειγματοληψία για τη δημιουργία του επιθυμητού δείγματος. Πενήντα επτά ενήλικοι εκπαιδευόμενοι συμπλήρωσαν ένα ερωτηματολόγιο κλειστού τύπου.  Η μελέτη αποκαλύπτει ότι παρόλο που οι ενήλικοι εκπαιδευόμενοι αργούσαν να κατανοήσουν την έννοια των μέσων κοινωνικής δικτύωσης ως πλατφόρμα ηλεκτρονικής μάθησης, το ενδιαφέρον τους αυξανόταν εκθετικά από εβδομάδα σε εβδομάδα. Επιπλέον, στις περιόδους δοκιμής παρατηρήθηκε τεράστια δραστηριότητα από τους ενήλικες εκπαιδευόμενους στα μέσα κοινωνικής δικτύωσης, γεγονός ενδεικτικό της χρησιμότητας των μέσων κοινωνικής δικτύωσης ως πλατφόρμα ηλεκτρονικής μάθησης.</a:t>
            </a:r>
            <a:endParaRPr sz="1200" i="1"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D4641E0D-0239-6E6E-ADEC-4BDC095EB343}"/>
              </a:ext>
            </a:extLst>
          </p:cNvPr>
          <p:cNvPicPr>
            <a:picLocks noChangeAspect="1"/>
          </p:cNvPicPr>
          <p:nvPr/>
        </p:nvPicPr>
        <p:blipFill>
          <a:blip r:embed="rId6"/>
          <a:stretch>
            <a:fillRect/>
          </a:stretch>
        </p:blipFill>
        <p:spPr>
          <a:xfrm>
            <a:off x="497162" y="6287409"/>
            <a:ext cx="2177038" cy="4567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p:nvPr/>
        </p:nvSpPr>
        <p:spPr>
          <a:xfrm>
            <a:off x="6395975" y="3363450"/>
            <a:ext cx="5181600" cy="26746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41" name="Google Shape;141;p16"/>
          <p:cNvSpPr txBox="1"/>
          <p:nvPr/>
        </p:nvSpPr>
        <p:spPr>
          <a:xfrm>
            <a:off x="6395975" y="1444963"/>
            <a:ext cx="53007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dirty="0">
                <a:solidFill>
                  <a:schemeClr val="dk1"/>
                </a:solidFill>
                <a:latin typeface="Philosopher"/>
                <a:ea typeface="Philosopher"/>
                <a:cs typeface="Philosopher"/>
                <a:sym typeface="Philosopher"/>
              </a:rPr>
              <a:t>3. Στρατηγικές για την προσέλκυση δύσκολα προσεγγίσιμων ενηλίκων εκπαιδευομένων μέσω των πλατφορμών των μέσων κοινωνικής δικτύωσης (II)</a:t>
            </a:r>
            <a:endParaRPr sz="2400" b="1" i="0" u="none" strike="noStrike" cap="none" dirty="0">
              <a:solidFill>
                <a:schemeClr val="dk1"/>
              </a:solidFill>
              <a:latin typeface="Philosopher"/>
              <a:ea typeface="Philosopher"/>
              <a:cs typeface="Philosopher"/>
              <a:sym typeface="Philosopher"/>
            </a:endParaRPr>
          </a:p>
        </p:txBody>
      </p:sp>
      <p:grpSp>
        <p:nvGrpSpPr>
          <p:cNvPr id="142" name="Google Shape;142;p16"/>
          <p:cNvGrpSpPr/>
          <p:nvPr/>
        </p:nvGrpSpPr>
        <p:grpSpPr>
          <a:xfrm>
            <a:off x="2719261" y="4198510"/>
            <a:ext cx="1251984" cy="358200"/>
            <a:chOff x="5470062" y="1167647"/>
            <a:chExt cx="1251984" cy="358200"/>
          </a:xfrm>
        </p:grpSpPr>
        <p:sp>
          <p:nvSpPr>
            <p:cNvPr id="143" name="Google Shape;143;p1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1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6" name="Google Shape;146;p1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8" name="Google Shape;148;p16"/>
          <p:cNvSpPr txBox="1"/>
          <p:nvPr/>
        </p:nvSpPr>
        <p:spPr>
          <a:xfrm>
            <a:off x="6487675" y="3118800"/>
            <a:ext cx="4917900" cy="267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1800" dirty="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1800" b="1" dirty="0">
                <a:solidFill>
                  <a:schemeClr val="dk1"/>
                </a:solidFill>
                <a:latin typeface="Philosopher"/>
                <a:ea typeface="Philosopher"/>
                <a:cs typeface="Philosopher"/>
                <a:sym typeface="Philosopher"/>
              </a:rPr>
              <a:t>Άσκηση αυτοαναστοχασμού </a:t>
            </a:r>
            <a:r>
              <a:rPr lang="cs-CZ" sz="1800" dirty="0">
                <a:solidFill>
                  <a:schemeClr val="dk1"/>
                </a:solidFill>
                <a:latin typeface="Philosopher"/>
                <a:ea typeface="Philosopher"/>
                <a:cs typeface="Philosopher"/>
                <a:sym typeface="Philosopher"/>
              </a:rPr>
              <a:t>(30 λεπτά)</a:t>
            </a:r>
            <a:endParaRPr sz="1800" dirty="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1800" dirty="0">
                <a:solidFill>
                  <a:schemeClr val="dk1"/>
                </a:solidFill>
                <a:latin typeface="Philosopher"/>
                <a:ea typeface="Philosopher"/>
                <a:cs typeface="Philosopher"/>
                <a:sym typeface="Philosopher"/>
              </a:rPr>
              <a:t>Σημειώστε τα βασικά συμπεράσματα από το άρθρο και το ιστολόγιο.</a:t>
            </a:r>
            <a:endParaRPr sz="1800" dirty="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1800" dirty="0">
                <a:solidFill>
                  <a:schemeClr val="dk1"/>
                </a:solidFill>
                <a:latin typeface="Philosopher"/>
                <a:ea typeface="Philosopher"/>
                <a:cs typeface="Philosopher"/>
                <a:sym typeface="Philosopher"/>
              </a:rPr>
              <a:t>Σκεφτείτε τρόπους με τους οποίους θα μπορούσατε να προσαρμόσετε τις στρατηγικές των μέσων κοινωνικής δικτύωσης για να συνδεθείτε με τους δικούς σας μαθητές.</a:t>
            </a:r>
            <a:endParaRPr sz="1800" dirty="0">
              <a:solidFill>
                <a:schemeClr val="dk1"/>
              </a:solidFill>
              <a:latin typeface="Philosopher"/>
              <a:ea typeface="Philosopher"/>
              <a:cs typeface="Philosopher"/>
              <a:sym typeface="Philosopher"/>
            </a:endParaRPr>
          </a:p>
        </p:txBody>
      </p:sp>
      <p:sp>
        <p:nvSpPr>
          <p:cNvPr id="149" name="Google Shape;149;p16"/>
          <p:cNvSpPr/>
          <p:nvPr/>
        </p:nvSpPr>
        <p:spPr>
          <a:xfrm>
            <a:off x="595550" y="394100"/>
            <a:ext cx="5499403" cy="3567674"/>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4">
              <a:alphaModFix/>
            </a:blip>
            <a:stretch>
              <a:fillRect t="-7679" b="-6428"/>
            </a:stretch>
          </a:blipFill>
          <a:ln>
            <a:noFill/>
          </a:ln>
        </p:spPr>
      </p:sp>
      <p:pic>
        <p:nvPicPr>
          <p:cNvPr id="2" name="Picture 1">
            <a:extLst>
              <a:ext uri="{FF2B5EF4-FFF2-40B4-BE49-F238E27FC236}">
                <a16:creationId xmlns:a16="http://schemas.microsoft.com/office/drawing/2014/main" id="{0AA1F2AB-0A64-B070-75EC-17A32F26DECF}"/>
              </a:ext>
            </a:extLst>
          </p:cNvPr>
          <p:cNvPicPr>
            <a:picLocks noChangeAspect="1"/>
          </p:cNvPicPr>
          <p:nvPr/>
        </p:nvPicPr>
        <p:blipFill>
          <a:blip r:embed="rId5"/>
          <a:stretch>
            <a:fillRect/>
          </a:stretch>
        </p:blipFill>
        <p:spPr>
          <a:xfrm>
            <a:off x="169922" y="6313983"/>
            <a:ext cx="2177038" cy="456732"/>
          </a:xfrm>
          <a:prstGeom prst="rect">
            <a:avLst/>
          </a:prstGeom>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1683</Words>
  <Application>Microsoft Office PowerPoint</Application>
  <PresentationFormat>Widescreen</PresentationFormat>
  <Paragraphs>107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Noto Sans</vt:lpstr>
      <vt:lpstr>Roboto</vt:lpstr>
      <vt:lpstr>Calibri</vt:lpstr>
      <vt:lpstr>Philosopher</vt:lpstr>
      <vt:lpstr>Quattrocento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docId:300DF7E67FFB0CA4DB42CE2C3929467B</cp:keywords>
  <cp:lastModifiedBy>Elena Shaili</cp:lastModifiedBy>
  <cp:revision>2</cp:revision>
  <dcterms:modified xsi:type="dcterms:W3CDTF">2024-12-05T10:19:57Z</dcterms:modified>
</cp:coreProperties>
</file>