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2192000" cy="6858000"/>
  <p:notesSz cx="6858000" cy="9144000"/>
  <p:embeddedFontLst>
    <p:embeddedFont>
      <p:font typeface="Noto Sans" panose="020B0502040504020204" pitchFamily="34" charset="0"/>
      <p:regular r:id="rId44"/>
      <p:bold r:id="rId45"/>
      <p:italic r:id="rId46"/>
      <p:boldItalic r:id="rId47"/>
    </p:embeddedFont>
    <p:embeddedFont>
      <p:font typeface="Philosopher" panose="020B0604020202020204" charset="0"/>
      <p:regular r:id="rId48"/>
      <p:bold r:id="rId49"/>
      <p:italic r:id="rId50"/>
      <p:boldItalic r:id="rId51"/>
    </p:embeddedFont>
    <p:embeddedFont>
      <p:font typeface="Roboto" panose="02000000000000000000" pitchFamily="2"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9BB64B-004D-4A57-93EB-514B668D8856}" v="41" dt="2024-12-03T13:03:15.4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1013"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theme" Target="theme/theme1.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ł Cegliński" userId="5023d19ad7c3bd6d" providerId="LiveId" clId="{279BB64B-004D-4A57-93EB-514B668D8856}"/>
    <pc:docChg chg="undo custSel modSld">
      <pc:chgData name="Michał Cegliński" userId="5023d19ad7c3bd6d" providerId="LiveId" clId="{279BB64B-004D-4A57-93EB-514B668D8856}" dt="2024-12-03T13:03:18.487" v="138" actId="1076"/>
      <pc:docMkLst>
        <pc:docMk/>
      </pc:docMkLst>
      <pc:sldChg chg="addSp delSp modSp mod">
        <pc:chgData name="Michał Cegliński" userId="5023d19ad7c3bd6d" providerId="LiveId" clId="{279BB64B-004D-4A57-93EB-514B668D8856}" dt="2024-12-03T13:03:18.487" v="138" actId="1076"/>
        <pc:sldMkLst>
          <pc:docMk/>
          <pc:sldMk cId="0" sldId="256"/>
        </pc:sldMkLst>
        <pc:picChg chg="add mod">
          <ac:chgData name="Michał Cegliński" userId="5023d19ad7c3bd6d" providerId="LiveId" clId="{279BB64B-004D-4A57-93EB-514B668D8856}" dt="2024-12-03T13:03:18.487" v="138" actId="1076"/>
          <ac:picMkLst>
            <pc:docMk/>
            <pc:sldMk cId="0" sldId="256"/>
            <ac:picMk id="2" creationId="{7CC38CC5-226B-F32C-1EB6-5539608A4889}"/>
          </ac:picMkLst>
        </pc:picChg>
        <pc:picChg chg="del">
          <ac:chgData name="Michał Cegliński" userId="5023d19ad7c3bd6d" providerId="LiveId" clId="{279BB64B-004D-4A57-93EB-514B668D8856}" dt="2024-12-03T13:03:14.931" v="136" actId="478"/>
          <ac:picMkLst>
            <pc:docMk/>
            <pc:sldMk cId="0" sldId="256"/>
            <ac:picMk id="40" creationId="{00000000-0000-0000-0000-000000000000}"/>
          </ac:picMkLst>
        </pc:picChg>
      </pc:sldChg>
      <pc:sldChg chg="addSp delSp modSp mod">
        <pc:chgData name="Michał Cegliński" userId="5023d19ad7c3bd6d" providerId="LiveId" clId="{279BB64B-004D-4A57-93EB-514B668D8856}" dt="2024-12-03T13:03:10.863" v="135" actId="1076"/>
        <pc:sldMkLst>
          <pc:docMk/>
          <pc:sldMk cId="0" sldId="257"/>
        </pc:sldMkLst>
        <pc:picChg chg="add mod">
          <ac:chgData name="Michał Cegliński" userId="5023d19ad7c3bd6d" providerId="LiveId" clId="{279BB64B-004D-4A57-93EB-514B668D8856}" dt="2024-12-03T13:03:10.863" v="135" actId="1076"/>
          <ac:picMkLst>
            <pc:docMk/>
            <pc:sldMk cId="0" sldId="257"/>
            <ac:picMk id="2" creationId="{B74F00EC-4D3D-06F0-F994-E8424B9315CE}"/>
          </ac:picMkLst>
        </pc:picChg>
        <pc:picChg chg="del">
          <ac:chgData name="Michał Cegliński" userId="5023d19ad7c3bd6d" providerId="LiveId" clId="{279BB64B-004D-4A57-93EB-514B668D8856}" dt="2024-12-03T13:03:07.831" v="133" actId="478"/>
          <ac:picMkLst>
            <pc:docMk/>
            <pc:sldMk cId="0" sldId="257"/>
            <ac:picMk id="60" creationId="{00000000-0000-0000-0000-000000000000}"/>
          </ac:picMkLst>
        </pc:picChg>
      </pc:sldChg>
      <pc:sldChg chg="addSp delSp modSp mod">
        <pc:chgData name="Michał Cegliński" userId="5023d19ad7c3bd6d" providerId="LiveId" clId="{279BB64B-004D-4A57-93EB-514B668D8856}" dt="2024-12-03T13:03:05.057" v="132" actId="1076"/>
        <pc:sldMkLst>
          <pc:docMk/>
          <pc:sldMk cId="0" sldId="258"/>
        </pc:sldMkLst>
        <pc:picChg chg="add mod">
          <ac:chgData name="Michał Cegliński" userId="5023d19ad7c3bd6d" providerId="LiveId" clId="{279BB64B-004D-4A57-93EB-514B668D8856}" dt="2024-12-03T13:03:05.057" v="132" actId="1076"/>
          <ac:picMkLst>
            <pc:docMk/>
            <pc:sldMk cId="0" sldId="258"/>
            <ac:picMk id="2" creationId="{680D0950-6E75-50D0-90FE-C19EF218CC12}"/>
          </ac:picMkLst>
        </pc:picChg>
        <pc:picChg chg="del">
          <ac:chgData name="Michał Cegliński" userId="5023d19ad7c3bd6d" providerId="LiveId" clId="{279BB64B-004D-4A57-93EB-514B668D8856}" dt="2024-12-03T13:03:01.936" v="130" actId="478"/>
          <ac:picMkLst>
            <pc:docMk/>
            <pc:sldMk cId="0" sldId="258"/>
            <ac:picMk id="77" creationId="{00000000-0000-0000-0000-000000000000}"/>
          </ac:picMkLst>
        </pc:picChg>
      </pc:sldChg>
      <pc:sldChg chg="addSp delSp modSp mod">
        <pc:chgData name="Michał Cegliński" userId="5023d19ad7c3bd6d" providerId="LiveId" clId="{279BB64B-004D-4A57-93EB-514B668D8856}" dt="2024-12-03T13:02:58.944" v="129" actId="1076"/>
        <pc:sldMkLst>
          <pc:docMk/>
          <pc:sldMk cId="0" sldId="259"/>
        </pc:sldMkLst>
        <pc:picChg chg="add mod">
          <ac:chgData name="Michał Cegliński" userId="5023d19ad7c3bd6d" providerId="LiveId" clId="{279BB64B-004D-4A57-93EB-514B668D8856}" dt="2024-12-03T13:02:58.944" v="129" actId="1076"/>
          <ac:picMkLst>
            <pc:docMk/>
            <pc:sldMk cId="0" sldId="259"/>
            <ac:picMk id="2" creationId="{7ACA97EF-FDC0-29CE-8F15-559047A1BD90}"/>
          </ac:picMkLst>
        </pc:picChg>
        <pc:picChg chg="mod">
          <ac:chgData name="Michał Cegliński" userId="5023d19ad7c3bd6d" providerId="LiveId" clId="{279BB64B-004D-4A57-93EB-514B668D8856}" dt="2024-12-03T13:02:55.025" v="128" actId="1076"/>
          <ac:picMkLst>
            <pc:docMk/>
            <pc:sldMk cId="0" sldId="259"/>
            <ac:picMk id="83" creationId="{00000000-0000-0000-0000-000000000000}"/>
          </ac:picMkLst>
        </pc:picChg>
        <pc:picChg chg="del">
          <ac:chgData name="Michał Cegliński" userId="5023d19ad7c3bd6d" providerId="LiveId" clId="{279BB64B-004D-4A57-93EB-514B668D8856}" dt="2024-12-03T13:02:51.025" v="125" actId="478"/>
          <ac:picMkLst>
            <pc:docMk/>
            <pc:sldMk cId="0" sldId="259"/>
            <ac:picMk id="86" creationId="{00000000-0000-0000-0000-000000000000}"/>
          </ac:picMkLst>
        </pc:picChg>
      </pc:sldChg>
      <pc:sldChg chg="addSp delSp modSp mod">
        <pc:chgData name="Michał Cegliński" userId="5023d19ad7c3bd6d" providerId="LiveId" clId="{279BB64B-004D-4A57-93EB-514B668D8856}" dt="2024-12-03T13:02:46.174" v="124" actId="1076"/>
        <pc:sldMkLst>
          <pc:docMk/>
          <pc:sldMk cId="0" sldId="260"/>
        </pc:sldMkLst>
        <pc:picChg chg="add mod">
          <ac:chgData name="Michał Cegliński" userId="5023d19ad7c3bd6d" providerId="LiveId" clId="{279BB64B-004D-4A57-93EB-514B668D8856}" dt="2024-12-03T13:02:46.174" v="124" actId="1076"/>
          <ac:picMkLst>
            <pc:docMk/>
            <pc:sldMk cId="0" sldId="260"/>
            <ac:picMk id="2" creationId="{8842483A-2F2C-5800-D3ED-F1B5F514506E}"/>
          </ac:picMkLst>
        </pc:picChg>
        <pc:picChg chg="del">
          <ac:chgData name="Michał Cegliński" userId="5023d19ad7c3bd6d" providerId="LiveId" clId="{279BB64B-004D-4A57-93EB-514B668D8856}" dt="2024-12-03T13:02:32.138" v="122" actId="21"/>
          <ac:picMkLst>
            <pc:docMk/>
            <pc:sldMk cId="0" sldId="260"/>
            <ac:picMk id="96" creationId="{00000000-0000-0000-0000-000000000000}"/>
          </ac:picMkLst>
        </pc:picChg>
      </pc:sldChg>
      <pc:sldChg chg="addSp delSp modSp mod">
        <pc:chgData name="Michał Cegliński" userId="5023d19ad7c3bd6d" providerId="LiveId" clId="{279BB64B-004D-4A57-93EB-514B668D8856}" dt="2024-12-03T13:02:27.752" v="121" actId="1076"/>
        <pc:sldMkLst>
          <pc:docMk/>
          <pc:sldMk cId="0" sldId="261"/>
        </pc:sldMkLst>
        <pc:picChg chg="add mod">
          <ac:chgData name="Michał Cegliński" userId="5023d19ad7c3bd6d" providerId="LiveId" clId="{279BB64B-004D-4A57-93EB-514B668D8856}" dt="2024-12-03T13:02:27.752" v="121" actId="1076"/>
          <ac:picMkLst>
            <pc:docMk/>
            <pc:sldMk cId="0" sldId="261"/>
            <ac:picMk id="2" creationId="{B14A935E-7D90-A8B9-047B-9FABA63B13E3}"/>
          </ac:picMkLst>
        </pc:picChg>
        <pc:picChg chg="del">
          <ac:chgData name="Michał Cegliński" userId="5023d19ad7c3bd6d" providerId="LiveId" clId="{279BB64B-004D-4A57-93EB-514B668D8856}" dt="2024-12-03T13:02:23.016" v="119" actId="21"/>
          <ac:picMkLst>
            <pc:docMk/>
            <pc:sldMk cId="0" sldId="261"/>
            <ac:picMk id="105" creationId="{00000000-0000-0000-0000-000000000000}"/>
          </ac:picMkLst>
        </pc:picChg>
        <pc:picChg chg="del">
          <ac:chgData name="Michał Cegliński" userId="5023d19ad7c3bd6d" providerId="LiveId" clId="{279BB64B-004D-4A57-93EB-514B668D8856}" dt="2024-12-03T13:02:17.448" v="116" actId="478"/>
          <ac:picMkLst>
            <pc:docMk/>
            <pc:sldMk cId="0" sldId="261"/>
            <ac:picMk id="106" creationId="{00000000-0000-0000-0000-000000000000}"/>
          </ac:picMkLst>
        </pc:picChg>
      </pc:sldChg>
      <pc:sldChg chg="addSp delSp modSp mod">
        <pc:chgData name="Michał Cegliński" userId="5023d19ad7c3bd6d" providerId="LiveId" clId="{279BB64B-004D-4A57-93EB-514B668D8856}" dt="2024-12-03T13:02:13.043" v="115" actId="1076"/>
        <pc:sldMkLst>
          <pc:docMk/>
          <pc:sldMk cId="0" sldId="262"/>
        </pc:sldMkLst>
        <pc:picChg chg="add mod">
          <ac:chgData name="Michał Cegliński" userId="5023d19ad7c3bd6d" providerId="LiveId" clId="{279BB64B-004D-4A57-93EB-514B668D8856}" dt="2024-12-03T13:02:13.043" v="115" actId="1076"/>
          <ac:picMkLst>
            <pc:docMk/>
            <pc:sldMk cId="0" sldId="262"/>
            <ac:picMk id="2" creationId="{0B47FE39-C6EC-0078-B66B-23F6E9219A30}"/>
          </ac:picMkLst>
        </pc:picChg>
        <pc:picChg chg="del">
          <ac:chgData name="Michał Cegliński" userId="5023d19ad7c3bd6d" providerId="LiveId" clId="{279BB64B-004D-4A57-93EB-514B668D8856}" dt="2024-12-03T13:02:09.760" v="113" actId="478"/>
          <ac:picMkLst>
            <pc:docMk/>
            <pc:sldMk cId="0" sldId="262"/>
            <ac:picMk id="117" creationId="{00000000-0000-0000-0000-000000000000}"/>
          </ac:picMkLst>
        </pc:picChg>
      </pc:sldChg>
      <pc:sldChg chg="addSp delSp modSp mod">
        <pc:chgData name="Michał Cegliński" userId="5023d19ad7c3bd6d" providerId="LiveId" clId="{279BB64B-004D-4A57-93EB-514B668D8856}" dt="2024-12-03T13:02:05.285" v="112" actId="1076"/>
        <pc:sldMkLst>
          <pc:docMk/>
          <pc:sldMk cId="0" sldId="263"/>
        </pc:sldMkLst>
        <pc:picChg chg="add mod">
          <ac:chgData name="Michał Cegliński" userId="5023d19ad7c3bd6d" providerId="LiveId" clId="{279BB64B-004D-4A57-93EB-514B668D8856}" dt="2024-12-03T13:02:05.285" v="112" actId="1076"/>
          <ac:picMkLst>
            <pc:docMk/>
            <pc:sldMk cId="0" sldId="263"/>
            <ac:picMk id="2" creationId="{D7AE5ED8-18B7-E2A0-067E-5FCAAD985D71}"/>
          </ac:picMkLst>
        </pc:picChg>
        <pc:picChg chg="del">
          <ac:chgData name="Michał Cegliński" userId="5023d19ad7c3bd6d" providerId="LiveId" clId="{279BB64B-004D-4A57-93EB-514B668D8856}" dt="2024-12-03T13:02:01.657" v="110" actId="478"/>
          <ac:picMkLst>
            <pc:docMk/>
            <pc:sldMk cId="0" sldId="263"/>
            <ac:picMk id="127" creationId="{00000000-0000-0000-0000-000000000000}"/>
          </ac:picMkLst>
        </pc:picChg>
      </pc:sldChg>
      <pc:sldChg chg="addSp delSp modSp mod">
        <pc:chgData name="Michał Cegliński" userId="5023d19ad7c3bd6d" providerId="LiveId" clId="{279BB64B-004D-4A57-93EB-514B668D8856}" dt="2024-12-03T13:01:59.084" v="109" actId="1076"/>
        <pc:sldMkLst>
          <pc:docMk/>
          <pc:sldMk cId="0" sldId="264"/>
        </pc:sldMkLst>
        <pc:picChg chg="add mod">
          <ac:chgData name="Michał Cegliński" userId="5023d19ad7c3bd6d" providerId="LiveId" clId="{279BB64B-004D-4A57-93EB-514B668D8856}" dt="2024-12-03T13:01:59.084" v="109" actId="1076"/>
          <ac:picMkLst>
            <pc:docMk/>
            <pc:sldMk cId="0" sldId="264"/>
            <ac:picMk id="2" creationId="{4F8FFB21-56D1-2E28-A96E-E1893B29054C}"/>
          </ac:picMkLst>
        </pc:picChg>
        <pc:picChg chg="del">
          <ac:chgData name="Michał Cegliński" userId="5023d19ad7c3bd6d" providerId="LiveId" clId="{279BB64B-004D-4A57-93EB-514B668D8856}" dt="2024-12-03T13:01:55.564" v="107" actId="478"/>
          <ac:picMkLst>
            <pc:docMk/>
            <pc:sldMk cId="0" sldId="264"/>
            <ac:picMk id="138" creationId="{00000000-0000-0000-0000-000000000000}"/>
          </ac:picMkLst>
        </pc:picChg>
      </pc:sldChg>
      <pc:sldChg chg="addSp delSp modSp mod">
        <pc:chgData name="Michał Cegliński" userId="5023d19ad7c3bd6d" providerId="LiveId" clId="{279BB64B-004D-4A57-93EB-514B668D8856}" dt="2024-12-03T13:01:52.128" v="106" actId="1076"/>
        <pc:sldMkLst>
          <pc:docMk/>
          <pc:sldMk cId="0" sldId="265"/>
        </pc:sldMkLst>
        <pc:picChg chg="add mod">
          <ac:chgData name="Michał Cegliński" userId="5023d19ad7c3bd6d" providerId="LiveId" clId="{279BB64B-004D-4A57-93EB-514B668D8856}" dt="2024-12-03T13:01:52.128" v="106" actId="1076"/>
          <ac:picMkLst>
            <pc:docMk/>
            <pc:sldMk cId="0" sldId="265"/>
            <ac:picMk id="2" creationId="{923E45FE-DF10-7FA1-3F20-91D34E78F974}"/>
          </ac:picMkLst>
        </pc:picChg>
        <pc:picChg chg="del">
          <ac:chgData name="Michał Cegliński" userId="5023d19ad7c3bd6d" providerId="LiveId" clId="{279BB64B-004D-4A57-93EB-514B668D8856}" dt="2024-12-03T13:01:48.401" v="104" actId="478"/>
          <ac:picMkLst>
            <pc:docMk/>
            <pc:sldMk cId="0" sldId="265"/>
            <ac:picMk id="150" creationId="{00000000-0000-0000-0000-000000000000}"/>
          </ac:picMkLst>
        </pc:picChg>
      </pc:sldChg>
      <pc:sldChg chg="addSp delSp modSp mod">
        <pc:chgData name="Michał Cegliński" userId="5023d19ad7c3bd6d" providerId="LiveId" clId="{279BB64B-004D-4A57-93EB-514B668D8856}" dt="2024-12-03T13:01:43.984" v="103" actId="1076"/>
        <pc:sldMkLst>
          <pc:docMk/>
          <pc:sldMk cId="0" sldId="266"/>
        </pc:sldMkLst>
        <pc:picChg chg="add mod">
          <ac:chgData name="Michał Cegliński" userId="5023d19ad7c3bd6d" providerId="LiveId" clId="{279BB64B-004D-4A57-93EB-514B668D8856}" dt="2024-12-03T13:01:43.984" v="103" actId="1076"/>
          <ac:picMkLst>
            <pc:docMk/>
            <pc:sldMk cId="0" sldId="266"/>
            <ac:picMk id="2" creationId="{AAECC32F-39E2-5624-A94E-25A4EA356C72}"/>
          </ac:picMkLst>
        </pc:picChg>
        <pc:picChg chg="del">
          <ac:chgData name="Michał Cegliński" userId="5023d19ad7c3bd6d" providerId="LiveId" clId="{279BB64B-004D-4A57-93EB-514B668D8856}" dt="2024-12-03T13:01:40.951" v="101" actId="478"/>
          <ac:picMkLst>
            <pc:docMk/>
            <pc:sldMk cId="0" sldId="266"/>
            <ac:picMk id="162" creationId="{00000000-0000-0000-0000-000000000000}"/>
          </ac:picMkLst>
        </pc:picChg>
      </pc:sldChg>
      <pc:sldChg chg="addSp delSp modSp mod">
        <pc:chgData name="Michał Cegliński" userId="5023d19ad7c3bd6d" providerId="LiveId" clId="{279BB64B-004D-4A57-93EB-514B668D8856}" dt="2024-12-03T13:01:37.948" v="100" actId="1076"/>
        <pc:sldMkLst>
          <pc:docMk/>
          <pc:sldMk cId="0" sldId="267"/>
        </pc:sldMkLst>
        <pc:picChg chg="add mod">
          <ac:chgData name="Michał Cegliński" userId="5023d19ad7c3bd6d" providerId="LiveId" clId="{279BB64B-004D-4A57-93EB-514B668D8856}" dt="2024-12-03T13:01:37.948" v="100" actId="1076"/>
          <ac:picMkLst>
            <pc:docMk/>
            <pc:sldMk cId="0" sldId="267"/>
            <ac:picMk id="2" creationId="{B86C253E-E54B-CCBD-ACF2-A1EDFEAAB3EF}"/>
          </ac:picMkLst>
        </pc:picChg>
        <pc:picChg chg="del">
          <ac:chgData name="Michał Cegliński" userId="5023d19ad7c3bd6d" providerId="LiveId" clId="{279BB64B-004D-4A57-93EB-514B668D8856}" dt="2024-12-03T13:01:34.445" v="98" actId="478"/>
          <ac:picMkLst>
            <pc:docMk/>
            <pc:sldMk cId="0" sldId="267"/>
            <ac:picMk id="174" creationId="{00000000-0000-0000-0000-000000000000}"/>
          </ac:picMkLst>
        </pc:picChg>
      </pc:sldChg>
      <pc:sldChg chg="addSp delSp modSp mod">
        <pc:chgData name="Michał Cegliński" userId="5023d19ad7c3bd6d" providerId="LiveId" clId="{279BB64B-004D-4A57-93EB-514B668D8856}" dt="2024-12-03T13:01:31.880" v="97" actId="1076"/>
        <pc:sldMkLst>
          <pc:docMk/>
          <pc:sldMk cId="0" sldId="268"/>
        </pc:sldMkLst>
        <pc:picChg chg="add mod">
          <ac:chgData name="Michał Cegliński" userId="5023d19ad7c3bd6d" providerId="LiveId" clId="{279BB64B-004D-4A57-93EB-514B668D8856}" dt="2024-12-03T13:01:31.880" v="97" actId="1076"/>
          <ac:picMkLst>
            <pc:docMk/>
            <pc:sldMk cId="0" sldId="268"/>
            <ac:picMk id="2" creationId="{4DE20C05-AD43-1D4E-E3D3-95ABB05846CF}"/>
          </ac:picMkLst>
        </pc:picChg>
        <pc:picChg chg="del">
          <ac:chgData name="Michał Cegliński" userId="5023d19ad7c3bd6d" providerId="LiveId" clId="{279BB64B-004D-4A57-93EB-514B668D8856}" dt="2024-12-03T13:01:28.520" v="95" actId="478"/>
          <ac:picMkLst>
            <pc:docMk/>
            <pc:sldMk cId="0" sldId="268"/>
            <ac:picMk id="186" creationId="{00000000-0000-0000-0000-000000000000}"/>
          </ac:picMkLst>
        </pc:picChg>
      </pc:sldChg>
      <pc:sldChg chg="addSp delSp modSp mod">
        <pc:chgData name="Michał Cegliński" userId="5023d19ad7c3bd6d" providerId="LiveId" clId="{279BB64B-004D-4A57-93EB-514B668D8856}" dt="2024-12-03T13:01:24.496" v="94" actId="1076"/>
        <pc:sldMkLst>
          <pc:docMk/>
          <pc:sldMk cId="0" sldId="269"/>
        </pc:sldMkLst>
        <pc:picChg chg="add mod">
          <ac:chgData name="Michał Cegliński" userId="5023d19ad7c3bd6d" providerId="LiveId" clId="{279BB64B-004D-4A57-93EB-514B668D8856}" dt="2024-12-03T13:01:24.496" v="94" actId="1076"/>
          <ac:picMkLst>
            <pc:docMk/>
            <pc:sldMk cId="0" sldId="269"/>
            <ac:picMk id="2" creationId="{E08290B5-3651-356A-736E-D898992067A7}"/>
          </ac:picMkLst>
        </pc:picChg>
        <pc:picChg chg="del">
          <ac:chgData name="Michał Cegliński" userId="5023d19ad7c3bd6d" providerId="LiveId" clId="{279BB64B-004D-4A57-93EB-514B668D8856}" dt="2024-12-03T13:01:20.750" v="92" actId="478"/>
          <ac:picMkLst>
            <pc:docMk/>
            <pc:sldMk cId="0" sldId="269"/>
            <ac:picMk id="196" creationId="{00000000-0000-0000-0000-000000000000}"/>
          </ac:picMkLst>
        </pc:picChg>
      </pc:sldChg>
      <pc:sldChg chg="addSp delSp modSp mod">
        <pc:chgData name="Michał Cegliński" userId="5023d19ad7c3bd6d" providerId="LiveId" clId="{279BB64B-004D-4A57-93EB-514B668D8856}" dt="2024-12-03T13:01:17.282" v="91" actId="1076"/>
        <pc:sldMkLst>
          <pc:docMk/>
          <pc:sldMk cId="0" sldId="270"/>
        </pc:sldMkLst>
        <pc:picChg chg="add mod">
          <ac:chgData name="Michał Cegliński" userId="5023d19ad7c3bd6d" providerId="LiveId" clId="{279BB64B-004D-4A57-93EB-514B668D8856}" dt="2024-12-03T13:01:17.282" v="91" actId="1076"/>
          <ac:picMkLst>
            <pc:docMk/>
            <pc:sldMk cId="0" sldId="270"/>
            <ac:picMk id="2" creationId="{A9E0B410-8491-5CCF-9E94-FF1AEF8CF61D}"/>
          </ac:picMkLst>
        </pc:picChg>
        <pc:picChg chg="del">
          <ac:chgData name="Michał Cegliński" userId="5023d19ad7c3bd6d" providerId="LiveId" clId="{279BB64B-004D-4A57-93EB-514B668D8856}" dt="2024-12-03T13:01:14.065" v="89" actId="478"/>
          <ac:picMkLst>
            <pc:docMk/>
            <pc:sldMk cId="0" sldId="270"/>
            <ac:picMk id="207" creationId="{00000000-0000-0000-0000-000000000000}"/>
          </ac:picMkLst>
        </pc:picChg>
      </pc:sldChg>
      <pc:sldChg chg="addSp delSp modSp mod">
        <pc:chgData name="Michał Cegliński" userId="5023d19ad7c3bd6d" providerId="LiveId" clId="{279BB64B-004D-4A57-93EB-514B668D8856}" dt="2024-12-03T13:01:08.656" v="88" actId="1076"/>
        <pc:sldMkLst>
          <pc:docMk/>
          <pc:sldMk cId="0" sldId="271"/>
        </pc:sldMkLst>
        <pc:picChg chg="add mod">
          <ac:chgData name="Michał Cegliński" userId="5023d19ad7c3bd6d" providerId="LiveId" clId="{279BB64B-004D-4A57-93EB-514B668D8856}" dt="2024-12-03T13:01:08.656" v="88" actId="1076"/>
          <ac:picMkLst>
            <pc:docMk/>
            <pc:sldMk cId="0" sldId="271"/>
            <ac:picMk id="2" creationId="{1F3C6A4A-C5F3-E0E5-CF44-0BE85F8205EB}"/>
          </ac:picMkLst>
        </pc:picChg>
        <pc:picChg chg="del">
          <ac:chgData name="Michał Cegliński" userId="5023d19ad7c3bd6d" providerId="LiveId" clId="{279BB64B-004D-4A57-93EB-514B668D8856}" dt="2024-12-03T13:01:04.261" v="86" actId="478"/>
          <ac:picMkLst>
            <pc:docMk/>
            <pc:sldMk cId="0" sldId="271"/>
            <ac:picMk id="219" creationId="{00000000-0000-0000-0000-000000000000}"/>
          </ac:picMkLst>
        </pc:picChg>
      </pc:sldChg>
      <pc:sldChg chg="addSp delSp modSp mod">
        <pc:chgData name="Michał Cegliński" userId="5023d19ad7c3bd6d" providerId="LiveId" clId="{279BB64B-004D-4A57-93EB-514B668D8856}" dt="2024-12-03T13:01:01.530" v="85" actId="1076"/>
        <pc:sldMkLst>
          <pc:docMk/>
          <pc:sldMk cId="0" sldId="272"/>
        </pc:sldMkLst>
        <pc:picChg chg="add mod">
          <ac:chgData name="Michał Cegliński" userId="5023d19ad7c3bd6d" providerId="LiveId" clId="{279BB64B-004D-4A57-93EB-514B668D8856}" dt="2024-12-03T13:01:01.530" v="85" actId="1076"/>
          <ac:picMkLst>
            <pc:docMk/>
            <pc:sldMk cId="0" sldId="272"/>
            <ac:picMk id="2" creationId="{2C58C0A7-608A-94AC-F413-B1C0A1444669}"/>
          </ac:picMkLst>
        </pc:picChg>
        <pc:picChg chg="del">
          <ac:chgData name="Michał Cegliński" userId="5023d19ad7c3bd6d" providerId="LiveId" clId="{279BB64B-004D-4A57-93EB-514B668D8856}" dt="2024-12-03T13:00:58.164" v="83" actId="478"/>
          <ac:picMkLst>
            <pc:docMk/>
            <pc:sldMk cId="0" sldId="272"/>
            <ac:picMk id="231" creationId="{00000000-0000-0000-0000-000000000000}"/>
          </ac:picMkLst>
        </pc:picChg>
      </pc:sldChg>
      <pc:sldChg chg="addSp delSp modSp mod">
        <pc:chgData name="Michał Cegliński" userId="5023d19ad7c3bd6d" providerId="LiveId" clId="{279BB64B-004D-4A57-93EB-514B668D8856}" dt="2024-12-03T13:00:46.325" v="82" actId="1076"/>
        <pc:sldMkLst>
          <pc:docMk/>
          <pc:sldMk cId="0" sldId="273"/>
        </pc:sldMkLst>
        <pc:picChg chg="add mod">
          <ac:chgData name="Michał Cegliński" userId="5023d19ad7c3bd6d" providerId="LiveId" clId="{279BB64B-004D-4A57-93EB-514B668D8856}" dt="2024-12-03T13:00:46.325" v="82" actId="1076"/>
          <ac:picMkLst>
            <pc:docMk/>
            <pc:sldMk cId="0" sldId="273"/>
            <ac:picMk id="2" creationId="{D01F09CE-E801-17F2-5FF6-B3EA2EBC8C2B}"/>
          </ac:picMkLst>
        </pc:picChg>
        <pc:picChg chg="del">
          <ac:chgData name="Michał Cegliński" userId="5023d19ad7c3bd6d" providerId="LiveId" clId="{279BB64B-004D-4A57-93EB-514B668D8856}" dt="2024-12-03T13:00:43.042" v="80" actId="478"/>
          <ac:picMkLst>
            <pc:docMk/>
            <pc:sldMk cId="0" sldId="273"/>
            <ac:picMk id="242" creationId="{00000000-0000-0000-0000-000000000000}"/>
          </ac:picMkLst>
        </pc:picChg>
      </pc:sldChg>
      <pc:sldChg chg="addSp delSp modSp mod">
        <pc:chgData name="Michał Cegliński" userId="5023d19ad7c3bd6d" providerId="LiveId" clId="{279BB64B-004D-4A57-93EB-514B668D8856}" dt="2024-12-03T13:00:40.661" v="79" actId="1076"/>
        <pc:sldMkLst>
          <pc:docMk/>
          <pc:sldMk cId="0" sldId="274"/>
        </pc:sldMkLst>
        <pc:picChg chg="add mod">
          <ac:chgData name="Michał Cegliński" userId="5023d19ad7c3bd6d" providerId="LiveId" clId="{279BB64B-004D-4A57-93EB-514B668D8856}" dt="2024-12-03T13:00:40.661" v="79" actId="1076"/>
          <ac:picMkLst>
            <pc:docMk/>
            <pc:sldMk cId="0" sldId="274"/>
            <ac:picMk id="2" creationId="{88EDF6EA-4B5F-0FA9-2171-58E0D179E0E2}"/>
          </ac:picMkLst>
        </pc:picChg>
        <pc:picChg chg="del">
          <ac:chgData name="Michał Cegliński" userId="5023d19ad7c3bd6d" providerId="LiveId" clId="{279BB64B-004D-4A57-93EB-514B668D8856}" dt="2024-12-03T13:00:37.586" v="77" actId="478"/>
          <ac:picMkLst>
            <pc:docMk/>
            <pc:sldMk cId="0" sldId="274"/>
            <ac:picMk id="253" creationId="{00000000-0000-0000-0000-000000000000}"/>
          </ac:picMkLst>
        </pc:picChg>
      </pc:sldChg>
      <pc:sldChg chg="addSp delSp modSp mod">
        <pc:chgData name="Michał Cegliński" userId="5023d19ad7c3bd6d" providerId="LiveId" clId="{279BB64B-004D-4A57-93EB-514B668D8856}" dt="2024-12-03T13:00:32.249" v="76" actId="1076"/>
        <pc:sldMkLst>
          <pc:docMk/>
          <pc:sldMk cId="0" sldId="275"/>
        </pc:sldMkLst>
        <pc:picChg chg="add mod">
          <ac:chgData name="Michał Cegliński" userId="5023d19ad7c3bd6d" providerId="LiveId" clId="{279BB64B-004D-4A57-93EB-514B668D8856}" dt="2024-12-03T13:00:32.249" v="76" actId="1076"/>
          <ac:picMkLst>
            <pc:docMk/>
            <pc:sldMk cId="0" sldId="275"/>
            <ac:picMk id="2" creationId="{1DE03945-0CFE-AAB5-E797-C83140DB2B07}"/>
          </ac:picMkLst>
        </pc:picChg>
        <pc:picChg chg="del">
          <ac:chgData name="Michał Cegliński" userId="5023d19ad7c3bd6d" providerId="LiveId" clId="{279BB64B-004D-4A57-93EB-514B668D8856}" dt="2024-12-03T13:00:23.434" v="73" actId="478"/>
          <ac:picMkLst>
            <pc:docMk/>
            <pc:sldMk cId="0" sldId="275"/>
            <ac:picMk id="265" creationId="{00000000-0000-0000-0000-000000000000}"/>
          </ac:picMkLst>
        </pc:picChg>
      </pc:sldChg>
      <pc:sldChg chg="addSp delSp modSp mod">
        <pc:chgData name="Michał Cegliński" userId="5023d19ad7c3bd6d" providerId="LiveId" clId="{279BB64B-004D-4A57-93EB-514B668D8856}" dt="2024-12-03T13:00:20.663" v="72" actId="1076"/>
        <pc:sldMkLst>
          <pc:docMk/>
          <pc:sldMk cId="0" sldId="276"/>
        </pc:sldMkLst>
        <pc:picChg chg="add mod">
          <ac:chgData name="Michał Cegliński" userId="5023d19ad7c3bd6d" providerId="LiveId" clId="{279BB64B-004D-4A57-93EB-514B668D8856}" dt="2024-12-03T13:00:20.663" v="72" actId="1076"/>
          <ac:picMkLst>
            <pc:docMk/>
            <pc:sldMk cId="0" sldId="276"/>
            <ac:picMk id="2" creationId="{D400DFD4-DCE2-17E6-F6B6-077C6A945DBC}"/>
          </ac:picMkLst>
        </pc:picChg>
        <pc:picChg chg="del">
          <ac:chgData name="Michał Cegliński" userId="5023d19ad7c3bd6d" providerId="LiveId" clId="{279BB64B-004D-4A57-93EB-514B668D8856}" dt="2024-12-03T13:00:14.331" v="69" actId="478"/>
          <ac:picMkLst>
            <pc:docMk/>
            <pc:sldMk cId="0" sldId="276"/>
            <ac:picMk id="273" creationId="{00000000-0000-0000-0000-000000000000}"/>
          </ac:picMkLst>
        </pc:picChg>
      </pc:sldChg>
      <pc:sldChg chg="addSp delSp modSp mod">
        <pc:chgData name="Michał Cegliński" userId="5023d19ad7c3bd6d" providerId="LiveId" clId="{279BB64B-004D-4A57-93EB-514B668D8856}" dt="2024-12-03T13:00:11.804" v="68" actId="1076"/>
        <pc:sldMkLst>
          <pc:docMk/>
          <pc:sldMk cId="0" sldId="277"/>
        </pc:sldMkLst>
        <pc:picChg chg="add mod">
          <ac:chgData name="Michał Cegliński" userId="5023d19ad7c3bd6d" providerId="LiveId" clId="{279BB64B-004D-4A57-93EB-514B668D8856}" dt="2024-12-03T13:00:11.804" v="68" actId="1076"/>
          <ac:picMkLst>
            <pc:docMk/>
            <pc:sldMk cId="0" sldId="277"/>
            <ac:picMk id="2" creationId="{E12D81A5-C44C-CE43-6D0B-028FAAC454B0}"/>
          </ac:picMkLst>
        </pc:picChg>
        <pc:picChg chg="del">
          <ac:chgData name="Michał Cegliński" userId="5023d19ad7c3bd6d" providerId="LiveId" clId="{279BB64B-004D-4A57-93EB-514B668D8856}" dt="2024-12-03T13:00:07.454" v="66" actId="478"/>
          <ac:picMkLst>
            <pc:docMk/>
            <pc:sldMk cId="0" sldId="277"/>
            <ac:picMk id="282" creationId="{00000000-0000-0000-0000-000000000000}"/>
          </ac:picMkLst>
        </pc:picChg>
      </pc:sldChg>
      <pc:sldChg chg="addSp delSp modSp mod">
        <pc:chgData name="Michał Cegliński" userId="5023d19ad7c3bd6d" providerId="LiveId" clId="{279BB64B-004D-4A57-93EB-514B668D8856}" dt="2024-12-03T13:00:04.770" v="65" actId="1076"/>
        <pc:sldMkLst>
          <pc:docMk/>
          <pc:sldMk cId="0" sldId="278"/>
        </pc:sldMkLst>
        <pc:picChg chg="add mod">
          <ac:chgData name="Michał Cegliński" userId="5023d19ad7c3bd6d" providerId="LiveId" clId="{279BB64B-004D-4A57-93EB-514B668D8856}" dt="2024-12-03T13:00:04.770" v="65" actId="1076"/>
          <ac:picMkLst>
            <pc:docMk/>
            <pc:sldMk cId="0" sldId="278"/>
            <ac:picMk id="2" creationId="{61263F23-8657-3E42-3871-EBB9AED6213D}"/>
          </ac:picMkLst>
        </pc:picChg>
        <pc:picChg chg="del">
          <ac:chgData name="Michał Cegliński" userId="5023d19ad7c3bd6d" providerId="LiveId" clId="{279BB64B-004D-4A57-93EB-514B668D8856}" dt="2024-12-03T13:00:01.172" v="63" actId="478"/>
          <ac:picMkLst>
            <pc:docMk/>
            <pc:sldMk cId="0" sldId="278"/>
            <ac:picMk id="291" creationId="{00000000-0000-0000-0000-000000000000}"/>
          </ac:picMkLst>
        </pc:picChg>
      </pc:sldChg>
      <pc:sldChg chg="addSp delSp modSp mod">
        <pc:chgData name="Michał Cegliński" userId="5023d19ad7c3bd6d" providerId="LiveId" clId="{279BB64B-004D-4A57-93EB-514B668D8856}" dt="2024-12-03T12:59:56.871" v="62" actId="1076"/>
        <pc:sldMkLst>
          <pc:docMk/>
          <pc:sldMk cId="0" sldId="279"/>
        </pc:sldMkLst>
        <pc:picChg chg="add mod">
          <ac:chgData name="Michał Cegliński" userId="5023d19ad7c3bd6d" providerId="LiveId" clId="{279BB64B-004D-4A57-93EB-514B668D8856}" dt="2024-12-03T12:59:56.871" v="62" actId="1076"/>
          <ac:picMkLst>
            <pc:docMk/>
            <pc:sldMk cId="0" sldId="279"/>
            <ac:picMk id="2" creationId="{901440AC-E83B-49E2-A109-5C9E23C053AD}"/>
          </ac:picMkLst>
        </pc:picChg>
        <pc:picChg chg="del">
          <ac:chgData name="Michał Cegliński" userId="5023d19ad7c3bd6d" providerId="LiveId" clId="{279BB64B-004D-4A57-93EB-514B668D8856}" dt="2024-12-03T12:59:53.306" v="60" actId="478"/>
          <ac:picMkLst>
            <pc:docMk/>
            <pc:sldMk cId="0" sldId="279"/>
            <ac:picMk id="300" creationId="{00000000-0000-0000-0000-000000000000}"/>
          </ac:picMkLst>
        </pc:picChg>
      </pc:sldChg>
      <pc:sldChg chg="addSp delSp modSp mod">
        <pc:chgData name="Michał Cegliński" userId="5023d19ad7c3bd6d" providerId="LiveId" clId="{279BB64B-004D-4A57-93EB-514B668D8856}" dt="2024-12-03T12:59:50.750" v="59" actId="1076"/>
        <pc:sldMkLst>
          <pc:docMk/>
          <pc:sldMk cId="0" sldId="280"/>
        </pc:sldMkLst>
        <pc:picChg chg="add mod">
          <ac:chgData name="Michał Cegliński" userId="5023d19ad7c3bd6d" providerId="LiveId" clId="{279BB64B-004D-4A57-93EB-514B668D8856}" dt="2024-12-03T12:59:50.750" v="59" actId="1076"/>
          <ac:picMkLst>
            <pc:docMk/>
            <pc:sldMk cId="0" sldId="280"/>
            <ac:picMk id="2" creationId="{0D785DFF-2A87-1A1F-60CD-61D4EA6AAF0A}"/>
          </ac:picMkLst>
        </pc:picChg>
        <pc:picChg chg="del">
          <ac:chgData name="Michał Cegliński" userId="5023d19ad7c3bd6d" providerId="LiveId" clId="{279BB64B-004D-4A57-93EB-514B668D8856}" dt="2024-12-03T12:59:45.685" v="56" actId="478"/>
          <ac:picMkLst>
            <pc:docMk/>
            <pc:sldMk cId="0" sldId="280"/>
            <ac:picMk id="309" creationId="{00000000-0000-0000-0000-000000000000}"/>
          </ac:picMkLst>
        </pc:picChg>
      </pc:sldChg>
      <pc:sldChg chg="addSp delSp modSp mod">
        <pc:chgData name="Michał Cegliński" userId="5023d19ad7c3bd6d" providerId="LiveId" clId="{279BB64B-004D-4A57-93EB-514B668D8856}" dt="2024-12-03T12:59:43.257" v="55" actId="1076"/>
        <pc:sldMkLst>
          <pc:docMk/>
          <pc:sldMk cId="0" sldId="281"/>
        </pc:sldMkLst>
        <pc:picChg chg="add mod">
          <ac:chgData name="Michał Cegliński" userId="5023d19ad7c3bd6d" providerId="LiveId" clId="{279BB64B-004D-4A57-93EB-514B668D8856}" dt="2024-12-03T12:59:43.257" v="55" actId="1076"/>
          <ac:picMkLst>
            <pc:docMk/>
            <pc:sldMk cId="0" sldId="281"/>
            <ac:picMk id="2" creationId="{37E77088-BD6F-D50A-7969-677B95625D0A}"/>
          </ac:picMkLst>
        </pc:picChg>
        <pc:picChg chg="del">
          <ac:chgData name="Michał Cegliński" userId="5023d19ad7c3bd6d" providerId="LiveId" clId="{279BB64B-004D-4A57-93EB-514B668D8856}" dt="2024-12-03T12:59:39.217" v="53" actId="478"/>
          <ac:picMkLst>
            <pc:docMk/>
            <pc:sldMk cId="0" sldId="281"/>
            <ac:picMk id="318" creationId="{00000000-0000-0000-0000-000000000000}"/>
          </ac:picMkLst>
        </pc:picChg>
      </pc:sldChg>
      <pc:sldChg chg="addSp delSp modSp mod">
        <pc:chgData name="Michał Cegliński" userId="5023d19ad7c3bd6d" providerId="LiveId" clId="{279BB64B-004D-4A57-93EB-514B668D8856}" dt="2024-12-03T12:59:35.835" v="52" actId="1076"/>
        <pc:sldMkLst>
          <pc:docMk/>
          <pc:sldMk cId="0" sldId="282"/>
        </pc:sldMkLst>
        <pc:picChg chg="add mod">
          <ac:chgData name="Michał Cegliński" userId="5023d19ad7c3bd6d" providerId="LiveId" clId="{279BB64B-004D-4A57-93EB-514B668D8856}" dt="2024-12-03T12:59:35.835" v="52" actId="1076"/>
          <ac:picMkLst>
            <pc:docMk/>
            <pc:sldMk cId="0" sldId="282"/>
            <ac:picMk id="2" creationId="{F18ED8C7-F9FC-C59D-1BBF-9141C77F453D}"/>
          </ac:picMkLst>
        </pc:picChg>
        <pc:picChg chg="del">
          <ac:chgData name="Michał Cegliński" userId="5023d19ad7c3bd6d" providerId="LiveId" clId="{279BB64B-004D-4A57-93EB-514B668D8856}" dt="2024-12-03T12:59:29.320" v="48" actId="478"/>
          <ac:picMkLst>
            <pc:docMk/>
            <pc:sldMk cId="0" sldId="282"/>
            <ac:picMk id="327" creationId="{00000000-0000-0000-0000-000000000000}"/>
          </ac:picMkLst>
        </pc:picChg>
        <pc:picChg chg="mod">
          <ac:chgData name="Michał Cegliński" userId="5023d19ad7c3bd6d" providerId="LiveId" clId="{279BB64B-004D-4A57-93EB-514B668D8856}" dt="2024-12-03T12:59:33.161" v="51" actId="1076"/>
          <ac:picMkLst>
            <pc:docMk/>
            <pc:sldMk cId="0" sldId="282"/>
            <ac:picMk id="329" creationId="{00000000-0000-0000-0000-000000000000}"/>
          </ac:picMkLst>
        </pc:picChg>
      </pc:sldChg>
      <pc:sldChg chg="addSp delSp modSp mod">
        <pc:chgData name="Michał Cegliński" userId="5023d19ad7c3bd6d" providerId="LiveId" clId="{279BB64B-004D-4A57-93EB-514B668D8856}" dt="2024-12-03T12:59:26.096" v="47" actId="1076"/>
        <pc:sldMkLst>
          <pc:docMk/>
          <pc:sldMk cId="0" sldId="283"/>
        </pc:sldMkLst>
        <pc:picChg chg="add mod">
          <ac:chgData name="Michał Cegliński" userId="5023d19ad7c3bd6d" providerId="LiveId" clId="{279BB64B-004D-4A57-93EB-514B668D8856}" dt="2024-12-03T12:59:26.096" v="47" actId="1076"/>
          <ac:picMkLst>
            <pc:docMk/>
            <pc:sldMk cId="0" sldId="283"/>
            <ac:picMk id="2" creationId="{6FEA4377-F901-A914-3334-4C8A9B42E3D4}"/>
          </ac:picMkLst>
        </pc:picChg>
        <pc:picChg chg="del">
          <ac:chgData name="Michał Cegliński" userId="5023d19ad7c3bd6d" providerId="LiveId" clId="{279BB64B-004D-4A57-93EB-514B668D8856}" dt="2024-12-03T12:59:20.202" v="44" actId="478"/>
          <ac:picMkLst>
            <pc:docMk/>
            <pc:sldMk cId="0" sldId="283"/>
            <ac:picMk id="336" creationId="{00000000-0000-0000-0000-000000000000}"/>
          </ac:picMkLst>
        </pc:picChg>
        <pc:picChg chg="mod">
          <ac:chgData name="Michał Cegliński" userId="5023d19ad7c3bd6d" providerId="LiveId" clId="{279BB64B-004D-4A57-93EB-514B668D8856}" dt="2024-12-03T12:59:23.165" v="46" actId="1076"/>
          <ac:picMkLst>
            <pc:docMk/>
            <pc:sldMk cId="0" sldId="283"/>
            <ac:picMk id="338" creationId="{00000000-0000-0000-0000-000000000000}"/>
          </ac:picMkLst>
        </pc:picChg>
      </pc:sldChg>
      <pc:sldChg chg="addSp delSp modSp mod">
        <pc:chgData name="Michał Cegliński" userId="5023d19ad7c3bd6d" providerId="LiveId" clId="{279BB64B-004D-4A57-93EB-514B668D8856}" dt="2024-12-03T12:59:16.158" v="43" actId="1076"/>
        <pc:sldMkLst>
          <pc:docMk/>
          <pc:sldMk cId="0" sldId="284"/>
        </pc:sldMkLst>
        <pc:picChg chg="add mod">
          <ac:chgData name="Michał Cegliński" userId="5023d19ad7c3bd6d" providerId="LiveId" clId="{279BB64B-004D-4A57-93EB-514B668D8856}" dt="2024-12-03T12:59:16.158" v="43" actId="1076"/>
          <ac:picMkLst>
            <pc:docMk/>
            <pc:sldMk cId="0" sldId="284"/>
            <ac:picMk id="2" creationId="{5250D09C-6760-F94C-8E21-FCEE188F3431}"/>
          </ac:picMkLst>
        </pc:picChg>
        <pc:picChg chg="del">
          <ac:chgData name="Michał Cegliński" userId="5023d19ad7c3bd6d" providerId="LiveId" clId="{279BB64B-004D-4A57-93EB-514B668D8856}" dt="2024-12-03T12:59:12.940" v="41" actId="478"/>
          <ac:picMkLst>
            <pc:docMk/>
            <pc:sldMk cId="0" sldId="284"/>
            <ac:picMk id="349" creationId="{00000000-0000-0000-0000-000000000000}"/>
          </ac:picMkLst>
        </pc:picChg>
      </pc:sldChg>
      <pc:sldChg chg="addSp delSp modSp mod">
        <pc:chgData name="Michał Cegliński" userId="5023d19ad7c3bd6d" providerId="LiveId" clId="{279BB64B-004D-4A57-93EB-514B668D8856}" dt="2024-12-03T12:59:09.886" v="40" actId="1076"/>
        <pc:sldMkLst>
          <pc:docMk/>
          <pc:sldMk cId="0" sldId="285"/>
        </pc:sldMkLst>
        <pc:picChg chg="add mod">
          <ac:chgData name="Michał Cegliński" userId="5023d19ad7c3bd6d" providerId="LiveId" clId="{279BB64B-004D-4A57-93EB-514B668D8856}" dt="2024-12-03T12:59:09.886" v="40" actId="1076"/>
          <ac:picMkLst>
            <pc:docMk/>
            <pc:sldMk cId="0" sldId="285"/>
            <ac:picMk id="2" creationId="{FD31B257-DC8B-620C-EC6D-5C3B4CBFDD31}"/>
          </ac:picMkLst>
        </pc:picChg>
        <pc:picChg chg="del">
          <ac:chgData name="Michał Cegliński" userId="5023d19ad7c3bd6d" providerId="LiveId" clId="{279BB64B-004D-4A57-93EB-514B668D8856}" dt="2024-12-03T12:59:05.542" v="38" actId="478"/>
          <ac:picMkLst>
            <pc:docMk/>
            <pc:sldMk cId="0" sldId="285"/>
            <ac:picMk id="381" creationId="{00000000-0000-0000-0000-000000000000}"/>
          </ac:picMkLst>
        </pc:picChg>
      </pc:sldChg>
      <pc:sldChg chg="addSp delSp modSp mod">
        <pc:chgData name="Michał Cegliński" userId="5023d19ad7c3bd6d" providerId="LiveId" clId="{279BB64B-004D-4A57-93EB-514B668D8856}" dt="2024-12-03T12:59:01.768" v="37" actId="1076"/>
        <pc:sldMkLst>
          <pc:docMk/>
          <pc:sldMk cId="0" sldId="286"/>
        </pc:sldMkLst>
        <pc:picChg chg="add mod">
          <ac:chgData name="Michał Cegliński" userId="5023d19ad7c3bd6d" providerId="LiveId" clId="{279BB64B-004D-4A57-93EB-514B668D8856}" dt="2024-12-03T12:59:01.768" v="37" actId="1076"/>
          <ac:picMkLst>
            <pc:docMk/>
            <pc:sldMk cId="0" sldId="286"/>
            <ac:picMk id="2" creationId="{5A38F26F-8973-4AC2-EE7C-75C9250B0DE8}"/>
          </ac:picMkLst>
        </pc:picChg>
        <pc:picChg chg="del">
          <ac:chgData name="Michał Cegliński" userId="5023d19ad7c3bd6d" providerId="LiveId" clId="{279BB64B-004D-4A57-93EB-514B668D8856}" dt="2024-12-03T12:58:58.405" v="35" actId="478"/>
          <ac:picMkLst>
            <pc:docMk/>
            <pc:sldMk cId="0" sldId="286"/>
            <ac:picMk id="391" creationId="{00000000-0000-0000-0000-000000000000}"/>
          </ac:picMkLst>
        </pc:picChg>
      </pc:sldChg>
      <pc:sldChg chg="addSp delSp modSp mod">
        <pc:chgData name="Michał Cegliński" userId="5023d19ad7c3bd6d" providerId="LiveId" clId="{279BB64B-004D-4A57-93EB-514B668D8856}" dt="2024-12-03T12:58:54.381" v="34" actId="1076"/>
        <pc:sldMkLst>
          <pc:docMk/>
          <pc:sldMk cId="0" sldId="287"/>
        </pc:sldMkLst>
        <pc:picChg chg="add mod">
          <ac:chgData name="Michał Cegliński" userId="5023d19ad7c3bd6d" providerId="LiveId" clId="{279BB64B-004D-4A57-93EB-514B668D8856}" dt="2024-12-03T12:58:54.381" v="34" actId="1076"/>
          <ac:picMkLst>
            <pc:docMk/>
            <pc:sldMk cId="0" sldId="287"/>
            <ac:picMk id="2" creationId="{8DCF5E8C-9FC3-ABE8-157A-BC091ABDF032}"/>
          </ac:picMkLst>
        </pc:picChg>
        <pc:picChg chg="del">
          <ac:chgData name="Michał Cegliński" userId="5023d19ad7c3bd6d" providerId="LiveId" clId="{279BB64B-004D-4A57-93EB-514B668D8856}" dt="2024-12-03T12:58:50.107" v="32" actId="478"/>
          <ac:picMkLst>
            <pc:docMk/>
            <pc:sldMk cId="0" sldId="287"/>
            <ac:picMk id="402" creationId="{00000000-0000-0000-0000-000000000000}"/>
          </ac:picMkLst>
        </pc:picChg>
      </pc:sldChg>
      <pc:sldChg chg="addSp delSp modSp mod">
        <pc:chgData name="Michał Cegliński" userId="5023d19ad7c3bd6d" providerId="LiveId" clId="{279BB64B-004D-4A57-93EB-514B668D8856}" dt="2024-12-03T12:58:46.826" v="31" actId="1076"/>
        <pc:sldMkLst>
          <pc:docMk/>
          <pc:sldMk cId="0" sldId="288"/>
        </pc:sldMkLst>
        <pc:picChg chg="add mod">
          <ac:chgData name="Michał Cegliński" userId="5023d19ad7c3bd6d" providerId="LiveId" clId="{279BB64B-004D-4A57-93EB-514B668D8856}" dt="2024-12-03T12:58:46.826" v="31" actId="1076"/>
          <ac:picMkLst>
            <pc:docMk/>
            <pc:sldMk cId="0" sldId="288"/>
            <ac:picMk id="2" creationId="{C7B2D5B9-667D-91DA-ACDF-F519B1526AC2}"/>
          </ac:picMkLst>
        </pc:picChg>
        <pc:picChg chg="del">
          <ac:chgData name="Michał Cegliński" userId="5023d19ad7c3bd6d" providerId="LiveId" clId="{279BB64B-004D-4A57-93EB-514B668D8856}" dt="2024-12-03T12:58:37.567" v="29" actId="478"/>
          <ac:picMkLst>
            <pc:docMk/>
            <pc:sldMk cId="0" sldId="288"/>
            <ac:picMk id="413" creationId="{00000000-0000-0000-0000-000000000000}"/>
          </ac:picMkLst>
        </pc:picChg>
      </pc:sldChg>
      <pc:sldChg chg="addSp delSp modSp mod">
        <pc:chgData name="Michał Cegliński" userId="5023d19ad7c3bd6d" providerId="LiveId" clId="{279BB64B-004D-4A57-93EB-514B668D8856}" dt="2024-12-03T12:58:34.528" v="28" actId="1076"/>
        <pc:sldMkLst>
          <pc:docMk/>
          <pc:sldMk cId="0" sldId="289"/>
        </pc:sldMkLst>
        <pc:picChg chg="add mod">
          <ac:chgData name="Michał Cegliński" userId="5023d19ad7c3bd6d" providerId="LiveId" clId="{279BB64B-004D-4A57-93EB-514B668D8856}" dt="2024-12-03T12:58:34.528" v="28" actId="1076"/>
          <ac:picMkLst>
            <pc:docMk/>
            <pc:sldMk cId="0" sldId="289"/>
            <ac:picMk id="2" creationId="{29DF7AA9-5643-495B-4A1A-2BFDDF56D747}"/>
          </ac:picMkLst>
        </pc:picChg>
        <pc:picChg chg="del">
          <ac:chgData name="Michał Cegliński" userId="5023d19ad7c3bd6d" providerId="LiveId" clId="{279BB64B-004D-4A57-93EB-514B668D8856}" dt="2024-12-03T12:58:30.252" v="26" actId="478"/>
          <ac:picMkLst>
            <pc:docMk/>
            <pc:sldMk cId="0" sldId="289"/>
            <ac:picMk id="425" creationId="{00000000-0000-0000-0000-000000000000}"/>
          </ac:picMkLst>
        </pc:picChg>
      </pc:sldChg>
      <pc:sldChg chg="addSp delSp modSp mod">
        <pc:chgData name="Michał Cegliński" userId="5023d19ad7c3bd6d" providerId="LiveId" clId="{279BB64B-004D-4A57-93EB-514B668D8856}" dt="2024-12-03T12:58:24.907" v="25" actId="1076"/>
        <pc:sldMkLst>
          <pc:docMk/>
          <pc:sldMk cId="0" sldId="290"/>
        </pc:sldMkLst>
        <pc:picChg chg="add mod">
          <ac:chgData name="Michał Cegliński" userId="5023d19ad7c3bd6d" providerId="LiveId" clId="{279BB64B-004D-4A57-93EB-514B668D8856}" dt="2024-12-03T12:58:24.907" v="25" actId="1076"/>
          <ac:picMkLst>
            <pc:docMk/>
            <pc:sldMk cId="0" sldId="290"/>
            <ac:picMk id="2" creationId="{2E3E22D0-2995-E0F7-7EF0-39BF8DBA016E}"/>
          </ac:picMkLst>
        </pc:picChg>
        <pc:picChg chg="del">
          <ac:chgData name="Michał Cegliński" userId="5023d19ad7c3bd6d" providerId="LiveId" clId="{279BB64B-004D-4A57-93EB-514B668D8856}" dt="2024-12-03T12:58:20.953" v="23" actId="478"/>
          <ac:picMkLst>
            <pc:docMk/>
            <pc:sldMk cId="0" sldId="290"/>
            <ac:picMk id="437" creationId="{00000000-0000-0000-0000-000000000000}"/>
          </ac:picMkLst>
        </pc:picChg>
      </pc:sldChg>
      <pc:sldChg chg="addSp delSp modSp mod">
        <pc:chgData name="Michał Cegliński" userId="5023d19ad7c3bd6d" providerId="LiveId" clId="{279BB64B-004D-4A57-93EB-514B668D8856}" dt="2024-12-03T12:58:18.034" v="22" actId="1076"/>
        <pc:sldMkLst>
          <pc:docMk/>
          <pc:sldMk cId="0" sldId="291"/>
        </pc:sldMkLst>
        <pc:picChg chg="add mod">
          <ac:chgData name="Michał Cegliński" userId="5023d19ad7c3bd6d" providerId="LiveId" clId="{279BB64B-004D-4A57-93EB-514B668D8856}" dt="2024-12-03T12:58:18.034" v="22" actId="1076"/>
          <ac:picMkLst>
            <pc:docMk/>
            <pc:sldMk cId="0" sldId="291"/>
            <ac:picMk id="2" creationId="{3BB1FCD3-6F09-3E8E-83CF-FAD158437789}"/>
          </ac:picMkLst>
        </pc:picChg>
        <pc:picChg chg="del">
          <ac:chgData name="Michał Cegliński" userId="5023d19ad7c3bd6d" providerId="LiveId" clId="{279BB64B-004D-4A57-93EB-514B668D8856}" dt="2024-12-03T12:58:14.410" v="20" actId="478"/>
          <ac:picMkLst>
            <pc:docMk/>
            <pc:sldMk cId="0" sldId="291"/>
            <ac:picMk id="476" creationId="{00000000-0000-0000-0000-000000000000}"/>
          </ac:picMkLst>
        </pc:picChg>
      </pc:sldChg>
      <pc:sldChg chg="addSp delSp modSp mod">
        <pc:chgData name="Michał Cegliński" userId="5023d19ad7c3bd6d" providerId="LiveId" clId="{279BB64B-004D-4A57-93EB-514B668D8856}" dt="2024-12-03T12:58:11.180" v="19" actId="1076"/>
        <pc:sldMkLst>
          <pc:docMk/>
          <pc:sldMk cId="0" sldId="292"/>
        </pc:sldMkLst>
        <pc:picChg chg="add mod">
          <ac:chgData name="Michał Cegliński" userId="5023d19ad7c3bd6d" providerId="LiveId" clId="{279BB64B-004D-4A57-93EB-514B668D8856}" dt="2024-12-03T12:58:11.180" v="19" actId="1076"/>
          <ac:picMkLst>
            <pc:docMk/>
            <pc:sldMk cId="0" sldId="292"/>
            <ac:picMk id="2" creationId="{A5A86F31-4C5F-6AEA-E8CC-85D3C9EB98DC}"/>
          </ac:picMkLst>
        </pc:picChg>
        <pc:picChg chg="del">
          <ac:chgData name="Michał Cegliński" userId="5023d19ad7c3bd6d" providerId="LiveId" clId="{279BB64B-004D-4A57-93EB-514B668D8856}" dt="2024-12-03T12:58:06.727" v="17" actId="478"/>
          <ac:picMkLst>
            <pc:docMk/>
            <pc:sldMk cId="0" sldId="292"/>
            <ac:picMk id="487" creationId="{00000000-0000-0000-0000-000000000000}"/>
          </ac:picMkLst>
        </pc:picChg>
      </pc:sldChg>
      <pc:sldChg chg="addSp delSp modSp mod">
        <pc:chgData name="Michał Cegliński" userId="5023d19ad7c3bd6d" providerId="LiveId" clId="{279BB64B-004D-4A57-93EB-514B668D8856}" dt="2024-12-03T12:58:02.828" v="16" actId="1076"/>
        <pc:sldMkLst>
          <pc:docMk/>
          <pc:sldMk cId="0" sldId="293"/>
        </pc:sldMkLst>
        <pc:picChg chg="add mod">
          <ac:chgData name="Michał Cegliński" userId="5023d19ad7c3bd6d" providerId="LiveId" clId="{279BB64B-004D-4A57-93EB-514B668D8856}" dt="2024-12-03T12:58:02.828" v="16" actId="1076"/>
          <ac:picMkLst>
            <pc:docMk/>
            <pc:sldMk cId="0" sldId="293"/>
            <ac:picMk id="2" creationId="{17BD2FC9-2163-C8DD-F93B-027C49FDCDB8}"/>
          </ac:picMkLst>
        </pc:picChg>
        <pc:picChg chg="del">
          <ac:chgData name="Michał Cegliński" userId="5023d19ad7c3bd6d" providerId="LiveId" clId="{279BB64B-004D-4A57-93EB-514B668D8856}" dt="2024-12-03T12:57:56.943" v="14" actId="478"/>
          <ac:picMkLst>
            <pc:docMk/>
            <pc:sldMk cId="0" sldId="293"/>
            <ac:picMk id="501" creationId="{00000000-0000-0000-0000-000000000000}"/>
          </ac:picMkLst>
        </pc:picChg>
      </pc:sldChg>
      <pc:sldChg chg="addSp delSp modSp mod">
        <pc:chgData name="Michał Cegliński" userId="5023d19ad7c3bd6d" providerId="LiveId" clId="{279BB64B-004D-4A57-93EB-514B668D8856}" dt="2024-12-03T12:57:48.863" v="13" actId="1076"/>
        <pc:sldMkLst>
          <pc:docMk/>
          <pc:sldMk cId="0" sldId="294"/>
        </pc:sldMkLst>
        <pc:picChg chg="add mod">
          <ac:chgData name="Michał Cegliński" userId="5023d19ad7c3bd6d" providerId="LiveId" clId="{279BB64B-004D-4A57-93EB-514B668D8856}" dt="2024-12-03T12:57:48.863" v="13" actId="1076"/>
          <ac:picMkLst>
            <pc:docMk/>
            <pc:sldMk cId="0" sldId="294"/>
            <ac:picMk id="2" creationId="{CD14C2AB-F74B-5518-A64E-1189C9A1679C}"/>
          </ac:picMkLst>
        </pc:picChg>
        <pc:picChg chg="del">
          <ac:chgData name="Michał Cegliński" userId="5023d19ad7c3bd6d" providerId="LiveId" clId="{279BB64B-004D-4A57-93EB-514B668D8856}" dt="2024-12-03T12:57:44.030" v="10" actId="478"/>
          <ac:picMkLst>
            <pc:docMk/>
            <pc:sldMk cId="0" sldId="294"/>
            <ac:picMk id="513" creationId="{00000000-0000-0000-0000-000000000000}"/>
          </ac:picMkLst>
        </pc:picChg>
      </pc:sldChg>
      <pc:sldChg chg="addSp delSp modSp mod">
        <pc:chgData name="Michał Cegliński" userId="5023d19ad7c3bd6d" providerId="LiveId" clId="{279BB64B-004D-4A57-93EB-514B668D8856}" dt="2024-12-03T12:57:40.555" v="9" actId="1076"/>
        <pc:sldMkLst>
          <pc:docMk/>
          <pc:sldMk cId="0" sldId="295"/>
        </pc:sldMkLst>
        <pc:picChg chg="add mod">
          <ac:chgData name="Michał Cegliński" userId="5023d19ad7c3bd6d" providerId="LiveId" clId="{279BB64B-004D-4A57-93EB-514B668D8856}" dt="2024-12-03T12:57:40.555" v="9" actId="1076"/>
          <ac:picMkLst>
            <pc:docMk/>
            <pc:sldMk cId="0" sldId="295"/>
            <ac:picMk id="2" creationId="{8398C038-32CE-F09B-40B2-42489D53E203}"/>
          </ac:picMkLst>
        </pc:picChg>
        <pc:picChg chg="del">
          <ac:chgData name="Michał Cegliński" userId="5023d19ad7c3bd6d" providerId="LiveId" clId="{279BB64B-004D-4A57-93EB-514B668D8856}" dt="2024-12-03T12:57:37.347" v="7" actId="478"/>
          <ac:picMkLst>
            <pc:docMk/>
            <pc:sldMk cId="0" sldId="295"/>
            <ac:picMk id="523" creationId="{00000000-0000-0000-0000-000000000000}"/>
          </ac:picMkLst>
        </pc:picChg>
      </pc:sldChg>
      <pc:sldChg chg="addSp delSp modSp mod">
        <pc:chgData name="Michał Cegliński" userId="5023d19ad7c3bd6d" providerId="LiveId" clId="{279BB64B-004D-4A57-93EB-514B668D8856}" dt="2024-12-03T12:57:34.834" v="6" actId="1076"/>
        <pc:sldMkLst>
          <pc:docMk/>
          <pc:sldMk cId="0" sldId="296"/>
        </pc:sldMkLst>
        <pc:spChg chg="mod">
          <ac:chgData name="Michał Cegliński" userId="5023d19ad7c3bd6d" providerId="LiveId" clId="{279BB64B-004D-4A57-93EB-514B668D8856}" dt="2024-12-03T12:57:19" v="3" actId="1076"/>
          <ac:spMkLst>
            <pc:docMk/>
            <pc:sldMk cId="0" sldId="296"/>
            <ac:spMk id="537" creationId="{00000000-0000-0000-0000-000000000000}"/>
          </ac:spMkLst>
        </pc:spChg>
        <pc:picChg chg="add mod">
          <ac:chgData name="Michał Cegliński" userId="5023d19ad7c3bd6d" providerId="LiveId" clId="{279BB64B-004D-4A57-93EB-514B668D8856}" dt="2024-12-03T12:57:34.834" v="6" actId="1076"/>
          <ac:picMkLst>
            <pc:docMk/>
            <pc:sldMk cId="0" sldId="296"/>
            <ac:picMk id="2" creationId="{965A2143-238E-B8D6-7B7E-A2514012E2C6}"/>
          </ac:picMkLst>
        </pc:picChg>
        <pc:picChg chg="del">
          <ac:chgData name="Michał Cegliński" userId="5023d19ad7c3bd6d" providerId="LiveId" clId="{279BB64B-004D-4A57-93EB-514B668D8856}" dt="2024-12-03T12:57:29.529" v="4" actId="478"/>
          <ac:picMkLst>
            <pc:docMk/>
            <pc:sldMk cId="0" sldId="296"/>
            <ac:picMk id="539"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 name="Google Shape;3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142" name="Google Shape;14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154" name="Google Shape;15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166" name="Google Shape;16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178" name="Google Shape;17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cs-CZ"/>
              <a:t>Przydzielony czas: 150 minut</a:t>
            </a:r>
            <a:endParaRPr/>
          </a:p>
          <a:p>
            <a:pPr marL="0" lvl="0" indent="0" algn="l" rtl="0">
              <a:lnSpc>
                <a:spcPct val="100000"/>
              </a:lnSpc>
              <a:spcBef>
                <a:spcPts val="0"/>
              </a:spcBef>
              <a:spcAft>
                <a:spcPts val="0"/>
              </a:spcAft>
              <a:buSzPts val="1100"/>
              <a:buNone/>
            </a:pPr>
            <a:endParaRPr/>
          </a:p>
        </p:txBody>
      </p:sp>
      <p:sp>
        <p:nvSpPr>
          <p:cNvPr id="190" name="Google Shape;19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199" name="Google Shape;19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211" name="Google Shape;21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Skorzystaj z tej listy narzędzi cyfrowych, platform lub aplikacji. Niektóre z nich zostały przedstawione w formie wideo. Można je znaleźć na slajdach od 20 do 28.</a:t>
            </a: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H5P</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Ogólnie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Mentimetr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223" name="Google Shape;22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b="0" i="0">
                <a:solidFill>
                  <a:srgbClr val="374151"/>
                </a:solidFill>
                <a:latin typeface="Philosopher"/>
                <a:ea typeface="Philosopher"/>
                <a:cs typeface="Philosopher"/>
                <a:sym typeface="Philosopher"/>
              </a:rPr>
              <a:t>Koncentrując się na dyskusji grupowej, a nie na indywidualnych badaniach lub tworzeniu wyników, ćwiczenie to pozwoli uczestnikom wykorzystać ich wspólną wiedzę, uczyć się od siebie nawzajem i angażować się w znaczące rozmowy na temat narzędzi cyfrowych i platform istotnych dla rozwoju zasobów mikroedukacyjnych.</a:t>
            </a:r>
            <a:endParaRPr>
              <a:latin typeface="Philosopher"/>
              <a:ea typeface="Philosopher"/>
              <a:cs typeface="Philosopher"/>
              <a:sym typeface="Philosopher"/>
            </a:endParaRPr>
          </a:p>
        </p:txBody>
      </p:sp>
      <p:sp>
        <p:nvSpPr>
          <p:cNvPr id="235" name="Google Shape;23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1 godzina akademicka = 45 minut</a:t>
            </a:r>
            <a:endParaRPr/>
          </a:p>
        </p:txBody>
      </p:sp>
      <p:sp>
        <p:nvSpPr>
          <p:cNvPr id="45" name="Google Shape;4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6" name="Google Shape;25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9" name="Google Shape;26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8" name="Google Shape;27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7" name="Google Shape;28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6" name="Google Shape;29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5" name="Google Shape;30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4" name="Google Shape;31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3" name="Google Shape;32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2" name="Google Shape;33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Arial"/>
                <a:ea typeface="Arial"/>
                <a:cs typeface="Arial"/>
                <a:sym typeface="Arial"/>
              </a:rPr>
              <a:t>To ćwiczenie jest głównym elementem warsztatów. Jego celem jest </a:t>
            </a:r>
            <a:r>
              <a:rPr lang="cs-CZ" b="0" i="0">
                <a:solidFill>
                  <a:srgbClr val="374151"/>
                </a:solidFill>
                <a:latin typeface="Arial"/>
                <a:ea typeface="Arial"/>
                <a:cs typeface="Arial"/>
                <a:sym typeface="Arial"/>
              </a:rPr>
              <a:t>zapewnienie uczestnikom praktycznego doświadczenia w tworzeniu zasobów mikroedukacyjnych przy użyciu narzędzi i platform cyfrowych, wspieranie ich kreatywności i zrozumienia procesu projektowania mikroedukacji.</a:t>
            </a:r>
            <a:endParaRPr>
              <a:latin typeface="Arial"/>
              <a:ea typeface="Arial"/>
              <a:cs typeface="Arial"/>
              <a:sym typeface="Arial"/>
            </a:endParaRPr>
          </a:p>
        </p:txBody>
      </p:sp>
      <p:sp>
        <p:nvSpPr>
          <p:cNvPr id="341" name="Google Shape;34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 name="Google Shape;6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3" name="Google Shape;353;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Arial"/>
                <a:ea typeface="Arial"/>
                <a:cs typeface="Arial"/>
                <a:sym typeface="Arial"/>
              </a:rPr>
              <a:t>To ćwiczenie powinno zająć około 70 minut, w zależności od liczby grup.</a:t>
            </a:r>
            <a:endParaRPr/>
          </a:p>
          <a:p>
            <a:pPr marL="0" lvl="0" indent="0" algn="l" rtl="0">
              <a:lnSpc>
                <a:spcPct val="100000"/>
              </a:lnSpc>
              <a:spcBef>
                <a:spcPts val="0"/>
              </a:spcBef>
              <a:spcAft>
                <a:spcPts val="0"/>
              </a:spcAft>
              <a:buSzPts val="1100"/>
              <a:buNone/>
            </a:pPr>
            <a:r>
              <a:rPr lang="cs-CZ">
                <a:latin typeface="Arial"/>
                <a:ea typeface="Arial"/>
                <a:cs typeface="Arial"/>
                <a:sym typeface="Arial"/>
              </a:rPr>
              <a:t>Oferuje on uczestnikom praktyczne i oparte na współpracy doświadczenie. Angażując się w proces projektowania i rozwijania zasobów mikro-learningowych, uczestnicy mogą bezpośrednio zastosować koncepcje i zasady omawiane podczas warsztatów w rzeczywistym scenariuszu.</a:t>
            </a:r>
            <a:endParaRPr/>
          </a:p>
          <a:p>
            <a:pPr marL="0" lvl="0" indent="0" algn="l" rtl="0">
              <a:lnSpc>
                <a:spcPct val="100000"/>
              </a:lnSpc>
              <a:spcBef>
                <a:spcPts val="0"/>
              </a:spcBef>
              <a:spcAft>
                <a:spcPts val="0"/>
              </a:spcAft>
              <a:buSzPts val="1100"/>
              <a:buNone/>
            </a:pPr>
            <a:endParaRPr>
              <a:latin typeface="Arial"/>
              <a:ea typeface="Arial"/>
              <a:cs typeface="Arial"/>
              <a:sym typeface="Arial"/>
            </a:endParaRPr>
          </a:p>
          <a:p>
            <a:pPr marL="0" lvl="0" indent="0" algn="l" rtl="0">
              <a:lnSpc>
                <a:spcPct val="100000"/>
              </a:lnSpc>
              <a:spcBef>
                <a:spcPts val="0"/>
              </a:spcBef>
              <a:spcAft>
                <a:spcPts val="0"/>
              </a:spcAft>
              <a:buSzPts val="1100"/>
              <a:buNone/>
            </a:pPr>
            <a:r>
              <a:rPr lang="cs-CZ">
                <a:latin typeface="Arial"/>
                <a:ea typeface="Arial"/>
                <a:cs typeface="Arial"/>
                <a:sym typeface="Arial"/>
              </a:rPr>
              <a:t>Dzięki temu praktycznemu ćwiczeniu uczestnicy mają szansę aktywnie odkrywać różne narzędzia cyfrowe i platformy do tworzenia zasobów mikroedukacyjnych. Mogą eksperymentować z elementami multimedialnymi, funkcjami interaktywnymi i różnymi formatami, aby poprawić doświadczenie edukacyjne.</a:t>
            </a:r>
            <a:endParaRPr/>
          </a:p>
          <a:p>
            <a:pPr marL="0" lvl="0" indent="0" algn="l" rtl="0">
              <a:lnSpc>
                <a:spcPct val="100000"/>
              </a:lnSpc>
              <a:spcBef>
                <a:spcPts val="0"/>
              </a:spcBef>
              <a:spcAft>
                <a:spcPts val="0"/>
              </a:spcAft>
              <a:buSzPts val="1100"/>
              <a:buNone/>
            </a:pPr>
            <a:endParaRPr>
              <a:latin typeface="Arial"/>
              <a:ea typeface="Arial"/>
              <a:cs typeface="Arial"/>
              <a:sym typeface="Arial"/>
            </a:endParaRPr>
          </a:p>
          <a:p>
            <a:pPr marL="0" lvl="0" indent="0" algn="l" rtl="0">
              <a:lnSpc>
                <a:spcPct val="100000"/>
              </a:lnSpc>
              <a:spcBef>
                <a:spcPts val="0"/>
              </a:spcBef>
              <a:spcAft>
                <a:spcPts val="0"/>
              </a:spcAft>
              <a:buSzPts val="1100"/>
              <a:buNone/>
            </a:pPr>
            <a:r>
              <a:rPr lang="cs-CZ">
                <a:latin typeface="Arial"/>
                <a:ea typeface="Arial"/>
                <a:cs typeface="Arial"/>
                <a:sym typeface="Arial"/>
              </a:rPr>
              <a:t>Pracując w małych grupach, uczestnicy mogą korzystać z różnorodnych perspektyw i wiedzy swoich rówieśników. Współpraca sprzyja kreatywności i zachęca uczestników do dyskusji i wymiany pomysłów, prowadząc do bogatszego doświadczenia edukacyjnego. Aktywność ta promuje również pracę zespołową i umiejętności komunikacyjne, ponieważ grupy pracują razem nad planowaniem, tworzeniem i udoskonalaniem swoich mikro-zasobów edukacyjnych.</a:t>
            </a:r>
            <a:endParaRPr>
              <a:latin typeface="Arial"/>
              <a:ea typeface="Arial"/>
              <a:cs typeface="Arial"/>
              <a:sym typeface="Arial"/>
            </a:endParaRPr>
          </a:p>
        </p:txBody>
      </p:sp>
      <p:sp>
        <p:nvSpPr>
          <p:cNvPr id="384" name="Google Shape;384;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Przydzielony czas: 35 minut</a:t>
            </a:r>
            <a:endParaRPr/>
          </a:p>
        </p:txBody>
      </p:sp>
      <p:sp>
        <p:nvSpPr>
          <p:cNvPr id="396" name="Google Shape;39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405" name="Google Shape;405;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417" name="Google Shape;41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429" name="Google Shape;429;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1" name="Google Shape;441;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479" name="Google Shape;47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Przydzielony czas: 10 minut</a:t>
            </a:r>
            <a:endParaRPr/>
          </a:p>
        </p:txBody>
      </p:sp>
      <p:sp>
        <p:nvSpPr>
          <p:cNvPr id="491" name="Google Shape;49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Przydzielony czas: 10 minut</a:t>
            </a:r>
            <a:endParaRPr/>
          </a:p>
        </p:txBody>
      </p:sp>
      <p:sp>
        <p:nvSpPr>
          <p:cNvPr id="505" name="Google Shape;50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Przydzielony czas: 30 minut</a:t>
            </a:r>
            <a:endParaRPr/>
          </a:p>
        </p:txBody>
      </p:sp>
      <p:sp>
        <p:nvSpPr>
          <p:cNvPr id="80" name="Google Shape;8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7" name="Google Shape;517;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6" name="Google Shape;526;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 name="Google Shape;8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Przydzielony czas: 30 minut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Ten lodołamacz nie tylko pomoże uczestnikom zapoznać się z narzędziami cyfrowymi, które mogą wykorzystać do tworzenia zasobów mikrolearningowych, ale także zachęci do budowania zespołu i umiejętności komunikacyjnych.</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Skorzystaj z tej listy narzędzi cyfrowych, platform lub aplikacji. Każdy zespół powinien otrzymać co najmniej 3 pozycje.</a:t>
            </a: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H5P</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Ogólnie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Mentimetr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cs-CZ"/>
              <a:t>Przydzielony czas: 25 minut</a:t>
            </a:r>
            <a:endParaRPr/>
          </a:p>
          <a:p>
            <a:pPr marL="0" lvl="0" indent="0" algn="l" rtl="0">
              <a:lnSpc>
                <a:spcPct val="100000"/>
              </a:lnSpc>
              <a:spcBef>
                <a:spcPts val="0"/>
              </a:spcBef>
              <a:spcAft>
                <a:spcPts val="0"/>
              </a:spcAft>
              <a:buSzPts val="1100"/>
              <a:buNone/>
            </a:pPr>
            <a:endParaRPr/>
          </a:p>
        </p:txBody>
      </p:sp>
      <p:sp>
        <p:nvSpPr>
          <p:cNvPr id="121" name="Google Shape;12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130" name="Google Shape;13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1"/>
        <p:cNvGrpSpPr/>
        <p:nvPr/>
      </p:nvGrpSpPr>
      <p:grpSpPr>
        <a:xfrm>
          <a:off x="0" y="0"/>
          <a:ext cx="0" cy="0"/>
          <a:chOff x="0" y="0"/>
          <a:chExt cx="0" cy="0"/>
        </a:xfrm>
      </p:grpSpPr>
      <p:sp>
        <p:nvSpPr>
          <p:cNvPr id="12" name="Google Shape;12;p2"/>
          <p:cNvSpPr>
            <a:spLocks noGrp="1"/>
          </p:cNvSpPr>
          <p:nvPr>
            <p:ph type="pic" idx="2"/>
          </p:nvPr>
        </p:nvSpPr>
        <p:spPr>
          <a:xfrm>
            <a:off x="0" y="0"/>
            <a:ext cx="12192000"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31"/>
        <p:cNvGrpSpPr/>
        <p:nvPr/>
      </p:nvGrpSpPr>
      <p:grpSpPr>
        <a:xfrm>
          <a:off x="0" y="0"/>
          <a:ext cx="0" cy="0"/>
          <a:chOff x="0" y="0"/>
          <a:chExt cx="0" cy="0"/>
        </a:xfrm>
      </p:grpSpPr>
      <p:sp>
        <p:nvSpPr>
          <p:cNvPr id="32" name="Google Shape;32;p11"/>
          <p:cNvSpPr>
            <a:spLocks noGrp="1"/>
          </p:cNvSpPr>
          <p:nvPr>
            <p:ph type="pic" idx="2"/>
          </p:nvPr>
        </p:nvSpPr>
        <p:spPr>
          <a:xfrm>
            <a:off x="0" y="1936063"/>
            <a:ext cx="12192000" cy="2985874"/>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3"/>
        <p:cNvGrpSpPr/>
        <p:nvPr/>
      </p:nvGrpSpPr>
      <p:grpSpPr>
        <a:xfrm>
          <a:off x="0" y="0"/>
          <a:ext cx="0" cy="0"/>
          <a:chOff x="0" y="0"/>
          <a:chExt cx="0" cy="0"/>
        </a:xfrm>
      </p:grpSpPr>
      <p:sp>
        <p:nvSpPr>
          <p:cNvPr id="14" name="Google Shape;14;p3"/>
          <p:cNvSpPr>
            <a:spLocks noGrp="1"/>
          </p:cNvSpPr>
          <p:nvPr>
            <p:ph type="pic" idx="2"/>
          </p:nvPr>
        </p:nvSpPr>
        <p:spPr>
          <a:xfrm>
            <a:off x="1662112" y="632949"/>
            <a:ext cx="2771775" cy="375602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6" name="Google Shape;16;p4"/>
          <p:cNvSpPr>
            <a:spLocks noGrp="1"/>
          </p:cNvSpPr>
          <p:nvPr>
            <p:ph type="pic" idx="2"/>
          </p:nvPr>
        </p:nvSpPr>
        <p:spPr>
          <a:xfrm>
            <a:off x="2100262" y="573087"/>
            <a:ext cx="3995738" cy="571182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7"/>
        <p:cNvGrpSpPr/>
        <p:nvPr/>
      </p:nvGrpSpPr>
      <p:grpSpPr>
        <a:xfrm>
          <a:off x="0" y="0"/>
          <a:ext cx="0" cy="0"/>
          <a:chOff x="0" y="0"/>
          <a:chExt cx="0" cy="0"/>
        </a:xfrm>
      </p:grpSpPr>
      <p:sp>
        <p:nvSpPr>
          <p:cNvPr id="18" name="Google Shape;18;p5"/>
          <p:cNvSpPr>
            <a:spLocks noGrp="1"/>
          </p:cNvSpPr>
          <p:nvPr>
            <p:ph type="pic" idx="2"/>
          </p:nvPr>
        </p:nvSpPr>
        <p:spPr>
          <a:xfrm>
            <a:off x="5068887" y="2402681"/>
            <a:ext cx="2054225" cy="205263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9"/>
        <p:cNvGrpSpPr/>
        <p:nvPr/>
      </p:nvGrpSpPr>
      <p:grpSpPr>
        <a:xfrm>
          <a:off x="0" y="0"/>
          <a:ext cx="0" cy="0"/>
          <a:chOff x="0" y="0"/>
          <a:chExt cx="0" cy="0"/>
        </a:xfrm>
      </p:grpSpPr>
      <p:sp>
        <p:nvSpPr>
          <p:cNvPr id="20" name="Google Shape;20;p6"/>
          <p:cNvSpPr>
            <a:spLocks noGrp="1"/>
          </p:cNvSpPr>
          <p:nvPr>
            <p:ph type="pic" idx="2"/>
          </p:nvPr>
        </p:nvSpPr>
        <p:spPr>
          <a:xfrm>
            <a:off x="5360279" y="2700362"/>
            <a:ext cx="6096000" cy="3429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22"/>
        <p:cNvGrpSpPr/>
        <p:nvPr/>
      </p:nvGrpSpPr>
      <p:grpSpPr>
        <a:xfrm>
          <a:off x="0" y="0"/>
          <a:ext cx="0" cy="0"/>
          <a:chOff x="0" y="0"/>
          <a:chExt cx="0" cy="0"/>
        </a:xfrm>
      </p:grpSpPr>
      <p:sp>
        <p:nvSpPr>
          <p:cNvPr id="23" name="Google Shape;23;p8"/>
          <p:cNvSpPr>
            <a:spLocks noGrp="1"/>
          </p:cNvSpPr>
          <p:nvPr>
            <p:ph type="pic" idx="2"/>
          </p:nvPr>
        </p:nvSpPr>
        <p:spPr>
          <a:xfrm>
            <a:off x="1319669" y="2525150"/>
            <a:ext cx="2116082" cy="2117188"/>
          </a:xfrm>
          <a:prstGeom prst="rect">
            <a:avLst/>
          </a:prstGeom>
          <a:noFill/>
          <a:ln>
            <a:noFill/>
          </a:ln>
        </p:spPr>
      </p:sp>
      <p:sp>
        <p:nvSpPr>
          <p:cNvPr id="24" name="Google Shape;24;p8"/>
          <p:cNvSpPr>
            <a:spLocks noGrp="1"/>
          </p:cNvSpPr>
          <p:nvPr>
            <p:ph type="pic" idx="3"/>
          </p:nvPr>
        </p:nvSpPr>
        <p:spPr>
          <a:xfrm>
            <a:off x="3788433" y="2525150"/>
            <a:ext cx="2116082" cy="2117188"/>
          </a:xfrm>
          <a:prstGeom prst="rect">
            <a:avLst/>
          </a:prstGeom>
          <a:noFill/>
          <a:ln>
            <a:noFill/>
          </a:ln>
        </p:spPr>
      </p:sp>
      <p:sp>
        <p:nvSpPr>
          <p:cNvPr id="25" name="Google Shape;25;p8"/>
          <p:cNvSpPr>
            <a:spLocks noGrp="1"/>
          </p:cNvSpPr>
          <p:nvPr>
            <p:ph type="pic" idx="4"/>
          </p:nvPr>
        </p:nvSpPr>
        <p:spPr>
          <a:xfrm>
            <a:off x="6257197" y="2525150"/>
            <a:ext cx="2116082" cy="2117188"/>
          </a:xfrm>
          <a:prstGeom prst="rect">
            <a:avLst/>
          </a:prstGeom>
          <a:noFill/>
          <a:ln>
            <a:noFill/>
          </a:ln>
        </p:spPr>
      </p:sp>
      <p:sp>
        <p:nvSpPr>
          <p:cNvPr id="26" name="Google Shape;26;p8"/>
          <p:cNvSpPr>
            <a:spLocks noGrp="1"/>
          </p:cNvSpPr>
          <p:nvPr>
            <p:ph type="pic" idx="5"/>
          </p:nvPr>
        </p:nvSpPr>
        <p:spPr>
          <a:xfrm>
            <a:off x="8725961" y="2525150"/>
            <a:ext cx="2116082" cy="211718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27"/>
        <p:cNvGrpSpPr/>
        <p:nvPr/>
      </p:nvGrpSpPr>
      <p:grpSpPr>
        <a:xfrm>
          <a:off x="0" y="0"/>
          <a:ext cx="0" cy="0"/>
          <a:chOff x="0" y="0"/>
          <a:chExt cx="0" cy="0"/>
        </a:xfrm>
      </p:grpSpPr>
      <p:sp>
        <p:nvSpPr>
          <p:cNvPr id="28" name="Google Shape;28;p9"/>
          <p:cNvSpPr>
            <a:spLocks noGrp="1"/>
          </p:cNvSpPr>
          <p:nvPr>
            <p:ph type="pic" idx="2"/>
          </p:nvPr>
        </p:nvSpPr>
        <p:spPr>
          <a:xfrm>
            <a:off x="626302" y="0"/>
            <a:ext cx="2918564"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9"/>
        <p:cNvGrpSpPr/>
        <p:nvPr/>
      </p:nvGrpSpPr>
      <p:grpSpPr>
        <a:xfrm>
          <a:off x="0" y="0"/>
          <a:ext cx="0" cy="0"/>
          <a:chOff x="0" y="0"/>
          <a:chExt cx="0" cy="0"/>
        </a:xfrm>
      </p:grpSpPr>
      <p:sp>
        <p:nvSpPr>
          <p:cNvPr id="30" name="Google Shape;30;p10"/>
          <p:cNvSpPr>
            <a:spLocks noGrp="1"/>
          </p:cNvSpPr>
          <p:nvPr>
            <p:ph type="pic" idx="2"/>
          </p:nvPr>
        </p:nvSpPr>
        <p:spPr>
          <a:xfrm>
            <a:off x="0" y="0"/>
            <a:ext cx="12192000" cy="4783138"/>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4.jp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5.jp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6.jp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7.jp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8.jp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22.png"/><Relationship Id="rId12"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jpg"/><Relationship Id="rId10" Type="http://schemas.openxmlformats.org/officeDocument/2006/relationships/image" Target="../media/image25.jpg"/><Relationship Id="rId4" Type="http://schemas.openxmlformats.org/officeDocument/2006/relationships/image" Target="../media/image19.jp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pic>
        <p:nvPicPr>
          <p:cNvPr id="37" name="Google Shape;37;p12" descr="A picture containing logo&#10;&#10;Description automatically generated"/>
          <p:cNvPicPr preferRelativeResize="0">
            <a:picLocks noGrp="1"/>
          </p:cNvPicPr>
          <p:nvPr>
            <p:ph type="pic" idx="2"/>
          </p:nvPr>
        </p:nvPicPr>
        <p:blipFill rotWithShape="1">
          <a:blip r:embed="rId3">
            <a:alphaModFix/>
          </a:blip>
          <a:srcRect t="10217" b="10216"/>
          <a:stretch/>
        </p:blipFill>
        <p:spPr>
          <a:xfrm>
            <a:off x="0" y="0"/>
            <a:ext cx="12192000" cy="6858000"/>
          </a:xfrm>
          <a:prstGeom prst="rect">
            <a:avLst/>
          </a:prstGeom>
          <a:noFill/>
          <a:ln>
            <a:noFill/>
          </a:ln>
        </p:spPr>
      </p:pic>
      <p:sp>
        <p:nvSpPr>
          <p:cNvPr id="38" name="Google Shape;38;p12"/>
          <p:cNvSpPr/>
          <p:nvPr/>
        </p:nvSpPr>
        <p:spPr>
          <a:xfrm>
            <a:off x="0" y="817419"/>
            <a:ext cx="5529943" cy="1457696"/>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 name="Google Shape;39;p12"/>
          <p:cNvSpPr txBox="1"/>
          <p:nvPr/>
        </p:nvSpPr>
        <p:spPr>
          <a:xfrm>
            <a:off x="745723" y="914717"/>
            <a:ext cx="4038496"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cs-CZ" sz="2400" b="1" i="0" u="none" strike="noStrike" cap="none">
                <a:solidFill>
                  <a:schemeClr val="dk1"/>
                </a:solidFill>
                <a:latin typeface="Philosopher"/>
                <a:ea typeface="Philosopher"/>
                <a:cs typeface="Philosopher"/>
                <a:sym typeface="Philosopher"/>
              </a:rPr>
              <a:t>Szkolenie w zakresie rozwoju zawodowego dla nauczycieli pracujących z dorosłymi</a:t>
            </a:r>
            <a:endParaRPr sz="2400" b="1"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Philosopher"/>
              <a:ea typeface="Philosopher"/>
              <a:cs typeface="Philosopher"/>
              <a:sym typeface="Philosopher"/>
            </a:endParaRPr>
          </a:p>
        </p:txBody>
      </p:sp>
      <p:sp>
        <p:nvSpPr>
          <p:cNvPr id="41" name="Google Shape;41;p12"/>
          <p:cNvSpPr/>
          <p:nvPr/>
        </p:nvSpPr>
        <p:spPr>
          <a:xfrm>
            <a:off x="1" y="2484337"/>
            <a:ext cx="4332514" cy="1889327"/>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 name="Google Shape;42;p12"/>
          <p:cNvSpPr txBox="1"/>
          <p:nvPr/>
        </p:nvSpPr>
        <p:spPr>
          <a:xfrm>
            <a:off x="348447" y="2581635"/>
            <a:ext cx="3853500" cy="184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cs-CZ" sz="2400" b="1" i="0" u="none" strike="noStrike" cap="none">
                <a:solidFill>
                  <a:schemeClr val="dk1"/>
                </a:solidFill>
                <a:latin typeface="Philosopher"/>
                <a:ea typeface="Philosopher"/>
                <a:cs typeface="Philosopher"/>
                <a:sym typeface="Philosopher"/>
              </a:rPr>
              <a:t>Moduł 2:</a:t>
            </a:r>
            <a:br>
              <a:rPr lang="cs-CZ" sz="2400" b="1" i="0" u="none" strike="noStrike" cap="none">
                <a:solidFill>
                  <a:schemeClr val="dk1"/>
                </a:solidFill>
                <a:latin typeface="Philosopher"/>
                <a:ea typeface="Philosopher"/>
                <a:cs typeface="Philosopher"/>
                <a:sym typeface="Philosopher"/>
              </a:rPr>
            </a:br>
            <a:r>
              <a:rPr lang="cs-CZ" sz="2400" b="0" i="0" u="none" strike="noStrike" cap="none">
                <a:solidFill>
                  <a:schemeClr val="dk1"/>
                </a:solidFill>
                <a:latin typeface="Philosopher"/>
                <a:ea typeface="Philosopher"/>
                <a:cs typeface="Philosopher"/>
                <a:sym typeface="Philosopher"/>
              </a:rPr>
              <a:t>Opracowywanie zasobów mikrokształcenia dla dorosłych o niskich kwalifikacjach</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CC38CC5-226B-F32C-1EB6-5539608A48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447" y="6082145"/>
            <a:ext cx="1724025" cy="3276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1"/>
          <p:cNvSpPr txBox="1"/>
          <p:nvPr/>
        </p:nvSpPr>
        <p:spPr>
          <a:xfrm>
            <a:off x="3897883" y="609318"/>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Korzyści</a:t>
            </a:r>
            <a:endParaRPr sz="2800" b="1" i="0" u="none" strike="noStrike" cap="none">
              <a:solidFill>
                <a:schemeClr val="dk1"/>
              </a:solidFill>
              <a:latin typeface="Philosopher"/>
              <a:ea typeface="Philosopher"/>
              <a:cs typeface="Philosopher"/>
              <a:sym typeface="Philosopher"/>
            </a:endParaRPr>
          </a:p>
        </p:txBody>
      </p:sp>
      <p:grpSp>
        <p:nvGrpSpPr>
          <p:cNvPr id="145" name="Google Shape;145;p21"/>
          <p:cNvGrpSpPr/>
          <p:nvPr/>
        </p:nvGrpSpPr>
        <p:grpSpPr>
          <a:xfrm>
            <a:off x="5470062" y="1167647"/>
            <a:ext cx="1251876" cy="358096"/>
            <a:chOff x="5470062" y="1167647"/>
            <a:chExt cx="1251876" cy="358096"/>
          </a:xfrm>
        </p:grpSpPr>
        <p:sp>
          <p:nvSpPr>
            <p:cNvPr id="146" name="Google Shape;146;p21"/>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 name="Google Shape;147;p21"/>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 name="Google Shape;148;p21"/>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49" name="Google Shape;149;p21"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151" name="Google Shape;151;p21"/>
          <p:cNvSpPr txBox="1"/>
          <p:nvPr/>
        </p:nvSpPr>
        <p:spPr>
          <a:xfrm>
            <a:off x="1850571" y="2274033"/>
            <a:ext cx="8490858" cy="34163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400" b="1" i="0" u="none" strike="noStrike" cap="none">
                <a:solidFill>
                  <a:srgbClr val="000000"/>
                </a:solidFill>
                <a:latin typeface="Philosopher"/>
                <a:ea typeface="Philosopher"/>
                <a:cs typeface="Philosopher"/>
                <a:sym typeface="Philosopher"/>
              </a:rPr>
              <a:t>Elastyczność i dostępność: </a:t>
            </a:r>
            <a:r>
              <a:rPr lang="cs-CZ" sz="2400" b="0" i="0" u="none" strike="noStrike" cap="none">
                <a:solidFill>
                  <a:srgbClr val="000000"/>
                </a:solidFill>
                <a:latin typeface="Philosopher"/>
                <a:ea typeface="Philosopher"/>
                <a:cs typeface="Philosopher"/>
                <a:sym typeface="Philosopher"/>
              </a:rPr>
              <a:t>Uczniowie mogą uzyskać dostęp do zasobów mikrolearningowych w dowolnym czasie, miejscu i na dowolnym urządzeniu.</a:t>
            </a:r>
            <a:endParaRP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1" i="0" u="none" strike="noStrike" cap="none">
                <a:solidFill>
                  <a:srgbClr val="000000"/>
                </a:solidFill>
                <a:latin typeface="Philosopher"/>
                <a:ea typeface="Philosopher"/>
                <a:cs typeface="Philosopher"/>
                <a:sym typeface="Philosopher"/>
              </a:rPr>
              <a:t>Spersonalizowane: </a:t>
            </a:r>
            <a:r>
              <a:rPr lang="cs-CZ" sz="2400" b="0" i="0" u="none" strike="noStrike" cap="none">
                <a:solidFill>
                  <a:srgbClr val="000000"/>
                </a:solidFill>
                <a:latin typeface="Philosopher"/>
                <a:ea typeface="Philosopher"/>
                <a:cs typeface="Philosopher"/>
                <a:sym typeface="Philosopher"/>
              </a:rPr>
              <a:t>Mikrolearning może być dostosowany do konkretnych potrzeb i zainteresowań poszczególnych uczniów.</a:t>
            </a:r>
            <a:endParaRP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1" i="0" u="none" strike="noStrike" cap="none">
                <a:solidFill>
                  <a:srgbClr val="000000"/>
                </a:solidFill>
                <a:latin typeface="Philosopher"/>
                <a:ea typeface="Philosopher"/>
                <a:cs typeface="Philosopher"/>
                <a:sym typeface="Philosopher"/>
              </a:rPr>
              <a:t>Angażujący: </a:t>
            </a:r>
            <a:r>
              <a:rPr lang="cs-CZ" sz="2400" b="0" i="0" u="none" strike="noStrike" cap="none">
                <a:solidFill>
                  <a:srgbClr val="000000"/>
                </a:solidFill>
                <a:latin typeface="Philosopher"/>
                <a:ea typeface="Philosopher"/>
                <a:cs typeface="Philosopher"/>
                <a:sym typeface="Philosopher"/>
              </a:rPr>
              <a:t>Krótki, interaktywny charakter mikrolearningu może sprawić, że będzie on bardziej angażujący i przyjemny niż tradycyjne formy nauki.</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923E45FE-DF10-7FA1-3F20-91D34E78F97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8558" y="6110983"/>
            <a:ext cx="1724025" cy="32766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2"/>
          <p:cNvSpPr txBox="1"/>
          <p:nvPr/>
        </p:nvSpPr>
        <p:spPr>
          <a:xfrm>
            <a:off x="3897883" y="609318"/>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Skuteczność</a:t>
            </a:r>
            <a:endParaRPr sz="2800" b="1" i="0" u="none" strike="noStrike" cap="none">
              <a:solidFill>
                <a:schemeClr val="dk1"/>
              </a:solidFill>
              <a:latin typeface="Philosopher"/>
              <a:ea typeface="Philosopher"/>
              <a:cs typeface="Philosopher"/>
              <a:sym typeface="Philosopher"/>
            </a:endParaRPr>
          </a:p>
        </p:txBody>
      </p:sp>
      <p:grpSp>
        <p:nvGrpSpPr>
          <p:cNvPr id="157" name="Google Shape;157;p22"/>
          <p:cNvGrpSpPr/>
          <p:nvPr/>
        </p:nvGrpSpPr>
        <p:grpSpPr>
          <a:xfrm>
            <a:off x="5470062" y="1167647"/>
            <a:ext cx="1251876" cy="358096"/>
            <a:chOff x="5470062" y="1167647"/>
            <a:chExt cx="1251876" cy="358096"/>
          </a:xfrm>
        </p:grpSpPr>
        <p:sp>
          <p:nvSpPr>
            <p:cNvPr id="158" name="Google Shape;158;p22"/>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p22"/>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 name="Google Shape;160;p22"/>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61" name="Google Shape;161;p22"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163" name="Google Shape;163;p22"/>
          <p:cNvSpPr txBox="1"/>
          <p:nvPr/>
        </p:nvSpPr>
        <p:spPr>
          <a:xfrm>
            <a:off x="1850571" y="2274033"/>
            <a:ext cx="8490858" cy="30469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Badania wykazały, że mikroedukacja może być </a:t>
            </a:r>
            <a:r>
              <a:rPr lang="cs-CZ" sz="2400" b="1" i="0" u="none" strike="noStrike" cap="none">
                <a:solidFill>
                  <a:srgbClr val="000000"/>
                </a:solidFill>
                <a:latin typeface="Philosopher"/>
                <a:ea typeface="Philosopher"/>
                <a:cs typeface="Philosopher"/>
                <a:sym typeface="Philosopher"/>
              </a:rPr>
              <a:t>skutecznym sposobem dostarczania informacji </a:t>
            </a:r>
            <a:r>
              <a:rPr lang="cs-CZ" sz="2400" b="0" i="0" u="none" strike="noStrike" cap="none">
                <a:solidFill>
                  <a:srgbClr val="000000"/>
                </a:solidFill>
                <a:latin typeface="Philosopher"/>
                <a:ea typeface="Philosopher"/>
                <a:cs typeface="Philosopher"/>
                <a:sym typeface="Philosopher"/>
              </a:rPr>
              <a:t>i poprawy wyników nauczania.</a:t>
            </a:r>
            <a:endParaRP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Badania wykazały, że </a:t>
            </a:r>
            <a:r>
              <a:rPr lang="cs-CZ" sz="2400" b="1" i="0" u="none" strike="noStrike" cap="none">
                <a:solidFill>
                  <a:srgbClr val="000000"/>
                </a:solidFill>
                <a:latin typeface="Philosopher"/>
                <a:ea typeface="Philosopher"/>
                <a:cs typeface="Philosopher"/>
                <a:sym typeface="Philosopher"/>
              </a:rPr>
              <a:t>uczniowie zapamiętują więcej informacji, </a:t>
            </a:r>
            <a:r>
              <a:rPr lang="cs-CZ" sz="2400" b="0" i="0" u="none" strike="noStrike" cap="none">
                <a:solidFill>
                  <a:srgbClr val="000000"/>
                </a:solidFill>
                <a:latin typeface="Philosopher"/>
                <a:ea typeface="Philosopher"/>
                <a:cs typeface="Philosopher"/>
                <a:sym typeface="Philosopher"/>
              </a:rPr>
              <a:t>gdy są one prezentowane w małych, skoncentrowanych fragmentach.</a:t>
            </a:r>
            <a:endParaRP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Mikrolearning może również pomóc zwiększyć </a:t>
            </a:r>
            <a:r>
              <a:rPr lang="cs-CZ" sz="2400" b="1" i="0" u="none" strike="noStrike" cap="none">
                <a:solidFill>
                  <a:srgbClr val="000000"/>
                </a:solidFill>
                <a:latin typeface="Philosopher"/>
                <a:ea typeface="Philosopher"/>
                <a:cs typeface="Philosopher"/>
                <a:sym typeface="Philosopher"/>
              </a:rPr>
              <a:t>motywację i zaangażowanie </a:t>
            </a:r>
            <a:r>
              <a:rPr lang="cs-CZ" sz="2400" b="0" i="0" u="none" strike="noStrike" cap="none">
                <a:solidFill>
                  <a:srgbClr val="000000"/>
                </a:solidFill>
                <a:latin typeface="Philosopher"/>
                <a:ea typeface="Philosopher"/>
                <a:cs typeface="Philosopher"/>
                <a:sym typeface="Philosopher"/>
              </a:rPr>
              <a:t>uczniów, prowadząc do lepszych wyników w nauce.</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AAECC32F-39E2-5624-A94E-25A4EA356C7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378" y="6100484"/>
            <a:ext cx="1724025" cy="32766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3"/>
          <p:cNvSpPr txBox="1"/>
          <p:nvPr/>
        </p:nvSpPr>
        <p:spPr>
          <a:xfrm>
            <a:off x="3897883" y="609318"/>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Zastosowania</a:t>
            </a:r>
            <a:endParaRPr sz="2800" b="1" i="0" u="none" strike="noStrike" cap="none">
              <a:solidFill>
                <a:schemeClr val="dk1"/>
              </a:solidFill>
              <a:latin typeface="Philosopher"/>
              <a:ea typeface="Philosopher"/>
              <a:cs typeface="Philosopher"/>
              <a:sym typeface="Philosopher"/>
            </a:endParaRPr>
          </a:p>
        </p:txBody>
      </p:sp>
      <p:grpSp>
        <p:nvGrpSpPr>
          <p:cNvPr id="169" name="Google Shape;169;p23"/>
          <p:cNvGrpSpPr/>
          <p:nvPr/>
        </p:nvGrpSpPr>
        <p:grpSpPr>
          <a:xfrm>
            <a:off x="5470062" y="1167647"/>
            <a:ext cx="1251876" cy="358096"/>
            <a:chOff x="5470062" y="1167647"/>
            <a:chExt cx="1251876" cy="358096"/>
          </a:xfrm>
        </p:grpSpPr>
        <p:sp>
          <p:nvSpPr>
            <p:cNvPr id="170" name="Google Shape;170;p23"/>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 name="Google Shape;171;p23"/>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 name="Google Shape;172;p23"/>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73" name="Google Shape;173;p23"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175" name="Google Shape;175;p23"/>
          <p:cNvSpPr txBox="1"/>
          <p:nvPr/>
        </p:nvSpPr>
        <p:spPr>
          <a:xfrm>
            <a:off x="1850570" y="2088976"/>
            <a:ext cx="8490858" cy="37856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Mikrolearning może być stosowany do </a:t>
            </a:r>
            <a:r>
              <a:rPr lang="cs-CZ" sz="2400" b="1" i="0" u="none" strike="noStrike" cap="none">
                <a:solidFill>
                  <a:srgbClr val="000000"/>
                </a:solidFill>
                <a:latin typeface="Philosopher"/>
                <a:ea typeface="Philosopher"/>
                <a:cs typeface="Philosopher"/>
                <a:sym typeface="Philosopher"/>
              </a:rPr>
              <a:t>różnych celów edukacyjnych</a:t>
            </a:r>
            <a:r>
              <a:rPr lang="cs-CZ" sz="2400" b="0" i="0" u="none" strike="noStrike" cap="none">
                <a:solidFill>
                  <a:srgbClr val="000000"/>
                </a:solidFill>
                <a:latin typeface="Philosopher"/>
                <a:ea typeface="Philosopher"/>
                <a:cs typeface="Philosopher"/>
                <a:sym typeface="Philosopher"/>
              </a:rPr>
              <a:t>, takich jak szkolenie zawodowe, rozwój umiejętności i wzbogacanie osobiste.</a:t>
            </a:r>
            <a:endParaRP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Może być również używany w </a:t>
            </a:r>
            <a:r>
              <a:rPr lang="cs-CZ" sz="2400" b="1" i="0" u="none" strike="noStrike" cap="none">
                <a:solidFill>
                  <a:srgbClr val="000000"/>
                </a:solidFill>
                <a:latin typeface="Philosopher"/>
                <a:ea typeface="Philosopher"/>
                <a:cs typeface="Philosopher"/>
                <a:sym typeface="Philosopher"/>
              </a:rPr>
              <a:t>różnych środowiskach</a:t>
            </a:r>
            <a:r>
              <a:rPr lang="cs-CZ" sz="2400" b="0" i="0" u="none" strike="noStrike" cap="none">
                <a:solidFill>
                  <a:srgbClr val="000000"/>
                </a:solidFill>
                <a:latin typeface="Philosopher"/>
                <a:ea typeface="Philosopher"/>
                <a:cs typeface="Philosopher"/>
                <a:sym typeface="Philosopher"/>
              </a:rPr>
              <a:t>, w tym w szkołach, firmach i organizacjach non-profit.</a:t>
            </a:r>
            <a:endParaRP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Mikrolearning może być </a:t>
            </a:r>
            <a:r>
              <a:rPr lang="cs-CZ" sz="2400" b="1" i="0" u="none" strike="noStrike" cap="none">
                <a:solidFill>
                  <a:srgbClr val="000000"/>
                </a:solidFill>
                <a:latin typeface="Philosopher"/>
                <a:ea typeface="Philosopher"/>
                <a:cs typeface="Philosopher"/>
                <a:sym typeface="Philosopher"/>
              </a:rPr>
              <a:t>szczególnie skuteczny dla dorosłych o niskich kwalifikacjach</a:t>
            </a:r>
            <a:r>
              <a:rPr lang="cs-CZ" sz="2400" b="0" i="0" u="none" strike="noStrike" cap="none">
                <a:solidFill>
                  <a:srgbClr val="000000"/>
                </a:solidFill>
                <a:latin typeface="Philosopher"/>
                <a:ea typeface="Philosopher"/>
                <a:cs typeface="Philosopher"/>
                <a:sym typeface="Philosopher"/>
              </a:rPr>
              <a:t>, którzy mogą mieć ograniczony czas lub zasoby na tradycyjne formy nauki</a:t>
            </a:r>
            <a:endParaRPr sz="2400" b="0" i="0" u="none" strike="noStrike" cap="none">
              <a:solidFill>
                <a:srgbClr val="000000"/>
              </a:solidFill>
              <a:latin typeface="Philosopher"/>
              <a:ea typeface="Philosopher"/>
              <a:cs typeface="Philosopher"/>
              <a:sym typeface="Philosophe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B86C253E-E54B-CCBD-ACF2-A1EDFEAAB3E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8348" y="5874628"/>
            <a:ext cx="1724025" cy="32766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4"/>
          <p:cNvSpPr txBox="1"/>
          <p:nvPr/>
        </p:nvSpPr>
        <p:spPr>
          <a:xfrm>
            <a:off x="3897883" y="609318"/>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Najlepsze praktyki</a:t>
            </a:r>
            <a:endParaRPr sz="2800" b="1" i="0" u="none" strike="noStrike" cap="none">
              <a:solidFill>
                <a:schemeClr val="dk1"/>
              </a:solidFill>
              <a:latin typeface="Philosopher"/>
              <a:ea typeface="Philosopher"/>
              <a:cs typeface="Philosopher"/>
              <a:sym typeface="Philosopher"/>
            </a:endParaRPr>
          </a:p>
        </p:txBody>
      </p:sp>
      <p:grpSp>
        <p:nvGrpSpPr>
          <p:cNvPr id="181" name="Google Shape;181;p24"/>
          <p:cNvGrpSpPr/>
          <p:nvPr/>
        </p:nvGrpSpPr>
        <p:grpSpPr>
          <a:xfrm>
            <a:off x="5470062" y="1167647"/>
            <a:ext cx="1251876" cy="358096"/>
            <a:chOff x="5470062" y="1167647"/>
            <a:chExt cx="1251876" cy="358096"/>
          </a:xfrm>
        </p:grpSpPr>
        <p:sp>
          <p:nvSpPr>
            <p:cNvPr id="182" name="Google Shape;182;p24"/>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3" name="Google Shape;183;p24"/>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 name="Google Shape;184;p24"/>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85" name="Google Shape;185;p24"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187" name="Google Shape;187;p24"/>
          <p:cNvSpPr txBox="1"/>
          <p:nvPr/>
        </p:nvSpPr>
        <p:spPr>
          <a:xfrm>
            <a:off x="1850570" y="2088976"/>
            <a:ext cx="8490858" cy="30469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Aby zaprojektować skuteczne zasoby mikrokształcenia, należy wziąć pod uwagę </a:t>
            </a:r>
            <a:r>
              <a:rPr lang="cs-CZ" sz="2400" b="1" i="0" u="none" strike="noStrike" cap="none">
                <a:solidFill>
                  <a:srgbClr val="000000"/>
                </a:solidFill>
                <a:latin typeface="Philosopher"/>
                <a:ea typeface="Philosopher"/>
                <a:cs typeface="Philosopher"/>
                <a:sym typeface="Philosopher"/>
              </a:rPr>
              <a:t>potrzeby i zainteresowania </a:t>
            </a:r>
            <a:r>
              <a:rPr lang="cs-CZ" sz="2400" b="0" i="0" u="none" strike="noStrike" cap="none">
                <a:solidFill>
                  <a:srgbClr val="000000"/>
                </a:solidFill>
                <a:latin typeface="Philosopher"/>
                <a:ea typeface="Philosopher"/>
                <a:cs typeface="Philosopher"/>
                <a:sym typeface="Philosopher"/>
              </a:rPr>
              <a:t>docelowych odbiorców.</a:t>
            </a:r>
            <a:endParaRP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Wykorzystaj wizualizacje, elementy interaktywne i inne </a:t>
            </a:r>
            <a:r>
              <a:rPr lang="cs-CZ" sz="2400" b="1" i="0" u="none" strike="noStrike" cap="none">
                <a:solidFill>
                  <a:srgbClr val="000000"/>
                </a:solidFill>
                <a:latin typeface="Philosopher"/>
                <a:ea typeface="Philosopher"/>
                <a:cs typeface="Philosopher"/>
                <a:sym typeface="Philosopher"/>
              </a:rPr>
              <a:t>angażujące techniki</a:t>
            </a:r>
            <a:r>
              <a:rPr lang="cs-CZ" sz="2400" b="0" i="0" u="none" strike="noStrike" cap="none">
                <a:solidFill>
                  <a:srgbClr val="000000"/>
                </a:solidFill>
                <a:latin typeface="Philosopher"/>
                <a:ea typeface="Philosopher"/>
                <a:cs typeface="Philosopher"/>
                <a:sym typeface="Philosopher"/>
              </a:rPr>
              <a:t>, aby przyciągnąć uwagę uczniów,</a:t>
            </a:r>
            <a:endParaRP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Treści powinny być </a:t>
            </a:r>
            <a:r>
              <a:rPr lang="cs-CZ" sz="2400" b="1" i="0" u="none" strike="noStrike" cap="none">
                <a:solidFill>
                  <a:srgbClr val="000000"/>
                </a:solidFill>
                <a:latin typeface="Philosopher"/>
                <a:ea typeface="Philosopher"/>
                <a:cs typeface="Philosopher"/>
                <a:sym typeface="Philosopher"/>
              </a:rPr>
              <a:t>skoncentrowane i zwięzłe</a:t>
            </a:r>
            <a:r>
              <a:rPr lang="cs-CZ" sz="2400" b="0" i="0" u="none" strike="noStrike" cap="none">
                <a:solidFill>
                  <a:srgbClr val="000000"/>
                </a:solidFill>
                <a:latin typeface="Philosopher"/>
                <a:ea typeface="Philosopher"/>
                <a:cs typeface="Philosopher"/>
                <a:sym typeface="Philosopher"/>
              </a:rPr>
              <a:t>, z jasnymi celami i wynikami nauczania.</a:t>
            </a:r>
            <a:endParaRPr sz="2400" b="0" i="0" u="none" strike="noStrike" cap="none">
              <a:solidFill>
                <a:srgbClr val="000000"/>
              </a:solidFill>
              <a:latin typeface="Philosopher"/>
              <a:ea typeface="Philosopher"/>
              <a:cs typeface="Philosopher"/>
              <a:sym typeface="Philosophe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4DE20C05-AD43-1D4E-E3D3-95ABB05846C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332" y="6010935"/>
            <a:ext cx="1724025" cy="32766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5"/>
          <p:cNvSpPr/>
          <p:nvPr/>
        </p:nvSpPr>
        <p:spPr>
          <a:xfrm>
            <a:off x="3824064" y="1076946"/>
            <a:ext cx="4543871" cy="4704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3" name="Google Shape;193;p25" descr="A picture containing logo&#10;&#10;Description automatically generated"/>
          <p:cNvPicPr preferRelativeResize="0">
            <a:picLocks noGrp="1"/>
          </p:cNvPicPr>
          <p:nvPr>
            <p:ph type="pic" idx="2"/>
          </p:nvPr>
        </p:nvPicPr>
        <p:blipFill rotWithShape="1">
          <a:blip r:embed="rId3">
            <a:alphaModFix/>
          </a:blip>
          <a:srcRect l="14652" r="14652"/>
          <a:stretch/>
        </p:blipFill>
        <p:spPr>
          <a:xfrm>
            <a:off x="5068883" y="2238750"/>
            <a:ext cx="2054225" cy="2054225"/>
          </a:xfrm>
          <a:prstGeom prst="rect">
            <a:avLst/>
          </a:prstGeom>
          <a:noFill/>
          <a:ln>
            <a:noFill/>
          </a:ln>
        </p:spPr>
      </p:pic>
      <p:sp>
        <p:nvSpPr>
          <p:cNvPr id="194" name="Google Shape;194;p25"/>
          <p:cNvSpPr txBox="1"/>
          <p:nvPr/>
        </p:nvSpPr>
        <p:spPr>
          <a:xfrm>
            <a:off x="5655940" y="1678860"/>
            <a:ext cx="88011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Część 3</a:t>
            </a:r>
            <a:endParaRPr sz="1800" b="1" i="0" u="none" strike="noStrike" cap="none">
              <a:solidFill>
                <a:schemeClr val="dk1"/>
              </a:solidFill>
              <a:latin typeface="Philosopher"/>
              <a:ea typeface="Philosopher"/>
              <a:cs typeface="Philosopher"/>
              <a:sym typeface="Philosopher"/>
            </a:endParaRPr>
          </a:p>
        </p:txBody>
      </p:sp>
      <p:sp>
        <p:nvSpPr>
          <p:cNvPr id="195" name="Google Shape;195;p25"/>
          <p:cNvSpPr txBox="1"/>
          <p:nvPr/>
        </p:nvSpPr>
        <p:spPr>
          <a:xfrm>
            <a:off x="3824064" y="4483533"/>
            <a:ext cx="4543871"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cs-CZ" sz="2000" b="0" i="0" u="none" strike="noStrike" cap="none">
                <a:solidFill>
                  <a:schemeClr val="dk1"/>
                </a:solidFill>
                <a:latin typeface="Roboto"/>
                <a:ea typeface="Roboto"/>
                <a:cs typeface="Roboto"/>
                <a:sym typeface="Roboto"/>
              </a:rPr>
              <a:t>Cyfrowe narzędzia i platformy do tworzenia zasobów mikroedukacyjnych</a:t>
            </a:r>
            <a:endParaRPr sz="2000" b="0" i="0" u="none" strike="noStrike" cap="none">
              <a:solidFill>
                <a:schemeClr val="dk1"/>
              </a:solidFill>
              <a:latin typeface="Roboto"/>
              <a:ea typeface="Roboto"/>
              <a:cs typeface="Roboto"/>
              <a:sym typeface="Roboto"/>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E08290B5-3651-356A-736E-D898992067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196" y="6122670"/>
            <a:ext cx="1724025" cy="32766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6"/>
          <p:cNvSpPr txBox="1"/>
          <p:nvPr/>
        </p:nvSpPr>
        <p:spPr>
          <a:xfrm>
            <a:off x="3897882" y="224745"/>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Narzędzia cyfrowe</a:t>
            </a:r>
            <a:endParaRPr sz="2800" b="1" i="0" u="none" strike="noStrike" cap="none">
              <a:solidFill>
                <a:schemeClr val="dk1"/>
              </a:solidFill>
              <a:latin typeface="Philosopher"/>
              <a:ea typeface="Philosopher"/>
              <a:cs typeface="Philosopher"/>
              <a:sym typeface="Philosopher"/>
            </a:endParaRPr>
          </a:p>
        </p:txBody>
      </p:sp>
      <p:grpSp>
        <p:nvGrpSpPr>
          <p:cNvPr id="202" name="Google Shape;202;p26"/>
          <p:cNvGrpSpPr/>
          <p:nvPr/>
        </p:nvGrpSpPr>
        <p:grpSpPr>
          <a:xfrm>
            <a:off x="5470060" y="840145"/>
            <a:ext cx="1251876" cy="358096"/>
            <a:chOff x="5470062" y="1167647"/>
            <a:chExt cx="1251876" cy="358096"/>
          </a:xfrm>
        </p:grpSpPr>
        <p:sp>
          <p:nvSpPr>
            <p:cNvPr id="203" name="Google Shape;203;p26"/>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4" name="Google Shape;204;p26"/>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26"/>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06" name="Google Shape;206;p26"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208" name="Google Shape;208;p26"/>
          <p:cNvSpPr txBox="1"/>
          <p:nvPr/>
        </p:nvSpPr>
        <p:spPr>
          <a:xfrm>
            <a:off x="1576771" y="1720840"/>
            <a:ext cx="9396550" cy="440120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cs-CZ" sz="2800" b="0" i="0" u="none" strike="noStrike" cap="none">
                <a:solidFill>
                  <a:srgbClr val="000000"/>
                </a:solidFill>
                <a:latin typeface="Philosopher"/>
                <a:ea typeface="Philosopher"/>
                <a:cs typeface="Philosopher"/>
                <a:sym typeface="Philosopher"/>
              </a:rPr>
              <a:t>Narzędzia i platformy cyfrowe odgrywają </a:t>
            </a:r>
            <a:r>
              <a:rPr lang="cs-CZ" sz="2800" b="1" i="0" u="none" strike="noStrike" cap="none">
                <a:solidFill>
                  <a:srgbClr val="000000"/>
                </a:solidFill>
                <a:latin typeface="Philosopher"/>
                <a:ea typeface="Philosopher"/>
                <a:cs typeface="Philosopher"/>
                <a:sym typeface="Philosopher"/>
              </a:rPr>
              <a:t>kluczową rolę </a:t>
            </a:r>
            <a:r>
              <a:rPr lang="cs-CZ" sz="2800" b="0" i="0" u="none" strike="noStrike" cap="none">
                <a:solidFill>
                  <a:srgbClr val="000000"/>
                </a:solidFill>
                <a:latin typeface="Philosopher"/>
                <a:ea typeface="Philosopher"/>
                <a:cs typeface="Philosopher"/>
                <a:sym typeface="Philosopher"/>
              </a:rPr>
              <a:t>w tworzeniu skutecznych zasobów mikroedukacyjnych. Oferują one </a:t>
            </a:r>
            <a:r>
              <a:rPr lang="cs-CZ" sz="2800" b="1" i="0" u="none" strike="noStrike" cap="none">
                <a:solidFill>
                  <a:srgbClr val="000000"/>
                </a:solidFill>
                <a:latin typeface="Philosopher"/>
                <a:ea typeface="Philosopher"/>
                <a:cs typeface="Philosopher"/>
                <a:sym typeface="Philosopher"/>
              </a:rPr>
              <a:t>szeroką gamę funkcji </a:t>
            </a:r>
            <a:r>
              <a:rPr lang="cs-CZ" sz="2800" b="0" i="0" u="none" strike="noStrike" cap="none">
                <a:solidFill>
                  <a:srgbClr val="000000"/>
                </a:solidFill>
                <a:latin typeface="Philosopher"/>
                <a:ea typeface="Philosopher"/>
                <a:cs typeface="Philosopher"/>
                <a:sym typeface="Philosopher"/>
              </a:rPr>
              <a:t>i funkcjonalności, które zwiększają doświadczenie edukacyjne. </a:t>
            </a:r>
            <a:endParaRPr sz="28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endParaRPr sz="28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cs-CZ" sz="2800" b="0" i="0" u="none" strike="noStrike" cap="none">
                <a:solidFill>
                  <a:srgbClr val="000000"/>
                </a:solidFill>
                <a:latin typeface="Philosopher"/>
                <a:ea typeface="Philosopher"/>
                <a:cs typeface="Philosopher"/>
                <a:sym typeface="Philosopher"/>
              </a:rPr>
              <a:t>Narzędzia te umożliwiają nauczycielom </a:t>
            </a:r>
            <a:r>
              <a:rPr lang="cs-CZ" sz="2800" b="1" i="0" u="none" strike="noStrike" cap="none">
                <a:solidFill>
                  <a:srgbClr val="000000"/>
                </a:solidFill>
                <a:latin typeface="Philosopher"/>
                <a:ea typeface="Philosopher"/>
                <a:cs typeface="Philosopher"/>
                <a:sym typeface="Philosopher"/>
              </a:rPr>
              <a:t>projektowanie interaktywnych i angażujących treści</a:t>
            </a:r>
            <a:r>
              <a:rPr lang="cs-CZ" sz="2800" b="0" i="0" u="none" strike="noStrike" cap="none">
                <a:solidFill>
                  <a:srgbClr val="000000"/>
                </a:solidFill>
                <a:latin typeface="Philosopher"/>
                <a:ea typeface="Philosopher"/>
                <a:cs typeface="Philosopher"/>
                <a:sym typeface="Philosopher"/>
              </a:rPr>
              <a:t>, zawierających elementy multimedialne, takie jak filmy, obrazy i quizy. Dzięki opcjom </a:t>
            </a:r>
            <a:r>
              <a:rPr lang="cs-CZ" sz="2800" b="1" i="0" u="none" strike="noStrike" cap="none">
                <a:solidFill>
                  <a:srgbClr val="000000"/>
                </a:solidFill>
                <a:latin typeface="Philosopher"/>
                <a:ea typeface="Philosopher"/>
                <a:cs typeface="Philosopher"/>
                <a:sym typeface="Philosopher"/>
              </a:rPr>
              <a:t>dostosowywania</a:t>
            </a:r>
            <a:r>
              <a:rPr lang="cs-CZ" sz="2800" b="0" i="0" u="none" strike="noStrike" cap="none">
                <a:solidFill>
                  <a:srgbClr val="000000"/>
                </a:solidFill>
                <a:latin typeface="Philosopher"/>
                <a:ea typeface="Philosopher"/>
                <a:cs typeface="Philosopher"/>
                <a:sym typeface="Philosopher"/>
              </a:rPr>
              <a:t>, nauczyciele mogą dostosować zasoby, aby spełnić określone cele edukacyjne i zaspokoić potrzeby odbiorców.</a:t>
            </a:r>
            <a:endParaRPr sz="2800" b="0" i="0" u="none" strike="noStrike" cap="none">
              <a:solidFill>
                <a:srgbClr val="000000"/>
              </a:solidFill>
              <a:latin typeface="Philosopher"/>
              <a:ea typeface="Philosopher"/>
              <a:cs typeface="Philosopher"/>
              <a:sym typeface="Philosophe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A9E0B410-8491-5CCF-9E94-FF1AEF8CF61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205" y="6265029"/>
            <a:ext cx="1724025" cy="32766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7"/>
          <p:cNvSpPr txBox="1"/>
          <p:nvPr/>
        </p:nvSpPr>
        <p:spPr>
          <a:xfrm>
            <a:off x="3897882" y="224745"/>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Narzędzia cyfrowe</a:t>
            </a:r>
            <a:endParaRPr sz="2800" b="1" i="0" u="none" strike="noStrike" cap="none">
              <a:solidFill>
                <a:schemeClr val="dk1"/>
              </a:solidFill>
              <a:latin typeface="Philosopher"/>
              <a:ea typeface="Philosopher"/>
              <a:cs typeface="Philosopher"/>
              <a:sym typeface="Philosopher"/>
            </a:endParaRPr>
          </a:p>
        </p:txBody>
      </p:sp>
      <p:grpSp>
        <p:nvGrpSpPr>
          <p:cNvPr id="214" name="Google Shape;214;p27"/>
          <p:cNvGrpSpPr/>
          <p:nvPr/>
        </p:nvGrpSpPr>
        <p:grpSpPr>
          <a:xfrm>
            <a:off x="5470060" y="840145"/>
            <a:ext cx="1251876" cy="358096"/>
            <a:chOff x="5470062" y="1167647"/>
            <a:chExt cx="1251876" cy="358096"/>
          </a:xfrm>
        </p:grpSpPr>
        <p:sp>
          <p:nvSpPr>
            <p:cNvPr id="215" name="Google Shape;215;p27"/>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6" name="Google Shape;216;p27"/>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7" name="Google Shape;217;p27"/>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18" name="Google Shape;218;p27"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220" name="Google Shape;220;p27"/>
          <p:cNvSpPr txBox="1"/>
          <p:nvPr/>
        </p:nvSpPr>
        <p:spPr>
          <a:xfrm>
            <a:off x="1576771" y="1524317"/>
            <a:ext cx="9396550" cy="449353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cs-CZ" sz="2600" b="0" i="0" u="none" strike="noStrike" cap="none">
                <a:solidFill>
                  <a:srgbClr val="000000"/>
                </a:solidFill>
                <a:latin typeface="Philosopher"/>
                <a:ea typeface="Philosopher"/>
                <a:cs typeface="Philosopher"/>
                <a:sym typeface="Philosopher"/>
              </a:rPr>
              <a:t>Współpraca jest ułatwiona dzięki tym narzędziom i platformom, umożliwiając edukatorom współpracę przy tworzeniu zasobów mikroedukacyjnych. Wykorzystując </a:t>
            </a:r>
            <a:r>
              <a:rPr lang="cs-CZ" sz="2600" b="1" i="0" u="none" strike="noStrike" cap="none">
                <a:solidFill>
                  <a:srgbClr val="000000"/>
                </a:solidFill>
                <a:latin typeface="Philosopher"/>
                <a:ea typeface="Philosopher"/>
                <a:cs typeface="Philosopher"/>
                <a:sym typeface="Philosopher"/>
              </a:rPr>
              <a:t>możliwości narzędzi </a:t>
            </a:r>
            <a:r>
              <a:rPr lang="cs-CZ" sz="2600" b="0" i="0" u="none" strike="noStrike" cap="none">
                <a:solidFill>
                  <a:srgbClr val="000000"/>
                </a:solidFill>
                <a:latin typeface="Philosopher"/>
                <a:ea typeface="Philosopher"/>
                <a:cs typeface="Philosopher"/>
                <a:sym typeface="Philosopher"/>
              </a:rPr>
              <a:t>i platform cyfrowych, nauczyciele mogą sprawić, że mikroedukacja będzie dostępna i możliwa do dostosowania dla różnych odbiorców. Promuje to inkluzywność i wspiera </a:t>
            </a:r>
            <a:r>
              <a:rPr lang="cs-CZ" sz="2600" b="1" i="0" u="none" strike="noStrike" cap="none">
                <a:solidFill>
                  <a:srgbClr val="000000"/>
                </a:solidFill>
                <a:latin typeface="Philosopher"/>
                <a:ea typeface="Philosopher"/>
                <a:cs typeface="Philosopher"/>
                <a:sym typeface="Philosopher"/>
              </a:rPr>
              <a:t>spersonalizowane doświadczenia edukacyjne</a:t>
            </a:r>
            <a:r>
              <a:rPr lang="cs-CZ" sz="2600" b="0" i="0" u="none" strike="noStrike" cap="none">
                <a:solidFill>
                  <a:srgbClr val="000000"/>
                </a:solidFill>
                <a:latin typeface="Philosopher"/>
                <a:ea typeface="Philosopher"/>
                <a:cs typeface="Philosopher"/>
                <a:sym typeface="Philosopher"/>
              </a:rPr>
              <a:t>. </a:t>
            </a:r>
            <a:endParaRPr sz="26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endParaRPr sz="26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cs-CZ" sz="2600" b="0" i="0" u="none" strike="noStrike" cap="none">
                <a:solidFill>
                  <a:srgbClr val="000000"/>
                </a:solidFill>
                <a:latin typeface="Philosopher"/>
                <a:ea typeface="Philosopher"/>
                <a:cs typeface="Philosopher"/>
                <a:sym typeface="Philosopher"/>
              </a:rPr>
              <a:t>Przy wyborze narzędzi i platform ważne jest, aby dostosować je do </a:t>
            </a:r>
            <a:r>
              <a:rPr lang="cs-CZ" sz="2600" b="1" i="0" u="none" strike="noStrike" cap="none">
                <a:solidFill>
                  <a:srgbClr val="000000"/>
                </a:solidFill>
                <a:latin typeface="Philosopher"/>
                <a:ea typeface="Philosopher"/>
                <a:cs typeface="Philosopher"/>
                <a:sym typeface="Philosopher"/>
              </a:rPr>
              <a:t>celów edukacyjnych i wymagań odbiorców</a:t>
            </a:r>
            <a:r>
              <a:rPr lang="cs-CZ" sz="2600" b="0" i="0" u="none" strike="noStrike" cap="none">
                <a:solidFill>
                  <a:srgbClr val="000000"/>
                </a:solidFill>
                <a:latin typeface="Philosopher"/>
                <a:ea typeface="Philosopher"/>
                <a:cs typeface="Philosopher"/>
                <a:sym typeface="Philosopher"/>
              </a:rPr>
              <a:t>, zapewniając, że wybrane narzędzia skutecznie przyczyniają się do tworzenia skutecznych zasobów mikrolearningowych.</a:t>
            </a:r>
            <a:endParaRPr sz="2600" b="0" i="0" u="none" strike="noStrike" cap="none">
              <a:solidFill>
                <a:srgbClr val="000000"/>
              </a:solidFill>
              <a:latin typeface="Philosopher"/>
              <a:ea typeface="Philosopher"/>
              <a:cs typeface="Philosopher"/>
              <a:sym typeface="Philosophe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1F3C6A4A-C5F3-E0E5-CF44-0BE85F8205E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5111" y="6159705"/>
            <a:ext cx="1724025" cy="32766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8"/>
          <p:cNvSpPr txBox="1"/>
          <p:nvPr/>
        </p:nvSpPr>
        <p:spPr>
          <a:xfrm>
            <a:off x="4254935" y="563829"/>
            <a:ext cx="3682130" cy="35809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i="0" u="none" strike="noStrike" cap="none">
                <a:solidFill>
                  <a:schemeClr val="dk1"/>
                </a:solidFill>
                <a:latin typeface="Philosopher"/>
                <a:ea typeface="Philosopher"/>
                <a:cs typeface="Philosopher"/>
                <a:sym typeface="Philosopher"/>
              </a:rPr>
              <a:t>Działanie 2: Dyskusja</a:t>
            </a:r>
            <a:endParaRPr sz="2400" b="1" i="0" u="none" strike="noStrike" cap="none">
              <a:solidFill>
                <a:schemeClr val="dk1"/>
              </a:solidFill>
              <a:latin typeface="Philosopher"/>
              <a:ea typeface="Philosopher"/>
              <a:cs typeface="Philosopher"/>
              <a:sym typeface="Philosopher"/>
            </a:endParaRPr>
          </a:p>
        </p:txBody>
      </p:sp>
      <p:grpSp>
        <p:nvGrpSpPr>
          <p:cNvPr id="226" name="Google Shape;226;p28"/>
          <p:cNvGrpSpPr/>
          <p:nvPr/>
        </p:nvGrpSpPr>
        <p:grpSpPr>
          <a:xfrm>
            <a:off x="5470062" y="1167647"/>
            <a:ext cx="1251876" cy="358096"/>
            <a:chOff x="5470062" y="1167647"/>
            <a:chExt cx="1251876" cy="358096"/>
          </a:xfrm>
        </p:grpSpPr>
        <p:sp>
          <p:nvSpPr>
            <p:cNvPr id="227" name="Google Shape;227;p28"/>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8" name="Google Shape;228;p28"/>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9" name="Google Shape;229;p28"/>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30" name="Google Shape;230;p28"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232" name="Google Shape;232;p28"/>
          <p:cNvSpPr txBox="1"/>
          <p:nvPr/>
        </p:nvSpPr>
        <p:spPr>
          <a:xfrm>
            <a:off x="707571" y="1718434"/>
            <a:ext cx="10651106" cy="3908762"/>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rgbClr val="000000"/>
              </a:buClr>
              <a:buSzPts val="2000"/>
              <a:buFont typeface="Arial"/>
              <a:buAutoNum type="arabicPeriod"/>
            </a:pPr>
            <a:r>
              <a:rPr lang="cs-CZ" sz="2000" b="0" i="0" u="none" strike="noStrike" cap="none">
                <a:solidFill>
                  <a:srgbClr val="000000"/>
                </a:solidFill>
                <a:latin typeface="Philosopher"/>
                <a:ea typeface="Philosopher"/>
                <a:cs typeface="Philosopher"/>
                <a:sym typeface="Philosopher"/>
              </a:rPr>
              <a:t>Podziel uczestników na małe grupy </a:t>
            </a:r>
            <a:r>
              <a:rPr lang="cs-CZ" sz="2000" b="1" i="0" u="none" strike="noStrike" cap="none">
                <a:solidFill>
                  <a:srgbClr val="000000"/>
                </a:solidFill>
                <a:latin typeface="Philosopher"/>
                <a:ea typeface="Philosopher"/>
                <a:cs typeface="Philosopher"/>
                <a:sym typeface="Philosopher"/>
              </a:rPr>
              <a:t>po 4-6 osób</a:t>
            </a:r>
            <a:r>
              <a:rPr lang="cs-CZ" sz="2000" b="0" i="0" u="none" strike="noStrike" cap="none">
                <a:solidFill>
                  <a:srgbClr val="000000"/>
                </a:solidFill>
                <a:latin typeface="Philosopher"/>
                <a:ea typeface="Philosopher"/>
                <a:cs typeface="Philosopher"/>
                <a:sym typeface="Philosopher"/>
              </a:rPr>
              <a:t>.</a:t>
            </a:r>
            <a:endParaRPr/>
          </a:p>
          <a:p>
            <a:pPr marL="342900" marR="0" lvl="0" indent="-342900" algn="just" rtl="0">
              <a:lnSpc>
                <a:spcPct val="100000"/>
              </a:lnSpc>
              <a:spcBef>
                <a:spcPts val="0"/>
              </a:spcBef>
              <a:spcAft>
                <a:spcPts val="0"/>
              </a:spcAft>
              <a:buClr>
                <a:srgbClr val="000000"/>
              </a:buClr>
              <a:buSzPts val="2000"/>
              <a:buFont typeface="Arial"/>
              <a:buAutoNum type="arabicPeriod"/>
            </a:pPr>
            <a:r>
              <a:rPr lang="cs-CZ" sz="2000" b="0" i="0" u="none" strike="noStrike" cap="none">
                <a:solidFill>
                  <a:srgbClr val="000000"/>
                </a:solidFill>
                <a:latin typeface="Philosopher"/>
                <a:ea typeface="Philosopher"/>
                <a:cs typeface="Philosopher"/>
                <a:sym typeface="Philosopher"/>
              </a:rPr>
              <a:t>Przedstaw każdej grupie </a:t>
            </a:r>
            <a:r>
              <a:rPr lang="cs-CZ" sz="2000" b="1" i="0" u="none" strike="noStrike" cap="none">
                <a:solidFill>
                  <a:srgbClr val="000000"/>
                </a:solidFill>
                <a:latin typeface="Philosopher"/>
                <a:ea typeface="Philosopher"/>
                <a:cs typeface="Philosopher"/>
                <a:sym typeface="Philosopher"/>
              </a:rPr>
              <a:t>listę narzędzi cyfrowych i platform </a:t>
            </a:r>
            <a:r>
              <a:rPr lang="cs-CZ" sz="2000" b="0" i="0" u="none" strike="noStrike" cap="none">
                <a:solidFill>
                  <a:srgbClr val="000000"/>
                </a:solidFill>
                <a:latin typeface="Philosopher"/>
                <a:ea typeface="Philosopher"/>
                <a:cs typeface="Philosopher"/>
                <a:sym typeface="Philosopher"/>
              </a:rPr>
              <a:t>powszechnie używanych do tworzenia zasobów mikroedukacyjnych. Skorzystaj z tej samej listy dostarczonej wcześniej lub dostosuj ją w oparciu o swoje preferencje.</a:t>
            </a:r>
            <a:endParaRPr/>
          </a:p>
          <a:p>
            <a:pPr marL="342900" marR="0" lvl="0" indent="-342900" algn="just" rtl="0">
              <a:lnSpc>
                <a:spcPct val="100000"/>
              </a:lnSpc>
              <a:spcBef>
                <a:spcPts val="0"/>
              </a:spcBef>
              <a:spcAft>
                <a:spcPts val="0"/>
              </a:spcAft>
              <a:buClr>
                <a:srgbClr val="000000"/>
              </a:buClr>
              <a:buSzPts val="2000"/>
              <a:buFont typeface="Arial"/>
              <a:buAutoNum type="arabicPeriod"/>
            </a:pPr>
            <a:r>
              <a:rPr lang="cs-CZ" sz="2000" b="0" i="0" u="none" strike="noStrike" cap="none">
                <a:solidFill>
                  <a:srgbClr val="000000"/>
                </a:solidFill>
                <a:latin typeface="Philosopher"/>
                <a:ea typeface="Philosopher"/>
                <a:cs typeface="Philosopher"/>
                <a:sym typeface="Philosopher"/>
              </a:rPr>
              <a:t>Poinstruuj grupy, aby omówiły następujące punkty dla wybranego narzędzia lub platformy:</a:t>
            </a:r>
            <a:endParaRPr sz="2000" b="0" i="0" u="none" strike="noStrike" cap="none">
              <a:solidFill>
                <a:srgbClr val="000000"/>
              </a:solidFill>
              <a:latin typeface="Philosopher"/>
              <a:ea typeface="Philosopher"/>
              <a:cs typeface="Philosopher"/>
              <a:sym typeface="Philosopher"/>
            </a:endParaRPr>
          </a:p>
          <a:p>
            <a:pPr marL="342900" marR="0" lvl="0" indent="-215900" algn="just"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Philosopher"/>
              <a:ea typeface="Philosopher"/>
              <a:cs typeface="Philosopher"/>
              <a:sym typeface="Philosopher"/>
            </a:endParaRPr>
          </a:p>
          <a:p>
            <a:pPr marL="285750" marR="0" lvl="0" indent="-285750" algn="just" rtl="0">
              <a:lnSpc>
                <a:spcPct val="100000"/>
              </a:lnSpc>
              <a:spcBef>
                <a:spcPts val="0"/>
              </a:spcBef>
              <a:spcAft>
                <a:spcPts val="0"/>
              </a:spcAft>
              <a:buClr>
                <a:srgbClr val="000000"/>
              </a:buClr>
              <a:buSzPts val="1600"/>
              <a:buFont typeface="Arial"/>
              <a:buChar char="•"/>
            </a:pPr>
            <a:r>
              <a:rPr lang="cs-CZ" sz="1600" b="0" i="1" u="none" strike="noStrike" cap="none">
                <a:solidFill>
                  <a:srgbClr val="000000"/>
                </a:solidFill>
                <a:latin typeface="Philosopher"/>
                <a:ea typeface="Philosopher"/>
                <a:cs typeface="Philosopher"/>
                <a:sym typeface="Philosopher"/>
              </a:rPr>
              <a:t>Jak przyjazne dla użytkownika jest narzędzie/platforma? Czy wymagane są jakieś umiejętności techniczne lub projektowe?</a:t>
            </a:r>
            <a:endParaRPr/>
          </a:p>
          <a:p>
            <a:pPr marL="285750" marR="0" lvl="0" indent="-285750" algn="just" rtl="0">
              <a:lnSpc>
                <a:spcPct val="100000"/>
              </a:lnSpc>
              <a:spcBef>
                <a:spcPts val="0"/>
              </a:spcBef>
              <a:spcAft>
                <a:spcPts val="0"/>
              </a:spcAft>
              <a:buClr>
                <a:srgbClr val="000000"/>
              </a:buClr>
              <a:buSzPts val="1600"/>
              <a:buFont typeface="Arial"/>
              <a:buChar char="•"/>
            </a:pPr>
            <a:r>
              <a:rPr lang="cs-CZ" sz="1600" b="0" i="1" u="none" strike="noStrike" cap="none">
                <a:solidFill>
                  <a:srgbClr val="000000"/>
                </a:solidFill>
                <a:latin typeface="Philosopher"/>
                <a:ea typeface="Philosopher"/>
                <a:cs typeface="Philosopher"/>
                <a:sym typeface="Philosopher"/>
              </a:rPr>
              <a:t>Jakie konkretne cechy i funkcje oferuje dane narzędzie/platforma? W jaki sposób wspierają one tworzenie zasobów mikroedukacyjnych?</a:t>
            </a:r>
            <a:endParaRPr/>
          </a:p>
          <a:p>
            <a:pPr marL="285750" marR="0" lvl="0" indent="-285750" algn="just" rtl="0">
              <a:lnSpc>
                <a:spcPct val="100000"/>
              </a:lnSpc>
              <a:spcBef>
                <a:spcPts val="0"/>
              </a:spcBef>
              <a:spcAft>
                <a:spcPts val="0"/>
              </a:spcAft>
              <a:buClr>
                <a:srgbClr val="000000"/>
              </a:buClr>
              <a:buSzPts val="1600"/>
              <a:buFont typeface="Arial"/>
              <a:buChar char="•"/>
            </a:pPr>
            <a:r>
              <a:rPr lang="cs-CZ" sz="1600" b="0" i="1" u="none" strike="noStrike" cap="none">
                <a:solidFill>
                  <a:srgbClr val="000000"/>
                </a:solidFill>
                <a:latin typeface="Philosopher"/>
                <a:ea typeface="Philosopher"/>
                <a:cs typeface="Philosopher"/>
                <a:sym typeface="Philosopher"/>
              </a:rPr>
              <a:t>Czy narzędzie/platformę można dostosować do konkretnych potrzeb i preferencji?</a:t>
            </a:r>
            <a:endParaRPr/>
          </a:p>
          <a:p>
            <a:pPr marL="285750" marR="0" lvl="0" indent="-285750" algn="just" rtl="0">
              <a:lnSpc>
                <a:spcPct val="100000"/>
              </a:lnSpc>
              <a:spcBef>
                <a:spcPts val="0"/>
              </a:spcBef>
              <a:spcAft>
                <a:spcPts val="0"/>
              </a:spcAft>
              <a:buClr>
                <a:srgbClr val="000000"/>
              </a:buClr>
              <a:buSzPts val="1600"/>
              <a:buFont typeface="Arial"/>
              <a:buChar char="•"/>
            </a:pPr>
            <a:r>
              <a:rPr lang="cs-CZ" sz="1600" b="0" i="1" u="none" strike="noStrike" cap="none">
                <a:solidFill>
                  <a:srgbClr val="000000"/>
                </a:solidFill>
                <a:latin typeface="Philosopher"/>
                <a:ea typeface="Philosopher"/>
                <a:cs typeface="Philosopher"/>
                <a:sym typeface="Philosopher"/>
              </a:rPr>
              <a:t>W jaki sposób narzędzie/platforma ułatwia interaktywność i zaangażowanie uczniów?</a:t>
            </a:r>
            <a:endParaRPr/>
          </a:p>
          <a:p>
            <a:pPr marL="285750" marR="0" lvl="0" indent="-285750" algn="just" rtl="0">
              <a:lnSpc>
                <a:spcPct val="100000"/>
              </a:lnSpc>
              <a:spcBef>
                <a:spcPts val="0"/>
              </a:spcBef>
              <a:spcAft>
                <a:spcPts val="0"/>
              </a:spcAft>
              <a:buClr>
                <a:srgbClr val="000000"/>
              </a:buClr>
              <a:buSzPts val="1600"/>
              <a:buFont typeface="Arial"/>
              <a:buChar char="•"/>
            </a:pPr>
            <a:r>
              <a:rPr lang="cs-CZ" sz="1600" b="0" i="1" u="none" strike="noStrike" cap="none">
                <a:solidFill>
                  <a:srgbClr val="000000"/>
                </a:solidFill>
                <a:latin typeface="Philosopher"/>
                <a:ea typeface="Philosopher"/>
                <a:cs typeface="Philosopher"/>
                <a:sym typeface="Philosopher"/>
              </a:rPr>
              <a:t>Czy narzędzie/platforma umożliwia współpracę między nauczycielami lub uczniami?</a:t>
            </a:r>
            <a:endParaRPr/>
          </a:p>
          <a:p>
            <a:pPr marL="285750" marR="0" lvl="0" indent="-285750" algn="just" rtl="0">
              <a:lnSpc>
                <a:spcPct val="100000"/>
              </a:lnSpc>
              <a:spcBef>
                <a:spcPts val="0"/>
              </a:spcBef>
              <a:spcAft>
                <a:spcPts val="0"/>
              </a:spcAft>
              <a:buClr>
                <a:srgbClr val="000000"/>
              </a:buClr>
              <a:buSzPts val="1600"/>
              <a:buFont typeface="Arial"/>
              <a:buChar char="•"/>
            </a:pPr>
            <a:r>
              <a:rPr lang="cs-CZ" sz="1600" b="0" i="1" u="none" strike="noStrike" cap="none">
                <a:solidFill>
                  <a:srgbClr val="000000"/>
                </a:solidFill>
                <a:latin typeface="Philosopher"/>
                <a:ea typeface="Philosopher"/>
                <a:cs typeface="Philosopher"/>
                <a:sym typeface="Philosopher"/>
              </a:rPr>
              <a:t>Czy narzędzie/platforma jest przystępna cenowo? Czy jest łatwo dostępne, szczególnie dla osób dorosłych o niskich kwalifikacjach?</a:t>
            </a:r>
            <a:endParaRPr/>
          </a:p>
          <a:p>
            <a:pPr marL="285750" marR="0" lvl="0" indent="-285750" algn="just" rtl="0">
              <a:lnSpc>
                <a:spcPct val="100000"/>
              </a:lnSpc>
              <a:spcBef>
                <a:spcPts val="0"/>
              </a:spcBef>
              <a:spcAft>
                <a:spcPts val="0"/>
              </a:spcAft>
              <a:buClr>
                <a:srgbClr val="000000"/>
              </a:buClr>
              <a:buSzPts val="1600"/>
              <a:buFont typeface="Arial"/>
              <a:buChar char="•"/>
            </a:pPr>
            <a:r>
              <a:rPr lang="cs-CZ" sz="1600" b="0" i="1" u="none" strike="noStrike" cap="none">
                <a:solidFill>
                  <a:srgbClr val="000000"/>
                </a:solidFill>
                <a:latin typeface="Philosopher"/>
                <a:ea typeface="Philosopher"/>
                <a:cs typeface="Philosopher"/>
                <a:sym typeface="Philosopher"/>
              </a:rPr>
              <a:t>Podziel się przykładami lub historiami sukcesu, w jaki sposób narzędzie/platforma zostały skutecznie wykorzystane do mikroedukacji.</a:t>
            </a:r>
            <a:endParaRPr sz="1600" b="0" i="1" u="none" strike="noStrike" cap="none">
              <a:solidFill>
                <a:srgbClr val="000000"/>
              </a:solidFill>
              <a:latin typeface="Philosopher"/>
              <a:ea typeface="Philosopher"/>
              <a:cs typeface="Philosopher"/>
              <a:sym typeface="Philosophe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2C58C0A7-608A-94AC-F413-B1C0A144466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233" y="6259875"/>
            <a:ext cx="1724025" cy="32766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grpSp>
        <p:nvGrpSpPr>
          <p:cNvPr id="237" name="Google Shape;237;p29"/>
          <p:cNvGrpSpPr/>
          <p:nvPr/>
        </p:nvGrpSpPr>
        <p:grpSpPr>
          <a:xfrm>
            <a:off x="5470062" y="1167647"/>
            <a:ext cx="1251876" cy="358096"/>
            <a:chOff x="5470062" y="1167647"/>
            <a:chExt cx="1251876" cy="358096"/>
          </a:xfrm>
        </p:grpSpPr>
        <p:sp>
          <p:nvSpPr>
            <p:cNvPr id="238" name="Google Shape;238;p2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9" name="Google Shape;239;p2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0" name="Google Shape;240;p2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41" name="Google Shape;241;p29"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243" name="Google Shape;243;p29"/>
          <p:cNvSpPr txBox="1"/>
          <p:nvPr/>
        </p:nvSpPr>
        <p:spPr>
          <a:xfrm>
            <a:off x="707571" y="1718434"/>
            <a:ext cx="10651106" cy="440120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cs-CZ" sz="2000" b="0" i="0" u="none" strike="noStrike" cap="none">
                <a:solidFill>
                  <a:srgbClr val="000000"/>
                </a:solidFill>
                <a:latin typeface="Philosopher"/>
                <a:ea typeface="Philosopher"/>
                <a:cs typeface="Philosopher"/>
                <a:sym typeface="Philosopher"/>
              </a:rPr>
              <a:t>4. </a:t>
            </a:r>
            <a:r>
              <a:rPr lang="cs-CZ" sz="2000" b="1" i="0" u="none" strike="noStrike" cap="none">
                <a:solidFill>
                  <a:srgbClr val="000000"/>
                </a:solidFill>
                <a:latin typeface="Philosopher"/>
                <a:ea typeface="Philosopher"/>
                <a:cs typeface="Philosopher"/>
                <a:sym typeface="Philosopher"/>
              </a:rPr>
              <a:t>Zachęć uczestników do podzielenia się własnymi doświadczeniami</a:t>
            </a:r>
            <a:r>
              <a:rPr lang="cs-CZ" sz="2000" b="0" i="0" u="none" strike="noStrike" cap="none">
                <a:solidFill>
                  <a:srgbClr val="000000"/>
                </a:solidFill>
                <a:latin typeface="Philosopher"/>
                <a:ea typeface="Philosopher"/>
                <a:cs typeface="Philosopher"/>
                <a:sym typeface="Philosopher"/>
              </a:rPr>
              <a:t>, spostrzeżeniami i opiniami na temat narzędzi/platform. Mogą omówić zalety i wady, wyzwania, z którymi się spotkali, oraz wszelkie wskazówki lub najlepsze praktyki, które odkryli.</a:t>
            </a:r>
            <a:endParaRPr sz="20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cs-CZ" sz="2000" b="0" i="0" u="none" strike="noStrike" cap="none">
                <a:solidFill>
                  <a:srgbClr val="000000"/>
                </a:solidFill>
                <a:latin typeface="Philosopher"/>
                <a:ea typeface="Philosopher"/>
                <a:cs typeface="Philosopher"/>
                <a:sym typeface="Philosopher"/>
              </a:rPr>
              <a:t>5. Jako moderator poruszaj się między grupami, aktywnie słuchaj dyskusji i zadawaj pytania przewodnie, aby stymulować głębszą rozmowę i refleksję.</a:t>
            </a:r>
            <a:endParaRPr/>
          </a:p>
          <a:p>
            <a:pPr marL="0" marR="0" lvl="0" indent="0" algn="just" rtl="0">
              <a:lnSpc>
                <a:spcPct val="100000"/>
              </a:lnSpc>
              <a:spcBef>
                <a:spcPts val="0"/>
              </a:spcBef>
              <a:spcAft>
                <a:spcPts val="0"/>
              </a:spcAft>
              <a:buNone/>
            </a:pPr>
            <a:r>
              <a:rPr lang="cs-CZ" sz="2000" b="0" i="0" u="none" strike="noStrike" cap="none">
                <a:solidFill>
                  <a:srgbClr val="000000"/>
                </a:solidFill>
                <a:latin typeface="Philosopher"/>
                <a:ea typeface="Philosopher"/>
                <a:cs typeface="Philosopher"/>
                <a:sym typeface="Philosopher"/>
              </a:rPr>
              <a:t>6. Po upływie wyznaczonego czasu na dyskusję zbierz </a:t>
            </a:r>
            <a:r>
              <a:rPr lang="cs-CZ" sz="2000" b="1" i="0" u="none" strike="noStrike" cap="none">
                <a:solidFill>
                  <a:srgbClr val="000000"/>
                </a:solidFill>
                <a:latin typeface="Philosopher"/>
                <a:ea typeface="Philosopher"/>
                <a:cs typeface="Philosopher"/>
                <a:sym typeface="Philosopher"/>
              </a:rPr>
              <a:t>grupy ponownie i zainicjuj dyskusję w większej grupie.</a:t>
            </a:r>
            <a:endParaRPr sz="2000" b="1"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cs-CZ" sz="2000" b="0" i="0" u="none" strike="noStrike" cap="none">
                <a:solidFill>
                  <a:srgbClr val="000000"/>
                </a:solidFill>
                <a:latin typeface="Philosopher"/>
                <a:ea typeface="Philosopher"/>
                <a:cs typeface="Philosopher"/>
                <a:sym typeface="Philosopher"/>
              </a:rPr>
              <a:t>7. W dyskusji w większej grupie poproś każdą grupę o podzielenie się kluczowymi ustaleniami i spostrzeżeniami. Zachęć uczestników z innych grup do dodania swoich przemyśleń, przedstawienia dodatkowych perspektyw lub zadawania pytań.</a:t>
            </a:r>
            <a:endParaRPr/>
          </a:p>
          <a:p>
            <a:pPr marL="0" marR="0" lvl="0" indent="0" algn="just" rtl="0">
              <a:lnSpc>
                <a:spcPct val="100000"/>
              </a:lnSpc>
              <a:spcBef>
                <a:spcPts val="0"/>
              </a:spcBef>
              <a:spcAft>
                <a:spcPts val="0"/>
              </a:spcAft>
              <a:buNone/>
            </a:pPr>
            <a:r>
              <a:rPr lang="cs-CZ" sz="2000" b="0" i="0" u="none" strike="noStrike" cap="none">
                <a:solidFill>
                  <a:srgbClr val="000000"/>
                </a:solidFill>
                <a:latin typeface="Philosopher"/>
                <a:ea typeface="Philosopher"/>
                <a:cs typeface="Philosopher"/>
                <a:sym typeface="Philosopher"/>
              </a:rPr>
              <a:t>8. </a:t>
            </a:r>
            <a:r>
              <a:rPr lang="cs-CZ" sz="2000" b="1" i="0" u="none" strike="noStrike" cap="none">
                <a:solidFill>
                  <a:srgbClr val="000000"/>
                </a:solidFill>
                <a:latin typeface="Philosopher"/>
                <a:ea typeface="Philosopher"/>
                <a:cs typeface="Philosopher"/>
                <a:sym typeface="Philosopher"/>
              </a:rPr>
              <a:t>Podsumuj główne punkty </a:t>
            </a:r>
            <a:r>
              <a:rPr lang="cs-CZ" sz="2000" b="0" i="0" u="none" strike="noStrike" cap="none">
                <a:solidFill>
                  <a:srgbClr val="000000"/>
                </a:solidFill>
                <a:latin typeface="Philosopher"/>
                <a:ea typeface="Philosopher"/>
                <a:cs typeface="Philosopher"/>
                <a:sym typeface="Philosopher"/>
              </a:rPr>
              <a:t>poruszone podczas dyskusji i podkreśl wszelkie pojawiające się wzorce lub wspólne tematy.</a:t>
            </a:r>
            <a:endParaRPr/>
          </a:p>
          <a:p>
            <a:pPr marL="0" marR="0" lvl="0" indent="0" algn="just" rtl="0">
              <a:lnSpc>
                <a:spcPct val="100000"/>
              </a:lnSpc>
              <a:spcBef>
                <a:spcPts val="0"/>
              </a:spcBef>
              <a:spcAft>
                <a:spcPts val="0"/>
              </a:spcAft>
              <a:buNone/>
            </a:pPr>
            <a:r>
              <a:rPr lang="cs-CZ" sz="2000" b="0" i="0" u="none" strike="noStrike" cap="none">
                <a:solidFill>
                  <a:srgbClr val="000000"/>
                </a:solidFill>
                <a:latin typeface="Philosopher"/>
                <a:ea typeface="Philosopher"/>
                <a:cs typeface="Philosopher"/>
                <a:sym typeface="Philosopher"/>
              </a:rPr>
              <a:t>9. Zakończ ćwiczenie, ułatwiając krótką sesję refleksji, podczas której uczestnicy mogą podzielić się kluczowymi wnioskami z dyskusji.</a:t>
            </a:r>
            <a:endParaRPr sz="1600" b="0" i="1" u="none" strike="noStrike" cap="none">
              <a:solidFill>
                <a:srgbClr val="000000"/>
              </a:solidFill>
              <a:latin typeface="Philosopher"/>
              <a:ea typeface="Philosopher"/>
              <a:cs typeface="Philosopher"/>
              <a:sym typeface="Philosopher"/>
            </a:endParaRPr>
          </a:p>
        </p:txBody>
      </p:sp>
      <p:sp>
        <p:nvSpPr>
          <p:cNvPr id="244" name="Google Shape;244;p29"/>
          <p:cNvSpPr txBox="1"/>
          <p:nvPr/>
        </p:nvSpPr>
        <p:spPr>
          <a:xfrm>
            <a:off x="4254935" y="563829"/>
            <a:ext cx="3682130" cy="35809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i="0" u="none" strike="noStrike" cap="none">
                <a:solidFill>
                  <a:schemeClr val="dk1"/>
                </a:solidFill>
                <a:latin typeface="Philosopher"/>
                <a:ea typeface="Philosopher"/>
                <a:cs typeface="Philosopher"/>
                <a:sym typeface="Philosopher"/>
              </a:rPr>
              <a:t>Działanie 2: Dyskusja</a:t>
            </a:r>
            <a:endParaRPr sz="2400" b="1" i="0" u="none" strike="noStrike" cap="none">
              <a:solidFill>
                <a:schemeClr val="dk1"/>
              </a:solidFill>
              <a:latin typeface="Philosopher"/>
              <a:ea typeface="Philosopher"/>
              <a:cs typeface="Philosopher"/>
              <a:sym typeface="Philosophe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D01F09CE-E801-17F2-5FF6-B3EA2EBC8C2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070" y="6229652"/>
            <a:ext cx="1724025" cy="32766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30" descr="A person sitting at a desk with a computer and papers on it&#10;&#10;Description automatically generated with low confidence"/>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250" name="Google Shape;250;p30"/>
          <p:cNvSpPr/>
          <p:nvPr/>
        </p:nvSpPr>
        <p:spPr>
          <a:xfrm>
            <a:off x="-264695" y="-270712"/>
            <a:ext cx="12721389" cy="7399421"/>
          </a:xfrm>
          <a:prstGeom prst="rect">
            <a:avLst/>
          </a:prstGeom>
          <a:gradFill>
            <a:gsLst>
              <a:gs pos="0">
                <a:srgbClr val="FFE77E">
                  <a:alpha val="0"/>
                </a:srgbClr>
              </a:gs>
              <a:gs pos="100000">
                <a:srgbClr val="FFEDB1"/>
              </a:gs>
            </a:gsLst>
            <a:path path="circle">
              <a:fillToRect l="50000" t="50000" r="50000" b="5000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1" name="Google Shape;251;p30"/>
          <p:cNvSpPr txBox="1"/>
          <p:nvPr/>
        </p:nvSpPr>
        <p:spPr>
          <a:xfrm>
            <a:off x="3839189" y="2051289"/>
            <a:ext cx="701425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6600" b="0" i="0" u="none" strike="noStrike" cap="none">
                <a:solidFill>
                  <a:schemeClr val="dk1"/>
                </a:solidFill>
                <a:latin typeface="Roboto"/>
                <a:ea typeface="Roboto"/>
                <a:cs typeface="Roboto"/>
                <a:sym typeface="Roboto"/>
              </a:rPr>
              <a:t>CZAS PRZERWY!</a:t>
            </a:r>
            <a:endParaRPr sz="6600" b="0" i="0" u="none" strike="noStrike" cap="none">
              <a:solidFill>
                <a:schemeClr val="dk1"/>
              </a:solidFill>
              <a:latin typeface="Roboto"/>
              <a:ea typeface="Roboto"/>
              <a:cs typeface="Roboto"/>
              <a:sym typeface="Roboto"/>
            </a:endParaRPr>
          </a:p>
        </p:txBody>
      </p:sp>
      <p:pic>
        <p:nvPicPr>
          <p:cNvPr id="252" name="Google Shape;252;p30" descr="A picture containing logo&#10;&#10;Description automatically generated"/>
          <p:cNvPicPr preferRelativeResize="0"/>
          <p:nvPr/>
        </p:nvPicPr>
        <p:blipFill rotWithShape="1">
          <a:blip r:embed="rId4">
            <a:alphaModFix/>
          </a:blip>
          <a:srcRect/>
          <a:stretch/>
        </p:blipFill>
        <p:spPr>
          <a:xfrm>
            <a:off x="10853446" y="74429"/>
            <a:ext cx="1338553" cy="946297"/>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88EDF6EA-4B5F-0FA9-2171-58E0D179E0E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307" y="6211570"/>
            <a:ext cx="1724025" cy="32766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13"/>
          <p:cNvSpPr/>
          <p:nvPr/>
        </p:nvSpPr>
        <p:spPr>
          <a:xfrm>
            <a:off x="0" y="0"/>
            <a:ext cx="6096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8" name="Google Shape;48;p13" descr="Close-up of hands holding coins&#10;&#10;Description automatically generated with medium confidence"/>
          <p:cNvPicPr preferRelativeResize="0">
            <a:picLocks noGrp="1"/>
          </p:cNvPicPr>
          <p:nvPr>
            <p:ph type="pic" idx="2"/>
          </p:nvPr>
        </p:nvPicPr>
        <p:blipFill rotWithShape="1">
          <a:blip r:embed="rId3">
            <a:alphaModFix/>
          </a:blip>
          <a:srcRect l="25403" r="25404"/>
          <a:stretch/>
        </p:blipFill>
        <p:spPr>
          <a:xfrm>
            <a:off x="1610913" y="1464429"/>
            <a:ext cx="2771775" cy="3756025"/>
          </a:xfrm>
          <a:prstGeom prst="rect">
            <a:avLst/>
          </a:prstGeom>
          <a:noFill/>
          <a:ln>
            <a:noFill/>
          </a:ln>
        </p:spPr>
      </p:pic>
      <p:sp>
        <p:nvSpPr>
          <p:cNvPr id="49" name="Google Shape;49;p13"/>
          <p:cNvSpPr txBox="1"/>
          <p:nvPr/>
        </p:nvSpPr>
        <p:spPr>
          <a:xfrm>
            <a:off x="7554300" y="811693"/>
            <a:ext cx="2019265"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MODUŁ 2</a:t>
            </a:r>
            <a:endParaRPr sz="1800" b="1" i="0" u="none" strike="noStrike" cap="none">
              <a:solidFill>
                <a:schemeClr val="dk1"/>
              </a:solidFill>
              <a:latin typeface="Philosopher"/>
              <a:ea typeface="Philosopher"/>
              <a:cs typeface="Philosopher"/>
              <a:sym typeface="Philosopher"/>
            </a:endParaRPr>
          </a:p>
        </p:txBody>
      </p:sp>
      <p:sp>
        <p:nvSpPr>
          <p:cNvPr id="50" name="Google Shape;50;p13"/>
          <p:cNvSpPr txBox="1"/>
          <p:nvPr/>
        </p:nvSpPr>
        <p:spPr>
          <a:xfrm>
            <a:off x="7201695" y="2174891"/>
            <a:ext cx="3976349" cy="1159105"/>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2000"/>
              <a:buFont typeface="Arial"/>
              <a:buNone/>
            </a:pPr>
            <a:r>
              <a:rPr lang="cs-CZ" sz="2000" b="0" i="0" u="none" strike="noStrike" cap="none">
                <a:solidFill>
                  <a:schemeClr val="dk1"/>
                </a:solidFill>
                <a:latin typeface="Roboto"/>
                <a:ea typeface="Roboto"/>
                <a:cs typeface="Roboto"/>
                <a:sym typeface="Roboto"/>
              </a:rPr>
              <a:t>Moduł ten obejmuje 14 godzin materiałów edukacyjnych.</a:t>
            </a:r>
            <a:endParaRPr sz="2000" b="0" i="0" u="none" strike="noStrike" cap="none">
              <a:solidFill>
                <a:schemeClr val="dk1"/>
              </a:solidFill>
              <a:latin typeface="Roboto"/>
              <a:ea typeface="Roboto"/>
              <a:cs typeface="Roboto"/>
              <a:sym typeface="Roboto"/>
            </a:endParaRPr>
          </a:p>
        </p:txBody>
      </p:sp>
      <p:sp>
        <p:nvSpPr>
          <p:cNvPr id="51" name="Google Shape;51;p13"/>
          <p:cNvSpPr txBox="1"/>
          <p:nvPr/>
        </p:nvSpPr>
        <p:spPr>
          <a:xfrm>
            <a:off x="6173391" y="3544748"/>
            <a:ext cx="2761818" cy="900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1" i="0" u="none" strike="noStrike" cap="none">
                <a:solidFill>
                  <a:schemeClr val="dk1"/>
                </a:solidFill>
                <a:latin typeface="Philosopher"/>
                <a:ea typeface="Philosopher"/>
                <a:cs typeface="Philosopher"/>
                <a:sym typeface="Philosopher"/>
              </a:rPr>
              <a:t>6 godzin nauki F2F</a:t>
            </a:r>
            <a:endParaRPr sz="3200" b="1" i="0" u="none" strike="noStrike" cap="none">
              <a:solidFill>
                <a:schemeClr val="dk1"/>
              </a:solidFill>
              <a:latin typeface="Philosopher"/>
              <a:ea typeface="Philosopher"/>
              <a:cs typeface="Philosopher"/>
              <a:sym typeface="Philosopher"/>
            </a:endParaRPr>
          </a:p>
        </p:txBody>
      </p:sp>
      <p:sp>
        <p:nvSpPr>
          <p:cNvPr id="52" name="Google Shape;52;p13"/>
          <p:cNvSpPr txBox="1"/>
          <p:nvPr/>
        </p:nvSpPr>
        <p:spPr>
          <a:xfrm>
            <a:off x="9210056" y="3722421"/>
            <a:ext cx="2918947" cy="900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1" i="0" u="none" strike="noStrike" cap="none">
                <a:solidFill>
                  <a:schemeClr val="dk1"/>
                </a:solidFill>
                <a:latin typeface="Philosopher"/>
                <a:ea typeface="Philosopher"/>
                <a:cs typeface="Philosopher"/>
                <a:sym typeface="Philosopher"/>
              </a:rPr>
              <a:t>8 godzin samodzielnej nauki</a:t>
            </a:r>
            <a:endParaRPr/>
          </a:p>
        </p:txBody>
      </p:sp>
      <p:sp>
        <p:nvSpPr>
          <p:cNvPr id="53" name="Google Shape;53;p13"/>
          <p:cNvSpPr txBox="1"/>
          <p:nvPr/>
        </p:nvSpPr>
        <p:spPr>
          <a:xfrm>
            <a:off x="6330156" y="4656100"/>
            <a:ext cx="2761818" cy="2088041"/>
          </a:xfrm>
          <a:prstGeom prst="rect">
            <a:avLst/>
          </a:prstGeom>
          <a:noFill/>
          <a:ln>
            <a:noFill/>
          </a:ln>
        </p:spPr>
        <p:txBody>
          <a:bodyPr spcFirstLastPara="1" wrap="square" lIns="91425" tIns="91425" rIns="91425" bIns="91425" anchor="t" anchorCtr="0">
            <a:noAutofit/>
          </a:bodyPr>
          <a:lstStyle/>
          <a:p>
            <a:pPr marL="0" marR="0" lvl="0" indent="0" algn="just" rtl="0">
              <a:lnSpc>
                <a:spcPct val="150000"/>
              </a:lnSpc>
              <a:spcBef>
                <a:spcPts val="0"/>
              </a:spcBef>
              <a:spcAft>
                <a:spcPts val="0"/>
              </a:spcAft>
              <a:buClr>
                <a:srgbClr val="000000"/>
              </a:buClr>
              <a:buSzPts val="1600"/>
              <a:buFont typeface="Arial"/>
              <a:buNone/>
            </a:pPr>
            <a:r>
              <a:rPr lang="cs-CZ" sz="1600" b="0" i="0" u="none" strike="noStrike" cap="none">
                <a:solidFill>
                  <a:schemeClr val="dk1"/>
                </a:solidFill>
                <a:latin typeface="Roboto"/>
                <a:ea typeface="Roboto"/>
                <a:cs typeface="Roboto"/>
                <a:sym typeface="Roboto"/>
              </a:rPr>
              <a:t>Ta prezentacja obejmuje 6 godzin nauki F2F.</a:t>
            </a:r>
            <a:endParaRPr/>
          </a:p>
          <a:p>
            <a:pPr marL="0" marR="0" lvl="0" indent="0" algn="l" rtl="0">
              <a:lnSpc>
                <a:spcPct val="150000"/>
              </a:lnSpc>
              <a:spcBef>
                <a:spcPts val="0"/>
              </a:spcBef>
              <a:spcAft>
                <a:spcPts val="0"/>
              </a:spcAft>
              <a:buClr>
                <a:srgbClr val="000000"/>
              </a:buClr>
              <a:buSzPts val="1600"/>
              <a:buFont typeface="Arial"/>
              <a:buNone/>
            </a:pPr>
            <a:r>
              <a:rPr lang="cs-CZ" sz="1600" b="0" i="0" u="none" strike="noStrike" cap="none">
                <a:solidFill>
                  <a:schemeClr val="dk1"/>
                </a:solidFill>
                <a:latin typeface="Roboto"/>
                <a:ea typeface="Roboto"/>
                <a:cs typeface="Roboto"/>
                <a:sym typeface="Roboto"/>
              </a:rPr>
              <a:t>Towarzyszy mu plan lekcji dla moderatora.</a:t>
            </a:r>
            <a:endParaRPr sz="1600" b="0" i="0" u="none" strike="noStrike" cap="none">
              <a:solidFill>
                <a:schemeClr val="dk1"/>
              </a:solidFill>
              <a:latin typeface="Roboto"/>
              <a:ea typeface="Roboto"/>
              <a:cs typeface="Roboto"/>
              <a:sym typeface="Roboto"/>
            </a:endParaRPr>
          </a:p>
        </p:txBody>
      </p:sp>
      <p:sp>
        <p:nvSpPr>
          <p:cNvPr id="54" name="Google Shape;54;p13"/>
          <p:cNvSpPr txBox="1"/>
          <p:nvPr/>
        </p:nvSpPr>
        <p:spPr>
          <a:xfrm>
            <a:off x="9535887" y="4947999"/>
            <a:ext cx="2209799" cy="1796142"/>
          </a:xfrm>
          <a:prstGeom prst="rect">
            <a:avLst/>
          </a:prstGeom>
          <a:noFill/>
          <a:ln>
            <a:noFill/>
          </a:ln>
        </p:spPr>
        <p:txBody>
          <a:bodyPr spcFirstLastPara="1" wrap="square" lIns="91425" tIns="91425" rIns="91425" bIns="91425" anchor="t" anchorCtr="0">
            <a:noAutofit/>
          </a:bodyPr>
          <a:lstStyle/>
          <a:p>
            <a:pPr marL="0" marR="0" lvl="0" indent="0" algn="r" rtl="0">
              <a:lnSpc>
                <a:spcPct val="150000"/>
              </a:lnSpc>
              <a:spcBef>
                <a:spcPts val="0"/>
              </a:spcBef>
              <a:spcAft>
                <a:spcPts val="0"/>
              </a:spcAft>
              <a:buClr>
                <a:srgbClr val="000000"/>
              </a:buClr>
              <a:buSzPts val="1600"/>
              <a:buFont typeface="Arial"/>
              <a:buNone/>
            </a:pPr>
            <a:r>
              <a:rPr lang="cs-CZ" sz="1600" b="0" i="0" u="none" strike="noStrike" cap="none">
                <a:solidFill>
                  <a:schemeClr val="dk1"/>
                </a:solidFill>
                <a:latin typeface="Roboto"/>
                <a:ea typeface="Roboto"/>
                <a:cs typeface="Roboto"/>
                <a:sym typeface="Roboto"/>
              </a:rPr>
              <a:t>Przejdź przez prezentację z zasobami do samodzielnej nauki we własnym tempie!</a:t>
            </a:r>
            <a:endParaRPr sz="1600" b="0" i="0" u="none" strike="noStrike" cap="none">
              <a:solidFill>
                <a:schemeClr val="dk1"/>
              </a:solidFill>
              <a:latin typeface="Roboto"/>
              <a:ea typeface="Roboto"/>
              <a:cs typeface="Roboto"/>
              <a:sym typeface="Roboto"/>
            </a:endParaRPr>
          </a:p>
        </p:txBody>
      </p:sp>
      <p:grpSp>
        <p:nvGrpSpPr>
          <p:cNvPr id="55" name="Google Shape;55;p13"/>
          <p:cNvGrpSpPr/>
          <p:nvPr/>
        </p:nvGrpSpPr>
        <p:grpSpPr>
          <a:xfrm>
            <a:off x="7937994" y="1428370"/>
            <a:ext cx="1251876" cy="358096"/>
            <a:chOff x="5470062" y="1167647"/>
            <a:chExt cx="1251876" cy="358096"/>
          </a:xfrm>
        </p:grpSpPr>
        <p:sp>
          <p:nvSpPr>
            <p:cNvPr id="56" name="Google Shape;56;p13"/>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57;p13"/>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 name="Google Shape;58;p13"/>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9" name="Google Shape;59;p13" descr="A picture containing icon&#10;&#10;Description automatically generated"/>
          <p:cNvPicPr preferRelativeResize="0"/>
          <p:nvPr/>
        </p:nvPicPr>
        <p:blipFill rotWithShape="1">
          <a:blip r:embed="rId4">
            <a:alphaModFix/>
          </a:blip>
          <a:srcRect/>
          <a:stretch/>
        </p:blipFill>
        <p:spPr>
          <a:xfrm>
            <a:off x="10252595" y="-167864"/>
            <a:ext cx="2386989" cy="1687495"/>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B74F00EC-4D3D-06F0-F994-E8424B9315C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905" y="6122670"/>
            <a:ext cx="1724025" cy="32766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31" descr="A picture containing yellow&#10;&#10;Description automatically generated"/>
          <p:cNvPicPr preferRelativeResize="0">
            <a:picLocks noGrp="1"/>
          </p:cNvPicPr>
          <p:nvPr>
            <p:ph type="pic" idx="2"/>
          </p:nvPr>
        </p:nvPicPr>
        <p:blipFill rotWithShape="1">
          <a:blip r:embed="rId3">
            <a:alphaModFix/>
          </a:blip>
          <a:srcRect l="28722" r="28722"/>
          <a:stretch/>
        </p:blipFill>
        <p:spPr>
          <a:xfrm>
            <a:off x="627063" y="0"/>
            <a:ext cx="2917825" cy="6858000"/>
          </a:xfrm>
          <a:prstGeom prst="rect">
            <a:avLst/>
          </a:prstGeom>
          <a:noFill/>
          <a:ln>
            <a:noFill/>
          </a:ln>
        </p:spPr>
      </p:pic>
      <p:sp>
        <p:nvSpPr>
          <p:cNvPr id="259" name="Google Shape;259;p31"/>
          <p:cNvSpPr txBox="1"/>
          <p:nvPr/>
        </p:nvSpPr>
        <p:spPr>
          <a:xfrm>
            <a:off x="4573596" y="68892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a:solidFill>
                  <a:schemeClr val="dk1"/>
                </a:solidFill>
                <a:latin typeface="Philosopher"/>
                <a:ea typeface="Philosopher"/>
                <a:cs typeface="Philosopher"/>
                <a:sym typeface="Philosopher"/>
              </a:rPr>
              <a:t>Filmy</a:t>
            </a:r>
            <a:endParaRPr sz="4000" b="1" i="0" u="none" strike="noStrike" cap="none">
              <a:solidFill>
                <a:schemeClr val="dk1"/>
              </a:solidFill>
              <a:latin typeface="Philosopher"/>
              <a:ea typeface="Philosopher"/>
              <a:cs typeface="Philosopher"/>
              <a:sym typeface="Philosopher"/>
            </a:endParaRPr>
          </a:p>
        </p:txBody>
      </p:sp>
      <p:grpSp>
        <p:nvGrpSpPr>
          <p:cNvPr id="260" name="Google Shape;260;p31"/>
          <p:cNvGrpSpPr/>
          <p:nvPr/>
        </p:nvGrpSpPr>
        <p:grpSpPr>
          <a:xfrm>
            <a:off x="5470061" y="1504117"/>
            <a:ext cx="1251876" cy="358096"/>
            <a:chOff x="5470062" y="1167647"/>
            <a:chExt cx="1251876" cy="358096"/>
          </a:xfrm>
        </p:grpSpPr>
        <p:sp>
          <p:nvSpPr>
            <p:cNvPr id="261" name="Google Shape;261;p31"/>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2" name="Google Shape;262;p31"/>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3" name="Google Shape;263;p31"/>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64" name="Google Shape;264;p31" descr="A picture containing icon&#10;&#10;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266" name="Google Shape;266;p31"/>
          <p:cNvSpPr txBox="1"/>
          <p:nvPr/>
        </p:nvSpPr>
        <p:spPr>
          <a:xfrm>
            <a:off x="3683726" y="2609947"/>
            <a:ext cx="8188234" cy="238584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Na kolejnych slajdach przedstawiono osiem platform i narzędzi.</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1DE03945-0CFE-AAB5-E797-C83140DB2B0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8270" y="6312709"/>
            <a:ext cx="1724025" cy="32766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32"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272" name="Google Shape;272;p32"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pic>
        <p:nvPicPr>
          <p:cNvPr id="274" name="Google Shape;274;p32" title="What is Kahoot!?"/>
          <p:cNvPicPr preferRelativeResize="0"/>
          <p:nvPr/>
        </p:nvPicPr>
        <p:blipFill rotWithShape="1">
          <a:blip r:embed="rId5">
            <a:alphaModFix/>
          </a:blip>
          <a:srcRect/>
          <a:stretch/>
        </p:blipFill>
        <p:spPr>
          <a:xfrm>
            <a:off x="1470741" y="914801"/>
            <a:ext cx="9501625" cy="5368418"/>
          </a:xfrm>
          <a:prstGeom prst="rect">
            <a:avLst/>
          </a:prstGeom>
          <a:noFill/>
          <a:ln>
            <a:noFill/>
          </a:ln>
        </p:spPr>
      </p:pic>
      <p:sp>
        <p:nvSpPr>
          <p:cNvPr id="275" name="Google Shape;275;p32"/>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Wideo: Kahoot</a:t>
            </a:r>
            <a:endParaRPr sz="1800" b="1" i="0" u="none" strike="noStrike" cap="none">
              <a:solidFill>
                <a:schemeClr val="dk1"/>
              </a:solidFill>
              <a:latin typeface="Philosopher"/>
              <a:ea typeface="Philosopher"/>
              <a:cs typeface="Philosopher"/>
              <a:sym typeface="Philosophe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D400DFD4-DCE2-17E6-F6B6-077C6A945DB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4388" y="6314607"/>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animEffect transition="in" filter="fade">
                                      <p:cBhvr>
                                        <p:cTn id="7" dur="1"/>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3"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281" name="Google Shape;281;p33"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283" name="Google Shape;283;p33"/>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Wideo: Mentimeter</a:t>
            </a:r>
            <a:endParaRPr sz="1800" b="1" i="0" u="none" strike="noStrike" cap="none">
              <a:solidFill>
                <a:schemeClr val="dk1"/>
              </a:solidFill>
              <a:latin typeface="Philosopher"/>
              <a:ea typeface="Philosopher"/>
              <a:cs typeface="Philosopher"/>
              <a:sym typeface="Philosopher"/>
            </a:endParaRPr>
          </a:p>
        </p:txBody>
      </p:sp>
      <p:pic>
        <p:nvPicPr>
          <p:cNvPr id="284" name="Google Shape;284;p33" title="Say Hello to Mentimeter"/>
          <p:cNvPicPr preferRelativeResize="0"/>
          <p:nvPr/>
        </p:nvPicPr>
        <p:blipFill rotWithShape="1">
          <a:blip r:embed="rId5">
            <a:alphaModFix/>
          </a:blip>
          <a:srcRect/>
          <a:stretch/>
        </p:blipFill>
        <p:spPr>
          <a:xfrm>
            <a:off x="1443073" y="1025413"/>
            <a:ext cx="9305852" cy="5257806"/>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E12D81A5-C44C-CE43-6D0B-028FAAC454B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559" y="6304001"/>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1"/>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34"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290" name="Google Shape;290;p34"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292" name="Google Shape;292;p34"/>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Wideo: Articulate 360</a:t>
            </a:r>
            <a:endParaRPr sz="1800" b="1" i="0" u="none" strike="noStrike" cap="none">
              <a:solidFill>
                <a:schemeClr val="dk1"/>
              </a:solidFill>
              <a:latin typeface="Philosopher"/>
              <a:ea typeface="Philosopher"/>
              <a:cs typeface="Philosopher"/>
              <a:sym typeface="Philosopher"/>
            </a:endParaRPr>
          </a:p>
        </p:txBody>
      </p:sp>
      <p:pic>
        <p:nvPicPr>
          <p:cNvPr id="293" name="Google Shape;293;p34" title="Articulate 360 Capterra Final"/>
          <p:cNvPicPr preferRelativeResize="0"/>
          <p:nvPr/>
        </p:nvPicPr>
        <p:blipFill rotWithShape="1">
          <a:blip r:embed="rId5">
            <a:alphaModFix/>
          </a:blip>
          <a:srcRect/>
          <a:stretch/>
        </p:blipFill>
        <p:spPr>
          <a:xfrm>
            <a:off x="1367937" y="798792"/>
            <a:ext cx="9456123" cy="5342709"/>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61263F23-8657-3E42-3871-EBB9AED6213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9641" y="6245895"/>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animEffect transition="in" filter="fade">
                                      <p:cBhvr>
                                        <p:cTn id="7" dur="1"/>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35"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299" name="Google Shape;299;p35"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301" name="Google Shape;301;p35"/>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Wideo: Canva</a:t>
            </a:r>
            <a:endParaRPr sz="1800" b="1" i="0" u="none" strike="noStrike" cap="none">
              <a:solidFill>
                <a:schemeClr val="dk1"/>
              </a:solidFill>
              <a:latin typeface="Philosopher"/>
              <a:ea typeface="Philosopher"/>
              <a:cs typeface="Philosopher"/>
              <a:sym typeface="Philosopher"/>
            </a:endParaRPr>
          </a:p>
        </p:txBody>
      </p:sp>
      <p:pic>
        <p:nvPicPr>
          <p:cNvPr id="302" name="Google Shape;302;p35" title="What is Canva? How Canva Made Design Simple"/>
          <p:cNvPicPr preferRelativeResize="0"/>
          <p:nvPr/>
        </p:nvPicPr>
        <p:blipFill rotWithShape="1">
          <a:blip r:embed="rId5">
            <a:alphaModFix/>
          </a:blip>
          <a:srcRect/>
          <a:stretch/>
        </p:blipFill>
        <p:spPr>
          <a:xfrm>
            <a:off x="1486044" y="824375"/>
            <a:ext cx="9219910" cy="5209250"/>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901440AC-E83B-49E2-A109-5C9E23C053A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031" y="6190372"/>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2"/>
                                        </p:tgtEl>
                                        <p:attrNameLst>
                                          <p:attrName>style.visibility</p:attrName>
                                        </p:attrNameLst>
                                      </p:cBhvr>
                                      <p:to>
                                        <p:strVal val="visible"/>
                                      </p:to>
                                    </p:set>
                                    <p:animEffect transition="in" filter="fade">
                                      <p:cBhvr>
                                        <p:cTn id="7" dur="1"/>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36"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308" name="Google Shape;308;p36"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310" name="Google Shape;310;p36"/>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Wideo: Powtoon</a:t>
            </a:r>
            <a:endParaRPr sz="1800" b="1" i="0" u="none" strike="noStrike" cap="none">
              <a:solidFill>
                <a:schemeClr val="dk1"/>
              </a:solidFill>
              <a:latin typeface="Philosopher"/>
              <a:ea typeface="Philosopher"/>
              <a:cs typeface="Philosopher"/>
              <a:sym typeface="Philosopher"/>
            </a:endParaRPr>
          </a:p>
        </p:txBody>
      </p:sp>
      <p:pic>
        <p:nvPicPr>
          <p:cNvPr id="311" name="Google Shape;311;p36" title="Professional Presentation PowerPoint - by Powtoon"/>
          <p:cNvPicPr preferRelativeResize="0"/>
          <p:nvPr/>
        </p:nvPicPr>
        <p:blipFill rotWithShape="1">
          <a:blip r:embed="rId5">
            <a:alphaModFix/>
          </a:blip>
          <a:srcRect/>
          <a:stretch/>
        </p:blipFill>
        <p:spPr>
          <a:xfrm>
            <a:off x="1777478" y="989036"/>
            <a:ext cx="8637041" cy="4879928"/>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0D785DFF-2A87-1A1F-60CD-61D4EA6AAF0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771" y="6409725"/>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1"/>
                                        </p:tgtEl>
                                        <p:attrNameLst>
                                          <p:attrName>style.visibility</p:attrName>
                                        </p:attrNameLst>
                                      </p:cBhvr>
                                      <p:to>
                                        <p:strVal val="visible"/>
                                      </p:to>
                                    </p:set>
                                    <p:animEffect transition="in" filter="fade">
                                      <p:cBhvr>
                                        <p:cTn id="7" dur="1"/>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37"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317" name="Google Shape;317;p37"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319" name="Google Shape;319;p37"/>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Wideo: H5P</a:t>
            </a:r>
            <a:endParaRPr sz="1800" b="1" i="0" u="none" strike="noStrike" cap="none">
              <a:solidFill>
                <a:schemeClr val="dk1"/>
              </a:solidFill>
              <a:latin typeface="Philosopher"/>
              <a:ea typeface="Philosopher"/>
              <a:cs typeface="Philosopher"/>
              <a:sym typeface="Philosopher"/>
            </a:endParaRPr>
          </a:p>
        </p:txBody>
      </p:sp>
      <p:pic>
        <p:nvPicPr>
          <p:cNvPr id="320" name="Google Shape;320;p37" title="H5P – Introduction"/>
          <p:cNvPicPr preferRelativeResize="0"/>
          <p:nvPr/>
        </p:nvPicPr>
        <p:blipFill rotWithShape="1">
          <a:blip r:embed="rId5">
            <a:alphaModFix/>
          </a:blip>
          <a:srcRect/>
          <a:stretch/>
        </p:blipFill>
        <p:spPr>
          <a:xfrm>
            <a:off x="1863133" y="1071986"/>
            <a:ext cx="8465731" cy="4783138"/>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37E77088-BD6F-D50A-7969-677B95625D0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2307" y="6207527"/>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1"/>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38"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326" name="Google Shape;326;p38"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328" name="Google Shape;328;p38"/>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Wideo: Quizlet</a:t>
            </a:r>
            <a:endParaRPr sz="1800" b="1" i="0" u="none" strike="noStrike" cap="none">
              <a:solidFill>
                <a:schemeClr val="dk1"/>
              </a:solidFill>
              <a:latin typeface="Philosopher"/>
              <a:ea typeface="Philosopher"/>
              <a:cs typeface="Philosopher"/>
              <a:sym typeface="Philosopher"/>
            </a:endParaRPr>
          </a:p>
        </p:txBody>
      </p:sp>
      <p:pic>
        <p:nvPicPr>
          <p:cNvPr id="329" name="Google Shape;329;p38" title="What is Quizlet?"/>
          <p:cNvPicPr preferRelativeResize="0"/>
          <p:nvPr/>
        </p:nvPicPr>
        <p:blipFill rotWithShape="1">
          <a:blip r:embed="rId5">
            <a:alphaModFix/>
          </a:blip>
          <a:srcRect/>
          <a:stretch/>
        </p:blipFill>
        <p:spPr>
          <a:xfrm>
            <a:off x="1757725" y="977875"/>
            <a:ext cx="8676549" cy="4902250"/>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F18ED8C7-F9FC-C59D-1BBF-9141C77F453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169" y="6138417"/>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animEffect transition="in" filter="fade">
                                      <p:cBhvr>
                                        <p:cTn id="7" dur="1"/>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39"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335" name="Google Shape;335;p39"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337" name="Google Shape;337;p39"/>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Wideo: Genialnie</a:t>
            </a:r>
            <a:endParaRPr sz="1800" b="1" i="0" u="none" strike="noStrike" cap="none">
              <a:solidFill>
                <a:schemeClr val="dk1"/>
              </a:solidFill>
              <a:latin typeface="Philosopher"/>
              <a:ea typeface="Philosopher"/>
              <a:cs typeface="Philosopher"/>
              <a:sym typeface="Philosopher"/>
            </a:endParaRPr>
          </a:p>
        </p:txBody>
      </p:sp>
      <p:pic>
        <p:nvPicPr>
          <p:cNvPr id="338" name="Google Shape;338;p39" title="How to create a genially in 5 steps"/>
          <p:cNvPicPr preferRelativeResize="0"/>
          <p:nvPr/>
        </p:nvPicPr>
        <p:blipFill rotWithShape="1">
          <a:blip r:embed="rId5">
            <a:alphaModFix/>
          </a:blip>
          <a:srcRect/>
          <a:stretch/>
        </p:blipFill>
        <p:spPr>
          <a:xfrm>
            <a:off x="1777478" y="1152866"/>
            <a:ext cx="8637041" cy="4879928"/>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6FEA4377-F901-A914-3334-4C8A9B42E3D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250" y="6302247"/>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8"/>
                                        </p:tgtEl>
                                        <p:attrNameLst>
                                          <p:attrName>style.visibility</p:attrName>
                                        </p:attrNameLst>
                                      </p:cBhvr>
                                      <p:to>
                                        <p:strVal val="visible"/>
                                      </p:to>
                                    </p:set>
                                    <p:animEffect transition="in" filter="fade">
                                      <p:cBhvr>
                                        <p:cTn id="7" dur="1"/>
                                        <p:tgtEl>
                                          <p:spTgt spid="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0"/>
          <p:cNvSpPr txBox="1"/>
          <p:nvPr/>
        </p:nvSpPr>
        <p:spPr>
          <a:xfrm>
            <a:off x="2844437" y="518239"/>
            <a:ext cx="6503125" cy="27804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i="0" u="none" strike="noStrike" cap="none">
                <a:solidFill>
                  <a:schemeClr val="dk1"/>
                </a:solidFill>
                <a:latin typeface="Philosopher"/>
                <a:ea typeface="Philosopher"/>
                <a:cs typeface="Philosopher"/>
                <a:sym typeface="Philosopher"/>
              </a:rPr>
              <a:t>Ćwiczenie 3: Tworzenie zasobów mikroedukacyjnych </a:t>
            </a:r>
            <a:endParaRPr sz="2400" b="1" i="0" u="none" strike="noStrike" cap="none">
              <a:solidFill>
                <a:schemeClr val="dk1"/>
              </a:solidFill>
              <a:latin typeface="Philosopher"/>
              <a:ea typeface="Philosopher"/>
              <a:cs typeface="Philosopher"/>
              <a:sym typeface="Philosopher"/>
            </a:endParaRPr>
          </a:p>
        </p:txBody>
      </p:sp>
      <p:grpSp>
        <p:nvGrpSpPr>
          <p:cNvPr id="344" name="Google Shape;344;p40"/>
          <p:cNvGrpSpPr/>
          <p:nvPr/>
        </p:nvGrpSpPr>
        <p:grpSpPr>
          <a:xfrm>
            <a:off x="5470062" y="1167647"/>
            <a:ext cx="1251876" cy="358096"/>
            <a:chOff x="5470062" y="1167647"/>
            <a:chExt cx="1251876" cy="358096"/>
          </a:xfrm>
        </p:grpSpPr>
        <p:sp>
          <p:nvSpPr>
            <p:cNvPr id="345" name="Google Shape;345;p4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6" name="Google Shape;346;p4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7" name="Google Shape;347;p4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48" name="Google Shape;348;p40"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350" name="Google Shape;350;p40"/>
          <p:cNvSpPr txBox="1"/>
          <p:nvPr/>
        </p:nvSpPr>
        <p:spPr>
          <a:xfrm>
            <a:off x="943529" y="1717104"/>
            <a:ext cx="10304939" cy="4524315"/>
          </a:xfrm>
          <a:prstGeom prst="rect">
            <a:avLst/>
          </a:prstGeom>
          <a:noFill/>
          <a:ln>
            <a:noFill/>
          </a:ln>
        </p:spPr>
        <p:txBody>
          <a:bodyPr spcFirstLastPara="1" wrap="square" lIns="91425" tIns="45700" rIns="91425" bIns="45700" anchor="t" anchorCtr="0">
            <a:spAutoFit/>
          </a:bodyPr>
          <a:lstStyle/>
          <a:p>
            <a:pPr marL="457200" marR="0" lvl="0" indent="-457200" algn="just" rtl="0">
              <a:lnSpc>
                <a:spcPct val="100000"/>
              </a:lnSpc>
              <a:spcBef>
                <a:spcPts val="0"/>
              </a:spcBef>
              <a:spcAft>
                <a:spcPts val="0"/>
              </a:spcAft>
              <a:buClr>
                <a:srgbClr val="000000"/>
              </a:buClr>
              <a:buSzPts val="2400"/>
              <a:buFont typeface="Arial"/>
              <a:buAutoNum type="arabicPeriod"/>
            </a:pPr>
            <a:r>
              <a:rPr lang="cs-CZ" sz="2400" b="0" i="0" u="none" strike="noStrike" cap="none">
                <a:solidFill>
                  <a:srgbClr val="000000"/>
                </a:solidFill>
                <a:latin typeface="Philosopher"/>
                <a:ea typeface="Philosopher"/>
                <a:cs typeface="Philosopher"/>
                <a:sym typeface="Philosopher"/>
              </a:rPr>
              <a:t>Podziel uczestników </a:t>
            </a:r>
            <a:r>
              <a:rPr lang="cs-CZ" sz="2400" b="1" i="0" u="none" strike="noStrike" cap="none">
                <a:solidFill>
                  <a:srgbClr val="000000"/>
                </a:solidFill>
                <a:latin typeface="Philosopher"/>
                <a:ea typeface="Philosopher"/>
                <a:cs typeface="Philosopher"/>
                <a:sym typeface="Philosopher"/>
              </a:rPr>
              <a:t>na małe grupy po 3-5 osób.</a:t>
            </a:r>
            <a:endParaRPr/>
          </a:p>
          <a:p>
            <a:pPr marL="457200" marR="0" lvl="0" indent="-304800" algn="just"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Philosopher"/>
              <a:ea typeface="Philosopher"/>
              <a:cs typeface="Philosopher"/>
              <a:sym typeface="Philosopher"/>
            </a:endParaRPr>
          </a:p>
          <a:p>
            <a:pPr marL="457200" marR="0" lvl="0" indent="-457200" algn="just" rtl="0">
              <a:lnSpc>
                <a:spcPct val="100000"/>
              </a:lnSpc>
              <a:spcBef>
                <a:spcPts val="0"/>
              </a:spcBef>
              <a:spcAft>
                <a:spcPts val="0"/>
              </a:spcAft>
              <a:buClr>
                <a:srgbClr val="000000"/>
              </a:buClr>
              <a:buSzPts val="2400"/>
              <a:buFont typeface="Arial"/>
              <a:buAutoNum type="arabicPeriod"/>
            </a:pPr>
            <a:r>
              <a:rPr lang="cs-CZ" sz="2400" b="0" i="0" u="none" strike="noStrike" cap="none">
                <a:solidFill>
                  <a:srgbClr val="000000"/>
                </a:solidFill>
                <a:latin typeface="Philosopher"/>
                <a:ea typeface="Philosopher"/>
                <a:cs typeface="Philosopher"/>
                <a:sym typeface="Philosopher"/>
              </a:rPr>
              <a:t>Zapewnij każdej grupie </a:t>
            </a:r>
            <a:r>
              <a:rPr lang="cs-CZ" sz="2400" b="1" i="0" u="none" strike="noStrike" cap="none">
                <a:solidFill>
                  <a:srgbClr val="000000"/>
                </a:solidFill>
                <a:latin typeface="Philosopher"/>
                <a:ea typeface="Philosopher"/>
                <a:cs typeface="Philosopher"/>
                <a:sym typeface="Philosopher"/>
              </a:rPr>
              <a:t>konkretny temat lub obszar tematyczny związany z nisko wykwalifikowanymi dorosłymi</a:t>
            </a:r>
            <a:r>
              <a:rPr lang="cs-CZ" sz="2400" b="0" i="0" u="none" strike="noStrike" cap="none">
                <a:solidFill>
                  <a:srgbClr val="000000"/>
                </a:solidFill>
                <a:latin typeface="Philosopher"/>
                <a:ea typeface="Philosopher"/>
                <a:cs typeface="Philosopher"/>
                <a:sym typeface="Philosopher"/>
              </a:rPr>
              <a:t>, na którym skupią się w swoich zasobach mikrolearningowych. Przykłady mogą obejmować podstawowe umiejętności finansowe, umiejętności cyfrowe, zdrowie i dobre samopoczucie lub komunikację w miejscu pracy.</a:t>
            </a:r>
            <a:endParaRPr/>
          </a:p>
          <a:p>
            <a:pPr marL="457200" marR="0" lvl="0" indent="-304800" algn="just"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Philosopher"/>
              <a:ea typeface="Philosopher"/>
              <a:cs typeface="Philosopher"/>
              <a:sym typeface="Philosopher"/>
            </a:endParaRPr>
          </a:p>
          <a:p>
            <a:pPr marL="457200" marR="0" lvl="0" indent="-457200" algn="just" rtl="0">
              <a:lnSpc>
                <a:spcPct val="100000"/>
              </a:lnSpc>
              <a:spcBef>
                <a:spcPts val="0"/>
              </a:spcBef>
              <a:spcAft>
                <a:spcPts val="0"/>
              </a:spcAft>
              <a:buClr>
                <a:srgbClr val="000000"/>
              </a:buClr>
              <a:buSzPts val="2400"/>
              <a:buFont typeface="Arial"/>
              <a:buAutoNum type="arabicPeriod"/>
            </a:pPr>
            <a:r>
              <a:rPr lang="cs-CZ" sz="2400" b="0" i="0" u="none" strike="noStrike" cap="none">
                <a:solidFill>
                  <a:srgbClr val="000000"/>
                </a:solidFill>
                <a:latin typeface="Philosopher"/>
                <a:ea typeface="Philosopher"/>
                <a:cs typeface="Philosopher"/>
                <a:sym typeface="Philosopher"/>
              </a:rPr>
              <a:t>Wyjaśnij, że celem ćwiczenia jest </a:t>
            </a:r>
            <a:r>
              <a:rPr lang="cs-CZ" sz="2400" b="1" i="0" u="none" strike="noStrike" cap="none">
                <a:solidFill>
                  <a:srgbClr val="000000"/>
                </a:solidFill>
                <a:latin typeface="Philosopher"/>
                <a:ea typeface="Philosopher"/>
                <a:cs typeface="Philosopher"/>
                <a:sym typeface="Philosopher"/>
              </a:rPr>
              <a:t>wspólne zaprojektowanie i stworzenie przez </a:t>
            </a:r>
            <a:r>
              <a:rPr lang="cs-CZ" sz="2400" b="0" i="0" u="none" strike="noStrike" cap="none">
                <a:solidFill>
                  <a:srgbClr val="000000"/>
                </a:solidFill>
                <a:latin typeface="Philosopher"/>
                <a:ea typeface="Philosopher"/>
                <a:cs typeface="Philosopher"/>
                <a:sym typeface="Philosopher"/>
              </a:rPr>
              <a:t>każdą grupę </a:t>
            </a:r>
            <a:r>
              <a:rPr lang="cs-CZ" sz="2400" b="1" i="0" u="none" strike="noStrike" cap="none">
                <a:solidFill>
                  <a:srgbClr val="000000"/>
                </a:solidFill>
                <a:latin typeface="Philosopher"/>
                <a:ea typeface="Philosopher"/>
                <a:cs typeface="Philosopher"/>
                <a:sym typeface="Philosopher"/>
              </a:rPr>
              <a:t>zasobu mikroedukacyjnego </a:t>
            </a:r>
            <a:r>
              <a:rPr lang="cs-CZ" sz="2400" b="0" i="0" u="none" strike="noStrike" cap="none">
                <a:solidFill>
                  <a:srgbClr val="000000"/>
                </a:solidFill>
                <a:latin typeface="Philosopher"/>
                <a:ea typeface="Philosopher"/>
                <a:cs typeface="Philosopher"/>
                <a:sym typeface="Philosopher"/>
              </a:rPr>
              <a:t>na przypisany im temat przy użyciu wybranego narzędzia cyfrowego lub platformy.</a:t>
            </a:r>
            <a:endParaRPr/>
          </a:p>
          <a:p>
            <a:pPr marL="457200" marR="0" lvl="0" indent="-304800" algn="just"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Philosopher"/>
              <a:ea typeface="Philosopher"/>
              <a:cs typeface="Philosopher"/>
              <a:sym typeface="Philosopher"/>
            </a:endParaRPr>
          </a:p>
          <a:p>
            <a:pPr marL="457200" marR="0" lvl="0" indent="-457200" algn="just" rtl="0">
              <a:lnSpc>
                <a:spcPct val="100000"/>
              </a:lnSpc>
              <a:spcBef>
                <a:spcPts val="0"/>
              </a:spcBef>
              <a:spcAft>
                <a:spcPts val="0"/>
              </a:spcAft>
              <a:buClr>
                <a:srgbClr val="000000"/>
              </a:buClr>
              <a:buSzPts val="2400"/>
              <a:buFont typeface="Arial"/>
              <a:buAutoNum type="arabicPeriod"/>
            </a:pPr>
            <a:r>
              <a:rPr lang="cs-CZ" sz="2400" b="0" i="0" u="none" strike="noStrike" cap="none">
                <a:solidFill>
                  <a:srgbClr val="000000"/>
                </a:solidFill>
                <a:latin typeface="Philosopher"/>
                <a:ea typeface="Philosopher"/>
                <a:cs typeface="Philosopher"/>
                <a:sym typeface="Philosopher"/>
              </a:rPr>
              <a:t>Przydziel czas na następujące kroki, które wyjaśniono </a:t>
            </a:r>
            <a:r>
              <a:rPr lang="cs-CZ" sz="2400" b="1" i="0" u="none" strike="noStrike" cap="none">
                <a:solidFill>
                  <a:srgbClr val="000000"/>
                </a:solidFill>
                <a:latin typeface="Philosopher"/>
                <a:ea typeface="Philosopher"/>
                <a:cs typeface="Philosopher"/>
                <a:sym typeface="Philosopher"/>
              </a:rPr>
              <a:t>na następnym slajdzie</a:t>
            </a:r>
            <a:r>
              <a:rPr lang="cs-CZ" sz="2400" b="0" i="0" u="none" strike="noStrike" cap="none">
                <a:solidFill>
                  <a:srgbClr val="000000"/>
                </a:solidFill>
                <a:latin typeface="Philosopher"/>
                <a:ea typeface="Philosopher"/>
                <a:cs typeface="Philosopher"/>
                <a:sym typeface="Philosopher"/>
              </a:rPr>
              <a:t>.</a:t>
            </a:r>
            <a:endParaRPr sz="2400" b="0" i="1" u="none" strike="noStrike" cap="none">
              <a:solidFill>
                <a:srgbClr val="000000"/>
              </a:solidFill>
              <a:latin typeface="Philosopher"/>
              <a:ea typeface="Philosopher"/>
              <a:cs typeface="Philosopher"/>
              <a:sym typeface="Philosophe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5250D09C-6760-F94C-8E21-FCEE188F343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996" y="6268950"/>
            <a:ext cx="1724025" cy="32766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p:nvPr/>
        </p:nvSpPr>
        <p:spPr>
          <a:xfrm>
            <a:off x="0" y="0"/>
            <a:ext cx="54864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 name="Google Shape;66;p14"/>
          <p:cNvSpPr txBox="1"/>
          <p:nvPr/>
        </p:nvSpPr>
        <p:spPr>
          <a:xfrm rot="-5400000">
            <a:off x="-70631" y="3152001"/>
            <a:ext cx="3122586"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cs-CZ" sz="2400" b="1" i="0" u="none" strike="noStrike" cap="none">
                <a:solidFill>
                  <a:schemeClr val="dk1"/>
                </a:solidFill>
                <a:latin typeface="Philosopher"/>
                <a:ea typeface="Philosopher"/>
                <a:cs typeface="Philosopher"/>
                <a:sym typeface="Philosopher"/>
              </a:rPr>
              <a:t>SPIS TREŚCI</a:t>
            </a:r>
            <a:endParaRPr sz="2400" b="1" i="0" u="none" strike="noStrike" cap="none">
              <a:solidFill>
                <a:schemeClr val="dk1"/>
              </a:solidFill>
              <a:latin typeface="Philosopher"/>
              <a:ea typeface="Philosopher"/>
              <a:cs typeface="Philosopher"/>
              <a:sym typeface="Philosopher"/>
            </a:endParaRPr>
          </a:p>
        </p:txBody>
      </p:sp>
      <p:sp>
        <p:nvSpPr>
          <p:cNvPr id="67" name="Google Shape;67;p14"/>
          <p:cNvSpPr txBox="1"/>
          <p:nvPr/>
        </p:nvSpPr>
        <p:spPr>
          <a:xfrm>
            <a:off x="6693525" y="1559930"/>
            <a:ext cx="436636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Część 1 - Wprowadzenie i lodołamacz </a:t>
            </a:r>
            <a:endParaRPr sz="1800" b="1" i="0" u="none" strike="noStrike" cap="none">
              <a:solidFill>
                <a:schemeClr val="dk1"/>
              </a:solidFill>
              <a:latin typeface="Philosopher"/>
              <a:ea typeface="Philosopher"/>
              <a:cs typeface="Philosopher"/>
              <a:sym typeface="Philosopher"/>
            </a:endParaRPr>
          </a:p>
        </p:txBody>
      </p:sp>
      <p:sp>
        <p:nvSpPr>
          <p:cNvPr id="68" name="Google Shape;68;p14"/>
          <p:cNvSpPr/>
          <p:nvPr/>
        </p:nvSpPr>
        <p:spPr>
          <a:xfrm rot="5400000">
            <a:off x="6435630" y="1594423"/>
            <a:ext cx="276998" cy="238792"/>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p14"/>
          <p:cNvSpPr txBox="1"/>
          <p:nvPr/>
        </p:nvSpPr>
        <p:spPr>
          <a:xfrm>
            <a:off x="6700063" y="2026092"/>
            <a:ext cx="4954189"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Część 2 - Przegląd mikrolearningu i jego korzyści </a:t>
            </a:r>
            <a:endParaRPr sz="1800" b="1" i="0" u="none" strike="noStrike" cap="none">
              <a:solidFill>
                <a:schemeClr val="dk1"/>
              </a:solidFill>
              <a:latin typeface="Philosopher"/>
              <a:ea typeface="Philosopher"/>
              <a:cs typeface="Philosopher"/>
              <a:sym typeface="Philosopher"/>
            </a:endParaRPr>
          </a:p>
        </p:txBody>
      </p:sp>
      <p:sp>
        <p:nvSpPr>
          <p:cNvPr id="70" name="Google Shape;70;p14"/>
          <p:cNvSpPr/>
          <p:nvPr/>
        </p:nvSpPr>
        <p:spPr>
          <a:xfrm rot="5400000">
            <a:off x="6442168" y="2116705"/>
            <a:ext cx="276998" cy="238792"/>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 name="Google Shape;71;p14"/>
          <p:cNvSpPr txBox="1"/>
          <p:nvPr/>
        </p:nvSpPr>
        <p:spPr>
          <a:xfrm>
            <a:off x="6700063" y="2777290"/>
            <a:ext cx="53475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Część 3 - Cyfrowe narzędzia i platformy do tworzenia zasobów mikroedukacyjnych</a:t>
            </a:r>
            <a:endParaRPr sz="1800" b="1" i="0" u="none" strike="noStrike" cap="none">
              <a:solidFill>
                <a:schemeClr val="dk1"/>
              </a:solidFill>
              <a:latin typeface="Philosopher"/>
              <a:ea typeface="Philosopher"/>
              <a:cs typeface="Philosopher"/>
              <a:sym typeface="Philosopher"/>
            </a:endParaRPr>
          </a:p>
        </p:txBody>
      </p:sp>
      <p:sp>
        <p:nvSpPr>
          <p:cNvPr id="72" name="Google Shape;72;p14"/>
          <p:cNvSpPr/>
          <p:nvPr/>
        </p:nvSpPr>
        <p:spPr>
          <a:xfrm rot="5400000">
            <a:off x="6435630" y="2812432"/>
            <a:ext cx="276998" cy="238792"/>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 name="Google Shape;73;p14"/>
          <p:cNvSpPr txBox="1"/>
          <p:nvPr/>
        </p:nvSpPr>
        <p:spPr>
          <a:xfrm>
            <a:off x="6700064" y="3649175"/>
            <a:ext cx="4954188"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Część 4 - Rozwiązywanie typowych wyzwań i barier związanych z wdrażaniem mikrokształcenia</a:t>
            </a:r>
            <a:endParaRPr sz="1800" b="1" i="0" u="none" strike="noStrike" cap="none">
              <a:solidFill>
                <a:schemeClr val="dk1"/>
              </a:solidFill>
              <a:latin typeface="Philosopher"/>
              <a:ea typeface="Philosopher"/>
              <a:cs typeface="Philosopher"/>
              <a:sym typeface="Philosopher"/>
            </a:endParaRPr>
          </a:p>
        </p:txBody>
      </p:sp>
      <p:sp>
        <p:nvSpPr>
          <p:cNvPr id="74" name="Google Shape;74;p14"/>
          <p:cNvSpPr/>
          <p:nvPr/>
        </p:nvSpPr>
        <p:spPr>
          <a:xfrm rot="5400000">
            <a:off x="6442168" y="3668278"/>
            <a:ext cx="276998" cy="238792"/>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5" name="Google Shape;75;p14" descr="A picture containing yellow, person&#10;&#10;Description automatically generated"/>
          <p:cNvPicPr preferRelativeResize="0">
            <a:picLocks noGrp="1"/>
          </p:cNvPicPr>
          <p:nvPr>
            <p:ph type="pic" idx="2"/>
          </p:nvPr>
        </p:nvPicPr>
        <p:blipFill rotWithShape="1">
          <a:blip r:embed="rId3">
            <a:alphaModFix/>
          </a:blip>
          <a:srcRect l="26728" r="26728"/>
          <a:stretch/>
        </p:blipFill>
        <p:spPr>
          <a:xfrm>
            <a:off x="2100263" y="573088"/>
            <a:ext cx="3995737" cy="5711825"/>
          </a:xfrm>
          <a:prstGeom prst="rect">
            <a:avLst/>
          </a:prstGeom>
          <a:noFill/>
          <a:ln>
            <a:noFill/>
          </a:ln>
        </p:spPr>
      </p:pic>
      <p:pic>
        <p:nvPicPr>
          <p:cNvPr id="76" name="Google Shape;76;p14" descr="A picture containing icon&#10;&#10;Description automatically generated"/>
          <p:cNvPicPr preferRelativeResize="0"/>
          <p:nvPr/>
        </p:nvPicPr>
        <p:blipFill rotWithShape="1">
          <a:blip r:embed="rId4">
            <a:alphaModFix/>
          </a:blip>
          <a:srcRect/>
          <a:stretch/>
        </p:blipFill>
        <p:spPr>
          <a:xfrm>
            <a:off x="10198706" y="-127565"/>
            <a:ext cx="2386989" cy="1687495"/>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680D0950-6E75-50D0-90FE-C19EF218CC1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006" y="5988703"/>
            <a:ext cx="1724025" cy="32766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1"/>
          <p:cNvSpPr txBox="1"/>
          <p:nvPr/>
        </p:nvSpPr>
        <p:spPr>
          <a:xfrm>
            <a:off x="4671492" y="71706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endParaRPr sz="1800" b="1" i="0" u="none" strike="noStrike" cap="none">
              <a:solidFill>
                <a:schemeClr val="dk1"/>
              </a:solidFill>
              <a:latin typeface="Philosopher"/>
              <a:ea typeface="Philosopher"/>
              <a:cs typeface="Philosopher"/>
              <a:sym typeface="Philosopher"/>
            </a:endParaRPr>
          </a:p>
        </p:txBody>
      </p:sp>
      <p:sp>
        <p:nvSpPr>
          <p:cNvPr id="356" name="Google Shape;356;p41"/>
          <p:cNvSpPr/>
          <p:nvPr/>
        </p:nvSpPr>
        <p:spPr>
          <a:xfrm>
            <a:off x="634516" y="717063"/>
            <a:ext cx="3534172" cy="6140937"/>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7" name="Google Shape;357;p41"/>
          <p:cNvSpPr/>
          <p:nvPr/>
        </p:nvSpPr>
        <p:spPr>
          <a:xfrm>
            <a:off x="4552070" y="774896"/>
            <a:ext cx="3975912" cy="6140937"/>
          </a:xfrm>
          <a:prstGeom prst="rect">
            <a:avLst/>
          </a:prstGeom>
          <a:solidFill>
            <a:srgbClr val="C59A00">
              <a:alpha val="69411"/>
            </a:srgbClr>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1400"/>
              <a:buFont typeface="Arial"/>
              <a:buNone/>
            </a:pPr>
            <a:endParaRPr sz="1400" b="1" i="0" u="none" strike="noStrike" cap="none">
              <a:solidFill>
                <a:schemeClr val="dk1"/>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400"/>
              <a:buFont typeface="Arial"/>
              <a:buNone/>
            </a:pPr>
            <a:endParaRPr sz="1400" b="1" i="0" u="none" strike="noStrike" cap="none">
              <a:solidFill>
                <a:schemeClr val="dk1"/>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400"/>
              <a:buFont typeface="Arial"/>
              <a:buNone/>
            </a:pPr>
            <a:r>
              <a:rPr lang="cs-CZ" sz="1400" b="1" i="0" u="none" strike="noStrike" cap="none">
                <a:solidFill>
                  <a:schemeClr val="dk1"/>
                </a:solidFill>
                <a:latin typeface="Arial"/>
                <a:ea typeface="Arial"/>
                <a:cs typeface="Arial"/>
                <a:sym typeface="Arial"/>
              </a:rPr>
              <a:t>TWORZENIE</a:t>
            </a:r>
            <a:endParaRPr/>
          </a:p>
          <a:p>
            <a:pPr marL="285750" marR="0" lvl="0" indent="-285750" algn="just" rtl="0">
              <a:lnSpc>
                <a:spcPct val="150000"/>
              </a:lnSpc>
              <a:spcBef>
                <a:spcPts val="0"/>
              </a:spcBef>
              <a:spcAft>
                <a:spcPts val="0"/>
              </a:spcAft>
              <a:buClr>
                <a:srgbClr val="000000"/>
              </a:buClr>
              <a:buSzPts val="1400"/>
              <a:buFont typeface="Arial"/>
              <a:buChar char="•"/>
            </a:pPr>
            <a:r>
              <a:rPr lang="cs-CZ" sz="1400" b="0" i="0" u="none" strike="noStrike" cap="none">
                <a:solidFill>
                  <a:srgbClr val="000000"/>
                </a:solidFill>
                <a:latin typeface="Arial"/>
                <a:ea typeface="Arial"/>
                <a:cs typeface="Arial"/>
                <a:sym typeface="Arial"/>
              </a:rPr>
              <a:t>Poinstruuj grupy, aby wykorzystały wybrane przez siebie narzędzie cyfrowe lub platformę do stworzenia zasobu mikroedukacyjnego. Mogą opracować slajdy, interaktywne moduły, filmy, quizy lub dowolny inny format, który pasuje do ich treści i możliwości narzędzia/platformy.</a:t>
            </a:r>
            <a:endParaRPr/>
          </a:p>
          <a:p>
            <a:pPr marL="285750" marR="0" lvl="0" indent="-285750" algn="just" rtl="0">
              <a:lnSpc>
                <a:spcPct val="150000"/>
              </a:lnSpc>
              <a:spcBef>
                <a:spcPts val="0"/>
              </a:spcBef>
              <a:spcAft>
                <a:spcPts val="0"/>
              </a:spcAft>
              <a:buClr>
                <a:srgbClr val="000000"/>
              </a:buClr>
              <a:buSzPts val="1400"/>
              <a:buFont typeface="Arial"/>
              <a:buChar char="•"/>
            </a:pPr>
            <a:r>
              <a:rPr lang="cs-CZ" sz="1400" b="0" i="0" u="none" strike="noStrike" cap="none">
                <a:solidFill>
                  <a:srgbClr val="000000"/>
                </a:solidFill>
                <a:latin typeface="Arial"/>
                <a:ea typeface="Arial"/>
                <a:cs typeface="Arial"/>
                <a:sym typeface="Arial"/>
              </a:rPr>
              <a:t>Zachęcaj ich do korzystania z elementów multimedialnych, takich jak obrazy, filmy i dźwięk, aby zwiększyć doświadczenie edukacyjne.</a:t>
            </a:r>
            <a:endParaRPr/>
          </a:p>
          <a:p>
            <a:pPr marL="285750" marR="0" lvl="0" indent="-285750" algn="just" rtl="0">
              <a:lnSpc>
                <a:spcPct val="150000"/>
              </a:lnSpc>
              <a:spcBef>
                <a:spcPts val="0"/>
              </a:spcBef>
              <a:spcAft>
                <a:spcPts val="0"/>
              </a:spcAft>
              <a:buClr>
                <a:srgbClr val="000000"/>
              </a:buClr>
              <a:buSzPts val="1400"/>
              <a:buFont typeface="Arial"/>
              <a:buChar char="•"/>
            </a:pPr>
            <a:r>
              <a:rPr lang="cs-CZ" sz="1400" b="0" i="0" u="none" strike="noStrike" cap="none">
                <a:solidFill>
                  <a:srgbClr val="000000"/>
                </a:solidFill>
                <a:latin typeface="Arial"/>
                <a:ea typeface="Arial"/>
                <a:cs typeface="Arial"/>
                <a:sym typeface="Arial"/>
              </a:rPr>
              <a:t>Przypomnij uczestnikom, aby upewnili się, że zasób jest atrakcyjny wizualnie, dostępny i dostosowany do celów edukacyjnych określonych w fazie planowania.</a:t>
            </a:r>
            <a:endParaRPr sz="1400" b="0" i="0" u="none" strike="noStrike" cap="none">
              <a:solidFill>
                <a:srgbClr val="000000"/>
              </a:solidFill>
              <a:latin typeface="Arial"/>
              <a:ea typeface="Arial"/>
              <a:cs typeface="Arial"/>
              <a:sym typeface="Arial"/>
            </a:endParaRPr>
          </a:p>
        </p:txBody>
      </p:sp>
      <p:sp>
        <p:nvSpPr>
          <p:cNvPr id="358" name="Google Shape;358;p41"/>
          <p:cNvSpPr/>
          <p:nvPr/>
        </p:nvSpPr>
        <p:spPr>
          <a:xfrm>
            <a:off x="8751107" y="1557933"/>
            <a:ext cx="3018528" cy="5338369"/>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9" name="Google Shape;359;p41"/>
          <p:cNvSpPr txBox="1"/>
          <p:nvPr/>
        </p:nvSpPr>
        <p:spPr>
          <a:xfrm>
            <a:off x="8877574" y="2946562"/>
            <a:ext cx="2657677" cy="3159829"/>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1400"/>
              <a:buFont typeface="Arial"/>
              <a:buNone/>
            </a:pPr>
            <a:r>
              <a:rPr lang="cs-CZ" sz="1400" b="1" i="0" u="none" strike="noStrike" cap="none">
                <a:solidFill>
                  <a:srgbClr val="000000"/>
                </a:solidFill>
                <a:latin typeface="Arial"/>
                <a:ea typeface="Arial"/>
                <a:cs typeface="Arial"/>
                <a:sym typeface="Arial"/>
              </a:rPr>
              <a:t>PRZEGLĄD</a:t>
            </a:r>
            <a:endParaRPr sz="1400" b="0" i="0" u="none" strike="noStrike" cap="none">
              <a:solidFill>
                <a:srgbClr val="000000"/>
              </a:solidFill>
              <a:latin typeface="Arial"/>
              <a:ea typeface="Arial"/>
              <a:cs typeface="Arial"/>
              <a:sym typeface="Arial"/>
            </a:endParaRPr>
          </a:p>
          <a:p>
            <a:pPr marL="171450" marR="0" lvl="0" indent="-171450" algn="just" rtl="0">
              <a:lnSpc>
                <a:spcPct val="150000"/>
              </a:lnSpc>
              <a:spcBef>
                <a:spcPts val="0"/>
              </a:spcBef>
              <a:spcAft>
                <a:spcPts val="0"/>
              </a:spcAft>
              <a:buClr>
                <a:srgbClr val="000000"/>
              </a:buClr>
              <a:buSzPts val="1400"/>
              <a:buFont typeface="Arial"/>
              <a:buChar char="•"/>
            </a:pPr>
            <a:r>
              <a:rPr lang="cs-CZ" sz="1400" b="0" i="0" u="none" strike="noStrike" cap="none">
                <a:solidFill>
                  <a:srgbClr val="000000"/>
                </a:solidFill>
                <a:latin typeface="Arial"/>
                <a:ea typeface="Arial"/>
                <a:cs typeface="Arial"/>
                <a:sym typeface="Arial"/>
              </a:rPr>
              <a:t>Poradzić grupom, aby dokonały przeglądu swoich zasobów mikroedukacyjnych i wprowadziły niezbędne poprawki lub ulepszenia.</a:t>
            </a:r>
            <a:endParaRPr/>
          </a:p>
          <a:p>
            <a:pPr marL="171450" marR="0" lvl="0" indent="-171450" algn="just" rtl="0">
              <a:lnSpc>
                <a:spcPct val="150000"/>
              </a:lnSpc>
              <a:spcBef>
                <a:spcPts val="0"/>
              </a:spcBef>
              <a:spcAft>
                <a:spcPts val="0"/>
              </a:spcAft>
              <a:buClr>
                <a:srgbClr val="000000"/>
              </a:buClr>
              <a:buSzPts val="1400"/>
              <a:buFont typeface="Arial"/>
              <a:buChar char="•"/>
            </a:pPr>
            <a:r>
              <a:rPr lang="cs-CZ" sz="1400" b="0" i="0" u="none" strike="noStrike" cap="none">
                <a:solidFill>
                  <a:srgbClr val="000000"/>
                </a:solidFill>
                <a:latin typeface="Arial"/>
                <a:ea typeface="Arial"/>
                <a:cs typeface="Arial"/>
                <a:sym typeface="Arial"/>
              </a:rPr>
              <a:t>Zachęcaj ich do sprawdzania jasności, dokładności i spójności treści, a także testowania wszelkich interaktywnych elementów lub działań.</a:t>
            </a:r>
            <a:endParaRPr sz="1400" b="0" i="0" u="none" strike="noStrike" cap="none">
              <a:solidFill>
                <a:srgbClr val="000000"/>
              </a:solidFill>
              <a:latin typeface="Arial"/>
              <a:ea typeface="Arial"/>
              <a:cs typeface="Arial"/>
              <a:sym typeface="Arial"/>
            </a:endParaRPr>
          </a:p>
        </p:txBody>
      </p:sp>
      <p:sp>
        <p:nvSpPr>
          <p:cNvPr id="360" name="Google Shape;360;p41"/>
          <p:cNvSpPr txBox="1"/>
          <p:nvPr/>
        </p:nvSpPr>
        <p:spPr>
          <a:xfrm>
            <a:off x="656749" y="1974068"/>
            <a:ext cx="3195583" cy="3159829"/>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1400"/>
              <a:buFont typeface="Arial"/>
              <a:buNone/>
            </a:pPr>
            <a:r>
              <a:rPr lang="cs-CZ" sz="1400" b="1" i="0" u="none" strike="noStrike" cap="none">
                <a:solidFill>
                  <a:schemeClr val="dk1"/>
                </a:solidFill>
                <a:latin typeface="Arial"/>
                <a:ea typeface="Arial"/>
                <a:cs typeface="Arial"/>
                <a:sym typeface="Arial"/>
              </a:rPr>
              <a:t>PLANOWANIE</a:t>
            </a:r>
            <a:endParaRPr/>
          </a:p>
          <a:p>
            <a:pPr marL="285750" marR="0" lvl="0" indent="-285750" algn="just" rtl="0">
              <a:lnSpc>
                <a:spcPct val="150000"/>
              </a:lnSpc>
              <a:spcBef>
                <a:spcPts val="0"/>
              </a:spcBef>
              <a:spcAft>
                <a:spcPts val="0"/>
              </a:spcAft>
              <a:buClr>
                <a:srgbClr val="000000"/>
              </a:buClr>
              <a:buSzPts val="1400"/>
              <a:buFont typeface="Arial"/>
              <a:buChar char="•"/>
            </a:pPr>
            <a:r>
              <a:rPr lang="cs-CZ" sz="1400" b="0" i="0" u="none" strike="noStrike" cap="none">
                <a:solidFill>
                  <a:srgbClr val="000000"/>
                </a:solidFill>
                <a:latin typeface="Arial"/>
                <a:ea typeface="Arial"/>
                <a:cs typeface="Arial"/>
                <a:sym typeface="Arial"/>
              </a:rPr>
              <a:t>Zachęć grupy do przeprowadzenia burzy mózgów i nakreślenia kluczowych pojęć, celów edukacyjnych i struktury ich zasobów mikroedukacyjnych.</a:t>
            </a:r>
            <a:endParaRPr/>
          </a:p>
          <a:p>
            <a:pPr marL="285750" marR="0" lvl="0" indent="-285750" algn="just" rtl="0">
              <a:lnSpc>
                <a:spcPct val="150000"/>
              </a:lnSpc>
              <a:spcBef>
                <a:spcPts val="0"/>
              </a:spcBef>
              <a:spcAft>
                <a:spcPts val="0"/>
              </a:spcAft>
              <a:buClr>
                <a:srgbClr val="000000"/>
              </a:buClr>
              <a:buSzPts val="1400"/>
              <a:buFont typeface="Arial"/>
              <a:buChar char="•"/>
            </a:pPr>
            <a:r>
              <a:rPr lang="cs-CZ" sz="1400" b="0" i="0" u="none" strike="noStrike" cap="none">
                <a:solidFill>
                  <a:srgbClr val="000000"/>
                </a:solidFill>
                <a:latin typeface="Arial"/>
                <a:ea typeface="Arial"/>
                <a:cs typeface="Arial"/>
                <a:sym typeface="Arial"/>
              </a:rPr>
              <a:t>Poradzić im, aby wzięli pod uwagę docelowych odbiorców, efekty uczenia się oraz wszelkie szczególne wyzwania lub potrzeby nisko wykwalifikowanych dorosłych.</a:t>
            </a:r>
            <a:endParaRPr/>
          </a:p>
          <a:p>
            <a:pPr marL="285750" marR="0" lvl="0" indent="-285750" algn="just" rtl="0">
              <a:lnSpc>
                <a:spcPct val="150000"/>
              </a:lnSpc>
              <a:spcBef>
                <a:spcPts val="0"/>
              </a:spcBef>
              <a:spcAft>
                <a:spcPts val="0"/>
              </a:spcAft>
              <a:buClr>
                <a:srgbClr val="000000"/>
              </a:buClr>
              <a:buSzPts val="1400"/>
              <a:buFont typeface="Arial"/>
              <a:buChar char="•"/>
            </a:pPr>
            <a:r>
              <a:rPr lang="cs-CZ" sz="1400" b="0" i="0" u="none" strike="noStrike" cap="none">
                <a:solidFill>
                  <a:srgbClr val="000000"/>
                </a:solidFill>
                <a:latin typeface="Arial"/>
                <a:ea typeface="Arial"/>
                <a:cs typeface="Arial"/>
                <a:sym typeface="Arial"/>
              </a:rPr>
              <a:t>Przypomnij im, aby zasoby były zwięzłe, angażujące i koncentrowały się na dostarczaniu wiedzy w małych porcjach.</a:t>
            </a:r>
            <a:endParaRPr sz="1400" b="0" i="0" u="none" strike="noStrike" cap="none">
              <a:solidFill>
                <a:srgbClr val="000000"/>
              </a:solidFill>
              <a:latin typeface="Arial"/>
              <a:ea typeface="Arial"/>
              <a:cs typeface="Arial"/>
              <a:sym typeface="Arial"/>
            </a:endParaRPr>
          </a:p>
        </p:txBody>
      </p:sp>
      <p:grpSp>
        <p:nvGrpSpPr>
          <p:cNvPr id="361" name="Google Shape;361;p41"/>
          <p:cNvGrpSpPr/>
          <p:nvPr/>
        </p:nvGrpSpPr>
        <p:grpSpPr>
          <a:xfrm>
            <a:off x="6096000" y="967121"/>
            <a:ext cx="813415" cy="744691"/>
            <a:chOff x="4841896" y="4468827"/>
            <a:chExt cx="469910" cy="430209"/>
          </a:xfrm>
        </p:grpSpPr>
        <p:sp>
          <p:nvSpPr>
            <p:cNvPr id="362" name="Google Shape;362;p41"/>
            <p:cNvSpPr/>
            <p:nvPr/>
          </p:nvSpPr>
          <p:spPr>
            <a:xfrm>
              <a:off x="5046684" y="4810140"/>
              <a:ext cx="60326" cy="14288"/>
            </a:xfrm>
            <a:custGeom>
              <a:avLst/>
              <a:gdLst/>
              <a:ahLst/>
              <a:cxnLst/>
              <a:rect l="l" t="t" r="r" b="b"/>
              <a:pathLst>
                <a:path w="1693" h="424" extrusionOk="0">
                  <a:moveTo>
                    <a:pt x="1481" y="0"/>
                  </a:moveTo>
                  <a:lnTo>
                    <a:pt x="211" y="0"/>
                  </a:lnTo>
                  <a:cubicBezTo>
                    <a:pt x="94" y="0"/>
                    <a:pt x="0" y="95"/>
                    <a:pt x="0" y="212"/>
                  </a:cubicBezTo>
                  <a:cubicBezTo>
                    <a:pt x="0" y="329"/>
                    <a:pt x="94" y="424"/>
                    <a:pt x="211" y="424"/>
                  </a:cubicBezTo>
                  <a:lnTo>
                    <a:pt x="1481" y="424"/>
                  </a:lnTo>
                  <a:cubicBezTo>
                    <a:pt x="1598" y="424"/>
                    <a:pt x="1693" y="329"/>
                    <a:pt x="1693" y="212"/>
                  </a:cubicBezTo>
                  <a:cubicBezTo>
                    <a:pt x="1693" y="95"/>
                    <a:pt x="1598" y="0"/>
                    <a:pt x="1481"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3" name="Google Shape;363;p41"/>
            <p:cNvSpPr/>
            <p:nvPr/>
          </p:nvSpPr>
          <p:spPr>
            <a:xfrm>
              <a:off x="4841896" y="4511689"/>
              <a:ext cx="469910" cy="387347"/>
            </a:xfrm>
            <a:custGeom>
              <a:avLst/>
              <a:gdLst/>
              <a:ahLst/>
              <a:cxnLst/>
              <a:rect l="l" t="t" r="r" b="b"/>
              <a:pathLst>
                <a:path w="13264" h="10966" extrusionOk="0">
                  <a:moveTo>
                    <a:pt x="13263" y="9463"/>
                  </a:moveTo>
                  <a:cubicBezTo>
                    <a:pt x="13263" y="9455"/>
                    <a:pt x="13261" y="9447"/>
                    <a:pt x="13259" y="9438"/>
                  </a:cubicBezTo>
                  <a:cubicBezTo>
                    <a:pt x="13259" y="9437"/>
                    <a:pt x="13258" y="9435"/>
                    <a:pt x="13258" y="9433"/>
                  </a:cubicBezTo>
                  <a:cubicBezTo>
                    <a:pt x="13256" y="9426"/>
                    <a:pt x="13254" y="9420"/>
                    <a:pt x="13252" y="9414"/>
                  </a:cubicBezTo>
                  <a:cubicBezTo>
                    <a:pt x="13251" y="9412"/>
                    <a:pt x="13251" y="9410"/>
                    <a:pt x="13250" y="9408"/>
                  </a:cubicBezTo>
                  <a:cubicBezTo>
                    <a:pt x="13247" y="9401"/>
                    <a:pt x="13244" y="9394"/>
                    <a:pt x="13240" y="9387"/>
                  </a:cubicBezTo>
                  <a:cubicBezTo>
                    <a:pt x="13240" y="9386"/>
                    <a:pt x="13240" y="9386"/>
                    <a:pt x="13240" y="9385"/>
                  </a:cubicBezTo>
                  <a:cubicBezTo>
                    <a:pt x="13239" y="9383"/>
                    <a:pt x="12065" y="7174"/>
                    <a:pt x="12065" y="7174"/>
                  </a:cubicBezTo>
                  <a:lnTo>
                    <a:pt x="12065" y="1409"/>
                  </a:lnTo>
                  <a:cubicBezTo>
                    <a:pt x="12065" y="1292"/>
                    <a:pt x="11970" y="1197"/>
                    <a:pt x="11853" y="1197"/>
                  </a:cubicBezTo>
                  <a:cubicBezTo>
                    <a:pt x="11737" y="1197"/>
                    <a:pt x="11642" y="1292"/>
                    <a:pt x="11642" y="1409"/>
                  </a:cubicBezTo>
                  <a:lnTo>
                    <a:pt x="11642" y="7015"/>
                  </a:lnTo>
                  <a:lnTo>
                    <a:pt x="1623" y="7015"/>
                  </a:lnTo>
                  <a:lnTo>
                    <a:pt x="1623" y="1058"/>
                  </a:lnTo>
                  <a:cubicBezTo>
                    <a:pt x="1623" y="708"/>
                    <a:pt x="1908" y="423"/>
                    <a:pt x="2258" y="423"/>
                  </a:cubicBezTo>
                  <a:lnTo>
                    <a:pt x="10656" y="423"/>
                  </a:lnTo>
                  <a:cubicBezTo>
                    <a:pt x="10773" y="423"/>
                    <a:pt x="10868" y="329"/>
                    <a:pt x="10868" y="212"/>
                  </a:cubicBezTo>
                  <a:cubicBezTo>
                    <a:pt x="10868" y="95"/>
                    <a:pt x="10773" y="0"/>
                    <a:pt x="10656" y="0"/>
                  </a:cubicBezTo>
                  <a:lnTo>
                    <a:pt x="2258" y="0"/>
                  </a:lnTo>
                  <a:cubicBezTo>
                    <a:pt x="1674" y="0"/>
                    <a:pt x="1199" y="475"/>
                    <a:pt x="1199" y="1058"/>
                  </a:cubicBezTo>
                  <a:lnTo>
                    <a:pt x="1199" y="7174"/>
                  </a:lnTo>
                  <a:lnTo>
                    <a:pt x="26" y="9383"/>
                  </a:lnTo>
                  <a:cubicBezTo>
                    <a:pt x="25" y="9386"/>
                    <a:pt x="24" y="9386"/>
                    <a:pt x="24" y="9387"/>
                  </a:cubicBezTo>
                  <a:cubicBezTo>
                    <a:pt x="21" y="9394"/>
                    <a:pt x="17" y="9401"/>
                    <a:pt x="14" y="9408"/>
                  </a:cubicBezTo>
                  <a:cubicBezTo>
                    <a:pt x="14" y="9410"/>
                    <a:pt x="13" y="9412"/>
                    <a:pt x="12" y="9414"/>
                  </a:cubicBezTo>
                  <a:cubicBezTo>
                    <a:pt x="10" y="9420"/>
                    <a:pt x="8" y="9426"/>
                    <a:pt x="7" y="9433"/>
                  </a:cubicBezTo>
                  <a:cubicBezTo>
                    <a:pt x="6" y="9435"/>
                    <a:pt x="6" y="9437"/>
                    <a:pt x="5" y="9438"/>
                  </a:cubicBezTo>
                  <a:cubicBezTo>
                    <a:pt x="3" y="9447"/>
                    <a:pt x="2" y="9455"/>
                    <a:pt x="1" y="9463"/>
                  </a:cubicBezTo>
                  <a:cubicBezTo>
                    <a:pt x="0" y="9470"/>
                    <a:pt x="0" y="9477"/>
                    <a:pt x="0" y="9485"/>
                  </a:cubicBezTo>
                  <a:lnTo>
                    <a:pt x="0" y="9908"/>
                  </a:lnTo>
                  <a:cubicBezTo>
                    <a:pt x="0" y="10492"/>
                    <a:pt x="475" y="10966"/>
                    <a:pt x="1058" y="10966"/>
                  </a:cubicBezTo>
                  <a:lnTo>
                    <a:pt x="12206" y="10966"/>
                  </a:lnTo>
                  <a:cubicBezTo>
                    <a:pt x="12790" y="10966"/>
                    <a:pt x="13264" y="10492"/>
                    <a:pt x="13264" y="9908"/>
                  </a:cubicBezTo>
                  <a:lnTo>
                    <a:pt x="13264" y="9485"/>
                  </a:lnTo>
                  <a:cubicBezTo>
                    <a:pt x="13264" y="9477"/>
                    <a:pt x="13264" y="9470"/>
                    <a:pt x="13263" y="9463"/>
                  </a:cubicBezTo>
                  <a:close/>
                  <a:moveTo>
                    <a:pt x="1538" y="7439"/>
                  </a:moveTo>
                  <a:lnTo>
                    <a:pt x="11726" y="7439"/>
                  </a:lnTo>
                  <a:lnTo>
                    <a:pt x="12701" y="9273"/>
                  </a:lnTo>
                  <a:lnTo>
                    <a:pt x="564" y="9273"/>
                  </a:lnTo>
                  <a:lnTo>
                    <a:pt x="1538" y="7439"/>
                  </a:lnTo>
                  <a:close/>
                  <a:moveTo>
                    <a:pt x="12206" y="10543"/>
                  </a:moveTo>
                  <a:lnTo>
                    <a:pt x="1058" y="10543"/>
                  </a:lnTo>
                  <a:cubicBezTo>
                    <a:pt x="708" y="10543"/>
                    <a:pt x="423" y="10258"/>
                    <a:pt x="423" y="9908"/>
                  </a:cubicBezTo>
                  <a:lnTo>
                    <a:pt x="423" y="9696"/>
                  </a:lnTo>
                  <a:lnTo>
                    <a:pt x="12841" y="9696"/>
                  </a:lnTo>
                  <a:lnTo>
                    <a:pt x="12841" y="9908"/>
                  </a:lnTo>
                  <a:cubicBezTo>
                    <a:pt x="12841" y="10258"/>
                    <a:pt x="12556" y="10543"/>
                    <a:pt x="12206" y="1054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4" name="Google Shape;364;p41"/>
            <p:cNvSpPr/>
            <p:nvPr/>
          </p:nvSpPr>
          <p:spPr>
            <a:xfrm>
              <a:off x="4914921" y="4468827"/>
              <a:ext cx="396877" cy="276230"/>
            </a:xfrm>
            <a:custGeom>
              <a:avLst/>
              <a:gdLst/>
              <a:ahLst/>
              <a:cxnLst/>
              <a:rect l="l" t="t" r="r" b="b"/>
              <a:pathLst>
                <a:path w="11239" h="7791" extrusionOk="0">
                  <a:moveTo>
                    <a:pt x="9899" y="423"/>
                  </a:moveTo>
                  <a:lnTo>
                    <a:pt x="10517" y="423"/>
                  </a:lnTo>
                  <a:lnTo>
                    <a:pt x="5465" y="5475"/>
                  </a:lnTo>
                  <a:lnTo>
                    <a:pt x="3901" y="3911"/>
                  </a:lnTo>
                  <a:cubicBezTo>
                    <a:pt x="3818" y="3828"/>
                    <a:pt x="3684" y="3828"/>
                    <a:pt x="3602" y="3911"/>
                  </a:cubicBezTo>
                  <a:lnTo>
                    <a:pt x="83" y="7430"/>
                  </a:lnTo>
                  <a:cubicBezTo>
                    <a:pt x="0" y="7512"/>
                    <a:pt x="0" y="7646"/>
                    <a:pt x="83" y="7729"/>
                  </a:cubicBezTo>
                  <a:cubicBezTo>
                    <a:pt x="124" y="7770"/>
                    <a:pt x="179" y="7791"/>
                    <a:pt x="233" y="7791"/>
                  </a:cubicBezTo>
                  <a:cubicBezTo>
                    <a:pt x="287" y="7791"/>
                    <a:pt x="341" y="7770"/>
                    <a:pt x="382" y="7729"/>
                  </a:cubicBezTo>
                  <a:lnTo>
                    <a:pt x="3751" y="4360"/>
                  </a:lnTo>
                  <a:lnTo>
                    <a:pt x="5315" y="5924"/>
                  </a:lnTo>
                  <a:cubicBezTo>
                    <a:pt x="5398" y="6006"/>
                    <a:pt x="5532" y="6006"/>
                    <a:pt x="5615" y="5924"/>
                  </a:cubicBezTo>
                  <a:lnTo>
                    <a:pt x="10816" y="722"/>
                  </a:lnTo>
                  <a:lnTo>
                    <a:pt x="10816" y="1340"/>
                  </a:lnTo>
                  <a:cubicBezTo>
                    <a:pt x="10816" y="1457"/>
                    <a:pt x="10911" y="1552"/>
                    <a:pt x="11028" y="1552"/>
                  </a:cubicBezTo>
                  <a:cubicBezTo>
                    <a:pt x="11145" y="1552"/>
                    <a:pt x="11239" y="1457"/>
                    <a:pt x="11239" y="1340"/>
                  </a:cubicBezTo>
                  <a:lnTo>
                    <a:pt x="11239" y="211"/>
                  </a:lnTo>
                  <a:cubicBezTo>
                    <a:pt x="11239" y="94"/>
                    <a:pt x="11145" y="0"/>
                    <a:pt x="11028" y="0"/>
                  </a:cubicBezTo>
                  <a:lnTo>
                    <a:pt x="9899" y="0"/>
                  </a:lnTo>
                  <a:cubicBezTo>
                    <a:pt x="9782" y="0"/>
                    <a:pt x="9687" y="94"/>
                    <a:pt x="9687" y="211"/>
                  </a:cubicBezTo>
                  <a:cubicBezTo>
                    <a:pt x="9687" y="328"/>
                    <a:pt x="9782" y="423"/>
                    <a:pt x="9899" y="4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65" name="Google Shape;365;p41"/>
          <p:cNvGrpSpPr/>
          <p:nvPr/>
        </p:nvGrpSpPr>
        <p:grpSpPr>
          <a:xfrm>
            <a:off x="9847266" y="1940803"/>
            <a:ext cx="810660" cy="810663"/>
            <a:chOff x="6200801" y="4449777"/>
            <a:chExt cx="468319" cy="468321"/>
          </a:xfrm>
        </p:grpSpPr>
        <p:sp>
          <p:nvSpPr>
            <p:cNvPr id="366" name="Google Shape;366;p41"/>
            <p:cNvSpPr/>
            <p:nvPr/>
          </p:nvSpPr>
          <p:spPr>
            <a:xfrm>
              <a:off x="6499252" y="4603764"/>
              <a:ext cx="76200" cy="74614"/>
            </a:xfrm>
            <a:custGeom>
              <a:avLst/>
              <a:gdLst/>
              <a:ahLst/>
              <a:cxnLst/>
              <a:rect l="l" t="t" r="r" b="b"/>
              <a:pathLst>
                <a:path w="2118" h="2117" extrusionOk="0">
                  <a:moveTo>
                    <a:pt x="1059" y="2117"/>
                  </a:moveTo>
                  <a:cubicBezTo>
                    <a:pt x="1642" y="2117"/>
                    <a:pt x="2118" y="1642"/>
                    <a:pt x="2118" y="1058"/>
                  </a:cubicBezTo>
                  <a:cubicBezTo>
                    <a:pt x="2118" y="475"/>
                    <a:pt x="1642" y="0"/>
                    <a:pt x="1059" y="0"/>
                  </a:cubicBezTo>
                  <a:cubicBezTo>
                    <a:pt x="475" y="0"/>
                    <a:pt x="0" y="475"/>
                    <a:pt x="0" y="1058"/>
                  </a:cubicBezTo>
                  <a:cubicBezTo>
                    <a:pt x="0" y="1642"/>
                    <a:pt x="475" y="2117"/>
                    <a:pt x="1059" y="2117"/>
                  </a:cubicBezTo>
                  <a:close/>
                  <a:moveTo>
                    <a:pt x="1059" y="423"/>
                  </a:moveTo>
                  <a:cubicBezTo>
                    <a:pt x="1409" y="423"/>
                    <a:pt x="1694" y="708"/>
                    <a:pt x="1694" y="1058"/>
                  </a:cubicBezTo>
                  <a:cubicBezTo>
                    <a:pt x="1694" y="1409"/>
                    <a:pt x="1409" y="1694"/>
                    <a:pt x="1059" y="1694"/>
                  </a:cubicBezTo>
                  <a:cubicBezTo>
                    <a:pt x="708" y="1694"/>
                    <a:pt x="423" y="1409"/>
                    <a:pt x="423" y="1058"/>
                  </a:cubicBezTo>
                  <a:cubicBezTo>
                    <a:pt x="423" y="708"/>
                    <a:pt x="708" y="423"/>
                    <a:pt x="1059" y="4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7" name="Google Shape;367;p41"/>
            <p:cNvSpPr/>
            <p:nvPr/>
          </p:nvSpPr>
          <p:spPr>
            <a:xfrm>
              <a:off x="6504014" y="4692665"/>
              <a:ext cx="95247" cy="69852"/>
            </a:xfrm>
            <a:custGeom>
              <a:avLst/>
              <a:gdLst/>
              <a:ahLst/>
              <a:cxnLst/>
              <a:rect l="l" t="t" r="r" b="b"/>
              <a:pathLst>
                <a:path w="2713" h="1958" extrusionOk="0">
                  <a:moveTo>
                    <a:pt x="966" y="0"/>
                  </a:moveTo>
                  <a:cubicBezTo>
                    <a:pt x="678" y="0"/>
                    <a:pt x="393" y="71"/>
                    <a:pt x="142" y="206"/>
                  </a:cubicBezTo>
                  <a:cubicBezTo>
                    <a:pt x="39" y="261"/>
                    <a:pt x="0" y="389"/>
                    <a:pt x="55" y="492"/>
                  </a:cubicBezTo>
                  <a:cubicBezTo>
                    <a:pt x="110" y="596"/>
                    <a:pt x="239" y="634"/>
                    <a:pt x="342" y="579"/>
                  </a:cubicBezTo>
                  <a:cubicBezTo>
                    <a:pt x="532" y="477"/>
                    <a:pt x="748" y="423"/>
                    <a:pt x="966" y="423"/>
                  </a:cubicBezTo>
                  <a:cubicBezTo>
                    <a:pt x="1624" y="423"/>
                    <a:pt x="2171" y="905"/>
                    <a:pt x="2273" y="1535"/>
                  </a:cubicBezTo>
                  <a:lnTo>
                    <a:pt x="966" y="1535"/>
                  </a:lnTo>
                  <a:cubicBezTo>
                    <a:pt x="849" y="1535"/>
                    <a:pt x="754" y="1630"/>
                    <a:pt x="754" y="1747"/>
                  </a:cubicBezTo>
                  <a:cubicBezTo>
                    <a:pt x="754" y="1864"/>
                    <a:pt x="849" y="1958"/>
                    <a:pt x="966" y="1958"/>
                  </a:cubicBezTo>
                  <a:lnTo>
                    <a:pt x="2501" y="1958"/>
                  </a:lnTo>
                  <a:cubicBezTo>
                    <a:pt x="2618" y="1958"/>
                    <a:pt x="2713" y="1864"/>
                    <a:pt x="2713" y="1747"/>
                  </a:cubicBezTo>
                  <a:cubicBezTo>
                    <a:pt x="2713" y="783"/>
                    <a:pt x="1929" y="0"/>
                    <a:pt x="966"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8" name="Google Shape;368;p41"/>
            <p:cNvSpPr/>
            <p:nvPr/>
          </p:nvSpPr>
          <p:spPr>
            <a:xfrm>
              <a:off x="6272238" y="4692665"/>
              <a:ext cx="95247" cy="69852"/>
            </a:xfrm>
            <a:custGeom>
              <a:avLst/>
              <a:gdLst/>
              <a:ahLst/>
              <a:cxnLst/>
              <a:rect l="l" t="t" r="r" b="b"/>
              <a:pathLst>
                <a:path w="2713" h="1958" extrusionOk="0">
                  <a:moveTo>
                    <a:pt x="1766" y="1535"/>
                  </a:moveTo>
                  <a:lnTo>
                    <a:pt x="440" y="1535"/>
                  </a:lnTo>
                  <a:cubicBezTo>
                    <a:pt x="542" y="905"/>
                    <a:pt x="1089" y="423"/>
                    <a:pt x="1747" y="423"/>
                  </a:cubicBezTo>
                  <a:cubicBezTo>
                    <a:pt x="1965" y="423"/>
                    <a:pt x="2180" y="477"/>
                    <a:pt x="2371" y="579"/>
                  </a:cubicBezTo>
                  <a:cubicBezTo>
                    <a:pt x="2474" y="634"/>
                    <a:pt x="2602" y="595"/>
                    <a:pt x="2658" y="492"/>
                  </a:cubicBezTo>
                  <a:cubicBezTo>
                    <a:pt x="2713" y="389"/>
                    <a:pt x="2674" y="261"/>
                    <a:pt x="2571" y="206"/>
                  </a:cubicBezTo>
                  <a:cubicBezTo>
                    <a:pt x="2319" y="71"/>
                    <a:pt x="2034" y="0"/>
                    <a:pt x="1747" y="0"/>
                  </a:cubicBezTo>
                  <a:cubicBezTo>
                    <a:pt x="784" y="0"/>
                    <a:pt x="0" y="783"/>
                    <a:pt x="0" y="1747"/>
                  </a:cubicBezTo>
                  <a:cubicBezTo>
                    <a:pt x="0" y="1864"/>
                    <a:pt x="95" y="1958"/>
                    <a:pt x="211" y="1958"/>
                  </a:cubicBezTo>
                  <a:lnTo>
                    <a:pt x="1766" y="1958"/>
                  </a:lnTo>
                  <a:cubicBezTo>
                    <a:pt x="1883" y="1958"/>
                    <a:pt x="1977" y="1864"/>
                    <a:pt x="1977" y="1747"/>
                  </a:cubicBezTo>
                  <a:cubicBezTo>
                    <a:pt x="1977" y="1630"/>
                    <a:pt x="1883" y="1535"/>
                    <a:pt x="1766" y="153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9" name="Google Shape;369;p41"/>
            <p:cNvSpPr/>
            <p:nvPr/>
          </p:nvSpPr>
          <p:spPr>
            <a:xfrm>
              <a:off x="6296051" y="4603764"/>
              <a:ext cx="74612" cy="74614"/>
            </a:xfrm>
            <a:custGeom>
              <a:avLst/>
              <a:gdLst/>
              <a:ahLst/>
              <a:cxnLst/>
              <a:rect l="l" t="t" r="r" b="b"/>
              <a:pathLst>
                <a:path w="2118" h="2117" extrusionOk="0">
                  <a:moveTo>
                    <a:pt x="1059" y="2117"/>
                  </a:moveTo>
                  <a:cubicBezTo>
                    <a:pt x="1643" y="2117"/>
                    <a:pt x="2118" y="1642"/>
                    <a:pt x="2118" y="1058"/>
                  </a:cubicBezTo>
                  <a:cubicBezTo>
                    <a:pt x="2118" y="475"/>
                    <a:pt x="1643" y="0"/>
                    <a:pt x="1059" y="0"/>
                  </a:cubicBezTo>
                  <a:cubicBezTo>
                    <a:pt x="475" y="0"/>
                    <a:pt x="0" y="475"/>
                    <a:pt x="0" y="1058"/>
                  </a:cubicBezTo>
                  <a:cubicBezTo>
                    <a:pt x="0" y="1642"/>
                    <a:pt x="475" y="2117"/>
                    <a:pt x="1059" y="2117"/>
                  </a:cubicBezTo>
                  <a:close/>
                  <a:moveTo>
                    <a:pt x="1059" y="423"/>
                  </a:moveTo>
                  <a:cubicBezTo>
                    <a:pt x="1409" y="423"/>
                    <a:pt x="1694" y="708"/>
                    <a:pt x="1694" y="1058"/>
                  </a:cubicBezTo>
                  <a:cubicBezTo>
                    <a:pt x="1694" y="1409"/>
                    <a:pt x="1409" y="1694"/>
                    <a:pt x="1059" y="1694"/>
                  </a:cubicBezTo>
                  <a:cubicBezTo>
                    <a:pt x="709" y="1694"/>
                    <a:pt x="424" y="1409"/>
                    <a:pt x="424" y="1058"/>
                  </a:cubicBezTo>
                  <a:cubicBezTo>
                    <a:pt x="424" y="708"/>
                    <a:pt x="709" y="423"/>
                    <a:pt x="1059" y="4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0" name="Google Shape;370;p41"/>
            <p:cNvSpPr/>
            <p:nvPr/>
          </p:nvSpPr>
          <p:spPr>
            <a:xfrm>
              <a:off x="6386539" y="4584714"/>
              <a:ext cx="96841" cy="95247"/>
            </a:xfrm>
            <a:custGeom>
              <a:avLst/>
              <a:gdLst/>
              <a:ahLst/>
              <a:cxnLst/>
              <a:rect l="l" t="t" r="r" b="b"/>
              <a:pathLst>
                <a:path w="2726" h="2727" extrusionOk="0">
                  <a:moveTo>
                    <a:pt x="1363" y="2727"/>
                  </a:moveTo>
                  <a:cubicBezTo>
                    <a:pt x="2115" y="2727"/>
                    <a:pt x="2726" y="2115"/>
                    <a:pt x="2726" y="1363"/>
                  </a:cubicBezTo>
                  <a:cubicBezTo>
                    <a:pt x="2726" y="612"/>
                    <a:pt x="2115" y="0"/>
                    <a:pt x="1363" y="0"/>
                  </a:cubicBezTo>
                  <a:cubicBezTo>
                    <a:pt x="611" y="0"/>
                    <a:pt x="0" y="612"/>
                    <a:pt x="0" y="1363"/>
                  </a:cubicBezTo>
                  <a:cubicBezTo>
                    <a:pt x="0" y="2115"/>
                    <a:pt x="611" y="2727"/>
                    <a:pt x="1363" y="2727"/>
                  </a:cubicBezTo>
                  <a:close/>
                  <a:moveTo>
                    <a:pt x="1363" y="423"/>
                  </a:moveTo>
                  <a:cubicBezTo>
                    <a:pt x="1881" y="423"/>
                    <a:pt x="2303" y="845"/>
                    <a:pt x="2303" y="1363"/>
                  </a:cubicBezTo>
                  <a:cubicBezTo>
                    <a:pt x="2303" y="1882"/>
                    <a:pt x="1881" y="2303"/>
                    <a:pt x="1363" y="2303"/>
                  </a:cubicBezTo>
                  <a:cubicBezTo>
                    <a:pt x="845" y="2303"/>
                    <a:pt x="423" y="1882"/>
                    <a:pt x="423" y="1363"/>
                  </a:cubicBezTo>
                  <a:cubicBezTo>
                    <a:pt x="423" y="845"/>
                    <a:pt x="845" y="423"/>
                    <a:pt x="1363" y="4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1" name="Google Shape;371;p41"/>
            <p:cNvSpPr/>
            <p:nvPr/>
          </p:nvSpPr>
          <p:spPr>
            <a:xfrm>
              <a:off x="6354789" y="4695840"/>
              <a:ext cx="161930" cy="88902"/>
            </a:xfrm>
            <a:custGeom>
              <a:avLst/>
              <a:gdLst/>
              <a:ahLst/>
              <a:cxnLst/>
              <a:rect l="l" t="t" r="r" b="b"/>
              <a:pathLst>
                <a:path w="4598" h="2511" extrusionOk="0">
                  <a:moveTo>
                    <a:pt x="2299" y="0"/>
                  </a:moveTo>
                  <a:cubicBezTo>
                    <a:pt x="1031" y="0"/>
                    <a:pt x="0" y="1031"/>
                    <a:pt x="0" y="2299"/>
                  </a:cubicBezTo>
                  <a:cubicBezTo>
                    <a:pt x="0" y="2416"/>
                    <a:pt x="95" y="2511"/>
                    <a:pt x="212" y="2511"/>
                  </a:cubicBezTo>
                  <a:lnTo>
                    <a:pt x="4386" y="2511"/>
                  </a:lnTo>
                  <a:cubicBezTo>
                    <a:pt x="4503" y="2511"/>
                    <a:pt x="4598" y="2416"/>
                    <a:pt x="4598" y="2299"/>
                  </a:cubicBezTo>
                  <a:cubicBezTo>
                    <a:pt x="4598" y="1031"/>
                    <a:pt x="3567" y="0"/>
                    <a:pt x="2299" y="0"/>
                  </a:cubicBezTo>
                  <a:close/>
                  <a:moveTo>
                    <a:pt x="435" y="2087"/>
                  </a:moveTo>
                  <a:cubicBezTo>
                    <a:pt x="540" y="1152"/>
                    <a:pt x="1336" y="423"/>
                    <a:pt x="2299" y="423"/>
                  </a:cubicBezTo>
                  <a:cubicBezTo>
                    <a:pt x="3262" y="423"/>
                    <a:pt x="4057" y="1152"/>
                    <a:pt x="4163" y="2087"/>
                  </a:cubicBezTo>
                  <a:lnTo>
                    <a:pt x="435" y="2087"/>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2" name="Google Shape;372;p41"/>
            <p:cNvSpPr/>
            <p:nvPr/>
          </p:nvSpPr>
          <p:spPr>
            <a:xfrm>
              <a:off x="6200801" y="4449777"/>
              <a:ext cx="468319" cy="468321"/>
            </a:xfrm>
            <a:custGeom>
              <a:avLst/>
              <a:gdLst/>
              <a:ahLst/>
              <a:cxnLst/>
              <a:rect l="l" t="t" r="r" b="b"/>
              <a:pathLst>
                <a:path w="13264" h="13265" extrusionOk="0">
                  <a:moveTo>
                    <a:pt x="13052" y="6421"/>
                  </a:moveTo>
                  <a:lnTo>
                    <a:pt x="12539" y="6421"/>
                  </a:lnTo>
                  <a:cubicBezTo>
                    <a:pt x="12429" y="3330"/>
                    <a:pt x="9935" y="835"/>
                    <a:pt x="6844" y="726"/>
                  </a:cubicBezTo>
                  <a:lnTo>
                    <a:pt x="6844" y="212"/>
                  </a:lnTo>
                  <a:cubicBezTo>
                    <a:pt x="6844" y="95"/>
                    <a:pt x="6749" y="0"/>
                    <a:pt x="6632" y="0"/>
                  </a:cubicBezTo>
                  <a:cubicBezTo>
                    <a:pt x="6515" y="0"/>
                    <a:pt x="6420" y="95"/>
                    <a:pt x="6420" y="212"/>
                  </a:cubicBezTo>
                  <a:lnTo>
                    <a:pt x="6420" y="726"/>
                  </a:lnTo>
                  <a:cubicBezTo>
                    <a:pt x="3329" y="835"/>
                    <a:pt x="835" y="3330"/>
                    <a:pt x="725" y="6421"/>
                  </a:cubicBezTo>
                  <a:lnTo>
                    <a:pt x="211" y="6421"/>
                  </a:lnTo>
                  <a:cubicBezTo>
                    <a:pt x="94" y="6421"/>
                    <a:pt x="0" y="6516"/>
                    <a:pt x="0" y="6632"/>
                  </a:cubicBezTo>
                  <a:cubicBezTo>
                    <a:pt x="0" y="6749"/>
                    <a:pt x="94" y="6844"/>
                    <a:pt x="211" y="6844"/>
                  </a:cubicBezTo>
                  <a:lnTo>
                    <a:pt x="725" y="6844"/>
                  </a:lnTo>
                  <a:cubicBezTo>
                    <a:pt x="835" y="9935"/>
                    <a:pt x="3329" y="12430"/>
                    <a:pt x="6420" y="12539"/>
                  </a:cubicBezTo>
                  <a:lnTo>
                    <a:pt x="6420" y="13053"/>
                  </a:lnTo>
                  <a:cubicBezTo>
                    <a:pt x="6420" y="13170"/>
                    <a:pt x="6515" y="13265"/>
                    <a:pt x="6632" y="13265"/>
                  </a:cubicBezTo>
                  <a:cubicBezTo>
                    <a:pt x="6749" y="13265"/>
                    <a:pt x="6844" y="13170"/>
                    <a:pt x="6844" y="13053"/>
                  </a:cubicBezTo>
                  <a:lnTo>
                    <a:pt x="6844" y="12539"/>
                  </a:lnTo>
                  <a:cubicBezTo>
                    <a:pt x="9935" y="12430"/>
                    <a:pt x="12429" y="9935"/>
                    <a:pt x="12539" y="6844"/>
                  </a:cubicBezTo>
                  <a:lnTo>
                    <a:pt x="13052" y="6844"/>
                  </a:lnTo>
                  <a:cubicBezTo>
                    <a:pt x="13169" y="6844"/>
                    <a:pt x="13264" y="6749"/>
                    <a:pt x="13264" y="6632"/>
                  </a:cubicBezTo>
                  <a:cubicBezTo>
                    <a:pt x="13264" y="6516"/>
                    <a:pt x="13169" y="6421"/>
                    <a:pt x="13052" y="6421"/>
                  </a:cubicBezTo>
                  <a:close/>
                  <a:moveTo>
                    <a:pt x="6844" y="12115"/>
                  </a:moveTo>
                  <a:lnTo>
                    <a:pt x="6844" y="11610"/>
                  </a:lnTo>
                  <a:cubicBezTo>
                    <a:pt x="6844" y="11493"/>
                    <a:pt x="6749" y="11399"/>
                    <a:pt x="6632" y="11399"/>
                  </a:cubicBezTo>
                  <a:cubicBezTo>
                    <a:pt x="6515" y="11399"/>
                    <a:pt x="6420" y="11493"/>
                    <a:pt x="6420" y="11610"/>
                  </a:cubicBezTo>
                  <a:lnTo>
                    <a:pt x="6420" y="12115"/>
                  </a:lnTo>
                  <a:cubicBezTo>
                    <a:pt x="3562" y="12007"/>
                    <a:pt x="1258" y="9702"/>
                    <a:pt x="1149" y="6844"/>
                  </a:cubicBezTo>
                  <a:lnTo>
                    <a:pt x="1654" y="6844"/>
                  </a:lnTo>
                  <a:cubicBezTo>
                    <a:pt x="1771" y="6844"/>
                    <a:pt x="1866" y="6749"/>
                    <a:pt x="1866" y="6632"/>
                  </a:cubicBezTo>
                  <a:cubicBezTo>
                    <a:pt x="1866" y="6516"/>
                    <a:pt x="1771" y="6421"/>
                    <a:pt x="1654" y="6421"/>
                  </a:cubicBezTo>
                  <a:lnTo>
                    <a:pt x="1149" y="6421"/>
                  </a:lnTo>
                  <a:cubicBezTo>
                    <a:pt x="1258" y="3563"/>
                    <a:pt x="3562" y="1258"/>
                    <a:pt x="6420" y="1149"/>
                  </a:cubicBezTo>
                  <a:lnTo>
                    <a:pt x="6420" y="1655"/>
                  </a:lnTo>
                  <a:cubicBezTo>
                    <a:pt x="6420" y="1772"/>
                    <a:pt x="6515" y="1866"/>
                    <a:pt x="6632" y="1866"/>
                  </a:cubicBezTo>
                  <a:cubicBezTo>
                    <a:pt x="6749" y="1866"/>
                    <a:pt x="6844" y="1772"/>
                    <a:pt x="6844" y="1655"/>
                  </a:cubicBezTo>
                  <a:lnTo>
                    <a:pt x="6844" y="1149"/>
                  </a:lnTo>
                  <a:cubicBezTo>
                    <a:pt x="9701" y="1258"/>
                    <a:pt x="12006" y="3563"/>
                    <a:pt x="12115" y="6421"/>
                  </a:cubicBezTo>
                  <a:lnTo>
                    <a:pt x="11610" y="6421"/>
                  </a:lnTo>
                  <a:cubicBezTo>
                    <a:pt x="11493" y="6421"/>
                    <a:pt x="11398" y="6516"/>
                    <a:pt x="11398" y="6632"/>
                  </a:cubicBezTo>
                  <a:cubicBezTo>
                    <a:pt x="11398" y="6749"/>
                    <a:pt x="11493" y="6844"/>
                    <a:pt x="11610" y="6844"/>
                  </a:cubicBezTo>
                  <a:lnTo>
                    <a:pt x="12115" y="6844"/>
                  </a:lnTo>
                  <a:cubicBezTo>
                    <a:pt x="12006" y="9702"/>
                    <a:pt x="9701" y="12007"/>
                    <a:pt x="6844" y="1211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73" name="Google Shape;373;p41"/>
          <p:cNvGrpSpPr/>
          <p:nvPr/>
        </p:nvGrpSpPr>
        <p:grpSpPr>
          <a:xfrm>
            <a:off x="1908222" y="942391"/>
            <a:ext cx="813404" cy="810657"/>
            <a:chOff x="8237571" y="5705493"/>
            <a:chExt cx="469904" cy="468317"/>
          </a:xfrm>
        </p:grpSpPr>
        <p:sp>
          <p:nvSpPr>
            <p:cNvPr id="374" name="Google Shape;374;p41"/>
            <p:cNvSpPr/>
            <p:nvPr/>
          </p:nvSpPr>
          <p:spPr>
            <a:xfrm>
              <a:off x="8399497" y="5705493"/>
              <a:ext cx="147636" cy="147636"/>
            </a:xfrm>
            <a:custGeom>
              <a:avLst/>
              <a:gdLst/>
              <a:ahLst/>
              <a:cxnLst/>
              <a:rect l="l" t="t" r="r" b="b"/>
              <a:pathLst>
                <a:path w="4177" h="4177" extrusionOk="0">
                  <a:moveTo>
                    <a:pt x="2089" y="4177"/>
                  </a:moveTo>
                  <a:cubicBezTo>
                    <a:pt x="3240" y="4177"/>
                    <a:pt x="4177" y="3240"/>
                    <a:pt x="4177" y="2088"/>
                  </a:cubicBezTo>
                  <a:cubicBezTo>
                    <a:pt x="4177" y="937"/>
                    <a:pt x="3240" y="0"/>
                    <a:pt x="2089" y="0"/>
                  </a:cubicBezTo>
                  <a:cubicBezTo>
                    <a:pt x="937" y="0"/>
                    <a:pt x="0" y="937"/>
                    <a:pt x="0" y="2088"/>
                  </a:cubicBezTo>
                  <a:cubicBezTo>
                    <a:pt x="0" y="3240"/>
                    <a:pt x="937" y="4177"/>
                    <a:pt x="2089" y="4177"/>
                  </a:cubicBezTo>
                  <a:close/>
                  <a:moveTo>
                    <a:pt x="2089" y="423"/>
                  </a:moveTo>
                  <a:cubicBezTo>
                    <a:pt x="3007" y="423"/>
                    <a:pt x="3754" y="1170"/>
                    <a:pt x="3754" y="2088"/>
                  </a:cubicBezTo>
                  <a:cubicBezTo>
                    <a:pt x="3754" y="3007"/>
                    <a:pt x="3007" y="3754"/>
                    <a:pt x="2089" y="3754"/>
                  </a:cubicBezTo>
                  <a:cubicBezTo>
                    <a:pt x="1171" y="3754"/>
                    <a:pt x="424" y="3007"/>
                    <a:pt x="424" y="2088"/>
                  </a:cubicBezTo>
                  <a:cubicBezTo>
                    <a:pt x="424" y="1170"/>
                    <a:pt x="1171" y="423"/>
                    <a:pt x="2089" y="4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5" name="Google Shape;375;p41"/>
            <p:cNvSpPr/>
            <p:nvPr/>
          </p:nvSpPr>
          <p:spPr>
            <a:xfrm>
              <a:off x="8345522" y="5867418"/>
              <a:ext cx="255583" cy="134933"/>
            </a:xfrm>
            <a:custGeom>
              <a:avLst/>
              <a:gdLst/>
              <a:ahLst/>
              <a:cxnLst/>
              <a:rect l="l" t="t" r="r" b="b"/>
              <a:pathLst>
                <a:path w="7227" h="3826" extrusionOk="0">
                  <a:moveTo>
                    <a:pt x="3614" y="424"/>
                  </a:moveTo>
                  <a:cubicBezTo>
                    <a:pt x="5302" y="424"/>
                    <a:pt x="6688" y="1741"/>
                    <a:pt x="6797" y="3402"/>
                  </a:cubicBezTo>
                  <a:lnTo>
                    <a:pt x="1905" y="3402"/>
                  </a:lnTo>
                  <a:cubicBezTo>
                    <a:pt x="1788" y="3402"/>
                    <a:pt x="1694" y="3497"/>
                    <a:pt x="1694" y="3614"/>
                  </a:cubicBezTo>
                  <a:cubicBezTo>
                    <a:pt x="1694" y="3731"/>
                    <a:pt x="1788" y="3826"/>
                    <a:pt x="1905" y="3826"/>
                  </a:cubicBezTo>
                  <a:lnTo>
                    <a:pt x="7016" y="3826"/>
                  </a:lnTo>
                  <a:cubicBezTo>
                    <a:pt x="7133" y="3826"/>
                    <a:pt x="7227" y="3731"/>
                    <a:pt x="7227" y="3614"/>
                  </a:cubicBezTo>
                  <a:cubicBezTo>
                    <a:pt x="7227" y="1621"/>
                    <a:pt x="5606" y="0"/>
                    <a:pt x="3614" y="0"/>
                  </a:cubicBezTo>
                  <a:cubicBezTo>
                    <a:pt x="1621" y="0"/>
                    <a:pt x="0" y="1621"/>
                    <a:pt x="0" y="3614"/>
                  </a:cubicBezTo>
                  <a:cubicBezTo>
                    <a:pt x="0" y="3731"/>
                    <a:pt x="95" y="3826"/>
                    <a:pt x="212" y="3826"/>
                  </a:cubicBezTo>
                  <a:lnTo>
                    <a:pt x="1059" y="3826"/>
                  </a:lnTo>
                  <a:cubicBezTo>
                    <a:pt x="1175" y="3826"/>
                    <a:pt x="1270" y="3731"/>
                    <a:pt x="1270" y="3614"/>
                  </a:cubicBezTo>
                  <a:cubicBezTo>
                    <a:pt x="1270" y="3497"/>
                    <a:pt x="1175" y="3402"/>
                    <a:pt x="1059" y="3402"/>
                  </a:cubicBezTo>
                  <a:lnTo>
                    <a:pt x="430" y="3402"/>
                  </a:lnTo>
                  <a:cubicBezTo>
                    <a:pt x="540" y="1741"/>
                    <a:pt x="1926" y="424"/>
                    <a:pt x="3614" y="424"/>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6" name="Google Shape;376;p41"/>
            <p:cNvSpPr/>
            <p:nvPr/>
          </p:nvSpPr>
          <p:spPr>
            <a:xfrm>
              <a:off x="8237571" y="6034106"/>
              <a:ext cx="147641" cy="139704"/>
            </a:xfrm>
            <a:custGeom>
              <a:avLst/>
              <a:gdLst/>
              <a:ahLst/>
              <a:cxnLst/>
              <a:rect l="l" t="t" r="r" b="b"/>
              <a:pathLst>
                <a:path w="4168" h="3970" extrusionOk="0">
                  <a:moveTo>
                    <a:pt x="3977" y="1353"/>
                  </a:moveTo>
                  <a:lnTo>
                    <a:pt x="2816" y="1158"/>
                  </a:lnTo>
                  <a:lnTo>
                    <a:pt x="2272" y="114"/>
                  </a:lnTo>
                  <a:cubicBezTo>
                    <a:pt x="2235" y="44"/>
                    <a:pt x="2163" y="0"/>
                    <a:pt x="2084" y="0"/>
                  </a:cubicBezTo>
                  <a:cubicBezTo>
                    <a:pt x="2005" y="0"/>
                    <a:pt x="1933" y="44"/>
                    <a:pt x="1897" y="114"/>
                  </a:cubicBezTo>
                  <a:lnTo>
                    <a:pt x="1352" y="1158"/>
                  </a:lnTo>
                  <a:lnTo>
                    <a:pt x="191" y="1353"/>
                  </a:lnTo>
                  <a:cubicBezTo>
                    <a:pt x="113" y="1366"/>
                    <a:pt x="49" y="1421"/>
                    <a:pt x="25" y="1496"/>
                  </a:cubicBezTo>
                  <a:cubicBezTo>
                    <a:pt x="0" y="1571"/>
                    <a:pt x="20" y="1654"/>
                    <a:pt x="75" y="1710"/>
                  </a:cubicBezTo>
                  <a:lnTo>
                    <a:pt x="900" y="2550"/>
                  </a:lnTo>
                  <a:lnTo>
                    <a:pt x="727" y="3715"/>
                  </a:lnTo>
                  <a:cubicBezTo>
                    <a:pt x="715" y="3793"/>
                    <a:pt x="748" y="3871"/>
                    <a:pt x="811" y="3917"/>
                  </a:cubicBezTo>
                  <a:cubicBezTo>
                    <a:pt x="875" y="3963"/>
                    <a:pt x="960" y="3970"/>
                    <a:pt x="1030" y="3935"/>
                  </a:cubicBezTo>
                  <a:lnTo>
                    <a:pt x="2084" y="3410"/>
                  </a:lnTo>
                  <a:lnTo>
                    <a:pt x="3138" y="3935"/>
                  </a:lnTo>
                  <a:cubicBezTo>
                    <a:pt x="3168" y="3950"/>
                    <a:pt x="3200" y="3957"/>
                    <a:pt x="3232" y="3957"/>
                  </a:cubicBezTo>
                  <a:cubicBezTo>
                    <a:pt x="3276" y="3957"/>
                    <a:pt x="3320" y="3944"/>
                    <a:pt x="3357" y="3917"/>
                  </a:cubicBezTo>
                  <a:cubicBezTo>
                    <a:pt x="3421" y="3871"/>
                    <a:pt x="3453" y="3793"/>
                    <a:pt x="3442" y="3714"/>
                  </a:cubicBezTo>
                  <a:lnTo>
                    <a:pt x="3268" y="2550"/>
                  </a:lnTo>
                  <a:lnTo>
                    <a:pt x="4093" y="1710"/>
                  </a:lnTo>
                  <a:cubicBezTo>
                    <a:pt x="4148" y="1654"/>
                    <a:pt x="4168" y="1571"/>
                    <a:pt x="4143" y="1496"/>
                  </a:cubicBezTo>
                  <a:cubicBezTo>
                    <a:pt x="4119" y="1421"/>
                    <a:pt x="4055" y="1366"/>
                    <a:pt x="3977" y="1353"/>
                  </a:cubicBezTo>
                  <a:close/>
                  <a:moveTo>
                    <a:pt x="2892" y="2329"/>
                  </a:moveTo>
                  <a:cubicBezTo>
                    <a:pt x="2846" y="2376"/>
                    <a:pt x="2824" y="2442"/>
                    <a:pt x="2834" y="2508"/>
                  </a:cubicBezTo>
                  <a:lnTo>
                    <a:pt x="2963" y="3375"/>
                  </a:lnTo>
                  <a:lnTo>
                    <a:pt x="2179" y="2984"/>
                  </a:lnTo>
                  <a:cubicBezTo>
                    <a:pt x="2119" y="2955"/>
                    <a:pt x="2049" y="2955"/>
                    <a:pt x="1990" y="2984"/>
                  </a:cubicBezTo>
                  <a:lnTo>
                    <a:pt x="1205" y="3375"/>
                  </a:lnTo>
                  <a:lnTo>
                    <a:pt x="1334" y="2508"/>
                  </a:lnTo>
                  <a:cubicBezTo>
                    <a:pt x="1344" y="2442"/>
                    <a:pt x="1322" y="2376"/>
                    <a:pt x="1276" y="2329"/>
                  </a:cubicBezTo>
                  <a:lnTo>
                    <a:pt x="662" y="1703"/>
                  </a:lnTo>
                  <a:lnTo>
                    <a:pt x="1526" y="1558"/>
                  </a:lnTo>
                  <a:cubicBezTo>
                    <a:pt x="1592" y="1547"/>
                    <a:pt x="1648" y="1506"/>
                    <a:pt x="1679" y="1447"/>
                  </a:cubicBezTo>
                  <a:lnTo>
                    <a:pt x="2084" y="670"/>
                  </a:lnTo>
                  <a:lnTo>
                    <a:pt x="2489" y="1447"/>
                  </a:lnTo>
                  <a:cubicBezTo>
                    <a:pt x="2520" y="1506"/>
                    <a:pt x="2577" y="1547"/>
                    <a:pt x="2642" y="1558"/>
                  </a:cubicBezTo>
                  <a:lnTo>
                    <a:pt x="3507" y="1703"/>
                  </a:lnTo>
                  <a:lnTo>
                    <a:pt x="2892" y="232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7" name="Google Shape;377;p41"/>
            <p:cNvSpPr/>
            <p:nvPr/>
          </p:nvSpPr>
          <p:spPr>
            <a:xfrm>
              <a:off x="8399497" y="6034106"/>
              <a:ext cx="147637" cy="139704"/>
            </a:xfrm>
            <a:custGeom>
              <a:avLst/>
              <a:gdLst/>
              <a:ahLst/>
              <a:cxnLst/>
              <a:rect l="l" t="t" r="r" b="b"/>
              <a:pathLst>
                <a:path w="4167" h="3970" extrusionOk="0">
                  <a:moveTo>
                    <a:pt x="3977" y="1353"/>
                  </a:moveTo>
                  <a:lnTo>
                    <a:pt x="2816" y="1158"/>
                  </a:lnTo>
                  <a:lnTo>
                    <a:pt x="2271" y="114"/>
                  </a:lnTo>
                  <a:cubicBezTo>
                    <a:pt x="2235" y="44"/>
                    <a:pt x="2163" y="0"/>
                    <a:pt x="2084" y="0"/>
                  </a:cubicBezTo>
                  <a:cubicBezTo>
                    <a:pt x="2005" y="0"/>
                    <a:pt x="1933" y="44"/>
                    <a:pt x="1896" y="114"/>
                  </a:cubicBezTo>
                  <a:lnTo>
                    <a:pt x="1352" y="1158"/>
                  </a:lnTo>
                  <a:lnTo>
                    <a:pt x="191" y="1353"/>
                  </a:lnTo>
                  <a:cubicBezTo>
                    <a:pt x="113" y="1366"/>
                    <a:pt x="49" y="1421"/>
                    <a:pt x="25" y="1496"/>
                  </a:cubicBezTo>
                  <a:cubicBezTo>
                    <a:pt x="0" y="1571"/>
                    <a:pt x="19" y="1654"/>
                    <a:pt x="75" y="1710"/>
                  </a:cubicBezTo>
                  <a:lnTo>
                    <a:pt x="900" y="2550"/>
                  </a:lnTo>
                  <a:lnTo>
                    <a:pt x="726" y="3715"/>
                  </a:lnTo>
                  <a:cubicBezTo>
                    <a:pt x="715" y="3793"/>
                    <a:pt x="747" y="3871"/>
                    <a:pt x="811" y="3917"/>
                  </a:cubicBezTo>
                  <a:cubicBezTo>
                    <a:pt x="875" y="3963"/>
                    <a:pt x="959" y="3970"/>
                    <a:pt x="1030" y="3935"/>
                  </a:cubicBezTo>
                  <a:lnTo>
                    <a:pt x="2084" y="3410"/>
                  </a:lnTo>
                  <a:lnTo>
                    <a:pt x="3138" y="3935"/>
                  </a:lnTo>
                  <a:cubicBezTo>
                    <a:pt x="3168" y="3950"/>
                    <a:pt x="3200" y="3957"/>
                    <a:pt x="3232" y="3957"/>
                  </a:cubicBezTo>
                  <a:cubicBezTo>
                    <a:pt x="3276" y="3957"/>
                    <a:pt x="3320" y="3944"/>
                    <a:pt x="3356" y="3917"/>
                  </a:cubicBezTo>
                  <a:cubicBezTo>
                    <a:pt x="3420" y="3871"/>
                    <a:pt x="3453" y="3793"/>
                    <a:pt x="3441" y="3714"/>
                  </a:cubicBezTo>
                  <a:lnTo>
                    <a:pt x="3268" y="2550"/>
                  </a:lnTo>
                  <a:lnTo>
                    <a:pt x="4093" y="1710"/>
                  </a:lnTo>
                  <a:cubicBezTo>
                    <a:pt x="4148" y="1654"/>
                    <a:pt x="4167" y="1571"/>
                    <a:pt x="4143" y="1496"/>
                  </a:cubicBezTo>
                  <a:cubicBezTo>
                    <a:pt x="4119" y="1421"/>
                    <a:pt x="4055" y="1366"/>
                    <a:pt x="3977" y="1353"/>
                  </a:cubicBezTo>
                  <a:close/>
                  <a:moveTo>
                    <a:pt x="2892" y="2329"/>
                  </a:moveTo>
                  <a:cubicBezTo>
                    <a:pt x="2846" y="2376"/>
                    <a:pt x="2824" y="2442"/>
                    <a:pt x="2834" y="2508"/>
                  </a:cubicBezTo>
                  <a:lnTo>
                    <a:pt x="2963" y="3375"/>
                  </a:lnTo>
                  <a:lnTo>
                    <a:pt x="2178" y="2984"/>
                  </a:lnTo>
                  <a:cubicBezTo>
                    <a:pt x="2148" y="2970"/>
                    <a:pt x="2116" y="2962"/>
                    <a:pt x="2084" y="2962"/>
                  </a:cubicBezTo>
                  <a:cubicBezTo>
                    <a:pt x="2051" y="2962"/>
                    <a:pt x="2019" y="2970"/>
                    <a:pt x="1989" y="2984"/>
                  </a:cubicBezTo>
                  <a:lnTo>
                    <a:pt x="1205" y="3375"/>
                  </a:lnTo>
                  <a:lnTo>
                    <a:pt x="1334" y="2508"/>
                  </a:lnTo>
                  <a:cubicBezTo>
                    <a:pt x="1344" y="2442"/>
                    <a:pt x="1322" y="2376"/>
                    <a:pt x="1276" y="2329"/>
                  </a:cubicBezTo>
                  <a:lnTo>
                    <a:pt x="661" y="1703"/>
                  </a:lnTo>
                  <a:lnTo>
                    <a:pt x="1526" y="1558"/>
                  </a:lnTo>
                  <a:cubicBezTo>
                    <a:pt x="1591" y="1547"/>
                    <a:pt x="1648" y="1506"/>
                    <a:pt x="1679" y="1447"/>
                  </a:cubicBezTo>
                  <a:lnTo>
                    <a:pt x="2084" y="670"/>
                  </a:lnTo>
                  <a:lnTo>
                    <a:pt x="2489" y="1447"/>
                  </a:lnTo>
                  <a:cubicBezTo>
                    <a:pt x="2520" y="1506"/>
                    <a:pt x="2576" y="1547"/>
                    <a:pt x="2642" y="1558"/>
                  </a:cubicBezTo>
                  <a:lnTo>
                    <a:pt x="3506" y="1703"/>
                  </a:lnTo>
                  <a:lnTo>
                    <a:pt x="2892" y="232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8" name="Google Shape;378;p41"/>
            <p:cNvSpPr/>
            <p:nvPr/>
          </p:nvSpPr>
          <p:spPr>
            <a:xfrm>
              <a:off x="8561422" y="6034106"/>
              <a:ext cx="146053" cy="139704"/>
            </a:xfrm>
            <a:custGeom>
              <a:avLst/>
              <a:gdLst/>
              <a:ahLst/>
              <a:cxnLst/>
              <a:rect l="l" t="t" r="r" b="b"/>
              <a:pathLst>
                <a:path w="4167" h="3970" extrusionOk="0">
                  <a:moveTo>
                    <a:pt x="4143" y="1496"/>
                  </a:moveTo>
                  <a:cubicBezTo>
                    <a:pt x="4118" y="1421"/>
                    <a:pt x="4054" y="1366"/>
                    <a:pt x="3976" y="1353"/>
                  </a:cubicBezTo>
                  <a:lnTo>
                    <a:pt x="2815" y="1158"/>
                  </a:lnTo>
                  <a:lnTo>
                    <a:pt x="2271" y="114"/>
                  </a:lnTo>
                  <a:cubicBezTo>
                    <a:pt x="2235" y="44"/>
                    <a:pt x="2162" y="0"/>
                    <a:pt x="2083" y="0"/>
                  </a:cubicBezTo>
                  <a:cubicBezTo>
                    <a:pt x="2004" y="0"/>
                    <a:pt x="1932" y="44"/>
                    <a:pt x="1896" y="114"/>
                  </a:cubicBezTo>
                  <a:lnTo>
                    <a:pt x="1352" y="1158"/>
                  </a:lnTo>
                  <a:lnTo>
                    <a:pt x="190" y="1353"/>
                  </a:lnTo>
                  <a:cubicBezTo>
                    <a:pt x="113" y="1366"/>
                    <a:pt x="48" y="1421"/>
                    <a:pt x="24" y="1496"/>
                  </a:cubicBezTo>
                  <a:cubicBezTo>
                    <a:pt x="0" y="1571"/>
                    <a:pt x="19" y="1654"/>
                    <a:pt x="74" y="1710"/>
                  </a:cubicBezTo>
                  <a:lnTo>
                    <a:pt x="899" y="2550"/>
                  </a:lnTo>
                  <a:lnTo>
                    <a:pt x="726" y="3715"/>
                  </a:lnTo>
                  <a:cubicBezTo>
                    <a:pt x="714" y="3793"/>
                    <a:pt x="747" y="3871"/>
                    <a:pt x="811" y="3917"/>
                  </a:cubicBezTo>
                  <a:cubicBezTo>
                    <a:pt x="874" y="3963"/>
                    <a:pt x="959" y="3970"/>
                    <a:pt x="1029" y="3935"/>
                  </a:cubicBezTo>
                  <a:lnTo>
                    <a:pt x="2083" y="3410"/>
                  </a:lnTo>
                  <a:lnTo>
                    <a:pt x="3137" y="3935"/>
                  </a:lnTo>
                  <a:cubicBezTo>
                    <a:pt x="3167" y="3950"/>
                    <a:pt x="3199" y="3957"/>
                    <a:pt x="3232" y="3957"/>
                  </a:cubicBezTo>
                  <a:cubicBezTo>
                    <a:pt x="3276" y="3957"/>
                    <a:pt x="3319" y="3944"/>
                    <a:pt x="3356" y="3917"/>
                  </a:cubicBezTo>
                  <a:cubicBezTo>
                    <a:pt x="3420" y="3871"/>
                    <a:pt x="3453" y="3793"/>
                    <a:pt x="3441" y="3714"/>
                  </a:cubicBezTo>
                  <a:lnTo>
                    <a:pt x="3267" y="2550"/>
                  </a:lnTo>
                  <a:lnTo>
                    <a:pt x="4092" y="1710"/>
                  </a:lnTo>
                  <a:cubicBezTo>
                    <a:pt x="4148" y="1654"/>
                    <a:pt x="4167" y="1571"/>
                    <a:pt x="4143" y="1496"/>
                  </a:cubicBezTo>
                  <a:close/>
                  <a:moveTo>
                    <a:pt x="2892" y="2329"/>
                  </a:moveTo>
                  <a:cubicBezTo>
                    <a:pt x="2845" y="2376"/>
                    <a:pt x="2824" y="2442"/>
                    <a:pt x="2833" y="2508"/>
                  </a:cubicBezTo>
                  <a:lnTo>
                    <a:pt x="2962" y="3375"/>
                  </a:lnTo>
                  <a:lnTo>
                    <a:pt x="2178" y="2984"/>
                  </a:lnTo>
                  <a:cubicBezTo>
                    <a:pt x="2148" y="2970"/>
                    <a:pt x="2116" y="2962"/>
                    <a:pt x="2083" y="2962"/>
                  </a:cubicBezTo>
                  <a:cubicBezTo>
                    <a:pt x="2051" y="2962"/>
                    <a:pt x="2019" y="2970"/>
                    <a:pt x="1989" y="2984"/>
                  </a:cubicBezTo>
                  <a:lnTo>
                    <a:pt x="1204" y="3375"/>
                  </a:lnTo>
                  <a:lnTo>
                    <a:pt x="1333" y="2508"/>
                  </a:lnTo>
                  <a:cubicBezTo>
                    <a:pt x="1343" y="2442"/>
                    <a:pt x="1322" y="2376"/>
                    <a:pt x="1275" y="2329"/>
                  </a:cubicBezTo>
                  <a:lnTo>
                    <a:pt x="661" y="1703"/>
                  </a:lnTo>
                  <a:lnTo>
                    <a:pt x="1526" y="1558"/>
                  </a:lnTo>
                  <a:cubicBezTo>
                    <a:pt x="1591" y="1547"/>
                    <a:pt x="1648" y="1506"/>
                    <a:pt x="1678" y="1447"/>
                  </a:cubicBezTo>
                  <a:lnTo>
                    <a:pt x="2083" y="670"/>
                  </a:lnTo>
                  <a:lnTo>
                    <a:pt x="2489" y="1447"/>
                  </a:lnTo>
                  <a:cubicBezTo>
                    <a:pt x="2519" y="1506"/>
                    <a:pt x="2576" y="1547"/>
                    <a:pt x="2641" y="1558"/>
                  </a:cubicBezTo>
                  <a:lnTo>
                    <a:pt x="3506" y="1703"/>
                  </a:lnTo>
                  <a:lnTo>
                    <a:pt x="2892" y="232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9" name="Google Shape;379;p41"/>
            <p:cNvSpPr/>
            <p:nvPr/>
          </p:nvSpPr>
          <p:spPr>
            <a:xfrm>
              <a:off x="8445534" y="5788043"/>
              <a:ext cx="55561" cy="25400"/>
            </a:xfrm>
            <a:custGeom>
              <a:avLst/>
              <a:gdLst/>
              <a:ahLst/>
              <a:cxnLst/>
              <a:rect l="l" t="t" r="r" b="b"/>
              <a:pathLst>
                <a:path w="1602" h="706" extrusionOk="0">
                  <a:moveTo>
                    <a:pt x="801" y="706"/>
                  </a:moveTo>
                  <a:cubicBezTo>
                    <a:pt x="1078" y="706"/>
                    <a:pt x="1342" y="586"/>
                    <a:pt x="1525" y="375"/>
                  </a:cubicBezTo>
                  <a:cubicBezTo>
                    <a:pt x="1602" y="287"/>
                    <a:pt x="1592" y="153"/>
                    <a:pt x="1504" y="77"/>
                  </a:cubicBezTo>
                  <a:cubicBezTo>
                    <a:pt x="1416" y="0"/>
                    <a:pt x="1282" y="9"/>
                    <a:pt x="1205" y="98"/>
                  </a:cubicBezTo>
                  <a:cubicBezTo>
                    <a:pt x="1103" y="215"/>
                    <a:pt x="956" y="283"/>
                    <a:pt x="801" y="283"/>
                  </a:cubicBezTo>
                  <a:cubicBezTo>
                    <a:pt x="646" y="283"/>
                    <a:pt x="498" y="215"/>
                    <a:pt x="396" y="98"/>
                  </a:cubicBezTo>
                  <a:cubicBezTo>
                    <a:pt x="319" y="9"/>
                    <a:pt x="186" y="0"/>
                    <a:pt x="97" y="77"/>
                  </a:cubicBezTo>
                  <a:cubicBezTo>
                    <a:pt x="9" y="153"/>
                    <a:pt x="0" y="287"/>
                    <a:pt x="77" y="375"/>
                  </a:cubicBezTo>
                  <a:cubicBezTo>
                    <a:pt x="259" y="586"/>
                    <a:pt x="523" y="706"/>
                    <a:pt x="801" y="706"/>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380" name="Google Shape;380;p41" descr="A picture containing icon&#10;&#10;Description automatically generated"/>
          <p:cNvPicPr preferRelativeResize="0"/>
          <p:nvPr/>
        </p:nvPicPr>
        <p:blipFill rotWithShape="1">
          <a:blip r:embed="rId3">
            <a:alphaModFix/>
          </a:blip>
          <a:srcRect/>
          <a:stretch/>
        </p:blipFill>
        <p:spPr>
          <a:xfrm>
            <a:off x="10252596" y="30162"/>
            <a:ext cx="2106878" cy="1489469"/>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FD31B257-DC8B-620C-EC6D-5C3B4CBFDD3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980" y="6390902"/>
            <a:ext cx="1724025" cy="32766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grpSp>
        <p:nvGrpSpPr>
          <p:cNvPr id="386" name="Google Shape;386;p42"/>
          <p:cNvGrpSpPr/>
          <p:nvPr/>
        </p:nvGrpSpPr>
        <p:grpSpPr>
          <a:xfrm>
            <a:off x="5470062" y="1167647"/>
            <a:ext cx="1251876" cy="358096"/>
            <a:chOff x="5470062" y="1167647"/>
            <a:chExt cx="1251876" cy="358096"/>
          </a:xfrm>
        </p:grpSpPr>
        <p:sp>
          <p:nvSpPr>
            <p:cNvPr id="387" name="Google Shape;387;p42"/>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8" name="Google Shape;388;p42"/>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9" name="Google Shape;389;p42"/>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90" name="Google Shape;390;p42"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392" name="Google Shape;392;p42"/>
          <p:cNvSpPr txBox="1"/>
          <p:nvPr/>
        </p:nvSpPr>
        <p:spPr>
          <a:xfrm>
            <a:off x="1092924" y="1671157"/>
            <a:ext cx="10006149" cy="452431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5. Po upływie wyznaczonego czasu poproś każdą grupę o zaprezentowanie swojego zasobu micro-learningowego pozostałym uczestnikom. </a:t>
            </a:r>
            <a:r>
              <a:rPr lang="cs-CZ" sz="2400" b="1" i="0" u="none" strike="noStrike" cap="none">
                <a:solidFill>
                  <a:srgbClr val="000000"/>
                </a:solidFill>
                <a:latin typeface="Philosopher"/>
                <a:ea typeface="Philosopher"/>
                <a:cs typeface="Philosopher"/>
                <a:sym typeface="Philosopher"/>
              </a:rPr>
              <a:t>Przeznacz 5-7 minut na prezentację każdej grupy</a:t>
            </a:r>
            <a:r>
              <a:rPr lang="cs-CZ" sz="2400" b="0" i="0" u="none" strike="noStrike" cap="none">
                <a:solidFill>
                  <a:srgbClr val="000000"/>
                </a:solidFill>
                <a:latin typeface="Philosopher"/>
                <a:ea typeface="Philosopher"/>
                <a:cs typeface="Philosopher"/>
                <a:sym typeface="Philosopher"/>
              </a:rPr>
              <a:t>, w tym krótkie wyjaśnienie tematu, przegląd zasobu i demonstrację jego kluczowych funkcji.</a:t>
            </a:r>
            <a:endParaRPr/>
          </a:p>
          <a:p>
            <a:pPr marL="0" marR="0" lvl="0" indent="0" algn="just"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6. Podczas prezentacji uczestników zachęcaj innych do </a:t>
            </a:r>
            <a:r>
              <a:rPr lang="cs-CZ" sz="2400" b="1" i="0" u="none" strike="noStrike" cap="none">
                <a:solidFill>
                  <a:srgbClr val="000000"/>
                </a:solidFill>
                <a:latin typeface="Philosopher"/>
                <a:ea typeface="Philosopher"/>
                <a:cs typeface="Philosopher"/>
                <a:sym typeface="Philosopher"/>
              </a:rPr>
              <a:t>przekazywania informacji zwrotnych i zadawania pytań</a:t>
            </a:r>
            <a:r>
              <a:rPr lang="cs-CZ" sz="2400" b="0" i="0" u="none" strike="noStrike" cap="none">
                <a:solidFill>
                  <a:srgbClr val="000000"/>
                </a:solidFill>
                <a:latin typeface="Philosopher"/>
                <a:ea typeface="Philosopher"/>
                <a:cs typeface="Philosopher"/>
                <a:sym typeface="Philosopher"/>
              </a:rPr>
              <a:t>. Promowanie wspierającego i konstruktywnego środowiska do dzielenia się pomysłami i sugestiami.</a:t>
            </a:r>
            <a:endParaRPr/>
          </a:p>
          <a:p>
            <a:pPr marL="0" marR="0" lvl="0" indent="0" algn="just"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7. Przeznacz czas na </a:t>
            </a:r>
            <a:r>
              <a:rPr lang="cs-CZ" sz="2400" b="1" i="0" u="none" strike="noStrike" cap="none">
                <a:solidFill>
                  <a:srgbClr val="000000"/>
                </a:solidFill>
                <a:latin typeface="Philosopher"/>
                <a:ea typeface="Philosopher"/>
                <a:cs typeface="Philosopher"/>
                <a:sym typeface="Philosopher"/>
              </a:rPr>
              <a:t>krótką dyskusję po każdej prezentacji, podczas </a:t>
            </a:r>
            <a:r>
              <a:rPr lang="cs-CZ" sz="2400" b="0" i="0" u="none" strike="noStrike" cap="none">
                <a:solidFill>
                  <a:srgbClr val="000000"/>
                </a:solidFill>
                <a:latin typeface="Philosopher"/>
                <a:ea typeface="Philosopher"/>
                <a:cs typeface="Philosopher"/>
                <a:sym typeface="Philosopher"/>
              </a:rPr>
              <a:t>której uczestnicy mogą zastanowić się nad mocnymi stronami i obszarami wymagającymi poprawy w każdym zasobie mikrolearningowym.</a:t>
            </a:r>
            <a:endParaRPr sz="2400" b="0" i="0" u="none" strike="noStrike" cap="none">
              <a:solidFill>
                <a:srgbClr val="000000"/>
              </a:solidFill>
              <a:latin typeface="Philosopher"/>
              <a:ea typeface="Philosopher"/>
              <a:cs typeface="Philosopher"/>
              <a:sym typeface="Philosopher"/>
            </a:endParaRPr>
          </a:p>
        </p:txBody>
      </p:sp>
      <p:sp>
        <p:nvSpPr>
          <p:cNvPr id="393" name="Google Shape;393;p42"/>
          <p:cNvSpPr txBox="1"/>
          <p:nvPr/>
        </p:nvSpPr>
        <p:spPr>
          <a:xfrm>
            <a:off x="2844437" y="518239"/>
            <a:ext cx="6503125" cy="27804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i="0" u="none" strike="noStrike" cap="none">
                <a:solidFill>
                  <a:schemeClr val="dk1"/>
                </a:solidFill>
                <a:latin typeface="Philosopher"/>
                <a:ea typeface="Philosopher"/>
                <a:cs typeface="Philosopher"/>
                <a:sym typeface="Philosopher"/>
              </a:rPr>
              <a:t>Ćwiczenie 3: Tworzenie zasobów mikroedukacyjnych </a:t>
            </a:r>
            <a:endParaRPr sz="2400" b="1" i="0" u="none" strike="noStrike" cap="none">
              <a:solidFill>
                <a:schemeClr val="dk1"/>
              </a:solidFill>
              <a:latin typeface="Philosopher"/>
              <a:ea typeface="Philosopher"/>
              <a:cs typeface="Philosopher"/>
              <a:sym typeface="Philosophe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5A38F26F-8973-4AC2-EE7C-75C9250B0DE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269" y="6177056"/>
            <a:ext cx="1724025" cy="32766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3"/>
          <p:cNvSpPr/>
          <p:nvPr/>
        </p:nvSpPr>
        <p:spPr>
          <a:xfrm>
            <a:off x="3824064" y="1076946"/>
            <a:ext cx="4543871" cy="4704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9" name="Google Shape;399;p43" descr="A picture containing logo&#10;&#10;Description automatically generated"/>
          <p:cNvPicPr preferRelativeResize="0">
            <a:picLocks noGrp="1"/>
          </p:cNvPicPr>
          <p:nvPr>
            <p:ph type="pic" idx="2"/>
          </p:nvPr>
        </p:nvPicPr>
        <p:blipFill rotWithShape="1">
          <a:blip r:embed="rId3">
            <a:alphaModFix/>
          </a:blip>
          <a:srcRect l="14652" r="14652"/>
          <a:stretch/>
        </p:blipFill>
        <p:spPr>
          <a:xfrm>
            <a:off x="5068883" y="2238750"/>
            <a:ext cx="2054225" cy="2054225"/>
          </a:xfrm>
          <a:prstGeom prst="rect">
            <a:avLst/>
          </a:prstGeom>
          <a:noFill/>
          <a:ln>
            <a:noFill/>
          </a:ln>
        </p:spPr>
      </p:pic>
      <p:sp>
        <p:nvSpPr>
          <p:cNvPr id="400" name="Google Shape;400;p43"/>
          <p:cNvSpPr txBox="1"/>
          <p:nvPr/>
        </p:nvSpPr>
        <p:spPr>
          <a:xfrm>
            <a:off x="5655940" y="1678860"/>
            <a:ext cx="88011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Część 4</a:t>
            </a:r>
            <a:endParaRPr sz="1800" b="1" i="0" u="none" strike="noStrike" cap="none">
              <a:solidFill>
                <a:schemeClr val="dk1"/>
              </a:solidFill>
              <a:latin typeface="Philosopher"/>
              <a:ea typeface="Philosopher"/>
              <a:cs typeface="Philosopher"/>
              <a:sym typeface="Philosopher"/>
            </a:endParaRPr>
          </a:p>
        </p:txBody>
      </p:sp>
      <p:sp>
        <p:nvSpPr>
          <p:cNvPr id="401" name="Google Shape;401;p43"/>
          <p:cNvSpPr txBox="1"/>
          <p:nvPr/>
        </p:nvSpPr>
        <p:spPr>
          <a:xfrm>
            <a:off x="3824064" y="4483533"/>
            <a:ext cx="4543871"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cs-CZ" sz="2000" b="0" i="0" u="none" strike="noStrike" cap="none">
                <a:solidFill>
                  <a:schemeClr val="dk1"/>
                </a:solidFill>
                <a:latin typeface="Roboto"/>
                <a:ea typeface="Roboto"/>
                <a:cs typeface="Roboto"/>
                <a:sym typeface="Roboto"/>
              </a:rPr>
              <a:t>Rozwiązywanie typowych wyzwań i barier związanych z wdrażaniem mikrokształcenia</a:t>
            </a:r>
            <a:endParaRPr sz="2000" b="0" i="0" u="none" strike="noStrike" cap="none">
              <a:solidFill>
                <a:schemeClr val="dk1"/>
              </a:solidFill>
              <a:latin typeface="Roboto"/>
              <a:ea typeface="Roboto"/>
              <a:cs typeface="Roboto"/>
              <a:sym typeface="Roboto"/>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8DCF5E8C-9FC3-ABE8-157A-BC091ABDF0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867" y="6272530"/>
            <a:ext cx="1724025" cy="32766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4"/>
          <p:cNvSpPr txBox="1"/>
          <p:nvPr/>
        </p:nvSpPr>
        <p:spPr>
          <a:xfrm>
            <a:off x="4078447" y="457723"/>
            <a:ext cx="4035103" cy="30319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Najczęstsze wyzwania związane z wdrażaniem mikrokształcenia</a:t>
            </a:r>
            <a:endParaRPr sz="2800" b="1" i="0" u="none" strike="noStrike" cap="none">
              <a:solidFill>
                <a:schemeClr val="dk1"/>
              </a:solidFill>
              <a:latin typeface="Philosopher"/>
              <a:ea typeface="Philosopher"/>
              <a:cs typeface="Philosopher"/>
              <a:sym typeface="Philosopher"/>
            </a:endParaRPr>
          </a:p>
        </p:txBody>
      </p:sp>
      <p:grpSp>
        <p:nvGrpSpPr>
          <p:cNvPr id="408" name="Google Shape;408;p44"/>
          <p:cNvGrpSpPr/>
          <p:nvPr/>
        </p:nvGrpSpPr>
        <p:grpSpPr>
          <a:xfrm>
            <a:off x="5470060" y="1039589"/>
            <a:ext cx="1251876" cy="358096"/>
            <a:chOff x="5470062" y="1167647"/>
            <a:chExt cx="1251876" cy="358096"/>
          </a:xfrm>
        </p:grpSpPr>
        <p:sp>
          <p:nvSpPr>
            <p:cNvPr id="409" name="Google Shape;409;p44"/>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0" name="Google Shape;410;p44"/>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1" name="Google Shape;411;p44"/>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12" name="Google Shape;412;p44"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414" name="Google Shape;414;p44"/>
          <p:cNvSpPr txBox="1"/>
          <p:nvPr/>
        </p:nvSpPr>
        <p:spPr>
          <a:xfrm>
            <a:off x="1760218" y="1590349"/>
            <a:ext cx="8671562" cy="51706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200" b="1" i="0" u="none" strike="noStrike" cap="none" dirty="0">
                <a:solidFill>
                  <a:srgbClr val="000000"/>
                </a:solidFill>
                <a:latin typeface="Philosopher"/>
                <a:ea typeface="Philosopher"/>
                <a:cs typeface="Philosopher"/>
                <a:sym typeface="Philosopher"/>
              </a:rPr>
              <a:t>Brak świadomości</a:t>
            </a:r>
            <a:endParaRPr sz="2200" b="1"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dirty="0">
                <a:solidFill>
                  <a:srgbClr val="000000"/>
                </a:solidFill>
                <a:latin typeface="Philosopher"/>
                <a:ea typeface="Philosopher"/>
                <a:cs typeface="Philosopher"/>
                <a:sym typeface="Philosopher"/>
              </a:rPr>
              <a:t>Wiele organizacji nie zdaje sobie sprawy z korzyści i potencjału micro-learningu.</a:t>
            </a:r>
            <a:endParaRPr sz="2200" b="0"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200" b="0"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dirty="0">
                <a:solidFill>
                  <a:srgbClr val="000000"/>
                </a:solidFill>
                <a:latin typeface="Philosopher"/>
                <a:ea typeface="Philosopher"/>
                <a:cs typeface="Philosopher"/>
                <a:sym typeface="Philosopher"/>
              </a:rPr>
              <a:t>Opór wobec zmian</a:t>
            </a:r>
            <a:endParaRPr sz="2200" b="1"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dirty="0">
                <a:solidFill>
                  <a:srgbClr val="000000"/>
                </a:solidFill>
                <a:latin typeface="Philosopher"/>
                <a:ea typeface="Philosopher"/>
                <a:cs typeface="Philosopher"/>
                <a:sym typeface="Philosopher"/>
              </a:rPr>
              <a:t>Niektórzy interesariusze mogą opierać się przyjęciu mikrokształcenia ze względu na tradycyjne metody szkoleniowe.</a:t>
            </a:r>
            <a:endParaRPr sz="2200" b="0"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200" b="0"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dirty="0">
                <a:solidFill>
                  <a:srgbClr val="000000"/>
                </a:solidFill>
                <a:latin typeface="Philosopher"/>
                <a:ea typeface="Philosopher"/>
                <a:cs typeface="Philosopher"/>
                <a:sym typeface="Philosopher"/>
              </a:rPr>
              <a:t>Ograniczenia techniczne</a:t>
            </a:r>
            <a:endParaRPr sz="2200" b="1"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dirty="0">
                <a:solidFill>
                  <a:srgbClr val="000000"/>
                </a:solidFill>
                <a:latin typeface="Philosopher"/>
                <a:ea typeface="Philosopher"/>
                <a:cs typeface="Philosopher"/>
                <a:sym typeface="Philosopher"/>
              </a:rPr>
              <a:t>Ograniczony dostęp do technologii lub słaba infrastruktura cyfrowa mogą utrudniać wdrażanie mikronauczania.</a:t>
            </a:r>
            <a:endParaRPr sz="2200" b="0"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200" b="0"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dirty="0">
                <a:solidFill>
                  <a:srgbClr val="000000"/>
                </a:solidFill>
                <a:latin typeface="Philosopher"/>
                <a:ea typeface="Philosopher"/>
                <a:cs typeface="Philosopher"/>
                <a:sym typeface="Philosopher"/>
              </a:rPr>
              <a:t>Rozwój treści</a:t>
            </a:r>
            <a:endParaRPr sz="2200" b="1"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dirty="0">
                <a:solidFill>
                  <a:srgbClr val="000000"/>
                </a:solidFill>
                <a:latin typeface="Philosopher"/>
                <a:ea typeface="Philosopher"/>
                <a:cs typeface="Philosopher"/>
                <a:sym typeface="Philosopher"/>
              </a:rPr>
              <a:t>Tworzenie krótkich i angażujących treści może być czasochłonne i trudne.</a:t>
            </a:r>
            <a:endParaRPr sz="2200" b="0" i="0" u="none" strike="noStrike" cap="none" dirty="0">
              <a:solidFill>
                <a:srgbClr val="000000"/>
              </a:solidFill>
              <a:latin typeface="Philosopher"/>
              <a:ea typeface="Philosopher"/>
              <a:cs typeface="Philosopher"/>
              <a:sym typeface="Philosophe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C7B2D5B9-667D-91DA-ACDF-F519B1526AC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597" y="6226579"/>
            <a:ext cx="1724025" cy="32766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5"/>
          <p:cNvSpPr txBox="1"/>
          <p:nvPr/>
        </p:nvSpPr>
        <p:spPr>
          <a:xfrm>
            <a:off x="4078447" y="457723"/>
            <a:ext cx="4035103" cy="30319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Pokonywanie wyzwań</a:t>
            </a:r>
            <a:endParaRPr sz="2800" b="1" i="0" u="none" strike="noStrike" cap="none">
              <a:solidFill>
                <a:schemeClr val="dk1"/>
              </a:solidFill>
              <a:latin typeface="Philosopher"/>
              <a:ea typeface="Philosopher"/>
              <a:cs typeface="Philosopher"/>
              <a:sym typeface="Philosopher"/>
            </a:endParaRPr>
          </a:p>
        </p:txBody>
      </p:sp>
      <p:grpSp>
        <p:nvGrpSpPr>
          <p:cNvPr id="420" name="Google Shape;420;p45"/>
          <p:cNvGrpSpPr/>
          <p:nvPr/>
        </p:nvGrpSpPr>
        <p:grpSpPr>
          <a:xfrm>
            <a:off x="5470060" y="1039589"/>
            <a:ext cx="1251876" cy="358096"/>
            <a:chOff x="5470062" y="1167647"/>
            <a:chExt cx="1251876" cy="358096"/>
          </a:xfrm>
        </p:grpSpPr>
        <p:sp>
          <p:nvSpPr>
            <p:cNvPr id="421" name="Google Shape;421;p45"/>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2" name="Google Shape;422;p45"/>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3" name="Google Shape;423;p45"/>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24" name="Google Shape;424;p45"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426" name="Google Shape;426;p45"/>
          <p:cNvSpPr txBox="1"/>
          <p:nvPr/>
        </p:nvSpPr>
        <p:spPr>
          <a:xfrm>
            <a:off x="1492406" y="1573495"/>
            <a:ext cx="9565279" cy="51706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Zwiększanie świadomości</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Prowadzenie kampanii uświadamiających i sesji szkoleniowych w celu informowania interesariuszy o zaletach mikronauczania.</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Zarządzanie zmianą</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Wdrożenie strategii zarządzania zmianą w celu przeciwdziałania oporowi i promowania kultury ciągłego uczenia się.</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Rozwiązania technologiczne</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Zainwestuj w odpowiednią infrastrukturę technologiczną i zapewnij niezbędne zasoby do skutecznego wdrażania mikrolearningu.</a:t>
            </a:r>
            <a:endParaRPr/>
          </a:p>
          <a:p>
            <a:pPr marL="0" marR="0" lvl="0" indent="0" algn="ctr" rtl="0">
              <a:lnSpc>
                <a:spcPct val="100000"/>
              </a:lnSpc>
              <a:spcBef>
                <a:spcPts val="0"/>
              </a:spcBef>
              <a:spcAft>
                <a:spcPts val="0"/>
              </a:spcAft>
              <a:buNone/>
            </a:pP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Wsparcie rozwoju treści</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Ustanowienie wytycznych i zapewnienie narzędzi wspierających trenerów i ekspertów merytorycznych w opracowywaniu angażujących treści mikrolearningowych.</a:t>
            </a:r>
            <a:endParaRPr sz="2200" b="0" i="0" u="none" strike="noStrike" cap="none">
              <a:solidFill>
                <a:srgbClr val="000000"/>
              </a:solidFill>
              <a:latin typeface="Philosopher"/>
              <a:ea typeface="Philosopher"/>
              <a:cs typeface="Philosopher"/>
              <a:sym typeface="Philosophe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29DF7AA9-5643-495B-4A1A-2BFDDF56D74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393" y="6309706"/>
            <a:ext cx="1724025" cy="32766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46"/>
          <p:cNvSpPr txBox="1"/>
          <p:nvPr/>
        </p:nvSpPr>
        <p:spPr>
          <a:xfrm>
            <a:off x="4078447" y="457723"/>
            <a:ext cx="4035103" cy="30319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Usuwanie barier</a:t>
            </a:r>
            <a:endParaRPr sz="2800" b="1" i="0" u="none" strike="noStrike" cap="none">
              <a:solidFill>
                <a:schemeClr val="dk1"/>
              </a:solidFill>
              <a:latin typeface="Philosopher"/>
              <a:ea typeface="Philosopher"/>
              <a:cs typeface="Philosopher"/>
              <a:sym typeface="Philosopher"/>
            </a:endParaRPr>
          </a:p>
        </p:txBody>
      </p:sp>
      <p:grpSp>
        <p:nvGrpSpPr>
          <p:cNvPr id="432" name="Google Shape;432;p46"/>
          <p:cNvGrpSpPr/>
          <p:nvPr/>
        </p:nvGrpSpPr>
        <p:grpSpPr>
          <a:xfrm>
            <a:off x="5470060" y="1039589"/>
            <a:ext cx="1251876" cy="358096"/>
            <a:chOff x="5470062" y="1167647"/>
            <a:chExt cx="1251876" cy="358096"/>
          </a:xfrm>
        </p:grpSpPr>
        <p:sp>
          <p:nvSpPr>
            <p:cNvPr id="433" name="Google Shape;433;p46"/>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4" name="Google Shape;434;p46"/>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5" name="Google Shape;435;p46"/>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36" name="Google Shape;436;p46"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438" name="Google Shape;438;p46"/>
          <p:cNvSpPr txBox="1"/>
          <p:nvPr/>
        </p:nvSpPr>
        <p:spPr>
          <a:xfrm>
            <a:off x="1492406" y="1573495"/>
            <a:ext cx="9565279" cy="48320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Spersonalizowane ścieżki nauki</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Dostosuj treść mikrolearningu do indywidualnych potrzeb i preferencji uczestników.</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Grywalizacja i nagrody</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Włącz elementy gry i zachęty, aby zwiększyć zaangażowanie i motywację uczniów.</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Podejście przyjazne dla urządzeń mobilnych</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Upewnij się, że treści mikroedukacyjne są dostępne na urządzeniach mobilnych, aby umożliwić elastyczną naukę.</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Społeczne możliwości uczenia się</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Zachęcaj do współpracy i dzielenia się wiedzą poprzez fora dyskusyjne, grupy czatu lub wirtualne klasy.</a:t>
            </a:r>
            <a:endParaRPr sz="2200" b="0" i="0" u="none" strike="noStrike" cap="none">
              <a:solidFill>
                <a:srgbClr val="000000"/>
              </a:solidFill>
              <a:latin typeface="Philosopher"/>
              <a:ea typeface="Philosopher"/>
              <a:cs typeface="Philosopher"/>
              <a:sym typeface="Philosophe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2E3E22D0-2995-E0F7-7EF0-39BF8DBA016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732" y="6253737"/>
            <a:ext cx="1724025" cy="32766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47"/>
          <p:cNvSpPr txBox="1"/>
          <p:nvPr/>
        </p:nvSpPr>
        <p:spPr>
          <a:xfrm>
            <a:off x="4227317" y="663637"/>
            <a:ext cx="3737366" cy="603424"/>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i="0" u="none" strike="noStrike" cap="none">
                <a:solidFill>
                  <a:schemeClr val="dk1"/>
                </a:solidFill>
                <a:latin typeface="Philosopher"/>
                <a:ea typeface="Philosopher"/>
                <a:cs typeface="Philosopher"/>
                <a:sym typeface="Philosopher"/>
              </a:rPr>
              <a:t>Ocena zasobów mikrokształcenia</a:t>
            </a:r>
            <a:endParaRPr sz="2400" b="1" i="0" u="none" strike="noStrike" cap="none">
              <a:solidFill>
                <a:schemeClr val="dk1"/>
              </a:solidFill>
              <a:latin typeface="Philosopher"/>
              <a:ea typeface="Philosopher"/>
              <a:cs typeface="Philosopher"/>
              <a:sym typeface="Philosopher"/>
            </a:endParaRPr>
          </a:p>
        </p:txBody>
      </p:sp>
      <p:grpSp>
        <p:nvGrpSpPr>
          <p:cNvPr id="444" name="Google Shape;444;p47"/>
          <p:cNvGrpSpPr/>
          <p:nvPr/>
        </p:nvGrpSpPr>
        <p:grpSpPr>
          <a:xfrm>
            <a:off x="5491490" y="1510055"/>
            <a:ext cx="1251876" cy="358096"/>
            <a:chOff x="5470062" y="1167647"/>
            <a:chExt cx="1251876" cy="358096"/>
          </a:xfrm>
        </p:grpSpPr>
        <p:sp>
          <p:nvSpPr>
            <p:cNvPr id="445" name="Google Shape;445;p47"/>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6" name="Google Shape;446;p47"/>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7" name="Google Shape;447;p47"/>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cxnSp>
        <p:nvCxnSpPr>
          <p:cNvPr id="448" name="Google Shape;448;p47"/>
          <p:cNvCxnSpPr/>
          <p:nvPr/>
        </p:nvCxnSpPr>
        <p:spPr>
          <a:xfrm>
            <a:off x="5109740" y="2995543"/>
            <a:ext cx="2015377" cy="0"/>
          </a:xfrm>
          <a:prstGeom prst="straightConnector1">
            <a:avLst/>
          </a:prstGeom>
          <a:noFill/>
          <a:ln w="25400" cap="flat" cmpd="sng">
            <a:solidFill>
              <a:schemeClr val="accent1"/>
            </a:solidFill>
            <a:prstDash val="solid"/>
            <a:miter lim="800000"/>
            <a:headEnd type="none" w="sm" len="sm"/>
            <a:tailEnd type="none" w="sm" len="sm"/>
          </a:ln>
        </p:spPr>
      </p:cxnSp>
      <p:cxnSp>
        <p:nvCxnSpPr>
          <p:cNvPr id="449" name="Google Shape;449;p47"/>
          <p:cNvCxnSpPr/>
          <p:nvPr/>
        </p:nvCxnSpPr>
        <p:spPr>
          <a:xfrm>
            <a:off x="7707893" y="2995543"/>
            <a:ext cx="2015377" cy="0"/>
          </a:xfrm>
          <a:prstGeom prst="straightConnector1">
            <a:avLst/>
          </a:prstGeom>
          <a:noFill/>
          <a:ln w="25400" cap="flat" cmpd="sng">
            <a:solidFill>
              <a:schemeClr val="accent1"/>
            </a:solidFill>
            <a:prstDash val="solid"/>
            <a:miter lim="800000"/>
            <a:headEnd type="none" w="sm" len="sm"/>
            <a:tailEnd type="none" w="sm" len="sm"/>
          </a:ln>
        </p:spPr>
      </p:cxnSp>
      <p:cxnSp>
        <p:nvCxnSpPr>
          <p:cNvPr id="450" name="Google Shape;450;p47"/>
          <p:cNvCxnSpPr/>
          <p:nvPr/>
        </p:nvCxnSpPr>
        <p:spPr>
          <a:xfrm>
            <a:off x="2286504" y="2995543"/>
            <a:ext cx="2015377" cy="0"/>
          </a:xfrm>
          <a:prstGeom prst="straightConnector1">
            <a:avLst/>
          </a:prstGeom>
          <a:noFill/>
          <a:ln w="25400" cap="flat" cmpd="sng">
            <a:solidFill>
              <a:schemeClr val="accent1"/>
            </a:solidFill>
            <a:prstDash val="solid"/>
            <a:miter lim="800000"/>
            <a:headEnd type="none" w="sm" len="sm"/>
            <a:tailEnd type="none" w="sm" len="sm"/>
          </a:ln>
        </p:spPr>
      </p:cxnSp>
      <p:grpSp>
        <p:nvGrpSpPr>
          <p:cNvPr id="451" name="Google Shape;451;p47"/>
          <p:cNvGrpSpPr/>
          <p:nvPr/>
        </p:nvGrpSpPr>
        <p:grpSpPr>
          <a:xfrm>
            <a:off x="985784" y="1897188"/>
            <a:ext cx="2230823" cy="2069069"/>
            <a:chOff x="1550838" y="735710"/>
            <a:chExt cx="2648118" cy="2456105"/>
          </a:xfrm>
        </p:grpSpPr>
        <p:sp>
          <p:nvSpPr>
            <p:cNvPr id="452" name="Google Shape;452;p47"/>
            <p:cNvSpPr/>
            <p:nvPr/>
          </p:nvSpPr>
          <p:spPr>
            <a:xfrm rot="1084574">
              <a:off x="1787936" y="1026727"/>
              <a:ext cx="2173922" cy="1874072"/>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3" name="Google Shape;453;p47"/>
            <p:cNvSpPr/>
            <p:nvPr/>
          </p:nvSpPr>
          <p:spPr>
            <a:xfrm rot="400104">
              <a:off x="1787936" y="1026728"/>
              <a:ext cx="2173922" cy="1874072"/>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454" name="Google Shape;454;p47"/>
          <p:cNvGrpSpPr/>
          <p:nvPr/>
        </p:nvGrpSpPr>
        <p:grpSpPr>
          <a:xfrm>
            <a:off x="3656097" y="1897187"/>
            <a:ext cx="2230823" cy="2069069"/>
            <a:chOff x="1550838" y="735710"/>
            <a:chExt cx="2648118" cy="2456105"/>
          </a:xfrm>
        </p:grpSpPr>
        <p:sp>
          <p:nvSpPr>
            <p:cNvPr id="455" name="Google Shape;455;p47"/>
            <p:cNvSpPr/>
            <p:nvPr/>
          </p:nvSpPr>
          <p:spPr>
            <a:xfrm rot="1084574">
              <a:off x="1787936" y="1026727"/>
              <a:ext cx="2173922" cy="1874072"/>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6" name="Google Shape;456;p47"/>
            <p:cNvSpPr/>
            <p:nvPr/>
          </p:nvSpPr>
          <p:spPr>
            <a:xfrm rot="400104">
              <a:off x="1787936" y="1026728"/>
              <a:ext cx="2173922" cy="1874072"/>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457" name="Google Shape;457;p47"/>
          <p:cNvGrpSpPr/>
          <p:nvPr/>
        </p:nvGrpSpPr>
        <p:grpSpPr>
          <a:xfrm>
            <a:off x="6326410" y="1897186"/>
            <a:ext cx="2230823" cy="2069069"/>
            <a:chOff x="1550838" y="735710"/>
            <a:chExt cx="2648118" cy="2456105"/>
          </a:xfrm>
        </p:grpSpPr>
        <p:sp>
          <p:nvSpPr>
            <p:cNvPr id="458" name="Google Shape;458;p47"/>
            <p:cNvSpPr/>
            <p:nvPr/>
          </p:nvSpPr>
          <p:spPr>
            <a:xfrm rot="1084574">
              <a:off x="1787936" y="1026727"/>
              <a:ext cx="2173922" cy="1874072"/>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9" name="Google Shape;459;p47"/>
            <p:cNvSpPr/>
            <p:nvPr/>
          </p:nvSpPr>
          <p:spPr>
            <a:xfrm rot="400104">
              <a:off x="1787936" y="1026728"/>
              <a:ext cx="2173922" cy="1874072"/>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460" name="Google Shape;460;p47"/>
          <p:cNvGrpSpPr/>
          <p:nvPr/>
        </p:nvGrpSpPr>
        <p:grpSpPr>
          <a:xfrm>
            <a:off x="8996723" y="1897185"/>
            <a:ext cx="2230823" cy="2069069"/>
            <a:chOff x="1550838" y="735710"/>
            <a:chExt cx="2648118" cy="2456105"/>
          </a:xfrm>
        </p:grpSpPr>
        <p:sp>
          <p:nvSpPr>
            <p:cNvPr id="461" name="Google Shape;461;p47"/>
            <p:cNvSpPr/>
            <p:nvPr/>
          </p:nvSpPr>
          <p:spPr>
            <a:xfrm rot="1084574">
              <a:off x="1787936" y="1026727"/>
              <a:ext cx="2173922" cy="1874072"/>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2" name="Google Shape;462;p47"/>
            <p:cNvSpPr/>
            <p:nvPr/>
          </p:nvSpPr>
          <p:spPr>
            <a:xfrm rot="400104">
              <a:off x="1787936" y="1026728"/>
              <a:ext cx="2173922" cy="1874072"/>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63" name="Google Shape;463;p47"/>
          <p:cNvSpPr txBox="1"/>
          <p:nvPr/>
        </p:nvSpPr>
        <p:spPr>
          <a:xfrm>
            <a:off x="1383609" y="2661501"/>
            <a:ext cx="1396910" cy="8617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cs-CZ" sz="3600" b="1" i="0" u="none" strike="noStrike" cap="none">
                <a:solidFill>
                  <a:schemeClr val="dk1"/>
                </a:solidFill>
                <a:latin typeface="Philosopher"/>
                <a:ea typeface="Philosopher"/>
                <a:cs typeface="Philosopher"/>
                <a:sym typeface="Philosopher"/>
              </a:rPr>
              <a:t>01</a:t>
            </a:r>
            <a:endParaRPr sz="3600" b="1" i="0" u="none" strike="noStrike" cap="none">
              <a:solidFill>
                <a:schemeClr val="dk1"/>
              </a:solidFill>
              <a:latin typeface="Philosopher"/>
              <a:ea typeface="Philosopher"/>
              <a:cs typeface="Philosopher"/>
              <a:sym typeface="Philosopher"/>
            </a:endParaRPr>
          </a:p>
        </p:txBody>
      </p:sp>
      <p:sp>
        <p:nvSpPr>
          <p:cNvPr id="464" name="Google Shape;464;p47"/>
          <p:cNvSpPr txBox="1"/>
          <p:nvPr/>
        </p:nvSpPr>
        <p:spPr>
          <a:xfrm>
            <a:off x="4058986" y="2661501"/>
            <a:ext cx="1396910" cy="8617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cs-CZ" sz="3600" b="1" i="0" u="none" strike="noStrike" cap="none">
                <a:solidFill>
                  <a:schemeClr val="dk1"/>
                </a:solidFill>
                <a:latin typeface="Philosopher"/>
                <a:ea typeface="Philosopher"/>
                <a:cs typeface="Philosopher"/>
                <a:sym typeface="Philosopher"/>
              </a:rPr>
              <a:t>02</a:t>
            </a:r>
            <a:endParaRPr sz="3600" b="1" i="0" u="none" strike="noStrike" cap="none">
              <a:solidFill>
                <a:schemeClr val="dk1"/>
              </a:solidFill>
              <a:latin typeface="Philosopher"/>
              <a:ea typeface="Philosopher"/>
              <a:cs typeface="Philosopher"/>
              <a:sym typeface="Philosopher"/>
            </a:endParaRPr>
          </a:p>
        </p:txBody>
      </p:sp>
      <p:sp>
        <p:nvSpPr>
          <p:cNvPr id="465" name="Google Shape;465;p47"/>
          <p:cNvSpPr txBox="1"/>
          <p:nvPr/>
        </p:nvSpPr>
        <p:spPr>
          <a:xfrm>
            <a:off x="6734363" y="2661501"/>
            <a:ext cx="1396910" cy="8617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cs-CZ" sz="3600" b="1" i="0" u="none" strike="noStrike" cap="none">
                <a:solidFill>
                  <a:schemeClr val="dk1"/>
                </a:solidFill>
                <a:latin typeface="Philosopher"/>
                <a:ea typeface="Philosopher"/>
                <a:cs typeface="Philosopher"/>
                <a:sym typeface="Philosopher"/>
              </a:rPr>
              <a:t>03</a:t>
            </a:r>
            <a:endParaRPr sz="3600" b="1" i="0" u="none" strike="noStrike" cap="none">
              <a:solidFill>
                <a:schemeClr val="dk1"/>
              </a:solidFill>
              <a:latin typeface="Philosopher"/>
              <a:ea typeface="Philosopher"/>
              <a:cs typeface="Philosopher"/>
              <a:sym typeface="Philosopher"/>
            </a:endParaRPr>
          </a:p>
        </p:txBody>
      </p:sp>
      <p:sp>
        <p:nvSpPr>
          <p:cNvPr id="466" name="Google Shape;466;p47"/>
          <p:cNvSpPr txBox="1"/>
          <p:nvPr/>
        </p:nvSpPr>
        <p:spPr>
          <a:xfrm>
            <a:off x="9395672" y="2661501"/>
            <a:ext cx="1396910" cy="8617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cs-CZ" sz="3600" b="1" i="0" u="none" strike="noStrike" cap="none">
                <a:solidFill>
                  <a:schemeClr val="dk1"/>
                </a:solidFill>
                <a:latin typeface="Philosopher"/>
                <a:ea typeface="Philosopher"/>
                <a:cs typeface="Philosopher"/>
                <a:sym typeface="Philosopher"/>
              </a:rPr>
              <a:t>04</a:t>
            </a:r>
            <a:endParaRPr sz="3600" b="1" i="0" u="none" strike="noStrike" cap="none">
              <a:solidFill>
                <a:schemeClr val="dk1"/>
              </a:solidFill>
              <a:latin typeface="Philosopher"/>
              <a:ea typeface="Philosopher"/>
              <a:cs typeface="Philosopher"/>
              <a:sym typeface="Philosopher"/>
            </a:endParaRPr>
          </a:p>
        </p:txBody>
      </p:sp>
      <p:sp>
        <p:nvSpPr>
          <p:cNvPr id="467" name="Google Shape;467;p47"/>
          <p:cNvSpPr txBox="1"/>
          <p:nvPr/>
        </p:nvSpPr>
        <p:spPr>
          <a:xfrm>
            <a:off x="832133" y="4110422"/>
            <a:ext cx="2384475"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Wyznacz jasne cele</a:t>
            </a:r>
            <a:endParaRPr sz="1400" b="0" i="0" u="none" strike="noStrike" cap="none">
              <a:solidFill>
                <a:srgbClr val="000000"/>
              </a:solidFill>
              <a:latin typeface="Arial"/>
              <a:ea typeface="Arial"/>
              <a:cs typeface="Arial"/>
              <a:sym typeface="Arial"/>
            </a:endParaRPr>
          </a:p>
        </p:txBody>
      </p:sp>
      <p:sp>
        <p:nvSpPr>
          <p:cNvPr id="468" name="Google Shape;468;p47"/>
          <p:cNvSpPr txBox="1"/>
          <p:nvPr/>
        </p:nvSpPr>
        <p:spPr>
          <a:xfrm>
            <a:off x="938352" y="4527406"/>
            <a:ext cx="2325688" cy="170812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cs-CZ" sz="1400" b="0" i="0" u="none" strike="noStrike" cap="none">
                <a:solidFill>
                  <a:srgbClr val="000000"/>
                </a:solidFill>
                <a:latin typeface="Roboto"/>
                <a:ea typeface="Roboto"/>
                <a:cs typeface="Roboto"/>
                <a:sym typeface="Roboto"/>
              </a:rPr>
              <a:t>Zdefiniuj konkretne cele uczenia się i wyniki wydajności, które można osiągnąć za pomocą mikrokształcenia.</a:t>
            </a:r>
            <a:endParaRPr sz="1400" b="0" i="0" u="none" strike="noStrike" cap="none">
              <a:solidFill>
                <a:srgbClr val="000000"/>
              </a:solidFill>
              <a:latin typeface="Roboto"/>
              <a:ea typeface="Roboto"/>
              <a:cs typeface="Roboto"/>
              <a:sym typeface="Roboto"/>
            </a:endParaRPr>
          </a:p>
        </p:txBody>
      </p:sp>
      <p:sp>
        <p:nvSpPr>
          <p:cNvPr id="469" name="Google Shape;469;p47"/>
          <p:cNvSpPr txBox="1"/>
          <p:nvPr/>
        </p:nvSpPr>
        <p:spPr>
          <a:xfrm>
            <a:off x="3502446" y="4110422"/>
            <a:ext cx="2384475"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Śledzenie postępów uczniów</a:t>
            </a:r>
            <a:endParaRPr sz="1400" b="0" i="0" u="none" strike="noStrike" cap="none">
              <a:solidFill>
                <a:srgbClr val="000000"/>
              </a:solidFill>
              <a:latin typeface="Arial"/>
              <a:ea typeface="Arial"/>
              <a:cs typeface="Arial"/>
              <a:sym typeface="Arial"/>
            </a:endParaRPr>
          </a:p>
        </p:txBody>
      </p:sp>
      <p:sp>
        <p:nvSpPr>
          <p:cNvPr id="470" name="Google Shape;470;p47"/>
          <p:cNvSpPr txBox="1"/>
          <p:nvPr/>
        </p:nvSpPr>
        <p:spPr>
          <a:xfrm>
            <a:off x="3581653" y="4780002"/>
            <a:ext cx="2247900" cy="203128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cs-CZ" sz="1400" b="0" i="0" u="none" strike="noStrike" cap="none">
                <a:solidFill>
                  <a:schemeClr val="dk1"/>
                </a:solidFill>
                <a:latin typeface="Roboto"/>
                <a:ea typeface="Roboto"/>
                <a:cs typeface="Roboto"/>
                <a:sym typeface="Roboto"/>
              </a:rPr>
              <a:t>Wdrożenie solidnego systemu śledzenia i analizy w celu monitorowania zaangażowania uczestników, wskaźników ukończenia i utrzymania wiedzy.</a:t>
            </a:r>
            <a:endParaRPr sz="1400" b="0" i="0" u="none" strike="noStrike" cap="none">
              <a:solidFill>
                <a:srgbClr val="000000"/>
              </a:solidFill>
              <a:latin typeface="Arial"/>
              <a:ea typeface="Arial"/>
              <a:cs typeface="Arial"/>
              <a:sym typeface="Arial"/>
            </a:endParaRPr>
          </a:p>
        </p:txBody>
      </p:sp>
      <p:sp>
        <p:nvSpPr>
          <p:cNvPr id="471" name="Google Shape;471;p47"/>
          <p:cNvSpPr txBox="1"/>
          <p:nvPr/>
        </p:nvSpPr>
        <p:spPr>
          <a:xfrm>
            <a:off x="6172759" y="4110422"/>
            <a:ext cx="2384475"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Zbieranie informacji zwrotnych</a:t>
            </a:r>
            <a:endParaRPr sz="1400" b="0" i="0" u="none" strike="noStrike" cap="none">
              <a:solidFill>
                <a:srgbClr val="000000"/>
              </a:solidFill>
              <a:latin typeface="Arial"/>
              <a:ea typeface="Arial"/>
              <a:cs typeface="Arial"/>
              <a:sym typeface="Arial"/>
            </a:endParaRPr>
          </a:p>
        </p:txBody>
      </p:sp>
      <p:sp>
        <p:nvSpPr>
          <p:cNvPr id="472" name="Google Shape;472;p47"/>
          <p:cNvSpPr txBox="1"/>
          <p:nvPr/>
        </p:nvSpPr>
        <p:spPr>
          <a:xfrm>
            <a:off x="6202152" y="4595805"/>
            <a:ext cx="2240817" cy="170812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cs-CZ" sz="1400" b="0" i="0" u="none" strike="noStrike" cap="none">
                <a:solidFill>
                  <a:schemeClr val="dk1"/>
                </a:solidFill>
                <a:latin typeface="Roboto"/>
                <a:ea typeface="Roboto"/>
                <a:cs typeface="Roboto"/>
                <a:sym typeface="Roboto"/>
              </a:rPr>
              <a:t>Regularne zbieranie informacji zwrotnych od uczestników i trenerów w celu zidentyfikowania obszarów wymagających poprawy i wprowadzenia niezbędnych zmian.</a:t>
            </a:r>
            <a:endParaRPr sz="1400" b="0" i="0" u="none" strike="noStrike" cap="none">
              <a:solidFill>
                <a:schemeClr val="dk1"/>
              </a:solidFill>
              <a:latin typeface="Roboto"/>
              <a:ea typeface="Roboto"/>
              <a:cs typeface="Roboto"/>
              <a:sym typeface="Roboto"/>
            </a:endParaRPr>
          </a:p>
        </p:txBody>
      </p:sp>
      <p:sp>
        <p:nvSpPr>
          <p:cNvPr id="473" name="Google Shape;473;p47"/>
          <p:cNvSpPr txBox="1"/>
          <p:nvPr/>
        </p:nvSpPr>
        <p:spPr>
          <a:xfrm>
            <a:off x="8843072" y="4110422"/>
            <a:ext cx="23844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Ciągłe </a:t>
            </a:r>
            <a:r>
              <a:rPr lang="cs-CZ" sz="1800" b="1">
                <a:solidFill>
                  <a:schemeClr val="dk1"/>
                </a:solidFill>
                <a:latin typeface="Philosopher"/>
                <a:ea typeface="Philosopher"/>
                <a:cs typeface="Philosopher"/>
                <a:sym typeface="Philosopher"/>
              </a:rPr>
              <a:t>doskonalenie</a:t>
            </a:r>
            <a:endParaRPr sz="1400" b="0" i="0" u="none" strike="noStrike" cap="none">
              <a:solidFill>
                <a:srgbClr val="000000"/>
              </a:solidFill>
              <a:latin typeface="Arial"/>
              <a:ea typeface="Arial"/>
              <a:cs typeface="Arial"/>
              <a:sym typeface="Arial"/>
            </a:endParaRPr>
          </a:p>
        </p:txBody>
      </p:sp>
      <p:sp>
        <p:nvSpPr>
          <p:cNvPr id="474" name="Google Shape;474;p47"/>
          <p:cNvSpPr txBox="1"/>
          <p:nvPr/>
        </p:nvSpPr>
        <p:spPr>
          <a:xfrm>
            <a:off x="9020511" y="4800831"/>
            <a:ext cx="2325688" cy="170812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cs-CZ" sz="1400" b="0" i="0" u="none" strike="noStrike" cap="none">
                <a:solidFill>
                  <a:schemeClr val="dk1"/>
                </a:solidFill>
                <a:latin typeface="Roboto"/>
                <a:ea typeface="Roboto"/>
                <a:cs typeface="Roboto"/>
                <a:sym typeface="Roboto"/>
              </a:rPr>
              <a:t>Wykorzystaj dane i spostrzeżenia do iteracji i ulepszania programów mikrolearningowych, zapewniając ich skuteczność i trafność.</a:t>
            </a:r>
            <a:endParaRPr sz="1400" b="0" i="0" u="none" strike="noStrike" cap="none">
              <a:solidFill>
                <a:srgbClr val="000000"/>
              </a:solidFill>
              <a:latin typeface="Arial"/>
              <a:ea typeface="Arial"/>
              <a:cs typeface="Arial"/>
              <a:sym typeface="Arial"/>
            </a:endParaRPr>
          </a:p>
        </p:txBody>
      </p:sp>
      <p:pic>
        <p:nvPicPr>
          <p:cNvPr id="475" name="Google Shape;475;p47" descr="A picture containing icon&#10;&#10;Description automatically generated"/>
          <p:cNvPicPr preferRelativeResize="0"/>
          <p:nvPr/>
        </p:nvPicPr>
        <p:blipFill rotWithShape="1">
          <a:blip r:embed="rId3">
            <a:alphaModFix/>
          </a:blip>
          <a:srcRect/>
          <a:stretch/>
        </p:blipFill>
        <p:spPr>
          <a:xfrm>
            <a:off x="10701663" y="-38388"/>
            <a:ext cx="1728147" cy="1221723"/>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3BB1FCD3-6F09-3E8E-83CF-FAD1584377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845" y="6283219"/>
            <a:ext cx="1724025" cy="32766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8"/>
          <p:cNvSpPr txBox="1"/>
          <p:nvPr/>
        </p:nvSpPr>
        <p:spPr>
          <a:xfrm>
            <a:off x="3468897" y="500713"/>
            <a:ext cx="5254206" cy="35809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Historie sukcesu i przykłady</a:t>
            </a:r>
            <a:endParaRPr sz="2800" b="1" i="0" u="none" strike="noStrike" cap="none">
              <a:solidFill>
                <a:schemeClr val="dk1"/>
              </a:solidFill>
              <a:latin typeface="Philosopher"/>
              <a:ea typeface="Philosopher"/>
              <a:cs typeface="Philosopher"/>
              <a:sym typeface="Philosopher"/>
            </a:endParaRPr>
          </a:p>
        </p:txBody>
      </p:sp>
      <p:grpSp>
        <p:nvGrpSpPr>
          <p:cNvPr id="482" name="Google Shape;482;p48"/>
          <p:cNvGrpSpPr/>
          <p:nvPr/>
        </p:nvGrpSpPr>
        <p:grpSpPr>
          <a:xfrm>
            <a:off x="5470060" y="1039589"/>
            <a:ext cx="1251876" cy="358096"/>
            <a:chOff x="5470062" y="1167647"/>
            <a:chExt cx="1251876" cy="358096"/>
          </a:xfrm>
        </p:grpSpPr>
        <p:sp>
          <p:nvSpPr>
            <p:cNvPr id="483" name="Google Shape;483;p48"/>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4" name="Google Shape;484;p48"/>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5" name="Google Shape;485;p48"/>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86" name="Google Shape;486;p48"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488" name="Google Shape;488;p48"/>
          <p:cNvSpPr txBox="1"/>
          <p:nvPr/>
        </p:nvSpPr>
        <p:spPr>
          <a:xfrm>
            <a:off x="727742" y="1497313"/>
            <a:ext cx="10378416" cy="51706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Prezentacja historii sukcesu</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Podkreśl przykłady organizacji, które z powodzeniem wdrożyły mikroedukację i osiągnęły pozytywne wyniki.</a:t>
            </a:r>
            <a:endParaRPr/>
          </a:p>
          <a:p>
            <a:pPr marL="0" marR="0" lvl="0" indent="0" algn="ctr" rtl="0">
              <a:lnSpc>
                <a:spcPct val="100000"/>
              </a:lnSpc>
              <a:spcBef>
                <a:spcPts val="0"/>
              </a:spcBef>
              <a:spcAft>
                <a:spcPts val="0"/>
              </a:spcAft>
              <a:buNone/>
            </a:pP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Wykazanie wpływu</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Udostępniaj dane i wskaźniki pokazujące korzyści płynące z mikrolearningu, takie jak zwiększone zatrzymywanie wiedzy, lepsza wydajność i niższe koszty szkoleń.</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Przedstaw referencje</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Dołącz cytaty lub referencje od uczestników lub trenerów, którzy doświadczyli wartości mikrolearningu na własnej skórze.</a:t>
            </a:r>
            <a:endParaRPr/>
          </a:p>
          <a:p>
            <a:pPr marL="0" marR="0" lvl="0" indent="0" algn="ctr" rtl="0">
              <a:lnSpc>
                <a:spcPct val="100000"/>
              </a:lnSpc>
              <a:spcBef>
                <a:spcPts val="0"/>
              </a:spcBef>
              <a:spcAft>
                <a:spcPts val="0"/>
              </a:spcAft>
              <a:buNone/>
            </a:pP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1" i="0" u="none" strike="noStrike" cap="none">
                <a:solidFill>
                  <a:srgbClr val="000000"/>
                </a:solidFill>
                <a:latin typeface="Philosopher"/>
                <a:ea typeface="Philosopher"/>
                <a:cs typeface="Philosopher"/>
                <a:sym typeface="Philosopher"/>
              </a:rPr>
              <a:t>Inspirować innych</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200" b="0" i="0" u="none" strike="noStrike" cap="none">
                <a:solidFill>
                  <a:srgbClr val="000000"/>
                </a:solidFill>
                <a:latin typeface="Philosopher"/>
                <a:ea typeface="Philosopher"/>
                <a:cs typeface="Philosopher"/>
                <a:sym typeface="Philosopher"/>
              </a:rPr>
              <a:t>Skorzystaj z tych przykładów, aby zmotywować i zachęcić inne organizacje do przezwyciężenia wyzwań i wdrożenia mikroedukacji.</a:t>
            </a:r>
            <a:endParaRPr sz="2200" b="0" i="0" u="none" strike="noStrike" cap="none">
              <a:solidFill>
                <a:srgbClr val="000000"/>
              </a:solidFill>
              <a:latin typeface="Philosopher"/>
              <a:ea typeface="Philosopher"/>
              <a:cs typeface="Philosopher"/>
              <a:sym typeface="Philosophe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A5A86F31-4C5F-6AEA-E8CC-85D3C9EB98D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742" y="6298735"/>
            <a:ext cx="1724025" cy="32766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49" descr="A picture containing yellow&#10;&#10;Description automatically generated"/>
          <p:cNvPicPr preferRelativeResize="0">
            <a:picLocks noGrp="1"/>
          </p:cNvPicPr>
          <p:nvPr>
            <p:ph type="pic" idx="2"/>
          </p:nvPr>
        </p:nvPicPr>
        <p:blipFill rotWithShape="1">
          <a:blip r:embed="rId3">
            <a:alphaModFix/>
          </a:blip>
          <a:srcRect l="28722" r="28722"/>
          <a:stretch/>
        </p:blipFill>
        <p:spPr>
          <a:xfrm>
            <a:off x="627063" y="0"/>
            <a:ext cx="2917825" cy="6858000"/>
          </a:xfrm>
          <a:prstGeom prst="rect">
            <a:avLst/>
          </a:prstGeom>
          <a:noFill/>
          <a:ln>
            <a:noFill/>
          </a:ln>
        </p:spPr>
      </p:pic>
      <p:sp>
        <p:nvSpPr>
          <p:cNvPr id="494" name="Google Shape;494;p49"/>
          <p:cNvSpPr txBox="1"/>
          <p:nvPr/>
        </p:nvSpPr>
        <p:spPr>
          <a:xfrm>
            <a:off x="4573596" y="68892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a:solidFill>
                  <a:schemeClr val="dk1"/>
                </a:solidFill>
                <a:latin typeface="Philosopher"/>
                <a:ea typeface="Philosopher"/>
                <a:cs typeface="Philosopher"/>
                <a:sym typeface="Philosopher"/>
              </a:rPr>
              <a:t>Sesja FAQ</a:t>
            </a:r>
            <a:endParaRPr sz="4000" b="1" i="0" u="none" strike="noStrike" cap="none">
              <a:solidFill>
                <a:schemeClr val="dk1"/>
              </a:solidFill>
              <a:latin typeface="Philosopher"/>
              <a:ea typeface="Philosopher"/>
              <a:cs typeface="Philosopher"/>
              <a:sym typeface="Philosopher"/>
            </a:endParaRPr>
          </a:p>
        </p:txBody>
      </p:sp>
      <p:grpSp>
        <p:nvGrpSpPr>
          <p:cNvPr id="495" name="Google Shape;495;p49"/>
          <p:cNvGrpSpPr/>
          <p:nvPr/>
        </p:nvGrpSpPr>
        <p:grpSpPr>
          <a:xfrm>
            <a:off x="5470061" y="1504117"/>
            <a:ext cx="1251876" cy="358096"/>
            <a:chOff x="5470062" y="1167647"/>
            <a:chExt cx="1251876" cy="358096"/>
          </a:xfrm>
        </p:grpSpPr>
        <p:sp>
          <p:nvSpPr>
            <p:cNvPr id="496" name="Google Shape;496;p4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7" name="Google Shape;497;p4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8" name="Google Shape;498;p4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99" name="Google Shape;499;p49"/>
          <p:cNvSpPr txBox="1"/>
          <p:nvPr/>
        </p:nvSpPr>
        <p:spPr>
          <a:xfrm>
            <a:off x="5272999" y="5457537"/>
            <a:ext cx="6551671" cy="809668"/>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000"/>
              <a:buFont typeface="Arial"/>
              <a:buNone/>
            </a:pPr>
            <a:endParaRPr sz="1000" b="0" i="0" u="none" strike="noStrike" cap="none">
              <a:solidFill>
                <a:schemeClr val="dk1"/>
              </a:solidFill>
              <a:latin typeface="Roboto"/>
              <a:ea typeface="Roboto"/>
              <a:cs typeface="Roboto"/>
              <a:sym typeface="Roboto"/>
            </a:endParaRPr>
          </a:p>
        </p:txBody>
      </p:sp>
      <p:pic>
        <p:nvPicPr>
          <p:cNvPr id="500" name="Google Shape;500;p49" descr="A picture containing icon&#10;&#10;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502" name="Google Shape;502;p49"/>
          <p:cNvSpPr txBox="1"/>
          <p:nvPr/>
        </p:nvSpPr>
        <p:spPr>
          <a:xfrm>
            <a:off x="3644537" y="2024744"/>
            <a:ext cx="8188234" cy="3247988"/>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dirty="0">
                <a:solidFill>
                  <a:schemeClr val="dk1"/>
                </a:solidFill>
                <a:latin typeface="Philosopher"/>
                <a:ea typeface="Philosopher"/>
                <a:cs typeface="Philosopher"/>
                <a:sym typeface="Philosopher"/>
              </a:rPr>
              <a:t>Masz </a:t>
            </a:r>
            <a:r>
              <a:rPr lang="cs-CZ" sz="3200" b="1" i="0" u="none" strike="noStrike" cap="none" dirty="0">
                <a:solidFill>
                  <a:schemeClr val="dk1"/>
                </a:solidFill>
                <a:latin typeface="Philosopher"/>
                <a:ea typeface="Philosopher"/>
                <a:cs typeface="Philosopher"/>
                <a:sym typeface="Philosopher"/>
              </a:rPr>
              <a:t>pytania związane z </a:t>
            </a:r>
            <a:r>
              <a:rPr lang="cs-CZ" sz="3200" b="0" i="0" u="none" strike="noStrike" cap="none" dirty="0">
                <a:solidFill>
                  <a:schemeClr val="dk1"/>
                </a:solidFill>
                <a:latin typeface="Philosopher"/>
                <a:ea typeface="Philosopher"/>
                <a:cs typeface="Philosopher"/>
                <a:sym typeface="Philosopher"/>
              </a:rPr>
              <a:t>treścią warsztatów? Zadaj je już teraz!</a:t>
            </a:r>
            <a:endParaRPr sz="3200" b="0" i="0" u="none" strike="noStrike" cap="none" dirty="0">
              <a:solidFill>
                <a:schemeClr val="dk1"/>
              </a:solidFill>
              <a:latin typeface="Philosopher"/>
              <a:ea typeface="Philosopher"/>
              <a:cs typeface="Philosopher"/>
              <a:sym typeface="Philosophe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17BD2FC9-2163-C8DD-F93B-027C49FDCDB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2016" y="6267205"/>
            <a:ext cx="1724025" cy="32766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50"/>
          <p:cNvSpPr txBox="1"/>
          <p:nvPr/>
        </p:nvSpPr>
        <p:spPr>
          <a:xfrm>
            <a:off x="4573596" y="68892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a:solidFill>
                  <a:schemeClr val="dk1"/>
                </a:solidFill>
                <a:latin typeface="Philosopher"/>
                <a:ea typeface="Philosopher"/>
                <a:cs typeface="Philosopher"/>
                <a:sym typeface="Philosopher"/>
              </a:rPr>
              <a:t>Ocena i wnioski</a:t>
            </a:r>
            <a:endParaRPr sz="4000" b="1" i="0" u="none" strike="noStrike" cap="none">
              <a:solidFill>
                <a:schemeClr val="dk1"/>
              </a:solidFill>
              <a:latin typeface="Philosopher"/>
              <a:ea typeface="Philosopher"/>
              <a:cs typeface="Philosopher"/>
              <a:sym typeface="Philosopher"/>
            </a:endParaRPr>
          </a:p>
        </p:txBody>
      </p:sp>
      <p:grpSp>
        <p:nvGrpSpPr>
          <p:cNvPr id="508" name="Google Shape;508;p50"/>
          <p:cNvGrpSpPr/>
          <p:nvPr/>
        </p:nvGrpSpPr>
        <p:grpSpPr>
          <a:xfrm>
            <a:off x="5470061" y="1709272"/>
            <a:ext cx="1251876" cy="358096"/>
            <a:chOff x="5470062" y="1167647"/>
            <a:chExt cx="1251876" cy="358096"/>
          </a:xfrm>
        </p:grpSpPr>
        <p:sp>
          <p:nvSpPr>
            <p:cNvPr id="509" name="Google Shape;509;p5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0" name="Google Shape;510;p5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1" name="Google Shape;511;p5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12" name="Google Shape;512;p50"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514" name="Google Shape;514;p50"/>
          <p:cNvSpPr txBox="1"/>
          <p:nvPr/>
        </p:nvSpPr>
        <p:spPr>
          <a:xfrm>
            <a:off x="1287236" y="2229898"/>
            <a:ext cx="10395857" cy="306510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Czego się dzisiaj nauczyłeś? Jak będziesz mógł wykorzystać swoją nową wiedzę i umiejętności w przyszłości?</a:t>
            </a:r>
            <a:endParaRPr/>
          </a:p>
          <a:p>
            <a:pPr marL="0" marR="0" lvl="0" indent="0" algn="ctr" rtl="0">
              <a:lnSpc>
                <a:spcPct val="100000"/>
              </a:lnSpc>
              <a:spcBef>
                <a:spcPts val="0"/>
              </a:spcBef>
              <a:spcAft>
                <a:spcPts val="0"/>
              </a:spcAft>
              <a:buClr>
                <a:schemeClr val="dk1"/>
              </a:buClr>
              <a:buSzPts val="1400"/>
              <a:buFont typeface="Philosopher"/>
              <a:buNone/>
            </a:pPr>
            <a:endParaRPr sz="3200" b="0"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Prosimy o wypełnienie </a:t>
            </a:r>
            <a:r>
              <a:rPr lang="cs-CZ" sz="3200" b="1" i="0" u="none" strike="noStrike" cap="none">
                <a:solidFill>
                  <a:schemeClr val="dk1"/>
                </a:solidFill>
                <a:latin typeface="Philosopher"/>
                <a:ea typeface="Philosopher"/>
                <a:cs typeface="Philosopher"/>
                <a:sym typeface="Philosopher"/>
              </a:rPr>
              <a:t>ankiety ewaluacyjnej online</a:t>
            </a:r>
            <a:r>
              <a:rPr lang="cs-CZ" sz="3200" b="0" i="0" u="none" strike="noStrike" cap="none">
                <a:solidFill>
                  <a:schemeClr val="dk1"/>
                </a:solidFill>
                <a:latin typeface="Philosopher"/>
                <a:ea typeface="Philosopher"/>
                <a:cs typeface="Philosopher"/>
                <a:sym typeface="Philosopher"/>
              </a:rPr>
              <a:t>!</a:t>
            </a:r>
            <a:endParaRPr sz="3200" b="0" i="0" u="none" strike="noStrike" cap="none">
              <a:solidFill>
                <a:schemeClr val="dk1"/>
              </a:solidFill>
              <a:latin typeface="Philosopher"/>
              <a:ea typeface="Philosopher"/>
              <a:cs typeface="Philosopher"/>
              <a:sym typeface="Philosophe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CD14C2AB-F74B-5518-A64E-1189C9A1679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580" y="6301105"/>
            <a:ext cx="1724025" cy="32766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p:nvPr/>
        </p:nvSpPr>
        <p:spPr>
          <a:xfrm>
            <a:off x="3824064" y="1076946"/>
            <a:ext cx="4543871" cy="4704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3" name="Google Shape;83;p15" descr="A picture containing logo&#10;&#10;Description automatically generated"/>
          <p:cNvPicPr preferRelativeResize="0">
            <a:picLocks noGrp="1"/>
          </p:cNvPicPr>
          <p:nvPr>
            <p:ph type="pic" idx="2"/>
          </p:nvPr>
        </p:nvPicPr>
        <p:blipFill rotWithShape="1">
          <a:blip r:embed="rId3">
            <a:alphaModFix/>
          </a:blip>
          <a:srcRect l="14652" r="14652"/>
          <a:stretch/>
        </p:blipFill>
        <p:spPr>
          <a:xfrm>
            <a:off x="5068883" y="2238750"/>
            <a:ext cx="2054225" cy="2054225"/>
          </a:xfrm>
          <a:prstGeom prst="rect">
            <a:avLst/>
          </a:prstGeom>
          <a:noFill/>
          <a:ln>
            <a:noFill/>
          </a:ln>
        </p:spPr>
      </p:pic>
      <p:sp>
        <p:nvSpPr>
          <p:cNvPr id="84" name="Google Shape;84;p15"/>
          <p:cNvSpPr txBox="1"/>
          <p:nvPr/>
        </p:nvSpPr>
        <p:spPr>
          <a:xfrm>
            <a:off x="5655940" y="1678860"/>
            <a:ext cx="88011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Część 1</a:t>
            </a:r>
            <a:endParaRPr sz="1800" b="1" i="0" u="none" strike="noStrike" cap="none">
              <a:solidFill>
                <a:schemeClr val="dk1"/>
              </a:solidFill>
              <a:latin typeface="Philosopher"/>
              <a:ea typeface="Philosopher"/>
              <a:cs typeface="Philosopher"/>
              <a:sym typeface="Philosopher"/>
            </a:endParaRPr>
          </a:p>
        </p:txBody>
      </p:sp>
      <p:sp>
        <p:nvSpPr>
          <p:cNvPr id="85" name="Google Shape;85;p15"/>
          <p:cNvSpPr txBox="1"/>
          <p:nvPr/>
        </p:nvSpPr>
        <p:spPr>
          <a:xfrm>
            <a:off x="4363324" y="4483533"/>
            <a:ext cx="3465341"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400"/>
              <a:buFont typeface="Arial"/>
              <a:buNone/>
            </a:pPr>
            <a:r>
              <a:rPr lang="cs-CZ" sz="2400" b="0" i="0" u="none" strike="noStrike" cap="none">
                <a:solidFill>
                  <a:schemeClr val="dk1"/>
                </a:solidFill>
                <a:latin typeface="Roboto"/>
                <a:ea typeface="Roboto"/>
                <a:cs typeface="Roboto"/>
                <a:sym typeface="Roboto"/>
              </a:rPr>
              <a:t>Wprowadzenie</a:t>
            </a:r>
            <a:br>
              <a:rPr lang="cs-CZ" sz="2400" b="0" i="0" u="none" strike="noStrike" cap="none">
                <a:solidFill>
                  <a:schemeClr val="dk1"/>
                </a:solidFill>
                <a:latin typeface="Roboto"/>
                <a:ea typeface="Roboto"/>
                <a:cs typeface="Roboto"/>
                <a:sym typeface="Roboto"/>
              </a:rPr>
            </a:br>
            <a:r>
              <a:rPr lang="cs-CZ" sz="2400" b="0" i="0" u="none" strike="noStrike" cap="none">
                <a:solidFill>
                  <a:schemeClr val="dk1"/>
                </a:solidFill>
                <a:latin typeface="Roboto"/>
                <a:ea typeface="Roboto"/>
                <a:cs typeface="Roboto"/>
                <a:sym typeface="Roboto"/>
              </a:rPr>
              <a:t>i lodołamacz</a:t>
            </a:r>
            <a:endParaRPr sz="2400" b="0" i="0" u="none" strike="noStrike" cap="none">
              <a:solidFill>
                <a:schemeClr val="dk1"/>
              </a:solidFill>
              <a:latin typeface="Roboto"/>
              <a:ea typeface="Roboto"/>
              <a:cs typeface="Roboto"/>
              <a:sym typeface="Roboto"/>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ACA97EF-FDC0-29CE-8F15-559047A1BD9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8859" y="6008370"/>
            <a:ext cx="1724025" cy="32766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519" name="Google Shape;519;p51" descr="A person sitting at a desk with a computer and papers on it&#10;&#10;Description automatically generated with low confidence"/>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520" name="Google Shape;520;p51"/>
          <p:cNvSpPr/>
          <p:nvPr/>
        </p:nvSpPr>
        <p:spPr>
          <a:xfrm>
            <a:off x="-264695" y="-270712"/>
            <a:ext cx="12721389" cy="7399421"/>
          </a:xfrm>
          <a:prstGeom prst="rect">
            <a:avLst/>
          </a:prstGeom>
          <a:gradFill>
            <a:gsLst>
              <a:gs pos="0">
                <a:srgbClr val="FFE77E">
                  <a:alpha val="0"/>
                </a:srgbClr>
              </a:gs>
              <a:gs pos="100000">
                <a:srgbClr val="FFEDB1"/>
              </a:gs>
            </a:gsLst>
            <a:path path="circle">
              <a:fillToRect l="50000" t="50000" r="50000" b="5000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21" name="Google Shape;521;p51"/>
          <p:cNvSpPr txBox="1"/>
          <p:nvPr/>
        </p:nvSpPr>
        <p:spPr>
          <a:xfrm>
            <a:off x="3839189" y="2051289"/>
            <a:ext cx="701425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6600" b="0" i="0" u="none" strike="noStrike" cap="none">
                <a:solidFill>
                  <a:schemeClr val="dk1"/>
                </a:solidFill>
                <a:latin typeface="Roboto"/>
                <a:ea typeface="Roboto"/>
                <a:cs typeface="Roboto"/>
                <a:sym typeface="Roboto"/>
              </a:rPr>
              <a:t>DZIĘKUJĘ!</a:t>
            </a:r>
            <a:endParaRPr sz="6600" b="0" i="0" u="none" strike="noStrike" cap="none">
              <a:solidFill>
                <a:schemeClr val="dk1"/>
              </a:solidFill>
              <a:latin typeface="Roboto"/>
              <a:ea typeface="Roboto"/>
              <a:cs typeface="Roboto"/>
              <a:sym typeface="Roboto"/>
            </a:endParaRPr>
          </a:p>
        </p:txBody>
      </p:sp>
      <p:pic>
        <p:nvPicPr>
          <p:cNvPr id="522" name="Google Shape;522;p51" descr="A picture containing logo&#10;&#10;Description automatically generated"/>
          <p:cNvPicPr preferRelativeResize="0"/>
          <p:nvPr/>
        </p:nvPicPr>
        <p:blipFill rotWithShape="1">
          <a:blip r:embed="rId4">
            <a:alphaModFix/>
          </a:blip>
          <a:srcRect/>
          <a:stretch/>
        </p:blipFill>
        <p:spPr>
          <a:xfrm>
            <a:off x="10853446" y="74429"/>
            <a:ext cx="1338553" cy="946297"/>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8398C038-32CE-F09B-40B2-42489D53E20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823" y="6288924"/>
            <a:ext cx="1724025" cy="32766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52"/>
          <p:cNvSpPr/>
          <p:nvPr/>
        </p:nvSpPr>
        <p:spPr>
          <a:xfrm>
            <a:off x="0" y="6314701"/>
            <a:ext cx="12192000" cy="5432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29" name="Google Shape;529;p52" descr="A picture containing icon&#10;&#10;Description automatically generated"/>
          <p:cNvPicPr preferRelativeResize="0"/>
          <p:nvPr/>
        </p:nvPicPr>
        <p:blipFill rotWithShape="1">
          <a:blip r:embed="rId3">
            <a:alphaModFix/>
          </a:blip>
          <a:srcRect/>
          <a:stretch/>
        </p:blipFill>
        <p:spPr>
          <a:xfrm>
            <a:off x="2946834" y="-349757"/>
            <a:ext cx="6572448" cy="4646428"/>
          </a:xfrm>
          <a:prstGeom prst="rect">
            <a:avLst/>
          </a:prstGeom>
          <a:noFill/>
          <a:ln>
            <a:noFill/>
          </a:ln>
        </p:spPr>
      </p:pic>
      <p:pic>
        <p:nvPicPr>
          <p:cNvPr id="530" name="Google Shape;530;p52" descr="Logo, company name&#10;&#10;Description automatically generated"/>
          <p:cNvPicPr preferRelativeResize="0"/>
          <p:nvPr/>
        </p:nvPicPr>
        <p:blipFill rotWithShape="1">
          <a:blip r:embed="rId4">
            <a:alphaModFix/>
          </a:blip>
          <a:srcRect/>
          <a:stretch/>
        </p:blipFill>
        <p:spPr>
          <a:xfrm>
            <a:off x="6708435" y="3659445"/>
            <a:ext cx="1557761" cy="1090828"/>
          </a:xfrm>
          <a:prstGeom prst="rect">
            <a:avLst/>
          </a:prstGeom>
          <a:noFill/>
          <a:ln>
            <a:noFill/>
          </a:ln>
        </p:spPr>
      </p:pic>
      <p:pic>
        <p:nvPicPr>
          <p:cNvPr id="531" name="Google Shape;531;p52" descr="Logo, company name&#10;&#10;Description automatically generated"/>
          <p:cNvPicPr preferRelativeResize="0"/>
          <p:nvPr/>
        </p:nvPicPr>
        <p:blipFill rotWithShape="1">
          <a:blip r:embed="rId5">
            <a:alphaModFix/>
          </a:blip>
          <a:srcRect/>
          <a:stretch/>
        </p:blipFill>
        <p:spPr>
          <a:xfrm>
            <a:off x="1513633" y="3274140"/>
            <a:ext cx="2010195" cy="2010195"/>
          </a:xfrm>
          <a:prstGeom prst="rect">
            <a:avLst/>
          </a:prstGeom>
          <a:noFill/>
          <a:ln>
            <a:noFill/>
          </a:ln>
        </p:spPr>
      </p:pic>
      <p:pic>
        <p:nvPicPr>
          <p:cNvPr id="532" name="Google Shape;532;p52" descr="Logo&#10;&#10;Description automatically generated"/>
          <p:cNvPicPr preferRelativeResize="0"/>
          <p:nvPr/>
        </p:nvPicPr>
        <p:blipFill rotWithShape="1">
          <a:blip r:embed="rId6">
            <a:alphaModFix/>
          </a:blip>
          <a:srcRect/>
          <a:stretch/>
        </p:blipFill>
        <p:spPr>
          <a:xfrm>
            <a:off x="1611909" y="5229626"/>
            <a:ext cx="1605199" cy="800060"/>
          </a:xfrm>
          <a:prstGeom prst="rect">
            <a:avLst/>
          </a:prstGeom>
          <a:noFill/>
          <a:ln>
            <a:noFill/>
          </a:ln>
        </p:spPr>
      </p:pic>
      <p:pic>
        <p:nvPicPr>
          <p:cNvPr id="533" name="Google Shape;533;p52" descr="A picture containing company name&#10;&#10;Description automatically generated"/>
          <p:cNvPicPr preferRelativeResize="0"/>
          <p:nvPr/>
        </p:nvPicPr>
        <p:blipFill rotWithShape="1">
          <a:blip r:embed="rId7">
            <a:alphaModFix/>
          </a:blip>
          <a:srcRect/>
          <a:stretch/>
        </p:blipFill>
        <p:spPr>
          <a:xfrm>
            <a:off x="9519282" y="3754416"/>
            <a:ext cx="888691" cy="963528"/>
          </a:xfrm>
          <a:prstGeom prst="rect">
            <a:avLst/>
          </a:prstGeom>
          <a:noFill/>
          <a:ln>
            <a:noFill/>
          </a:ln>
        </p:spPr>
      </p:pic>
      <p:pic>
        <p:nvPicPr>
          <p:cNvPr id="534" name="Google Shape;534;p52" descr="Logo&#10;&#10;Description automatically generated with medium confidence"/>
          <p:cNvPicPr preferRelativeResize="0"/>
          <p:nvPr/>
        </p:nvPicPr>
        <p:blipFill rotWithShape="1">
          <a:blip r:embed="rId8">
            <a:alphaModFix/>
          </a:blip>
          <a:srcRect/>
          <a:stretch/>
        </p:blipFill>
        <p:spPr>
          <a:xfrm>
            <a:off x="4048977" y="5091014"/>
            <a:ext cx="1628935" cy="1142685"/>
          </a:xfrm>
          <a:prstGeom prst="rect">
            <a:avLst/>
          </a:prstGeom>
          <a:noFill/>
          <a:ln>
            <a:noFill/>
          </a:ln>
        </p:spPr>
      </p:pic>
      <p:pic>
        <p:nvPicPr>
          <p:cNvPr id="535" name="Google Shape;535;p52" descr="Logo&#10;&#10;Description automatically generated"/>
          <p:cNvPicPr preferRelativeResize="0"/>
          <p:nvPr/>
        </p:nvPicPr>
        <p:blipFill rotWithShape="1">
          <a:blip r:embed="rId9">
            <a:alphaModFix/>
          </a:blip>
          <a:srcRect/>
          <a:stretch/>
        </p:blipFill>
        <p:spPr>
          <a:xfrm>
            <a:off x="4237279" y="4054164"/>
            <a:ext cx="1440633" cy="485013"/>
          </a:xfrm>
          <a:prstGeom prst="rect">
            <a:avLst/>
          </a:prstGeom>
          <a:noFill/>
          <a:ln>
            <a:noFill/>
          </a:ln>
        </p:spPr>
      </p:pic>
      <p:pic>
        <p:nvPicPr>
          <p:cNvPr id="536" name="Google Shape;536;p52" descr="Logo, company name&#10;&#10;Description automatically generated"/>
          <p:cNvPicPr preferRelativeResize="0"/>
          <p:nvPr/>
        </p:nvPicPr>
        <p:blipFill rotWithShape="1">
          <a:blip r:embed="rId10">
            <a:alphaModFix/>
          </a:blip>
          <a:srcRect/>
          <a:stretch/>
        </p:blipFill>
        <p:spPr>
          <a:xfrm>
            <a:off x="9480271" y="5411983"/>
            <a:ext cx="1630941" cy="604941"/>
          </a:xfrm>
          <a:prstGeom prst="rect">
            <a:avLst/>
          </a:prstGeom>
          <a:noFill/>
          <a:ln>
            <a:noFill/>
          </a:ln>
        </p:spPr>
      </p:pic>
      <p:sp>
        <p:nvSpPr>
          <p:cNvPr id="537" name="Google Shape;537;p52"/>
          <p:cNvSpPr txBox="1"/>
          <p:nvPr/>
        </p:nvSpPr>
        <p:spPr>
          <a:xfrm>
            <a:off x="5760827" y="6355889"/>
            <a:ext cx="5350385" cy="543698"/>
          </a:xfrm>
          <a:prstGeom prst="rect">
            <a:avLst/>
          </a:prstGeom>
          <a:noFill/>
          <a:ln>
            <a:noFill/>
          </a:ln>
        </p:spPr>
        <p:txBody>
          <a:bodyPr spcFirstLastPara="1" wrap="square" lIns="91425" tIns="45700" rIns="91425" bIns="45700" anchor="t" anchorCtr="0">
            <a:spAutoFit/>
          </a:bodyPr>
          <a:lstStyle/>
          <a:p>
            <a:pPr algn="ctr"/>
            <a:r>
              <a:rPr lang="pl-PL" sz="800" dirty="0"/>
              <a:t>Sfinansowane ze środków UE. Wyrażone poglądy i opinie są jedynie opiniami autora lub autorów i niekoniecznie odzwierciedlają poglądy i opinie Unii Europejskiej lub Narodowej Agencji. Unia Europejska ani Narodowa Agencja nie ponoszą za nie odpowiedzialności. Numer projektu: 2022-1-LT01-KA220-ADU-000085898</a:t>
            </a:r>
          </a:p>
          <a:p>
            <a:pPr marL="0" marR="0" lvl="0" indent="0" algn="ctr" rtl="0">
              <a:lnSpc>
                <a:spcPct val="100000"/>
              </a:lnSpc>
              <a:spcBef>
                <a:spcPts val="0"/>
              </a:spcBef>
              <a:spcAft>
                <a:spcPts val="0"/>
              </a:spcAft>
              <a:buNone/>
            </a:pPr>
            <a:endParaRPr sz="800" b="1" i="0" u="none" strike="noStrike" cap="none" baseline="30000" dirty="0">
              <a:solidFill>
                <a:srgbClr val="000000"/>
              </a:solidFill>
              <a:latin typeface="Noto Sans"/>
              <a:ea typeface="Noto Sans"/>
              <a:cs typeface="Noto Sans"/>
              <a:sym typeface="Noto Sans"/>
            </a:endParaRPr>
          </a:p>
        </p:txBody>
      </p:sp>
      <p:pic>
        <p:nvPicPr>
          <p:cNvPr id="538" name="Google Shape;538;p52" descr="Logo&#10;&#10;Description automatically generated"/>
          <p:cNvPicPr preferRelativeResize="0"/>
          <p:nvPr/>
        </p:nvPicPr>
        <p:blipFill rotWithShape="1">
          <a:blip r:embed="rId11">
            <a:alphaModFix/>
          </a:blip>
          <a:srcRect/>
          <a:stretch/>
        </p:blipFill>
        <p:spPr>
          <a:xfrm>
            <a:off x="7019467" y="5121884"/>
            <a:ext cx="1231930" cy="822872"/>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965A2143-238E-B8D6-7B7E-A2514012E2C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9866" y="6422520"/>
            <a:ext cx="1724025" cy="32766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6"/>
          <p:cNvSpPr/>
          <p:nvPr/>
        </p:nvSpPr>
        <p:spPr>
          <a:xfrm>
            <a:off x="886265" y="985862"/>
            <a:ext cx="6096000" cy="3429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2" name="Google Shape;92;p16" descr="A picture containing text, person, person&#10;&#10;Description automatically generated"/>
          <p:cNvPicPr preferRelativeResize="0">
            <a:picLocks noGrp="1"/>
          </p:cNvPicPr>
          <p:nvPr>
            <p:ph type="pic" idx="2"/>
          </p:nvPr>
        </p:nvPicPr>
        <p:blipFill rotWithShape="1">
          <a:blip r:embed="rId3">
            <a:alphaModFix/>
          </a:blip>
          <a:srcRect t="7812" b="7813"/>
          <a:stretch/>
        </p:blipFill>
        <p:spPr>
          <a:xfrm>
            <a:off x="5360988" y="2700338"/>
            <a:ext cx="6096000" cy="3429000"/>
          </a:xfrm>
          <a:prstGeom prst="rect">
            <a:avLst/>
          </a:prstGeom>
          <a:noFill/>
          <a:ln>
            <a:noFill/>
          </a:ln>
        </p:spPr>
      </p:pic>
      <p:sp>
        <p:nvSpPr>
          <p:cNvPr id="93" name="Google Shape;93;p16"/>
          <p:cNvSpPr txBox="1"/>
          <p:nvPr/>
        </p:nvSpPr>
        <p:spPr>
          <a:xfrm rot="5400000">
            <a:off x="5321768" y="1639112"/>
            <a:ext cx="1609500" cy="30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Cześć!</a:t>
            </a:r>
            <a:endParaRPr sz="1800" b="1" i="0" u="none" strike="noStrike" cap="none">
              <a:solidFill>
                <a:schemeClr val="dk1"/>
              </a:solidFill>
              <a:latin typeface="Philosopher"/>
              <a:ea typeface="Philosopher"/>
              <a:cs typeface="Philosopher"/>
              <a:sym typeface="Philosopher"/>
            </a:endParaRPr>
          </a:p>
        </p:txBody>
      </p:sp>
      <p:sp>
        <p:nvSpPr>
          <p:cNvPr id="94" name="Google Shape;94;p16"/>
          <p:cNvSpPr txBox="1"/>
          <p:nvPr/>
        </p:nvSpPr>
        <p:spPr>
          <a:xfrm>
            <a:off x="1108250" y="1443089"/>
            <a:ext cx="4030045" cy="2649940"/>
          </a:xfrm>
          <a:prstGeom prst="rect">
            <a:avLst/>
          </a:prstGeom>
          <a:noFill/>
          <a:ln>
            <a:noFill/>
          </a:ln>
        </p:spPr>
        <p:txBody>
          <a:bodyPr spcFirstLastPara="1" wrap="square" lIns="91425" tIns="91425" rIns="91425" bIns="91425" anchor="ctr" anchorCtr="0">
            <a:noAutofit/>
          </a:bodyPr>
          <a:lstStyle/>
          <a:p>
            <a:pPr marL="0" marR="0" lvl="0" indent="0" algn="just" rtl="0">
              <a:lnSpc>
                <a:spcPct val="150000"/>
              </a:lnSpc>
              <a:spcBef>
                <a:spcPts val="0"/>
              </a:spcBef>
              <a:spcAft>
                <a:spcPts val="0"/>
              </a:spcAft>
              <a:buClr>
                <a:schemeClr val="dk1"/>
              </a:buClr>
              <a:buSzPts val="1000"/>
              <a:buFont typeface="Roboto"/>
              <a:buNone/>
            </a:pPr>
            <a:r>
              <a:rPr lang="cs-CZ" sz="1600" b="0" i="0" u="none" strike="noStrike" cap="none">
                <a:solidFill>
                  <a:schemeClr val="dk1"/>
                </a:solidFill>
                <a:latin typeface="Philosopher"/>
                <a:ea typeface="Philosopher"/>
                <a:cs typeface="Philosopher"/>
                <a:sym typeface="Philosopher"/>
              </a:rPr>
              <a:t>W tej prezentacji zbadamy, w jaki sposób nauczyciele dorosłych mogą opracowywać własne cyfrowe zasoby mikrolearningowe, aby wspierać osoby dorosłe o niskich kwalifikacjach.</a:t>
            </a:r>
            <a:endParaRPr sz="1600" b="0" i="0" u="none" strike="noStrike" cap="none">
              <a:solidFill>
                <a:schemeClr val="dk1"/>
              </a:solidFill>
              <a:latin typeface="Philosopher"/>
              <a:ea typeface="Philosopher"/>
              <a:cs typeface="Philosopher"/>
              <a:sym typeface="Philosopher"/>
            </a:endParaRPr>
          </a:p>
          <a:p>
            <a:pPr marL="0" marR="0" lvl="0" indent="0" algn="just" rtl="0">
              <a:lnSpc>
                <a:spcPct val="150000"/>
              </a:lnSpc>
              <a:spcBef>
                <a:spcPts val="0"/>
              </a:spcBef>
              <a:spcAft>
                <a:spcPts val="0"/>
              </a:spcAft>
              <a:buClr>
                <a:schemeClr val="dk1"/>
              </a:buClr>
              <a:buSzPts val="1000"/>
              <a:buFont typeface="Roboto"/>
              <a:buNone/>
            </a:pPr>
            <a:r>
              <a:rPr lang="cs-CZ" sz="1600" b="0" i="0" u="none" strike="noStrike" cap="none">
                <a:solidFill>
                  <a:schemeClr val="dk1"/>
                </a:solidFill>
                <a:latin typeface="Philosopher"/>
                <a:ea typeface="Philosopher"/>
                <a:cs typeface="Philosopher"/>
                <a:sym typeface="Philosopher"/>
              </a:rPr>
              <a:t>Pod koniec tej prezentacji lepiej zrozumiesz narzędzia i strategie potrzebne do tworzenia skutecznych zasobów mikrolearningowych.</a:t>
            </a:r>
            <a:endParaRPr sz="1600" b="0" i="0" u="none" strike="noStrike" cap="none">
              <a:solidFill>
                <a:schemeClr val="dk1"/>
              </a:solidFill>
              <a:latin typeface="Philosopher"/>
              <a:ea typeface="Philosopher"/>
              <a:cs typeface="Philosopher"/>
              <a:sym typeface="Philosopher"/>
            </a:endParaRPr>
          </a:p>
        </p:txBody>
      </p:sp>
      <p:pic>
        <p:nvPicPr>
          <p:cNvPr id="95" name="Google Shape;95;p16" descr="A picture containing icon&#10;&#10;Description automatically generated"/>
          <p:cNvPicPr preferRelativeResize="0"/>
          <p:nvPr/>
        </p:nvPicPr>
        <p:blipFill rotWithShape="1">
          <a:blip r:embed="rId4">
            <a:alphaModFix/>
          </a:blip>
          <a:srcRect/>
          <a:stretch/>
        </p:blipFill>
        <p:spPr>
          <a:xfrm>
            <a:off x="10037933" y="-45061"/>
            <a:ext cx="2386989" cy="1687495"/>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8842483A-2F2C-5800-D3ED-F1B5F514506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6265" y="6057531"/>
            <a:ext cx="1724025" cy="32766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7" descr="A person walking on a beach&#10;&#10;Description automatically generated with medium confidence"/>
          <p:cNvPicPr preferRelativeResize="0">
            <a:picLocks noGrp="1"/>
          </p:cNvPicPr>
          <p:nvPr>
            <p:ph type="pic" idx="2"/>
          </p:nvPr>
        </p:nvPicPr>
        <p:blipFill rotWithShape="1">
          <a:blip r:embed="rId3">
            <a:alphaModFix/>
          </a:blip>
          <a:srcRect t="7812" b="7813"/>
          <a:stretch/>
        </p:blipFill>
        <p:spPr>
          <a:xfrm>
            <a:off x="0" y="0"/>
            <a:ext cx="12192000" cy="6858000"/>
          </a:xfrm>
          <a:prstGeom prst="rect">
            <a:avLst/>
          </a:prstGeom>
          <a:noFill/>
          <a:ln>
            <a:noFill/>
          </a:ln>
        </p:spPr>
      </p:pic>
      <p:sp>
        <p:nvSpPr>
          <p:cNvPr id="102" name="Google Shape;102;p17"/>
          <p:cNvSpPr/>
          <p:nvPr/>
        </p:nvSpPr>
        <p:spPr>
          <a:xfrm rot="10800000">
            <a:off x="6096000" y="304799"/>
            <a:ext cx="5791200" cy="627384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17"/>
          <p:cNvSpPr txBox="1"/>
          <p:nvPr/>
        </p:nvSpPr>
        <p:spPr>
          <a:xfrm>
            <a:off x="6291943" y="424543"/>
            <a:ext cx="5540828" cy="60295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1" i="0" u="none" strike="noStrike" cap="none">
                <a:solidFill>
                  <a:schemeClr val="dk1"/>
                </a:solidFill>
                <a:latin typeface="Philosopher"/>
                <a:ea typeface="Philosopher"/>
                <a:cs typeface="Philosopher"/>
                <a:sym typeface="Philosopher"/>
              </a:rPr>
              <a:t>Czy wiesz, że w wielu krajach europejskich większość nisko wykwalifikowanych dorosłych nie otrzymuje edukacji i szkoleń, których potrzebują, aby odnieść sukces w dzisiejszej sile roboczej? </a:t>
            </a:r>
            <a:endParaRPr sz="3200" b="1"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endParaRPr sz="3200" b="1"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r>
              <a:rPr lang="cs-CZ" sz="3200" b="1" i="0" u="none" strike="noStrike" cap="none">
                <a:solidFill>
                  <a:schemeClr val="dk1"/>
                </a:solidFill>
                <a:latin typeface="Philosopher"/>
                <a:ea typeface="Philosopher"/>
                <a:cs typeface="Philosopher"/>
                <a:sym typeface="Philosopher"/>
              </a:rPr>
              <a:t>Zasoby mikrokształcenia mogą być kluczem do dotarcia do tych osób.</a:t>
            </a:r>
            <a:endParaRPr sz="3200" b="1" i="0" u="none" strike="noStrike" cap="none">
              <a:solidFill>
                <a:schemeClr val="dk1"/>
              </a:solidFill>
              <a:latin typeface="Philosopher"/>
              <a:ea typeface="Philosopher"/>
              <a:cs typeface="Philosopher"/>
              <a:sym typeface="Philosopher"/>
            </a:endParaRPr>
          </a:p>
        </p:txBody>
      </p:sp>
      <p:sp>
        <p:nvSpPr>
          <p:cNvPr id="104" name="Google Shape;104;p17"/>
          <p:cNvSpPr txBox="1"/>
          <p:nvPr/>
        </p:nvSpPr>
        <p:spPr>
          <a:xfrm>
            <a:off x="5988818" y="2205614"/>
            <a:ext cx="6203182" cy="77119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endParaRPr sz="6600" b="1" i="0" u="none" strike="noStrike" cap="none">
              <a:solidFill>
                <a:schemeClr val="dk1"/>
              </a:solidFill>
              <a:latin typeface="Philosopher"/>
              <a:ea typeface="Philosopher"/>
              <a:cs typeface="Philosopher"/>
              <a:sym typeface="Philosophe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B14A935E-7D90-A8B9-047B-9FABA63B13E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583" y="6414813"/>
            <a:ext cx="1724025" cy="32766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8"/>
          <p:cNvSpPr txBox="1"/>
          <p:nvPr/>
        </p:nvSpPr>
        <p:spPr>
          <a:xfrm>
            <a:off x="4228809" y="591032"/>
            <a:ext cx="3734381" cy="19579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i="0" u="none" strike="noStrike" cap="none">
                <a:solidFill>
                  <a:schemeClr val="dk1"/>
                </a:solidFill>
                <a:latin typeface="Philosopher"/>
                <a:ea typeface="Philosopher"/>
                <a:cs typeface="Philosopher"/>
                <a:sym typeface="Philosopher"/>
              </a:rPr>
              <a:t>Ćwiczenie 1: Lodołamacz - cyfrowe poszukiwanie skarbów</a:t>
            </a:r>
            <a:endParaRPr sz="2400" b="1" i="0" u="none" strike="noStrike" cap="none">
              <a:solidFill>
                <a:schemeClr val="dk1"/>
              </a:solidFill>
              <a:latin typeface="Philosopher"/>
              <a:ea typeface="Philosopher"/>
              <a:cs typeface="Philosopher"/>
              <a:sym typeface="Philosopher"/>
            </a:endParaRPr>
          </a:p>
        </p:txBody>
      </p:sp>
      <p:grpSp>
        <p:nvGrpSpPr>
          <p:cNvPr id="112" name="Google Shape;112;p18"/>
          <p:cNvGrpSpPr/>
          <p:nvPr/>
        </p:nvGrpSpPr>
        <p:grpSpPr>
          <a:xfrm>
            <a:off x="5470062" y="1167647"/>
            <a:ext cx="1251876" cy="358096"/>
            <a:chOff x="5470062" y="1167647"/>
            <a:chExt cx="1251876" cy="358096"/>
          </a:xfrm>
        </p:grpSpPr>
        <p:sp>
          <p:nvSpPr>
            <p:cNvPr id="113" name="Google Shape;113;p18"/>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p18"/>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18"/>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16" name="Google Shape;116;p18"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118" name="Google Shape;118;p18"/>
          <p:cNvSpPr txBox="1"/>
          <p:nvPr/>
        </p:nvSpPr>
        <p:spPr>
          <a:xfrm>
            <a:off x="707571" y="1718434"/>
            <a:ext cx="10651106" cy="4401205"/>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rgbClr val="000000"/>
              </a:buClr>
              <a:buSzPts val="2000"/>
              <a:buFont typeface="Arial"/>
              <a:buAutoNum type="arabicPeriod"/>
            </a:pPr>
            <a:r>
              <a:rPr lang="cs-CZ" sz="2000" b="0" i="0" u="none" strike="noStrike" cap="none">
                <a:solidFill>
                  <a:srgbClr val="000000"/>
                </a:solidFill>
                <a:latin typeface="Philosopher"/>
                <a:ea typeface="Philosopher"/>
                <a:cs typeface="Philosopher"/>
                <a:sym typeface="Philosopher"/>
              </a:rPr>
              <a:t>Podziel uczestników na </a:t>
            </a:r>
            <a:r>
              <a:rPr lang="cs-CZ" sz="2000" b="1" i="0" u="none" strike="noStrike" cap="none">
                <a:solidFill>
                  <a:srgbClr val="000000"/>
                </a:solidFill>
                <a:latin typeface="Philosopher"/>
                <a:ea typeface="Philosopher"/>
                <a:cs typeface="Philosopher"/>
                <a:sym typeface="Philosopher"/>
              </a:rPr>
              <a:t>zespoły składające się z 3-4 osób</a:t>
            </a:r>
            <a:r>
              <a:rPr lang="cs-CZ" sz="2000" b="0" i="0" u="none" strike="noStrike" cap="none">
                <a:solidFill>
                  <a:srgbClr val="000000"/>
                </a:solidFill>
                <a:latin typeface="Philosopher"/>
                <a:ea typeface="Philosopher"/>
                <a:cs typeface="Philosopher"/>
                <a:sym typeface="Philosopher"/>
              </a:rPr>
              <a:t>.</a:t>
            </a:r>
            <a:endParaRPr/>
          </a:p>
          <a:p>
            <a:pPr marL="342900" marR="0" lvl="0" indent="-215900" algn="just"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Philosopher"/>
              <a:ea typeface="Philosopher"/>
              <a:cs typeface="Philosopher"/>
              <a:sym typeface="Philosopher"/>
            </a:endParaRPr>
          </a:p>
          <a:p>
            <a:pPr marL="342900" marR="0" lvl="0" indent="-342900" algn="just" rtl="0">
              <a:lnSpc>
                <a:spcPct val="100000"/>
              </a:lnSpc>
              <a:spcBef>
                <a:spcPts val="0"/>
              </a:spcBef>
              <a:spcAft>
                <a:spcPts val="0"/>
              </a:spcAft>
              <a:buClr>
                <a:srgbClr val="000000"/>
              </a:buClr>
              <a:buSzPts val="2000"/>
              <a:buFont typeface="Arial"/>
              <a:buAutoNum type="arabicPeriod"/>
            </a:pPr>
            <a:r>
              <a:rPr lang="cs-CZ" sz="2000" b="0" i="0" u="none" strike="noStrike" cap="none">
                <a:solidFill>
                  <a:srgbClr val="000000"/>
                </a:solidFill>
                <a:latin typeface="Philosopher"/>
                <a:ea typeface="Philosopher"/>
                <a:cs typeface="Philosopher"/>
                <a:sym typeface="Philosopher"/>
              </a:rPr>
              <a:t>Daj każdemu </a:t>
            </a:r>
            <a:r>
              <a:rPr lang="cs-CZ" sz="2000" b="1" i="0" u="none" strike="noStrike" cap="none">
                <a:solidFill>
                  <a:srgbClr val="000000"/>
                </a:solidFill>
                <a:latin typeface="Philosopher"/>
                <a:ea typeface="Philosopher"/>
                <a:cs typeface="Philosopher"/>
                <a:sym typeface="Philosopher"/>
              </a:rPr>
              <a:t>zespołowi listę narzędzi cyfrowych, platform lub aplikacji</a:t>
            </a:r>
            <a:r>
              <a:rPr lang="cs-CZ" sz="2000" b="0" i="0" u="none" strike="noStrike" cap="none">
                <a:solidFill>
                  <a:srgbClr val="000000"/>
                </a:solidFill>
                <a:latin typeface="Philosopher"/>
                <a:ea typeface="Philosopher"/>
                <a:cs typeface="Philosopher"/>
                <a:sym typeface="Philosopher"/>
              </a:rPr>
              <a:t>, które mogą być wykorzystane do tworzenia zasobów mikroedukacyjnych. Mogą to być na przykład narzędzia takie jak Canva, Quizlet lub Kahoot.</a:t>
            </a:r>
            <a:endParaRPr/>
          </a:p>
          <a:p>
            <a:pPr marL="342900" marR="0" lvl="0" indent="-215900" algn="just"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Philosopher"/>
              <a:ea typeface="Philosopher"/>
              <a:cs typeface="Philosopher"/>
              <a:sym typeface="Philosopher"/>
            </a:endParaRPr>
          </a:p>
          <a:p>
            <a:pPr marL="342900" marR="0" lvl="0" indent="-342900" algn="just" rtl="0">
              <a:lnSpc>
                <a:spcPct val="100000"/>
              </a:lnSpc>
              <a:spcBef>
                <a:spcPts val="0"/>
              </a:spcBef>
              <a:spcAft>
                <a:spcPts val="0"/>
              </a:spcAft>
              <a:buClr>
                <a:srgbClr val="000000"/>
              </a:buClr>
              <a:buSzPts val="2000"/>
              <a:buFont typeface="Arial"/>
              <a:buAutoNum type="arabicPeriod"/>
            </a:pPr>
            <a:r>
              <a:rPr lang="cs-CZ" sz="2000" b="0" i="0" u="none" strike="noStrike" cap="none">
                <a:solidFill>
                  <a:srgbClr val="000000"/>
                </a:solidFill>
                <a:latin typeface="Philosopher"/>
                <a:ea typeface="Philosopher"/>
                <a:cs typeface="Philosopher"/>
                <a:sym typeface="Philosopher"/>
              </a:rPr>
              <a:t>Poproś zespoły, aby użyły swoich smartfonów lub laptopów do wyszukania </a:t>
            </a:r>
            <a:r>
              <a:rPr lang="cs-CZ" sz="2000" b="1" i="0" u="none" strike="noStrike" cap="none">
                <a:solidFill>
                  <a:srgbClr val="000000"/>
                </a:solidFill>
                <a:latin typeface="Philosopher"/>
                <a:ea typeface="Philosopher"/>
                <a:cs typeface="Philosopher"/>
                <a:sym typeface="Philosopher"/>
              </a:rPr>
              <a:t>informacji </a:t>
            </a:r>
            <a:r>
              <a:rPr lang="cs-CZ" sz="2000" b="0" i="0" u="none" strike="noStrike" cap="none">
                <a:solidFill>
                  <a:srgbClr val="000000"/>
                </a:solidFill>
                <a:latin typeface="Philosopher"/>
                <a:ea typeface="Philosopher"/>
                <a:cs typeface="Philosopher"/>
                <a:sym typeface="Philosopher"/>
              </a:rPr>
              <a:t>o każdym narzędziu z listy. Powinni spróbować dowiedzieć się, do czego służy dane narzędzie</a:t>
            </a:r>
            <a:r>
              <a:rPr lang="cs-CZ" sz="2000" b="1" i="0" u="none" strike="noStrike" cap="none">
                <a:solidFill>
                  <a:srgbClr val="000000"/>
                </a:solidFill>
                <a:latin typeface="Philosopher"/>
                <a:ea typeface="Philosopher"/>
                <a:cs typeface="Philosopher"/>
                <a:sym typeface="Philosopher"/>
              </a:rPr>
              <a:t>, jak działa oraz jakie są jego zalety i wady</a:t>
            </a:r>
            <a:r>
              <a:rPr lang="cs-CZ" sz="2000" b="0" i="0" u="none" strike="noStrike" cap="none">
                <a:solidFill>
                  <a:srgbClr val="000000"/>
                </a:solidFill>
                <a:latin typeface="Philosopher"/>
                <a:ea typeface="Philosopher"/>
                <a:cs typeface="Philosopher"/>
                <a:sym typeface="Philosopher"/>
              </a:rPr>
              <a:t>.</a:t>
            </a:r>
            <a:endParaRPr/>
          </a:p>
          <a:p>
            <a:pPr marL="342900" marR="0" lvl="0" indent="-215900" algn="just"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Philosopher"/>
              <a:ea typeface="Philosopher"/>
              <a:cs typeface="Philosopher"/>
              <a:sym typeface="Philosopher"/>
            </a:endParaRPr>
          </a:p>
          <a:p>
            <a:pPr marL="342900" marR="0" lvl="0" indent="-342900" algn="just" rtl="0">
              <a:lnSpc>
                <a:spcPct val="100000"/>
              </a:lnSpc>
              <a:spcBef>
                <a:spcPts val="0"/>
              </a:spcBef>
              <a:spcAft>
                <a:spcPts val="0"/>
              </a:spcAft>
              <a:buClr>
                <a:srgbClr val="000000"/>
              </a:buClr>
              <a:buSzPts val="2000"/>
              <a:buFont typeface="Arial"/>
              <a:buAutoNum type="arabicPeriod"/>
            </a:pPr>
            <a:r>
              <a:rPr lang="cs-CZ" sz="2000" b="0" i="0" u="none" strike="noStrike" cap="none">
                <a:solidFill>
                  <a:srgbClr val="000000"/>
                </a:solidFill>
                <a:latin typeface="Philosopher"/>
                <a:ea typeface="Philosopher"/>
                <a:cs typeface="Philosopher"/>
                <a:sym typeface="Philosopher"/>
              </a:rPr>
              <a:t>Po znalezieniu informacji powinni podzielić się nimi z resztą swojego zespołu i zdecydować, które narzędzie byłoby </a:t>
            </a:r>
            <a:r>
              <a:rPr lang="cs-CZ" sz="2000" b="1" i="0" u="none" strike="noStrike" cap="none">
                <a:solidFill>
                  <a:srgbClr val="000000"/>
                </a:solidFill>
                <a:latin typeface="Philosopher"/>
                <a:ea typeface="Philosopher"/>
                <a:cs typeface="Philosopher"/>
                <a:sym typeface="Philosopher"/>
              </a:rPr>
              <a:t>najbardziej przydatne do tworzenia zasobów mikroedukacyjnych.</a:t>
            </a:r>
            <a:endParaRPr/>
          </a:p>
          <a:p>
            <a:pPr marL="342900" marR="0" lvl="0" indent="-215900" algn="just"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Philosopher"/>
              <a:ea typeface="Philosopher"/>
              <a:cs typeface="Philosopher"/>
              <a:sym typeface="Philosopher"/>
            </a:endParaRPr>
          </a:p>
          <a:p>
            <a:pPr marL="342900" marR="0" lvl="0" indent="-342900" algn="just" rtl="0">
              <a:lnSpc>
                <a:spcPct val="100000"/>
              </a:lnSpc>
              <a:spcBef>
                <a:spcPts val="0"/>
              </a:spcBef>
              <a:spcAft>
                <a:spcPts val="0"/>
              </a:spcAft>
              <a:buClr>
                <a:srgbClr val="000000"/>
              </a:buClr>
              <a:buSzPts val="2000"/>
              <a:buFont typeface="Arial"/>
              <a:buAutoNum type="arabicPeriod"/>
            </a:pPr>
            <a:r>
              <a:rPr lang="cs-CZ" sz="2000" b="0" i="0" u="none" strike="noStrike" cap="none">
                <a:solidFill>
                  <a:srgbClr val="000000"/>
                </a:solidFill>
                <a:latin typeface="Philosopher"/>
                <a:ea typeface="Philosopher"/>
                <a:cs typeface="Philosopher"/>
                <a:sym typeface="Philosopher"/>
              </a:rPr>
              <a:t>Na koniec poproś każdy zespół o </a:t>
            </a:r>
            <a:r>
              <a:rPr lang="cs-CZ" sz="2000" b="1" i="0" u="none" strike="noStrike" cap="none">
                <a:solidFill>
                  <a:srgbClr val="000000"/>
                </a:solidFill>
                <a:latin typeface="Philosopher"/>
                <a:ea typeface="Philosopher"/>
                <a:cs typeface="Philosopher"/>
                <a:sym typeface="Philosopher"/>
              </a:rPr>
              <a:t>zaprezentowanie wybranego narzędzia </a:t>
            </a:r>
            <a:r>
              <a:rPr lang="cs-CZ" sz="2000" b="0" i="0" u="none" strike="noStrike" cap="none">
                <a:solidFill>
                  <a:srgbClr val="000000"/>
                </a:solidFill>
                <a:latin typeface="Philosopher"/>
                <a:ea typeface="Philosopher"/>
                <a:cs typeface="Philosopher"/>
                <a:sym typeface="Philosopher"/>
              </a:rPr>
              <a:t>i wyjaśnienie, dlaczego uważają, że byłoby ono skuteczne w tworzeniu cyfrowych zasobów mikroedukacyjnych.</a:t>
            </a:r>
            <a:endParaRPr sz="2000" b="0" i="0" u="none" strike="noStrike" cap="none">
              <a:solidFill>
                <a:srgbClr val="000000"/>
              </a:solidFill>
              <a:latin typeface="Philosopher"/>
              <a:ea typeface="Philosopher"/>
              <a:cs typeface="Philosopher"/>
              <a:sym typeface="Philosophe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0B47FE39-C6EC-0078-B66B-23F6E9219A3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022" y="622994"/>
            <a:ext cx="1724025" cy="32766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9"/>
          <p:cNvSpPr/>
          <p:nvPr/>
        </p:nvSpPr>
        <p:spPr>
          <a:xfrm>
            <a:off x="3824064" y="1076946"/>
            <a:ext cx="4543871" cy="4704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4" name="Google Shape;124;p19" descr="A picture containing logo&#10;&#10;Description automatically generated"/>
          <p:cNvPicPr preferRelativeResize="0">
            <a:picLocks noGrp="1"/>
          </p:cNvPicPr>
          <p:nvPr>
            <p:ph type="pic" idx="2"/>
          </p:nvPr>
        </p:nvPicPr>
        <p:blipFill rotWithShape="1">
          <a:blip r:embed="rId3">
            <a:alphaModFix/>
          </a:blip>
          <a:srcRect l="14652" r="14652"/>
          <a:stretch/>
        </p:blipFill>
        <p:spPr>
          <a:xfrm>
            <a:off x="5068883" y="2238750"/>
            <a:ext cx="2054225" cy="2054225"/>
          </a:xfrm>
          <a:prstGeom prst="rect">
            <a:avLst/>
          </a:prstGeom>
          <a:noFill/>
          <a:ln>
            <a:noFill/>
          </a:ln>
        </p:spPr>
      </p:pic>
      <p:sp>
        <p:nvSpPr>
          <p:cNvPr id="125" name="Google Shape;125;p19"/>
          <p:cNvSpPr txBox="1"/>
          <p:nvPr/>
        </p:nvSpPr>
        <p:spPr>
          <a:xfrm>
            <a:off x="5655940" y="1678860"/>
            <a:ext cx="88011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Część 2</a:t>
            </a:r>
            <a:endParaRPr sz="1800" b="1" i="0" u="none" strike="noStrike" cap="none">
              <a:solidFill>
                <a:schemeClr val="dk1"/>
              </a:solidFill>
              <a:latin typeface="Philosopher"/>
              <a:ea typeface="Philosopher"/>
              <a:cs typeface="Philosopher"/>
              <a:sym typeface="Philosopher"/>
            </a:endParaRPr>
          </a:p>
        </p:txBody>
      </p:sp>
      <p:sp>
        <p:nvSpPr>
          <p:cNvPr id="126" name="Google Shape;126;p19"/>
          <p:cNvSpPr txBox="1"/>
          <p:nvPr/>
        </p:nvSpPr>
        <p:spPr>
          <a:xfrm>
            <a:off x="4173742" y="4483533"/>
            <a:ext cx="3844505"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400"/>
              <a:buFont typeface="Arial"/>
              <a:buNone/>
            </a:pPr>
            <a:r>
              <a:rPr lang="cs-CZ" sz="2400" b="0" i="0" u="none" strike="noStrike" cap="none">
                <a:solidFill>
                  <a:schemeClr val="dk1"/>
                </a:solidFill>
                <a:latin typeface="Roboto"/>
                <a:ea typeface="Roboto"/>
                <a:cs typeface="Roboto"/>
                <a:sym typeface="Roboto"/>
              </a:rPr>
              <a:t>Przegląd mikrolearningu i jego korzyści </a:t>
            </a:r>
            <a:endParaRPr sz="2400" b="0" i="0" u="none" strike="noStrike" cap="none">
              <a:solidFill>
                <a:schemeClr val="dk1"/>
              </a:solidFill>
              <a:latin typeface="Roboto"/>
              <a:ea typeface="Roboto"/>
              <a:cs typeface="Roboto"/>
              <a:sym typeface="Roboto"/>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D7AE5ED8-18B7-E2A0-067E-5FCAAD985D7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9024" y="6153843"/>
            <a:ext cx="1724025" cy="32766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0"/>
          <p:cNvSpPr txBox="1"/>
          <p:nvPr/>
        </p:nvSpPr>
        <p:spPr>
          <a:xfrm>
            <a:off x="4076931" y="590614"/>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Czym jest mikronauczanie?</a:t>
            </a:r>
            <a:endParaRPr sz="2800" b="1" i="0" u="none" strike="noStrike" cap="none">
              <a:solidFill>
                <a:schemeClr val="dk1"/>
              </a:solidFill>
              <a:latin typeface="Philosopher"/>
              <a:ea typeface="Philosopher"/>
              <a:cs typeface="Philosopher"/>
              <a:sym typeface="Philosopher"/>
            </a:endParaRPr>
          </a:p>
        </p:txBody>
      </p:sp>
      <p:grpSp>
        <p:nvGrpSpPr>
          <p:cNvPr id="133" name="Google Shape;133;p20"/>
          <p:cNvGrpSpPr/>
          <p:nvPr/>
        </p:nvGrpSpPr>
        <p:grpSpPr>
          <a:xfrm>
            <a:off x="5470062" y="1167647"/>
            <a:ext cx="1251876" cy="358096"/>
            <a:chOff x="5470062" y="1167647"/>
            <a:chExt cx="1251876" cy="358096"/>
          </a:xfrm>
        </p:grpSpPr>
        <p:sp>
          <p:nvSpPr>
            <p:cNvPr id="134" name="Google Shape;134;p2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5" name="Google Shape;135;p2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2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37" name="Google Shape;137;p20"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139" name="Google Shape;139;p20"/>
          <p:cNvSpPr txBox="1"/>
          <p:nvPr/>
        </p:nvSpPr>
        <p:spPr>
          <a:xfrm>
            <a:off x="707571" y="1718434"/>
            <a:ext cx="10651106" cy="452431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400" b="0" i="0" u="none" strike="noStrike" cap="none" dirty="0">
                <a:solidFill>
                  <a:srgbClr val="000000"/>
                </a:solidFill>
                <a:latin typeface="Philosopher"/>
                <a:ea typeface="Philosopher"/>
                <a:cs typeface="Philosopher"/>
                <a:sym typeface="Philosopher"/>
              </a:rPr>
              <a:t>Micro-learning to podejście do nauki, które polega na </a:t>
            </a:r>
            <a:r>
              <a:rPr lang="cs-CZ" sz="2400" b="1" i="0" u="none" strike="noStrike" cap="none" dirty="0">
                <a:solidFill>
                  <a:srgbClr val="000000"/>
                </a:solidFill>
                <a:latin typeface="Philosopher"/>
                <a:ea typeface="Philosopher"/>
                <a:cs typeface="Philosopher"/>
                <a:sym typeface="Philosopher"/>
              </a:rPr>
              <a:t>dostarczaniu informacji w małych fragmentach.</a:t>
            </a:r>
            <a:endParaRPr dirty="0"/>
          </a:p>
          <a:p>
            <a:pPr marL="0" marR="0" lvl="0" indent="0" algn="ctr" rtl="0">
              <a:lnSpc>
                <a:spcPct val="100000"/>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dirty="0">
                <a:solidFill>
                  <a:srgbClr val="000000"/>
                </a:solidFill>
                <a:latin typeface="Philosopher"/>
                <a:ea typeface="Philosopher"/>
                <a:cs typeface="Philosopher"/>
                <a:sym typeface="Philosopher"/>
              </a:rPr>
              <a:t>Fragmenty te zazwyczaj nie trwają dłużej niż </a:t>
            </a:r>
            <a:r>
              <a:rPr lang="cs-CZ" sz="2400" b="1" i="0" u="none" strike="noStrike" cap="none" dirty="0">
                <a:solidFill>
                  <a:srgbClr val="000000"/>
                </a:solidFill>
                <a:latin typeface="Philosopher"/>
                <a:ea typeface="Philosopher"/>
                <a:cs typeface="Philosopher"/>
                <a:sym typeface="Philosopher"/>
              </a:rPr>
              <a:t>kilka minut </a:t>
            </a:r>
            <a:r>
              <a:rPr lang="cs-CZ" sz="2400" b="0" i="0" u="none" strike="noStrike" cap="none" dirty="0">
                <a:solidFill>
                  <a:srgbClr val="000000"/>
                </a:solidFill>
                <a:latin typeface="Philosopher"/>
                <a:ea typeface="Philosopher"/>
                <a:cs typeface="Philosopher"/>
                <a:sym typeface="Philosopher"/>
              </a:rPr>
              <a:t>i mogą być dostarczane za pośrednictwem różnych </a:t>
            </a:r>
            <a:r>
              <a:rPr lang="cs-CZ" sz="2400" b="1" i="0" u="none" strike="noStrike" cap="none" dirty="0">
                <a:solidFill>
                  <a:srgbClr val="000000"/>
                </a:solidFill>
                <a:latin typeface="Philosopher"/>
                <a:ea typeface="Philosopher"/>
                <a:cs typeface="Philosopher"/>
                <a:sym typeface="Philosopher"/>
              </a:rPr>
              <a:t>kanałów cyfrowych.</a:t>
            </a:r>
            <a:endParaRPr dirty="0"/>
          </a:p>
          <a:p>
            <a:pPr marL="0" marR="0" lvl="0" indent="0" algn="ctr" rtl="0">
              <a:lnSpc>
                <a:spcPct val="100000"/>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dirty="0">
                <a:solidFill>
                  <a:srgbClr val="000000"/>
                </a:solidFill>
                <a:latin typeface="Philosopher"/>
                <a:ea typeface="Philosopher"/>
                <a:cs typeface="Philosopher"/>
                <a:sym typeface="Philosopher"/>
              </a:rPr>
              <a:t>Mikrolearning może być wykorzystywany jako uzupełnienie lub </a:t>
            </a:r>
            <a:r>
              <a:rPr lang="cs-CZ" sz="2400" b="1" i="0" u="none" strike="noStrike" cap="none" dirty="0">
                <a:solidFill>
                  <a:srgbClr val="000000"/>
                </a:solidFill>
                <a:latin typeface="Philosopher"/>
                <a:ea typeface="Philosopher"/>
                <a:cs typeface="Philosopher"/>
                <a:sym typeface="Philosopher"/>
              </a:rPr>
              <a:t>wzmocnienie tradycyjnych form nauki </a:t>
            </a:r>
            <a:r>
              <a:rPr lang="cs-CZ" sz="2400" b="0" i="0" u="none" strike="noStrike" cap="none" dirty="0">
                <a:solidFill>
                  <a:srgbClr val="000000"/>
                </a:solidFill>
                <a:latin typeface="Philosopher"/>
                <a:ea typeface="Philosopher"/>
                <a:cs typeface="Philosopher"/>
                <a:sym typeface="Philosopher"/>
              </a:rPr>
              <a:t>lub jako samodzielne podejście dla uczniów, którzy preferują krótsze, bardziej skoncentrowane sesje nauki.</a:t>
            </a:r>
            <a:endParaRPr sz="2400" b="0"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dirty="0">
                <a:solidFill>
                  <a:srgbClr val="000000"/>
                </a:solidFill>
                <a:latin typeface="Philosopher"/>
                <a:ea typeface="Philosopher"/>
                <a:cs typeface="Philosopher"/>
                <a:sym typeface="Philosopher"/>
              </a:rPr>
              <a:t>Mikrolearning może być wykorzystywany do </a:t>
            </a:r>
            <a:r>
              <a:rPr lang="cs-CZ" sz="2400" b="1" i="0" u="none" strike="noStrike" cap="none" dirty="0">
                <a:solidFill>
                  <a:srgbClr val="000000"/>
                </a:solidFill>
                <a:latin typeface="Philosopher"/>
                <a:ea typeface="Philosopher"/>
                <a:cs typeface="Philosopher"/>
                <a:sym typeface="Philosopher"/>
              </a:rPr>
              <a:t>dostarczania informacji just-in-time</a:t>
            </a:r>
            <a:r>
              <a:rPr lang="cs-CZ" sz="2400" b="0" i="0" u="none" strike="noStrike" cap="none" dirty="0">
                <a:solidFill>
                  <a:srgbClr val="000000"/>
                </a:solidFill>
                <a:latin typeface="Philosopher"/>
                <a:ea typeface="Philosopher"/>
                <a:cs typeface="Philosopher"/>
                <a:sym typeface="Philosopher"/>
              </a:rPr>
              <a:t>, umożliwiając uczniom szybki i łatwy dostęp do informacji, gdy najbardziej ich potrzebują.</a:t>
            </a:r>
            <a:endParaRPr sz="2400" b="0" i="0" u="none" strike="noStrike" cap="none" dirty="0">
              <a:solidFill>
                <a:srgbClr val="000000"/>
              </a:solidFill>
              <a:latin typeface="Philosopher"/>
              <a:ea typeface="Philosopher"/>
              <a:cs typeface="Philosopher"/>
              <a:sym typeface="Philosophe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4F8FFB21-56D1-2E28-A96E-E1893B29054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7458" y="6279620"/>
            <a:ext cx="1724025" cy="32766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2441</Words>
  <Application>Microsoft Office PowerPoint</Application>
  <PresentationFormat>Panoramiczny</PresentationFormat>
  <Paragraphs>271</Paragraphs>
  <Slides>41</Slides>
  <Notes>41</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41</vt:i4>
      </vt:variant>
    </vt:vector>
  </HeadingPairs>
  <TitlesOfParts>
    <vt:vector size="47" baseType="lpstr">
      <vt:lpstr>Roboto</vt:lpstr>
      <vt:lpstr>Noto Sans</vt:lpstr>
      <vt:lpstr>Calibri</vt:lpstr>
      <vt:lpstr>Arial</vt:lpstr>
      <vt:lpstr>Philosopher</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keywords>, docId:7A9E85D31103289B38DADB8E011926A1</cp:keywords>
  <cp:lastModifiedBy>Michał Cegliński</cp:lastModifiedBy>
  <cp:revision>1</cp:revision>
  <dcterms:modified xsi:type="dcterms:W3CDTF">2024-12-03T13:03:19Z</dcterms:modified>
</cp:coreProperties>
</file>