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Noto Sans" panose="020B0502040504020204" pitchFamily="34" charset="0"/>
      <p:regular r:id="rId44"/>
      <p:bold r:id="rId45"/>
      <p:italic r:id="rId46"/>
      <p:boldItalic r:id="rId47"/>
    </p:embeddedFont>
    <p:embeddedFont>
      <p:font typeface="Philosopher" panose="020B0604020202020204" charset="0"/>
      <p:regular r:id="rId48"/>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Προβλεπόμενος χρόνος: 150 λεπτά</a:t>
            </a:r>
            <a:endParaRPr/>
          </a:p>
          <a:p>
            <a:pPr marL="0" lvl="0" indent="0" algn="l" rtl="0">
              <a:lnSpc>
                <a:spcPct val="100000"/>
              </a:lnSpc>
              <a:spcBef>
                <a:spcPts val="0"/>
              </a:spcBef>
              <a:spcAft>
                <a:spcPts val="0"/>
              </a:spcAft>
              <a:buSzPts val="1100"/>
              <a:buNone/>
            </a:pPr>
            <a:endParaRPr/>
          </a:p>
        </p:txBody>
      </p:sp>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Ορισμένα από αυτά παρουσιάζονται με βίντεο. Μπορείτε να τα βρείτε στις διαφάνειες 20 έως 28.</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Philosopher"/>
                <a:ea typeface="Philosopher"/>
                <a:cs typeface="Philosopher"/>
                <a:sym typeface="Philosopher"/>
              </a:rPr>
              <a:t>Εστιάζοντας στην ομαδική συζήτηση και όχι στην ατομική έρευνα ή δημιουργία αποτελεσμάτων, η δραστηριότητα αυτή θα επιτρέψει στους συμμετέχοντες να αξιοποιήσουν τις συλλογικές τους γνώσεις, να μάθουν ο ένας από τις εμπειρίες του άλλου και να συμμετάσχουν σε ουσιαστικές συζητήσεις σχετικά με τα ψηφιακά εργαλεία και τις πλατφόρμες που σχετίζονται με την ανάπτυξη πόρων μικρομάθησης.</a:t>
            </a:r>
            <a:endParaRPr>
              <a:latin typeface="Philosopher"/>
              <a:ea typeface="Philosopher"/>
              <a:cs typeface="Philosopher"/>
              <a:sym typeface="Philosopher"/>
            </a:endParaRPr>
          </a:p>
        </p:txBody>
      </p:sp>
      <p:sp>
        <p:nvSpPr>
          <p:cNvPr id="235" name="Google Shape;2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ακαδημαϊκή ώρα = 45 λεπτά</a:t>
            </a:r>
            <a:endParaRPr/>
          </a:p>
        </p:txBody>
      </p:sp>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Αυτή η δραστηριότητα είναι η κύρια αυτού του εργαστηρίου. Στόχος της είναι να </a:t>
            </a:r>
            <a:r>
              <a:rPr lang="cs-CZ" b="0" i="0">
                <a:solidFill>
                  <a:srgbClr val="374151"/>
                </a:solidFill>
                <a:latin typeface="Arial"/>
                <a:ea typeface="Arial"/>
                <a:cs typeface="Arial"/>
                <a:sym typeface="Arial"/>
              </a:rPr>
              <a:t>προσφέρει στους συμμετέχοντες μια πρακτική εμπειρία στη δημιουργία ενός πόρου μικρομάθησης με τη χρήση ψηφιακών εργαλείων και πλατφορμών, ενισχύοντας τη δημιουργικότητά τους και την κατανόηση της διαδικασίας σχεδιασμού μικρομάθησης.</a:t>
            </a:r>
            <a:endParaRPr>
              <a:latin typeface="Arial"/>
              <a:ea typeface="Arial"/>
              <a:cs typeface="Arial"/>
              <a:sym typeface="Arial"/>
            </a:endParaRPr>
          </a:p>
        </p:txBody>
      </p:sp>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Αυτή η δραστηριότητα θα διαρκέσει περίπου 70 λεπτά, ανάλογα με τον αριθμό των ομάδων.</a:t>
            </a:r>
            <a:endParaRPr/>
          </a:p>
          <a:p>
            <a:pPr marL="0" lvl="0" indent="0" algn="l" rtl="0">
              <a:lnSpc>
                <a:spcPct val="100000"/>
              </a:lnSpc>
              <a:spcBef>
                <a:spcPts val="0"/>
              </a:spcBef>
              <a:spcAft>
                <a:spcPts val="0"/>
              </a:spcAft>
              <a:buSzPts val="1100"/>
              <a:buNone/>
            </a:pPr>
            <a:r>
              <a:rPr lang="cs-CZ">
                <a:latin typeface="Arial"/>
                <a:ea typeface="Arial"/>
                <a:cs typeface="Arial"/>
                <a:sym typeface="Arial"/>
              </a:rPr>
              <a:t>Προσφέρει μια πρακτική και συνεργατική εμπειρία για τους συμμετέχοντες. Συμμετέχοντας στη διαδικασία σχεδιασμού και ανάπτυξης ενός πόρου μικρομάθησης, οι συμμετέχοντες μπορούν να εφαρμόσουν άμεσα τις έννοιες και τις αρχές που συζητήθηκαν στο εργαστήριο σε ένα πραγματικό σενάριο.</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Μέσω αυτής της πρακτικής δραστηριότητας, οι συμμετέχοντες έχουν την ευκαιρία να εξερευνήσουν ενεργά διάφορα ψηφιακά εργαλεία και πλατφόρμες για τη δημιουργία πόρων μικρομάθησης. Μπορούν να πειραματιστούν με στοιχεία πολυμέσων, διαδραστικά χαρακτηριστικά και διάφορες μορφές για να ενισχύσουν την εμπειρία μάθησης.</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Δουλεύοντας σε μικρές ομάδες, οι συμμετέχοντες μπορούν να επωφεληθούν από τις διαφορετικές προοπτικές και την εμπειρογνωμοσύνη των συναδέλφων τους. Η συνεργασία ενισχύει τη δημιουργικότητα και ενθαρρύνει τους συμμετέχοντες να συζητούν και να ανταλλάσσουν ιδέες, οδηγώντας σε μια πιο πλούσια μαθησιακή εμπειρία. Η δραστηριότητα προάγει επίσης την ομαδική εργασία και τις δεξιότητες επικοινωνίας, καθώς οι ομάδες εργάζονται από κοινού για να σχεδιάσουν, να δημιουργήσουν και να βελτιώσουν τον πόρο μικρομάθησής τους.</a:t>
            </a:r>
            <a:endParaRPr>
              <a:latin typeface="Arial"/>
              <a:ea typeface="Arial"/>
              <a:cs typeface="Arial"/>
              <a:sym typeface="Arial"/>
            </a:endParaRPr>
          </a:p>
        </p:txBody>
      </p:sp>
      <p:sp>
        <p:nvSpPr>
          <p:cNvPr id="384" name="Google Shape;38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Διατιθέμενος χρόνος: 35 λεπτά</a:t>
            </a:r>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05" name="Google Shape;4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7" name="Google Shape;41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79" name="Google Shape;4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Προβλεπόμενος χρόνος: 10 λεπτά</a:t>
            </a:r>
            <a:endParaRPr/>
          </a:p>
        </p:txBody>
      </p:sp>
      <p:sp>
        <p:nvSpPr>
          <p:cNvPr id="491" name="Google Shape;49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Προβλεπόμενος χρόνος: 10 λεπτά</a:t>
            </a:r>
            <a:endParaRPr/>
          </a:p>
        </p:txBody>
      </p:sp>
      <p:sp>
        <p:nvSpPr>
          <p:cNvPr id="505" name="Google Shape;5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Διατιθέμενος χρόνος: 30 λεπτά</a:t>
            </a:r>
            <a:endParaRPr/>
          </a:p>
        </p:txBody>
      </p:sp>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Διατιθέμενος χρόνος: 30 λεπτά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Σουίτα iSpring</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Γενικά</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Μεντίμετρο</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Προβλεπόμενος χρόνος: 25 λεπτά</a:t>
            </a:r>
            <a:endParaRPr/>
          </a:p>
          <a:p>
            <a:pPr marL="0" lvl="0" indent="0" algn="l" rtl="0">
              <a:lnSpc>
                <a:spcPct val="100000"/>
              </a:lnSpc>
              <a:spcBef>
                <a:spcPts val="0"/>
              </a:spcBef>
              <a:spcAft>
                <a:spcPts val="0"/>
              </a:spcAft>
              <a:buSzPts val="1100"/>
              <a:buNone/>
            </a:pPr>
            <a:endParaRPr/>
          </a:p>
        </p:txBody>
      </p:sp>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1"/>
        <p:cNvGrpSpPr/>
        <p:nvPr/>
      </p:nvGrpSpPr>
      <p:grpSpPr>
        <a:xfrm>
          <a:off x="0" y="0"/>
          <a:ext cx="0" cy="0"/>
          <a:chOff x="0" y="0"/>
          <a:chExt cx="0" cy="0"/>
        </a:xfrm>
      </p:grpSpPr>
      <p:sp>
        <p:nvSpPr>
          <p:cNvPr id="32" name="Google Shape;32;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2"/>
        <p:cNvGrpSpPr/>
        <p:nvPr/>
      </p:nvGrpSpPr>
      <p:grpSpPr>
        <a:xfrm>
          <a:off x="0" y="0"/>
          <a:ext cx="0" cy="0"/>
          <a:chOff x="0" y="0"/>
          <a:chExt cx="0" cy="0"/>
        </a:xfrm>
      </p:grpSpPr>
      <p:sp>
        <p:nvSpPr>
          <p:cNvPr id="23" name="Google Shape;23;p8"/>
          <p:cNvSpPr>
            <a:spLocks noGrp="1"/>
          </p:cNvSpPr>
          <p:nvPr>
            <p:ph type="pic" idx="2"/>
          </p:nvPr>
        </p:nvSpPr>
        <p:spPr>
          <a:xfrm>
            <a:off x="1319669" y="2525150"/>
            <a:ext cx="2116082" cy="2117188"/>
          </a:xfrm>
          <a:prstGeom prst="rect">
            <a:avLst/>
          </a:prstGeom>
          <a:noFill/>
          <a:ln>
            <a:noFill/>
          </a:ln>
        </p:spPr>
      </p:sp>
      <p:sp>
        <p:nvSpPr>
          <p:cNvPr id="24" name="Google Shape;24;p8"/>
          <p:cNvSpPr>
            <a:spLocks noGrp="1"/>
          </p:cNvSpPr>
          <p:nvPr>
            <p:ph type="pic" idx="3"/>
          </p:nvPr>
        </p:nvSpPr>
        <p:spPr>
          <a:xfrm>
            <a:off x="3788433" y="2525150"/>
            <a:ext cx="2116082" cy="2117188"/>
          </a:xfrm>
          <a:prstGeom prst="rect">
            <a:avLst/>
          </a:prstGeom>
          <a:noFill/>
          <a:ln>
            <a:noFill/>
          </a:ln>
        </p:spPr>
      </p:sp>
      <p:sp>
        <p:nvSpPr>
          <p:cNvPr id="25" name="Google Shape;25;p8"/>
          <p:cNvSpPr>
            <a:spLocks noGrp="1"/>
          </p:cNvSpPr>
          <p:nvPr>
            <p:ph type="pic" idx="4"/>
          </p:nvPr>
        </p:nvSpPr>
        <p:spPr>
          <a:xfrm>
            <a:off x="6257197" y="2525150"/>
            <a:ext cx="2116082" cy="2117188"/>
          </a:xfrm>
          <a:prstGeom prst="rect">
            <a:avLst/>
          </a:prstGeom>
          <a:noFill/>
          <a:ln>
            <a:noFill/>
          </a:ln>
        </p:spPr>
      </p:sp>
      <p:sp>
        <p:nvSpPr>
          <p:cNvPr id="26" name="Google Shape;26;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7"/>
        <p:cNvGrpSpPr/>
        <p:nvPr/>
      </p:nvGrpSpPr>
      <p:grpSpPr>
        <a:xfrm>
          <a:off x="0" y="0"/>
          <a:ext cx="0" cy="0"/>
          <a:chOff x="0" y="0"/>
          <a:chExt cx="0" cy="0"/>
        </a:xfrm>
      </p:grpSpPr>
      <p:sp>
        <p:nvSpPr>
          <p:cNvPr id="28" name="Google Shape;28;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9.jp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2"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1600202" y="0"/>
            <a:ext cx="10428512" cy="6858000"/>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451705" y="914717"/>
            <a:ext cx="4332514"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dirty="0">
                <a:solidFill>
                  <a:schemeClr val="dk1"/>
                </a:solidFill>
                <a:latin typeface="Philosopher"/>
                <a:ea typeface="Philosopher"/>
                <a:cs typeface="Philosopher"/>
                <a:sym typeface="Philosopher"/>
              </a:rPr>
              <a:t>Κατάρτιση επαγγελματικής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pic>
        <p:nvPicPr>
          <p:cNvPr id="40" name="Google Shape;40;p12"/>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41" name="Google Shape;41;p12"/>
          <p:cNvSpPr/>
          <p:nvPr/>
        </p:nvSpPr>
        <p:spPr>
          <a:xfrm>
            <a:off x="0" y="29415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2"/>
          <p:cNvSpPr txBox="1"/>
          <p:nvPr/>
        </p:nvSpPr>
        <p:spPr>
          <a:xfrm>
            <a:off x="239507" y="3013142"/>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dirty="0">
                <a:solidFill>
                  <a:schemeClr val="dk1"/>
                </a:solidFill>
                <a:latin typeface="Philosopher"/>
                <a:ea typeface="Philosopher"/>
                <a:cs typeface="Philosopher"/>
                <a:sym typeface="Philosopher"/>
              </a:rPr>
              <a:t>Ενότητα 2:</a:t>
            </a:r>
            <a:br>
              <a:rPr lang="cs-CZ" sz="2400" b="1" i="0" u="none" strike="noStrike" cap="none" dirty="0">
                <a:solidFill>
                  <a:schemeClr val="dk1"/>
                </a:solidFill>
                <a:latin typeface="Philosopher"/>
                <a:ea typeface="Philosopher"/>
                <a:cs typeface="Philosopher"/>
                <a:sym typeface="Philosopher"/>
              </a:rPr>
            </a:br>
            <a:r>
              <a:rPr lang="cs-CZ" sz="2400" b="0" i="0" u="none" strike="noStrike" cap="none" dirty="0">
                <a:solidFill>
                  <a:schemeClr val="dk1"/>
                </a:solidFill>
                <a:latin typeface="Philosopher"/>
                <a:ea typeface="Philosopher"/>
                <a:cs typeface="Philosopher"/>
                <a:sym typeface="Philosopher"/>
              </a:rPr>
              <a:t>Ανάπτυξη πόρων μικρο-μάθησης για ενήλικες χαμηλής ειδίκευσης</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Τα οφέλη</a:t>
            </a:r>
            <a:endParaRPr sz="2800" b="1" i="0" u="none" strike="noStrike" cap="non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9" name="Google Shape;149;p21"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50" name="Google Shape;150;p21"/>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51" name="Google Shape;151;p21"/>
          <p:cNvSpPr txBox="1"/>
          <p:nvPr/>
        </p:nvSpPr>
        <p:spPr>
          <a:xfrm>
            <a:off x="1850571" y="2274033"/>
            <a:ext cx="849085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Ευέλικτη και προσιτή: </a:t>
            </a:r>
            <a:r>
              <a:rPr lang="cs-CZ" sz="2400" b="0" i="0" u="none" strike="noStrike" cap="none">
                <a:solidFill>
                  <a:srgbClr val="000000"/>
                </a:solidFill>
                <a:latin typeface="Philosopher"/>
                <a:ea typeface="Philosopher"/>
                <a:cs typeface="Philosopher"/>
                <a:sym typeface="Philosopher"/>
              </a:rPr>
              <a:t>Οι εκπαιδευόμενοι μπορούν να έχουν πρόσβαση στους πόρους μικρομάθησης οποτεδήποτε, οπουδήποτε και σε οποιαδήποτε συσκευή.</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Εξατομικευμένο: </a:t>
            </a:r>
            <a:r>
              <a:rPr lang="cs-CZ" sz="2400" b="0" i="0" u="none" strike="noStrike" cap="none">
                <a:solidFill>
                  <a:srgbClr val="000000"/>
                </a:solidFill>
                <a:latin typeface="Philosopher"/>
                <a:ea typeface="Philosopher"/>
                <a:cs typeface="Philosopher"/>
                <a:sym typeface="Philosopher"/>
              </a:rPr>
              <a:t>Η μικρομάθηση μπορεί να προσαρμοστεί στις συγκεκριμένες ανάγκες και τα ενδιαφέροντα των μεμονωμένων εκπαιδευομένων.</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1" i="0" u="none" strike="noStrike" cap="none">
                <a:solidFill>
                  <a:srgbClr val="000000"/>
                </a:solidFill>
                <a:latin typeface="Philosopher"/>
                <a:ea typeface="Philosopher"/>
                <a:cs typeface="Philosopher"/>
                <a:sym typeface="Philosopher"/>
              </a:rPr>
              <a:t>Ενεργοποίηση: </a:t>
            </a:r>
            <a:r>
              <a:rPr lang="cs-CZ" sz="2400" b="0" i="0" u="none" strike="noStrike" cap="none">
                <a:solidFill>
                  <a:srgbClr val="000000"/>
                </a:solidFill>
                <a:latin typeface="Philosopher"/>
                <a:ea typeface="Philosopher"/>
                <a:cs typeface="Philosopher"/>
                <a:sym typeface="Philosopher"/>
              </a:rPr>
              <a:t>Η σύντομη, διαδραστική φύση της μικρομάθησης μπορεί να την κάνει πιο ελκυστική και ευχάριστη από τις παραδοσιακές μορφές μάθησης.</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Η αποτελεσματικότητα</a:t>
            </a:r>
            <a:endParaRPr sz="2800" b="1" i="0" u="none" strike="noStrike" cap="non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1" name="Google Shape;161;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62" name="Google Shape;162;p22"/>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63" name="Google Shape;163;p22"/>
          <p:cNvSpPr txBox="1"/>
          <p:nvPr/>
        </p:nvSpPr>
        <p:spPr>
          <a:xfrm>
            <a:off x="1850571" y="2274033"/>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Η έρευνα έχει δείξει ότι η μικρομάθηση μπορεί να </a:t>
            </a:r>
            <a:r>
              <a:rPr lang="cs-CZ" sz="2400" b="1" i="0" u="none" strike="noStrike" cap="none">
                <a:solidFill>
                  <a:srgbClr val="000000"/>
                </a:solidFill>
                <a:latin typeface="Philosopher"/>
                <a:ea typeface="Philosopher"/>
                <a:cs typeface="Philosopher"/>
                <a:sym typeface="Philosopher"/>
              </a:rPr>
              <a:t>είναι ένας αποτελεσματικός τρόπος για την παροχή πληροφοριών </a:t>
            </a:r>
            <a:r>
              <a:rPr lang="cs-CZ" sz="2400" b="0" i="0" u="none" strike="noStrike" cap="none">
                <a:solidFill>
                  <a:srgbClr val="000000"/>
                </a:solidFill>
                <a:latin typeface="Philosopher"/>
                <a:ea typeface="Philosopher"/>
                <a:cs typeface="Philosopher"/>
                <a:sym typeface="Philosopher"/>
              </a:rPr>
              <a:t>και τη βελτίωση των μαθησιακών αποτελεσμάτων.</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Μελέτες έχουν διαπιστώσει ότι οι </a:t>
            </a:r>
            <a:r>
              <a:rPr lang="cs-CZ" sz="2400" b="1" i="0" u="none" strike="noStrike" cap="none">
                <a:solidFill>
                  <a:srgbClr val="000000"/>
                </a:solidFill>
                <a:latin typeface="Philosopher"/>
                <a:ea typeface="Philosopher"/>
                <a:cs typeface="Philosopher"/>
                <a:sym typeface="Philosopher"/>
              </a:rPr>
              <a:t>μαθητές συγκρατούν περισσότερες πληροφορίες όταν αυτές </a:t>
            </a:r>
            <a:r>
              <a:rPr lang="cs-CZ" sz="2400" b="0" i="0" u="none" strike="noStrike" cap="none">
                <a:solidFill>
                  <a:srgbClr val="000000"/>
                </a:solidFill>
                <a:latin typeface="Philosopher"/>
                <a:ea typeface="Philosopher"/>
                <a:cs typeface="Philosopher"/>
                <a:sym typeface="Philosopher"/>
              </a:rPr>
              <a:t>παρουσιάζονται σε μικρά, εστιασμένα κομμάτια.</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Η μικρομάθηση μπορεί επίσης να συμβάλει στη βελτίωση των </a:t>
            </a:r>
            <a:r>
              <a:rPr lang="cs-CZ" sz="2400" b="1" i="0" u="none" strike="noStrike" cap="none">
                <a:solidFill>
                  <a:srgbClr val="000000"/>
                </a:solidFill>
                <a:latin typeface="Philosopher"/>
                <a:ea typeface="Philosopher"/>
                <a:cs typeface="Philosopher"/>
                <a:sym typeface="Philosopher"/>
              </a:rPr>
              <a:t>κινήτρων και της δέσμευσης </a:t>
            </a:r>
            <a:r>
              <a:rPr lang="cs-CZ" sz="2400" b="0" i="0" u="none" strike="noStrike" cap="none">
                <a:solidFill>
                  <a:srgbClr val="000000"/>
                </a:solidFill>
                <a:latin typeface="Philosopher"/>
                <a:ea typeface="Philosopher"/>
                <a:cs typeface="Philosopher"/>
                <a:sym typeface="Philosopher"/>
              </a:rPr>
              <a:t>των εκπαιδευομένων, οδηγώντας σε καλύτερα μαθησιακά αποτελέσματα.</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Εφαρμογές</a:t>
            </a:r>
            <a:endParaRPr sz="2800" b="1" i="0" u="none" strike="noStrike" cap="non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2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74" name="Google Shape;174;p23"/>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75" name="Google Shape;175;p23"/>
          <p:cNvSpPr txBox="1"/>
          <p:nvPr/>
        </p:nvSpPr>
        <p:spPr>
          <a:xfrm>
            <a:off x="1850570" y="2088976"/>
            <a:ext cx="8490858"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Η μικρομάθηση μπορεί να εφαρμοστεί σε </a:t>
            </a:r>
            <a:r>
              <a:rPr lang="cs-CZ" sz="2400" b="1" i="0" u="none" strike="noStrike" cap="none">
                <a:solidFill>
                  <a:srgbClr val="000000"/>
                </a:solidFill>
                <a:latin typeface="Philosopher"/>
                <a:ea typeface="Philosopher"/>
                <a:cs typeface="Philosopher"/>
                <a:sym typeface="Philosopher"/>
              </a:rPr>
              <a:t>διάφορους μαθησιακούς στόχους</a:t>
            </a:r>
            <a:r>
              <a:rPr lang="cs-CZ" sz="2400" b="0" i="0" u="none" strike="noStrike" cap="none">
                <a:solidFill>
                  <a:srgbClr val="000000"/>
                </a:solidFill>
                <a:latin typeface="Philosopher"/>
                <a:ea typeface="Philosopher"/>
                <a:cs typeface="Philosopher"/>
                <a:sym typeface="Philosopher"/>
              </a:rPr>
              <a:t>, όπως η επαγγελματική κατάρτιση, η ανάπτυξη δεξιοτήτων και ο προσωπικός εμπλουτισμός.</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Μπορεί επίσης να χρησιμοποιηθεί σε </a:t>
            </a:r>
            <a:r>
              <a:rPr lang="cs-CZ" sz="2400" b="1" i="0" u="none" strike="noStrike" cap="none">
                <a:solidFill>
                  <a:srgbClr val="000000"/>
                </a:solidFill>
                <a:latin typeface="Philosopher"/>
                <a:ea typeface="Philosopher"/>
                <a:cs typeface="Philosopher"/>
                <a:sym typeface="Philosopher"/>
              </a:rPr>
              <a:t>διάφορα περιβάλλοντα</a:t>
            </a:r>
            <a:r>
              <a:rPr lang="cs-CZ" sz="2400" b="0" i="0" u="none" strike="noStrike" cap="none">
                <a:solidFill>
                  <a:srgbClr val="000000"/>
                </a:solidFill>
                <a:latin typeface="Philosopher"/>
                <a:ea typeface="Philosopher"/>
                <a:cs typeface="Philosopher"/>
                <a:sym typeface="Philosopher"/>
              </a:rPr>
              <a:t>, όπως σχολεία, επιχειρήσεις και μη κερδοσκοπικούς οργανισμούς.</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Η μικρομάθηση μπορεί να είναι </a:t>
            </a:r>
            <a:r>
              <a:rPr lang="cs-CZ" sz="2400" b="1" i="0" u="none" strike="noStrike" cap="none">
                <a:solidFill>
                  <a:srgbClr val="000000"/>
                </a:solidFill>
                <a:latin typeface="Philosopher"/>
                <a:ea typeface="Philosopher"/>
                <a:cs typeface="Philosopher"/>
                <a:sym typeface="Philosopher"/>
              </a:rPr>
              <a:t>ιδιαίτερα αποτελεσματική για ενήλικες με χαμηλά προσόντα, </a:t>
            </a:r>
            <a:r>
              <a:rPr lang="cs-CZ" sz="2400" b="0" i="0" u="none" strike="noStrike" cap="none">
                <a:solidFill>
                  <a:srgbClr val="000000"/>
                </a:solidFill>
                <a:latin typeface="Philosopher"/>
                <a:ea typeface="Philosopher"/>
                <a:cs typeface="Philosopher"/>
                <a:sym typeface="Philosopher"/>
              </a:rPr>
              <a:t>οι οποίοι μπορεί να έχουν περιορισμένο χρόνο ή πόρους για παραδοσιακές μορφές μάθησης.</a:t>
            </a:r>
            <a:endParaRPr sz="24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Βέλτιστες πρακτικές</a:t>
            </a:r>
            <a:endParaRPr sz="2800" b="1" i="0" u="none" strike="noStrike" cap="non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5" name="Google Shape;185;p2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86" name="Google Shape;186;p24"/>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87" name="Google Shape;187;p24"/>
          <p:cNvSpPr txBox="1"/>
          <p:nvPr/>
        </p:nvSpPr>
        <p:spPr>
          <a:xfrm>
            <a:off x="1850570" y="2088976"/>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Για να σχεδιάσετε αποτελεσματικούς πόρους μικρομάθησης, λάβετε υπόψη τις </a:t>
            </a:r>
            <a:r>
              <a:rPr lang="cs-CZ" sz="2400" b="1" i="0" u="none" strike="noStrike" cap="none">
                <a:solidFill>
                  <a:srgbClr val="000000"/>
                </a:solidFill>
                <a:latin typeface="Philosopher"/>
                <a:ea typeface="Philosopher"/>
                <a:cs typeface="Philosopher"/>
                <a:sym typeface="Philosopher"/>
              </a:rPr>
              <a:t>ανάγκες και τα ενδιαφέροντα του </a:t>
            </a:r>
            <a:r>
              <a:rPr lang="cs-CZ" sz="2400" b="0" i="0" u="none" strike="noStrike" cap="none">
                <a:solidFill>
                  <a:srgbClr val="000000"/>
                </a:solidFill>
                <a:latin typeface="Philosopher"/>
                <a:ea typeface="Philosopher"/>
                <a:cs typeface="Philosopher"/>
                <a:sym typeface="Philosopher"/>
              </a:rPr>
              <a:t>κοινού-στόχου σας.</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Χρησιμοποιήστε οπτικές εικόνες, διαδραστικά στοιχεία και άλλες </a:t>
            </a:r>
            <a:r>
              <a:rPr lang="cs-CZ" sz="2400" b="1" i="0" u="none" strike="noStrike" cap="none">
                <a:solidFill>
                  <a:srgbClr val="000000"/>
                </a:solidFill>
                <a:latin typeface="Philosopher"/>
                <a:ea typeface="Philosopher"/>
                <a:cs typeface="Philosopher"/>
                <a:sym typeface="Philosopher"/>
              </a:rPr>
              <a:t>ελκυστικές τεχνικές </a:t>
            </a:r>
            <a:r>
              <a:rPr lang="cs-CZ" sz="2400" b="0" i="0" u="none" strike="noStrike" cap="none">
                <a:solidFill>
                  <a:srgbClr val="000000"/>
                </a:solidFill>
                <a:latin typeface="Philosopher"/>
                <a:ea typeface="Philosopher"/>
                <a:cs typeface="Philosopher"/>
                <a:sym typeface="Philosopher"/>
              </a:rPr>
              <a:t>για να τραβήξετε την προσοχή των μαθητών,</a:t>
            </a:r>
            <a:endParaRP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400" b="0" i="0" u="none" strike="noStrike" cap="none">
                <a:solidFill>
                  <a:srgbClr val="000000"/>
                </a:solidFill>
                <a:latin typeface="Philosopher"/>
                <a:ea typeface="Philosopher"/>
                <a:cs typeface="Philosopher"/>
                <a:sym typeface="Philosopher"/>
              </a:rPr>
              <a:t>Κρατήστε το περιεχόμενο </a:t>
            </a:r>
            <a:r>
              <a:rPr lang="cs-CZ" sz="2400" b="1" i="0" u="none" strike="noStrike" cap="none">
                <a:solidFill>
                  <a:srgbClr val="000000"/>
                </a:solidFill>
                <a:latin typeface="Philosopher"/>
                <a:ea typeface="Philosopher"/>
                <a:cs typeface="Philosopher"/>
                <a:sym typeface="Philosopher"/>
              </a:rPr>
              <a:t>εστιασμένο και συνοπτικό</a:t>
            </a:r>
            <a:r>
              <a:rPr lang="cs-CZ" sz="2400" b="0" i="0" u="none" strike="noStrike" cap="none">
                <a:solidFill>
                  <a:srgbClr val="000000"/>
                </a:solidFill>
                <a:latin typeface="Philosopher"/>
                <a:ea typeface="Philosopher"/>
                <a:cs typeface="Philosopher"/>
                <a:sym typeface="Philosopher"/>
              </a:rPr>
              <a:t>, με σαφείς μαθησιακούς στόχους και αποτελέσματα.</a:t>
            </a:r>
            <a:endParaRPr sz="2400" b="0" i="0" u="none" strike="noStrike" cap="none">
              <a:solidFill>
                <a:srgbClr val="000000"/>
              </a:solidFill>
              <a:latin typeface="Philosopher"/>
              <a:ea typeface="Philosopher"/>
              <a:cs typeface="Philosopher"/>
              <a:sym typeface="Philosop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2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Μέρος 3</a:t>
            </a:r>
            <a:endParaRPr sz="1800" b="1" i="0" u="none" strike="noStrike" cap="non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a:buNone/>
            </a:pPr>
            <a:r>
              <a:rPr lang="cs-CZ" sz="2000" b="0" i="0" u="none" strike="noStrike" cap="none" dirty="0">
                <a:solidFill>
                  <a:schemeClr val="dk1"/>
                </a:solidFill>
                <a:latin typeface="Roboto"/>
                <a:ea typeface="Roboto"/>
                <a:cs typeface="Roboto"/>
                <a:sym typeface="Roboto"/>
              </a:rPr>
              <a:t>Ψηφιακά εργαλεία και πλατφόρμες για τη δημιουργία πόρων μικρομάθησης</a:t>
            </a:r>
            <a:endParaRPr sz="2000" b="0" i="0" u="none" strike="noStrike" cap="none" dirty="0">
              <a:solidFill>
                <a:schemeClr val="dk1"/>
              </a:solidFill>
              <a:latin typeface="Roboto"/>
              <a:ea typeface="Roboto"/>
              <a:cs typeface="Roboto"/>
              <a:sym typeface="Roboto"/>
            </a:endParaRPr>
          </a:p>
        </p:txBody>
      </p:sp>
      <p:pic>
        <p:nvPicPr>
          <p:cNvPr id="196" name="Google Shape;196;p25"/>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Ψηφιακά εργαλεία</a:t>
            </a:r>
            <a:endParaRPr sz="2800" b="1" i="0" u="none" strike="noStrike" cap="non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2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207" name="Google Shape;207;p26"/>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08" name="Google Shape;208;p26"/>
          <p:cNvSpPr txBox="1"/>
          <p:nvPr/>
        </p:nvSpPr>
        <p:spPr>
          <a:xfrm>
            <a:off x="1397723" y="1781760"/>
            <a:ext cx="9396550" cy="41549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400" b="0" i="0" u="none" strike="noStrike" cap="none" dirty="0">
                <a:solidFill>
                  <a:srgbClr val="000000"/>
                </a:solidFill>
                <a:latin typeface="Philosopher"/>
                <a:ea typeface="Philosopher"/>
                <a:cs typeface="Philosopher"/>
                <a:sym typeface="Philosopher"/>
              </a:rPr>
              <a:t>Τα ψηφιακά εργαλεία και οι πλατφόρμες διαδραματίζουν </a:t>
            </a:r>
            <a:r>
              <a:rPr lang="cs-CZ" sz="2400" b="1" i="0" u="none" strike="noStrike" cap="none" dirty="0">
                <a:solidFill>
                  <a:srgbClr val="000000"/>
                </a:solidFill>
                <a:latin typeface="Philosopher"/>
                <a:ea typeface="Philosopher"/>
                <a:cs typeface="Philosopher"/>
                <a:sym typeface="Philosopher"/>
              </a:rPr>
              <a:t>καθοριστικό ρόλο </a:t>
            </a:r>
            <a:r>
              <a:rPr lang="cs-CZ" sz="2400" b="0" i="0" u="none" strike="noStrike" cap="none" dirty="0">
                <a:solidFill>
                  <a:srgbClr val="000000"/>
                </a:solidFill>
                <a:latin typeface="Philosopher"/>
                <a:ea typeface="Philosopher"/>
                <a:cs typeface="Philosopher"/>
                <a:sym typeface="Philosopher"/>
              </a:rPr>
              <a:t>στη δημιουργία αποτελεσματικών πόρων μικρομάθησης. Προσφέρουν </a:t>
            </a:r>
            <a:r>
              <a:rPr lang="cs-CZ" sz="2400" b="1" i="0" u="none" strike="noStrike" cap="none" dirty="0">
                <a:solidFill>
                  <a:srgbClr val="000000"/>
                </a:solidFill>
                <a:latin typeface="Philosopher"/>
                <a:ea typeface="Philosopher"/>
                <a:cs typeface="Philosopher"/>
                <a:sym typeface="Philosopher"/>
              </a:rPr>
              <a:t>ένα ευρύ φάσμα χαρακτηριστικών </a:t>
            </a:r>
            <a:r>
              <a:rPr lang="cs-CZ" sz="2400" b="0" i="0" u="none" strike="noStrike" cap="none" dirty="0">
                <a:solidFill>
                  <a:srgbClr val="000000"/>
                </a:solidFill>
                <a:latin typeface="Philosopher"/>
                <a:ea typeface="Philosopher"/>
                <a:cs typeface="Philosopher"/>
                <a:sym typeface="Philosopher"/>
              </a:rPr>
              <a:t>και λειτουργιών για τη βελτίωση της μαθησιακής εμπειρίας. </a:t>
            </a:r>
            <a:endParaRPr sz="2400" b="0" i="0" u="none" strike="noStrike" cap="none" dirty="0">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400" b="0" i="0" u="none" strike="noStrike" cap="none" dirty="0">
                <a:solidFill>
                  <a:srgbClr val="000000"/>
                </a:solidFill>
                <a:latin typeface="Philosopher"/>
                <a:ea typeface="Philosopher"/>
                <a:cs typeface="Philosopher"/>
                <a:sym typeface="Philosopher"/>
              </a:rPr>
              <a:t>Αυτά τα εργαλεία επιτρέπουν στους εκπαιδευτικούς να </a:t>
            </a:r>
            <a:r>
              <a:rPr lang="cs-CZ" sz="2400" b="1" i="0" u="none" strike="noStrike" cap="none" dirty="0">
                <a:solidFill>
                  <a:srgbClr val="000000"/>
                </a:solidFill>
                <a:latin typeface="Philosopher"/>
                <a:ea typeface="Philosopher"/>
                <a:cs typeface="Philosopher"/>
                <a:sym typeface="Philosopher"/>
              </a:rPr>
              <a:t>σχεδιάζουν διαδραστικό και ελκυστικό περιεχόμενο</a:t>
            </a:r>
            <a:r>
              <a:rPr lang="cs-CZ" sz="2400" b="0" i="0" u="none" strike="noStrike" cap="none" dirty="0">
                <a:solidFill>
                  <a:srgbClr val="000000"/>
                </a:solidFill>
                <a:latin typeface="Philosopher"/>
                <a:ea typeface="Philosopher"/>
                <a:cs typeface="Philosopher"/>
                <a:sym typeface="Philosopher"/>
              </a:rPr>
              <a:t>, ενσωματώνοντας στοιχεία πολυμέσων, όπως βίντεο, εικόνες και κουίζ. Με </a:t>
            </a:r>
            <a:r>
              <a:rPr lang="cs-CZ" sz="2400" b="1" i="0" u="none" strike="noStrike" cap="none" dirty="0">
                <a:solidFill>
                  <a:srgbClr val="000000"/>
                </a:solidFill>
                <a:latin typeface="Philosopher"/>
                <a:ea typeface="Philosopher"/>
                <a:cs typeface="Philosopher"/>
                <a:sym typeface="Philosopher"/>
              </a:rPr>
              <a:t>επιλογές προσαρμογής</a:t>
            </a:r>
            <a:r>
              <a:rPr lang="cs-CZ" sz="2400" b="0" i="0" u="none" strike="noStrike" cap="none" dirty="0">
                <a:solidFill>
                  <a:srgbClr val="000000"/>
                </a:solidFill>
                <a:latin typeface="Philosopher"/>
                <a:ea typeface="Philosopher"/>
                <a:cs typeface="Philosopher"/>
                <a:sym typeface="Philosopher"/>
              </a:rPr>
              <a:t>, οι εκπαιδευτικοί μπορούν να προσαρμόσουν τους πόρους ώστε να ανταποκρίνονται σε συγκεκριμένους μαθησιακούς στόχους και να καλύπτουν τις ανάγκες του κοινού τους.</a:t>
            </a:r>
            <a:endParaRPr sz="24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Ψηφιακά εργαλεία</a:t>
            </a:r>
            <a:endParaRPr sz="2800" b="1" i="0" u="none" strike="noStrike" cap="non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8" name="Google Shape;218;p27"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219" name="Google Shape;219;p27"/>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20" name="Google Shape;220;p27"/>
          <p:cNvSpPr txBox="1"/>
          <p:nvPr/>
        </p:nvSpPr>
        <p:spPr>
          <a:xfrm>
            <a:off x="1576771" y="1524317"/>
            <a:ext cx="9396550" cy="41549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200" b="0" i="0" u="none" strike="noStrike" cap="none" dirty="0">
                <a:solidFill>
                  <a:srgbClr val="000000"/>
                </a:solidFill>
                <a:latin typeface="Philosopher"/>
                <a:ea typeface="Philosopher"/>
                <a:cs typeface="Philosopher"/>
                <a:sym typeface="Philosopher"/>
              </a:rPr>
              <a:t>Η συνεργασία διευκολύνεται μέσω αυτών των εργαλείων και πλατφορμών, επιτρέποντας στους εκπαιδευτικούς να συνεργαστούν για τη δημιουργία πόρων μικρομάθησης. </a:t>
            </a:r>
            <a:r>
              <a:rPr lang="cs-CZ" sz="2200" b="1" i="0" u="none" strike="noStrike" cap="none" dirty="0">
                <a:solidFill>
                  <a:srgbClr val="000000"/>
                </a:solidFill>
                <a:latin typeface="Philosopher"/>
                <a:ea typeface="Philosopher"/>
                <a:cs typeface="Philosopher"/>
                <a:sym typeface="Philosopher"/>
              </a:rPr>
              <a:t>Αξιοποιώντας τις δυνατότητες των ψηφιακών εργαλείων </a:t>
            </a:r>
            <a:r>
              <a:rPr lang="cs-CZ" sz="2200" b="0" i="0" u="none" strike="noStrike" cap="none" dirty="0">
                <a:solidFill>
                  <a:srgbClr val="000000"/>
                </a:solidFill>
                <a:latin typeface="Philosopher"/>
                <a:ea typeface="Philosopher"/>
                <a:cs typeface="Philosopher"/>
                <a:sym typeface="Philosopher"/>
              </a:rPr>
              <a:t>και πλατφορμών, οι εκπαιδευτικοί μπορούν να καταστήσουν τη μικρομάθηση προσιτή και προσαρμόσιμη για διαφορετικά ακροατήρια. Αυτό προάγει τη συμμετοχικότητα και υποστηρίζει </a:t>
            </a:r>
            <a:r>
              <a:rPr lang="cs-CZ" sz="2200" b="1" i="0" u="none" strike="noStrike" cap="none" dirty="0">
                <a:solidFill>
                  <a:srgbClr val="000000"/>
                </a:solidFill>
                <a:latin typeface="Philosopher"/>
                <a:ea typeface="Philosopher"/>
                <a:cs typeface="Philosopher"/>
                <a:sym typeface="Philosopher"/>
              </a:rPr>
              <a:t>εξατομικευμένες μαθησιακές εμπειρίες</a:t>
            </a:r>
            <a:r>
              <a:rPr lang="cs-CZ" sz="2200" b="0" i="0" u="none" strike="noStrike" cap="none" dirty="0">
                <a:solidFill>
                  <a:srgbClr val="000000"/>
                </a:solidFill>
                <a:latin typeface="Philosopher"/>
                <a:ea typeface="Philosopher"/>
                <a:cs typeface="Philosopher"/>
                <a:sym typeface="Philosopher"/>
              </a:rPr>
              <a:t>. </a:t>
            </a:r>
            <a:endParaRPr sz="2200" b="0" i="0" u="none" strike="noStrike" cap="none" dirty="0">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200" b="0" i="0" u="none" strike="noStrike" cap="none" dirty="0">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200" b="0" i="0" u="none" strike="noStrike" cap="none" dirty="0">
                <a:solidFill>
                  <a:srgbClr val="000000"/>
                </a:solidFill>
                <a:latin typeface="Philosopher"/>
                <a:ea typeface="Philosopher"/>
                <a:cs typeface="Philosopher"/>
                <a:sym typeface="Philosopher"/>
              </a:rPr>
              <a:t>Κατά την επιλογή εργαλείων και πλατφορμών, είναι σημαντικό να τα ευθυγραμμίζετε με τους </a:t>
            </a:r>
            <a:r>
              <a:rPr lang="cs-CZ" sz="2200" b="1" i="0" u="none" strike="noStrike" cap="none" dirty="0">
                <a:solidFill>
                  <a:srgbClr val="000000"/>
                </a:solidFill>
                <a:latin typeface="Philosopher"/>
                <a:ea typeface="Philosopher"/>
                <a:cs typeface="Philosopher"/>
                <a:sym typeface="Philosopher"/>
              </a:rPr>
              <a:t>μαθησιακούς στόχους και τις απαιτήσεις του κοινού</a:t>
            </a:r>
            <a:r>
              <a:rPr lang="cs-CZ" sz="2200" b="0" i="0" u="none" strike="noStrike" cap="none" dirty="0">
                <a:solidFill>
                  <a:srgbClr val="000000"/>
                </a:solidFill>
                <a:latin typeface="Philosopher"/>
                <a:ea typeface="Philosopher"/>
                <a:cs typeface="Philosopher"/>
                <a:sym typeface="Philosopher"/>
              </a:rPr>
              <a:t>, διασφαλίζοντας ότι τα επιλεγμένα εργαλεία συμβάλλουν αποτελεσματικά στη δημιουργία αποτελεσματικών πόρων μικρομάθησης.</a:t>
            </a:r>
            <a:endParaRPr sz="22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Δραστηριότητα 2: Συζήτηση</a:t>
            </a:r>
            <a:endParaRPr sz="2400" b="1" i="0" u="none" strike="noStrike" cap="non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0" name="Google Shape;230;p2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231" name="Google Shape;231;p28"/>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32" name="Google Shape;232;p28"/>
          <p:cNvSpPr txBox="1"/>
          <p:nvPr/>
        </p:nvSpPr>
        <p:spPr>
          <a:xfrm>
            <a:off x="680139" y="1626994"/>
            <a:ext cx="10651106" cy="390876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dirty="0">
                <a:solidFill>
                  <a:srgbClr val="000000"/>
                </a:solidFill>
                <a:latin typeface="Philosopher"/>
                <a:ea typeface="Philosopher"/>
                <a:cs typeface="Philosopher"/>
                <a:sym typeface="Philosopher"/>
              </a:rPr>
              <a:t>Χωρίστε τους συμμετέχοντες σε μικρές ομάδες </a:t>
            </a:r>
            <a:r>
              <a:rPr lang="cs-CZ" sz="2000" b="1" i="0" u="none" strike="noStrike" cap="none" dirty="0">
                <a:solidFill>
                  <a:srgbClr val="000000"/>
                </a:solidFill>
                <a:latin typeface="Philosopher"/>
                <a:ea typeface="Philosopher"/>
                <a:cs typeface="Philosopher"/>
                <a:sym typeface="Philosopher"/>
              </a:rPr>
              <a:t>των 4-6 ατόμων</a:t>
            </a:r>
            <a:r>
              <a:rPr lang="cs-CZ" sz="2000" b="0" i="0" u="none" strike="noStrike" cap="none" dirty="0">
                <a:solidFill>
                  <a:srgbClr val="000000"/>
                </a:solidFill>
                <a:latin typeface="Philosopher"/>
                <a:ea typeface="Philosopher"/>
                <a:cs typeface="Philosopher"/>
                <a:sym typeface="Philosopher"/>
              </a:rPr>
              <a:t>.</a:t>
            </a:r>
            <a:endParaRPr dirty="0"/>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dirty="0">
                <a:solidFill>
                  <a:srgbClr val="000000"/>
                </a:solidFill>
                <a:latin typeface="Philosopher"/>
                <a:ea typeface="Philosopher"/>
                <a:cs typeface="Philosopher"/>
                <a:sym typeface="Philosopher"/>
              </a:rPr>
              <a:t>Δώστε σε κάθε ομάδα </a:t>
            </a:r>
            <a:r>
              <a:rPr lang="cs-CZ" sz="2000" b="1" i="0" u="none" strike="noStrike" cap="none" dirty="0">
                <a:solidFill>
                  <a:srgbClr val="000000"/>
                </a:solidFill>
                <a:latin typeface="Philosopher"/>
                <a:ea typeface="Philosopher"/>
                <a:cs typeface="Philosopher"/>
                <a:sym typeface="Philosopher"/>
              </a:rPr>
              <a:t>έναν κατάλογο ψηφιακών εργαλείων και πλατφορμών </a:t>
            </a:r>
            <a:r>
              <a:rPr lang="cs-CZ" sz="2000" b="0" i="0" u="none" strike="noStrike" cap="none" dirty="0">
                <a:solidFill>
                  <a:srgbClr val="000000"/>
                </a:solidFill>
                <a:latin typeface="Philosopher"/>
                <a:ea typeface="Philosopher"/>
                <a:cs typeface="Philosopher"/>
                <a:sym typeface="Philosopher"/>
              </a:rPr>
              <a:t>που χρησιμοποιούνται συνήθως για τη δημιουργία πόρων μικρομάθησης. Χρησιμοποιήστε τον ίδιο κατάλογο που δόθηκε προηγουμένως ή προσαρμόστε τον με βάση τις προτιμήσεις σας.</a:t>
            </a:r>
            <a:endParaRPr dirty="0"/>
          </a:p>
          <a:p>
            <a:pPr marL="342900" marR="0" lvl="0" indent="-342900" algn="just" rtl="0">
              <a:lnSpc>
                <a:spcPct val="100000"/>
              </a:lnSpc>
              <a:spcBef>
                <a:spcPts val="0"/>
              </a:spcBef>
              <a:spcAft>
                <a:spcPts val="0"/>
              </a:spcAft>
              <a:buClr>
                <a:srgbClr val="000000"/>
              </a:buClr>
              <a:buSzPts val="2000"/>
              <a:buFont typeface="Arial"/>
              <a:buAutoNum type="arabicPeriod"/>
            </a:pPr>
            <a:r>
              <a:rPr lang="cs-CZ" sz="2000" b="0" i="0" u="none" strike="noStrike" cap="none" dirty="0">
                <a:solidFill>
                  <a:srgbClr val="000000"/>
                </a:solidFill>
                <a:latin typeface="Philosopher"/>
                <a:ea typeface="Philosopher"/>
                <a:cs typeface="Philosopher"/>
                <a:sym typeface="Philosopher"/>
              </a:rPr>
              <a:t>Αναθέστε στις ομάδες να συζητήσουν τα ακόλουθα σημεία για ένα εργαλείο ή μια πλατφόρμα που θα επιλέξουν:</a:t>
            </a:r>
            <a:endParaRPr sz="2000" b="0" i="0" u="none" strike="noStrike" cap="none" dirty="0">
              <a:solidFill>
                <a:srgbClr val="000000"/>
              </a:solidFill>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Philosopher"/>
              <a:ea typeface="Philosopher"/>
              <a:cs typeface="Philosopher"/>
              <a:sym typeface="Philosopher"/>
            </a:endParaRPr>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Πόσο φιλικό προς το χρήστη είναι το εργαλείο/η πλατφόρμα; Απαιτούνται τεχνικές ή σχεδιαστικές δεξιότητες;</a:t>
            </a:r>
            <a:endParaRPr dirty="0"/>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Τι συγκεκριμένα χαρακτηριστικά και λειτουργίες προσφέρει το εργαλείο/η πλατφόρμα; Πώς υποστηρίζουν τη δημιουργία πόρων μικρομάθησης;</a:t>
            </a:r>
            <a:endParaRPr dirty="0"/>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Μπορεί το εργαλείο/πλατφόρμα να προσαρμοστεί ώστε να ανταποκρίνεται σε συγκεκριμένες ανάγκες και προτιμήσεις;</a:t>
            </a:r>
            <a:endParaRPr dirty="0"/>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Πώς το εργαλείο/η πλατφόρμα διευκολύνει τη διαδραστικότητα και τη συμμετοχή των μαθητών;</a:t>
            </a:r>
            <a:endParaRPr dirty="0"/>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Το εργαλείο/πλατφόρμα επιτρέπει τη συνεργασία μεταξύ εκπαιδευτικών ή εκπαιδευομένων;</a:t>
            </a:r>
            <a:endParaRPr dirty="0"/>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Είναι το εργαλείο/η πλατφόρμα προσιτή; Είναι εύκολα προσβάσιμο, ιδίως για ενήλικες με χαμηλά προσόντα;</a:t>
            </a:r>
            <a:endParaRPr dirty="0"/>
          </a:p>
          <a:p>
            <a:pPr marL="285750" marR="0" lvl="0" indent="-285750" algn="just" rtl="0">
              <a:lnSpc>
                <a:spcPct val="100000"/>
              </a:lnSpc>
              <a:spcBef>
                <a:spcPts val="0"/>
              </a:spcBef>
              <a:spcAft>
                <a:spcPts val="0"/>
              </a:spcAft>
              <a:buClr>
                <a:srgbClr val="000000"/>
              </a:buClr>
              <a:buSzPts val="1600"/>
              <a:buFont typeface="Arial"/>
              <a:buChar char="•"/>
            </a:pPr>
            <a:r>
              <a:rPr lang="cs-CZ" sz="1600" b="0" i="1" u="none" strike="noStrike" cap="none" dirty="0">
                <a:solidFill>
                  <a:srgbClr val="000000"/>
                </a:solidFill>
                <a:latin typeface="Philosopher"/>
                <a:ea typeface="Philosopher"/>
                <a:cs typeface="Philosopher"/>
                <a:sym typeface="Philosopher"/>
              </a:rPr>
              <a:t>Μοιραστείτε τυχόν παραδείγματα ή ιστορίες επιτυχίας σχετικά με τον τρόπο με τον οποίο το εργαλείο/η πλατφόρμα έχει χρησιμοποιηθεί αποτελεσματικά για τη μικρομάθηση.</a:t>
            </a:r>
            <a:endParaRPr sz="1600" b="0" i="1"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1" name="Google Shape;241;p2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242" name="Google Shape;242;p29"/>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243" name="Google Shape;243;p29"/>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4. </a:t>
            </a:r>
            <a:r>
              <a:rPr lang="cs-CZ" sz="2000" b="1" i="0" u="none" strike="noStrike" cap="none">
                <a:solidFill>
                  <a:srgbClr val="000000"/>
                </a:solidFill>
                <a:latin typeface="Philosopher"/>
                <a:ea typeface="Philosopher"/>
                <a:cs typeface="Philosopher"/>
                <a:sym typeface="Philosopher"/>
              </a:rPr>
              <a:t>Ενθαρρύνετε τους συμμετέχοντες να μοιραστούν τις δικές τους εμπειρίες</a:t>
            </a:r>
            <a:r>
              <a:rPr lang="cs-CZ" sz="2000" b="0" i="0" u="none" strike="noStrike" cap="none">
                <a:solidFill>
                  <a:srgbClr val="000000"/>
                </a:solidFill>
                <a:latin typeface="Philosopher"/>
                <a:ea typeface="Philosopher"/>
                <a:cs typeface="Philosopher"/>
                <a:sym typeface="Philosopher"/>
              </a:rPr>
              <a:t>, γνώσεις και απόψεις σχετικά με τα εργαλεία/πλατφόρμες. Μπορούν να συζητήσουν τα πλεονεκτήματα και τα μειονεκτήματα, τις προκλήσεις που αντιμετώπισαν και τυχόν συμβουλές ή βέλτιστες πρακτικές που ανακάλυψαν.</a:t>
            </a:r>
            <a:endParaRPr sz="20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5. Ως συντονιστής, μετακινηθείτε μεταξύ των ομάδων, ακούστε ενεργά τις συζητήσεις και θέστε καθοδηγητικές ερωτήσεις για να διεγείρετε βαθύτερη συζήτηση και προβληματισμό.</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6. Μετά από μια καθορισμένη περίοδο συζήτησης, </a:t>
            </a:r>
            <a:r>
              <a:rPr lang="cs-CZ" sz="2000" b="1" i="0" u="none" strike="noStrike" cap="none">
                <a:solidFill>
                  <a:srgbClr val="000000"/>
                </a:solidFill>
                <a:latin typeface="Philosopher"/>
                <a:ea typeface="Philosopher"/>
                <a:cs typeface="Philosopher"/>
                <a:sym typeface="Philosopher"/>
              </a:rPr>
              <a:t>συγκεντρώστε ξανά τις ομάδες στο σύνολό τους και ξεκινήστε μια μεγαλύτερη ομαδική συζήτηση.</a:t>
            </a:r>
            <a:endParaRPr sz="2000" b="1"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7. Στη συζήτηση της ευρύτερης ομάδας, ζητήστε από κάθε ομάδα να μοιραστεί τα βασικά ευρήματα και τις ιδέες της. Ενθαρρύνετε τους συμμετέχοντες από άλλες ομάδες να προσθέσουν τις σκέψεις τους, να παράσχουν πρόσθετες προοπτικές ή να θέσουν ερωτήσεις.</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8. </a:t>
            </a:r>
            <a:r>
              <a:rPr lang="cs-CZ" sz="2000" b="1" i="0" u="none" strike="noStrike" cap="none">
                <a:solidFill>
                  <a:srgbClr val="000000"/>
                </a:solidFill>
                <a:latin typeface="Philosopher"/>
                <a:ea typeface="Philosopher"/>
                <a:cs typeface="Philosopher"/>
                <a:sym typeface="Philosopher"/>
              </a:rPr>
              <a:t>Συνοψίστε τα κύρια σημεία </a:t>
            </a:r>
            <a:r>
              <a:rPr lang="cs-CZ" sz="2000" b="0" i="0" u="none" strike="noStrike" cap="none">
                <a:solidFill>
                  <a:srgbClr val="000000"/>
                </a:solidFill>
                <a:latin typeface="Philosopher"/>
                <a:ea typeface="Philosopher"/>
                <a:cs typeface="Philosopher"/>
                <a:sym typeface="Philosopher"/>
              </a:rPr>
              <a:t>που αναφέρθηκαν κατά τη διάρκεια της συζήτησης και επισημάνετε τυχόν πρότυπα ή κοινά θέματα που αναδύονται.</a:t>
            </a:r>
            <a:endParaRPr/>
          </a:p>
          <a:p>
            <a:pPr marL="0" marR="0" lvl="0" indent="0" algn="just" rtl="0">
              <a:lnSpc>
                <a:spcPct val="100000"/>
              </a:lnSpc>
              <a:spcBef>
                <a:spcPts val="0"/>
              </a:spcBef>
              <a:spcAft>
                <a:spcPts val="0"/>
              </a:spcAft>
              <a:buNone/>
            </a:pPr>
            <a:r>
              <a:rPr lang="cs-CZ" sz="2000" b="0" i="0" u="none" strike="noStrike" cap="none">
                <a:solidFill>
                  <a:srgbClr val="000000"/>
                </a:solidFill>
                <a:latin typeface="Philosopher"/>
                <a:ea typeface="Philosopher"/>
                <a:cs typeface="Philosopher"/>
                <a:sym typeface="Philosopher"/>
              </a:rPr>
              <a:t>9. Ολοκληρώστε τη δραστηριότητα διευκολύνοντας μια σύντομη συνεδρία προβληματισμού, όπου οι συμμετέχοντες μπορούν να μοιραστούν τα βασικά συμπεράσματα της συζήτησης.</a:t>
            </a:r>
            <a:endParaRPr sz="1600" b="0" i="1" u="none" strike="noStrike" cap="none">
              <a:solidFill>
                <a:srgbClr val="000000"/>
              </a:solidFill>
              <a:latin typeface="Philosopher"/>
              <a:ea typeface="Philosopher"/>
              <a:cs typeface="Philosopher"/>
              <a:sym typeface="Philosopher"/>
            </a:endParaRPr>
          </a:p>
        </p:txBody>
      </p:sp>
      <p:sp>
        <p:nvSpPr>
          <p:cNvPr id="244" name="Google Shape;244;p29"/>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Δραστηριότητα 2: Συζήτηση</a:t>
            </a:r>
            <a:endParaRPr sz="2400" b="1"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ΏΡΑ ΓΙΑ ΔΙΆΛΕΙΜΜΑ!</a:t>
            </a:r>
            <a:endParaRPr sz="6600" b="0" i="0" u="none" strike="noStrike" cap="none">
              <a:solidFill>
                <a:schemeClr val="dk1"/>
              </a:solidFill>
              <a:latin typeface="Roboto"/>
              <a:ea typeface="Roboto"/>
              <a:cs typeface="Roboto"/>
              <a:sym typeface="Roboto"/>
            </a:endParaRPr>
          </a:p>
        </p:txBody>
      </p:sp>
      <p:pic>
        <p:nvPicPr>
          <p:cNvPr id="252" name="Google Shape;252;p3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53" name="Google Shape;253;p30"/>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ΜΟΝΑΔΑ 2</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Αυτή η ενότητα περιλαμβάνει 14 ώρες μαθησιακού περιεχομένου.</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5889926" y="3722421"/>
            <a:ext cx="3016479"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400" b="1" i="0" u="none" strike="noStrike" cap="none" dirty="0">
                <a:solidFill>
                  <a:schemeClr val="dk1"/>
                </a:solidFill>
                <a:latin typeface="Philosopher"/>
                <a:ea typeface="Philosopher"/>
                <a:cs typeface="Philosopher"/>
                <a:sym typeface="Philosopher"/>
              </a:rPr>
              <a:t>6 ώρες</a:t>
            </a:r>
            <a:r>
              <a:rPr lang="el-GR" sz="2400" b="1" i="0" u="none" strike="noStrike" cap="none" dirty="0">
                <a:solidFill>
                  <a:schemeClr val="dk1"/>
                </a:solidFill>
                <a:latin typeface="Philosopher"/>
                <a:ea typeface="Philosopher"/>
                <a:cs typeface="Philosopher"/>
                <a:sym typeface="Philosopher"/>
              </a:rPr>
              <a:t> </a:t>
            </a:r>
            <a:r>
              <a:rPr lang="el-GR" sz="2400" b="1" dirty="0">
                <a:solidFill>
                  <a:schemeClr val="dk1"/>
                </a:solidFill>
                <a:latin typeface="Philosopher"/>
                <a:ea typeface="Philosopher"/>
                <a:cs typeface="Philosopher"/>
                <a:sym typeface="Philosopher"/>
              </a:rPr>
              <a:t>δια ζώσης </a:t>
            </a:r>
            <a:r>
              <a:rPr lang="cs-CZ" sz="2400" b="1" i="0" u="none" strike="noStrike" cap="none" dirty="0">
                <a:solidFill>
                  <a:schemeClr val="dk1"/>
                </a:solidFill>
                <a:latin typeface="Philosopher"/>
                <a:ea typeface="Philosopher"/>
                <a:cs typeface="Philosopher"/>
                <a:sym typeface="Philosopher"/>
              </a:rPr>
              <a:t> μάθησης </a:t>
            </a:r>
            <a:endParaRPr sz="2400" b="1" i="0" u="none" strike="noStrike" cap="none" dirty="0">
              <a:solidFill>
                <a:schemeClr val="dk1"/>
              </a:solidFill>
              <a:latin typeface="Philosopher"/>
              <a:ea typeface="Philosopher"/>
              <a:cs typeface="Philosopher"/>
              <a:sym typeface="Philosopher"/>
            </a:endParaRPr>
          </a:p>
        </p:txBody>
      </p:sp>
      <p:sp>
        <p:nvSpPr>
          <p:cNvPr id="52" name="Google Shape;52;p13"/>
          <p:cNvSpPr txBox="1"/>
          <p:nvPr/>
        </p:nvSpPr>
        <p:spPr>
          <a:xfrm>
            <a:off x="9273053"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000" b="1" i="0" u="none" strike="noStrike" cap="none" dirty="0">
                <a:solidFill>
                  <a:schemeClr val="dk1"/>
                </a:solidFill>
                <a:latin typeface="Philosopher"/>
                <a:ea typeface="Philosopher"/>
                <a:cs typeface="Philosopher"/>
                <a:sym typeface="Philosopher"/>
              </a:rPr>
              <a:t>8 ώρες αυτοκατευθυνόμενης μάθησης</a:t>
            </a:r>
            <a:endParaRPr sz="1050" dirty="0"/>
          </a:p>
        </p:txBody>
      </p:sp>
      <p:sp>
        <p:nvSpPr>
          <p:cNvPr id="53" name="Google Shape;53;p13"/>
          <p:cNvSpPr txBox="1"/>
          <p:nvPr/>
        </p:nvSpPr>
        <p:spPr>
          <a:xfrm>
            <a:off x="6124443" y="4811548"/>
            <a:ext cx="2859714" cy="1627119"/>
          </a:xfrm>
          <a:prstGeom prst="rect">
            <a:avLst/>
          </a:prstGeom>
          <a:noFill/>
          <a:ln>
            <a:noFill/>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Αυτή η παρουσίαση καλύπτει τις 6 ώρες </a:t>
            </a:r>
            <a:r>
              <a:rPr lang="el-GR" b="0" i="0" u="none" strike="noStrike" cap="none" dirty="0">
                <a:solidFill>
                  <a:schemeClr val="dk1"/>
                </a:solidFill>
                <a:latin typeface="Roboto"/>
                <a:ea typeface="Roboto"/>
                <a:cs typeface="Roboto"/>
                <a:sym typeface="Roboto"/>
              </a:rPr>
              <a:t>δια ζώσης </a:t>
            </a:r>
            <a:r>
              <a:rPr lang="cs-CZ" b="0" i="0" u="none" strike="noStrike" cap="none" dirty="0">
                <a:solidFill>
                  <a:schemeClr val="dk1"/>
                </a:solidFill>
                <a:latin typeface="Roboto"/>
                <a:ea typeface="Roboto"/>
                <a:cs typeface="Roboto"/>
                <a:sym typeface="Roboto"/>
              </a:rPr>
              <a:t>μάθησης .</a:t>
            </a:r>
            <a:endParaRPr sz="1200" dirty="0"/>
          </a:p>
          <a:p>
            <a:pPr marL="0" marR="0" lvl="0" indent="0"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Συνοδεύεται από ένα Σχέδιο Μαθήματος για τον συντονιστή.</a:t>
            </a:r>
            <a:endParaRPr b="0" i="0" u="none" strike="noStrike" cap="none" dirty="0">
              <a:solidFill>
                <a:schemeClr val="dk1"/>
              </a:solidFill>
              <a:latin typeface="Roboto"/>
              <a:ea typeface="Roboto"/>
              <a:cs typeface="Roboto"/>
              <a:sym typeface="Roboto"/>
            </a:endParaRPr>
          </a:p>
        </p:txBody>
      </p:sp>
      <p:sp>
        <p:nvSpPr>
          <p:cNvPr id="54" name="Google Shape;54;p13"/>
          <p:cNvSpPr txBox="1"/>
          <p:nvPr/>
        </p:nvSpPr>
        <p:spPr>
          <a:xfrm>
            <a:off x="9284368" y="4811548"/>
            <a:ext cx="2621120" cy="1796142"/>
          </a:xfrm>
          <a:prstGeom prst="rect">
            <a:avLst/>
          </a:prstGeom>
          <a:noFill/>
          <a:ln>
            <a:noFill/>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Προχωρήστε στην παρουσίαση με αυτοκατευθυνόμενους πόρους μάθησης με τον δικό σας ρυθμό!</a:t>
            </a:r>
            <a:endParaRPr b="0" i="0" u="none" strike="noStrike" cap="none" dirty="0">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60" name="Google Shape;60;p13"/>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Βίντεο</a:t>
            </a:r>
            <a:endParaRPr sz="4000" b="1" i="0" u="none" strike="noStrike" cap="non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4" name="Google Shape;264;p3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pic>
        <p:nvPicPr>
          <p:cNvPr id="265" name="Google Shape;265;p31"/>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266" name="Google Shape;266;p31"/>
          <p:cNvSpPr txBox="1"/>
          <p:nvPr/>
        </p:nvSpPr>
        <p:spPr>
          <a:xfrm>
            <a:off x="3683726" y="2609947"/>
            <a:ext cx="8188234" cy="238584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Στις επόμενες διαφάνειες παρουσιάζονται οκτώ πλατφόρμες και εργαλεία.</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72" name="Google Shape;272;p3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73" name="Google Shape;273;p32"/>
          <p:cNvPicPr preferRelativeResize="0"/>
          <p:nvPr/>
        </p:nvPicPr>
        <p:blipFill rotWithShape="1">
          <a:blip r:embed="rId5">
            <a:alphaModFix/>
          </a:blip>
          <a:srcRect/>
          <a:stretch/>
        </p:blipFill>
        <p:spPr>
          <a:xfrm>
            <a:off x="163286" y="6283219"/>
            <a:ext cx="2247900" cy="460922"/>
          </a:xfrm>
          <a:prstGeom prst="rect">
            <a:avLst/>
          </a:prstGeom>
          <a:noFill/>
          <a:ln>
            <a:noFill/>
          </a:ln>
        </p:spPr>
      </p:pic>
      <p:pic>
        <p:nvPicPr>
          <p:cNvPr id="274" name="Google Shape;274;p32" title="What is Kahoot!?"/>
          <p:cNvPicPr preferRelativeResize="0"/>
          <p:nvPr/>
        </p:nvPicPr>
        <p:blipFill rotWithShape="1">
          <a:blip r:embed="rId6">
            <a:alphaModFix/>
          </a:blip>
          <a:srcRect/>
          <a:stretch/>
        </p:blipFill>
        <p:spPr>
          <a:xfrm>
            <a:off x="1470741" y="914801"/>
            <a:ext cx="9501625" cy="5368418"/>
          </a:xfrm>
          <a:prstGeom prst="rect">
            <a:avLst/>
          </a:prstGeom>
          <a:noFill/>
          <a:ln>
            <a:noFill/>
          </a:ln>
        </p:spPr>
      </p:pic>
      <p:sp>
        <p:nvSpPr>
          <p:cNvPr id="275" name="Google Shape;275;p3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Kahoot</a:t>
            </a:r>
            <a:endParaRPr sz="1800" b="1" i="0" u="none" strike="noStrike" cap="none">
              <a:solidFill>
                <a:schemeClr val="dk1"/>
              </a:solidFill>
              <a:latin typeface="Philosopher"/>
              <a:ea typeface="Philosopher"/>
              <a:cs typeface="Philosopher"/>
              <a:sym typeface="Philosop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81" name="Google Shape;281;p3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82" name="Google Shape;282;p33"/>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283" name="Google Shape;283;p3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Μεντίμετρο</a:t>
            </a:r>
            <a:endParaRPr sz="1800" b="1" i="0" u="none" strike="noStrike" cap="none">
              <a:solidFill>
                <a:schemeClr val="dk1"/>
              </a:solidFill>
              <a:latin typeface="Philosopher"/>
              <a:ea typeface="Philosopher"/>
              <a:cs typeface="Philosopher"/>
              <a:sym typeface="Philosopher"/>
            </a:endParaRPr>
          </a:p>
        </p:txBody>
      </p:sp>
      <p:pic>
        <p:nvPicPr>
          <p:cNvPr id="284" name="Google Shape;284;p33" title="Say Hello to Mentimeter"/>
          <p:cNvPicPr preferRelativeResize="0"/>
          <p:nvPr/>
        </p:nvPicPr>
        <p:blipFill rotWithShape="1">
          <a:blip r:embed="rId6">
            <a:alphaModFix/>
          </a:blip>
          <a:srcRect/>
          <a:stretch/>
        </p:blipFill>
        <p:spPr>
          <a:xfrm>
            <a:off x="1443073" y="1025413"/>
            <a:ext cx="9305852" cy="52578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0" name="Google Shape;290;p3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91" name="Google Shape;291;p34"/>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292" name="Google Shape;292;p3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360</a:t>
            </a:r>
            <a:endParaRPr sz="1800" b="1" i="0" u="none" strike="noStrike" cap="none">
              <a:solidFill>
                <a:schemeClr val="dk1"/>
              </a:solidFill>
              <a:latin typeface="Philosopher"/>
              <a:ea typeface="Philosopher"/>
              <a:cs typeface="Philosopher"/>
              <a:sym typeface="Philosopher"/>
            </a:endParaRPr>
          </a:p>
        </p:txBody>
      </p:sp>
      <p:pic>
        <p:nvPicPr>
          <p:cNvPr id="293" name="Google Shape;293;p34" title="Articulate 360 Capterra Final"/>
          <p:cNvPicPr preferRelativeResize="0"/>
          <p:nvPr/>
        </p:nvPicPr>
        <p:blipFill rotWithShape="1">
          <a:blip r:embed="rId6">
            <a:alphaModFix/>
          </a:blip>
          <a:srcRect/>
          <a:stretch/>
        </p:blipFill>
        <p:spPr>
          <a:xfrm>
            <a:off x="1367937" y="798792"/>
            <a:ext cx="9456123" cy="53427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9" name="Google Shape;299;p3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300" name="Google Shape;300;p35"/>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301" name="Google Shape;301;p3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Canva</a:t>
            </a:r>
            <a:endParaRPr sz="1800" b="1" i="0" u="none" strike="noStrike" cap="none">
              <a:solidFill>
                <a:schemeClr val="dk1"/>
              </a:solidFill>
              <a:latin typeface="Philosopher"/>
              <a:ea typeface="Philosopher"/>
              <a:cs typeface="Philosopher"/>
              <a:sym typeface="Philosopher"/>
            </a:endParaRPr>
          </a:p>
        </p:txBody>
      </p:sp>
      <p:pic>
        <p:nvPicPr>
          <p:cNvPr id="302" name="Google Shape;302;p35" title="What is Canva? How Canva Made Design Simple"/>
          <p:cNvPicPr preferRelativeResize="0"/>
          <p:nvPr/>
        </p:nvPicPr>
        <p:blipFill rotWithShape="1">
          <a:blip r:embed="rId6">
            <a:alphaModFix/>
          </a:blip>
          <a:srcRect/>
          <a:stretch/>
        </p:blipFill>
        <p:spPr>
          <a:xfrm>
            <a:off x="1486044" y="824375"/>
            <a:ext cx="9219910" cy="520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08" name="Google Shape;308;p3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309" name="Google Shape;309;p36"/>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310" name="Google Shape;310;p3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Powtoon</a:t>
            </a:r>
            <a:endParaRPr sz="1800" b="1" i="0" u="none" strike="noStrike" cap="none">
              <a:solidFill>
                <a:schemeClr val="dk1"/>
              </a:solidFill>
              <a:latin typeface="Philosopher"/>
              <a:ea typeface="Philosopher"/>
              <a:cs typeface="Philosopher"/>
              <a:sym typeface="Philosopher"/>
            </a:endParaRPr>
          </a:p>
        </p:txBody>
      </p:sp>
      <p:pic>
        <p:nvPicPr>
          <p:cNvPr id="311" name="Google Shape;311;p36" title="Professional Presentation PowerPoint - by Powtoon"/>
          <p:cNvPicPr preferRelativeResize="0"/>
          <p:nvPr/>
        </p:nvPicPr>
        <p:blipFill rotWithShape="1">
          <a:blip r:embed="rId6">
            <a:alphaModFix/>
          </a:blip>
          <a:srcRect/>
          <a:stretch/>
        </p:blipFill>
        <p:spPr>
          <a:xfrm>
            <a:off x="1777478" y="989036"/>
            <a:ext cx="8637041" cy="48799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17" name="Google Shape;317;p3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318" name="Google Shape;318;p37"/>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319" name="Google Shape;319;p3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H5P</a:t>
            </a:r>
            <a:endParaRPr sz="1800" b="1" i="0" u="none" strike="noStrike" cap="none">
              <a:solidFill>
                <a:schemeClr val="dk1"/>
              </a:solidFill>
              <a:latin typeface="Philosopher"/>
              <a:ea typeface="Philosopher"/>
              <a:cs typeface="Philosopher"/>
              <a:sym typeface="Philosopher"/>
            </a:endParaRPr>
          </a:p>
        </p:txBody>
      </p:sp>
      <p:pic>
        <p:nvPicPr>
          <p:cNvPr id="320" name="Google Shape;320;p37" title="H5P – Introduction"/>
          <p:cNvPicPr preferRelativeResize="0"/>
          <p:nvPr/>
        </p:nvPicPr>
        <p:blipFill rotWithShape="1">
          <a:blip r:embed="rId6">
            <a:alphaModFix/>
          </a:blip>
          <a:srcRect/>
          <a:stretch/>
        </p:blipFill>
        <p:spPr>
          <a:xfrm>
            <a:off x="1863133" y="1071986"/>
            <a:ext cx="8465731" cy="47831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26" name="Google Shape;326;p3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327" name="Google Shape;327;p38"/>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328" name="Google Shape;328;p3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Quizlet</a:t>
            </a:r>
            <a:endParaRPr sz="1800" b="1" i="0" u="none" strike="noStrike" cap="none">
              <a:solidFill>
                <a:schemeClr val="dk1"/>
              </a:solidFill>
              <a:latin typeface="Philosopher"/>
              <a:ea typeface="Philosopher"/>
              <a:cs typeface="Philosopher"/>
              <a:sym typeface="Philosopher"/>
            </a:endParaRPr>
          </a:p>
        </p:txBody>
      </p:sp>
      <p:pic>
        <p:nvPicPr>
          <p:cNvPr id="329" name="Google Shape;329;p38" title="What is Quizlet?"/>
          <p:cNvPicPr preferRelativeResize="0"/>
          <p:nvPr/>
        </p:nvPicPr>
        <p:blipFill rotWithShape="1">
          <a:blip r:embed="rId6">
            <a:alphaModFix/>
          </a:blip>
          <a:srcRect/>
          <a:stretch/>
        </p:blipFill>
        <p:spPr>
          <a:xfrm>
            <a:off x="1757725" y="977875"/>
            <a:ext cx="8676549" cy="490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35" name="Google Shape;335;p3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336" name="Google Shape;336;p39"/>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337" name="Google Shape;337;p3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Βίντεο: Γενικά</a:t>
            </a:r>
            <a:endParaRPr sz="1800" b="1" i="0" u="none" strike="noStrike" cap="none">
              <a:solidFill>
                <a:schemeClr val="dk1"/>
              </a:solidFill>
              <a:latin typeface="Philosopher"/>
              <a:ea typeface="Philosopher"/>
              <a:cs typeface="Philosopher"/>
              <a:sym typeface="Philosopher"/>
            </a:endParaRPr>
          </a:p>
        </p:txBody>
      </p:sp>
      <p:pic>
        <p:nvPicPr>
          <p:cNvPr id="338" name="Google Shape;338;p39" title="How to create a genially in 5 steps"/>
          <p:cNvPicPr preferRelativeResize="0"/>
          <p:nvPr/>
        </p:nvPicPr>
        <p:blipFill rotWithShape="1">
          <a:blip r:embed="rId6">
            <a:alphaModFix/>
          </a:blip>
          <a:srcRect/>
          <a:stretch/>
        </p:blipFill>
        <p:spPr>
          <a:xfrm>
            <a:off x="1777478" y="989036"/>
            <a:ext cx="8637041" cy="48799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Δραστηριότητα 3: Δημιουργία ενός πόρου μικρομάθησης </a:t>
            </a:r>
            <a:endParaRPr sz="2400" b="1" i="0" u="none" strike="noStrike" cap="non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8" name="Google Shape;348;p4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349" name="Google Shape;349;p4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350" name="Google Shape;350;p40"/>
          <p:cNvSpPr txBox="1"/>
          <p:nvPr/>
        </p:nvSpPr>
        <p:spPr>
          <a:xfrm>
            <a:off x="943529" y="1717104"/>
            <a:ext cx="10304939" cy="4093388"/>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400"/>
              <a:buFont typeface="Arial" panose="020B0604020202020204" pitchFamily="34" charset="0"/>
              <a:buChar char="•"/>
            </a:pPr>
            <a:r>
              <a:rPr lang="cs-CZ" sz="2000" b="0" i="0" u="none" strike="noStrike" cap="none" dirty="0">
                <a:solidFill>
                  <a:srgbClr val="000000"/>
                </a:solidFill>
                <a:latin typeface="Philosopher"/>
                <a:ea typeface="Philosopher"/>
                <a:cs typeface="Philosopher"/>
                <a:sym typeface="Philosopher"/>
              </a:rPr>
              <a:t>Χωρίστε τους συμμετέχοντες </a:t>
            </a:r>
            <a:r>
              <a:rPr lang="cs-CZ" sz="2000" b="1" i="0" u="none" strike="noStrike" cap="none" dirty="0">
                <a:solidFill>
                  <a:srgbClr val="000000"/>
                </a:solidFill>
                <a:latin typeface="Philosopher"/>
                <a:ea typeface="Philosopher"/>
                <a:cs typeface="Philosopher"/>
                <a:sym typeface="Philosopher"/>
              </a:rPr>
              <a:t>σε μικρές ομάδες των 3-5 ατόμων.</a:t>
            </a:r>
            <a:endParaRPr sz="1200" dirty="0"/>
          </a:p>
          <a:p>
            <a:pPr marL="495300" marR="0" lvl="0" indent="-342900" algn="just" rtl="0">
              <a:lnSpc>
                <a:spcPct val="100000"/>
              </a:lnSpc>
              <a:spcBef>
                <a:spcPts val="0"/>
              </a:spcBef>
              <a:spcAft>
                <a:spcPts val="0"/>
              </a:spcAft>
              <a:buClr>
                <a:srgbClr val="000000"/>
              </a:buClr>
              <a:buSzPts val="2400"/>
              <a:buFont typeface="Arial" panose="020B0604020202020204" pitchFamily="34" charset="0"/>
              <a:buChar char="•"/>
            </a:pPr>
            <a:endParaRPr sz="20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400"/>
              <a:buFont typeface="Arial" panose="020B0604020202020204" pitchFamily="34" charset="0"/>
              <a:buChar char="•"/>
            </a:pPr>
            <a:r>
              <a:rPr lang="cs-CZ" sz="2000" b="0" i="0" u="none" strike="noStrike" cap="none" dirty="0">
                <a:solidFill>
                  <a:srgbClr val="000000"/>
                </a:solidFill>
                <a:latin typeface="Philosopher"/>
                <a:ea typeface="Philosopher"/>
                <a:cs typeface="Philosopher"/>
                <a:sym typeface="Philosopher"/>
              </a:rPr>
              <a:t>Δώστε σε κάθε ομάδα </a:t>
            </a:r>
            <a:r>
              <a:rPr lang="cs-CZ" sz="2000" b="1" i="0" u="none" strike="noStrike" cap="none" dirty="0">
                <a:solidFill>
                  <a:srgbClr val="000000"/>
                </a:solidFill>
                <a:latin typeface="Philosopher"/>
                <a:ea typeface="Philosopher"/>
                <a:cs typeface="Philosopher"/>
                <a:sym typeface="Philosopher"/>
              </a:rPr>
              <a:t>ένα συγκεκριμένο θέμα ή θεματικό τομέα που σχετίζεται με τους ενήλικες με χαμηλή ειδίκευση </a:t>
            </a:r>
            <a:r>
              <a:rPr lang="cs-CZ" sz="2000" b="0" i="0" u="none" strike="noStrike" cap="none" dirty="0">
                <a:solidFill>
                  <a:srgbClr val="000000"/>
                </a:solidFill>
                <a:latin typeface="Philosopher"/>
                <a:ea typeface="Philosopher"/>
                <a:cs typeface="Philosopher"/>
                <a:sym typeface="Philosopher"/>
              </a:rPr>
              <a:t>και στο οποίο θα επικεντρωθούν για τον πόρο μικρομάθησής τους. Παραδείγματα θα μπορούσαν να περιλαμβάνουν βασικές οικονομικές γνώσεις, ψηφιακές δεξιότητες, υγεία και ευεξία ή επικοινωνία στο χώρο εργασίας.</a:t>
            </a:r>
            <a:endParaRPr sz="1200" dirty="0"/>
          </a:p>
          <a:p>
            <a:pPr marL="495300" marR="0" lvl="0" indent="-342900" algn="just" rtl="0">
              <a:lnSpc>
                <a:spcPct val="100000"/>
              </a:lnSpc>
              <a:spcBef>
                <a:spcPts val="0"/>
              </a:spcBef>
              <a:spcAft>
                <a:spcPts val="0"/>
              </a:spcAft>
              <a:buClr>
                <a:srgbClr val="000000"/>
              </a:buClr>
              <a:buSzPts val="2400"/>
              <a:buFont typeface="Arial" panose="020B0604020202020204" pitchFamily="34" charset="0"/>
              <a:buChar char="•"/>
            </a:pPr>
            <a:endParaRPr sz="20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400"/>
              <a:buFont typeface="Arial" panose="020B0604020202020204" pitchFamily="34" charset="0"/>
              <a:buChar char="•"/>
            </a:pPr>
            <a:r>
              <a:rPr lang="cs-CZ" sz="2000" b="0" i="0" u="none" strike="noStrike" cap="none" dirty="0">
                <a:solidFill>
                  <a:srgbClr val="000000"/>
                </a:solidFill>
                <a:latin typeface="Philosopher"/>
                <a:ea typeface="Philosopher"/>
                <a:cs typeface="Philosopher"/>
                <a:sym typeface="Philosopher"/>
              </a:rPr>
              <a:t>Εξηγήστε ότι στόχος της δραστηριότητας είναι να </a:t>
            </a:r>
            <a:r>
              <a:rPr lang="cs-CZ" sz="2000" b="1" i="0" u="none" strike="noStrike" cap="none" dirty="0">
                <a:solidFill>
                  <a:srgbClr val="000000"/>
                </a:solidFill>
                <a:latin typeface="Philosopher"/>
                <a:ea typeface="Philosopher"/>
                <a:cs typeface="Philosopher"/>
                <a:sym typeface="Philosopher"/>
              </a:rPr>
              <a:t>σχεδιάσει και να δημιουργήσει </a:t>
            </a:r>
            <a:r>
              <a:rPr lang="cs-CZ" sz="2000" b="0" i="0" u="none" strike="noStrike" cap="none" dirty="0">
                <a:solidFill>
                  <a:srgbClr val="000000"/>
                </a:solidFill>
                <a:latin typeface="Philosopher"/>
                <a:ea typeface="Philosopher"/>
                <a:cs typeface="Philosopher"/>
                <a:sym typeface="Philosopher"/>
              </a:rPr>
              <a:t>κάθε ομάδα </a:t>
            </a:r>
            <a:r>
              <a:rPr lang="cs-CZ" sz="2000" b="1" i="0" u="none" strike="noStrike" cap="none" dirty="0">
                <a:solidFill>
                  <a:srgbClr val="000000"/>
                </a:solidFill>
                <a:latin typeface="Philosopher"/>
                <a:ea typeface="Philosopher"/>
                <a:cs typeface="Philosopher"/>
                <a:sym typeface="Philosopher"/>
              </a:rPr>
              <a:t>συνεργατικά έναν πόρο μικρομάθησης </a:t>
            </a:r>
            <a:r>
              <a:rPr lang="cs-CZ" sz="2000" b="0" i="0" u="none" strike="noStrike" cap="none" dirty="0">
                <a:solidFill>
                  <a:srgbClr val="000000"/>
                </a:solidFill>
                <a:latin typeface="Philosopher"/>
                <a:ea typeface="Philosopher"/>
                <a:cs typeface="Philosopher"/>
                <a:sym typeface="Philosopher"/>
              </a:rPr>
              <a:t>για το θέμα που της έχει ανατεθεί, χρησιμοποιώντας ένα ψηφιακό εργαλείο ή μια πλατφόρμα της επιλογής της.</a:t>
            </a:r>
            <a:endParaRPr sz="1200" dirty="0"/>
          </a:p>
          <a:p>
            <a:pPr marL="495300" marR="0" lvl="0" indent="-342900" algn="just" rtl="0">
              <a:lnSpc>
                <a:spcPct val="100000"/>
              </a:lnSpc>
              <a:spcBef>
                <a:spcPts val="0"/>
              </a:spcBef>
              <a:spcAft>
                <a:spcPts val="0"/>
              </a:spcAft>
              <a:buClr>
                <a:srgbClr val="000000"/>
              </a:buClr>
              <a:buSzPts val="2400"/>
              <a:buFont typeface="Arial" panose="020B0604020202020204" pitchFamily="34" charset="0"/>
              <a:buChar char="•"/>
            </a:pPr>
            <a:endParaRPr sz="20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400"/>
              <a:buFont typeface="Arial" panose="020B0604020202020204" pitchFamily="34" charset="0"/>
              <a:buChar char="•"/>
            </a:pPr>
            <a:r>
              <a:rPr lang="cs-CZ" sz="2000" b="0" i="0" u="none" strike="noStrike" cap="none" dirty="0">
                <a:solidFill>
                  <a:srgbClr val="000000"/>
                </a:solidFill>
                <a:latin typeface="Philosopher"/>
                <a:ea typeface="Philosopher"/>
                <a:cs typeface="Philosopher"/>
                <a:sym typeface="Philosopher"/>
              </a:rPr>
              <a:t>Αφιερώστε χρόνο για τα ακόλουθα βήματα που εξηγούνται στην </a:t>
            </a:r>
            <a:r>
              <a:rPr lang="cs-CZ" sz="2000" b="1" i="0" u="none" strike="noStrike" cap="none" dirty="0">
                <a:solidFill>
                  <a:srgbClr val="000000"/>
                </a:solidFill>
                <a:latin typeface="Philosopher"/>
                <a:ea typeface="Philosopher"/>
                <a:cs typeface="Philosopher"/>
                <a:sym typeface="Philosopher"/>
              </a:rPr>
              <a:t>επόμενη διαφάνεια</a:t>
            </a:r>
            <a:r>
              <a:rPr lang="cs-CZ" sz="2000" b="0" i="0" u="none" strike="noStrike" cap="none" dirty="0">
                <a:solidFill>
                  <a:srgbClr val="000000"/>
                </a:solidFill>
                <a:latin typeface="Philosopher"/>
                <a:ea typeface="Philosopher"/>
                <a:cs typeface="Philosopher"/>
                <a:sym typeface="Philosopher"/>
              </a:rPr>
              <a:t>.</a:t>
            </a:r>
            <a:endParaRPr sz="2000" b="0" i="1"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ΠΊΝΑΚΑΣ ΠΕΡΙΕΧΟΜΈΝΩΝ</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693525" y="1472155"/>
            <a:ext cx="43663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Μέρος 1 - Εισαγωγή και παγοθραυστικό </a:t>
            </a:r>
            <a:endParaRPr sz="1800" b="1" i="0" u="none" strike="noStrike" cap="none" dirty="0">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00063" y="2131000"/>
            <a:ext cx="495418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Μέρος 2 - Επισκόπηση της μικρομάθησης και των πλεονεκτημάτων της </a:t>
            </a:r>
            <a:endParaRPr sz="1800" b="1" i="0" u="none" strike="noStrike" cap="none" dirty="0">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00063" y="2810688"/>
            <a:ext cx="5347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Μέρος 3 - Ψηφιακά εργαλεία και πλατφόρμες για τη δημιουργία πόρων μικρομάθησης</a:t>
            </a:r>
            <a:endParaRPr sz="1800" b="1" i="0" u="none" strike="noStrike" cap="none" dirty="0">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00064" y="3603028"/>
            <a:ext cx="495418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Μέρος 4 - Αντιμετώπιση κοινών προκλήσεων και εμποδίων στην υιοθέτηση της μικρομάθησης</a:t>
            </a:r>
            <a:endParaRPr sz="1800" b="1" i="0" u="none" strike="noStrike" cap="none" dirty="0">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10;&#10;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6" name="Google Shape;76;p14" descr="A picture containing icon&#10;&#10;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pic>
        <p:nvPicPr>
          <p:cNvPr id="77" name="Google Shape;77;p14"/>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endParaRPr sz="1800" b="1" i="0" u="none" strike="noStrike" cap="non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41"/>
          <p:cNvSpPr/>
          <p:nvPr/>
        </p:nvSpPr>
        <p:spPr>
          <a:xfrm>
            <a:off x="4547312" y="755365"/>
            <a:ext cx="3975912" cy="6140937"/>
          </a:xfrm>
          <a:prstGeom prst="rect">
            <a:avLst/>
          </a:prstGeom>
          <a:solidFill>
            <a:srgbClr val="C59A00">
              <a:alpha val="69411"/>
            </a:srgbClr>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dirty="0">
                <a:solidFill>
                  <a:schemeClr val="dk1"/>
                </a:solidFill>
                <a:latin typeface="Arial"/>
                <a:ea typeface="Arial"/>
                <a:cs typeface="Arial"/>
                <a:sym typeface="Arial"/>
              </a:rPr>
              <a:t>ΔΗΜΙΟΥΡΓΙΑ</a:t>
            </a:r>
            <a:endParaRPr dirty="0"/>
          </a:p>
          <a:p>
            <a:pPr marL="285750" marR="0" lvl="0" indent="-285750" rtl="0">
              <a:lnSpc>
                <a:spcPct val="150000"/>
              </a:lnSpc>
              <a:spcBef>
                <a:spcPts val="0"/>
              </a:spcBef>
              <a:spcAft>
                <a:spcPts val="0"/>
              </a:spcAft>
              <a:buClr>
                <a:srgbClr val="000000"/>
              </a:buClr>
              <a:buSzPts val="1400"/>
              <a:buFont typeface="Arial"/>
              <a:buChar char="•"/>
            </a:pPr>
            <a:r>
              <a:rPr lang="cs-CZ" sz="1200" b="0" i="0" u="none" strike="noStrike" cap="none" dirty="0">
                <a:solidFill>
                  <a:srgbClr val="000000"/>
                </a:solidFill>
                <a:latin typeface="Arial"/>
                <a:ea typeface="Arial"/>
                <a:cs typeface="Arial"/>
                <a:sym typeface="Arial"/>
              </a:rPr>
              <a:t>Καθοδηγήστε τις ομάδες να χρησιμοποιήσουν το ψηφιακό εργαλείο ή την πλατφόρμα που επέλεξαν για να δημιουργήσουν τον πόρο μικρομάθησης. Μπορούν να αναπτύξουν διαφάνειες, διαδραστικές ενότητες, βίντεο, κουίζ ή οποιαδήποτε άλλη μορφή που ταιριάζει στο περιεχόμενο και στις δυνατότητες του εργαλείου/της πλατφόρμας τους.</a:t>
            </a:r>
            <a:endParaRPr sz="1200" dirty="0"/>
          </a:p>
          <a:p>
            <a:pPr marL="285750" marR="0" lvl="0" indent="-285750" rtl="0">
              <a:lnSpc>
                <a:spcPct val="150000"/>
              </a:lnSpc>
              <a:spcBef>
                <a:spcPts val="0"/>
              </a:spcBef>
              <a:spcAft>
                <a:spcPts val="0"/>
              </a:spcAft>
              <a:buClr>
                <a:srgbClr val="000000"/>
              </a:buClr>
              <a:buSzPts val="1400"/>
              <a:buFont typeface="Arial"/>
              <a:buChar char="•"/>
            </a:pPr>
            <a:r>
              <a:rPr lang="cs-CZ" sz="1200" b="0" i="0" u="none" strike="noStrike" cap="none" dirty="0">
                <a:solidFill>
                  <a:srgbClr val="000000"/>
                </a:solidFill>
                <a:latin typeface="Arial"/>
                <a:ea typeface="Arial"/>
                <a:cs typeface="Arial"/>
                <a:sym typeface="Arial"/>
              </a:rPr>
              <a:t>Ενθαρρύνετέ τους να χρησιμοποιούν στοιχεία πολυμέσων, όπως εικόνες, βίντεο και ήχο, για να ενισχύσουν τη μαθησιακή εμπειρία.</a:t>
            </a:r>
            <a:endParaRPr sz="1200" dirty="0"/>
          </a:p>
          <a:p>
            <a:pPr marL="285750" marR="0" lvl="0" indent="-285750" rtl="0">
              <a:lnSpc>
                <a:spcPct val="150000"/>
              </a:lnSpc>
              <a:spcBef>
                <a:spcPts val="0"/>
              </a:spcBef>
              <a:spcAft>
                <a:spcPts val="0"/>
              </a:spcAft>
              <a:buClr>
                <a:srgbClr val="000000"/>
              </a:buClr>
              <a:buSzPts val="1400"/>
              <a:buFont typeface="Arial"/>
              <a:buChar char="•"/>
            </a:pPr>
            <a:r>
              <a:rPr lang="cs-CZ" sz="1200" b="0" i="0" u="none" strike="noStrike" cap="none" dirty="0">
                <a:solidFill>
                  <a:srgbClr val="000000"/>
                </a:solidFill>
                <a:latin typeface="Arial"/>
                <a:ea typeface="Arial"/>
                <a:cs typeface="Arial"/>
                <a:sym typeface="Arial"/>
              </a:rPr>
              <a:t>Υπενθυμίστε στους συμμετέχοντες να διασφαλίσουν ότι ο πόρος είναι οπτικά ελκυστικός, προσβάσιμος και ευθυγραμμισμένος με τους μαθησιακούς στόχους που προσδιορίστηκαν στη φάση σχεδιασμού.</a:t>
            </a:r>
            <a:endParaRPr sz="1200" b="0" i="0" u="none" strike="noStrike" cap="none" dirty="0">
              <a:solidFill>
                <a:srgbClr val="000000"/>
              </a:solidFill>
              <a:latin typeface="Arial"/>
              <a:ea typeface="Arial"/>
              <a:cs typeface="Arial"/>
              <a:sym typeface="Arial"/>
            </a:endParaRPr>
          </a:p>
        </p:txBody>
      </p:sp>
      <p:sp>
        <p:nvSpPr>
          <p:cNvPr id="358" name="Google Shape;358;p41"/>
          <p:cNvSpPr/>
          <p:nvPr/>
        </p:nvSpPr>
        <p:spPr>
          <a:xfrm>
            <a:off x="8714232" y="751609"/>
            <a:ext cx="3055403" cy="6144693"/>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41"/>
          <p:cNvSpPr txBox="1"/>
          <p:nvPr/>
        </p:nvSpPr>
        <p:spPr>
          <a:xfrm>
            <a:off x="8913094" y="1849085"/>
            <a:ext cx="2657677"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400" b="1" i="0" u="none" strike="noStrike" cap="none" dirty="0">
                <a:solidFill>
                  <a:srgbClr val="000000"/>
                </a:solidFill>
                <a:latin typeface="Arial"/>
                <a:ea typeface="Arial"/>
                <a:cs typeface="Arial"/>
                <a:sym typeface="Arial"/>
              </a:rPr>
              <a:t>ΑΝΑΣΚΟΠΗΣΗ</a:t>
            </a:r>
            <a:endParaRPr sz="1400" b="0" i="0" u="none" strike="noStrike" cap="none" dirty="0">
              <a:solidFill>
                <a:srgbClr val="000000"/>
              </a:solidFill>
              <a:latin typeface="Arial"/>
              <a:ea typeface="Arial"/>
              <a:cs typeface="Arial"/>
              <a:sym typeface="Arial"/>
            </a:endParaRPr>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dirty="0">
                <a:solidFill>
                  <a:srgbClr val="000000"/>
                </a:solidFill>
                <a:latin typeface="Arial"/>
                <a:ea typeface="Arial"/>
                <a:cs typeface="Arial"/>
                <a:sym typeface="Arial"/>
              </a:rPr>
              <a:t>Συμβουλέψτε τις ομάδες να επανεξετάσουν τους πόρους μικρομάθησης και να κάνουν τις απαραίτητες αναθεωρήσεις ή βελτιώσεις.</a:t>
            </a:r>
            <a:endParaRPr dirty="0"/>
          </a:p>
          <a:p>
            <a:pPr marL="171450" marR="0" lvl="0" indent="-171450" algn="just" rtl="0">
              <a:lnSpc>
                <a:spcPct val="150000"/>
              </a:lnSpc>
              <a:spcBef>
                <a:spcPts val="0"/>
              </a:spcBef>
              <a:spcAft>
                <a:spcPts val="0"/>
              </a:spcAft>
              <a:buClr>
                <a:srgbClr val="000000"/>
              </a:buClr>
              <a:buSzPts val="1400"/>
              <a:buFont typeface="Arial"/>
              <a:buChar char="•"/>
            </a:pPr>
            <a:r>
              <a:rPr lang="cs-CZ" sz="1400" b="0" i="0" u="none" strike="noStrike" cap="none" dirty="0">
                <a:solidFill>
                  <a:srgbClr val="000000"/>
                </a:solidFill>
                <a:latin typeface="Arial"/>
                <a:ea typeface="Arial"/>
                <a:cs typeface="Arial"/>
                <a:sym typeface="Arial"/>
              </a:rPr>
              <a:t>Ενθαρρύνετέ τους να ελέγχουν τη σαφήνεια, την ακρίβεια και τη συνέπεια του περιεχομένου, καθώς και να δοκιμάζουν τυχόν διαδραστικά στοιχεία ή δραστηριότητες.</a:t>
            </a:r>
            <a:endParaRPr sz="1400" b="0" i="0" u="none" strike="noStrike" cap="none" dirty="0">
              <a:solidFill>
                <a:srgbClr val="000000"/>
              </a:solidFill>
              <a:latin typeface="Arial"/>
              <a:ea typeface="Arial"/>
              <a:cs typeface="Arial"/>
              <a:sym typeface="Arial"/>
            </a:endParaRPr>
          </a:p>
        </p:txBody>
      </p:sp>
      <p:sp>
        <p:nvSpPr>
          <p:cNvPr id="360" name="Google Shape;360;p41"/>
          <p:cNvSpPr txBox="1"/>
          <p:nvPr/>
        </p:nvSpPr>
        <p:spPr>
          <a:xfrm>
            <a:off x="762340" y="1992120"/>
            <a:ext cx="3375755" cy="4605947"/>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sz="1200" b="1" i="0" u="none" strike="noStrike" cap="none" dirty="0">
                <a:solidFill>
                  <a:schemeClr val="dk1"/>
                </a:solidFill>
                <a:latin typeface="Arial"/>
                <a:ea typeface="Arial"/>
                <a:cs typeface="Arial"/>
                <a:sym typeface="Arial"/>
              </a:rPr>
              <a:t>ΣΧΕΔΙΑΣΜΟΣ</a:t>
            </a:r>
            <a:endParaRPr sz="1200" dirty="0"/>
          </a:p>
          <a:p>
            <a:pPr marL="285750" marR="0" lvl="0" indent="-285750" rtl="0">
              <a:lnSpc>
                <a:spcPct val="150000"/>
              </a:lnSpc>
              <a:spcBef>
                <a:spcPts val="0"/>
              </a:spcBef>
              <a:spcAft>
                <a:spcPts val="0"/>
              </a:spcAft>
              <a:buClr>
                <a:srgbClr val="000000"/>
              </a:buClr>
              <a:buSzPts val="1400"/>
              <a:buFont typeface="Arial"/>
              <a:buChar char="•"/>
            </a:pPr>
            <a:r>
              <a:rPr lang="cs-CZ" sz="1200" b="0" i="0" u="none" strike="noStrike" cap="none" dirty="0">
                <a:solidFill>
                  <a:srgbClr val="000000"/>
                </a:solidFill>
                <a:latin typeface="Arial"/>
                <a:ea typeface="Arial"/>
                <a:cs typeface="Arial"/>
                <a:sym typeface="Arial"/>
              </a:rPr>
              <a:t>Ενθαρρύνετε τις ομάδες να κάνουν καταιγισμό ιδεών και να περιγράψουν τις βασικές έννοιες, τους μαθησιακούς στόχους και τη δομή του μικρο-μαθησιακού τους πόρου.</a:t>
            </a:r>
            <a:endParaRPr sz="1200" dirty="0"/>
          </a:p>
          <a:p>
            <a:pPr marL="285750" marR="0" lvl="0" indent="-285750" rtl="0">
              <a:lnSpc>
                <a:spcPct val="150000"/>
              </a:lnSpc>
              <a:spcBef>
                <a:spcPts val="0"/>
              </a:spcBef>
              <a:spcAft>
                <a:spcPts val="0"/>
              </a:spcAft>
              <a:buClr>
                <a:srgbClr val="000000"/>
              </a:buClr>
              <a:buSzPts val="1400"/>
              <a:buFont typeface="Arial"/>
              <a:buChar char="•"/>
            </a:pPr>
            <a:r>
              <a:rPr lang="cs-CZ" sz="1200" b="0" i="0" u="none" strike="noStrike" cap="none" dirty="0">
                <a:solidFill>
                  <a:srgbClr val="000000"/>
                </a:solidFill>
                <a:latin typeface="Arial"/>
                <a:ea typeface="Arial"/>
                <a:cs typeface="Arial"/>
                <a:sym typeface="Arial"/>
              </a:rPr>
              <a:t>Συμβουλέψτε τους να εξετάσουν το κοινό-στόχο, τα μαθησιακά αποτελέσματα και τυχόν ειδικές προκλήσεις ή ανάγκες των ενηλίκων με χαμηλή ειδίκευση.</a:t>
            </a:r>
            <a:endParaRPr sz="1200" dirty="0"/>
          </a:p>
          <a:p>
            <a:pPr marL="285750" marR="0" lvl="0" indent="-285750" rtl="0">
              <a:lnSpc>
                <a:spcPct val="150000"/>
              </a:lnSpc>
              <a:spcBef>
                <a:spcPts val="0"/>
              </a:spcBef>
              <a:spcAft>
                <a:spcPts val="0"/>
              </a:spcAft>
              <a:buClr>
                <a:srgbClr val="000000"/>
              </a:buClr>
              <a:buSzPts val="1400"/>
              <a:buFont typeface="Arial"/>
              <a:buChar char="•"/>
            </a:pPr>
            <a:r>
              <a:rPr lang="cs-CZ" sz="1200" b="0" i="0" u="none" strike="noStrike" cap="none" dirty="0">
                <a:solidFill>
                  <a:srgbClr val="000000"/>
                </a:solidFill>
                <a:latin typeface="Arial"/>
                <a:ea typeface="Arial"/>
                <a:cs typeface="Arial"/>
                <a:sym typeface="Arial"/>
              </a:rPr>
              <a:t>Υπενθυμίστε τους να διατηρήσουν τον πόρο σύντομο, ελκυστικό και επικεντρωμένο στην παροχή μάθησης σε μικρές δόσεις.</a:t>
            </a:r>
            <a:endParaRPr sz="1200" b="0" i="0" u="none" strike="noStrike" cap="none" dirty="0">
              <a:solidFill>
                <a:srgbClr val="000000"/>
              </a:solidFill>
              <a:latin typeface="Arial"/>
              <a:ea typeface="Arial"/>
              <a:cs typeface="Arial"/>
              <a:sym typeface="Aria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avLst/>
              <a:gdLst/>
              <a:ahLst/>
              <a:cxnLst/>
              <a:rect l="l" t="t" r="r" b="b"/>
              <a:pathLst>
                <a:path w="1693" h="424" extrusionOk="0">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avLst/>
              <a:gdLst/>
              <a:ahLst/>
              <a:cxnLst/>
              <a:rect l="l" t="t" r="r" b="b"/>
              <a:pathLst>
                <a:path w="13264" h="10966" extrusionOk="0">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avLst/>
              <a:gdLst/>
              <a:ahLst/>
              <a:cxnLst/>
              <a:rect l="l" t="t" r="r" b="b"/>
              <a:pathLst>
                <a:path w="11239" h="7791" extrusionOk="0">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5" name="Google Shape;365;p41"/>
          <p:cNvGrpSpPr/>
          <p:nvPr/>
        </p:nvGrpSpPr>
        <p:grpSpPr>
          <a:xfrm>
            <a:off x="9878448" y="947182"/>
            <a:ext cx="810660" cy="810663"/>
            <a:chOff x="6200801" y="4449777"/>
            <a:chExt cx="468319" cy="468321"/>
          </a:xfrm>
        </p:grpSpPr>
        <p:sp>
          <p:nvSpPr>
            <p:cNvPr id="366" name="Google Shape;366;p41"/>
            <p:cNvSpPr/>
            <p:nvPr/>
          </p:nvSpPr>
          <p:spPr>
            <a:xfrm>
              <a:off x="6499252" y="4603764"/>
              <a:ext cx="76200" cy="74614"/>
            </a:xfrm>
            <a:custGeom>
              <a:avLst/>
              <a:gdLst/>
              <a:ahLst/>
              <a:cxnLst/>
              <a:rect l="l" t="t" r="r" b="b"/>
              <a:pathLst>
                <a:path w="2118" h="2117" extrusionOk="0">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avLst/>
              <a:gdLst/>
              <a:ahLst/>
              <a:cxnLst/>
              <a:rect l="l" t="t" r="r" b="b"/>
              <a:pathLst>
                <a:path w="2713" h="1958" extrusionOk="0">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avLst/>
              <a:gdLst/>
              <a:ahLst/>
              <a:cxnLst/>
              <a:rect l="l" t="t" r="r" b="b"/>
              <a:pathLst>
                <a:path w="2713" h="1958" extrusionOk="0">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avLst/>
              <a:gdLst/>
              <a:ahLst/>
              <a:cxnLst/>
              <a:rect l="l" t="t" r="r" b="b"/>
              <a:pathLst>
                <a:path w="2118" h="2117" extrusionOk="0">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avLst/>
              <a:gdLst/>
              <a:ahLst/>
              <a:cxnLst/>
              <a:rect l="l" t="t" r="r" b="b"/>
              <a:pathLst>
                <a:path w="2726" h="2727" extrusionOk="0">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avLst/>
              <a:gdLst/>
              <a:ahLst/>
              <a:cxnLst/>
              <a:rect l="l" t="t" r="r" b="b"/>
              <a:pathLst>
                <a:path w="4598" h="2511" extrusionOk="0">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avLst/>
              <a:gdLst/>
              <a:ahLst/>
              <a:cxnLst/>
              <a:rect l="l" t="t" r="r" b="b"/>
              <a:pathLst>
                <a:path w="13264" h="13265" extrusionOk="0">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avLst/>
              <a:gdLst/>
              <a:ahLst/>
              <a:cxnLst/>
              <a:rect l="l" t="t" r="r" b="b"/>
              <a:pathLst>
                <a:path w="4177" h="4177" extrusionOk="0">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avLst/>
              <a:gdLst/>
              <a:ahLst/>
              <a:cxnLst/>
              <a:rect l="l" t="t" r="r" b="b"/>
              <a:pathLst>
                <a:path w="7227" h="3826" extrusionOk="0">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avLst/>
              <a:gdLst/>
              <a:ahLst/>
              <a:cxnLst/>
              <a:rect l="l" t="t" r="r" b="b"/>
              <a:pathLst>
                <a:path w="4168" h="3970" extrusionOk="0">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avLst/>
              <a:gdLst/>
              <a:ahLst/>
              <a:cxnLst/>
              <a:rect l="l" t="t" r="r" b="b"/>
              <a:pathLst>
                <a:path w="4167" h="3970" extrusionOk="0">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avLst/>
              <a:gdLst/>
              <a:ahLst/>
              <a:cxnLst/>
              <a:rect l="l" t="t" r="r" b="b"/>
              <a:pathLst>
                <a:path w="4167" h="3970" extrusionOk="0">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avLst/>
              <a:gdLst/>
              <a:ahLst/>
              <a:cxnLst/>
              <a:rect l="l" t="t" r="r" b="b"/>
              <a:pathLst>
                <a:path w="1602" h="706" extrusionOk="0">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80" name="Google Shape;380;p41" descr="A picture containing icon&#10;&#10;Description automatically generated"/>
          <p:cNvPicPr preferRelativeResize="0"/>
          <p:nvPr/>
        </p:nvPicPr>
        <p:blipFill rotWithShape="1">
          <a:blip r:embed="rId3">
            <a:alphaModFix/>
          </a:blip>
          <a:srcRect/>
          <a:stretch/>
        </p:blipFill>
        <p:spPr>
          <a:xfrm>
            <a:off x="10252596" y="30162"/>
            <a:ext cx="2106878" cy="1489469"/>
          </a:xfrm>
          <a:prstGeom prst="rect">
            <a:avLst/>
          </a:prstGeom>
          <a:noFill/>
          <a:ln>
            <a:noFill/>
          </a:ln>
        </p:spPr>
      </p:pic>
      <p:pic>
        <p:nvPicPr>
          <p:cNvPr id="381" name="Google Shape;381;p41"/>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42"/>
          <p:cNvGrpSpPr/>
          <p:nvPr/>
        </p:nvGrpSpPr>
        <p:grpSpPr>
          <a:xfrm>
            <a:off x="5470061" y="1303336"/>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4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391" name="Google Shape;391;p42"/>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392" name="Google Shape;392;p42"/>
          <p:cNvSpPr txBox="1"/>
          <p:nvPr/>
        </p:nvSpPr>
        <p:spPr>
          <a:xfrm>
            <a:off x="468946" y="1904742"/>
            <a:ext cx="11018520" cy="37856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Μετά το πέρας του καθορισμένου χρόνου, ζητήστε από κάθε ομάδα να παρουσιάσει τους πόρους μικρομάθησης στους υπόλοιπους συμμετέχοντες. </a:t>
            </a:r>
            <a:r>
              <a:rPr lang="cs-CZ" sz="2000" b="1" i="0" u="none" strike="noStrike" cap="none" dirty="0">
                <a:solidFill>
                  <a:srgbClr val="000000"/>
                </a:solidFill>
                <a:latin typeface="Philosopher"/>
                <a:ea typeface="Philosopher"/>
                <a:cs typeface="Philosopher"/>
                <a:sym typeface="Philosopher"/>
              </a:rPr>
              <a:t>Αφιερώστε 5-7 λεπτά για την παρουσίαση κάθε ομάδας</a:t>
            </a:r>
            <a:r>
              <a:rPr lang="cs-CZ" sz="2000" b="0" i="0" u="none" strike="noStrike" cap="none" dirty="0">
                <a:solidFill>
                  <a:srgbClr val="000000"/>
                </a:solidFill>
                <a:latin typeface="Philosopher"/>
                <a:ea typeface="Philosopher"/>
                <a:cs typeface="Philosopher"/>
                <a:sym typeface="Philosopher"/>
              </a:rPr>
              <a:t>, συμπεριλαμβανομένης μιας σύντομης επεξήγησης του θέματος, μιας επισκόπησης του πόρου και μιας επίδειξης των βασικών χαρακτηριστικών του.</a:t>
            </a:r>
            <a:endParaRPr sz="1200" dirty="0"/>
          </a:p>
          <a:p>
            <a:pPr marL="0" marR="0" lvl="0" indent="0" algn="just" rtl="0">
              <a:lnSpc>
                <a:spcPct val="100000"/>
              </a:lnSpc>
              <a:spcBef>
                <a:spcPts val="0"/>
              </a:spcBef>
              <a:spcAft>
                <a:spcPts val="0"/>
              </a:spcAft>
              <a:buNone/>
            </a:pPr>
            <a:endParaRPr sz="2000" b="0" i="0" u="none" strike="noStrike" cap="none" dirty="0">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Καθώς οι συμμετέχοντες παρουσιάζουν, ενθαρρύνετε τους άλλους </a:t>
            </a:r>
            <a:r>
              <a:rPr lang="cs-CZ" sz="2000" b="1" i="0" u="none" strike="noStrike" cap="none" dirty="0">
                <a:solidFill>
                  <a:srgbClr val="000000"/>
                </a:solidFill>
                <a:latin typeface="Philosopher"/>
                <a:ea typeface="Philosopher"/>
                <a:cs typeface="Philosopher"/>
                <a:sym typeface="Philosopher"/>
              </a:rPr>
              <a:t>να παρέχουν ανατροφοδότηση και να κάνουν ερωτήσεις</a:t>
            </a:r>
            <a:r>
              <a:rPr lang="cs-CZ" sz="2000" b="0" i="0" u="none" strike="noStrike" cap="none" dirty="0">
                <a:solidFill>
                  <a:srgbClr val="000000"/>
                </a:solidFill>
                <a:latin typeface="Philosopher"/>
                <a:ea typeface="Philosopher"/>
                <a:cs typeface="Philosopher"/>
                <a:sym typeface="Philosopher"/>
              </a:rPr>
              <a:t>. Προωθήστε ένα υποστηρικτικό και εποικοδομητικό περιβάλλον για την ανταλλαγή ιδεών και προτάσεων.</a:t>
            </a:r>
            <a:endParaRPr sz="1200" dirty="0"/>
          </a:p>
          <a:p>
            <a:pPr marL="0" marR="0" lvl="0" indent="0" algn="just" rtl="0">
              <a:lnSpc>
                <a:spcPct val="100000"/>
              </a:lnSpc>
              <a:spcBef>
                <a:spcPts val="0"/>
              </a:spcBef>
              <a:spcAft>
                <a:spcPts val="0"/>
              </a:spcAft>
              <a:buNone/>
            </a:pPr>
            <a:endParaRPr sz="2000" b="0" i="0" u="none" strike="noStrike" cap="none" dirty="0">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Αφήστε χρόνο για </a:t>
            </a:r>
            <a:r>
              <a:rPr lang="cs-CZ" sz="2000" b="1" i="0" u="none" strike="noStrike" cap="none" dirty="0">
                <a:solidFill>
                  <a:srgbClr val="000000"/>
                </a:solidFill>
                <a:latin typeface="Philosopher"/>
                <a:ea typeface="Philosopher"/>
                <a:cs typeface="Philosopher"/>
                <a:sym typeface="Philosopher"/>
              </a:rPr>
              <a:t>μια σύντομη συζήτηση μετά από κάθε παρουσίαση</a:t>
            </a:r>
            <a:r>
              <a:rPr lang="cs-CZ" sz="2000" b="0" i="0" u="none" strike="noStrike" cap="none" dirty="0">
                <a:solidFill>
                  <a:srgbClr val="000000"/>
                </a:solidFill>
                <a:latin typeface="Philosopher"/>
                <a:ea typeface="Philosopher"/>
                <a:cs typeface="Philosopher"/>
                <a:sym typeface="Philosopher"/>
              </a:rPr>
              <a:t>, όπου οι συμμετέχοντες μπορούν να προβληματιστούν σχετικά με τα δυνατά σημεία και τους τομείς που χρήζουν βελτίωσης σε κάθε πόρο μικρομάθησης.</a:t>
            </a:r>
            <a:endParaRPr sz="2000" b="0" i="0" u="none" strike="noStrike" cap="none" dirty="0">
              <a:solidFill>
                <a:srgbClr val="000000"/>
              </a:solidFill>
              <a:latin typeface="Philosopher"/>
              <a:ea typeface="Philosopher"/>
              <a:cs typeface="Philosopher"/>
              <a:sym typeface="Philosopher"/>
            </a:endParaRPr>
          </a:p>
        </p:txBody>
      </p:sp>
      <p:sp>
        <p:nvSpPr>
          <p:cNvPr id="393" name="Google Shape;393;p42"/>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Δραστηριότητα 3: Δημιουργία ενός πόρου μικρομάθησης </a:t>
            </a:r>
            <a:endParaRPr sz="2400" b="1"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p43"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Μέρος 4</a:t>
            </a:r>
            <a:endParaRPr sz="1800" b="1" i="0" u="none" strike="noStrike" cap="none" dirty="0">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7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a:buNone/>
            </a:pPr>
            <a:r>
              <a:rPr lang="cs-CZ" sz="1800" b="0" i="0" u="none" strike="noStrike" cap="none" dirty="0">
                <a:solidFill>
                  <a:schemeClr val="dk1"/>
                </a:solidFill>
                <a:latin typeface="Roboto"/>
                <a:ea typeface="Roboto"/>
                <a:cs typeface="Roboto"/>
                <a:sym typeface="Roboto"/>
              </a:rPr>
              <a:t>Αντιμετώπιση κοινών προκλήσεων και εμποδίων στην υιοθέτηση της μικρομάθησης</a:t>
            </a:r>
            <a:endParaRPr sz="1800" b="0" i="0" u="none" strike="noStrike" cap="none" dirty="0">
              <a:solidFill>
                <a:schemeClr val="dk1"/>
              </a:solidFill>
              <a:latin typeface="Roboto"/>
              <a:ea typeface="Roboto"/>
              <a:cs typeface="Roboto"/>
              <a:sym typeface="Roboto"/>
            </a:endParaRPr>
          </a:p>
        </p:txBody>
      </p:sp>
      <p:pic>
        <p:nvPicPr>
          <p:cNvPr id="402" name="Google Shape;402;p43"/>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Κοινές προκλήσεις για την υιοθέτηση της μικρομάθησης</a:t>
            </a:r>
            <a:endParaRPr sz="2800" b="1" i="0" u="none" strike="noStrike" cap="non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232253"/>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2" name="Google Shape;412;p4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413" name="Google Shape;413;p44"/>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414" name="Google Shape;414;p44"/>
          <p:cNvSpPr txBox="1"/>
          <p:nvPr/>
        </p:nvSpPr>
        <p:spPr>
          <a:xfrm>
            <a:off x="1760218" y="1590349"/>
            <a:ext cx="8671562" cy="47089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Έλλειψη ευαισθητοποίησης</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Πολλοί οργανισμοί δεν γνωρίζουν τα οφέλη και τις δυνατότητες της μικρομάθησης.</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Αντίσταση στην αλλαγή</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Ορισμένοι ενδιαφερόμενοι ενδέχεται να αντισταθούν στην υιοθέτηση της μικρομάθησης λόγω των παραδοσιακών μεθόδων κατάρτισης.</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Τεχνικοί περιορισμοί</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Η περιορισμένη πρόσβαση στην τεχνολογία ή η κακή ψηφιακή υποδομή μπορεί να εμποδίσει την εφαρμογή της μικρομάθησης.</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Ανάπτυξη περιεχομένου</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Η δημιουργία περιεχομένου σε μικρές διαστάσεις και ελκυστικού περιεχομένου μπορεί να είναι χρονοβόρα και απαιτητική.</a:t>
            </a:r>
            <a:endParaRPr sz="20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Ξεπερνώντας τις προκλήσεις</a:t>
            </a:r>
            <a:endParaRPr sz="2800" b="1" i="0" u="none" strike="noStrike" cap="non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24" name="Google Shape;424;p45"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425" name="Google Shape;425;p45"/>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426" name="Google Shape;426;p45"/>
          <p:cNvSpPr txBox="1"/>
          <p:nvPr/>
        </p:nvSpPr>
        <p:spPr>
          <a:xfrm>
            <a:off x="1492406" y="1573495"/>
            <a:ext cx="9565279"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Αύξηση της ευαισθητοποίησης</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Διεξαγωγή εκστρατειών ευαισθητοποίησης και εκπαιδευτικών σεμιναρίων για την εκπαίδευση των ενδιαφερομένων σχετικά με τα πλεονεκτήματα της μικρομάθησης.</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Διαχείριση αλλαγών</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Εφαρμογή στρατηγικών διαχείρισης της αλλαγής για την αντιμετώπιση της αντίστασης και την προώθηση μιας κουλτούρας συνεχούς μάθησης.</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Τεχνολογικές λύσεις</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Επενδύστε στην κατάλληλη τεχνολογική υποδομή και παρέχετε τους απαραίτητους πόρους για την αποτελεσματική εφαρμογή της μικρομάθησης.</a:t>
            </a:r>
            <a:endParaRPr sz="1200" dirty="0"/>
          </a:p>
          <a:p>
            <a:pPr marL="0" marR="0" lvl="0" indent="0" algn="ctr" rtl="0">
              <a:lnSpc>
                <a:spcPct val="10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Υποστήριξη ανάπτυξης περιεχομένου</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Καθορισμός κατευθυντήριων γραμμών και παροχή εργαλείων για την υποστήριξη των εκπαιδευτών και των εμπειρογνωμόνων σε θέματα που αφορούν την ανάπτυξη ελκυστικού περιεχομένου μικροεκπαίδευσης.</a:t>
            </a:r>
            <a:endParaRPr sz="20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Αντιμετώπιση των εμποδίων</a:t>
            </a:r>
            <a:endParaRPr sz="2800" b="1" i="0" u="none" strike="noStrike" cap="non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115771"/>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6" name="Google Shape;436;p4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437" name="Google Shape;437;p46"/>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438" name="Google Shape;438;p46"/>
          <p:cNvSpPr txBox="1"/>
          <p:nvPr/>
        </p:nvSpPr>
        <p:spPr>
          <a:xfrm>
            <a:off x="1492406" y="1573495"/>
            <a:ext cx="9565279" cy="4832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Εξατομικευμένες μαθησιακές διαδρομές</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Προσαρμόστε το περιεχόμενο της μικρομάθησης στις ανάγκες και τις προτιμήσεις των επιμέρους εκπαιδευομένων.</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Παιχνιδοποίηση και ανταμοιβές</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Ενσωματώστε στοιχεία παιχνιδιού και κίνητρα για να ενισχύσετε τη δέσμευση και τα κίνητρα των μαθητών.</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Προσέγγιση φιλική προς τα κινητά</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Διασφαλίστε ότι το περιεχόμενο της μικρομάθησης είναι προσβάσιμο σε κινητές συσκευές, ώστε να διευκολύνεται η ευέλικτη μάθηση.</a:t>
            </a:r>
            <a:endParaRPr sz="20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1" i="0" u="none" strike="noStrike" cap="none" dirty="0">
                <a:solidFill>
                  <a:srgbClr val="000000"/>
                </a:solidFill>
                <a:latin typeface="Philosopher"/>
                <a:ea typeface="Philosopher"/>
                <a:cs typeface="Philosopher"/>
                <a:sym typeface="Philosopher"/>
              </a:rPr>
              <a:t>Ευκαιρίες κοινωνικής μάθησης</a:t>
            </a:r>
            <a:endParaRPr sz="20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2000" b="0" i="0" u="none" strike="noStrike" cap="none" dirty="0">
                <a:solidFill>
                  <a:srgbClr val="000000"/>
                </a:solidFill>
                <a:latin typeface="Philosopher"/>
                <a:ea typeface="Philosopher"/>
                <a:cs typeface="Philosopher"/>
                <a:sym typeface="Philosopher"/>
              </a:rPr>
              <a:t>Ενθαρρύνετε τη συνεργασία και την ανταλλαγή γνώσεων μέσω φόρουμ συζητήσεων, ομάδων συνομιλίας ή εικονικών αιθουσών διδασκαλίας.</a:t>
            </a:r>
            <a:endParaRPr sz="20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Αξιολόγηση των πόρων μικρομάθησης</a:t>
            </a:r>
            <a:endParaRPr sz="2400" b="1" i="0" u="none" strike="noStrike" cap="non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49" name="Google Shape;449;p47"/>
          <p:cNvCxnSpPr/>
          <p:nvPr/>
        </p:nvCxnSpPr>
        <p:spPr>
          <a:xfrm>
            <a:off x="7707893"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50" name="Google Shape;450;p47"/>
          <p:cNvCxnSpPr/>
          <p:nvPr/>
        </p:nvCxnSpPr>
        <p:spPr>
          <a:xfrm>
            <a:off x="2286504" y="2995543"/>
            <a:ext cx="2015377" cy="0"/>
          </a:xfrm>
          <a:prstGeom prst="straightConnector1">
            <a:avLst/>
          </a:prstGeom>
          <a:noFill/>
          <a:ln w="25400" cap="flat" cmpd="sng">
            <a:solidFill>
              <a:schemeClr val="accent1"/>
            </a:solidFill>
            <a:prstDash val="solid"/>
            <a:miter lim="800000"/>
            <a:headEnd type="none" w="sm" len="sm"/>
            <a:tailEnd type="none" w="sm" len="sm"/>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02</a:t>
            </a:r>
            <a:endParaRPr sz="3600" b="1" i="0" u="none" strike="noStrike" cap="non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03</a:t>
            </a:r>
            <a:endParaRPr sz="3600" b="1" i="0" u="none" strike="noStrike" cap="non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04</a:t>
            </a:r>
            <a:endParaRPr sz="3600" b="1" i="0" u="none" strike="noStrike" cap="none">
              <a:solidFill>
                <a:schemeClr val="dk1"/>
              </a:solidFill>
              <a:latin typeface="Philosopher"/>
              <a:ea typeface="Philosopher"/>
              <a:cs typeface="Philosopher"/>
              <a:sym typeface="Philosopher"/>
            </a:endParaRPr>
          </a:p>
        </p:txBody>
      </p:sp>
      <p:sp>
        <p:nvSpPr>
          <p:cNvPr id="467" name="Google Shape;467;p47"/>
          <p:cNvSpPr txBox="1"/>
          <p:nvPr/>
        </p:nvSpPr>
        <p:spPr>
          <a:xfrm>
            <a:off x="832133" y="4110422"/>
            <a:ext cx="238447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Θέστε σαφείς στόχους</a:t>
            </a:r>
            <a:endParaRPr sz="1400" b="0" i="0" u="none" strike="noStrike" cap="none" dirty="0">
              <a:solidFill>
                <a:srgbClr val="000000"/>
              </a:solidFill>
              <a:latin typeface="Arial"/>
              <a:ea typeface="Arial"/>
              <a:cs typeface="Arial"/>
              <a:sym typeface="Arial"/>
            </a:endParaRPr>
          </a:p>
        </p:txBody>
      </p:sp>
      <p:sp>
        <p:nvSpPr>
          <p:cNvPr id="468" name="Google Shape;468;p47"/>
          <p:cNvSpPr txBox="1"/>
          <p:nvPr/>
        </p:nvSpPr>
        <p:spPr>
          <a:xfrm>
            <a:off x="858695" y="4920444"/>
            <a:ext cx="232568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cs-CZ" sz="1200" b="0" i="0" u="none" strike="noStrike" cap="none" dirty="0">
                <a:solidFill>
                  <a:srgbClr val="000000"/>
                </a:solidFill>
                <a:latin typeface="Roboto"/>
                <a:ea typeface="Roboto"/>
                <a:cs typeface="Roboto"/>
                <a:sym typeface="Roboto"/>
              </a:rPr>
              <a:t>Καθορίστε συγκεκριμένους μαθησιακούς στόχους και αποτελέσματα επιδόσεων που μπορούν να επιτευχθούν μέσω της μικρομάθησης.</a:t>
            </a:r>
            <a:endParaRPr sz="1200" b="0" i="0" u="none" strike="noStrike" cap="none" dirty="0">
              <a:solidFill>
                <a:srgbClr val="000000"/>
              </a:solidFill>
              <a:latin typeface="Roboto"/>
              <a:ea typeface="Roboto"/>
              <a:cs typeface="Roboto"/>
              <a:sym typeface="Roboto"/>
            </a:endParaRPr>
          </a:p>
        </p:txBody>
      </p:sp>
      <p:sp>
        <p:nvSpPr>
          <p:cNvPr id="469" name="Google Shape;469;p47"/>
          <p:cNvSpPr txBox="1"/>
          <p:nvPr/>
        </p:nvSpPr>
        <p:spPr>
          <a:xfrm>
            <a:off x="3502446" y="4036531"/>
            <a:ext cx="238447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Παρακολούθηση της προόδου των μαθητών</a:t>
            </a:r>
            <a:endParaRPr sz="1400" b="0" i="0" u="none" strike="noStrike" cap="none" dirty="0">
              <a:solidFill>
                <a:srgbClr val="000000"/>
              </a:solidFill>
              <a:latin typeface="Arial"/>
              <a:ea typeface="Arial"/>
              <a:cs typeface="Arial"/>
              <a:sym typeface="Arial"/>
            </a:endParaRPr>
          </a:p>
        </p:txBody>
      </p:sp>
      <p:sp>
        <p:nvSpPr>
          <p:cNvPr id="470" name="Google Shape;470;p47"/>
          <p:cNvSpPr txBox="1"/>
          <p:nvPr/>
        </p:nvSpPr>
        <p:spPr>
          <a:xfrm>
            <a:off x="3409686" y="4935062"/>
            <a:ext cx="256999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cs-CZ" sz="1200" b="0" i="0" u="none" strike="noStrike" cap="none" dirty="0">
                <a:solidFill>
                  <a:schemeClr val="dk1"/>
                </a:solidFill>
                <a:latin typeface="Roboto"/>
                <a:ea typeface="Roboto"/>
                <a:cs typeface="Roboto"/>
                <a:sym typeface="Roboto"/>
              </a:rPr>
              <a:t>Εφαρμόστε ένα ισχυρό σύστημα παρακολούθησης και ανάλυσης για την παρακολούθηση της δέσμευσης των εκπαιδευομένων, των ποσοστών ολοκλήρωσης και της διατήρησης των γνώσεων.</a:t>
            </a:r>
            <a:endParaRPr sz="1200" b="0" i="0" u="none" strike="noStrike" cap="none" dirty="0">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Συλλογή ανατροφοδότησης</a:t>
            </a:r>
            <a:endParaRPr sz="1400" b="0" i="0" u="none" strike="noStrike" cap="none">
              <a:solidFill>
                <a:srgbClr val="000000"/>
              </a:solidFill>
              <a:latin typeface="Arial"/>
              <a:ea typeface="Arial"/>
              <a:cs typeface="Arial"/>
              <a:sym typeface="Arial"/>
            </a:endParaRPr>
          </a:p>
        </p:txBody>
      </p:sp>
      <p:sp>
        <p:nvSpPr>
          <p:cNvPr id="472" name="Google Shape;472;p47"/>
          <p:cNvSpPr txBox="1"/>
          <p:nvPr/>
        </p:nvSpPr>
        <p:spPr>
          <a:xfrm>
            <a:off x="6202399" y="4920443"/>
            <a:ext cx="2569993"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cs-CZ" sz="1200" b="0" i="0" u="none" strike="noStrike" cap="none">
                <a:solidFill>
                  <a:schemeClr val="dk1"/>
                </a:solidFill>
                <a:latin typeface="Roboto"/>
                <a:ea typeface="Roboto"/>
                <a:cs typeface="Roboto"/>
                <a:sym typeface="Roboto"/>
              </a:rPr>
              <a:t>Συγκεντρώστε τακτικά ανατροφοδότηση από τους εκπαιδευόμενους και τους εκπαιδευτές για να εντοπίζετε τους τομείς που χρήζουν βελτίωσης και να κάνετε τις απαραίτητες προσαρμογές.</a:t>
            </a:r>
            <a:endParaRPr sz="1200" b="0" i="0" u="none" strike="noStrike" cap="none">
              <a:solidFill>
                <a:schemeClr val="dk1"/>
              </a:solidFill>
              <a:latin typeface="Roboto"/>
              <a:ea typeface="Roboto"/>
              <a:cs typeface="Roboto"/>
              <a:sym typeface="Roboto"/>
            </a:endParaRPr>
          </a:p>
        </p:txBody>
      </p:sp>
      <p:sp>
        <p:nvSpPr>
          <p:cNvPr id="473" name="Google Shape;473;p47"/>
          <p:cNvSpPr txBox="1"/>
          <p:nvPr/>
        </p:nvSpPr>
        <p:spPr>
          <a:xfrm>
            <a:off x="9007619" y="4334328"/>
            <a:ext cx="238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Συνεχής </a:t>
            </a:r>
            <a:r>
              <a:rPr lang="cs-CZ" sz="1800" b="1" dirty="0">
                <a:solidFill>
                  <a:schemeClr val="dk1"/>
                </a:solidFill>
                <a:latin typeface="Philosopher"/>
                <a:ea typeface="Philosopher"/>
                <a:cs typeface="Philosopher"/>
                <a:sym typeface="Philosopher"/>
              </a:rPr>
              <a:t>βελτίωση</a:t>
            </a:r>
            <a:endParaRPr sz="1400" b="0" i="0" u="none" strike="noStrike" cap="none" dirty="0">
              <a:solidFill>
                <a:srgbClr val="000000"/>
              </a:solidFill>
              <a:latin typeface="Arial"/>
              <a:ea typeface="Arial"/>
              <a:cs typeface="Arial"/>
              <a:sym typeface="Arial"/>
            </a:endParaRPr>
          </a:p>
        </p:txBody>
      </p:sp>
      <p:sp>
        <p:nvSpPr>
          <p:cNvPr id="474" name="Google Shape;474;p47"/>
          <p:cNvSpPr txBox="1"/>
          <p:nvPr/>
        </p:nvSpPr>
        <p:spPr>
          <a:xfrm>
            <a:off x="8995112" y="5024693"/>
            <a:ext cx="276989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cs-CZ" sz="1200" b="0" i="0" u="none" strike="noStrike" cap="none" dirty="0">
                <a:solidFill>
                  <a:schemeClr val="dk1"/>
                </a:solidFill>
                <a:latin typeface="Roboto"/>
                <a:ea typeface="Roboto"/>
                <a:cs typeface="Roboto"/>
                <a:sym typeface="Roboto"/>
              </a:rPr>
              <a:t>Χρησιμοποιήστε δεδομένα και πληροφορίες για να επαναλάβετε και να βελτιώσετε τα προγράμματα μικροεκπαίδευσης, διασφαλίζοντας ότι παραμένουν αποτελεσματικά και συναφή.</a:t>
            </a:r>
            <a:endParaRPr sz="1200" b="0" i="0" u="none" strike="noStrike" cap="none" dirty="0">
              <a:solidFill>
                <a:srgbClr val="000000"/>
              </a:solidFill>
              <a:latin typeface="Arial"/>
              <a:ea typeface="Arial"/>
              <a:cs typeface="Arial"/>
              <a:sym typeface="Arial"/>
            </a:endParaRPr>
          </a:p>
        </p:txBody>
      </p:sp>
      <p:pic>
        <p:nvPicPr>
          <p:cNvPr id="475" name="Google Shape;475;p47" descr="A picture containing icon&#10;&#10;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pic>
        <p:nvPicPr>
          <p:cNvPr id="476" name="Google Shape;476;p47"/>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Ιστορίες επιτυχίας και παραδείγματα</a:t>
            </a:r>
            <a:endParaRPr sz="2800" b="1" i="0" u="none" strike="noStrike" cap="none">
              <a:solidFill>
                <a:schemeClr val="dk1"/>
              </a:solidFill>
              <a:latin typeface="Philosopher"/>
              <a:ea typeface="Philosopher"/>
              <a:cs typeface="Philosopher"/>
              <a:sym typeface="Philosopher"/>
            </a:endParaRPr>
          </a:p>
        </p:txBody>
      </p:sp>
      <p:grpSp>
        <p:nvGrpSpPr>
          <p:cNvPr id="482" name="Google Shape;482;p48"/>
          <p:cNvGrpSpPr/>
          <p:nvPr/>
        </p:nvGrpSpPr>
        <p:grpSpPr>
          <a:xfrm>
            <a:off x="5470062" y="1287621"/>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6" name="Google Shape;486;p4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487" name="Google Shape;487;p48"/>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488" name="Google Shape;488;p48"/>
          <p:cNvSpPr txBox="1"/>
          <p:nvPr/>
        </p:nvSpPr>
        <p:spPr>
          <a:xfrm>
            <a:off x="727742" y="1826497"/>
            <a:ext cx="10378416" cy="43703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1800" b="1" i="0" u="none" strike="noStrike" cap="none" dirty="0">
                <a:solidFill>
                  <a:srgbClr val="000000"/>
                </a:solidFill>
                <a:latin typeface="Philosopher"/>
                <a:ea typeface="Philosopher"/>
                <a:cs typeface="Philosopher"/>
                <a:sym typeface="Philosopher"/>
              </a:rPr>
              <a:t>Παρουσίαση ιστοριών επιτυχίας</a:t>
            </a:r>
            <a:endParaRPr sz="18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Επισημάνετε παραδείγματα οργανισμών που έχουν υιοθετήσει με επιτυχία τη μικρομάθηση και έχουν επιτύχει θετικά αποτελέσματα.</a:t>
            </a:r>
            <a:endParaRPr sz="1100" dirty="0"/>
          </a:p>
          <a:p>
            <a:pPr marL="0" marR="0" lvl="0" indent="0" algn="ctr" rtl="0">
              <a:lnSpc>
                <a:spcPct val="100000"/>
              </a:lnSpc>
              <a:spcBef>
                <a:spcPts val="0"/>
              </a:spcBef>
              <a:spcAft>
                <a:spcPts val="0"/>
              </a:spcAft>
              <a:buNone/>
            </a:pPr>
            <a:endParaRPr sz="18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1" i="0" u="none" strike="noStrike" cap="none" dirty="0">
                <a:solidFill>
                  <a:srgbClr val="000000"/>
                </a:solidFill>
                <a:latin typeface="Philosopher"/>
                <a:ea typeface="Philosopher"/>
                <a:cs typeface="Philosopher"/>
                <a:sym typeface="Philosopher"/>
              </a:rPr>
              <a:t>Επίδειξη αντίκτυπου</a:t>
            </a:r>
            <a:endParaRPr sz="18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Μοιραστείτε δεδομένα και μετρήσεις που αναδεικνύουν τα οφέλη της μικρομάθησης, όπως η αυξημένη διατήρηση γνώσεων, η βελτίωση της απόδοσης και η μείωση του κόστους κατάρτισης.</a:t>
            </a:r>
            <a:endParaRPr sz="18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18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1" i="0" u="none" strike="noStrike" cap="none" dirty="0">
                <a:solidFill>
                  <a:srgbClr val="000000"/>
                </a:solidFill>
                <a:latin typeface="Philosopher"/>
                <a:ea typeface="Philosopher"/>
                <a:cs typeface="Philosopher"/>
                <a:sym typeface="Philosopher"/>
              </a:rPr>
              <a:t>Παρέχετε μαρτυρίες</a:t>
            </a:r>
            <a:endParaRPr sz="18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Συμπεριλάβετε αποσπάσματα ή μαρτυρίες από εκπαιδευόμενους ή εκπαιδευτές που έχουν βιώσει από πρώτο χέρι την αξία της μικρομάθησης.</a:t>
            </a:r>
            <a:endParaRPr sz="1100" dirty="0"/>
          </a:p>
          <a:p>
            <a:pPr marL="0" marR="0" lvl="0" indent="0" algn="ctr" rtl="0">
              <a:lnSpc>
                <a:spcPct val="100000"/>
              </a:lnSpc>
              <a:spcBef>
                <a:spcPts val="0"/>
              </a:spcBef>
              <a:spcAft>
                <a:spcPts val="0"/>
              </a:spcAft>
              <a:buNone/>
            </a:pPr>
            <a:endParaRPr sz="18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1" i="0" u="none" strike="noStrike" cap="none" dirty="0">
                <a:solidFill>
                  <a:srgbClr val="000000"/>
                </a:solidFill>
                <a:latin typeface="Philosopher"/>
                <a:ea typeface="Philosopher"/>
                <a:cs typeface="Philosopher"/>
                <a:sym typeface="Philosopher"/>
              </a:rPr>
              <a:t>Εμπνεύστε άλλους</a:t>
            </a:r>
            <a:endParaRPr sz="1800" b="1"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Χρησιμοποιήστε αυτά τα παραδείγματα για να παρακινήσετε και να ενθαρρύνετε άλλους οργανισμούς να ξεπεράσουν τις προκλήσεις τους και να αγκαλιάσουν τη μικρομάθηση.</a:t>
            </a:r>
            <a:endParaRPr sz="18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9"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494" name="Google Shape;494;p49"/>
          <p:cNvSpPr txBox="1"/>
          <p:nvPr/>
        </p:nvSpPr>
        <p:spPr>
          <a:xfrm>
            <a:off x="4573596" y="688927"/>
            <a:ext cx="4533828"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l-GR" sz="4000" b="1" dirty="0">
                <a:solidFill>
                  <a:schemeClr val="dk1"/>
                </a:solidFill>
                <a:latin typeface="Philosopher"/>
                <a:ea typeface="Philosopher"/>
                <a:cs typeface="Philosopher"/>
                <a:sym typeface="Philosopher"/>
              </a:rPr>
              <a:t>Ερωτήσεις!</a:t>
            </a:r>
            <a:endParaRPr sz="4000" b="1" i="0" u="none" strike="noStrike" cap="none" dirty="0">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500" name="Google Shape;500;p49"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pic>
        <p:nvPicPr>
          <p:cNvPr id="501" name="Google Shape;501;p49"/>
          <p:cNvPicPr preferRelativeResize="0"/>
          <p:nvPr/>
        </p:nvPicPr>
        <p:blipFill rotWithShape="1">
          <a:blip r:embed="rId5">
            <a:alphaModFix/>
          </a:blip>
          <a:srcRect/>
          <a:stretch/>
        </p:blipFill>
        <p:spPr>
          <a:xfrm>
            <a:off x="163286" y="6283219"/>
            <a:ext cx="2247900" cy="460922"/>
          </a:xfrm>
          <a:prstGeom prst="rect">
            <a:avLst/>
          </a:prstGeom>
          <a:noFill/>
          <a:ln>
            <a:noFill/>
          </a:ln>
        </p:spPr>
      </p:pic>
      <p:sp>
        <p:nvSpPr>
          <p:cNvPr id="502" name="Google Shape;502;p4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Έχετε </a:t>
            </a:r>
            <a:r>
              <a:rPr lang="cs-CZ" sz="3200" b="1" i="0" u="none" strike="noStrike" cap="none">
                <a:solidFill>
                  <a:schemeClr val="dk1"/>
                </a:solidFill>
                <a:latin typeface="Philosopher"/>
                <a:ea typeface="Philosopher"/>
                <a:cs typeface="Philosopher"/>
                <a:sym typeface="Philosopher"/>
              </a:rPr>
              <a:t>ερωτήσεις σχετικά με το </a:t>
            </a:r>
            <a:r>
              <a:rPr lang="cs-CZ" sz="3200" b="0" i="0" u="none" strike="noStrike" cap="none">
                <a:solidFill>
                  <a:schemeClr val="dk1"/>
                </a:solidFill>
                <a:latin typeface="Philosopher"/>
                <a:ea typeface="Philosopher"/>
                <a:cs typeface="Philosopher"/>
                <a:sym typeface="Philosopher"/>
              </a:rPr>
              <a:t>περιεχόμενο του εργαστηρίου; Μη διστάσετε να τις θέσετε τώρα!</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0"/>
          <p:cNvSpPr txBox="1"/>
          <p:nvPr/>
        </p:nvSpPr>
        <p:spPr>
          <a:xfrm>
            <a:off x="3870233" y="707379"/>
            <a:ext cx="4451532"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dirty="0">
                <a:solidFill>
                  <a:schemeClr val="dk1"/>
                </a:solidFill>
                <a:latin typeface="Philosopher"/>
                <a:ea typeface="Philosopher"/>
                <a:cs typeface="Philosopher"/>
                <a:sym typeface="Philosopher"/>
              </a:rPr>
              <a:t>Αξιολόγηση &amp; Συμπέρασμα</a:t>
            </a:r>
            <a:endParaRPr sz="4000" b="1" i="0" u="none" strike="noStrike" cap="none" dirty="0">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12" name="Google Shape;512;p5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513" name="Google Shape;513;p5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514" name="Google Shape;514;p5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Τι μάθατε σήμερα; Πώς θα μπορέσετε να χρησιμοποιήσετε τις νέες γνώσεις και δεξιότητές σας στο μέλλον;</a:t>
            </a:r>
            <a:endParaRPr dirty="0"/>
          </a:p>
          <a:p>
            <a:pPr marL="0" marR="0" lvl="0" indent="0" algn="ctr" rtl="0">
              <a:lnSpc>
                <a:spcPct val="100000"/>
              </a:lnSpc>
              <a:spcBef>
                <a:spcPts val="0"/>
              </a:spcBef>
              <a:spcAft>
                <a:spcPts val="0"/>
              </a:spcAft>
              <a:buClr>
                <a:schemeClr val="dk1"/>
              </a:buClr>
              <a:buSzPts val="1400"/>
              <a:buFont typeface="Philosopher"/>
              <a:buNone/>
            </a:pPr>
            <a:endParaRPr sz="3200" b="0"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dirty="0">
                <a:solidFill>
                  <a:schemeClr val="dk1"/>
                </a:solidFill>
                <a:latin typeface="Philosopher"/>
                <a:ea typeface="Philosopher"/>
                <a:cs typeface="Philosopher"/>
                <a:sym typeface="Philosopher"/>
              </a:rPr>
              <a:t>Παρακαλούμε, συμπληρώστε την </a:t>
            </a:r>
            <a:r>
              <a:rPr lang="cs-CZ" sz="3200" b="1" i="0" u="none" strike="noStrike" cap="none" dirty="0">
                <a:solidFill>
                  <a:schemeClr val="dk1"/>
                </a:solidFill>
                <a:latin typeface="Philosopher"/>
                <a:ea typeface="Philosopher"/>
                <a:cs typeface="Philosopher"/>
                <a:sym typeface="Philosopher"/>
              </a:rPr>
              <a:t>ηλεκτρονική έρευνα αξιολόγησης</a:t>
            </a:r>
            <a:r>
              <a:rPr lang="cs-CZ" sz="3200" b="0" i="0" u="none" strike="noStrike" cap="none" dirty="0">
                <a:solidFill>
                  <a:schemeClr val="dk1"/>
                </a:solidFill>
                <a:latin typeface="Philosopher"/>
                <a:ea typeface="Philosopher"/>
                <a:cs typeface="Philosopher"/>
                <a:sym typeface="Philosopher"/>
              </a:rPr>
              <a:t>!</a:t>
            </a:r>
            <a:endParaRPr sz="3200" b="0" i="0" u="none" strike="noStrike" cap="none" dirty="0">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84" name="Google Shape;84;p1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Μέρος 1</a:t>
            </a:r>
            <a:endParaRPr sz="1800" b="1" i="0" u="none" strike="noStrike" cap="none">
              <a:solidFill>
                <a:schemeClr val="dk1"/>
              </a:solidFill>
              <a:latin typeface="Philosopher"/>
              <a:ea typeface="Philosopher"/>
              <a:cs typeface="Philosopher"/>
              <a:sym typeface="Philosopher"/>
            </a:endParaRPr>
          </a:p>
        </p:txBody>
      </p:sp>
      <p:sp>
        <p:nvSpPr>
          <p:cNvPr id="85" name="Google Shape;85;p15"/>
          <p:cNvSpPr txBox="1"/>
          <p:nvPr/>
        </p:nvSpPr>
        <p:spPr>
          <a:xfrm>
            <a:off x="4363324" y="4483533"/>
            <a:ext cx="346534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cs-CZ" sz="2400" b="0" i="0" u="none" strike="noStrike" cap="none">
                <a:solidFill>
                  <a:schemeClr val="dk1"/>
                </a:solidFill>
                <a:latin typeface="Roboto"/>
                <a:ea typeface="Roboto"/>
                <a:cs typeface="Roboto"/>
                <a:sym typeface="Roboto"/>
              </a:rPr>
              <a:t>Εισαγωγή</a:t>
            </a:r>
            <a:br>
              <a:rPr lang="cs-CZ" sz="2400" b="0" i="0" u="none" strike="noStrike" cap="none">
                <a:solidFill>
                  <a:schemeClr val="dk1"/>
                </a:solidFill>
                <a:latin typeface="Roboto"/>
                <a:ea typeface="Roboto"/>
                <a:cs typeface="Roboto"/>
                <a:sym typeface="Roboto"/>
              </a:rPr>
            </a:br>
            <a:r>
              <a:rPr lang="cs-CZ" sz="2400" b="0" i="0" u="none" strike="noStrike" cap="none">
                <a:solidFill>
                  <a:schemeClr val="dk1"/>
                </a:solidFill>
                <a:latin typeface="Roboto"/>
                <a:ea typeface="Roboto"/>
                <a:cs typeface="Roboto"/>
                <a:sym typeface="Roboto"/>
              </a:rPr>
              <a:t>&amp; icebreaker</a:t>
            </a:r>
            <a:endParaRPr sz="2400" b="0" i="0" u="none" strike="noStrike" cap="none">
              <a:solidFill>
                <a:schemeClr val="dk1"/>
              </a:solidFill>
              <a:latin typeface="Roboto"/>
              <a:ea typeface="Roboto"/>
              <a:cs typeface="Roboto"/>
              <a:sym typeface="Roboto"/>
            </a:endParaRPr>
          </a:p>
        </p:txBody>
      </p:sp>
      <p:pic>
        <p:nvPicPr>
          <p:cNvPr id="86" name="Google Shape;86;p15"/>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1"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51"/>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522" name="Google Shape;522;p51"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523" name="Google Shape;523;p51"/>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9" name="Google Shape;529;p52"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530" name="Google Shape;530;p52"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531" name="Google Shape;531;p52"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532" name="Google Shape;532;p52"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533" name="Google Shape;533;p52"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534" name="Google Shape;534;p52"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535" name="Google Shape;535;p52"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536" name="Google Shape;536;p52"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537" name="Google Shape;537;p52"/>
          <p:cNvSpPr txBox="1"/>
          <p:nvPr/>
        </p:nvSpPr>
        <p:spPr>
          <a:xfrm>
            <a:off x="5760827" y="6460532"/>
            <a:ext cx="535038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"Η υποστήριξη της παρούσας δημοσίευσης από την Ευρωπαϊκή Επιτροπή δεν συνιστά έγκριση του περιεχομένου της, το οποίο αντανακλά τις απόψεις μόνο των συγγραφέων, και η Επιτροπή δεν μπορεί να θεωρηθεί υπεύθυνη για οποιαδήποτε χρήση των πληροφοριών που περιέχονται σε αυτήν." </a:t>
            </a:r>
            <a:endParaRPr/>
          </a:p>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Αριθμός έργου: 2022-1-LT01-KA220-ADU-000085898</a:t>
            </a:r>
            <a:endParaRPr sz="800" b="1" i="0" u="none" strike="noStrike" cap="none" baseline="30000">
              <a:solidFill>
                <a:srgbClr val="000000"/>
              </a:solidFill>
              <a:latin typeface="Noto Sans"/>
              <a:ea typeface="Noto Sans"/>
              <a:cs typeface="Noto Sans"/>
              <a:sym typeface="Noto Sans"/>
            </a:endParaRPr>
          </a:p>
        </p:txBody>
      </p:sp>
      <p:pic>
        <p:nvPicPr>
          <p:cNvPr id="538" name="Google Shape;538;p52"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539" name="Google Shape;539;p52"/>
          <p:cNvPicPr preferRelativeResize="0"/>
          <p:nvPr/>
        </p:nvPicPr>
        <p:blipFill rotWithShape="1">
          <a:blip r:embed="rId12">
            <a:alphaModFix/>
          </a:blip>
          <a:srcRect/>
          <a:stretch/>
        </p:blipFill>
        <p:spPr>
          <a:xfrm>
            <a:off x="166608" y="6355889"/>
            <a:ext cx="2247900" cy="4609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6" descr="A picture containing text, person, person&#10;&#10;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Γεια σας!</a:t>
            </a:r>
            <a:endParaRPr sz="1800" b="1" i="0" u="none" strike="noStrike" cap="none">
              <a:solidFill>
                <a:schemeClr val="dk1"/>
              </a:solidFill>
              <a:latin typeface="Philosopher"/>
              <a:ea typeface="Philosopher"/>
              <a:cs typeface="Philosopher"/>
              <a:sym typeface="Philosopher"/>
            </a:endParaRPr>
          </a:p>
        </p:txBody>
      </p:sp>
      <p:sp>
        <p:nvSpPr>
          <p:cNvPr id="94" name="Google Shape;94;p16"/>
          <p:cNvSpPr txBox="1"/>
          <p:nvPr/>
        </p:nvSpPr>
        <p:spPr>
          <a:xfrm>
            <a:off x="1108250" y="1443089"/>
            <a:ext cx="4030045" cy="2649940"/>
          </a:xfrm>
          <a:prstGeom prst="rect">
            <a:avLst/>
          </a:prstGeom>
          <a:noFill/>
          <a:ln>
            <a:noFill/>
          </a:ln>
        </p:spPr>
        <p:txBody>
          <a:bodyPr spcFirstLastPara="1" wrap="square" lIns="91425" tIns="91425" rIns="91425" bIns="91425" anchor="ctr" anchorCtr="0">
            <a:noAutofit/>
          </a:bodyPr>
          <a:lstStyle/>
          <a:p>
            <a:pPr marL="0" marR="0" lvl="0" indent="0" algn="just" rtl="0">
              <a:spcBef>
                <a:spcPts val="0"/>
              </a:spcBef>
              <a:spcAft>
                <a:spcPts val="0"/>
              </a:spcAft>
              <a:buClr>
                <a:schemeClr val="dk1"/>
              </a:buClr>
              <a:buSzPts val="1000"/>
              <a:buFont typeface="Roboto"/>
              <a:buNone/>
            </a:pPr>
            <a:r>
              <a:rPr lang="cs-CZ" sz="1600" b="0" i="0" u="none" strike="noStrike" cap="none" dirty="0">
                <a:solidFill>
                  <a:schemeClr val="dk1"/>
                </a:solidFill>
                <a:latin typeface="Philosopher"/>
                <a:ea typeface="Philosopher"/>
                <a:cs typeface="Philosopher"/>
                <a:sym typeface="Philosopher"/>
              </a:rPr>
              <a:t>Σε αυτή την παρουσίαση, θα διερευνήσουμε πώς οι εκπαιδευτές ενηλίκων μπορούν να αναπτύξουν τους δικούς τους ψηφιακούς πόρους μικρομάθησης για την υποστήριξη ενηλίκων με χαμηλά προσόντα.</a:t>
            </a:r>
            <a:endParaRPr sz="1600" b="0" i="0" u="none" strike="noStrike" cap="none" dirty="0">
              <a:solidFill>
                <a:schemeClr val="dk1"/>
              </a:solidFill>
              <a:latin typeface="Philosopher"/>
              <a:ea typeface="Philosopher"/>
              <a:cs typeface="Philosopher"/>
              <a:sym typeface="Philosopher"/>
            </a:endParaRPr>
          </a:p>
          <a:p>
            <a:pPr marL="0" marR="0" lvl="0" indent="0" algn="just" rtl="0">
              <a:spcBef>
                <a:spcPts val="0"/>
              </a:spcBef>
              <a:spcAft>
                <a:spcPts val="0"/>
              </a:spcAft>
              <a:buClr>
                <a:schemeClr val="dk1"/>
              </a:buClr>
              <a:buSzPts val="1000"/>
              <a:buFont typeface="Roboto"/>
              <a:buNone/>
            </a:pPr>
            <a:r>
              <a:rPr lang="cs-CZ" sz="1600" b="0" i="0" u="none" strike="noStrike" cap="none" dirty="0">
                <a:solidFill>
                  <a:schemeClr val="dk1"/>
                </a:solidFill>
                <a:latin typeface="Philosopher"/>
                <a:ea typeface="Philosopher"/>
                <a:cs typeface="Philosopher"/>
                <a:sym typeface="Philosopher"/>
              </a:rPr>
              <a:t>Στο τέλος αυτής της παρουσίασης, θα έχετε κατανοήσει καλύτερα τα εργαλεία και τις στρατηγικές που απαιτούνται για τη δημιουργία αποτελεσματικών πόρων μικρομάθησης.</a:t>
            </a:r>
            <a:endParaRPr sz="1600" b="0" i="0" u="none" strike="noStrike" cap="none" dirty="0">
              <a:solidFill>
                <a:schemeClr val="dk1"/>
              </a:solidFill>
              <a:latin typeface="Philosopher"/>
              <a:ea typeface="Philosopher"/>
              <a:cs typeface="Philosopher"/>
              <a:sym typeface="Philosopher"/>
            </a:endParaRPr>
          </a:p>
        </p:txBody>
      </p:sp>
      <p:pic>
        <p:nvPicPr>
          <p:cNvPr id="95" name="Google Shape;95;p16" descr="A picture containing icon&#10;&#10;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pic>
        <p:nvPicPr>
          <p:cNvPr id="96" name="Google Shape;96;p16"/>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7" descr="A person walking on a beach&#10;&#10;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7"/>
          <p:cNvSpPr txBox="1"/>
          <p:nvPr/>
        </p:nvSpPr>
        <p:spPr>
          <a:xfrm>
            <a:off x="6291943" y="424543"/>
            <a:ext cx="5540828" cy="60295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800" b="1" i="0" u="none" strike="noStrike" cap="none" dirty="0">
                <a:solidFill>
                  <a:schemeClr val="dk1"/>
                </a:solidFill>
                <a:latin typeface="Philosopher"/>
                <a:ea typeface="Philosopher"/>
                <a:cs typeface="Philosopher"/>
                <a:sym typeface="Philosopher"/>
              </a:rPr>
              <a:t>Γνωρίζατε ότι σε πολλές ευρωπαϊκές χώρες, η πλειονότητα των ενηλίκων με χαμηλή ειδίκευση δεν λαμβάνει την εκπαίδευση και την κατάρτιση που χρειάζεται για να επιτύχει στο σημερινό εργατικό δυναμικό; </a:t>
            </a:r>
            <a:endParaRPr sz="28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28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2800" b="1" i="0" u="none" strike="noStrike" cap="none" dirty="0">
                <a:solidFill>
                  <a:schemeClr val="dk1"/>
                </a:solidFill>
                <a:latin typeface="Philosopher"/>
                <a:ea typeface="Philosopher"/>
                <a:cs typeface="Philosopher"/>
                <a:sym typeface="Philosopher"/>
              </a:rPr>
              <a:t>Οι πόροι μικρομάθησης θα μπορούσαν να είναι το κλειδί για την προσέγγιση αυτών των ατόμων.</a:t>
            </a:r>
            <a:endParaRPr sz="2800" b="1" i="0" u="none" strike="noStrike" cap="none" dirty="0">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endParaRPr sz="5400" b="1" i="0" u="none" strike="noStrike" cap="none">
              <a:solidFill>
                <a:schemeClr val="dk1"/>
              </a:solidFill>
              <a:latin typeface="Philosopher"/>
              <a:ea typeface="Philosopher"/>
              <a:cs typeface="Philosopher"/>
              <a:sym typeface="Philosopher"/>
            </a:endParaRPr>
          </a:p>
        </p:txBody>
      </p:sp>
      <p:pic>
        <p:nvPicPr>
          <p:cNvPr id="105" name="Google Shape;105;p17"/>
          <p:cNvPicPr preferRelativeResize="0"/>
          <p:nvPr/>
        </p:nvPicPr>
        <p:blipFill rotWithShape="1">
          <a:blip r:embed="rId4">
            <a:alphaModFix/>
          </a:blip>
          <a:srcRect/>
          <a:stretch/>
        </p:blipFill>
        <p:spPr>
          <a:xfrm>
            <a:off x="304800" y="6454100"/>
            <a:ext cx="1143767" cy="249086"/>
          </a:xfrm>
          <a:prstGeom prst="rect">
            <a:avLst/>
          </a:prstGeom>
          <a:noFill/>
          <a:ln>
            <a:noFill/>
          </a:ln>
        </p:spPr>
      </p:pic>
      <p:pic>
        <p:nvPicPr>
          <p:cNvPr id="106" name="Google Shape;106;p17"/>
          <p:cNvPicPr preferRelativeResize="0"/>
          <p:nvPr/>
        </p:nvPicPr>
        <p:blipFill rotWithShape="1">
          <a:blip r:embed="rId5">
            <a:alphaModFix/>
          </a:blip>
          <a:srcRect/>
          <a:stretch/>
        </p:blipFill>
        <p:spPr>
          <a:xfrm>
            <a:off x="163286" y="6283219"/>
            <a:ext cx="2247900" cy="4609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3870713" y="504488"/>
            <a:ext cx="4000791" cy="30277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dirty="0">
                <a:solidFill>
                  <a:schemeClr val="dk1"/>
                </a:solidFill>
                <a:latin typeface="Philosopher"/>
                <a:ea typeface="Philosopher"/>
                <a:cs typeface="Philosopher"/>
                <a:sym typeface="Philosopher"/>
              </a:rPr>
              <a:t>Δραστηριότητα 1: Παγοθραύστης - Ψηφιακό κυνήγι θησαυρού</a:t>
            </a:r>
            <a:endParaRPr sz="2400" b="1" i="0" u="none" strike="noStrike" cap="none" dirty="0">
              <a:solidFill>
                <a:schemeClr val="dk1"/>
              </a:solidFill>
              <a:latin typeface="Philosopher"/>
              <a:ea typeface="Philosopher"/>
              <a:cs typeface="Philosopher"/>
              <a:sym typeface="Philosopher"/>
            </a:endParaRPr>
          </a:p>
        </p:txBody>
      </p:sp>
      <p:grpSp>
        <p:nvGrpSpPr>
          <p:cNvPr id="112" name="Google Shape;112;p18"/>
          <p:cNvGrpSpPr/>
          <p:nvPr/>
        </p:nvGrpSpPr>
        <p:grpSpPr>
          <a:xfrm>
            <a:off x="5342046" y="1289488"/>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6" name="Google Shape;116;p1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17" name="Google Shape;117;p18"/>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18" name="Google Shape;118;p18"/>
          <p:cNvSpPr txBox="1"/>
          <p:nvPr/>
        </p:nvSpPr>
        <p:spPr>
          <a:xfrm>
            <a:off x="642431" y="1802149"/>
            <a:ext cx="10651106" cy="4031833"/>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mj-lt"/>
              <a:buAutoNum type="arabicPeriod"/>
            </a:pPr>
            <a:r>
              <a:rPr lang="cs-CZ" sz="1600" b="0" i="0" u="none" strike="noStrike" cap="none" dirty="0">
                <a:solidFill>
                  <a:srgbClr val="000000"/>
                </a:solidFill>
                <a:latin typeface="Philosopher"/>
                <a:ea typeface="Philosopher"/>
                <a:cs typeface="Philosopher"/>
                <a:sym typeface="Philosopher"/>
              </a:rPr>
              <a:t>Χωρίστε τους συμμετέχοντες σε </a:t>
            </a:r>
            <a:r>
              <a:rPr lang="cs-CZ" sz="1600" b="1" i="0" u="none" strike="noStrike" cap="none" dirty="0">
                <a:solidFill>
                  <a:srgbClr val="000000"/>
                </a:solidFill>
                <a:latin typeface="Philosopher"/>
                <a:ea typeface="Philosopher"/>
                <a:cs typeface="Philosopher"/>
                <a:sym typeface="Philosopher"/>
              </a:rPr>
              <a:t>ομάδες των 3-4 ατόμων</a:t>
            </a:r>
            <a:r>
              <a:rPr lang="cs-CZ" sz="1600" b="0" i="0" u="none" strike="noStrike" cap="none" dirty="0">
                <a:solidFill>
                  <a:srgbClr val="000000"/>
                </a:solidFill>
                <a:latin typeface="Philosopher"/>
                <a:ea typeface="Philosopher"/>
                <a:cs typeface="Philosopher"/>
                <a:sym typeface="Philosopher"/>
              </a:rPr>
              <a:t>.</a:t>
            </a:r>
            <a:endParaRPr sz="1600" dirty="0"/>
          </a:p>
          <a:p>
            <a:pPr marL="469900" marR="0" lvl="0" indent="-342900" algn="just" rtl="0">
              <a:lnSpc>
                <a:spcPct val="100000"/>
              </a:lnSpc>
              <a:spcBef>
                <a:spcPts val="0"/>
              </a:spcBef>
              <a:spcAft>
                <a:spcPts val="0"/>
              </a:spcAft>
              <a:buClr>
                <a:srgbClr val="000000"/>
              </a:buClr>
              <a:buSzPts val="2000"/>
              <a:buFont typeface="+mj-lt"/>
              <a:buAutoNum type="arabicPeriod"/>
            </a:pPr>
            <a:endParaRPr sz="16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mj-lt"/>
              <a:buAutoNum type="arabicPeriod"/>
            </a:pPr>
            <a:r>
              <a:rPr lang="cs-CZ" sz="1600" b="0" i="0" u="none" strike="noStrike" cap="none" dirty="0">
                <a:solidFill>
                  <a:srgbClr val="000000"/>
                </a:solidFill>
                <a:latin typeface="Philosopher"/>
                <a:ea typeface="Philosopher"/>
                <a:cs typeface="Philosopher"/>
                <a:sym typeface="Philosopher"/>
              </a:rPr>
              <a:t>Δώστε σε κάθε </a:t>
            </a:r>
            <a:r>
              <a:rPr lang="cs-CZ" sz="1600" b="1" i="0" u="none" strike="noStrike" cap="none" dirty="0">
                <a:solidFill>
                  <a:srgbClr val="000000"/>
                </a:solidFill>
                <a:latin typeface="Philosopher"/>
                <a:ea typeface="Philosopher"/>
                <a:cs typeface="Philosopher"/>
                <a:sym typeface="Philosopher"/>
              </a:rPr>
              <a:t>ομάδα έναν κατάλογο ψηφιακών εργαλείων, πλατφορμών ή εφαρμογών </a:t>
            </a:r>
            <a:r>
              <a:rPr lang="cs-CZ" sz="1600" b="0" i="0" u="none" strike="noStrike" cap="none" dirty="0">
                <a:solidFill>
                  <a:srgbClr val="000000"/>
                </a:solidFill>
                <a:latin typeface="Philosopher"/>
                <a:ea typeface="Philosopher"/>
                <a:cs typeface="Philosopher"/>
                <a:sym typeface="Philosopher"/>
              </a:rPr>
              <a:t>που μπορούν να χρησιμοποιηθούν για τη δημιουργία πόρων μικρομάθησης. Για παράδειγμα, θα μπορούσατε να συμπεριλάβετε εργαλεία όπως το Canva, το Quizlet ή το Kahoot.</a:t>
            </a:r>
            <a:endParaRPr sz="1600" dirty="0"/>
          </a:p>
          <a:p>
            <a:pPr marL="469900" marR="0" lvl="0" indent="-342900" algn="just" rtl="0">
              <a:lnSpc>
                <a:spcPct val="100000"/>
              </a:lnSpc>
              <a:spcBef>
                <a:spcPts val="0"/>
              </a:spcBef>
              <a:spcAft>
                <a:spcPts val="0"/>
              </a:spcAft>
              <a:buClr>
                <a:srgbClr val="000000"/>
              </a:buClr>
              <a:buSzPts val="2000"/>
              <a:buFont typeface="+mj-lt"/>
              <a:buAutoNum type="arabicPeriod"/>
            </a:pPr>
            <a:endParaRPr sz="16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mj-lt"/>
              <a:buAutoNum type="arabicPeriod"/>
            </a:pPr>
            <a:r>
              <a:rPr lang="cs-CZ" sz="1600" b="0" i="0" u="none" strike="noStrike" cap="none" dirty="0">
                <a:solidFill>
                  <a:srgbClr val="000000"/>
                </a:solidFill>
                <a:latin typeface="Philosopher"/>
                <a:ea typeface="Philosopher"/>
                <a:cs typeface="Philosopher"/>
                <a:sym typeface="Philosopher"/>
              </a:rPr>
              <a:t>Ζητήστε από τις ομάδες να χρησιμοποιήσουν τα smartphones ή τους φορητούς υπολογιστές τους για να </a:t>
            </a:r>
            <a:r>
              <a:rPr lang="cs-CZ" sz="1600" b="1" i="0" u="none" strike="noStrike" cap="none" dirty="0">
                <a:solidFill>
                  <a:srgbClr val="000000"/>
                </a:solidFill>
                <a:latin typeface="Philosopher"/>
                <a:ea typeface="Philosopher"/>
                <a:cs typeface="Philosopher"/>
                <a:sym typeface="Philosopher"/>
              </a:rPr>
              <a:t>αναζητήσουν πληροφορίες </a:t>
            </a:r>
            <a:r>
              <a:rPr lang="cs-CZ" sz="1600" b="0" i="0" u="none" strike="noStrike" cap="none" dirty="0">
                <a:solidFill>
                  <a:srgbClr val="000000"/>
                </a:solidFill>
                <a:latin typeface="Philosopher"/>
                <a:ea typeface="Philosopher"/>
                <a:cs typeface="Philosopher"/>
                <a:sym typeface="Philosopher"/>
              </a:rPr>
              <a:t>σχετικά με κάθε εργαλείο του καταλόγου. Θα πρέπει να προσπαθήσουν να μάθουν </a:t>
            </a:r>
            <a:r>
              <a:rPr lang="cs-CZ" sz="1600" b="1" i="0" u="none" strike="noStrike" cap="none" dirty="0">
                <a:solidFill>
                  <a:srgbClr val="000000"/>
                </a:solidFill>
                <a:latin typeface="Philosopher"/>
                <a:ea typeface="Philosopher"/>
                <a:cs typeface="Philosopher"/>
                <a:sym typeface="Philosopher"/>
              </a:rPr>
              <a:t>για ποιο λόγο χρησιμοποιείται </a:t>
            </a:r>
            <a:r>
              <a:rPr lang="cs-CZ" sz="1600" b="0" i="0" u="none" strike="noStrike" cap="none" dirty="0">
                <a:solidFill>
                  <a:srgbClr val="000000"/>
                </a:solidFill>
                <a:latin typeface="Philosopher"/>
                <a:ea typeface="Philosopher"/>
                <a:cs typeface="Philosopher"/>
                <a:sym typeface="Philosopher"/>
              </a:rPr>
              <a:t>το εργαλείο</a:t>
            </a:r>
            <a:r>
              <a:rPr lang="cs-CZ" sz="1600" b="1" i="0" u="none" strike="noStrike" cap="none" dirty="0">
                <a:solidFill>
                  <a:srgbClr val="000000"/>
                </a:solidFill>
                <a:latin typeface="Philosopher"/>
                <a:ea typeface="Philosopher"/>
                <a:cs typeface="Philosopher"/>
                <a:sym typeface="Philosopher"/>
              </a:rPr>
              <a:t>, πώς λειτουργεί και ποια είναι τα πλεονεκτήματα ή τα μειονεκτήματά </a:t>
            </a:r>
            <a:r>
              <a:rPr lang="cs-CZ" sz="1600" b="0" i="0" u="none" strike="noStrike" cap="none" dirty="0">
                <a:solidFill>
                  <a:srgbClr val="000000"/>
                </a:solidFill>
                <a:latin typeface="Philosopher"/>
                <a:ea typeface="Philosopher"/>
                <a:cs typeface="Philosopher"/>
                <a:sym typeface="Philosopher"/>
              </a:rPr>
              <a:t>του.</a:t>
            </a:r>
            <a:endParaRPr sz="1600" dirty="0"/>
          </a:p>
          <a:p>
            <a:pPr marL="469900" marR="0" lvl="0" indent="-342900" algn="just" rtl="0">
              <a:lnSpc>
                <a:spcPct val="100000"/>
              </a:lnSpc>
              <a:spcBef>
                <a:spcPts val="0"/>
              </a:spcBef>
              <a:spcAft>
                <a:spcPts val="0"/>
              </a:spcAft>
              <a:buClr>
                <a:srgbClr val="000000"/>
              </a:buClr>
              <a:buSzPts val="2000"/>
              <a:buFont typeface="+mj-lt"/>
              <a:buAutoNum type="arabicPeriod"/>
            </a:pPr>
            <a:endParaRPr sz="16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mj-lt"/>
              <a:buAutoNum type="arabicPeriod"/>
            </a:pPr>
            <a:r>
              <a:rPr lang="cs-CZ" sz="1600" b="0" i="0" u="none" strike="noStrike" cap="none" dirty="0">
                <a:solidFill>
                  <a:srgbClr val="000000"/>
                </a:solidFill>
                <a:latin typeface="Philosopher"/>
                <a:ea typeface="Philosopher"/>
                <a:cs typeface="Philosopher"/>
                <a:sym typeface="Philosopher"/>
              </a:rPr>
              <a:t>Μόλις βρουν τις πληροφορίες, θα πρέπει να τις μοιραστούν με την υπόλοιπη ομάδα τους και να αποφασίσουν ποιο εργαλείο πιστεύουν ότι θα ήταν </a:t>
            </a:r>
            <a:r>
              <a:rPr lang="cs-CZ" sz="1600" b="1" i="0" u="none" strike="noStrike" cap="none" dirty="0">
                <a:solidFill>
                  <a:srgbClr val="000000"/>
                </a:solidFill>
                <a:latin typeface="Philosopher"/>
                <a:ea typeface="Philosopher"/>
                <a:cs typeface="Philosopher"/>
                <a:sym typeface="Philosopher"/>
              </a:rPr>
              <a:t>πιο χρήσιμο για τη δημιουργία πόρων μικρομάθησης</a:t>
            </a:r>
            <a:r>
              <a:rPr lang="cs-CZ" sz="1600" b="0" i="0" u="none" strike="noStrike" cap="none" dirty="0">
                <a:solidFill>
                  <a:srgbClr val="000000"/>
                </a:solidFill>
                <a:latin typeface="Philosopher"/>
                <a:ea typeface="Philosopher"/>
                <a:cs typeface="Philosopher"/>
                <a:sym typeface="Philosopher"/>
              </a:rPr>
              <a:t>.</a:t>
            </a:r>
            <a:endParaRPr sz="1600" dirty="0"/>
          </a:p>
          <a:p>
            <a:pPr marL="469900" marR="0" lvl="0" indent="-342900" algn="just" rtl="0">
              <a:lnSpc>
                <a:spcPct val="100000"/>
              </a:lnSpc>
              <a:spcBef>
                <a:spcPts val="0"/>
              </a:spcBef>
              <a:spcAft>
                <a:spcPts val="0"/>
              </a:spcAft>
              <a:buClr>
                <a:srgbClr val="000000"/>
              </a:buClr>
              <a:buSzPts val="2000"/>
              <a:buFont typeface="+mj-lt"/>
              <a:buAutoNum type="arabicPeriod"/>
            </a:pPr>
            <a:endParaRPr sz="1600" b="0" i="0" u="none" strike="noStrike" cap="none" dirty="0">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mj-lt"/>
              <a:buAutoNum type="arabicPeriod"/>
            </a:pPr>
            <a:r>
              <a:rPr lang="cs-CZ" sz="1600" b="0" i="0" u="none" strike="noStrike" cap="none" dirty="0">
                <a:solidFill>
                  <a:srgbClr val="000000"/>
                </a:solidFill>
                <a:latin typeface="Philosopher"/>
                <a:ea typeface="Philosopher"/>
                <a:cs typeface="Philosopher"/>
                <a:sym typeface="Philosopher"/>
              </a:rPr>
              <a:t>Τέλος, ζητήστε από κάθε ομάδα να </a:t>
            </a:r>
            <a:r>
              <a:rPr lang="cs-CZ" sz="1600" b="1" i="0" u="none" strike="noStrike" cap="none" dirty="0">
                <a:solidFill>
                  <a:srgbClr val="000000"/>
                </a:solidFill>
                <a:latin typeface="Philosopher"/>
                <a:ea typeface="Philosopher"/>
                <a:cs typeface="Philosopher"/>
                <a:sym typeface="Philosopher"/>
              </a:rPr>
              <a:t>παρουσιάσει το εργαλείο που επέλεξε </a:t>
            </a:r>
            <a:r>
              <a:rPr lang="cs-CZ" sz="1600" b="0" i="0" u="none" strike="noStrike" cap="none" dirty="0">
                <a:solidFill>
                  <a:srgbClr val="000000"/>
                </a:solidFill>
                <a:latin typeface="Philosopher"/>
                <a:ea typeface="Philosopher"/>
                <a:cs typeface="Philosopher"/>
                <a:sym typeface="Philosopher"/>
              </a:rPr>
              <a:t>και να εξηγήσει γιατί πιστεύει ότι θα ήταν αποτελεσματικό για τη δημιουργία ψηφιακών πόρων μικρομάθησης.</a:t>
            </a:r>
            <a:endParaRPr sz="16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9"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i="0" u="none" strike="noStrike" cap="none" dirty="0">
                <a:solidFill>
                  <a:schemeClr val="dk1"/>
                </a:solidFill>
                <a:latin typeface="Philosopher"/>
                <a:ea typeface="Philosopher"/>
                <a:cs typeface="Philosopher"/>
                <a:sym typeface="Philosopher"/>
              </a:rPr>
              <a:t>Μέρος 2</a:t>
            </a:r>
            <a:endParaRPr sz="1800" b="1" i="0" u="none" strike="noStrike" cap="none" dirty="0">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5"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400"/>
              <a:buFont typeface="Arial"/>
              <a:buNone/>
            </a:pPr>
            <a:r>
              <a:rPr lang="cs-CZ" sz="2400" b="0" i="0" u="none" strike="noStrike" cap="none" dirty="0">
                <a:solidFill>
                  <a:schemeClr val="dk1"/>
                </a:solidFill>
                <a:latin typeface="Roboto"/>
                <a:ea typeface="Roboto"/>
                <a:cs typeface="Roboto"/>
                <a:sym typeface="Roboto"/>
              </a:rPr>
              <a:t>Επισκόπηση της μικρομάθησης και των πλεονεκτημάτων της </a:t>
            </a:r>
            <a:endParaRPr sz="2400" b="0" i="0" u="none" strike="noStrike" cap="none" dirty="0">
              <a:solidFill>
                <a:schemeClr val="dk1"/>
              </a:solidFill>
              <a:latin typeface="Roboto"/>
              <a:ea typeface="Roboto"/>
              <a:cs typeface="Roboto"/>
              <a:sym typeface="Roboto"/>
            </a:endParaRPr>
          </a:p>
        </p:txBody>
      </p:sp>
      <p:pic>
        <p:nvPicPr>
          <p:cNvPr id="127" name="Google Shape;127;p19"/>
          <p:cNvPicPr preferRelativeResize="0"/>
          <p:nvPr/>
        </p:nvPicPr>
        <p:blipFill rotWithShape="1">
          <a:blip r:embed="rId4">
            <a:alphaModFix/>
          </a:blip>
          <a:srcRect/>
          <a:stretch/>
        </p:blipFill>
        <p:spPr>
          <a:xfrm>
            <a:off x="163286" y="6283219"/>
            <a:ext cx="2247900" cy="460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i="0" u="none" strike="noStrike" cap="none">
                <a:solidFill>
                  <a:schemeClr val="dk1"/>
                </a:solidFill>
                <a:latin typeface="Philosopher"/>
                <a:ea typeface="Philosopher"/>
                <a:cs typeface="Philosopher"/>
                <a:sym typeface="Philosopher"/>
              </a:rPr>
              <a:t>Τι είναι η μικρομάθηση;</a:t>
            </a:r>
            <a:endParaRPr sz="2800" b="1" i="0" u="none" strike="noStrike" cap="non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7" name="Google Shape;137;p2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pic>
        <p:nvPicPr>
          <p:cNvPr id="138" name="Google Shape;138;p20"/>
          <p:cNvPicPr preferRelativeResize="0"/>
          <p:nvPr/>
        </p:nvPicPr>
        <p:blipFill rotWithShape="1">
          <a:blip r:embed="rId4">
            <a:alphaModFix/>
          </a:blip>
          <a:srcRect/>
          <a:stretch/>
        </p:blipFill>
        <p:spPr>
          <a:xfrm>
            <a:off x="163286" y="6283219"/>
            <a:ext cx="2247900" cy="460922"/>
          </a:xfrm>
          <a:prstGeom prst="rect">
            <a:avLst/>
          </a:prstGeom>
          <a:noFill/>
          <a:ln>
            <a:noFill/>
          </a:ln>
        </p:spPr>
      </p:pic>
      <p:sp>
        <p:nvSpPr>
          <p:cNvPr id="139" name="Google Shape;139;p20"/>
          <p:cNvSpPr txBox="1"/>
          <p:nvPr/>
        </p:nvSpPr>
        <p:spPr>
          <a:xfrm>
            <a:off x="770447" y="1915923"/>
            <a:ext cx="10651106" cy="369327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Η μικροεκμάθηση είναι μια προσέγγιση στη μάθηση που </a:t>
            </a:r>
            <a:r>
              <a:rPr lang="cs-CZ" sz="1800" b="1" i="0" u="none" strike="noStrike" cap="none" dirty="0">
                <a:solidFill>
                  <a:srgbClr val="000000"/>
                </a:solidFill>
                <a:latin typeface="Philosopher"/>
                <a:ea typeface="Philosopher"/>
                <a:cs typeface="Philosopher"/>
                <a:sym typeface="Philosopher"/>
              </a:rPr>
              <a:t>παρέχει πληροφορίες σε μικρά κομμάτια σε μέγεθος μπουκιάς</a:t>
            </a:r>
            <a:r>
              <a:rPr lang="cs-CZ" sz="1800" b="0" i="0" u="none" strike="noStrike" cap="none" dirty="0">
                <a:solidFill>
                  <a:srgbClr val="000000"/>
                </a:solidFill>
                <a:latin typeface="Philosopher"/>
                <a:ea typeface="Philosopher"/>
                <a:cs typeface="Philosopher"/>
                <a:sym typeface="Philosopher"/>
              </a:rPr>
              <a:t>.</a:t>
            </a:r>
            <a:endParaRPr sz="1800" dirty="0"/>
          </a:p>
          <a:p>
            <a:pPr marL="0" marR="0" lvl="0" indent="0" rtl="0">
              <a:lnSpc>
                <a:spcPct val="100000"/>
              </a:lnSpc>
              <a:spcBef>
                <a:spcPts val="0"/>
              </a:spcBef>
              <a:spcAft>
                <a:spcPts val="0"/>
              </a:spcAft>
              <a:buNone/>
            </a:pPr>
            <a:endParaRPr sz="1800" b="0" i="0" u="none" strike="noStrike" cap="none" dirty="0">
              <a:solidFill>
                <a:srgbClr val="000000"/>
              </a:solidFill>
              <a:latin typeface="Philosopher"/>
              <a:ea typeface="Philosopher"/>
              <a:cs typeface="Philosopher"/>
              <a:sym typeface="Philosopher"/>
            </a:endParaRPr>
          </a:p>
          <a:p>
            <a:pPr marL="0" marR="0" lvl="0" indent="0"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Αυτά τα κομμάτια δεν ξεπερνούν συνήθως τα </a:t>
            </a:r>
            <a:r>
              <a:rPr lang="cs-CZ" sz="1800" b="1" i="0" u="none" strike="noStrike" cap="none" dirty="0">
                <a:solidFill>
                  <a:srgbClr val="000000"/>
                </a:solidFill>
                <a:latin typeface="Philosopher"/>
                <a:ea typeface="Philosopher"/>
                <a:cs typeface="Philosopher"/>
                <a:sym typeface="Philosopher"/>
              </a:rPr>
              <a:t>λίγα λεπτά </a:t>
            </a:r>
            <a:r>
              <a:rPr lang="cs-CZ" sz="1800" b="0" i="0" u="none" strike="noStrike" cap="none" dirty="0">
                <a:solidFill>
                  <a:srgbClr val="000000"/>
                </a:solidFill>
                <a:latin typeface="Philosopher"/>
                <a:ea typeface="Philosopher"/>
                <a:cs typeface="Philosopher"/>
                <a:sym typeface="Philosopher"/>
              </a:rPr>
              <a:t>και μπορούν να διανεμηθούν μέσω μιας ποικιλίας </a:t>
            </a:r>
            <a:r>
              <a:rPr lang="cs-CZ" sz="1800" b="1" i="0" u="none" strike="noStrike" cap="none" dirty="0">
                <a:solidFill>
                  <a:srgbClr val="000000"/>
                </a:solidFill>
                <a:latin typeface="Philosopher"/>
                <a:ea typeface="Philosopher"/>
                <a:cs typeface="Philosopher"/>
                <a:sym typeface="Philosopher"/>
              </a:rPr>
              <a:t>ψηφιακών καναλιών.</a:t>
            </a:r>
            <a:endParaRPr sz="1800" dirty="0"/>
          </a:p>
          <a:p>
            <a:pPr marL="0" marR="0" lvl="0" indent="0" rtl="0">
              <a:lnSpc>
                <a:spcPct val="100000"/>
              </a:lnSpc>
              <a:spcBef>
                <a:spcPts val="0"/>
              </a:spcBef>
              <a:spcAft>
                <a:spcPts val="0"/>
              </a:spcAft>
              <a:buNone/>
            </a:pPr>
            <a:endParaRPr sz="1800" b="0" i="0" u="none" strike="noStrike" cap="none" dirty="0">
              <a:solidFill>
                <a:srgbClr val="000000"/>
              </a:solidFill>
              <a:latin typeface="Philosopher"/>
              <a:ea typeface="Philosopher"/>
              <a:cs typeface="Philosopher"/>
              <a:sym typeface="Philosopher"/>
            </a:endParaRPr>
          </a:p>
          <a:p>
            <a:pPr marL="0" marR="0" lvl="0" indent="0"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Η μικρομάθηση μπορεί να χρησιμοποιηθεί για να συμπληρώσει ή να </a:t>
            </a:r>
            <a:r>
              <a:rPr lang="cs-CZ" sz="1800" b="1" i="0" u="none" strike="noStrike" cap="none" dirty="0">
                <a:solidFill>
                  <a:srgbClr val="000000"/>
                </a:solidFill>
                <a:latin typeface="Philosopher"/>
                <a:ea typeface="Philosopher"/>
                <a:cs typeface="Philosopher"/>
                <a:sym typeface="Philosopher"/>
              </a:rPr>
              <a:t>ενισχύσει τις παραδοσιακές μορφές μάθησης </a:t>
            </a:r>
            <a:r>
              <a:rPr lang="cs-CZ" sz="1800" b="0" i="0" u="none" strike="noStrike" cap="none" dirty="0">
                <a:solidFill>
                  <a:srgbClr val="000000"/>
                </a:solidFill>
                <a:latin typeface="Philosopher"/>
                <a:ea typeface="Philosopher"/>
                <a:cs typeface="Philosopher"/>
                <a:sym typeface="Philosopher"/>
              </a:rPr>
              <a:t>ή ως αυτόνομη προσέγγιση για τους εκπαιδευόμενους που προτιμούν μικρότερες, πιο εστιασμένες συνεδρίες μάθησης.</a:t>
            </a:r>
            <a:endParaRPr sz="1800" b="0" i="0" u="none" strike="noStrike" cap="none" dirty="0">
              <a:solidFill>
                <a:srgbClr val="000000"/>
              </a:solidFill>
              <a:latin typeface="Philosopher"/>
              <a:ea typeface="Philosopher"/>
              <a:cs typeface="Philosopher"/>
              <a:sym typeface="Philosopher"/>
            </a:endParaRPr>
          </a:p>
          <a:p>
            <a:pPr marL="0" marR="0" lvl="0" indent="0" rtl="0">
              <a:lnSpc>
                <a:spcPct val="100000"/>
              </a:lnSpc>
              <a:spcBef>
                <a:spcPts val="0"/>
              </a:spcBef>
              <a:spcAft>
                <a:spcPts val="0"/>
              </a:spcAft>
              <a:buNone/>
            </a:pPr>
            <a:endParaRPr sz="1800" b="0" i="0" u="none" strike="noStrike" cap="none" dirty="0">
              <a:solidFill>
                <a:srgbClr val="000000"/>
              </a:solidFill>
              <a:latin typeface="Philosopher"/>
              <a:ea typeface="Philosopher"/>
              <a:cs typeface="Philosopher"/>
              <a:sym typeface="Philosopher"/>
            </a:endParaRPr>
          </a:p>
          <a:p>
            <a:pPr marL="0" marR="0" lvl="0" indent="0" rtl="0">
              <a:lnSpc>
                <a:spcPct val="100000"/>
              </a:lnSpc>
              <a:spcBef>
                <a:spcPts val="0"/>
              </a:spcBef>
              <a:spcAft>
                <a:spcPts val="0"/>
              </a:spcAft>
              <a:buNone/>
            </a:pPr>
            <a:r>
              <a:rPr lang="cs-CZ" sz="1800" b="0" i="0" u="none" strike="noStrike" cap="none" dirty="0">
                <a:solidFill>
                  <a:srgbClr val="000000"/>
                </a:solidFill>
                <a:latin typeface="Philosopher"/>
                <a:ea typeface="Philosopher"/>
                <a:cs typeface="Philosopher"/>
                <a:sym typeface="Philosopher"/>
              </a:rPr>
              <a:t>Η μικρομάθηση μπορεί να χρησιμοποιηθεί για </a:t>
            </a:r>
            <a:r>
              <a:rPr lang="cs-CZ" sz="1800" b="1" i="0" u="none" strike="noStrike" cap="none" dirty="0">
                <a:solidFill>
                  <a:srgbClr val="000000"/>
                </a:solidFill>
                <a:latin typeface="Philosopher"/>
                <a:ea typeface="Philosopher"/>
                <a:cs typeface="Philosopher"/>
                <a:sym typeface="Philosopher"/>
              </a:rPr>
              <a:t>την παροχή πληροφοριών just-in-time</a:t>
            </a:r>
            <a:r>
              <a:rPr lang="cs-CZ" sz="1800" b="0" i="0" u="none" strike="noStrike" cap="none" dirty="0">
                <a:solidFill>
                  <a:srgbClr val="000000"/>
                </a:solidFill>
                <a:latin typeface="Philosopher"/>
                <a:ea typeface="Philosopher"/>
                <a:cs typeface="Philosopher"/>
                <a:sym typeface="Philosopher"/>
              </a:rPr>
              <a:t>, επιτρέποντας στους εκπαιδευόμενους να έχουν γρήγορη και εύκολη πρόσβαση σε πληροφορίες όταν τις χρειάζονται περισσότερο.</a:t>
            </a:r>
            <a:endParaRPr sz="1800" b="0" i="0" u="none" strike="noStrike" cap="none" dirty="0">
              <a:solidFill>
                <a:srgbClr val="000000"/>
              </a:solidFill>
              <a:latin typeface="Philosopher"/>
              <a:ea typeface="Philosopher"/>
              <a:cs typeface="Philosopher"/>
              <a:sym typeface="Philosopher"/>
            </a:endParaRPr>
          </a:p>
        </p:txBody>
      </p:sp>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2803</Words>
  <Application>Microsoft Office PowerPoint</Application>
  <PresentationFormat>Widescreen</PresentationFormat>
  <Paragraphs>272</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Philosopher</vt:lpstr>
      <vt:lpstr>Roboto</vt:lpstr>
      <vt:lpstr>Calibri</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docId:19E7AD296CCE98BC19D4CFACA07D17ED</cp:keywords>
  <cp:lastModifiedBy>Georgia Prastitou</cp:lastModifiedBy>
  <cp:revision>1</cp:revision>
  <dcterms:modified xsi:type="dcterms:W3CDTF">2024-03-07T12:54:00Z</dcterms:modified>
</cp:coreProperties>
</file>