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Noto Sans" panose="020B0502040504020204" pitchFamily="34" charset="0"/>
      <p:regular r:id="rId20"/>
      <p:bold r:id="rId21"/>
      <p:italic r:id="rId22"/>
      <p:boldItalic r:id="rId23"/>
    </p:embeddedFont>
    <p:embeddedFont>
      <p:font typeface="Philosopher" panose="020B0604020202020204" charset="0"/>
      <p:regular r:id="rId24"/>
      <p:bold r:id="rId25"/>
      <p:italic r:id="rId26"/>
      <p:boldItalic r:id="rId27"/>
    </p:embeddedFont>
    <p:embeddedFont>
      <p:font typeface="Quattrocento Sans" panose="020B0502050000020003"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523" y="-20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Με το H5P, οι δημιουργοί περιεχομένου και οι εκπαιδευτικοί μπορούν εύκολα να αναπτύξουν και να ενσωματώσουν διαδραστικά στοιχεία στους ιστότοπους, τα μαθήματα ηλεκτρονικής μάθησης και τις διαδικτυακές πλατφόρμες τους. Εξαλείφεται η ανάγκη για πολύπλοκες δεξιότητες κωδικοποίησης ή προγραμματισμού, καθώς το H5P προσφέρει ένα απλό, διαισθητικό περιβάλλον εργασίας για τη δημιουργία διαδραστικού περιεχομένου. Οι χρήστες μπορούν να προσαρμόσουν την εμφάνιση, τη συμπεριφορά και τη διαδραστικότητα κάθε τύπου περιεχομένου ώστε να ανταποκρίνονται στις συγκεκριμένες ανάγκες τους.</a:t>
            </a:r>
            <a:endParaRP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Το Quizlet είναι ένα ισχυρό εργαλείο που προσφέρει μια συμπαγή και φιλική προς το χρήστη πλατφόρμα για την εξάσκηση και την εκμάθηση της ύλης που πρέπει να μάθετε. Είτε είστε μαθητής που θέλει να ενισχύσει την κατανόησή του είτε καθηγητής που αναζητά καινοτόμους τρόπους για να εμπλέξει τους μαθητές του, το Quizlet σας καλύπτει.</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cs-CZ"/>
              <a:t>Με το Quizlet, μπορείτε να δημιουργήσετε εξατομικευμένα σύνολα μελέτης που περιλαμβάνουν κάρτες flashcards, κουίζ και διαδραστικά παιχνίδια, προσαρμοσμένα στους συγκεκριμένους μαθησιακούς σας στόχους. Αυτά τα σύνολα μελέτης μπορούν να μοιραστούν με άλλους, επιτρέποντας τη συνεργατική μάθηση και την ανταλλαγή γνώσεων. Επιπλέον, το Quizlet παρέχει πρόσβαση σε μια τεράστια βιβλιοθήκη από σύνολα μελέτης που δημιουργούνται από χρήστες, καλύπτοντας ένα ευρύ φάσμα θεμάτων και θεμάτων.</a:t>
            </a:r>
            <a:endParaRPr/>
          </a:p>
        </p:txBody>
      </p:sp>
      <p:sp>
        <p:nvSpPr>
          <p:cNvPr id="132" name="Google Shape;1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Το Genially είναι ένα καινοτόμο διαδικτυακό εργαλείο που σας επιτρέπει να δημιουργείτε συναρπαστικό και διαδραστικό περιεχόμενο σε διάφορες μορφές, όπως παρουσιάσεις, infographics, διαδραστικά βίντεο, βιογραφικά σημειώματα, διαγράμματα ροής και διαδραστικές εικόνες. Με το ευρύ φάσμα χαρακτηριστικών και λειτουργιών του, το Genially δίνει τη δυνατότητα στους χρήστες να σχεδιάζουν οπτικά εντυπωσιακό και ελκυστικό υλικό που αιχμαλωτίζει το κοινό τους.</a:t>
            </a:r>
            <a:endParaRPr/>
          </a:p>
        </p:txBody>
      </p:sp>
      <p:sp>
        <p:nvSpPr>
          <p:cNvPr id="141" name="Google Shape;1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Συγχαρητήρια για την ολοκλήρωση των δραστηριοτήτων αυτοκατευθυνόμενης μάθησης στη μικρομάθηση! Ο αυτοαναστοχασμός είναι ένα κρίσιμο βήμα στη διαδικασία μάθησης. </a:t>
            </a:r>
            <a:endParaRPr/>
          </a:p>
        </p:txBody>
      </p:sp>
      <p:sp>
        <p:nvSpPr>
          <p:cNvPr id="150" name="Google Shape;1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Συγχαρητήρια για την ολοκλήρωση των δραστηριοτήτων αυτοκατευθυνόμενης μάθησης στη μικρομάθηση! Ο αυτοαναστοχασμός είναι ένα κρίσιμο βήμα στη διαδικασία μάθησης. </a:t>
            </a:r>
            <a:endParaRPr/>
          </a:p>
        </p:txBody>
      </p:sp>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ακαδημαϊκή ώρα = 45 λεπτά</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Προβλεπόμενος χρόνος: 10 λεπτά</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Σε ορισμένες περιπτώσεις, το να βασίζεστε αποκλειστικά σε ένα 12ωρο διαδικτυακό μάθημα μπορεί να μην είναι η πιο αποτελεσματική προσέγγιση για την προώθηση της δέσμευσης των φοιτητών. Εδώ είναι που μπαίνει στο παιχνίδι η έννοια της "μικρομάθησης". Η μικρομάθηση συνεπάγεται την απόκτηση γνώσεων μέσω μικρών, εύκολα διαχειρίσιμων τμημάτων περιεχομένου που παρέχονται στους εκπαιδευόμενους ακριβώς όταν και όπου το χρειάζονται. Η υποκείμενη αρχή περιλαμβάνει τη διάσπαση του γνωστικού αντικειμένου σε συνοπτικά, εύπεπτα στοιχεία που απευθύνονται σε συγκεκριμένους μαθησιακούς στόχους.</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Το εκπαιδευτικό βίντεο που τιτλοφορείται παρέχει έναν βήμα προς βήμα οδηγό για τη χρήση του Kahoot ως εργαλείο δημιουργίας κουίζ. Ο Russell εξηγεί σημαντικές ρυθμίσεις και λειτουργίες, συμπεριλαμβανομένης της δημιουργίας ενός δωρεάν λογαριασμού Kahoot, της δημιουργίας κουίζ, της προεπισκόπησης και της κοινής χρήσης τους και της δοκιμής των κουίζ. Το βίντεο καλύπτει επίσης τη σύνδεση ως μαθητής, τον έλεγχο των αναφορών και την παροχή ανατροφοδότησης. Ο Russell δίνει έμφαση στη χρήση της δωρεάν έκδοσης του Kahoot, παρουσιάζοντας τη λειτουργικότητά του σε διάφορα εκπαιδευτικά περιβάλλοντα. Επιπλέον, το σεμινάριο διερευνά τις τελευταίες ενημερώσεις του Kahoot και συζητά τους περιορισμούς της δωρεάν έκδοσης, προτείνοντας ως εναλλακτικές λύσεις επιλογές επί πληρωμή ή εναλλακτικά εργαλεία.</a:t>
            </a:r>
            <a:endParaRPr>
              <a:latin typeface="Arial"/>
              <a:ea typeface="Arial"/>
              <a:cs typeface="Arial"/>
              <a:sym typeface="Arial"/>
            </a:endParaRPr>
          </a:p>
        </p:txBody>
      </p:sp>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Αυτό το βίντεο αποτελεί μια πλήρη εισαγωγή στο Mentimeter, καλύπτοντας τα βασικά συστατικά και τις λειτουργίες του. Επικεντρώνεται στις διάφορες χρήσεις του δωρεάν εργαλείου και επιδεικνύει πώς μπορεί να εμπλέξει τους μαθητές τόσο σε διαδικτυακές όσο και σε σχολικές συνθήκες. Με το Mentimeter, μπορείτε να δημιουργήσετε απεριόριστες παρουσιάσεις, καθεμία από τις οποίες περιέχει έως και τρεις ερωτήσεις. Το εργαλείο προσφέρει ένα ευρύ φάσμα τύπων ερωτήσεων, όπως ερωτήσεις πολλαπλής επιλογής και σύννεφα λέξεων, δίνοντάς σας τη δυνατότητα να συλλέγετε απόψεις και να διεξάγετε ψηφοφορίες μεταξύ των μαθητών. Το Mentimeter αποδεικνύεται αποτελεσματικό για τη διαδικτυακή διδασκαλία, επιτρέποντας τη γρήγορη δημιουργία και κοινή χρήση ερωτήσεων για την αξιολόγηση της κατανόησης των μαθητών. Επιπλέον, μπορεί να βελτιώσει τις παρουσιάσεις που πραγματοποιούνται αυτοπροσώπως, επιτρέποντας την αλληλεπίδραση του ακροατηρίου σε πραγματικό χρόνο μέσω των κινητών τους συσκευών. Η απλότητα του Mentimeter, η παραμετροποιήσιμη εμφάνιση και η δυνατότητα άμεσης ανατροφοδότησης το καθιστούν ιδανικό εργαλείο για την εμπλοκή των μαθητών και τη δημιουργία διαδραστικών μαθημάτων.</a:t>
            </a:r>
            <a:endParaRP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Σε αυτό το βίντεο, θα βρείτε μια ολοκληρωμένη επισκόπηση του Articulate 360, ενός κορυφαίου εργαλείου ανάπτυξης μαθημάτων και συγγραφής μαθημάτων. Το Articulate 360 αποτελείται από μια συλλογή οκτώ εφαρμογών, συμπεριλαμβανομένων των Storyline 360 και Rise 360. Αυτή η δωρεάν σειρά σεμιναρίων καλύπτει τα πάντα, από αρχάριους έως ειδικούς, παρέχοντας μια μοναδική πηγή για την εκμάθηση του Articulate Storyline και την έναρξη της πρώτης σας δημιουργίας μαθημάτων.</a:t>
            </a:r>
            <a:endParaRPr>
              <a:latin typeface="Arial"/>
              <a:ea typeface="Arial"/>
              <a:cs typeface="Arial"/>
              <a:sym typeface="Arial"/>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Αυτό το βίντεο παρέχει ένα πλήρες σεμινάριο του Canva για αρχάριους, εξηγώντας όλες τις λειτουργίες, τα εφέ και τις τεχνικές που μπορείτε να χρησιμοποιήσετε για να δημιουργήσετε ελκυστικά γραφικά. Το Canva είναι ένα δωρεάν εργαλείο δημοσίευσης και σχεδιασμού γραφικών που σας επιτρέπει να ιδεολογήσετε, να δημιουργήσετε και να δημοσιεύσετε γραφικά και εικόνες για μέσα κοινωνικής δικτύωσης, ιστότοπους, ιστολόγια, παρουσιάσεις, αφίσες, φυλλάδια και πολλά άλλα. </a:t>
            </a:r>
            <a:endParaRPr/>
          </a:p>
        </p:txBody>
      </p:sp>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Το Powtoon φημίζεται για τη φιλικότητα προς το χρήστη και την ευκολία χρήσης του, καθιστώντας το προσιτό τόσο σε αρχάριους όσο και σε έμπειρους χρήστες. Ακολουθώντας αυτό το εξαιρετικά χρήσιμο σεμινάριο, θα κατανοήσετε γρήγορα τις βασικές αρχές και θα ξεκλειδώσετε όλες τις δυνατότητες του Powtoon, επιτρέποντάς σας να δημιουργήσετε ελκυστικά και οπτικά ελκυστικά βίντεο κινουμένων σχεδίων που μαγνητίζουν το κοινό σας.</a:t>
            </a:r>
            <a:endParaRPr/>
          </a:p>
        </p:txBody>
      </p:sp>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2.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3.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0.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jpg"/><Relationship Id="rId5" Type="http://schemas.openxmlformats.org/officeDocument/2006/relationships/image" Target="../media/image11.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348447" y="914717"/>
            <a:ext cx="4435772"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dirty="0">
                <a:solidFill>
                  <a:schemeClr val="dk1"/>
                </a:solidFill>
                <a:latin typeface="Philosopher"/>
                <a:ea typeface="Philosopher"/>
                <a:cs typeface="Philosopher"/>
                <a:sym typeface="Philosopher"/>
              </a:rPr>
              <a:t>Κατάρτιση επαγγελματικής ανάπτυξης για εκπαιδευτές ενηλίκων πρώτης γραμμής</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239538" y="2690092"/>
            <a:ext cx="3853439" cy="16003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000" b="1" i="0" u="none" strike="noStrike" cap="none" dirty="0">
                <a:solidFill>
                  <a:schemeClr val="dk1"/>
                </a:solidFill>
                <a:latin typeface="Philosopher"/>
                <a:ea typeface="Philosopher"/>
                <a:cs typeface="Philosopher"/>
                <a:sym typeface="Philosopher"/>
              </a:rPr>
              <a:t>Ενότητα 2:</a:t>
            </a:r>
            <a:br>
              <a:rPr lang="cs-CZ" sz="2000" b="1" i="0" u="none" strike="noStrike" cap="none" dirty="0">
                <a:solidFill>
                  <a:schemeClr val="dk1"/>
                </a:solidFill>
                <a:latin typeface="Philosopher"/>
                <a:ea typeface="Philosopher"/>
                <a:cs typeface="Philosopher"/>
                <a:sym typeface="Philosopher"/>
              </a:rPr>
            </a:br>
            <a:r>
              <a:rPr lang="cs-CZ" sz="2000" b="0" i="0" u="none" strike="noStrike" cap="none" dirty="0">
                <a:solidFill>
                  <a:schemeClr val="dk1"/>
                </a:solidFill>
                <a:latin typeface="Philosopher"/>
                <a:ea typeface="Philosopher"/>
                <a:cs typeface="Philosopher"/>
                <a:sym typeface="Philosopher"/>
              </a:rPr>
              <a:t>Εκπαιδευτικοί που αναπτύσσουν πόρους μικρο-μάθησης για ενήλικες χαμηλής ειδίκευσης</a:t>
            </a:r>
            <a:endParaRPr sz="1200" dirty="0"/>
          </a:p>
          <a:p>
            <a:pPr marL="0" marR="0" lvl="0" indent="0" algn="l" rtl="0">
              <a:lnSpc>
                <a:spcPct val="100000"/>
              </a:lnSpc>
              <a:spcBef>
                <a:spcPts val="0"/>
              </a:spcBef>
              <a:spcAft>
                <a:spcPts val="0"/>
              </a:spcAft>
              <a:buClr>
                <a:srgbClr val="000000"/>
              </a:buClr>
              <a:buSzPts val="1800"/>
              <a:buFont typeface="Arial"/>
              <a:buNone/>
            </a:pPr>
            <a:endParaRPr sz="1600" b="0" i="0" u="none" strike="noStrike" cap="none" dirty="0">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000" b="1" i="0" u="none" strike="noStrike" cap="none" dirty="0">
                <a:solidFill>
                  <a:schemeClr val="dk1"/>
                </a:solidFill>
                <a:latin typeface="Philosopher"/>
                <a:ea typeface="Philosopher"/>
                <a:cs typeface="Philosopher"/>
                <a:sym typeface="Philosopher"/>
              </a:rPr>
              <a:t>Π</a:t>
            </a:r>
            <a:r>
              <a:rPr lang="el-GR" sz="2000" b="1" i="0" u="none" strike="noStrike" cap="none" dirty="0" err="1">
                <a:solidFill>
                  <a:schemeClr val="dk1"/>
                </a:solidFill>
                <a:latin typeface="Philosopher"/>
                <a:ea typeface="Philosopher"/>
                <a:cs typeface="Philosopher"/>
                <a:sym typeface="Philosopher"/>
              </a:rPr>
              <a:t>ηγή</a:t>
            </a:r>
            <a:r>
              <a:rPr lang="cs-CZ" sz="2000" b="1" i="0" u="none" strike="noStrike" cap="none" dirty="0">
                <a:solidFill>
                  <a:schemeClr val="dk1"/>
                </a:solidFill>
                <a:latin typeface="Philosopher"/>
                <a:ea typeface="Philosopher"/>
                <a:cs typeface="Philosopher"/>
                <a:sym typeface="Philosopher"/>
              </a:rPr>
              <a:t> αυτοκατευθυνόμενης μάθησης</a:t>
            </a:r>
            <a:endParaRPr sz="2000" b="1" i="0" u="none" strike="noStrike" cap="none" dirty="0">
              <a:solidFill>
                <a:schemeClr val="dk1"/>
              </a:solidFill>
              <a:latin typeface="Philosopher"/>
              <a:ea typeface="Philosopher"/>
              <a:cs typeface="Philosopher"/>
              <a:sym typeface="Philosopher"/>
            </a:endParaRPr>
          </a:p>
        </p:txBody>
      </p:sp>
      <p:pic>
        <p:nvPicPr>
          <p:cNvPr id="3" name="Picture 2">
            <a:extLst>
              <a:ext uri="{FF2B5EF4-FFF2-40B4-BE49-F238E27FC236}">
                <a16:creationId xmlns:a16="http://schemas.microsoft.com/office/drawing/2014/main" id="{7AB400A1-F699-29E6-92F7-8236FB95DEF8}"/>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26" name="Google Shape;126;p1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28" name="Google Shape;128;p1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7: Σεμινάριο H5P</a:t>
            </a:r>
            <a:endParaRPr sz="1800" b="1" i="0" u="none" strike="noStrike" cap="none">
              <a:solidFill>
                <a:schemeClr val="dk1"/>
              </a:solidFill>
              <a:latin typeface="Philosopher"/>
              <a:ea typeface="Philosopher"/>
              <a:cs typeface="Philosopher"/>
              <a:sym typeface="Philosopher"/>
            </a:endParaRPr>
          </a:p>
        </p:txBody>
      </p:sp>
      <p:pic>
        <p:nvPicPr>
          <p:cNvPr id="129" name="Google Shape;129;p17" title="Designing Interactive Content with H5P"/>
          <p:cNvPicPr preferRelativeResize="0"/>
          <p:nvPr/>
        </p:nvPicPr>
        <p:blipFill rotWithShape="1">
          <a:blip r:embed="rId5">
            <a:alphaModFix/>
          </a:blip>
          <a:srcRect/>
          <a:stretch/>
        </p:blipFill>
        <p:spPr>
          <a:xfrm>
            <a:off x="1853473" y="921839"/>
            <a:ext cx="8485051" cy="4794054"/>
          </a:xfrm>
          <a:prstGeom prst="rect">
            <a:avLst/>
          </a:prstGeom>
          <a:noFill/>
          <a:ln>
            <a:noFill/>
          </a:ln>
        </p:spPr>
      </p:pic>
      <p:pic>
        <p:nvPicPr>
          <p:cNvPr id="2" name="Picture 1">
            <a:extLst>
              <a:ext uri="{FF2B5EF4-FFF2-40B4-BE49-F238E27FC236}">
                <a16:creationId xmlns:a16="http://schemas.microsoft.com/office/drawing/2014/main" id="{6D6713A6-18A6-0DA7-F035-01CD58C3D99C}"/>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35" name="Google Shape;135;p1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37" name="Google Shape;137;p1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8: Quizlet Tutorial</a:t>
            </a:r>
            <a:endParaRPr sz="1800" b="1" i="0" u="none" strike="noStrike" cap="none">
              <a:solidFill>
                <a:schemeClr val="dk1"/>
              </a:solidFill>
              <a:latin typeface="Philosopher"/>
              <a:ea typeface="Philosopher"/>
              <a:cs typeface="Philosopher"/>
              <a:sym typeface="Philosopher"/>
            </a:endParaRPr>
          </a:p>
        </p:txBody>
      </p:sp>
      <p:pic>
        <p:nvPicPr>
          <p:cNvPr id="138" name="Google Shape;138;p18" title="How to use Quizlet - Official tutorial for new users"/>
          <p:cNvPicPr preferRelativeResize="0"/>
          <p:nvPr/>
        </p:nvPicPr>
        <p:blipFill rotWithShape="1">
          <a:blip r:embed="rId5">
            <a:alphaModFix/>
          </a:blip>
          <a:srcRect/>
          <a:stretch/>
        </p:blipFill>
        <p:spPr>
          <a:xfrm>
            <a:off x="2095136" y="1071986"/>
            <a:ext cx="8001726" cy="4520975"/>
          </a:xfrm>
          <a:prstGeom prst="rect">
            <a:avLst/>
          </a:prstGeom>
          <a:noFill/>
          <a:ln>
            <a:noFill/>
          </a:ln>
        </p:spPr>
      </p:pic>
      <p:pic>
        <p:nvPicPr>
          <p:cNvPr id="2" name="Picture 1">
            <a:extLst>
              <a:ext uri="{FF2B5EF4-FFF2-40B4-BE49-F238E27FC236}">
                <a16:creationId xmlns:a16="http://schemas.microsoft.com/office/drawing/2014/main" id="{7DBC5526-778D-FB81-C1B9-BF3519806178}"/>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44" name="Google Shape;144;p1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46" name="Google Shape;146;p1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9: Γενικό σεμινάριο</a:t>
            </a:r>
            <a:endParaRPr sz="1800" b="1" i="0" u="none" strike="noStrike" cap="none">
              <a:solidFill>
                <a:schemeClr val="dk1"/>
              </a:solidFill>
              <a:latin typeface="Philosopher"/>
              <a:ea typeface="Philosopher"/>
              <a:cs typeface="Philosopher"/>
              <a:sym typeface="Philosopher"/>
            </a:endParaRPr>
          </a:p>
        </p:txBody>
      </p:sp>
      <p:pic>
        <p:nvPicPr>
          <p:cNvPr id="147" name="Google Shape;147;p19" title="What is Genially and how do you use it? - Tutorial and first steps for beginners ✍"/>
          <p:cNvPicPr preferRelativeResize="0"/>
          <p:nvPr/>
        </p:nvPicPr>
        <p:blipFill rotWithShape="1">
          <a:blip r:embed="rId5">
            <a:alphaModFix/>
          </a:blip>
          <a:srcRect/>
          <a:stretch/>
        </p:blipFill>
        <p:spPr>
          <a:xfrm>
            <a:off x="1735907" y="1015340"/>
            <a:ext cx="8720183" cy="4926903"/>
          </a:xfrm>
          <a:prstGeom prst="rect">
            <a:avLst/>
          </a:prstGeom>
          <a:noFill/>
          <a:ln>
            <a:noFill/>
          </a:ln>
        </p:spPr>
      </p:pic>
      <p:pic>
        <p:nvPicPr>
          <p:cNvPr id="2" name="Picture 1">
            <a:extLst>
              <a:ext uri="{FF2B5EF4-FFF2-40B4-BE49-F238E27FC236}">
                <a16:creationId xmlns:a16="http://schemas.microsoft.com/office/drawing/2014/main" id="{121EF896-BE28-4D63-CA72-F68191C76D91}"/>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53" name="Google Shape;153;p20"/>
          <p:cNvSpPr txBox="1"/>
          <p:nvPr/>
        </p:nvSpPr>
        <p:spPr>
          <a:xfrm>
            <a:off x="4281060" y="595686"/>
            <a:ext cx="5155548"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dirty="0">
                <a:solidFill>
                  <a:schemeClr val="dk1"/>
                </a:solidFill>
                <a:latin typeface="Philosopher"/>
                <a:ea typeface="Philosopher"/>
                <a:cs typeface="Philosopher"/>
                <a:sym typeface="Philosopher"/>
              </a:rPr>
              <a:t>Ερωτήσεις αυτοαναστοχασμού</a:t>
            </a:r>
            <a:endParaRPr sz="4000" b="1" i="0" u="none" strike="noStrike" cap="none" dirty="0">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59" name="Google Shape;159;p20"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1" name="Google Shape;161;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Τι σας παρακίνησε </a:t>
            </a:r>
            <a:r>
              <a:rPr lang="cs-CZ" sz="2400" b="0" i="0" u="none" strike="noStrike" cap="none">
                <a:solidFill>
                  <a:schemeClr val="dk1"/>
                </a:solidFill>
                <a:latin typeface="Philosopher"/>
                <a:ea typeface="Philosopher"/>
                <a:cs typeface="Philosopher"/>
                <a:sym typeface="Philosopher"/>
              </a:rPr>
              <a:t>να εξερευνήσετε τη μικρομάθηση και τις εφαρμογές της στη δουλειά σας με τους μαθητές; Υπήρχαν συγκεκριμένες προκλήσεις ή ανάγκες που σας κίνησαν το ενδιαφέρον;</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0" i="0" u="none" strike="noStrike" cap="none">
                <a:solidFill>
                  <a:schemeClr val="dk1"/>
                </a:solidFill>
                <a:latin typeface="Philosopher"/>
                <a:ea typeface="Philosopher"/>
                <a:cs typeface="Philosopher"/>
                <a:sym typeface="Philosopher"/>
              </a:rPr>
              <a:t>Καθώς μαθαίνατε για τη μικρομάθηση, </a:t>
            </a:r>
            <a:r>
              <a:rPr lang="cs-CZ" sz="2400" b="1" i="0" u="none" strike="noStrike" cap="none">
                <a:solidFill>
                  <a:schemeClr val="dk1"/>
                </a:solidFill>
                <a:latin typeface="Philosopher"/>
                <a:ea typeface="Philosopher"/>
                <a:cs typeface="Philosopher"/>
                <a:sym typeface="Philosopher"/>
              </a:rPr>
              <a:t>ποιες βασικές ιδέες ή έννοιες </a:t>
            </a:r>
            <a:r>
              <a:rPr lang="cs-CZ" sz="2400" b="0" i="0" u="none" strike="noStrike" cap="none">
                <a:solidFill>
                  <a:schemeClr val="dk1"/>
                </a:solidFill>
                <a:latin typeface="Philosopher"/>
                <a:ea typeface="Philosopher"/>
                <a:cs typeface="Philosopher"/>
                <a:sym typeface="Philosopher"/>
              </a:rPr>
              <a:t>σας έκαναν εντύπωση περισσότερο; Πώς οραματίζεστε να εφαρμόσετε αυτές τις ιδέες στη διδακτική σας πρακτική;</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Σκεφτείτε τη διαδικασία δημιουργίας ενός πόρου μικρομάθησης. </a:t>
            </a:r>
            <a:r>
              <a:rPr lang="cs-CZ" sz="2400" b="0" i="0" u="none" strike="noStrike" cap="none">
                <a:solidFill>
                  <a:schemeClr val="dk1"/>
                </a:solidFill>
                <a:latin typeface="Philosopher"/>
                <a:ea typeface="Philosopher"/>
                <a:cs typeface="Philosopher"/>
                <a:sym typeface="Philosopher"/>
              </a:rPr>
              <a:t>Τι βρήκατε πιο προκλητικό ή ικανοποιητικό σε αυτή την εμπειρία; Πώς ενίσχυσε την κατανόησή σας για τις αρχές που διέπουν τον αποτελεσματικό σχεδιασμό της μικρομάθησης;</a:t>
            </a:r>
            <a:endParaRPr sz="24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BF4E3B60-91C0-DC14-544B-C0715B18EDB9}"/>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8" name="Google Shape;168;p2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70" name="Google Shape;170;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Αναλογιστείτε τις </a:t>
            </a:r>
            <a:r>
              <a:rPr lang="cs-CZ" sz="2000" b="1" i="0" u="none" strike="noStrike" cap="none">
                <a:solidFill>
                  <a:schemeClr val="dk1"/>
                </a:solidFill>
                <a:latin typeface="Philosopher"/>
                <a:ea typeface="Philosopher"/>
                <a:cs typeface="Philosopher"/>
                <a:sym typeface="Philosopher"/>
              </a:rPr>
              <a:t>δικές σας μαθησιακές προτιμήσεις και στυλ</a:t>
            </a:r>
            <a:r>
              <a:rPr lang="cs-CZ" sz="2000" b="0" i="0" u="none" strike="noStrike" cap="none">
                <a:solidFill>
                  <a:schemeClr val="dk1"/>
                </a:solidFill>
                <a:latin typeface="Philosopher"/>
                <a:ea typeface="Philosopher"/>
                <a:cs typeface="Philosopher"/>
                <a:sym typeface="Philosopher"/>
              </a:rPr>
              <a:t>. Πώς αυτή η εμπειρία αυτοκατευθυνόμενης μάθησης ευθυγραμμίστηκε με τις προτιμώμενες μεθόδους μάθησης; Παρουσίασε νέες προκλήσεις ή ευκαιρίες ανάπτυξης;</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Εξετάστε τον </a:t>
            </a:r>
            <a:r>
              <a:rPr lang="cs-CZ" sz="2000" b="1" i="0" u="none" strike="noStrike" cap="none">
                <a:solidFill>
                  <a:schemeClr val="dk1"/>
                </a:solidFill>
                <a:latin typeface="Philosopher"/>
                <a:ea typeface="Philosopher"/>
                <a:cs typeface="Philosopher"/>
                <a:sym typeface="Philosopher"/>
              </a:rPr>
              <a:t>πιθανό αντίκτυπο της μικρομάθησης στη </a:t>
            </a:r>
            <a:r>
              <a:rPr lang="cs-CZ" sz="2000" b="0" i="0" u="none" strike="noStrike" cap="none">
                <a:solidFill>
                  <a:schemeClr val="dk1"/>
                </a:solidFill>
                <a:latin typeface="Philosopher"/>
                <a:ea typeface="Philosopher"/>
                <a:cs typeface="Philosopher"/>
                <a:sym typeface="Philosopher"/>
              </a:rPr>
              <a:t>μαθησιακή εμπειρία των μαθητών σας. Πώς πιστεύετε ότι η ενσωμάτωση της μικρομάθησης στη διδακτική σας πρακτική θα μπορούσε να τους ωφελήσει; Υπάρχουν συγκεκριμένα μαθησιακά αποτελέσματα που ελπίζετε να επιτύχετε;</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Αναλογιστείτε τυχόν </a:t>
            </a:r>
            <a:r>
              <a:rPr lang="cs-CZ" sz="2000" b="1" i="0" u="none" strike="noStrike" cap="none">
                <a:solidFill>
                  <a:schemeClr val="dk1"/>
                </a:solidFill>
                <a:latin typeface="Philosopher"/>
                <a:ea typeface="Philosopher"/>
                <a:cs typeface="Philosopher"/>
                <a:sym typeface="Philosopher"/>
              </a:rPr>
              <a:t>εμπόδια ή φραγμούς που </a:t>
            </a:r>
            <a:r>
              <a:rPr lang="cs-CZ" sz="2000" b="0" i="0" u="none" strike="noStrike" cap="none">
                <a:solidFill>
                  <a:schemeClr val="dk1"/>
                </a:solidFill>
                <a:latin typeface="Philosopher"/>
                <a:ea typeface="Philosopher"/>
                <a:cs typeface="Philosopher"/>
                <a:sym typeface="Philosopher"/>
              </a:rPr>
              <a:t>προβλέπετε στην εφαρμογή στρατηγικών μικρομάθησης με τους μαθητές σας. Πώς σκοπεύετε να αντιμετωπίσετε αυτές τις προκλήσεις και να διασφαλίσετε την ομαλή ενσωμάτωση της μικρομάθησης στη διδασκαλία σας;</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Τέλος, με βάση την έρευνα και τις μαθησιακές σας εμπειρίες, ποιες βασικές </a:t>
            </a:r>
            <a:r>
              <a:rPr lang="cs-CZ" sz="2000" b="1" i="0" u="none" strike="noStrike" cap="none">
                <a:solidFill>
                  <a:schemeClr val="dk1"/>
                </a:solidFill>
                <a:latin typeface="Philosopher"/>
                <a:ea typeface="Philosopher"/>
                <a:cs typeface="Philosopher"/>
                <a:sym typeface="Philosopher"/>
              </a:rPr>
              <a:t>συμβουλές ή συστάσεις </a:t>
            </a:r>
            <a:r>
              <a:rPr lang="cs-CZ" sz="2000" b="0" i="0" u="none" strike="noStrike" cap="none">
                <a:solidFill>
                  <a:schemeClr val="dk1"/>
                </a:solidFill>
                <a:latin typeface="Philosopher"/>
                <a:ea typeface="Philosopher"/>
                <a:cs typeface="Philosopher"/>
                <a:sym typeface="Philosopher"/>
              </a:rPr>
              <a:t>θα δίνατε σε άλλους εκπαιδευτικούς που ενδιαφέρονται να ενσωματώσουν τη μικρομάθηση στη διδακτική τους πρακτική; Ποιους σημαντικούς παράγοντες θα πρέπει να λάβουν υπόψη τους;</a:t>
            </a:r>
            <a:endParaRPr/>
          </a:p>
        </p:txBody>
      </p:sp>
      <p:pic>
        <p:nvPicPr>
          <p:cNvPr id="2" name="Picture 1">
            <a:extLst>
              <a:ext uri="{FF2B5EF4-FFF2-40B4-BE49-F238E27FC236}">
                <a16:creationId xmlns:a16="http://schemas.microsoft.com/office/drawing/2014/main" id="{F607497E-D779-ED67-7352-A3CC21218127}"/>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p:nvPr/>
        </p:nvSpPr>
        <p:spPr>
          <a:xfrm>
            <a:off x="4573596" y="688927"/>
            <a:ext cx="3299388"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dirty="0">
                <a:solidFill>
                  <a:schemeClr val="dk1"/>
                </a:solidFill>
                <a:latin typeface="Philosopher"/>
                <a:ea typeface="Philosopher"/>
                <a:cs typeface="Philosopher"/>
                <a:sym typeface="Philosopher"/>
              </a:rPr>
              <a:t>Συμπέρασμα</a:t>
            </a:r>
            <a:endParaRPr sz="4000" b="1" i="0" u="none" strike="noStrike" cap="none" dirty="0">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2" name="Google Shape;182;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Σας ευχαριστούμε που παρακολουθήσατε αυτές τις δραστηριότητες αυτοκατευθυνόμενης μάθησης.</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Αν σας άρεσε αυτή η ενότητα, σας συνιστούμε να εξερευνήσετε άλλους πόρους του ONE STEP UP.</a:t>
            </a:r>
            <a:endParaRPr/>
          </a:p>
        </p:txBody>
      </p:sp>
      <p:pic>
        <p:nvPicPr>
          <p:cNvPr id="2" name="Picture 1">
            <a:extLst>
              <a:ext uri="{FF2B5EF4-FFF2-40B4-BE49-F238E27FC236}">
                <a16:creationId xmlns:a16="http://schemas.microsoft.com/office/drawing/2014/main" id="{AC2D0978-D8FB-331B-03E0-13416CD1509D}"/>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ΣΑΣ ΕΥΧΑΡΙΣΤΟΥΜΕ!</a:t>
            </a:r>
            <a:endParaRPr sz="6600" b="0" i="0" u="none" strike="noStrike" cap="none">
              <a:solidFill>
                <a:schemeClr val="dk1"/>
              </a:solidFill>
              <a:latin typeface="Roboto"/>
              <a:ea typeface="Roboto"/>
              <a:cs typeface="Roboto"/>
              <a:sym typeface="Roboto"/>
            </a:endParaRPr>
          </a:p>
        </p:txBody>
      </p:sp>
      <p:pic>
        <p:nvPicPr>
          <p:cNvPr id="190" name="Google Shape;190;p2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E283A0BB-D3DB-09B3-A51E-AA1DA46F22FC}"/>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98" name="Google Shape;198;p24"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99" name="Google Shape;199;p24"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00" name="Google Shape;200;p24"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01" name="Google Shape;201;p24"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02" name="Google Shape;202;p24"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03" name="Google Shape;203;p24"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04" name="Google Shape;204;p24"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pic>
        <p:nvPicPr>
          <p:cNvPr id="206" name="Google Shape;206;p24"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Picture 1">
            <a:extLst>
              <a:ext uri="{FF2B5EF4-FFF2-40B4-BE49-F238E27FC236}">
                <a16:creationId xmlns:a16="http://schemas.microsoft.com/office/drawing/2014/main" id="{5AC35840-A4FF-FB75-6922-CA34FB365893}"/>
              </a:ext>
            </a:extLst>
          </p:cNvPr>
          <p:cNvPicPr>
            <a:picLocks noChangeAspect="1"/>
          </p:cNvPicPr>
          <p:nvPr/>
        </p:nvPicPr>
        <p:blipFill>
          <a:blip r:embed="rId12"/>
          <a:stretch>
            <a:fillRect/>
          </a:stretch>
        </p:blipFill>
        <p:spPr>
          <a:xfrm>
            <a:off x="-12958" y="6179998"/>
            <a:ext cx="2713128" cy="569201"/>
          </a:xfrm>
          <a:prstGeom prst="rect">
            <a:avLst/>
          </a:prstGeom>
        </p:spPr>
      </p:pic>
      <p:sp>
        <p:nvSpPr>
          <p:cNvPr id="6" name="Google Shape;425;p21">
            <a:extLst>
              <a:ext uri="{FF2B5EF4-FFF2-40B4-BE49-F238E27FC236}">
                <a16:creationId xmlns:a16="http://schemas.microsoft.com/office/drawing/2014/main" id="{A4681604-2EB0-6A0B-ECAB-7660D8E8564D}"/>
              </a:ext>
            </a:extLst>
          </p:cNvPr>
          <p:cNvSpPr txBox="1"/>
          <p:nvPr/>
        </p:nvSpPr>
        <p:spPr>
          <a:xfrm>
            <a:off x="8436019" y="6764636"/>
            <a:ext cx="5350385" cy="17436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baseline="30000" dirty="0" err="1">
                <a:solidFill>
                  <a:srgbClr val="000000"/>
                </a:solidFill>
                <a:latin typeface="Noto Sans"/>
                <a:ea typeface="Noto Sans"/>
                <a:cs typeface="Noto Sans"/>
                <a:sym typeface="Noto Sans"/>
              </a:rPr>
              <a:t>Αριθμός</a:t>
            </a:r>
            <a:r>
              <a:rPr lang="en-GB" sz="800" b="0" i="0" u="none" strike="noStrike" cap="none" baseline="30000" dirty="0">
                <a:solidFill>
                  <a:srgbClr val="000000"/>
                </a:solidFill>
                <a:latin typeface="Noto Sans"/>
                <a:ea typeface="Noto Sans"/>
                <a:cs typeface="Noto Sans"/>
                <a:sym typeface="Noto Sans"/>
              </a:rPr>
              <a:t> </a:t>
            </a:r>
            <a:r>
              <a:rPr lang="en-GB" sz="800" b="0" i="0" u="none" strike="noStrike" cap="none" baseline="30000" dirty="0" err="1">
                <a:solidFill>
                  <a:srgbClr val="000000"/>
                </a:solidFill>
                <a:latin typeface="Noto Sans"/>
                <a:ea typeface="Noto Sans"/>
                <a:cs typeface="Noto Sans"/>
                <a:sym typeface="Noto Sans"/>
              </a:rPr>
              <a:t>έργου</a:t>
            </a:r>
            <a:r>
              <a:rPr lang="en-GB" sz="800" b="0" i="0" u="none" strike="noStrike" cap="none" baseline="30000" dirty="0">
                <a:solidFill>
                  <a:srgbClr val="000000"/>
                </a:solidFill>
                <a:latin typeface="Noto Sans"/>
                <a:ea typeface="Noto Sans"/>
                <a:cs typeface="Noto Sans"/>
                <a:sym typeface="Noto Sans"/>
              </a:rPr>
              <a:t>: 2022-1-LT01-KA220-ADU-000085898</a:t>
            </a:r>
            <a:endParaRPr sz="800" b="1" i="0" u="none" strike="noStrike" cap="none" baseline="30000" dirty="0">
              <a:solidFill>
                <a:srgbClr val="000000"/>
              </a:solidFill>
              <a:latin typeface="Noto Sans"/>
              <a:ea typeface="Noto Sans"/>
              <a:cs typeface="Noto Sans"/>
              <a:sym typeface="Noto Sans"/>
            </a:endParaRPr>
          </a:p>
        </p:txBody>
      </p:sp>
      <p:sp>
        <p:nvSpPr>
          <p:cNvPr id="7" name="Text Box 2">
            <a:extLst>
              <a:ext uri="{FF2B5EF4-FFF2-40B4-BE49-F238E27FC236}">
                <a16:creationId xmlns:a16="http://schemas.microsoft.com/office/drawing/2014/main" id="{767726CB-19EC-BCB8-253A-BC68A55D4631}"/>
              </a:ext>
            </a:extLst>
          </p:cNvPr>
          <p:cNvSpPr txBox="1">
            <a:spLocks noChangeArrowheads="1"/>
          </p:cNvSpPr>
          <p:nvPr/>
        </p:nvSpPr>
        <p:spPr bwMode="auto">
          <a:xfrm>
            <a:off x="5698802" y="6303713"/>
            <a:ext cx="5151725" cy="460923"/>
          </a:xfrm>
          <a:prstGeom prst="rect">
            <a:avLst/>
          </a:prstGeom>
          <a:noFill/>
          <a:ln w="9525">
            <a:noFill/>
            <a:miter lim="800000"/>
            <a:headEnd/>
            <a:tailEnd/>
          </a:ln>
        </p:spPr>
        <p:txBody>
          <a:bodyPr rot="0" vert="horz" wrap="square" lIns="91440" tIns="45720" rIns="91440" bIns="45720" anchor="t" anchorCtr="0">
            <a:noAutofit/>
          </a:bodyPr>
          <a:lstStyle/>
          <a:p>
            <a:pPr marL="0" marR="0" algn="just">
              <a:spcAft>
                <a:spcPts val="1125"/>
              </a:spcAft>
            </a:pP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Με</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χρη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ατοδότηση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γνώ</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διατυπώνονται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εκφράζουν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αποκλειστικά</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των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συντακτών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αντιπροσωπεύουν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κατ</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ανάγκη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του</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ού</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Ευρωπαϊκή</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Ένωση</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και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Εθνικός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Οργανισ</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δεν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πορούν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να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θεωρηθούν</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υπεύθυνοι</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για</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τις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εκφραζό</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ενες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l-GR" sz="800" dirty="0">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απόψεις</a:t>
            </a:r>
            <a:r>
              <a:rPr lang="el-GR"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Αριθ</a:t>
            </a:r>
            <a:r>
              <a:rPr lang="en-IE" sz="800" dirty="0" err="1">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μ</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ός</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a:t>
            </a:r>
            <a:r>
              <a:rPr lang="en-IE" sz="800" dirty="0" err="1">
                <a:solidFill>
                  <a:srgbClr val="000000"/>
                </a:solidFill>
                <a:effectLst/>
                <a:latin typeface="Calibri" panose="020F0502020204030204" pitchFamily="34" charset="0"/>
                <a:ea typeface="Quattrocento Sans" panose="020B0502050000020003" pitchFamily="34" charset="0"/>
                <a:cs typeface="Quattrocento Sans" panose="020B0502050000020003" pitchFamily="34" charset="0"/>
              </a:rPr>
              <a:t>Έργου</a:t>
            </a:r>
            <a:r>
              <a:rPr lang="en-IE" sz="800" dirty="0">
                <a:solidFill>
                  <a:srgbClr val="000000"/>
                </a:solidFill>
                <a:effectLst/>
                <a:latin typeface="Quattrocento Sans" panose="020B0502050000020003" pitchFamily="34" charset="0"/>
                <a:ea typeface="Quattrocento Sans" panose="020B0502050000020003" pitchFamily="34" charset="0"/>
                <a:cs typeface="Quattrocento Sans" panose="020B0502050000020003" pitchFamily="34" charset="0"/>
              </a:rPr>
              <a:t>: 2022-1-LT01-KA220-ADU-000085898</a:t>
            </a:r>
            <a:endParaRPr lang="en-US" sz="1200" dirty="0">
              <a:effectLst/>
              <a:latin typeface="Quattrocento Sans" panose="020B0502050000020003" pitchFamily="34" charset="0"/>
              <a:ea typeface="Quattrocento Sans" panose="020B0502050000020003" pitchFamily="34" charset="0"/>
              <a:cs typeface="Quattrocento Sans" panose="020B05020500000200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ΜΟΝΑΔΑ 2</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Αυτή η ενότητα περιλαμβάνει 14 ώρες μαθησιακού περιεχομένου.</a:t>
            </a:r>
            <a:endParaRPr sz="2000" b="0" i="0" u="none" strike="noStrike" cap="none">
              <a:solidFill>
                <a:schemeClr val="dk1"/>
              </a:solidFill>
              <a:latin typeface="Roboto"/>
              <a:ea typeface="Roboto"/>
              <a:cs typeface="Roboto"/>
              <a:sym typeface="Roboto"/>
            </a:endParaRPr>
          </a:p>
        </p:txBody>
      </p:sp>
      <p:sp>
        <p:nvSpPr>
          <p:cNvPr id="45" name="Google Shape;45;p9"/>
          <p:cNvSpPr txBox="1"/>
          <p:nvPr/>
        </p:nvSpPr>
        <p:spPr>
          <a:xfrm>
            <a:off x="6173391" y="3701009"/>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2000" b="1" i="0" u="none" strike="noStrike" cap="none" dirty="0">
                <a:solidFill>
                  <a:schemeClr val="dk1"/>
                </a:solidFill>
                <a:latin typeface="Philosopher"/>
                <a:ea typeface="Philosopher"/>
                <a:cs typeface="Philosopher"/>
                <a:sym typeface="Philosopher"/>
              </a:rPr>
              <a:t>6 ώρες</a:t>
            </a:r>
            <a:r>
              <a:rPr lang="el-GR" sz="2000" b="1" i="0" u="none" strike="noStrike" cap="none" dirty="0">
                <a:solidFill>
                  <a:schemeClr val="dk1"/>
                </a:solidFill>
                <a:latin typeface="Philosopher"/>
                <a:ea typeface="Philosopher"/>
                <a:cs typeface="Philosopher"/>
                <a:sym typeface="Philosopher"/>
              </a:rPr>
              <a:t> </a:t>
            </a:r>
            <a:r>
              <a:rPr lang="el-GR" sz="2000" b="1" i="0" u="none" strike="noStrike" cap="none" dirty="0" err="1">
                <a:solidFill>
                  <a:schemeClr val="dk1"/>
                </a:solidFill>
                <a:latin typeface="Philosopher"/>
                <a:ea typeface="Philosopher"/>
                <a:cs typeface="Philosopher"/>
                <a:sym typeface="Philosopher"/>
              </a:rPr>
              <a:t>διαζωσής</a:t>
            </a:r>
            <a:r>
              <a:rPr lang="cs-CZ" sz="2000" b="1" i="0" u="none" strike="noStrike" cap="none" dirty="0">
                <a:solidFill>
                  <a:schemeClr val="dk1"/>
                </a:solidFill>
                <a:latin typeface="Philosopher"/>
                <a:ea typeface="Philosopher"/>
                <a:cs typeface="Philosopher"/>
                <a:sym typeface="Philosopher"/>
              </a:rPr>
              <a:t> μάθησης </a:t>
            </a:r>
            <a:endParaRPr sz="2000" b="1" i="0" u="none" strike="noStrike" cap="none" dirty="0">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1800" b="1" i="0" u="none" strike="noStrike" cap="none" dirty="0">
                <a:solidFill>
                  <a:schemeClr val="dk1"/>
                </a:solidFill>
                <a:latin typeface="Philosopher"/>
                <a:ea typeface="Philosopher"/>
                <a:cs typeface="Philosopher"/>
                <a:sym typeface="Philosopher"/>
              </a:rPr>
              <a:t>8 ώρες αυτοκατευθυνόμενης μάθησης</a:t>
            </a:r>
            <a:endParaRPr sz="1000" dirty="0"/>
          </a:p>
        </p:txBody>
      </p:sp>
      <p:sp>
        <p:nvSpPr>
          <p:cNvPr id="47" name="Google Shape;47;p9"/>
          <p:cNvSpPr txBox="1"/>
          <p:nvPr/>
        </p:nvSpPr>
        <p:spPr>
          <a:xfrm>
            <a:off x="6309969" y="4509796"/>
            <a:ext cx="2879900"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Αυτή η παρουσίαση καλύπτει τις 6 ώρες </a:t>
            </a:r>
            <a:r>
              <a:rPr lang="el-GR" b="0" i="0" u="none" strike="noStrike" cap="none" dirty="0">
                <a:solidFill>
                  <a:schemeClr val="dk1"/>
                </a:solidFill>
                <a:latin typeface="Roboto"/>
                <a:ea typeface="Roboto"/>
                <a:cs typeface="Roboto"/>
                <a:sym typeface="Roboto"/>
              </a:rPr>
              <a:t>δια ζώσης </a:t>
            </a:r>
            <a:r>
              <a:rPr lang="cs-CZ" b="0" i="0" u="none" strike="noStrike" cap="none" dirty="0">
                <a:solidFill>
                  <a:schemeClr val="dk1"/>
                </a:solidFill>
                <a:latin typeface="Roboto"/>
                <a:ea typeface="Roboto"/>
                <a:cs typeface="Roboto"/>
                <a:sym typeface="Roboto"/>
              </a:rPr>
              <a:t>μάθησης.</a:t>
            </a:r>
            <a:endParaRPr sz="1200" dirty="0"/>
          </a:p>
          <a:p>
            <a:pPr marL="0" marR="0" lvl="0" indent="0" algn="l"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Συνοδεύεται από ένα Σχέδιο Μαθήματος για τον συντονιστή.</a:t>
            </a:r>
            <a:endParaRPr b="0" i="0" u="none" strike="noStrike" cap="none" dirty="0">
              <a:solidFill>
                <a:schemeClr val="dk1"/>
              </a:solidFill>
              <a:latin typeface="Roboto"/>
              <a:ea typeface="Roboto"/>
              <a:cs typeface="Roboto"/>
              <a:sym typeface="Roboto"/>
            </a:endParaRPr>
          </a:p>
        </p:txBody>
      </p:sp>
      <p:sp>
        <p:nvSpPr>
          <p:cNvPr id="48" name="Google Shape;48;p9"/>
          <p:cNvSpPr txBox="1"/>
          <p:nvPr/>
        </p:nvSpPr>
        <p:spPr>
          <a:xfrm>
            <a:off x="9248111" y="4630791"/>
            <a:ext cx="2686317" cy="1415516"/>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b="0" i="0" u="none" strike="noStrike" cap="none" dirty="0">
                <a:solidFill>
                  <a:schemeClr val="dk1"/>
                </a:solidFill>
                <a:latin typeface="Roboto"/>
                <a:ea typeface="Roboto"/>
                <a:cs typeface="Roboto"/>
                <a:sym typeface="Roboto"/>
              </a:rPr>
              <a:t>Προχωρήστε στην παρουσίαση με πόρους αυτοκατευθυνόμενης μάθησης με το δικό σας ρυθμό!</a:t>
            </a:r>
            <a:endParaRPr b="0" i="0" u="none" strike="noStrike" cap="none" dirty="0">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 name="Google Shape;53;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2" name="Picture 1">
            <a:extLst>
              <a:ext uri="{FF2B5EF4-FFF2-40B4-BE49-F238E27FC236}">
                <a16:creationId xmlns:a16="http://schemas.microsoft.com/office/drawing/2014/main" id="{872EEDA5-C251-1EFC-8EAC-5062DE55040C}"/>
              </a:ext>
            </a:extLst>
          </p:cNvPr>
          <p:cNvPicPr>
            <a:picLocks noChangeAspect="1"/>
          </p:cNvPicPr>
          <p:nvPr/>
        </p:nvPicPr>
        <p:blipFill>
          <a:blip r:embed="rId5"/>
          <a:stretch>
            <a:fillRect/>
          </a:stretch>
        </p:blipFill>
        <p:spPr>
          <a:xfrm>
            <a:off x="-12958" y="6179998"/>
            <a:ext cx="2713128" cy="5692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Εισαγωγή</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Αυτή η παρουσίαση περιλαμβάνει </a:t>
            </a:r>
            <a:r>
              <a:rPr lang="cs-CZ" sz="3200" b="1" i="0" u="none" strike="noStrike" cap="none">
                <a:solidFill>
                  <a:schemeClr val="dk1"/>
                </a:solidFill>
                <a:latin typeface="Philosopher"/>
                <a:ea typeface="Philosopher"/>
                <a:cs typeface="Philosopher"/>
                <a:sym typeface="Philosopher"/>
              </a:rPr>
              <a:t>εννέα πόρους αυτοκατευθυνόμενης μάθησης και μια άσκηση αυτοαναστοχασμού</a:t>
            </a:r>
            <a:r>
              <a:rPr lang="cs-CZ" sz="3200" b="0" i="0" u="none" strike="noStrike" cap="none">
                <a:solidFill>
                  <a:schemeClr val="dk1"/>
                </a:solidFill>
                <a:latin typeface="Philosopher"/>
                <a:ea typeface="Philosopher"/>
                <a:cs typeface="Philosopher"/>
                <a:sym typeface="Philosopher"/>
              </a:rPr>
              <a:t>.</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Μπορείτε να επιλέξετε τους πόρους που ταιριάζουν καλύτερα με τα ενδιαφέροντα και τους μαθησιακούς σας στόχους.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Οι πόροι αυτοί μπορούν να εξερευνηθούν </a:t>
            </a:r>
            <a:r>
              <a:rPr lang="cs-CZ" sz="3200" b="1" i="0" u="none" strike="noStrike" cap="none">
                <a:solidFill>
                  <a:schemeClr val="dk1"/>
                </a:solidFill>
                <a:latin typeface="Philosopher"/>
                <a:ea typeface="Philosopher"/>
                <a:cs typeface="Philosopher"/>
                <a:sym typeface="Philosopher"/>
              </a:rPr>
              <a:t>ανεξάρτητα</a:t>
            </a:r>
            <a:r>
              <a:rPr lang="cs-CZ" sz="3200" b="0" i="0" u="none" strike="noStrike" cap="none">
                <a:solidFill>
                  <a:schemeClr val="dk1"/>
                </a:solidFill>
                <a:latin typeface="Philosopher"/>
                <a:ea typeface="Philosopher"/>
                <a:cs typeface="Philosopher"/>
                <a:sym typeface="Philosopher"/>
              </a:rPr>
              <a:t>, χωρίς να υπάρχει κάποια προκαθορισμένη σειρά ή απαίτηση να εξεταστούν όλοι.</a:t>
            </a:r>
            <a:endParaRPr sz="32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60DFA9B-06FF-0C5E-B5A9-88A8CAA9FE41}"/>
              </a:ext>
            </a:extLst>
          </p:cNvPr>
          <p:cNvPicPr>
            <a:picLocks noChangeAspect="1"/>
          </p:cNvPicPr>
          <p:nvPr/>
        </p:nvPicPr>
        <p:blipFill>
          <a:blip r:embed="rId4"/>
          <a:stretch>
            <a:fillRect/>
          </a:stretch>
        </p:blipFill>
        <p:spPr>
          <a:xfrm>
            <a:off x="-12958" y="6179998"/>
            <a:ext cx="2713128" cy="56920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1"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72" name="Google Shape;72;p11"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74" name="Google Shape;74;p11"/>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1: Τι είναι η μικρομάθηση;</a:t>
            </a:r>
            <a:endParaRPr sz="1800" b="1" i="0" u="none" strike="noStrike" cap="none">
              <a:solidFill>
                <a:schemeClr val="dk1"/>
              </a:solidFill>
              <a:latin typeface="Philosopher"/>
              <a:ea typeface="Philosopher"/>
              <a:cs typeface="Philosopher"/>
              <a:sym typeface="Philosopher"/>
            </a:endParaRPr>
          </a:p>
        </p:txBody>
      </p:sp>
      <p:pic>
        <p:nvPicPr>
          <p:cNvPr id="75" name="Google Shape;75;p11" title="What is Microlearning?"/>
          <p:cNvPicPr preferRelativeResize="0"/>
          <p:nvPr/>
        </p:nvPicPr>
        <p:blipFill rotWithShape="1">
          <a:blip r:embed="rId5">
            <a:alphaModFix/>
          </a:blip>
          <a:srcRect/>
          <a:stretch/>
        </p:blipFill>
        <p:spPr>
          <a:xfrm>
            <a:off x="1484288" y="1071986"/>
            <a:ext cx="9223421" cy="5211233"/>
          </a:xfrm>
          <a:prstGeom prst="rect">
            <a:avLst/>
          </a:prstGeom>
          <a:noFill/>
          <a:ln>
            <a:noFill/>
          </a:ln>
        </p:spPr>
      </p:pic>
      <p:pic>
        <p:nvPicPr>
          <p:cNvPr id="2" name="Picture 1">
            <a:extLst>
              <a:ext uri="{FF2B5EF4-FFF2-40B4-BE49-F238E27FC236}">
                <a16:creationId xmlns:a16="http://schemas.microsoft.com/office/drawing/2014/main" id="{621BCA00-EB83-E405-0E8B-370311F10EF0}"/>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81" name="Google Shape;81;p1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83" name="Google Shape;83;p1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2: Εκπαιδευτικό πρόγραμμα Kahoot</a:t>
            </a:r>
            <a:endParaRPr sz="1800" b="1" i="0" u="none" strike="noStrike" cap="none">
              <a:solidFill>
                <a:schemeClr val="dk1"/>
              </a:solidFill>
              <a:latin typeface="Philosopher"/>
              <a:ea typeface="Philosopher"/>
              <a:cs typeface="Philosopher"/>
              <a:sym typeface="Philosopher"/>
            </a:endParaRPr>
          </a:p>
        </p:txBody>
      </p:sp>
      <p:pic>
        <p:nvPicPr>
          <p:cNvPr id="84" name="Google Shape;84;p12" title="Complete Tutorial in Kahoot 2022 Free Account #kahoot #freekahoot"/>
          <p:cNvPicPr preferRelativeResize="0"/>
          <p:nvPr/>
        </p:nvPicPr>
        <p:blipFill rotWithShape="1">
          <a:blip r:embed="rId5">
            <a:alphaModFix/>
          </a:blip>
          <a:srcRect/>
          <a:stretch/>
        </p:blipFill>
        <p:spPr>
          <a:xfrm>
            <a:off x="1565712" y="869388"/>
            <a:ext cx="9060574" cy="5119224"/>
          </a:xfrm>
          <a:prstGeom prst="rect">
            <a:avLst/>
          </a:prstGeom>
          <a:noFill/>
          <a:ln>
            <a:noFill/>
          </a:ln>
        </p:spPr>
      </p:pic>
      <p:pic>
        <p:nvPicPr>
          <p:cNvPr id="2" name="Picture 1">
            <a:extLst>
              <a:ext uri="{FF2B5EF4-FFF2-40B4-BE49-F238E27FC236}">
                <a16:creationId xmlns:a16="http://schemas.microsoft.com/office/drawing/2014/main" id="{51974039-F2A0-F87C-45B2-ABA993529DE3}"/>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0" name="Google Shape;90;p1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92" name="Google Shape;92;p1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3: Εκπαιδευτικό πρόγραμμα για τον μεντιμέτρο</a:t>
            </a:r>
            <a:endParaRPr sz="1800" b="1" i="0" u="none" strike="noStrike" cap="none">
              <a:solidFill>
                <a:schemeClr val="dk1"/>
              </a:solidFill>
              <a:latin typeface="Philosopher"/>
              <a:ea typeface="Philosopher"/>
              <a:cs typeface="Philosopher"/>
              <a:sym typeface="Philosopher"/>
            </a:endParaRPr>
          </a:p>
        </p:txBody>
      </p:sp>
      <p:pic>
        <p:nvPicPr>
          <p:cNvPr id="93" name="Google Shape;93;p13" title="Complete training in Mentimeter #mentimeter #studentengagement"/>
          <p:cNvPicPr preferRelativeResize="0"/>
          <p:nvPr/>
        </p:nvPicPr>
        <p:blipFill rotWithShape="1">
          <a:blip r:embed="rId5">
            <a:alphaModFix/>
          </a:blip>
          <a:srcRect/>
          <a:stretch/>
        </p:blipFill>
        <p:spPr>
          <a:xfrm>
            <a:off x="1484288" y="1017371"/>
            <a:ext cx="9223421" cy="5211233"/>
          </a:xfrm>
          <a:prstGeom prst="rect">
            <a:avLst/>
          </a:prstGeom>
          <a:noFill/>
          <a:ln>
            <a:noFill/>
          </a:ln>
        </p:spPr>
      </p:pic>
      <p:pic>
        <p:nvPicPr>
          <p:cNvPr id="2" name="Picture 1">
            <a:extLst>
              <a:ext uri="{FF2B5EF4-FFF2-40B4-BE49-F238E27FC236}">
                <a16:creationId xmlns:a16="http://schemas.microsoft.com/office/drawing/2014/main" id="{D7051CAB-00A1-DF08-D023-F9A28F9779E5}"/>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9" name="Google Shape;99;p1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1" name="Google Shape;101;p1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4: Articulate 360 Tutorial</a:t>
            </a:r>
            <a:endParaRPr sz="1800" b="1" i="0" u="none" strike="noStrike" cap="none">
              <a:solidFill>
                <a:schemeClr val="dk1"/>
              </a:solidFill>
              <a:latin typeface="Philosopher"/>
              <a:ea typeface="Philosopher"/>
              <a:cs typeface="Philosopher"/>
              <a:sym typeface="Philosopher"/>
            </a:endParaRPr>
          </a:p>
        </p:txBody>
      </p:sp>
      <p:pic>
        <p:nvPicPr>
          <p:cNvPr id="102" name="Google Shape;102;p14" title="Articulate 360 Demo | Articulate 360 tutorial for beginners | Learn Articulate 360 Free"/>
          <p:cNvPicPr preferRelativeResize="0"/>
          <p:nvPr/>
        </p:nvPicPr>
        <p:blipFill rotWithShape="1">
          <a:blip r:embed="rId5">
            <a:alphaModFix/>
          </a:blip>
          <a:srcRect/>
          <a:stretch/>
        </p:blipFill>
        <p:spPr>
          <a:xfrm>
            <a:off x="1703180" y="1071986"/>
            <a:ext cx="8785638" cy="4963885"/>
          </a:xfrm>
          <a:prstGeom prst="rect">
            <a:avLst/>
          </a:prstGeom>
          <a:noFill/>
          <a:ln>
            <a:noFill/>
          </a:ln>
        </p:spPr>
      </p:pic>
      <p:pic>
        <p:nvPicPr>
          <p:cNvPr id="2" name="Picture 1">
            <a:extLst>
              <a:ext uri="{FF2B5EF4-FFF2-40B4-BE49-F238E27FC236}">
                <a16:creationId xmlns:a16="http://schemas.microsoft.com/office/drawing/2014/main" id="{5B3AAE08-39BB-F7ED-B598-6D65AAC96E71}"/>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8" name="Google Shape;108;p1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0" name="Google Shape;110;p1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5: Σεμινάριο Canva</a:t>
            </a:r>
            <a:endParaRPr sz="1800" b="1" i="0" u="none" strike="noStrike" cap="none">
              <a:solidFill>
                <a:schemeClr val="dk1"/>
              </a:solidFill>
              <a:latin typeface="Philosopher"/>
              <a:ea typeface="Philosopher"/>
              <a:cs typeface="Philosopher"/>
              <a:sym typeface="Philosopher"/>
            </a:endParaRPr>
          </a:p>
        </p:txBody>
      </p:sp>
      <p:pic>
        <p:nvPicPr>
          <p:cNvPr id="111" name="Google Shape;111;p15" title="FULL CANVA TUTORIAL 2023 | How To Use Canva For BEGINNERS!"/>
          <p:cNvPicPr preferRelativeResize="0"/>
          <p:nvPr/>
        </p:nvPicPr>
        <p:blipFill rotWithShape="1">
          <a:blip r:embed="rId5">
            <a:alphaModFix/>
          </a:blip>
          <a:srcRect/>
          <a:stretch/>
        </p:blipFill>
        <p:spPr>
          <a:xfrm>
            <a:off x="1700820" y="809788"/>
            <a:ext cx="9271546" cy="5238424"/>
          </a:xfrm>
          <a:prstGeom prst="rect">
            <a:avLst/>
          </a:prstGeom>
          <a:noFill/>
          <a:ln>
            <a:noFill/>
          </a:ln>
        </p:spPr>
      </p:pic>
      <p:pic>
        <p:nvPicPr>
          <p:cNvPr id="2" name="Picture 1">
            <a:extLst>
              <a:ext uri="{FF2B5EF4-FFF2-40B4-BE49-F238E27FC236}">
                <a16:creationId xmlns:a16="http://schemas.microsoft.com/office/drawing/2014/main" id="{74D53214-C35A-359A-DAB2-056FF416C990}"/>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17" name="Google Shape;117;p1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9" name="Google Shape;119;p1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6: Σεμινάριο Powtoon</a:t>
            </a:r>
            <a:endParaRPr sz="1800" b="1" i="0" u="none" strike="noStrike" cap="none">
              <a:solidFill>
                <a:schemeClr val="dk1"/>
              </a:solidFill>
              <a:latin typeface="Philosopher"/>
              <a:ea typeface="Philosopher"/>
              <a:cs typeface="Philosopher"/>
              <a:sym typeface="Philosopher"/>
            </a:endParaRPr>
          </a:p>
        </p:txBody>
      </p:sp>
      <p:pic>
        <p:nvPicPr>
          <p:cNvPr id="120" name="Google Shape;120;p16" title="Full Powtoon Tutorial For Beginners (2023)"/>
          <p:cNvPicPr preferRelativeResize="0"/>
          <p:nvPr/>
        </p:nvPicPr>
        <p:blipFill rotWithShape="1">
          <a:blip r:embed="rId5">
            <a:alphaModFix/>
          </a:blip>
          <a:srcRect/>
          <a:stretch/>
        </p:blipFill>
        <p:spPr>
          <a:xfrm>
            <a:off x="1889906" y="915526"/>
            <a:ext cx="9243646" cy="5222660"/>
          </a:xfrm>
          <a:prstGeom prst="rect">
            <a:avLst/>
          </a:prstGeom>
          <a:noFill/>
          <a:ln>
            <a:noFill/>
          </a:ln>
        </p:spPr>
      </p:pic>
      <p:pic>
        <p:nvPicPr>
          <p:cNvPr id="2" name="Picture 1">
            <a:extLst>
              <a:ext uri="{FF2B5EF4-FFF2-40B4-BE49-F238E27FC236}">
                <a16:creationId xmlns:a16="http://schemas.microsoft.com/office/drawing/2014/main" id="{C8AEBAE1-F7D8-771E-A225-4E3A12828E92}"/>
              </a:ext>
            </a:extLst>
          </p:cNvPr>
          <p:cNvPicPr>
            <a:picLocks noChangeAspect="1"/>
          </p:cNvPicPr>
          <p:nvPr/>
        </p:nvPicPr>
        <p:blipFill>
          <a:blip r:embed="rId6"/>
          <a:stretch>
            <a:fillRect/>
          </a:stretch>
        </p:blipFill>
        <p:spPr>
          <a:xfrm>
            <a:off x="-12958" y="6179998"/>
            <a:ext cx="2713128" cy="569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1442</Words>
  <Application>Microsoft Office PowerPoint</Application>
  <PresentationFormat>Widescreen</PresentationFormat>
  <Paragraphs>52</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Noto Sans</vt:lpstr>
      <vt:lpstr>Roboto</vt:lpstr>
      <vt:lpstr>Calibri</vt:lpstr>
      <vt:lpstr>Philosopher</vt:lpstr>
      <vt:lpstr>Quattrocento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docId:EA091A24E327D072B4917F3DD07FBD01</cp:keywords>
  <cp:lastModifiedBy>Elena Shaili</cp:lastModifiedBy>
  <cp:revision>2</cp:revision>
  <dcterms:modified xsi:type="dcterms:W3CDTF">2024-12-05T09:56:58Z</dcterms:modified>
</cp:coreProperties>
</file>