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48" r:id="rId1"/>
  </p:sldMasterIdLst>
  <p:notesMasterIdLst>
    <p:notesMasterId r:id="rId3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Lst>
  <p:sldSz cx="12192000" cy="6858000"/>
  <p:notesSz cx="6858000" cy="9144000"/>
  <p:embeddedFontLst>
    <p:embeddedFont>
      <p:font typeface="Noto Sans" panose="020B0502040504020204" pitchFamily="34" charset="0"/>
      <p:regular r:id="rId33"/>
      <p:bold r:id="rId34"/>
      <p:italic r:id="rId35"/>
      <p:boldItalic r:id="rId36"/>
    </p:embeddedFont>
    <p:embeddedFont>
      <p:font typeface="Philosopher" pitchFamily="2" charset="0"/>
      <p:regular r:id="rId37"/>
      <p:bold r:id="rId38"/>
      <p:italic r:id="rId39"/>
      <p:boldItalic r:id="rId40"/>
    </p:embeddedFont>
    <p:embeddedFont>
      <p:font typeface="Roboto" panose="02000000000000000000" pitchFamily="2" charset="0"/>
      <p:regular r:id="rId41"/>
      <p:bold r:id="rId42"/>
      <p:italic r:id="rId43"/>
      <p:boldItalic r:id="rId4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8" roundtripDataSignature="AMtx7mih03HC6m/eqIJ4JX8eCY1nlc8D/A=="/>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9"/>
    <p:restoredTop sz="94697"/>
  </p:normalViewPr>
  <p:slideViewPr>
    <p:cSldViewPr snapToGrid="0">
      <p:cViewPr varScale="1">
        <p:scale>
          <a:sx n="96" d="100"/>
          <a:sy n="96" d="100"/>
        </p:scale>
        <p:origin x="888" y="17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7.fntdata"/><Relationship Id="rId21" Type="http://schemas.openxmlformats.org/officeDocument/2006/relationships/slide" Target="slides/slide20.xml"/><Relationship Id="rId34" Type="http://schemas.openxmlformats.org/officeDocument/2006/relationships/font" Target="fonts/font2.fntdata"/><Relationship Id="rId42" Type="http://schemas.openxmlformats.org/officeDocument/2006/relationships/font" Target="fonts/font10.fntdata"/><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2.fntdata"/><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43" Type="http://schemas.openxmlformats.org/officeDocument/2006/relationships/font" Target="fonts/font11.fntdata"/><Relationship Id="rId48" Type="http://customschemas.google.com/relationships/presentationmetadata" Target="metadata"/><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font" Target="fonts/font6.fntdata"/><Relationship Id="rId20" Type="http://schemas.openxmlformats.org/officeDocument/2006/relationships/slide" Target="slides/slide19.xml"/><Relationship Id="rId41"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
        <p:cNvGrpSpPr/>
        <p:nvPr/>
      </p:nvGrpSpPr>
      <p:grpSpPr>
        <a:xfrm>
          <a:off x="0" y="0"/>
          <a:ext cx="0" cy="0"/>
          <a:chOff x="0" y="0"/>
          <a:chExt cx="0" cy="0"/>
        </a:xfrm>
      </p:grpSpPr>
      <p:sp>
        <p:nvSpPr>
          <p:cNvPr id="27" name="Google Shape;27;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28" name="Google Shape;28;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29eac917d12_0_6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sz="1200">
                <a:solidFill>
                  <a:srgbClr val="0F0F0F"/>
                </a:solidFill>
                <a:latin typeface="Roboto"/>
                <a:ea typeface="Roboto"/>
                <a:cs typeface="Roboto"/>
                <a:sym typeface="Roboto"/>
              </a:rPr>
              <a:t>Discover best practices in Microlearning design and delivery, ensuring an effective learning experience for learners.</a:t>
            </a:r>
            <a:endParaRPr/>
          </a:p>
        </p:txBody>
      </p:sp>
      <p:sp>
        <p:nvSpPr>
          <p:cNvPr id="148" name="Google Shape;148;g29eac917d12_0_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sz="1200">
                <a:solidFill>
                  <a:srgbClr val="0F0F0F"/>
                </a:solidFill>
                <a:latin typeface="Roboto"/>
                <a:ea typeface="Roboto"/>
                <a:cs typeface="Roboto"/>
                <a:sym typeface="Roboto"/>
              </a:rPr>
              <a:t>Dive into the principles and characteristics of Adult Learning Theory through this video. Explore how adults learn best and the implications for instructional design.</a:t>
            </a:r>
            <a:endParaRPr/>
          </a:p>
        </p:txBody>
      </p:sp>
      <p:sp>
        <p:nvSpPr>
          <p:cNvPr id="161" name="Google Shape;161;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sz="1200">
                <a:solidFill>
                  <a:srgbClr val="0F0F0F"/>
                </a:solidFill>
                <a:latin typeface="Roboto"/>
                <a:ea typeface="Roboto"/>
                <a:cs typeface="Roboto"/>
                <a:sym typeface="Roboto"/>
              </a:rPr>
              <a:t>Learn about practical applications of Adult Learning Theory in educational settings. Understand how educators can leverage these principles for effective teaching.</a:t>
            </a:r>
            <a:endParaRPr/>
          </a:p>
        </p:txBody>
      </p:sp>
      <p:sp>
        <p:nvSpPr>
          <p:cNvPr id="174" name="Google Shape;174;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29eac917d12_0_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sz="1200" dirty="0">
                <a:solidFill>
                  <a:srgbClr val="0F0F0F"/>
                </a:solidFill>
                <a:latin typeface="Roboto"/>
                <a:ea typeface="Roboto"/>
                <a:cs typeface="Roboto"/>
                <a:sym typeface="Roboto"/>
              </a:rPr>
              <a:t>Explore real-life examples and case studies illustrating the application of Adult Learning Theory in various learning environments. Understand its impact on learning outcomes.</a:t>
            </a:r>
            <a:endParaRPr dirty="0"/>
          </a:p>
        </p:txBody>
      </p:sp>
      <p:sp>
        <p:nvSpPr>
          <p:cNvPr id="187" name="Google Shape;187;g29eac917d12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sz="1200">
                <a:solidFill>
                  <a:srgbClr val="0F0F0F"/>
                </a:solidFill>
                <a:latin typeface="Roboto"/>
                <a:ea typeface="Roboto"/>
                <a:cs typeface="Roboto"/>
                <a:sym typeface="Roboto"/>
              </a:rPr>
              <a:t>Explore essential strategies and techniques for designing effective Microlearning modules in this insightful video.</a:t>
            </a:r>
            <a:endParaRPr/>
          </a:p>
        </p:txBody>
      </p:sp>
      <p:sp>
        <p:nvSpPr>
          <p:cNvPr id="200" name="Google Shape;200;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sz="1200">
                <a:solidFill>
                  <a:srgbClr val="0F0F0F"/>
                </a:solidFill>
                <a:latin typeface="Roboto"/>
                <a:ea typeface="Roboto"/>
                <a:cs typeface="Roboto"/>
                <a:sym typeface="Roboto"/>
              </a:rPr>
              <a:t>Learn about visual design principles tailored for Microlearning content creation, enhancing learner engagement and comprehension.</a:t>
            </a:r>
            <a:endParaRPr/>
          </a:p>
        </p:txBody>
      </p:sp>
      <p:sp>
        <p:nvSpPr>
          <p:cNvPr id="213" name="Google Shape;213;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sz="1200">
                <a:solidFill>
                  <a:srgbClr val="0F0F0F"/>
                </a:solidFill>
                <a:latin typeface="Roboto"/>
                <a:ea typeface="Roboto"/>
                <a:cs typeface="Roboto"/>
                <a:sym typeface="Roboto"/>
              </a:rPr>
              <a:t>Dive into the creation of interactive Microlearning modules, discovering effective methods to engage learners dynamically.</a:t>
            </a:r>
            <a:endParaRPr/>
          </a:p>
        </p:txBody>
      </p:sp>
      <p:sp>
        <p:nvSpPr>
          <p:cNvPr id="226" name="Google Shape;226;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g29eac917d12_0_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sz="1200">
                <a:solidFill>
                  <a:srgbClr val="0F0F0F"/>
                </a:solidFill>
                <a:latin typeface="Roboto"/>
                <a:ea typeface="Roboto"/>
                <a:cs typeface="Roboto"/>
                <a:sym typeface="Roboto"/>
              </a:rPr>
              <a:t>Explore content chunking strategies specifically tailored for Microlearning, enabling effective knowledge absorption in bite-sized formats.</a:t>
            </a:r>
            <a:endParaRPr/>
          </a:p>
        </p:txBody>
      </p:sp>
      <p:sp>
        <p:nvSpPr>
          <p:cNvPr id="239" name="Google Shape;239;g29eac917d12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sz="1200">
                <a:solidFill>
                  <a:srgbClr val="0F0F0F"/>
                </a:solidFill>
                <a:latin typeface="Roboto"/>
                <a:ea typeface="Roboto"/>
                <a:cs typeface="Roboto"/>
                <a:sym typeface="Roboto"/>
              </a:rPr>
              <a:t>Understand effective assessment methods and strategies suitable for evaluating learning outcomes in Microlearning modules.</a:t>
            </a:r>
            <a:endParaRPr/>
          </a:p>
        </p:txBody>
      </p:sp>
      <p:sp>
        <p:nvSpPr>
          <p:cNvPr id="252" name="Google Shape;252;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sz="1200">
                <a:solidFill>
                  <a:srgbClr val="0F0F0F"/>
                </a:solidFill>
                <a:latin typeface="Roboto"/>
                <a:ea typeface="Roboto"/>
                <a:cs typeface="Roboto"/>
                <a:sym typeface="Roboto"/>
              </a:rPr>
              <a:t>Explore various effective delivery methods tailored for Microlearning, understanding how different approaches enhance learning engagement and retention.</a:t>
            </a:r>
            <a:endParaRPr/>
          </a:p>
        </p:txBody>
      </p:sp>
      <p:sp>
        <p:nvSpPr>
          <p:cNvPr id="265" name="Google Shape;265;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
        <p:cNvGrpSpPr/>
        <p:nvPr/>
      </p:nvGrpSpPr>
      <p:grpSpPr>
        <a:xfrm>
          <a:off x="0" y="0"/>
          <a:ext cx="0" cy="0"/>
          <a:chOff x="0" y="0"/>
          <a:chExt cx="0" cy="0"/>
        </a:xfrm>
      </p:grpSpPr>
      <p:sp>
        <p:nvSpPr>
          <p:cNvPr id="39" name="Google Shape;39;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a:t>1 academic hour = 45 minutes</a:t>
            </a:r>
            <a:endParaRPr/>
          </a:p>
        </p:txBody>
      </p:sp>
      <p:sp>
        <p:nvSpPr>
          <p:cNvPr id="40" name="Google Shape;40;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sz="1200">
                <a:solidFill>
                  <a:srgbClr val="0F0F0F"/>
                </a:solidFill>
                <a:latin typeface="Roboto"/>
                <a:ea typeface="Roboto"/>
                <a:cs typeface="Roboto"/>
                <a:sym typeface="Roboto"/>
              </a:rPr>
              <a:t>Dive deeper into specific delivery strategies used in Microlearning, discovering methods to optimize content delivery for diverse learner needs.</a:t>
            </a:r>
            <a:endParaRPr/>
          </a:p>
        </p:txBody>
      </p:sp>
      <p:sp>
        <p:nvSpPr>
          <p:cNvPr id="278" name="Google Shape;278;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29f4926f02b_0_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sz="1200">
                <a:solidFill>
                  <a:srgbClr val="0F0F0F"/>
                </a:solidFill>
                <a:latin typeface="Roboto"/>
                <a:ea typeface="Roboto"/>
                <a:cs typeface="Roboto"/>
                <a:sym typeface="Roboto"/>
              </a:rPr>
              <a:t>Explore insights into Microlearning methodologies and their effectiveness in enhancing learning outcomes.</a:t>
            </a:r>
            <a:endParaRPr/>
          </a:p>
        </p:txBody>
      </p:sp>
      <p:sp>
        <p:nvSpPr>
          <p:cNvPr id="292" name="Google Shape;292;g29f4926f02b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29f4926f02b_0_6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sz="1200">
                <a:solidFill>
                  <a:srgbClr val="0F0F0F"/>
                </a:solidFill>
                <a:latin typeface="Roboto"/>
                <a:ea typeface="Roboto"/>
                <a:cs typeface="Roboto"/>
                <a:sym typeface="Roboto"/>
              </a:rPr>
              <a:t>Delve into the application of Microlearning in the context of skill development, understanding its impact on skill acquisition.</a:t>
            </a:r>
            <a:endParaRPr/>
          </a:p>
        </p:txBody>
      </p:sp>
      <p:sp>
        <p:nvSpPr>
          <p:cNvPr id="306" name="Google Shape;306;g29f4926f02b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29f4926f02b_0_10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sz="1200" dirty="0">
                <a:solidFill>
                  <a:srgbClr val="0F0F0F"/>
                </a:solidFill>
                <a:latin typeface="Roboto"/>
                <a:ea typeface="Roboto"/>
                <a:cs typeface="Roboto"/>
                <a:sym typeface="Roboto"/>
              </a:rPr>
              <a:t>Explore the role of technology in facilitating effective Microlearning experiences, highlighting its influence on engagement and retention.</a:t>
            </a:r>
            <a:endParaRPr dirty="0"/>
          </a:p>
        </p:txBody>
      </p:sp>
      <p:sp>
        <p:nvSpPr>
          <p:cNvPr id="321" name="Google Shape;321;g29f4926f02b_0_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29f4926f02b_0_1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sz="1200">
                <a:solidFill>
                  <a:srgbClr val="0F0F0F"/>
                </a:solidFill>
                <a:latin typeface="Roboto"/>
                <a:ea typeface="Roboto"/>
                <a:cs typeface="Roboto"/>
                <a:sym typeface="Roboto"/>
              </a:rPr>
              <a:t>Investigate the multimedia aspects and their impact on the design and delivery of Microlearning content.</a:t>
            </a:r>
            <a:endParaRPr/>
          </a:p>
        </p:txBody>
      </p:sp>
      <p:sp>
        <p:nvSpPr>
          <p:cNvPr id="336" name="Google Shape;336;g29f4926f02b_0_1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g29f4926f02b_0_1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sz="1200">
                <a:solidFill>
                  <a:srgbClr val="0F0F0F"/>
                </a:solidFill>
                <a:latin typeface="Roboto"/>
                <a:ea typeface="Roboto"/>
                <a:cs typeface="Roboto"/>
                <a:sym typeface="Roboto"/>
              </a:rPr>
              <a:t>Examine the effectiveness of Microlearning in healthcare education, emphasizing its role in improving learning efficiency in the medical field.</a:t>
            </a:r>
            <a:endParaRPr/>
          </a:p>
        </p:txBody>
      </p:sp>
      <p:sp>
        <p:nvSpPr>
          <p:cNvPr id="351" name="Google Shape;351;g29f4926f02b_0_1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66" name="Google Shape;366;p1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80" name="Google Shape;380;p1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93" name="Google Shape;393;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5" name="Google Shape;405;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sz="1200">
                <a:solidFill>
                  <a:srgbClr val="0F0F0F"/>
                </a:solidFill>
                <a:latin typeface="Roboto"/>
                <a:ea typeface="Roboto"/>
                <a:cs typeface="Roboto"/>
                <a:sym typeface="Roboto"/>
              </a:rPr>
              <a:t>This approach allows learners to engage with multiple perspectives and examples related to the overview and definition of Microlearning, offering a comprehensive understanding of the concept. </a:t>
            </a:r>
            <a:endParaRPr/>
          </a:p>
        </p:txBody>
      </p:sp>
      <p:sp>
        <p:nvSpPr>
          <p:cNvPr id="58" name="Google Shape;5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14" name="Google Shape;414;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29f4926f02b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sz="1200">
                <a:solidFill>
                  <a:srgbClr val="0F0F0F"/>
                </a:solidFill>
                <a:latin typeface="Roboto"/>
                <a:ea typeface="Roboto"/>
                <a:cs typeface="Roboto"/>
                <a:sym typeface="Roboto"/>
              </a:rPr>
              <a:t>Explore real-world examples and applications of Microlearning through this video. Witness how various industries utilize Microlearning to enhance learning outcomes.</a:t>
            </a:r>
            <a:endParaRPr/>
          </a:p>
        </p:txBody>
      </p:sp>
      <p:sp>
        <p:nvSpPr>
          <p:cNvPr id="70" name="Google Shape;70;g29f4926f02b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sz="1200">
                <a:solidFill>
                  <a:srgbClr val="0F0F0F"/>
                </a:solidFill>
                <a:latin typeface="Roboto"/>
                <a:ea typeface="Roboto"/>
                <a:cs typeface="Roboto"/>
                <a:sym typeface="Roboto"/>
              </a:rPr>
              <a:t>Dive into the core concepts of Microlearning with this video. It explores the definition, significance, and key characteristics of Microlearning in a concise format.</a:t>
            </a:r>
            <a:endParaRPr/>
          </a:p>
        </p:txBody>
      </p:sp>
      <p:sp>
        <p:nvSpPr>
          <p:cNvPr id="83" name="Google Shape;83;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sz="1200">
                <a:solidFill>
                  <a:srgbClr val="0F0F0F"/>
                </a:solidFill>
                <a:latin typeface="Roboto"/>
                <a:ea typeface="Roboto"/>
                <a:cs typeface="Roboto"/>
                <a:sym typeface="Roboto"/>
              </a:rPr>
              <a:t>Gain deeper insights into Microlearning's significance and impact on learning efficiency and effectiveness through this engaging video.</a:t>
            </a:r>
            <a:endParaRPr/>
          </a:p>
        </p:txBody>
      </p:sp>
      <p:sp>
        <p:nvSpPr>
          <p:cNvPr id="96" name="Google Shape;96;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29eac917d12_0_9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sz="1200">
                <a:solidFill>
                  <a:srgbClr val="0F0F0F"/>
                </a:solidFill>
                <a:latin typeface="Roboto"/>
                <a:ea typeface="Roboto"/>
                <a:cs typeface="Roboto"/>
                <a:sym typeface="Roboto"/>
              </a:rPr>
              <a:t>Explore various techniques and methods employed in Microlearning to facilitate effective and engaging learning experiences.</a:t>
            </a:r>
            <a:endParaRPr/>
          </a:p>
        </p:txBody>
      </p:sp>
      <p:sp>
        <p:nvSpPr>
          <p:cNvPr id="109" name="Google Shape;109;g29eac917d12_0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29eac917d12_0_10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sz="1200">
                <a:solidFill>
                  <a:srgbClr val="0F0F0F"/>
                </a:solidFill>
                <a:latin typeface="Roboto"/>
                <a:ea typeface="Roboto"/>
                <a:cs typeface="Roboto"/>
                <a:sym typeface="Roboto"/>
              </a:rPr>
              <a:t>Delve deeper into Microlearning strategies and discover how they contribute to efficient learning processes, enhancing retention and engagement.</a:t>
            </a:r>
            <a:endParaRPr/>
          </a:p>
        </p:txBody>
      </p:sp>
      <p:sp>
        <p:nvSpPr>
          <p:cNvPr id="122" name="Google Shape;122;g29eac917d12_0_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sz="1200">
                <a:solidFill>
                  <a:srgbClr val="0F0F0F"/>
                </a:solidFill>
                <a:latin typeface="Roboto"/>
                <a:ea typeface="Roboto"/>
                <a:cs typeface="Roboto"/>
                <a:sym typeface="Roboto"/>
              </a:rPr>
              <a:t>Explore the practical aspects of implementing Microlearning in training contexts and its impact on learner engagement and knowledge retention</a:t>
            </a:r>
            <a:endParaRPr/>
          </a:p>
        </p:txBody>
      </p:sp>
      <p:sp>
        <p:nvSpPr>
          <p:cNvPr id="135" name="Google Shape;135;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12"/>
        <p:cNvGrpSpPr/>
        <p:nvPr/>
      </p:nvGrpSpPr>
      <p:grpSpPr>
        <a:xfrm>
          <a:off x="0" y="0"/>
          <a:ext cx="0" cy="0"/>
          <a:chOff x="0" y="0"/>
          <a:chExt cx="0" cy="0"/>
        </a:xfrm>
      </p:grpSpPr>
      <p:sp>
        <p:nvSpPr>
          <p:cNvPr id="13" name="Google Shape;13;p23"/>
          <p:cNvSpPr>
            <a:spLocks noGrp="1"/>
          </p:cNvSpPr>
          <p:nvPr>
            <p:ph type="pic" idx="2"/>
          </p:nvPr>
        </p:nvSpPr>
        <p:spPr>
          <a:xfrm>
            <a:off x="0" y="0"/>
            <a:ext cx="12192000" cy="6858000"/>
          </a:xfrm>
          <a:prstGeom prst="rect">
            <a:avLst/>
          </a:prstGeom>
          <a:noFill/>
          <a:ln>
            <a:noFill/>
          </a:ln>
        </p:spPr>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4_Custom Layout">
  <p:cSld name="4_Custom Layout">
    <p:spTree>
      <p:nvGrpSpPr>
        <p:cNvPr id="1" name="Shape 14"/>
        <p:cNvGrpSpPr/>
        <p:nvPr/>
      </p:nvGrpSpPr>
      <p:grpSpPr>
        <a:xfrm>
          <a:off x="0" y="0"/>
          <a:ext cx="0" cy="0"/>
          <a:chOff x="0" y="0"/>
          <a:chExt cx="0" cy="0"/>
        </a:xfrm>
      </p:grpSpPr>
      <p:sp>
        <p:nvSpPr>
          <p:cNvPr id="15" name="Google Shape;15;p24"/>
          <p:cNvSpPr>
            <a:spLocks noGrp="1"/>
          </p:cNvSpPr>
          <p:nvPr>
            <p:ph type="pic" idx="2"/>
          </p:nvPr>
        </p:nvSpPr>
        <p:spPr>
          <a:xfrm>
            <a:off x="1662112" y="632949"/>
            <a:ext cx="2771775" cy="3756025"/>
          </a:xfrm>
          <a:prstGeom prst="rect">
            <a:avLst/>
          </a:prstGeom>
          <a:noFill/>
          <a:ln>
            <a:noFill/>
          </a:ln>
        </p:spPr>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4_Custom Layout">
  <p:cSld name="14_Custom Layout">
    <p:spTree>
      <p:nvGrpSpPr>
        <p:cNvPr id="1" name="Shape 16"/>
        <p:cNvGrpSpPr/>
        <p:nvPr/>
      </p:nvGrpSpPr>
      <p:grpSpPr>
        <a:xfrm>
          <a:off x="0" y="0"/>
          <a:ext cx="0" cy="0"/>
          <a:chOff x="0" y="0"/>
          <a:chExt cx="0" cy="0"/>
        </a:xfrm>
      </p:grpSpPr>
      <p:sp>
        <p:nvSpPr>
          <p:cNvPr id="17" name="Google Shape;17;p25"/>
          <p:cNvSpPr>
            <a:spLocks noGrp="1"/>
          </p:cNvSpPr>
          <p:nvPr>
            <p:ph type="pic" idx="2"/>
          </p:nvPr>
        </p:nvSpPr>
        <p:spPr>
          <a:xfrm>
            <a:off x="626302" y="0"/>
            <a:ext cx="2918564" cy="6858000"/>
          </a:xfrm>
          <a:prstGeom prst="rect">
            <a:avLst/>
          </a:prstGeom>
          <a:noFill/>
          <a:ln>
            <a:noFill/>
          </a:ln>
        </p:spPr>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6_Custom Layout">
  <p:cSld name="16_Custom Layout">
    <p:spTree>
      <p:nvGrpSpPr>
        <p:cNvPr id="1" name="Shape 18"/>
        <p:cNvGrpSpPr/>
        <p:nvPr/>
      </p:nvGrpSpPr>
      <p:grpSpPr>
        <a:xfrm>
          <a:off x="0" y="0"/>
          <a:ext cx="0" cy="0"/>
          <a:chOff x="0" y="0"/>
          <a:chExt cx="0" cy="0"/>
        </a:xfrm>
      </p:grpSpPr>
      <p:sp>
        <p:nvSpPr>
          <p:cNvPr id="19" name="Google Shape;19;p26"/>
          <p:cNvSpPr>
            <a:spLocks noGrp="1"/>
          </p:cNvSpPr>
          <p:nvPr>
            <p:ph type="pic" idx="2"/>
          </p:nvPr>
        </p:nvSpPr>
        <p:spPr>
          <a:xfrm>
            <a:off x="1319669" y="2525150"/>
            <a:ext cx="2116082" cy="2117188"/>
          </a:xfrm>
          <a:prstGeom prst="rect">
            <a:avLst/>
          </a:prstGeom>
          <a:noFill/>
          <a:ln>
            <a:noFill/>
          </a:ln>
        </p:spPr>
      </p:sp>
      <p:sp>
        <p:nvSpPr>
          <p:cNvPr id="20" name="Google Shape;20;p26"/>
          <p:cNvSpPr>
            <a:spLocks noGrp="1"/>
          </p:cNvSpPr>
          <p:nvPr>
            <p:ph type="pic" idx="3"/>
          </p:nvPr>
        </p:nvSpPr>
        <p:spPr>
          <a:xfrm>
            <a:off x="3788433" y="2525150"/>
            <a:ext cx="2116082" cy="2117188"/>
          </a:xfrm>
          <a:prstGeom prst="rect">
            <a:avLst/>
          </a:prstGeom>
          <a:noFill/>
          <a:ln>
            <a:noFill/>
          </a:ln>
        </p:spPr>
      </p:sp>
      <p:sp>
        <p:nvSpPr>
          <p:cNvPr id="21" name="Google Shape;21;p26"/>
          <p:cNvSpPr>
            <a:spLocks noGrp="1"/>
          </p:cNvSpPr>
          <p:nvPr>
            <p:ph type="pic" idx="4"/>
          </p:nvPr>
        </p:nvSpPr>
        <p:spPr>
          <a:xfrm>
            <a:off x="6257197" y="2525150"/>
            <a:ext cx="2116082" cy="2117188"/>
          </a:xfrm>
          <a:prstGeom prst="rect">
            <a:avLst/>
          </a:prstGeom>
          <a:noFill/>
          <a:ln>
            <a:noFill/>
          </a:ln>
        </p:spPr>
      </p:sp>
      <p:sp>
        <p:nvSpPr>
          <p:cNvPr id="22" name="Google Shape;22;p26"/>
          <p:cNvSpPr>
            <a:spLocks noGrp="1"/>
          </p:cNvSpPr>
          <p:nvPr>
            <p:ph type="pic" idx="5"/>
          </p:nvPr>
        </p:nvSpPr>
        <p:spPr>
          <a:xfrm>
            <a:off x="8725961" y="2525150"/>
            <a:ext cx="2116082" cy="2117188"/>
          </a:xfrm>
          <a:prstGeom prst="rect">
            <a:avLst/>
          </a:prstGeom>
          <a:noFill/>
          <a:ln>
            <a:noFill/>
          </a:ln>
        </p:spPr>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23"/>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3_Custom Layout">
  <p:cSld name="3_Custom Layout">
    <p:spTree>
      <p:nvGrpSpPr>
        <p:cNvPr id="1" name="Shape 24"/>
        <p:cNvGrpSpPr/>
        <p:nvPr/>
      </p:nvGrpSpPr>
      <p:grpSpPr>
        <a:xfrm>
          <a:off x="0" y="0"/>
          <a:ext cx="0" cy="0"/>
          <a:chOff x="0" y="0"/>
          <a:chExt cx="0" cy="0"/>
        </a:xfrm>
      </p:grpSpPr>
      <p:sp>
        <p:nvSpPr>
          <p:cNvPr id="25" name="Google Shape;25;p28"/>
          <p:cNvSpPr>
            <a:spLocks noGrp="1"/>
          </p:cNvSpPr>
          <p:nvPr>
            <p:ph type="pic" idx="2"/>
          </p:nvPr>
        </p:nvSpPr>
        <p:spPr>
          <a:xfrm>
            <a:off x="0" y="0"/>
            <a:ext cx="12192000" cy="4783138"/>
          </a:xfrm>
          <a:prstGeom prst="rect">
            <a:avLst/>
          </a:prstGeom>
          <a:noFill/>
          <a:ln>
            <a:noFill/>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pic>
        <p:nvPicPr>
          <p:cNvPr id="11" name="Google Shape;11;p22"/>
          <p:cNvPicPr preferRelativeResize="0"/>
          <p:nvPr/>
        </p:nvPicPr>
        <p:blipFill>
          <a:blip r:embed="rId8">
            <a:alphaModFix/>
          </a:blip>
          <a:stretch>
            <a:fillRect/>
          </a:stretch>
        </p:blipFill>
        <p:spPr>
          <a:xfrm>
            <a:off x="246200" y="6176967"/>
            <a:ext cx="2301750" cy="481675"/>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3.jpg"/><Relationship Id="rId5" Type="http://schemas.openxmlformats.org/officeDocument/2006/relationships/image" Target="../media/image12.jpg"/><Relationship Id="rId4" Type="http://schemas.openxmlformats.org/officeDocument/2006/relationships/hyperlink" Target="http://www.youtube.com/watch?v=PjcrH2X5oC4"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3.jpg"/><Relationship Id="rId5" Type="http://schemas.openxmlformats.org/officeDocument/2006/relationships/image" Target="../media/image13.jpg"/><Relationship Id="rId4" Type="http://schemas.openxmlformats.org/officeDocument/2006/relationships/hyperlink" Target="http://www.youtube.com/watch?v=XigkVs_sEPo"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3.jpg"/><Relationship Id="rId5" Type="http://schemas.openxmlformats.org/officeDocument/2006/relationships/image" Target="../media/image14.jpg"/><Relationship Id="rId4" Type="http://schemas.openxmlformats.org/officeDocument/2006/relationships/hyperlink" Target="http://www.youtube.com/watch?v=AejpN9dcbzY"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3.jpg"/><Relationship Id="rId5" Type="http://schemas.openxmlformats.org/officeDocument/2006/relationships/image" Target="../media/image15.jpg"/><Relationship Id="rId4" Type="http://schemas.openxmlformats.org/officeDocument/2006/relationships/hyperlink" Target="http://www.youtube.com/watch?v=MDfce4FsiT4"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3.jpg"/><Relationship Id="rId5" Type="http://schemas.openxmlformats.org/officeDocument/2006/relationships/image" Target="../media/image16.jpg"/><Relationship Id="rId4" Type="http://schemas.openxmlformats.org/officeDocument/2006/relationships/hyperlink" Target="http://www.youtube.com/watch?v=g8IOjgXlbYI"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3.jpg"/><Relationship Id="rId5" Type="http://schemas.openxmlformats.org/officeDocument/2006/relationships/image" Target="../media/image17.jpg"/><Relationship Id="rId4" Type="http://schemas.openxmlformats.org/officeDocument/2006/relationships/hyperlink" Target="http://www.youtube.com/watch?v=X_Ta0bTvbi0"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3.jpg"/><Relationship Id="rId5" Type="http://schemas.openxmlformats.org/officeDocument/2006/relationships/image" Target="../media/image18.jpg"/><Relationship Id="rId4" Type="http://schemas.openxmlformats.org/officeDocument/2006/relationships/hyperlink" Target="http://www.youtube.com/watch?v=i492b7QGlqU"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3.jpg"/><Relationship Id="rId5" Type="http://schemas.openxmlformats.org/officeDocument/2006/relationships/image" Target="../media/image19.jpg"/><Relationship Id="rId4" Type="http://schemas.openxmlformats.org/officeDocument/2006/relationships/hyperlink" Target="http://www.youtube.com/watch?v=yAjrNPk-JNA"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3.jpg"/><Relationship Id="rId5" Type="http://schemas.openxmlformats.org/officeDocument/2006/relationships/image" Target="../media/image20.jpg"/><Relationship Id="rId4" Type="http://schemas.openxmlformats.org/officeDocument/2006/relationships/hyperlink" Target="http://www.youtube.com/watch?v=erPwABFbdz8"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3.jpg"/><Relationship Id="rId5" Type="http://schemas.openxmlformats.org/officeDocument/2006/relationships/image" Target="../media/image21.jpg"/><Relationship Id="rId4" Type="http://schemas.openxmlformats.org/officeDocument/2006/relationships/hyperlink" Target="http://www.youtube.com/watch?v=X0_R7slBiNE"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jp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3.jpg"/><Relationship Id="rId5" Type="http://schemas.openxmlformats.org/officeDocument/2006/relationships/image" Target="../media/image22.jpg"/><Relationship Id="rId4" Type="http://schemas.openxmlformats.org/officeDocument/2006/relationships/hyperlink" Target="http://www.youtube.com/watch?v=w4MQFBEXEMc"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image" Target="../media/image3.jpg"/><Relationship Id="rId4" Type="http://schemas.openxmlformats.org/officeDocument/2006/relationships/hyperlink" Target="https://epubl.ktu.edu/object/elaba:168236566/MAIN"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3.jpg"/><Relationship Id="rId5" Type="http://schemas.openxmlformats.org/officeDocument/2006/relationships/image" Target="../media/image23.png"/><Relationship Id="rId4" Type="http://schemas.openxmlformats.org/officeDocument/2006/relationships/hyperlink" Target="https://intapi.sciendo.com/pdf/10.1515/bsaft-2017-0003"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3.jpg"/><Relationship Id="rId5" Type="http://schemas.openxmlformats.org/officeDocument/2006/relationships/hyperlink" Target="https://link.springer.com/content/pdf/10.1007/s11423-022-10084-1.pdf" TargetMode="External"/><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3.jpg"/><Relationship Id="rId5" Type="http://schemas.openxmlformats.org/officeDocument/2006/relationships/image" Target="../media/image25.png"/><Relationship Id="rId4" Type="http://schemas.openxmlformats.org/officeDocument/2006/relationships/hyperlink" Target="https://link.springer.com/content/pdf/10.1007/s11042-020-09523-z.pdf"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3.jpg"/><Relationship Id="rId5" Type="http://schemas.openxmlformats.org/officeDocument/2006/relationships/image" Target="../media/image26.png"/><Relationship Id="rId4" Type="http://schemas.openxmlformats.org/officeDocument/2006/relationships/hyperlink" Target="https://journals.plos.org/plosone/article/file?id=10.1371/journal.pone.0213178&amp;type=printable"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6.xml"/><Relationship Id="rId1" Type="http://schemas.openxmlformats.org/officeDocument/2006/relationships/slideLayout" Target="../slideLayouts/slideLayout3.xml"/><Relationship Id="rId5" Type="http://schemas.openxmlformats.org/officeDocument/2006/relationships/image" Target="../media/image3.jpg"/><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7.xml"/><Relationship Id="rId1" Type="http://schemas.openxmlformats.org/officeDocument/2006/relationships/slideLayout" Target="../slideLayouts/slideLayout3.xml"/><Relationship Id="rId5" Type="http://schemas.openxmlformats.org/officeDocument/2006/relationships/image" Target="../media/image3.jpg"/><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3.jpg"/></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9.xml"/><Relationship Id="rId1" Type="http://schemas.openxmlformats.org/officeDocument/2006/relationships/slideLayout" Target="../slideLayouts/slideLayout4.xml"/><Relationship Id="rId5" Type="http://schemas.openxmlformats.org/officeDocument/2006/relationships/image" Target="../media/image3.jp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3.jpg"/></Relationships>
</file>

<file path=ppt/slides/_rels/slide30.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jpg"/><Relationship Id="rId3" Type="http://schemas.openxmlformats.org/officeDocument/2006/relationships/image" Target="../media/image5.png"/><Relationship Id="rId7" Type="http://schemas.openxmlformats.org/officeDocument/2006/relationships/image" Target="../media/image32.png"/><Relationship Id="rId12"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5.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jpg"/><Relationship Id="rId10" Type="http://schemas.openxmlformats.org/officeDocument/2006/relationships/image" Target="../media/image35.jpg"/><Relationship Id="rId4" Type="http://schemas.openxmlformats.org/officeDocument/2006/relationships/image" Target="../media/image29.jpg"/><Relationship Id="rId9" Type="http://schemas.openxmlformats.org/officeDocument/2006/relationships/image" Target="../media/image34.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3.jpg"/><Relationship Id="rId5" Type="http://schemas.openxmlformats.org/officeDocument/2006/relationships/image" Target="../media/image6.jpg"/><Relationship Id="rId4" Type="http://schemas.openxmlformats.org/officeDocument/2006/relationships/hyperlink" Target="http://www.youtube.com/watch?v=QIneSsndae8"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3.jpg"/><Relationship Id="rId5" Type="http://schemas.openxmlformats.org/officeDocument/2006/relationships/image" Target="../media/image7.jpg"/><Relationship Id="rId4" Type="http://schemas.openxmlformats.org/officeDocument/2006/relationships/hyperlink" Target="http://www.youtube.com/watch?v=jg8sYvUMohQ"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3.jpg"/><Relationship Id="rId5" Type="http://schemas.openxmlformats.org/officeDocument/2006/relationships/image" Target="../media/image8.jpg"/><Relationship Id="rId4" Type="http://schemas.openxmlformats.org/officeDocument/2006/relationships/hyperlink" Target="http://www.youtube.com/watch?v=nX7Mt6rccls"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3.jpg"/><Relationship Id="rId5" Type="http://schemas.openxmlformats.org/officeDocument/2006/relationships/image" Target="../media/image9.jpg"/><Relationship Id="rId4" Type="http://schemas.openxmlformats.org/officeDocument/2006/relationships/hyperlink" Target="http://www.youtube.com/watch?v=amLh5uGfiks"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3.jpg"/><Relationship Id="rId5" Type="http://schemas.openxmlformats.org/officeDocument/2006/relationships/image" Target="../media/image10.jpg"/><Relationship Id="rId4" Type="http://schemas.openxmlformats.org/officeDocument/2006/relationships/hyperlink" Target="http://www.youtube.com/watch?v=c-n_Tc_n-tk"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3.jpg"/><Relationship Id="rId5" Type="http://schemas.openxmlformats.org/officeDocument/2006/relationships/image" Target="../media/image11.jpg"/><Relationship Id="rId4" Type="http://schemas.openxmlformats.org/officeDocument/2006/relationships/hyperlink" Target="http://www.youtube.com/watch?v=atnrcuAAz8Q"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9"/>
        <p:cNvGrpSpPr/>
        <p:nvPr/>
      </p:nvGrpSpPr>
      <p:grpSpPr>
        <a:xfrm>
          <a:off x="0" y="0"/>
          <a:ext cx="0" cy="0"/>
          <a:chOff x="0" y="0"/>
          <a:chExt cx="0" cy="0"/>
        </a:xfrm>
      </p:grpSpPr>
      <p:pic>
        <p:nvPicPr>
          <p:cNvPr id="30" name="Google Shape;30;p1" descr="A picture containing logo&#10;&#10;Description automatically generated"/>
          <p:cNvPicPr preferRelativeResize="0">
            <a:picLocks noGrp="1"/>
          </p:cNvPicPr>
          <p:nvPr>
            <p:ph type="pic" idx="2"/>
          </p:nvPr>
        </p:nvPicPr>
        <p:blipFill rotWithShape="1">
          <a:blip r:embed="rId3">
            <a:alphaModFix/>
          </a:blip>
          <a:srcRect l="21327" t="10216" b="10216"/>
          <a:stretch/>
        </p:blipFill>
        <p:spPr>
          <a:xfrm>
            <a:off x="2600575" y="61300"/>
            <a:ext cx="9591425" cy="6858001"/>
          </a:xfrm>
          <a:prstGeom prst="rect">
            <a:avLst/>
          </a:prstGeom>
          <a:noFill/>
          <a:ln>
            <a:noFill/>
          </a:ln>
        </p:spPr>
      </p:pic>
      <p:sp>
        <p:nvSpPr>
          <p:cNvPr id="31" name="Google Shape;31;p1"/>
          <p:cNvSpPr/>
          <p:nvPr/>
        </p:nvSpPr>
        <p:spPr>
          <a:xfrm>
            <a:off x="0" y="817419"/>
            <a:ext cx="5529943" cy="1457696"/>
          </a:xfrm>
          <a:prstGeom prst="rect">
            <a:avLst/>
          </a:prstGeom>
          <a:solidFill>
            <a:schemeClr val="accent1">
              <a:alpha val="68627"/>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2" name="Google Shape;32;p1"/>
          <p:cNvSpPr txBox="1"/>
          <p:nvPr/>
        </p:nvSpPr>
        <p:spPr>
          <a:xfrm>
            <a:off x="745723" y="914717"/>
            <a:ext cx="4038600" cy="1939500"/>
          </a:xfrm>
          <a:prstGeom prst="rect">
            <a:avLst/>
          </a:prstGeom>
          <a:noFill/>
          <a:ln>
            <a:noFill/>
          </a:ln>
        </p:spPr>
        <p:txBody>
          <a:bodyPr spcFirstLastPara="1" wrap="square" lIns="91425" tIns="45700" rIns="91425" bIns="45700" anchor="t" anchorCtr="0">
            <a:spAutoFit/>
          </a:bodyPr>
          <a:lstStyle/>
          <a:p>
            <a:pPr marL="0" lvl="0" indent="0" algn="ctr" rtl="0">
              <a:spcBef>
                <a:spcPts val="0"/>
              </a:spcBef>
              <a:spcAft>
                <a:spcPts val="0"/>
              </a:spcAft>
              <a:buClr>
                <a:schemeClr val="dk1"/>
              </a:buClr>
              <a:buSzPts val="2400"/>
              <a:buFont typeface="Arial"/>
              <a:buNone/>
            </a:pPr>
            <a:r>
              <a:rPr lang="en-GB" sz="2400" b="1">
                <a:solidFill>
                  <a:schemeClr val="dk1"/>
                </a:solidFill>
                <a:latin typeface="Philosopher"/>
                <a:ea typeface="Philosopher"/>
                <a:cs typeface="Philosopher"/>
                <a:sym typeface="Philosopher"/>
              </a:rPr>
              <a:t>Suaugusiųjų švietėjų profesinio tobulėjimo mokymai</a:t>
            </a:r>
            <a:endParaRPr sz="2400" b="1">
              <a:solidFill>
                <a:schemeClr val="dk1"/>
              </a:solidFill>
              <a:latin typeface="Philosopher"/>
              <a:ea typeface="Philosopher"/>
              <a:cs typeface="Philosopher"/>
              <a:sym typeface="Philosopher"/>
            </a:endParaRPr>
          </a:p>
          <a:p>
            <a:pPr marL="0" marR="0" lvl="0" indent="0" algn="ctr" rtl="0">
              <a:lnSpc>
                <a:spcPct val="100000"/>
              </a:lnSpc>
              <a:spcBef>
                <a:spcPts val="0"/>
              </a:spcBef>
              <a:spcAft>
                <a:spcPts val="0"/>
              </a:spcAft>
              <a:buClr>
                <a:srgbClr val="000000"/>
              </a:buClr>
              <a:buSzPts val="2400"/>
              <a:buFont typeface="Arial"/>
              <a:buNone/>
            </a:pPr>
            <a:endParaRPr sz="2400" b="1">
              <a:solidFill>
                <a:schemeClr val="dk1"/>
              </a:solidFill>
              <a:latin typeface="Philosopher"/>
              <a:ea typeface="Philosopher"/>
              <a:cs typeface="Philosopher"/>
              <a:sym typeface="Philosopher"/>
            </a:endParaRPr>
          </a:p>
          <a:p>
            <a:pPr marL="0" marR="0" lvl="0" indent="0" algn="ctr" rtl="0">
              <a:lnSpc>
                <a:spcPct val="100000"/>
              </a:lnSpc>
              <a:spcBef>
                <a:spcPts val="0"/>
              </a:spcBef>
              <a:spcAft>
                <a:spcPts val="0"/>
              </a:spcAft>
              <a:buClr>
                <a:srgbClr val="000000"/>
              </a:buClr>
              <a:buSzPts val="2400"/>
              <a:buFont typeface="Arial"/>
              <a:buNone/>
            </a:pPr>
            <a:endParaRPr sz="2400" b="1" i="0" u="none" strike="noStrike" cap="none">
              <a:solidFill>
                <a:schemeClr val="dk1"/>
              </a:solidFill>
              <a:latin typeface="Philosopher"/>
              <a:ea typeface="Philosopher"/>
              <a:cs typeface="Philosopher"/>
              <a:sym typeface="Philosopher"/>
            </a:endParaRPr>
          </a:p>
        </p:txBody>
      </p:sp>
      <p:sp>
        <p:nvSpPr>
          <p:cNvPr id="33" name="Google Shape;33;p1"/>
          <p:cNvSpPr/>
          <p:nvPr/>
        </p:nvSpPr>
        <p:spPr>
          <a:xfrm>
            <a:off x="1" y="2484337"/>
            <a:ext cx="4332514" cy="1889327"/>
          </a:xfrm>
          <a:prstGeom prst="rect">
            <a:avLst/>
          </a:prstGeom>
          <a:solidFill>
            <a:schemeClr val="accent1">
              <a:alpha val="68627"/>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4" name="Google Shape;34;p1"/>
          <p:cNvSpPr txBox="1"/>
          <p:nvPr/>
        </p:nvSpPr>
        <p:spPr>
          <a:xfrm>
            <a:off x="348447" y="2581635"/>
            <a:ext cx="3853500" cy="1477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GB" sz="2400" b="1" i="0" u="none" strike="noStrike" cap="none">
                <a:solidFill>
                  <a:schemeClr val="dk1"/>
                </a:solidFill>
                <a:latin typeface="Philosopher"/>
                <a:ea typeface="Philosopher"/>
                <a:cs typeface="Philosopher"/>
                <a:sym typeface="Philosopher"/>
              </a:rPr>
              <a:t>1 modulis:</a:t>
            </a:r>
            <a:br>
              <a:rPr lang="en-GB" sz="2400" b="1" i="0" u="none" strike="noStrike" cap="none">
                <a:solidFill>
                  <a:schemeClr val="dk1"/>
                </a:solidFill>
                <a:latin typeface="Philosopher"/>
                <a:ea typeface="Philosopher"/>
                <a:cs typeface="Philosopher"/>
                <a:sym typeface="Philosopher"/>
              </a:rPr>
            </a:br>
            <a:r>
              <a:rPr lang="en-GB" sz="2400">
                <a:solidFill>
                  <a:schemeClr val="dk1"/>
                </a:solidFill>
                <a:latin typeface="Philosopher"/>
                <a:ea typeface="Philosopher"/>
                <a:cs typeface="Philosopher"/>
                <a:sym typeface="Philosopher"/>
              </a:rPr>
              <a:t>Įvadas į mikro-mokymosi teoriją</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5" name="Google Shape;35;p1"/>
          <p:cNvSpPr/>
          <p:nvPr/>
        </p:nvSpPr>
        <p:spPr>
          <a:xfrm>
            <a:off x="7680960" y="5657712"/>
            <a:ext cx="4511040" cy="1301989"/>
          </a:xfrm>
          <a:prstGeom prst="rect">
            <a:avLst/>
          </a:prstGeom>
          <a:solidFill>
            <a:schemeClr val="accent1">
              <a:alpha val="68627"/>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6" name="Google Shape;36;p1"/>
          <p:cNvSpPr txBox="1"/>
          <p:nvPr/>
        </p:nvSpPr>
        <p:spPr>
          <a:xfrm>
            <a:off x="8062530" y="5657712"/>
            <a:ext cx="3747900" cy="831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GB" sz="2400" b="1">
                <a:solidFill>
                  <a:schemeClr val="dk1"/>
                </a:solidFill>
                <a:latin typeface="Philosopher"/>
                <a:ea typeface="Philosopher"/>
                <a:cs typeface="Philosopher"/>
                <a:sym typeface="Philosopher"/>
              </a:rPr>
              <a:t>Savarankiško mokymosi ištekliai</a:t>
            </a:r>
            <a:endParaRPr sz="2400" b="1" i="0" u="none" strike="noStrike" cap="none">
              <a:solidFill>
                <a:schemeClr val="dk1"/>
              </a:solidFill>
              <a:latin typeface="Philosopher"/>
              <a:ea typeface="Philosopher"/>
              <a:cs typeface="Philosopher"/>
              <a:sym typeface="Philosopher"/>
            </a:endParaRPr>
          </a:p>
        </p:txBody>
      </p:sp>
      <p:pic>
        <p:nvPicPr>
          <p:cNvPr id="37" name="Google Shape;37;p1"/>
          <p:cNvPicPr preferRelativeResize="0"/>
          <p:nvPr/>
        </p:nvPicPr>
        <p:blipFill>
          <a:blip r:embed="rId4">
            <a:alphaModFix/>
          </a:blip>
          <a:stretch>
            <a:fillRect/>
          </a:stretch>
        </p:blipFill>
        <p:spPr>
          <a:xfrm>
            <a:off x="0" y="6136750"/>
            <a:ext cx="2501350" cy="5399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g29eac917d12_0_67"/>
          <p:cNvSpPr txBox="1"/>
          <p:nvPr/>
        </p:nvSpPr>
        <p:spPr>
          <a:xfrm>
            <a:off x="3064200" y="975625"/>
            <a:ext cx="6063600" cy="682800"/>
          </a:xfrm>
          <a:prstGeom prst="rect">
            <a:avLst/>
          </a:prstGeom>
          <a:noFill/>
          <a:ln>
            <a:noFill/>
          </a:ln>
        </p:spPr>
        <p:txBody>
          <a:bodyPr spcFirstLastPara="1" wrap="square" lIns="91425" tIns="91425" rIns="91425" bIns="91425" anchor="ctr" anchorCtr="0">
            <a:noAutofit/>
          </a:bodyPr>
          <a:lstStyle/>
          <a:p>
            <a:pPr marL="76200" marR="0" lvl="0" indent="0" algn="ctr" rtl="0">
              <a:lnSpc>
                <a:spcPct val="100000"/>
              </a:lnSpc>
              <a:spcBef>
                <a:spcPts val="0"/>
              </a:spcBef>
              <a:spcAft>
                <a:spcPts val="0"/>
              </a:spcAft>
              <a:buClr>
                <a:srgbClr val="000000"/>
              </a:buClr>
              <a:buSzPts val="2400"/>
              <a:buFont typeface="Arial"/>
              <a:buNone/>
            </a:pPr>
            <a:r>
              <a:rPr lang="en-GB" sz="2400" b="1" i="0" u="none" strike="noStrike" cap="none">
                <a:solidFill>
                  <a:schemeClr val="dk1"/>
                </a:solidFill>
                <a:latin typeface="Philosopher"/>
                <a:ea typeface="Philosopher"/>
                <a:cs typeface="Philosopher"/>
                <a:sym typeface="Philosopher"/>
              </a:rPr>
              <a:t>4.  </a:t>
            </a:r>
            <a:r>
              <a:rPr lang="en-GB" sz="2400" b="1">
                <a:solidFill>
                  <a:schemeClr val="dk1"/>
                </a:solidFill>
                <a:latin typeface="Philosopher"/>
                <a:ea typeface="Philosopher"/>
                <a:cs typeface="Philosopher"/>
                <a:sym typeface="Philosopher"/>
              </a:rPr>
              <a:t>Geriausios mikro-mokymosi praktikos</a:t>
            </a:r>
            <a:endParaRPr sz="2400" b="1" i="0" u="none" strike="noStrike" cap="none">
              <a:solidFill>
                <a:schemeClr val="dk1"/>
              </a:solidFill>
              <a:latin typeface="Philosopher"/>
              <a:ea typeface="Philosopher"/>
              <a:cs typeface="Philosopher"/>
              <a:sym typeface="Philosopher"/>
            </a:endParaRPr>
          </a:p>
        </p:txBody>
      </p:sp>
      <p:grpSp>
        <p:nvGrpSpPr>
          <p:cNvPr id="151" name="Google Shape;151;g29eac917d12_0_67"/>
          <p:cNvGrpSpPr/>
          <p:nvPr/>
        </p:nvGrpSpPr>
        <p:grpSpPr>
          <a:xfrm>
            <a:off x="5470008" y="1782417"/>
            <a:ext cx="1251984" cy="358200"/>
            <a:chOff x="5470062" y="1167647"/>
            <a:chExt cx="1251984" cy="358200"/>
          </a:xfrm>
        </p:grpSpPr>
        <p:sp>
          <p:nvSpPr>
            <p:cNvPr id="152" name="Google Shape;152;g29eac917d12_0_67"/>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3" name="Google Shape;153;g29eac917d12_0_67"/>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4" name="Google Shape;154;g29eac917d12_0_67"/>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155" name="Google Shape;155;g29eac917d12_0_67" descr="A picture containing icon&#10;&#10;Description automatically generated"/>
          <p:cNvPicPr preferRelativeResize="0"/>
          <p:nvPr/>
        </p:nvPicPr>
        <p:blipFill rotWithShape="1">
          <a:blip r:embed="rId3">
            <a:alphaModFix/>
          </a:blip>
          <a:srcRect/>
          <a:stretch/>
        </p:blipFill>
        <p:spPr>
          <a:xfrm>
            <a:off x="10625575" y="0"/>
            <a:ext cx="1723781" cy="1218638"/>
          </a:xfrm>
          <a:prstGeom prst="rect">
            <a:avLst/>
          </a:prstGeom>
          <a:noFill/>
          <a:ln>
            <a:noFill/>
          </a:ln>
        </p:spPr>
      </p:pic>
      <p:pic>
        <p:nvPicPr>
          <p:cNvPr id="156" name="Google Shape;156;g29eac917d12_0_67" descr="In this webinar, we look at best practices for creating quality microlearning, and how to implement that in the Ed platform. &#10;&#10;Check out the Ed on http://www.edapp.com&#10;Log in to the LMS and start creating your own custom microlessons at https://www.admin.edapp.com&#10;Follow us on twitter at https://www.twitter.com/microlearninged&#10;Send us an email on hello@edapp.com&#10;Learn more about how Ed works on http://academy.edapp.com/&#10;&#10;----------&#10;&#10;Simpler &amp; smarter workplace learning.&#10;&#10;Ed is the learning management system (LMS) designed for today’s digital habits, delivering engaging and effective microlessons directly to your users devices, anytime, anywhere.&#10;&#10;Ed not only has one of the most modern LMS platforms ever created but also utilizes micro-learning with gamification. Content is broken up into easy digestible bite sized pieces and then reinforced with an engaging game. These features combined are perfectly suited to mobile and today’s professionals, and what’s more it’s clinically proven to have better retention too!&#10;&#10;Ed, the future of learning." title="Webinar: Microlearning best practices">
            <a:hlinkClick r:id="rId4"/>
          </p:cNvPr>
          <p:cNvPicPr preferRelativeResize="0"/>
          <p:nvPr/>
        </p:nvPicPr>
        <p:blipFill rotWithShape="1">
          <a:blip r:embed="rId5">
            <a:alphaModFix/>
          </a:blip>
          <a:srcRect/>
          <a:stretch/>
        </p:blipFill>
        <p:spPr>
          <a:xfrm>
            <a:off x="2714100" y="2340825"/>
            <a:ext cx="6763800" cy="3804625"/>
          </a:xfrm>
          <a:prstGeom prst="rect">
            <a:avLst/>
          </a:prstGeom>
          <a:noFill/>
          <a:ln>
            <a:noFill/>
          </a:ln>
        </p:spPr>
      </p:pic>
      <p:pic>
        <p:nvPicPr>
          <p:cNvPr id="157" name="Google Shape;157;g29eac917d12_0_67"/>
          <p:cNvPicPr preferRelativeResize="0"/>
          <p:nvPr/>
        </p:nvPicPr>
        <p:blipFill>
          <a:blip r:embed="rId6">
            <a:alphaModFix/>
          </a:blip>
          <a:stretch>
            <a:fillRect/>
          </a:stretch>
        </p:blipFill>
        <p:spPr>
          <a:xfrm>
            <a:off x="120850" y="6166975"/>
            <a:ext cx="2501350" cy="539975"/>
          </a:xfrm>
          <a:prstGeom prst="rect">
            <a:avLst/>
          </a:prstGeom>
          <a:noFill/>
          <a:ln>
            <a:noFill/>
          </a:ln>
        </p:spPr>
      </p:pic>
      <p:sp>
        <p:nvSpPr>
          <p:cNvPr id="158" name="Google Shape;158;g29eac917d12_0_67"/>
          <p:cNvSpPr txBox="1"/>
          <p:nvPr/>
        </p:nvSpPr>
        <p:spPr>
          <a:xfrm>
            <a:off x="471647" y="324896"/>
            <a:ext cx="61746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GB" sz="1400" b="1" i="0" u="none" strike="noStrike" cap="none">
                <a:solidFill>
                  <a:srgbClr val="000000"/>
                </a:solidFill>
                <a:latin typeface="Arial"/>
                <a:ea typeface="Arial"/>
                <a:cs typeface="Arial"/>
                <a:sym typeface="Arial"/>
              </a:rPr>
              <a:t>I. </a:t>
            </a:r>
            <a:r>
              <a:rPr lang="en-GB" b="1">
                <a:solidFill>
                  <a:schemeClr val="dk1"/>
                </a:solidFill>
              </a:rPr>
              <a:t>Įvadas į mikro-mokymąsi</a:t>
            </a: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6"/>
                                        </p:tgtEl>
                                        <p:attrNameLst>
                                          <p:attrName>style.visibility</p:attrName>
                                        </p:attrNameLst>
                                      </p:cBhvr>
                                      <p:to>
                                        <p:strVal val="visible"/>
                                      </p:to>
                                    </p:set>
                                    <p:animEffect transition="in" filter="fade">
                                      <p:cBhvr>
                                        <p:cTn id="7" dur="1000"/>
                                        <p:tgtEl>
                                          <p:spTgt spid="1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7"/>
          <p:cNvSpPr txBox="1"/>
          <p:nvPr/>
        </p:nvSpPr>
        <p:spPr>
          <a:xfrm>
            <a:off x="3558976" y="955855"/>
            <a:ext cx="4823991" cy="682745"/>
          </a:xfrm>
          <a:prstGeom prst="rect">
            <a:avLst/>
          </a:prstGeom>
          <a:noFill/>
          <a:ln>
            <a:noFill/>
          </a:ln>
        </p:spPr>
        <p:txBody>
          <a:bodyPr spcFirstLastPara="1" wrap="square" lIns="91425" tIns="91425" rIns="91425" bIns="91425" anchor="ctr" anchorCtr="0">
            <a:noAutofit/>
          </a:bodyPr>
          <a:lstStyle/>
          <a:p>
            <a:pPr marL="76200" marR="0" lvl="0" indent="0" algn="ctr" rtl="0">
              <a:lnSpc>
                <a:spcPct val="100000"/>
              </a:lnSpc>
              <a:spcBef>
                <a:spcPts val="0"/>
              </a:spcBef>
              <a:spcAft>
                <a:spcPts val="0"/>
              </a:spcAft>
              <a:buClr>
                <a:srgbClr val="000000"/>
              </a:buClr>
              <a:buSzPts val="1800"/>
              <a:buFont typeface="Arial"/>
              <a:buNone/>
            </a:pPr>
            <a:r>
              <a:rPr lang="en-GB" sz="1800" b="1" i="0" u="none" strike="noStrike" cap="none">
                <a:solidFill>
                  <a:schemeClr val="dk1"/>
                </a:solidFill>
                <a:latin typeface="Philosopher"/>
                <a:ea typeface="Philosopher"/>
                <a:cs typeface="Philosopher"/>
                <a:sym typeface="Philosopher"/>
              </a:rPr>
              <a:t>1. </a:t>
            </a:r>
            <a:r>
              <a:rPr lang="en-GB" sz="2400" b="1">
                <a:latin typeface="Philosopher"/>
                <a:ea typeface="Philosopher"/>
                <a:cs typeface="Philosopher"/>
                <a:sym typeface="Philosopher"/>
              </a:rPr>
              <a:t>Švietimas ir pedagogika</a:t>
            </a:r>
            <a:endParaRPr sz="1800" b="1" i="0" u="none" strike="noStrike" cap="none">
              <a:solidFill>
                <a:schemeClr val="dk1"/>
              </a:solidFill>
              <a:latin typeface="Philosopher"/>
              <a:ea typeface="Philosopher"/>
              <a:cs typeface="Philosopher"/>
              <a:sym typeface="Philosopher"/>
            </a:endParaRPr>
          </a:p>
        </p:txBody>
      </p:sp>
      <p:grpSp>
        <p:nvGrpSpPr>
          <p:cNvPr id="164" name="Google Shape;164;p7"/>
          <p:cNvGrpSpPr/>
          <p:nvPr/>
        </p:nvGrpSpPr>
        <p:grpSpPr>
          <a:xfrm>
            <a:off x="5470008" y="1782417"/>
            <a:ext cx="1251984" cy="358200"/>
            <a:chOff x="5470062" y="1167647"/>
            <a:chExt cx="1251984" cy="358200"/>
          </a:xfrm>
        </p:grpSpPr>
        <p:sp>
          <p:nvSpPr>
            <p:cNvPr id="165" name="Google Shape;165;p7"/>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6" name="Google Shape;166;p7"/>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7" name="Google Shape;167;p7"/>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168" name="Google Shape;168;p7" descr="A picture containing icon&#10;&#10;Description automatically generated"/>
          <p:cNvPicPr preferRelativeResize="0"/>
          <p:nvPr/>
        </p:nvPicPr>
        <p:blipFill rotWithShape="1">
          <a:blip r:embed="rId3">
            <a:alphaModFix/>
          </a:blip>
          <a:srcRect/>
          <a:stretch/>
        </p:blipFill>
        <p:spPr>
          <a:xfrm>
            <a:off x="10625575" y="0"/>
            <a:ext cx="1723784" cy="1218637"/>
          </a:xfrm>
          <a:prstGeom prst="rect">
            <a:avLst/>
          </a:prstGeom>
          <a:noFill/>
          <a:ln>
            <a:noFill/>
          </a:ln>
        </p:spPr>
      </p:pic>
      <p:sp>
        <p:nvSpPr>
          <p:cNvPr id="169" name="Google Shape;169;p7"/>
          <p:cNvSpPr txBox="1"/>
          <p:nvPr/>
        </p:nvSpPr>
        <p:spPr>
          <a:xfrm>
            <a:off x="471647" y="324896"/>
            <a:ext cx="6174658"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GB" sz="1400" b="1" i="0" u="none" strike="noStrike" cap="none">
                <a:solidFill>
                  <a:srgbClr val="000000"/>
                </a:solidFill>
                <a:latin typeface="Arial"/>
                <a:ea typeface="Arial"/>
                <a:cs typeface="Arial"/>
                <a:sym typeface="Arial"/>
              </a:rPr>
              <a:t>II. </a:t>
            </a:r>
            <a:r>
              <a:rPr lang="en-GB" b="1"/>
              <a:t>Suaugusiųjų švietimo teorija</a:t>
            </a:r>
            <a:endParaRPr sz="1400" b="0" i="0" u="none" strike="noStrike" cap="none">
              <a:solidFill>
                <a:srgbClr val="000000"/>
              </a:solidFill>
              <a:latin typeface="Arial"/>
              <a:ea typeface="Arial"/>
              <a:cs typeface="Arial"/>
              <a:sym typeface="Arial"/>
            </a:endParaRPr>
          </a:p>
        </p:txBody>
      </p:sp>
      <p:pic>
        <p:nvPicPr>
          <p:cNvPr id="170" name="Google Shape;170;p7" descr="Andragogy vs Pedagogy - A brief explanation of the practice of adult and child learning approach." title="Pedagogy VS Andragogy (with simple examples)">
            <a:hlinkClick r:id="rId4"/>
          </p:cNvPr>
          <p:cNvPicPr preferRelativeResize="0"/>
          <p:nvPr/>
        </p:nvPicPr>
        <p:blipFill rotWithShape="1">
          <a:blip r:embed="rId5">
            <a:alphaModFix/>
          </a:blip>
          <a:srcRect/>
          <a:stretch/>
        </p:blipFill>
        <p:spPr>
          <a:xfrm>
            <a:off x="2789300" y="2382050"/>
            <a:ext cx="6613404" cy="3720050"/>
          </a:xfrm>
          <a:prstGeom prst="rect">
            <a:avLst/>
          </a:prstGeom>
          <a:noFill/>
          <a:ln>
            <a:noFill/>
          </a:ln>
        </p:spPr>
      </p:pic>
      <p:pic>
        <p:nvPicPr>
          <p:cNvPr id="171" name="Google Shape;171;p7"/>
          <p:cNvPicPr preferRelativeResize="0"/>
          <p:nvPr/>
        </p:nvPicPr>
        <p:blipFill>
          <a:blip r:embed="rId6">
            <a:alphaModFix/>
          </a:blip>
          <a:stretch>
            <a:fillRect/>
          </a:stretch>
        </p:blipFill>
        <p:spPr>
          <a:xfrm>
            <a:off x="120850" y="6166975"/>
            <a:ext cx="2501350" cy="5399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0"/>
                                        </p:tgtEl>
                                        <p:attrNameLst>
                                          <p:attrName>style.visibility</p:attrName>
                                        </p:attrNameLst>
                                      </p:cBhvr>
                                      <p:to>
                                        <p:strVal val="visible"/>
                                      </p:to>
                                    </p:set>
                                    <p:animEffect transition="in" filter="fade">
                                      <p:cBhvr>
                                        <p:cTn id="7" dur="1000"/>
                                        <p:tgtEl>
                                          <p:spTgt spid="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8"/>
          <p:cNvSpPr txBox="1"/>
          <p:nvPr/>
        </p:nvSpPr>
        <p:spPr>
          <a:xfrm>
            <a:off x="3558976" y="955855"/>
            <a:ext cx="4823991" cy="682745"/>
          </a:xfrm>
          <a:prstGeom prst="rect">
            <a:avLst/>
          </a:prstGeom>
          <a:noFill/>
          <a:ln>
            <a:noFill/>
          </a:ln>
        </p:spPr>
        <p:txBody>
          <a:bodyPr spcFirstLastPara="1" wrap="square" lIns="91425" tIns="91425" rIns="91425" bIns="91425" anchor="ctr" anchorCtr="0">
            <a:noAutofit/>
          </a:bodyPr>
          <a:lstStyle/>
          <a:p>
            <a:pPr marL="76200" marR="0" lvl="0" indent="0" algn="ctr" rtl="0">
              <a:lnSpc>
                <a:spcPct val="100000"/>
              </a:lnSpc>
              <a:spcBef>
                <a:spcPts val="0"/>
              </a:spcBef>
              <a:spcAft>
                <a:spcPts val="0"/>
              </a:spcAft>
              <a:buClr>
                <a:srgbClr val="000000"/>
              </a:buClr>
              <a:buSzPts val="2000"/>
              <a:buFont typeface="Arial"/>
              <a:buNone/>
            </a:pPr>
            <a:r>
              <a:rPr lang="en-GB" sz="2000" b="1" i="0" u="none" strike="noStrike" cap="none">
                <a:solidFill>
                  <a:schemeClr val="dk1"/>
                </a:solidFill>
                <a:latin typeface="Philosopher"/>
                <a:ea typeface="Philosopher"/>
                <a:cs typeface="Philosopher"/>
                <a:sym typeface="Philosopher"/>
              </a:rPr>
              <a:t>2. </a:t>
            </a:r>
            <a:r>
              <a:rPr lang="en-GB" sz="2000" b="1">
                <a:solidFill>
                  <a:schemeClr val="dk1"/>
                </a:solidFill>
                <a:latin typeface="Philosopher"/>
                <a:ea typeface="Philosopher"/>
                <a:cs typeface="Philosopher"/>
                <a:sym typeface="Philosopher"/>
              </a:rPr>
              <a:t>Suaugusiųjų švietimo principų taikymas mikro-mokyme</a:t>
            </a:r>
            <a:endParaRPr sz="2000" b="1" i="0" u="none" strike="noStrike" cap="none">
              <a:solidFill>
                <a:schemeClr val="dk1"/>
              </a:solidFill>
              <a:latin typeface="Philosopher"/>
              <a:ea typeface="Philosopher"/>
              <a:cs typeface="Philosopher"/>
              <a:sym typeface="Philosopher"/>
            </a:endParaRPr>
          </a:p>
        </p:txBody>
      </p:sp>
      <p:grpSp>
        <p:nvGrpSpPr>
          <p:cNvPr id="177" name="Google Shape;177;p8"/>
          <p:cNvGrpSpPr/>
          <p:nvPr/>
        </p:nvGrpSpPr>
        <p:grpSpPr>
          <a:xfrm>
            <a:off x="5470008" y="1782417"/>
            <a:ext cx="1251984" cy="358200"/>
            <a:chOff x="5470062" y="1167647"/>
            <a:chExt cx="1251984" cy="358200"/>
          </a:xfrm>
        </p:grpSpPr>
        <p:sp>
          <p:nvSpPr>
            <p:cNvPr id="178" name="Google Shape;178;p8"/>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9" name="Google Shape;179;p8"/>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0" name="Google Shape;180;p8"/>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181" name="Google Shape;181;p8" descr="A picture containing icon&#10;&#10;Description automatically generated"/>
          <p:cNvPicPr preferRelativeResize="0"/>
          <p:nvPr/>
        </p:nvPicPr>
        <p:blipFill rotWithShape="1">
          <a:blip r:embed="rId3">
            <a:alphaModFix/>
          </a:blip>
          <a:srcRect/>
          <a:stretch/>
        </p:blipFill>
        <p:spPr>
          <a:xfrm>
            <a:off x="10625575" y="0"/>
            <a:ext cx="1723784" cy="1218637"/>
          </a:xfrm>
          <a:prstGeom prst="rect">
            <a:avLst/>
          </a:prstGeom>
          <a:noFill/>
          <a:ln>
            <a:noFill/>
          </a:ln>
        </p:spPr>
      </p:pic>
      <p:pic>
        <p:nvPicPr>
          <p:cNvPr id="182" name="Google Shape;182;p8" descr="Animated in After Effects" title="Adult Learning Microlearning Animation">
            <a:hlinkClick r:id="rId4"/>
          </p:cNvPr>
          <p:cNvPicPr preferRelativeResize="0"/>
          <p:nvPr/>
        </p:nvPicPr>
        <p:blipFill rotWithShape="1">
          <a:blip r:embed="rId5">
            <a:alphaModFix/>
          </a:blip>
          <a:srcRect/>
          <a:stretch/>
        </p:blipFill>
        <p:spPr>
          <a:xfrm>
            <a:off x="2610188" y="2502350"/>
            <a:ext cx="6721575" cy="3780875"/>
          </a:xfrm>
          <a:prstGeom prst="rect">
            <a:avLst/>
          </a:prstGeom>
          <a:noFill/>
          <a:ln>
            <a:noFill/>
          </a:ln>
        </p:spPr>
      </p:pic>
      <p:pic>
        <p:nvPicPr>
          <p:cNvPr id="183" name="Google Shape;183;p8"/>
          <p:cNvPicPr preferRelativeResize="0"/>
          <p:nvPr/>
        </p:nvPicPr>
        <p:blipFill>
          <a:blip r:embed="rId6">
            <a:alphaModFix/>
          </a:blip>
          <a:stretch>
            <a:fillRect/>
          </a:stretch>
        </p:blipFill>
        <p:spPr>
          <a:xfrm>
            <a:off x="120850" y="6166975"/>
            <a:ext cx="2501350" cy="539975"/>
          </a:xfrm>
          <a:prstGeom prst="rect">
            <a:avLst/>
          </a:prstGeom>
          <a:noFill/>
          <a:ln>
            <a:noFill/>
          </a:ln>
        </p:spPr>
      </p:pic>
      <p:sp>
        <p:nvSpPr>
          <p:cNvPr id="184" name="Google Shape;184;p8"/>
          <p:cNvSpPr txBox="1"/>
          <p:nvPr/>
        </p:nvSpPr>
        <p:spPr>
          <a:xfrm>
            <a:off x="471647" y="324896"/>
            <a:ext cx="61746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GB" sz="1400" b="1" i="0" u="none" strike="noStrike" cap="none">
                <a:solidFill>
                  <a:srgbClr val="000000"/>
                </a:solidFill>
                <a:latin typeface="Arial"/>
                <a:ea typeface="Arial"/>
                <a:cs typeface="Arial"/>
                <a:sym typeface="Arial"/>
              </a:rPr>
              <a:t>II. </a:t>
            </a:r>
            <a:r>
              <a:rPr lang="en-GB" b="1"/>
              <a:t>Suaugusiųjų švietimo teorija</a:t>
            </a: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2"/>
                                        </p:tgtEl>
                                        <p:attrNameLst>
                                          <p:attrName>style.visibility</p:attrName>
                                        </p:attrNameLst>
                                      </p:cBhvr>
                                      <p:to>
                                        <p:strVal val="visible"/>
                                      </p:to>
                                    </p:set>
                                    <p:animEffect transition="in" filter="fade">
                                      <p:cBhvr>
                                        <p:cTn id="7" dur="1000"/>
                                        <p:tgtEl>
                                          <p:spTgt spid="1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g29eac917d12_0_40"/>
          <p:cNvSpPr txBox="1"/>
          <p:nvPr/>
        </p:nvSpPr>
        <p:spPr>
          <a:xfrm>
            <a:off x="3166950" y="704613"/>
            <a:ext cx="5858100" cy="1005900"/>
          </a:xfrm>
          <a:prstGeom prst="rect">
            <a:avLst/>
          </a:prstGeom>
          <a:noFill/>
          <a:ln>
            <a:noFill/>
          </a:ln>
        </p:spPr>
        <p:txBody>
          <a:bodyPr spcFirstLastPara="1" wrap="square" lIns="91425" tIns="91425" rIns="91425" bIns="91425" anchor="ctr" anchorCtr="0">
            <a:noAutofit/>
          </a:bodyPr>
          <a:lstStyle/>
          <a:p>
            <a:pPr marL="76200" marR="0" lvl="0" indent="0" algn="ctr" rtl="0">
              <a:lnSpc>
                <a:spcPct val="100000"/>
              </a:lnSpc>
              <a:spcBef>
                <a:spcPts val="0"/>
              </a:spcBef>
              <a:spcAft>
                <a:spcPts val="0"/>
              </a:spcAft>
              <a:buClr>
                <a:srgbClr val="000000"/>
              </a:buClr>
              <a:buSzPts val="2000"/>
              <a:buFont typeface="Arial"/>
              <a:buNone/>
            </a:pPr>
            <a:r>
              <a:rPr lang="en-GB" sz="2000" b="1">
                <a:solidFill>
                  <a:schemeClr val="dk1"/>
                </a:solidFill>
                <a:latin typeface="Philosopher"/>
                <a:ea typeface="Philosopher"/>
                <a:cs typeface="Philosopher"/>
                <a:sym typeface="Philosopher"/>
              </a:rPr>
              <a:t>2. Suaugusiųjų švietimo principų naudojimas siekiant sukurti efektyvius mokymus</a:t>
            </a:r>
            <a:endParaRPr sz="2000" b="1" i="0" u="none" strike="noStrike" cap="none">
              <a:solidFill>
                <a:schemeClr val="dk1"/>
              </a:solidFill>
              <a:latin typeface="Philosopher"/>
              <a:ea typeface="Philosopher"/>
              <a:cs typeface="Philosopher"/>
              <a:sym typeface="Philosopher"/>
            </a:endParaRPr>
          </a:p>
        </p:txBody>
      </p:sp>
      <p:grpSp>
        <p:nvGrpSpPr>
          <p:cNvPr id="190" name="Google Shape;190;g29eac917d12_0_40"/>
          <p:cNvGrpSpPr/>
          <p:nvPr/>
        </p:nvGrpSpPr>
        <p:grpSpPr>
          <a:xfrm>
            <a:off x="5470008" y="1782417"/>
            <a:ext cx="1251984" cy="358200"/>
            <a:chOff x="5470062" y="1167647"/>
            <a:chExt cx="1251984" cy="358200"/>
          </a:xfrm>
        </p:grpSpPr>
        <p:sp>
          <p:nvSpPr>
            <p:cNvPr id="191" name="Google Shape;191;g29eac917d12_0_40"/>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92" name="Google Shape;192;g29eac917d12_0_40"/>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93" name="Google Shape;193;g29eac917d12_0_40"/>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194" name="Google Shape;194;g29eac917d12_0_40" descr="A picture containing icon&#10;&#10;Description automatically generated"/>
          <p:cNvPicPr preferRelativeResize="0"/>
          <p:nvPr/>
        </p:nvPicPr>
        <p:blipFill rotWithShape="1">
          <a:blip r:embed="rId3">
            <a:alphaModFix/>
          </a:blip>
          <a:srcRect/>
          <a:stretch/>
        </p:blipFill>
        <p:spPr>
          <a:xfrm>
            <a:off x="10625575" y="0"/>
            <a:ext cx="1723781" cy="1218638"/>
          </a:xfrm>
          <a:prstGeom prst="rect">
            <a:avLst/>
          </a:prstGeom>
          <a:noFill/>
          <a:ln>
            <a:noFill/>
          </a:ln>
        </p:spPr>
      </p:pic>
      <p:pic>
        <p:nvPicPr>
          <p:cNvPr id="195" name="Google Shape;195;g29eac917d12_0_40" descr="Adult learners have specific needs and interests that greatly influence how they view and benefit from training efforts. Addressing these needs and interests can create more effective and engaging training. Dr. Black will cover foundational principles of adult learning theory and demonstrate how they can be incorporated into curricula. Dr. Black will draw from evidence-based education research on adult learning as well as his own extensive experience to present ideas you can use right away to enhance your own instruction and training programs." title="Using Adult Learning Principles to Create Effective Training">
            <a:hlinkClick r:id="rId4"/>
          </p:cNvPr>
          <p:cNvPicPr preferRelativeResize="0"/>
          <p:nvPr/>
        </p:nvPicPr>
        <p:blipFill rotWithShape="1">
          <a:blip r:embed="rId5">
            <a:alphaModFix/>
          </a:blip>
          <a:srcRect/>
          <a:stretch/>
        </p:blipFill>
        <p:spPr>
          <a:xfrm>
            <a:off x="3008700" y="2433849"/>
            <a:ext cx="6174600" cy="3473201"/>
          </a:xfrm>
          <a:prstGeom prst="rect">
            <a:avLst/>
          </a:prstGeom>
          <a:noFill/>
          <a:ln>
            <a:noFill/>
          </a:ln>
        </p:spPr>
      </p:pic>
      <p:pic>
        <p:nvPicPr>
          <p:cNvPr id="196" name="Google Shape;196;g29eac917d12_0_40"/>
          <p:cNvPicPr preferRelativeResize="0"/>
          <p:nvPr/>
        </p:nvPicPr>
        <p:blipFill>
          <a:blip r:embed="rId6">
            <a:alphaModFix/>
          </a:blip>
          <a:stretch>
            <a:fillRect/>
          </a:stretch>
        </p:blipFill>
        <p:spPr>
          <a:xfrm>
            <a:off x="120850" y="6166975"/>
            <a:ext cx="2501350" cy="539975"/>
          </a:xfrm>
          <a:prstGeom prst="rect">
            <a:avLst/>
          </a:prstGeom>
          <a:noFill/>
          <a:ln>
            <a:noFill/>
          </a:ln>
        </p:spPr>
      </p:pic>
      <p:sp>
        <p:nvSpPr>
          <p:cNvPr id="197" name="Google Shape;197;g29eac917d12_0_40"/>
          <p:cNvSpPr txBox="1"/>
          <p:nvPr/>
        </p:nvSpPr>
        <p:spPr>
          <a:xfrm>
            <a:off x="471647" y="324896"/>
            <a:ext cx="61746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GB" sz="1400" b="1" i="0" u="none" strike="noStrike" cap="none">
                <a:solidFill>
                  <a:srgbClr val="000000"/>
                </a:solidFill>
                <a:latin typeface="Arial"/>
                <a:ea typeface="Arial"/>
                <a:cs typeface="Arial"/>
                <a:sym typeface="Arial"/>
              </a:rPr>
              <a:t>II. </a:t>
            </a:r>
            <a:r>
              <a:rPr lang="en-GB" b="1"/>
              <a:t>Suaugusiųjų švietimo teorija</a:t>
            </a: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5"/>
                                        </p:tgtEl>
                                        <p:attrNameLst>
                                          <p:attrName>style.visibility</p:attrName>
                                        </p:attrNameLst>
                                      </p:cBhvr>
                                      <p:to>
                                        <p:strVal val="visible"/>
                                      </p:to>
                                    </p:set>
                                    <p:animEffect transition="in" filter="fade">
                                      <p:cBhvr>
                                        <p:cTn id="7" dur="1000"/>
                                        <p:tgtEl>
                                          <p:spTgt spid="1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9"/>
          <p:cNvSpPr txBox="1"/>
          <p:nvPr/>
        </p:nvSpPr>
        <p:spPr>
          <a:xfrm>
            <a:off x="3558976" y="955855"/>
            <a:ext cx="4823991" cy="682745"/>
          </a:xfrm>
          <a:prstGeom prst="rect">
            <a:avLst/>
          </a:prstGeom>
          <a:noFill/>
          <a:ln>
            <a:noFill/>
          </a:ln>
        </p:spPr>
        <p:txBody>
          <a:bodyPr spcFirstLastPara="1" wrap="square" lIns="91425" tIns="91425" rIns="91425" bIns="91425" anchor="ctr" anchorCtr="0">
            <a:noAutofit/>
          </a:bodyPr>
          <a:lstStyle/>
          <a:p>
            <a:pPr marL="457200" marR="0" lvl="0" indent="-355600" algn="ctr" rtl="0">
              <a:lnSpc>
                <a:spcPct val="100000"/>
              </a:lnSpc>
              <a:spcBef>
                <a:spcPts val="0"/>
              </a:spcBef>
              <a:spcAft>
                <a:spcPts val="0"/>
              </a:spcAft>
              <a:buClr>
                <a:schemeClr val="dk1"/>
              </a:buClr>
              <a:buSzPts val="2000"/>
              <a:buFont typeface="Philosopher"/>
              <a:buAutoNum type="arabicPeriod"/>
            </a:pPr>
            <a:r>
              <a:rPr lang="en-GB" sz="2000" b="1">
                <a:solidFill>
                  <a:schemeClr val="dk1"/>
                </a:solidFill>
                <a:latin typeface="Philosopher"/>
                <a:ea typeface="Philosopher"/>
                <a:cs typeface="Philosopher"/>
                <a:sym typeface="Philosopher"/>
              </a:rPr>
              <a:t>Istorijų pasakojimas mikro-mokymuose</a:t>
            </a:r>
            <a:endParaRPr sz="2000" b="1" i="0" u="none" strike="noStrike" cap="none">
              <a:solidFill>
                <a:schemeClr val="dk1"/>
              </a:solidFill>
              <a:latin typeface="Philosopher"/>
              <a:ea typeface="Philosopher"/>
              <a:cs typeface="Philosopher"/>
              <a:sym typeface="Philosopher"/>
            </a:endParaRPr>
          </a:p>
        </p:txBody>
      </p:sp>
      <p:grpSp>
        <p:nvGrpSpPr>
          <p:cNvPr id="203" name="Google Shape;203;p9"/>
          <p:cNvGrpSpPr/>
          <p:nvPr/>
        </p:nvGrpSpPr>
        <p:grpSpPr>
          <a:xfrm>
            <a:off x="5470008" y="1782417"/>
            <a:ext cx="1251984" cy="358200"/>
            <a:chOff x="5470062" y="1167647"/>
            <a:chExt cx="1251984" cy="358200"/>
          </a:xfrm>
        </p:grpSpPr>
        <p:sp>
          <p:nvSpPr>
            <p:cNvPr id="204" name="Google Shape;204;p9"/>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05" name="Google Shape;205;p9"/>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06" name="Google Shape;206;p9"/>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207" name="Google Shape;207;p9" descr="A picture containing icon&#10;&#10;Description automatically generated"/>
          <p:cNvPicPr preferRelativeResize="0"/>
          <p:nvPr/>
        </p:nvPicPr>
        <p:blipFill rotWithShape="1">
          <a:blip r:embed="rId3">
            <a:alphaModFix/>
          </a:blip>
          <a:srcRect/>
          <a:stretch/>
        </p:blipFill>
        <p:spPr>
          <a:xfrm>
            <a:off x="10625575" y="0"/>
            <a:ext cx="1723784" cy="1218637"/>
          </a:xfrm>
          <a:prstGeom prst="rect">
            <a:avLst/>
          </a:prstGeom>
          <a:noFill/>
          <a:ln>
            <a:noFill/>
          </a:ln>
        </p:spPr>
      </p:pic>
      <p:sp>
        <p:nvSpPr>
          <p:cNvPr id="208" name="Google Shape;208;p9"/>
          <p:cNvSpPr txBox="1"/>
          <p:nvPr/>
        </p:nvSpPr>
        <p:spPr>
          <a:xfrm>
            <a:off x="471647" y="324896"/>
            <a:ext cx="6174658"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GB" b="1"/>
              <a:t>III. Efektyvių mikro-mokymosi modulių kūrimas</a:t>
            </a:r>
            <a:endParaRPr sz="1400" b="0" i="0" u="none" strike="noStrike" cap="none">
              <a:solidFill>
                <a:srgbClr val="000000"/>
              </a:solidFill>
              <a:latin typeface="Arial"/>
              <a:ea typeface="Arial"/>
              <a:cs typeface="Arial"/>
              <a:sym typeface="Arial"/>
            </a:endParaRPr>
          </a:p>
        </p:txBody>
      </p:sp>
      <p:pic>
        <p:nvPicPr>
          <p:cNvPr id="209" name="Google Shape;209;p9" descr="1080 HD" title="Microlearning - Storytelling - Innovations">
            <a:hlinkClick r:id="rId4"/>
          </p:cNvPr>
          <p:cNvPicPr preferRelativeResize="0"/>
          <p:nvPr/>
        </p:nvPicPr>
        <p:blipFill rotWithShape="1">
          <a:blip r:embed="rId5">
            <a:alphaModFix/>
          </a:blip>
          <a:srcRect/>
          <a:stretch/>
        </p:blipFill>
        <p:spPr>
          <a:xfrm>
            <a:off x="2849050" y="2393609"/>
            <a:ext cx="6493900" cy="3652819"/>
          </a:xfrm>
          <a:prstGeom prst="rect">
            <a:avLst/>
          </a:prstGeom>
          <a:noFill/>
          <a:ln>
            <a:noFill/>
          </a:ln>
        </p:spPr>
      </p:pic>
      <p:pic>
        <p:nvPicPr>
          <p:cNvPr id="210" name="Google Shape;210;p9"/>
          <p:cNvPicPr preferRelativeResize="0"/>
          <p:nvPr/>
        </p:nvPicPr>
        <p:blipFill>
          <a:blip r:embed="rId6">
            <a:alphaModFix/>
          </a:blip>
          <a:stretch>
            <a:fillRect/>
          </a:stretch>
        </p:blipFill>
        <p:spPr>
          <a:xfrm>
            <a:off x="120850" y="6166975"/>
            <a:ext cx="2501350" cy="5399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9"/>
                                        </p:tgtEl>
                                        <p:attrNameLst>
                                          <p:attrName>style.visibility</p:attrName>
                                        </p:attrNameLst>
                                      </p:cBhvr>
                                      <p:to>
                                        <p:strVal val="visible"/>
                                      </p:to>
                                    </p:set>
                                    <p:animEffect transition="in" filter="fade">
                                      <p:cBhvr>
                                        <p:cTn id="7" dur="1000"/>
                                        <p:tgtEl>
                                          <p:spTgt spid="2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10"/>
          <p:cNvSpPr txBox="1"/>
          <p:nvPr/>
        </p:nvSpPr>
        <p:spPr>
          <a:xfrm>
            <a:off x="3558976" y="955855"/>
            <a:ext cx="4823991" cy="682745"/>
          </a:xfrm>
          <a:prstGeom prst="rect">
            <a:avLst/>
          </a:prstGeom>
          <a:noFill/>
          <a:ln>
            <a:noFill/>
          </a:ln>
        </p:spPr>
        <p:txBody>
          <a:bodyPr spcFirstLastPara="1" wrap="square" lIns="91425" tIns="91425" rIns="91425" bIns="91425" anchor="ctr" anchorCtr="0">
            <a:noAutofit/>
          </a:bodyPr>
          <a:lstStyle/>
          <a:p>
            <a:pPr marL="76200" marR="0" lvl="0" indent="0" algn="ctr" rtl="0">
              <a:lnSpc>
                <a:spcPct val="100000"/>
              </a:lnSpc>
              <a:spcBef>
                <a:spcPts val="0"/>
              </a:spcBef>
              <a:spcAft>
                <a:spcPts val="0"/>
              </a:spcAft>
              <a:buClr>
                <a:srgbClr val="000000"/>
              </a:buClr>
              <a:buSzPts val="2000"/>
              <a:buFont typeface="Arial"/>
              <a:buNone/>
            </a:pPr>
            <a:r>
              <a:rPr lang="en-GB" sz="2000" b="1" i="0" u="none" strike="noStrike" cap="none">
                <a:solidFill>
                  <a:schemeClr val="dk1"/>
                </a:solidFill>
                <a:latin typeface="Philosopher"/>
                <a:ea typeface="Philosopher"/>
                <a:cs typeface="Philosopher"/>
                <a:sym typeface="Philosopher"/>
              </a:rPr>
              <a:t>2. </a:t>
            </a:r>
            <a:r>
              <a:rPr lang="en-GB" sz="2000" b="1">
                <a:solidFill>
                  <a:schemeClr val="dk1"/>
                </a:solidFill>
                <a:latin typeface="Philosopher"/>
                <a:ea typeface="Philosopher"/>
                <a:cs typeface="Philosopher"/>
                <a:sym typeface="Philosopher"/>
              </a:rPr>
              <a:t>Žaidimo momentų panaudojimas mikro-mokymuose</a:t>
            </a:r>
            <a:endParaRPr sz="2000" b="1" i="0" u="none" strike="noStrike" cap="none">
              <a:solidFill>
                <a:schemeClr val="dk1"/>
              </a:solidFill>
              <a:latin typeface="Philosopher"/>
              <a:ea typeface="Philosopher"/>
              <a:cs typeface="Philosopher"/>
              <a:sym typeface="Philosopher"/>
            </a:endParaRPr>
          </a:p>
        </p:txBody>
      </p:sp>
      <p:grpSp>
        <p:nvGrpSpPr>
          <p:cNvPr id="216" name="Google Shape;216;p10"/>
          <p:cNvGrpSpPr/>
          <p:nvPr/>
        </p:nvGrpSpPr>
        <p:grpSpPr>
          <a:xfrm>
            <a:off x="5470008" y="1782417"/>
            <a:ext cx="1251984" cy="358200"/>
            <a:chOff x="5470062" y="1167647"/>
            <a:chExt cx="1251984" cy="358200"/>
          </a:xfrm>
        </p:grpSpPr>
        <p:sp>
          <p:nvSpPr>
            <p:cNvPr id="217" name="Google Shape;217;p10"/>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18" name="Google Shape;218;p10"/>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19" name="Google Shape;219;p10"/>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220" name="Google Shape;220;p10" descr="A picture containing icon&#10;&#10;Description automatically generated"/>
          <p:cNvPicPr preferRelativeResize="0"/>
          <p:nvPr/>
        </p:nvPicPr>
        <p:blipFill rotWithShape="1">
          <a:blip r:embed="rId3">
            <a:alphaModFix/>
          </a:blip>
          <a:srcRect/>
          <a:stretch/>
        </p:blipFill>
        <p:spPr>
          <a:xfrm>
            <a:off x="10625575" y="0"/>
            <a:ext cx="1723784" cy="1218637"/>
          </a:xfrm>
          <a:prstGeom prst="rect">
            <a:avLst/>
          </a:prstGeom>
          <a:noFill/>
          <a:ln>
            <a:noFill/>
          </a:ln>
        </p:spPr>
      </p:pic>
      <p:pic>
        <p:nvPicPr>
          <p:cNvPr id="221" name="Google Shape;221;p10" descr="Learning is never a chore with ‘gamification’ at play! ‘Knowing’ gamification and ‘applying’ these principles are two different concepts. &#10;&#10;Gnowbe’s Founder and CEO So-Young Kang introduces 5 key principles of ‘gamified learning’ to help boost learner engagement and ultimately deepen understanding of content. &#10;&#10;Gnowbe is a pioneering microlearning solution designed to help the modern workforce learn better and faster. Based on the science of adult learning, gamification, and behavior design, Gnowbe’s bite-sized content drives 'on-the-job application' for greater performance.&#10;&#10;Want to incorporate mobile microlearning into your organization's learning strategy? Find out more: https://www.gnowbe.com/&#10;&#10;#Gnowbe #elearning #microlearning #edtech #hrtech #learningtech #adultlearning #education #mobilelearning" title="Principles of Gamified Learning">
            <a:hlinkClick r:id="rId4"/>
          </p:cNvPr>
          <p:cNvPicPr preferRelativeResize="0"/>
          <p:nvPr/>
        </p:nvPicPr>
        <p:blipFill rotWithShape="1">
          <a:blip r:embed="rId5">
            <a:alphaModFix/>
          </a:blip>
          <a:srcRect/>
          <a:stretch/>
        </p:blipFill>
        <p:spPr>
          <a:xfrm>
            <a:off x="2545875" y="2429998"/>
            <a:ext cx="6850178" cy="3853225"/>
          </a:xfrm>
          <a:prstGeom prst="rect">
            <a:avLst/>
          </a:prstGeom>
          <a:noFill/>
          <a:ln>
            <a:noFill/>
          </a:ln>
        </p:spPr>
      </p:pic>
      <p:pic>
        <p:nvPicPr>
          <p:cNvPr id="222" name="Google Shape;222;p10"/>
          <p:cNvPicPr preferRelativeResize="0"/>
          <p:nvPr/>
        </p:nvPicPr>
        <p:blipFill>
          <a:blip r:embed="rId6">
            <a:alphaModFix/>
          </a:blip>
          <a:stretch>
            <a:fillRect/>
          </a:stretch>
        </p:blipFill>
        <p:spPr>
          <a:xfrm>
            <a:off x="120850" y="6166975"/>
            <a:ext cx="2501350" cy="539975"/>
          </a:xfrm>
          <a:prstGeom prst="rect">
            <a:avLst/>
          </a:prstGeom>
          <a:noFill/>
          <a:ln>
            <a:noFill/>
          </a:ln>
        </p:spPr>
      </p:pic>
      <p:sp>
        <p:nvSpPr>
          <p:cNvPr id="223" name="Google Shape;223;p10"/>
          <p:cNvSpPr txBox="1"/>
          <p:nvPr/>
        </p:nvSpPr>
        <p:spPr>
          <a:xfrm>
            <a:off x="471647" y="324896"/>
            <a:ext cx="61746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GB" b="1"/>
              <a:t>III. Efektyvių mikro-mokymosi modulių kūrimas</a:t>
            </a: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1"/>
                                        </p:tgtEl>
                                        <p:attrNameLst>
                                          <p:attrName>style.visibility</p:attrName>
                                        </p:attrNameLst>
                                      </p:cBhvr>
                                      <p:to>
                                        <p:strVal val="visible"/>
                                      </p:to>
                                    </p:set>
                                    <p:animEffect transition="in" filter="fade">
                                      <p:cBhvr>
                                        <p:cTn id="7" dur="1000"/>
                                        <p:tgtEl>
                                          <p:spTgt spid="2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11"/>
          <p:cNvSpPr txBox="1"/>
          <p:nvPr/>
        </p:nvSpPr>
        <p:spPr>
          <a:xfrm>
            <a:off x="2597688" y="987189"/>
            <a:ext cx="6996619" cy="682745"/>
          </a:xfrm>
          <a:prstGeom prst="rect">
            <a:avLst/>
          </a:prstGeom>
          <a:noFill/>
          <a:ln>
            <a:noFill/>
          </a:ln>
        </p:spPr>
        <p:txBody>
          <a:bodyPr spcFirstLastPara="1" wrap="square" lIns="91425" tIns="91425" rIns="91425" bIns="91425" anchor="ctr" anchorCtr="0">
            <a:noAutofit/>
          </a:bodyPr>
          <a:lstStyle/>
          <a:p>
            <a:pPr marL="76200" marR="0" lvl="0" indent="0" algn="ctr" rtl="0">
              <a:lnSpc>
                <a:spcPct val="100000"/>
              </a:lnSpc>
              <a:spcBef>
                <a:spcPts val="0"/>
              </a:spcBef>
              <a:spcAft>
                <a:spcPts val="0"/>
              </a:spcAft>
              <a:buClr>
                <a:srgbClr val="000000"/>
              </a:buClr>
              <a:buSzPts val="2000"/>
              <a:buFont typeface="Arial"/>
              <a:buNone/>
            </a:pPr>
            <a:r>
              <a:rPr lang="en-GB" sz="2000" b="1">
                <a:solidFill>
                  <a:schemeClr val="dk1"/>
                </a:solidFill>
                <a:latin typeface="Philosopher"/>
                <a:ea typeface="Philosopher"/>
                <a:cs typeface="Philosopher"/>
                <a:sym typeface="Philosopher"/>
              </a:rPr>
              <a:t>3. Kaip sukurti įtraukiančius mikro-mokymosi kursus naudojant žaidimo momentus</a:t>
            </a:r>
            <a:endParaRPr sz="2000" b="1" i="0" u="none" strike="noStrike" cap="none">
              <a:solidFill>
                <a:schemeClr val="dk1"/>
              </a:solidFill>
              <a:latin typeface="Philosopher"/>
              <a:ea typeface="Philosopher"/>
              <a:cs typeface="Philosopher"/>
              <a:sym typeface="Philosopher"/>
            </a:endParaRPr>
          </a:p>
        </p:txBody>
      </p:sp>
      <p:grpSp>
        <p:nvGrpSpPr>
          <p:cNvPr id="229" name="Google Shape;229;p11"/>
          <p:cNvGrpSpPr/>
          <p:nvPr/>
        </p:nvGrpSpPr>
        <p:grpSpPr>
          <a:xfrm>
            <a:off x="5470008" y="1782417"/>
            <a:ext cx="1251984" cy="358200"/>
            <a:chOff x="5470062" y="1167647"/>
            <a:chExt cx="1251984" cy="358200"/>
          </a:xfrm>
        </p:grpSpPr>
        <p:sp>
          <p:nvSpPr>
            <p:cNvPr id="230" name="Google Shape;230;p11"/>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31" name="Google Shape;231;p11"/>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32" name="Google Shape;232;p11"/>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233" name="Google Shape;233;p11" descr="A picture containing icon&#10;&#10;Description automatically generated"/>
          <p:cNvPicPr preferRelativeResize="0"/>
          <p:nvPr/>
        </p:nvPicPr>
        <p:blipFill rotWithShape="1">
          <a:blip r:embed="rId3">
            <a:alphaModFix/>
          </a:blip>
          <a:srcRect/>
          <a:stretch/>
        </p:blipFill>
        <p:spPr>
          <a:xfrm>
            <a:off x="10625575" y="0"/>
            <a:ext cx="1723784" cy="1218637"/>
          </a:xfrm>
          <a:prstGeom prst="rect">
            <a:avLst/>
          </a:prstGeom>
          <a:noFill/>
          <a:ln>
            <a:noFill/>
          </a:ln>
        </p:spPr>
      </p:pic>
      <p:pic>
        <p:nvPicPr>
          <p:cNvPr id="234" name="Google Shape;234;p11" descr="Here EI Design shows you 3 ways in which you can create engaging Compliance courses using techniques like Gamification and Microlearning. &#10;&#10;Compliance courses can often tend to be boring and mundane. Enhance the impact of your training now using EI Design’s strategies and solutions.&#10;&#10;About EI Design &#10;EI Design brings in 17 years of expertise servicing customers across 20+ countries catering to their varied eLearning needs. We have delivered more than 10,000+ hours of eLearning development content (of which over 2000+ hours are for Mobile Learning). We also have a strong expertise in localizing content in 31 global languages. Please visit - https://www.eidesign.net/ to know more.&#10;&#10;Please do subscribe for more related videos https://www.youtube.com/channel/UCcJlErCWN0IuiZPkeb7MqTQ?sub_confirmation=1&#10;&#10;Lets connect socially on&#10;LinkedIn ➡https://www.linkedin.com/in/ei-design-1a1867111&#10;Facebook➡ https://www.facebook.com/EIDesign.net/&#10;Twitter ➡ https://twitter.com/EIDesignLearn&#10;Pinterest ➡https://in.pinterest.com/EIDesign01/" title="3 Examples - How to create Engaging Compliance courses using Gamification and Microlearning">
            <a:hlinkClick r:id="rId4"/>
          </p:cNvPr>
          <p:cNvPicPr preferRelativeResize="0"/>
          <p:nvPr/>
        </p:nvPicPr>
        <p:blipFill rotWithShape="1">
          <a:blip r:embed="rId5">
            <a:alphaModFix/>
          </a:blip>
          <a:srcRect/>
          <a:stretch/>
        </p:blipFill>
        <p:spPr>
          <a:xfrm>
            <a:off x="3234875" y="2663725"/>
            <a:ext cx="5722250" cy="3218750"/>
          </a:xfrm>
          <a:prstGeom prst="rect">
            <a:avLst/>
          </a:prstGeom>
          <a:noFill/>
          <a:ln>
            <a:noFill/>
          </a:ln>
        </p:spPr>
      </p:pic>
      <p:pic>
        <p:nvPicPr>
          <p:cNvPr id="235" name="Google Shape;235;p11"/>
          <p:cNvPicPr preferRelativeResize="0"/>
          <p:nvPr/>
        </p:nvPicPr>
        <p:blipFill>
          <a:blip r:embed="rId6">
            <a:alphaModFix/>
          </a:blip>
          <a:stretch>
            <a:fillRect/>
          </a:stretch>
        </p:blipFill>
        <p:spPr>
          <a:xfrm>
            <a:off x="120850" y="6166975"/>
            <a:ext cx="2501350" cy="539975"/>
          </a:xfrm>
          <a:prstGeom prst="rect">
            <a:avLst/>
          </a:prstGeom>
          <a:noFill/>
          <a:ln>
            <a:noFill/>
          </a:ln>
        </p:spPr>
      </p:pic>
      <p:sp>
        <p:nvSpPr>
          <p:cNvPr id="236" name="Google Shape;236;p11"/>
          <p:cNvSpPr txBox="1"/>
          <p:nvPr/>
        </p:nvSpPr>
        <p:spPr>
          <a:xfrm>
            <a:off x="471647" y="324896"/>
            <a:ext cx="61746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GB" b="1"/>
              <a:t>III. Efektyvių mikro-mokymosi modulių kūrimas</a:t>
            </a: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4"/>
                                        </p:tgtEl>
                                        <p:attrNameLst>
                                          <p:attrName>style.visibility</p:attrName>
                                        </p:attrNameLst>
                                      </p:cBhvr>
                                      <p:to>
                                        <p:strVal val="visible"/>
                                      </p:to>
                                    </p:set>
                                    <p:animEffect transition="in" filter="fade">
                                      <p:cBhvr>
                                        <p:cTn id="7" dur="1000"/>
                                        <p:tgtEl>
                                          <p:spTgt spid="2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g29eac917d12_0_19"/>
          <p:cNvSpPr txBox="1"/>
          <p:nvPr/>
        </p:nvSpPr>
        <p:spPr>
          <a:xfrm>
            <a:off x="2597701" y="987189"/>
            <a:ext cx="6996600" cy="682800"/>
          </a:xfrm>
          <a:prstGeom prst="rect">
            <a:avLst/>
          </a:prstGeom>
          <a:noFill/>
          <a:ln>
            <a:noFill/>
          </a:ln>
        </p:spPr>
        <p:txBody>
          <a:bodyPr spcFirstLastPara="1" wrap="square" lIns="91425" tIns="91425" rIns="91425" bIns="91425" anchor="ctr" anchorCtr="0">
            <a:noAutofit/>
          </a:bodyPr>
          <a:lstStyle/>
          <a:p>
            <a:pPr marL="76200" marR="0" lvl="0" indent="0" algn="ctr" rtl="0">
              <a:lnSpc>
                <a:spcPct val="100000"/>
              </a:lnSpc>
              <a:spcBef>
                <a:spcPts val="0"/>
              </a:spcBef>
              <a:spcAft>
                <a:spcPts val="0"/>
              </a:spcAft>
              <a:buClr>
                <a:srgbClr val="000000"/>
              </a:buClr>
              <a:buSzPts val="2000"/>
              <a:buFont typeface="Arial"/>
              <a:buNone/>
            </a:pPr>
            <a:r>
              <a:rPr lang="en-GB" sz="2000" b="1">
                <a:solidFill>
                  <a:schemeClr val="dk1"/>
                </a:solidFill>
                <a:latin typeface="Philosopher"/>
                <a:ea typeface="Philosopher"/>
                <a:cs typeface="Philosopher"/>
                <a:sym typeface="Philosopher"/>
              </a:rPr>
              <a:t>3. Kaip sukurti įtraukiančią internetinę platformą</a:t>
            </a:r>
            <a:endParaRPr sz="2000" b="1" i="0" u="none" strike="noStrike" cap="none">
              <a:solidFill>
                <a:schemeClr val="dk1"/>
              </a:solidFill>
              <a:latin typeface="Philosopher"/>
              <a:ea typeface="Philosopher"/>
              <a:cs typeface="Philosopher"/>
              <a:sym typeface="Philosopher"/>
            </a:endParaRPr>
          </a:p>
        </p:txBody>
      </p:sp>
      <p:grpSp>
        <p:nvGrpSpPr>
          <p:cNvPr id="242" name="Google Shape;242;g29eac917d12_0_19"/>
          <p:cNvGrpSpPr/>
          <p:nvPr/>
        </p:nvGrpSpPr>
        <p:grpSpPr>
          <a:xfrm>
            <a:off x="5470020" y="1862892"/>
            <a:ext cx="1251984" cy="358200"/>
            <a:chOff x="5470062" y="1167647"/>
            <a:chExt cx="1251984" cy="358200"/>
          </a:xfrm>
        </p:grpSpPr>
        <p:sp>
          <p:nvSpPr>
            <p:cNvPr id="243" name="Google Shape;243;g29eac917d12_0_19"/>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44" name="Google Shape;244;g29eac917d12_0_19"/>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45" name="Google Shape;245;g29eac917d12_0_19"/>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246" name="Google Shape;246;g29eac917d12_0_19" descr="A picture containing icon&#10;&#10;Description automatically generated"/>
          <p:cNvPicPr preferRelativeResize="0"/>
          <p:nvPr/>
        </p:nvPicPr>
        <p:blipFill rotWithShape="1">
          <a:blip r:embed="rId3">
            <a:alphaModFix/>
          </a:blip>
          <a:srcRect/>
          <a:stretch/>
        </p:blipFill>
        <p:spPr>
          <a:xfrm>
            <a:off x="10625575" y="0"/>
            <a:ext cx="1723781" cy="1218638"/>
          </a:xfrm>
          <a:prstGeom prst="rect">
            <a:avLst/>
          </a:prstGeom>
          <a:noFill/>
          <a:ln>
            <a:noFill/>
          </a:ln>
        </p:spPr>
      </p:pic>
      <p:pic>
        <p:nvPicPr>
          <p:cNvPr id="247" name="Google Shape;247;g29eac917d12_0_19" descr="Try Easygenerator for free: https://bit.ly/3PTYLzG&#10;Learn more about compliance training: https://www.easygenerator.com/en/blog/compliance/&#10;&#10;----------&#10;&#10;Join Kasper Spiro, Chief Learning Strategist at Easygenerator, for a free webinar on how to make online compliance training more engaging and fun. In this webinar, Kasper will discuss the main issues around compliance training – lack of resources, lack of employee engagement, and repetitive content – and explain how to overcome them to create meaningful and effective compliance training for your employees.&#10;&#10;----------&#10;&#10;00:00 – Introduction&#10;01:05 – The issues of compliance training&#10;02:10 – Using course templates to develop compliance training&#10;04:38 – Using Employee-generated Learning to create compliance training more efficiently&#10;8:10 – How to embed multimedia in your corporate training&#10;9:54 – How to use different question types in your corporate training&#10;11:49 – How to use storytelling and humor in your corporate training&#10;13:46 – What is spaced learning and how can it help you beat the forgetting curve?&#10;17:25 – Easygenerator Course Afterword&#10;23:00 – How to make your online compliance training mobile-friendly&#10;25:30 – Compliance training best practices: additional resources&#10;27:30 – Creating a compliance training pre-assessment with Easygenerator&#10;36:42 – Tracking compliance training results and exporting certificates in Easygenerator&#10;38:50 – Key lessons learned&#10;42:10 – Q&amp;A&#10;&#10;----------&#10;&#10;Easygenerator is an award-winning e-learning authoring solution that simplifies and accelerates your organization’s learning development. Our software is trusted by over 50,000 users in more than 150 countries. &#10;&#10;Easygenerator Blog: https://www.easygenerator.com/en/blog/&#10;Easygenerator LinkedIn: https://www.linkedin.com/company/1465209/&#10;Easygenerator Facebook: https://www.facebook.com/easygenerator/&#10;Easygenerator Twitter: https://twitter.com/easygenerator&#10;&#10;#onlinecompliancetraining #createcompliancetraining #compliancetraining" title="How to create an engaging online compliance training program | FREE WEBINAR">
            <a:hlinkClick r:id="rId4"/>
          </p:cNvPr>
          <p:cNvPicPr preferRelativeResize="0"/>
          <p:nvPr/>
        </p:nvPicPr>
        <p:blipFill rotWithShape="1">
          <a:blip r:embed="rId5">
            <a:alphaModFix/>
          </a:blip>
          <a:srcRect/>
          <a:stretch/>
        </p:blipFill>
        <p:spPr>
          <a:xfrm>
            <a:off x="3185063" y="2414001"/>
            <a:ext cx="5821875" cy="3274800"/>
          </a:xfrm>
          <a:prstGeom prst="rect">
            <a:avLst/>
          </a:prstGeom>
          <a:noFill/>
          <a:ln>
            <a:noFill/>
          </a:ln>
        </p:spPr>
      </p:pic>
      <p:pic>
        <p:nvPicPr>
          <p:cNvPr id="248" name="Google Shape;248;g29eac917d12_0_19"/>
          <p:cNvPicPr preferRelativeResize="0"/>
          <p:nvPr/>
        </p:nvPicPr>
        <p:blipFill>
          <a:blip r:embed="rId6">
            <a:alphaModFix/>
          </a:blip>
          <a:stretch>
            <a:fillRect/>
          </a:stretch>
        </p:blipFill>
        <p:spPr>
          <a:xfrm>
            <a:off x="120850" y="6166975"/>
            <a:ext cx="2501350" cy="539975"/>
          </a:xfrm>
          <a:prstGeom prst="rect">
            <a:avLst/>
          </a:prstGeom>
          <a:noFill/>
          <a:ln>
            <a:noFill/>
          </a:ln>
        </p:spPr>
      </p:pic>
      <p:sp>
        <p:nvSpPr>
          <p:cNvPr id="249" name="Google Shape;249;g29eac917d12_0_19"/>
          <p:cNvSpPr txBox="1"/>
          <p:nvPr/>
        </p:nvSpPr>
        <p:spPr>
          <a:xfrm>
            <a:off x="471647" y="324896"/>
            <a:ext cx="61746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GB" b="1"/>
              <a:t>III. Efektyvių mikro-mokymosi modulių kūrimas</a:t>
            </a: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7"/>
                                        </p:tgtEl>
                                        <p:attrNameLst>
                                          <p:attrName>style.visibility</p:attrName>
                                        </p:attrNameLst>
                                      </p:cBhvr>
                                      <p:to>
                                        <p:strVal val="visible"/>
                                      </p:to>
                                    </p:set>
                                    <p:animEffect transition="in" filter="fade">
                                      <p:cBhvr>
                                        <p:cTn id="7" dur="1000"/>
                                        <p:tgtEl>
                                          <p:spTgt spid="2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p12"/>
          <p:cNvSpPr txBox="1"/>
          <p:nvPr/>
        </p:nvSpPr>
        <p:spPr>
          <a:xfrm>
            <a:off x="2597688" y="987189"/>
            <a:ext cx="6996619" cy="682745"/>
          </a:xfrm>
          <a:prstGeom prst="rect">
            <a:avLst/>
          </a:prstGeom>
          <a:noFill/>
          <a:ln>
            <a:noFill/>
          </a:ln>
        </p:spPr>
        <p:txBody>
          <a:bodyPr spcFirstLastPara="1" wrap="square" lIns="91425" tIns="91425" rIns="91425" bIns="91425" anchor="ctr" anchorCtr="0">
            <a:noAutofit/>
          </a:bodyPr>
          <a:lstStyle/>
          <a:p>
            <a:pPr marL="76200" marR="0" lvl="0" indent="0" algn="ctr" rtl="0">
              <a:lnSpc>
                <a:spcPct val="100000"/>
              </a:lnSpc>
              <a:spcBef>
                <a:spcPts val="0"/>
              </a:spcBef>
              <a:spcAft>
                <a:spcPts val="0"/>
              </a:spcAft>
              <a:buClr>
                <a:srgbClr val="000000"/>
              </a:buClr>
              <a:buSzPts val="2000"/>
              <a:buFont typeface="Arial"/>
              <a:buNone/>
            </a:pPr>
            <a:r>
              <a:rPr lang="en-GB" sz="2000" b="1">
                <a:solidFill>
                  <a:schemeClr val="dk1"/>
                </a:solidFill>
                <a:latin typeface="Philosopher"/>
                <a:ea typeface="Philosopher"/>
                <a:cs typeface="Philosopher"/>
                <a:sym typeface="Philosopher"/>
              </a:rPr>
              <a:t>4. Mikro-mokymasis: svarbi priemonė mokomojo turinio strategijoje</a:t>
            </a:r>
            <a:endParaRPr sz="2000" b="1" i="0" u="none" strike="noStrike" cap="none">
              <a:solidFill>
                <a:schemeClr val="dk1"/>
              </a:solidFill>
              <a:latin typeface="Philosopher"/>
              <a:ea typeface="Philosopher"/>
              <a:cs typeface="Philosopher"/>
              <a:sym typeface="Philosopher"/>
            </a:endParaRPr>
          </a:p>
        </p:txBody>
      </p:sp>
      <p:grpSp>
        <p:nvGrpSpPr>
          <p:cNvPr id="255" name="Google Shape;255;p12"/>
          <p:cNvGrpSpPr/>
          <p:nvPr/>
        </p:nvGrpSpPr>
        <p:grpSpPr>
          <a:xfrm>
            <a:off x="5470008" y="1782417"/>
            <a:ext cx="1251984" cy="358200"/>
            <a:chOff x="5470062" y="1167647"/>
            <a:chExt cx="1251984" cy="358200"/>
          </a:xfrm>
        </p:grpSpPr>
        <p:sp>
          <p:nvSpPr>
            <p:cNvPr id="256" name="Google Shape;256;p12"/>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57" name="Google Shape;257;p12"/>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58" name="Google Shape;258;p12"/>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259" name="Google Shape;259;p12" descr="A picture containing icon&#10;&#10;Description automatically generated"/>
          <p:cNvPicPr preferRelativeResize="0"/>
          <p:nvPr/>
        </p:nvPicPr>
        <p:blipFill rotWithShape="1">
          <a:blip r:embed="rId3">
            <a:alphaModFix/>
          </a:blip>
          <a:srcRect/>
          <a:stretch/>
        </p:blipFill>
        <p:spPr>
          <a:xfrm>
            <a:off x="10625575" y="0"/>
            <a:ext cx="1723784" cy="1218637"/>
          </a:xfrm>
          <a:prstGeom prst="rect">
            <a:avLst/>
          </a:prstGeom>
          <a:noFill/>
          <a:ln>
            <a:noFill/>
          </a:ln>
        </p:spPr>
      </p:pic>
      <p:pic>
        <p:nvPicPr>
          <p:cNvPr id="260" name="Google Shape;260;p12" descr="Looking to reshape your learning content strategy but unsure where to start? &#10;&#10;One of the most powerful tactics to drive engagement is microlearning. In this webinar, on March 12th, we showcased how to leverage bite-sized content at the heart of your strategy to empower your users to want to learn.&#10;&#10;Hosted by our Chief Content Officer, Emma Layton, with special guest Michael Brown, Digital Learning Manager at Vanquis Bank, this webinar demonstrates: &#10;&#10;- Why microlearning is an essential part of your content toolkit&#10;- Practical tips to launch new content and mobilise your organisation&#10;- Innovative ways to integrate microlearning with your existing training offering.&#10;&#10;Q&amp;A&#10;&#10;Q1. How we actually add to our catalogue and how big we expect it to get? 24:10&#10;&#10;Q2. Do you use any external companies to verify the language you use in inclusive? 25:36 &amp; 33:20&#10;&#10;Q3. How do we respond to thing going around us? E.g. coronavirus 27:05&#10;&#10;Q4. VANQUIS – What was your criteria when choosing a content provider? 28:41&#10;&#10;Q5. Are all topics suitable for microlearning? 30:15&#10;&#10;Q6. VANQUIS – What’s next for Vanquis? 31:50&#10;&#10;Q7. Can we get a free trial and preview some of the modules for ourselves? 33:43&#10;&#10;Q8. Any suggestions on getting your organization to focus on the strategy or analysis phase? 34:27&#10;&#10;Q9. How do you suggest we can engage teams that are in direct service, such as answering queries on phonelines which may not use Yammer and access online learning due to restrictions in their role? 36:27&#10;&#10;Q10. People use the terms microlearning and bite-sized learning interchangeably, do THRIVE see a difference? 39:55" title="Why microlearning is the most important tool in your learning content strategy">
            <a:hlinkClick r:id="rId4"/>
          </p:cNvPr>
          <p:cNvPicPr preferRelativeResize="0"/>
          <p:nvPr/>
        </p:nvPicPr>
        <p:blipFill rotWithShape="1">
          <a:blip r:embed="rId5">
            <a:alphaModFix/>
          </a:blip>
          <a:srcRect/>
          <a:stretch/>
        </p:blipFill>
        <p:spPr>
          <a:xfrm>
            <a:off x="2554443" y="2185550"/>
            <a:ext cx="7083107" cy="3984225"/>
          </a:xfrm>
          <a:prstGeom prst="rect">
            <a:avLst/>
          </a:prstGeom>
          <a:noFill/>
          <a:ln>
            <a:noFill/>
          </a:ln>
        </p:spPr>
      </p:pic>
      <p:pic>
        <p:nvPicPr>
          <p:cNvPr id="261" name="Google Shape;261;p12"/>
          <p:cNvPicPr preferRelativeResize="0"/>
          <p:nvPr/>
        </p:nvPicPr>
        <p:blipFill>
          <a:blip r:embed="rId6">
            <a:alphaModFix/>
          </a:blip>
          <a:stretch>
            <a:fillRect/>
          </a:stretch>
        </p:blipFill>
        <p:spPr>
          <a:xfrm>
            <a:off x="120850" y="6166975"/>
            <a:ext cx="2501350" cy="539975"/>
          </a:xfrm>
          <a:prstGeom prst="rect">
            <a:avLst/>
          </a:prstGeom>
          <a:noFill/>
          <a:ln>
            <a:noFill/>
          </a:ln>
        </p:spPr>
      </p:pic>
      <p:sp>
        <p:nvSpPr>
          <p:cNvPr id="262" name="Google Shape;262;p12"/>
          <p:cNvSpPr txBox="1"/>
          <p:nvPr/>
        </p:nvSpPr>
        <p:spPr>
          <a:xfrm>
            <a:off x="471647" y="324896"/>
            <a:ext cx="61746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GB" b="1"/>
              <a:t>III. Efektyvių mikro-mokymosi modulių kūrimas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p13"/>
          <p:cNvSpPr txBox="1"/>
          <p:nvPr/>
        </p:nvSpPr>
        <p:spPr>
          <a:xfrm>
            <a:off x="2597688" y="987189"/>
            <a:ext cx="6996619" cy="682745"/>
          </a:xfrm>
          <a:prstGeom prst="rect">
            <a:avLst/>
          </a:prstGeom>
          <a:noFill/>
          <a:ln>
            <a:noFill/>
          </a:ln>
        </p:spPr>
        <p:txBody>
          <a:bodyPr spcFirstLastPara="1" wrap="square" lIns="91425" tIns="91425" rIns="91425" bIns="91425" anchor="ctr" anchorCtr="0">
            <a:noAutofit/>
          </a:bodyPr>
          <a:lstStyle/>
          <a:p>
            <a:pPr marL="76200" marR="0" lvl="0" indent="0" algn="ctr" rtl="0">
              <a:lnSpc>
                <a:spcPct val="100000"/>
              </a:lnSpc>
              <a:spcBef>
                <a:spcPts val="0"/>
              </a:spcBef>
              <a:spcAft>
                <a:spcPts val="0"/>
              </a:spcAft>
              <a:buClr>
                <a:srgbClr val="000000"/>
              </a:buClr>
              <a:buSzPts val="2000"/>
              <a:buFont typeface="Arial"/>
              <a:buNone/>
            </a:pPr>
            <a:r>
              <a:rPr lang="en-GB" sz="2000" b="1" i="0" u="none" strike="noStrike" cap="none">
                <a:solidFill>
                  <a:schemeClr val="dk1"/>
                </a:solidFill>
                <a:latin typeface="Philosopher"/>
                <a:ea typeface="Philosopher"/>
                <a:cs typeface="Philosopher"/>
                <a:sym typeface="Philosopher"/>
              </a:rPr>
              <a:t>1. Tech</a:t>
            </a:r>
            <a:r>
              <a:rPr lang="en-GB" sz="2000" b="1">
                <a:solidFill>
                  <a:schemeClr val="dk1"/>
                </a:solidFill>
                <a:latin typeface="Philosopher"/>
                <a:ea typeface="Philosopher"/>
                <a:cs typeface="Philosopher"/>
                <a:sym typeface="Philosopher"/>
              </a:rPr>
              <a:t>nologijos ir platformos</a:t>
            </a:r>
            <a:endParaRPr sz="2000" b="1" i="0" u="none" strike="noStrike" cap="none">
              <a:solidFill>
                <a:schemeClr val="dk1"/>
              </a:solidFill>
              <a:latin typeface="Philosopher"/>
              <a:ea typeface="Philosopher"/>
              <a:cs typeface="Philosopher"/>
              <a:sym typeface="Philosopher"/>
            </a:endParaRPr>
          </a:p>
        </p:txBody>
      </p:sp>
      <p:grpSp>
        <p:nvGrpSpPr>
          <p:cNvPr id="268" name="Google Shape;268;p13"/>
          <p:cNvGrpSpPr/>
          <p:nvPr/>
        </p:nvGrpSpPr>
        <p:grpSpPr>
          <a:xfrm>
            <a:off x="5470008" y="1782417"/>
            <a:ext cx="1251984" cy="358200"/>
            <a:chOff x="5470062" y="1167647"/>
            <a:chExt cx="1251984" cy="358200"/>
          </a:xfrm>
        </p:grpSpPr>
        <p:sp>
          <p:nvSpPr>
            <p:cNvPr id="269" name="Google Shape;269;p13"/>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70" name="Google Shape;270;p13"/>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71" name="Google Shape;271;p13"/>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272" name="Google Shape;272;p13" descr="A picture containing icon&#10;&#10;Description automatically generated"/>
          <p:cNvPicPr preferRelativeResize="0"/>
          <p:nvPr/>
        </p:nvPicPr>
        <p:blipFill rotWithShape="1">
          <a:blip r:embed="rId3">
            <a:alphaModFix/>
          </a:blip>
          <a:srcRect/>
          <a:stretch/>
        </p:blipFill>
        <p:spPr>
          <a:xfrm>
            <a:off x="10625575" y="0"/>
            <a:ext cx="1723784" cy="1218637"/>
          </a:xfrm>
          <a:prstGeom prst="rect">
            <a:avLst/>
          </a:prstGeom>
          <a:noFill/>
          <a:ln>
            <a:noFill/>
          </a:ln>
        </p:spPr>
      </p:pic>
      <p:sp>
        <p:nvSpPr>
          <p:cNvPr id="273" name="Google Shape;273;p13"/>
          <p:cNvSpPr txBox="1"/>
          <p:nvPr/>
        </p:nvSpPr>
        <p:spPr>
          <a:xfrm>
            <a:off x="471647" y="324896"/>
            <a:ext cx="6174658"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GB" sz="1400" b="1" i="0" u="none" strike="noStrike" cap="none">
                <a:solidFill>
                  <a:srgbClr val="000000"/>
                </a:solidFill>
                <a:latin typeface="Arial"/>
                <a:ea typeface="Arial"/>
                <a:cs typeface="Arial"/>
                <a:sym typeface="Arial"/>
              </a:rPr>
              <a:t>IV. </a:t>
            </a:r>
            <a:r>
              <a:rPr lang="en-GB" b="1"/>
              <a:t>Pateikimo būdai</a:t>
            </a:r>
            <a:endParaRPr sz="1400" b="0" i="0" u="none" strike="noStrike" cap="none">
              <a:solidFill>
                <a:srgbClr val="000000"/>
              </a:solidFill>
              <a:latin typeface="Arial"/>
              <a:ea typeface="Arial"/>
              <a:cs typeface="Arial"/>
              <a:sym typeface="Arial"/>
            </a:endParaRPr>
          </a:p>
        </p:txBody>
      </p:sp>
      <p:pic>
        <p:nvPicPr>
          <p:cNvPr id="274" name="Google Shape;274;p13" descr="►► Watch FREE MasterClass → How to develop your eLearning Program in less than 90 days:&#10;https://bit.ly/es-free-masterclass&#10;&#10;Looking for the best microlearning platforms to enhance your learning experience? In this video, we reveal the top five microlearning platforms that are revolutionizing the way people learn. Discover the features and benefits of each platform and how they can help you and your business succeed!&#10;&#10;In this video: &#10;0:00 Intro&#10;0:06 Free masterclass invite&#10;0:12 Talent Cards&#10;0:28 Kajabi&#10;0:48 Youtube microlearning&#10;1:15 Spekit &#10;1:41 eduMe&#10;&#10;By the way, you can get your 30-day free trial (instead of 14-day) by using our link: https://bit.ly/Kajabi-30-day-trial&#10;&#10;LMSs and tools we use and recommend: &#10;Kajabi https://bit.ly/Kajabi-30-day-trial&#10;TalentCards https://bit.ly/ep-talentcards &#10;TalentLMS https://bit.ly/ep-talentlms &#10;Revolution Lightboard https://bit.ly/ep-lightboards &#10;VideoAsk https://bit.ly/ep-videoask &#10;Loom.com https://bit.ly/eP-Loom &#10;LearnWorlds https://bit.ly/ep-learnworlds&#10;VideoAsk https://bit.ly/ep-VideoAsk&#10;VidIQ vidiq.com/elearningpartner&#10; &#10;We are eLearning Partners, and we've created this channel to simplify your eLearning. eLearning can be complicated; after working with small to mid-sized organizations for the last 7 years, we are now sharing simple but effective ways to help you create your own eLearning program or online course. &#10;&#10;If you liked the video, please make sure to give it thumbs up and subscribe to our channel and ring the notification bell 🔔 so you won't miss our new videos. Don’t forget to share with your friends and family. We would love to hear your opinions, comment down below. Thanks for watching.&#10;&#10;#elearning #microlearning" title="The 5 Best Microlearning Platforms You Should be Using (Quick 2-min Guide)">
            <a:hlinkClick r:id="rId4"/>
          </p:cNvPr>
          <p:cNvPicPr preferRelativeResize="0"/>
          <p:nvPr/>
        </p:nvPicPr>
        <p:blipFill rotWithShape="1">
          <a:blip r:embed="rId5">
            <a:alphaModFix/>
          </a:blip>
          <a:srcRect/>
          <a:stretch/>
        </p:blipFill>
        <p:spPr>
          <a:xfrm>
            <a:off x="2796900" y="2343150"/>
            <a:ext cx="6598178" cy="3711475"/>
          </a:xfrm>
          <a:prstGeom prst="rect">
            <a:avLst/>
          </a:prstGeom>
          <a:noFill/>
          <a:ln>
            <a:noFill/>
          </a:ln>
        </p:spPr>
      </p:pic>
      <p:pic>
        <p:nvPicPr>
          <p:cNvPr id="275" name="Google Shape;275;p13"/>
          <p:cNvPicPr preferRelativeResize="0"/>
          <p:nvPr/>
        </p:nvPicPr>
        <p:blipFill>
          <a:blip r:embed="rId6">
            <a:alphaModFix/>
          </a:blip>
          <a:stretch>
            <a:fillRect/>
          </a:stretch>
        </p:blipFill>
        <p:spPr>
          <a:xfrm>
            <a:off x="120850" y="6166975"/>
            <a:ext cx="2501350" cy="5399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4"/>
                                        </p:tgtEl>
                                        <p:attrNameLst>
                                          <p:attrName>style.visibility</p:attrName>
                                        </p:attrNameLst>
                                      </p:cBhvr>
                                      <p:to>
                                        <p:strVal val="visible"/>
                                      </p:to>
                                    </p:set>
                                    <p:animEffect transition="in" filter="fade">
                                      <p:cBhvr>
                                        <p:cTn id="7" dur="1000"/>
                                        <p:tgtEl>
                                          <p:spTgt spid="2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1"/>
        <p:cNvGrpSpPr/>
        <p:nvPr/>
      </p:nvGrpSpPr>
      <p:grpSpPr>
        <a:xfrm>
          <a:off x="0" y="0"/>
          <a:ext cx="0" cy="0"/>
          <a:chOff x="0" y="0"/>
          <a:chExt cx="0" cy="0"/>
        </a:xfrm>
      </p:grpSpPr>
      <p:sp>
        <p:nvSpPr>
          <p:cNvPr id="42" name="Google Shape;42;p2"/>
          <p:cNvSpPr/>
          <p:nvPr/>
        </p:nvSpPr>
        <p:spPr>
          <a:xfrm>
            <a:off x="0" y="0"/>
            <a:ext cx="6096000"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43" name="Google Shape;43;p2" descr="Close-up of hands holding coins&#10;&#10;Description automatically generated with medium confidence"/>
          <p:cNvPicPr preferRelativeResize="0">
            <a:picLocks noGrp="1"/>
          </p:cNvPicPr>
          <p:nvPr>
            <p:ph type="pic" idx="2"/>
          </p:nvPr>
        </p:nvPicPr>
        <p:blipFill rotWithShape="1">
          <a:blip r:embed="rId3">
            <a:alphaModFix/>
          </a:blip>
          <a:srcRect l="25402" r="25403"/>
          <a:stretch/>
        </p:blipFill>
        <p:spPr>
          <a:xfrm>
            <a:off x="1610913" y="1464429"/>
            <a:ext cx="2771775" cy="3756025"/>
          </a:xfrm>
          <a:prstGeom prst="rect">
            <a:avLst/>
          </a:prstGeom>
          <a:noFill/>
          <a:ln>
            <a:noFill/>
          </a:ln>
        </p:spPr>
      </p:pic>
      <p:sp>
        <p:nvSpPr>
          <p:cNvPr id="44" name="Google Shape;44;p2"/>
          <p:cNvSpPr txBox="1"/>
          <p:nvPr/>
        </p:nvSpPr>
        <p:spPr>
          <a:xfrm>
            <a:off x="8180222" y="1097218"/>
            <a:ext cx="2019300" cy="3672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en-GB" sz="1800" b="1" i="0" u="none" strike="noStrike" cap="none">
                <a:solidFill>
                  <a:schemeClr val="dk1"/>
                </a:solidFill>
                <a:latin typeface="Philosopher"/>
                <a:ea typeface="Philosopher"/>
                <a:cs typeface="Philosopher"/>
                <a:sym typeface="Philosopher"/>
              </a:rPr>
              <a:t>1 </a:t>
            </a:r>
            <a:r>
              <a:rPr lang="en-GB" sz="1800" b="1">
                <a:solidFill>
                  <a:schemeClr val="dk1"/>
                </a:solidFill>
                <a:latin typeface="Philosopher"/>
                <a:ea typeface="Philosopher"/>
                <a:cs typeface="Philosopher"/>
                <a:sym typeface="Philosopher"/>
              </a:rPr>
              <a:t>MODULIS</a:t>
            </a:r>
            <a:endParaRPr sz="1800" b="1" i="0" u="none" strike="noStrike" cap="none">
              <a:solidFill>
                <a:schemeClr val="dk1"/>
              </a:solidFill>
              <a:latin typeface="Philosopher"/>
              <a:ea typeface="Philosopher"/>
              <a:cs typeface="Philosopher"/>
              <a:sym typeface="Philosopher"/>
            </a:endParaRPr>
          </a:p>
        </p:txBody>
      </p:sp>
      <p:sp>
        <p:nvSpPr>
          <p:cNvPr id="45" name="Google Shape;45;p2"/>
          <p:cNvSpPr txBox="1"/>
          <p:nvPr/>
        </p:nvSpPr>
        <p:spPr>
          <a:xfrm>
            <a:off x="7201695" y="2174891"/>
            <a:ext cx="3976349" cy="1159105"/>
          </a:xfrm>
          <a:prstGeom prst="rect">
            <a:avLst/>
          </a:prstGeom>
          <a:noFill/>
          <a:ln>
            <a:noFill/>
          </a:ln>
        </p:spPr>
        <p:txBody>
          <a:bodyPr spcFirstLastPara="1" wrap="square" lIns="91425" tIns="91425" rIns="91425" bIns="91425" anchor="t" anchorCtr="0">
            <a:noAutofit/>
          </a:bodyPr>
          <a:lstStyle/>
          <a:p>
            <a:pPr marL="0" lvl="0" indent="0" algn="ctr" rtl="0">
              <a:lnSpc>
                <a:spcPct val="150000"/>
              </a:lnSpc>
              <a:spcBef>
                <a:spcPts val="0"/>
              </a:spcBef>
              <a:spcAft>
                <a:spcPts val="0"/>
              </a:spcAft>
              <a:buClr>
                <a:schemeClr val="dk1"/>
              </a:buClr>
              <a:buSzPts val="2000"/>
              <a:buFont typeface="Arial"/>
              <a:buNone/>
            </a:pPr>
            <a:r>
              <a:rPr lang="en-GB" sz="2000">
                <a:solidFill>
                  <a:schemeClr val="dk1"/>
                </a:solidFill>
                <a:latin typeface="Roboto"/>
                <a:ea typeface="Roboto"/>
                <a:cs typeface="Roboto"/>
                <a:sym typeface="Roboto"/>
              </a:rPr>
              <a:t>Šį modulį sudaro 14 valandų mokymosi turinio.</a:t>
            </a:r>
            <a:endParaRPr sz="2000" b="0" i="0" u="none" strike="noStrike" cap="none">
              <a:solidFill>
                <a:schemeClr val="dk1"/>
              </a:solidFill>
              <a:latin typeface="Roboto"/>
              <a:ea typeface="Roboto"/>
              <a:cs typeface="Roboto"/>
              <a:sym typeface="Roboto"/>
            </a:endParaRPr>
          </a:p>
        </p:txBody>
      </p:sp>
      <p:grpSp>
        <p:nvGrpSpPr>
          <p:cNvPr id="46" name="Google Shape;46;p2"/>
          <p:cNvGrpSpPr/>
          <p:nvPr/>
        </p:nvGrpSpPr>
        <p:grpSpPr>
          <a:xfrm>
            <a:off x="8563932" y="1640620"/>
            <a:ext cx="1251876" cy="358096"/>
            <a:chOff x="5470062" y="1167647"/>
            <a:chExt cx="1251876" cy="358096"/>
          </a:xfrm>
        </p:grpSpPr>
        <p:sp>
          <p:nvSpPr>
            <p:cNvPr id="47" name="Google Shape;47;p2"/>
            <p:cNvSpPr/>
            <p:nvPr/>
          </p:nvSpPr>
          <p:spPr>
            <a:xfrm>
              <a:off x="5470062"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8" name="Google Shape;48;p2"/>
            <p:cNvSpPr/>
            <p:nvPr/>
          </p:nvSpPr>
          <p:spPr>
            <a:xfrm>
              <a:off x="5916952" y="1167647"/>
              <a:ext cx="358096" cy="35809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9" name="Google Shape;49;p2"/>
            <p:cNvSpPr/>
            <p:nvPr/>
          </p:nvSpPr>
          <p:spPr>
            <a:xfrm>
              <a:off x="6526146"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50" name="Google Shape;50;p2" descr="A picture containing icon&#10;&#10;Description automatically generated"/>
          <p:cNvPicPr preferRelativeResize="0"/>
          <p:nvPr/>
        </p:nvPicPr>
        <p:blipFill rotWithShape="1">
          <a:blip r:embed="rId4">
            <a:alphaModFix/>
          </a:blip>
          <a:srcRect/>
          <a:stretch/>
        </p:blipFill>
        <p:spPr>
          <a:xfrm>
            <a:off x="10252595" y="-167864"/>
            <a:ext cx="2386989" cy="1687495"/>
          </a:xfrm>
          <a:prstGeom prst="rect">
            <a:avLst/>
          </a:prstGeom>
          <a:noFill/>
          <a:ln>
            <a:noFill/>
          </a:ln>
        </p:spPr>
      </p:pic>
      <p:sp>
        <p:nvSpPr>
          <p:cNvPr id="51" name="Google Shape;51;p2"/>
          <p:cNvSpPr txBox="1"/>
          <p:nvPr/>
        </p:nvSpPr>
        <p:spPr>
          <a:xfrm>
            <a:off x="6338341" y="3544798"/>
            <a:ext cx="2761800" cy="900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400"/>
              <a:buFont typeface="Philosopher"/>
              <a:buNone/>
            </a:pPr>
            <a:r>
              <a:rPr lang="en-GB" sz="2400" b="1">
                <a:solidFill>
                  <a:schemeClr val="dk1"/>
                </a:solidFill>
                <a:latin typeface="Philosopher"/>
                <a:ea typeface="Philosopher"/>
                <a:cs typeface="Philosopher"/>
                <a:sym typeface="Philosopher"/>
              </a:rPr>
              <a:t>6 valandos </a:t>
            </a:r>
            <a:endParaRPr sz="2400" b="1">
              <a:solidFill>
                <a:schemeClr val="dk1"/>
              </a:solidFill>
              <a:latin typeface="Philosopher"/>
              <a:ea typeface="Philosopher"/>
              <a:cs typeface="Philosopher"/>
              <a:sym typeface="Philosopher"/>
            </a:endParaRPr>
          </a:p>
          <a:p>
            <a:pPr marL="0" lvl="0" indent="0" algn="l" rtl="0">
              <a:spcBef>
                <a:spcPts val="0"/>
              </a:spcBef>
              <a:spcAft>
                <a:spcPts val="0"/>
              </a:spcAft>
              <a:buClr>
                <a:schemeClr val="dk1"/>
              </a:buClr>
              <a:buSzPts val="1400"/>
              <a:buFont typeface="Philosopher"/>
              <a:buNone/>
            </a:pPr>
            <a:r>
              <a:rPr lang="en-GB" sz="2400" b="1">
                <a:solidFill>
                  <a:schemeClr val="dk1"/>
                </a:solidFill>
                <a:latin typeface="Philosopher"/>
                <a:ea typeface="Philosopher"/>
                <a:cs typeface="Philosopher"/>
                <a:sym typeface="Philosopher"/>
              </a:rPr>
              <a:t>gyvo (F2F) mokymosi </a:t>
            </a:r>
            <a:endParaRPr sz="3200" b="1">
              <a:latin typeface="Philosopher"/>
              <a:ea typeface="Philosopher"/>
              <a:cs typeface="Philosopher"/>
              <a:sym typeface="Philosopher"/>
            </a:endParaRPr>
          </a:p>
        </p:txBody>
      </p:sp>
      <p:pic>
        <p:nvPicPr>
          <p:cNvPr id="52" name="Google Shape;52;p2"/>
          <p:cNvPicPr preferRelativeResize="0"/>
          <p:nvPr/>
        </p:nvPicPr>
        <p:blipFill>
          <a:blip r:embed="rId5">
            <a:alphaModFix/>
          </a:blip>
          <a:stretch>
            <a:fillRect/>
          </a:stretch>
        </p:blipFill>
        <p:spPr>
          <a:xfrm>
            <a:off x="0" y="6318025"/>
            <a:ext cx="2501350" cy="539975"/>
          </a:xfrm>
          <a:prstGeom prst="rect">
            <a:avLst/>
          </a:prstGeom>
          <a:noFill/>
          <a:ln>
            <a:noFill/>
          </a:ln>
        </p:spPr>
      </p:pic>
      <p:sp>
        <p:nvSpPr>
          <p:cNvPr id="53" name="Google Shape;53;p2"/>
          <p:cNvSpPr txBox="1"/>
          <p:nvPr/>
        </p:nvSpPr>
        <p:spPr>
          <a:xfrm>
            <a:off x="8935206" y="3544796"/>
            <a:ext cx="2919000" cy="900600"/>
          </a:xfrm>
          <a:prstGeom prst="rect">
            <a:avLst/>
          </a:prstGeom>
          <a:noFill/>
          <a:ln>
            <a:noFill/>
          </a:ln>
        </p:spPr>
        <p:txBody>
          <a:bodyPr spcFirstLastPara="1" wrap="square" lIns="91425" tIns="91425" rIns="91425" bIns="91425" anchor="ctr" anchorCtr="0">
            <a:noAutofit/>
          </a:bodyPr>
          <a:lstStyle/>
          <a:p>
            <a:pPr marL="0" marR="0" lvl="0" indent="0" algn="r" rtl="0">
              <a:lnSpc>
                <a:spcPct val="100000"/>
              </a:lnSpc>
              <a:spcBef>
                <a:spcPts val="0"/>
              </a:spcBef>
              <a:spcAft>
                <a:spcPts val="0"/>
              </a:spcAft>
              <a:buClr>
                <a:srgbClr val="000000"/>
              </a:buClr>
              <a:buSzPts val="1400"/>
              <a:buFont typeface="Philosopher"/>
              <a:buNone/>
            </a:pPr>
            <a:r>
              <a:rPr lang="en-GB" sz="2400" b="1">
                <a:solidFill>
                  <a:srgbClr val="000000"/>
                </a:solidFill>
                <a:latin typeface="Philosopher"/>
                <a:ea typeface="Philosopher"/>
                <a:cs typeface="Philosopher"/>
                <a:sym typeface="Philosopher"/>
              </a:rPr>
              <a:t>8 valandos savarankiško mokymosi </a:t>
            </a:r>
            <a:endParaRPr/>
          </a:p>
        </p:txBody>
      </p:sp>
      <p:sp>
        <p:nvSpPr>
          <p:cNvPr id="54" name="Google Shape;54;p2"/>
          <p:cNvSpPr txBox="1"/>
          <p:nvPr/>
        </p:nvSpPr>
        <p:spPr>
          <a:xfrm>
            <a:off x="6330156" y="4656100"/>
            <a:ext cx="2761800" cy="20880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Clr>
                <a:srgbClr val="000000"/>
              </a:buClr>
              <a:buSzPts val="1100"/>
              <a:buFont typeface="Arial"/>
              <a:buNone/>
            </a:pPr>
            <a:r>
              <a:rPr lang="en-GB" sz="1600" dirty="0" err="1">
                <a:solidFill>
                  <a:srgbClr val="000000"/>
                </a:solidFill>
                <a:latin typeface="Roboto"/>
                <a:ea typeface="Roboto"/>
                <a:cs typeface="Roboto"/>
                <a:sym typeface="Roboto"/>
              </a:rPr>
              <a:t>Šis</a:t>
            </a:r>
            <a:r>
              <a:rPr lang="en-GB" sz="1600" dirty="0">
                <a:solidFill>
                  <a:srgbClr val="000000"/>
                </a:solidFill>
                <a:latin typeface="Roboto"/>
                <a:ea typeface="Roboto"/>
                <a:cs typeface="Roboto"/>
                <a:sym typeface="Roboto"/>
              </a:rPr>
              <a:t> </a:t>
            </a:r>
            <a:r>
              <a:rPr lang="en-GB" sz="1600" dirty="0" err="1">
                <a:solidFill>
                  <a:srgbClr val="000000"/>
                </a:solidFill>
                <a:latin typeface="Roboto"/>
                <a:ea typeface="Roboto"/>
                <a:cs typeface="Roboto"/>
                <a:sym typeface="Roboto"/>
              </a:rPr>
              <a:t>pristatymas</a:t>
            </a:r>
            <a:r>
              <a:rPr lang="en-GB" sz="1600" dirty="0">
                <a:solidFill>
                  <a:srgbClr val="000000"/>
                </a:solidFill>
                <a:latin typeface="Roboto"/>
                <a:ea typeface="Roboto"/>
                <a:cs typeface="Roboto"/>
                <a:sym typeface="Roboto"/>
              </a:rPr>
              <a:t> </a:t>
            </a:r>
            <a:r>
              <a:rPr lang="en-GB" sz="1600" dirty="0" err="1">
                <a:solidFill>
                  <a:srgbClr val="000000"/>
                </a:solidFill>
                <a:latin typeface="Roboto"/>
                <a:ea typeface="Roboto"/>
                <a:cs typeface="Roboto"/>
                <a:sym typeface="Roboto"/>
              </a:rPr>
              <a:t>apima</a:t>
            </a:r>
            <a:r>
              <a:rPr lang="en-GB" sz="1600" dirty="0">
                <a:solidFill>
                  <a:srgbClr val="000000"/>
                </a:solidFill>
                <a:latin typeface="Roboto"/>
                <a:ea typeface="Roboto"/>
                <a:cs typeface="Roboto"/>
                <a:sym typeface="Roboto"/>
              </a:rPr>
              <a:t> 6 </a:t>
            </a:r>
            <a:r>
              <a:rPr lang="en-GB" sz="1600" dirty="0" err="1">
                <a:solidFill>
                  <a:srgbClr val="000000"/>
                </a:solidFill>
                <a:latin typeface="Roboto"/>
                <a:ea typeface="Roboto"/>
                <a:cs typeface="Roboto"/>
                <a:sym typeface="Roboto"/>
              </a:rPr>
              <a:t>valandas</a:t>
            </a:r>
            <a:r>
              <a:rPr lang="en-GB" sz="1600" dirty="0">
                <a:solidFill>
                  <a:srgbClr val="000000"/>
                </a:solidFill>
                <a:latin typeface="Roboto"/>
                <a:ea typeface="Roboto"/>
                <a:cs typeface="Roboto"/>
                <a:sym typeface="Roboto"/>
              </a:rPr>
              <a:t> </a:t>
            </a:r>
            <a:r>
              <a:rPr lang="en-GB" sz="1600" dirty="0" err="1">
                <a:solidFill>
                  <a:srgbClr val="000000"/>
                </a:solidFill>
                <a:latin typeface="Roboto"/>
                <a:ea typeface="Roboto"/>
                <a:cs typeface="Roboto"/>
                <a:sym typeface="Roboto"/>
              </a:rPr>
              <a:t>gyvo</a:t>
            </a:r>
            <a:r>
              <a:rPr lang="en-GB" sz="1600" dirty="0">
                <a:solidFill>
                  <a:srgbClr val="000000"/>
                </a:solidFill>
                <a:latin typeface="Roboto"/>
                <a:ea typeface="Roboto"/>
                <a:cs typeface="Roboto"/>
                <a:sym typeface="Roboto"/>
              </a:rPr>
              <a:t> (F2F) </a:t>
            </a:r>
            <a:r>
              <a:rPr lang="en-GB" sz="1600" dirty="0" err="1">
                <a:solidFill>
                  <a:srgbClr val="000000"/>
                </a:solidFill>
                <a:latin typeface="Roboto"/>
                <a:ea typeface="Roboto"/>
                <a:cs typeface="Roboto"/>
                <a:sym typeface="Roboto"/>
              </a:rPr>
              <a:t>mokymosi</a:t>
            </a:r>
            <a:r>
              <a:rPr lang="en-GB" sz="1600" dirty="0">
                <a:solidFill>
                  <a:srgbClr val="000000"/>
                </a:solidFill>
                <a:latin typeface="Roboto"/>
                <a:ea typeface="Roboto"/>
                <a:cs typeface="Roboto"/>
                <a:sym typeface="Roboto"/>
              </a:rPr>
              <a:t>.</a:t>
            </a:r>
            <a:endParaRPr sz="1600" dirty="0">
              <a:solidFill>
                <a:srgbClr val="000000"/>
              </a:solidFill>
              <a:latin typeface="Roboto"/>
              <a:ea typeface="Roboto"/>
              <a:cs typeface="Roboto"/>
              <a:sym typeface="Roboto"/>
            </a:endParaRPr>
          </a:p>
          <a:p>
            <a:pPr marL="0" lvl="0" indent="0" algn="l" rtl="0">
              <a:lnSpc>
                <a:spcPct val="150000"/>
              </a:lnSpc>
              <a:spcBef>
                <a:spcPts val="0"/>
              </a:spcBef>
              <a:spcAft>
                <a:spcPts val="0"/>
              </a:spcAft>
              <a:buClr>
                <a:srgbClr val="000000"/>
              </a:buClr>
              <a:buSzPts val="1100"/>
              <a:buFont typeface="Arial"/>
              <a:buNone/>
            </a:pPr>
            <a:r>
              <a:rPr lang="en-GB" sz="1600" dirty="0" err="1">
                <a:solidFill>
                  <a:srgbClr val="000000"/>
                </a:solidFill>
                <a:latin typeface="Roboto"/>
                <a:ea typeface="Roboto"/>
                <a:cs typeface="Roboto"/>
                <a:sym typeface="Roboto"/>
              </a:rPr>
              <a:t>Kartu</a:t>
            </a:r>
            <a:r>
              <a:rPr lang="en-GB" sz="1600" dirty="0">
                <a:solidFill>
                  <a:srgbClr val="000000"/>
                </a:solidFill>
                <a:latin typeface="Roboto"/>
                <a:ea typeface="Roboto"/>
                <a:cs typeface="Roboto"/>
                <a:sym typeface="Roboto"/>
              </a:rPr>
              <a:t> </a:t>
            </a:r>
            <a:r>
              <a:rPr lang="en-GB" sz="1600" dirty="0" err="1">
                <a:solidFill>
                  <a:srgbClr val="000000"/>
                </a:solidFill>
                <a:latin typeface="Roboto"/>
                <a:ea typeface="Roboto"/>
                <a:cs typeface="Roboto"/>
                <a:sym typeface="Roboto"/>
              </a:rPr>
              <a:t>su</a:t>
            </a:r>
            <a:r>
              <a:rPr lang="en-GB" sz="1600" dirty="0">
                <a:solidFill>
                  <a:srgbClr val="000000"/>
                </a:solidFill>
                <a:latin typeface="Roboto"/>
                <a:ea typeface="Roboto"/>
                <a:cs typeface="Roboto"/>
                <a:sym typeface="Roboto"/>
              </a:rPr>
              <a:t> </a:t>
            </a:r>
            <a:r>
              <a:rPr lang="en-GB" sz="1600" dirty="0" err="1">
                <a:solidFill>
                  <a:srgbClr val="000000"/>
                </a:solidFill>
                <a:latin typeface="Roboto"/>
                <a:ea typeface="Roboto"/>
                <a:cs typeface="Roboto"/>
                <a:sym typeface="Roboto"/>
              </a:rPr>
              <a:t>juo</a:t>
            </a:r>
            <a:r>
              <a:rPr lang="en-GB" sz="1600" dirty="0">
                <a:solidFill>
                  <a:srgbClr val="000000"/>
                </a:solidFill>
                <a:latin typeface="Roboto"/>
                <a:ea typeface="Roboto"/>
                <a:cs typeface="Roboto"/>
                <a:sym typeface="Roboto"/>
              </a:rPr>
              <a:t> </a:t>
            </a:r>
            <a:r>
              <a:rPr lang="en-GB" sz="1600" dirty="0" err="1">
                <a:solidFill>
                  <a:srgbClr val="000000"/>
                </a:solidFill>
                <a:latin typeface="Roboto"/>
                <a:ea typeface="Roboto"/>
                <a:cs typeface="Roboto"/>
                <a:sym typeface="Roboto"/>
              </a:rPr>
              <a:t>pateikiamas</a:t>
            </a:r>
            <a:r>
              <a:rPr lang="en-GB" sz="1600" dirty="0">
                <a:solidFill>
                  <a:srgbClr val="000000"/>
                </a:solidFill>
                <a:latin typeface="Roboto"/>
                <a:ea typeface="Roboto"/>
                <a:cs typeface="Roboto"/>
                <a:sym typeface="Roboto"/>
              </a:rPr>
              <a:t> </a:t>
            </a:r>
            <a:r>
              <a:rPr lang="en-GB" sz="1600">
                <a:solidFill>
                  <a:srgbClr val="000000"/>
                </a:solidFill>
                <a:latin typeface="Roboto"/>
                <a:ea typeface="Roboto"/>
                <a:cs typeface="Roboto"/>
                <a:sym typeface="Roboto"/>
              </a:rPr>
              <a:t>užsiėmimo </a:t>
            </a:r>
            <a:r>
              <a:rPr lang="en-GB" sz="1600" dirty="0" err="1">
                <a:solidFill>
                  <a:srgbClr val="000000"/>
                </a:solidFill>
                <a:latin typeface="Roboto"/>
                <a:ea typeface="Roboto"/>
                <a:cs typeface="Roboto"/>
                <a:sym typeface="Roboto"/>
              </a:rPr>
              <a:t>planas</a:t>
            </a:r>
            <a:r>
              <a:rPr lang="en-GB" sz="1600" dirty="0">
                <a:solidFill>
                  <a:srgbClr val="000000"/>
                </a:solidFill>
                <a:latin typeface="Roboto"/>
                <a:ea typeface="Roboto"/>
                <a:cs typeface="Roboto"/>
                <a:sym typeface="Roboto"/>
              </a:rPr>
              <a:t> </a:t>
            </a:r>
            <a:r>
              <a:rPr lang="en-GB" sz="1600" dirty="0" err="1">
                <a:solidFill>
                  <a:srgbClr val="000000"/>
                </a:solidFill>
                <a:latin typeface="Roboto"/>
                <a:ea typeface="Roboto"/>
                <a:cs typeface="Roboto"/>
                <a:sym typeface="Roboto"/>
              </a:rPr>
              <a:t>vedėjui</a:t>
            </a:r>
            <a:r>
              <a:rPr lang="en-GB" sz="1600" dirty="0">
                <a:solidFill>
                  <a:srgbClr val="000000"/>
                </a:solidFill>
                <a:latin typeface="Roboto"/>
                <a:ea typeface="Roboto"/>
                <a:cs typeface="Roboto"/>
                <a:sym typeface="Roboto"/>
              </a:rPr>
              <a:t>.</a:t>
            </a:r>
            <a:endParaRPr sz="1600" dirty="0">
              <a:solidFill>
                <a:srgbClr val="000000"/>
              </a:solidFill>
              <a:latin typeface="Roboto"/>
              <a:ea typeface="Roboto"/>
              <a:cs typeface="Roboto"/>
              <a:sym typeface="Roboto"/>
            </a:endParaRPr>
          </a:p>
          <a:p>
            <a:pPr marL="0" marR="0" lvl="0" indent="0" algn="l" rtl="0">
              <a:lnSpc>
                <a:spcPct val="150000"/>
              </a:lnSpc>
              <a:spcBef>
                <a:spcPts val="0"/>
              </a:spcBef>
              <a:spcAft>
                <a:spcPts val="0"/>
              </a:spcAft>
              <a:buClr>
                <a:srgbClr val="000000"/>
              </a:buClr>
              <a:buSzPts val="1600"/>
              <a:buFont typeface="Arial"/>
              <a:buNone/>
            </a:pPr>
            <a:endParaRPr sz="1600" dirty="0">
              <a:solidFill>
                <a:srgbClr val="000000"/>
              </a:solidFill>
              <a:latin typeface="Roboto"/>
              <a:ea typeface="Roboto"/>
              <a:cs typeface="Roboto"/>
              <a:sym typeface="Roboto"/>
            </a:endParaRPr>
          </a:p>
        </p:txBody>
      </p:sp>
      <p:sp>
        <p:nvSpPr>
          <p:cNvPr id="55" name="Google Shape;55;p2"/>
          <p:cNvSpPr txBox="1"/>
          <p:nvPr/>
        </p:nvSpPr>
        <p:spPr>
          <a:xfrm>
            <a:off x="8935200" y="4772375"/>
            <a:ext cx="2919000" cy="1488900"/>
          </a:xfrm>
          <a:prstGeom prst="rect">
            <a:avLst/>
          </a:prstGeom>
          <a:noFill/>
          <a:ln>
            <a:noFill/>
          </a:ln>
        </p:spPr>
        <p:txBody>
          <a:bodyPr spcFirstLastPara="1" wrap="square" lIns="91425" tIns="91425" rIns="91425" bIns="91425" anchor="t" anchorCtr="0">
            <a:noAutofit/>
          </a:bodyPr>
          <a:lstStyle/>
          <a:p>
            <a:pPr marL="0" marR="0" lvl="0" indent="0" algn="r" rtl="0">
              <a:lnSpc>
                <a:spcPct val="150000"/>
              </a:lnSpc>
              <a:spcBef>
                <a:spcPts val="0"/>
              </a:spcBef>
              <a:spcAft>
                <a:spcPts val="0"/>
              </a:spcAft>
              <a:buClr>
                <a:srgbClr val="000000"/>
              </a:buClr>
              <a:buSzPts val="1600"/>
              <a:buFont typeface="Arial"/>
              <a:buNone/>
            </a:pPr>
            <a:r>
              <a:rPr lang="en-GB" sz="1600">
                <a:solidFill>
                  <a:srgbClr val="000000"/>
                </a:solidFill>
                <a:latin typeface="Roboto"/>
                <a:ea typeface="Roboto"/>
                <a:cs typeface="Roboto"/>
                <a:sym typeface="Roboto"/>
              </a:rPr>
              <a:t>Peržiūrėkite savarankiškam mokymuisi skirtus išteklius savo tempu!</a:t>
            </a:r>
            <a:endParaRPr sz="1600" b="0" i="0" u="none" strike="noStrike" cap="none">
              <a:solidFill>
                <a:srgbClr val="000000"/>
              </a:solidFill>
              <a:latin typeface="Roboto"/>
              <a:ea typeface="Roboto"/>
              <a:cs typeface="Roboto"/>
              <a:sym typeface="Roboto"/>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14"/>
          <p:cNvSpPr txBox="1"/>
          <p:nvPr/>
        </p:nvSpPr>
        <p:spPr>
          <a:xfrm>
            <a:off x="2597686" y="632673"/>
            <a:ext cx="6996619" cy="1599327"/>
          </a:xfrm>
          <a:prstGeom prst="rect">
            <a:avLst/>
          </a:prstGeom>
          <a:noFill/>
          <a:ln>
            <a:noFill/>
          </a:ln>
        </p:spPr>
        <p:txBody>
          <a:bodyPr spcFirstLastPara="1" wrap="square" lIns="91425" tIns="91425" rIns="91425" bIns="91425" anchor="ctr" anchorCtr="0">
            <a:noAutofit/>
          </a:bodyPr>
          <a:lstStyle/>
          <a:p>
            <a:pPr marL="76200" marR="0" lvl="0" indent="0" algn="ctr" rtl="0">
              <a:lnSpc>
                <a:spcPct val="100000"/>
              </a:lnSpc>
              <a:spcBef>
                <a:spcPts val="0"/>
              </a:spcBef>
              <a:spcAft>
                <a:spcPts val="0"/>
              </a:spcAft>
              <a:buClr>
                <a:srgbClr val="000000"/>
              </a:buClr>
              <a:buSzPts val="2000"/>
              <a:buFont typeface="Arial"/>
              <a:buNone/>
            </a:pPr>
            <a:r>
              <a:rPr lang="en-GB" sz="2000" b="1">
                <a:solidFill>
                  <a:schemeClr val="dk1"/>
                </a:solidFill>
                <a:latin typeface="Philosopher"/>
                <a:ea typeface="Philosopher"/>
                <a:cs typeface="Philosopher"/>
                <a:sym typeface="Philosopher"/>
              </a:rPr>
              <a:t>1. Mikro-mokymosi efektyvumo matavimo metodai</a:t>
            </a:r>
            <a:endParaRPr sz="2000" b="1" i="0" u="none" strike="noStrike" cap="none">
              <a:solidFill>
                <a:schemeClr val="dk1"/>
              </a:solidFill>
              <a:latin typeface="Philosopher"/>
              <a:ea typeface="Philosopher"/>
              <a:cs typeface="Philosopher"/>
              <a:sym typeface="Philosopher"/>
            </a:endParaRPr>
          </a:p>
        </p:txBody>
      </p:sp>
      <p:grpSp>
        <p:nvGrpSpPr>
          <p:cNvPr id="281" name="Google Shape;281;p14"/>
          <p:cNvGrpSpPr/>
          <p:nvPr/>
        </p:nvGrpSpPr>
        <p:grpSpPr>
          <a:xfrm>
            <a:off x="5470008" y="1782417"/>
            <a:ext cx="1251984" cy="358200"/>
            <a:chOff x="5470062" y="1167647"/>
            <a:chExt cx="1251984" cy="358200"/>
          </a:xfrm>
        </p:grpSpPr>
        <p:sp>
          <p:nvSpPr>
            <p:cNvPr id="282" name="Google Shape;282;p14"/>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83" name="Google Shape;283;p14"/>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84" name="Google Shape;284;p14"/>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285" name="Google Shape;285;p14" descr="A picture containing icon&#10;&#10;Description automatically generated"/>
          <p:cNvPicPr preferRelativeResize="0"/>
          <p:nvPr/>
        </p:nvPicPr>
        <p:blipFill rotWithShape="1">
          <a:blip r:embed="rId3">
            <a:alphaModFix/>
          </a:blip>
          <a:srcRect/>
          <a:stretch/>
        </p:blipFill>
        <p:spPr>
          <a:xfrm>
            <a:off x="10625575" y="0"/>
            <a:ext cx="1723784" cy="1218637"/>
          </a:xfrm>
          <a:prstGeom prst="rect">
            <a:avLst/>
          </a:prstGeom>
          <a:noFill/>
          <a:ln>
            <a:noFill/>
          </a:ln>
        </p:spPr>
      </p:pic>
      <p:sp>
        <p:nvSpPr>
          <p:cNvPr id="286" name="Google Shape;286;p14"/>
          <p:cNvSpPr txBox="1"/>
          <p:nvPr/>
        </p:nvSpPr>
        <p:spPr>
          <a:xfrm>
            <a:off x="471647" y="324896"/>
            <a:ext cx="6174658"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GB" sz="1400" b="1" i="0" u="none" strike="noStrike" cap="none">
                <a:solidFill>
                  <a:srgbClr val="000000"/>
                </a:solidFill>
                <a:latin typeface="Arial"/>
                <a:ea typeface="Arial"/>
                <a:cs typeface="Arial"/>
                <a:sym typeface="Arial"/>
              </a:rPr>
              <a:t>V. </a:t>
            </a:r>
            <a:r>
              <a:rPr lang="en-GB" b="1"/>
              <a:t>Vertinimas</a:t>
            </a:r>
            <a:endParaRPr sz="1400" b="0" i="0" u="none" strike="noStrike" cap="none">
              <a:solidFill>
                <a:srgbClr val="000000"/>
              </a:solidFill>
              <a:latin typeface="Arial"/>
              <a:ea typeface="Arial"/>
              <a:cs typeface="Arial"/>
              <a:sym typeface="Arial"/>
            </a:endParaRPr>
          </a:p>
        </p:txBody>
      </p:sp>
      <p:sp>
        <p:nvSpPr>
          <p:cNvPr id="287" name="Google Shape;287;p14"/>
          <p:cNvSpPr/>
          <p:nvPr/>
        </p:nvSpPr>
        <p:spPr>
          <a:xfrm>
            <a:off x="0" y="0"/>
            <a:ext cx="12192000" cy="0"/>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chemeClr val="dk1"/>
              </a:buClr>
              <a:buSzPts val="1000"/>
              <a:buFont typeface="Arial"/>
              <a:buNone/>
            </a:pPr>
            <a:r>
              <a:rPr lang="en-GB" sz="1000" b="0" i="0" u="none" strike="noStrike" cap="none">
                <a:solidFill>
                  <a:schemeClr val="dk1"/>
                </a:solidFill>
                <a:latin typeface="Arial"/>
                <a:ea typeface="Arial"/>
                <a:cs typeface="Arial"/>
                <a:sym typeface="Arial"/>
              </a:rPr>
              <a:t>can you provide me some simple self reflection questions after this self directed learning module?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000"/>
              <a:buFont typeface="Arial"/>
              <a:buNone/>
            </a:pPr>
            <a:br>
              <a:rPr lang="en-GB" sz="1000" b="0" i="0" u="none" strike="noStrike" cap="none">
                <a:solidFill>
                  <a:schemeClr val="dk1"/>
                </a:solidFill>
                <a:latin typeface="Arial"/>
                <a:ea typeface="Arial"/>
                <a:cs typeface="Arial"/>
                <a:sym typeface="Arial"/>
              </a:rPr>
            </a:br>
            <a:endParaRPr sz="1800" b="0" i="0" u="none" strike="noStrike" cap="none">
              <a:solidFill>
                <a:schemeClr val="dk1"/>
              </a:solidFill>
              <a:latin typeface="Arial"/>
              <a:ea typeface="Arial"/>
              <a:cs typeface="Arial"/>
              <a:sym typeface="Arial"/>
            </a:endParaRPr>
          </a:p>
        </p:txBody>
      </p:sp>
      <p:pic>
        <p:nvPicPr>
          <p:cNvPr id="288" name="Google Shape;288;p14" descr="How do you easily use micro learning in training so learners can retain information?&#10;&#10;Short bursts of right size content that solve a specific problem targeted to helping people do their jobs.&#10;&#10;In this episode, Shannon explains that simplicity is the key and shares how most courses are just infographics waiting to get out.&#10;&#10;Do you want more training tips? You can easily watch the full interview here. www.techsmith.com/academy&#10;&#10;#Training #Learning #Development" title="Discover How To Easily Use Micro Learning for Effective Training">
            <a:hlinkClick r:id="rId4"/>
          </p:cNvPr>
          <p:cNvPicPr preferRelativeResize="0"/>
          <p:nvPr/>
        </p:nvPicPr>
        <p:blipFill rotWithShape="1">
          <a:blip r:embed="rId5">
            <a:alphaModFix/>
          </a:blip>
          <a:srcRect/>
          <a:stretch/>
        </p:blipFill>
        <p:spPr>
          <a:xfrm>
            <a:off x="2544713" y="2231991"/>
            <a:ext cx="7102550" cy="3995185"/>
          </a:xfrm>
          <a:prstGeom prst="rect">
            <a:avLst/>
          </a:prstGeom>
          <a:noFill/>
          <a:ln>
            <a:noFill/>
          </a:ln>
        </p:spPr>
      </p:pic>
      <p:pic>
        <p:nvPicPr>
          <p:cNvPr id="289" name="Google Shape;289;p14"/>
          <p:cNvPicPr preferRelativeResize="0"/>
          <p:nvPr/>
        </p:nvPicPr>
        <p:blipFill>
          <a:blip r:embed="rId6">
            <a:alphaModFix/>
          </a:blip>
          <a:stretch>
            <a:fillRect/>
          </a:stretch>
        </p:blipFill>
        <p:spPr>
          <a:xfrm>
            <a:off x="120850" y="6166975"/>
            <a:ext cx="2501350" cy="5399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8"/>
                                        </p:tgtEl>
                                        <p:attrNameLst>
                                          <p:attrName>style.visibility</p:attrName>
                                        </p:attrNameLst>
                                      </p:cBhvr>
                                      <p:to>
                                        <p:strVal val="visible"/>
                                      </p:to>
                                    </p:set>
                                    <p:animEffect transition="in" filter="fade">
                                      <p:cBhvr>
                                        <p:cTn id="7" dur="1000"/>
                                        <p:tgtEl>
                                          <p:spTgt spid="2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g29f4926f02b_0_42"/>
          <p:cNvSpPr txBox="1"/>
          <p:nvPr/>
        </p:nvSpPr>
        <p:spPr>
          <a:xfrm>
            <a:off x="5089350" y="280600"/>
            <a:ext cx="2013300" cy="516300"/>
          </a:xfrm>
          <a:prstGeom prst="rect">
            <a:avLst/>
          </a:prstGeom>
          <a:noFill/>
          <a:ln>
            <a:noFill/>
          </a:ln>
        </p:spPr>
        <p:txBody>
          <a:bodyPr spcFirstLastPara="1" wrap="square" lIns="91425" tIns="91425" rIns="91425" bIns="91425" anchor="ctr" anchorCtr="0">
            <a:noAutofit/>
          </a:bodyPr>
          <a:lstStyle/>
          <a:p>
            <a:pPr marL="76200" marR="0" lvl="0" indent="0" algn="ctr" rtl="0">
              <a:lnSpc>
                <a:spcPct val="100000"/>
              </a:lnSpc>
              <a:spcBef>
                <a:spcPts val="0"/>
              </a:spcBef>
              <a:spcAft>
                <a:spcPts val="0"/>
              </a:spcAft>
              <a:buClr>
                <a:srgbClr val="000000"/>
              </a:buClr>
              <a:buSzPts val="2000"/>
              <a:buFont typeface="Arial"/>
              <a:buNone/>
            </a:pPr>
            <a:r>
              <a:rPr lang="en-GB" sz="2000" b="1">
                <a:solidFill>
                  <a:schemeClr val="dk1"/>
                </a:solidFill>
                <a:latin typeface="Philosopher"/>
                <a:ea typeface="Philosopher"/>
                <a:cs typeface="Philosopher"/>
                <a:sym typeface="Philosopher"/>
              </a:rPr>
              <a:t>STRAIPSNIAI</a:t>
            </a:r>
            <a:endParaRPr sz="2000" b="1" i="0" u="none" strike="noStrike" cap="none">
              <a:solidFill>
                <a:schemeClr val="dk1"/>
              </a:solidFill>
              <a:latin typeface="Philosopher"/>
              <a:ea typeface="Philosopher"/>
              <a:cs typeface="Philosopher"/>
              <a:sym typeface="Philosopher"/>
            </a:endParaRPr>
          </a:p>
        </p:txBody>
      </p:sp>
      <p:grpSp>
        <p:nvGrpSpPr>
          <p:cNvPr id="295" name="Google Shape;295;g29f4926f02b_0_42"/>
          <p:cNvGrpSpPr/>
          <p:nvPr/>
        </p:nvGrpSpPr>
        <p:grpSpPr>
          <a:xfrm>
            <a:off x="5470006" y="775450"/>
            <a:ext cx="1327979" cy="358200"/>
            <a:chOff x="5470062" y="1167647"/>
            <a:chExt cx="1251984" cy="358200"/>
          </a:xfrm>
        </p:grpSpPr>
        <p:sp>
          <p:nvSpPr>
            <p:cNvPr id="296" name="Google Shape;296;g29f4926f02b_0_42"/>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97" name="Google Shape;297;g29f4926f02b_0_42"/>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98" name="Google Shape;298;g29f4926f02b_0_42"/>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299" name="Google Shape;299;g29f4926f02b_0_42" descr="A picture containing icon&#10;&#10;Description automatically generated"/>
          <p:cNvPicPr preferRelativeResize="0"/>
          <p:nvPr/>
        </p:nvPicPr>
        <p:blipFill rotWithShape="1">
          <a:blip r:embed="rId3">
            <a:alphaModFix/>
          </a:blip>
          <a:srcRect/>
          <a:stretch/>
        </p:blipFill>
        <p:spPr>
          <a:xfrm>
            <a:off x="10625575" y="0"/>
            <a:ext cx="1723781" cy="1218638"/>
          </a:xfrm>
          <a:prstGeom prst="rect">
            <a:avLst/>
          </a:prstGeom>
          <a:noFill/>
          <a:ln>
            <a:noFill/>
          </a:ln>
        </p:spPr>
      </p:pic>
      <p:sp>
        <p:nvSpPr>
          <p:cNvPr id="300" name="Google Shape;300;g29f4926f02b_0_42"/>
          <p:cNvSpPr/>
          <p:nvPr/>
        </p:nvSpPr>
        <p:spPr>
          <a:xfrm>
            <a:off x="0" y="0"/>
            <a:ext cx="12192000" cy="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000"/>
              <a:buFont typeface="Arial"/>
              <a:buNone/>
            </a:pPr>
            <a:r>
              <a:rPr lang="en-GB" sz="1000" b="0" i="0" u="none" strike="noStrike" cap="none">
                <a:solidFill>
                  <a:schemeClr val="dk1"/>
                </a:solidFill>
                <a:latin typeface="Arial"/>
                <a:ea typeface="Arial"/>
                <a:cs typeface="Arial"/>
                <a:sym typeface="Arial"/>
              </a:rPr>
              <a:t>can you provide me some simple self reflection questions after this self directed learning module?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000"/>
              <a:buFont typeface="Arial"/>
              <a:buNone/>
            </a:pPr>
            <a:br>
              <a:rPr lang="en-GB" sz="1000" b="0" i="0" u="none" strike="noStrike" cap="none">
                <a:solidFill>
                  <a:schemeClr val="dk1"/>
                </a:solidFill>
                <a:latin typeface="Arial"/>
                <a:ea typeface="Arial"/>
                <a:cs typeface="Arial"/>
                <a:sym typeface="Arial"/>
              </a:rPr>
            </a:br>
            <a:endParaRPr sz="1800" b="0" i="0" u="none" strike="noStrike" cap="none">
              <a:solidFill>
                <a:schemeClr val="dk1"/>
              </a:solidFill>
              <a:latin typeface="Arial"/>
              <a:ea typeface="Arial"/>
              <a:cs typeface="Arial"/>
              <a:sym typeface="Arial"/>
            </a:endParaRPr>
          </a:p>
        </p:txBody>
      </p:sp>
      <p:sp>
        <p:nvSpPr>
          <p:cNvPr id="301" name="Google Shape;301;g29f4926f02b_0_42"/>
          <p:cNvSpPr txBox="1"/>
          <p:nvPr/>
        </p:nvSpPr>
        <p:spPr>
          <a:xfrm>
            <a:off x="2946938" y="2317875"/>
            <a:ext cx="6374100" cy="369300"/>
          </a:xfrm>
          <a:prstGeom prst="rect">
            <a:avLst/>
          </a:prstGeom>
          <a:noFill/>
          <a:ln>
            <a:noFill/>
          </a:ln>
        </p:spPr>
        <p:txBody>
          <a:bodyPr spcFirstLastPara="1" wrap="square" lIns="91425" tIns="45700" rIns="91425" bIns="45700" anchor="t" anchorCtr="0">
            <a:spAutoFit/>
          </a:bodyPr>
          <a:lstStyle/>
          <a:p>
            <a:pPr marL="457200" marR="0" lvl="0" indent="0" algn="l" rtl="0">
              <a:lnSpc>
                <a:spcPct val="100000"/>
              </a:lnSpc>
              <a:spcBef>
                <a:spcPts val="0"/>
              </a:spcBef>
              <a:spcAft>
                <a:spcPts val="0"/>
              </a:spcAft>
              <a:buClr>
                <a:srgbClr val="000000"/>
              </a:buClr>
              <a:buSzPts val="1800"/>
              <a:buFont typeface="Arial"/>
              <a:buNone/>
            </a:pPr>
            <a:r>
              <a:rPr lang="en-GB" sz="1800" b="1">
                <a:latin typeface="Philosopher"/>
                <a:ea typeface="Philosopher"/>
                <a:cs typeface="Philosopher"/>
                <a:sym typeface="Philosopher"/>
              </a:rPr>
              <a:t>1. Mikromokymosi tendencijų apžvalga – </a:t>
            </a:r>
            <a:r>
              <a:rPr lang="en-GB" sz="1800" b="1" u="sng">
                <a:solidFill>
                  <a:schemeClr val="hlink"/>
                </a:solidFill>
                <a:latin typeface="Philosopher"/>
                <a:ea typeface="Philosopher"/>
                <a:cs typeface="Philosopher"/>
                <a:sym typeface="Philosopher"/>
                <a:hlinkClick r:id="rId4"/>
              </a:rPr>
              <a:t>nuoroda</a:t>
            </a:r>
            <a:endParaRPr sz="1600" b="1" i="0" u="none" strike="noStrike" cap="none">
              <a:solidFill>
                <a:srgbClr val="000000"/>
              </a:solidFill>
              <a:latin typeface="Philosopher"/>
              <a:ea typeface="Philosopher"/>
              <a:cs typeface="Philosopher"/>
              <a:sym typeface="Philosopher"/>
            </a:endParaRPr>
          </a:p>
        </p:txBody>
      </p:sp>
      <p:sp>
        <p:nvSpPr>
          <p:cNvPr id="302" name="Google Shape;302;g29f4926f02b_0_42"/>
          <p:cNvSpPr txBox="1"/>
          <p:nvPr/>
        </p:nvSpPr>
        <p:spPr>
          <a:xfrm>
            <a:off x="4926512" y="3005413"/>
            <a:ext cx="2415000" cy="292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300"/>
              <a:buFont typeface="Arial"/>
              <a:buNone/>
            </a:pPr>
            <a:r>
              <a:rPr lang="en-GB" sz="1300" b="0" i="1" u="none" strike="noStrike" cap="none">
                <a:solidFill>
                  <a:schemeClr val="dk1"/>
                </a:solidFill>
                <a:latin typeface="Philosopher"/>
                <a:ea typeface="Philosopher"/>
                <a:cs typeface="Philosopher"/>
                <a:sym typeface="Philosopher"/>
              </a:rPr>
              <a:t>(</a:t>
            </a:r>
            <a:r>
              <a:rPr lang="en-GB" sz="1300" i="1">
                <a:solidFill>
                  <a:schemeClr val="dk1"/>
                </a:solidFill>
                <a:latin typeface="Philosopher"/>
                <a:ea typeface="Philosopher"/>
                <a:cs typeface="Philosopher"/>
                <a:sym typeface="Philosopher"/>
              </a:rPr>
              <a:t>maždaug </a:t>
            </a:r>
            <a:r>
              <a:rPr lang="en-GB" sz="1300" b="0" i="1" u="none" strike="noStrike" cap="none">
                <a:solidFill>
                  <a:schemeClr val="dk1"/>
                </a:solidFill>
                <a:latin typeface="Philosopher"/>
                <a:ea typeface="Philosopher"/>
                <a:cs typeface="Philosopher"/>
                <a:sym typeface="Philosopher"/>
              </a:rPr>
              <a:t>45 min </a:t>
            </a:r>
            <a:r>
              <a:rPr lang="en-GB" sz="1300" i="1">
                <a:solidFill>
                  <a:schemeClr val="dk1"/>
                </a:solidFill>
                <a:latin typeface="Philosopher"/>
                <a:ea typeface="Philosopher"/>
                <a:cs typeface="Philosopher"/>
                <a:sym typeface="Philosopher"/>
              </a:rPr>
              <a:t>skaitinys</a:t>
            </a:r>
            <a:r>
              <a:rPr lang="en-GB" sz="1300" b="0" i="1" u="none" strike="noStrike" cap="none">
                <a:solidFill>
                  <a:schemeClr val="dk1"/>
                </a:solidFill>
                <a:latin typeface="Philosopher"/>
                <a:ea typeface="Philosopher"/>
                <a:cs typeface="Philosopher"/>
                <a:sym typeface="Philosopher"/>
              </a:rPr>
              <a:t>)</a:t>
            </a:r>
            <a:endParaRPr sz="1300" b="0" i="1" u="none" strike="noStrike" cap="none">
              <a:solidFill>
                <a:schemeClr val="dk1"/>
              </a:solidFill>
              <a:latin typeface="Philosopher"/>
              <a:ea typeface="Philosopher"/>
              <a:cs typeface="Philosopher"/>
              <a:sym typeface="Philosopher"/>
            </a:endParaRPr>
          </a:p>
        </p:txBody>
      </p:sp>
      <p:pic>
        <p:nvPicPr>
          <p:cNvPr id="303" name="Google Shape;303;g29f4926f02b_0_42"/>
          <p:cNvPicPr preferRelativeResize="0"/>
          <p:nvPr/>
        </p:nvPicPr>
        <p:blipFill>
          <a:blip r:embed="rId5">
            <a:alphaModFix/>
          </a:blip>
          <a:stretch>
            <a:fillRect/>
          </a:stretch>
        </p:blipFill>
        <p:spPr>
          <a:xfrm>
            <a:off x="120850" y="6166975"/>
            <a:ext cx="2501350" cy="53997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g29f4926f02b_0_60" descr="A picture containing icon&#10;&#10;Description automatically generated"/>
          <p:cNvPicPr preferRelativeResize="0"/>
          <p:nvPr/>
        </p:nvPicPr>
        <p:blipFill rotWithShape="1">
          <a:blip r:embed="rId3">
            <a:alphaModFix/>
          </a:blip>
          <a:srcRect/>
          <a:stretch/>
        </p:blipFill>
        <p:spPr>
          <a:xfrm>
            <a:off x="10625575" y="0"/>
            <a:ext cx="1723781" cy="1218638"/>
          </a:xfrm>
          <a:prstGeom prst="rect">
            <a:avLst/>
          </a:prstGeom>
          <a:noFill/>
          <a:ln>
            <a:noFill/>
          </a:ln>
        </p:spPr>
      </p:pic>
      <p:sp>
        <p:nvSpPr>
          <p:cNvPr id="309" name="Google Shape;309;g29f4926f02b_0_60"/>
          <p:cNvSpPr/>
          <p:nvPr/>
        </p:nvSpPr>
        <p:spPr>
          <a:xfrm>
            <a:off x="0" y="0"/>
            <a:ext cx="12192000" cy="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000"/>
              <a:buFont typeface="Arial"/>
              <a:buNone/>
            </a:pPr>
            <a:r>
              <a:rPr lang="en-GB" sz="1000" b="0" i="0" u="none" strike="noStrike" cap="none">
                <a:solidFill>
                  <a:schemeClr val="dk1"/>
                </a:solidFill>
                <a:latin typeface="Arial"/>
                <a:ea typeface="Arial"/>
                <a:cs typeface="Arial"/>
                <a:sym typeface="Arial"/>
              </a:rPr>
              <a:t>can you provide me some simple self reflection questions after this self directed learning module?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000"/>
              <a:buFont typeface="Arial"/>
              <a:buNone/>
            </a:pPr>
            <a:br>
              <a:rPr lang="en-GB" sz="1000" b="0" i="0" u="none" strike="noStrike" cap="none">
                <a:solidFill>
                  <a:schemeClr val="dk1"/>
                </a:solidFill>
                <a:latin typeface="Arial"/>
                <a:ea typeface="Arial"/>
                <a:cs typeface="Arial"/>
                <a:sym typeface="Arial"/>
              </a:rPr>
            </a:br>
            <a:endParaRPr sz="1800" b="0" i="0" u="none" strike="noStrike" cap="none">
              <a:solidFill>
                <a:schemeClr val="dk1"/>
              </a:solidFill>
              <a:latin typeface="Arial"/>
              <a:ea typeface="Arial"/>
              <a:cs typeface="Arial"/>
              <a:sym typeface="Arial"/>
            </a:endParaRPr>
          </a:p>
        </p:txBody>
      </p:sp>
      <p:sp>
        <p:nvSpPr>
          <p:cNvPr id="310" name="Google Shape;310;g29f4926f02b_0_60"/>
          <p:cNvSpPr txBox="1"/>
          <p:nvPr/>
        </p:nvSpPr>
        <p:spPr>
          <a:xfrm>
            <a:off x="4750375" y="1455925"/>
            <a:ext cx="6879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GB" sz="1800" b="1" i="0" u="none" strike="noStrike" cap="none">
                <a:solidFill>
                  <a:srgbClr val="000000"/>
                </a:solidFill>
                <a:latin typeface="Philosopher"/>
                <a:ea typeface="Philosopher"/>
                <a:cs typeface="Philosopher"/>
                <a:sym typeface="Philosopher"/>
              </a:rPr>
              <a:t>2. </a:t>
            </a:r>
            <a:r>
              <a:rPr lang="en-GB" sz="1800" b="1">
                <a:latin typeface="Philosopher"/>
                <a:ea typeface="Philosopher"/>
                <a:cs typeface="Philosopher"/>
                <a:sym typeface="Philosopher"/>
              </a:rPr>
              <a:t>MIKRO-MOKYMASIS: DIDĖJANTI EL. MOKYMOSI TENDENCIJA</a:t>
            </a:r>
            <a:r>
              <a:rPr lang="en-GB" sz="1600" b="1">
                <a:latin typeface="Philosopher"/>
                <a:ea typeface="Philosopher"/>
                <a:cs typeface="Philosopher"/>
                <a:sym typeface="Philosopher"/>
              </a:rPr>
              <a:t>. Nuoroda (</a:t>
            </a:r>
            <a:r>
              <a:rPr lang="en-GB" sz="1600" b="0" i="0" u="sng" strike="noStrike" cap="none">
                <a:solidFill>
                  <a:schemeClr val="hlink"/>
                </a:solidFill>
                <a:latin typeface="Philosopher"/>
                <a:ea typeface="Philosopher"/>
                <a:cs typeface="Philosopher"/>
                <a:sym typeface="Philosopher"/>
                <a:hlinkClick r:id="rId4"/>
              </a:rPr>
              <a:t>link</a:t>
            </a:r>
            <a:r>
              <a:rPr lang="en-GB" sz="1600" b="1">
                <a:latin typeface="Philosopher"/>
                <a:ea typeface="Philosopher"/>
                <a:cs typeface="Philosopher"/>
                <a:sym typeface="Philosopher"/>
              </a:rPr>
              <a:t>)</a:t>
            </a:r>
            <a:endParaRPr sz="1600" b="1" i="0" u="none" strike="noStrike" cap="none">
              <a:solidFill>
                <a:srgbClr val="000000"/>
              </a:solidFill>
              <a:latin typeface="Philosopher"/>
              <a:ea typeface="Philosopher"/>
              <a:cs typeface="Philosopher"/>
              <a:sym typeface="Philosopher"/>
            </a:endParaRPr>
          </a:p>
        </p:txBody>
      </p:sp>
      <p:grpSp>
        <p:nvGrpSpPr>
          <p:cNvPr id="311" name="Google Shape;311;g29f4926f02b_0_60"/>
          <p:cNvGrpSpPr/>
          <p:nvPr/>
        </p:nvGrpSpPr>
        <p:grpSpPr>
          <a:xfrm>
            <a:off x="5470006" y="775450"/>
            <a:ext cx="1327979" cy="358200"/>
            <a:chOff x="5470062" y="1167647"/>
            <a:chExt cx="1251984" cy="358200"/>
          </a:xfrm>
        </p:grpSpPr>
        <p:sp>
          <p:nvSpPr>
            <p:cNvPr id="312" name="Google Shape;312;g29f4926f02b_0_60"/>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13" name="Google Shape;313;g29f4926f02b_0_60"/>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14" name="Google Shape;314;g29f4926f02b_0_60"/>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315" name="Google Shape;315;g29f4926f02b_0_60"/>
          <p:cNvPicPr preferRelativeResize="0"/>
          <p:nvPr/>
        </p:nvPicPr>
        <p:blipFill rotWithShape="1">
          <a:blip r:embed="rId5">
            <a:alphaModFix/>
          </a:blip>
          <a:srcRect/>
          <a:stretch/>
        </p:blipFill>
        <p:spPr>
          <a:xfrm>
            <a:off x="643450" y="1034349"/>
            <a:ext cx="3699425" cy="5221250"/>
          </a:xfrm>
          <a:prstGeom prst="rect">
            <a:avLst/>
          </a:prstGeom>
          <a:noFill/>
          <a:ln>
            <a:noFill/>
          </a:ln>
        </p:spPr>
      </p:pic>
      <p:pic>
        <p:nvPicPr>
          <p:cNvPr id="316" name="Google Shape;316;g29f4926f02b_0_60"/>
          <p:cNvPicPr preferRelativeResize="0"/>
          <p:nvPr/>
        </p:nvPicPr>
        <p:blipFill>
          <a:blip r:embed="rId6">
            <a:alphaModFix/>
          </a:blip>
          <a:stretch>
            <a:fillRect/>
          </a:stretch>
        </p:blipFill>
        <p:spPr>
          <a:xfrm>
            <a:off x="120850" y="6166975"/>
            <a:ext cx="2501350" cy="539975"/>
          </a:xfrm>
          <a:prstGeom prst="rect">
            <a:avLst/>
          </a:prstGeom>
          <a:noFill/>
          <a:ln>
            <a:noFill/>
          </a:ln>
        </p:spPr>
      </p:pic>
      <p:sp>
        <p:nvSpPr>
          <p:cNvPr id="317" name="Google Shape;317;g29f4926f02b_0_60"/>
          <p:cNvSpPr txBox="1"/>
          <p:nvPr/>
        </p:nvSpPr>
        <p:spPr>
          <a:xfrm>
            <a:off x="5089350" y="280600"/>
            <a:ext cx="2013300" cy="516300"/>
          </a:xfrm>
          <a:prstGeom prst="rect">
            <a:avLst/>
          </a:prstGeom>
          <a:noFill/>
          <a:ln>
            <a:noFill/>
          </a:ln>
        </p:spPr>
        <p:txBody>
          <a:bodyPr spcFirstLastPara="1" wrap="square" lIns="91425" tIns="91425" rIns="91425" bIns="91425" anchor="ctr" anchorCtr="0">
            <a:noAutofit/>
          </a:bodyPr>
          <a:lstStyle/>
          <a:p>
            <a:pPr marL="76200" marR="0" lvl="0" indent="0" algn="ctr" rtl="0">
              <a:lnSpc>
                <a:spcPct val="100000"/>
              </a:lnSpc>
              <a:spcBef>
                <a:spcPts val="0"/>
              </a:spcBef>
              <a:spcAft>
                <a:spcPts val="0"/>
              </a:spcAft>
              <a:buClr>
                <a:srgbClr val="000000"/>
              </a:buClr>
              <a:buSzPts val="2000"/>
              <a:buFont typeface="Arial"/>
              <a:buNone/>
            </a:pPr>
            <a:r>
              <a:rPr lang="en-GB" sz="2000" b="1">
                <a:solidFill>
                  <a:schemeClr val="dk1"/>
                </a:solidFill>
                <a:latin typeface="Philosopher"/>
                <a:ea typeface="Philosopher"/>
                <a:cs typeface="Philosopher"/>
                <a:sym typeface="Philosopher"/>
              </a:rPr>
              <a:t>STRAIPSNIAI</a:t>
            </a:r>
            <a:endParaRPr sz="2000" b="1" i="0" u="none" strike="noStrike" cap="none">
              <a:solidFill>
                <a:schemeClr val="dk1"/>
              </a:solidFill>
              <a:latin typeface="Philosopher"/>
              <a:ea typeface="Philosopher"/>
              <a:cs typeface="Philosopher"/>
              <a:sym typeface="Philosopher"/>
            </a:endParaRPr>
          </a:p>
        </p:txBody>
      </p:sp>
      <p:sp>
        <p:nvSpPr>
          <p:cNvPr id="318" name="Google Shape;318;g29f4926f02b_0_60"/>
          <p:cNvSpPr txBox="1"/>
          <p:nvPr/>
        </p:nvSpPr>
        <p:spPr>
          <a:xfrm>
            <a:off x="4833825" y="2407500"/>
            <a:ext cx="6616200" cy="1477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t>Šiame straipsnyje analizuojamos mikro-mokymosi tendencijos, kurios atsirado ir išsivystė per pastaruosius kelerius metus.</a:t>
            </a:r>
            <a:endParaRPr/>
          </a:p>
          <a:p>
            <a:pPr marL="0" lvl="0" indent="0" algn="l" rtl="0">
              <a:spcBef>
                <a:spcPts val="0"/>
              </a:spcBef>
              <a:spcAft>
                <a:spcPts val="0"/>
              </a:spcAft>
              <a:buNone/>
            </a:pPr>
            <a:r>
              <a:rPr lang="en-GB"/>
              <a:t>Nagrinėjama, kaip terminas mikro-mokymasis taikomas organizuojant</a:t>
            </a:r>
            <a:endParaRPr/>
          </a:p>
          <a:p>
            <a:pPr marL="0" lvl="0" indent="0" algn="l" rtl="0">
              <a:spcBef>
                <a:spcPts val="0"/>
              </a:spcBef>
              <a:spcAft>
                <a:spcPts val="0"/>
              </a:spcAft>
              <a:buNone/>
            </a:pPr>
            <a:r>
              <a:rPr lang="en-GB"/>
              <a:t>edukacinių ir technologinių reiškinių ir sąvokų visumą per naujus ir įdomius būdus. Atkreipiamas dėmesys į populiariausias ir plačiai naudojamas mokymosi valdymo platformas.</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pic>
        <p:nvPicPr>
          <p:cNvPr id="323" name="Google Shape;323;g29f4926f02b_0_104"/>
          <p:cNvPicPr preferRelativeResize="0"/>
          <p:nvPr/>
        </p:nvPicPr>
        <p:blipFill rotWithShape="1">
          <a:blip r:embed="rId3">
            <a:alphaModFix/>
          </a:blip>
          <a:srcRect/>
          <a:stretch/>
        </p:blipFill>
        <p:spPr>
          <a:xfrm>
            <a:off x="791125" y="1218650"/>
            <a:ext cx="3371649" cy="5124676"/>
          </a:xfrm>
          <a:prstGeom prst="rect">
            <a:avLst/>
          </a:prstGeom>
          <a:noFill/>
          <a:ln>
            <a:noFill/>
          </a:ln>
        </p:spPr>
      </p:pic>
      <p:pic>
        <p:nvPicPr>
          <p:cNvPr id="324" name="Google Shape;324;g29f4926f02b_0_104" descr="A picture containing icon&#10;&#10;Description automatically generated"/>
          <p:cNvPicPr preferRelativeResize="0"/>
          <p:nvPr/>
        </p:nvPicPr>
        <p:blipFill rotWithShape="1">
          <a:blip r:embed="rId4">
            <a:alphaModFix/>
          </a:blip>
          <a:srcRect/>
          <a:stretch/>
        </p:blipFill>
        <p:spPr>
          <a:xfrm>
            <a:off x="10625575" y="0"/>
            <a:ext cx="1723781" cy="1218638"/>
          </a:xfrm>
          <a:prstGeom prst="rect">
            <a:avLst/>
          </a:prstGeom>
          <a:noFill/>
          <a:ln>
            <a:noFill/>
          </a:ln>
        </p:spPr>
      </p:pic>
      <p:sp>
        <p:nvSpPr>
          <p:cNvPr id="325" name="Google Shape;325;g29f4926f02b_0_104"/>
          <p:cNvSpPr/>
          <p:nvPr/>
        </p:nvSpPr>
        <p:spPr>
          <a:xfrm>
            <a:off x="0" y="0"/>
            <a:ext cx="12192000" cy="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000"/>
              <a:buFont typeface="Arial"/>
              <a:buNone/>
            </a:pPr>
            <a:r>
              <a:rPr lang="en-GB" sz="1000" b="0" i="0" u="none" strike="noStrike" cap="none">
                <a:solidFill>
                  <a:schemeClr val="dk1"/>
                </a:solidFill>
                <a:latin typeface="Arial"/>
                <a:ea typeface="Arial"/>
                <a:cs typeface="Arial"/>
                <a:sym typeface="Arial"/>
              </a:rPr>
              <a:t>can you provide me some simple self reflection questions after this self directed learning module?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000"/>
              <a:buFont typeface="Arial"/>
              <a:buNone/>
            </a:pPr>
            <a:br>
              <a:rPr lang="en-GB" sz="1000" b="0" i="0" u="none" strike="noStrike" cap="none">
                <a:solidFill>
                  <a:schemeClr val="dk1"/>
                </a:solidFill>
                <a:latin typeface="Arial"/>
                <a:ea typeface="Arial"/>
                <a:cs typeface="Arial"/>
                <a:sym typeface="Arial"/>
              </a:rPr>
            </a:br>
            <a:endParaRPr sz="1800" b="0" i="0" u="none" strike="noStrike" cap="none">
              <a:solidFill>
                <a:schemeClr val="dk1"/>
              </a:solidFill>
              <a:latin typeface="Arial"/>
              <a:ea typeface="Arial"/>
              <a:cs typeface="Arial"/>
              <a:sym typeface="Arial"/>
            </a:endParaRPr>
          </a:p>
        </p:txBody>
      </p:sp>
      <p:sp>
        <p:nvSpPr>
          <p:cNvPr id="326" name="Google Shape;326;g29f4926f02b_0_104"/>
          <p:cNvSpPr txBox="1"/>
          <p:nvPr/>
        </p:nvSpPr>
        <p:spPr>
          <a:xfrm>
            <a:off x="5267600" y="1643150"/>
            <a:ext cx="5724000" cy="615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GB" sz="1800" b="1" i="0" u="none" strike="noStrike" cap="none">
                <a:solidFill>
                  <a:srgbClr val="000000"/>
                </a:solidFill>
                <a:latin typeface="Philosopher"/>
                <a:ea typeface="Philosopher"/>
                <a:cs typeface="Philosopher"/>
                <a:sym typeface="Philosopher"/>
              </a:rPr>
              <a:t>3. </a:t>
            </a:r>
            <a:r>
              <a:rPr lang="en-GB" sz="1800" b="1">
                <a:latin typeface="Philosopher"/>
                <a:ea typeface="Philosopher"/>
                <a:cs typeface="Philosopher"/>
                <a:sym typeface="Philosopher"/>
              </a:rPr>
              <a:t>Mikro-mokymosi poveikis: Apimties apžvalga </a:t>
            </a:r>
            <a:r>
              <a:rPr lang="en-GB" sz="1600" b="1" i="0" u="none" strike="noStrike" cap="none">
                <a:solidFill>
                  <a:srgbClr val="000000"/>
                </a:solidFill>
                <a:latin typeface="Philosopher"/>
                <a:ea typeface="Philosopher"/>
                <a:cs typeface="Philosopher"/>
                <a:sym typeface="Philosopher"/>
              </a:rPr>
              <a:t>- nuoroda (</a:t>
            </a:r>
            <a:r>
              <a:rPr lang="en-GB" sz="1600" b="0" i="0" u="sng" strike="noStrike" cap="none">
                <a:solidFill>
                  <a:schemeClr val="hlink"/>
                </a:solidFill>
                <a:latin typeface="Philosopher"/>
                <a:ea typeface="Philosopher"/>
                <a:cs typeface="Philosopher"/>
                <a:sym typeface="Philosopher"/>
                <a:hlinkClick r:id="rId5"/>
              </a:rPr>
              <a:t>link</a:t>
            </a:r>
            <a:r>
              <a:rPr lang="en-GB" sz="1600" b="1">
                <a:latin typeface="Philosopher"/>
                <a:ea typeface="Philosopher"/>
                <a:cs typeface="Philosopher"/>
                <a:sym typeface="Philosopher"/>
              </a:rPr>
              <a:t>)</a:t>
            </a:r>
            <a:endParaRPr sz="1600" b="1" i="0" u="none" strike="noStrike" cap="none">
              <a:solidFill>
                <a:srgbClr val="000000"/>
              </a:solidFill>
              <a:latin typeface="Philosopher"/>
              <a:ea typeface="Philosopher"/>
              <a:cs typeface="Philosopher"/>
              <a:sym typeface="Philosopher"/>
            </a:endParaRPr>
          </a:p>
        </p:txBody>
      </p:sp>
      <p:grpSp>
        <p:nvGrpSpPr>
          <p:cNvPr id="327" name="Google Shape;327;g29f4926f02b_0_104"/>
          <p:cNvGrpSpPr/>
          <p:nvPr/>
        </p:nvGrpSpPr>
        <p:grpSpPr>
          <a:xfrm>
            <a:off x="5470006" y="775450"/>
            <a:ext cx="1327979" cy="358200"/>
            <a:chOff x="5470062" y="1167647"/>
            <a:chExt cx="1251984" cy="358200"/>
          </a:xfrm>
        </p:grpSpPr>
        <p:sp>
          <p:nvSpPr>
            <p:cNvPr id="328" name="Google Shape;328;g29f4926f02b_0_104"/>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29" name="Google Shape;329;g29f4926f02b_0_104"/>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30" name="Google Shape;330;g29f4926f02b_0_104"/>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331" name="Google Shape;331;g29f4926f02b_0_104"/>
          <p:cNvPicPr preferRelativeResize="0"/>
          <p:nvPr/>
        </p:nvPicPr>
        <p:blipFill>
          <a:blip r:embed="rId6">
            <a:alphaModFix/>
          </a:blip>
          <a:stretch>
            <a:fillRect/>
          </a:stretch>
        </p:blipFill>
        <p:spPr>
          <a:xfrm>
            <a:off x="120850" y="6166975"/>
            <a:ext cx="2501350" cy="539975"/>
          </a:xfrm>
          <a:prstGeom prst="rect">
            <a:avLst/>
          </a:prstGeom>
          <a:noFill/>
          <a:ln>
            <a:noFill/>
          </a:ln>
        </p:spPr>
      </p:pic>
      <p:sp>
        <p:nvSpPr>
          <p:cNvPr id="332" name="Google Shape;332;g29f4926f02b_0_104"/>
          <p:cNvSpPr txBox="1"/>
          <p:nvPr/>
        </p:nvSpPr>
        <p:spPr>
          <a:xfrm>
            <a:off x="5089350" y="280600"/>
            <a:ext cx="2013300" cy="516300"/>
          </a:xfrm>
          <a:prstGeom prst="rect">
            <a:avLst/>
          </a:prstGeom>
          <a:noFill/>
          <a:ln>
            <a:noFill/>
          </a:ln>
        </p:spPr>
        <p:txBody>
          <a:bodyPr spcFirstLastPara="1" wrap="square" lIns="91425" tIns="91425" rIns="91425" bIns="91425" anchor="ctr" anchorCtr="0">
            <a:noAutofit/>
          </a:bodyPr>
          <a:lstStyle/>
          <a:p>
            <a:pPr marL="76200" marR="0" lvl="0" indent="0" algn="ctr" rtl="0">
              <a:lnSpc>
                <a:spcPct val="100000"/>
              </a:lnSpc>
              <a:spcBef>
                <a:spcPts val="0"/>
              </a:spcBef>
              <a:spcAft>
                <a:spcPts val="0"/>
              </a:spcAft>
              <a:buClr>
                <a:srgbClr val="000000"/>
              </a:buClr>
              <a:buSzPts val="2000"/>
              <a:buFont typeface="Arial"/>
              <a:buNone/>
            </a:pPr>
            <a:r>
              <a:rPr lang="en-GB" sz="2000" b="1">
                <a:solidFill>
                  <a:schemeClr val="dk1"/>
                </a:solidFill>
                <a:latin typeface="Philosopher"/>
                <a:ea typeface="Philosopher"/>
                <a:cs typeface="Philosopher"/>
                <a:sym typeface="Philosopher"/>
              </a:rPr>
              <a:t>STRAIPSNIAI</a:t>
            </a:r>
            <a:endParaRPr sz="2000" b="1" i="0" u="none" strike="noStrike" cap="none">
              <a:solidFill>
                <a:schemeClr val="dk1"/>
              </a:solidFill>
              <a:latin typeface="Philosopher"/>
              <a:ea typeface="Philosopher"/>
              <a:cs typeface="Philosopher"/>
              <a:sym typeface="Philosopher"/>
            </a:endParaRPr>
          </a:p>
        </p:txBody>
      </p:sp>
      <p:sp>
        <p:nvSpPr>
          <p:cNvPr id="333" name="Google Shape;333;g29f4926f02b_0_104"/>
          <p:cNvSpPr txBox="1"/>
          <p:nvPr/>
        </p:nvSpPr>
        <p:spPr>
          <a:xfrm>
            <a:off x="4853975" y="2386700"/>
            <a:ext cx="7059300" cy="1477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dirty="0" err="1"/>
              <a:t>Mikro-mokymasis</a:t>
            </a:r>
            <a:r>
              <a:rPr lang="en-GB" dirty="0"/>
              <a:t> per </a:t>
            </a:r>
            <a:r>
              <a:rPr lang="en-GB" dirty="0" err="1"/>
              <a:t>pastaruosius</a:t>
            </a:r>
            <a:r>
              <a:rPr lang="en-GB" dirty="0"/>
              <a:t> </a:t>
            </a:r>
            <a:r>
              <a:rPr lang="en-GB" dirty="0" err="1"/>
              <a:t>kelerius</a:t>
            </a:r>
            <a:r>
              <a:rPr lang="en-GB" dirty="0"/>
              <a:t> </a:t>
            </a:r>
            <a:r>
              <a:rPr lang="en-GB" dirty="0" err="1"/>
              <a:t>metus</a:t>
            </a:r>
            <a:r>
              <a:rPr lang="en-GB" dirty="0"/>
              <a:t> </a:t>
            </a:r>
            <a:r>
              <a:rPr lang="en-GB" dirty="0" err="1"/>
              <a:t>išpopuliarėjo</a:t>
            </a:r>
            <a:r>
              <a:rPr lang="en-GB" dirty="0"/>
              <a:t> </a:t>
            </a:r>
            <a:r>
              <a:rPr lang="en-GB" dirty="0" err="1"/>
              <a:t>tiek</a:t>
            </a:r>
            <a:r>
              <a:rPr lang="en-GB" dirty="0"/>
              <a:t> </a:t>
            </a:r>
            <a:r>
              <a:rPr lang="en-GB" dirty="0" err="1"/>
              <a:t>mokymo</a:t>
            </a:r>
            <a:r>
              <a:rPr lang="en-GB" dirty="0"/>
              <a:t> </a:t>
            </a:r>
            <a:r>
              <a:rPr lang="en-GB" dirty="0" err="1"/>
              <a:t>pramonėje</a:t>
            </a:r>
            <a:r>
              <a:rPr lang="en-GB" dirty="0"/>
              <a:t>, </a:t>
            </a:r>
            <a:r>
              <a:rPr lang="en-GB" dirty="0" err="1"/>
              <a:t>tiek</a:t>
            </a:r>
            <a:r>
              <a:rPr lang="en-GB" dirty="0"/>
              <a:t> </a:t>
            </a:r>
            <a:r>
              <a:rPr lang="en-GB" dirty="0" err="1"/>
              <a:t>profesinių</a:t>
            </a:r>
            <a:r>
              <a:rPr lang="en-GB" dirty="0"/>
              <a:t> </a:t>
            </a:r>
            <a:r>
              <a:rPr lang="en-GB" dirty="0" err="1"/>
              <a:t>studijų</a:t>
            </a:r>
            <a:r>
              <a:rPr lang="en-GB" dirty="0"/>
              <a:t> </a:t>
            </a:r>
            <a:r>
              <a:rPr lang="en-GB" dirty="0" err="1"/>
              <a:t>disciplinose</a:t>
            </a:r>
            <a:r>
              <a:rPr lang="en-GB" dirty="0"/>
              <a:t>. </a:t>
            </a:r>
            <a:r>
              <a:rPr lang="en-GB" dirty="0" err="1"/>
              <a:t>Nors</a:t>
            </a:r>
            <a:r>
              <a:rPr lang="en-GB" dirty="0"/>
              <a:t> </a:t>
            </a:r>
            <a:r>
              <a:rPr lang="en-GB" dirty="0" err="1"/>
              <a:t>yra</a:t>
            </a:r>
            <a:r>
              <a:rPr lang="en-GB" dirty="0"/>
              <a:t> </a:t>
            </a:r>
            <a:r>
              <a:rPr lang="en-GB" dirty="0" err="1"/>
              <a:t>daug</a:t>
            </a:r>
            <a:r>
              <a:rPr lang="en-GB" dirty="0"/>
              <a:t> </a:t>
            </a:r>
            <a:r>
              <a:rPr lang="en-GB" dirty="0" err="1"/>
              <a:t>informacijos</a:t>
            </a:r>
            <a:r>
              <a:rPr lang="en-GB" dirty="0"/>
              <a:t> </a:t>
            </a:r>
            <a:r>
              <a:rPr lang="en-GB" dirty="0" err="1"/>
              <a:t>apie</a:t>
            </a:r>
            <a:r>
              <a:rPr lang="en-GB" dirty="0"/>
              <a:t> </a:t>
            </a:r>
            <a:r>
              <a:rPr lang="en-GB" dirty="0" err="1"/>
              <a:t>mikro-mokymąsi</a:t>
            </a:r>
            <a:r>
              <a:rPr lang="en-GB" dirty="0"/>
              <a:t>, </a:t>
            </a:r>
            <a:r>
              <a:rPr lang="en-GB" dirty="0" err="1"/>
              <a:t>taip</a:t>
            </a:r>
            <a:r>
              <a:rPr lang="en-GB" dirty="0"/>
              <a:t> pat </a:t>
            </a:r>
            <a:r>
              <a:rPr lang="en-GB" dirty="0" err="1"/>
              <a:t>apie</a:t>
            </a:r>
            <a:r>
              <a:rPr lang="en-GB" dirty="0"/>
              <a:t> tai, </a:t>
            </a:r>
            <a:r>
              <a:rPr lang="en-GB" dirty="0" err="1"/>
              <a:t>kaip</a:t>
            </a:r>
            <a:r>
              <a:rPr lang="en-GB" dirty="0"/>
              <a:t> </a:t>
            </a:r>
            <a:r>
              <a:rPr lang="en-GB" dirty="0" err="1"/>
              <a:t>jį</a:t>
            </a:r>
            <a:r>
              <a:rPr lang="en-GB" dirty="0"/>
              <a:t> </a:t>
            </a:r>
            <a:r>
              <a:rPr lang="en-GB" dirty="0" err="1"/>
              <a:t>sukurti</a:t>
            </a:r>
            <a:r>
              <a:rPr lang="en-GB" dirty="0"/>
              <a:t>, </a:t>
            </a:r>
            <a:r>
              <a:rPr lang="en-GB" dirty="0" err="1"/>
              <a:t>plėtoti</a:t>
            </a:r>
            <a:r>
              <a:rPr lang="en-GB" dirty="0"/>
              <a:t> </a:t>
            </a:r>
            <a:r>
              <a:rPr lang="en-GB" dirty="0" err="1"/>
              <a:t>ir</a:t>
            </a:r>
            <a:r>
              <a:rPr lang="en-GB" dirty="0"/>
              <a:t> </a:t>
            </a:r>
            <a:r>
              <a:rPr lang="en-GB" dirty="0" err="1"/>
              <a:t>įgyvendinti</a:t>
            </a:r>
            <a:r>
              <a:rPr lang="en-GB" dirty="0"/>
              <a:t>, </a:t>
            </a:r>
            <a:r>
              <a:rPr lang="en-GB" dirty="0" err="1"/>
              <a:t>svarbu</a:t>
            </a:r>
            <a:r>
              <a:rPr lang="en-GB" dirty="0"/>
              <a:t> </a:t>
            </a:r>
            <a:r>
              <a:rPr lang="en-GB" dirty="0" err="1"/>
              <a:t>atidžiau</a:t>
            </a:r>
            <a:r>
              <a:rPr lang="en-GB" dirty="0"/>
              <a:t> </a:t>
            </a:r>
            <a:r>
              <a:rPr lang="en-GB" dirty="0" err="1"/>
              <a:t>pažvelgti</a:t>
            </a:r>
            <a:r>
              <a:rPr lang="en-GB" dirty="0"/>
              <a:t> </a:t>
            </a:r>
            <a:r>
              <a:rPr lang="en-GB" dirty="0" err="1"/>
              <a:t>į</a:t>
            </a:r>
            <a:r>
              <a:rPr lang="en-GB" dirty="0"/>
              <a:t> </a:t>
            </a:r>
            <a:r>
              <a:rPr lang="en-GB" dirty="0" err="1"/>
              <a:t>esamus</a:t>
            </a:r>
            <a:r>
              <a:rPr lang="en-GB" dirty="0"/>
              <a:t> </a:t>
            </a:r>
            <a:r>
              <a:rPr lang="en-GB" dirty="0" err="1"/>
              <a:t>tyrimus</a:t>
            </a:r>
            <a:r>
              <a:rPr lang="en-GB" dirty="0"/>
              <a:t>. </a:t>
            </a:r>
            <a:r>
              <a:rPr lang="en-GB" dirty="0" err="1"/>
              <a:t>Reikia</a:t>
            </a:r>
            <a:r>
              <a:rPr lang="en-GB" dirty="0"/>
              <a:t> </a:t>
            </a:r>
            <a:r>
              <a:rPr lang="en-GB" dirty="0" err="1"/>
              <a:t>atlikti</a:t>
            </a:r>
            <a:r>
              <a:rPr lang="en-GB" dirty="0"/>
              <a:t> </a:t>
            </a:r>
            <a:r>
              <a:rPr lang="en-GB" dirty="0" err="1"/>
              <a:t>tolesnius</a:t>
            </a:r>
            <a:r>
              <a:rPr lang="en-GB" dirty="0"/>
              <a:t> </a:t>
            </a:r>
            <a:r>
              <a:rPr lang="en-GB" dirty="0" err="1"/>
              <a:t>tyrimus</a:t>
            </a:r>
            <a:r>
              <a:rPr lang="en-GB" dirty="0"/>
              <a:t>, </a:t>
            </a:r>
            <a:r>
              <a:rPr lang="en-GB" dirty="0" err="1"/>
              <a:t>kad</a:t>
            </a:r>
            <a:r>
              <a:rPr lang="en-GB" dirty="0"/>
              <a:t> </a:t>
            </a:r>
            <a:r>
              <a:rPr lang="en-GB" dirty="0" err="1"/>
              <a:t>būtų</a:t>
            </a:r>
            <a:r>
              <a:rPr lang="en-GB" dirty="0"/>
              <a:t> </a:t>
            </a:r>
            <a:r>
              <a:rPr lang="en-GB" dirty="0" err="1"/>
              <a:t>aišku</a:t>
            </a:r>
            <a:r>
              <a:rPr lang="en-GB" dirty="0"/>
              <a:t>, </a:t>
            </a:r>
            <a:r>
              <a:rPr lang="en-GB" dirty="0" err="1"/>
              <a:t>kaip</a:t>
            </a:r>
            <a:r>
              <a:rPr lang="en-GB" dirty="0"/>
              <a:t> </a:t>
            </a:r>
            <a:r>
              <a:rPr lang="en-GB" dirty="0" err="1"/>
              <a:t>informuoti</a:t>
            </a:r>
            <a:r>
              <a:rPr lang="en-GB" dirty="0"/>
              <a:t> </a:t>
            </a:r>
            <a:r>
              <a:rPr lang="en-GB" dirty="0" err="1"/>
              <a:t>švietėjus</a:t>
            </a:r>
            <a:r>
              <a:rPr lang="en-GB" dirty="0"/>
              <a:t> </a:t>
            </a:r>
            <a:r>
              <a:rPr lang="en-GB" dirty="0" err="1"/>
              <a:t>apie</a:t>
            </a:r>
            <a:r>
              <a:rPr lang="en-GB" dirty="0"/>
              <a:t> </a:t>
            </a:r>
            <a:r>
              <a:rPr lang="en-GB" dirty="0" err="1"/>
              <a:t>dabartines</a:t>
            </a:r>
            <a:r>
              <a:rPr lang="en-GB" dirty="0"/>
              <a:t> </a:t>
            </a:r>
            <a:r>
              <a:rPr lang="en-GB" dirty="0" err="1"/>
              <a:t>tendencijas</a:t>
            </a:r>
            <a:r>
              <a:rPr lang="en-GB" dirty="0"/>
              <a:t> </a:t>
            </a:r>
            <a:r>
              <a:rPr lang="en-GB" dirty="0" err="1"/>
              <a:t>ir</a:t>
            </a:r>
            <a:r>
              <a:rPr lang="en-GB" dirty="0"/>
              <a:t> </a:t>
            </a:r>
            <a:r>
              <a:rPr lang="en-GB" dirty="0" err="1"/>
              <a:t>mikro-mokymosi</a:t>
            </a:r>
            <a:r>
              <a:rPr lang="en-GB" dirty="0"/>
              <a:t> </a:t>
            </a:r>
            <a:r>
              <a:rPr lang="en-GB" dirty="0" err="1"/>
              <a:t>oveikį</a:t>
            </a:r>
            <a:r>
              <a:rPr lang="en-GB" dirty="0"/>
              <a:t> </a:t>
            </a:r>
            <a:r>
              <a:rPr lang="en-GB" dirty="0" err="1"/>
              <a:t>besimokančiųjų</a:t>
            </a:r>
            <a:r>
              <a:rPr lang="en-GB" dirty="0"/>
              <a:t> </a:t>
            </a:r>
            <a:r>
              <a:rPr lang="en-GB" dirty="0" err="1"/>
              <a:t>našumo</a:t>
            </a:r>
            <a:r>
              <a:rPr lang="en-GB" dirty="0"/>
              <a:t> </a:t>
            </a:r>
            <a:r>
              <a:rPr lang="en-GB" dirty="0" err="1"/>
              <a:t>gerinimui</a:t>
            </a:r>
            <a:r>
              <a:rPr lang="en-GB" dirty="0"/>
              <a:t> </a:t>
            </a:r>
            <a:r>
              <a:rPr lang="en-GB" dirty="0" err="1"/>
              <a:t>tiek</a:t>
            </a:r>
            <a:r>
              <a:rPr lang="en-GB" dirty="0"/>
              <a:t> </a:t>
            </a:r>
            <a:r>
              <a:rPr lang="en-GB" dirty="0" err="1"/>
              <a:t>darbo</a:t>
            </a:r>
            <a:r>
              <a:rPr lang="en-GB" dirty="0"/>
              <a:t> </a:t>
            </a:r>
            <a:r>
              <a:rPr lang="en-GB" dirty="0" err="1"/>
              <a:t>vietoje</a:t>
            </a:r>
            <a:r>
              <a:rPr lang="en-GB" dirty="0"/>
              <a:t>, </a:t>
            </a:r>
            <a:r>
              <a:rPr lang="en-GB" dirty="0" err="1"/>
              <a:t>tiek</a:t>
            </a:r>
            <a:r>
              <a:rPr lang="en-GB" dirty="0"/>
              <a:t> </a:t>
            </a:r>
            <a:r>
              <a:rPr lang="en-GB" dirty="0" err="1"/>
              <a:t>akademinėje</a:t>
            </a:r>
            <a:r>
              <a:rPr lang="en-GB" dirty="0"/>
              <a:t> </a:t>
            </a:r>
            <a:r>
              <a:rPr lang="en-GB" dirty="0" err="1"/>
              <a:t>aplinkoje</a:t>
            </a:r>
            <a:r>
              <a:rPr lang="en-GB" dirty="0"/>
              <a:t>.</a:t>
            </a:r>
            <a:endParaRPr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pic>
        <p:nvPicPr>
          <p:cNvPr id="338" name="Google Shape;338;g29f4926f02b_0_118" descr="A picture containing icon&#10;&#10;Description automatically generated"/>
          <p:cNvPicPr preferRelativeResize="0"/>
          <p:nvPr/>
        </p:nvPicPr>
        <p:blipFill rotWithShape="1">
          <a:blip r:embed="rId3">
            <a:alphaModFix/>
          </a:blip>
          <a:srcRect/>
          <a:stretch/>
        </p:blipFill>
        <p:spPr>
          <a:xfrm>
            <a:off x="10625575" y="0"/>
            <a:ext cx="1723781" cy="1218638"/>
          </a:xfrm>
          <a:prstGeom prst="rect">
            <a:avLst/>
          </a:prstGeom>
          <a:noFill/>
          <a:ln>
            <a:noFill/>
          </a:ln>
        </p:spPr>
      </p:pic>
      <p:sp>
        <p:nvSpPr>
          <p:cNvPr id="339" name="Google Shape;339;g29f4926f02b_0_118"/>
          <p:cNvSpPr/>
          <p:nvPr/>
        </p:nvSpPr>
        <p:spPr>
          <a:xfrm>
            <a:off x="0" y="0"/>
            <a:ext cx="12192000" cy="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000"/>
              <a:buFont typeface="Arial"/>
              <a:buNone/>
            </a:pPr>
            <a:r>
              <a:rPr lang="en-GB" sz="1000" b="0" i="0" u="none" strike="noStrike" cap="none">
                <a:solidFill>
                  <a:schemeClr val="dk1"/>
                </a:solidFill>
                <a:latin typeface="Arial"/>
                <a:ea typeface="Arial"/>
                <a:cs typeface="Arial"/>
                <a:sym typeface="Arial"/>
              </a:rPr>
              <a:t>can you provide me some simple self reflection questions after this self directed learning module?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000"/>
              <a:buFont typeface="Arial"/>
              <a:buNone/>
            </a:pPr>
            <a:br>
              <a:rPr lang="en-GB" sz="1000" b="0" i="0" u="none" strike="noStrike" cap="none">
                <a:solidFill>
                  <a:schemeClr val="dk1"/>
                </a:solidFill>
                <a:latin typeface="Arial"/>
                <a:ea typeface="Arial"/>
                <a:cs typeface="Arial"/>
                <a:sym typeface="Arial"/>
              </a:rPr>
            </a:br>
            <a:endParaRPr sz="1800" b="0" i="0" u="none" strike="noStrike" cap="none">
              <a:solidFill>
                <a:schemeClr val="dk1"/>
              </a:solidFill>
              <a:latin typeface="Arial"/>
              <a:ea typeface="Arial"/>
              <a:cs typeface="Arial"/>
              <a:sym typeface="Arial"/>
            </a:endParaRPr>
          </a:p>
        </p:txBody>
      </p:sp>
      <p:sp>
        <p:nvSpPr>
          <p:cNvPr id="340" name="Google Shape;340;g29f4926f02b_0_118"/>
          <p:cNvSpPr txBox="1"/>
          <p:nvPr/>
        </p:nvSpPr>
        <p:spPr>
          <a:xfrm>
            <a:off x="4720175" y="1612950"/>
            <a:ext cx="68793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GB" sz="1800" b="1" i="0" u="none" strike="noStrike" cap="none">
                <a:solidFill>
                  <a:srgbClr val="000000"/>
                </a:solidFill>
                <a:latin typeface="Philosopher"/>
                <a:ea typeface="Philosopher"/>
                <a:cs typeface="Philosopher"/>
                <a:sym typeface="Philosopher"/>
              </a:rPr>
              <a:t>4. </a:t>
            </a:r>
            <a:r>
              <a:rPr lang="en-GB" sz="1800" b="1">
                <a:latin typeface="Philosopher"/>
                <a:ea typeface="Philosopher"/>
                <a:cs typeface="Philosopher"/>
                <a:sym typeface="Philosopher"/>
              </a:rPr>
              <a:t>Mikro-mokymosi turinio integravimas į tradicines el. mokymosi platformas </a:t>
            </a:r>
            <a:r>
              <a:rPr lang="en-GB" sz="1800" b="1" i="0" u="none" strike="noStrike" cap="none">
                <a:solidFill>
                  <a:srgbClr val="000000"/>
                </a:solidFill>
                <a:latin typeface="Philosopher"/>
                <a:ea typeface="Philosopher"/>
                <a:cs typeface="Philosopher"/>
                <a:sym typeface="Philosopher"/>
              </a:rPr>
              <a:t>- nuoroda (</a:t>
            </a:r>
            <a:r>
              <a:rPr lang="en-GB" sz="1600" b="0" i="0" u="sng" strike="noStrike" cap="none">
                <a:solidFill>
                  <a:schemeClr val="hlink"/>
                </a:solidFill>
                <a:latin typeface="Philosopher"/>
                <a:ea typeface="Philosopher"/>
                <a:cs typeface="Philosopher"/>
                <a:sym typeface="Philosopher"/>
                <a:hlinkClick r:id="rId4"/>
              </a:rPr>
              <a:t>link</a:t>
            </a:r>
            <a:r>
              <a:rPr lang="en-GB" sz="1600" b="1">
                <a:latin typeface="Philosopher"/>
                <a:ea typeface="Philosopher"/>
                <a:cs typeface="Philosopher"/>
                <a:sym typeface="Philosopher"/>
              </a:rPr>
              <a:t>)</a:t>
            </a:r>
            <a:endParaRPr sz="1600" b="1" i="0" u="none" strike="noStrike" cap="none">
              <a:solidFill>
                <a:srgbClr val="000000"/>
              </a:solidFill>
              <a:latin typeface="Philosopher"/>
              <a:ea typeface="Philosopher"/>
              <a:cs typeface="Philosopher"/>
              <a:sym typeface="Philosopher"/>
            </a:endParaRPr>
          </a:p>
        </p:txBody>
      </p:sp>
      <p:grpSp>
        <p:nvGrpSpPr>
          <p:cNvPr id="341" name="Google Shape;341;g29f4926f02b_0_118"/>
          <p:cNvGrpSpPr/>
          <p:nvPr/>
        </p:nvGrpSpPr>
        <p:grpSpPr>
          <a:xfrm>
            <a:off x="5470006" y="775450"/>
            <a:ext cx="1327979" cy="358200"/>
            <a:chOff x="5470062" y="1167647"/>
            <a:chExt cx="1251984" cy="358200"/>
          </a:xfrm>
        </p:grpSpPr>
        <p:sp>
          <p:nvSpPr>
            <p:cNvPr id="342" name="Google Shape;342;g29f4926f02b_0_118"/>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43" name="Google Shape;343;g29f4926f02b_0_118"/>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44" name="Google Shape;344;g29f4926f02b_0_118"/>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345" name="Google Shape;345;g29f4926f02b_0_118"/>
          <p:cNvPicPr preferRelativeResize="0"/>
          <p:nvPr/>
        </p:nvPicPr>
        <p:blipFill rotWithShape="1">
          <a:blip r:embed="rId5">
            <a:alphaModFix/>
          </a:blip>
          <a:srcRect/>
          <a:stretch/>
        </p:blipFill>
        <p:spPr>
          <a:xfrm>
            <a:off x="545600" y="1414200"/>
            <a:ext cx="3245975" cy="4906874"/>
          </a:xfrm>
          <a:prstGeom prst="rect">
            <a:avLst/>
          </a:prstGeom>
          <a:noFill/>
          <a:ln>
            <a:noFill/>
          </a:ln>
        </p:spPr>
      </p:pic>
      <p:pic>
        <p:nvPicPr>
          <p:cNvPr id="346" name="Google Shape;346;g29f4926f02b_0_118"/>
          <p:cNvPicPr preferRelativeResize="0"/>
          <p:nvPr/>
        </p:nvPicPr>
        <p:blipFill>
          <a:blip r:embed="rId6">
            <a:alphaModFix/>
          </a:blip>
          <a:stretch>
            <a:fillRect/>
          </a:stretch>
        </p:blipFill>
        <p:spPr>
          <a:xfrm>
            <a:off x="120850" y="6166975"/>
            <a:ext cx="2501350" cy="539975"/>
          </a:xfrm>
          <a:prstGeom prst="rect">
            <a:avLst/>
          </a:prstGeom>
          <a:noFill/>
          <a:ln>
            <a:noFill/>
          </a:ln>
        </p:spPr>
      </p:pic>
      <p:sp>
        <p:nvSpPr>
          <p:cNvPr id="347" name="Google Shape;347;g29f4926f02b_0_118"/>
          <p:cNvSpPr txBox="1"/>
          <p:nvPr/>
        </p:nvSpPr>
        <p:spPr>
          <a:xfrm>
            <a:off x="5089350" y="280600"/>
            <a:ext cx="2013300" cy="516300"/>
          </a:xfrm>
          <a:prstGeom prst="rect">
            <a:avLst/>
          </a:prstGeom>
          <a:noFill/>
          <a:ln>
            <a:noFill/>
          </a:ln>
        </p:spPr>
        <p:txBody>
          <a:bodyPr spcFirstLastPara="1" wrap="square" lIns="91425" tIns="91425" rIns="91425" bIns="91425" anchor="ctr" anchorCtr="0">
            <a:noAutofit/>
          </a:bodyPr>
          <a:lstStyle/>
          <a:p>
            <a:pPr marL="76200" marR="0" lvl="0" indent="0" algn="ctr" rtl="0">
              <a:lnSpc>
                <a:spcPct val="100000"/>
              </a:lnSpc>
              <a:spcBef>
                <a:spcPts val="0"/>
              </a:spcBef>
              <a:spcAft>
                <a:spcPts val="0"/>
              </a:spcAft>
              <a:buClr>
                <a:srgbClr val="000000"/>
              </a:buClr>
              <a:buSzPts val="2000"/>
              <a:buFont typeface="Arial"/>
              <a:buNone/>
            </a:pPr>
            <a:r>
              <a:rPr lang="en-GB" sz="2000" b="1">
                <a:solidFill>
                  <a:schemeClr val="dk1"/>
                </a:solidFill>
                <a:latin typeface="Philosopher"/>
                <a:ea typeface="Philosopher"/>
                <a:cs typeface="Philosopher"/>
                <a:sym typeface="Philosopher"/>
              </a:rPr>
              <a:t>STRAIPSNIAI</a:t>
            </a:r>
            <a:endParaRPr sz="2000" b="1" i="0" u="none" strike="noStrike" cap="none">
              <a:solidFill>
                <a:schemeClr val="dk1"/>
              </a:solidFill>
              <a:latin typeface="Philosopher"/>
              <a:ea typeface="Philosopher"/>
              <a:cs typeface="Philosopher"/>
              <a:sym typeface="Philosopher"/>
            </a:endParaRPr>
          </a:p>
        </p:txBody>
      </p:sp>
      <p:sp>
        <p:nvSpPr>
          <p:cNvPr id="348" name="Google Shape;348;g29f4926f02b_0_118"/>
          <p:cNvSpPr txBox="1"/>
          <p:nvPr/>
        </p:nvSpPr>
        <p:spPr>
          <a:xfrm>
            <a:off x="4843900" y="2447125"/>
            <a:ext cx="7348200" cy="2339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t>Mokymuisi visą gyvenimą reikalingi tinkami sprendimai. Darbuotojai</a:t>
            </a:r>
            <a:endParaRPr/>
          </a:p>
          <a:p>
            <a:pPr marL="0" lvl="0" indent="0" algn="l" rtl="0">
              <a:spcBef>
                <a:spcPts val="0"/>
              </a:spcBef>
              <a:spcAft>
                <a:spcPts val="0"/>
              </a:spcAft>
              <a:buNone/>
            </a:pPr>
            <a:r>
              <a:rPr lang="en-GB"/>
              <a:t>paprastai susiduria su sunkumais derindami mokymąsi ir įprastą darbą. Šiomis aplinkybėmis mikro-mokymasis yra tinkamas sprendimas, nes jis pagrįstas naujų sąvokų išskaidymu į nedidelius turinio fragmentus ar tabletes, kurias galima įsisavinti per trumpą laiką.</a:t>
            </a:r>
            <a:endParaRPr/>
          </a:p>
          <a:p>
            <a:pPr marL="0" lvl="0" indent="0" algn="l" rtl="0">
              <a:spcBef>
                <a:spcPts val="0"/>
              </a:spcBef>
              <a:spcAft>
                <a:spcPts val="0"/>
              </a:spcAft>
              <a:buNone/>
            </a:pPr>
            <a:r>
              <a:rPr lang="en-GB"/>
              <a:t>Šio straipsnio tikslas yra dvejopas. Pirma, pateikiame atnaujintą mokslinių tyrimų apžvalgą apie šią mokymo paradigmą, taip pat įvairias technologijas, kurios gali būti naudojamos komerciniais tikslais. Antra, pateikiame pasiūlymą, kaip įtraukti mikro-mokymosi turinį į labiau formalius mokymus. nuotolinio mokymosi aplinkas (tradicines mokymosi valdymo sistemas arba LMS).</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pic>
        <p:nvPicPr>
          <p:cNvPr id="353" name="Google Shape;353;g29f4926f02b_0_132" descr="A picture containing icon&#10;&#10;Description automatically generated"/>
          <p:cNvPicPr preferRelativeResize="0"/>
          <p:nvPr/>
        </p:nvPicPr>
        <p:blipFill rotWithShape="1">
          <a:blip r:embed="rId3">
            <a:alphaModFix/>
          </a:blip>
          <a:srcRect/>
          <a:stretch/>
        </p:blipFill>
        <p:spPr>
          <a:xfrm>
            <a:off x="10625575" y="0"/>
            <a:ext cx="1723781" cy="1218638"/>
          </a:xfrm>
          <a:prstGeom prst="rect">
            <a:avLst/>
          </a:prstGeom>
          <a:noFill/>
          <a:ln>
            <a:noFill/>
          </a:ln>
        </p:spPr>
      </p:pic>
      <p:sp>
        <p:nvSpPr>
          <p:cNvPr id="354" name="Google Shape;354;g29f4926f02b_0_132"/>
          <p:cNvSpPr/>
          <p:nvPr/>
        </p:nvSpPr>
        <p:spPr>
          <a:xfrm>
            <a:off x="0" y="0"/>
            <a:ext cx="12192000" cy="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000"/>
              <a:buFont typeface="Arial"/>
              <a:buNone/>
            </a:pPr>
            <a:r>
              <a:rPr lang="en-GB" sz="1000" b="0" i="0" u="none" strike="noStrike" cap="none">
                <a:solidFill>
                  <a:schemeClr val="dk1"/>
                </a:solidFill>
                <a:latin typeface="Arial"/>
                <a:ea typeface="Arial"/>
                <a:cs typeface="Arial"/>
                <a:sym typeface="Arial"/>
              </a:rPr>
              <a:t>can you provide me some simple self reflection questions after this self directed learning module?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000"/>
              <a:buFont typeface="Arial"/>
              <a:buNone/>
            </a:pPr>
            <a:br>
              <a:rPr lang="en-GB" sz="1000" b="0" i="0" u="none" strike="noStrike" cap="none">
                <a:solidFill>
                  <a:schemeClr val="dk1"/>
                </a:solidFill>
                <a:latin typeface="Arial"/>
                <a:ea typeface="Arial"/>
                <a:cs typeface="Arial"/>
                <a:sym typeface="Arial"/>
              </a:rPr>
            </a:br>
            <a:endParaRPr sz="1800" b="0" i="0" u="none" strike="noStrike" cap="none">
              <a:solidFill>
                <a:schemeClr val="dk1"/>
              </a:solidFill>
              <a:latin typeface="Arial"/>
              <a:ea typeface="Arial"/>
              <a:cs typeface="Arial"/>
              <a:sym typeface="Arial"/>
            </a:endParaRPr>
          </a:p>
        </p:txBody>
      </p:sp>
      <p:sp>
        <p:nvSpPr>
          <p:cNvPr id="355" name="Google Shape;355;g29f4926f02b_0_132"/>
          <p:cNvSpPr txBox="1"/>
          <p:nvPr/>
        </p:nvSpPr>
        <p:spPr>
          <a:xfrm>
            <a:off x="4741300" y="1709875"/>
            <a:ext cx="7260000" cy="593700"/>
          </a:xfrm>
          <a:prstGeom prst="rect">
            <a:avLst/>
          </a:prstGeom>
          <a:noFill/>
          <a:ln>
            <a:noFill/>
          </a:ln>
        </p:spPr>
        <p:txBody>
          <a:bodyPr spcFirstLastPara="1" wrap="square" lIns="91425" tIns="45700" rIns="91425" bIns="45700" anchor="t" anchorCtr="0">
            <a:spAutoFit/>
          </a:bodyPr>
          <a:lstStyle/>
          <a:p>
            <a:pPr marL="0" marR="0" lvl="0" indent="0" algn="ctr" rtl="0">
              <a:lnSpc>
                <a:spcPct val="88043"/>
              </a:lnSpc>
              <a:spcBef>
                <a:spcPts val="0"/>
              </a:spcBef>
              <a:spcAft>
                <a:spcPts val="700"/>
              </a:spcAft>
              <a:buClr>
                <a:srgbClr val="000000"/>
              </a:buClr>
              <a:buSzPts val="1850"/>
              <a:buFont typeface="Arial"/>
              <a:buNone/>
            </a:pPr>
            <a:r>
              <a:rPr lang="en-GB" sz="1850" b="1" i="0" u="none" strike="noStrike" cap="none">
                <a:solidFill>
                  <a:srgbClr val="202020"/>
                </a:solidFill>
                <a:highlight>
                  <a:srgbClr val="FFFFFF"/>
                </a:highlight>
                <a:latin typeface="Philosopher"/>
                <a:ea typeface="Philosopher"/>
                <a:cs typeface="Philosopher"/>
                <a:sym typeface="Philosopher"/>
              </a:rPr>
              <a:t>5. </a:t>
            </a:r>
            <a:r>
              <a:rPr lang="en-GB" sz="1850" b="1">
                <a:solidFill>
                  <a:srgbClr val="202020"/>
                </a:solidFill>
                <a:highlight>
                  <a:srgbClr val="FFFFFF"/>
                </a:highlight>
                <a:latin typeface="Philosopher"/>
                <a:ea typeface="Philosopher"/>
                <a:cs typeface="Philosopher"/>
                <a:sym typeface="Philosopher"/>
              </a:rPr>
              <a:t>Mikro-mokymasis pacientų saugai: įgulos išteklių valdymo mokymas per 15 minučių</a:t>
            </a:r>
            <a:r>
              <a:rPr lang="en-GB" sz="1850" b="1" i="0" u="none" strike="noStrike" cap="none">
                <a:solidFill>
                  <a:srgbClr val="202020"/>
                </a:solidFill>
                <a:highlight>
                  <a:srgbClr val="FFFFFF"/>
                </a:highlight>
                <a:latin typeface="Philosopher"/>
                <a:ea typeface="Philosopher"/>
                <a:cs typeface="Philosopher"/>
                <a:sym typeface="Philosopher"/>
              </a:rPr>
              <a:t> - nuoroda (</a:t>
            </a:r>
            <a:r>
              <a:rPr lang="en-GB" sz="1600" b="0" i="0" u="sng" strike="noStrike" cap="none">
                <a:solidFill>
                  <a:schemeClr val="hlink"/>
                </a:solidFill>
                <a:latin typeface="Philosopher"/>
                <a:ea typeface="Philosopher"/>
                <a:cs typeface="Philosopher"/>
                <a:sym typeface="Philosopher"/>
                <a:hlinkClick r:id="rId4"/>
              </a:rPr>
              <a:t>link</a:t>
            </a:r>
            <a:r>
              <a:rPr lang="en-GB" sz="1600" b="1">
                <a:latin typeface="Philosopher"/>
                <a:ea typeface="Philosopher"/>
                <a:cs typeface="Philosopher"/>
                <a:sym typeface="Philosopher"/>
              </a:rPr>
              <a:t>)</a:t>
            </a:r>
            <a:endParaRPr sz="1600" b="1" i="0" u="none" strike="noStrike" cap="none">
              <a:solidFill>
                <a:srgbClr val="000000"/>
              </a:solidFill>
              <a:latin typeface="Philosopher"/>
              <a:ea typeface="Philosopher"/>
              <a:cs typeface="Philosopher"/>
              <a:sym typeface="Philosopher"/>
            </a:endParaRPr>
          </a:p>
        </p:txBody>
      </p:sp>
      <p:pic>
        <p:nvPicPr>
          <p:cNvPr id="356" name="Google Shape;356;g29f4926f02b_0_132"/>
          <p:cNvPicPr preferRelativeResize="0"/>
          <p:nvPr/>
        </p:nvPicPr>
        <p:blipFill rotWithShape="1">
          <a:blip r:embed="rId5">
            <a:alphaModFix/>
          </a:blip>
          <a:srcRect l="4153" r="4161"/>
          <a:stretch/>
        </p:blipFill>
        <p:spPr>
          <a:xfrm>
            <a:off x="647625" y="1369425"/>
            <a:ext cx="3526624" cy="4977401"/>
          </a:xfrm>
          <a:prstGeom prst="rect">
            <a:avLst/>
          </a:prstGeom>
          <a:noFill/>
          <a:ln>
            <a:noFill/>
          </a:ln>
        </p:spPr>
      </p:pic>
      <p:grpSp>
        <p:nvGrpSpPr>
          <p:cNvPr id="357" name="Google Shape;357;g29f4926f02b_0_132"/>
          <p:cNvGrpSpPr/>
          <p:nvPr/>
        </p:nvGrpSpPr>
        <p:grpSpPr>
          <a:xfrm>
            <a:off x="5470006" y="775450"/>
            <a:ext cx="1327979" cy="358200"/>
            <a:chOff x="5470062" y="1167647"/>
            <a:chExt cx="1251984" cy="358200"/>
          </a:xfrm>
        </p:grpSpPr>
        <p:sp>
          <p:nvSpPr>
            <p:cNvPr id="358" name="Google Shape;358;g29f4926f02b_0_132"/>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59" name="Google Shape;359;g29f4926f02b_0_132"/>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60" name="Google Shape;360;g29f4926f02b_0_132"/>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361" name="Google Shape;361;g29f4926f02b_0_132"/>
          <p:cNvPicPr preferRelativeResize="0"/>
          <p:nvPr/>
        </p:nvPicPr>
        <p:blipFill>
          <a:blip r:embed="rId6">
            <a:alphaModFix/>
          </a:blip>
          <a:stretch>
            <a:fillRect/>
          </a:stretch>
        </p:blipFill>
        <p:spPr>
          <a:xfrm>
            <a:off x="120850" y="6166975"/>
            <a:ext cx="2501350" cy="539975"/>
          </a:xfrm>
          <a:prstGeom prst="rect">
            <a:avLst/>
          </a:prstGeom>
          <a:noFill/>
          <a:ln>
            <a:noFill/>
          </a:ln>
        </p:spPr>
      </p:pic>
      <p:sp>
        <p:nvSpPr>
          <p:cNvPr id="362" name="Google Shape;362;g29f4926f02b_0_132"/>
          <p:cNvSpPr txBox="1"/>
          <p:nvPr/>
        </p:nvSpPr>
        <p:spPr>
          <a:xfrm>
            <a:off x="5089350" y="280600"/>
            <a:ext cx="2013300" cy="516300"/>
          </a:xfrm>
          <a:prstGeom prst="rect">
            <a:avLst/>
          </a:prstGeom>
          <a:noFill/>
          <a:ln>
            <a:noFill/>
          </a:ln>
        </p:spPr>
        <p:txBody>
          <a:bodyPr spcFirstLastPara="1" wrap="square" lIns="91425" tIns="91425" rIns="91425" bIns="91425" anchor="ctr" anchorCtr="0">
            <a:noAutofit/>
          </a:bodyPr>
          <a:lstStyle/>
          <a:p>
            <a:pPr marL="76200" marR="0" lvl="0" indent="0" algn="ctr" rtl="0">
              <a:lnSpc>
                <a:spcPct val="100000"/>
              </a:lnSpc>
              <a:spcBef>
                <a:spcPts val="0"/>
              </a:spcBef>
              <a:spcAft>
                <a:spcPts val="0"/>
              </a:spcAft>
              <a:buClr>
                <a:srgbClr val="000000"/>
              </a:buClr>
              <a:buSzPts val="2000"/>
              <a:buFont typeface="Arial"/>
              <a:buNone/>
            </a:pPr>
            <a:r>
              <a:rPr lang="en-GB" sz="2000" b="1">
                <a:solidFill>
                  <a:schemeClr val="dk1"/>
                </a:solidFill>
                <a:latin typeface="Philosopher"/>
                <a:ea typeface="Philosopher"/>
                <a:cs typeface="Philosopher"/>
                <a:sym typeface="Philosopher"/>
              </a:rPr>
              <a:t>STRAIPSNIAI</a:t>
            </a:r>
            <a:endParaRPr sz="2000" b="1" i="0" u="none" strike="noStrike" cap="none">
              <a:solidFill>
                <a:schemeClr val="dk1"/>
              </a:solidFill>
              <a:latin typeface="Philosopher"/>
              <a:ea typeface="Philosopher"/>
              <a:cs typeface="Philosopher"/>
              <a:sym typeface="Philosopher"/>
            </a:endParaRPr>
          </a:p>
        </p:txBody>
      </p:sp>
      <p:sp>
        <p:nvSpPr>
          <p:cNvPr id="363" name="Google Shape;363;g29f4926f02b_0_132"/>
          <p:cNvSpPr txBox="1"/>
          <p:nvPr/>
        </p:nvSpPr>
        <p:spPr>
          <a:xfrm>
            <a:off x="5260550" y="2879800"/>
            <a:ext cx="65421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t>CRM mokymų vykdymas dalimis, apimančiomis santykinai trumpas ir labai standartizuotas intervencijas.</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pic>
        <p:nvPicPr>
          <p:cNvPr id="368" name="Google Shape;368;p17" descr="A picture containing yellow&#10;&#10;Description automatically generated"/>
          <p:cNvPicPr preferRelativeResize="0">
            <a:picLocks noGrp="1"/>
          </p:cNvPicPr>
          <p:nvPr>
            <p:ph type="pic" idx="2"/>
          </p:nvPr>
        </p:nvPicPr>
        <p:blipFill rotWithShape="1">
          <a:blip r:embed="rId3">
            <a:alphaModFix/>
          </a:blip>
          <a:srcRect l="28716" r="28716"/>
          <a:stretch/>
        </p:blipFill>
        <p:spPr>
          <a:xfrm>
            <a:off x="0" y="0"/>
            <a:ext cx="2918564" cy="6858000"/>
          </a:xfrm>
          <a:prstGeom prst="rect">
            <a:avLst/>
          </a:prstGeom>
          <a:noFill/>
          <a:ln>
            <a:noFill/>
          </a:ln>
        </p:spPr>
      </p:pic>
      <p:sp>
        <p:nvSpPr>
          <p:cNvPr id="369" name="Google Shape;369;p17"/>
          <p:cNvSpPr txBox="1"/>
          <p:nvPr/>
        </p:nvSpPr>
        <p:spPr>
          <a:xfrm>
            <a:off x="3539608" y="3068040"/>
            <a:ext cx="8121300" cy="3417000"/>
          </a:xfrm>
          <a:prstGeom prst="rect">
            <a:avLst/>
          </a:prstGeom>
          <a:noFill/>
          <a:ln>
            <a:noFill/>
          </a:ln>
        </p:spPr>
        <p:txBody>
          <a:bodyPr spcFirstLastPara="1" wrap="square" lIns="91425" tIns="45700" rIns="91425" bIns="45700" anchor="t" anchorCtr="0">
            <a:spAutoFit/>
          </a:bodyPr>
          <a:lstStyle/>
          <a:p>
            <a:pPr marL="0" lvl="0" indent="0" algn="just" rtl="0">
              <a:spcBef>
                <a:spcPts val="0"/>
              </a:spcBef>
              <a:spcAft>
                <a:spcPts val="0"/>
              </a:spcAft>
              <a:buClr>
                <a:schemeClr val="dk1"/>
              </a:buClr>
              <a:buSzPts val="1100"/>
              <a:buFont typeface="Arial"/>
              <a:buNone/>
            </a:pPr>
            <a:r>
              <a:rPr lang="en-GB" sz="1800">
                <a:latin typeface="Philosopher"/>
                <a:ea typeface="Philosopher"/>
                <a:cs typeface="Philosopher"/>
                <a:sym typeface="Philosopher"/>
              </a:rPr>
              <a:t>1. Kokias pagrindines mikromokymosi sąvokas ir principus sužinojau per šį modulį?</a:t>
            </a:r>
            <a:endParaRPr sz="1800">
              <a:latin typeface="Philosopher"/>
              <a:ea typeface="Philosopher"/>
              <a:cs typeface="Philosopher"/>
              <a:sym typeface="Philosopher"/>
            </a:endParaRPr>
          </a:p>
          <a:p>
            <a:pPr marL="0" lvl="0" indent="0" algn="just" rtl="0">
              <a:spcBef>
                <a:spcPts val="0"/>
              </a:spcBef>
              <a:spcAft>
                <a:spcPts val="0"/>
              </a:spcAft>
              <a:buClr>
                <a:schemeClr val="dk1"/>
              </a:buClr>
              <a:buSzPts val="1100"/>
              <a:buFont typeface="Arial"/>
              <a:buNone/>
            </a:pPr>
            <a:endParaRPr sz="1800">
              <a:latin typeface="Philosopher"/>
              <a:ea typeface="Philosopher"/>
              <a:cs typeface="Philosopher"/>
              <a:sym typeface="Philosopher"/>
            </a:endParaRPr>
          </a:p>
          <a:p>
            <a:pPr marL="0" lvl="0" indent="0" algn="just" rtl="0">
              <a:spcBef>
                <a:spcPts val="0"/>
              </a:spcBef>
              <a:spcAft>
                <a:spcPts val="0"/>
              </a:spcAft>
              <a:buClr>
                <a:schemeClr val="dk1"/>
              </a:buClr>
              <a:buSzPts val="1100"/>
              <a:buFont typeface="Arial"/>
              <a:buNone/>
            </a:pPr>
            <a:r>
              <a:rPr lang="en-GB" sz="1800">
                <a:latin typeface="Philosopher"/>
                <a:ea typeface="Philosopher"/>
                <a:cs typeface="Philosopher"/>
                <a:sym typeface="Philosopher"/>
              </a:rPr>
              <a:t>2. Kaip šios sąvokos dera su mano ankstesniu supratimu apie suaugusiųjų švietimą ir mokymosi teorijas?</a:t>
            </a:r>
            <a:endParaRPr sz="1800">
              <a:latin typeface="Philosopher"/>
              <a:ea typeface="Philosopher"/>
              <a:cs typeface="Philosopher"/>
              <a:sym typeface="Philosopher"/>
            </a:endParaRPr>
          </a:p>
          <a:p>
            <a:pPr marL="0" lvl="0" indent="0" algn="just" rtl="0">
              <a:spcBef>
                <a:spcPts val="0"/>
              </a:spcBef>
              <a:spcAft>
                <a:spcPts val="0"/>
              </a:spcAft>
              <a:buClr>
                <a:schemeClr val="dk1"/>
              </a:buClr>
              <a:buSzPts val="1100"/>
              <a:buFont typeface="Arial"/>
              <a:buNone/>
            </a:pPr>
            <a:endParaRPr sz="1800">
              <a:latin typeface="Philosopher"/>
              <a:ea typeface="Philosopher"/>
              <a:cs typeface="Philosopher"/>
              <a:sym typeface="Philosopher"/>
            </a:endParaRPr>
          </a:p>
          <a:p>
            <a:pPr marL="0" lvl="0" indent="0" algn="just" rtl="0">
              <a:spcBef>
                <a:spcPts val="0"/>
              </a:spcBef>
              <a:spcAft>
                <a:spcPts val="0"/>
              </a:spcAft>
              <a:buClr>
                <a:schemeClr val="dk1"/>
              </a:buClr>
              <a:buSzPts val="1100"/>
              <a:buFont typeface="Arial"/>
              <a:buNone/>
            </a:pPr>
            <a:r>
              <a:rPr lang="en-GB" sz="1800">
                <a:latin typeface="Philosopher"/>
                <a:ea typeface="Philosopher"/>
                <a:cs typeface="Philosopher"/>
                <a:sym typeface="Philosopher"/>
              </a:rPr>
              <a:t>3. Kokie konkretūs mikromokymosi privalumai suaugusiųjų švietime man pasirodė labiausiai įtikinami ir kodėl?</a:t>
            </a:r>
            <a:endParaRPr sz="1800">
              <a:latin typeface="Philosopher"/>
              <a:ea typeface="Philosopher"/>
              <a:cs typeface="Philosopher"/>
              <a:sym typeface="Philosopher"/>
            </a:endParaRPr>
          </a:p>
          <a:p>
            <a:pPr marL="0" lvl="0" indent="0" algn="just" rtl="0">
              <a:spcBef>
                <a:spcPts val="0"/>
              </a:spcBef>
              <a:spcAft>
                <a:spcPts val="0"/>
              </a:spcAft>
              <a:buClr>
                <a:schemeClr val="dk1"/>
              </a:buClr>
              <a:buSzPts val="1100"/>
              <a:buFont typeface="Arial"/>
              <a:buNone/>
            </a:pPr>
            <a:endParaRPr sz="1800">
              <a:latin typeface="Philosopher"/>
              <a:ea typeface="Philosopher"/>
              <a:cs typeface="Philosopher"/>
              <a:sym typeface="Philosopher"/>
            </a:endParaRPr>
          </a:p>
          <a:p>
            <a:pPr marL="0" lvl="0" indent="0" algn="just" rtl="0">
              <a:spcBef>
                <a:spcPts val="0"/>
              </a:spcBef>
              <a:spcAft>
                <a:spcPts val="0"/>
              </a:spcAft>
              <a:buClr>
                <a:schemeClr val="dk1"/>
              </a:buClr>
              <a:buSzPts val="1100"/>
              <a:buFont typeface="Arial"/>
              <a:buNone/>
            </a:pPr>
            <a:r>
              <a:rPr lang="en-GB" sz="1800">
                <a:latin typeface="Philosopher"/>
                <a:ea typeface="Philosopher"/>
                <a:cs typeface="Philosopher"/>
                <a:sym typeface="Philosopher"/>
              </a:rPr>
              <a:t>4. Ar man pavyko pritaikyti kokius nors mikromokymosi metodus, kurių išmokau, savo švietimo kontekste ar darbe? Jei taip, kokie buvo rezultatai?</a:t>
            </a:r>
            <a:endParaRPr sz="1800">
              <a:latin typeface="Philosopher"/>
              <a:ea typeface="Philosopher"/>
              <a:cs typeface="Philosopher"/>
              <a:sym typeface="Philosopher"/>
            </a:endParaRPr>
          </a:p>
          <a:p>
            <a:pPr marL="0" marR="0" lvl="0" indent="0" algn="just" rtl="0">
              <a:lnSpc>
                <a:spcPct val="100000"/>
              </a:lnSpc>
              <a:spcBef>
                <a:spcPts val="0"/>
              </a:spcBef>
              <a:spcAft>
                <a:spcPts val="0"/>
              </a:spcAft>
              <a:buClr>
                <a:srgbClr val="000000"/>
              </a:buClr>
              <a:buSzPts val="1800"/>
              <a:buFont typeface="Arial"/>
              <a:buNone/>
            </a:pPr>
            <a:endParaRPr sz="1800">
              <a:latin typeface="Philosopher"/>
              <a:ea typeface="Philosopher"/>
              <a:cs typeface="Philosopher"/>
              <a:sym typeface="Philosopher"/>
            </a:endParaRPr>
          </a:p>
        </p:txBody>
      </p:sp>
      <p:sp>
        <p:nvSpPr>
          <p:cNvPr id="370" name="Google Shape;370;p17"/>
          <p:cNvSpPr txBox="1"/>
          <p:nvPr/>
        </p:nvSpPr>
        <p:spPr>
          <a:xfrm>
            <a:off x="3755919" y="1743518"/>
            <a:ext cx="7688825" cy="8309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GB" sz="1600" b="1">
                <a:solidFill>
                  <a:schemeClr val="dk1"/>
                </a:solidFill>
                <a:latin typeface="Philosopher"/>
                <a:ea typeface="Philosopher"/>
                <a:cs typeface="Philosopher"/>
                <a:sym typeface="Philosopher"/>
              </a:rPr>
              <a:t>Šie refleksijos klausimai gali padėti apibendrinti žinias, nustatyti sritis, kuriose galite patobulinti savo įgūdžius, ir numatyti efektyvesnius mikro-mokymosi metodus suaugusiųjų švietime.</a:t>
            </a:r>
            <a:endParaRPr sz="1600" b="1" i="0" u="none" strike="noStrike" cap="none">
              <a:solidFill>
                <a:schemeClr val="dk1"/>
              </a:solidFill>
              <a:latin typeface="Philosopher"/>
              <a:ea typeface="Philosopher"/>
              <a:cs typeface="Philosopher"/>
              <a:sym typeface="Philosopher"/>
            </a:endParaRPr>
          </a:p>
        </p:txBody>
      </p:sp>
      <p:sp>
        <p:nvSpPr>
          <p:cNvPr id="371" name="Google Shape;371;p17"/>
          <p:cNvSpPr txBox="1"/>
          <p:nvPr/>
        </p:nvSpPr>
        <p:spPr>
          <a:xfrm>
            <a:off x="4552334" y="301000"/>
            <a:ext cx="6096000"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GB" sz="1800" b="1">
                <a:latin typeface="Philosopher"/>
                <a:ea typeface="Philosopher"/>
                <a:cs typeface="Philosopher"/>
                <a:sym typeface="Philosopher"/>
              </a:rPr>
              <a:t>Savirefleksijos klausimai</a:t>
            </a:r>
            <a:endParaRPr sz="1800" b="0" i="0" u="none" strike="noStrike" cap="none">
              <a:solidFill>
                <a:srgbClr val="000000"/>
              </a:solidFill>
              <a:latin typeface="Arial"/>
              <a:ea typeface="Arial"/>
              <a:cs typeface="Arial"/>
              <a:sym typeface="Arial"/>
            </a:endParaRPr>
          </a:p>
        </p:txBody>
      </p:sp>
      <p:grpSp>
        <p:nvGrpSpPr>
          <p:cNvPr id="372" name="Google Shape;372;p17"/>
          <p:cNvGrpSpPr/>
          <p:nvPr/>
        </p:nvGrpSpPr>
        <p:grpSpPr>
          <a:xfrm>
            <a:off x="6974342" y="891793"/>
            <a:ext cx="1251984" cy="358200"/>
            <a:chOff x="5470062" y="1167647"/>
            <a:chExt cx="1251984" cy="358200"/>
          </a:xfrm>
        </p:grpSpPr>
        <p:sp>
          <p:nvSpPr>
            <p:cNvPr id="373" name="Google Shape;373;p17"/>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74" name="Google Shape;374;p17"/>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75" name="Google Shape;375;p17"/>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376" name="Google Shape;376;p17" descr="A picture containing icon&#10;&#10;Description automatically generated"/>
          <p:cNvPicPr preferRelativeResize="0"/>
          <p:nvPr/>
        </p:nvPicPr>
        <p:blipFill rotWithShape="1">
          <a:blip r:embed="rId4">
            <a:alphaModFix/>
          </a:blip>
          <a:srcRect/>
          <a:stretch/>
        </p:blipFill>
        <p:spPr>
          <a:xfrm>
            <a:off x="10625575" y="0"/>
            <a:ext cx="1723784" cy="1218637"/>
          </a:xfrm>
          <a:prstGeom prst="rect">
            <a:avLst/>
          </a:prstGeom>
          <a:noFill/>
          <a:ln>
            <a:noFill/>
          </a:ln>
        </p:spPr>
      </p:pic>
      <p:pic>
        <p:nvPicPr>
          <p:cNvPr id="377" name="Google Shape;377;p17"/>
          <p:cNvPicPr preferRelativeResize="0"/>
          <p:nvPr/>
        </p:nvPicPr>
        <p:blipFill>
          <a:blip r:embed="rId5">
            <a:alphaModFix/>
          </a:blip>
          <a:stretch>
            <a:fillRect/>
          </a:stretch>
        </p:blipFill>
        <p:spPr>
          <a:xfrm>
            <a:off x="120850" y="6166975"/>
            <a:ext cx="2501350" cy="53997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pic>
        <p:nvPicPr>
          <p:cNvPr id="382" name="Google Shape;382;p18" descr="A picture containing yellow&#10;&#10;Description automatically generated"/>
          <p:cNvPicPr preferRelativeResize="0">
            <a:picLocks noGrp="1"/>
          </p:cNvPicPr>
          <p:nvPr>
            <p:ph type="pic" idx="2"/>
          </p:nvPr>
        </p:nvPicPr>
        <p:blipFill rotWithShape="1">
          <a:blip r:embed="rId3">
            <a:alphaModFix/>
          </a:blip>
          <a:srcRect l="28716" r="28716"/>
          <a:stretch/>
        </p:blipFill>
        <p:spPr>
          <a:xfrm>
            <a:off x="0" y="0"/>
            <a:ext cx="2918564" cy="6858000"/>
          </a:xfrm>
          <a:prstGeom prst="rect">
            <a:avLst/>
          </a:prstGeom>
          <a:noFill/>
          <a:ln>
            <a:noFill/>
          </a:ln>
        </p:spPr>
      </p:pic>
      <p:sp>
        <p:nvSpPr>
          <p:cNvPr id="383" name="Google Shape;383;p18"/>
          <p:cNvSpPr txBox="1"/>
          <p:nvPr/>
        </p:nvSpPr>
        <p:spPr>
          <a:xfrm>
            <a:off x="3539609" y="1914737"/>
            <a:ext cx="8121300" cy="2862900"/>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Clr>
                <a:schemeClr val="dk1"/>
              </a:buClr>
              <a:buSzPts val="1100"/>
              <a:buFont typeface="Arial"/>
              <a:buNone/>
            </a:pPr>
            <a:r>
              <a:rPr lang="en-GB" sz="1800">
                <a:latin typeface="Philosopher"/>
                <a:ea typeface="Philosopher"/>
                <a:cs typeface="Philosopher"/>
                <a:sym typeface="Philosopher"/>
              </a:rPr>
              <a:t>5. Ar pavyko pritaikyti kokius nors mikro-mokymosi metodus, išmoktus švietimo veikloje ar darbe? Jei taip, kokie buvo rezultatai?</a:t>
            </a:r>
            <a:endParaRPr sz="1800">
              <a:latin typeface="Philosopher"/>
              <a:ea typeface="Philosopher"/>
              <a:cs typeface="Philosopher"/>
              <a:sym typeface="Philosopher"/>
            </a:endParaRPr>
          </a:p>
          <a:p>
            <a:pPr marL="0" lvl="0" indent="0" algn="l" rtl="0">
              <a:spcBef>
                <a:spcPts val="0"/>
              </a:spcBef>
              <a:spcAft>
                <a:spcPts val="0"/>
              </a:spcAft>
              <a:buClr>
                <a:schemeClr val="dk1"/>
              </a:buClr>
              <a:buSzPts val="1100"/>
              <a:buFont typeface="Arial"/>
              <a:buNone/>
            </a:pPr>
            <a:endParaRPr sz="1800">
              <a:latin typeface="Philosopher"/>
              <a:ea typeface="Philosopher"/>
              <a:cs typeface="Philosopher"/>
              <a:sym typeface="Philosopher"/>
            </a:endParaRPr>
          </a:p>
          <a:p>
            <a:pPr marL="0" lvl="0" indent="0" algn="l" rtl="0">
              <a:spcBef>
                <a:spcPts val="0"/>
              </a:spcBef>
              <a:spcAft>
                <a:spcPts val="0"/>
              </a:spcAft>
              <a:buClr>
                <a:schemeClr val="dk1"/>
              </a:buClr>
              <a:buSzPts val="1100"/>
              <a:buFont typeface="Arial"/>
              <a:buNone/>
            </a:pPr>
            <a:r>
              <a:rPr lang="en-GB" sz="1800">
                <a:latin typeface="Philosopher"/>
                <a:ea typeface="Philosopher"/>
                <a:cs typeface="Philosopher"/>
                <a:sym typeface="Philosopher"/>
              </a:rPr>
              <a:t>6. Kokie pavyzdžiai iš modulio labiausiai įsiminė ir kaip galima pritaikyti ar taikyti panašias strategijas praktikoje?</a:t>
            </a:r>
            <a:endParaRPr sz="1800">
              <a:latin typeface="Philosopher"/>
              <a:ea typeface="Philosopher"/>
              <a:cs typeface="Philosopher"/>
              <a:sym typeface="Philosopher"/>
            </a:endParaRPr>
          </a:p>
          <a:p>
            <a:pPr marL="0" lvl="0" indent="0" algn="l" rtl="0">
              <a:spcBef>
                <a:spcPts val="0"/>
              </a:spcBef>
              <a:spcAft>
                <a:spcPts val="0"/>
              </a:spcAft>
              <a:buClr>
                <a:schemeClr val="dk1"/>
              </a:buClr>
              <a:buSzPts val="1100"/>
              <a:buFont typeface="Arial"/>
              <a:buNone/>
            </a:pPr>
            <a:endParaRPr sz="1800">
              <a:latin typeface="Philosopher"/>
              <a:ea typeface="Philosopher"/>
              <a:cs typeface="Philosopher"/>
              <a:sym typeface="Philosopher"/>
            </a:endParaRPr>
          </a:p>
          <a:p>
            <a:pPr marL="0" lvl="0" indent="0" algn="l" rtl="0">
              <a:spcBef>
                <a:spcPts val="0"/>
              </a:spcBef>
              <a:spcAft>
                <a:spcPts val="0"/>
              </a:spcAft>
              <a:buClr>
                <a:schemeClr val="dk1"/>
              </a:buClr>
              <a:buSzPts val="1100"/>
              <a:buFont typeface="Arial"/>
              <a:buNone/>
            </a:pPr>
            <a:r>
              <a:rPr lang="en-GB" sz="1800">
                <a:latin typeface="Philosopher"/>
                <a:ea typeface="Philosopher"/>
                <a:cs typeface="Philosopher"/>
                <a:sym typeface="Philosopher"/>
              </a:rPr>
              <a:t>7. Kaip dėl šios mokymosi patirties pasikeitė požiūris į suaugusiųjų mokymą?</a:t>
            </a:r>
            <a:endParaRPr sz="1800">
              <a:latin typeface="Philosopher"/>
              <a:ea typeface="Philosopher"/>
              <a:cs typeface="Philosopher"/>
              <a:sym typeface="Philosopher"/>
            </a:endParaRPr>
          </a:p>
          <a:p>
            <a:pPr marL="0" lvl="0" indent="0" algn="l" rtl="0">
              <a:spcBef>
                <a:spcPts val="0"/>
              </a:spcBef>
              <a:spcAft>
                <a:spcPts val="0"/>
              </a:spcAft>
              <a:buClr>
                <a:schemeClr val="dk1"/>
              </a:buClr>
              <a:buSzPts val="1100"/>
              <a:buFont typeface="Arial"/>
              <a:buNone/>
            </a:pPr>
            <a:endParaRPr sz="1800">
              <a:latin typeface="Philosopher"/>
              <a:ea typeface="Philosopher"/>
              <a:cs typeface="Philosopher"/>
              <a:sym typeface="Philosopher"/>
            </a:endParaRPr>
          </a:p>
          <a:p>
            <a:pPr marL="0" lvl="0" indent="0" algn="l" rtl="0">
              <a:spcBef>
                <a:spcPts val="0"/>
              </a:spcBef>
              <a:spcAft>
                <a:spcPts val="0"/>
              </a:spcAft>
              <a:buClr>
                <a:schemeClr val="dk1"/>
              </a:buClr>
              <a:buSzPts val="1100"/>
              <a:buFont typeface="Arial"/>
              <a:buNone/>
            </a:pPr>
            <a:r>
              <a:rPr lang="en-GB" sz="1800">
                <a:latin typeface="Philosopher"/>
                <a:ea typeface="Philosopher"/>
                <a:cs typeface="Philosopher"/>
                <a:sym typeface="Philosopher"/>
              </a:rPr>
              <a:t>8. Kaip galiu integruoti mikro-mokymosi principus į savo nuolatinio profesinio tobulėjimo ir suaugusiųjų švietimo iniciatyvas?</a:t>
            </a:r>
            <a:endParaRPr sz="1800">
              <a:latin typeface="Philosopher"/>
              <a:ea typeface="Philosopher"/>
              <a:cs typeface="Philosopher"/>
              <a:sym typeface="Philosopher"/>
            </a:endParaRPr>
          </a:p>
        </p:txBody>
      </p:sp>
      <p:pic>
        <p:nvPicPr>
          <p:cNvPr id="384" name="Google Shape;384;p18" descr="A picture containing icon&#10;&#10;Description automatically generated"/>
          <p:cNvPicPr preferRelativeResize="0"/>
          <p:nvPr/>
        </p:nvPicPr>
        <p:blipFill rotWithShape="1">
          <a:blip r:embed="rId4">
            <a:alphaModFix/>
          </a:blip>
          <a:srcRect/>
          <a:stretch/>
        </p:blipFill>
        <p:spPr>
          <a:xfrm>
            <a:off x="10625575" y="0"/>
            <a:ext cx="1723784" cy="1218637"/>
          </a:xfrm>
          <a:prstGeom prst="rect">
            <a:avLst/>
          </a:prstGeom>
          <a:noFill/>
          <a:ln>
            <a:noFill/>
          </a:ln>
        </p:spPr>
      </p:pic>
      <p:sp>
        <p:nvSpPr>
          <p:cNvPr id="385" name="Google Shape;385;p18"/>
          <p:cNvSpPr txBox="1"/>
          <p:nvPr/>
        </p:nvSpPr>
        <p:spPr>
          <a:xfrm>
            <a:off x="4552334" y="301000"/>
            <a:ext cx="6096000" cy="369300"/>
          </a:xfrm>
          <a:prstGeom prst="rect">
            <a:avLst/>
          </a:prstGeom>
          <a:noFill/>
          <a:ln>
            <a:noFill/>
          </a:ln>
        </p:spPr>
        <p:txBody>
          <a:bodyPr spcFirstLastPara="1" wrap="square" lIns="91425" tIns="45700" rIns="91425" bIns="45700" anchor="t" anchorCtr="0">
            <a:spAutoFit/>
          </a:bodyPr>
          <a:lstStyle/>
          <a:p>
            <a:pPr marL="0" lvl="0" indent="0" algn="ctr" rtl="0">
              <a:spcBef>
                <a:spcPts val="0"/>
              </a:spcBef>
              <a:spcAft>
                <a:spcPts val="0"/>
              </a:spcAft>
              <a:buClr>
                <a:schemeClr val="dk1"/>
              </a:buClr>
              <a:buSzPts val="1800"/>
              <a:buFont typeface="Arial"/>
              <a:buNone/>
            </a:pPr>
            <a:r>
              <a:rPr lang="en-GB" sz="1800" b="1">
                <a:solidFill>
                  <a:schemeClr val="dk1"/>
                </a:solidFill>
                <a:latin typeface="Philosopher"/>
                <a:ea typeface="Philosopher"/>
                <a:cs typeface="Philosopher"/>
                <a:sym typeface="Philosopher"/>
              </a:rPr>
              <a:t>Savirefleksijos klausimai</a:t>
            </a:r>
            <a:endParaRPr sz="1800" b="1">
              <a:latin typeface="Philosopher"/>
              <a:ea typeface="Philosopher"/>
              <a:cs typeface="Philosopher"/>
              <a:sym typeface="Philosopher"/>
            </a:endParaRPr>
          </a:p>
        </p:txBody>
      </p:sp>
      <p:grpSp>
        <p:nvGrpSpPr>
          <p:cNvPr id="386" name="Google Shape;386;p18"/>
          <p:cNvGrpSpPr/>
          <p:nvPr/>
        </p:nvGrpSpPr>
        <p:grpSpPr>
          <a:xfrm>
            <a:off x="6974342" y="891793"/>
            <a:ext cx="1251984" cy="358200"/>
            <a:chOff x="5470062" y="1167647"/>
            <a:chExt cx="1251984" cy="358200"/>
          </a:xfrm>
        </p:grpSpPr>
        <p:sp>
          <p:nvSpPr>
            <p:cNvPr id="387" name="Google Shape;387;p18"/>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88" name="Google Shape;388;p18"/>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89" name="Google Shape;389;p18"/>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390" name="Google Shape;390;p18"/>
          <p:cNvPicPr preferRelativeResize="0"/>
          <p:nvPr/>
        </p:nvPicPr>
        <p:blipFill>
          <a:blip r:embed="rId5">
            <a:alphaModFix/>
          </a:blip>
          <a:stretch>
            <a:fillRect/>
          </a:stretch>
        </p:blipFill>
        <p:spPr>
          <a:xfrm>
            <a:off x="120850" y="6166975"/>
            <a:ext cx="2501350" cy="53997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p19"/>
          <p:cNvSpPr txBox="1"/>
          <p:nvPr/>
        </p:nvSpPr>
        <p:spPr>
          <a:xfrm>
            <a:off x="4077600" y="688925"/>
            <a:ext cx="4036800" cy="3672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en-GB" sz="4000" b="1">
                <a:solidFill>
                  <a:schemeClr val="dk1"/>
                </a:solidFill>
                <a:latin typeface="Philosopher"/>
                <a:ea typeface="Philosopher"/>
                <a:cs typeface="Philosopher"/>
                <a:sym typeface="Philosopher"/>
              </a:rPr>
              <a:t>Apibendrinimas</a:t>
            </a:r>
            <a:endParaRPr sz="4000" b="1" i="0" u="none" strike="noStrike" cap="none">
              <a:solidFill>
                <a:schemeClr val="dk1"/>
              </a:solidFill>
              <a:latin typeface="Philosopher"/>
              <a:ea typeface="Philosopher"/>
              <a:cs typeface="Philosopher"/>
              <a:sym typeface="Philosopher"/>
            </a:endParaRPr>
          </a:p>
        </p:txBody>
      </p:sp>
      <p:grpSp>
        <p:nvGrpSpPr>
          <p:cNvPr id="396" name="Google Shape;396;p19"/>
          <p:cNvGrpSpPr/>
          <p:nvPr/>
        </p:nvGrpSpPr>
        <p:grpSpPr>
          <a:xfrm>
            <a:off x="5470061" y="1709272"/>
            <a:ext cx="1251876" cy="358096"/>
            <a:chOff x="5470062" y="1167647"/>
            <a:chExt cx="1251876" cy="358096"/>
          </a:xfrm>
        </p:grpSpPr>
        <p:sp>
          <p:nvSpPr>
            <p:cNvPr id="397" name="Google Shape;397;p19"/>
            <p:cNvSpPr/>
            <p:nvPr/>
          </p:nvSpPr>
          <p:spPr>
            <a:xfrm>
              <a:off x="5470062"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98" name="Google Shape;398;p19"/>
            <p:cNvSpPr/>
            <p:nvPr/>
          </p:nvSpPr>
          <p:spPr>
            <a:xfrm>
              <a:off x="5916952" y="1167647"/>
              <a:ext cx="358096" cy="35809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99" name="Google Shape;399;p19"/>
            <p:cNvSpPr/>
            <p:nvPr/>
          </p:nvSpPr>
          <p:spPr>
            <a:xfrm>
              <a:off x="6526146"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400" name="Google Shape;400;p19" descr="A picture containing icon&#10;&#10;Description automatically generated"/>
          <p:cNvPicPr preferRelativeResize="0"/>
          <p:nvPr/>
        </p:nvPicPr>
        <p:blipFill rotWithShape="1">
          <a:blip r:embed="rId3">
            <a:alphaModFix/>
          </a:blip>
          <a:srcRect/>
          <a:stretch/>
        </p:blipFill>
        <p:spPr>
          <a:xfrm>
            <a:off x="10625575" y="0"/>
            <a:ext cx="1723782" cy="1218637"/>
          </a:xfrm>
          <a:prstGeom prst="rect">
            <a:avLst/>
          </a:prstGeom>
          <a:noFill/>
          <a:ln>
            <a:noFill/>
          </a:ln>
        </p:spPr>
      </p:pic>
      <p:sp>
        <p:nvSpPr>
          <p:cNvPr id="401" name="Google Shape;401;p19"/>
          <p:cNvSpPr txBox="1"/>
          <p:nvPr/>
        </p:nvSpPr>
        <p:spPr>
          <a:xfrm>
            <a:off x="1287236" y="2229898"/>
            <a:ext cx="10395857" cy="2560735"/>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GB" sz="3200">
                <a:solidFill>
                  <a:schemeClr val="dk1"/>
                </a:solidFill>
                <a:latin typeface="Philosopher"/>
                <a:ea typeface="Philosopher"/>
                <a:cs typeface="Philosopher"/>
                <a:sym typeface="Philosopher"/>
              </a:rPr>
              <a:t>Dėkojame, kad dalyvavote šioje savarankiško mokymosi veikloje.</a:t>
            </a:r>
            <a:endParaRPr sz="3200">
              <a:solidFill>
                <a:schemeClr val="dk1"/>
              </a:solidFill>
              <a:latin typeface="Philosopher"/>
              <a:ea typeface="Philosopher"/>
              <a:cs typeface="Philosopher"/>
              <a:sym typeface="Philosopher"/>
            </a:endParaRPr>
          </a:p>
          <a:p>
            <a:pPr marL="0" lvl="0" indent="0" algn="ctr" rtl="0">
              <a:spcBef>
                <a:spcPts val="0"/>
              </a:spcBef>
              <a:spcAft>
                <a:spcPts val="0"/>
              </a:spcAft>
              <a:buClr>
                <a:schemeClr val="dk1"/>
              </a:buClr>
              <a:buSzPts val="1100"/>
              <a:buFont typeface="Arial"/>
              <a:buNone/>
            </a:pPr>
            <a:r>
              <a:rPr lang="en-GB" sz="3200">
                <a:solidFill>
                  <a:schemeClr val="dk1"/>
                </a:solidFill>
                <a:latin typeface="Philosopher"/>
                <a:ea typeface="Philosopher"/>
                <a:cs typeface="Philosopher"/>
                <a:sym typeface="Philosopher"/>
              </a:rPr>
              <a:t>Jei jums patiko šis modulis, rekomenduojame susipažinti su kitais „ONE STEP UP" ištekliais.</a:t>
            </a:r>
            <a:endParaRPr sz="3200">
              <a:solidFill>
                <a:schemeClr val="dk1"/>
              </a:solidFill>
              <a:latin typeface="Philosopher"/>
              <a:ea typeface="Philosopher"/>
              <a:cs typeface="Philosopher"/>
              <a:sym typeface="Philosopher"/>
            </a:endParaRPr>
          </a:p>
          <a:p>
            <a:pPr marL="0" marR="0" lvl="0" indent="0" algn="ctr" rtl="0">
              <a:lnSpc>
                <a:spcPct val="100000"/>
              </a:lnSpc>
              <a:spcBef>
                <a:spcPts val="0"/>
              </a:spcBef>
              <a:spcAft>
                <a:spcPts val="0"/>
              </a:spcAft>
              <a:buClr>
                <a:schemeClr val="dk1"/>
              </a:buClr>
              <a:buSzPts val="1400"/>
              <a:buFont typeface="Philosopher"/>
              <a:buNone/>
            </a:pPr>
            <a:endParaRPr sz="3200">
              <a:solidFill>
                <a:schemeClr val="dk1"/>
              </a:solidFill>
              <a:latin typeface="Philosopher"/>
              <a:ea typeface="Philosopher"/>
              <a:cs typeface="Philosopher"/>
              <a:sym typeface="Philosopher"/>
            </a:endParaRPr>
          </a:p>
        </p:txBody>
      </p:sp>
      <p:pic>
        <p:nvPicPr>
          <p:cNvPr id="402" name="Google Shape;402;p19"/>
          <p:cNvPicPr preferRelativeResize="0"/>
          <p:nvPr/>
        </p:nvPicPr>
        <p:blipFill>
          <a:blip r:embed="rId4">
            <a:alphaModFix/>
          </a:blip>
          <a:stretch>
            <a:fillRect/>
          </a:stretch>
        </p:blipFill>
        <p:spPr>
          <a:xfrm>
            <a:off x="120850" y="6166975"/>
            <a:ext cx="2501350" cy="53997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pic>
        <p:nvPicPr>
          <p:cNvPr id="407" name="Google Shape;407;p20" descr="A person sitting at a desk with a computer and papers on it&#10;&#10;Description automatically generated with low confidence"/>
          <p:cNvPicPr preferRelativeResize="0"/>
          <p:nvPr/>
        </p:nvPicPr>
        <p:blipFill rotWithShape="1">
          <a:blip r:embed="rId3">
            <a:alphaModFix/>
          </a:blip>
          <a:srcRect/>
          <a:stretch/>
        </p:blipFill>
        <p:spPr>
          <a:xfrm>
            <a:off x="0" y="-1"/>
            <a:ext cx="12192000" cy="6858001"/>
          </a:xfrm>
          <a:prstGeom prst="rect">
            <a:avLst/>
          </a:prstGeom>
          <a:noFill/>
          <a:ln>
            <a:noFill/>
          </a:ln>
        </p:spPr>
      </p:pic>
      <p:sp>
        <p:nvSpPr>
          <p:cNvPr id="408" name="Google Shape;408;p20"/>
          <p:cNvSpPr/>
          <p:nvPr/>
        </p:nvSpPr>
        <p:spPr>
          <a:xfrm>
            <a:off x="-264695" y="-270712"/>
            <a:ext cx="12721389" cy="7399421"/>
          </a:xfrm>
          <a:prstGeom prst="rect">
            <a:avLst/>
          </a:prstGeom>
          <a:gradFill>
            <a:gsLst>
              <a:gs pos="0">
                <a:srgbClr val="FFE77E">
                  <a:alpha val="0"/>
                </a:srgbClr>
              </a:gs>
              <a:gs pos="100000">
                <a:srgbClr val="FFEDB1"/>
              </a:gs>
            </a:gsLst>
            <a:path path="circle">
              <a:fillToRect l="50000" t="50000" r="50000" b="50000"/>
            </a:path>
            <a:tileRect/>
          </a:gradFill>
          <a:ln w="25400" cap="flat" cmpd="sng">
            <a:solidFill>
              <a:srgbClr val="FFE68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09" name="Google Shape;409;p20"/>
          <p:cNvSpPr txBox="1"/>
          <p:nvPr/>
        </p:nvSpPr>
        <p:spPr>
          <a:xfrm>
            <a:off x="4742693" y="2071450"/>
            <a:ext cx="2706600" cy="1108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600"/>
              <a:buFont typeface="Arial"/>
              <a:buNone/>
            </a:pPr>
            <a:r>
              <a:rPr lang="en-GB" sz="6600">
                <a:solidFill>
                  <a:schemeClr val="dk1"/>
                </a:solidFill>
                <a:latin typeface="Roboto"/>
                <a:ea typeface="Roboto"/>
                <a:cs typeface="Roboto"/>
                <a:sym typeface="Roboto"/>
              </a:rPr>
              <a:t>AČIŪ</a:t>
            </a:r>
            <a:r>
              <a:rPr lang="en-GB" sz="6600" b="0" i="0" u="none" strike="noStrike" cap="none">
                <a:solidFill>
                  <a:schemeClr val="dk1"/>
                </a:solidFill>
                <a:latin typeface="Roboto"/>
                <a:ea typeface="Roboto"/>
                <a:cs typeface="Roboto"/>
                <a:sym typeface="Roboto"/>
              </a:rPr>
              <a:t>!</a:t>
            </a:r>
            <a:endParaRPr sz="6600" b="0" i="0" u="none" strike="noStrike" cap="none">
              <a:solidFill>
                <a:schemeClr val="dk1"/>
              </a:solidFill>
              <a:latin typeface="Roboto"/>
              <a:ea typeface="Roboto"/>
              <a:cs typeface="Roboto"/>
              <a:sym typeface="Roboto"/>
            </a:endParaRPr>
          </a:p>
        </p:txBody>
      </p:sp>
      <p:pic>
        <p:nvPicPr>
          <p:cNvPr id="410" name="Google Shape;410;p20" descr="A picture containing logo&#10;&#10;Description automatically generated"/>
          <p:cNvPicPr preferRelativeResize="0"/>
          <p:nvPr/>
        </p:nvPicPr>
        <p:blipFill rotWithShape="1">
          <a:blip r:embed="rId4">
            <a:alphaModFix/>
          </a:blip>
          <a:srcRect/>
          <a:stretch/>
        </p:blipFill>
        <p:spPr>
          <a:xfrm>
            <a:off x="10853446" y="74429"/>
            <a:ext cx="1338553" cy="946297"/>
          </a:xfrm>
          <a:prstGeom prst="rect">
            <a:avLst/>
          </a:prstGeom>
          <a:noFill/>
          <a:ln>
            <a:noFill/>
          </a:ln>
        </p:spPr>
      </p:pic>
      <p:pic>
        <p:nvPicPr>
          <p:cNvPr id="411" name="Google Shape;411;p20"/>
          <p:cNvPicPr preferRelativeResize="0"/>
          <p:nvPr/>
        </p:nvPicPr>
        <p:blipFill>
          <a:blip r:embed="rId5">
            <a:alphaModFix/>
          </a:blip>
          <a:stretch>
            <a:fillRect/>
          </a:stretch>
        </p:blipFill>
        <p:spPr>
          <a:xfrm>
            <a:off x="120850" y="6166975"/>
            <a:ext cx="2501350" cy="5399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3"/>
          <p:cNvSpPr txBox="1"/>
          <p:nvPr/>
        </p:nvSpPr>
        <p:spPr>
          <a:xfrm>
            <a:off x="4573595" y="851457"/>
            <a:ext cx="3044807" cy="36718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en-GB" sz="4000" b="1">
                <a:solidFill>
                  <a:schemeClr val="dk1"/>
                </a:solidFill>
                <a:latin typeface="Philosopher"/>
                <a:ea typeface="Philosopher"/>
                <a:cs typeface="Philosopher"/>
                <a:sym typeface="Philosopher"/>
              </a:rPr>
              <a:t>Įvadas</a:t>
            </a:r>
            <a:endParaRPr sz="4000" b="1" i="0" u="none" strike="noStrike" cap="none">
              <a:solidFill>
                <a:schemeClr val="dk1"/>
              </a:solidFill>
              <a:latin typeface="Philosopher"/>
              <a:ea typeface="Philosopher"/>
              <a:cs typeface="Philosopher"/>
              <a:sym typeface="Philosopher"/>
            </a:endParaRPr>
          </a:p>
        </p:txBody>
      </p:sp>
      <p:grpSp>
        <p:nvGrpSpPr>
          <p:cNvPr id="61" name="Google Shape;61;p3"/>
          <p:cNvGrpSpPr/>
          <p:nvPr/>
        </p:nvGrpSpPr>
        <p:grpSpPr>
          <a:xfrm>
            <a:off x="5470061" y="1709272"/>
            <a:ext cx="1251876" cy="358096"/>
            <a:chOff x="5470062" y="1167647"/>
            <a:chExt cx="1251876" cy="358096"/>
          </a:xfrm>
        </p:grpSpPr>
        <p:sp>
          <p:nvSpPr>
            <p:cNvPr id="62" name="Google Shape;62;p3"/>
            <p:cNvSpPr/>
            <p:nvPr/>
          </p:nvSpPr>
          <p:spPr>
            <a:xfrm>
              <a:off x="5470062"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3" name="Google Shape;63;p3"/>
            <p:cNvSpPr/>
            <p:nvPr/>
          </p:nvSpPr>
          <p:spPr>
            <a:xfrm>
              <a:off x="5916952" y="1167647"/>
              <a:ext cx="358096" cy="35809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4" name="Google Shape;64;p3"/>
            <p:cNvSpPr/>
            <p:nvPr/>
          </p:nvSpPr>
          <p:spPr>
            <a:xfrm>
              <a:off x="6526146"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65" name="Google Shape;65;p3" descr="A picture containing icon&#10;&#10;Description automatically generated"/>
          <p:cNvPicPr preferRelativeResize="0"/>
          <p:nvPr/>
        </p:nvPicPr>
        <p:blipFill rotWithShape="1">
          <a:blip r:embed="rId3">
            <a:alphaModFix/>
          </a:blip>
          <a:srcRect/>
          <a:stretch/>
        </p:blipFill>
        <p:spPr>
          <a:xfrm>
            <a:off x="10625575" y="0"/>
            <a:ext cx="1723782" cy="1218637"/>
          </a:xfrm>
          <a:prstGeom prst="rect">
            <a:avLst/>
          </a:prstGeom>
          <a:noFill/>
          <a:ln>
            <a:noFill/>
          </a:ln>
        </p:spPr>
      </p:pic>
      <p:sp>
        <p:nvSpPr>
          <p:cNvPr id="66" name="Google Shape;66;p3"/>
          <p:cNvSpPr txBox="1"/>
          <p:nvPr/>
        </p:nvSpPr>
        <p:spPr>
          <a:xfrm>
            <a:off x="1287236" y="2883041"/>
            <a:ext cx="10395857" cy="2560735"/>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GB" sz="3200">
                <a:solidFill>
                  <a:schemeClr val="dk1"/>
                </a:solidFill>
                <a:latin typeface="Philosopher"/>
                <a:ea typeface="Philosopher"/>
                <a:cs typeface="Philosopher"/>
                <a:sym typeface="Philosopher"/>
              </a:rPr>
              <a:t>Šiame pristatyme pateikiami </a:t>
            </a:r>
            <a:r>
              <a:rPr lang="en-GB" sz="3200" b="1">
                <a:solidFill>
                  <a:schemeClr val="dk1"/>
                </a:solidFill>
                <a:latin typeface="Philosopher"/>
                <a:ea typeface="Philosopher"/>
                <a:cs typeface="Philosopher"/>
                <a:sym typeface="Philosopher"/>
              </a:rPr>
              <a:t>savarankiško mokymosi ištekliai ir savirefleksijos užduotis.</a:t>
            </a:r>
            <a:endParaRPr sz="3200" b="1">
              <a:solidFill>
                <a:schemeClr val="dk1"/>
              </a:solidFill>
              <a:latin typeface="Philosopher"/>
              <a:ea typeface="Philosopher"/>
              <a:cs typeface="Philosopher"/>
              <a:sym typeface="Philosopher"/>
            </a:endParaRPr>
          </a:p>
          <a:p>
            <a:pPr marL="0" lvl="0" indent="0" algn="ctr" rtl="0">
              <a:spcBef>
                <a:spcPts val="0"/>
              </a:spcBef>
              <a:spcAft>
                <a:spcPts val="0"/>
              </a:spcAft>
              <a:buClr>
                <a:schemeClr val="dk1"/>
              </a:buClr>
              <a:buSzPts val="1100"/>
              <a:buFont typeface="Arial"/>
              <a:buNone/>
            </a:pPr>
            <a:r>
              <a:rPr lang="en-GB" sz="3200">
                <a:solidFill>
                  <a:schemeClr val="dk1"/>
                </a:solidFill>
                <a:latin typeface="Philosopher"/>
                <a:ea typeface="Philosopher"/>
                <a:cs typeface="Philosopher"/>
                <a:sym typeface="Philosopher"/>
              </a:rPr>
              <a:t>Pasirinkite išteklius, kurie geriausiai atitinka jūsų interesus ir mokymosi tikslus. </a:t>
            </a:r>
            <a:endParaRPr sz="3200">
              <a:solidFill>
                <a:schemeClr val="dk1"/>
              </a:solidFill>
              <a:latin typeface="Philosopher"/>
              <a:ea typeface="Philosopher"/>
              <a:cs typeface="Philosopher"/>
              <a:sym typeface="Philosopher"/>
            </a:endParaRPr>
          </a:p>
          <a:p>
            <a:pPr marL="0" lvl="0" indent="0" algn="ctr" rtl="0">
              <a:spcBef>
                <a:spcPts val="0"/>
              </a:spcBef>
              <a:spcAft>
                <a:spcPts val="0"/>
              </a:spcAft>
              <a:buClr>
                <a:schemeClr val="dk1"/>
              </a:buClr>
              <a:buSzPts val="1100"/>
              <a:buFont typeface="Arial"/>
              <a:buNone/>
            </a:pPr>
            <a:r>
              <a:rPr lang="en-GB" sz="3200">
                <a:solidFill>
                  <a:schemeClr val="dk1"/>
                </a:solidFill>
                <a:latin typeface="Philosopher"/>
                <a:ea typeface="Philosopher"/>
                <a:cs typeface="Philosopher"/>
                <a:sym typeface="Philosopher"/>
              </a:rPr>
              <a:t>Šiuos išteklius galima tyrinėti savarankiškai, nenustatyta tvarka ir nereikalaujama jų visų peržiūrėti.</a:t>
            </a:r>
            <a:endParaRPr sz="3200">
              <a:solidFill>
                <a:schemeClr val="dk1"/>
              </a:solidFill>
              <a:latin typeface="Philosopher"/>
              <a:ea typeface="Philosopher"/>
              <a:cs typeface="Philosopher"/>
              <a:sym typeface="Philosopher"/>
            </a:endParaRPr>
          </a:p>
          <a:p>
            <a:pPr marL="0" marR="0" lvl="0" indent="0" algn="ctr" rtl="0">
              <a:lnSpc>
                <a:spcPct val="100000"/>
              </a:lnSpc>
              <a:spcBef>
                <a:spcPts val="0"/>
              </a:spcBef>
              <a:spcAft>
                <a:spcPts val="0"/>
              </a:spcAft>
              <a:buClr>
                <a:schemeClr val="dk1"/>
              </a:buClr>
              <a:buSzPts val="1400"/>
              <a:buFont typeface="Philosopher"/>
              <a:buNone/>
            </a:pPr>
            <a:endParaRPr sz="3200">
              <a:solidFill>
                <a:schemeClr val="dk1"/>
              </a:solidFill>
              <a:latin typeface="Philosopher"/>
              <a:ea typeface="Philosopher"/>
              <a:cs typeface="Philosopher"/>
              <a:sym typeface="Philosopher"/>
            </a:endParaRPr>
          </a:p>
        </p:txBody>
      </p:sp>
      <p:pic>
        <p:nvPicPr>
          <p:cNvPr id="67" name="Google Shape;67;p3"/>
          <p:cNvPicPr preferRelativeResize="0"/>
          <p:nvPr/>
        </p:nvPicPr>
        <p:blipFill>
          <a:blip r:embed="rId4">
            <a:alphaModFix/>
          </a:blip>
          <a:stretch>
            <a:fillRect/>
          </a:stretch>
        </p:blipFill>
        <p:spPr>
          <a:xfrm>
            <a:off x="70500" y="6162600"/>
            <a:ext cx="2501350" cy="53997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416" name="Google Shape;416;p21"/>
          <p:cNvSpPr/>
          <p:nvPr/>
        </p:nvSpPr>
        <p:spPr>
          <a:xfrm>
            <a:off x="0" y="6155425"/>
            <a:ext cx="12192000" cy="7026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417" name="Google Shape;417;p21" descr="A picture containing icon&#10;&#10;Description automatically generated"/>
          <p:cNvPicPr preferRelativeResize="0"/>
          <p:nvPr/>
        </p:nvPicPr>
        <p:blipFill rotWithShape="1">
          <a:blip r:embed="rId3">
            <a:alphaModFix/>
          </a:blip>
          <a:srcRect/>
          <a:stretch/>
        </p:blipFill>
        <p:spPr>
          <a:xfrm>
            <a:off x="2946834" y="-349757"/>
            <a:ext cx="6572448" cy="4646428"/>
          </a:xfrm>
          <a:prstGeom prst="rect">
            <a:avLst/>
          </a:prstGeom>
          <a:noFill/>
          <a:ln>
            <a:noFill/>
          </a:ln>
        </p:spPr>
      </p:pic>
      <p:pic>
        <p:nvPicPr>
          <p:cNvPr id="418" name="Google Shape;418;p21" descr="Logo, company name&#10;&#10;Description automatically generated"/>
          <p:cNvPicPr preferRelativeResize="0"/>
          <p:nvPr/>
        </p:nvPicPr>
        <p:blipFill rotWithShape="1">
          <a:blip r:embed="rId4">
            <a:alphaModFix/>
          </a:blip>
          <a:srcRect/>
          <a:stretch/>
        </p:blipFill>
        <p:spPr>
          <a:xfrm>
            <a:off x="6708435" y="3659445"/>
            <a:ext cx="1557761" cy="1090828"/>
          </a:xfrm>
          <a:prstGeom prst="rect">
            <a:avLst/>
          </a:prstGeom>
          <a:noFill/>
          <a:ln>
            <a:noFill/>
          </a:ln>
        </p:spPr>
      </p:pic>
      <p:pic>
        <p:nvPicPr>
          <p:cNvPr id="419" name="Google Shape;419;p21" descr="Logo, company name&#10;&#10;Description automatically generated"/>
          <p:cNvPicPr preferRelativeResize="0"/>
          <p:nvPr/>
        </p:nvPicPr>
        <p:blipFill rotWithShape="1">
          <a:blip r:embed="rId5">
            <a:alphaModFix/>
          </a:blip>
          <a:srcRect/>
          <a:stretch/>
        </p:blipFill>
        <p:spPr>
          <a:xfrm>
            <a:off x="1513633" y="3274140"/>
            <a:ext cx="2010195" cy="2010195"/>
          </a:xfrm>
          <a:prstGeom prst="rect">
            <a:avLst/>
          </a:prstGeom>
          <a:noFill/>
          <a:ln>
            <a:noFill/>
          </a:ln>
        </p:spPr>
      </p:pic>
      <p:pic>
        <p:nvPicPr>
          <p:cNvPr id="420" name="Google Shape;420;p21" descr="Logo&#10;&#10;Description automatically generated"/>
          <p:cNvPicPr preferRelativeResize="0"/>
          <p:nvPr/>
        </p:nvPicPr>
        <p:blipFill rotWithShape="1">
          <a:blip r:embed="rId6">
            <a:alphaModFix/>
          </a:blip>
          <a:srcRect/>
          <a:stretch/>
        </p:blipFill>
        <p:spPr>
          <a:xfrm>
            <a:off x="1611909" y="5133289"/>
            <a:ext cx="1605199" cy="800060"/>
          </a:xfrm>
          <a:prstGeom prst="rect">
            <a:avLst/>
          </a:prstGeom>
          <a:noFill/>
          <a:ln>
            <a:noFill/>
          </a:ln>
        </p:spPr>
      </p:pic>
      <p:pic>
        <p:nvPicPr>
          <p:cNvPr id="421" name="Google Shape;421;p21" descr="A picture containing company name&#10;&#10;Description automatically generated"/>
          <p:cNvPicPr preferRelativeResize="0"/>
          <p:nvPr/>
        </p:nvPicPr>
        <p:blipFill rotWithShape="1">
          <a:blip r:embed="rId7">
            <a:alphaModFix/>
          </a:blip>
          <a:srcRect/>
          <a:stretch/>
        </p:blipFill>
        <p:spPr>
          <a:xfrm>
            <a:off x="9519282" y="3754416"/>
            <a:ext cx="888691" cy="963528"/>
          </a:xfrm>
          <a:prstGeom prst="rect">
            <a:avLst/>
          </a:prstGeom>
          <a:noFill/>
          <a:ln>
            <a:noFill/>
          </a:ln>
        </p:spPr>
      </p:pic>
      <p:pic>
        <p:nvPicPr>
          <p:cNvPr id="422" name="Google Shape;422;p21" descr="Logo&#10;&#10;Description automatically generated with medium confidence"/>
          <p:cNvPicPr preferRelativeResize="0"/>
          <p:nvPr/>
        </p:nvPicPr>
        <p:blipFill rotWithShape="1">
          <a:blip r:embed="rId8">
            <a:alphaModFix/>
          </a:blip>
          <a:srcRect/>
          <a:stretch/>
        </p:blipFill>
        <p:spPr>
          <a:xfrm>
            <a:off x="4048977" y="4874252"/>
            <a:ext cx="1628935" cy="1142685"/>
          </a:xfrm>
          <a:prstGeom prst="rect">
            <a:avLst/>
          </a:prstGeom>
          <a:noFill/>
          <a:ln>
            <a:noFill/>
          </a:ln>
        </p:spPr>
      </p:pic>
      <p:pic>
        <p:nvPicPr>
          <p:cNvPr id="423" name="Google Shape;423;p21" descr="Logo&#10;&#10;Description automatically generated"/>
          <p:cNvPicPr preferRelativeResize="0"/>
          <p:nvPr/>
        </p:nvPicPr>
        <p:blipFill rotWithShape="1">
          <a:blip r:embed="rId9">
            <a:alphaModFix/>
          </a:blip>
          <a:srcRect/>
          <a:stretch/>
        </p:blipFill>
        <p:spPr>
          <a:xfrm>
            <a:off x="4237279" y="4054164"/>
            <a:ext cx="1440633" cy="485013"/>
          </a:xfrm>
          <a:prstGeom prst="rect">
            <a:avLst/>
          </a:prstGeom>
          <a:noFill/>
          <a:ln>
            <a:noFill/>
          </a:ln>
        </p:spPr>
      </p:pic>
      <p:pic>
        <p:nvPicPr>
          <p:cNvPr id="424" name="Google Shape;424;p21" descr="Logo, company name&#10;&#10;Description automatically generated"/>
          <p:cNvPicPr preferRelativeResize="0"/>
          <p:nvPr/>
        </p:nvPicPr>
        <p:blipFill rotWithShape="1">
          <a:blip r:embed="rId10">
            <a:alphaModFix/>
          </a:blip>
          <a:srcRect/>
          <a:stretch/>
        </p:blipFill>
        <p:spPr>
          <a:xfrm>
            <a:off x="9519271" y="5230858"/>
            <a:ext cx="1630944" cy="604942"/>
          </a:xfrm>
          <a:prstGeom prst="rect">
            <a:avLst/>
          </a:prstGeom>
          <a:noFill/>
          <a:ln>
            <a:noFill/>
          </a:ln>
        </p:spPr>
      </p:pic>
      <p:pic>
        <p:nvPicPr>
          <p:cNvPr id="425" name="Google Shape;425;p21" descr="Logo&#10;&#10;Description automatically generated"/>
          <p:cNvPicPr preferRelativeResize="0"/>
          <p:nvPr/>
        </p:nvPicPr>
        <p:blipFill rotWithShape="1">
          <a:blip r:embed="rId11">
            <a:alphaModFix/>
          </a:blip>
          <a:srcRect/>
          <a:stretch/>
        </p:blipFill>
        <p:spPr>
          <a:xfrm>
            <a:off x="7034267" y="5041422"/>
            <a:ext cx="1231929" cy="822874"/>
          </a:xfrm>
          <a:prstGeom prst="rect">
            <a:avLst/>
          </a:prstGeom>
          <a:noFill/>
          <a:ln>
            <a:noFill/>
          </a:ln>
        </p:spPr>
      </p:pic>
      <p:pic>
        <p:nvPicPr>
          <p:cNvPr id="426" name="Google Shape;426;p21"/>
          <p:cNvPicPr preferRelativeResize="0"/>
          <p:nvPr/>
        </p:nvPicPr>
        <p:blipFill>
          <a:blip r:embed="rId12">
            <a:alphaModFix/>
          </a:blip>
          <a:stretch>
            <a:fillRect/>
          </a:stretch>
        </p:blipFill>
        <p:spPr>
          <a:xfrm>
            <a:off x="509975" y="6264217"/>
            <a:ext cx="2317583" cy="485000"/>
          </a:xfrm>
          <a:prstGeom prst="rect">
            <a:avLst/>
          </a:prstGeom>
          <a:noFill/>
          <a:ln>
            <a:noFill/>
          </a:ln>
        </p:spPr>
      </p:pic>
      <p:pic>
        <p:nvPicPr>
          <p:cNvPr id="427" name="Google Shape;427;p21"/>
          <p:cNvPicPr preferRelativeResize="0"/>
          <p:nvPr/>
        </p:nvPicPr>
        <p:blipFill>
          <a:blip r:embed="rId13">
            <a:alphaModFix/>
          </a:blip>
          <a:stretch>
            <a:fillRect/>
          </a:stretch>
        </p:blipFill>
        <p:spPr>
          <a:xfrm>
            <a:off x="273250" y="6243175"/>
            <a:ext cx="2501350" cy="539975"/>
          </a:xfrm>
          <a:prstGeom prst="rect">
            <a:avLst/>
          </a:prstGeom>
          <a:noFill/>
          <a:ln>
            <a:noFill/>
          </a:ln>
        </p:spPr>
      </p:pic>
      <p:sp>
        <p:nvSpPr>
          <p:cNvPr id="428" name="Google Shape;428;p21"/>
          <p:cNvSpPr txBox="1"/>
          <p:nvPr/>
        </p:nvSpPr>
        <p:spPr>
          <a:xfrm>
            <a:off x="4551850" y="6291250"/>
            <a:ext cx="7485900" cy="400069"/>
          </a:xfrm>
          <a:prstGeom prst="rect">
            <a:avLst/>
          </a:prstGeom>
          <a:noFill/>
          <a:ln>
            <a:noFill/>
          </a:ln>
        </p:spPr>
        <p:txBody>
          <a:bodyPr spcFirstLastPara="1" wrap="square" lIns="91425" tIns="45700" rIns="91425" bIns="45700" anchor="t" anchorCtr="0">
            <a:spAutoFit/>
          </a:bodyPr>
          <a:lstStyle/>
          <a:p>
            <a:pPr lvl="0" algn="ctr"/>
            <a:r>
              <a:rPr lang="lt-LT" sz="1000" dirty="0">
                <a:solidFill>
                  <a:srgbClr val="404040"/>
                </a:solidFill>
              </a:rPr>
              <a:t>Finansuojama Europos Sąjungos lėšomis. Šis kūrinys atspindi tik autoriaus nuomonę, todėl Nacionalinė agentūra ir Europos Komisija negali būti laikomos atsakingomis už jame pateiktą informaciją. Projekto Nr. 2022-1-LT01-KA220-ADU-000085898</a:t>
            </a:r>
            <a:endParaRPr sz="800" b="1" i="0" u="none" strike="noStrike" cap="none" baseline="30000" dirty="0">
              <a:solidFill>
                <a:srgbClr val="000000"/>
              </a:solidFill>
              <a:latin typeface="Noto Sans"/>
              <a:ea typeface="Noto Sans"/>
              <a:cs typeface="Noto Sans"/>
              <a:sym typeface="Noto San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Google Shape;72;g29f4926f02b_0_4"/>
          <p:cNvSpPr txBox="1"/>
          <p:nvPr/>
        </p:nvSpPr>
        <p:spPr>
          <a:xfrm>
            <a:off x="3008746" y="829592"/>
            <a:ext cx="6174600" cy="682800"/>
          </a:xfrm>
          <a:prstGeom prst="rect">
            <a:avLst/>
          </a:prstGeom>
          <a:noFill/>
          <a:ln>
            <a:noFill/>
          </a:ln>
        </p:spPr>
        <p:txBody>
          <a:bodyPr spcFirstLastPara="1" wrap="square" lIns="91425" tIns="91425" rIns="91425" bIns="91425" anchor="ctr" anchorCtr="0">
            <a:noAutofit/>
          </a:bodyPr>
          <a:lstStyle/>
          <a:p>
            <a:pPr marL="457200" marR="0" lvl="0" indent="-381000" algn="ctr" rtl="0">
              <a:lnSpc>
                <a:spcPct val="100000"/>
              </a:lnSpc>
              <a:spcBef>
                <a:spcPts val="0"/>
              </a:spcBef>
              <a:spcAft>
                <a:spcPts val="0"/>
              </a:spcAft>
              <a:buClr>
                <a:schemeClr val="dk1"/>
              </a:buClr>
              <a:buSzPts val="2400"/>
              <a:buFont typeface="Philosopher"/>
              <a:buAutoNum type="arabicPeriod"/>
            </a:pPr>
            <a:r>
              <a:rPr lang="en-GB" sz="2400" b="1">
                <a:solidFill>
                  <a:schemeClr val="dk1"/>
                </a:solidFill>
                <a:latin typeface="Philosopher"/>
                <a:ea typeface="Philosopher"/>
                <a:cs typeface="Philosopher"/>
                <a:sym typeface="Philosopher"/>
              </a:rPr>
              <a:t>Mikro-mokymosi apibrėžimas</a:t>
            </a:r>
            <a:endParaRPr sz="2400" b="1" i="0" u="none" strike="noStrike" cap="none">
              <a:solidFill>
                <a:schemeClr val="dk1"/>
              </a:solidFill>
              <a:latin typeface="Philosopher"/>
              <a:ea typeface="Philosopher"/>
              <a:cs typeface="Philosopher"/>
              <a:sym typeface="Philosopher"/>
            </a:endParaRPr>
          </a:p>
        </p:txBody>
      </p:sp>
      <p:grpSp>
        <p:nvGrpSpPr>
          <p:cNvPr id="73" name="Google Shape;73;g29f4926f02b_0_4"/>
          <p:cNvGrpSpPr/>
          <p:nvPr/>
        </p:nvGrpSpPr>
        <p:grpSpPr>
          <a:xfrm>
            <a:off x="5470061" y="1709272"/>
            <a:ext cx="1251984" cy="358200"/>
            <a:chOff x="5470062" y="1167647"/>
            <a:chExt cx="1251984" cy="358200"/>
          </a:xfrm>
        </p:grpSpPr>
        <p:sp>
          <p:nvSpPr>
            <p:cNvPr id="74" name="Google Shape;74;g29f4926f02b_0_4"/>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5" name="Google Shape;75;g29f4926f02b_0_4"/>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6" name="Google Shape;76;g29f4926f02b_0_4"/>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77" name="Google Shape;77;g29f4926f02b_0_4" descr="A picture containing icon&#10;&#10;Description automatically generated"/>
          <p:cNvPicPr preferRelativeResize="0"/>
          <p:nvPr/>
        </p:nvPicPr>
        <p:blipFill rotWithShape="1">
          <a:blip r:embed="rId3">
            <a:alphaModFix/>
          </a:blip>
          <a:srcRect/>
          <a:stretch/>
        </p:blipFill>
        <p:spPr>
          <a:xfrm>
            <a:off x="10625575" y="0"/>
            <a:ext cx="1723781" cy="1218638"/>
          </a:xfrm>
          <a:prstGeom prst="rect">
            <a:avLst/>
          </a:prstGeom>
          <a:noFill/>
          <a:ln>
            <a:noFill/>
          </a:ln>
        </p:spPr>
      </p:pic>
      <p:sp>
        <p:nvSpPr>
          <p:cNvPr id="78" name="Google Shape;78;g29f4926f02b_0_4"/>
          <p:cNvSpPr txBox="1"/>
          <p:nvPr/>
        </p:nvSpPr>
        <p:spPr>
          <a:xfrm>
            <a:off x="471647" y="324896"/>
            <a:ext cx="61746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GB" sz="1400" b="1" i="0" u="none" strike="noStrike" cap="none">
                <a:solidFill>
                  <a:srgbClr val="000000"/>
                </a:solidFill>
                <a:latin typeface="Arial"/>
                <a:ea typeface="Arial"/>
                <a:cs typeface="Arial"/>
                <a:sym typeface="Arial"/>
              </a:rPr>
              <a:t>I. </a:t>
            </a:r>
            <a:r>
              <a:rPr lang="en-GB" b="1">
                <a:solidFill>
                  <a:schemeClr val="dk1"/>
                </a:solidFill>
              </a:rPr>
              <a:t>Įvadas į mikro-mokymąsi</a:t>
            </a:r>
            <a:endParaRPr sz="1400" b="0" i="0" u="none" strike="noStrike" cap="none">
              <a:solidFill>
                <a:srgbClr val="000000"/>
              </a:solidFill>
              <a:latin typeface="Arial"/>
              <a:ea typeface="Arial"/>
              <a:cs typeface="Arial"/>
              <a:sym typeface="Arial"/>
            </a:endParaRPr>
          </a:p>
        </p:txBody>
      </p:sp>
      <p:pic>
        <p:nvPicPr>
          <p:cNvPr id="79" name="Google Shape;79;g29f4926f02b_0_4" title="Video 1 Overview of Microlearning">
            <a:hlinkClick r:id="rId4"/>
          </p:cNvPr>
          <p:cNvPicPr preferRelativeResize="0"/>
          <p:nvPr/>
        </p:nvPicPr>
        <p:blipFill rotWithShape="1">
          <a:blip r:embed="rId5">
            <a:alphaModFix/>
          </a:blip>
          <a:srcRect/>
          <a:stretch/>
        </p:blipFill>
        <p:spPr>
          <a:xfrm>
            <a:off x="3008750" y="2313213"/>
            <a:ext cx="6174600" cy="3473213"/>
          </a:xfrm>
          <a:prstGeom prst="rect">
            <a:avLst/>
          </a:prstGeom>
          <a:noFill/>
          <a:ln>
            <a:noFill/>
          </a:ln>
        </p:spPr>
      </p:pic>
      <p:pic>
        <p:nvPicPr>
          <p:cNvPr id="80" name="Google Shape;80;g29f4926f02b_0_4"/>
          <p:cNvPicPr preferRelativeResize="0"/>
          <p:nvPr/>
        </p:nvPicPr>
        <p:blipFill>
          <a:blip r:embed="rId6">
            <a:alphaModFix/>
          </a:blip>
          <a:stretch>
            <a:fillRect/>
          </a:stretch>
        </p:blipFill>
        <p:spPr>
          <a:xfrm>
            <a:off x="120850" y="6166975"/>
            <a:ext cx="2501350" cy="5399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fade">
                                      <p:cBhvr>
                                        <p:cTn id="7" dur="10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Google Shape;85;p4"/>
          <p:cNvSpPr txBox="1"/>
          <p:nvPr/>
        </p:nvSpPr>
        <p:spPr>
          <a:xfrm>
            <a:off x="3939800" y="990750"/>
            <a:ext cx="4499400" cy="682800"/>
          </a:xfrm>
          <a:prstGeom prst="rect">
            <a:avLst/>
          </a:prstGeom>
          <a:noFill/>
          <a:ln>
            <a:noFill/>
          </a:ln>
        </p:spPr>
        <p:txBody>
          <a:bodyPr spcFirstLastPara="1" wrap="square" lIns="91425" tIns="91425" rIns="91425" bIns="91425" anchor="ctr" anchorCtr="0">
            <a:noAutofit/>
          </a:bodyPr>
          <a:lstStyle/>
          <a:p>
            <a:pPr marL="76200" marR="0" lvl="0" indent="0" algn="l" rtl="0">
              <a:lnSpc>
                <a:spcPct val="100000"/>
              </a:lnSpc>
              <a:spcBef>
                <a:spcPts val="0"/>
              </a:spcBef>
              <a:spcAft>
                <a:spcPts val="0"/>
              </a:spcAft>
              <a:buClr>
                <a:srgbClr val="000000"/>
              </a:buClr>
              <a:buSzPts val="2400"/>
              <a:buFont typeface="Arial"/>
              <a:buNone/>
            </a:pPr>
            <a:r>
              <a:rPr lang="en-GB" sz="2400" b="1">
                <a:solidFill>
                  <a:schemeClr val="dk1"/>
                </a:solidFill>
                <a:latin typeface="Philosopher"/>
                <a:ea typeface="Philosopher"/>
                <a:cs typeface="Philosopher"/>
                <a:sym typeface="Philosopher"/>
              </a:rPr>
              <a:t>2. Mikro-mokymosi pavyzdžiai</a:t>
            </a:r>
            <a:endParaRPr sz="2400" b="1" i="0" u="none" strike="noStrike" cap="none">
              <a:solidFill>
                <a:schemeClr val="dk1"/>
              </a:solidFill>
              <a:latin typeface="Philosopher"/>
              <a:ea typeface="Philosopher"/>
              <a:cs typeface="Philosopher"/>
              <a:sym typeface="Philosopher"/>
            </a:endParaRPr>
          </a:p>
        </p:txBody>
      </p:sp>
      <p:grpSp>
        <p:nvGrpSpPr>
          <p:cNvPr id="86" name="Google Shape;86;p4"/>
          <p:cNvGrpSpPr/>
          <p:nvPr/>
        </p:nvGrpSpPr>
        <p:grpSpPr>
          <a:xfrm>
            <a:off x="5470011" y="1769622"/>
            <a:ext cx="1251984" cy="358200"/>
            <a:chOff x="5470062" y="1167647"/>
            <a:chExt cx="1251984" cy="358200"/>
          </a:xfrm>
        </p:grpSpPr>
        <p:sp>
          <p:nvSpPr>
            <p:cNvPr id="87" name="Google Shape;87;p4"/>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8" name="Google Shape;88;p4"/>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9" name="Google Shape;89;p4"/>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90" name="Google Shape;90;p4" descr="A picture containing icon&#10;&#10;Description automatically generated"/>
          <p:cNvPicPr preferRelativeResize="0"/>
          <p:nvPr/>
        </p:nvPicPr>
        <p:blipFill rotWithShape="1">
          <a:blip r:embed="rId3">
            <a:alphaModFix/>
          </a:blip>
          <a:srcRect/>
          <a:stretch/>
        </p:blipFill>
        <p:spPr>
          <a:xfrm>
            <a:off x="10625575" y="0"/>
            <a:ext cx="1723784" cy="1218637"/>
          </a:xfrm>
          <a:prstGeom prst="rect">
            <a:avLst/>
          </a:prstGeom>
          <a:noFill/>
          <a:ln>
            <a:noFill/>
          </a:ln>
        </p:spPr>
      </p:pic>
      <p:sp>
        <p:nvSpPr>
          <p:cNvPr id="91" name="Google Shape;91;p4"/>
          <p:cNvSpPr txBox="1"/>
          <p:nvPr/>
        </p:nvSpPr>
        <p:spPr>
          <a:xfrm>
            <a:off x="471647" y="324896"/>
            <a:ext cx="61746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GB" sz="1400" b="1" i="0" u="none" strike="noStrike" cap="none">
                <a:solidFill>
                  <a:srgbClr val="000000"/>
                </a:solidFill>
                <a:latin typeface="Arial"/>
                <a:ea typeface="Arial"/>
                <a:cs typeface="Arial"/>
                <a:sym typeface="Arial"/>
              </a:rPr>
              <a:t>I. </a:t>
            </a:r>
            <a:r>
              <a:rPr lang="en-GB" b="1"/>
              <a:t>Įvadas į mikro-mokymąsi</a:t>
            </a:r>
            <a:endParaRPr sz="1400" b="0" i="0" u="none" strike="noStrike" cap="none">
              <a:solidFill>
                <a:srgbClr val="000000"/>
              </a:solidFill>
              <a:latin typeface="Arial"/>
              <a:ea typeface="Arial"/>
              <a:cs typeface="Arial"/>
              <a:sym typeface="Arial"/>
            </a:endParaRPr>
          </a:p>
        </p:txBody>
      </p:sp>
      <p:pic>
        <p:nvPicPr>
          <p:cNvPr id="92" name="Google Shape;92;p4" title="Video 2  Microlearning Definitions">
            <a:hlinkClick r:id="rId4"/>
          </p:cNvPr>
          <p:cNvPicPr preferRelativeResize="0"/>
          <p:nvPr/>
        </p:nvPicPr>
        <p:blipFill rotWithShape="1">
          <a:blip r:embed="rId5">
            <a:alphaModFix/>
          </a:blip>
          <a:srcRect/>
          <a:stretch/>
        </p:blipFill>
        <p:spPr>
          <a:xfrm>
            <a:off x="3327000" y="2491250"/>
            <a:ext cx="5538100" cy="3115175"/>
          </a:xfrm>
          <a:prstGeom prst="rect">
            <a:avLst/>
          </a:prstGeom>
          <a:noFill/>
          <a:ln>
            <a:noFill/>
          </a:ln>
        </p:spPr>
      </p:pic>
      <p:pic>
        <p:nvPicPr>
          <p:cNvPr id="93" name="Google Shape;93;p4"/>
          <p:cNvPicPr preferRelativeResize="0"/>
          <p:nvPr/>
        </p:nvPicPr>
        <p:blipFill>
          <a:blip r:embed="rId6">
            <a:alphaModFix/>
          </a:blip>
          <a:stretch>
            <a:fillRect/>
          </a:stretch>
        </p:blipFill>
        <p:spPr>
          <a:xfrm>
            <a:off x="120850" y="6166975"/>
            <a:ext cx="2501350" cy="5399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fade">
                                      <p:cBhvr>
                                        <p:cTn id="7" dur="10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5"/>
          <p:cNvSpPr txBox="1"/>
          <p:nvPr/>
        </p:nvSpPr>
        <p:spPr>
          <a:xfrm>
            <a:off x="3640051" y="866150"/>
            <a:ext cx="4911900" cy="682800"/>
          </a:xfrm>
          <a:prstGeom prst="rect">
            <a:avLst/>
          </a:prstGeom>
          <a:noFill/>
          <a:ln>
            <a:noFill/>
          </a:ln>
        </p:spPr>
        <p:txBody>
          <a:bodyPr spcFirstLastPara="1" wrap="square" lIns="91425" tIns="91425" rIns="91425" bIns="91425" anchor="ctr" anchorCtr="0">
            <a:noAutofit/>
          </a:bodyPr>
          <a:lstStyle/>
          <a:p>
            <a:pPr marL="76200" lvl="0" indent="0" algn="l" rtl="0">
              <a:spcBef>
                <a:spcPts val="0"/>
              </a:spcBef>
              <a:spcAft>
                <a:spcPts val="0"/>
              </a:spcAft>
              <a:buClr>
                <a:schemeClr val="dk1"/>
              </a:buClr>
              <a:buSzPts val="2400"/>
              <a:buFont typeface="Arial"/>
              <a:buNone/>
            </a:pPr>
            <a:r>
              <a:rPr lang="en-GB" sz="2400" b="1">
                <a:solidFill>
                  <a:schemeClr val="dk1"/>
                </a:solidFill>
                <a:latin typeface="Philosopher"/>
                <a:ea typeface="Philosopher"/>
                <a:cs typeface="Philosopher"/>
                <a:sym typeface="Philosopher"/>
              </a:rPr>
              <a:t>2. Mikro-mokymosi pavyzdžiai</a:t>
            </a:r>
            <a:endParaRPr sz="2400" b="1">
              <a:solidFill>
                <a:schemeClr val="dk1"/>
              </a:solidFill>
              <a:latin typeface="Philosopher"/>
              <a:ea typeface="Philosopher"/>
              <a:cs typeface="Philosopher"/>
              <a:sym typeface="Philosopher"/>
            </a:endParaRPr>
          </a:p>
        </p:txBody>
      </p:sp>
      <p:grpSp>
        <p:nvGrpSpPr>
          <p:cNvPr id="99" name="Google Shape;99;p5"/>
          <p:cNvGrpSpPr/>
          <p:nvPr/>
        </p:nvGrpSpPr>
        <p:grpSpPr>
          <a:xfrm>
            <a:off x="5470008" y="1782417"/>
            <a:ext cx="1251984" cy="358200"/>
            <a:chOff x="5470062" y="1167647"/>
            <a:chExt cx="1251984" cy="358200"/>
          </a:xfrm>
        </p:grpSpPr>
        <p:sp>
          <p:nvSpPr>
            <p:cNvPr id="100" name="Google Shape;100;p5"/>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1" name="Google Shape;101;p5"/>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2" name="Google Shape;102;p5"/>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103" name="Google Shape;103;p5" descr="A picture containing icon&#10;&#10;Description automatically generated"/>
          <p:cNvPicPr preferRelativeResize="0"/>
          <p:nvPr/>
        </p:nvPicPr>
        <p:blipFill rotWithShape="1">
          <a:blip r:embed="rId3">
            <a:alphaModFix/>
          </a:blip>
          <a:srcRect/>
          <a:stretch/>
        </p:blipFill>
        <p:spPr>
          <a:xfrm>
            <a:off x="10625575" y="0"/>
            <a:ext cx="1723784" cy="1218637"/>
          </a:xfrm>
          <a:prstGeom prst="rect">
            <a:avLst/>
          </a:prstGeom>
          <a:noFill/>
          <a:ln>
            <a:noFill/>
          </a:ln>
        </p:spPr>
      </p:pic>
      <p:sp>
        <p:nvSpPr>
          <p:cNvPr id="104" name="Google Shape;104;p5"/>
          <p:cNvSpPr txBox="1"/>
          <p:nvPr/>
        </p:nvSpPr>
        <p:spPr>
          <a:xfrm>
            <a:off x="471647" y="324896"/>
            <a:ext cx="6174658"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GB" sz="1400" b="1" i="0" u="none" strike="noStrike" cap="none">
                <a:solidFill>
                  <a:srgbClr val="000000"/>
                </a:solidFill>
                <a:latin typeface="Arial"/>
                <a:ea typeface="Arial"/>
                <a:cs typeface="Arial"/>
                <a:sym typeface="Arial"/>
              </a:rPr>
              <a:t>I. </a:t>
            </a:r>
            <a:r>
              <a:rPr lang="en-GB" b="1">
                <a:solidFill>
                  <a:schemeClr val="dk1"/>
                </a:solidFill>
              </a:rPr>
              <a:t>Įvadas į mikro-mokymąsi</a:t>
            </a:r>
            <a:endParaRPr sz="1400" b="0" i="0" u="none" strike="noStrike" cap="none">
              <a:solidFill>
                <a:srgbClr val="000000"/>
              </a:solidFill>
              <a:latin typeface="Arial"/>
              <a:ea typeface="Arial"/>
              <a:cs typeface="Arial"/>
              <a:sym typeface="Arial"/>
            </a:endParaRPr>
          </a:p>
        </p:txBody>
      </p:sp>
      <p:pic>
        <p:nvPicPr>
          <p:cNvPr id="105" name="Google Shape;105;p5" title="Video 3 Microlearning Examples">
            <a:hlinkClick r:id="rId4"/>
          </p:cNvPr>
          <p:cNvPicPr preferRelativeResize="0"/>
          <p:nvPr/>
        </p:nvPicPr>
        <p:blipFill rotWithShape="1">
          <a:blip r:embed="rId5">
            <a:alphaModFix/>
          </a:blip>
          <a:srcRect/>
          <a:stretch/>
        </p:blipFill>
        <p:spPr>
          <a:xfrm>
            <a:off x="2796913" y="2333550"/>
            <a:ext cx="6598178" cy="3711475"/>
          </a:xfrm>
          <a:prstGeom prst="rect">
            <a:avLst/>
          </a:prstGeom>
          <a:noFill/>
          <a:ln>
            <a:noFill/>
          </a:ln>
        </p:spPr>
      </p:pic>
      <p:pic>
        <p:nvPicPr>
          <p:cNvPr id="106" name="Google Shape;106;p5"/>
          <p:cNvPicPr preferRelativeResize="0"/>
          <p:nvPr/>
        </p:nvPicPr>
        <p:blipFill>
          <a:blip r:embed="rId6">
            <a:alphaModFix/>
          </a:blip>
          <a:stretch>
            <a:fillRect/>
          </a:stretch>
        </p:blipFill>
        <p:spPr>
          <a:xfrm>
            <a:off x="120850" y="6166975"/>
            <a:ext cx="2501350" cy="5399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5"/>
                                        </p:tgtEl>
                                        <p:attrNameLst>
                                          <p:attrName>style.visibility</p:attrName>
                                        </p:attrNameLst>
                                      </p:cBhvr>
                                      <p:to>
                                        <p:strVal val="visible"/>
                                      </p:to>
                                    </p:set>
                                    <p:animEffect transition="in" filter="fade">
                                      <p:cBhvr>
                                        <p:cTn id="7" dur="1000"/>
                                        <p:tgtEl>
                                          <p:spTgt spid="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g29eac917d12_0_93"/>
          <p:cNvSpPr txBox="1"/>
          <p:nvPr/>
        </p:nvSpPr>
        <p:spPr>
          <a:xfrm>
            <a:off x="3793350" y="936975"/>
            <a:ext cx="4605300" cy="682800"/>
          </a:xfrm>
          <a:prstGeom prst="rect">
            <a:avLst/>
          </a:prstGeom>
          <a:noFill/>
          <a:ln>
            <a:noFill/>
          </a:ln>
        </p:spPr>
        <p:txBody>
          <a:bodyPr spcFirstLastPara="1" wrap="square" lIns="91425" tIns="91425" rIns="91425" bIns="91425" anchor="ctr" anchorCtr="0">
            <a:noAutofit/>
          </a:bodyPr>
          <a:lstStyle/>
          <a:p>
            <a:pPr marL="76200" lvl="0" indent="0" algn="ctr" rtl="0">
              <a:spcBef>
                <a:spcPts val="0"/>
              </a:spcBef>
              <a:spcAft>
                <a:spcPts val="0"/>
              </a:spcAft>
              <a:buClr>
                <a:schemeClr val="dk1"/>
              </a:buClr>
              <a:buSzPts val="2400"/>
              <a:buFont typeface="Arial"/>
              <a:buNone/>
            </a:pPr>
            <a:r>
              <a:rPr lang="en-GB" sz="2400" b="1">
                <a:solidFill>
                  <a:schemeClr val="dk1"/>
                </a:solidFill>
                <a:latin typeface="Philosopher"/>
                <a:ea typeface="Philosopher"/>
                <a:cs typeface="Philosopher"/>
                <a:sym typeface="Philosopher"/>
              </a:rPr>
              <a:t>2. Mikro-mokymosi pavyzdžiai</a:t>
            </a:r>
            <a:endParaRPr sz="2400" b="1">
              <a:solidFill>
                <a:schemeClr val="dk1"/>
              </a:solidFill>
              <a:latin typeface="Philosopher"/>
              <a:ea typeface="Philosopher"/>
              <a:cs typeface="Philosopher"/>
              <a:sym typeface="Philosopher"/>
            </a:endParaRPr>
          </a:p>
        </p:txBody>
      </p:sp>
      <p:grpSp>
        <p:nvGrpSpPr>
          <p:cNvPr id="112" name="Google Shape;112;g29eac917d12_0_93"/>
          <p:cNvGrpSpPr/>
          <p:nvPr/>
        </p:nvGrpSpPr>
        <p:grpSpPr>
          <a:xfrm>
            <a:off x="5470008" y="1782417"/>
            <a:ext cx="1251984" cy="358200"/>
            <a:chOff x="5470062" y="1167647"/>
            <a:chExt cx="1251984" cy="358200"/>
          </a:xfrm>
        </p:grpSpPr>
        <p:sp>
          <p:nvSpPr>
            <p:cNvPr id="113" name="Google Shape;113;g29eac917d12_0_93"/>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4" name="Google Shape;114;g29eac917d12_0_93"/>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5" name="Google Shape;115;g29eac917d12_0_93"/>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116" name="Google Shape;116;g29eac917d12_0_93" descr="A picture containing icon&#10;&#10;Description automatically generated"/>
          <p:cNvPicPr preferRelativeResize="0"/>
          <p:nvPr/>
        </p:nvPicPr>
        <p:blipFill rotWithShape="1">
          <a:blip r:embed="rId3">
            <a:alphaModFix/>
          </a:blip>
          <a:srcRect/>
          <a:stretch/>
        </p:blipFill>
        <p:spPr>
          <a:xfrm>
            <a:off x="10625575" y="0"/>
            <a:ext cx="1723781" cy="1218638"/>
          </a:xfrm>
          <a:prstGeom prst="rect">
            <a:avLst/>
          </a:prstGeom>
          <a:noFill/>
          <a:ln>
            <a:noFill/>
          </a:ln>
        </p:spPr>
      </p:pic>
      <p:pic>
        <p:nvPicPr>
          <p:cNvPr id="117" name="Google Shape;117;g29eac917d12_0_93" descr="Subscriber goal: ||||||||||||||| 144% ||||||||||||||| 2.88K/2K &#10;Newest Subscriber: Никита YT &#10;Latest tippers: &#10;Tipping link: https://mercury.streamelements.com/tip/instructionaldesigntips &#10; &#10;&#10;With real-life examples, we'll discuss how microlearning can enhance existing eLearning strategies when applied reasonably. Also, we'll learn from the failure of other companies how microlearning implementation can be a waste of money and nerves. Participants will get a checklist to create effective microlearning content.&#10;&#10;This session will be enlightening for both those who have never tried microlearning at all as well as for those who have been interested in the approach for a while.&#10;&#10;--------------------------------------------------------------------------&#10;&#10;SUPPORT IDT AND FUTURE IDTX EVENTS &#10;&#10;Subscribe right here on YouTube. It's quick and free!&#10;&#10;Join us on Discord: https://discord.gg/GRxNCc2eks&#10;Become one of our awesome Patrons: https://www.patreon.com/IDT&#10;Buy me a Beer: https://www.buymeacoffee.com/idtips&#10;Get some ID swag at the IDT store: https://idt-store.creator-spring.com/?" title="Microlearning examples and how to use them right away (iDTX 2022)">
            <a:hlinkClick r:id="rId4"/>
          </p:cNvPr>
          <p:cNvPicPr preferRelativeResize="0"/>
          <p:nvPr/>
        </p:nvPicPr>
        <p:blipFill rotWithShape="1">
          <a:blip r:embed="rId5">
            <a:alphaModFix/>
          </a:blip>
          <a:srcRect/>
          <a:stretch/>
        </p:blipFill>
        <p:spPr>
          <a:xfrm>
            <a:off x="2872174" y="2455275"/>
            <a:ext cx="6447650" cy="3626775"/>
          </a:xfrm>
          <a:prstGeom prst="rect">
            <a:avLst/>
          </a:prstGeom>
          <a:noFill/>
          <a:ln>
            <a:noFill/>
          </a:ln>
        </p:spPr>
      </p:pic>
      <p:pic>
        <p:nvPicPr>
          <p:cNvPr id="118" name="Google Shape;118;g29eac917d12_0_93"/>
          <p:cNvPicPr preferRelativeResize="0"/>
          <p:nvPr/>
        </p:nvPicPr>
        <p:blipFill>
          <a:blip r:embed="rId6">
            <a:alphaModFix/>
          </a:blip>
          <a:stretch>
            <a:fillRect/>
          </a:stretch>
        </p:blipFill>
        <p:spPr>
          <a:xfrm>
            <a:off x="120850" y="6166975"/>
            <a:ext cx="2501350" cy="539975"/>
          </a:xfrm>
          <a:prstGeom prst="rect">
            <a:avLst/>
          </a:prstGeom>
          <a:noFill/>
          <a:ln>
            <a:noFill/>
          </a:ln>
        </p:spPr>
      </p:pic>
      <p:sp>
        <p:nvSpPr>
          <p:cNvPr id="119" name="Google Shape;119;g29eac917d12_0_93"/>
          <p:cNvSpPr txBox="1"/>
          <p:nvPr/>
        </p:nvSpPr>
        <p:spPr>
          <a:xfrm>
            <a:off x="471647" y="324896"/>
            <a:ext cx="61746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GB" sz="1400" b="1" i="0" u="none" strike="noStrike" cap="none">
                <a:solidFill>
                  <a:srgbClr val="000000"/>
                </a:solidFill>
                <a:latin typeface="Arial"/>
                <a:ea typeface="Arial"/>
                <a:cs typeface="Arial"/>
                <a:sym typeface="Arial"/>
              </a:rPr>
              <a:t>I. </a:t>
            </a:r>
            <a:r>
              <a:rPr lang="en-GB" b="1">
                <a:solidFill>
                  <a:schemeClr val="dk1"/>
                </a:solidFill>
              </a:rPr>
              <a:t>Įvadas į mikro-mokymąsi</a:t>
            </a: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1000"/>
                                        <p:tgtEl>
                                          <p:spTgt spid="1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grpSp>
        <p:nvGrpSpPr>
          <p:cNvPr id="124" name="Google Shape;124;g29eac917d12_0_106"/>
          <p:cNvGrpSpPr/>
          <p:nvPr/>
        </p:nvGrpSpPr>
        <p:grpSpPr>
          <a:xfrm>
            <a:off x="5470008" y="1782417"/>
            <a:ext cx="1251984" cy="358200"/>
            <a:chOff x="5470062" y="1167647"/>
            <a:chExt cx="1251984" cy="358200"/>
          </a:xfrm>
        </p:grpSpPr>
        <p:sp>
          <p:nvSpPr>
            <p:cNvPr id="125" name="Google Shape;125;g29eac917d12_0_106"/>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6" name="Google Shape;126;g29eac917d12_0_106"/>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7" name="Google Shape;127;g29eac917d12_0_106"/>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128" name="Google Shape;128;g29eac917d12_0_106" descr="A picture containing icon&#10;&#10;Description automatically generated"/>
          <p:cNvPicPr preferRelativeResize="0"/>
          <p:nvPr/>
        </p:nvPicPr>
        <p:blipFill rotWithShape="1">
          <a:blip r:embed="rId3">
            <a:alphaModFix/>
          </a:blip>
          <a:srcRect/>
          <a:stretch/>
        </p:blipFill>
        <p:spPr>
          <a:xfrm>
            <a:off x="10625575" y="0"/>
            <a:ext cx="1723781" cy="1218638"/>
          </a:xfrm>
          <a:prstGeom prst="rect">
            <a:avLst/>
          </a:prstGeom>
          <a:noFill/>
          <a:ln>
            <a:noFill/>
          </a:ln>
        </p:spPr>
      </p:pic>
      <p:pic>
        <p:nvPicPr>
          <p:cNvPr id="129" name="Google Shape;129;g29eac917d12_0_106" descr="Microlearning Examples and BEST STUDY TIPS!&#10;&#10;Are you interested in delving into what is microlearning and exploring it as a learning strategy?&#10;&#10;Microlearning theory, or bite sized learning, deals with relatively small learning units and short-term learning activities. Learning in stretches of 3-7 minutes matches the working memory capacity and attention span of humans and allows students to digest content quickly. Retention and comprehension becomes more focused and easier.&#10;&#10;In this microlearning video I will provide an overview of microlearning, present microlearning research, microlearning best practices, microlearning trends as well as microlearning strategies and microlearning tips. &#10;&#10;Microlearning: Short and Sweet https://amzn.to/3rgvuTQ&#10;The Microlearning Guide to Microlearning https://amzn.to/3kH3B53&#10;&#10;For more great info and tips, sign up for my newsletter! http://bit.ly/sharpcookienewsletter &#10;&#10;Get a FREE downloadable copy of the Sharp Cookie Brain Puzzle Book! http://bit.ly/sharpcookiepuzzlebook&#10;&#10;Interested in virtual tutoring? Send me an email at: hellosharpcookie@gmail.com 📩 &#10;&#10;Want to watch more about other learning theories? Check these out!&#10;&#10;9 Multiple Intelligences by Howard Gardner:&#10;https://youtu.be/_ocUjtB6-4Q&#10;&#10;Zone of Proximal Development and Scaffolding:&#10;https://youtu.be/aofSkZsy6IY&#10;&#10;Want to share this video with friends?&#10;https://youtu.be/c-n_Tc_n-tk&#10;&#10;Filming Equipment:&#10;Camera - https://amzn.to/3b5Cr4G&#10;Tripod - https://amzn.to/3kDrxGi&#10;Lighting Kit - https://amzn.to/3sAmTvI&#10;Microphone - https://amzn.to/38lbNmL&#10;&#10;**Please note that there are affiliate links in this description. This is an excellent way to help support the channel at no extra cost to you. Thank you so much!&#10;&#10;#microlearning #studytips #memorytips #sharpcookie" title="Microlearning Examples: When to use it &amp; When NOT to use it!">
            <a:hlinkClick r:id="rId4"/>
          </p:cNvPr>
          <p:cNvPicPr preferRelativeResize="0"/>
          <p:nvPr/>
        </p:nvPicPr>
        <p:blipFill rotWithShape="1">
          <a:blip r:embed="rId5">
            <a:alphaModFix/>
          </a:blip>
          <a:srcRect/>
          <a:stretch/>
        </p:blipFill>
        <p:spPr>
          <a:xfrm>
            <a:off x="2860288" y="2333499"/>
            <a:ext cx="6471425" cy="3640175"/>
          </a:xfrm>
          <a:prstGeom prst="rect">
            <a:avLst/>
          </a:prstGeom>
          <a:noFill/>
          <a:ln>
            <a:noFill/>
          </a:ln>
        </p:spPr>
      </p:pic>
      <p:pic>
        <p:nvPicPr>
          <p:cNvPr id="130" name="Google Shape;130;g29eac917d12_0_106"/>
          <p:cNvPicPr preferRelativeResize="0"/>
          <p:nvPr/>
        </p:nvPicPr>
        <p:blipFill>
          <a:blip r:embed="rId6">
            <a:alphaModFix/>
          </a:blip>
          <a:stretch>
            <a:fillRect/>
          </a:stretch>
        </p:blipFill>
        <p:spPr>
          <a:xfrm>
            <a:off x="120850" y="6166975"/>
            <a:ext cx="2501350" cy="539975"/>
          </a:xfrm>
          <a:prstGeom prst="rect">
            <a:avLst/>
          </a:prstGeom>
          <a:noFill/>
          <a:ln>
            <a:noFill/>
          </a:ln>
        </p:spPr>
      </p:pic>
      <p:sp>
        <p:nvSpPr>
          <p:cNvPr id="131" name="Google Shape;131;g29eac917d12_0_106"/>
          <p:cNvSpPr txBox="1"/>
          <p:nvPr/>
        </p:nvSpPr>
        <p:spPr>
          <a:xfrm>
            <a:off x="471647" y="324896"/>
            <a:ext cx="61746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GB" sz="1400" b="1" i="0" u="none" strike="noStrike" cap="none">
                <a:solidFill>
                  <a:srgbClr val="000000"/>
                </a:solidFill>
                <a:latin typeface="Arial"/>
                <a:ea typeface="Arial"/>
                <a:cs typeface="Arial"/>
                <a:sym typeface="Arial"/>
              </a:rPr>
              <a:t>I. </a:t>
            </a:r>
            <a:r>
              <a:rPr lang="en-GB" b="1">
                <a:solidFill>
                  <a:schemeClr val="dk1"/>
                </a:solidFill>
              </a:rPr>
              <a:t>Įvadas į mikro-mokymąsi</a:t>
            </a:r>
            <a:endParaRPr sz="1400" b="0" i="0" u="none" strike="noStrike" cap="none">
              <a:solidFill>
                <a:srgbClr val="000000"/>
              </a:solidFill>
              <a:latin typeface="Arial"/>
              <a:ea typeface="Arial"/>
              <a:cs typeface="Arial"/>
              <a:sym typeface="Arial"/>
            </a:endParaRPr>
          </a:p>
        </p:txBody>
      </p:sp>
      <p:sp>
        <p:nvSpPr>
          <p:cNvPr id="132" name="Google Shape;132;g29eac917d12_0_106"/>
          <p:cNvSpPr txBox="1"/>
          <p:nvPr/>
        </p:nvSpPr>
        <p:spPr>
          <a:xfrm>
            <a:off x="3793350" y="936975"/>
            <a:ext cx="4605300" cy="682800"/>
          </a:xfrm>
          <a:prstGeom prst="rect">
            <a:avLst/>
          </a:prstGeom>
          <a:noFill/>
          <a:ln>
            <a:noFill/>
          </a:ln>
        </p:spPr>
        <p:txBody>
          <a:bodyPr spcFirstLastPara="1" wrap="square" lIns="91425" tIns="91425" rIns="91425" bIns="91425" anchor="ctr" anchorCtr="0">
            <a:noAutofit/>
          </a:bodyPr>
          <a:lstStyle/>
          <a:p>
            <a:pPr marL="76200" lvl="0" indent="0" algn="ctr" rtl="0">
              <a:spcBef>
                <a:spcPts val="0"/>
              </a:spcBef>
              <a:spcAft>
                <a:spcPts val="0"/>
              </a:spcAft>
              <a:buClr>
                <a:schemeClr val="dk1"/>
              </a:buClr>
              <a:buSzPts val="2400"/>
              <a:buFont typeface="Arial"/>
              <a:buNone/>
            </a:pPr>
            <a:r>
              <a:rPr lang="en-GB" sz="2400" b="1">
                <a:solidFill>
                  <a:schemeClr val="dk1"/>
                </a:solidFill>
                <a:latin typeface="Philosopher"/>
                <a:ea typeface="Philosopher"/>
                <a:cs typeface="Philosopher"/>
                <a:sym typeface="Philosopher"/>
              </a:rPr>
              <a:t>2. Mikro-mokymosi pavyzdžiai</a:t>
            </a:r>
            <a:endParaRPr sz="2400" b="1">
              <a:solidFill>
                <a:schemeClr val="dk1"/>
              </a:solidFill>
              <a:latin typeface="Philosopher"/>
              <a:ea typeface="Philosopher"/>
              <a:cs typeface="Philosopher"/>
              <a:sym typeface="Philosophe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9"/>
                                        </p:tgtEl>
                                        <p:attrNameLst>
                                          <p:attrName>style.visibility</p:attrName>
                                        </p:attrNameLst>
                                      </p:cBhvr>
                                      <p:to>
                                        <p:strVal val="visible"/>
                                      </p:to>
                                    </p:set>
                                    <p:animEffect transition="in" filter="fade">
                                      <p:cBhvr>
                                        <p:cTn id="7" dur="1000"/>
                                        <p:tgtEl>
                                          <p:spTgt spid="1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6"/>
          <p:cNvSpPr txBox="1"/>
          <p:nvPr/>
        </p:nvSpPr>
        <p:spPr>
          <a:xfrm>
            <a:off x="4015209" y="915277"/>
            <a:ext cx="4161577" cy="682745"/>
          </a:xfrm>
          <a:prstGeom prst="rect">
            <a:avLst/>
          </a:prstGeom>
          <a:noFill/>
          <a:ln>
            <a:noFill/>
          </a:ln>
        </p:spPr>
        <p:txBody>
          <a:bodyPr spcFirstLastPara="1" wrap="square" lIns="91425" tIns="91425" rIns="91425" bIns="91425" anchor="ctr" anchorCtr="0">
            <a:noAutofit/>
          </a:bodyPr>
          <a:lstStyle/>
          <a:p>
            <a:pPr marL="76200" marR="0" lvl="0" indent="0" algn="ctr" rtl="0">
              <a:lnSpc>
                <a:spcPct val="100000"/>
              </a:lnSpc>
              <a:spcBef>
                <a:spcPts val="0"/>
              </a:spcBef>
              <a:spcAft>
                <a:spcPts val="0"/>
              </a:spcAft>
              <a:buClr>
                <a:srgbClr val="000000"/>
              </a:buClr>
              <a:buSzPts val="2400"/>
              <a:buFont typeface="Arial"/>
              <a:buNone/>
            </a:pPr>
            <a:r>
              <a:rPr lang="en-GB" sz="2400" b="1" i="0" u="none" strike="noStrike" cap="none">
                <a:solidFill>
                  <a:schemeClr val="dk1"/>
                </a:solidFill>
                <a:latin typeface="Philosopher"/>
                <a:ea typeface="Philosopher"/>
                <a:cs typeface="Philosopher"/>
                <a:sym typeface="Philosopher"/>
              </a:rPr>
              <a:t>3. </a:t>
            </a:r>
            <a:r>
              <a:rPr lang="en-GB" sz="2400" b="1">
                <a:solidFill>
                  <a:schemeClr val="dk1"/>
                </a:solidFill>
                <a:latin typeface="Philosopher"/>
                <a:ea typeface="Philosopher"/>
                <a:cs typeface="Philosopher"/>
                <a:sym typeface="Philosopher"/>
              </a:rPr>
              <a:t>Mikro-mokymosi nauda</a:t>
            </a:r>
            <a:endParaRPr sz="2400" b="1" i="0" u="none" strike="noStrike" cap="none">
              <a:solidFill>
                <a:schemeClr val="dk1"/>
              </a:solidFill>
              <a:latin typeface="Philosopher"/>
              <a:ea typeface="Philosopher"/>
              <a:cs typeface="Philosopher"/>
              <a:sym typeface="Philosopher"/>
            </a:endParaRPr>
          </a:p>
        </p:txBody>
      </p:sp>
      <p:grpSp>
        <p:nvGrpSpPr>
          <p:cNvPr id="138" name="Google Shape;138;p6"/>
          <p:cNvGrpSpPr/>
          <p:nvPr/>
        </p:nvGrpSpPr>
        <p:grpSpPr>
          <a:xfrm>
            <a:off x="5470008" y="1782417"/>
            <a:ext cx="1251984" cy="358200"/>
            <a:chOff x="5470062" y="1167647"/>
            <a:chExt cx="1251984" cy="358200"/>
          </a:xfrm>
        </p:grpSpPr>
        <p:sp>
          <p:nvSpPr>
            <p:cNvPr id="139" name="Google Shape;139;p6"/>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0" name="Google Shape;140;p6"/>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1" name="Google Shape;141;p6"/>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142" name="Google Shape;142;p6" descr="A picture containing icon&#10;&#10;Description automatically generated"/>
          <p:cNvPicPr preferRelativeResize="0"/>
          <p:nvPr/>
        </p:nvPicPr>
        <p:blipFill rotWithShape="1">
          <a:blip r:embed="rId3">
            <a:alphaModFix/>
          </a:blip>
          <a:srcRect/>
          <a:stretch/>
        </p:blipFill>
        <p:spPr>
          <a:xfrm>
            <a:off x="10625575" y="0"/>
            <a:ext cx="1723784" cy="1218637"/>
          </a:xfrm>
          <a:prstGeom prst="rect">
            <a:avLst/>
          </a:prstGeom>
          <a:noFill/>
          <a:ln>
            <a:noFill/>
          </a:ln>
        </p:spPr>
      </p:pic>
      <p:pic>
        <p:nvPicPr>
          <p:cNvPr id="143" name="Google Shape;143;p6" descr="The term ‘microlearning’ is fast gaining popularity in the e-learning or digital learning space. But how many of us know what microlearning means? How is microlearning different from traditional learning?&#10;&#10;SkillUp is one of the communities of the Swiss Learning Exchange (SLX). At SkillUp we focus on responsive skill systems that can adapt to changing industry requirements.&#10;&#10;For SkillUp visit: https://www.skillupcentral.com/&#10;For SLX visit: slxlearning.com&#10;&#10;Requests for sharing this video, please contact us by email: info@slxlearning.com&#10;If you would like us to create a video like this one for you, please contact us by email : studios@slxleaning.com&#10;&#10;#Microlearning #customisedtraining #upskilling #onlinelearning #eLearning #education #skilldevelopment #challengeyourself #learninganddevelopment #SLX #SDGPlus #SLXLearning #LMS #shortvideo #YouTube #youtubevideo" title="Microlearning | Benefits of Microlearning | SkillUp">
            <a:hlinkClick r:id="rId4"/>
          </p:cNvPr>
          <p:cNvPicPr preferRelativeResize="0"/>
          <p:nvPr/>
        </p:nvPicPr>
        <p:blipFill rotWithShape="1">
          <a:blip r:embed="rId5">
            <a:alphaModFix/>
          </a:blip>
          <a:srcRect/>
          <a:stretch/>
        </p:blipFill>
        <p:spPr>
          <a:xfrm>
            <a:off x="2660575" y="2325025"/>
            <a:ext cx="6870825" cy="3864875"/>
          </a:xfrm>
          <a:prstGeom prst="rect">
            <a:avLst/>
          </a:prstGeom>
          <a:noFill/>
          <a:ln>
            <a:noFill/>
          </a:ln>
        </p:spPr>
      </p:pic>
      <p:pic>
        <p:nvPicPr>
          <p:cNvPr id="144" name="Google Shape;144;p6"/>
          <p:cNvPicPr preferRelativeResize="0"/>
          <p:nvPr/>
        </p:nvPicPr>
        <p:blipFill>
          <a:blip r:embed="rId6">
            <a:alphaModFix/>
          </a:blip>
          <a:stretch>
            <a:fillRect/>
          </a:stretch>
        </p:blipFill>
        <p:spPr>
          <a:xfrm>
            <a:off x="120850" y="6166975"/>
            <a:ext cx="2501350" cy="539975"/>
          </a:xfrm>
          <a:prstGeom prst="rect">
            <a:avLst/>
          </a:prstGeom>
          <a:noFill/>
          <a:ln>
            <a:noFill/>
          </a:ln>
        </p:spPr>
      </p:pic>
      <p:sp>
        <p:nvSpPr>
          <p:cNvPr id="145" name="Google Shape;145;p6"/>
          <p:cNvSpPr txBox="1"/>
          <p:nvPr/>
        </p:nvSpPr>
        <p:spPr>
          <a:xfrm>
            <a:off x="471647" y="324896"/>
            <a:ext cx="61746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GB" sz="1400" b="1" i="0" u="none" strike="noStrike" cap="none">
                <a:solidFill>
                  <a:srgbClr val="000000"/>
                </a:solidFill>
                <a:latin typeface="Arial"/>
                <a:ea typeface="Arial"/>
                <a:cs typeface="Arial"/>
                <a:sym typeface="Arial"/>
              </a:rPr>
              <a:t>I. </a:t>
            </a:r>
            <a:r>
              <a:rPr lang="en-GB" b="1">
                <a:solidFill>
                  <a:schemeClr val="dk1"/>
                </a:solidFill>
              </a:rPr>
              <a:t>Įvadas į mikro-mokymąsi</a:t>
            </a: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3"/>
                                        </p:tgtEl>
                                        <p:attrNameLst>
                                          <p:attrName>style.visibility</p:attrName>
                                        </p:attrNameLst>
                                      </p:cBhvr>
                                      <p:to>
                                        <p:strVal val="visible"/>
                                      </p:to>
                                    </p:set>
                                    <p:animEffect transition="in" filter="fade">
                                      <p:cBhvr>
                                        <p:cTn id="7" dur="1000"/>
                                        <p:tgtEl>
                                          <p:spTgt spid="1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Yellow">
      <a:dk1>
        <a:srgbClr val="000000"/>
      </a:dk1>
      <a:lt1>
        <a:srgbClr val="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1383</Words>
  <Application>Microsoft Macintosh PowerPoint</Application>
  <PresentationFormat>Widescreen</PresentationFormat>
  <Paragraphs>126</Paragraphs>
  <Slides>30</Slides>
  <Notes>30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30</vt:i4>
      </vt:variant>
    </vt:vector>
  </HeadingPairs>
  <TitlesOfParts>
    <vt:vector size="36" baseType="lpstr">
      <vt:lpstr>Noto Sans</vt:lpstr>
      <vt:lpstr>Calibri</vt:lpstr>
      <vt:lpstr>Philosopher</vt:lpstr>
      <vt:lpstr>Arial</vt:lpstr>
      <vt:lpstr>Roboto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Rasa Zilione</cp:lastModifiedBy>
  <cp:revision>2</cp:revision>
  <dcterms:modified xsi:type="dcterms:W3CDTF">2024-12-05T21:58:10Z</dcterms:modified>
</cp:coreProperties>
</file>