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8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12192000" cy="6858000"/>
  <p:notesSz cx="6858000" cy="9144000"/>
  <p:embeddedFontLst>
    <p:embeddedFont>
      <p:font typeface="Noto Sans" panose="020B0502040504020204" pitchFamily="34" charset="0"/>
      <p:regular r:id="rId74"/>
      <p:bold r:id="rId75"/>
      <p:italic r:id="rId76"/>
      <p:boldItalic r:id="rId77"/>
    </p:embeddedFont>
    <p:embeddedFont>
      <p:font typeface="Philosopher" pitchFamily="2" charset="0"/>
      <p:regular r:id="rId78"/>
      <p:bold r:id="rId79"/>
      <p:italic r:id="rId80"/>
      <p:boldItalic r:id="rId81"/>
    </p:embeddedFont>
    <p:embeddedFont>
      <p:font typeface="Roboto" panose="02000000000000000000" pitchFamily="2" charset="0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97"/>
  </p:normalViewPr>
  <p:slideViewPr>
    <p:cSldViewPr snapToGrid="0">
      <p:cViewPr varScale="1">
        <p:scale>
          <a:sx n="96" d="100"/>
          <a:sy n="96" d="100"/>
        </p:scale>
        <p:origin x="88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1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9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" name="Google Shape;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60d3860b6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Allocated time: 30 minutes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This icebreaker will not only help participants to get familiar with digital tools that they can use for creating micro-learning resources, but also to encourage team building and communication skills.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Use this list of digital tools, platforms, or apps. Each team should receive at least 3 items.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Genially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78" name="Google Shape;178;g260d3860b6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6816304f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Allocated time: 30 minutes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This icebreaker will not only help participants to get familiar with digital tools that they can use for creating micro-learning resources, but also to encourage team building and communication skills.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Use this list of digital tools, platforms, or apps. Each team should receive at least 3 items.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Genially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92" name="Google Shape;192;g26816304f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/>
              <a:t>Allocated time: 25 minutes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31" name="Google Shape;2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6816304f6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51" name="Google Shape;251;g26816304f6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71" name="Google Shape;2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84" name="Google Shape;2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68175270e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97" name="Google Shape;297;g268175270e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68175270e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10" name="Google Shape;310;g268175270e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1 academic hour = 45 minutes</a:t>
            </a:r>
            <a:endParaRPr/>
          </a:p>
        </p:txBody>
      </p:sp>
      <p:sp>
        <p:nvSpPr>
          <p:cNvPr id="45" name="Google Shape;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68175270e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23" name="Google Shape;323;g268175270e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68175270ee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36" name="Google Shape;336;g268175270e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68175270ee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49" name="Google Shape;349;g268175270ee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68175270e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62" name="Google Shape;362;g268175270e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68175270ee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75" name="Google Shape;375;g268175270ee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/>
              <a:t>Allocated time: 150 minutes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8" name="Google Shape;3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68175270ee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97" name="Google Shape;397;g268175270ee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12" name="Google Shape;4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68175270ee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25" name="Google Shape;425;g268175270ee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38" name="Google Shape;4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Use this list of digital tools, platforms, or apps. Some of them are introduced with a video. You can find them on slides 20 to 28.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Genially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61" name="Google Shape;4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68175270ee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Allocated time: 30 minutes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This icebreaker will not only help participants to get familiar with digital tools that they can use for creating micro-learning resources, but also to encourage team building and communication skills.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Use this list of digital tools, platforms, or apps. Each team should receive at least 3 items.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Genially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74" name="Google Shape;474;g268175270ee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Allocated time: 35 minutes</a:t>
            </a:r>
            <a:endParaRPr/>
          </a:p>
        </p:txBody>
      </p:sp>
      <p:sp>
        <p:nvSpPr>
          <p:cNvPr id="494" name="Google Shape;4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6816654c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03" name="Google Shape;503;g26816654c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18" name="Google Shape;51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30" name="Google Shape;53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46" name="Google Shape;54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2" name="Google Shape;56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08" name="Google Shape;60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Allocated time: 30 minutes</a:t>
            </a:r>
            <a:endParaRPr/>
          </a:p>
        </p:txBody>
      </p:sp>
      <p:sp>
        <p:nvSpPr>
          <p:cNvPr id="86" name="Google Shape;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60caa4f4c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Allocated time: 35 minutes</a:t>
            </a:r>
            <a:endParaRPr/>
          </a:p>
        </p:txBody>
      </p:sp>
      <p:sp>
        <p:nvSpPr>
          <p:cNvPr id="621" name="Google Shape;621;g260caa4f4c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6816654c21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30" name="Google Shape;630;g26816654c21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6816654c21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45" name="Google Shape;645;g26816654c2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6816654c21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57" name="Google Shape;657;g26816654c21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6816654c21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69" name="Google Shape;669;g26816654c21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6816654c21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81" name="Google Shape;681;g26816654c21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6816654c21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93" name="Google Shape;693;g26816654c21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6816654c2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05" name="Google Shape;705;g26816654c2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6816654c21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18" name="Google Shape;718;g26816654c21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6da53bc1c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31" name="Google Shape;731;g26da53bc1c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6da53bc1c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45" name="Google Shape;745;g26da53bc1c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60caa4f4c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Allocated time: 35 minutes</a:t>
            </a:r>
            <a:endParaRPr/>
          </a:p>
        </p:txBody>
      </p:sp>
      <p:sp>
        <p:nvSpPr>
          <p:cNvPr id="773" name="Google Shape;773;g260caa4f4c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6da53bc1c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82" name="Google Shape;782;g26da53bc1c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6da53bc1c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97" name="Google Shape;797;g26da53bc1c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a20bd7d47c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07" name="Google Shape;807;g2a20bd7d47c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26da53bc1cd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22" name="Google Shape;822;g26da53bc1c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2a20bd7d47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37" name="Google Shape;837;g2a20bd7d47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6da53bc1cd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52" name="Google Shape;852;g26da53bc1cd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a20bd7d47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66" name="Google Shape;866;g2a20bd7d47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6da53bc1cd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81" name="Google Shape;881;g26da53bc1cd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a20bd7d47c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94" name="Google Shape;894;g2a20bd7d47c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26da53bc1cd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09" name="Google Shape;909;g26da53bc1cd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a20bd7d47c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24" name="Google Shape;924;g2a20bd7d47c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26da53bc1cd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39" name="Google Shape;939;g26da53bc1cd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2a20bd7d47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52" name="Google Shape;952;g2a20bd7d47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26da53bc1cd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65" name="Google Shape;965;g26da53bc1cd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6da53bc1cd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77" name="Google Shape;977;g26da53bc1cd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26da53bc1cd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90" name="Google Shape;990;g26da53bc1cd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Allocated time: 10 minutes</a:t>
            </a:r>
            <a:endParaRPr/>
          </a:p>
        </p:txBody>
      </p:sp>
      <p:sp>
        <p:nvSpPr>
          <p:cNvPr id="1002" name="Google Shape;100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Allocated time: 10 minutes</a:t>
            </a:r>
            <a:endParaRPr/>
          </a:p>
        </p:txBody>
      </p:sp>
      <p:sp>
        <p:nvSpPr>
          <p:cNvPr id="1016" name="Google Shape;101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Allocated time: 30 minutes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This icebreaker will not only help participants to get familiar with digital tools that they can use for creating micro-learning resources, but also to encourage team building and communication skills.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Use this list of digital tools, platforms, or apps. Each team should receive at least 3 items.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Genially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8" name="Google Shape;102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7" name="Google Shape;103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60d3860b6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Allocated time: 30 minutes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This icebreaker will not only help participants to get familiar with digital tools that they can use for creating micro-learning resources, but also to encourage team building and communication skills.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Use this list of digital tools, platforms, or apps. Each team should receive at least 3 items.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Genially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31" name="Google Shape;131;g260d3860b6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60d3860b6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Allocated time: 30 minutes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This icebreaker will not only help participants to get familiar with digital tools that they can use for creating micro-learning resources, but also to encourage team building and communication skills.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Use this list of digital tools, platforms, or apps. Each team should receive at least 3 items.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Genially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60" name="Google Shape;160;g260d3860b6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>
            <a:spLocks noGrp="1"/>
          </p:cNvSpPr>
          <p:nvPr>
            <p:ph type="pic" idx="2"/>
          </p:nvPr>
        </p:nvSpPr>
        <p:spPr>
          <a:xfrm>
            <a:off x="0" y="1936063"/>
            <a:ext cx="12192000" cy="298587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>
            <a:spLocks noGrp="1"/>
          </p:cNvSpPr>
          <p:nvPr>
            <p:ph type="pic" idx="2"/>
          </p:nvPr>
        </p:nvSpPr>
        <p:spPr>
          <a:xfrm>
            <a:off x="1662112" y="632949"/>
            <a:ext cx="2771775" cy="37560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>
            <a:spLocks noGrp="1"/>
          </p:cNvSpPr>
          <p:nvPr>
            <p:ph type="pic" idx="2"/>
          </p:nvPr>
        </p:nvSpPr>
        <p:spPr>
          <a:xfrm>
            <a:off x="2100262" y="573087"/>
            <a:ext cx="3995738" cy="57118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>
            <a:spLocks noGrp="1"/>
          </p:cNvSpPr>
          <p:nvPr>
            <p:ph type="pic" idx="2"/>
          </p:nvPr>
        </p:nvSpPr>
        <p:spPr>
          <a:xfrm>
            <a:off x="5068887" y="2402681"/>
            <a:ext cx="2054225" cy="20526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>
            <a:spLocks noGrp="1"/>
          </p:cNvSpPr>
          <p:nvPr>
            <p:ph type="pic" idx="2"/>
          </p:nvPr>
        </p:nvSpPr>
        <p:spPr>
          <a:xfrm>
            <a:off x="5360279" y="2700362"/>
            <a:ext cx="6096000" cy="34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>
            <a:spLocks noGrp="1"/>
          </p:cNvSpPr>
          <p:nvPr>
            <p:ph type="pic" idx="2"/>
          </p:nvPr>
        </p:nvSpPr>
        <p:spPr>
          <a:xfrm>
            <a:off x="1319669" y="2525150"/>
            <a:ext cx="2116082" cy="2117188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8"/>
          <p:cNvSpPr>
            <a:spLocks noGrp="1"/>
          </p:cNvSpPr>
          <p:nvPr>
            <p:ph type="pic" idx="3"/>
          </p:nvPr>
        </p:nvSpPr>
        <p:spPr>
          <a:xfrm>
            <a:off x="3788433" y="2525150"/>
            <a:ext cx="2116082" cy="2117188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8"/>
          <p:cNvSpPr>
            <a:spLocks noGrp="1"/>
          </p:cNvSpPr>
          <p:nvPr>
            <p:ph type="pic" idx="4"/>
          </p:nvPr>
        </p:nvSpPr>
        <p:spPr>
          <a:xfrm>
            <a:off x="6257197" y="2525150"/>
            <a:ext cx="2116082" cy="2117188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8"/>
          <p:cNvSpPr>
            <a:spLocks noGrp="1"/>
          </p:cNvSpPr>
          <p:nvPr>
            <p:ph type="pic" idx="5"/>
          </p:nvPr>
        </p:nvSpPr>
        <p:spPr>
          <a:xfrm>
            <a:off x="8725961" y="2525150"/>
            <a:ext cx="2116082" cy="21171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>
            <a:spLocks noGrp="1"/>
          </p:cNvSpPr>
          <p:nvPr>
            <p:ph type="pic" idx="2"/>
          </p:nvPr>
        </p:nvSpPr>
        <p:spPr>
          <a:xfrm>
            <a:off x="626302" y="0"/>
            <a:ext cx="2918564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7831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hyperlink" Target="https://kahoot.com" TargetMode="External"/><Relationship Id="rId12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hyperlink" Target="https://padlet.com" TargetMode="External"/><Relationship Id="rId5" Type="http://schemas.openxmlformats.org/officeDocument/2006/relationships/hyperlink" Target="https://www.mentimeter.com" TargetMode="External"/><Relationship Id="rId10" Type="http://schemas.openxmlformats.org/officeDocument/2006/relationships/hyperlink" Target="https://jamboard.google.com" TargetMode="External"/><Relationship Id="rId4" Type="http://schemas.openxmlformats.org/officeDocument/2006/relationships/image" Target="../media/image28.jpg"/><Relationship Id="rId9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g"/><Relationship Id="rId5" Type="http://schemas.openxmlformats.org/officeDocument/2006/relationships/image" Target="../media/image13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g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hyperlink" Target="https://www.youtube.com/watch?v=-7UI-dTbMr0" TargetMode="Externa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12" Type="http://schemas.openxmlformats.org/officeDocument/2006/relationships/image" Target="../media/image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jpg"/><Relationship Id="rId10" Type="http://schemas.openxmlformats.org/officeDocument/2006/relationships/image" Target="../media/image70.jpg"/><Relationship Id="rId4" Type="http://schemas.openxmlformats.org/officeDocument/2006/relationships/image" Target="../media/image64.jpg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2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0217" b="1021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2"/>
          <p:cNvSpPr/>
          <p:nvPr/>
        </p:nvSpPr>
        <p:spPr>
          <a:xfrm>
            <a:off x="0" y="817419"/>
            <a:ext cx="5529943" cy="1457696"/>
          </a:xfrm>
          <a:prstGeom prst="rect">
            <a:avLst/>
          </a:prstGeom>
          <a:solidFill>
            <a:schemeClr val="accen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2"/>
          <p:cNvSpPr txBox="1"/>
          <p:nvPr/>
        </p:nvSpPr>
        <p:spPr>
          <a:xfrm>
            <a:off x="745723" y="914717"/>
            <a:ext cx="4038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Suaugusiųjų švietėjų profesinio tobulėjimo mokymai</a:t>
            </a:r>
            <a:endParaRPr sz="24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0" name="Google Shape;40;p12"/>
          <p:cNvSpPr/>
          <p:nvPr/>
        </p:nvSpPr>
        <p:spPr>
          <a:xfrm>
            <a:off x="1" y="2484337"/>
            <a:ext cx="4332514" cy="1889327"/>
          </a:xfrm>
          <a:prstGeom prst="rect">
            <a:avLst/>
          </a:prstGeom>
          <a:solidFill>
            <a:schemeClr val="accen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12"/>
          <p:cNvSpPr txBox="1"/>
          <p:nvPr/>
        </p:nvSpPr>
        <p:spPr>
          <a:xfrm>
            <a:off x="348447" y="2581635"/>
            <a:ext cx="38535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 modelis</a:t>
            </a:r>
            <a:r>
              <a:rPr lang="cs-CZ" sz="24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br>
              <a:rPr lang="cs-CZ" sz="24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Įvadas į įtraukimo strategijas skaitmeninėje aplinkoje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/>
          <p:nvPr/>
        </p:nvSpPr>
        <p:spPr>
          <a:xfrm>
            <a:off x="3071701" y="426600"/>
            <a:ext cx="60486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  <a:t>Grupės diskusija apie įsitraukimo iššūkius ir galimybes</a:t>
            </a:r>
            <a:endParaRPr sz="25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81" name="Google Shape;181;p21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182" name="Google Shape;182;p21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5" name="Google Shape;185;p21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/>
          <p:nvPr/>
        </p:nvSpPr>
        <p:spPr>
          <a:xfrm>
            <a:off x="718325" y="1758375"/>
            <a:ext cx="73101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AutoNum type="arabicPeriod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Sudarykite nedideles diskusijų grupes (po 3-4 narius kiekvienoje grupėje);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AutoNum type="arabicPeriod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Pasidalykite savo įžvalgomis ir patirtimi, susijusia su įsitraukimo iššūkiais ir galimybėmis. 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AutoNum type="arabicPeriod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Pasirinkite atstovą, kuris apibendrinimo metu pasidalins pagrindinėmis mintimis.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6277700" y="3879375"/>
            <a:ext cx="57765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u="sng">
                <a:latin typeface="Philosopher"/>
                <a:ea typeface="Philosopher"/>
                <a:cs typeface="Philosopher"/>
                <a:sym typeface="Philosopher"/>
              </a:rPr>
              <a:t>Pasiūlymai diskusijų KLAUSIMAMS:</a:t>
            </a:r>
            <a:endParaRPr sz="2000" b="1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Su kokiais iššūkiais susidūrėte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įtraukdami besimokančiuosius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suaugusiuosius į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skaitmeninę aplinką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?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Kaip manote kokios strategijos yra veiksmingos skatinant įsitraukimą?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88" name="Google Shape;188;p21"/>
          <p:cNvSpPr/>
          <p:nvPr/>
        </p:nvSpPr>
        <p:spPr>
          <a:xfrm flipH="1">
            <a:off x="-75510" y="2543425"/>
            <a:ext cx="6047985" cy="4251647"/>
          </a:xfrm>
          <a:custGeom>
            <a:avLst/>
            <a:gdLst/>
            <a:ahLst/>
            <a:cxnLst/>
            <a:rect l="l" t="t" r="r" b="b"/>
            <a:pathLst>
              <a:path w="7286729" h="5364854" extrusionOk="0">
                <a:moveTo>
                  <a:pt x="7286729" y="0"/>
                </a:moveTo>
                <a:lnTo>
                  <a:pt x="0" y="0"/>
                </a:lnTo>
                <a:lnTo>
                  <a:pt x="0" y="5364854"/>
                </a:lnTo>
                <a:lnTo>
                  <a:pt x="7286729" y="5364854"/>
                </a:lnTo>
                <a:lnTo>
                  <a:pt x="7286729" y="0"/>
                </a:lnTo>
                <a:close/>
              </a:path>
            </a:pathLst>
          </a:custGeom>
          <a:blipFill rotWithShape="1">
            <a:blip r:embed="rId4">
              <a:alphaModFix amt="14000"/>
            </a:blip>
            <a:stretch>
              <a:fillRect/>
            </a:stretch>
          </a:blipFill>
          <a:ln>
            <a:noFill/>
          </a:ln>
        </p:spPr>
      </p:sp>
      <p:pic>
        <p:nvPicPr>
          <p:cNvPr id="189" name="Google Shape;18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/>
        </p:nvSpPr>
        <p:spPr>
          <a:xfrm>
            <a:off x="3071701" y="2632325"/>
            <a:ext cx="60486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  <a:t>Klausimai, atsakymai ir apibendrinimas</a:t>
            </a:r>
            <a:endParaRPr sz="25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95" name="Google Shape;195;p22"/>
          <p:cNvGrpSpPr/>
          <p:nvPr/>
        </p:nvGrpSpPr>
        <p:grpSpPr>
          <a:xfrm>
            <a:off x="5470012" y="3428997"/>
            <a:ext cx="1251984" cy="358200"/>
            <a:chOff x="5470062" y="1167647"/>
            <a:chExt cx="1251984" cy="358200"/>
          </a:xfrm>
        </p:grpSpPr>
        <p:sp>
          <p:nvSpPr>
            <p:cNvPr id="196" name="Google Shape;196;p2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9" name="Google Shape;199;p22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/>
          <p:nvPr/>
        </p:nvSpPr>
        <p:spPr>
          <a:xfrm>
            <a:off x="3824064" y="1076946"/>
            <a:ext cx="4543871" cy="470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23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652" r="14652"/>
          <a:stretch/>
        </p:blipFill>
        <p:spPr>
          <a:xfrm>
            <a:off x="5068883" y="2238750"/>
            <a:ext cx="205422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3"/>
          <p:cNvSpPr txBox="1"/>
          <p:nvPr/>
        </p:nvSpPr>
        <p:spPr>
          <a:xfrm>
            <a:off x="5494954" y="1678900"/>
            <a:ext cx="120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2 sesija: 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08" name="Google Shape;208;p23"/>
          <p:cNvSpPr txBox="1"/>
          <p:nvPr/>
        </p:nvSpPr>
        <p:spPr>
          <a:xfrm>
            <a:off x="4173742" y="4546933"/>
            <a:ext cx="3844500" cy="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Įtraukiančios mokymosi patirties kūrimas</a:t>
            </a:r>
            <a:endParaRPr sz="2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Google Shape;20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/>
          <p:nvPr/>
        </p:nvSpPr>
        <p:spPr>
          <a:xfrm>
            <a:off x="7389925" y="5370925"/>
            <a:ext cx="3686700" cy="85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3897906" y="636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Ankstesnės sesijos apibendrinimas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16" name="Google Shape;216;p24"/>
          <p:cNvGrpSpPr/>
          <p:nvPr/>
        </p:nvGrpSpPr>
        <p:grpSpPr>
          <a:xfrm>
            <a:off x="5470062" y="1349322"/>
            <a:ext cx="1251876" cy="358096"/>
            <a:chOff x="5470062" y="1167647"/>
            <a:chExt cx="1251876" cy="358096"/>
          </a:xfrm>
        </p:grpSpPr>
        <p:sp>
          <p:nvSpPr>
            <p:cNvPr id="217" name="Google Shape;217;p24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0" name="Google Shape;220;p24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/>
        </p:nvSpPr>
        <p:spPr>
          <a:xfrm>
            <a:off x="2334975" y="2448838"/>
            <a:ext cx="5820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latin typeface="Philosopher"/>
                <a:ea typeface="Philosopher"/>
                <a:cs typeface="Philosopher"/>
                <a:sym typeface="Philosopher"/>
              </a:rPr>
              <a:t>Skaitmeninė aplinka</a:t>
            </a:r>
            <a:endParaRPr sz="27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22" name="Google Shape;222;p24"/>
          <p:cNvSpPr txBox="1"/>
          <p:nvPr/>
        </p:nvSpPr>
        <p:spPr>
          <a:xfrm>
            <a:off x="7389925" y="5370925"/>
            <a:ext cx="37515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ŠI SESIJA?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23" name="Google Shape;223;p24"/>
          <p:cNvSpPr/>
          <p:nvPr/>
        </p:nvSpPr>
        <p:spPr>
          <a:xfrm>
            <a:off x="2334964" y="4154971"/>
            <a:ext cx="1068271" cy="1001504"/>
          </a:xfrm>
          <a:custGeom>
            <a:avLst/>
            <a:gdLst/>
            <a:ahLst/>
            <a:cxnLst/>
            <a:rect l="l" t="t" r="r" b="b"/>
            <a:pathLst>
              <a:path w="1068271" h="1001504" extrusionOk="0">
                <a:moveTo>
                  <a:pt x="0" y="0"/>
                </a:moveTo>
                <a:lnTo>
                  <a:pt x="1068272" y="0"/>
                </a:lnTo>
                <a:lnTo>
                  <a:pt x="1068272" y="1001504"/>
                </a:lnTo>
                <a:lnTo>
                  <a:pt x="0" y="1001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24"/>
          <p:cNvSpPr/>
          <p:nvPr/>
        </p:nvSpPr>
        <p:spPr>
          <a:xfrm>
            <a:off x="1635848" y="1947666"/>
            <a:ext cx="777502" cy="981075"/>
          </a:xfrm>
          <a:custGeom>
            <a:avLst/>
            <a:gdLst/>
            <a:ahLst/>
            <a:cxnLst/>
            <a:rect l="l" t="t" r="r" b="b"/>
            <a:pathLst>
              <a:path w="777502" h="981075" extrusionOk="0">
                <a:moveTo>
                  <a:pt x="0" y="0"/>
                </a:moveTo>
                <a:lnTo>
                  <a:pt x="777502" y="0"/>
                </a:lnTo>
                <a:lnTo>
                  <a:pt x="777502" y="981075"/>
                </a:lnTo>
                <a:lnTo>
                  <a:pt x="0" y="981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p24"/>
          <p:cNvSpPr txBox="1"/>
          <p:nvPr/>
        </p:nvSpPr>
        <p:spPr>
          <a:xfrm>
            <a:off x="8294100" y="2956750"/>
            <a:ext cx="2782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latin typeface="Philosopher"/>
                <a:ea typeface="Philosopher"/>
                <a:cs typeface="Philosopher"/>
                <a:sym typeface="Philosopher"/>
              </a:rPr>
              <a:t>Įsitraukimas</a:t>
            </a:r>
            <a:endParaRPr sz="27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26" name="Google Shape;226;p24"/>
          <p:cNvSpPr txBox="1"/>
          <p:nvPr/>
        </p:nvSpPr>
        <p:spPr>
          <a:xfrm>
            <a:off x="3551225" y="4413438"/>
            <a:ext cx="5820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latin typeface="Philosopher"/>
                <a:ea typeface="Philosopher"/>
                <a:cs typeface="Philosopher"/>
                <a:sym typeface="Philosopher"/>
              </a:rPr>
              <a:t>Iššūkiai ir galimybės</a:t>
            </a:r>
            <a:endParaRPr sz="27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27" name="Google Shape;227;p24"/>
          <p:cNvSpPr/>
          <p:nvPr/>
        </p:nvSpPr>
        <p:spPr>
          <a:xfrm>
            <a:off x="7056425" y="2633283"/>
            <a:ext cx="1251850" cy="1154832"/>
          </a:xfrm>
          <a:custGeom>
            <a:avLst/>
            <a:gdLst/>
            <a:ahLst/>
            <a:cxnLst/>
            <a:rect l="l" t="t" r="r" b="b"/>
            <a:pathLst>
              <a:path w="3129626" h="2887080" extrusionOk="0">
                <a:moveTo>
                  <a:pt x="0" y="0"/>
                </a:moveTo>
                <a:lnTo>
                  <a:pt x="3129626" y="0"/>
                </a:lnTo>
                <a:lnTo>
                  <a:pt x="3129626" y="2887080"/>
                </a:lnTo>
                <a:lnTo>
                  <a:pt x="0" y="2887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28" name="Google Shape;22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"/>
          <p:cNvSpPr/>
          <p:nvPr/>
        </p:nvSpPr>
        <p:spPr>
          <a:xfrm>
            <a:off x="8202700" y="1616338"/>
            <a:ext cx="3508200" cy="2574900"/>
          </a:xfrm>
          <a:prstGeom prst="ellipse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5"/>
          <p:cNvSpPr/>
          <p:nvPr/>
        </p:nvSpPr>
        <p:spPr>
          <a:xfrm>
            <a:off x="2362925" y="4222525"/>
            <a:ext cx="3694200" cy="2354700"/>
          </a:xfrm>
          <a:prstGeom prst="ellipse">
            <a:avLst/>
          </a:prstGeom>
          <a:solidFill>
            <a:srgbClr val="FFE77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5"/>
          <p:cNvSpPr/>
          <p:nvPr/>
        </p:nvSpPr>
        <p:spPr>
          <a:xfrm>
            <a:off x="6300750" y="4115050"/>
            <a:ext cx="3508200" cy="25749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5"/>
          <p:cNvSpPr/>
          <p:nvPr/>
        </p:nvSpPr>
        <p:spPr>
          <a:xfrm>
            <a:off x="608100" y="1714800"/>
            <a:ext cx="3399900" cy="2574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2383050" y="393400"/>
            <a:ext cx="7425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Pagrindiniai principai, kuriais vadovaujamasi kuriant patrauklią mokymosi patirtį. 1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38" name="Google Shape;238;p25"/>
          <p:cNvGrpSpPr/>
          <p:nvPr/>
        </p:nvGrpSpPr>
        <p:grpSpPr>
          <a:xfrm>
            <a:off x="5470062" y="1356710"/>
            <a:ext cx="1251876" cy="358096"/>
            <a:chOff x="5470062" y="1167647"/>
            <a:chExt cx="1251876" cy="358096"/>
          </a:xfrm>
        </p:grpSpPr>
        <p:sp>
          <p:nvSpPr>
            <p:cNvPr id="239" name="Google Shape;239;p25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2" name="Google Shape;242;p25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5"/>
          <p:cNvSpPr txBox="1"/>
          <p:nvPr/>
        </p:nvSpPr>
        <p:spPr>
          <a:xfrm>
            <a:off x="460950" y="2067250"/>
            <a:ext cx="36942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Aktualumas: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Užtikrinkite, kad turinys atitiktų besimokančiųjų tikslus, poreikius ir realų pritaikymą.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44" name="Google Shape;244;p25"/>
          <p:cNvSpPr txBox="1"/>
          <p:nvPr/>
        </p:nvSpPr>
        <p:spPr>
          <a:xfrm>
            <a:off x="8295250" y="1909450"/>
            <a:ext cx="3323100" cy="23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Interaktyvumas: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Įtraukite veiklas, skatinančias dalyvauti, diskutuoti ir mokytis per praktiką.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45" name="Google Shape;245;p25"/>
          <p:cNvSpPr txBox="1"/>
          <p:nvPr/>
        </p:nvSpPr>
        <p:spPr>
          <a:xfrm>
            <a:off x="2167175" y="4379275"/>
            <a:ext cx="4085700" cy="23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Atsiliepimai</a:t>
            </a: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Pateikite grįžtamąjį ryšį, tai reikalinga besimokančiųjų pažangai ir motyvacijai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 stengtis.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46" name="Google Shape;246;p25"/>
          <p:cNvSpPr txBox="1"/>
          <p:nvPr/>
        </p:nvSpPr>
        <p:spPr>
          <a:xfrm>
            <a:off x="6207750" y="4407025"/>
            <a:ext cx="36942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>
                <a:latin typeface="Philosopher"/>
                <a:ea typeface="Philosopher"/>
                <a:cs typeface="Philosopher"/>
                <a:sym typeface="Philosopher"/>
              </a:rPr>
              <a:t>Pritaikomumas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Dizainas pritaikytas įvairiems mokymosi stiliams ir poreikiams, skirtingiems tempams ir formatams.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47" name="Google Shape;247;p25"/>
          <p:cNvSpPr/>
          <p:nvPr/>
        </p:nvSpPr>
        <p:spPr>
          <a:xfrm rot="2168123">
            <a:off x="4884701" y="2035241"/>
            <a:ext cx="2441309" cy="2252107"/>
          </a:xfrm>
          <a:custGeom>
            <a:avLst/>
            <a:gdLst/>
            <a:ahLst/>
            <a:cxnLst/>
            <a:rect l="l" t="t" r="r" b="b"/>
            <a:pathLst>
              <a:path w="3129626" h="2887080" extrusionOk="0">
                <a:moveTo>
                  <a:pt x="0" y="0"/>
                </a:moveTo>
                <a:lnTo>
                  <a:pt x="3129626" y="0"/>
                </a:lnTo>
                <a:lnTo>
                  <a:pt x="3129626" y="2887080"/>
                </a:lnTo>
                <a:lnTo>
                  <a:pt x="0" y="2887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48" name="Google Shape;24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>
            <a:off x="7729600" y="1629450"/>
            <a:ext cx="3964200" cy="23547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6"/>
          <p:cNvSpPr/>
          <p:nvPr/>
        </p:nvSpPr>
        <p:spPr>
          <a:xfrm>
            <a:off x="6386250" y="3961775"/>
            <a:ext cx="3508200" cy="2574900"/>
          </a:xfrm>
          <a:prstGeom prst="ellipse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6"/>
          <p:cNvSpPr/>
          <p:nvPr/>
        </p:nvSpPr>
        <p:spPr>
          <a:xfrm>
            <a:off x="2220900" y="3945025"/>
            <a:ext cx="3964200" cy="28335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6"/>
          <p:cNvSpPr/>
          <p:nvPr/>
        </p:nvSpPr>
        <p:spPr>
          <a:xfrm>
            <a:off x="473900" y="1705650"/>
            <a:ext cx="3694200" cy="2354700"/>
          </a:xfrm>
          <a:prstGeom prst="ellipse">
            <a:avLst/>
          </a:prstGeom>
          <a:solidFill>
            <a:srgbClr val="FFE77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2383050" y="357325"/>
            <a:ext cx="7425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Pagrindiniai principai, kuriais vadovaujamasi kuriant patrauklią mokymosi patirtį. 2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endParaRPr sz="2800" b="1" u="sng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58" name="Google Shape;258;p26"/>
          <p:cNvGrpSpPr/>
          <p:nvPr/>
        </p:nvGrpSpPr>
        <p:grpSpPr>
          <a:xfrm>
            <a:off x="5470012" y="1367709"/>
            <a:ext cx="1251984" cy="358200"/>
            <a:chOff x="5470062" y="1167647"/>
            <a:chExt cx="1251984" cy="358200"/>
          </a:xfrm>
        </p:grpSpPr>
        <p:sp>
          <p:nvSpPr>
            <p:cNvPr id="259" name="Google Shape;259;p26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6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6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2" name="Google Shape;262;p2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6"/>
          <p:cNvSpPr txBox="1"/>
          <p:nvPr/>
        </p:nvSpPr>
        <p:spPr>
          <a:xfrm>
            <a:off x="6471750" y="4297175"/>
            <a:ext cx="33372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Aiškumas:</a:t>
            </a:r>
            <a:br>
              <a:rPr lang="cs-CZ" sz="2200"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Turinį pateikite aiškiai ir nuosekliai. Venkite nebūtinos sudėtingos informacijos.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64" name="Google Shape;264;p26"/>
          <p:cNvSpPr txBox="1"/>
          <p:nvPr/>
        </p:nvSpPr>
        <p:spPr>
          <a:xfrm>
            <a:off x="338900" y="1972250"/>
            <a:ext cx="39642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Vertinimas: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Įtraukite pavyzdžius apie realaus pasaulio iššūkius ir meistriškumo matavimą.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65" name="Google Shape;265;p26"/>
          <p:cNvSpPr txBox="1"/>
          <p:nvPr/>
        </p:nvSpPr>
        <p:spPr>
          <a:xfrm>
            <a:off x="7664200" y="1812450"/>
            <a:ext cx="40950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Motyvacija:</a:t>
            </a:r>
            <a:br>
              <a:rPr lang="cs-CZ" sz="2200"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Naudokite įdomias istorijas, vizualus, ir scenarijus, kad paveiktumėte besimokančiųjų emocijas.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66" name="Google Shape;266;p26"/>
          <p:cNvSpPr txBox="1"/>
          <p:nvPr/>
        </p:nvSpPr>
        <p:spPr>
          <a:xfrm>
            <a:off x="2703900" y="4248925"/>
            <a:ext cx="2998200" cy="23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Bendradarbiavimas:</a:t>
            </a:r>
            <a:br>
              <a:rPr lang="cs-CZ" sz="2200"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Skatinkite bendradarbiavimą per grupinį darbą, diskusijas, mokymasi bendradarbiaujant.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67" name="Google Shape;267;p26"/>
          <p:cNvSpPr/>
          <p:nvPr/>
        </p:nvSpPr>
        <p:spPr>
          <a:xfrm rot="2168123">
            <a:off x="4884701" y="2035241"/>
            <a:ext cx="2441309" cy="2252107"/>
          </a:xfrm>
          <a:custGeom>
            <a:avLst/>
            <a:gdLst/>
            <a:ahLst/>
            <a:cxnLst/>
            <a:rect l="l" t="t" r="r" b="b"/>
            <a:pathLst>
              <a:path w="3129626" h="2887080" extrusionOk="0">
                <a:moveTo>
                  <a:pt x="0" y="0"/>
                </a:moveTo>
                <a:lnTo>
                  <a:pt x="3129626" y="0"/>
                </a:lnTo>
                <a:lnTo>
                  <a:pt x="3129626" y="2887080"/>
                </a:lnTo>
                <a:lnTo>
                  <a:pt x="0" y="2887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68" name="Google Shape;26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7"/>
          <p:cNvPicPr preferRelativeResize="0"/>
          <p:nvPr/>
        </p:nvPicPr>
        <p:blipFill rotWithShape="1">
          <a:blip r:embed="rId3">
            <a:alphaModFix/>
          </a:blip>
          <a:srcRect r="3474" b="5159"/>
          <a:stretch/>
        </p:blipFill>
        <p:spPr>
          <a:xfrm>
            <a:off x="7459775" y="3085100"/>
            <a:ext cx="4686800" cy="38490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7"/>
          <p:cNvSpPr txBox="1"/>
          <p:nvPr/>
        </p:nvSpPr>
        <p:spPr>
          <a:xfrm>
            <a:off x="3897874" y="296425"/>
            <a:ext cx="5100351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Mažos</a:t>
            </a:r>
            <a:r>
              <a:rPr lang="cs-CZ" sz="28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800" b="1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grupės</a:t>
            </a:r>
            <a:r>
              <a:rPr lang="cs-CZ" sz="28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800" b="1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veikla</a:t>
            </a:r>
            <a:r>
              <a:rPr lang="cs-CZ" sz="28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lang="cs-CZ" sz="2800" b="1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trumpo</a:t>
            </a:r>
            <a:r>
              <a:rPr lang="cs-CZ" sz="28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800" b="1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užsiėmimo</a:t>
            </a:r>
            <a:r>
              <a:rPr lang="cs-CZ" sz="28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800" b="1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kūrimas</a:t>
            </a:r>
            <a:endParaRPr sz="2800" b="1" i="0" u="none" strike="noStrike" cap="none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75" name="Google Shape;275;p27"/>
          <p:cNvGrpSpPr/>
          <p:nvPr/>
        </p:nvGrpSpPr>
        <p:grpSpPr>
          <a:xfrm>
            <a:off x="5470021" y="1167649"/>
            <a:ext cx="1096393" cy="258975"/>
            <a:chOff x="5470062" y="1167647"/>
            <a:chExt cx="1251876" cy="358096"/>
          </a:xfrm>
        </p:grpSpPr>
        <p:sp>
          <p:nvSpPr>
            <p:cNvPr id="276" name="Google Shape;276;p27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9" name="Google Shape;279;p27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7"/>
          <p:cNvSpPr txBox="1"/>
          <p:nvPr/>
        </p:nvSpPr>
        <p:spPr>
          <a:xfrm>
            <a:off x="700425" y="1455825"/>
            <a:ext cx="8001600" cy="500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Philosopher"/>
              <a:buAutoNum type="arabicPeriod"/>
            </a:pP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Grupės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po </a:t>
            </a:r>
            <a:r>
              <a:rPr lang="cs-CZ" sz="21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3-4 </a:t>
            </a:r>
            <a:r>
              <a:rPr lang="cs-CZ" sz="2100" b="1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žmones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(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daugiausiai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8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grupės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)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;</a:t>
            </a:r>
            <a:endParaRPr sz="21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61950">
              <a:lnSpc>
                <a:spcPct val="115000"/>
              </a:lnSpc>
              <a:spcBef>
                <a:spcPts val="1000"/>
              </a:spcBef>
              <a:buSzPts val="2100"/>
              <a:buFont typeface="Philosopher"/>
              <a:buAutoNum type="arabicPeriod"/>
            </a:pP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8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šablonai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kaip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sukurti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trumpą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užsiėmimą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(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kiekvienas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šablonas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turi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instrukcijas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apie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specifinį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dizaino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principą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);</a:t>
            </a:r>
            <a:endParaRPr sz="21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Philosopher"/>
              <a:buAutoNum type="arabicPeriod"/>
            </a:pP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Grupė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sukuria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trumpą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užsiėmimą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pagal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gautą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dizaino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principą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.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Parinkite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temas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susijusias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su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sunkiai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pasiekiamų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besimokančiųjų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interesais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ir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turėkite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omeny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skaitmenines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aplinkas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;</a:t>
            </a:r>
            <a:endParaRPr sz="21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Philosopher"/>
              <a:buAutoNum type="arabicPeriod"/>
            </a:pP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Kiekviena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grupė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pristato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sukurtas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trumpus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užsiėmimus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endParaRPr sz="21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paaiškina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kaip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buvo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pritaikytas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dizaino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principas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;</a:t>
            </a:r>
            <a:endParaRPr sz="21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Philosopher"/>
              <a:buAutoNum type="arabicPeriod"/>
            </a:pP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Grupės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viena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kitai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suteikia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konstruktyvų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grįžtamąjį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latin typeface="Philosopher"/>
                <a:ea typeface="Philosopher"/>
                <a:cs typeface="Philosopher"/>
                <a:sym typeface="Philosopher"/>
              </a:rPr>
              <a:t>ryšį</a:t>
            </a:r>
            <a:r>
              <a:rPr lang="cs-CZ" sz="2100" b="1" dirty="0">
                <a:latin typeface="Philosopher"/>
                <a:ea typeface="Philosopher"/>
                <a:cs typeface="Philosopher"/>
                <a:sym typeface="Philosopher"/>
              </a:rPr>
              <a:t>.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pabrėžia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kas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buvo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gerai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, o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ką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galima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latin typeface="Philosopher"/>
                <a:ea typeface="Philosopher"/>
                <a:cs typeface="Philosopher"/>
                <a:sym typeface="Philosopher"/>
              </a:rPr>
              <a:t>tobulinti</a:t>
            </a:r>
            <a:r>
              <a:rPr lang="cs-CZ" sz="21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100" dirty="0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81" name="Google Shape;28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8650" y="1466650"/>
            <a:ext cx="5243351" cy="524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8"/>
          <p:cNvSpPr txBox="1"/>
          <p:nvPr/>
        </p:nvSpPr>
        <p:spPr>
          <a:xfrm>
            <a:off x="3897883" y="609318"/>
            <a:ext cx="4396233" cy="44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1 šablonas: aktualumas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88" name="Google Shape;288;p28"/>
          <p:cNvGrpSpPr/>
          <p:nvPr/>
        </p:nvGrpSpPr>
        <p:grpSpPr>
          <a:xfrm>
            <a:off x="5470062" y="1167647"/>
            <a:ext cx="1251876" cy="358096"/>
            <a:chOff x="5470062" y="1167647"/>
            <a:chExt cx="1251876" cy="358096"/>
          </a:xfrm>
        </p:grpSpPr>
        <p:sp>
          <p:nvSpPr>
            <p:cNvPr id="289" name="Google Shape;289;p28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2" name="Google Shape;292;p28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8"/>
          <p:cNvSpPr txBox="1"/>
          <p:nvPr/>
        </p:nvSpPr>
        <p:spPr>
          <a:xfrm>
            <a:off x="772200" y="1985775"/>
            <a:ext cx="8775000" cy="4396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Mokymosi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tikslas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4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aiškiai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nurodykite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trumpo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užsiėmimo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tikslą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„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Kabliukas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”: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temą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pradėkite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realiu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scenarijumi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ar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klausimu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kuris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sudomintų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besimokančius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Pritaikymo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veikla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įtraukite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užduotį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kurioje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besimokantieji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praktiškai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pritaikys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užsiėmimo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turinį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Diskusija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skatinkite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diskusija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apie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užsiėmimo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medžiagą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ir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gyvenimiškos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patirties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ryšį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.  </a:t>
            </a:r>
            <a:endParaRPr sz="1200" dirty="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2400" dirty="0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94" name="Google Shape;29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9"/>
          <p:cNvPicPr preferRelativeResize="0"/>
          <p:nvPr/>
        </p:nvPicPr>
        <p:blipFill rotWithShape="1">
          <a:blip r:embed="rId3">
            <a:alphaModFix amt="19000"/>
          </a:blip>
          <a:srcRect t="10836" b="4832"/>
          <a:stretch/>
        </p:blipFill>
        <p:spPr>
          <a:xfrm>
            <a:off x="5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9"/>
          <p:cNvSpPr txBox="1"/>
          <p:nvPr/>
        </p:nvSpPr>
        <p:spPr>
          <a:xfrm>
            <a:off x="3897874" y="609325"/>
            <a:ext cx="4731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2 šablonas: interaktyvumas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01" name="Google Shape;301;p29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02" name="Google Shape;302;p2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5" name="Google Shape;305;p29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9"/>
          <p:cNvSpPr txBox="1"/>
          <p:nvPr/>
        </p:nvSpPr>
        <p:spPr>
          <a:xfrm>
            <a:off x="1367526" y="1843750"/>
            <a:ext cx="9456900" cy="487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Mokymosi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tikslas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400" b="1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nurodykite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numatomą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užsiėmimo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rezultatą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Interaktyvi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veikla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įtraukite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veiklą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kuri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reikalauja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besimokančiųjų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dalyvavimo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pvz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.: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grupinę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diskusiją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atvejo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analizę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ar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interaktyvią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viktoriną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Bendradarbiavimas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įtraukite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bendradarbiavimo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elementą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skatinantį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besimokančiuosius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dirbti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kartu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sprendžiant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problemą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ar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atliekant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užduotį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Grįžtamasis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ryšys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400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iškart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po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veiklos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žinių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užtvirtinimui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suteikite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tiesioginį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grįžtamąjį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ryšį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dirty="0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07" name="Google Shape;30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0"/>
          <p:cNvPicPr preferRelativeResize="0"/>
          <p:nvPr/>
        </p:nvPicPr>
        <p:blipFill rotWithShape="1">
          <a:blip r:embed="rId3">
            <a:alphaModFix amt="50000"/>
          </a:blip>
          <a:srcRect l="16492"/>
          <a:stretch/>
        </p:blipFill>
        <p:spPr>
          <a:xfrm>
            <a:off x="6447433" y="1715125"/>
            <a:ext cx="5510994" cy="44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0"/>
          <p:cNvSpPr txBox="1"/>
          <p:nvPr/>
        </p:nvSpPr>
        <p:spPr>
          <a:xfrm>
            <a:off x="3413748" y="293175"/>
            <a:ext cx="53646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 šablonas: grįžtamasis ryšys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14" name="Google Shape;314;p30"/>
          <p:cNvGrpSpPr/>
          <p:nvPr/>
        </p:nvGrpSpPr>
        <p:grpSpPr>
          <a:xfrm>
            <a:off x="5470062" y="862847"/>
            <a:ext cx="1251984" cy="358200"/>
            <a:chOff x="5470062" y="1167647"/>
            <a:chExt cx="1251984" cy="358200"/>
          </a:xfrm>
        </p:grpSpPr>
        <p:sp>
          <p:nvSpPr>
            <p:cNvPr id="315" name="Google Shape;315;p30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8" name="Google Shape;318;p30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0"/>
          <p:cNvSpPr txBox="1"/>
          <p:nvPr/>
        </p:nvSpPr>
        <p:spPr>
          <a:xfrm>
            <a:off x="236950" y="1715125"/>
            <a:ext cx="6242400" cy="494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Mokymo</a:t>
            </a:r>
            <a:r>
              <a:rPr lang="cs-CZ" sz="20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tikslas</a:t>
            </a:r>
            <a:r>
              <a:rPr lang="cs-CZ" sz="20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nurodykite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numatomą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užsiėmimo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rezultatą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0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Vertinimas</a:t>
            </a:r>
            <a:r>
              <a:rPr lang="cs-CZ" sz="20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įtraukite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ugdomojo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vertinimo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užduotį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kurioje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besimokantieji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galėtų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pritaikyti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tai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ko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išmoko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0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Grįžtamojo</a:t>
            </a:r>
            <a:r>
              <a:rPr lang="cs-CZ" sz="20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ryšio</a:t>
            </a:r>
            <a:r>
              <a:rPr lang="cs-CZ" sz="20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ciklas</a:t>
            </a:r>
            <a:r>
              <a:rPr lang="cs-CZ" sz="20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nurodykite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kaip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besimokantieji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gaus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grįžtamąjį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ryšį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apie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savo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pasiekimus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(per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savęs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vertinimą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bendradarbiaujant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su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kolegomis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arba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per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dėstytojo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atsiliepimus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).</a:t>
            </a:r>
            <a:endParaRPr sz="20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Refleksija</a:t>
            </a:r>
            <a:r>
              <a:rPr lang="cs-CZ" sz="20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įtraukite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skyrių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kuriame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besimokantieji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apmąstytų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įvertinimo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rezultatus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ir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nustatytų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tobulintinas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latin typeface="Philosopher"/>
                <a:ea typeface="Philosopher"/>
                <a:cs typeface="Philosopher"/>
                <a:sym typeface="Philosopher"/>
              </a:rPr>
              <a:t>sritis</a:t>
            </a:r>
            <a:r>
              <a:rPr lang="cs-CZ" sz="20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000" b="1" dirty="0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20" name="Google Shape;32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13" descr="Close-up of hands holding coins&#10;&#10;Description automatically generated with medium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5403" r="25404"/>
          <a:stretch/>
        </p:blipFill>
        <p:spPr>
          <a:xfrm>
            <a:off x="1610913" y="1464429"/>
            <a:ext cx="2771775" cy="37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7554300" y="811693"/>
            <a:ext cx="2019265" cy="36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 MODULIS</a:t>
            </a:r>
            <a:endParaRPr sz="1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7201695" y="2174891"/>
            <a:ext cx="39762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cs-CZ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Šį modulį sudaro 14 valandų mokymosi turinio.</a:t>
            </a:r>
            <a:endParaRPr sz="2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51;p13"/>
          <p:cNvSpPr txBox="1"/>
          <p:nvPr/>
        </p:nvSpPr>
        <p:spPr>
          <a:xfrm>
            <a:off x="6338352" y="3544800"/>
            <a:ext cx="3235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6 valandos </a:t>
            </a:r>
            <a:endParaRPr sz="24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gyvo (F2F) mokymosi </a:t>
            </a:r>
            <a:endParaRPr sz="24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2" name="Google Shape;52;p13"/>
          <p:cNvSpPr txBox="1"/>
          <p:nvPr/>
        </p:nvSpPr>
        <p:spPr>
          <a:xfrm>
            <a:off x="8935206" y="3544796"/>
            <a:ext cx="29190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8 valandos savarankiško mokymosi </a:t>
            </a:r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6330156" y="4656100"/>
            <a:ext cx="2761818" cy="2088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Šis</a:t>
            </a:r>
            <a:r>
              <a:rPr lang="cs-CZ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-CZ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pristatymas</a:t>
            </a:r>
            <a:r>
              <a:rPr lang="cs-CZ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-CZ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apima</a:t>
            </a:r>
            <a:r>
              <a:rPr lang="cs-CZ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6 </a:t>
            </a:r>
            <a:r>
              <a:rPr lang="cs-CZ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valandas</a:t>
            </a:r>
            <a:r>
              <a:rPr lang="cs-CZ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-CZ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gyvo</a:t>
            </a:r>
            <a:r>
              <a:rPr lang="cs-CZ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(F2F) </a:t>
            </a:r>
            <a:r>
              <a:rPr lang="cs-CZ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mokymosi</a:t>
            </a:r>
            <a:r>
              <a:rPr lang="cs-CZ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Kartu </a:t>
            </a:r>
            <a:r>
              <a:rPr lang="cs-CZ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</a:t>
            </a:r>
            <a:r>
              <a:rPr lang="cs-CZ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-CZ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juo</a:t>
            </a:r>
            <a:r>
              <a:rPr lang="cs-CZ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-CZ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pateikiamas</a:t>
            </a:r>
            <a:r>
              <a:rPr lang="cs-CZ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-CZ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užsiėmimo</a:t>
            </a:r>
            <a:r>
              <a:rPr lang="cs-CZ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-CZ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planas</a:t>
            </a:r>
            <a:r>
              <a:rPr lang="cs-CZ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-CZ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vedėjui</a:t>
            </a:r>
            <a:r>
              <a:rPr lang="cs-CZ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" name="Google Shape;54;p13"/>
          <p:cNvSpPr txBox="1"/>
          <p:nvPr/>
        </p:nvSpPr>
        <p:spPr>
          <a:xfrm>
            <a:off x="8935200" y="4772375"/>
            <a:ext cx="2919000" cy="14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cs-CZ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Peržiūrėkite savarankiškam mokymuisi skirtus išteklius savo tempu!</a:t>
            </a:r>
            <a:endParaRPr sz="1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5" name="Google Shape;55;p13"/>
          <p:cNvGrpSpPr/>
          <p:nvPr/>
        </p:nvGrpSpPr>
        <p:grpSpPr>
          <a:xfrm>
            <a:off x="7937994" y="1428370"/>
            <a:ext cx="1251876" cy="358096"/>
            <a:chOff x="5470062" y="1167647"/>
            <a:chExt cx="1251876" cy="358096"/>
          </a:xfrm>
        </p:grpSpPr>
        <p:sp>
          <p:nvSpPr>
            <p:cNvPr id="56" name="Google Shape;56;p13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" name="Google Shape;59;p13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2595" y="-167864"/>
            <a:ext cx="2386989" cy="168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1"/>
          <p:cNvPicPr preferRelativeResize="0"/>
          <p:nvPr/>
        </p:nvPicPr>
        <p:blipFill rotWithShape="1">
          <a:blip r:embed="rId3">
            <a:alphaModFix amt="10000"/>
          </a:blip>
          <a:srcRect t="12181" b="1101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1"/>
          <p:cNvSpPr txBox="1"/>
          <p:nvPr/>
        </p:nvSpPr>
        <p:spPr>
          <a:xfrm>
            <a:off x="3321575" y="541200"/>
            <a:ext cx="55488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4 šablonas: gebėjimas prisitaikyti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27" name="Google Shape;327;p31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28" name="Google Shape;328;p31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1" name="Google Shape;331;p31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1"/>
          <p:cNvSpPr txBox="1"/>
          <p:nvPr/>
        </p:nvSpPr>
        <p:spPr>
          <a:xfrm>
            <a:off x="1501925" y="2110538"/>
            <a:ext cx="9188100" cy="445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Mokymo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tikslas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nurodykite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numatomą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užsiėmimo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rezultatą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Galimi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būdai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400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įtraukite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skirtingų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formatų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(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teksto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vaizdo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garso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)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turinį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kad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būtų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patenkinti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įvairūs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mokymosi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poreikiai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dirty="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Tolimesnis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mokymasis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pasiūlykite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papildomų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išteklių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arba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veiklų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tiems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, kurie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nori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gilintis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į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temą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dirty="0">
              <a:latin typeface="Philosopher"/>
              <a:ea typeface="Philosopher"/>
              <a:cs typeface="Philosopher"/>
              <a:sym typeface="Philosopher"/>
            </a:endParaRPr>
          </a:p>
          <a:p>
            <a:pPr lv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Pritaikymas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suteikite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galimybę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rinktis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kaip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atsižvelgiant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į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pomėgius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ar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mokymosi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stilių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besimokantiems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geriausia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įsisavinti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tam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tikras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užsiėmimo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latin typeface="Philosopher"/>
                <a:ea typeface="Philosopher"/>
                <a:cs typeface="Philosopher"/>
                <a:sym typeface="Philosopher"/>
              </a:rPr>
              <a:t>dalis</a:t>
            </a:r>
            <a:r>
              <a:rPr lang="cs-CZ" sz="2400" dirty="0"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b="1" dirty="0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33" name="Google Shape;33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2"/>
          <p:cNvSpPr txBox="1"/>
          <p:nvPr/>
        </p:nvSpPr>
        <p:spPr>
          <a:xfrm>
            <a:off x="3897883" y="6093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5 šablonas: aiškumas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39" name="Google Shape;339;p32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40" name="Google Shape;340;p3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3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3" name="Google Shape;343;p32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2"/>
          <p:cNvSpPr txBox="1"/>
          <p:nvPr/>
        </p:nvSpPr>
        <p:spPr>
          <a:xfrm>
            <a:off x="313900" y="1839750"/>
            <a:ext cx="7210800" cy="4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Mokymosi tikslas:</a:t>
            </a:r>
            <a:r>
              <a:rPr lang="cs-CZ" sz="220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aiškiai suformuluokite norimą mokymosi rezultatą.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Paprastumas: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turinį pateikite aiškiai ir glaustai, vengdami žargono ar nereikalingo sudėtingumo.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Vaizdinės priemonės:</a:t>
            </a:r>
            <a:r>
              <a:rPr lang="cs-CZ" sz="220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pagrindinėms sąvokoms iliustruoti naudokite vaizdines priemones, pvz.: diagramas ar infografikus.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>
                <a:solidFill>
                  <a:schemeClr val="accent3"/>
                </a:solidFill>
                <a:latin typeface="Philosopher"/>
                <a:ea typeface="Philosopher"/>
                <a:cs typeface="Philosopher"/>
                <a:sym typeface="Philosopher"/>
              </a:rPr>
              <a:t>Žingsnis po žingsnio: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sudėtingus procesus suskirstykite į žingsnis po žingsnio instrukcijas.</a:t>
            </a:r>
            <a:endParaRPr sz="22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45" name="Google Shape;34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2300" y="1540900"/>
            <a:ext cx="4610500" cy="46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33"/>
          <p:cNvPicPr preferRelativeResize="0"/>
          <p:nvPr/>
        </p:nvPicPr>
        <p:blipFill rotWithShape="1">
          <a:blip r:embed="rId3">
            <a:alphaModFix amt="16000"/>
          </a:blip>
          <a:srcRect t="1912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3"/>
          <p:cNvSpPr txBox="1"/>
          <p:nvPr/>
        </p:nvSpPr>
        <p:spPr>
          <a:xfrm>
            <a:off x="3897883" y="6093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6 šablonas: vertinimas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53" name="Google Shape;353;p33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54" name="Google Shape;354;p33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7" name="Google Shape;357;p33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3"/>
          <p:cNvSpPr txBox="1"/>
          <p:nvPr/>
        </p:nvSpPr>
        <p:spPr>
          <a:xfrm>
            <a:off x="1304225" y="1872775"/>
            <a:ext cx="9583500" cy="4027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5000"/>
              </a:lnSpc>
              <a:spcBef>
                <a:spcPts val="1500"/>
              </a:spcBef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Mokymosi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tikslai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nurodykite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trumpo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užsiėmimo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tikslą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lvl="0">
              <a:lnSpc>
                <a:spcPct val="115000"/>
              </a:lnSpc>
              <a:spcBef>
                <a:spcPts val="1500"/>
              </a:spcBef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Žinių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taikymo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užduotis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sukurkite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užduotį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kurioje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besimokantieji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turės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pritaikyti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užsiėmimo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sąvokas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konkrečiam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scenarijui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Rubrika 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arba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kriterijai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4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pateikite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aiškius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užduoties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vertinimo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kriterijus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ir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paaiškinkite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vertinimo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kriterijus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4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4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Refleksija</a:t>
            </a: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įtraukite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refleksijos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laiką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kad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besimokantieji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aptartų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išmoko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vertinimo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procese.</a:t>
            </a:r>
            <a:endParaRPr sz="2400" b="1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59" name="Google Shape;35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4"/>
          <p:cNvPicPr preferRelativeResize="0"/>
          <p:nvPr/>
        </p:nvPicPr>
        <p:blipFill rotWithShape="1">
          <a:blip r:embed="rId3">
            <a:alphaModFix/>
          </a:blip>
          <a:srcRect l="-301" t="-1100" r="49994" b="1100"/>
          <a:stretch/>
        </p:blipFill>
        <p:spPr>
          <a:xfrm>
            <a:off x="0" y="2159725"/>
            <a:ext cx="5807273" cy="46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4"/>
          <p:cNvSpPr txBox="1"/>
          <p:nvPr/>
        </p:nvSpPr>
        <p:spPr>
          <a:xfrm>
            <a:off x="3897883" y="6093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7 šablonas: motyvacija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66" name="Google Shape;366;p34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67" name="Google Shape;367;p34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34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34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0" name="Google Shape;370;p34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4"/>
          <p:cNvSpPr txBox="1"/>
          <p:nvPr/>
        </p:nvSpPr>
        <p:spPr>
          <a:xfrm>
            <a:off x="5188925" y="2159725"/>
            <a:ext cx="6825600" cy="408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5000"/>
              </a:lnSpc>
              <a:spcBef>
                <a:spcPts val="1500"/>
              </a:spcBef>
            </a:pPr>
            <a:r>
              <a:rPr lang="cs-CZ" sz="21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Instrukcijos</a:t>
            </a:r>
            <a:r>
              <a:rPr lang="cs-CZ" sz="21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tikslas</a:t>
            </a:r>
            <a:r>
              <a:rPr lang="cs-CZ" sz="21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1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pibūdinkite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numatomą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trumpo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užsiėmimo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mokymosi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rezultatą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1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lvl="0">
              <a:lnSpc>
                <a:spcPct val="115000"/>
              </a:lnSpc>
              <a:spcBef>
                <a:spcPts val="1500"/>
              </a:spcBef>
            </a:pPr>
            <a:r>
              <a:rPr lang="cs-CZ" sz="21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Pasakojimas</a:t>
            </a:r>
            <a:r>
              <a:rPr lang="cs-CZ" sz="21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100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pradėkite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nuo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patrauklios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istorijos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ar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pasakojimo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susijusio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užsiėmimo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turiniu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1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1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Vaizdinis</a:t>
            </a:r>
            <a:r>
              <a:rPr lang="cs-CZ" sz="21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įtraukimas</a:t>
            </a:r>
            <a:r>
              <a:rPr lang="cs-CZ" sz="21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įtraukite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vaizdinius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ir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multimedijos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elementus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, kurie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paveiktų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emocijas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1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1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Kvietimas</a:t>
            </a:r>
            <a:r>
              <a:rPr lang="cs-CZ" sz="21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veiksmui</a:t>
            </a:r>
            <a:r>
              <a:rPr lang="cs-CZ" sz="21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100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užbaikite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įkvepiančiu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raginimu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imtis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veiksmų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Kvietimu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pritaikyti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tai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1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išmoko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100" b="1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72" name="Google Shape;37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5"/>
          <p:cNvPicPr preferRelativeResize="0"/>
          <p:nvPr/>
        </p:nvPicPr>
        <p:blipFill rotWithShape="1">
          <a:blip r:embed="rId3">
            <a:alphaModFix/>
          </a:blip>
          <a:srcRect r="4516" b="3428"/>
          <a:stretch/>
        </p:blipFill>
        <p:spPr>
          <a:xfrm>
            <a:off x="5709100" y="1965700"/>
            <a:ext cx="6450024" cy="489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5"/>
          <p:cNvSpPr txBox="1"/>
          <p:nvPr/>
        </p:nvSpPr>
        <p:spPr>
          <a:xfrm>
            <a:off x="3378148" y="303450"/>
            <a:ext cx="54357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8 šablonas: bendradarbiavimas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79" name="Google Shape;379;p35"/>
          <p:cNvGrpSpPr/>
          <p:nvPr/>
        </p:nvGrpSpPr>
        <p:grpSpPr>
          <a:xfrm>
            <a:off x="5470062" y="939047"/>
            <a:ext cx="1251984" cy="358200"/>
            <a:chOff x="5470062" y="1167647"/>
            <a:chExt cx="1251984" cy="358200"/>
          </a:xfrm>
        </p:grpSpPr>
        <p:sp>
          <p:nvSpPr>
            <p:cNvPr id="380" name="Google Shape;380;p3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3" name="Google Shape;383;p35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5"/>
          <p:cNvSpPr txBox="1"/>
          <p:nvPr/>
        </p:nvSpPr>
        <p:spPr>
          <a:xfrm>
            <a:off x="501874" y="1381575"/>
            <a:ext cx="5580873" cy="494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5000"/>
              </a:lnSpc>
              <a:spcBef>
                <a:spcPts val="1500"/>
              </a:spcBef>
            </a:pPr>
            <a:r>
              <a:rPr lang="cs-CZ" sz="20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Mokymosi</a:t>
            </a:r>
            <a:r>
              <a:rPr lang="cs-CZ" sz="20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tikslas</a:t>
            </a:r>
            <a:r>
              <a:rPr lang="cs-CZ" sz="20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nurodykite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konkretų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trumpo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užsiėmimo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tikslą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0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Grupinė</a:t>
            </a:r>
            <a:r>
              <a:rPr lang="cs-CZ" sz="20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užduotis</a:t>
            </a:r>
            <a:r>
              <a:rPr lang="cs-CZ" sz="20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įtraukite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bendrą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užduotį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kurią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atlikdami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besimokantieji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dirbtų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kartu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ir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sugalvotų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idėjų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ar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išanalizuotų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atvejį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bei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išpręstų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problemą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0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Diskusijų</a:t>
            </a:r>
            <a:r>
              <a:rPr lang="cs-CZ" sz="20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lenta:</a:t>
            </a:r>
            <a:r>
              <a:rPr lang="cs-CZ" sz="20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suteikite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virtualią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erdvę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kurioje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besimokantieji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galėtų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aptarti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ir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pasidalyti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savo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bendru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darbu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0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dirty="0" err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Refleksija</a:t>
            </a:r>
            <a:r>
              <a:rPr lang="cs-CZ" sz="20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įtraukite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refleksijos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laiką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,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kad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besimokantieji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galėtų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aptarti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bendradarbiavimo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privalumus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ir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sunkumus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000" b="1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85" name="Google Shape;38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6"/>
          <p:cNvSpPr/>
          <p:nvPr/>
        </p:nvSpPr>
        <p:spPr>
          <a:xfrm>
            <a:off x="3824064" y="1076946"/>
            <a:ext cx="4543871" cy="470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p36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652" r="14652"/>
          <a:stretch/>
        </p:blipFill>
        <p:spPr>
          <a:xfrm>
            <a:off x="5068883" y="2238750"/>
            <a:ext cx="205422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6"/>
          <p:cNvSpPr txBox="1"/>
          <p:nvPr/>
        </p:nvSpPr>
        <p:spPr>
          <a:xfrm>
            <a:off x="5464654" y="1678900"/>
            <a:ext cx="126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 sesija: 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93" name="Google Shape;393;p36"/>
          <p:cNvSpPr txBox="1"/>
          <p:nvPr/>
        </p:nvSpPr>
        <p:spPr>
          <a:xfrm>
            <a:off x="3824077" y="4787783"/>
            <a:ext cx="45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cs-CZ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Bendravimas ir sąveika</a:t>
            </a:r>
            <a:endParaRPr sz="2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4" name="Google Shape;39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7"/>
          <p:cNvSpPr txBox="1"/>
          <p:nvPr/>
        </p:nvSpPr>
        <p:spPr>
          <a:xfrm>
            <a:off x="3897906" y="603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Ankstesnės sesijos apibendrinimas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00" name="Google Shape;400;p37"/>
          <p:cNvGrpSpPr/>
          <p:nvPr/>
        </p:nvGrpSpPr>
        <p:grpSpPr>
          <a:xfrm>
            <a:off x="5470012" y="1360322"/>
            <a:ext cx="1251984" cy="358200"/>
            <a:chOff x="5470062" y="1167647"/>
            <a:chExt cx="1251984" cy="358200"/>
          </a:xfrm>
        </p:grpSpPr>
        <p:sp>
          <p:nvSpPr>
            <p:cNvPr id="401" name="Google Shape;401;p37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4" name="Google Shape;404;p37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7"/>
          <p:cNvSpPr txBox="1"/>
          <p:nvPr/>
        </p:nvSpPr>
        <p:spPr>
          <a:xfrm>
            <a:off x="3091750" y="2421588"/>
            <a:ext cx="840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>
                <a:latin typeface="Philosopher"/>
                <a:ea typeface="Philosopher"/>
                <a:cs typeface="Philosopher"/>
                <a:sym typeface="Philosopher"/>
              </a:rPr>
              <a:t>Įtraukiančios mokymosi patirties principai;</a:t>
            </a:r>
            <a:endParaRPr sz="3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06" name="Google Shape;406;p37"/>
          <p:cNvSpPr/>
          <p:nvPr/>
        </p:nvSpPr>
        <p:spPr>
          <a:xfrm>
            <a:off x="702614" y="1651824"/>
            <a:ext cx="2202877" cy="2093651"/>
          </a:xfrm>
          <a:custGeom>
            <a:avLst/>
            <a:gdLst/>
            <a:ahLst/>
            <a:cxnLst/>
            <a:rect l="l" t="t" r="r" b="b"/>
            <a:pathLst>
              <a:path w="2202877" h="2093651" extrusionOk="0">
                <a:moveTo>
                  <a:pt x="0" y="0"/>
                </a:moveTo>
                <a:lnTo>
                  <a:pt x="2202876" y="0"/>
                </a:lnTo>
                <a:lnTo>
                  <a:pt x="2202876" y="2093651"/>
                </a:lnTo>
                <a:lnTo>
                  <a:pt x="0" y="20936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7" name="Google Shape;407;p37"/>
          <p:cNvSpPr txBox="1"/>
          <p:nvPr/>
        </p:nvSpPr>
        <p:spPr>
          <a:xfrm>
            <a:off x="1248975" y="4425600"/>
            <a:ext cx="70452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Efektyvaus bendravimo ir sąveikos strategijų pagrindai.</a:t>
            </a:r>
            <a:endParaRPr sz="3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08" name="Google Shape;40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2075" y="3745475"/>
            <a:ext cx="2437675" cy="24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8"/>
          <p:cNvSpPr txBox="1"/>
          <p:nvPr/>
        </p:nvSpPr>
        <p:spPr>
          <a:xfrm>
            <a:off x="3897875" y="224754"/>
            <a:ext cx="43962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Komunikacijos strategijos skaitmeniniame švietime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5470048" y="1119045"/>
            <a:ext cx="1251876" cy="358096"/>
            <a:chOff x="5470062" y="1167647"/>
            <a:chExt cx="1251876" cy="358096"/>
          </a:xfrm>
        </p:grpSpPr>
        <p:sp>
          <p:nvSpPr>
            <p:cNvPr id="416" name="Google Shape;416;p38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9" name="Google Shape;419;p38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8"/>
          <p:cNvSpPr txBox="1"/>
          <p:nvPr/>
        </p:nvSpPr>
        <p:spPr>
          <a:xfrm>
            <a:off x="390900" y="2024575"/>
            <a:ext cx="5705100" cy="3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Philosopher"/>
              <a:buAutoNum type="arabicPeriod"/>
            </a:pPr>
            <a:r>
              <a:rPr lang="cs-CZ" sz="2500" b="1">
                <a:latin typeface="Philosopher"/>
                <a:ea typeface="Philosopher"/>
                <a:cs typeface="Philosopher"/>
                <a:sym typeface="Philosopher"/>
              </a:rPr>
              <a:t>Aiškios instrukcijos:</a:t>
            </a:r>
            <a:r>
              <a:rPr lang="cs-CZ" sz="2500">
                <a:latin typeface="Philosopher"/>
                <a:ea typeface="Philosopher"/>
                <a:cs typeface="Philosopher"/>
                <a:sym typeface="Philosopher"/>
              </a:rPr>
              <a:t> svarbu pateikti aiškias ir glaustas mokymosi instrukcijas;</a:t>
            </a:r>
            <a:endParaRPr sz="25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Philosopher"/>
              <a:buAutoNum type="arabicPeriod"/>
            </a:pPr>
            <a:r>
              <a:rPr lang="cs-CZ" sz="2500" b="1">
                <a:latin typeface="Philosopher"/>
                <a:ea typeface="Philosopher"/>
                <a:cs typeface="Philosopher"/>
                <a:sym typeface="Philosopher"/>
              </a:rPr>
              <a:t>Laiku suteiktas grįžtamasis ryšys:</a:t>
            </a:r>
            <a:r>
              <a:rPr lang="cs-CZ" sz="2500">
                <a:latin typeface="Philosopher"/>
                <a:ea typeface="Philosopher"/>
                <a:cs typeface="Philosopher"/>
                <a:sym typeface="Philosopher"/>
              </a:rPr>
              <a:t> grįžtamojo ryšio laikas ir vieta yra svarbūs besimokančiųjų motyvacijos ir pažangos palaikymui;</a:t>
            </a:r>
            <a:endParaRPr sz="2500" i="1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21" name="Google Shape;42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5325" y="1759925"/>
            <a:ext cx="5798777" cy="47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9"/>
          <p:cNvSpPr txBox="1"/>
          <p:nvPr/>
        </p:nvSpPr>
        <p:spPr>
          <a:xfrm>
            <a:off x="3897875" y="224754"/>
            <a:ext cx="43962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Komunikacijos strategijos skaitmeniniame švietime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28" name="Google Shape;428;p39"/>
          <p:cNvGrpSpPr/>
          <p:nvPr/>
        </p:nvGrpSpPr>
        <p:grpSpPr>
          <a:xfrm>
            <a:off x="5470048" y="1119045"/>
            <a:ext cx="1251984" cy="358200"/>
            <a:chOff x="5470062" y="1167647"/>
            <a:chExt cx="1251984" cy="358200"/>
          </a:xfrm>
        </p:grpSpPr>
        <p:sp>
          <p:nvSpPr>
            <p:cNvPr id="429" name="Google Shape;429;p3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2" name="Google Shape;432;p39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9"/>
          <p:cNvSpPr txBox="1"/>
          <p:nvPr/>
        </p:nvSpPr>
        <p:spPr>
          <a:xfrm>
            <a:off x="6437100" y="2293600"/>
            <a:ext cx="5622300" cy="3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3. Interaktyvus turinys: </a:t>
            </a:r>
            <a:r>
              <a:rPr lang="cs-CZ" sz="2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interaktyvus turinys kaip: viktorinos, apklausos, diskusijos, gali padidinti susidomėjimą.</a:t>
            </a:r>
            <a:endParaRPr sz="25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4. Multimedija:</a:t>
            </a:r>
            <a:r>
              <a:rPr lang="cs-CZ" sz="2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pateikite elementus, kurie padeda įvairiais būdais perteikti informaciją;</a:t>
            </a:r>
            <a:endParaRPr sz="25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5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Ir kiti…</a:t>
            </a:r>
            <a:endParaRPr sz="2500" i="1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34" name="Google Shape;434;p3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13400" y="2154275"/>
            <a:ext cx="5403528" cy="360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0"/>
          <p:cNvSpPr/>
          <p:nvPr/>
        </p:nvSpPr>
        <p:spPr>
          <a:xfrm>
            <a:off x="7728975" y="4571900"/>
            <a:ext cx="3642300" cy="14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0"/>
          <p:cNvSpPr txBox="1"/>
          <p:nvPr/>
        </p:nvSpPr>
        <p:spPr>
          <a:xfrm>
            <a:off x="1161963" y="172213"/>
            <a:ext cx="10209300" cy="11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Interaktyvi apklausa: </a:t>
            </a:r>
            <a:endParaRPr sz="22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aptarkite pageidaujamas komunikacijos priemones ir socialinės medijos platformas</a:t>
            </a:r>
            <a:endParaRPr sz="22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42" name="Google Shape;442;p40"/>
          <p:cNvGrpSpPr/>
          <p:nvPr/>
        </p:nvGrpSpPr>
        <p:grpSpPr>
          <a:xfrm>
            <a:off x="5640685" y="1194945"/>
            <a:ext cx="1251876" cy="358096"/>
            <a:chOff x="5470062" y="1167647"/>
            <a:chExt cx="1251876" cy="358096"/>
          </a:xfrm>
        </p:grpSpPr>
        <p:sp>
          <p:nvSpPr>
            <p:cNvPr id="443" name="Google Shape;443;p40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40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6" name="Google Shape;446;p40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0"/>
          <p:cNvSpPr txBox="1"/>
          <p:nvPr/>
        </p:nvSpPr>
        <p:spPr>
          <a:xfrm>
            <a:off x="758325" y="4225800"/>
            <a:ext cx="6837600" cy="18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 b="1">
                <a:latin typeface="Philosopher"/>
                <a:ea typeface="Philosopher"/>
                <a:cs typeface="Philosopher"/>
                <a:sym typeface="Philosopher"/>
              </a:rPr>
              <a:t>KLAUSIMAI: </a:t>
            </a:r>
            <a:endParaRPr sz="2000" b="1"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Char char="○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Įvardinkite komunikacijos priemones, kuriomis galima sudominti besimokančiuosius;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Char char="○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Pasidalykite patirtimi, kaip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švietimo tikslais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naudoti socialinės medijos platformas;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48" name="Google Shape;448;p40"/>
          <p:cNvPicPr preferRelativeResize="0"/>
          <p:nvPr/>
        </p:nvPicPr>
        <p:blipFill rotWithShape="1">
          <a:blip r:embed="rId4">
            <a:alphaModFix/>
          </a:blip>
          <a:srcRect l="13292" t="12820" r="12363" b="10820"/>
          <a:stretch/>
        </p:blipFill>
        <p:spPr>
          <a:xfrm>
            <a:off x="1986238" y="2438975"/>
            <a:ext cx="1186450" cy="121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0"/>
          <p:cNvSpPr txBox="1"/>
          <p:nvPr/>
        </p:nvSpPr>
        <p:spPr>
          <a:xfrm>
            <a:off x="758325" y="3534838"/>
            <a:ext cx="3642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 u="sng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5"/>
              </a:rPr>
              <a:t>https://www.mentimeter.com</a:t>
            </a:r>
            <a:endParaRPr sz="1500"/>
          </a:p>
        </p:txBody>
      </p:sp>
      <p:pic>
        <p:nvPicPr>
          <p:cNvPr id="450" name="Google Shape;45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3098" y="2549288"/>
            <a:ext cx="1841727" cy="62667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0"/>
          <p:cNvSpPr txBox="1"/>
          <p:nvPr/>
        </p:nvSpPr>
        <p:spPr>
          <a:xfrm>
            <a:off x="3546550" y="3108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 u="sng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7"/>
              </a:rPr>
              <a:t>https://kahoot.com</a:t>
            </a:r>
            <a:endParaRPr sz="1500"/>
          </a:p>
        </p:txBody>
      </p:sp>
      <p:pic>
        <p:nvPicPr>
          <p:cNvPr id="452" name="Google Shape;452;p40"/>
          <p:cNvPicPr preferRelativeResize="0"/>
          <p:nvPr/>
        </p:nvPicPr>
        <p:blipFill rotWithShape="1">
          <a:blip r:embed="rId8">
            <a:alphaModFix/>
          </a:blip>
          <a:srcRect l="24346" t="16673" r="23927" b="13997"/>
          <a:stretch/>
        </p:blipFill>
        <p:spPr>
          <a:xfrm>
            <a:off x="6766340" y="2345890"/>
            <a:ext cx="1320832" cy="125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0"/>
          <p:cNvPicPr preferRelativeResize="0"/>
          <p:nvPr/>
        </p:nvPicPr>
        <p:blipFill rotWithShape="1">
          <a:blip r:embed="rId9">
            <a:alphaModFix/>
          </a:blip>
          <a:srcRect l="27703" t="12161" r="25237" b="9481"/>
          <a:stretch/>
        </p:blipFill>
        <p:spPr>
          <a:xfrm>
            <a:off x="9391539" y="2373125"/>
            <a:ext cx="1084245" cy="121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0"/>
          <p:cNvSpPr txBox="1"/>
          <p:nvPr/>
        </p:nvSpPr>
        <p:spPr>
          <a:xfrm>
            <a:off x="8433663" y="34074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 u="sng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10"/>
              </a:rPr>
              <a:t>https://jamboard.google.com</a:t>
            </a:r>
            <a:endParaRPr sz="1500"/>
          </a:p>
        </p:txBody>
      </p:sp>
      <p:sp>
        <p:nvSpPr>
          <p:cNvPr id="455" name="Google Shape;455;p40"/>
          <p:cNvSpPr txBox="1"/>
          <p:nvPr/>
        </p:nvSpPr>
        <p:spPr>
          <a:xfrm>
            <a:off x="6232888" y="3516063"/>
            <a:ext cx="238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 u="sng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11"/>
              </a:rPr>
              <a:t>https://padlet.com</a:t>
            </a:r>
            <a:endParaRPr sz="1500"/>
          </a:p>
        </p:txBody>
      </p:sp>
      <p:sp>
        <p:nvSpPr>
          <p:cNvPr id="456" name="Google Shape;456;p40"/>
          <p:cNvSpPr txBox="1"/>
          <p:nvPr/>
        </p:nvSpPr>
        <p:spPr>
          <a:xfrm>
            <a:off x="1523999" y="1804875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Atsakymams naudokite:</a:t>
            </a:r>
            <a:r>
              <a:rPr lang="cs-CZ" sz="2000" i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Mentimeter, Kahoot, Padlet ar Jamboard ;</a:t>
            </a:r>
            <a:endParaRPr sz="1200" i="1">
              <a:solidFill>
                <a:schemeClr val="accent4"/>
              </a:solidFill>
            </a:endParaRPr>
          </a:p>
        </p:txBody>
      </p:sp>
      <p:sp>
        <p:nvSpPr>
          <p:cNvPr id="457" name="Google Shape;457;p40"/>
          <p:cNvSpPr txBox="1"/>
          <p:nvPr/>
        </p:nvSpPr>
        <p:spPr>
          <a:xfrm>
            <a:off x="7771725" y="4571900"/>
            <a:ext cx="3556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i="1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  <a:t>Parodykite apklausos rezultatus ir trumpai padiskutuokite apie pastebėtus dėsningumus ir tendencijas.</a:t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458" name="Google Shape;458;p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 txBox="1"/>
          <p:nvPr/>
        </p:nvSpPr>
        <p:spPr>
          <a:xfrm rot="-5400000">
            <a:off x="-116837" y="3198093"/>
            <a:ext cx="312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TURINIO LENTELĖ</a:t>
            </a:r>
            <a:endParaRPr sz="24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6745000" y="1745775"/>
            <a:ext cx="54864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1 sesija: Įvadas. Dalyvavimas skaitmeninėje aplinkoje;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8" name="Google Shape;68;p14"/>
          <p:cNvSpPr/>
          <p:nvPr/>
        </p:nvSpPr>
        <p:spPr>
          <a:xfrm rot="5400000">
            <a:off x="6435675" y="1822970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6745001" y="4099592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5 sesija: Vertinimas ir grįžtamasis ryšys;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0" name="Google Shape;70;p14"/>
          <p:cNvSpPr/>
          <p:nvPr/>
        </p:nvSpPr>
        <p:spPr>
          <a:xfrm rot="5400000">
            <a:off x="6442213" y="2497652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814438" y="2396415"/>
            <a:ext cx="534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2 sesija: Įtraukiančios mokymosi patirties kūrimas;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2" name="Google Shape;72;p14"/>
          <p:cNvSpPr/>
          <p:nvPr/>
        </p:nvSpPr>
        <p:spPr>
          <a:xfrm rot="5400000">
            <a:off x="6435675" y="3117179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6744989" y="3047075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 sesija: Bendravimas ir sąveika;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4" name="Google Shape;74;p14"/>
          <p:cNvSpPr/>
          <p:nvPr/>
        </p:nvSpPr>
        <p:spPr>
          <a:xfrm rot="5400000">
            <a:off x="6442213" y="3690550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14" descr="A picture containing yellow, person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728" r="26728"/>
          <a:stretch/>
        </p:blipFill>
        <p:spPr>
          <a:xfrm>
            <a:off x="2100263" y="573088"/>
            <a:ext cx="3995737" cy="571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98706" y="-127565"/>
            <a:ext cx="2386989" cy="168749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6745001" y="4527692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6 sesija: Įsitraukimo strategijų pritaikymas: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6745001" y="3602230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4 sesija: Žaidimo momentai ir motyvacija;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6745001" y="5071080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DUK, vertinimas ir išvados;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0" name="Google Shape;80;p14"/>
          <p:cNvSpPr/>
          <p:nvPr/>
        </p:nvSpPr>
        <p:spPr>
          <a:xfrm rot="5400000">
            <a:off x="6442213" y="4164850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4"/>
          <p:cNvSpPr/>
          <p:nvPr/>
        </p:nvSpPr>
        <p:spPr>
          <a:xfrm rot="5400000">
            <a:off x="6442213" y="4639150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4"/>
          <p:cNvSpPr/>
          <p:nvPr/>
        </p:nvSpPr>
        <p:spPr>
          <a:xfrm rot="5400000">
            <a:off x="6442213" y="5136325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41"/>
          <p:cNvPicPr preferRelativeResize="0"/>
          <p:nvPr/>
        </p:nvPicPr>
        <p:blipFill rotWithShape="1">
          <a:blip r:embed="rId3">
            <a:alphaModFix amt="13000"/>
          </a:blip>
          <a:srcRect t="11984" b="14263"/>
          <a:stretch/>
        </p:blipFill>
        <p:spPr>
          <a:xfrm>
            <a:off x="0" y="1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1"/>
          <p:cNvSpPr txBox="1"/>
          <p:nvPr/>
        </p:nvSpPr>
        <p:spPr>
          <a:xfrm>
            <a:off x="3912600" y="303625"/>
            <a:ext cx="43668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Grupinė diskusija: dalijimasis patirtimi ir iššūkiais </a:t>
            </a:r>
            <a:endParaRPr sz="24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65" name="Google Shape;465;p41"/>
          <p:cNvGrpSpPr/>
          <p:nvPr/>
        </p:nvGrpSpPr>
        <p:grpSpPr>
          <a:xfrm>
            <a:off x="5470062" y="1015247"/>
            <a:ext cx="1251876" cy="358096"/>
            <a:chOff x="5470062" y="1167647"/>
            <a:chExt cx="1251876" cy="358096"/>
          </a:xfrm>
        </p:grpSpPr>
        <p:sp>
          <p:nvSpPr>
            <p:cNvPr id="466" name="Google Shape;466;p41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41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41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9" name="Google Shape;469;p41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1"/>
          <p:cNvSpPr txBox="1"/>
          <p:nvPr/>
        </p:nvSpPr>
        <p:spPr>
          <a:xfrm>
            <a:off x="1527900" y="1764075"/>
            <a:ext cx="9918000" cy="3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arenR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Dalyvius padalinkite į mažas grupes po </a:t>
            </a:r>
            <a:r>
              <a:rPr lang="cs-CZ" sz="2000" b="1">
                <a:latin typeface="Philosopher"/>
                <a:ea typeface="Philosopher"/>
                <a:cs typeface="Philosopher"/>
                <a:sym typeface="Philosopher"/>
              </a:rPr>
              <a:t>3</a:t>
            </a:r>
            <a:r>
              <a:rPr lang="cs-CZ" sz="2000" b="1" i="0" u="none" strike="noStrike" cap="non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-</a:t>
            </a:r>
            <a:r>
              <a:rPr lang="cs-CZ" sz="2000" b="1">
                <a:latin typeface="Philosopher"/>
                <a:ea typeface="Philosopher"/>
                <a:cs typeface="Philosopher"/>
                <a:sym typeface="Philosopher"/>
              </a:rPr>
              <a:t>4</a:t>
            </a:r>
            <a:r>
              <a:rPr lang="cs-CZ" sz="2000" b="1" i="0" u="none" strike="noStrike" cap="non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b="1">
                <a:latin typeface="Philosopher"/>
                <a:ea typeface="Philosopher"/>
                <a:cs typeface="Philosopher"/>
                <a:sym typeface="Philosopher"/>
              </a:rPr>
              <a:t>žmones</a:t>
            </a:r>
            <a:r>
              <a:rPr lang="cs-CZ" sz="2000" b="0" i="0" u="none" strike="noStrike" cap="non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000" b="0" i="0" u="none" strike="noStrike" cap="non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AutoNum type="arabicParenR"/>
            </a:pPr>
            <a:r>
              <a:rPr lang="cs-CZ" sz="2000" b="1">
                <a:latin typeface="Philosopher"/>
                <a:ea typeface="Philosopher"/>
                <a:cs typeface="Philosopher"/>
                <a:sym typeface="Philosopher"/>
              </a:rPr>
              <a:t>Diskusijos KLAUSIMAI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AutoNum type="alphaLcParenR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Kokias socialinės medijos platformas naudojote besimokančiųjų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suaugusiųjų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įtraukimui? Kokie buvo rezultatai?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AutoNum type="alphaLcParenR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Kaip manote, kokios strategijos yra veiksmingos skatinant diskusijas ir ryšį socialinėje medijoje?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AutoNum type="alphaLcParenR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Kokie buvo sunkumai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įtraukumo didinimui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naudojant socialinę mediją? Kaip juos įveikėte?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b="0" i="1" u="none" strike="noStrike" cap="non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71" name="Google Shape;47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2"/>
          <p:cNvSpPr txBox="1"/>
          <p:nvPr/>
        </p:nvSpPr>
        <p:spPr>
          <a:xfrm>
            <a:off x="3071701" y="2632325"/>
            <a:ext cx="60486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  <a:t>Klausimai, atsakymai ir apibendrinimas</a:t>
            </a:r>
            <a:endParaRPr sz="25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77" name="Google Shape;477;p42"/>
          <p:cNvGrpSpPr/>
          <p:nvPr/>
        </p:nvGrpSpPr>
        <p:grpSpPr>
          <a:xfrm>
            <a:off x="5470012" y="3428997"/>
            <a:ext cx="1251984" cy="358200"/>
            <a:chOff x="5470062" y="1167647"/>
            <a:chExt cx="1251984" cy="358200"/>
          </a:xfrm>
        </p:grpSpPr>
        <p:sp>
          <p:nvSpPr>
            <p:cNvPr id="478" name="Google Shape;478;p4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4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4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1" name="Google Shape;481;p42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43" descr="A person sitting at a desk with a computer and papers on i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3"/>
          <p:cNvSpPr/>
          <p:nvPr/>
        </p:nvSpPr>
        <p:spPr>
          <a:xfrm>
            <a:off x="-264695" y="-270712"/>
            <a:ext cx="12721389" cy="7399421"/>
          </a:xfrm>
          <a:prstGeom prst="rect">
            <a:avLst/>
          </a:prstGeom>
          <a:gradFill>
            <a:gsLst>
              <a:gs pos="0">
                <a:srgbClr val="FFE77E">
                  <a:alpha val="0"/>
                </a:srgbClr>
              </a:gs>
              <a:gs pos="100000">
                <a:srgbClr val="FFEDB1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rgbClr val="FFE6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43"/>
          <p:cNvSpPr txBox="1"/>
          <p:nvPr/>
        </p:nvSpPr>
        <p:spPr>
          <a:xfrm>
            <a:off x="3839189" y="2051289"/>
            <a:ext cx="701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PERTRAUKA</a:t>
            </a:r>
            <a:r>
              <a:rPr lang="cs-CZ" sz="6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  <a:endParaRPr sz="6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0" name="Google Shape;490;p43" descr="A picture containing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53446" y="74429"/>
            <a:ext cx="1338553" cy="94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4"/>
          <p:cNvSpPr/>
          <p:nvPr/>
        </p:nvSpPr>
        <p:spPr>
          <a:xfrm>
            <a:off x="3824064" y="1076946"/>
            <a:ext cx="4543871" cy="470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p44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652" r="14652"/>
          <a:stretch/>
        </p:blipFill>
        <p:spPr>
          <a:xfrm>
            <a:off x="5068883" y="2238750"/>
            <a:ext cx="205422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4"/>
          <p:cNvSpPr txBox="1"/>
          <p:nvPr/>
        </p:nvSpPr>
        <p:spPr>
          <a:xfrm>
            <a:off x="5450555" y="1678900"/>
            <a:ext cx="129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4 sesija 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99" name="Google Shape;499;p44"/>
          <p:cNvSpPr txBox="1"/>
          <p:nvPr/>
        </p:nvSpPr>
        <p:spPr>
          <a:xfrm>
            <a:off x="3824077" y="4635633"/>
            <a:ext cx="45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cs-CZ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Žaidimo motyvai ir motyvacija</a:t>
            </a:r>
            <a:endParaRPr sz="2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0" name="Google Shape;50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5"/>
          <p:cNvSpPr txBox="1"/>
          <p:nvPr/>
        </p:nvSpPr>
        <p:spPr>
          <a:xfrm>
            <a:off x="3822381" y="603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Ankstesnės sesijos apibendrinimas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06" name="Google Shape;506;p45"/>
          <p:cNvGrpSpPr/>
          <p:nvPr/>
        </p:nvGrpSpPr>
        <p:grpSpPr>
          <a:xfrm>
            <a:off x="5394562" y="1360322"/>
            <a:ext cx="1251984" cy="358200"/>
            <a:chOff x="5470062" y="1167647"/>
            <a:chExt cx="1251984" cy="358200"/>
          </a:xfrm>
        </p:grpSpPr>
        <p:sp>
          <p:nvSpPr>
            <p:cNvPr id="507" name="Google Shape;507;p4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4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4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0" name="Google Shape;510;p45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5"/>
          <p:cNvSpPr txBox="1"/>
          <p:nvPr/>
        </p:nvSpPr>
        <p:spPr>
          <a:xfrm>
            <a:off x="3429825" y="2606538"/>
            <a:ext cx="51813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latin typeface="Philosopher"/>
                <a:ea typeface="Philosopher"/>
                <a:cs typeface="Philosopher"/>
                <a:sym typeface="Philosopher"/>
              </a:rPr>
              <a:t>Praeitoje sesijoje aptartos komunikacijos strategijos;</a:t>
            </a:r>
            <a:endParaRPr sz="27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12" name="Google Shape;512;p45"/>
          <p:cNvSpPr txBox="1"/>
          <p:nvPr/>
        </p:nvSpPr>
        <p:spPr>
          <a:xfrm>
            <a:off x="5897225" y="4553425"/>
            <a:ext cx="54876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Komunikacijos ir ryšio svarba skaitmeniniame ugdyme.</a:t>
            </a:r>
            <a:endParaRPr sz="1200"/>
          </a:p>
        </p:txBody>
      </p:sp>
      <p:sp>
        <p:nvSpPr>
          <p:cNvPr id="513" name="Google Shape;513;p45"/>
          <p:cNvSpPr/>
          <p:nvPr/>
        </p:nvSpPr>
        <p:spPr>
          <a:xfrm>
            <a:off x="3822363" y="4261333"/>
            <a:ext cx="1979620" cy="1596069"/>
          </a:xfrm>
          <a:custGeom>
            <a:avLst/>
            <a:gdLst/>
            <a:ahLst/>
            <a:cxnLst/>
            <a:rect l="l" t="t" r="r" b="b"/>
            <a:pathLst>
              <a:path w="1979620" h="1596069" extrusionOk="0">
                <a:moveTo>
                  <a:pt x="0" y="0"/>
                </a:moveTo>
                <a:lnTo>
                  <a:pt x="1979620" y="0"/>
                </a:lnTo>
                <a:lnTo>
                  <a:pt x="1979620" y="1596069"/>
                </a:lnTo>
                <a:lnTo>
                  <a:pt x="0" y="1596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4" name="Google Shape;514;p45"/>
          <p:cNvSpPr/>
          <p:nvPr/>
        </p:nvSpPr>
        <p:spPr>
          <a:xfrm>
            <a:off x="1406675" y="2421914"/>
            <a:ext cx="1861380" cy="1355084"/>
          </a:xfrm>
          <a:custGeom>
            <a:avLst/>
            <a:gdLst/>
            <a:ahLst/>
            <a:cxnLst/>
            <a:rect l="l" t="t" r="r" b="b"/>
            <a:pathLst>
              <a:path w="1751887" h="1191283" extrusionOk="0">
                <a:moveTo>
                  <a:pt x="0" y="0"/>
                </a:moveTo>
                <a:lnTo>
                  <a:pt x="1751887" y="0"/>
                </a:lnTo>
                <a:lnTo>
                  <a:pt x="1751887" y="1191283"/>
                </a:lnTo>
                <a:lnTo>
                  <a:pt x="0" y="1191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515" name="Google Shape;515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6"/>
          <p:cNvSpPr txBox="1"/>
          <p:nvPr/>
        </p:nvSpPr>
        <p:spPr>
          <a:xfrm>
            <a:off x="4078500" y="361178"/>
            <a:ext cx="40350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Žaidimo principai ir motyvacija(1)</a:t>
            </a:r>
            <a:endParaRPr sz="25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521" name="Google Shape;521;p4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6"/>
          <p:cNvSpPr txBox="1"/>
          <p:nvPr/>
        </p:nvSpPr>
        <p:spPr>
          <a:xfrm>
            <a:off x="635925" y="2647950"/>
            <a:ext cx="7261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Font typeface="Philosopher"/>
              <a:buChar char="-"/>
            </a:pPr>
            <a:r>
              <a:rPr lang="cs-CZ" sz="2000" b="1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Aiškūs tikslai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 suteikite tikslo ir krypties jausmą, motyvuojant besimokančiuosius siekti konkrečių rezultatų. Tikslų įgyvendinimas kelia pasididžiavimo jausmą;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23" name="Google Shape;523;p46"/>
          <p:cNvSpPr txBox="1"/>
          <p:nvPr/>
        </p:nvSpPr>
        <p:spPr>
          <a:xfrm>
            <a:off x="2171550" y="1405750"/>
            <a:ext cx="8285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1">
                <a:latin typeface="Philosopher"/>
                <a:ea typeface="Philosopher"/>
                <a:cs typeface="Philosopher"/>
                <a:sym typeface="Philosopher"/>
              </a:rPr>
              <a:t>Žaidimo momentų įtraukimas apima į žaidimą panašių elementų integravimą į ne žaidimo kontekstą, siekiant sustiprinti įsitraukimą ir motyvaciją. Štai pagrindiniai žaidimo principai ir jų įtaka besimokančiųjų motyvacijai:</a:t>
            </a:r>
            <a:endParaRPr sz="1800" i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24" name="Google Shape;524;p46"/>
          <p:cNvSpPr txBox="1"/>
          <p:nvPr/>
        </p:nvSpPr>
        <p:spPr>
          <a:xfrm>
            <a:off x="623250" y="5058450"/>
            <a:ext cx="7791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Greitas grįžtamasis ryšys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besimokantiems leidžia suvokti kaip jiems sekasi, skatina pozityvų mąstymą ir progreso sekimą. Tai padeda jiems jaustis labiau užtikrintais ir didina įsitraukimą. </a:t>
            </a:r>
            <a:endParaRPr sz="2000"/>
          </a:p>
        </p:txBody>
      </p:sp>
      <p:sp>
        <p:nvSpPr>
          <p:cNvPr id="525" name="Google Shape;525;p46"/>
          <p:cNvSpPr txBox="1"/>
          <p:nvPr/>
        </p:nvSpPr>
        <p:spPr>
          <a:xfrm>
            <a:off x="4794150" y="3760800"/>
            <a:ext cx="68556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Progresas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svarbus besimokančiųjų augimo ir meistriškumo troškimui. Tobulėjimas pasiekiant vis aukštesnius lygius sukuria pasididžiavimo jausmą ir skatina nuolatinį dalyvavimą</a:t>
            </a:r>
            <a:endParaRPr sz="2000"/>
          </a:p>
        </p:txBody>
      </p:sp>
      <p:sp>
        <p:nvSpPr>
          <p:cNvPr id="526" name="Google Shape;526;p46"/>
          <p:cNvSpPr/>
          <p:nvPr/>
        </p:nvSpPr>
        <p:spPr>
          <a:xfrm>
            <a:off x="2275800" y="1350963"/>
            <a:ext cx="8077200" cy="10158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7" name="Google Shape;52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7"/>
          <p:cNvSpPr txBox="1"/>
          <p:nvPr/>
        </p:nvSpPr>
        <p:spPr>
          <a:xfrm>
            <a:off x="4078450" y="229128"/>
            <a:ext cx="40350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Žaidimo principai ir motyvacija (2)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33" name="Google Shape;533;p47"/>
          <p:cNvGrpSpPr/>
          <p:nvPr/>
        </p:nvGrpSpPr>
        <p:grpSpPr>
          <a:xfrm>
            <a:off x="5470060" y="1039589"/>
            <a:ext cx="1251876" cy="358096"/>
            <a:chOff x="5470062" y="1167647"/>
            <a:chExt cx="1251876" cy="358096"/>
          </a:xfrm>
        </p:grpSpPr>
        <p:sp>
          <p:nvSpPr>
            <p:cNvPr id="534" name="Google Shape;534;p47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47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47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7" name="Google Shape;537;p47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7"/>
          <p:cNvSpPr txBox="1"/>
          <p:nvPr/>
        </p:nvSpPr>
        <p:spPr>
          <a:xfrm>
            <a:off x="722550" y="1654825"/>
            <a:ext cx="8892900" cy="46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Konkurencija ir bendradarbiavimas: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sveika konkurencija skatina motyvaciją, besimokantieji pradeda norėti pranokti save ar kitus. Bendradarbiavimas ugdo bendruomeniškumo jausmą, stiprina motyvaciją per socialinę sąveiką;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Apdovanojimais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suteikite vidinę ir išorinę motyvaciją. Pastebėkite besimokančiųjų pastangas. Tai skatins didesnį įsitraukimą ir norą gauti daugiau apdovanojimų.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Socialinė sąveika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skatina priklausymo ir bendruomeniškumo jausmą. Besimokantieji labiau įsitraukia, kai gali dalytis patirtimi, bendradarbiauti ir konkuruoti tarpusavyje;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Iššūkiai ir staigmenos</a:t>
            </a:r>
            <a:r>
              <a:rPr lang="cs-CZ" sz="2000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sužadinkite smalsumą ir susijaudinimą, užkirskite kelią monotonijai ir skatinkite ilgalaikį įsitraukimą;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39" name="Google Shape;539;p47"/>
          <p:cNvSpPr/>
          <p:nvPr/>
        </p:nvSpPr>
        <p:spPr>
          <a:xfrm>
            <a:off x="10392963" y="2954675"/>
            <a:ext cx="675824" cy="948645"/>
          </a:xfrm>
          <a:custGeom>
            <a:avLst/>
            <a:gdLst/>
            <a:ahLst/>
            <a:cxnLst/>
            <a:rect l="l" t="t" r="r" b="b"/>
            <a:pathLst>
              <a:path w="997526" h="1448313" extrusionOk="0">
                <a:moveTo>
                  <a:pt x="0" y="0"/>
                </a:moveTo>
                <a:lnTo>
                  <a:pt x="997526" y="0"/>
                </a:lnTo>
                <a:lnTo>
                  <a:pt x="997526" y="1448313"/>
                </a:lnTo>
                <a:lnTo>
                  <a:pt x="0" y="144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40" name="Google Shape;540;p47"/>
          <p:cNvSpPr/>
          <p:nvPr/>
        </p:nvSpPr>
        <p:spPr>
          <a:xfrm>
            <a:off x="10170913" y="4128937"/>
            <a:ext cx="1119934" cy="1025513"/>
          </a:xfrm>
          <a:custGeom>
            <a:avLst/>
            <a:gdLst/>
            <a:ahLst/>
            <a:cxnLst/>
            <a:rect l="l" t="t" r="r" b="b"/>
            <a:pathLst>
              <a:path w="1566341" h="1429286" extrusionOk="0">
                <a:moveTo>
                  <a:pt x="0" y="0"/>
                </a:moveTo>
                <a:lnTo>
                  <a:pt x="1566341" y="0"/>
                </a:lnTo>
                <a:lnTo>
                  <a:pt x="1566341" y="1429286"/>
                </a:lnTo>
                <a:lnTo>
                  <a:pt x="0" y="1429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41" name="Google Shape;541;p47"/>
          <p:cNvSpPr/>
          <p:nvPr/>
        </p:nvSpPr>
        <p:spPr>
          <a:xfrm>
            <a:off x="10181488" y="5401275"/>
            <a:ext cx="1098788" cy="1025538"/>
          </a:xfrm>
          <a:custGeom>
            <a:avLst/>
            <a:gdLst/>
            <a:ahLst/>
            <a:cxnLst/>
            <a:rect l="l" t="t" r="r" b="b"/>
            <a:pathLst>
              <a:path w="1323841" h="1559754" extrusionOk="0">
                <a:moveTo>
                  <a:pt x="0" y="0"/>
                </a:moveTo>
                <a:lnTo>
                  <a:pt x="1323841" y="0"/>
                </a:lnTo>
                <a:lnTo>
                  <a:pt x="1323841" y="1559754"/>
                </a:lnTo>
                <a:lnTo>
                  <a:pt x="0" y="1559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42" name="Google Shape;542;p47"/>
          <p:cNvSpPr/>
          <p:nvPr/>
        </p:nvSpPr>
        <p:spPr>
          <a:xfrm>
            <a:off x="10210864" y="1654824"/>
            <a:ext cx="1039999" cy="1024399"/>
          </a:xfrm>
          <a:custGeom>
            <a:avLst/>
            <a:gdLst/>
            <a:ahLst/>
            <a:cxnLst/>
            <a:rect l="l" t="t" r="r" b="b"/>
            <a:pathLst>
              <a:path w="1400672" h="1379662" extrusionOk="0">
                <a:moveTo>
                  <a:pt x="0" y="0"/>
                </a:moveTo>
                <a:lnTo>
                  <a:pt x="1400672" y="0"/>
                </a:lnTo>
                <a:lnTo>
                  <a:pt x="1400672" y="1379661"/>
                </a:lnTo>
                <a:lnTo>
                  <a:pt x="0" y="1379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543" name="Google Shape;543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8"/>
          <p:cNvSpPr txBox="1"/>
          <p:nvPr/>
        </p:nvSpPr>
        <p:spPr>
          <a:xfrm>
            <a:off x="4078450" y="229124"/>
            <a:ext cx="40350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Žaidimo principai ir motyvacija (3)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49" name="Google Shape;549;p48"/>
          <p:cNvGrpSpPr/>
          <p:nvPr/>
        </p:nvGrpSpPr>
        <p:grpSpPr>
          <a:xfrm>
            <a:off x="5470060" y="1039589"/>
            <a:ext cx="1251876" cy="358096"/>
            <a:chOff x="5470062" y="1167647"/>
            <a:chExt cx="1251876" cy="358096"/>
          </a:xfrm>
        </p:grpSpPr>
        <p:sp>
          <p:nvSpPr>
            <p:cNvPr id="550" name="Google Shape;550;p48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48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48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3" name="Google Shape;553;p48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8"/>
          <p:cNvSpPr txBox="1"/>
          <p:nvPr/>
        </p:nvSpPr>
        <p:spPr>
          <a:xfrm>
            <a:off x="1971025" y="1908750"/>
            <a:ext cx="9442200" cy="3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Char char="-"/>
            </a:pPr>
            <a:r>
              <a:rPr lang="cs-CZ" sz="2000" b="1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Personalizavimas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 skirtas individualiems pageidavimams, skatina savarankiškumo jausmą. Laisvas mokymosi būdo pasirinkimas besimokantiems suteikia galių ir padidina jų investicijas į mokymosi procesą;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Char char="-"/>
            </a:pPr>
            <a:r>
              <a:rPr lang="cs-CZ" sz="2000" b="1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Įtraukiantis istorijų pasakojimas</a:t>
            </a:r>
            <a:r>
              <a:rPr lang="cs-CZ" sz="2000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 istorijos kuria emocinį ryšį. Įtraukiantis pasakojimas gali paskatinti gilesnį įsitraukimą ir sustiprinti aktualumo jausmą;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Char char="-"/>
            </a:pPr>
            <a:r>
              <a:rPr lang="cs-CZ" sz="2000" b="1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Pasiekimų ir geriausiųjų sąrašai:</a:t>
            </a:r>
            <a:r>
              <a:rPr lang="cs-CZ" sz="2000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viešas pasiekimų pripažinimas ir matomumas skatina besimokančius tobulėti ir konkuruoti. Pirmaujančiųjų sąrašai skatina norą būti viršuje ir prisidėti prie ilgalaikio įsitraukimo;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Font typeface="Philosopher"/>
              <a:buChar char="-"/>
            </a:pPr>
            <a:r>
              <a:rPr lang="cs-CZ" sz="2000" b="1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Žaismingumas</a:t>
            </a:r>
            <a:r>
              <a:rPr lang="cs-CZ" sz="2000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daro mokymosi procesą maloniu. Linksmos akimirkos sukuria teigiamas emocijas, prisideda prie stipresnės motyvacijos.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55" name="Google Shape;555;p48"/>
          <p:cNvSpPr/>
          <p:nvPr/>
        </p:nvSpPr>
        <p:spPr>
          <a:xfrm>
            <a:off x="1173116" y="1743875"/>
            <a:ext cx="714156" cy="816178"/>
          </a:xfrm>
          <a:custGeom>
            <a:avLst/>
            <a:gdLst/>
            <a:ahLst/>
            <a:cxnLst/>
            <a:rect l="l" t="t" r="r" b="b"/>
            <a:pathLst>
              <a:path w="1366806" h="1562064" extrusionOk="0">
                <a:moveTo>
                  <a:pt x="0" y="0"/>
                </a:moveTo>
                <a:lnTo>
                  <a:pt x="1366806" y="0"/>
                </a:lnTo>
                <a:lnTo>
                  <a:pt x="1366806" y="1562063"/>
                </a:lnTo>
                <a:lnTo>
                  <a:pt x="0" y="1562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56" name="Google Shape;556;p48"/>
          <p:cNvSpPr/>
          <p:nvPr/>
        </p:nvSpPr>
        <p:spPr>
          <a:xfrm>
            <a:off x="1067427" y="3763199"/>
            <a:ext cx="925523" cy="925523"/>
          </a:xfrm>
          <a:custGeom>
            <a:avLst/>
            <a:gdLst/>
            <a:ahLst/>
            <a:cxnLst/>
            <a:rect l="l" t="t" r="r" b="b"/>
            <a:pathLst>
              <a:path w="1562064" h="1562064" extrusionOk="0">
                <a:moveTo>
                  <a:pt x="0" y="0"/>
                </a:moveTo>
                <a:lnTo>
                  <a:pt x="1562064" y="0"/>
                </a:lnTo>
                <a:lnTo>
                  <a:pt x="1562064" y="1562063"/>
                </a:lnTo>
                <a:lnTo>
                  <a:pt x="0" y="1562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57" name="Google Shape;557;p48"/>
          <p:cNvSpPr/>
          <p:nvPr/>
        </p:nvSpPr>
        <p:spPr>
          <a:xfrm>
            <a:off x="961259" y="2827386"/>
            <a:ext cx="1137859" cy="668492"/>
          </a:xfrm>
          <a:custGeom>
            <a:avLst/>
            <a:gdLst/>
            <a:ahLst/>
            <a:cxnLst/>
            <a:rect l="l" t="t" r="r" b="b"/>
            <a:pathLst>
              <a:path w="1482553" h="871000" extrusionOk="0">
                <a:moveTo>
                  <a:pt x="0" y="0"/>
                </a:moveTo>
                <a:lnTo>
                  <a:pt x="1482554" y="0"/>
                </a:lnTo>
                <a:lnTo>
                  <a:pt x="1482554" y="871000"/>
                </a:lnTo>
                <a:lnTo>
                  <a:pt x="0" y="871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58" name="Google Shape;558;p48"/>
          <p:cNvSpPr/>
          <p:nvPr/>
        </p:nvSpPr>
        <p:spPr>
          <a:xfrm>
            <a:off x="1124752" y="4956039"/>
            <a:ext cx="810863" cy="816116"/>
          </a:xfrm>
          <a:custGeom>
            <a:avLst/>
            <a:gdLst/>
            <a:ahLst/>
            <a:cxnLst/>
            <a:rect l="l" t="t" r="r" b="b"/>
            <a:pathLst>
              <a:path w="1522747" h="1511326" extrusionOk="0">
                <a:moveTo>
                  <a:pt x="0" y="0"/>
                </a:moveTo>
                <a:lnTo>
                  <a:pt x="1522747" y="0"/>
                </a:lnTo>
                <a:lnTo>
                  <a:pt x="1522747" y="1511327"/>
                </a:lnTo>
                <a:lnTo>
                  <a:pt x="0" y="1511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559" name="Google Shape;559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9"/>
          <p:cNvSpPr txBox="1"/>
          <p:nvPr/>
        </p:nvSpPr>
        <p:spPr>
          <a:xfrm>
            <a:off x="3644725" y="199500"/>
            <a:ext cx="6640200" cy="7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Mažos grupės veikla:</a:t>
            </a:r>
            <a:b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Mokymosi veiklos kūrimas naudojant žaidimo elementus</a:t>
            </a:r>
            <a:endParaRPr sz="20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65" name="Google Shape;565;p49"/>
          <p:cNvGrpSpPr/>
          <p:nvPr/>
        </p:nvGrpSpPr>
        <p:grpSpPr>
          <a:xfrm>
            <a:off x="9050947" y="1012929"/>
            <a:ext cx="1060214" cy="205511"/>
            <a:chOff x="5470062" y="1167647"/>
            <a:chExt cx="1251876" cy="358096"/>
          </a:xfrm>
        </p:grpSpPr>
        <p:sp>
          <p:nvSpPr>
            <p:cNvPr id="566" name="Google Shape;566;p49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49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49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69" name="Google Shape;569;p49"/>
          <p:cNvCxnSpPr/>
          <p:nvPr/>
        </p:nvCxnSpPr>
        <p:spPr>
          <a:xfrm>
            <a:off x="2049119" y="2098055"/>
            <a:ext cx="15294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70" name="Google Shape;570;p49"/>
          <p:cNvGrpSpPr/>
          <p:nvPr/>
        </p:nvGrpSpPr>
        <p:grpSpPr>
          <a:xfrm>
            <a:off x="1061926" y="1191303"/>
            <a:ext cx="1692942" cy="1708221"/>
            <a:chOff x="1550838" y="735710"/>
            <a:chExt cx="2648118" cy="2456105"/>
          </a:xfrm>
        </p:grpSpPr>
        <p:sp>
          <p:nvSpPr>
            <p:cNvPr id="571" name="Google Shape;571;p49"/>
            <p:cNvSpPr/>
            <p:nvPr/>
          </p:nvSpPr>
          <p:spPr>
            <a:xfrm rot="1084574">
              <a:off x="1787936" y="1026727"/>
              <a:ext cx="2173922" cy="1874072"/>
            </a:xfrm>
            <a:prstGeom prst="triangle">
              <a:avLst>
                <a:gd name="adj" fmla="val 50000"/>
              </a:avLst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49"/>
            <p:cNvSpPr/>
            <p:nvPr/>
          </p:nvSpPr>
          <p:spPr>
            <a:xfrm rot="400104">
              <a:off x="1787936" y="1026728"/>
              <a:ext cx="2173922" cy="1874072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3" name="Google Shape;573;p49"/>
          <p:cNvSpPr txBox="1"/>
          <p:nvPr/>
        </p:nvSpPr>
        <p:spPr>
          <a:xfrm>
            <a:off x="1363891" y="1822280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01</a:t>
            </a:r>
            <a:endParaRPr sz="36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74" name="Google Shape;574;p49"/>
          <p:cNvSpPr txBox="1"/>
          <p:nvPr/>
        </p:nvSpPr>
        <p:spPr>
          <a:xfrm>
            <a:off x="310925" y="2912875"/>
            <a:ext cx="245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600" b="1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Scenarijaus pristatymas</a:t>
            </a:r>
            <a:endParaRPr sz="1200" b="0" i="0" u="none" strike="noStrike" cap="none">
              <a:solidFill>
                <a:srgbClr val="000000"/>
              </a:solidFill>
              <a:highlight>
                <a:srgbClr val="FFE68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49"/>
          <p:cNvSpPr txBox="1"/>
          <p:nvPr/>
        </p:nvSpPr>
        <p:spPr>
          <a:xfrm>
            <a:off x="302350" y="3263500"/>
            <a:ext cx="2384400" cy="26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Vedėjas pristato hipotetinį mokymosi scenarijų, susijusį su seminaro tema.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Pavyzdžiui, kurti žaismingą veiklą nuotoliniam kalbų mokymosi kursui.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6" name="Google Shape;576;p49"/>
          <p:cNvSpPr txBox="1"/>
          <p:nvPr/>
        </p:nvSpPr>
        <p:spPr>
          <a:xfrm>
            <a:off x="2550871" y="2912872"/>
            <a:ext cx="2384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600" b="1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Žaidimo elementai</a:t>
            </a:r>
            <a:endParaRPr sz="1600" b="1">
              <a:solidFill>
                <a:schemeClr val="dk1"/>
              </a:solidFill>
              <a:highlight>
                <a:srgbClr val="FFE68F"/>
              </a:highlight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77" name="Google Shape;577;p49"/>
          <p:cNvSpPr txBox="1"/>
          <p:nvPr/>
        </p:nvSpPr>
        <p:spPr>
          <a:xfrm>
            <a:off x="2614975" y="3229025"/>
            <a:ext cx="2384400" cy="25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Vedėjas suteikia grupėms skirtingus elementus, kuriuos galima įtraukti į jų veiklos planus. Pavyzdžiai gali būti: taškai, ženkleliai, lygiai, lyderių lentelės ir apdovanojimai.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8" name="Google Shape;578;p49"/>
          <p:cNvSpPr txBox="1"/>
          <p:nvPr/>
        </p:nvSpPr>
        <p:spPr>
          <a:xfrm>
            <a:off x="4899084" y="2898572"/>
            <a:ext cx="2384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600" b="1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Dizaino vairantai</a:t>
            </a:r>
            <a:endParaRPr sz="1200" b="0" i="0" u="none" strike="noStrike" cap="none">
              <a:solidFill>
                <a:srgbClr val="000000"/>
              </a:solidFill>
              <a:highlight>
                <a:srgbClr val="FFE68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49"/>
          <p:cNvSpPr txBox="1"/>
          <p:nvPr/>
        </p:nvSpPr>
        <p:spPr>
          <a:xfrm>
            <a:off x="4935275" y="3206850"/>
            <a:ext cx="2452500" cy="3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Kurkite užduotis ar iššūkius, atitinkančius mokymosi scenarijų;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Nuspręskite, kaip dalyviai gali uždirbti taškų ar ženklelių;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Nustatykitei, kaip bus struktūrizuoti lygiai arba fiksuojamas progresas;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Apibrėžkite atlygį, kuris motyvuoja dalyvauti;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Apsvarstykite norimą veiklos trukmę ir tempą.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0" name="Google Shape;580;p49"/>
          <p:cNvSpPr txBox="1"/>
          <p:nvPr/>
        </p:nvSpPr>
        <p:spPr>
          <a:xfrm>
            <a:off x="7268200" y="2885150"/>
            <a:ext cx="2247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600" b="1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Taisyklės ir mechanika</a:t>
            </a:r>
            <a:endParaRPr sz="1200" b="0" i="0" u="none" strike="noStrike" cap="none">
              <a:solidFill>
                <a:srgbClr val="000000"/>
              </a:solidFill>
              <a:highlight>
                <a:srgbClr val="FFE68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49"/>
          <p:cNvSpPr txBox="1"/>
          <p:nvPr/>
        </p:nvSpPr>
        <p:spPr>
          <a:xfrm>
            <a:off x="9670500" y="3219400"/>
            <a:ext cx="22479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Pristatykite scenarijų ir kontekstą;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Paaiškinkite pasirinktus žaidimo elementus;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Apibūdinkite veiklos taisykles ir mechaniką;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Aptarkite, kaip bus skatinamas įsitraukimas ir motyvacija;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Pasidalykite laukiamais rezultatais ir nauda.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2" name="Google Shape;582;p49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1663" y="-38388"/>
            <a:ext cx="1728147" cy="1221723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9"/>
          <p:cNvSpPr txBox="1"/>
          <p:nvPr/>
        </p:nvSpPr>
        <p:spPr>
          <a:xfrm>
            <a:off x="270696" y="931825"/>
            <a:ext cx="5673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hilosopher"/>
              <a:buChar char="-"/>
            </a:pPr>
            <a:r>
              <a:rPr lang="cs-CZ" sz="1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Dalyvius padalinkite į mažas grupes po</a:t>
            </a:r>
            <a:r>
              <a:rPr lang="cs-CZ" sz="1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3-4 žmones</a:t>
            </a:r>
            <a:r>
              <a:rPr lang="cs-CZ" sz="1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1900" b="0" i="0" u="none" strike="noStrike" cap="non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cxnSp>
        <p:nvCxnSpPr>
          <p:cNvPr id="584" name="Google Shape;584;p49"/>
          <p:cNvCxnSpPr/>
          <p:nvPr/>
        </p:nvCxnSpPr>
        <p:spPr>
          <a:xfrm>
            <a:off x="4267094" y="2086368"/>
            <a:ext cx="15294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85" name="Google Shape;585;p49"/>
          <p:cNvGrpSpPr/>
          <p:nvPr/>
        </p:nvGrpSpPr>
        <p:grpSpPr>
          <a:xfrm>
            <a:off x="3279959" y="1179616"/>
            <a:ext cx="1692930" cy="1708218"/>
            <a:chOff x="1550929" y="735710"/>
            <a:chExt cx="2648100" cy="2456100"/>
          </a:xfrm>
        </p:grpSpPr>
        <p:sp>
          <p:nvSpPr>
            <p:cNvPr id="586" name="Google Shape;586;p49"/>
            <p:cNvSpPr/>
            <p:nvPr/>
          </p:nvSpPr>
          <p:spPr>
            <a:xfrm rot="1084344">
              <a:off x="1788003" y="1026680"/>
              <a:ext cx="2173951" cy="1874161"/>
            </a:xfrm>
            <a:prstGeom prst="triangle">
              <a:avLst>
                <a:gd name="adj" fmla="val 50000"/>
              </a:avLst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49"/>
            <p:cNvSpPr/>
            <p:nvPr/>
          </p:nvSpPr>
          <p:spPr>
            <a:xfrm rot="399902">
              <a:off x="1788005" y="1026664"/>
              <a:ext cx="2173791" cy="187416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8" name="Google Shape;588;p49"/>
          <p:cNvSpPr txBox="1"/>
          <p:nvPr/>
        </p:nvSpPr>
        <p:spPr>
          <a:xfrm>
            <a:off x="3581866" y="1810593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</a:t>
            </a:r>
            <a:r>
              <a:rPr lang="cs-CZ" sz="36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2</a:t>
            </a:r>
            <a:endParaRPr sz="36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cxnSp>
        <p:nvCxnSpPr>
          <p:cNvPr id="589" name="Google Shape;589;p49"/>
          <p:cNvCxnSpPr/>
          <p:nvPr/>
        </p:nvCxnSpPr>
        <p:spPr>
          <a:xfrm>
            <a:off x="6460544" y="2051330"/>
            <a:ext cx="15294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90" name="Google Shape;590;p49"/>
          <p:cNvGrpSpPr/>
          <p:nvPr/>
        </p:nvGrpSpPr>
        <p:grpSpPr>
          <a:xfrm>
            <a:off x="5473409" y="1144578"/>
            <a:ext cx="1692930" cy="1708218"/>
            <a:chOff x="1550929" y="735710"/>
            <a:chExt cx="2648100" cy="2456100"/>
          </a:xfrm>
        </p:grpSpPr>
        <p:sp>
          <p:nvSpPr>
            <p:cNvPr id="591" name="Google Shape;591;p49"/>
            <p:cNvSpPr/>
            <p:nvPr/>
          </p:nvSpPr>
          <p:spPr>
            <a:xfrm rot="1084344">
              <a:off x="1788003" y="1026680"/>
              <a:ext cx="2173951" cy="1874161"/>
            </a:xfrm>
            <a:prstGeom prst="triangle">
              <a:avLst>
                <a:gd name="adj" fmla="val 50000"/>
              </a:avLst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49"/>
            <p:cNvSpPr/>
            <p:nvPr/>
          </p:nvSpPr>
          <p:spPr>
            <a:xfrm rot="399902">
              <a:off x="1788005" y="1026664"/>
              <a:ext cx="2173791" cy="187416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3" name="Google Shape;593;p49"/>
          <p:cNvSpPr txBox="1"/>
          <p:nvPr/>
        </p:nvSpPr>
        <p:spPr>
          <a:xfrm>
            <a:off x="5775316" y="1775555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</a:t>
            </a:r>
            <a:r>
              <a:rPr lang="cs-CZ" sz="36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</a:t>
            </a:r>
            <a:endParaRPr sz="36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cxnSp>
        <p:nvCxnSpPr>
          <p:cNvPr id="594" name="Google Shape;594;p49"/>
          <p:cNvCxnSpPr/>
          <p:nvPr/>
        </p:nvCxnSpPr>
        <p:spPr>
          <a:xfrm>
            <a:off x="8603819" y="2086368"/>
            <a:ext cx="15294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95" name="Google Shape;595;p49"/>
          <p:cNvGrpSpPr/>
          <p:nvPr/>
        </p:nvGrpSpPr>
        <p:grpSpPr>
          <a:xfrm>
            <a:off x="7616684" y="1179616"/>
            <a:ext cx="1692930" cy="1708218"/>
            <a:chOff x="1550929" y="735710"/>
            <a:chExt cx="2648100" cy="2456100"/>
          </a:xfrm>
        </p:grpSpPr>
        <p:sp>
          <p:nvSpPr>
            <p:cNvPr id="596" name="Google Shape;596;p49"/>
            <p:cNvSpPr/>
            <p:nvPr/>
          </p:nvSpPr>
          <p:spPr>
            <a:xfrm rot="1084344">
              <a:off x="1788003" y="1026680"/>
              <a:ext cx="2173951" cy="1874161"/>
            </a:xfrm>
            <a:prstGeom prst="triangle">
              <a:avLst>
                <a:gd name="adj" fmla="val 50000"/>
              </a:avLst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49"/>
            <p:cNvSpPr/>
            <p:nvPr/>
          </p:nvSpPr>
          <p:spPr>
            <a:xfrm rot="399902">
              <a:off x="1788005" y="1026664"/>
              <a:ext cx="2173791" cy="187416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8" name="Google Shape;598;p49"/>
          <p:cNvSpPr txBox="1"/>
          <p:nvPr/>
        </p:nvSpPr>
        <p:spPr>
          <a:xfrm>
            <a:off x="7918591" y="1810593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</a:t>
            </a:r>
            <a:r>
              <a:rPr lang="cs-CZ" sz="36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4</a:t>
            </a:r>
            <a:endParaRPr sz="36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99" name="Google Shape;599;p49"/>
          <p:cNvGrpSpPr/>
          <p:nvPr/>
        </p:nvGrpSpPr>
        <p:grpSpPr>
          <a:xfrm>
            <a:off x="9757084" y="1183166"/>
            <a:ext cx="1692930" cy="1708218"/>
            <a:chOff x="1550929" y="735710"/>
            <a:chExt cx="2648100" cy="2456100"/>
          </a:xfrm>
        </p:grpSpPr>
        <p:sp>
          <p:nvSpPr>
            <p:cNvPr id="600" name="Google Shape;600;p49"/>
            <p:cNvSpPr/>
            <p:nvPr/>
          </p:nvSpPr>
          <p:spPr>
            <a:xfrm rot="1084344">
              <a:off x="1788003" y="1026680"/>
              <a:ext cx="2173951" cy="1874161"/>
            </a:xfrm>
            <a:prstGeom prst="triangle">
              <a:avLst>
                <a:gd name="adj" fmla="val 50000"/>
              </a:avLst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49"/>
            <p:cNvSpPr/>
            <p:nvPr/>
          </p:nvSpPr>
          <p:spPr>
            <a:xfrm rot="399902">
              <a:off x="1788005" y="1026664"/>
              <a:ext cx="2173791" cy="187416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2" name="Google Shape;602;p49"/>
          <p:cNvSpPr txBox="1"/>
          <p:nvPr/>
        </p:nvSpPr>
        <p:spPr>
          <a:xfrm>
            <a:off x="10058991" y="1814143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</a:t>
            </a:r>
            <a:r>
              <a:rPr lang="cs-CZ" sz="36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5</a:t>
            </a:r>
            <a:endParaRPr sz="36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03" name="Google Shape;603;p49"/>
          <p:cNvSpPr txBox="1"/>
          <p:nvPr/>
        </p:nvSpPr>
        <p:spPr>
          <a:xfrm>
            <a:off x="9461525" y="2885150"/>
            <a:ext cx="245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600" b="1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Prezentacijos struktūra</a:t>
            </a:r>
            <a:endParaRPr sz="1200" b="0" i="0" u="none" strike="noStrike" cap="none">
              <a:solidFill>
                <a:srgbClr val="000000"/>
              </a:solidFill>
              <a:highlight>
                <a:srgbClr val="FFE68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49"/>
          <p:cNvSpPr txBox="1"/>
          <p:nvPr/>
        </p:nvSpPr>
        <p:spPr>
          <a:xfrm>
            <a:off x="7388075" y="3207900"/>
            <a:ext cx="2316900" cy="28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Dalyviai aptaria ir apibrėžia savo veiklos taisykles, mechaniką ir gaires: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– Kaip dalyviai pelnys taškus?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– Kaip veiks progresas?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– Kokios yra dalyvavimo taisyklės?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5" name="Google Shape;60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0"/>
          <p:cNvSpPr txBox="1"/>
          <p:nvPr/>
        </p:nvSpPr>
        <p:spPr>
          <a:xfrm>
            <a:off x="2972238" y="276313"/>
            <a:ext cx="6247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Trumpa diskusija ir apibendrinimas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11" name="Google Shape;611;p50"/>
          <p:cNvGrpSpPr/>
          <p:nvPr/>
        </p:nvGrpSpPr>
        <p:grpSpPr>
          <a:xfrm>
            <a:off x="5470060" y="887189"/>
            <a:ext cx="1251876" cy="358096"/>
            <a:chOff x="5470062" y="1167647"/>
            <a:chExt cx="1251876" cy="358096"/>
          </a:xfrm>
        </p:grpSpPr>
        <p:sp>
          <p:nvSpPr>
            <p:cNvPr id="612" name="Google Shape;612;p50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50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50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15" name="Google Shape;615;p50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50"/>
          <p:cNvSpPr txBox="1"/>
          <p:nvPr/>
        </p:nvSpPr>
        <p:spPr>
          <a:xfrm>
            <a:off x="906747" y="1761325"/>
            <a:ext cx="68646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2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KLAUSIMAI:</a:t>
            </a:r>
            <a:endParaRPr sz="2200" b="1">
              <a:solidFill>
                <a:schemeClr val="accent4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Kaip suderinote savo veiklos planą su tikslų, progreso, grįžtamojo ryšio ir konkurencijos / bendradarbiavimo principais?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 kokiais iššūkiais susidūrėte kurdami veiklą su žaidimo elementais ir kaip juos įveikite?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Klausimai ir atsakymai.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617" name="Google Shape;617;p5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771275" y="935175"/>
            <a:ext cx="3274575" cy="57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/>
          <p:nvPr/>
        </p:nvSpPr>
        <p:spPr>
          <a:xfrm>
            <a:off x="3824064" y="1076946"/>
            <a:ext cx="4543871" cy="470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5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652" r="14652"/>
          <a:stretch/>
        </p:blipFill>
        <p:spPr>
          <a:xfrm>
            <a:off x="5068883" y="2238750"/>
            <a:ext cx="205422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/>
          <p:nvPr/>
        </p:nvSpPr>
        <p:spPr>
          <a:xfrm>
            <a:off x="5456992" y="1678850"/>
            <a:ext cx="12780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1 sesija: 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3866238" y="4597625"/>
            <a:ext cx="4459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Įvadas. Dalyvavimas skaitmeninėje aplinkoje</a:t>
            </a:r>
            <a:endParaRPr sz="2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2" name="Google Shape;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1"/>
          <p:cNvSpPr/>
          <p:nvPr/>
        </p:nvSpPr>
        <p:spPr>
          <a:xfrm>
            <a:off x="3824064" y="1076946"/>
            <a:ext cx="4543800" cy="47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4" name="Google Shape;624;p51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655" r="14648"/>
          <a:stretch/>
        </p:blipFill>
        <p:spPr>
          <a:xfrm>
            <a:off x="5068883" y="2238750"/>
            <a:ext cx="2054228" cy="20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51"/>
          <p:cNvSpPr txBox="1"/>
          <p:nvPr/>
        </p:nvSpPr>
        <p:spPr>
          <a:xfrm>
            <a:off x="5450530" y="1666225"/>
            <a:ext cx="129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5 sesija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26" name="Google Shape;626;p51"/>
          <p:cNvSpPr txBox="1"/>
          <p:nvPr/>
        </p:nvSpPr>
        <p:spPr>
          <a:xfrm>
            <a:off x="3824077" y="4635633"/>
            <a:ext cx="45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Įvertinimas ir atsiliepimai</a:t>
            </a:r>
            <a:endParaRPr sz="2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7" name="Google Shape;62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2"/>
          <p:cNvSpPr txBox="1"/>
          <p:nvPr/>
        </p:nvSpPr>
        <p:spPr>
          <a:xfrm>
            <a:off x="3822381" y="603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Ankstesnės sesijos apibendrinimas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33" name="Google Shape;633;p52"/>
          <p:cNvGrpSpPr/>
          <p:nvPr/>
        </p:nvGrpSpPr>
        <p:grpSpPr>
          <a:xfrm>
            <a:off x="5394562" y="1360322"/>
            <a:ext cx="1251984" cy="358200"/>
            <a:chOff x="5470062" y="1167647"/>
            <a:chExt cx="1251984" cy="358200"/>
          </a:xfrm>
        </p:grpSpPr>
        <p:sp>
          <p:nvSpPr>
            <p:cNvPr id="634" name="Google Shape;634;p5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5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5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7" name="Google Shape;637;p52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2"/>
          <p:cNvSpPr txBox="1"/>
          <p:nvPr/>
        </p:nvSpPr>
        <p:spPr>
          <a:xfrm>
            <a:off x="1817025" y="2555025"/>
            <a:ext cx="8406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latin typeface="Philosopher"/>
                <a:ea typeface="Philosopher"/>
                <a:cs typeface="Philosopher"/>
                <a:sym typeface="Philosopher"/>
              </a:rPr>
              <a:t>Žaidimo principai ir jų įtaka motyvacijai;</a:t>
            </a:r>
            <a:endParaRPr sz="27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39" name="Google Shape;639;p52"/>
          <p:cNvSpPr txBox="1"/>
          <p:nvPr/>
        </p:nvSpPr>
        <p:spPr>
          <a:xfrm>
            <a:off x="4311775" y="4377325"/>
            <a:ext cx="64809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Kaip žaidimo momentai didina įsitraukimą į skaitmeninės erdvės veiklą.</a:t>
            </a:r>
            <a:endParaRPr/>
          </a:p>
        </p:txBody>
      </p:sp>
      <p:sp>
        <p:nvSpPr>
          <p:cNvPr id="640" name="Google Shape;640;p52"/>
          <p:cNvSpPr/>
          <p:nvPr/>
        </p:nvSpPr>
        <p:spPr>
          <a:xfrm>
            <a:off x="922678" y="2443447"/>
            <a:ext cx="1252920" cy="985559"/>
          </a:xfrm>
          <a:custGeom>
            <a:avLst/>
            <a:gdLst/>
            <a:ahLst/>
            <a:cxnLst/>
            <a:rect l="l" t="t" r="r" b="b"/>
            <a:pathLst>
              <a:path w="943819" h="782190" extrusionOk="0">
                <a:moveTo>
                  <a:pt x="0" y="0"/>
                </a:moveTo>
                <a:lnTo>
                  <a:pt x="943819" y="0"/>
                </a:lnTo>
                <a:lnTo>
                  <a:pt x="943819" y="782190"/>
                </a:lnTo>
                <a:lnTo>
                  <a:pt x="0" y="782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41" name="Google Shape;641;p52"/>
          <p:cNvSpPr/>
          <p:nvPr/>
        </p:nvSpPr>
        <p:spPr>
          <a:xfrm>
            <a:off x="3663200" y="4288527"/>
            <a:ext cx="936890" cy="1167479"/>
          </a:xfrm>
          <a:custGeom>
            <a:avLst/>
            <a:gdLst/>
            <a:ahLst/>
            <a:cxnLst/>
            <a:rect l="l" t="t" r="r" b="b"/>
            <a:pathLst>
              <a:path w="777502" h="981075" extrusionOk="0">
                <a:moveTo>
                  <a:pt x="0" y="0"/>
                </a:moveTo>
                <a:lnTo>
                  <a:pt x="777502" y="0"/>
                </a:lnTo>
                <a:lnTo>
                  <a:pt x="777502" y="981075"/>
                </a:lnTo>
                <a:lnTo>
                  <a:pt x="0" y="981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642" name="Google Shape;642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5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53"/>
          <p:cNvSpPr txBox="1"/>
          <p:nvPr/>
        </p:nvSpPr>
        <p:spPr>
          <a:xfrm>
            <a:off x="906742" y="1561038"/>
            <a:ext cx="10378500" cy="4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1. </a:t>
            </a:r>
            <a:r>
              <a:rPr lang="cs-CZ" sz="22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Ugdomasis</a:t>
            </a: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ir </a:t>
            </a:r>
            <a:r>
              <a:rPr lang="cs-CZ" sz="22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vertinamasis</a:t>
            </a: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įtraukumas:</a:t>
            </a:r>
            <a:b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sz="2200" b="1" u="sng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2"/>
                </a:highlight>
                <a:latin typeface="Philosopher"/>
                <a:ea typeface="Philosopher"/>
                <a:cs typeface="Philosopher"/>
                <a:sym typeface="Philosopher"/>
              </a:rPr>
              <a:t>Ugdomasis įtraukumas:</a:t>
            </a:r>
            <a:r>
              <a:rPr lang="cs-CZ" sz="2000" b="1">
                <a:solidFill>
                  <a:schemeClr val="dk1"/>
                </a:solidFill>
                <a:highlight>
                  <a:schemeClr val="accent2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nuolatiniai, tęstiniai vertinimai, kurie suteikia tiesioginę informaciją apie besimokančiojo pažangą mokymosi proceso metu.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Efektyvus grįžtamasis ryšys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konkretus, konstruktyvus grįžtamasis ryšys, kuris besimokantiesiems išryškina tobulintinas sritis.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4"/>
                </a:highlight>
                <a:latin typeface="Philosopher"/>
                <a:ea typeface="Philosopher"/>
                <a:cs typeface="Philosopher"/>
                <a:sym typeface="Philosopher"/>
              </a:rPr>
              <a:t>Vertinamasis įtraukumas</a:t>
            </a:r>
            <a:r>
              <a:rPr lang="cs-CZ" sz="2000">
                <a:solidFill>
                  <a:schemeClr val="dk1"/>
                </a:solidFill>
                <a:highlight>
                  <a:schemeClr val="accent4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kiekvieno skyriaus arba viso kurso pabaigoje vertinamas bendras besimokančiųjų supratimas ir žinios.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Efektyvus grįžtamasis ryšys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pateikite išsamų grįžtamąjį ryšį apie pasiekimus ir pasiūlykite būdus, kaip pagerinti žinias tolimesniam mokymuisi.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49" name="Google Shape;649;p53"/>
          <p:cNvSpPr txBox="1"/>
          <p:nvPr/>
        </p:nvSpPr>
        <p:spPr>
          <a:xfrm>
            <a:off x="2410200" y="146650"/>
            <a:ext cx="7371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Įtraukimo strategijos ir efektyvus grįžtamasis ryšys</a:t>
            </a:r>
            <a:endParaRPr sz="24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50" name="Google Shape;650;p53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51" name="Google Shape;651;p53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53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53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54" name="Google Shape;65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54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54"/>
          <p:cNvSpPr txBox="1"/>
          <p:nvPr/>
        </p:nvSpPr>
        <p:spPr>
          <a:xfrm>
            <a:off x="906742" y="1332438"/>
            <a:ext cx="10378500" cy="45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2. </a:t>
            </a:r>
            <a:r>
              <a:rPr lang="cs-CZ" sz="2000" b="1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rPr>
              <a:t>Autentiški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vertinimai:</a:t>
            </a:r>
            <a:endParaRPr sz="2000" b="1" u="sng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Aprašymas: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žinioms įvertinti įtraukite praktines užduotis ir scenarijus, kad besimokantieji pritaikytų žinias ir įgūdžius.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Efektyvus grįžtamasis ryšys: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grįžtamojo ryšio metu įvardinkite kaip įgauti įgūdžiai  ir žinios praktiškai pritaikomi realiame pasaulyje. 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3. </a:t>
            </a:r>
            <a:r>
              <a:rPr lang="cs-CZ" sz="2000" b="1">
                <a:solidFill>
                  <a:schemeClr val="accent3"/>
                </a:solidFill>
                <a:latin typeface="Philosopher"/>
                <a:ea typeface="Philosopher"/>
                <a:cs typeface="Philosopher"/>
                <a:sym typeface="Philosopher"/>
              </a:rPr>
              <a:t>Kitų grupės narių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vertinimai:</a:t>
            </a:r>
            <a:endParaRPr sz="2000" b="1" u="sng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3"/>
                </a:highlight>
                <a:latin typeface="Philosopher"/>
                <a:ea typeface="Philosopher"/>
                <a:cs typeface="Philosopher"/>
                <a:sym typeface="Philosopher"/>
              </a:rPr>
              <a:t>Aprašymas:</a:t>
            </a:r>
            <a:r>
              <a:rPr lang="cs-CZ" sz="2000">
                <a:solidFill>
                  <a:schemeClr val="lt1"/>
                </a:solidFill>
                <a:highlight>
                  <a:schemeClr val="accent3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leiskite besimokantiesiems įvertinti savo grupės narių darbą ir pateikti grįžtamąjį ryšį, taip skatinant kritinį mąstymą ir savęs vertinimą.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Efektyvus grįžtamasis ryšys: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išmokykite teikti konstruktyvius atsiliepimus, pabrėždami teigiamus aspektus ir siūlydami tobulinimo pasiūlymus.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61" name="Google Shape;661;p54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1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Įtraukimo strategijos ir efektyvus grįžtamasis ryšys</a:t>
            </a:r>
            <a:endParaRPr sz="22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62" name="Google Shape;662;p54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63" name="Google Shape;663;p54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54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54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6" name="Google Shape;66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55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55"/>
          <p:cNvSpPr txBox="1"/>
          <p:nvPr/>
        </p:nvSpPr>
        <p:spPr>
          <a:xfrm>
            <a:off x="906742" y="1256238"/>
            <a:ext cx="10378500" cy="45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4. </a:t>
            </a:r>
            <a:r>
              <a:rPr lang="cs-CZ" sz="2000" b="1">
                <a:solidFill>
                  <a:schemeClr val="accent6"/>
                </a:solidFill>
                <a:latin typeface="Philosopher"/>
                <a:ea typeface="Philosopher"/>
                <a:cs typeface="Philosopher"/>
                <a:sym typeface="Philosopher"/>
              </a:rPr>
              <a:t>Savęs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-vertinimas: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6"/>
                </a:highlight>
                <a:latin typeface="Philosopher"/>
                <a:ea typeface="Philosopher"/>
                <a:cs typeface="Philosopher"/>
                <a:sym typeface="Philosopher"/>
              </a:rPr>
              <a:t>Aprašymas: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skatinkite besimokančiuosius reflektuoti apie savo darbą ir pažangą, taip skatinsite jų savimonę ir metakognityvinius įgūdžius.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Efektyvus grįžtamasis ryšys: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pateikite savęs vertinimo gaires, taip padėsite nustatyti stipriąsias puses ir augimo sritis.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5. </a:t>
            </a:r>
            <a:r>
              <a:rPr lang="cs-CZ" sz="2000" b="1">
                <a:solidFill>
                  <a:schemeClr val="accent5"/>
                </a:solidFill>
                <a:latin typeface="Philosopher"/>
                <a:ea typeface="Philosopher"/>
                <a:cs typeface="Philosopher"/>
                <a:sym typeface="Philosopher"/>
              </a:rPr>
              <a:t>Interaktyvios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viktorinos ir apklausos: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5"/>
                </a:highlight>
                <a:latin typeface="Philosopher"/>
                <a:ea typeface="Philosopher"/>
                <a:cs typeface="Philosopher"/>
                <a:sym typeface="Philosopher"/>
              </a:rPr>
              <a:t>Aprašymas: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įtraukite trumpas viktorinas ir apklausas, kad įvertintumėte besimokančiųjų supratimą ir įsitraukimą.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Efektyvus grįžtamasis ryšys: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po kiekvieno klausimo pateikite grįžtamąjį ryšį, paaiškinkite teisingus ir klaidingus atsakymus.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73" name="Google Shape;673;p55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1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Įtraukimo strategijos ir efektyvus grįžtamasis ryšys</a:t>
            </a:r>
            <a:endParaRPr sz="22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74" name="Google Shape;674;p55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75" name="Google Shape;675;p5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5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5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78" name="Google Shape;67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6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1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Įtraukimo strategijos ir efektyvus grįžtamasis ryšys</a:t>
            </a:r>
            <a:endParaRPr sz="22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84" name="Google Shape;684;p56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85" name="Google Shape;685;p56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56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56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88" name="Google Shape;688;p5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56"/>
          <p:cNvSpPr txBox="1"/>
          <p:nvPr/>
        </p:nvSpPr>
        <p:spPr>
          <a:xfrm>
            <a:off x="893804" y="1360813"/>
            <a:ext cx="10378500" cy="45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6. </a:t>
            </a:r>
            <a:r>
              <a:rPr lang="cs-CZ" sz="20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Scenarijum grįstas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vertinimas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2"/>
                </a:highlight>
                <a:latin typeface="Philosopher"/>
                <a:ea typeface="Philosopher"/>
                <a:cs typeface="Philosopher"/>
                <a:sym typeface="Philosopher"/>
              </a:rPr>
              <a:t>Aprašymas: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besimokantiesiems pateikite realius scenarijus, pagal kuriuos jie turi priimti dalyko supratimu grįstus sprendimus.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Efektyvus grįžtamasis ryšys: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pateikite grįžtamąjį ryšį, kuriame aptariamos priimtų sprendimų pasekmės.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7. </a:t>
            </a:r>
            <a:r>
              <a:rPr lang="cs-CZ" sz="2000" b="1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rPr>
              <a:t>Rubrikos ir kriterijai:</a:t>
            </a:r>
            <a:endParaRPr sz="2000" b="1">
              <a:solidFill>
                <a:schemeClr val="accent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Aprašymas: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aiškiai apibrėžkite vertinimo kriterijus ir rubrikas, informuokite apie lūkesčius ir vertinimo standartus.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Efektyvus grįžtamasis ryšys: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palyginkite grįžtamąjį ryšį su konkrečiais kriterijais, nurodydami, kur besimokantysis pasižymėjo puikiai ir kur galima patobulėti.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690" name="Google Shape;69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7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1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Įtraukimo strategijos ir efektyvus grįžtamasis ryšys</a:t>
            </a:r>
            <a:endParaRPr sz="22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96" name="Google Shape;696;p57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97" name="Google Shape;697;p57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57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57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0" name="Google Shape;700;p57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57"/>
          <p:cNvSpPr txBox="1"/>
          <p:nvPr/>
        </p:nvSpPr>
        <p:spPr>
          <a:xfrm>
            <a:off x="1163963" y="1315200"/>
            <a:ext cx="9838200" cy="4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8. </a:t>
            </a:r>
            <a:r>
              <a:rPr lang="cs-CZ" sz="20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Garso ir vaizdo įrašo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grįžtamasis ryšys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4"/>
                </a:highlight>
                <a:latin typeface="Philosopher"/>
                <a:ea typeface="Philosopher"/>
                <a:cs typeface="Philosopher"/>
                <a:sym typeface="Philosopher"/>
              </a:rPr>
              <a:t>Aprašymas: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pateikite atsiliepimų garso ar vaizdo įrašų forma, kad vertinamasis jaustų asmeninį ryšį.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Efektyvus grįžtamasis ryšys: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naudokite intonacijas, gestus ir išraiškas, kad efektyviai padrąsintumėte.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9. </a:t>
            </a:r>
            <a:r>
              <a:rPr lang="cs-CZ" sz="2000" b="1">
                <a:solidFill>
                  <a:schemeClr val="accent3"/>
                </a:solidFill>
                <a:latin typeface="Philosopher"/>
                <a:ea typeface="Philosopher"/>
                <a:cs typeface="Philosopher"/>
                <a:sym typeface="Philosopher"/>
              </a:rPr>
              <a:t>Staigus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grįžtamasis ryšys:</a:t>
            </a:r>
            <a:endParaRPr sz="2000" b="1" u="sng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3"/>
                </a:highlight>
                <a:latin typeface="Philosopher"/>
                <a:ea typeface="Philosopher"/>
                <a:cs typeface="Philosopher"/>
                <a:sym typeface="Philosopher"/>
              </a:rPr>
              <a:t>Aprašymas: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nedelsdami po vertinimo pasiūlykite grįžtamąjį ryšį, kad išlaikytumėte besimokančiųjų motyvaciją.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Efektyvus grįžtamasis ryšys: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stenkitės išsamų vertinimą duoti kuo greičiau, taip bus veiksmingiausia.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702" name="Google Shape;70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8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1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Įtraukimo strategijos ir efektyvus grįžtamasis ryšys</a:t>
            </a:r>
            <a:endParaRPr sz="22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08" name="Google Shape;708;p58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709" name="Google Shape;709;p58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58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58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12" name="Google Shape;712;p58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58"/>
          <p:cNvSpPr txBox="1"/>
          <p:nvPr/>
        </p:nvSpPr>
        <p:spPr>
          <a:xfrm>
            <a:off x="1400275" y="1853775"/>
            <a:ext cx="9225300" cy="20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10. </a:t>
            </a:r>
            <a:r>
              <a:rPr lang="cs-CZ" sz="2000" b="1">
                <a:solidFill>
                  <a:schemeClr val="accent5"/>
                </a:solidFill>
                <a:latin typeface="Philosopher"/>
                <a:ea typeface="Philosopher"/>
                <a:cs typeface="Philosopher"/>
                <a:sym typeface="Philosopher"/>
              </a:rPr>
              <a:t>Į tikslą orientuotas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grįžtamasis ryšys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5"/>
                </a:highlight>
                <a:latin typeface="Philosopher"/>
                <a:ea typeface="Philosopher"/>
                <a:cs typeface="Philosopher"/>
                <a:sym typeface="Philosopher"/>
              </a:rPr>
              <a:t>Aprašymas: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Suderinkite grįžtamąjį ryšį su individualiais besimokančiųjų tikslais, pabrėždami pastangų svarbą prisideda prie jų mokymosi kelio. 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Efektyvus grįžtamasis ryšys: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kalbėkite apie padarytą pažangą siekiant tikslų, ir pasiūlykite strategijas, kaip toliau jų siekti.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14" name="Google Shape;714;p58"/>
          <p:cNvSpPr/>
          <p:nvPr/>
        </p:nvSpPr>
        <p:spPr>
          <a:xfrm>
            <a:off x="8482450" y="4140102"/>
            <a:ext cx="2143125" cy="2143125"/>
          </a:xfrm>
          <a:custGeom>
            <a:avLst/>
            <a:gdLst/>
            <a:ahLst/>
            <a:cxnLst/>
            <a:rect l="l" t="t" r="r" b="b"/>
            <a:pathLst>
              <a:path w="1371600" h="1371600" extrusionOk="0">
                <a:moveTo>
                  <a:pt x="0" y="0"/>
                </a:moveTo>
                <a:lnTo>
                  <a:pt x="1371600" y="0"/>
                </a:lnTo>
                <a:lnTo>
                  <a:pt x="1371600" y="1371599"/>
                </a:lnTo>
                <a:lnTo>
                  <a:pt x="0" y="1371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715" name="Google Shape;71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59"/>
          <p:cNvPicPr preferRelativeResize="0"/>
          <p:nvPr/>
        </p:nvPicPr>
        <p:blipFill rotWithShape="1">
          <a:blip r:embed="rId3">
            <a:alphaModFix amt="19000"/>
          </a:blip>
          <a:srcRect r="537"/>
          <a:stretch/>
        </p:blipFill>
        <p:spPr>
          <a:xfrm>
            <a:off x="0" y="0"/>
            <a:ext cx="12349350" cy="6934199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59"/>
          <p:cNvSpPr txBox="1"/>
          <p:nvPr/>
        </p:nvSpPr>
        <p:spPr>
          <a:xfrm>
            <a:off x="624375" y="55500"/>
            <a:ext cx="1055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3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Vaidmenų žaidimai: grįžtamojo ryšio teikimo praktika skaitmeninėje aplinkoje</a:t>
            </a:r>
            <a:endParaRPr sz="23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3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(„Kintantis švietėjo vaidmuo")</a:t>
            </a:r>
            <a:endParaRPr sz="23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22" name="Google Shape;722;p59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723" name="Google Shape;723;p5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5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5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26" name="Google Shape;726;p59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59"/>
          <p:cNvSpPr txBox="1"/>
          <p:nvPr/>
        </p:nvSpPr>
        <p:spPr>
          <a:xfrm>
            <a:off x="906742" y="1218613"/>
            <a:ext cx="10378500" cy="45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Scenarijus: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b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Įsivaizduokite, kad esate švietėjas,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skaitmeniniu būdu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teikiantis besimokančiajam grįžtamąjį ryšį apie atliktą užduotį. Jūsų tikslas yra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duoti grįžtamąjį ryšį, kuris motyvuotų, būtų išsamus ir skatintų veikti. 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Taisyklės:</a:t>
            </a:r>
            <a:endParaRPr sz="2000" b="1" u="sng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4"/>
                </a:highlight>
                <a:latin typeface="Philosopher"/>
                <a:ea typeface="Philosopher"/>
                <a:cs typeface="Philosopher"/>
                <a:sym typeface="Philosopher"/>
              </a:rPr>
              <a:t>Švietėjas:</a:t>
            </a:r>
            <a:r>
              <a:rPr lang="cs-CZ" sz="200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tas, kuris teikia grįžtamąjį ryšį apie užduotį. Naudokite veiksmingas strategijas, pavyzdžiui, besimokančiojo vardą, akcentuokite stipriąsias puses ir atkreipkite dėmesį į tobulintinas sritis;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Besimokantysis: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tas, kuris gauna vertinimą ir į jį reaguoja. Klausia patikslinančių klausimų ar patarimų tolimesniam mokymuisi.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Moderatorius: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stebėkite procesą ir atkreipkite dėmesį į grįžtamojo ryšio teikimo strategijas.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728" name="Google Shape;728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0"/>
          <p:cNvSpPr/>
          <p:nvPr/>
        </p:nvSpPr>
        <p:spPr>
          <a:xfrm>
            <a:off x="3844900" y="1614625"/>
            <a:ext cx="6715500" cy="364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60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Diskusiniai klausimai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35" name="Google Shape;735;p60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736" name="Google Shape;736;p60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60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60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39" name="Google Shape;739;p60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60"/>
          <p:cNvSpPr txBox="1"/>
          <p:nvPr/>
        </p:nvSpPr>
        <p:spPr>
          <a:xfrm>
            <a:off x="4066750" y="1996675"/>
            <a:ext cx="62718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hilosopher"/>
              <a:buChar char="●"/>
            </a:pPr>
            <a:r>
              <a:rPr lang="cs-CZ" sz="2000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  <a:t>Kaip švietėjo taikytos naudotos grįžtamojo ryšio strategijos paveikė besimokančiojo įsitraukimą ir motyvaciją?</a:t>
            </a:r>
            <a:endParaRPr sz="2000">
              <a:solidFill>
                <a:schemeClr val="lt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hilosopher"/>
              <a:buChar char="●"/>
            </a:pPr>
            <a:r>
              <a:rPr lang="cs-CZ" sz="2000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  <a:t>Kokie konkretūs metodai buvo naudojami, kad grįžtamasis ryšys būtų motyvuojantis, konkretus ir skatintų veikti?</a:t>
            </a:r>
            <a:endParaRPr sz="2000">
              <a:solidFill>
                <a:schemeClr val="lt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hilosopher"/>
              <a:buChar char="●"/>
            </a:pPr>
            <a:r>
              <a:rPr lang="cs-CZ" sz="2000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  <a:t>Kaip šis vaidmenų žaidimas atskleidžia besikeičiantį švietėjų vaidmenį skaitmeniniame amžiuje?</a:t>
            </a:r>
            <a:endParaRPr sz="2000">
              <a:solidFill>
                <a:schemeClr val="lt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41" name="Google Shape;741;p60"/>
          <p:cNvSpPr/>
          <p:nvPr/>
        </p:nvSpPr>
        <p:spPr>
          <a:xfrm>
            <a:off x="1596075" y="3969375"/>
            <a:ext cx="2248814" cy="2083460"/>
          </a:xfrm>
          <a:custGeom>
            <a:avLst/>
            <a:gdLst/>
            <a:ahLst/>
            <a:cxnLst/>
            <a:rect l="l" t="t" r="r" b="b"/>
            <a:pathLst>
              <a:path w="944880" h="944880" extrusionOk="0">
                <a:moveTo>
                  <a:pt x="0" y="0"/>
                </a:moveTo>
                <a:lnTo>
                  <a:pt x="944880" y="0"/>
                </a:lnTo>
                <a:lnTo>
                  <a:pt x="944880" y="944880"/>
                </a:lnTo>
                <a:lnTo>
                  <a:pt x="0" y="944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742" name="Google Shape;74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851690" y="974337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6" descr="A picture containing text, person, person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2" b="7813"/>
          <a:stretch/>
        </p:blipFill>
        <p:spPr>
          <a:xfrm>
            <a:off x="5360988" y="2700338"/>
            <a:ext cx="609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/>
        </p:nvSpPr>
        <p:spPr>
          <a:xfrm>
            <a:off x="940650" y="1060975"/>
            <a:ext cx="4420500" cy="32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Seminaro tikslas: </a:t>
            </a:r>
            <a:r>
              <a:rPr lang="cs-CZ" sz="1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išnagrinėti įsitraukimo strategijas skaitmeninėje mokymosi aplinkoje.</a:t>
            </a:r>
            <a:endParaRPr sz="17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Konkretūs šio užsiėmimo tikslai:</a:t>
            </a:r>
            <a:endParaRPr sz="1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- Suprasti įsitraukimo reikšmę į skaitmeninį mokymasi.</a:t>
            </a:r>
            <a:endParaRPr sz="17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- Nustatyti su įsitraukimu susijusius iššūkius ir galimybes.</a:t>
            </a:r>
            <a:endParaRPr sz="17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Interaktyvus sesijos pobūdis – svarbu aktyviai dalyvauti!</a:t>
            </a:r>
            <a:endParaRPr sz="17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00" name="Google Shape;100;p16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7933" y="-45061"/>
            <a:ext cx="2386989" cy="168749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/>
          <p:nvPr/>
        </p:nvSpPr>
        <p:spPr>
          <a:xfrm>
            <a:off x="3433500" y="530793"/>
            <a:ext cx="37356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ĮVADAS</a:t>
            </a:r>
            <a:endParaRPr sz="22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61"/>
          <p:cNvPicPr preferRelativeResize="0"/>
          <p:nvPr/>
        </p:nvPicPr>
        <p:blipFill rotWithShape="1">
          <a:blip r:embed="rId3">
            <a:alphaModFix amt="20000"/>
          </a:blip>
          <a:srcRect t="8440" b="70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61"/>
          <p:cNvSpPr txBox="1"/>
          <p:nvPr/>
        </p:nvSpPr>
        <p:spPr>
          <a:xfrm>
            <a:off x="1047325" y="748725"/>
            <a:ext cx="9990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Pagrindinės efektyvaus grįžtamojo ryšio teikimo strategijos: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49" name="Google Shape;749;p61"/>
          <p:cNvGrpSpPr/>
          <p:nvPr/>
        </p:nvGrpSpPr>
        <p:grpSpPr>
          <a:xfrm>
            <a:off x="5470010" y="1654739"/>
            <a:ext cx="1251984" cy="358200"/>
            <a:chOff x="5470062" y="1167647"/>
            <a:chExt cx="1251984" cy="358200"/>
          </a:xfrm>
        </p:grpSpPr>
        <p:sp>
          <p:nvSpPr>
            <p:cNvPr id="750" name="Google Shape;750;p61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61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61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3" name="Google Shape;753;p61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61"/>
          <p:cNvSpPr/>
          <p:nvPr/>
        </p:nvSpPr>
        <p:spPr>
          <a:xfrm>
            <a:off x="893700" y="281842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61"/>
          <p:cNvSpPr/>
          <p:nvPr/>
        </p:nvSpPr>
        <p:spPr>
          <a:xfrm>
            <a:off x="4846625" y="443592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61"/>
          <p:cNvSpPr/>
          <p:nvPr/>
        </p:nvSpPr>
        <p:spPr>
          <a:xfrm>
            <a:off x="4846625" y="281842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61"/>
          <p:cNvSpPr/>
          <p:nvPr/>
        </p:nvSpPr>
        <p:spPr>
          <a:xfrm>
            <a:off x="8799000" y="281842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58" name="Google Shape;758;p61"/>
          <p:cNvSpPr/>
          <p:nvPr/>
        </p:nvSpPr>
        <p:spPr>
          <a:xfrm>
            <a:off x="893700" y="362717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61"/>
          <p:cNvSpPr/>
          <p:nvPr/>
        </p:nvSpPr>
        <p:spPr>
          <a:xfrm>
            <a:off x="893700" y="443592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61"/>
          <p:cNvSpPr/>
          <p:nvPr/>
        </p:nvSpPr>
        <p:spPr>
          <a:xfrm>
            <a:off x="8799000" y="362717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1" name="Google Shape;761;p61"/>
          <p:cNvSpPr/>
          <p:nvPr/>
        </p:nvSpPr>
        <p:spPr>
          <a:xfrm>
            <a:off x="4846625" y="362717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61"/>
          <p:cNvSpPr txBox="1"/>
          <p:nvPr/>
        </p:nvSpPr>
        <p:spPr>
          <a:xfrm>
            <a:off x="1185888" y="2726775"/>
            <a:ext cx="3221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Personalizavimas;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3" name="Google Shape;763;p61"/>
          <p:cNvSpPr txBox="1"/>
          <p:nvPr/>
        </p:nvSpPr>
        <p:spPr>
          <a:xfrm>
            <a:off x="1145088" y="3535525"/>
            <a:ext cx="3221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Pozityvumo skatinimas;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4" name="Google Shape;764;p61"/>
          <p:cNvSpPr txBox="1"/>
          <p:nvPr/>
        </p:nvSpPr>
        <p:spPr>
          <a:xfrm>
            <a:off x="1145102" y="4344275"/>
            <a:ext cx="3776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Tikslumas;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5" name="Google Shape;765;p61"/>
          <p:cNvSpPr txBox="1"/>
          <p:nvPr/>
        </p:nvSpPr>
        <p:spPr>
          <a:xfrm>
            <a:off x="5098026" y="2726775"/>
            <a:ext cx="3572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Konstruktyvi kritika;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6" name="Google Shape;766;p61"/>
          <p:cNvSpPr txBox="1"/>
          <p:nvPr/>
        </p:nvSpPr>
        <p:spPr>
          <a:xfrm>
            <a:off x="5098026" y="3535525"/>
            <a:ext cx="3572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Aiškumas ir paprastumas;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7" name="Google Shape;767;p61"/>
          <p:cNvSpPr txBox="1"/>
          <p:nvPr/>
        </p:nvSpPr>
        <p:spPr>
          <a:xfrm>
            <a:off x="5098026" y="4344275"/>
            <a:ext cx="3572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Padrąsinimas;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8" name="Google Shape;768;p61"/>
          <p:cNvSpPr txBox="1"/>
          <p:nvPr/>
        </p:nvSpPr>
        <p:spPr>
          <a:xfrm>
            <a:off x="9050401" y="2726775"/>
            <a:ext cx="1931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Įtraukimas;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9" name="Google Shape;769;p61"/>
          <p:cNvSpPr txBox="1"/>
          <p:nvPr/>
        </p:nvSpPr>
        <p:spPr>
          <a:xfrm>
            <a:off x="9050400" y="3535525"/>
            <a:ext cx="22479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Orientuota į ateitį.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770" name="Google Shape;770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62"/>
          <p:cNvSpPr/>
          <p:nvPr/>
        </p:nvSpPr>
        <p:spPr>
          <a:xfrm>
            <a:off x="3824064" y="1076946"/>
            <a:ext cx="4543800" cy="47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6" name="Google Shape;776;p62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655" r="14648"/>
          <a:stretch/>
        </p:blipFill>
        <p:spPr>
          <a:xfrm>
            <a:off x="5068883" y="2238750"/>
            <a:ext cx="2054228" cy="20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62"/>
          <p:cNvSpPr txBox="1"/>
          <p:nvPr/>
        </p:nvSpPr>
        <p:spPr>
          <a:xfrm>
            <a:off x="5450555" y="1678900"/>
            <a:ext cx="129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6 sesija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78" name="Google Shape;778;p62"/>
          <p:cNvSpPr txBox="1"/>
          <p:nvPr/>
        </p:nvSpPr>
        <p:spPr>
          <a:xfrm>
            <a:off x="3824077" y="4635633"/>
            <a:ext cx="45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cs-CZ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Įtraukumo strategijų taikymas</a:t>
            </a:r>
            <a:endParaRPr sz="2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79" name="Google Shape;77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63"/>
          <p:cNvSpPr txBox="1"/>
          <p:nvPr/>
        </p:nvSpPr>
        <p:spPr>
          <a:xfrm>
            <a:off x="3897906" y="581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Ankstesnės sesijos apibendrinimas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85" name="Google Shape;785;p63"/>
          <p:cNvGrpSpPr/>
          <p:nvPr/>
        </p:nvGrpSpPr>
        <p:grpSpPr>
          <a:xfrm>
            <a:off x="5470087" y="1338322"/>
            <a:ext cx="1251984" cy="358200"/>
            <a:chOff x="5470062" y="1167647"/>
            <a:chExt cx="1251984" cy="358200"/>
          </a:xfrm>
        </p:grpSpPr>
        <p:sp>
          <p:nvSpPr>
            <p:cNvPr id="786" name="Google Shape;786;p63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63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63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89" name="Google Shape;789;p6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63"/>
          <p:cNvSpPr txBox="1"/>
          <p:nvPr/>
        </p:nvSpPr>
        <p:spPr>
          <a:xfrm>
            <a:off x="2364450" y="2426450"/>
            <a:ext cx="60597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latin typeface="Philosopher"/>
                <a:ea typeface="Philosopher"/>
                <a:cs typeface="Philosopher"/>
                <a:sym typeface="Philosopher"/>
              </a:rPr>
              <a:t>Vertinimo ir grįžtamojo ryšio svarba siekiant skatinti įsitraukimą;</a:t>
            </a:r>
            <a:endParaRPr sz="27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91" name="Google Shape;791;p63"/>
          <p:cNvSpPr txBox="1"/>
          <p:nvPr/>
        </p:nvSpPr>
        <p:spPr>
          <a:xfrm>
            <a:off x="6010450" y="4040175"/>
            <a:ext cx="5721600" cy="1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Grįžtamojo ryšio svarba besimokančiųjų motyvacijos didinimui.</a:t>
            </a:r>
            <a:endParaRPr/>
          </a:p>
        </p:txBody>
      </p:sp>
      <p:sp>
        <p:nvSpPr>
          <p:cNvPr id="792" name="Google Shape;792;p63"/>
          <p:cNvSpPr/>
          <p:nvPr/>
        </p:nvSpPr>
        <p:spPr>
          <a:xfrm>
            <a:off x="1206053" y="2426166"/>
            <a:ext cx="986376" cy="986376"/>
          </a:xfrm>
          <a:custGeom>
            <a:avLst/>
            <a:gdLst/>
            <a:ahLst/>
            <a:cxnLst/>
            <a:rect l="l" t="t" r="r" b="b"/>
            <a:pathLst>
              <a:path w="779744" h="779744" extrusionOk="0">
                <a:moveTo>
                  <a:pt x="0" y="0"/>
                </a:moveTo>
                <a:lnTo>
                  <a:pt x="779744" y="0"/>
                </a:lnTo>
                <a:lnTo>
                  <a:pt x="779744" y="779745"/>
                </a:lnTo>
                <a:lnTo>
                  <a:pt x="0" y="779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93" name="Google Shape;793;p63"/>
          <p:cNvSpPr/>
          <p:nvPr/>
        </p:nvSpPr>
        <p:spPr>
          <a:xfrm>
            <a:off x="4799699" y="4086500"/>
            <a:ext cx="1189212" cy="985559"/>
          </a:xfrm>
          <a:custGeom>
            <a:avLst/>
            <a:gdLst/>
            <a:ahLst/>
            <a:cxnLst/>
            <a:rect l="l" t="t" r="r" b="b"/>
            <a:pathLst>
              <a:path w="943819" h="782190" extrusionOk="0">
                <a:moveTo>
                  <a:pt x="0" y="0"/>
                </a:moveTo>
                <a:lnTo>
                  <a:pt x="943819" y="0"/>
                </a:lnTo>
                <a:lnTo>
                  <a:pt x="943819" y="782190"/>
                </a:lnTo>
                <a:lnTo>
                  <a:pt x="0" y="782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794" name="Google Shape;794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64"/>
          <p:cNvSpPr/>
          <p:nvPr/>
        </p:nvSpPr>
        <p:spPr>
          <a:xfrm>
            <a:off x="-7625" y="0"/>
            <a:ext cx="12207240" cy="6866573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269" b="-9269"/>
            </a:stretch>
          </a:blipFill>
          <a:ln>
            <a:noFill/>
          </a:ln>
        </p:spPr>
      </p:sp>
      <p:sp>
        <p:nvSpPr>
          <p:cNvPr id="800" name="Google Shape;800;p64"/>
          <p:cNvSpPr/>
          <p:nvPr/>
        </p:nvSpPr>
        <p:spPr>
          <a:xfrm>
            <a:off x="0" y="2199600"/>
            <a:ext cx="12192000" cy="24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64"/>
          <p:cNvSpPr txBox="1"/>
          <p:nvPr/>
        </p:nvSpPr>
        <p:spPr>
          <a:xfrm>
            <a:off x="1972800" y="714875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3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Personalizavimo strategijos ir pritaikymas</a:t>
            </a:r>
            <a:endParaRPr sz="3000" b="1" i="0" u="none" strike="noStrike" cap="none">
              <a:solidFill>
                <a:schemeClr val="dk1"/>
              </a:solidFill>
              <a:highlight>
                <a:schemeClr val="accent1"/>
              </a:highlight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802" name="Google Shape;802;p64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64"/>
          <p:cNvSpPr txBox="1"/>
          <p:nvPr/>
        </p:nvSpPr>
        <p:spPr>
          <a:xfrm>
            <a:off x="471600" y="2773350"/>
            <a:ext cx="11248800" cy="13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1500"/>
              </a:spcBef>
              <a:spcAft>
                <a:spcPts val="1000"/>
              </a:spcAft>
              <a:buNone/>
            </a:pPr>
            <a:r>
              <a:rPr lang="cs-CZ" sz="24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Įtraukumo strategijų personalizavimas </a:t>
            </a:r>
            <a:r>
              <a:rPr lang="cs-CZ" sz="24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yra labai svarbus prisitaikant prie besimokančiųjų </a:t>
            </a:r>
            <a:r>
              <a:rPr lang="cs-CZ" sz="24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skirtingų poreikių ir mokymosi būdų.</a:t>
            </a:r>
            <a:r>
              <a:rPr lang="cs-CZ" sz="24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Štai kelios </a:t>
            </a:r>
            <a:r>
              <a:rPr lang="cs-CZ" sz="2400" b="1" i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efektyvios strategijos ir technikos</a:t>
            </a:r>
            <a:r>
              <a:rPr lang="cs-CZ" sz="24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įtraukumo didinimui.</a:t>
            </a:r>
            <a:endParaRPr sz="2400" i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804" name="Google Shape;804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4426" y="1173701"/>
            <a:ext cx="6391274" cy="479345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65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Personalizavimo strategijos ir pritaikymas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11" name="Google Shape;811;p65"/>
          <p:cNvGrpSpPr/>
          <p:nvPr/>
        </p:nvGrpSpPr>
        <p:grpSpPr>
          <a:xfrm>
            <a:off x="5470010" y="950514"/>
            <a:ext cx="1251984" cy="358200"/>
            <a:chOff x="5470062" y="1167647"/>
            <a:chExt cx="1251984" cy="358200"/>
          </a:xfrm>
        </p:grpSpPr>
        <p:sp>
          <p:nvSpPr>
            <p:cNvPr id="812" name="Google Shape;812;p6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6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6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15" name="Google Shape;815;p65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65"/>
          <p:cNvSpPr txBox="1"/>
          <p:nvPr/>
        </p:nvSpPr>
        <p:spPr>
          <a:xfrm>
            <a:off x="5470000" y="1978200"/>
            <a:ext cx="6206100" cy="3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1. Mokymosi stiliai:</a:t>
            </a:r>
            <a:b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sz="10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 u="sng"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nustatykite skirtingus mokymosi stilius (regimąjį, girdimąjį, kinestetinį) ir pritaikykite juos veiklai atlikti.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latin typeface="Philosopher"/>
                <a:ea typeface="Philosopher"/>
                <a:cs typeface="Philosopher"/>
                <a:sym typeface="Philosopher"/>
              </a:rPr>
              <a:t>Technikos:</a:t>
            </a: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pateikite vaizdinės medžiagos, įtraukite garso elementų ir praktinių užduočių, kad būtų pritaikyta įvairiems mokymosi pageidavimams.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817" name="Google Shape;817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65"/>
          <p:cNvSpPr/>
          <p:nvPr/>
        </p:nvSpPr>
        <p:spPr>
          <a:xfrm>
            <a:off x="853113" y="3228250"/>
            <a:ext cx="3736200" cy="669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65"/>
          <p:cNvSpPr txBox="1"/>
          <p:nvPr/>
        </p:nvSpPr>
        <p:spPr>
          <a:xfrm>
            <a:off x="1009263" y="3331900"/>
            <a:ext cx="342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Regimasis, girdimasis, kinestetinis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66"/>
          <p:cNvPicPr preferRelativeResize="0"/>
          <p:nvPr/>
        </p:nvPicPr>
        <p:blipFill rotWithShape="1">
          <a:blip r:embed="rId3">
            <a:alphaModFix amt="23000"/>
          </a:blip>
          <a:srcRect t="16254"/>
          <a:stretch/>
        </p:blipFill>
        <p:spPr>
          <a:xfrm>
            <a:off x="-25" y="55500"/>
            <a:ext cx="12192000" cy="68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66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Personalizavimo strategijos ir pritaikymas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26" name="Google Shape;826;p66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27" name="Google Shape;827;p66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66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66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30" name="Google Shape;830;p66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66"/>
          <p:cNvSpPr txBox="1"/>
          <p:nvPr/>
        </p:nvSpPr>
        <p:spPr>
          <a:xfrm>
            <a:off x="3719225" y="1773550"/>
            <a:ext cx="4753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2. Pritaikymo būdai: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32" name="Google Shape;832;p66"/>
          <p:cNvSpPr txBox="1"/>
          <p:nvPr/>
        </p:nvSpPr>
        <p:spPr>
          <a:xfrm>
            <a:off x="914125" y="3429000"/>
            <a:ext cx="38841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</a:t>
            </a: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atsižvelgdami į besimokančiųjų interesus ir stipriąsias puses, leiskite jiems pasirinkti mokymosi stilių.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33" name="Google Shape;833;p66"/>
          <p:cNvSpPr txBox="1"/>
          <p:nvPr/>
        </p:nvSpPr>
        <p:spPr>
          <a:xfrm>
            <a:off x="7689750" y="2583150"/>
            <a:ext cx="40344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Technikos:</a:t>
            </a: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siūlykite įvairias temas arba leiskite besimokantiesiems pasirinkti projektus pagal jų interesus.</a:t>
            </a:r>
            <a:endParaRPr/>
          </a:p>
        </p:txBody>
      </p:sp>
      <p:pic>
        <p:nvPicPr>
          <p:cNvPr id="834" name="Google Shape;834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67"/>
          <p:cNvPicPr preferRelativeResize="0"/>
          <p:nvPr/>
        </p:nvPicPr>
        <p:blipFill rotWithShape="1">
          <a:blip r:embed="rId3">
            <a:alphaModFix amt="47000"/>
          </a:blip>
          <a:srcRect t="17409"/>
          <a:stretch/>
        </p:blipFill>
        <p:spPr>
          <a:xfrm>
            <a:off x="0" y="0"/>
            <a:ext cx="12192000" cy="6906576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67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Personalizavimo strategijos ir pritaikymas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41" name="Google Shape;841;p67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42" name="Google Shape;842;p67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67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67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45" name="Google Shape;845;p67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67"/>
          <p:cNvSpPr txBox="1"/>
          <p:nvPr/>
        </p:nvSpPr>
        <p:spPr>
          <a:xfrm>
            <a:off x="2031300" y="1849088"/>
            <a:ext cx="8129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3. Pasirinkimas ir autonomija: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47" name="Google Shape;847;p67"/>
          <p:cNvSpPr txBox="1"/>
          <p:nvPr/>
        </p:nvSpPr>
        <p:spPr>
          <a:xfrm>
            <a:off x="7351100" y="2896575"/>
            <a:ext cx="4533600" cy="20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Technikos:</a:t>
            </a:r>
            <a:r>
              <a:rPr lang="cs-CZ" sz="22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leiskite besimokantiesiems pasirinkti vieną iš kelių projekto temų arba patiems nuspręsti, kaip pademonstruos turimas žinias.</a:t>
            </a:r>
            <a:endParaRPr/>
          </a:p>
        </p:txBody>
      </p:sp>
      <p:sp>
        <p:nvSpPr>
          <p:cNvPr id="848" name="Google Shape;848;p67"/>
          <p:cNvSpPr txBox="1"/>
          <p:nvPr/>
        </p:nvSpPr>
        <p:spPr>
          <a:xfrm>
            <a:off x="768600" y="2896575"/>
            <a:ext cx="41262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suteikite besimokantiesiems galimybes rinktis užduotis ir veiklas, skatinkite atsakomybės jausmą.</a:t>
            </a:r>
            <a:endParaRPr/>
          </a:p>
        </p:txBody>
      </p:sp>
      <p:pic>
        <p:nvPicPr>
          <p:cNvPr id="849" name="Google Shape;849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68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5922826" y="2208825"/>
            <a:ext cx="6070925" cy="40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68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Personalizavimo strategijos ir pritaikymas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56" name="Google Shape;856;p68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57" name="Google Shape;857;p68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68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68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60" name="Google Shape;860;p68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68"/>
          <p:cNvSpPr txBox="1"/>
          <p:nvPr/>
        </p:nvSpPr>
        <p:spPr>
          <a:xfrm>
            <a:off x="3526650" y="1467200"/>
            <a:ext cx="5138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4. Kultūrinis jautrumas:</a:t>
            </a:r>
            <a:endParaRPr sz="20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62" name="Google Shape;862;p68"/>
          <p:cNvSpPr txBox="1"/>
          <p:nvPr/>
        </p:nvSpPr>
        <p:spPr>
          <a:xfrm>
            <a:off x="881675" y="2703188"/>
            <a:ext cx="4841400" cy="30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parodykite pagarbą besimokančiųjų kultūrinei aplinkai per įvairių perspektyvų ir šaltinių integravimą.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Technikos: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įtraukite įvairių kultūrų pavyzdžių, atvejų analizių ir turinio, kad padidintumėte aktualumą ir įtrauktį.</a:t>
            </a:r>
            <a:endParaRPr/>
          </a:p>
        </p:txBody>
      </p:sp>
      <p:pic>
        <p:nvPicPr>
          <p:cNvPr id="863" name="Google Shape;863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69"/>
          <p:cNvPicPr preferRelativeResize="0"/>
          <p:nvPr/>
        </p:nvPicPr>
        <p:blipFill rotWithShape="1">
          <a:blip r:embed="rId3">
            <a:alphaModFix amt="46000"/>
          </a:blip>
          <a:srcRect t="10470" r="8508" b="21050"/>
          <a:stretch/>
        </p:blipFill>
        <p:spPr>
          <a:xfrm>
            <a:off x="3651475" y="447475"/>
            <a:ext cx="8616875" cy="6449075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69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Personalizavimo strategijos ir pritaikymas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70" name="Google Shape;870;p69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71" name="Google Shape;871;p6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6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6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74" name="Google Shape;874;p69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69"/>
          <p:cNvSpPr txBox="1"/>
          <p:nvPr/>
        </p:nvSpPr>
        <p:spPr>
          <a:xfrm>
            <a:off x="3235050" y="1500225"/>
            <a:ext cx="5721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5. Asmeniniai mokymosi tikslai:</a:t>
            </a:r>
            <a:endParaRPr sz="22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76" name="Google Shape;876;p69"/>
          <p:cNvSpPr txBox="1"/>
          <p:nvPr/>
        </p:nvSpPr>
        <p:spPr>
          <a:xfrm>
            <a:off x="612900" y="2057000"/>
            <a:ext cx="4415400" cy="20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skatinkite besimokančiuosius savarankiškai nustatyti mokymosi tikslus, kad mokymosi patirtis būtų prasmingesnė.</a:t>
            </a:r>
            <a:endParaRPr/>
          </a:p>
        </p:txBody>
      </p:sp>
      <p:sp>
        <p:nvSpPr>
          <p:cNvPr id="877" name="Google Shape;877;p69"/>
          <p:cNvSpPr txBox="1"/>
          <p:nvPr/>
        </p:nvSpPr>
        <p:spPr>
          <a:xfrm>
            <a:off x="612900" y="4029925"/>
            <a:ext cx="4512900" cy="20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Technikos: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paprašykite besimokančiųjų apibrėžti, ką jie nori pasiekti ir kaip ketina tai padaryti, derindami išsikeltus ir mokomo dalyko tikslus.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878" name="Google Shape;878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70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Personalizavimo strategijos ir pritaikymas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84" name="Google Shape;884;p70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85" name="Google Shape;885;p70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70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70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88" name="Google Shape;888;p70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70"/>
          <p:cNvSpPr txBox="1"/>
          <p:nvPr/>
        </p:nvSpPr>
        <p:spPr>
          <a:xfrm>
            <a:off x="824825" y="2270475"/>
            <a:ext cx="5344800" cy="3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6. Pritaikomas turinys:</a:t>
            </a:r>
            <a:endParaRPr sz="25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naudokite mokymosi platformas, kurios pritaiko turinį pagal besimokančiųjų rezultatus ir pažangą.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Technikos: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naudokite platformas, kurios analizuoja besimokančiųjų atsakymus ir pritaiko tolesnį turinį probleminėms sritims tobulinti.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890" name="Google Shape;890;p70"/>
          <p:cNvPicPr preferRelativeResize="0"/>
          <p:nvPr/>
        </p:nvPicPr>
        <p:blipFill>
          <a:blip r:embed="rId4">
            <a:alphaModFix amt="32000"/>
          </a:blip>
          <a:stretch>
            <a:fillRect/>
          </a:stretch>
        </p:blipFill>
        <p:spPr>
          <a:xfrm>
            <a:off x="6313865" y="1509450"/>
            <a:ext cx="5344747" cy="489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7" descr="A person walking on a beach&#10;&#10;Description automatically generated with medium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2" b="7813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/>
          <p:nvPr/>
        </p:nvSpPr>
        <p:spPr>
          <a:xfrm rot="10800000">
            <a:off x="163050" y="118850"/>
            <a:ext cx="4539900" cy="397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245100" y="184400"/>
            <a:ext cx="4375800" cy="38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Švietėjų vaidmuo keičiasi iš informacijos teikėjo į įgūdžių ugdytojo; </a:t>
            </a:r>
            <a:endParaRPr sz="25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Pagrindinis švietėjo vaidmuo yra ugdyti besimokančiųjų kritinį mąstymą, problemų sprendimą ir gebėjimą prisitaikyti.</a:t>
            </a:r>
            <a:endParaRPr sz="25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6454100"/>
            <a:ext cx="1143767" cy="24908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/>
          <p:nvPr/>
        </p:nvSpPr>
        <p:spPr>
          <a:xfrm rot="10800000">
            <a:off x="7497675" y="3322250"/>
            <a:ext cx="4390200" cy="320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7589950" y="3352800"/>
            <a:ext cx="42216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Užsiėmimai skaitmeninėje aplinkoje gali padėti suaugusiųjų švietėjams ugdyti reikiamus įgūdžius ir pasiekti tuos, kuriems švietimo sistema nėra pakankamai prieinama.</a:t>
            </a:r>
            <a:endParaRPr sz="2500"/>
          </a:p>
        </p:txBody>
      </p:sp>
      <p:sp>
        <p:nvSpPr>
          <p:cNvPr id="113" name="Google Shape;113;p17"/>
          <p:cNvSpPr/>
          <p:nvPr/>
        </p:nvSpPr>
        <p:spPr>
          <a:xfrm>
            <a:off x="6959025" y="317200"/>
            <a:ext cx="3625500" cy="2365500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 txBox="1"/>
          <p:nvPr/>
        </p:nvSpPr>
        <p:spPr>
          <a:xfrm>
            <a:off x="7262975" y="786050"/>
            <a:ext cx="30663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Daugiau apie skaitmeninę aplinką (EN, galimi LT subtitrai): </a:t>
            </a:r>
            <a:r>
              <a:rPr lang="cs-CZ" sz="1800" b="1" u="sng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5"/>
              </a:rPr>
              <a:t>https://www.youtube.com/watch?v=-7UI-dTbMr0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Google Shape;896;p71"/>
          <p:cNvPicPr preferRelativeResize="0"/>
          <p:nvPr/>
        </p:nvPicPr>
        <p:blipFill rotWithShape="1">
          <a:blip r:embed="rId3">
            <a:alphaModFix amt="17000"/>
          </a:blip>
          <a:srcRect b="9140"/>
          <a:stretch/>
        </p:blipFill>
        <p:spPr>
          <a:xfrm>
            <a:off x="0" y="-65762"/>
            <a:ext cx="12192000" cy="6923762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71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Personalizavimo strategijos ir pritaikymas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98" name="Google Shape;898;p71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99" name="Google Shape;899;p71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71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71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02" name="Google Shape;902;p71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71"/>
          <p:cNvSpPr txBox="1"/>
          <p:nvPr/>
        </p:nvSpPr>
        <p:spPr>
          <a:xfrm>
            <a:off x="442050" y="1509575"/>
            <a:ext cx="4764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7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7. Pastoliai:</a:t>
            </a:r>
            <a:endParaRPr sz="22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04" name="Google Shape;904;p71"/>
          <p:cNvSpPr txBox="1"/>
          <p:nvPr/>
        </p:nvSpPr>
        <p:spPr>
          <a:xfrm>
            <a:off x="3857450" y="4312575"/>
            <a:ext cx="54438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Technikos: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pradėkite nuo paprastesnių užduočių ir palaipsniui didinkite jų sudėtingumą, kad besimokantieji galėtų palaipsniui ugdyti įgūdžius.</a:t>
            </a:r>
            <a:endParaRPr sz="2200"/>
          </a:p>
        </p:txBody>
      </p:sp>
      <p:sp>
        <p:nvSpPr>
          <p:cNvPr id="905" name="Google Shape;905;p71"/>
          <p:cNvSpPr txBox="1"/>
          <p:nvPr/>
        </p:nvSpPr>
        <p:spPr>
          <a:xfrm>
            <a:off x="4845675" y="2513875"/>
            <a:ext cx="50286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teikite struktūruotą paramą, ir palaipsniui ją mažinkite, nes besimokantieji vis labiau pasitikės savimi.</a:t>
            </a:r>
            <a:endParaRPr/>
          </a:p>
        </p:txBody>
      </p:sp>
      <p:pic>
        <p:nvPicPr>
          <p:cNvPr id="906" name="Google Shape;906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72"/>
          <p:cNvPicPr preferRelativeResize="0"/>
          <p:nvPr/>
        </p:nvPicPr>
        <p:blipFill rotWithShape="1">
          <a:blip r:embed="rId3">
            <a:alphaModFix amt="34000"/>
          </a:blip>
          <a:srcRect t="12061" b="3235"/>
          <a:stretch/>
        </p:blipFill>
        <p:spPr>
          <a:xfrm>
            <a:off x="0" y="-15025"/>
            <a:ext cx="12192000" cy="6888075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72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Personalizavimo strategijos ir pritaikymas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13" name="Google Shape;913;p72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914" name="Google Shape;914;p7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7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7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17" name="Google Shape;917;p72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72"/>
          <p:cNvSpPr txBox="1"/>
          <p:nvPr/>
        </p:nvSpPr>
        <p:spPr>
          <a:xfrm>
            <a:off x="3519300" y="1685625"/>
            <a:ext cx="515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6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8. Įvairus įtraukimas:</a:t>
            </a:r>
            <a:endParaRPr sz="22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19" name="Google Shape;919;p72"/>
          <p:cNvSpPr txBox="1"/>
          <p:nvPr/>
        </p:nvSpPr>
        <p:spPr>
          <a:xfrm>
            <a:off x="7832800" y="4374625"/>
            <a:ext cx="37302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Technikos: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derinkite viktorinas, rašinius, pristatymus ir projektus, kad besimokantieji galėtų įvairiais būdais pademonstruoti savo žinias.</a:t>
            </a:r>
            <a:endParaRPr sz="2000"/>
          </a:p>
        </p:txBody>
      </p:sp>
      <p:sp>
        <p:nvSpPr>
          <p:cNvPr id="920" name="Google Shape;920;p72"/>
          <p:cNvSpPr txBox="1"/>
          <p:nvPr/>
        </p:nvSpPr>
        <p:spPr>
          <a:xfrm>
            <a:off x="988650" y="4728625"/>
            <a:ext cx="3818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pasiūlykite įvairių vertinimo metodų, kurie atitiktų skirtingus mokymosi įgūdžius.</a:t>
            </a:r>
            <a:endParaRPr sz="2000"/>
          </a:p>
        </p:txBody>
      </p:sp>
      <p:pic>
        <p:nvPicPr>
          <p:cNvPr id="921" name="Google Shape;921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" name="Google Shape;926;p73"/>
          <p:cNvPicPr preferRelativeResize="0"/>
          <p:nvPr/>
        </p:nvPicPr>
        <p:blipFill rotWithShape="1">
          <a:blip r:embed="rId3">
            <a:alphaModFix/>
          </a:blip>
          <a:srcRect t="8687" b="3646"/>
          <a:stretch/>
        </p:blipFill>
        <p:spPr>
          <a:xfrm>
            <a:off x="1368975" y="1332625"/>
            <a:ext cx="9454041" cy="5525525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73"/>
          <p:cNvSpPr txBox="1"/>
          <p:nvPr/>
        </p:nvSpPr>
        <p:spPr>
          <a:xfrm>
            <a:off x="1972800" y="55500"/>
            <a:ext cx="82464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Personalizavimo strategijos ir pritaikymas</a:t>
            </a:r>
            <a:endParaRPr sz="25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28" name="Google Shape;928;p73"/>
          <p:cNvGrpSpPr/>
          <p:nvPr/>
        </p:nvGrpSpPr>
        <p:grpSpPr>
          <a:xfrm>
            <a:off x="5470010" y="809114"/>
            <a:ext cx="1251984" cy="358200"/>
            <a:chOff x="5470062" y="1167647"/>
            <a:chExt cx="1251984" cy="358200"/>
          </a:xfrm>
        </p:grpSpPr>
        <p:sp>
          <p:nvSpPr>
            <p:cNvPr id="929" name="Google Shape;929;p73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73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73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32" name="Google Shape;932;p73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73"/>
          <p:cNvSpPr txBox="1"/>
          <p:nvPr/>
        </p:nvSpPr>
        <p:spPr>
          <a:xfrm>
            <a:off x="6938975" y="3864538"/>
            <a:ext cx="490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4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9. Suasmenintas grįžtamasis ryšys:</a:t>
            </a:r>
            <a:endParaRPr sz="24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34" name="Google Shape;934;p73"/>
          <p:cNvSpPr txBox="1"/>
          <p:nvPr/>
        </p:nvSpPr>
        <p:spPr>
          <a:xfrm>
            <a:off x="2063275" y="1717175"/>
            <a:ext cx="3956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Technikos:</a:t>
            </a:r>
            <a:r>
              <a:rPr lang="cs-CZ" sz="20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Pabrėžkite jų pasiekimus, aptarkite iššūkius ir pasiūlykite tobulinimo strategijas.</a:t>
            </a:r>
            <a:endParaRPr sz="2000"/>
          </a:p>
        </p:txBody>
      </p:sp>
      <p:sp>
        <p:nvSpPr>
          <p:cNvPr id="935" name="Google Shape;935;p73"/>
          <p:cNvSpPr txBox="1"/>
          <p:nvPr/>
        </p:nvSpPr>
        <p:spPr>
          <a:xfrm>
            <a:off x="6791925" y="1846075"/>
            <a:ext cx="37575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Pateikite individualų grįžtamąjį ryšį,  atsižvelkite į besimokančiųjų stipriąsias ir tobulintinas sritis.</a:t>
            </a:r>
            <a:endParaRPr sz="2000"/>
          </a:p>
        </p:txBody>
      </p:sp>
      <p:pic>
        <p:nvPicPr>
          <p:cNvPr id="936" name="Google Shape;936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Google Shape;941;p74"/>
          <p:cNvPicPr preferRelativeResize="0"/>
          <p:nvPr/>
        </p:nvPicPr>
        <p:blipFill rotWithShape="1">
          <a:blip r:embed="rId3">
            <a:alphaModFix/>
          </a:blip>
          <a:srcRect t="44264"/>
          <a:stretch/>
        </p:blipFill>
        <p:spPr>
          <a:xfrm>
            <a:off x="3398350" y="3836200"/>
            <a:ext cx="8141300" cy="30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74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Personalizavimo strategijos ir pritaikymas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43" name="Google Shape;943;p74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944" name="Google Shape;944;p74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74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74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47" name="Google Shape;947;p74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74"/>
          <p:cNvSpPr txBox="1"/>
          <p:nvPr/>
        </p:nvSpPr>
        <p:spPr>
          <a:xfrm>
            <a:off x="1084925" y="1629850"/>
            <a:ext cx="78261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10. Į besimokantįjį orientuota veikla:</a:t>
            </a:r>
            <a:b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sz="5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motyvacijos ir įsitraukimo skatinimui kurkite veiklą pagal besimokančiųjų interesus.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Technikos:</a:t>
            </a:r>
            <a:r>
              <a:rPr lang="cs-CZ" sz="22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įtraukite temas ir scenarijus, atitinkančius besimokančiųjų aistras ir gyvenimo aktualijas.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949" name="Google Shape;949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75"/>
          <p:cNvPicPr preferRelativeResize="0"/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-44025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75"/>
          <p:cNvSpPr txBox="1"/>
          <p:nvPr/>
        </p:nvSpPr>
        <p:spPr>
          <a:xfrm>
            <a:off x="1972800" y="73963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Personalizavimo strategijos ir pritaikymas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56" name="Google Shape;956;p75"/>
          <p:cNvGrpSpPr/>
          <p:nvPr/>
        </p:nvGrpSpPr>
        <p:grpSpPr>
          <a:xfrm>
            <a:off x="5425985" y="961514"/>
            <a:ext cx="1251984" cy="358200"/>
            <a:chOff x="5470062" y="1167647"/>
            <a:chExt cx="1251984" cy="358200"/>
          </a:xfrm>
        </p:grpSpPr>
        <p:sp>
          <p:nvSpPr>
            <p:cNvPr id="957" name="Google Shape;957;p7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7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7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0" name="Google Shape;960;p75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75"/>
          <p:cNvSpPr txBox="1"/>
          <p:nvPr/>
        </p:nvSpPr>
        <p:spPr>
          <a:xfrm>
            <a:off x="1488000" y="2279875"/>
            <a:ext cx="9216000" cy="3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11. Pritaikymas realiame gyvenime:</a:t>
            </a:r>
            <a:b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sz="20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parodykite besimokantiesiems, kaip turinys pritaikomas realiame gyvenime.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Technikos: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pasidalinkite atvejų analizėmis, pavyzdžiais ir sėkmės istorijomis demonstruojančiomis mokinamų dalykų reikšmingumą.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962" name="Google Shape;962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76"/>
          <p:cNvSpPr txBox="1"/>
          <p:nvPr/>
        </p:nvSpPr>
        <p:spPr>
          <a:xfrm>
            <a:off x="1009800" y="73963"/>
            <a:ext cx="10172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Bendradarbiavimo veikla: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individualizuotų įtraukimo planų dalijimasis ir tobulinimas (1)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68" name="Google Shape;968;p76"/>
          <p:cNvGrpSpPr/>
          <p:nvPr/>
        </p:nvGrpSpPr>
        <p:grpSpPr>
          <a:xfrm>
            <a:off x="5470010" y="1113914"/>
            <a:ext cx="1251984" cy="358200"/>
            <a:chOff x="5470062" y="1167647"/>
            <a:chExt cx="1251984" cy="358200"/>
          </a:xfrm>
        </p:grpSpPr>
        <p:sp>
          <p:nvSpPr>
            <p:cNvPr id="969" name="Google Shape;969;p76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76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76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72" name="Google Shape;972;p7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76"/>
          <p:cNvSpPr txBox="1"/>
          <p:nvPr/>
        </p:nvSpPr>
        <p:spPr>
          <a:xfrm>
            <a:off x="693600" y="1846075"/>
            <a:ext cx="10804800" cy="3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u="sng">
                <a:solidFill>
                  <a:schemeClr val="dk1"/>
                </a:solidFill>
                <a:highlight>
                  <a:srgbClr val="FFE77E"/>
                </a:highlight>
                <a:latin typeface="Philosopher"/>
                <a:ea typeface="Philosopher"/>
                <a:cs typeface="Philosopher"/>
                <a:sym typeface="Philosopher"/>
              </a:rPr>
              <a:t>Veiklos tikslas</a:t>
            </a:r>
            <a:r>
              <a:rPr lang="cs-CZ" sz="2000" b="1">
                <a:solidFill>
                  <a:schemeClr val="dk1"/>
                </a:solidFill>
                <a:highlight>
                  <a:srgbClr val="FFE77E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- bendrai tobulinti dalyvavimo planus bendradarbiaujant ir pasitelkiant kolegų įžvalgas.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AutoNum type="arabicPeriod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Paskirstykite dalyvius į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mažas grupes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(3-4 žmonės). Tam, kad būtų užtikrinta mokymo kontekstų, patirčių ir dalykų įvairovė;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AutoNum type="arabicPeriod"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Kiekvienai grupei skirkite temą,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kuriai jie kurs ir tobulins veiklos planus;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15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AutoNum type="arabicPeriod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Mažose grupelėse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dalyviai pagal temą pakaitomis dalinasi individualizuotais įtraukumo planais.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Jie gali pateikti naudotų strategijų ir metodų apžvalgą. (</a:t>
            </a: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Pastaba: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kiekvieno dalyvio pristatymas trunka apie 2 minutes).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974" name="Google Shape;974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77"/>
          <p:cNvSpPr/>
          <p:nvPr/>
        </p:nvSpPr>
        <p:spPr>
          <a:xfrm>
            <a:off x="0" y="3294050"/>
            <a:ext cx="12192000" cy="272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77"/>
          <p:cNvSpPr txBox="1"/>
          <p:nvPr/>
        </p:nvSpPr>
        <p:spPr>
          <a:xfrm>
            <a:off x="1122900" y="73963"/>
            <a:ext cx="99462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Bendradarbiavimo veikla: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individualizuotų įtraukimo planų dalijimasis ir tobulinimas (2)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81" name="Google Shape;981;p77"/>
          <p:cNvGrpSpPr/>
          <p:nvPr/>
        </p:nvGrpSpPr>
        <p:grpSpPr>
          <a:xfrm>
            <a:off x="5470010" y="1113914"/>
            <a:ext cx="1251984" cy="358200"/>
            <a:chOff x="5470062" y="1167647"/>
            <a:chExt cx="1251984" cy="358200"/>
          </a:xfrm>
        </p:grpSpPr>
        <p:sp>
          <p:nvSpPr>
            <p:cNvPr id="982" name="Google Shape;982;p77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77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77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85" name="Google Shape;985;p77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77"/>
          <p:cNvSpPr txBox="1"/>
          <p:nvPr/>
        </p:nvSpPr>
        <p:spPr>
          <a:xfrm>
            <a:off x="693600" y="1780050"/>
            <a:ext cx="10804800" cy="49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4.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 to, kai kiekvienas dalyvis pristato savo planą,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grupė dalyvauja diskusijoje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 Kiti grupės nariai siūlo konstruktyvius atsiliepimus, pasiūlymus ir įžvalgas, kad pagerintų pateiktas įtraukimo strategijas.</a:t>
            </a:r>
            <a:b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Orientaciniai klausimai:</a:t>
            </a:r>
            <a:endParaRPr sz="2000" b="1" i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Kokie įtraukumo didinimo plano elementai atitinka mokymo kontekstą?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Kaip galima integruoti konkrečius personalizavimo metodus, geresniam įvairių besimokančiųjų poreikių patenkinimui?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Ar yra naujoviškų metodų, kuriuos būtų galima taikyti siekiant sustiprinti įsitraukimą?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Kokie iššūkiai gali kilti įgyvendinant šias strategijas ir kaip juos sumažinti?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987" name="Google Shape;987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78"/>
          <p:cNvSpPr txBox="1"/>
          <p:nvPr/>
        </p:nvSpPr>
        <p:spPr>
          <a:xfrm>
            <a:off x="1343850" y="73963"/>
            <a:ext cx="95043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Bendradarbiavimo veikla: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individualizuotų įtraukimo planų dalijimasis ir tobulinimas (3)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93" name="Google Shape;993;p78"/>
          <p:cNvGrpSpPr/>
          <p:nvPr/>
        </p:nvGrpSpPr>
        <p:grpSpPr>
          <a:xfrm>
            <a:off x="5470010" y="1113914"/>
            <a:ext cx="1251984" cy="358200"/>
            <a:chOff x="5470062" y="1167647"/>
            <a:chExt cx="1251984" cy="358200"/>
          </a:xfrm>
        </p:grpSpPr>
        <p:sp>
          <p:nvSpPr>
            <p:cNvPr id="994" name="Google Shape;994;p78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78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78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97" name="Google Shape;997;p78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78"/>
          <p:cNvSpPr txBox="1"/>
          <p:nvPr/>
        </p:nvSpPr>
        <p:spPr>
          <a:xfrm>
            <a:off x="1188150" y="1765375"/>
            <a:ext cx="9815700" cy="3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5.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Gavę grįžtamąjį ryšį dalyviai turi per kelias minutes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peržiūrėti ir patobulinti savo įtraukumo didinimo planus.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Tai turi padaryti atsižvelgdami į grupinės diskusijos metu išsakytas mintis. (</a:t>
            </a: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Pastaba: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pabrėžkite, kad dalyviai gali pritaikyti grįžtamąjį ryšį pagal pasirinktą mokymo stilių ir besimokančiųjų savybes).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6.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Dalyviai vėl susirenka į grupes.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Kiekviena maža grupė pasirenka vieną įtraukimo planą, kuris buvo patobulintas pagal gautus atsiliepimus.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Vienas atstovas iš kiekvienos grupės trumpai dalijasi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patikslintu planu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su visa auditorija.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Refleksija: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 kiekvieno pristatymo klauskite kaip sekėsi bendradarbiauti grupėje ir kokia kolegų atsiliepimų vertė.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999" name="Google Shape;999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" name="Google Shape;1004;p79" descr="A picture containing yellow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8722" r="28722"/>
          <a:stretch/>
        </p:blipFill>
        <p:spPr>
          <a:xfrm>
            <a:off x="627063" y="0"/>
            <a:ext cx="2917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79"/>
          <p:cNvSpPr txBox="1"/>
          <p:nvPr/>
        </p:nvSpPr>
        <p:spPr>
          <a:xfrm>
            <a:off x="6216246" y="701602"/>
            <a:ext cx="30447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4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DUK</a:t>
            </a:r>
            <a:endParaRPr sz="40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006" name="Google Shape;1006;p79"/>
          <p:cNvGrpSpPr/>
          <p:nvPr/>
        </p:nvGrpSpPr>
        <p:grpSpPr>
          <a:xfrm>
            <a:off x="7112674" y="1329442"/>
            <a:ext cx="1251876" cy="358096"/>
            <a:chOff x="5470062" y="1167647"/>
            <a:chExt cx="1251876" cy="358096"/>
          </a:xfrm>
        </p:grpSpPr>
        <p:sp>
          <p:nvSpPr>
            <p:cNvPr id="1007" name="Google Shape;1007;p79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79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79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0" name="Google Shape;1010;p79"/>
          <p:cNvSpPr txBox="1"/>
          <p:nvPr/>
        </p:nvSpPr>
        <p:spPr>
          <a:xfrm>
            <a:off x="5272999" y="5457537"/>
            <a:ext cx="6551671" cy="809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1" name="Google Shape;1011;p79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79"/>
          <p:cNvSpPr txBox="1"/>
          <p:nvPr/>
        </p:nvSpPr>
        <p:spPr>
          <a:xfrm>
            <a:off x="3644537" y="2024744"/>
            <a:ext cx="8188234" cy="324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lang="cs-CZ" sz="3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Ar turite</a:t>
            </a:r>
            <a:r>
              <a:rPr lang="cs-CZ" sz="32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3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bet kokių klausimų</a:t>
            </a:r>
            <a:r>
              <a:rPr lang="cs-CZ" sz="32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cs-CZ" sz="3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susijusiu su mokymų turiniu</a:t>
            </a:r>
            <a:r>
              <a:rPr lang="cs-CZ" sz="32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? </a:t>
            </a:r>
            <a:r>
              <a:rPr lang="cs-CZ" sz="3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Klauskite</a:t>
            </a:r>
            <a:r>
              <a:rPr lang="cs-CZ" sz="32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!</a:t>
            </a:r>
            <a:endParaRPr sz="3200" b="0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013" name="Google Shape;1013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80"/>
          <p:cNvSpPr txBox="1"/>
          <p:nvPr/>
        </p:nvSpPr>
        <p:spPr>
          <a:xfrm>
            <a:off x="4573596" y="688927"/>
            <a:ext cx="3044807" cy="36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4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Vertinimas ir išvados</a:t>
            </a:r>
            <a:endParaRPr sz="40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019" name="Google Shape;1019;p80"/>
          <p:cNvGrpSpPr/>
          <p:nvPr/>
        </p:nvGrpSpPr>
        <p:grpSpPr>
          <a:xfrm>
            <a:off x="5470061" y="1709272"/>
            <a:ext cx="1251876" cy="358096"/>
            <a:chOff x="5470062" y="1167647"/>
            <a:chExt cx="1251876" cy="358096"/>
          </a:xfrm>
        </p:grpSpPr>
        <p:sp>
          <p:nvSpPr>
            <p:cNvPr id="1020" name="Google Shape;1020;p80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80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80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3" name="Google Shape;1023;p80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80"/>
          <p:cNvSpPr txBox="1"/>
          <p:nvPr/>
        </p:nvSpPr>
        <p:spPr>
          <a:xfrm>
            <a:off x="1287236" y="2229898"/>
            <a:ext cx="10395857" cy="30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lang="cs-CZ" sz="3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 šiandien išmokote? Kaip galėsite naujas žinias ir įgūdžius panaudoti ateityje?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endParaRPr sz="3200" b="0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lang="cs-CZ" sz="3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Užpildykite </a:t>
            </a:r>
            <a:r>
              <a:rPr lang="cs-CZ" sz="3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vertinimo apklausą</a:t>
            </a:r>
            <a:r>
              <a:rPr lang="cs-CZ" sz="32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!</a:t>
            </a:r>
            <a:endParaRPr sz="3200" b="0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025" name="Google Shape;1025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8"/>
          <p:cNvPicPr preferRelativeResize="0"/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-21400" y="0"/>
            <a:ext cx="1221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4462084" y="591032"/>
            <a:ext cx="3734400" cy="1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Ledlaužis – </a:t>
            </a:r>
            <a:endParaRPr sz="24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„Dvi tiesos ir melas"</a:t>
            </a:r>
            <a:endParaRPr sz="24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endParaRPr sz="24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22" name="Google Shape;122;p18"/>
          <p:cNvGrpSpPr/>
          <p:nvPr/>
        </p:nvGrpSpPr>
        <p:grpSpPr>
          <a:xfrm>
            <a:off x="5703337" y="1246897"/>
            <a:ext cx="1251876" cy="358096"/>
            <a:chOff x="5470062" y="1167647"/>
            <a:chExt cx="1251876" cy="358096"/>
          </a:xfrm>
        </p:grpSpPr>
        <p:sp>
          <p:nvSpPr>
            <p:cNvPr id="123" name="Google Shape;123;p18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8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6" name="Google Shape;126;p18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/>
        </p:nvSpPr>
        <p:spPr>
          <a:xfrm>
            <a:off x="1462075" y="2065075"/>
            <a:ext cx="9734400" cy="25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61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hilosopher"/>
              <a:buAutoNum type="arabicPeriod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Paprašykite kiekvieno dalyvio sugalvoti du teisingus ir vieną klaidingą teiginį apie save, susijusį su skaitmeninėmis technologijomis arba internetiniu mokymusi.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61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hilosopher"/>
              <a:buAutoNum type="arabicPeriod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Sugalvotais teiginiais dalyviai paeiliui dalijasi, o likusieji grupės nariai turi atspėti, kuris teiginys yra melagingas.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61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hilosopher"/>
              <a:buAutoNum type="arabicPeriod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Ši veikla skatina dalyvių įsitraukimą, susipažinimo procesą padaro smagesniu. 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p81" descr="A person sitting at a desk with a computer and papers on i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81"/>
          <p:cNvSpPr/>
          <p:nvPr/>
        </p:nvSpPr>
        <p:spPr>
          <a:xfrm>
            <a:off x="-264695" y="-270712"/>
            <a:ext cx="12721389" cy="7399421"/>
          </a:xfrm>
          <a:prstGeom prst="rect">
            <a:avLst/>
          </a:prstGeom>
          <a:gradFill>
            <a:gsLst>
              <a:gs pos="0">
                <a:srgbClr val="FFE77E">
                  <a:alpha val="0"/>
                </a:srgbClr>
              </a:gs>
              <a:gs pos="100000">
                <a:srgbClr val="FFEDB1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rgbClr val="FFE6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81"/>
          <p:cNvSpPr txBox="1"/>
          <p:nvPr/>
        </p:nvSpPr>
        <p:spPr>
          <a:xfrm>
            <a:off x="4923900" y="2071450"/>
            <a:ext cx="2344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AČIŪ</a:t>
            </a:r>
            <a:r>
              <a:rPr lang="cs-CZ" sz="6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  <a:endParaRPr sz="6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3" name="Google Shape;1033;p81" descr="A picture containing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53446" y="74429"/>
            <a:ext cx="1338553" cy="94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82"/>
          <p:cNvSpPr/>
          <p:nvPr/>
        </p:nvSpPr>
        <p:spPr>
          <a:xfrm>
            <a:off x="0" y="6314701"/>
            <a:ext cx="12192000" cy="5432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0" name="Google Shape;1040;p82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6834" y="-349757"/>
            <a:ext cx="6572448" cy="464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82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8435" y="3659445"/>
            <a:ext cx="1557761" cy="109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82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3633" y="3274140"/>
            <a:ext cx="2010195" cy="201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82" descr="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909" y="5229626"/>
            <a:ext cx="1605199" cy="80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82" descr="A picture containing company nam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19282" y="3754416"/>
            <a:ext cx="888691" cy="96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82" descr="Logo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48977" y="5091014"/>
            <a:ext cx="1628935" cy="114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82" descr="Logo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37279" y="4054164"/>
            <a:ext cx="1440633" cy="48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82" descr="Logo, company nam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80271" y="5411983"/>
            <a:ext cx="1630941" cy="60494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82"/>
          <p:cNvSpPr txBox="1"/>
          <p:nvPr/>
        </p:nvSpPr>
        <p:spPr>
          <a:xfrm>
            <a:off x="4237279" y="6393535"/>
            <a:ext cx="74859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lt-LT" sz="1000" dirty="0">
                <a:solidFill>
                  <a:srgbClr val="404040"/>
                </a:solidFill>
              </a:rPr>
              <a:t>Finansuojama Europos Sąjungos lėšomis. Šis kūrinys atspindi tik autoriaus nuomonę, todėl Nacionalinė agentūra ir Europos Komisija negali būti laikomos atsakingomis už jame pateiktą informaciją. Projekto Nr. 2022-1-LT01-KA220-ADU-000085898</a:t>
            </a:r>
            <a:endParaRPr sz="800" b="1" i="0" u="none" strike="noStrike" cap="none" baseline="30000" dirty="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049" name="Google Shape;1049;p82" descr="Logo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19467" y="5121884"/>
            <a:ext cx="1231930" cy="822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p8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200" y="6387300"/>
            <a:ext cx="2246675" cy="4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/>
          <p:nvPr/>
        </p:nvSpPr>
        <p:spPr>
          <a:xfrm>
            <a:off x="0" y="3500700"/>
            <a:ext cx="12192000" cy="334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4119600" y="317175"/>
            <a:ext cx="39528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Įsitraukimo į skaitmeninį mokymasi reikšmė</a:t>
            </a:r>
            <a:endParaRPr sz="24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35" name="Google Shape;135;p19"/>
          <p:cNvGrpSpPr/>
          <p:nvPr/>
        </p:nvGrpSpPr>
        <p:grpSpPr>
          <a:xfrm>
            <a:off x="5470012" y="1298897"/>
            <a:ext cx="1251984" cy="358200"/>
            <a:chOff x="5470062" y="1167647"/>
            <a:chExt cx="1251984" cy="358200"/>
          </a:xfrm>
        </p:grpSpPr>
        <p:sp>
          <p:nvSpPr>
            <p:cNvPr id="136" name="Google Shape;136;p1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9" name="Google Shape;139;p19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645325" y="1999450"/>
            <a:ext cx="1100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Skaitmeninis mokymasis yra galinga priemonė, kuri gali padėti sunkiau prieinamiems besimokantiems suaugusiesiems įveikti iššūkius, ugdyti įgūdžius ir išnaudoti potencialą. Tai būdas sujungti unikalias aplinkybes ir transformuojančias švietimo galimybes.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41" name="Google Shape;141;p19"/>
          <p:cNvSpPr/>
          <p:nvPr/>
        </p:nvSpPr>
        <p:spPr>
          <a:xfrm>
            <a:off x="458125" y="389240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>
            <a:off x="4411050" y="550990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>
            <a:off x="4411050" y="389240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8363425" y="389240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45" name="Google Shape;145;p19"/>
          <p:cNvSpPr/>
          <p:nvPr/>
        </p:nvSpPr>
        <p:spPr>
          <a:xfrm>
            <a:off x="458125" y="470115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9"/>
          <p:cNvSpPr/>
          <p:nvPr/>
        </p:nvSpPr>
        <p:spPr>
          <a:xfrm>
            <a:off x="458125" y="550990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9"/>
          <p:cNvSpPr/>
          <p:nvPr/>
        </p:nvSpPr>
        <p:spPr>
          <a:xfrm>
            <a:off x="8363425" y="470115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4411050" y="470115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9"/>
          <p:cNvSpPr txBox="1"/>
          <p:nvPr/>
        </p:nvSpPr>
        <p:spPr>
          <a:xfrm>
            <a:off x="750313" y="3800750"/>
            <a:ext cx="322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Motyvacija ir atkaklumas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0" name="Google Shape;150;p19"/>
          <p:cNvSpPr txBox="1"/>
          <p:nvPr/>
        </p:nvSpPr>
        <p:spPr>
          <a:xfrm>
            <a:off x="709526" y="4609500"/>
            <a:ext cx="35724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Aktualumas ir personalizavimas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709527" y="5418250"/>
            <a:ext cx="37767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Mokymosi bendruomenės puoselėjimas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4662451" y="3800750"/>
            <a:ext cx="35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Įgūdžių ugdymas ir taikymas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4662451" y="4609500"/>
            <a:ext cx="35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Lankstumas ir prieinamumas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4662451" y="5418250"/>
            <a:ext cx="35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Įgalinimas ir nuosavybė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8614813" y="3800750"/>
            <a:ext cx="322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Kliūčių įveikimas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8614813" y="4609500"/>
            <a:ext cx="32211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Skaitmeninio raštingumo didinimas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0"/>
          <p:cNvPicPr preferRelativeResize="0"/>
          <p:nvPr/>
        </p:nvPicPr>
        <p:blipFill rotWithShape="1">
          <a:blip r:embed="rId3">
            <a:alphaModFix amt="54000"/>
          </a:blip>
          <a:srcRect t="13200" b="4704"/>
          <a:stretch/>
        </p:blipFill>
        <p:spPr>
          <a:xfrm>
            <a:off x="0" y="0"/>
            <a:ext cx="12192001" cy="691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/>
          <p:nvPr/>
        </p:nvSpPr>
        <p:spPr>
          <a:xfrm rot="10800000">
            <a:off x="6888925" y="1779750"/>
            <a:ext cx="3873300" cy="284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0"/>
          <p:cNvSpPr/>
          <p:nvPr/>
        </p:nvSpPr>
        <p:spPr>
          <a:xfrm rot="10800000">
            <a:off x="1196475" y="1780200"/>
            <a:ext cx="4050600" cy="284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4032749" y="658241"/>
            <a:ext cx="41265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31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Iššūkiai</a:t>
            </a:r>
            <a:endParaRPr sz="3100" b="1" i="0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66" name="Google Shape;166;p20"/>
          <p:cNvGrpSpPr/>
          <p:nvPr/>
        </p:nvGrpSpPr>
        <p:grpSpPr>
          <a:xfrm>
            <a:off x="5470012" y="1154947"/>
            <a:ext cx="1251984" cy="358200"/>
            <a:chOff x="5470062" y="1167647"/>
            <a:chExt cx="1251984" cy="358200"/>
          </a:xfrm>
        </p:grpSpPr>
        <p:sp>
          <p:nvSpPr>
            <p:cNvPr id="167" name="Google Shape;167;p20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0" name="Google Shape;170;p20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1286775" y="1855950"/>
            <a:ext cx="4126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  <a:t>Švietėjams:</a:t>
            </a:r>
            <a:b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</a:br>
            <a:endParaRPr sz="16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Efektyvaus turinio kūrimas;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Technologijų klausimai;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Sąveika ir bendravimas;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Vertinimas ir grįžtamasis ryšys.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6952900" y="1831650"/>
            <a:ext cx="4053900" cy="27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  <a:t>Besimokantiems:</a:t>
            </a:r>
            <a:b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</a:br>
            <a:endParaRPr sz="16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Motyvacija ir drausmė;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Techniniai iššūkiai;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Izoliacija ir vienatvė;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išsiblaškymas;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Laiko valdymas.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1563450" y="4900775"/>
            <a:ext cx="90651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i="1">
                <a:solidFill>
                  <a:schemeClr val="accent2"/>
                </a:solidFill>
                <a:highlight>
                  <a:schemeClr val="lt1"/>
                </a:highlight>
                <a:latin typeface="Philosopher"/>
                <a:ea typeface="Philosopher"/>
                <a:cs typeface="Philosopher"/>
                <a:sym typeface="Philosopher"/>
              </a:rPr>
              <a:t>Ir švietėjai, ir besimokantieji gali spręsti šiuos iššūkius taikydami veiksmingas strategijas, tokias kaip bendravimas, aktyvus dalyvavimas, įvairių mokymo metodų naudojimas, palankių mokymosi bendruomenių kūrimas ir savalaikis grįžtamasis ryšys.</a:t>
            </a:r>
            <a:endParaRPr sz="1800" i="1">
              <a:solidFill>
                <a:schemeClr val="accent2"/>
              </a:solidFill>
              <a:highlight>
                <a:schemeClr val="lt1"/>
              </a:highlight>
              <a:latin typeface="Philosopher"/>
              <a:ea typeface="Philosopher"/>
              <a:cs typeface="Philosopher"/>
              <a:sym typeface="Philosopher"/>
            </a:endParaRPr>
          </a:p>
        </p:txBody>
      </p:sp>
      <p:cxnSp>
        <p:nvCxnSpPr>
          <p:cNvPr id="174" name="Google Shape;174;p20"/>
          <p:cNvCxnSpPr/>
          <p:nvPr/>
        </p:nvCxnSpPr>
        <p:spPr>
          <a:xfrm>
            <a:off x="1989850" y="5999000"/>
            <a:ext cx="8307600" cy="0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5" name="Google Shape;17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18025"/>
            <a:ext cx="2501350" cy="5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4218</Words>
  <Application>Microsoft Macintosh PowerPoint</Application>
  <PresentationFormat>Widescreen</PresentationFormat>
  <Paragraphs>557</Paragraphs>
  <Slides>71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Noto Sans</vt:lpstr>
      <vt:lpstr>Calibri</vt:lpstr>
      <vt:lpstr>Philosopher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Rasa Zilione</cp:lastModifiedBy>
  <cp:revision>1</cp:revision>
  <dcterms:modified xsi:type="dcterms:W3CDTF">2024-12-05T21:49:24Z</dcterms:modified>
</cp:coreProperties>
</file>