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4"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embeddedFontLst>
    <p:embeddedFont>
      <p:font typeface="Noto Sans" panose="020B0502040504020204" pitchFamily="34" charset="0"/>
      <p:regular r:id="rId21"/>
      <p:bold r:id="rId22"/>
      <p:italic r:id="rId23"/>
      <p:boldItalic r:id="rId24"/>
    </p:embeddedFont>
    <p:embeddedFont>
      <p:font typeface="Philosopher" pitchFamily="2" charset="0"/>
      <p:regular r:id="rId25"/>
      <p:bold r:id="rId26"/>
      <p:italic r:id="rId27"/>
      <p:boldItalic r:id="rId28"/>
    </p:embeddedFont>
    <p:embeddedFont>
      <p:font typeface="Roboto" panose="02000000000000000000"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9"/>
    <p:restoredTop sz="94697"/>
  </p:normalViewPr>
  <p:slideViewPr>
    <p:cSldViewPr snapToGrid="0">
      <p:cViewPr varScale="1">
        <p:scale>
          <a:sx n="96" d="100"/>
          <a:sy n="96" d="100"/>
        </p:scale>
        <p:origin x="888"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 name="Google Shape;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7438c83ea0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2" name="Google Shape;152;g27438c83ea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a1f7b1b93b_2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g2a1f7b1b93b_2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74745dd333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9" name="Google Shape;179;g274745dd33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a1f7b1b93b_2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3" name="Google Shape;193;g2a1f7b1b93b_2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a1f7b1b93b_2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1" name="Google Shape;211;g2a1f7b1b93b_2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74745dd333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5" name="Google Shape;225;g274745dd33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9" name="Google Shape;23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1" name="Google Shape;26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1 academic hour = 45 minutes</a:t>
            </a: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 name="Google Shape;5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6daeaf3606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 name="Google Shape;69;g26daeaf360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a02f328be2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g2a02f328be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742fb4aa13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g2742fb4aa1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a1f7b1b93b_2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0" name="Google Shape;110;g2a1f7b1b93b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7438c83ea0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4" name="Google Shape;124;g27438c83ea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a1f7b1b93b_2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 name="Google Shape;138;g2a1f7b1b93b_2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
        <p:cNvGrpSpPr/>
        <p:nvPr/>
      </p:nvGrpSpPr>
      <p:grpSpPr>
        <a:xfrm>
          <a:off x="0" y="0"/>
          <a:ext cx="0" cy="0"/>
          <a:chOff x="0" y="0"/>
          <a:chExt cx="0" cy="0"/>
        </a:xfrm>
      </p:grpSpPr>
      <p:sp>
        <p:nvSpPr>
          <p:cNvPr id="12" name="Google Shape;12;p2"/>
          <p:cNvSpPr>
            <a:spLocks noGrp="1"/>
          </p:cNvSpPr>
          <p:nvPr>
            <p:ph type="pic" idx="2"/>
          </p:nvPr>
        </p:nvSpPr>
        <p:spPr>
          <a:xfrm>
            <a:off x="0" y="0"/>
            <a:ext cx="12192000"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
        <p:cNvGrpSpPr/>
        <p:nvPr/>
      </p:nvGrpSpPr>
      <p:grpSpPr>
        <a:xfrm>
          <a:off x="0" y="0"/>
          <a:ext cx="0" cy="0"/>
          <a:chOff x="0" y="0"/>
          <a:chExt cx="0" cy="0"/>
        </a:xfrm>
      </p:grpSpPr>
      <p:sp>
        <p:nvSpPr>
          <p:cNvPr id="14" name="Google Shape;14;p3"/>
          <p:cNvSpPr>
            <a:spLocks noGrp="1"/>
          </p:cNvSpPr>
          <p:nvPr>
            <p:ph type="pic" idx="2"/>
          </p:nvPr>
        </p:nvSpPr>
        <p:spPr>
          <a:xfrm>
            <a:off x="1662112" y="632949"/>
            <a:ext cx="2771775" cy="37560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5"/>
        <p:cNvGrpSpPr/>
        <p:nvPr/>
      </p:nvGrpSpPr>
      <p:grpSpPr>
        <a:xfrm>
          <a:off x="0" y="0"/>
          <a:ext cx="0" cy="0"/>
          <a:chOff x="0" y="0"/>
          <a:chExt cx="0" cy="0"/>
        </a:xfrm>
      </p:grpSpPr>
      <p:sp>
        <p:nvSpPr>
          <p:cNvPr id="16" name="Google Shape;16;p4"/>
          <p:cNvSpPr>
            <a:spLocks noGrp="1"/>
          </p:cNvSpPr>
          <p:nvPr>
            <p:ph type="pic" idx="2"/>
          </p:nvPr>
        </p:nvSpPr>
        <p:spPr>
          <a:xfrm>
            <a:off x="626302" y="0"/>
            <a:ext cx="2918564"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7"/>
        <p:cNvGrpSpPr/>
        <p:nvPr/>
      </p:nvGrpSpPr>
      <p:grpSpPr>
        <a:xfrm>
          <a:off x="0" y="0"/>
          <a:ext cx="0" cy="0"/>
          <a:chOff x="0" y="0"/>
          <a:chExt cx="0" cy="0"/>
        </a:xfrm>
      </p:grpSpPr>
      <p:sp>
        <p:nvSpPr>
          <p:cNvPr id="18" name="Google Shape;18;p5"/>
          <p:cNvSpPr>
            <a:spLocks noGrp="1"/>
          </p:cNvSpPr>
          <p:nvPr>
            <p:ph type="pic" idx="2"/>
          </p:nvPr>
        </p:nvSpPr>
        <p:spPr>
          <a:xfrm>
            <a:off x="0" y="0"/>
            <a:ext cx="12192000" cy="4783138"/>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9"/>
        <p:cNvGrpSpPr/>
        <p:nvPr/>
      </p:nvGrpSpPr>
      <p:grpSpPr>
        <a:xfrm>
          <a:off x="0" y="0"/>
          <a:ext cx="0" cy="0"/>
          <a:chOff x="0" y="0"/>
          <a:chExt cx="0" cy="0"/>
        </a:xfrm>
      </p:grpSpPr>
      <p:sp>
        <p:nvSpPr>
          <p:cNvPr id="20" name="Google Shape;20;p6"/>
          <p:cNvSpPr>
            <a:spLocks noGrp="1"/>
          </p:cNvSpPr>
          <p:nvPr>
            <p:ph type="pic" idx="2"/>
          </p:nvPr>
        </p:nvSpPr>
        <p:spPr>
          <a:xfrm>
            <a:off x="1319669" y="2525150"/>
            <a:ext cx="2116082" cy="2117188"/>
          </a:xfrm>
          <a:prstGeom prst="rect">
            <a:avLst/>
          </a:prstGeom>
          <a:noFill/>
          <a:ln>
            <a:noFill/>
          </a:ln>
        </p:spPr>
      </p:sp>
      <p:sp>
        <p:nvSpPr>
          <p:cNvPr id="21" name="Google Shape;21;p6"/>
          <p:cNvSpPr>
            <a:spLocks noGrp="1"/>
          </p:cNvSpPr>
          <p:nvPr>
            <p:ph type="pic" idx="3"/>
          </p:nvPr>
        </p:nvSpPr>
        <p:spPr>
          <a:xfrm>
            <a:off x="3788433" y="2525150"/>
            <a:ext cx="2116082" cy="2117188"/>
          </a:xfrm>
          <a:prstGeom prst="rect">
            <a:avLst/>
          </a:prstGeom>
          <a:noFill/>
          <a:ln>
            <a:noFill/>
          </a:ln>
        </p:spPr>
      </p:sp>
      <p:sp>
        <p:nvSpPr>
          <p:cNvPr id="22" name="Google Shape;22;p6"/>
          <p:cNvSpPr>
            <a:spLocks noGrp="1"/>
          </p:cNvSpPr>
          <p:nvPr>
            <p:ph type="pic" idx="4"/>
          </p:nvPr>
        </p:nvSpPr>
        <p:spPr>
          <a:xfrm>
            <a:off x="6257197" y="2525150"/>
            <a:ext cx="2116082" cy="2117188"/>
          </a:xfrm>
          <a:prstGeom prst="rect">
            <a:avLst/>
          </a:prstGeom>
          <a:noFill/>
          <a:ln>
            <a:noFill/>
          </a:ln>
        </p:spPr>
      </p:sp>
      <p:sp>
        <p:nvSpPr>
          <p:cNvPr id="23" name="Google Shape;23;p6"/>
          <p:cNvSpPr>
            <a:spLocks noGrp="1"/>
          </p:cNvSpPr>
          <p:nvPr>
            <p:ph type="pic" idx="5"/>
          </p:nvPr>
        </p:nvSpPr>
        <p:spPr>
          <a:xfrm>
            <a:off x="8725961" y="2525150"/>
            <a:ext cx="2116082" cy="211718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hyperlink" Target="https://transformingeducationsummit.sdg4education2030.org/AT4DiscussionForum" TargetMode="External"/><Relationship Id="rId4" Type="http://schemas.openxmlformats.org/officeDocument/2006/relationships/hyperlink" Target="https://chat.openai.com/c/example-link-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hyperlink" Target="https://files.eric.ed.gov/fulltext/EJ1210946.pdf"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www.learnworlds.com/build-online-learning-community/" TargetMode="External"/><Relationship Id="rId5" Type="http://schemas.openxmlformats.org/officeDocument/2006/relationships/hyperlink" Target="https://ecampusontario.pressbooks.pub/aguideforbusyeducators/chapter/cultivating-community-building-in-online-learning-environments/" TargetMode="External"/><Relationship Id="rId10" Type="http://schemas.openxmlformats.org/officeDocument/2006/relationships/image" Target="../media/image2.jpg"/><Relationship Id="rId4" Type="http://schemas.openxmlformats.org/officeDocument/2006/relationships/hyperlink" Target="https://kpcrossacademy.org/building-community-in-online-courses/" TargetMode="External"/><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jp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5.jpg"/><Relationship Id="rId4" Type="http://schemas.openxmlformats.org/officeDocument/2006/relationships/hyperlink" Target="http://www.youtube.com/watch?v=25H09leLyf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hyperlink" Target="https://onlinelibrary.wiley.com/doi/epdf/10.1111/ijtd.12171" TargetMode="External"/><Relationship Id="rId4" Type="http://schemas.openxmlformats.org/officeDocument/2006/relationships/hyperlink" Target="https://chat.openai.com/c/example-link-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hyperlink" Target="https://epale.ec.europa.eu/en/blog/social-media-adult-learning-benefits-and-uses" TargetMode="External"/><Relationship Id="rId4" Type="http://schemas.openxmlformats.org/officeDocument/2006/relationships/hyperlink" Target="https://www.researchgate.net/publication/335364325_THE_ADOPTION_OF_SOCIAL_MEDIA_BY_ADULT_LEARNERS_AS_AN_E-LEARNING_PLATFOR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pic>
        <p:nvPicPr>
          <p:cNvPr id="29" name="Google Shape;29;p8" descr="A picture containing logo&#10;&#10;Description automatically generated"/>
          <p:cNvPicPr preferRelativeResize="0">
            <a:picLocks noGrp="1"/>
          </p:cNvPicPr>
          <p:nvPr>
            <p:ph type="pic" idx="2"/>
          </p:nvPr>
        </p:nvPicPr>
        <p:blipFill rotWithShape="1">
          <a:blip r:embed="rId3">
            <a:alphaModFix/>
          </a:blip>
          <a:srcRect t="10217" b="10216"/>
          <a:stretch/>
        </p:blipFill>
        <p:spPr>
          <a:xfrm>
            <a:off x="0" y="61291"/>
            <a:ext cx="12192000" cy="6858000"/>
          </a:xfrm>
          <a:prstGeom prst="rect">
            <a:avLst/>
          </a:prstGeom>
          <a:noFill/>
          <a:ln>
            <a:noFill/>
          </a:ln>
        </p:spPr>
      </p:pic>
      <p:sp>
        <p:nvSpPr>
          <p:cNvPr id="30" name="Google Shape;30;p8"/>
          <p:cNvSpPr/>
          <p:nvPr/>
        </p:nvSpPr>
        <p:spPr>
          <a:xfrm>
            <a:off x="0" y="817419"/>
            <a:ext cx="5529943" cy="1457696"/>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 name="Google Shape;31;p8"/>
          <p:cNvSpPr txBox="1"/>
          <p:nvPr/>
        </p:nvSpPr>
        <p:spPr>
          <a:xfrm>
            <a:off x="745723" y="914717"/>
            <a:ext cx="40386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cs-CZ" sz="2400" b="1">
                <a:solidFill>
                  <a:schemeClr val="dk1"/>
                </a:solidFill>
                <a:latin typeface="Philosopher"/>
                <a:ea typeface="Philosopher"/>
                <a:cs typeface="Philosopher"/>
                <a:sym typeface="Philosopher"/>
              </a:rPr>
              <a:t>Profesinio tobulinimosi mokymai suaugusiųjų švietėjams</a:t>
            </a:r>
            <a:endParaRPr sz="2400" b="1"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Philosopher"/>
              <a:ea typeface="Philosopher"/>
              <a:cs typeface="Philosopher"/>
              <a:sym typeface="Philosopher"/>
            </a:endParaRPr>
          </a:p>
        </p:txBody>
      </p:sp>
      <p:sp>
        <p:nvSpPr>
          <p:cNvPr id="32" name="Google Shape;32;p8"/>
          <p:cNvSpPr/>
          <p:nvPr/>
        </p:nvSpPr>
        <p:spPr>
          <a:xfrm>
            <a:off x="1" y="2484337"/>
            <a:ext cx="4332514" cy="1889327"/>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 name="Google Shape;33;p8"/>
          <p:cNvSpPr txBox="1"/>
          <p:nvPr/>
        </p:nvSpPr>
        <p:spPr>
          <a:xfrm>
            <a:off x="348447" y="2581635"/>
            <a:ext cx="3853500" cy="18471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cs-CZ" sz="2400" b="1">
                <a:solidFill>
                  <a:schemeClr val="dk1"/>
                </a:solidFill>
                <a:latin typeface="Philosopher"/>
                <a:ea typeface="Philosopher"/>
                <a:cs typeface="Philosopher"/>
                <a:sym typeface="Philosopher"/>
              </a:rPr>
              <a:t>3 modulis:</a:t>
            </a:r>
            <a:br>
              <a:rPr lang="cs-CZ" sz="2400" b="1">
                <a:solidFill>
                  <a:schemeClr val="dk1"/>
                </a:solidFill>
                <a:latin typeface="Philosopher"/>
                <a:ea typeface="Philosopher"/>
                <a:cs typeface="Philosopher"/>
                <a:sym typeface="Philosopher"/>
              </a:rPr>
            </a:br>
            <a:r>
              <a:rPr lang="cs-CZ" sz="2400">
                <a:solidFill>
                  <a:schemeClr val="dk1"/>
                </a:solidFill>
                <a:latin typeface="Philosopher"/>
                <a:ea typeface="Philosopher"/>
                <a:cs typeface="Philosopher"/>
                <a:sym typeface="Philosopher"/>
              </a:rPr>
              <a:t>Įvadas į įtraukimo strategijas skaitmeninėje aplinkoje</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 name="Google Shape;34;p8"/>
          <p:cNvSpPr/>
          <p:nvPr/>
        </p:nvSpPr>
        <p:spPr>
          <a:xfrm>
            <a:off x="7680960" y="5447210"/>
            <a:ext cx="4511040" cy="1301989"/>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p8"/>
          <p:cNvSpPr txBox="1"/>
          <p:nvPr/>
        </p:nvSpPr>
        <p:spPr>
          <a:xfrm>
            <a:off x="8062530" y="5657712"/>
            <a:ext cx="3747900" cy="831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2400"/>
              <a:buFont typeface="Arial"/>
              <a:buNone/>
            </a:pPr>
            <a:r>
              <a:rPr lang="cs-CZ" sz="2400" b="1">
                <a:solidFill>
                  <a:schemeClr val="dk1"/>
                </a:solidFill>
                <a:latin typeface="Philosopher"/>
                <a:ea typeface="Philosopher"/>
                <a:cs typeface="Philosopher"/>
                <a:sym typeface="Philosopher"/>
              </a:rPr>
              <a:t>Savarankiško mokymosi ištekliai</a:t>
            </a:r>
            <a:endParaRPr sz="2400" b="1">
              <a:solidFill>
                <a:schemeClr val="dk1"/>
              </a:solidFill>
              <a:latin typeface="Philosopher"/>
              <a:ea typeface="Philosopher"/>
              <a:cs typeface="Philosopher"/>
              <a:sym typeface="Philosopher"/>
            </a:endParaRPr>
          </a:p>
        </p:txBody>
      </p:sp>
      <p:pic>
        <p:nvPicPr>
          <p:cNvPr id="36" name="Google Shape;36;p8"/>
          <p:cNvPicPr preferRelativeResize="0"/>
          <p:nvPr/>
        </p:nvPicPr>
        <p:blipFill>
          <a:blip r:embed="rId4">
            <a:alphaModFix/>
          </a:blip>
          <a:stretch>
            <a:fillRect/>
          </a:stretch>
        </p:blipFill>
        <p:spPr>
          <a:xfrm>
            <a:off x="0" y="6318025"/>
            <a:ext cx="2501350" cy="539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7"/>
          <p:cNvSpPr txBox="1"/>
          <p:nvPr/>
        </p:nvSpPr>
        <p:spPr>
          <a:xfrm>
            <a:off x="2214900" y="451025"/>
            <a:ext cx="7762200" cy="1447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4. Kintantis švietėjų vaidmuo skaitmeninėje aplinkoje (1)</a:t>
            </a:r>
            <a:endParaRPr sz="2400" b="1" i="0" u="none" strike="noStrike" cap="none">
              <a:solidFill>
                <a:schemeClr val="dk1"/>
              </a:solidFill>
              <a:latin typeface="Philosopher"/>
              <a:ea typeface="Philosopher"/>
              <a:cs typeface="Philosopher"/>
              <a:sym typeface="Philosopher"/>
            </a:endParaRPr>
          </a:p>
        </p:txBody>
      </p:sp>
      <p:grpSp>
        <p:nvGrpSpPr>
          <p:cNvPr id="155" name="Google Shape;155;p17"/>
          <p:cNvGrpSpPr/>
          <p:nvPr/>
        </p:nvGrpSpPr>
        <p:grpSpPr>
          <a:xfrm>
            <a:off x="5470061" y="1709272"/>
            <a:ext cx="1251984" cy="358200"/>
            <a:chOff x="5470062" y="1167647"/>
            <a:chExt cx="1251984" cy="358200"/>
          </a:xfrm>
        </p:grpSpPr>
        <p:sp>
          <p:nvSpPr>
            <p:cNvPr id="156" name="Google Shape;156;p1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 name="Google Shape;157;p1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1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59" name="Google Shape;159;p17"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60" name="Google Shape;160;p17"/>
          <p:cNvSpPr txBox="1"/>
          <p:nvPr/>
        </p:nvSpPr>
        <p:spPr>
          <a:xfrm>
            <a:off x="366900" y="2067475"/>
            <a:ext cx="6355200" cy="4215900"/>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4 šaltinis: internetinės diskusijos forumas (1 valanda)</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Dalyvaukite internetiniame diskusijų forume, kuriame švietėjai dalinasi patirtimi ir įžvalgomis apie besikeičiantį švietėjų vaidmenį skaitmeninėje aplinkoje.</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Dalyvaukite pokalbiuose ir mokykitės iš kolegų perspektyvos.</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1000"/>
              </a:spcAft>
              <a:buClr>
                <a:schemeClr val="dk1"/>
              </a:buClr>
              <a:buSzPts val="2000"/>
              <a:buFont typeface="Philosopher"/>
              <a:buChar char="○"/>
            </a:pPr>
            <a:r>
              <a:rPr lang="cs-CZ" sz="2000">
                <a:solidFill>
                  <a:schemeClr val="dk1"/>
                </a:solidFill>
                <a:latin typeface="Philosopher"/>
                <a:ea typeface="Philosopher"/>
                <a:cs typeface="Philosopher"/>
                <a:sym typeface="Philosopher"/>
              </a:rPr>
              <a:t>Nuoroda:</a:t>
            </a:r>
            <a:r>
              <a:rPr lang="cs-CZ" sz="2000">
                <a:solidFill>
                  <a:schemeClr val="dk1"/>
                </a:solidFill>
                <a:uFill>
                  <a:noFill/>
                </a:uFill>
                <a:latin typeface="Philosopher"/>
                <a:ea typeface="Philosopher"/>
                <a:cs typeface="Philosopher"/>
                <a:sym typeface="Philosopher"/>
                <a:hlinkClick r:id="rId4">
                  <a:extLst>
                    <a:ext uri="{A12FA001-AC4F-418D-AE19-62706E023703}">
                      <ahyp:hlinkClr xmlns:ahyp="http://schemas.microsoft.com/office/drawing/2018/hyperlinkcolor" val="tx"/>
                    </a:ext>
                  </a:extLst>
                </a:hlinkClick>
              </a:rPr>
              <a:t> </a:t>
            </a:r>
            <a:r>
              <a:rPr lang="cs-CZ" sz="2000" u="sng">
                <a:solidFill>
                  <a:schemeClr val="hlink"/>
                </a:solidFill>
                <a:latin typeface="Philosopher"/>
                <a:ea typeface="Philosopher"/>
                <a:cs typeface="Philosopher"/>
                <a:sym typeface="Philosopher"/>
                <a:hlinkClick r:id="rId5"/>
              </a:rPr>
              <a:t>https://transformingeducationsummit.sdg4education2030.org/AT4DiscussionForum</a:t>
            </a:r>
            <a:r>
              <a:rPr lang="cs-CZ" sz="2000">
                <a:solidFill>
                  <a:schemeClr val="dk1"/>
                </a:solidFill>
                <a:latin typeface="Philosopher"/>
                <a:ea typeface="Philosopher"/>
                <a:cs typeface="Philosopher"/>
                <a:sym typeface="Philosopher"/>
              </a:rPr>
              <a:t> (naudokite puslapio kalbos vertimo funkciją).</a:t>
            </a:r>
            <a:endParaRPr sz="2000">
              <a:solidFill>
                <a:schemeClr val="dk1"/>
              </a:solidFill>
              <a:latin typeface="Philosopher"/>
              <a:ea typeface="Philosopher"/>
              <a:cs typeface="Philosopher"/>
              <a:sym typeface="Philosopher"/>
            </a:endParaRPr>
          </a:p>
        </p:txBody>
      </p:sp>
      <p:pic>
        <p:nvPicPr>
          <p:cNvPr id="161" name="Google Shape;161;p17"/>
          <p:cNvPicPr preferRelativeResize="0"/>
          <p:nvPr/>
        </p:nvPicPr>
        <p:blipFill>
          <a:blip r:embed="rId6">
            <a:alphaModFix/>
          </a:blip>
          <a:stretch>
            <a:fillRect/>
          </a:stretch>
        </p:blipFill>
        <p:spPr>
          <a:xfrm>
            <a:off x="6874500" y="1568785"/>
            <a:ext cx="5317501" cy="4984416"/>
          </a:xfrm>
          <a:prstGeom prst="rect">
            <a:avLst/>
          </a:prstGeom>
          <a:noFill/>
          <a:ln>
            <a:noFill/>
          </a:ln>
        </p:spPr>
      </p:pic>
      <p:pic>
        <p:nvPicPr>
          <p:cNvPr id="162" name="Google Shape;162;p17"/>
          <p:cNvPicPr preferRelativeResize="0"/>
          <p:nvPr/>
        </p:nvPicPr>
        <p:blipFill>
          <a:blip r:embed="rId7">
            <a:alphaModFix/>
          </a:blip>
          <a:stretch>
            <a:fillRect/>
          </a:stretch>
        </p:blipFill>
        <p:spPr>
          <a:xfrm>
            <a:off x="0" y="6318025"/>
            <a:ext cx="2501350" cy="539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8"/>
          <p:cNvSpPr/>
          <p:nvPr/>
        </p:nvSpPr>
        <p:spPr>
          <a:xfrm>
            <a:off x="775651" y="2682125"/>
            <a:ext cx="4968240" cy="301752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sp>
      <p:sp>
        <p:nvSpPr>
          <p:cNvPr id="168" name="Google Shape;168;p18"/>
          <p:cNvSpPr txBox="1"/>
          <p:nvPr/>
        </p:nvSpPr>
        <p:spPr>
          <a:xfrm>
            <a:off x="2214900" y="98925"/>
            <a:ext cx="8046900" cy="1447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4. Kintantis švietėjų vaidmuo skaitmeninėje aplinkoje  (2)</a:t>
            </a:r>
            <a:endParaRPr sz="2400" b="1" i="0" u="none" strike="noStrike" cap="none">
              <a:solidFill>
                <a:schemeClr val="dk1"/>
              </a:solidFill>
              <a:latin typeface="Philosopher"/>
              <a:ea typeface="Philosopher"/>
              <a:cs typeface="Philosopher"/>
              <a:sym typeface="Philosopher"/>
            </a:endParaRPr>
          </a:p>
        </p:txBody>
      </p:sp>
      <p:grpSp>
        <p:nvGrpSpPr>
          <p:cNvPr id="169" name="Google Shape;169;p18"/>
          <p:cNvGrpSpPr/>
          <p:nvPr/>
        </p:nvGrpSpPr>
        <p:grpSpPr>
          <a:xfrm>
            <a:off x="5470061" y="1357172"/>
            <a:ext cx="1251984" cy="358200"/>
            <a:chOff x="5470062" y="1167647"/>
            <a:chExt cx="1251984" cy="358200"/>
          </a:xfrm>
        </p:grpSpPr>
        <p:sp>
          <p:nvSpPr>
            <p:cNvPr id="170" name="Google Shape;170;p1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 name="Google Shape;171;p1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1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73" name="Google Shape;173;p18"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74" name="Google Shape;174;p18"/>
          <p:cNvSpPr txBox="1"/>
          <p:nvPr/>
        </p:nvSpPr>
        <p:spPr>
          <a:xfrm>
            <a:off x="733825" y="1806875"/>
            <a:ext cx="5063400" cy="42159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500"/>
              </a:spcBef>
              <a:spcAft>
                <a:spcPts val="0"/>
              </a:spcAft>
              <a:buNone/>
            </a:pPr>
            <a:endParaRPr sz="2000">
              <a:solidFill>
                <a:schemeClr val="dk1"/>
              </a:solidFill>
              <a:latin typeface="Philosopher"/>
              <a:ea typeface="Philosopher"/>
              <a:cs typeface="Philosopher"/>
              <a:sym typeface="Philosopher"/>
            </a:endParaRPr>
          </a:p>
          <a:p>
            <a:pPr marL="450000" marR="0" lvl="3" indent="-355600" algn="l" rtl="0">
              <a:lnSpc>
                <a:spcPct val="115000"/>
              </a:lnSpc>
              <a:spcBef>
                <a:spcPts val="1500"/>
              </a:spcBef>
              <a:spcAft>
                <a:spcPts val="0"/>
              </a:spcAft>
              <a:buClr>
                <a:schemeClr val="dk1"/>
              </a:buClr>
              <a:buSzPts val="2000"/>
              <a:buFont typeface="Philosopher"/>
              <a:buChar char="●"/>
            </a:pPr>
            <a:r>
              <a:rPr lang="cs-CZ" sz="2000" b="1">
                <a:solidFill>
                  <a:schemeClr val="dk1"/>
                </a:solidFill>
                <a:latin typeface="Philosopher"/>
                <a:ea typeface="Philosopher"/>
                <a:cs typeface="Philosopher"/>
                <a:sym typeface="Philosopher"/>
              </a:rPr>
              <a:t>Savirefleksijos užduotis</a:t>
            </a:r>
            <a:r>
              <a:rPr lang="cs-CZ" sz="2000">
                <a:solidFill>
                  <a:schemeClr val="dk1"/>
                </a:solidFill>
                <a:latin typeface="Philosopher"/>
                <a:ea typeface="Philosopher"/>
                <a:cs typeface="Philosopher"/>
                <a:sym typeface="Philosopher"/>
              </a:rPr>
              <a:t> (30 minučių)</a:t>
            </a:r>
            <a:endParaRPr sz="2000">
              <a:solidFill>
                <a:schemeClr val="dk1"/>
              </a:solidFill>
              <a:latin typeface="Philosopher"/>
              <a:ea typeface="Philosopher"/>
              <a:cs typeface="Philosopher"/>
              <a:sym typeface="Philosopher"/>
            </a:endParaRPr>
          </a:p>
          <a:p>
            <a:pPr marL="91440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Apibendrinkite pagrindines forumo diskusijos mintis.</a:t>
            </a:r>
            <a:endParaRPr sz="2000">
              <a:solidFill>
                <a:schemeClr val="dk1"/>
              </a:solidFill>
              <a:latin typeface="Philosopher"/>
              <a:ea typeface="Philosopher"/>
              <a:cs typeface="Philosopher"/>
              <a:sym typeface="Philosopher"/>
            </a:endParaRPr>
          </a:p>
          <a:p>
            <a:pPr marL="91440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Apmąstykite, kaip besikeičiantį švietėjų vaidmenį galite įtraukti į savo mokymo praktiką.</a:t>
            </a:r>
            <a:endParaRPr sz="2000">
              <a:solidFill>
                <a:schemeClr val="dk1"/>
              </a:solidFill>
              <a:latin typeface="Philosopher"/>
              <a:ea typeface="Philosopher"/>
              <a:cs typeface="Philosopher"/>
              <a:sym typeface="Philosopher"/>
            </a:endParaRPr>
          </a:p>
        </p:txBody>
      </p:sp>
      <p:pic>
        <p:nvPicPr>
          <p:cNvPr id="175" name="Google Shape;175;p18"/>
          <p:cNvPicPr preferRelativeResize="0"/>
          <p:nvPr/>
        </p:nvPicPr>
        <p:blipFill>
          <a:blip r:embed="rId4">
            <a:alphaModFix/>
          </a:blip>
          <a:stretch>
            <a:fillRect/>
          </a:stretch>
        </p:blipFill>
        <p:spPr>
          <a:xfrm>
            <a:off x="5985950" y="2017875"/>
            <a:ext cx="5963001" cy="4405350"/>
          </a:xfrm>
          <a:prstGeom prst="rect">
            <a:avLst/>
          </a:prstGeom>
          <a:noFill/>
          <a:ln>
            <a:noFill/>
          </a:ln>
        </p:spPr>
      </p:pic>
      <p:pic>
        <p:nvPicPr>
          <p:cNvPr id="176" name="Google Shape;176;p18"/>
          <p:cNvPicPr preferRelativeResize="0"/>
          <p:nvPr/>
        </p:nvPicPr>
        <p:blipFill>
          <a:blip r:embed="rId5">
            <a:alphaModFix/>
          </a:blip>
          <a:stretch>
            <a:fillRect/>
          </a:stretch>
        </p:blipFill>
        <p:spPr>
          <a:xfrm>
            <a:off x="0" y="6318025"/>
            <a:ext cx="2501350" cy="539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9"/>
          <p:cNvSpPr txBox="1"/>
          <p:nvPr/>
        </p:nvSpPr>
        <p:spPr>
          <a:xfrm>
            <a:off x="2842050" y="55213"/>
            <a:ext cx="6507900" cy="1108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5. Skaitmeninės sąveikos strategijos ir bendruomenės kūrimas (1)</a:t>
            </a:r>
            <a:endParaRPr sz="2400" b="1" i="0" u="none" strike="noStrike" cap="none">
              <a:solidFill>
                <a:schemeClr val="dk1"/>
              </a:solidFill>
              <a:latin typeface="Philosopher"/>
              <a:ea typeface="Philosopher"/>
              <a:cs typeface="Philosopher"/>
              <a:sym typeface="Philosopher"/>
            </a:endParaRPr>
          </a:p>
        </p:txBody>
      </p:sp>
      <p:grpSp>
        <p:nvGrpSpPr>
          <p:cNvPr id="182" name="Google Shape;182;p19"/>
          <p:cNvGrpSpPr/>
          <p:nvPr/>
        </p:nvGrpSpPr>
        <p:grpSpPr>
          <a:xfrm>
            <a:off x="5470005" y="1088112"/>
            <a:ext cx="1251984" cy="377686"/>
            <a:chOff x="5470062" y="1167647"/>
            <a:chExt cx="1251984" cy="358200"/>
          </a:xfrm>
        </p:grpSpPr>
        <p:sp>
          <p:nvSpPr>
            <p:cNvPr id="183" name="Google Shape;183;p1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 name="Google Shape;184;p1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 name="Google Shape;185;p1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86" name="Google Shape;186;p19"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87" name="Google Shape;187;p19"/>
          <p:cNvSpPr txBox="1"/>
          <p:nvPr/>
        </p:nvSpPr>
        <p:spPr>
          <a:xfrm>
            <a:off x="553100" y="1509650"/>
            <a:ext cx="11282400" cy="2330700"/>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5 šaltinis: straipsniai ir tinklaraščiai (1 valanda)</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Perskaitykite straipsnį, kuriame nagrinėjamos skaitmeninės sąveikos skatinimo ir bendruomeniškumo internetinėse mokymosi aplinkose kūrimo strategijos.</a:t>
            </a:r>
            <a:endParaRPr sz="2000">
              <a:solidFill>
                <a:schemeClr val="dk1"/>
              </a:solidFill>
              <a:latin typeface="Philosopher"/>
              <a:ea typeface="Philosopher"/>
              <a:cs typeface="Philosopher"/>
              <a:sym typeface="Philosopher"/>
            </a:endParaRPr>
          </a:p>
          <a:p>
            <a:pPr marL="1371600" marR="0" lvl="2" indent="-355600" algn="l" rtl="0">
              <a:lnSpc>
                <a:spcPct val="115000"/>
              </a:lnSpc>
              <a:spcBef>
                <a:spcPts val="0"/>
              </a:spcBef>
              <a:spcAft>
                <a:spcPts val="0"/>
              </a:spcAft>
              <a:buClr>
                <a:schemeClr val="dk1"/>
              </a:buClr>
              <a:buSzPts val="2000"/>
              <a:buFont typeface="Philosopher"/>
              <a:buChar char="■"/>
            </a:pPr>
            <a:r>
              <a:rPr lang="cs-CZ" sz="2000" u="sng">
                <a:solidFill>
                  <a:schemeClr val="hlink"/>
                </a:solidFill>
                <a:latin typeface="Philosopher"/>
                <a:ea typeface="Philosopher"/>
                <a:cs typeface="Philosopher"/>
                <a:sym typeface="Philosopher"/>
                <a:hlinkClick r:id="rId4"/>
              </a:rPr>
              <a:t>https://files.eric.ed.gov/fulltext/EJ1210946.pdf</a:t>
            </a:r>
            <a:r>
              <a:rPr lang="cs-CZ" sz="2000">
                <a:solidFill>
                  <a:schemeClr val="dk1"/>
                </a:solidFill>
                <a:latin typeface="Philosopher"/>
                <a:ea typeface="Philosopher"/>
                <a:cs typeface="Philosopher"/>
                <a:sym typeface="Philosopher"/>
              </a:rPr>
              <a:t> </a:t>
            </a:r>
            <a:endParaRPr sz="2000">
              <a:solidFill>
                <a:schemeClr val="dk1"/>
              </a:solidFill>
              <a:latin typeface="Philosopher"/>
              <a:ea typeface="Philosopher"/>
              <a:cs typeface="Philosopher"/>
              <a:sym typeface="Philosopher"/>
            </a:endParaRPr>
          </a:p>
          <a:p>
            <a:pPr marL="1371600" lvl="2" indent="-355600" algn="l" rtl="0">
              <a:lnSpc>
                <a:spcPct val="115000"/>
              </a:lnSpc>
              <a:spcBef>
                <a:spcPts val="0"/>
              </a:spcBef>
              <a:spcAft>
                <a:spcPts val="1000"/>
              </a:spcAft>
              <a:buClr>
                <a:schemeClr val="dk1"/>
              </a:buClr>
              <a:buSzPts val="2000"/>
              <a:buFont typeface="Philosopher"/>
              <a:buChar char="■"/>
            </a:pPr>
            <a:r>
              <a:rPr lang="cs-CZ" sz="1800">
                <a:solidFill>
                  <a:schemeClr val="dk1"/>
                </a:solidFill>
                <a:latin typeface="Philosopher"/>
                <a:ea typeface="Philosopher"/>
                <a:cs typeface="Philosopher"/>
                <a:sym typeface="Philosopher"/>
              </a:rPr>
              <a:t>Straipsnio vertimui – išmėginkite internetinę svetainę </a:t>
            </a:r>
            <a:r>
              <a:rPr lang="cs-CZ" sz="1800" i="1">
                <a:solidFill>
                  <a:schemeClr val="dk1"/>
                </a:solidFill>
                <a:latin typeface="Philosopher"/>
                <a:ea typeface="Philosopher"/>
                <a:cs typeface="Philosopher"/>
                <a:sym typeface="Philosopher"/>
              </a:rPr>
              <a:t>Deepl.</a:t>
            </a:r>
            <a:endParaRPr sz="2000" i="1">
              <a:solidFill>
                <a:schemeClr val="dk1"/>
              </a:solidFill>
              <a:latin typeface="Philosopher"/>
              <a:ea typeface="Philosopher"/>
              <a:cs typeface="Philosopher"/>
              <a:sym typeface="Philosopher"/>
            </a:endParaRPr>
          </a:p>
        </p:txBody>
      </p:sp>
      <p:sp>
        <p:nvSpPr>
          <p:cNvPr id="188" name="Google Shape;188;p19"/>
          <p:cNvSpPr/>
          <p:nvPr/>
        </p:nvSpPr>
        <p:spPr>
          <a:xfrm>
            <a:off x="0" y="3685150"/>
            <a:ext cx="12192000" cy="233172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sp>
      <p:sp>
        <p:nvSpPr>
          <p:cNvPr id="189" name="Google Shape;189;p19"/>
          <p:cNvSpPr txBox="1"/>
          <p:nvPr/>
        </p:nvSpPr>
        <p:spPr>
          <a:xfrm>
            <a:off x="722450" y="3858150"/>
            <a:ext cx="10943700" cy="1948965"/>
          </a:xfrm>
          <a:prstGeom prst="rect">
            <a:avLst/>
          </a:prstGeom>
          <a:noFill/>
          <a:ln>
            <a:noFill/>
          </a:ln>
        </p:spPr>
        <p:txBody>
          <a:bodyPr spcFirstLastPara="1" wrap="square" lIns="91425" tIns="91425" rIns="91425" bIns="91425" anchor="t" anchorCtr="0">
            <a:spAutoFit/>
          </a:bodyPr>
          <a:lstStyle/>
          <a:p>
            <a:pPr marL="0" lvl="0" indent="0" algn="ctr" rtl="0">
              <a:lnSpc>
                <a:spcPct val="86181"/>
              </a:lnSpc>
              <a:spcBef>
                <a:spcPts val="0"/>
              </a:spcBef>
              <a:spcAft>
                <a:spcPts val="0"/>
              </a:spcAft>
              <a:buNone/>
            </a:pPr>
            <a:r>
              <a:rPr lang="cs-CZ" sz="1600" b="1" dirty="0">
                <a:solidFill>
                  <a:schemeClr val="dk1"/>
                </a:solidFill>
                <a:latin typeface="Philosopher"/>
                <a:ea typeface="Philosopher"/>
                <a:cs typeface="Philosopher"/>
                <a:sym typeface="Philosopher"/>
              </a:rPr>
              <a:t>„</a:t>
            </a:r>
            <a:r>
              <a:rPr lang="cs-CZ" sz="1600" b="1" dirty="0" err="1">
                <a:solidFill>
                  <a:schemeClr val="dk1"/>
                </a:solidFill>
                <a:latin typeface="Philosopher"/>
                <a:ea typeface="Philosopher"/>
                <a:cs typeface="Philosopher"/>
                <a:sym typeface="Philosopher"/>
              </a:rPr>
              <a:t>Ryšio</a:t>
            </a:r>
            <a:r>
              <a:rPr lang="cs-CZ" sz="1600" b="1" dirty="0">
                <a:solidFill>
                  <a:schemeClr val="dk1"/>
                </a:solidFill>
                <a:latin typeface="Philosopher"/>
                <a:ea typeface="Philosopher"/>
                <a:cs typeface="Philosopher"/>
                <a:sym typeface="Philosopher"/>
              </a:rPr>
              <a:t> </a:t>
            </a:r>
            <a:r>
              <a:rPr lang="cs-CZ" sz="1600" b="1" dirty="0" err="1">
                <a:solidFill>
                  <a:schemeClr val="dk1"/>
                </a:solidFill>
                <a:latin typeface="Philosopher"/>
                <a:ea typeface="Philosopher"/>
                <a:cs typeface="Philosopher"/>
                <a:sym typeface="Philosopher"/>
              </a:rPr>
              <a:t>kūrimo</a:t>
            </a:r>
            <a:r>
              <a:rPr lang="cs-CZ" sz="1600" b="1" dirty="0">
                <a:solidFill>
                  <a:schemeClr val="dk1"/>
                </a:solidFill>
                <a:latin typeface="Philosopher"/>
                <a:ea typeface="Philosopher"/>
                <a:cs typeface="Philosopher"/>
                <a:sym typeface="Philosopher"/>
              </a:rPr>
              <a:t> </a:t>
            </a:r>
            <a:r>
              <a:rPr lang="cs-CZ" sz="1600" b="1" dirty="0" err="1">
                <a:solidFill>
                  <a:schemeClr val="dk1"/>
                </a:solidFill>
                <a:latin typeface="Philosopher"/>
                <a:ea typeface="Philosopher"/>
                <a:cs typeface="Philosopher"/>
                <a:sym typeface="Philosopher"/>
              </a:rPr>
              <a:t>mokymai</a:t>
            </a:r>
            <a:r>
              <a:rPr lang="cs-CZ" sz="1600" b="1" dirty="0">
                <a:solidFill>
                  <a:schemeClr val="dk1"/>
                </a:solidFill>
                <a:latin typeface="Philosopher"/>
                <a:ea typeface="Philosopher"/>
                <a:cs typeface="Philosopher"/>
                <a:sym typeface="Philosopher"/>
              </a:rPr>
              <a:t>: </a:t>
            </a:r>
            <a:r>
              <a:rPr lang="cs-CZ" sz="1600" b="1" dirty="0" err="1">
                <a:solidFill>
                  <a:schemeClr val="dk1"/>
                </a:solidFill>
                <a:latin typeface="Philosopher"/>
                <a:ea typeface="Philosopher"/>
                <a:cs typeface="Philosopher"/>
                <a:sym typeface="Philosopher"/>
              </a:rPr>
              <a:t>bendruomenės</a:t>
            </a:r>
            <a:r>
              <a:rPr lang="cs-CZ" sz="1600" b="1" dirty="0">
                <a:solidFill>
                  <a:schemeClr val="dk1"/>
                </a:solidFill>
                <a:latin typeface="Philosopher"/>
                <a:ea typeface="Philosopher"/>
                <a:cs typeface="Philosopher"/>
                <a:sym typeface="Philosopher"/>
              </a:rPr>
              <a:t> </a:t>
            </a:r>
            <a:r>
              <a:rPr lang="cs-CZ" sz="1600" b="1" dirty="0" err="1">
                <a:solidFill>
                  <a:schemeClr val="dk1"/>
                </a:solidFill>
                <a:latin typeface="Philosopher"/>
                <a:ea typeface="Philosopher"/>
                <a:cs typeface="Philosopher"/>
                <a:sym typeface="Philosopher"/>
              </a:rPr>
              <a:t>kūrimo</a:t>
            </a:r>
            <a:r>
              <a:rPr lang="cs-CZ" sz="1600" b="1" dirty="0">
                <a:solidFill>
                  <a:schemeClr val="dk1"/>
                </a:solidFill>
                <a:latin typeface="Philosopher"/>
                <a:ea typeface="Philosopher"/>
                <a:cs typeface="Philosopher"/>
                <a:sym typeface="Philosopher"/>
              </a:rPr>
              <a:t> </a:t>
            </a:r>
            <a:r>
              <a:rPr lang="cs-CZ" sz="1600" b="1" dirty="0" err="1">
                <a:solidFill>
                  <a:schemeClr val="dk1"/>
                </a:solidFill>
                <a:latin typeface="Philosopher"/>
                <a:ea typeface="Philosopher"/>
                <a:cs typeface="Philosopher"/>
                <a:sym typeface="Philosopher"/>
              </a:rPr>
              <a:t>strategijos</a:t>
            </a:r>
            <a:r>
              <a:rPr lang="cs-CZ" sz="1600" b="1" dirty="0">
                <a:solidFill>
                  <a:schemeClr val="dk1"/>
                </a:solidFill>
                <a:latin typeface="Philosopher"/>
                <a:ea typeface="Philosopher"/>
                <a:cs typeface="Philosopher"/>
                <a:sym typeface="Philosopher"/>
              </a:rPr>
              <a:t> </a:t>
            </a:r>
            <a:r>
              <a:rPr lang="cs-CZ" sz="1600" b="1" dirty="0" err="1">
                <a:solidFill>
                  <a:schemeClr val="dk1"/>
                </a:solidFill>
                <a:latin typeface="Philosopher"/>
                <a:ea typeface="Philosopher"/>
                <a:cs typeface="Philosopher"/>
                <a:sym typeface="Philosopher"/>
              </a:rPr>
              <a:t>virtualioje</a:t>
            </a:r>
            <a:r>
              <a:rPr lang="cs-CZ" sz="1600" b="1" dirty="0">
                <a:solidFill>
                  <a:schemeClr val="dk1"/>
                </a:solidFill>
                <a:latin typeface="Philosopher"/>
                <a:ea typeface="Philosopher"/>
                <a:cs typeface="Philosopher"/>
                <a:sym typeface="Philosopher"/>
              </a:rPr>
              <a:t> </a:t>
            </a:r>
            <a:r>
              <a:rPr lang="cs-CZ" sz="1600" b="1" dirty="0" err="1">
                <a:solidFill>
                  <a:schemeClr val="dk1"/>
                </a:solidFill>
                <a:latin typeface="Philosopher"/>
                <a:ea typeface="Philosopher"/>
                <a:cs typeface="Philosopher"/>
                <a:sym typeface="Philosopher"/>
              </a:rPr>
              <a:t>klasėje</a:t>
            </a:r>
            <a:r>
              <a:rPr lang="cs-CZ" sz="1600" b="1" dirty="0">
                <a:solidFill>
                  <a:schemeClr val="dk1"/>
                </a:solidFill>
                <a:latin typeface="Philosopher"/>
                <a:ea typeface="Philosopher"/>
                <a:cs typeface="Philosopher"/>
                <a:sym typeface="Philosopher"/>
              </a:rPr>
              <a:t>“</a:t>
            </a:r>
            <a:br>
              <a:rPr lang="cs-CZ" sz="1600" b="1" dirty="0">
                <a:solidFill>
                  <a:schemeClr val="dk1"/>
                </a:solidFill>
                <a:latin typeface="Philosopher"/>
                <a:ea typeface="Philosopher"/>
                <a:cs typeface="Philosopher"/>
                <a:sym typeface="Philosopher"/>
              </a:rPr>
            </a:br>
            <a:r>
              <a:rPr lang="cs-CZ" i="1" dirty="0" err="1">
                <a:solidFill>
                  <a:schemeClr val="dk1"/>
                </a:solidFill>
                <a:latin typeface="Philosopher"/>
                <a:ea typeface="Philosopher"/>
                <a:cs typeface="Philosopher"/>
                <a:sym typeface="Philosopher"/>
              </a:rPr>
              <a:t>Sharla</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Berry</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California</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Lutheran</a:t>
            </a:r>
            <a:r>
              <a:rPr lang="cs-CZ" i="1" dirty="0">
                <a:solidFill>
                  <a:schemeClr val="dk1"/>
                </a:solidFill>
                <a:latin typeface="Philosopher"/>
                <a:ea typeface="Philosopher"/>
                <a:cs typeface="Philosopher"/>
                <a:sym typeface="Philosopher"/>
              </a:rPr>
              <a:t> University</a:t>
            </a:r>
            <a:endParaRPr i="1" dirty="0">
              <a:solidFill>
                <a:schemeClr val="dk1"/>
              </a:solidFill>
              <a:latin typeface="Philosopher"/>
              <a:ea typeface="Philosopher"/>
              <a:cs typeface="Philosopher"/>
              <a:sym typeface="Philosopher"/>
            </a:endParaRPr>
          </a:p>
          <a:p>
            <a:pPr marL="0" lvl="0" indent="0" algn="ctr" rtl="0">
              <a:lnSpc>
                <a:spcPct val="89599"/>
              </a:lnSpc>
              <a:spcBef>
                <a:spcPts val="0"/>
              </a:spcBef>
              <a:spcAft>
                <a:spcPts val="0"/>
              </a:spcAft>
              <a:buNone/>
            </a:pPr>
            <a:endParaRPr sz="700" dirty="0">
              <a:solidFill>
                <a:schemeClr val="dk1"/>
              </a:solidFill>
              <a:latin typeface="Philosopher"/>
              <a:ea typeface="Philosopher"/>
              <a:cs typeface="Philosopher"/>
              <a:sym typeface="Philosopher"/>
            </a:endParaRPr>
          </a:p>
          <a:p>
            <a:pPr marL="0" lvl="0" indent="0" algn="l" rtl="0">
              <a:lnSpc>
                <a:spcPct val="86181"/>
              </a:lnSpc>
              <a:spcBef>
                <a:spcPts val="0"/>
              </a:spcBef>
              <a:spcAft>
                <a:spcPts val="0"/>
              </a:spcAft>
              <a:buNone/>
            </a:pPr>
            <a:r>
              <a:rPr lang="cs-CZ" sz="1600" dirty="0">
                <a:solidFill>
                  <a:schemeClr val="dk1"/>
                </a:solidFill>
                <a:latin typeface="Philosopher"/>
                <a:ea typeface="Philosopher"/>
                <a:cs typeface="Philosopher"/>
                <a:sym typeface="Philosopher"/>
              </a:rPr>
              <a:t>SANTRAUKA: </a:t>
            </a:r>
            <a:r>
              <a:rPr lang="cs-CZ" sz="1600" i="1" dirty="0" err="1">
                <a:solidFill>
                  <a:schemeClr val="dk1"/>
                </a:solidFill>
                <a:latin typeface="Philosopher"/>
                <a:ea typeface="Philosopher"/>
                <a:cs typeface="Philosopher"/>
                <a:sym typeface="Philosopher"/>
              </a:rPr>
              <a:t>Bendruomenės</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jausmas</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yra</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esminis</a:t>
            </a:r>
            <a:r>
              <a:rPr lang="cs-CZ" sz="1600" i="1" dirty="0">
                <a:solidFill>
                  <a:schemeClr val="dk1"/>
                </a:solidFill>
                <a:latin typeface="Philosopher"/>
                <a:ea typeface="Philosopher"/>
                <a:cs typeface="Philosopher"/>
                <a:sym typeface="Philosopher"/>
              </a:rPr>
              <a:t> </a:t>
            </a:r>
            <a:r>
              <a:rPr lang="cs-CZ" sz="1600" i="1">
                <a:solidFill>
                  <a:schemeClr val="dk1"/>
                </a:solidFill>
                <a:latin typeface="Philosopher"/>
                <a:ea typeface="Philosopher"/>
                <a:cs typeface="Philosopher"/>
                <a:sym typeface="Philosopher"/>
              </a:rPr>
              <a:t>besimokančijų </a:t>
            </a:r>
            <a:r>
              <a:rPr lang="cs-CZ" sz="1600" i="1" dirty="0" err="1">
                <a:solidFill>
                  <a:schemeClr val="dk1"/>
                </a:solidFill>
                <a:latin typeface="Philosopher"/>
                <a:ea typeface="Philosopher"/>
                <a:cs typeface="Philosopher"/>
                <a:sym typeface="Philosopher"/>
              </a:rPr>
              <a:t>įsitraukimo</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ir</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pasitenkinimo</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veiksnys</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Tačiau</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daugeliui</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besimokančiųjų</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sunku</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užmegzti</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ryšius</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internetinėse</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programose</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Remiantis</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interviu</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su</a:t>
            </a:r>
            <a:r>
              <a:rPr lang="cs-CZ" sz="1600" i="1" dirty="0">
                <a:solidFill>
                  <a:schemeClr val="dk1"/>
                </a:solidFill>
                <a:latin typeface="Philosopher"/>
                <a:ea typeface="Philosopher"/>
                <a:cs typeface="Philosopher"/>
                <a:sym typeface="Philosopher"/>
              </a:rPr>
              <a:t> 13 </a:t>
            </a:r>
            <a:r>
              <a:rPr lang="cs-CZ" sz="1600" i="1" dirty="0" err="1">
                <a:solidFill>
                  <a:schemeClr val="dk1"/>
                </a:solidFill>
                <a:latin typeface="Philosopher"/>
                <a:ea typeface="Philosopher"/>
                <a:cs typeface="Philosopher"/>
                <a:sym typeface="Philosopher"/>
              </a:rPr>
              <a:t>edukatorių</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šiame</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straipsnyje</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nagrinėjamos</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strategijos</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kurias</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jie</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naudoja</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kad</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padėtų</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besimokantiesiems</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ugdyti</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bendruomeniškumo</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jausmą</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sinchroninėse</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virtualiose</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klasėse</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Nustatytos</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keturios</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bendruomenės</a:t>
            </a:r>
            <a:r>
              <a:rPr lang="cs-CZ" sz="1600" i="1" dirty="0">
                <a:solidFill>
                  <a:schemeClr val="dk1"/>
                </a:solidFill>
                <a:latin typeface="Philosopher"/>
                <a:ea typeface="Philosopher"/>
                <a:cs typeface="Philosopher"/>
                <a:sym typeface="Philosopher"/>
              </a:rPr>
              <a:t> internete </a:t>
            </a:r>
            <a:r>
              <a:rPr lang="cs-CZ" sz="1600" i="1" dirty="0" err="1">
                <a:solidFill>
                  <a:schemeClr val="dk1"/>
                </a:solidFill>
                <a:latin typeface="Philosopher"/>
                <a:ea typeface="Philosopher"/>
                <a:cs typeface="Philosopher"/>
                <a:sym typeface="Philosopher"/>
              </a:rPr>
              <a:t>kūrimo</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strategijos</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dažnas</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susisiekimas</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su</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besimokančiaisiais</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paskaitoms</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skiriamo</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laiko</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apribojimas</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vaizdo</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įrašų</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ir</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pokalbių</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naudojimas</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kaip</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besimokančiųjų</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įtraukimo</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būdai</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ir</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leisti</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užsiėmimui</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skirtą</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laiką</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panaudoti</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asmeniniam</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ir</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profesiniam</a:t>
            </a:r>
            <a:r>
              <a:rPr lang="cs-CZ" sz="1600" i="1" dirty="0">
                <a:solidFill>
                  <a:schemeClr val="dk1"/>
                </a:solidFill>
                <a:latin typeface="Philosopher"/>
                <a:ea typeface="Philosopher"/>
                <a:cs typeface="Philosopher"/>
                <a:sym typeface="Philosopher"/>
              </a:rPr>
              <a:t> </a:t>
            </a:r>
            <a:r>
              <a:rPr lang="cs-CZ" sz="1600" i="1" dirty="0" err="1">
                <a:solidFill>
                  <a:schemeClr val="dk1"/>
                </a:solidFill>
                <a:latin typeface="Philosopher"/>
                <a:ea typeface="Philosopher"/>
                <a:cs typeface="Philosopher"/>
                <a:sym typeface="Philosopher"/>
              </a:rPr>
              <a:t>tobulėjimui</a:t>
            </a:r>
            <a:r>
              <a:rPr lang="cs-CZ" sz="1600" i="1" dirty="0">
                <a:solidFill>
                  <a:schemeClr val="dk1"/>
                </a:solidFill>
                <a:latin typeface="Philosopher"/>
                <a:ea typeface="Philosopher"/>
                <a:cs typeface="Philosopher"/>
                <a:sym typeface="Philosopher"/>
              </a:rPr>
              <a:t>.</a:t>
            </a:r>
            <a:endParaRPr sz="1800" i="1" dirty="0">
              <a:solidFill>
                <a:schemeClr val="dk1"/>
              </a:solidFill>
              <a:latin typeface="Philosopher"/>
              <a:ea typeface="Philosopher"/>
              <a:cs typeface="Philosopher"/>
              <a:sym typeface="Philosopher"/>
            </a:endParaRPr>
          </a:p>
        </p:txBody>
      </p:sp>
      <p:pic>
        <p:nvPicPr>
          <p:cNvPr id="190" name="Google Shape;190;p19"/>
          <p:cNvPicPr preferRelativeResize="0"/>
          <p:nvPr/>
        </p:nvPicPr>
        <p:blipFill>
          <a:blip r:embed="rId5">
            <a:alphaModFix/>
          </a:blip>
          <a:stretch>
            <a:fillRect/>
          </a:stretch>
        </p:blipFill>
        <p:spPr>
          <a:xfrm>
            <a:off x="0" y="6318025"/>
            <a:ext cx="2501350" cy="539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0"/>
          <p:cNvSpPr txBox="1"/>
          <p:nvPr/>
        </p:nvSpPr>
        <p:spPr>
          <a:xfrm>
            <a:off x="2842050" y="55213"/>
            <a:ext cx="6507900" cy="1108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5. Skaitmeninės sąveikos strategijos ir bendruomenės kūrimas (2)</a:t>
            </a:r>
            <a:endParaRPr sz="2400" b="1" i="0" u="none" strike="noStrike" cap="none">
              <a:solidFill>
                <a:schemeClr val="dk1"/>
              </a:solidFill>
              <a:latin typeface="Philosopher"/>
              <a:ea typeface="Philosopher"/>
              <a:cs typeface="Philosopher"/>
              <a:sym typeface="Philosopher"/>
            </a:endParaRPr>
          </a:p>
        </p:txBody>
      </p:sp>
      <p:grpSp>
        <p:nvGrpSpPr>
          <p:cNvPr id="196" name="Google Shape;196;p20"/>
          <p:cNvGrpSpPr/>
          <p:nvPr/>
        </p:nvGrpSpPr>
        <p:grpSpPr>
          <a:xfrm>
            <a:off x="5469905" y="1011087"/>
            <a:ext cx="1251984" cy="377686"/>
            <a:chOff x="5470062" y="1167647"/>
            <a:chExt cx="1251984" cy="358200"/>
          </a:xfrm>
        </p:grpSpPr>
        <p:sp>
          <p:nvSpPr>
            <p:cNvPr id="197" name="Google Shape;197;p2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8" name="Google Shape;198;p2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9" name="Google Shape;199;p2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00" name="Google Shape;200;p20"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01" name="Google Shape;201;p20"/>
          <p:cNvSpPr txBox="1"/>
          <p:nvPr/>
        </p:nvSpPr>
        <p:spPr>
          <a:xfrm>
            <a:off x="454700" y="1528750"/>
            <a:ext cx="11282400" cy="43731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500"/>
              </a:spcBef>
              <a:spcAft>
                <a:spcPts val="0"/>
              </a:spcAft>
              <a:buNone/>
            </a:pP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Išbandykite šias technikas: </a:t>
            </a:r>
            <a:endParaRPr sz="2000">
              <a:solidFill>
                <a:schemeClr val="dk1"/>
              </a:solidFill>
              <a:latin typeface="Philosopher"/>
              <a:ea typeface="Philosopher"/>
              <a:cs typeface="Philosopher"/>
              <a:sym typeface="Philosopher"/>
            </a:endParaRPr>
          </a:p>
          <a:p>
            <a:pPr marL="91440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r>
              <a:rPr lang="cs-CZ" sz="2000">
                <a:solidFill>
                  <a:schemeClr val="dk1"/>
                </a:solidFill>
                <a:latin typeface="Philosopher"/>
                <a:ea typeface="Philosopher"/>
                <a:cs typeface="Philosopher"/>
                <a:sym typeface="Philosopher"/>
              </a:rPr>
              <a:t>Praktiniai patarimai ir idėjos:</a:t>
            </a:r>
            <a:endParaRPr sz="2000">
              <a:solidFill>
                <a:schemeClr val="dk1"/>
              </a:solidFill>
              <a:latin typeface="Philosopher"/>
              <a:ea typeface="Philosopher"/>
              <a:cs typeface="Philosopher"/>
              <a:sym typeface="Philosopher"/>
            </a:endParaRPr>
          </a:p>
          <a:p>
            <a:pPr marL="1371600" marR="0" lvl="2" indent="-355600" algn="l" rtl="0">
              <a:lnSpc>
                <a:spcPct val="115000"/>
              </a:lnSpc>
              <a:spcBef>
                <a:spcPts val="0"/>
              </a:spcBef>
              <a:spcAft>
                <a:spcPts val="0"/>
              </a:spcAft>
              <a:buClr>
                <a:schemeClr val="dk1"/>
              </a:buClr>
              <a:buSzPts val="2000"/>
              <a:buFont typeface="Philosopher"/>
              <a:buChar char="■"/>
            </a:pPr>
            <a:r>
              <a:rPr lang="cs-CZ" sz="2000" u="sng">
                <a:solidFill>
                  <a:schemeClr val="hlink"/>
                </a:solidFill>
                <a:latin typeface="Philosopher"/>
                <a:ea typeface="Philosopher"/>
                <a:cs typeface="Philosopher"/>
                <a:sym typeface="Philosopher"/>
                <a:hlinkClick r:id="rId4"/>
              </a:rPr>
              <a:t>https://kpcrossacademy.org/building-community-in-online-courses/</a:t>
            </a:r>
            <a:r>
              <a:rPr lang="cs-CZ" sz="2000">
                <a:solidFill>
                  <a:schemeClr val="dk1"/>
                </a:solidFill>
                <a:latin typeface="Philosopher"/>
                <a:ea typeface="Philosopher"/>
                <a:cs typeface="Philosopher"/>
                <a:sym typeface="Philosopher"/>
              </a:rPr>
              <a:t> ;</a:t>
            </a:r>
            <a:endParaRPr sz="2000">
              <a:solidFill>
                <a:schemeClr val="dk1"/>
              </a:solidFill>
              <a:latin typeface="Philosopher"/>
              <a:ea typeface="Philosopher"/>
              <a:cs typeface="Philosopher"/>
              <a:sym typeface="Philosopher"/>
            </a:endParaRPr>
          </a:p>
          <a:p>
            <a:pPr marL="1371600" marR="0" lvl="2" indent="-355600" algn="l" rtl="0">
              <a:lnSpc>
                <a:spcPct val="115000"/>
              </a:lnSpc>
              <a:spcBef>
                <a:spcPts val="0"/>
              </a:spcBef>
              <a:spcAft>
                <a:spcPts val="0"/>
              </a:spcAft>
              <a:buClr>
                <a:schemeClr val="dk1"/>
              </a:buClr>
              <a:buSzPts val="2000"/>
              <a:buFont typeface="Philosopher"/>
              <a:buChar char="■"/>
            </a:pPr>
            <a:r>
              <a:rPr lang="cs-CZ" sz="2000" u="sng">
                <a:solidFill>
                  <a:schemeClr val="hlink"/>
                </a:solidFill>
                <a:latin typeface="Philosopher"/>
                <a:ea typeface="Philosopher"/>
                <a:cs typeface="Philosopher"/>
                <a:sym typeface="Philosopher"/>
                <a:hlinkClick r:id="rId5"/>
              </a:rPr>
              <a:t>https://ecampusontario.pressbooks.pub/aguideforbusyeducators/chapter/cultivating-community-building-in-online-learning-environments/</a:t>
            </a:r>
            <a:r>
              <a:rPr lang="cs-CZ" sz="2000">
                <a:solidFill>
                  <a:schemeClr val="dk1"/>
                </a:solidFill>
                <a:latin typeface="Philosopher"/>
                <a:ea typeface="Philosopher"/>
                <a:cs typeface="Philosopher"/>
                <a:sym typeface="Philosopher"/>
              </a:rPr>
              <a:t> </a:t>
            </a:r>
            <a:endParaRPr sz="2000">
              <a:solidFill>
                <a:schemeClr val="dk1"/>
              </a:solidFill>
              <a:latin typeface="Philosopher"/>
              <a:ea typeface="Philosopher"/>
              <a:cs typeface="Philosopher"/>
              <a:sym typeface="Philosopher"/>
            </a:endParaRPr>
          </a:p>
          <a:p>
            <a:pPr marL="1371600" marR="0" lvl="2" indent="-355600" algn="l" rtl="0">
              <a:lnSpc>
                <a:spcPct val="115000"/>
              </a:lnSpc>
              <a:spcBef>
                <a:spcPts val="0"/>
              </a:spcBef>
              <a:spcAft>
                <a:spcPts val="1000"/>
              </a:spcAft>
              <a:buClr>
                <a:schemeClr val="dk1"/>
              </a:buClr>
              <a:buSzPts val="2000"/>
              <a:buFont typeface="Philosopher"/>
              <a:buChar char="■"/>
            </a:pPr>
            <a:r>
              <a:rPr lang="cs-CZ" sz="2000" u="sng">
                <a:solidFill>
                  <a:schemeClr val="hlink"/>
                </a:solidFill>
                <a:latin typeface="Philosopher"/>
                <a:ea typeface="Philosopher"/>
                <a:cs typeface="Philosopher"/>
                <a:sym typeface="Philosopher"/>
                <a:hlinkClick r:id="rId6"/>
              </a:rPr>
              <a:t>https://www.learnworlds.com/build-online-learning-community/</a:t>
            </a:r>
            <a:r>
              <a:rPr lang="cs-CZ" sz="2000">
                <a:solidFill>
                  <a:schemeClr val="dk1"/>
                </a:solidFill>
                <a:latin typeface="Philosopher"/>
                <a:ea typeface="Philosopher"/>
                <a:cs typeface="Philosopher"/>
                <a:sym typeface="Philosopher"/>
              </a:rPr>
              <a:t> </a:t>
            </a:r>
            <a:endParaRPr sz="2000">
              <a:solidFill>
                <a:schemeClr val="dk1"/>
              </a:solidFill>
              <a:latin typeface="Philosopher"/>
              <a:ea typeface="Philosopher"/>
              <a:cs typeface="Philosopher"/>
              <a:sym typeface="Philosopher"/>
            </a:endParaRPr>
          </a:p>
        </p:txBody>
      </p:sp>
      <p:sp>
        <p:nvSpPr>
          <p:cNvPr id="202" name="Google Shape;202;p20"/>
          <p:cNvSpPr txBox="1"/>
          <p:nvPr/>
        </p:nvSpPr>
        <p:spPr>
          <a:xfrm>
            <a:off x="2504758" y="2732634"/>
            <a:ext cx="1482000" cy="812700"/>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cs-CZ" sz="2400" b="1">
                <a:solidFill>
                  <a:schemeClr val="dk2"/>
                </a:solidFill>
                <a:latin typeface="Philosopher"/>
                <a:ea typeface="Philosopher"/>
                <a:cs typeface="Philosopher"/>
                <a:sym typeface="Philosopher"/>
              </a:rPr>
              <a:t>Diskusijų forumai</a:t>
            </a:r>
            <a:endParaRPr>
              <a:solidFill>
                <a:schemeClr val="dk2"/>
              </a:solidFill>
            </a:endParaRPr>
          </a:p>
        </p:txBody>
      </p:sp>
      <p:sp>
        <p:nvSpPr>
          <p:cNvPr id="203" name="Google Shape;203;p20"/>
          <p:cNvSpPr/>
          <p:nvPr/>
        </p:nvSpPr>
        <p:spPr>
          <a:xfrm>
            <a:off x="1253251" y="2529850"/>
            <a:ext cx="1251489" cy="1218350"/>
          </a:xfrm>
          <a:custGeom>
            <a:avLst/>
            <a:gdLst/>
            <a:ahLst/>
            <a:cxnLst/>
            <a:rect l="l" t="t" r="r" b="b"/>
            <a:pathLst>
              <a:path w="779744" h="779744" extrusionOk="0">
                <a:moveTo>
                  <a:pt x="0" y="0"/>
                </a:moveTo>
                <a:lnTo>
                  <a:pt x="779744" y="0"/>
                </a:lnTo>
                <a:lnTo>
                  <a:pt x="779744" y="779745"/>
                </a:lnTo>
                <a:lnTo>
                  <a:pt x="0" y="779745"/>
                </a:lnTo>
                <a:lnTo>
                  <a:pt x="0" y="0"/>
                </a:lnTo>
                <a:close/>
              </a:path>
            </a:pathLst>
          </a:custGeom>
          <a:blipFill rotWithShape="1">
            <a:blip r:embed="rId7">
              <a:alphaModFix/>
            </a:blip>
            <a:stretch>
              <a:fillRect/>
            </a:stretch>
          </a:blipFill>
          <a:ln>
            <a:noFill/>
          </a:ln>
        </p:spPr>
      </p:sp>
      <p:sp>
        <p:nvSpPr>
          <p:cNvPr id="204" name="Google Shape;204;p20"/>
          <p:cNvSpPr txBox="1"/>
          <p:nvPr/>
        </p:nvSpPr>
        <p:spPr>
          <a:xfrm>
            <a:off x="5897696" y="2732609"/>
            <a:ext cx="1482000" cy="812700"/>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cs-CZ" sz="2400" b="1">
                <a:solidFill>
                  <a:schemeClr val="dk2"/>
                </a:solidFill>
                <a:latin typeface="Philosopher"/>
                <a:ea typeface="Philosopher"/>
                <a:cs typeface="Philosopher"/>
                <a:sym typeface="Philosopher"/>
              </a:rPr>
              <a:t>Virtualūs susitikimai</a:t>
            </a:r>
            <a:endParaRPr>
              <a:solidFill>
                <a:schemeClr val="dk2"/>
              </a:solidFill>
            </a:endParaRPr>
          </a:p>
        </p:txBody>
      </p:sp>
      <p:sp>
        <p:nvSpPr>
          <p:cNvPr id="205" name="Google Shape;205;p20"/>
          <p:cNvSpPr txBox="1"/>
          <p:nvPr/>
        </p:nvSpPr>
        <p:spPr>
          <a:xfrm>
            <a:off x="9415900" y="2732675"/>
            <a:ext cx="2547600" cy="812700"/>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cs-CZ" sz="2400" b="1">
                <a:solidFill>
                  <a:schemeClr val="dk2"/>
                </a:solidFill>
                <a:latin typeface="Philosopher"/>
                <a:ea typeface="Philosopher"/>
                <a:cs typeface="Philosopher"/>
                <a:sym typeface="Philosopher"/>
              </a:rPr>
              <a:t>Bendradarbiavimo projektai</a:t>
            </a:r>
            <a:endParaRPr>
              <a:solidFill>
                <a:schemeClr val="dk2"/>
              </a:solidFill>
            </a:endParaRPr>
          </a:p>
        </p:txBody>
      </p:sp>
      <p:sp>
        <p:nvSpPr>
          <p:cNvPr id="206" name="Google Shape;206;p20"/>
          <p:cNvSpPr/>
          <p:nvPr/>
        </p:nvSpPr>
        <p:spPr>
          <a:xfrm>
            <a:off x="7893629" y="2412667"/>
            <a:ext cx="1329246" cy="1452728"/>
          </a:xfrm>
          <a:custGeom>
            <a:avLst/>
            <a:gdLst/>
            <a:ahLst/>
            <a:cxnLst/>
            <a:rect l="l" t="t" r="r" b="b"/>
            <a:pathLst>
              <a:path w="1329246" h="1452728" extrusionOk="0">
                <a:moveTo>
                  <a:pt x="0" y="0"/>
                </a:moveTo>
                <a:lnTo>
                  <a:pt x="1329246" y="0"/>
                </a:lnTo>
                <a:lnTo>
                  <a:pt x="1329246" y="1452728"/>
                </a:lnTo>
                <a:lnTo>
                  <a:pt x="0" y="1452728"/>
                </a:lnTo>
                <a:lnTo>
                  <a:pt x="0" y="0"/>
                </a:lnTo>
                <a:close/>
              </a:path>
            </a:pathLst>
          </a:custGeom>
          <a:blipFill rotWithShape="1">
            <a:blip r:embed="rId8">
              <a:alphaModFix/>
            </a:blip>
            <a:stretch>
              <a:fillRect/>
            </a:stretch>
          </a:blipFill>
          <a:ln>
            <a:noFill/>
          </a:ln>
        </p:spPr>
      </p:sp>
      <p:sp>
        <p:nvSpPr>
          <p:cNvPr id="207" name="Google Shape;207;p20"/>
          <p:cNvSpPr/>
          <p:nvPr/>
        </p:nvSpPr>
        <p:spPr>
          <a:xfrm>
            <a:off x="4812313" y="2529488"/>
            <a:ext cx="1039909" cy="1218986"/>
          </a:xfrm>
          <a:custGeom>
            <a:avLst/>
            <a:gdLst/>
            <a:ahLst/>
            <a:cxnLst/>
            <a:rect l="l" t="t" r="r" b="b"/>
            <a:pathLst>
              <a:path w="777502" h="981075" extrusionOk="0">
                <a:moveTo>
                  <a:pt x="0" y="0"/>
                </a:moveTo>
                <a:lnTo>
                  <a:pt x="777502" y="0"/>
                </a:lnTo>
                <a:lnTo>
                  <a:pt x="777502" y="981075"/>
                </a:lnTo>
                <a:lnTo>
                  <a:pt x="0" y="981075"/>
                </a:lnTo>
                <a:lnTo>
                  <a:pt x="0" y="0"/>
                </a:lnTo>
                <a:close/>
              </a:path>
            </a:pathLst>
          </a:custGeom>
          <a:blipFill rotWithShape="1">
            <a:blip r:embed="rId9">
              <a:alphaModFix/>
            </a:blip>
            <a:stretch>
              <a:fillRect/>
            </a:stretch>
          </a:blipFill>
          <a:ln>
            <a:noFill/>
          </a:ln>
        </p:spPr>
      </p:sp>
      <p:pic>
        <p:nvPicPr>
          <p:cNvPr id="208" name="Google Shape;208;p20"/>
          <p:cNvPicPr preferRelativeResize="0"/>
          <p:nvPr/>
        </p:nvPicPr>
        <p:blipFill>
          <a:blip r:embed="rId10">
            <a:alphaModFix/>
          </a:blip>
          <a:stretch>
            <a:fillRect/>
          </a:stretch>
        </p:blipFill>
        <p:spPr>
          <a:xfrm>
            <a:off x="0" y="6318025"/>
            <a:ext cx="2501350" cy="539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1"/>
          <p:cNvPicPr preferRelativeResize="0"/>
          <p:nvPr/>
        </p:nvPicPr>
        <p:blipFill>
          <a:blip r:embed="rId3">
            <a:alphaModFix/>
          </a:blip>
          <a:stretch>
            <a:fillRect/>
          </a:stretch>
        </p:blipFill>
        <p:spPr>
          <a:xfrm>
            <a:off x="0" y="110425"/>
            <a:ext cx="12192000" cy="6747574"/>
          </a:xfrm>
          <a:prstGeom prst="rect">
            <a:avLst/>
          </a:prstGeom>
          <a:noFill/>
          <a:ln>
            <a:noFill/>
          </a:ln>
        </p:spPr>
      </p:pic>
      <p:sp>
        <p:nvSpPr>
          <p:cNvPr id="214" name="Google Shape;214;p21"/>
          <p:cNvSpPr/>
          <p:nvPr/>
        </p:nvSpPr>
        <p:spPr>
          <a:xfrm>
            <a:off x="5193275" y="2730600"/>
            <a:ext cx="5791200" cy="2931795"/>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sp>
      <p:sp>
        <p:nvSpPr>
          <p:cNvPr id="215" name="Google Shape;215;p21"/>
          <p:cNvSpPr txBox="1"/>
          <p:nvPr/>
        </p:nvSpPr>
        <p:spPr>
          <a:xfrm>
            <a:off x="2842050" y="431913"/>
            <a:ext cx="6507900" cy="1108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highlight>
                  <a:srgbClr val="FFCA08"/>
                </a:highlight>
                <a:latin typeface="Philosopher"/>
                <a:ea typeface="Philosopher"/>
                <a:cs typeface="Philosopher"/>
                <a:sym typeface="Philosopher"/>
              </a:rPr>
              <a:t> 5. Skaitmeninės sąveikos strategijos ir</a:t>
            </a:r>
            <a:endParaRPr sz="2400" b="1">
              <a:solidFill>
                <a:schemeClr val="dk1"/>
              </a:solidFill>
              <a:highlight>
                <a:srgbClr val="FFCA08"/>
              </a:highlight>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2400" b="1">
                <a:solidFill>
                  <a:schemeClr val="dk1"/>
                </a:solidFill>
                <a:highlight>
                  <a:srgbClr val="FFCA08"/>
                </a:highlight>
                <a:latin typeface="Philosopher"/>
                <a:ea typeface="Philosopher"/>
                <a:cs typeface="Philosopher"/>
                <a:sym typeface="Philosopher"/>
              </a:rPr>
              <a:t>bendruomenės kūrimas (3)  </a:t>
            </a:r>
            <a:endParaRPr sz="2400" b="1" i="0" u="none" strike="noStrike" cap="none">
              <a:solidFill>
                <a:schemeClr val="dk1"/>
              </a:solidFill>
              <a:highlight>
                <a:srgbClr val="FFCA08"/>
              </a:highlight>
              <a:latin typeface="Philosopher"/>
              <a:ea typeface="Philosopher"/>
              <a:cs typeface="Philosopher"/>
              <a:sym typeface="Philosopher"/>
            </a:endParaRPr>
          </a:p>
        </p:txBody>
      </p:sp>
      <p:grpSp>
        <p:nvGrpSpPr>
          <p:cNvPr id="216" name="Google Shape;216;p21"/>
          <p:cNvGrpSpPr/>
          <p:nvPr/>
        </p:nvGrpSpPr>
        <p:grpSpPr>
          <a:xfrm>
            <a:off x="5470005" y="1656537"/>
            <a:ext cx="1251984" cy="377686"/>
            <a:chOff x="5470062" y="1167647"/>
            <a:chExt cx="1251984" cy="358200"/>
          </a:xfrm>
        </p:grpSpPr>
        <p:sp>
          <p:nvSpPr>
            <p:cNvPr id="217" name="Google Shape;217;p21"/>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21"/>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 name="Google Shape;219;p21"/>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20" name="Google Shape;220;p21"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221" name="Google Shape;221;p21"/>
          <p:cNvSpPr txBox="1"/>
          <p:nvPr/>
        </p:nvSpPr>
        <p:spPr>
          <a:xfrm>
            <a:off x="5285975" y="2498375"/>
            <a:ext cx="5541300" cy="28167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500"/>
              </a:spcBef>
              <a:spcAft>
                <a:spcPts val="0"/>
              </a:spcAft>
              <a:buNone/>
            </a:pPr>
            <a:endParaRPr sz="2000">
              <a:solidFill>
                <a:schemeClr val="dk1"/>
              </a:solidFill>
              <a:latin typeface="Philosopher"/>
              <a:ea typeface="Philosopher"/>
              <a:cs typeface="Philosopher"/>
              <a:sym typeface="Philosopher"/>
            </a:endParaRPr>
          </a:p>
          <a:p>
            <a:pPr marL="450000" marR="0" lvl="3" indent="-355600" algn="l" rtl="0">
              <a:lnSpc>
                <a:spcPct val="115000"/>
              </a:lnSpc>
              <a:spcBef>
                <a:spcPts val="1500"/>
              </a:spcBef>
              <a:spcAft>
                <a:spcPts val="0"/>
              </a:spcAft>
              <a:buClr>
                <a:schemeClr val="dk1"/>
              </a:buClr>
              <a:buSzPts val="2000"/>
              <a:buFont typeface="Philosopher"/>
              <a:buChar char="●"/>
            </a:pPr>
            <a:r>
              <a:rPr lang="cs-CZ" sz="2000" b="1">
                <a:solidFill>
                  <a:schemeClr val="dk1"/>
                </a:solidFill>
                <a:latin typeface="Philosopher"/>
                <a:ea typeface="Philosopher"/>
                <a:cs typeface="Philosopher"/>
                <a:sym typeface="Philosopher"/>
              </a:rPr>
              <a:t>Savirefleksijos užduotis</a:t>
            </a:r>
            <a:r>
              <a:rPr lang="cs-CZ" sz="2000">
                <a:solidFill>
                  <a:schemeClr val="dk1"/>
                </a:solidFill>
                <a:latin typeface="Philosopher"/>
                <a:ea typeface="Philosopher"/>
                <a:cs typeface="Philosopher"/>
                <a:sym typeface="Philosopher"/>
              </a:rPr>
              <a:t> (30 minučių)</a:t>
            </a:r>
            <a:endParaRPr sz="2000">
              <a:solidFill>
                <a:schemeClr val="dk1"/>
              </a:solidFill>
              <a:latin typeface="Philosopher"/>
              <a:ea typeface="Philosopher"/>
              <a:cs typeface="Philosopher"/>
              <a:sym typeface="Philosopher"/>
            </a:endParaRPr>
          </a:p>
          <a:p>
            <a:pPr marL="91440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Užsirašykite pagrindines strategijas, paminėtas el. knygoje ir tinklaraštyje.</a:t>
            </a:r>
            <a:endParaRPr sz="2000">
              <a:solidFill>
                <a:schemeClr val="dk1"/>
              </a:solidFill>
              <a:latin typeface="Philosopher"/>
              <a:ea typeface="Philosopher"/>
              <a:cs typeface="Philosopher"/>
              <a:sym typeface="Philosopher"/>
            </a:endParaRPr>
          </a:p>
          <a:p>
            <a:pPr marL="91440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Pagalvokite, kaip galite pritaikyti šias strategijas, kad ugdytumėte įsitraukimą ir bendruomenę savo skaitmeninėje mokymo aplinkoje.</a:t>
            </a:r>
            <a:endParaRPr sz="2000">
              <a:solidFill>
                <a:schemeClr val="dk1"/>
              </a:solidFill>
              <a:latin typeface="Philosopher"/>
              <a:ea typeface="Philosopher"/>
              <a:cs typeface="Philosopher"/>
              <a:sym typeface="Philosopher"/>
            </a:endParaRPr>
          </a:p>
        </p:txBody>
      </p:sp>
      <p:pic>
        <p:nvPicPr>
          <p:cNvPr id="222" name="Google Shape;222;p21"/>
          <p:cNvPicPr preferRelativeResize="0"/>
          <p:nvPr/>
        </p:nvPicPr>
        <p:blipFill>
          <a:blip r:embed="rId5">
            <a:alphaModFix/>
          </a:blip>
          <a:stretch>
            <a:fillRect/>
          </a:stretch>
        </p:blipFill>
        <p:spPr>
          <a:xfrm>
            <a:off x="0" y="6318025"/>
            <a:ext cx="2501350" cy="539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2"/>
          <p:cNvSpPr/>
          <p:nvPr/>
        </p:nvSpPr>
        <p:spPr>
          <a:xfrm>
            <a:off x="0" y="-25"/>
            <a:ext cx="12349200" cy="6858000"/>
          </a:xfrm>
          <a:prstGeom prst="rect">
            <a:avLst/>
          </a:prstGeom>
          <a:gradFill>
            <a:gsLst>
              <a:gs pos="0">
                <a:schemeClr val="accent1"/>
              </a:gs>
              <a:gs pos="100000">
                <a:srgbClr val="F6B26B"/>
              </a:gs>
            </a:gsLst>
            <a:path path="circle">
              <a:fillToRect l="50000" t="50000" r="50000" b="50000"/>
            </a:path>
            <a:tileRect/>
          </a:gra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8" name="Google Shape;228;p22"/>
          <p:cNvSpPr/>
          <p:nvPr/>
        </p:nvSpPr>
        <p:spPr>
          <a:xfrm>
            <a:off x="0" y="0"/>
            <a:ext cx="2915739" cy="2357175"/>
          </a:xfrm>
          <a:custGeom>
            <a:avLst/>
            <a:gdLst/>
            <a:ahLst/>
            <a:cxnLst/>
            <a:rect l="l" t="t" r="r" b="b"/>
            <a:pathLst>
              <a:path w="7622848" h="7089249" extrusionOk="0">
                <a:moveTo>
                  <a:pt x="0" y="0"/>
                </a:moveTo>
                <a:lnTo>
                  <a:pt x="7622848" y="0"/>
                </a:lnTo>
                <a:lnTo>
                  <a:pt x="7622848" y="7089249"/>
                </a:lnTo>
                <a:lnTo>
                  <a:pt x="0" y="7089249"/>
                </a:lnTo>
                <a:lnTo>
                  <a:pt x="0" y="0"/>
                </a:lnTo>
                <a:close/>
              </a:path>
            </a:pathLst>
          </a:custGeom>
          <a:blipFill rotWithShape="1">
            <a:blip r:embed="rId3">
              <a:alphaModFix/>
            </a:blip>
            <a:stretch>
              <a:fillRect/>
            </a:stretch>
          </a:blipFill>
          <a:ln>
            <a:noFill/>
          </a:ln>
        </p:spPr>
      </p:sp>
      <p:sp>
        <p:nvSpPr>
          <p:cNvPr id="229" name="Google Shape;229;p22"/>
          <p:cNvSpPr txBox="1"/>
          <p:nvPr/>
        </p:nvSpPr>
        <p:spPr>
          <a:xfrm>
            <a:off x="2214900" y="96575"/>
            <a:ext cx="7762200" cy="1447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6. Galutinė refleksija </a:t>
            </a:r>
            <a:r>
              <a:rPr lang="cs-CZ" sz="2000">
                <a:solidFill>
                  <a:schemeClr val="dk1"/>
                </a:solidFill>
                <a:latin typeface="Philosopher"/>
                <a:ea typeface="Philosopher"/>
                <a:cs typeface="Philosopher"/>
                <a:sym typeface="Philosopher"/>
              </a:rPr>
              <a:t>(30 minučių)</a:t>
            </a:r>
            <a:endParaRPr sz="2000" i="0" u="none" strike="noStrike" cap="none">
              <a:solidFill>
                <a:schemeClr val="dk1"/>
              </a:solidFill>
              <a:latin typeface="Philosopher"/>
              <a:ea typeface="Philosopher"/>
              <a:cs typeface="Philosopher"/>
              <a:sym typeface="Philosopher"/>
            </a:endParaRPr>
          </a:p>
        </p:txBody>
      </p:sp>
      <p:pic>
        <p:nvPicPr>
          <p:cNvPr id="230" name="Google Shape;230;p22"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231" name="Google Shape;231;p22"/>
          <p:cNvSpPr txBox="1"/>
          <p:nvPr/>
        </p:nvSpPr>
        <p:spPr>
          <a:xfrm>
            <a:off x="1698750" y="1805700"/>
            <a:ext cx="10650600" cy="4215900"/>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15000"/>
              </a:lnSpc>
              <a:spcBef>
                <a:spcPts val="1500"/>
              </a:spcBef>
              <a:spcAft>
                <a:spcPts val="0"/>
              </a:spcAft>
              <a:buClr>
                <a:schemeClr val="dk1"/>
              </a:buClr>
              <a:buSzPts val="2000"/>
              <a:buFont typeface="Philosopher"/>
              <a:buChar char="●"/>
            </a:pPr>
            <a:r>
              <a:rPr lang="cs-CZ" sz="2000" b="1">
                <a:solidFill>
                  <a:schemeClr val="dk1"/>
                </a:solidFill>
                <a:latin typeface="Philosopher"/>
                <a:ea typeface="Philosopher"/>
                <a:cs typeface="Philosopher"/>
                <a:sym typeface="Philosopher"/>
              </a:rPr>
              <a:t>Reflektuokite savo mokymosi kelionę:</a:t>
            </a:r>
            <a:endParaRPr sz="2000" b="1">
              <a:solidFill>
                <a:schemeClr val="dk1"/>
              </a:solidFill>
              <a:latin typeface="Philosopher"/>
              <a:ea typeface="Philosopher"/>
              <a:cs typeface="Philosopher"/>
              <a:sym typeface="Philosopher"/>
            </a:endParaRPr>
          </a:p>
          <a:p>
            <a:pPr marL="914400" lvl="1" indent="-355600" algn="l" rtl="0">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Kokios buvo svarbiausios įžvalgos, kurias įgijote iš kiekvieno skyriaus?</a:t>
            </a:r>
            <a:endParaRPr sz="2000">
              <a:solidFill>
                <a:schemeClr val="dk1"/>
              </a:solidFill>
              <a:latin typeface="Philosopher"/>
              <a:ea typeface="Philosopher"/>
              <a:cs typeface="Philosopher"/>
              <a:sym typeface="Philosopher"/>
            </a:endParaRPr>
          </a:p>
          <a:p>
            <a:pPr marL="914400" lvl="1" indent="-355600" algn="l" rtl="0">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Kaip pritaikysite įtraukimo strategijas, ypač netradicinėje aplinkoje?</a:t>
            </a:r>
            <a:endParaRPr sz="2000">
              <a:solidFill>
                <a:schemeClr val="dk1"/>
              </a:solidFill>
              <a:latin typeface="Philosopher"/>
              <a:ea typeface="Philosopher"/>
              <a:cs typeface="Philosopher"/>
              <a:sym typeface="Philosopher"/>
            </a:endParaRPr>
          </a:p>
          <a:p>
            <a:pPr marL="914400" lvl="1" indent="-355600" algn="l" rtl="0">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Kokių veiksmų imsitės, kad per socialinės medijos platformas įtrauktumėte sunkiai pasiekiamus besimokančiuosius?</a:t>
            </a:r>
            <a:endParaRPr sz="2000">
              <a:solidFill>
                <a:schemeClr val="dk1"/>
              </a:solidFill>
              <a:latin typeface="Philosopher"/>
              <a:ea typeface="Philosopher"/>
              <a:cs typeface="Philosopher"/>
              <a:sym typeface="Philosopher"/>
            </a:endParaRPr>
          </a:p>
          <a:p>
            <a:pPr marL="914400" lvl="1" indent="-355600" algn="l" rtl="0">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Kaip pasikeitė jūsų suvokimas apie besikeičiantį švietėjų vaidmenį?</a:t>
            </a:r>
            <a:endParaRPr sz="2000">
              <a:solidFill>
                <a:schemeClr val="dk1"/>
              </a:solidFill>
              <a:latin typeface="Philosopher"/>
              <a:ea typeface="Philosopher"/>
              <a:cs typeface="Philosopher"/>
              <a:sym typeface="Philosopher"/>
            </a:endParaRPr>
          </a:p>
          <a:p>
            <a:pPr marL="914400" lvl="1" indent="-355600" algn="l" rtl="0">
              <a:lnSpc>
                <a:spcPct val="115000"/>
              </a:lnSpc>
              <a:spcBef>
                <a:spcPts val="1500"/>
              </a:spcBef>
              <a:spcAft>
                <a:spcPts val="1000"/>
              </a:spcAft>
              <a:buClr>
                <a:schemeClr val="dk1"/>
              </a:buClr>
              <a:buSzPts val="2000"/>
              <a:buFont typeface="Philosopher"/>
              <a:buChar char="○"/>
            </a:pPr>
            <a:r>
              <a:rPr lang="cs-CZ" sz="2000">
                <a:solidFill>
                  <a:schemeClr val="dk1"/>
                </a:solidFill>
                <a:latin typeface="Philosopher"/>
                <a:ea typeface="Philosopher"/>
                <a:cs typeface="Philosopher"/>
                <a:sym typeface="Philosopher"/>
              </a:rPr>
              <a:t>Kaip išmoktas bendruomenės kūrimo per skaitmeninę aplinką strategijas pritaikysite dinamiškos ir įtraukios internetinio mokymosi aplinkos kūrimui, skatinančią aktyvų besimokančiųjų įsitraukimą ir prasmingus ryšius?</a:t>
            </a:r>
            <a:endParaRPr sz="2000">
              <a:solidFill>
                <a:schemeClr val="dk1"/>
              </a:solidFill>
              <a:latin typeface="Philosopher"/>
              <a:ea typeface="Philosopher"/>
              <a:cs typeface="Philosopher"/>
              <a:sym typeface="Philosopher"/>
            </a:endParaRPr>
          </a:p>
        </p:txBody>
      </p:sp>
      <p:grpSp>
        <p:nvGrpSpPr>
          <p:cNvPr id="232" name="Google Shape;232;p22"/>
          <p:cNvGrpSpPr/>
          <p:nvPr/>
        </p:nvGrpSpPr>
        <p:grpSpPr>
          <a:xfrm>
            <a:off x="5470061" y="1099672"/>
            <a:ext cx="1251984" cy="358200"/>
            <a:chOff x="5470062" y="1167647"/>
            <a:chExt cx="1251984" cy="358200"/>
          </a:xfrm>
        </p:grpSpPr>
        <p:sp>
          <p:nvSpPr>
            <p:cNvPr id="233" name="Google Shape;233;p22"/>
            <p:cNvSpPr/>
            <p:nvPr/>
          </p:nvSpPr>
          <p:spPr>
            <a:xfrm>
              <a:off x="5470062" y="1248799"/>
              <a:ext cx="195900" cy="1959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4" name="Google Shape;234;p22"/>
            <p:cNvSpPr/>
            <p:nvPr/>
          </p:nvSpPr>
          <p:spPr>
            <a:xfrm>
              <a:off x="5916952" y="1167647"/>
              <a:ext cx="358200" cy="3582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5" name="Google Shape;235;p22"/>
            <p:cNvSpPr/>
            <p:nvPr/>
          </p:nvSpPr>
          <p:spPr>
            <a:xfrm>
              <a:off x="6526146" y="1248799"/>
              <a:ext cx="195900" cy="1959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36" name="Google Shape;236;p22"/>
          <p:cNvPicPr preferRelativeResize="0"/>
          <p:nvPr/>
        </p:nvPicPr>
        <p:blipFill>
          <a:blip r:embed="rId5">
            <a:alphaModFix/>
          </a:blip>
          <a:stretch>
            <a:fillRect/>
          </a:stretch>
        </p:blipFill>
        <p:spPr>
          <a:xfrm>
            <a:off x="0" y="6318025"/>
            <a:ext cx="2501350" cy="539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3"/>
          <p:cNvSpPr/>
          <p:nvPr/>
        </p:nvSpPr>
        <p:spPr>
          <a:xfrm>
            <a:off x="3195457" y="325"/>
            <a:ext cx="5800937" cy="6857341"/>
          </a:xfrm>
          <a:custGeom>
            <a:avLst/>
            <a:gdLst/>
            <a:ahLst/>
            <a:cxnLst/>
            <a:rect l="l" t="t" r="r" b="b"/>
            <a:pathLst>
              <a:path w="9628111" h="10121536" extrusionOk="0">
                <a:moveTo>
                  <a:pt x="0" y="0"/>
                </a:moveTo>
                <a:lnTo>
                  <a:pt x="9628111" y="0"/>
                </a:lnTo>
                <a:lnTo>
                  <a:pt x="9628111" y="10121536"/>
                </a:lnTo>
                <a:lnTo>
                  <a:pt x="0" y="10121536"/>
                </a:lnTo>
                <a:lnTo>
                  <a:pt x="0" y="0"/>
                </a:lnTo>
                <a:close/>
              </a:path>
            </a:pathLst>
          </a:custGeom>
          <a:blipFill rotWithShape="1">
            <a:blip r:embed="rId3">
              <a:alphaModFix amt="14000"/>
            </a:blip>
            <a:stretch>
              <a:fillRect/>
            </a:stretch>
          </a:blipFill>
          <a:ln>
            <a:noFill/>
          </a:ln>
        </p:spPr>
      </p:sp>
      <p:sp>
        <p:nvSpPr>
          <p:cNvPr id="242" name="Google Shape;242;p23"/>
          <p:cNvSpPr txBox="1"/>
          <p:nvPr/>
        </p:nvSpPr>
        <p:spPr>
          <a:xfrm>
            <a:off x="4410875" y="677900"/>
            <a:ext cx="37563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a:solidFill>
                  <a:schemeClr val="dk1"/>
                </a:solidFill>
                <a:latin typeface="Philosopher"/>
                <a:ea typeface="Philosopher"/>
                <a:cs typeface="Philosopher"/>
                <a:sym typeface="Philosopher"/>
              </a:rPr>
              <a:t>Apibendrinimas</a:t>
            </a:r>
            <a:endParaRPr sz="4000" b="1" i="0" u="none" strike="noStrike" cap="none">
              <a:solidFill>
                <a:schemeClr val="dk1"/>
              </a:solidFill>
              <a:latin typeface="Philosopher"/>
              <a:ea typeface="Philosopher"/>
              <a:cs typeface="Philosopher"/>
              <a:sym typeface="Philosopher"/>
            </a:endParaRPr>
          </a:p>
        </p:txBody>
      </p:sp>
      <p:grpSp>
        <p:nvGrpSpPr>
          <p:cNvPr id="243" name="Google Shape;243;p23"/>
          <p:cNvGrpSpPr/>
          <p:nvPr/>
        </p:nvGrpSpPr>
        <p:grpSpPr>
          <a:xfrm>
            <a:off x="5591111" y="1276910"/>
            <a:ext cx="1251876" cy="358096"/>
            <a:chOff x="5470062" y="1167647"/>
            <a:chExt cx="1251876" cy="358096"/>
          </a:xfrm>
        </p:grpSpPr>
        <p:sp>
          <p:nvSpPr>
            <p:cNvPr id="244" name="Google Shape;244;p23"/>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 name="Google Shape;245;p23"/>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6" name="Google Shape;246;p23"/>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47" name="Google Shape;247;p23"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248" name="Google Shape;248;p23"/>
          <p:cNvSpPr txBox="1"/>
          <p:nvPr/>
        </p:nvSpPr>
        <p:spPr>
          <a:xfrm>
            <a:off x="1287236" y="2229898"/>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a:solidFill>
                  <a:schemeClr val="accent2"/>
                </a:solidFill>
                <a:latin typeface="Philosopher"/>
                <a:ea typeface="Philosopher"/>
                <a:cs typeface="Philosopher"/>
                <a:sym typeface="Philosopher"/>
              </a:rPr>
              <a:t>Dėkojame, kad dalyvavote šioje savarankiško mokymosi veikloje</a:t>
            </a:r>
            <a:r>
              <a:rPr lang="cs-CZ" sz="3200" b="0" i="0" u="none" strike="noStrike" cap="none">
                <a:solidFill>
                  <a:schemeClr val="accent2"/>
                </a:solidFill>
                <a:latin typeface="Philosopher"/>
                <a:ea typeface="Philosopher"/>
                <a:cs typeface="Philosopher"/>
                <a:sym typeface="Philosopher"/>
              </a:rPr>
              <a:t>.</a:t>
            </a:r>
            <a:endParaRPr sz="3200" b="0" i="0" u="none" strike="noStrike" cap="none">
              <a:solidFill>
                <a:schemeClr val="accent2"/>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endParaRPr sz="3200">
              <a:solidFill>
                <a:schemeClr val="accent2"/>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r>
              <a:rPr lang="cs-CZ" sz="3200">
                <a:solidFill>
                  <a:schemeClr val="dk1"/>
                </a:solidFill>
                <a:latin typeface="Philosopher"/>
                <a:ea typeface="Philosopher"/>
                <a:cs typeface="Philosopher"/>
                <a:sym typeface="Philosopher"/>
              </a:rPr>
              <a:t>Jei jums patiko šis modulis, rekomenduojame peržiūrėti ir kitus „ONE STEP UP” šaltinius.</a:t>
            </a:r>
            <a:endParaRPr/>
          </a:p>
        </p:txBody>
      </p:sp>
      <p:pic>
        <p:nvPicPr>
          <p:cNvPr id="249" name="Google Shape;249;p23"/>
          <p:cNvPicPr preferRelativeResize="0"/>
          <p:nvPr/>
        </p:nvPicPr>
        <p:blipFill>
          <a:blip r:embed="rId5">
            <a:alphaModFix/>
          </a:blip>
          <a:stretch>
            <a:fillRect/>
          </a:stretch>
        </p:blipFill>
        <p:spPr>
          <a:xfrm>
            <a:off x="0" y="6318025"/>
            <a:ext cx="2501350" cy="539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24" descr="A person sitting at a desk with a computer and papers on it&#10;&#10;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255" name="Google Shape;255;p24"/>
          <p:cNvSpPr/>
          <p:nvPr/>
        </p:nvSpPr>
        <p:spPr>
          <a:xfrm>
            <a:off x="-264695" y="-270712"/>
            <a:ext cx="12721500" cy="7399500"/>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6" name="Google Shape;256;p24"/>
          <p:cNvSpPr txBox="1"/>
          <p:nvPr/>
        </p:nvSpPr>
        <p:spPr>
          <a:xfrm>
            <a:off x="4823251" y="2061375"/>
            <a:ext cx="25455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6600">
                <a:solidFill>
                  <a:schemeClr val="dk1"/>
                </a:solidFill>
                <a:latin typeface="Roboto"/>
                <a:ea typeface="Roboto"/>
                <a:cs typeface="Roboto"/>
                <a:sym typeface="Roboto"/>
              </a:rPr>
              <a:t>AČIŪ</a:t>
            </a:r>
            <a:r>
              <a:rPr lang="cs-CZ" sz="6600" b="0" i="0" u="none" strike="noStrike" cap="none">
                <a:solidFill>
                  <a:schemeClr val="dk1"/>
                </a:solidFill>
                <a:latin typeface="Roboto"/>
                <a:ea typeface="Roboto"/>
                <a:cs typeface="Roboto"/>
                <a:sym typeface="Roboto"/>
              </a:rPr>
              <a:t>!</a:t>
            </a:r>
            <a:endParaRPr sz="6600" b="0" i="0" u="none" strike="noStrike" cap="none">
              <a:solidFill>
                <a:schemeClr val="dk1"/>
              </a:solidFill>
              <a:latin typeface="Roboto"/>
              <a:ea typeface="Roboto"/>
              <a:cs typeface="Roboto"/>
              <a:sym typeface="Roboto"/>
            </a:endParaRPr>
          </a:p>
        </p:txBody>
      </p:sp>
      <p:pic>
        <p:nvPicPr>
          <p:cNvPr id="257" name="Google Shape;257;p24" descr="A picture containing logo&#10;&#10;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258" name="Google Shape;258;p24"/>
          <p:cNvPicPr preferRelativeResize="0"/>
          <p:nvPr/>
        </p:nvPicPr>
        <p:blipFill>
          <a:blip r:embed="rId5">
            <a:alphaModFix/>
          </a:blip>
          <a:stretch>
            <a:fillRect/>
          </a:stretch>
        </p:blipFill>
        <p:spPr>
          <a:xfrm>
            <a:off x="0" y="6318025"/>
            <a:ext cx="2501350" cy="5399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5"/>
          <p:cNvSpPr/>
          <p:nvPr/>
        </p:nvSpPr>
        <p:spPr>
          <a:xfrm>
            <a:off x="0" y="6314701"/>
            <a:ext cx="12192000" cy="5432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64" name="Google Shape;264;p25" descr="A picture containing icon&#10;&#10;Description automatically generated"/>
          <p:cNvPicPr preferRelativeResize="0"/>
          <p:nvPr/>
        </p:nvPicPr>
        <p:blipFill rotWithShape="1">
          <a:blip r:embed="rId3">
            <a:alphaModFix/>
          </a:blip>
          <a:srcRect/>
          <a:stretch/>
        </p:blipFill>
        <p:spPr>
          <a:xfrm>
            <a:off x="2946834" y="-349757"/>
            <a:ext cx="6572448" cy="4646428"/>
          </a:xfrm>
          <a:prstGeom prst="rect">
            <a:avLst/>
          </a:prstGeom>
          <a:noFill/>
          <a:ln>
            <a:noFill/>
          </a:ln>
        </p:spPr>
      </p:pic>
      <p:pic>
        <p:nvPicPr>
          <p:cNvPr id="265" name="Google Shape;265;p25" descr="Logo, company name&#10;&#10;Description automatically generated"/>
          <p:cNvPicPr preferRelativeResize="0"/>
          <p:nvPr/>
        </p:nvPicPr>
        <p:blipFill rotWithShape="1">
          <a:blip r:embed="rId4">
            <a:alphaModFix/>
          </a:blip>
          <a:srcRect/>
          <a:stretch/>
        </p:blipFill>
        <p:spPr>
          <a:xfrm>
            <a:off x="6708435" y="3659445"/>
            <a:ext cx="1557761" cy="1090828"/>
          </a:xfrm>
          <a:prstGeom prst="rect">
            <a:avLst/>
          </a:prstGeom>
          <a:noFill/>
          <a:ln>
            <a:noFill/>
          </a:ln>
        </p:spPr>
      </p:pic>
      <p:pic>
        <p:nvPicPr>
          <p:cNvPr id="266" name="Google Shape;266;p25" descr="Logo, company name&#10;&#10;Description automatically generated"/>
          <p:cNvPicPr preferRelativeResize="0"/>
          <p:nvPr/>
        </p:nvPicPr>
        <p:blipFill rotWithShape="1">
          <a:blip r:embed="rId5">
            <a:alphaModFix/>
          </a:blip>
          <a:srcRect/>
          <a:stretch/>
        </p:blipFill>
        <p:spPr>
          <a:xfrm>
            <a:off x="1513633" y="3274140"/>
            <a:ext cx="2010195" cy="2010195"/>
          </a:xfrm>
          <a:prstGeom prst="rect">
            <a:avLst/>
          </a:prstGeom>
          <a:noFill/>
          <a:ln>
            <a:noFill/>
          </a:ln>
        </p:spPr>
      </p:pic>
      <p:pic>
        <p:nvPicPr>
          <p:cNvPr id="267" name="Google Shape;267;p25" descr="Logo&#10;&#10;Description automatically generated"/>
          <p:cNvPicPr preferRelativeResize="0"/>
          <p:nvPr/>
        </p:nvPicPr>
        <p:blipFill rotWithShape="1">
          <a:blip r:embed="rId6">
            <a:alphaModFix/>
          </a:blip>
          <a:srcRect/>
          <a:stretch/>
        </p:blipFill>
        <p:spPr>
          <a:xfrm>
            <a:off x="1611909" y="5229626"/>
            <a:ext cx="1605199" cy="800060"/>
          </a:xfrm>
          <a:prstGeom prst="rect">
            <a:avLst/>
          </a:prstGeom>
          <a:noFill/>
          <a:ln>
            <a:noFill/>
          </a:ln>
        </p:spPr>
      </p:pic>
      <p:pic>
        <p:nvPicPr>
          <p:cNvPr id="268" name="Google Shape;268;p25" descr="A picture containing company name&#10;&#10;Description automatically generated"/>
          <p:cNvPicPr preferRelativeResize="0"/>
          <p:nvPr/>
        </p:nvPicPr>
        <p:blipFill rotWithShape="1">
          <a:blip r:embed="rId7">
            <a:alphaModFix/>
          </a:blip>
          <a:srcRect/>
          <a:stretch/>
        </p:blipFill>
        <p:spPr>
          <a:xfrm>
            <a:off x="9519282" y="3754416"/>
            <a:ext cx="888691" cy="963528"/>
          </a:xfrm>
          <a:prstGeom prst="rect">
            <a:avLst/>
          </a:prstGeom>
          <a:noFill/>
          <a:ln>
            <a:noFill/>
          </a:ln>
        </p:spPr>
      </p:pic>
      <p:pic>
        <p:nvPicPr>
          <p:cNvPr id="269" name="Google Shape;269;p25" descr="Logo&#10;&#10;Description automatically generated with medium confidence"/>
          <p:cNvPicPr preferRelativeResize="0"/>
          <p:nvPr/>
        </p:nvPicPr>
        <p:blipFill rotWithShape="1">
          <a:blip r:embed="rId8">
            <a:alphaModFix/>
          </a:blip>
          <a:srcRect/>
          <a:stretch/>
        </p:blipFill>
        <p:spPr>
          <a:xfrm>
            <a:off x="4048977" y="5091014"/>
            <a:ext cx="1628935" cy="1142685"/>
          </a:xfrm>
          <a:prstGeom prst="rect">
            <a:avLst/>
          </a:prstGeom>
          <a:noFill/>
          <a:ln>
            <a:noFill/>
          </a:ln>
        </p:spPr>
      </p:pic>
      <p:pic>
        <p:nvPicPr>
          <p:cNvPr id="270" name="Google Shape;270;p25" descr="Logo&#10;&#10;Description automatically generated"/>
          <p:cNvPicPr preferRelativeResize="0"/>
          <p:nvPr/>
        </p:nvPicPr>
        <p:blipFill rotWithShape="1">
          <a:blip r:embed="rId9">
            <a:alphaModFix/>
          </a:blip>
          <a:srcRect/>
          <a:stretch/>
        </p:blipFill>
        <p:spPr>
          <a:xfrm>
            <a:off x="4237279" y="4054164"/>
            <a:ext cx="1440633" cy="485013"/>
          </a:xfrm>
          <a:prstGeom prst="rect">
            <a:avLst/>
          </a:prstGeom>
          <a:noFill/>
          <a:ln>
            <a:noFill/>
          </a:ln>
        </p:spPr>
      </p:pic>
      <p:pic>
        <p:nvPicPr>
          <p:cNvPr id="271" name="Google Shape;271;p25" descr="Logo, company name&#10;&#10;Description automatically generated"/>
          <p:cNvPicPr preferRelativeResize="0"/>
          <p:nvPr/>
        </p:nvPicPr>
        <p:blipFill rotWithShape="1">
          <a:blip r:embed="rId10">
            <a:alphaModFix/>
          </a:blip>
          <a:srcRect/>
          <a:stretch/>
        </p:blipFill>
        <p:spPr>
          <a:xfrm>
            <a:off x="9480271" y="5411983"/>
            <a:ext cx="1630941" cy="604941"/>
          </a:xfrm>
          <a:prstGeom prst="rect">
            <a:avLst/>
          </a:prstGeom>
          <a:noFill/>
          <a:ln>
            <a:noFill/>
          </a:ln>
        </p:spPr>
      </p:pic>
      <p:pic>
        <p:nvPicPr>
          <p:cNvPr id="272" name="Google Shape;272;p25" descr="Logo&#10;&#10;Description automatically generated"/>
          <p:cNvPicPr preferRelativeResize="0"/>
          <p:nvPr/>
        </p:nvPicPr>
        <p:blipFill rotWithShape="1">
          <a:blip r:embed="rId11">
            <a:alphaModFix/>
          </a:blip>
          <a:srcRect/>
          <a:stretch/>
        </p:blipFill>
        <p:spPr>
          <a:xfrm>
            <a:off x="7019467" y="5121884"/>
            <a:ext cx="1231930" cy="822872"/>
          </a:xfrm>
          <a:prstGeom prst="rect">
            <a:avLst/>
          </a:prstGeom>
          <a:noFill/>
          <a:ln>
            <a:noFill/>
          </a:ln>
        </p:spPr>
      </p:pic>
      <p:pic>
        <p:nvPicPr>
          <p:cNvPr id="273" name="Google Shape;273;p25"/>
          <p:cNvPicPr preferRelativeResize="0"/>
          <p:nvPr/>
        </p:nvPicPr>
        <p:blipFill>
          <a:blip r:embed="rId12">
            <a:alphaModFix/>
          </a:blip>
          <a:stretch>
            <a:fillRect/>
          </a:stretch>
        </p:blipFill>
        <p:spPr>
          <a:xfrm>
            <a:off x="0" y="6318025"/>
            <a:ext cx="2501350" cy="539975"/>
          </a:xfrm>
          <a:prstGeom prst="rect">
            <a:avLst/>
          </a:prstGeom>
          <a:noFill/>
          <a:ln>
            <a:noFill/>
          </a:ln>
        </p:spPr>
      </p:pic>
      <p:sp>
        <p:nvSpPr>
          <p:cNvPr id="274" name="Google Shape;274;p25"/>
          <p:cNvSpPr txBox="1"/>
          <p:nvPr/>
        </p:nvSpPr>
        <p:spPr>
          <a:xfrm>
            <a:off x="4048977" y="6406787"/>
            <a:ext cx="7485900" cy="482143"/>
          </a:xfrm>
          <a:prstGeom prst="rect">
            <a:avLst/>
          </a:prstGeom>
          <a:noFill/>
          <a:ln>
            <a:noFill/>
          </a:ln>
        </p:spPr>
        <p:txBody>
          <a:bodyPr spcFirstLastPara="1" wrap="square" lIns="91425" tIns="45700" rIns="91425" bIns="45700" anchor="t" anchorCtr="0">
            <a:spAutoFit/>
          </a:bodyPr>
          <a:lstStyle/>
          <a:p>
            <a:pPr lvl="0" algn="ctr"/>
            <a:r>
              <a:rPr lang="lt-LT" sz="1000" dirty="0">
                <a:solidFill>
                  <a:srgbClr val="404040"/>
                </a:solidFill>
              </a:rPr>
              <a:t>Finansuojama Europos Sąjungos lėšomis. Šis kūrinys atspindi tik autoriaus nuomonę, todėl Nacionalinė agentūra ir Europos Komisija negali būti laikomos atsakingomis už jame pateiktą informaciją. Projekto Nr. 2022-1-LT01-KA220-ADU-000085898.</a:t>
            </a:r>
            <a:endParaRPr lang="lt-LT" sz="1200" dirty="0"/>
          </a:p>
          <a:p>
            <a:pPr marL="0" marR="0" lvl="0" indent="0" algn="ctr" rtl="0">
              <a:lnSpc>
                <a:spcPct val="100000"/>
              </a:lnSpc>
              <a:spcBef>
                <a:spcPts val="0"/>
              </a:spcBef>
              <a:spcAft>
                <a:spcPts val="0"/>
              </a:spcAft>
              <a:buNone/>
            </a:pPr>
            <a:endParaRPr lang="lt-LT" sz="800" b="1" i="0" u="none" strike="noStrike" cap="none" baseline="30000" dirty="0">
              <a:solidFill>
                <a:srgbClr val="000000"/>
              </a:solidFill>
              <a:latin typeface="Noto Sans"/>
              <a:ea typeface="Noto Sans"/>
              <a:cs typeface="Noto Sans"/>
              <a:sym typeface="Noto Sans"/>
            </a:endParaRPr>
          </a:p>
        </p:txBody>
      </p:sp>
      <p:sp>
        <p:nvSpPr>
          <p:cNvPr id="275" name="Google Shape;275;p25"/>
          <p:cNvSpPr txBox="1"/>
          <p:nvPr/>
        </p:nvSpPr>
        <p:spPr>
          <a:xfrm>
            <a:off x="1513625" y="1104675"/>
            <a:ext cx="3323400" cy="21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endParaRPr sz="800" b="1" i="0" u="none" strike="noStrike" cap="none" baseline="30000">
              <a:solidFill>
                <a:srgbClr val="000000"/>
              </a:solidFill>
              <a:latin typeface="Noto Sans"/>
              <a:ea typeface="Noto Sans"/>
              <a:cs typeface="Noto Sans"/>
              <a:sym typeface="Noto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9"/>
          <p:cNvSpPr/>
          <p:nvPr/>
        </p:nvSpPr>
        <p:spPr>
          <a:xfrm>
            <a:off x="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 name="Google Shape;42;p9" descr="Close-up of hands holding coins&#10;&#10;Description automatically generated with medium confidence"/>
          <p:cNvPicPr preferRelativeResize="0">
            <a:picLocks noGrp="1"/>
          </p:cNvPicPr>
          <p:nvPr>
            <p:ph type="pic" idx="2"/>
          </p:nvPr>
        </p:nvPicPr>
        <p:blipFill rotWithShape="1">
          <a:blip r:embed="rId3">
            <a:alphaModFix/>
          </a:blip>
          <a:srcRect l="25403" r="25404"/>
          <a:stretch/>
        </p:blipFill>
        <p:spPr>
          <a:xfrm>
            <a:off x="1610913" y="1464429"/>
            <a:ext cx="2771775" cy="3756025"/>
          </a:xfrm>
          <a:prstGeom prst="rect">
            <a:avLst/>
          </a:prstGeom>
          <a:noFill/>
          <a:ln>
            <a:noFill/>
          </a:ln>
        </p:spPr>
      </p:pic>
      <p:sp>
        <p:nvSpPr>
          <p:cNvPr id="43" name="Google Shape;43;p9"/>
          <p:cNvSpPr txBox="1"/>
          <p:nvPr/>
        </p:nvSpPr>
        <p:spPr>
          <a:xfrm>
            <a:off x="7554300" y="811693"/>
            <a:ext cx="2019265"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 </a:t>
            </a:r>
            <a:r>
              <a:rPr lang="cs-CZ" sz="1800" b="1">
                <a:solidFill>
                  <a:schemeClr val="dk1"/>
                </a:solidFill>
                <a:latin typeface="Philosopher"/>
                <a:ea typeface="Philosopher"/>
                <a:cs typeface="Philosopher"/>
                <a:sym typeface="Philosopher"/>
              </a:rPr>
              <a:t>3 MODULIS</a:t>
            </a:r>
            <a:endParaRPr sz="1800" b="1" i="0" u="none" strike="noStrike" cap="none">
              <a:solidFill>
                <a:schemeClr val="dk1"/>
              </a:solidFill>
              <a:latin typeface="Philosopher"/>
              <a:ea typeface="Philosopher"/>
              <a:cs typeface="Philosopher"/>
              <a:sym typeface="Philosopher"/>
            </a:endParaRPr>
          </a:p>
        </p:txBody>
      </p:sp>
      <p:sp>
        <p:nvSpPr>
          <p:cNvPr id="44" name="Google Shape;44;p9"/>
          <p:cNvSpPr txBox="1"/>
          <p:nvPr/>
        </p:nvSpPr>
        <p:spPr>
          <a:xfrm>
            <a:off x="7201695" y="2174891"/>
            <a:ext cx="3976349" cy="1159105"/>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Clr>
                <a:schemeClr val="dk1"/>
              </a:buClr>
              <a:buSzPts val="2000"/>
              <a:buFont typeface="Arial"/>
              <a:buNone/>
            </a:pPr>
            <a:r>
              <a:rPr lang="cs-CZ" sz="2000">
                <a:solidFill>
                  <a:schemeClr val="dk1"/>
                </a:solidFill>
                <a:latin typeface="Roboto"/>
                <a:ea typeface="Roboto"/>
                <a:cs typeface="Roboto"/>
                <a:sym typeface="Roboto"/>
              </a:rPr>
              <a:t>Šį modulį sudaro 14 valandų mokymosi turinio.</a:t>
            </a:r>
            <a:endParaRPr sz="2000">
              <a:solidFill>
                <a:schemeClr val="dk1"/>
              </a:solidFill>
              <a:latin typeface="Roboto"/>
              <a:ea typeface="Roboto"/>
              <a:cs typeface="Roboto"/>
              <a:sym typeface="Roboto"/>
            </a:endParaRPr>
          </a:p>
        </p:txBody>
      </p:sp>
      <p:grpSp>
        <p:nvGrpSpPr>
          <p:cNvPr id="45" name="Google Shape;45;p9"/>
          <p:cNvGrpSpPr/>
          <p:nvPr/>
        </p:nvGrpSpPr>
        <p:grpSpPr>
          <a:xfrm>
            <a:off x="7937994" y="1428370"/>
            <a:ext cx="1251876" cy="358096"/>
            <a:chOff x="5470062" y="1167647"/>
            <a:chExt cx="1251876" cy="358096"/>
          </a:xfrm>
        </p:grpSpPr>
        <p:sp>
          <p:nvSpPr>
            <p:cNvPr id="46" name="Google Shape;46;p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 name="Google Shape;47;p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9" name="Google Shape;49;p9" descr="A picture containing icon&#10;&#10;Description automatically generated"/>
          <p:cNvPicPr preferRelativeResize="0"/>
          <p:nvPr/>
        </p:nvPicPr>
        <p:blipFill rotWithShape="1">
          <a:blip r:embed="rId4">
            <a:alphaModFix/>
          </a:blip>
          <a:srcRect/>
          <a:stretch/>
        </p:blipFill>
        <p:spPr>
          <a:xfrm>
            <a:off x="10252595" y="-167864"/>
            <a:ext cx="2386989" cy="1687495"/>
          </a:xfrm>
          <a:prstGeom prst="rect">
            <a:avLst/>
          </a:prstGeom>
          <a:noFill/>
          <a:ln>
            <a:noFill/>
          </a:ln>
        </p:spPr>
      </p:pic>
      <p:sp>
        <p:nvSpPr>
          <p:cNvPr id="50" name="Google Shape;50;p9"/>
          <p:cNvSpPr txBox="1"/>
          <p:nvPr/>
        </p:nvSpPr>
        <p:spPr>
          <a:xfrm>
            <a:off x="6338341" y="3544798"/>
            <a:ext cx="2761800" cy="9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400"/>
              <a:buFont typeface="Philosopher"/>
              <a:buNone/>
            </a:pPr>
            <a:r>
              <a:rPr lang="cs-CZ" sz="2400" b="1">
                <a:solidFill>
                  <a:schemeClr val="dk1"/>
                </a:solidFill>
                <a:latin typeface="Philosopher"/>
                <a:ea typeface="Philosopher"/>
                <a:cs typeface="Philosopher"/>
                <a:sym typeface="Philosopher"/>
              </a:rPr>
              <a:t>6 valandos </a:t>
            </a:r>
            <a:endParaRPr sz="2400" b="1">
              <a:solidFill>
                <a:schemeClr val="dk1"/>
              </a:solidFill>
              <a:latin typeface="Philosopher"/>
              <a:ea typeface="Philosopher"/>
              <a:cs typeface="Philosopher"/>
              <a:sym typeface="Philosopher"/>
            </a:endParaRPr>
          </a:p>
          <a:p>
            <a:pPr marL="0" lvl="0" indent="0" algn="l" rtl="0">
              <a:spcBef>
                <a:spcPts val="0"/>
              </a:spcBef>
              <a:spcAft>
                <a:spcPts val="0"/>
              </a:spcAft>
              <a:buClr>
                <a:schemeClr val="dk1"/>
              </a:buClr>
              <a:buSzPts val="1400"/>
              <a:buFont typeface="Philosopher"/>
              <a:buNone/>
            </a:pPr>
            <a:r>
              <a:rPr lang="cs-CZ" sz="2400" b="1">
                <a:solidFill>
                  <a:schemeClr val="dk1"/>
                </a:solidFill>
                <a:latin typeface="Philosopher"/>
                <a:ea typeface="Philosopher"/>
                <a:cs typeface="Philosopher"/>
                <a:sym typeface="Philosopher"/>
              </a:rPr>
              <a:t>gyvo (F2F) mokymosi </a:t>
            </a:r>
            <a:endParaRPr sz="3200" b="1">
              <a:latin typeface="Philosopher"/>
              <a:ea typeface="Philosopher"/>
              <a:cs typeface="Philosopher"/>
              <a:sym typeface="Philosopher"/>
            </a:endParaRPr>
          </a:p>
        </p:txBody>
      </p:sp>
      <p:sp>
        <p:nvSpPr>
          <p:cNvPr id="51" name="Google Shape;51;p9"/>
          <p:cNvSpPr txBox="1"/>
          <p:nvPr/>
        </p:nvSpPr>
        <p:spPr>
          <a:xfrm>
            <a:off x="8936406" y="3722421"/>
            <a:ext cx="2919000" cy="900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400"/>
              <a:buFont typeface="Philosopher"/>
              <a:buNone/>
            </a:pPr>
            <a:r>
              <a:rPr lang="cs-CZ" sz="2400" b="1">
                <a:solidFill>
                  <a:schemeClr val="dk1"/>
                </a:solidFill>
                <a:latin typeface="Philosopher"/>
                <a:ea typeface="Philosopher"/>
                <a:cs typeface="Philosopher"/>
                <a:sym typeface="Philosopher"/>
              </a:rPr>
              <a:t>8 valandos savarankiško mokymosi </a:t>
            </a:r>
            <a:endParaRPr sz="3200" b="1">
              <a:latin typeface="Philosopher"/>
              <a:ea typeface="Philosopher"/>
              <a:cs typeface="Philosopher"/>
              <a:sym typeface="Philosopher"/>
            </a:endParaRPr>
          </a:p>
        </p:txBody>
      </p:sp>
      <p:sp>
        <p:nvSpPr>
          <p:cNvPr id="52" name="Google Shape;52;p9"/>
          <p:cNvSpPr txBox="1"/>
          <p:nvPr/>
        </p:nvSpPr>
        <p:spPr>
          <a:xfrm>
            <a:off x="6330156" y="4656100"/>
            <a:ext cx="2761800" cy="2088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cs-CZ" sz="1600" dirty="0" err="1">
                <a:solidFill>
                  <a:schemeClr val="dk1"/>
                </a:solidFill>
                <a:latin typeface="Roboto"/>
                <a:ea typeface="Roboto"/>
                <a:cs typeface="Roboto"/>
                <a:sym typeface="Roboto"/>
              </a:rPr>
              <a:t>Šis</a:t>
            </a:r>
            <a:r>
              <a:rPr lang="cs-CZ" sz="1600" dirty="0">
                <a:solidFill>
                  <a:schemeClr val="dk1"/>
                </a:solidFill>
                <a:latin typeface="Roboto"/>
                <a:ea typeface="Roboto"/>
                <a:cs typeface="Roboto"/>
                <a:sym typeface="Roboto"/>
              </a:rPr>
              <a:t> </a:t>
            </a:r>
            <a:r>
              <a:rPr lang="cs-CZ" sz="1600" dirty="0" err="1">
                <a:solidFill>
                  <a:schemeClr val="dk1"/>
                </a:solidFill>
                <a:latin typeface="Roboto"/>
                <a:ea typeface="Roboto"/>
                <a:cs typeface="Roboto"/>
                <a:sym typeface="Roboto"/>
              </a:rPr>
              <a:t>pristatymas</a:t>
            </a:r>
            <a:r>
              <a:rPr lang="cs-CZ" sz="1600" dirty="0">
                <a:solidFill>
                  <a:schemeClr val="dk1"/>
                </a:solidFill>
                <a:latin typeface="Roboto"/>
                <a:ea typeface="Roboto"/>
                <a:cs typeface="Roboto"/>
                <a:sym typeface="Roboto"/>
              </a:rPr>
              <a:t> </a:t>
            </a:r>
            <a:r>
              <a:rPr lang="cs-CZ" sz="1600" dirty="0" err="1">
                <a:solidFill>
                  <a:schemeClr val="dk1"/>
                </a:solidFill>
                <a:latin typeface="Roboto"/>
                <a:ea typeface="Roboto"/>
                <a:cs typeface="Roboto"/>
                <a:sym typeface="Roboto"/>
              </a:rPr>
              <a:t>apima</a:t>
            </a:r>
            <a:r>
              <a:rPr lang="cs-CZ" sz="1600" dirty="0">
                <a:solidFill>
                  <a:schemeClr val="dk1"/>
                </a:solidFill>
                <a:latin typeface="Roboto"/>
                <a:ea typeface="Roboto"/>
                <a:cs typeface="Roboto"/>
                <a:sym typeface="Roboto"/>
              </a:rPr>
              <a:t> 6 </a:t>
            </a:r>
            <a:r>
              <a:rPr lang="cs-CZ" sz="1600" dirty="0" err="1">
                <a:solidFill>
                  <a:schemeClr val="dk1"/>
                </a:solidFill>
                <a:latin typeface="Roboto"/>
                <a:ea typeface="Roboto"/>
                <a:cs typeface="Roboto"/>
                <a:sym typeface="Roboto"/>
              </a:rPr>
              <a:t>valandas</a:t>
            </a:r>
            <a:r>
              <a:rPr lang="cs-CZ" sz="1600" dirty="0">
                <a:solidFill>
                  <a:schemeClr val="dk1"/>
                </a:solidFill>
                <a:latin typeface="Roboto"/>
                <a:ea typeface="Roboto"/>
                <a:cs typeface="Roboto"/>
                <a:sym typeface="Roboto"/>
              </a:rPr>
              <a:t> </a:t>
            </a:r>
            <a:r>
              <a:rPr lang="cs-CZ" sz="1600" dirty="0" err="1">
                <a:solidFill>
                  <a:schemeClr val="dk1"/>
                </a:solidFill>
                <a:latin typeface="Roboto"/>
                <a:ea typeface="Roboto"/>
                <a:cs typeface="Roboto"/>
                <a:sym typeface="Roboto"/>
              </a:rPr>
              <a:t>gyvo</a:t>
            </a:r>
            <a:r>
              <a:rPr lang="cs-CZ" sz="1600" dirty="0">
                <a:solidFill>
                  <a:schemeClr val="dk1"/>
                </a:solidFill>
                <a:latin typeface="Roboto"/>
                <a:ea typeface="Roboto"/>
                <a:cs typeface="Roboto"/>
                <a:sym typeface="Roboto"/>
              </a:rPr>
              <a:t> (F2F) </a:t>
            </a:r>
            <a:r>
              <a:rPr lang="cs-CZ" sz="1600" dirty="0" err="1">
                <a:solidFill>
                  <a:schemeClr val="dk1"/>
                </a:solidFill>
                <a:latin typeface="Roboto"/>
                <a:ea typeface="Roboto"/>
                <a:cs typeface="Roboto"/>
                <a:sym typeface="Roboto"/>
              </a:rPr>
              <a:t>mokymosi</a:t>
            </a:r>
            <a:r>
              <a:rPr lang="cs-CZ" sz="1600" dirty="0">
                <a:solidFill>
                  <a:schemeClr val="dk1"/>
                </a:solidFill>
                <a:latin typeface="Roboto"/>
                <a:ea typeface="Roboto"/>
                <a:cs typeface="Roboto"/>
                <a:sym typeface="Roboto"/>
              </a:rPr>
              <a:t>.</a:t>
            </a:r>
            <a:endParaRPr sz="1600" dirty="0">
              <a:solidFill>
                <a:schemeClr val="dk1"/>
              </a:solidFill>
              <a:latin typeface="Roboto"/>
              <a:ea typeface="Roboto"/>
              <a:cs typeface="Roboto"/>
              <a:sym typeface="Roboto"/>
            </a:endParaRPr>
          </a:p>
          <a:p>
            <a:pPr lvl="0">
              <a:lnSpc>
                <a:spcPct val="150000"/>
              </a:lnSpc>
              <a:buClr>
                <a:schemeClr val="dk1"/>
              </a:buClr>
              <a:buSzPts val="1100"/>
            </a:pPr>
            <a:r>
              <a:rPr lang="cs-CZ" sz="1600" dirty="0">
                <a:solidFill>
                  <a:schemeClr val="dk1"/>
                </a:solidFill>
                <a:latin typeface="Roboto"/>
                <a:ea typeface="Roboto"/>
                <a:cs typeface="Roboto"/>
                <a:sym typeface="Roboto"/>
              </a:rPr>
              <a:t>Kartu </a:t>
            </a:r>
            <a:r>
              <a:rPr lang="cs-CZ" sz="1600" dirty="0" err="1">
                <a:solidFill>
                  <a:schemeClr val="dk1"/>
                </a:solidFill>
                <a:latin typeface="Roboto"/>
                <a:ea typeface="Roboto"/>
                <a:cs typeface="Roboto"/>
                <a:sym typeface="Roboto"/>
              </a:rPr>
              <a:t>su</a:t>
            </a:r>
            <a:r>
              <a:rPr lang="cs-CZ" sz="1600" dirty="0">
                <a:solidFill>
                  <a:schemeClr val="dk1"/>
                </a:solidFill>
                <a:latin typeface="Roboto"/>
                <a:ea typeface="Roboto"/>
                <a:cs typeface="Roboto"/>
                <a:sym typeface="Roboto"/>
              </a:rPr>
              <a:t> </a:t>
            </a:r>
            <a:r>
              <a:rPr lang="cs-CZ" sz="1600" dirty="0" err="1">
                <a:solidFill>
                  <a:schemeClr val="dk1"/>
                </a:solidFill>
                <a:latin typeface="Roboto"/>
                <a:ea typeface="Roboto"/>
                <a:cs typeface="Roboto"/>
                <a:sym typeface="Roboto"/>
              </a:rPr>
              <a:t>juo</a:t>
            </a:r>
            <a:r>
              <a:rPr lang="cs-CZ" sz="1600" dirty="0">
                <a:solidFill>
                  <a:schemeClr val="dk1"/>
                </a:solidFill>
                <a:latin typeface="Roboto"/>
                <a:ea typeface="Roboto"/>
                <a:cs typeface="Roboto"/>
                <a:sym typeface="Roboto"/>
              </a:rPr>
              <a:t> </a:t>
            </a:r>
            <a:r>
              <a:rPr lang="cs-CZ" sz="1600" dirty="0" err="1">
                <a:solidFill>
                  <a:schemeClr val="dk1"/>
                </a:solidFill>
                <a:latin typeface="Roboto"/>
                <a:ea typeface="Roboto"/>
                <a:cs typeface="Roboto"/>
                <a:sym typeface="Roboto"/>
              </a:rPr>
              <a:t>pateikiamas</a:t>
            </a:r>
            <a:r>
              <a:rPr lang="cs-CZ" sz="1600" dirty="0">
                <a:solidFill>
                  <a:schemeClr val="dk1"/>
                </a:solidFill>
                <a:latin typeface="Roboto"/>
                <a:ea typeface="Roboto"/>
                <a:cs typeface="Roboto"/>
                <a:sym typeface="Roboto"/>
              </a:rPr>
              <a:t> </a:t>
            </a:r>
            <a:r>
              <a:rPr lang="cs-CZ" sz="1600" dirty="0" err="1">
                <a:solidFill>
                  <a:schemeClr val="dk1"/>
                </a:solidFill>
                <a:latin typeface="Roboto"/>
                <a:ea typeface="Roboto"/>
                <a:cs typeface="Roboto"/>
                <a:sym typeface="Philosopher"/>
              </a:rPr>
              <a:t>užsiėmimo</a:t>
            </a:r>
            <a:r>
              <a:rPr lang="cs-CZ" sz="1600" dirty="0">
                <a:solidFill>
                  <a:schemeClr val="dk1"/>
                </a:solidFill>
                <a:latin typeface="Roboto"/>
                <a:ea typeface="Roboto"/>
                <a:cs typeface="Roboto"/>
                <a:sym typeface="Roboto"/>
              </a:rPr>
              <a:t> </a:t>
            </a:r>
            <a:r>
              <a:rPr lang="cs-CZ" sz="1600" dirty="0" err="1">
                <a:solidFill>
                  <a:schemeClr val="dk1"/>
                </a:solidFill>
                <a:latin typeface="Roboto"/>
                <a:ea typeface="Roboto"/>
                <a:cs typeface="Roboto"/>
                <a:sym typeface="Roboto"/>
              </a:rPr>
              <a:t>planas</a:t>
            </a:r>
            <a:r>
              <a:rPr lang="cs-CZ" sz="1600" dirty="0">
                <a:solidFill>
                  <a:schemeClr val="dk1"/>
                </a:solidFill>
                <a:latin typeface="Roboto"/>
                <a:ea typeface="Roboto"/>
                <a:cs typeface="Roboto"/>
                <a:sym typeface="Roboto"/>
              </a:rPr>
              <a:t> </a:t>
            </a:r>
            <a:r>
              <a:rPr lang="cs-CZ" sz="1600" dirty="0" err="1">
                <a:solidFill>
                  <a:schemeClr val="dk1"/>
                </a:solidFill>
                <a:latin typeface="Roboto"/>
                <a:ea typeface="Roboto"/>
                <a:cs typeface="Roboto"/>
                <a:sym typeface="Roboto"/>
              </a:rPr>
              <a:t>vedėjui</a:t>
            </a:r>
            <a:r>
              <a:rPr lang="cs-CZ" sz="1600" dirty="0">
                <a:solidFill>
                  <a:schemeClr val="dk1"/>
                </a:solidFill>
                <a:latin typeface="Roboto"/>
                <a:ea typeface="Roboto"/>
                <a:cs typeface="Roboto"/>
                <a:sym typeface="Roboto"/>
              </a:rPr>
              <a:t>.</a:t>
            </a:r>
            <a:endParaRPr sz="1600" dirty="0">
              <a:latin typeface="Roboto"/>
              <a:ea typeface="Roboto"/>
              <a:cs typeface="Roboto"/>
              <a:sym typeface="Roboto"/>
            </a:endParaRPr>
          </a:p>
        </p:txBody>
      </p:sp>
      <p:sp>
        <p:nvSpPr>
          <p:cNvPr id="53" name="Google Shape;53;p9"/>
          <p:cNvSpPr txBox="1"/>
          <p:nvPr/>
        </p:nvSpPr>
        <p:spPr>
          <a:xfrm>
            <a:off x="8935200" y="5011450"/>
            <a:ext cx="2919000" cy="1271700"/>
          </a:xfrm>
          <a:prstGeom prst="rect">
            <a:avLst/>
          </a:prstGeom>
          <a:noFill/>
          <a:ln>
            <a:noFill/>
          </a:ln>
        </p:spPr>
        <p:txBody>
          <a:bodyPr spcFirstLastPara="1" wrap="square" lIns="91425" tIns="91425" rIns="91425" bIns="91425" anchor="t" anchorCtr="0">
            <a:noAutofit/>
          </a:bodyPr>
          <a:lstStyle/>
          <a:p>
            <a:pPr marL="0" lvl="0" indent="0" algn="r" rtl="0">
              <a:lnSpc>
                <a:spcPct val="150000"/>
              </a:lnSpc>
              <a:spcBef>
                <a:spcPts val="0"/>
              </a:spcBef>
              <a:spcAft>
                <a:spcPts val="0"/>
              </a:spcAft>
              <a:buClr>
                <a:schemeClr val="dk1"/>
              </a:buClr>
              <a:buSzPts val="1600"/>
              <a:buFont typeface="Arial"/>
              <a:buNone/>
            </a:pPr>
            <a:r>
              <a:rPr lang="cs-CZ" sz="1600">
                <a:solidFill>
                  <a:schemeClr val="dk1"/>
                </a:solidFill>
                <a:latin typeface="Roboto"/>
                <a:ea typeface="Roboto"/>
                <a:cs typeface="Roboto"/>
                <a:sym typeface="Roboto"/>
              </a:rPr>
              <a:t>Peržiūrėkite savarankiškam mokymuisi skirtus išteklius savo tempu!</a:t>
            </a:r>
            <a:endParaRPr sz="1600">
              <a:latin typeface="Roboto"/>
              <a:ea typeface="Roboto"/>
              <a:cs typeface="Roboto"/>
              <a:sym typeface="Roboto"/>
            </a:endParaRPr>
          </a:p>
        </p:txBody>
      </p:sp>
      <p:pic>
        <p:nvPicPr>
          <p:cNvPr id="54" name="Google Shape;54;p9"/>
          <p:cNvPicPr preferRelativeResize="0"/>
          <p:nvPr/>
        </p:nvPicPr>
        <p:blipFill>
          <a:blip r:embed="rId5">
            <a:alphaModFix/>
          </a:blip>
          <a:stretch>
            <a:fillRect/>
          </a:stretch>
        </p:blipFill>
        <p:spPr>
          <a:xfrm>
            <a:off x="0" y="6318025"/>
            <a:ext cx="2501350" cy="539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0"/>
          <p:cNvSpPr txBox="1"/>
          <p:nvPr/>
        </p:nvSpPr>
        <p:spPr>
          <a:xfrm>
            <a:off x="4573595" y="85145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a:solidFill>
                  <a:schemeClr val="dk1"/>
                </a:solidFill>
                <a:latin typeface="Philosopher"/>
                <a:ea typeface="Philosopher"/>
                <a:cs typeface="Philosopher"/>
                <a:sym typeface="Philosopher"/>
              </a:rPr>
              <a:t>ĮVADAS</a:t>
            </a:r>
            <a:endParaRPr sz="4000" b="1" i="0" u="none" strike="noStrike" cap="none">
              <a:solidFill>
                <a:schemeClr val="dk1"/>
              </a:solidFill>
              <a:latin typeface="Philosopher"/>
              <a:ea typeface="Philosopher"/>
              <a:cs typeface="Philosopher"/>
              <a:sym typeface="Philosopher"/>
            </a:endParaRPr>
          </a:p>
        </p:txBody>
      </p:sp>
      <p:grpSp>
        <p:nvGrpSpPr>
          <p:cNvPr id="60" name="Google Shape;60;p10"/>
          <p:cNvGrpSpPr/>
          <p:nvPr/>
        </p:nvGrpSpPr>
        <p:grpSpPr>
          <a:xfrm>
            <a:off x="5470061" y="1709272"/>
            <a:ext cx="1251876" cy="358096"/>
            <a:chOff x="5470062" y="1167647"/>
            <a:chExt cx="1251876" cy="358096"/>
          </a:xfrm>
        </p:grpSpPr>
        <p:sp>
          <p:nvSpPr>
            <p:cNvPr id="61" name="Google Shape;61;p1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 name="Google Shape;62;p1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 name="Google Shape;63;p1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4" name="Google Shape;64;p10"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65" name="Google Shape;65;p10"/>
          <p:cNvSpPr txBox="1"/>
          <p:nvPr/>
        </p:nvSpPr>
        <p:spPr>
          <a:xfrm>
            <a:off x="537750" y="2625925"/>
            <a:ext cx="11116500" cy="271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cs-CZ" sz="3200">
                <a:solidFill>
                  <a:schemeClr val="dk1"/>
                </a:solidFill>
                <a:latin typeface="Philosopher"/>
                <a:ea typeface="Philosopher"/>
                <a:cs typeface="Philosopher"/>
                <a:sym typeface="Philosopher"/>
              </a:rPr>
              <a:t>Šiame pristatyme pateikiami </a:t>
            </a:r>
            <a:r>
              <a:rPr lang="cs-CZ" sz="3200" b="1">
                <a:solidFill>
                  <a:schemeClr val="dk1"/>
                </a:solidFill>
                <a:latin typeface="Philosopher"/>
                <a:ea typeface="Philosopher"/>
                <a:cs typeface="Philosopher"/>
                <a:sym typeface="Philosopher"/>
              </a:rPr>
              <a:t>savarankiško mokymosi ištekliai ir savirefleksijos užduotis.</a:t>
            </a:r>
            <a:endParaRPr sz="3200" b="1">
              <a:solidFill>
                <a:schemeClr val="dk1"/>
              </a:solidFill>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3200">
                <a:solidFill>
                  <a:schemeClr val="dk1"/>
                </a:solidFill>
                <a:latin typeface="Philosopher"/>
                <a:ea typeface="Philosopher"/>
                <a:cs typeface="Philosopher"/>
                <a:sym typeface="Philosopher"/>
              </a:rPr>
              <a:t>Pasirinkite išteklius, kurie geriausiai atitinka jūsų interesus ir mokymosi tikslus. </a:t>
            </a:r>
            <a:endParaRPr sz="3200">
              <a:solidFill>
                <a:schemeClr val="dk1"/>
              </a:solidFill>
              <a:latin typeface="Philosopher"/>
              <a:ea typeface="Philosopher"/>
              <a:cs typeface="Philosopher"/>
              <a:sym typeface="Philosopher"/>
            </a:endParaRPr>
          </a:p>
          <a:p>
            <a:pPr marL="0" lvl="0" indent="0" algn="ctr" rtl="0">
              <a:spcBef>
                <a:spcPts val="0"/>
              </a:spcBef>
              <a:spcAft>
                <a:spcPts val="0"/>
              </a:spcAft>
              <a:buClr>
                <a:schemeClr val="dk1"/>
              </a:buClr>
              <a:buSzPts val="1100"/>
              <a:buFont typeface="Arial"/>
              <a:buNone/>
            </a:pPr>
            <a:r>
              <a:rPr lang="cs-CZ" sz="3200">
                <a:solidFill>
                  <a:schemeClr val="dk1"/>
                </a:solidFill>
                <a:latin typeface="Philosopher"/>
                <a:ea typeface="Philosopher"/>
                <a:cs typeface="Philosopher"/>
                <a:sym typeface="Philosopher"/>
              </a:rPr>
              <a:t>Šiuos išteklius galima tyrinėti savarankiškai, nenustatyta tvarka ir nereikalaujama jų visų peržiūrėti.</a:t>
            </a:r>
            <a:endParaRPr sz="3200">
              <a:solidFill>
                <a:schemeClr val="dk1"/>
              </a:solidFill>
              <a:latin typeface="Philosopher"/>
              <a:ea typeface="Philosopher"/>
              <a:cs typeface="Philosopher"/>
              <a:sym typeface="Philosopher"/>
            </a:endParaRPr>
          </a:p>
        </p:txBody>
      </p:sp>
      <p:pic>
        <p:nvPicPr>
          <p:cNvPr id="66" name="Google Shape;66;p10"/>
          <p:cNvPicPr preferRelativeResize="0"/>
          <p:nvPr/>
        </p:nvPicPr>
        <p:blipFill>
          <a:blip r:embed="rId4">
            <a:alphaModFix/>
          </a:blip>
          <a:stretch>
            <a:fillRect/>
          </a:stretch>
        </p:blipFill>
        <p:spPr>
          <a:xfrm>
            <a:off x="0" y="6318025"/>
            <a:ext cx="2501350" cy="539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1"/>
          <p:cNvSpPr txBox="1"/>
          <p:nvPr/>
        </p:nvSpPr>
        <p:spPr>
          <a:xfrm>
            <a:off x="2214900" y="109400"/>
            <a:ext cx="8248200" cy="1218600"/>
          </a:xfrm>
          <a:prstGeom prst="rect">
            <a:avLst/>
          </a:prstGeom>
          <a:noFill/>
          <a:ln>
            <a:noFill/>
          </a:ln>
        </p:spPr>
        <p:txBody>
          <a:bodyPr spcFirstLastPara="1" wrap="square" lIns="91425" tIns="91425" rIns="91425" bIns="91425" anchor="ctr" anchorCtr="0">
            <a:noAutofit/>
          </a:bodyPr>
          <a:lstStyle/>
          <a:p>
            <a:pPr marL="457200" marR="0" lvl="0" indent="-381000" algn="ctr" rtl="0">
              <a:lnSpc>
                <a:spcPct val="100000"/>
              </a:lnSpc>
              <a:spcBef>
                <a:spcPts val="0"/>
              </a:spcBef>
              <a:spcAft>
                <a:spcPts val="0"/>
              </a:spcAft>
              <a:buClr>
                <a:schemeClr val="dk1"/>
              </a:buClr>
              <a:buSzPts val="2400"/>
              <a:buFont typeface="Philosopher"/>
              <a:buAutoNum type="arabicPeriod"/>
            </a:pPr>
            <a:r>
              <a:rPr lang="cs-CZ" sz="2400" b="1">
                <a:solidFill>
                  <a:schemeClr val="dk1"/>
                </a:solidFill>
                <a:latin typeface="Philosopher"/>
                <a:ea typeface="Philosopher"/>
                <a:cs typeface="Philosopher"/>
                <a:sym typeface="Philosopher"/>
              </a:rPr>
              <a:t>Įvadas į įtraukimo strategijas skaitmeninėje aplinkoje (1)</a:t>
            </a:r>
            <a:endParaRPr sz="2400" b="1" i="0" u="none" strike="noStrike" cap="none">
              <a:solidFill>
                <a:schemeClr val="dk1"/>
              </a:solidFill>
              <a:latin typeface="Philosopher"/>
              <a:ea typeface="Philosopher"/>
              <a:cs typeface="Philosopher"/>
              <a:sym typeface="Philosopher"/>
            </a:endParaRPr>
          </a:p>
        </p:txBody>
      </p:sp>
      <p:grpSp>
        <p:nvGrpSpPr>
          <p:cNvPr id="72" name="Google Shape;72;p11"/>
          <p:cNvGrpSpPr/>
          <p:nvPr/>
        </p:nvGrpSpPr>
        <p:grpSpPr>
          <a:xfrm>
            <a:off x="5470011" y="1218622"/>
            <a:ext cx="1251984" cy="358200"/>
            <a:chOff x="5470062" y="1167647"/>
            <a:chExt cx="1251984" cy="358200"/>
          </a:xfrm>
        </p:grpSpPr>
        <p:sp>
          <p:nvSpPr>
            <p:cNvPr id="73" name="Google Shape;73;p11"/>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 name="Google Shape;74;p11"/>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 name="Google Shape;75;p11"/>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76" name="Google Shape;76;p11"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77" name="Google Shape;77;p11"/>
          <p:cNvSpPr txBox="1"/>
          <p:nvPr/>
        </p:nvSpPr>
        <p:spPr>
          <a:xfrm>
            <a:off x="163275" y="1800525"/>
            <a:ext cx="5073300" cy="3959700"/>
          </a:xfrm>
          <a:prstGeom prst="rect">
            <a:avLst/>
          </a:prstGeom>
          <a:noFill/>
          <a:ln>
            <a:noFill/>
          </a:ln>
        </p:spPr>
        <p:txBody>
          <a:bodyPr spcFirstLastPara="1" wrap="square" lIns="91425" tIns="91425" rIns="91425" bIns="91425" anchor="ctr" anchorCtr="0">
            <a:noAutofit/>
          </a:bodyPr>
          <a:lstStyle/>
          <a:p>
            <a:pPr marL="457200" lvl="0" indent="-355600" algn="l" rtl="0">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1 šaltinis: vaizdo įrašo pristatymas (1 val. 14 min.)</a:t>
            </a:r>
            <a:endParaRPr sz="2000">
              <a:solidFill>
                <a:schemeClr val="dk1"/>
              </a:solidFill>
              <a:latin typeface="Philosopher"/>
              <a:ea typeface="Philosopher"/>
              <a:cs typeface="Philosopher"/>
              <a:sym typeface="Philosopher"/>
            </a:endParaRPr>
          </a:p>
          <a:p>
            <a:pPr marL="457200" lvl="0"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Peržiūrėkite vaizdo įrašą apie įtraukimo kultūros kūrimą suaugusiems;</a:t>
            </a:r>
            <a:endParaRPr sz="2000">
              <a:solidFill>
                <a:schemeClr val="dk1"/>
              </a:solidFill>
              <a:latin typeface="Philosopher"/>
              <a:ea typeface="Philosopher"/>
              <a:cs typeface="Philosopher"/>
              <a:sym typeface="Philosopher"/>
            </a:endParaRPr>
          </a:p>
          <a:p>
            <a:pPr marL="457200" lvl="0"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Sužinokite apie įtraukimo svarbą ir jo įtaką mokymosi rezultatams.</a:t>
            </a:r>
            <a:endParaRPr sz="2000">
              <a:solidFill>
                <a:schemeClr val="dk1"/>
              </a:solidFill>
              <a:latin typeface="Philosopher"/>
              <a:ea typeface="Philosopher"/>
              <a:cs typeface="Philosopher"/>
              <a:sym typeface="Philosopher"/>
            </a:endParaRPr>
          </a:p>
          <a:p>
            <a:pPr marL="457200" lvl="0"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Nuoroda: https://www.youtube.com/watch?v=25H09leLyf4</a:t>
            </a:r>
            <a:endParaRPr sz="2000">
              <a:solidFill>
                <a:schemeClr val="dk1"/>
              </a:solidFill>
              <a:latin typeface="Philosopher"/>
              <a:ea typeface="Philosopher"/>
              <a:cs typeface="Philosopher"/>
              <a:sym typeface="Philosopher"/>
            </a:endParaRPr>
          </a:p>
          <a:p>
            <a:pPr marL="457200" lvl="0"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Naudokite automatinius </a:t>
            </a:r>
            <a:r>
              <a:rPr lang="cs-CZ" sz="2000" i="1">
                <a:solidFill>
                  <a:schemeClr val="dk1"/>
                </a:solidFill>
                <a:latin typeface="Philosopher"/>
                <a:ea typeface="Philosopher"/>
                <a:cs typeface="Philosopher"/>
                <a:sym typeface="Philosopher"/>
              </a:rPr>
              <a:t>Youtube </a:t>
            </a:r>
            <a:r>
              <a:rPr lang="cs-CZ" sz="2000">
                <a:solidFill>
                  <a:schemeClr val="dk1"/>
                </a:solidFill>
                <a:latin typeface="Philosopher"/>
                <a:ea typeface="Philosopher"/>
                <a:cs typeface="Philosopher"/>
                <a:sym typeface="Philosopher"/>
              </a:rPr>
              <a:t>vertimus.</a:t>
            </a:r>
            <a:endParaRPr sz="2000">
              <a:solidFill>
                <a:schemeClr val="dk1"/>
              </a:solidFill>
              <a:latin typeface="Philosopher"/>
              <a:ea typeface="Philosopher"/>
              <a:cs typeface="Philosopher"/>
              <a:sym typeface="Philosopher"/>
            </a:endParaRPr>
          </a:p>
        </p:txBody>
      </p:sp>
      <p:pic>
        <p:nvPicPr>
          <p:cNvPr id="78" name="Google Shape;78;p11" descr="This EdTech Showcase features an in-conversation session with two prominent leaders in education; Dr Lyn Hay, Director Leading Learning Institute &amp; Leanne Guillion, Deputy Principal and Head of Caulfield Campus Caulfield Grammar School. Facilitated by David Linke, Managing Director EduGrowth the discussion includes making the case for change among school leaders and the wider school community, defining frameworks for transformation and thinking about the tools that will help achieve desired outcomes. &#10;&#10;Amidst the discussion is a showcase of four Australian EdTech products focussed on maximising student engagement in a digital environment: Education Horizons Group, Verso Learning, edQuire and Smart Stone Technology." title="K12 EdTech Showcase - Student Engagement in a Digital Environment">
            <a:hlinkClick r:id="rId4"/>
          </p:cNvPr>
          <p:cNvPicPr preferRelativeResize="0"/>
          <p:nvPr/>
        </p:nvPicPr>
        <p:blipFill>
          <a:blip r:embed="rId5">
            <a:alphaModFix/>
          </a:blip>
          <a:stretch>
            <a:fillRect/>
          </a:stretch>
        </p:blipFill>
        <p:spPr>
          <a:xfrm>
            <a:off x="5324025" y="1800525"/>
            <a:ext cx="6580100" cy="4171575"/>
          </a:xfrm>
          <a:prstGeom prst="rect">
            <a:avLst/>
          </a:prstGeom>
          <a:noFill/>
          <a:ln>
            <a:noFill/>
          </a:ln>
        </p:spPr>
      </p:pic>
      <p:pic>
        <p:nvPicPr>
          <p:cNvPr id="79" name="Google Shape;79;p11"/>
          <p:cNvPicPr preferRelativeResize="0"/>
          <p:nvPr/>
        </p:nvPicPr>
        <p:blipFill>
          <a:blip r:embed="rId6">
            <a:alphaModFix/>
          </a:blip>
          <a:stretch>
            <a:fillRect/>
          </a:stretch>
        </p:blipFill>
        <p:spPr>
          <a:xfrm>
            <a:off x="0" y="6318025"/>
            <a:ext cx="2501350" cy="53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2"/>
          <p:cNvSpPr/>
          <p:nvPr/>
        </p:nvSpPr>
        <p:spPr>
          <a:xfrm>
            <a:off x="567001" y="2403125"/>
            <a:ext cx="5242560" cy="301752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sp>
      <p:sp>
        <p:nvSpPr>
          <p:cNvPr id="85" name="Google Shape;85;p12"/>
          <p:cNvSpPr txBox="1"/>
          <p:nvPr/>
        </p:nvSpPr>
        <p:spPr>
          <a:xfrm>
            <a:off x="1470300" y="271850"/>
            <a:ext cx="8600400" cy="1447500"/>
          </a:xfrm>
          <a:prstGeom prst="rect">
            <a:avLst/>
          </a:prstGeom>
          <a:noFill/>
          <a:ln>
            <a:noFill/>
          </a:ln>
        </p:spPr>
        <p:txBody>
          <a:bodyPr spcFirstLastPara="1" wrap="square" lIns="91425" tIns="91425" rIns="91425" bIns="91425" anchor="ctr" anchorCtr="0">
            <a:noAutofit/>
          </a:bodyPr>
          <a:lstStyle/>
          <a:p>
            <a:pPr marL="457200" lvl="0" indent="-381000" algn="ctr" rtl="0">
              <a:spcBef>
                <a:spcPts val="0"/>
              </a:spcBef>
              <a:spcAft>
                <a:spcPts val="0"/>
              </a:spcAft>
              <a:buClr>
                <a:schemeClr val="dk1"/>
              </a:buClr>
              <a:buSzPts val="2400"/>
              <a:buFont typeface="Philosopher"/>
              <a:buAutoNum type="arabicPeriod"/>
            </a:pPr>
            <a:r>
              <a:rPr lang="cs-CZ" sz="2400" b="1">
                <a:solidFill>
                  <a:schemeClr val="dk1"/>
                </a:solidFill>
                <a:latin typeface="Philosopher"/>
                <a:ea typeface="Philosopher"/>
                <a:cs typeface="Philosopher"/>
                <a:sym typeface="Philosopher"/>
              </a:rPr>
              <a:t>Įvadas į įtraukimo strategijas skaitmeninėje aplinkoje (2)</a:t>
            </a:r>
            <a:endParaRPr sz="2400" b="1">
              <a:solidFill>
                <a:schemeClr val="dk1"/>
              </a:solidFill>
              <a:latin typeface="Philosopher"/>
              <a:ea typeface="Philosopher"/>
              <a:cs typeface="Philosopher"/>
              <a:sym typeface="Philosopher"/>
            </a:endParaRPr>
          </a:p>
        </p:txBody>
      </p:sp>
      <p:grpSp>
        <p:nvGrpSpPr>
          <p:cNvPr id="86" name="Google Shape;86;p12"/>
          <p:cNvGrpSpPr/>
          <p:nvPr/>
        </p:nvGrpSpPr>
        <p:grpSpPr>
          <a:xfrm>
            <a:off x="5470011" y="1544372"/>
            <a:ext cx="1251984" cy="358200"/>
            <a:chOff x="5470062" y="1167647"/>
            <a:chExt cx="1251984" cy="358200"/>
          </a:xfrm>
        </p:grpSpPr>
        <p:sp>
          <p:nvSpPr>
            <p:cNvPr id="87" name="Google Shape;87;p1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 name="Google Shape;88;p1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1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90" name="Google Shape;90;p12"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91" name="Google Shape;91;p12"/>
          <p:cNvSpPr txBox="1"/>
          <p:nvPr/>
        </p:nvSpPr>
        <p:spPr>
          <a:xfrm>
            <a:off x="728725" y="2577600"/>
            <a:ext cx="4919100" cy="2750400"/>
          </a:xfrm>
          <a:prstGeom prst="rect">
            <a:avLst/>
          </a:prstGeom>
          <a:noFill/>
          <a:ln>
            <a:noFill/>
          </a:ln>
        </p:spPr>
        <p:txBody>
          <a:bodyPr spcFirstLastPara="1" wrap="square" lIns="91425" tIns="91425" rIns="91425" bIns="91425" anchor="ctr" anchorCtr="0">
            <a:noAutofit/>
          </a:bodyPr>
          <a:lstStyle/>
          <a:p>
            <a:pPr marL="457200" lvl="0" indent="-355600" algn="l" rtl="0">
              <a:lnSpc>
                <a:spcPct val="115000"/>
              </a:lnSpc>
              <a:spcBef>
                <a:spcPts val="1500"/>
              </a:spcBef>
              <a:spcAft>
                <a:spcPts val="0"/>
              </a:spcAft>
              <a:buClr>
                <a:schemeClr val="dk1"/>
              </a:buClr>
              <a:buSzPts val="2000"/>
              <a:buFont typeface="Philosopher"/>
              <a:buChar char="●"/>
            </a:pPr>
            <a:r>
              <a:rPr lang="cs-CZ" sz="2000" b="1">
                <a:solidFill>
                  <a:schemeClr val="dk1"/>
                </a:solidFill>
                <a:latin typeface="Philosopher"/>
                <a:ea typeface="Philosopher"/>
                <a:cs typeface="Philosopher"/>
                <a:sym typeface="Philosopher"/>
              </a:rPr>
              <a:t>Savirefleksijos užduotis </a:t>
            </a:r>
            <a:r>
              <a:rPr lang="cs-CZ" sz="2000">
                <a:solidFill>
                  <a:schemeClr val="dk1"/>
                </a:solidFill>
                <a:latin typeface="Philosopher"/>
                <a:ea typeface="Philosopher"/>
                <a:cs typeface="Philosopher"/>
                <a:sym typeface="Philosopher"/>
              </a:rPr>
              <a:t>(15 minučių)</a:t>
            </a:r>
            <a:endParaRPr sz="2000">
              <a:solidFill>
                <a:schemeClr val="dk1"/>
              </a:solidFill>
              <a:latin typeface="Philosopher"/>
              <a:ea typeface="Philosopher"/>
              <a:cs typeface="Philosopher"/>
              <a:sym typeface="Philosopher"/>
            </a:endParaRPr>
          </a:p>
          <a:p>
            <a:pPr marL="899999" lvl="4" indent="-355599"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Atkreipkite dėmesį į pagrindines vaizdo įraše paminėtas sąvokas.</a:t>
            </a:r>
            <a:endParaRPr sz="2000">
              <a:solidFill>
                <a:schemeClr val="dk1"/>
              </a:solidFill>
              <a:latin typeface="Philosopher"/>
              <a:ea typeface="Philosopher"/>
              <a:cs typeface="Philosopher"/>
              <a:sym typeface="Philosopher"/>
            </a:endParaRPr>
          </a:p>
          <a:p>
            <a:pPr marL="899999" lvl="4" indent="-355599"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Apmąstykite savo mokymo patirtį ir tai, kaip įtraukimo strategijos paveikė besimokančiuosius.</a:t>
            </a:r>
            <a:endParaRPr sz="3400">
              <a:solidFill>
                <a:schemeClr val="dk1"/>
              </a:solidFill>
              <a:latin typeface="Philosopher"/>
              <a:ea typeface="Philosopher"/>
              <a:cs typeface="Philosopher"/>
              <a:sym typeface="Philosopher"/>
            </a:endParaRPr>
          </a:p>
        </p:txBody>
      </p:sp>
      <p:sp>
        <p:nvSpPr>
          <p:cNvPr id="92" name="Google Shape;92;p12"/>
          <p:cNvSpPr/>
          <p:nvPr/>
        </p:nvSpPr>
        <p:spPr>
          <a:xfrm>
            <a:off x="6245176" y="3033675"/>
            <a:ext cx="5623560" cy="3433286"/>
          </a:xfrm>
          <a:custGeom>
            <a:avLst/>
            <a:gdLst/>
            <a:ahLst/>
            <a:cxnLst/>
            <a:rect l="l" t="t" r="r" b="b"/>
            <a:pathLst>
              <a:path w="9144000" h="5143500" extrusionOk="0">
                <a:moveTo>
                  <a:pt x="0" y="0"/>
                </a:moveTo>
                <a:lnTo>
                  <a:pt x="9144000" y="0"/>
                </a:lnTo>
                <a:lnTo>
                  <a:pt x="9144000" y="5143500"/>
                </a:lnTo>
                <a:lnTo>
                  <a:pt x="0" y="5143500"/>
                </a:lnTo>
                <a:lnTo>
                  <a:pt x="0" y="0"/>
                </a:lnTo>
                <a:close/>
              </a:path>
            </a:pathLst>
          </a:custGeom>
          <a:blipFill rotWithShape="1">
            <a:blip r:embed="rId4">
              <a:alphaModFix/>
            </a:blip>
            <a:stretch>
              <a:fillRect l="-6249" r="-6249"/>
            </a:stretch>
          </a:blipFill>
          <a:ln>
            <a:noFill/>
          </a:ln>
        </p:spPr>
      </p:sp>
      <p:pic>
        <p:nvPicPr>
          <p:cNvPr id="93" name="Google Shape;93;p12"/>
          <p:cNvPicPr preferRelativeResize="0"/>
          <p:nvPr/>
        </p:nvPicPr>
        <p:blipFill>
          <a:blip r:embed="rId5">
            <a:alphaModFix/>
          </a:blip>
          <a:stretch>
            <a:fillRect/>
          </a:stretch>
        </p:blipFill>
        <p:spPr>
          <a:xfrm>
            <a:off x="0" y="6318025"/>
            <a:ext cx="2501350" cy="539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3"/>
          <p:cNvSpPr/>
          <p:nvPr/>
        </p:nvSpPr>
        <p:spPr>
          <a:xfrm rot="10800000">
            <a:off x="5392373" y="1469479"/>
            <a:ext cx="6432602" cy="4813746"/>
          </a:xfrm>
          <a:custGeom>
            <a:avLst/>
            <a:gdLst/>
            <a:ahLst/>
            <a:cxnLst/>
            <a:rect l="l" t="t" r="r" b="b"/>
            <a:pathLst>
              <a:path w="17385412" h="3835654" extrusionOk="0">
                <a:moveTo>
                  <a:pt x="0" y="0"/>
                </a:moveTo>
                <a:lnTo>
                  <a:pt x="17385412" y="0"/>
                </a:lnTo>
                <a:lnTo>
                  <a:pt x="17385412" y="3835654"/>
                </a:lnTo>
                <a:lnTo>
                  <a:pt x="0" y="3835654"/>
                </a:lnTo>
                <a:close/>
              </a:path>
            </a:pathLst>
          </a:custGeom>
          <a:solidFill>
            <a:srgbClr val="FFCA08"/>
          </a:solidFill>
          <a:ln>
            <a:noFill/>
          </a:ln>
        </p:spPr>
      </p:sp>
      <p:sp>
        <p:nvSpPr>
          <p:cNvPr id="99" name="Google Shape;99;p13"/>
          <p:cNvSpPr txBox="1"/>
          <p:nvPr/>
        </p:nvSpPr>
        <p:spPr>
          <a:xfrm>
            <a:off x="2137300" y="-114429"/>
            <a:ext cx="7762200" cy="974700"/>
          </a:xfrm>
          <a:prstGeom prst="rect">
            <a:avLst/>
          </a:prstGeom>
          <a:noFill/>
          <a:ln>
            <a:noFill/>
          </a:ln>
        </p:spPr>
        <p:txBody>
          <a:bodyPr spcFirstLastPara="1" wrap="square" lIns="91425" tIns="91425" rIns="91425" bIns="91425" anchor="ctr" anchorCtr="0">
            <a:noAutofit/>
          </a:bodyPr>
          <a:lstStyle/>
          <a:p>
            <a:pPr marL="457200" marR="0" lvl="0" indent="0" algn="ctr" rtl="0">
              <a:lnSpc>
                <a:spcPct val="100000"/>
              </a:lnSpc>
              <a:spcBef>
                <a:spcPts val="0"/>
              </a:spcBef>
              <a:spcAft>
                <a:spcPts val="0"/>
              </a:spcAft>
              <a:buNone/>
            </a:pPr>
            <a:r>
              <a:rPr lang="cs-CZ" sz="2400" b="1">
                <a:solidFill>
                  <a:schemeClr val="dk1"/>
                </a:solidFill>
                <a:latin typeface="Philosopher"/>
                <a:ea typeface="Philosopher"/>
                <a:cs typeface="Philosopher"/>
                <a:sym typeface="Philosopher"/>
              </a:rPr>
              <a:t>2. Darbas netradicinėje aplinkoje (1)</a:t>
            </a:r>
            <a:endParaRPr sz="2400" b="1" i="0" u="none" strike="noStrike" cap="none">
              <a:solidFill>
                <a:schemeClr val="dk1"/>
              </a:solidFill>
              <a:latin typeface="Philosopher"/>
              <a:ea typeface="Philosopher"/>
              <a:cs typeface="Philosopher"/>
              <a:sym typeface="Philosopher"/>
            </a:endParaRPr>
          </a:p>
        </p:txBody>
      </p:sp>
      <p:grpSp>
        <p:nvGrpSpPr>
          <p:cNvPr id="100" name="Google Shape;100;p13"/>
          <p:cNvGrpSpPr/>
          <p:nvPr/>
        </p:nvGrpSpPr>
        <p:grpSpPr>
          <a:xfrm>
            <a:off x="5392411" y="676122"/>
            <a:ext cx="1251984" cy="358200"/>
            <a:chOff x="5470062" y="1167647"/>
            <a:chExt cx="1251984" cy="358200"/>
          </a:xfrm>
        </p:grpSpPr>
        <p:sp>
          <p:nvSpPr>
            <p:cNvPr id="101" name="Google Shape;101;p13"/>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13"/>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13"/>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04" name="Google Shape;104;p13" descr="A picture containing icon&#10;&#10;Description automatically generated"/>
          <p:cNvPicPr preferRelativeResize="0"/>
          <p:nvPr/>
        </p:nvPicPr>
        <p:blipFill rotWithShape="1">
          <a:blip r:embed="rId3">
            <a:alphaModFix/>
          </a:blip>
          <a:srcRect/>
          <a:stretch/>
        </p:blipFill>
        <p:spPr>
          <a:xfrm>
            <a:off x="10547975" y="0"/>
            <a:ext cx="1723784" cy="1218637"/>
          </a:xfrm>
          <a:prstGeom prst="rect">
            <a:avLst/>
          </a:prstGeom>
          <a:noFill/>
          <a:ln>
            <a:noFill/>
          </a:ln>
        </p:spPr>
      </p:pic>
      <p:sp>
        <p:nvSpPr>
          <p:cNvPr id="105" name="Google Shape;105;p13"/>
          <p:cNvSpPr txBox="1"/>
          <p:nvPr/>
        </p:nvSpPr>
        <p:spPr>
          <a:xfrm>
            <a:off x="85675" y="1575600"/>
            <a:ext cx="5306700" cy="37068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15000"/>
              </a:lnSpc>
              <a:spcBef>
                <a:spcPts val="1500"/>
              </a:spcBef>
              <a:spcAft>
                <a:spcPts val="0"/>
              </a:spcAft>
              <a:buClr>
                <a:schemeClr val="dk1"/>
              </a:buClr>
              <a:buSzPts val="1800"/>
              <a:buFont typeface="Philosopher"/>
              <a:buChar char="●"/>
            </a:pPr>
            <a:r>
              <a:rPr lang="cs-CZ" sz="1800">
                <a:solidFill>
                  <a:schemeClr val="dk1"/>
                </a:solidFill>
                <a:latin typeface="Philosopher"/>
                <a:ea typeface="Philosopher"/>
                <a:cs typeface="Philosopher"/>
                <a:sym typeface="Philosopher"/>
              </a:rPr>
              <a:t>2 šaltinis: straipsnio skaitymas (1 valanda)</a:t>
            </a:r>
            <a:endParaRPr sz="1800">
              <a:solidFill>
                <a:schemeClr val="dk1"/>
              </a:solidFill>
              <a:latin typeface="Philosopher"/>
              <a:ea typeface="Philosopher"/>
              <a:cs typeface="Philosopher"/>
              <a:sym typeface="Philosopher"/>
            </a:endParaRPr>
          </a:p>
          <a:p>
            <a:pPr marL="914400" lvl="1" indent="-342900" algn="l" rtl="0">
              <a:lnSpc>
                <a:spcPct val="115000"/>
              </a:lnSpc>
              <a:spcBef>
                <a:spcPts val="0"/>
              </a:spcBef>
              <a:spcAft>
                <a:spcPts val="0"/>
              </a:spcAft>
              <a:buClr>
                <a:schemeClr val="dk1"/>
              </a:buClr>
              <a:buSzPts val="1800"/>
              <a:buFont typeface="Philosopher"/>
              <a:buChar char="○"/>
            </a:pPr>
            <a:r>
              <a:rPr lang="cs-CZ" sz="1800">
                <a:solidFill>
                  <a:schemeClr val="dk1"/>
                </a:solidFill>
                <a:latin typeface="Philosopher"/>
                <a:ea typeface="Philosopher"/>
                <a:cs typeface="Philosopher"/>
                <a:sym typeface="Philosopher"/>
              </a:rPr>
              <a:t>Perskaitykite straipsnį apie iššūkius ir naudą dirbant netradicinėje mokymo aplinkoje.</a:t>
            </a:r>
            <a:endParaRPr sz="1800">
              <a:solidFill>
                <a:schemeClr val="dk1"/>
              </a:solidFill>
              <a:latin typeface="Philosopher"/>
              <a:ea typeface="Philosopher"/>
              <a:cs typeface="Philosopher"/>
              <a:sym typeface="Philosopher"/>
            </a:endParaRPr>
          </a:p>
          <a:p>
            <a:pPr marL="914400" lvl="1" indent="-342900" algn="l" rtl="0">
              <a:lnSpc>
                <a:spcPct val="115000"/>
              </a:lnSpc>
              <a:spcBef>
                <a:spcPts val="0"/>
              </a:spcBef>
              <a:spcAft>
                <a:spcPts val="0"/>
              </a:spcAft>
              <a:buClr>
                <a:schemeClr val="dk1"/>
              </a:buClr>
              <a:buSzPts val="1800"/>
              <a:buFont typeface="Philosopher"/>
              <a:buChar char="○"/>
            </a:pPr>
            <a:r>
              <a:rPr lang="cs-CZ" sz="1800">
                <a:solidFill>
                  <a:schemeClr val="dk1"/>
                </a:solidFill>
                <a:latin typeface="Philosopher"/>
                <a:ea typeface="Philosopher"/>
                <a:cs typeface="Philosopher"/>
                <a:sym typeface="Philosopher"/>
              </a:rPr>
              <a:t>Sužinokite, kaip skaitmeninė aplinka pakeitė švietimą.</a:t>
            </a:r>
            <a:endParaRPr sz="1800">
              <a:solidFill>
                <a:schemeClr val="dk1"/>
              </a:solidFill>
              <a:latin typeface="Philosopher"/>
              <a:ea typeface="Philosopher"/>
              <a:cs typeface="Philosopher"/>
              <a:sym typeface="Philosopher"/>
            </a:endParaRPr>
          </a:p>
          <a:p>
            <a:pPr marL="914400" marR="0" lvl="1" indent="-342900" algn="l" rtl="0">
              <a:lnSpc>
                <a:spcPct val="115000"/>
              </a:lnSpc>
              <a:spcBef>
                <a:spcPts val="0"/>
              </a:spcBef>
              <a:spcAft>
                <a:spcPts val="0"/>
              </a:spcAft>
              <a:buClr>
                <a:schemeClr val="dk1"/>
              </a:buClr>
              <a:buSzPts val="1800"/>
              <a:buFont typeface="Philosopher"/>
              <a:buChar char="○"/>
            </a:pPr>
            <a:r>
              <a:rPr lang="cs-CZ" sz="1800">
                <a:solidFill>
                  <a:schemeClr val="dk1"/>
                </a:solidFill>
                <a:latin typeface="Philosopher"/>
                <a:ea typeface="Philosopher"/>
                <a:cs typeface="Philosopher"/>
                <a:sym typeface="Philosopher"/>
              </a:rPr>
              <a:t>Nuoroda:</a:t>
            </a:r>
            <a:r>
              <a:rPr lang="cs-CZ" sz="1800">
                <a:solidFill>
                  <a:schemeClr val="dk1"/>
                </a:solidFill>
                <a:uFill>
                  <a:noFill/>
                </a:uFill>
                <a:latin typeface="Philosopher"/>
                <a:ea typeface="Philosopher"/>
                <a:cs typeface="Philosopher"/>
                <a:sym typeface="Philosopher"/>
                <a:hlinkClick r:id="rId4">
                  <a:extLst>
                    <a:ext uri="{A12FA001-AC4F-418D-AE19-62706E023703}">
                      <ahyp:hlinkClr xmlns:ahyp="http://schemas.microsoft.com/office/drawing/2018/hyperlinkcolor" val="tx"/>
                    </a:ext>
                  </a:extLst>
                </a:hlinkClick>
              </a:rPr>
              <a:t> </a:t>
            </a:r>
            <a:r>
              <a:rPr lang="cs-CZ" sz="1800" u="sng">
                <a:solidFill>
                  <a:schemeClr val="hlink"/>
                </a:solidFill>
                <a:latin typeface="Philosopher"/>
                <a:ea typeface="Philosopher"/>
                <a:cs typeface="Philosopher"/>
                <a:sym typeface="Philosopher"/>
                <a:hlinkClick r:id="rId5"/>
              </a:rPr>
              <a:t>https://onlinelibrary.wiley.com/doi/epdf/10.1111/ijtd.12171</a:t>
            </a:r>
            <a:r>
              <a:rPr lang="cs-CZ" sz="1800">
                <a:solidFill>
                  <a:schemeClr val="dk1"/>
                </a:solidFill>
                <a:latin typeface="Philosopher"/>
                <a:ea typeface="Philosopher"/>
                <a:cs typeface="Philosopher"/>
                <a:sym typeface="Philosopher"/>
              </a:rPr>
              <a:t> </a:t>
            </a:r>
            <a:endParaRPr sz="1800">
              <a:solidFill>
                <a:schemeClr val="dk1"/>
              </a:solidFill>
              <a:latin typeface="Philosopher"/>
              <a:ea typeface="Philosopher"/>
              <a:cs typeface="Philosopher"/>
              <a:sym typeface="Philosopher"/>
            </a:endParaRPr>
          </a:p>
          <a:p>
            <a:pPr marL="914400" marR="0" lvl="1" indent="-342900" algn="l" rtl="0">
              <a:lnSpc>
                <a:spcPct val="115000"/>
              </a:lnSpc>
              <a:spcBef>
                <a:spcPts val="1000"/>
              </a:spcBef>
              <a:spcAft>
                <a:spcPts val="1000"/>
              </a:spcAft>
              <a:buClr>
                <a:schemeClr val="dk1"/>
              </a:buClr>
              <a:buSzPts val="1800"/>
              <a:buFont typeface="Philosopher"/>
              <a:buChar char="○"/>
            </a:pPr>
            <a:r>
              <a:rPr lang="cs-CZ" sz="1800">
                <a:solidFill>
                  <a:schemeClr val="dk1"/>
                </a:solidFill>
                <a:latin typeface="Philosopher"/>
                <a:ea typeface="Philosopher"/>
                <a:cs typeface="Philosopher"/>
                <a:sym typeface="Philosopher"/>
              </a:rPr>
              <a:t>Straipsnio vertimui išmėginkite internetinę svetainę </a:t>
            </a:r>
            <a:r>
              <a:rPr lang="cs-CZ" sz="1800" i="1">
                <a:solidFill>
                  <a:schemeClr val="dk1"/>
                </a:solidFill>
                <a:latin typeface="Philosopher"/>
                <a:ea typeface="Philosopher"/>
                <a:cs typeface="Philosopher"/>
                <a:sym typeface="Philosopher"/>
              </a:rPr>
              <a:t>Deepl.</a:t>
            </a:r>
            <a:endParaRPr sz="1800" i="1">
              <a:solidFill>
                <a:schemeClr val="dk1"/>
              </a:solidFill>
              <a:latin typeface="Philosopher"/>
              <a:ea typeface="Philosopher"/>
              <a:cs typeface="Philosopher"/>
              <a:sym typeface="Philosopher"/>
            </a:endParaRPr>
          </a:p>
        </p:txBody>
      </p:sp>
      <p:sp>
        <p:nvSpPr>
          <p:cNvPr id="106" name="Google Shape;106;p13"/>
          <p:cNvSpPr txBox="1"/>
          <p:nvPr/>
        </p:nvSpPr>
        <p:spPr>
          <a:xfrm>
            <a:off x="5530175" y="2188825"/>
            <a:ext cx="6198300" cy="341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cs-CZ">
                <a:latin typeface="Philosopher"/>
                <a:ea typeface="Philosopher"/>
                <a:cs typeface="Philosopher"/>
                <a:sym typeface="Philosopher"/>
              </a:rPr>
              <a:t>Straipsnio SANTRAUKA</a:t>
            </a:r>
            <a:endParaRPr>
              <a:latin typeface="Philosopher"/>
              <a:ea typeface="Philosopher"/>
              <a:cs typeface="Philosopher"/>
              <a:sym typeface="Philosopher"/>
            </a:endParaRPr>
          </a:p>
          <a:p>
            <a:pPr marL="0" lvl="0" indent="0" algn="ctr" rtl="0">
              <a:spcBef>
                <a:spcPts val="0"/>
              </a:spcBef>
              <a:spcAft>
                <a:spcPts val="0"/>
              </a:spcAft>
              <a:buNone/>
            </a:pPr>
            <a:r>
              <a:rPr lang="cs-CZ" b="1">
                <a:latin typeface="Philosopher"/>
                <a:ea typeface="Philosopher"/>
                <a:cs typeface="Philosopher"/>
                <a:sym typeface="Philosopher"/>
              </a:rPr>
              <a:t>„Švietėjų medijų didaktinių kompetencijų ir medijų didaktinio saviveiksmingumo ryšys ir požiūris į skaitmeninės medijos naudojimą mokymuose“</a:t>
            </a:r>
            <a:endParaRPr b="1">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cs-CZ" sz="1200">
                <a:solidFill>
                  <a:schemeClr val="dk1"/>
                </a:solidFill>
                <a:latin typeface="Times New Roman"/>
                <a:ea typeface="Times New Roman"/>
                <a:cs typeface="Times New Roman"/>
                <a:sym typeface="Times New Roman"/>
              </a:rPr>
              <a:t>Caroline Bonnes, Carmen Leiser,Bernhard Schmidt-Hertha, Karin Julia Rott and </a:t>
            </a:r>
            <a:br>
              <a:rPr lang="cs-CZ" sz="1200">
                <a:solidFill>
                  <a:schemeClr val="dk1"/>
                </a:solidFill>
                <a:latin typeface="Times New Roman"/>
                <a:ea typeface="Times New Roman"/>
                <a:cs typeface="Times New Roman"/>
                <a:sym typeface="Times New Roman"/>
              </a:rPr>
            </a:br>
            <a:r>
              <a:rPr lang="cs-CZ" sz="1200">
                <a:solidFill>
                  <a:schemeClr val="dk1"/>
                </a:solidFill>
                <a:latin typeface="Times New Roman"/>
                <a:ea typeface="Times New Roman"/>
                <a:cs typeface="Times New Roman"/>
                <a:sym typeface="Times New Roman"/>
              </a:rPr>
              <a:t>Sabine Hochholdinger</a:t>
            </a:r>
            <a:br>
              <a:rPr lang="cs-CZ" sz="1200">
                <a:solidFill>
                  <a:schemeClr val="dk1"/>
                </a:solidFill>
                <a:latin typeface="Times New Roman"/>
                <a:ea typeface="Times New Roman"/>
                <a:cs typeface="Times New Roman"/>
                <a:sym typeface="Times New Roman"/>
              </a:rPr>
            </a:br>
            <a:endParaRPr sz="800">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r>
              <a:rPr lang="cs-CZ" i="1">
                <a:latin typeface="Philosopher"/>
                <a:ea typeface="Philosopher"/>
                <a:cs typeface="Philosopher"/>
                <a:sym typeface="Philosopher"/>
              </a:rPr>
              <a:t>Mokymo sektoriuje vykstanti skaitmenizacija kelia naujų reikalavimų švietėjų didaktinei medijų kompetencijai. Atlikome internetinę apklausą, kurioje dalyvavo 279 ugdytojai Vokietijoje, siekdami ištirti medijos didaktinės kompetencijos, medijos didaktinio savarankiškumo, požiūrio į skaitmeninės medijos naudojimą ir faktinio skaitmeninės medijos naudojimo mokymuose ryšius. Be to, lyginome ugdytojus, kurie lankė skaitmeninės medijos kursus, su tais ugdytojais, kurie tokių kursų nelankė. Teoriškai numatomų kintamųjų koreliacijų analizė lėmė, kad ne visos hipotezės buvo priimtos. Grupių skirtumų analizė parodė, kad ugdytojai, išklausę skaitmeninės medijos kursus, turėjo aukštesnius medijų didaktinės kompetencijos ir medijų didaktinio saviveiksmingumo balus bei dažniau naudojo skaitmenines medijas mokymuose. Didelio neigiamo požiūrio skirtumo nebuvo. Aptariamos ugdytojų medijos didaktinės kompetencijos skatinimo pasekmės.</a:t>
            </a:r>
            <a:endParaRPr i="1">
              <a:latin typeface="Philosopher"/>
              <a:ea typeface="Philosopher"/>
              <a:cs typeface="Philosopher"/>
              <a:sym typeface="Philosopher"/>
            </a:endParaRPr>
          </a:p>
        </p:txBody>
      </p:sp>
      <p:pic>
        <p:nvPicPr>
          <p:cNvPr id="107" name="Google Shape;107;p13"/>
          <p:cNvPicPr preferRelativeResize="0"/>
          <p:nvPr/>
        </p:nvPicPr>
        <p:blipFill>
          <a:blip r:embed="rId6">
            <a:alphaModFix/>
          </a:blip>
          <a:stretch>
            <a:fillRect/>
          </a:stretch>
        </p:blipFill>
        <p:spPr>
          <a:xfrm>
            <a:off x="0" y="6318025"/>
            <a:ext cx="2501350" cy="539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4"/>
          <p:cNvSpPr/>
          <p:nvPr/>
        </p:nvSpPr>
        <p:spPr>
          <a:xfrm>
            <a:off x="0" y="-60800"/>
            <a:ext cx="12481560" cy="709803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8" b="-16668"/>
            </a:stretch>
          </a:blipFill>
          <a:ln>
            <a:noFill/>
          </a:ln>
        </p:spPr>
      </p:sp>
      <p:sp>
        <p:nvSpPr>
          <p:cNvPr id="113" name="Google Shape;113;p14"/>
          <p:cNvSpPr/>
          <p:nvPr/>
        </p:nvSpPr>
        <p:spPr>
          <a:xfrm>
            <a:off x="1643725" y="2594325"/>
            <a:ext cx="5730240" cy="301752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sp>
      <p:sp>
        <p:nvSpPr>
          <p:cNvPr id="114" name="Google Shape;114;p14"/>
          <p:cNvSpPr txBox="1"/>
          <p:nvPr/>
        </p:nvSpPr>
        <p:spPr>
          <a:xfrm>
            <a:off x="2214900" y="-77162"/>
            <a:ext cx="7762200" cy="1084200"/>
          </a:xfrm>
          <a:prstGeom prst="rect">
            <a:avLst/>
          </a:prstGeom>
          <a:noFill/>
          <a:ln>
            <a:noFill/>
          </a:ln>
        </p:spPr>
        <p:txBody>
          <a:bodyPr spcFirstLastPara="1" wrap="square" lIns="91425" tIns="91425" rIns="91425" bIns="91425" anchor="ctr" anchorCtr="0">
            <a:noAutofit/>
          </a:bodyPr>
          <a:lstStyle/>
          <a:p>
            <a:pPr marL="457200" marR="0" lvl="0" indent="0" algn="ctr" rtl="0">
              <a:lnSpc>
                <a:spcPct val="100000"/>
              </a:lnSpc>
              <a:spcBef>
                <a:spcPts val="0"/>
              </a:spcBef>
              <a:spcAft>
                <a:spcPts val="0"/>
              </a:spcAft>
              <a:buNone/>
            </a:pPr>
            <a:r>
              <a:rPr lang="cs-CZ" sz="2400" b="1">
                <a:solidFill>
                  <a:schemeClr val="dk1"/>
                </a:solidFill>
                <a:latin typeface="Philosopher"/>
                <a:ea typeface="Philosopher"/>
                <a:cs typeface="Philosopher"/>
                <a:sym typeface="Philosopher"/>
              </a:rPr>
              <a:t>2. Darbas netradicinėje aplinkoje (2)</a:t>
            </a:r>
            <a:endParaRPr sz="2400" b="1" i="0" u="none" strike="noStrike" cap="none">
              <a:solidFill>
                <a:schemeClr val="dk1"/>
              </a:solidFill>
              <a:latin typeface="Philosopher"/>
              <a:ea typeface="Philosopher"/>
              <a:cs typeface="Philosopher"/>
              <a:sym typeface="Philosopher"/>
            </a:endParaRPr>
          </a:p>
        </p:txBody>
      </p:sp>
      <p:grpSp>
        <p:nvGrpSpPr>
          <p:cNvPr id="115" name="Google Shape;115;p14"/>
          <p:cNvGrpSpPr/>
          <p:nvPr/>
        </p:nvGrpSpPr>
        <p:grpSpPr>
          <a:xfrm>
            <a:off x="5614786" y="784222"/>
            <a:ext cx="1251984" cy="358200"/>
            <a:chOff x="5470062" y="1167647"/>
            <a:chExt cx="1251984" cy="358200"/>
          </a:xfrm>
        </p:grpSpPr>
        <p:sp>
          <p:nvSpPr>
            <p:cNvPr id="116" name="Google Shape;116;p1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 name="Google Shape;117;p1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18;p1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19" name="Google Shape;119;p14"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120" name="Google Shape;120;p14"/>
          <p:cNvSpPr txBox="1"/>
          <p:nvPr/>
        </p:nvSpPr>
        <p:spPr>
          <a:xfrm>
            <a:off x="1802525" y="2634175"/>
            <a:ext cx="5286600" cy="2450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500"/>
              </a:spcBef>
              <a:spcAft>
                <a:spcPts val="0"/>
              </a:spcAft>
              <a:buNone/>
            </a:pPr>
            <a:endParaRPr sz="2000">
              <a:solidFill>
                <a:schemeClr val="dk1"/>
              </a:solidFill>
              <a:latin typeface="Philosopher"/>
              <a:ea typeface="Philosopher"/>
              <a:cs typeface="Philosopher"/>
              <a:sym typeface="Philosopher"/>
            </a:endParaRPr>
          </a:p>
          <a:p>
            <a:pPr marL="450000" marR="0" lvl="3" indent="-355600" algn="l" rtl="0">
              <a:lnSpc>
                <a:spcPct val="115000"/>
              </a:lnSpc>
              <a:spcBef>
                <a:spcPts val="1500"/>
              </a:spcBef>
              <a:spcAft>
                <a:spcPts val="0"/>
              </a:spcAft>
              <a:buClr>
                <a:schemeClr val="dk1"/>
              </a:buClr>
              <a:buSzPts val="2000"/>
              <a:buFont typeface="Philosopher"/>
              <a:buChar char="●"/>
            </a:pPr>
            <a:r>
              <a:rPr lang="cs-CZ" sz="2000" b="1">
                <a:solidFill>
                  <a:schemeClr val="dk1"/>
                </a:solidFill>
                <a:latin typeface="Philosopher"/>
                <a:ea typeface="Philosopher"/>
                <a:cs typeface="Philosopher"/>
                <a:sym typeface="Philosopher"/>
              </a:rPr>
              <a:t>Savirefleksijos užduotis </a:t>
            </a:r>
            <a:r>
              <a:rPr lang="cs-CZ" sz="2000">
                <a:solidFill>
                  <a:schemeClr val="dk1"/>
                </a:solidFill>
                <a:latin typeface="Philosopher"/>
                <a:ea typeface="Philosopher"/>
                <a:cs typeface="Philosopher"/>
                <a:sym typeface="Philosopher"/>
              </a:rPr>
              <a:t>(30 minučių)</a:t>
            </a:r>
            <a:endParaRPr sz="2000">
              <a:solidFill>
                <a:schemeClr val="dk1"/>
              </a:solidFill>
              <a:latin typeface="Philosopher"/>
              <a:ea typeface="Philosopher"/>
              <a:cs typeface="Philosopher"/>
              <a:sym typeface="Philosopher"/>
            </a:endParaRPr>
          </a:p>
          <a:p>
            <a:pPr marL="91440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Apmąstykite, kaip straipsnio įžvalgos pritaikomos jūsų mokymo kontekste.</a:t>
            </a:r>
            <a:endParaRPr sz="2000">
              <a:solidFill>
                <a:schemeClr val="dk1"/>
              </a:solidFill>
              <a:latin typeface="Philosopher"/>
              <a:ea typeface="Philosopher"/>
              <a:cs typeface="Philosopher"/>
              <a:sym typeface="Philosopher"/>
            </a:endParaRPr>
          </a:p>
          <a:p>
            <a:pPr marL="91440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Nustatykite galimas galimybes ir iššūkius įtraukiant besimokančiuosius į netradicines mokymosi sąlygas.</a:t>
            </a:r>
            <a:endParaRPr sz="2000">
              <a:solidFill>
                <a:schemeClr val="dk1"/>
              </a:solidFill>
              <a:latin typeface="Philosopher"/>
              <a:ea typeface="Philosopher"/>
              <a:cs typeface="Philosopher"/>
              <a:sym typeface="Philosopher"/>
            </a:endParaRPr>
          </a:p>
        </p:txBody>
      </p:sp>
      <p:pic>
        <p:nvPicPr>
          <p:cNvPr id="121" name="Google Shape;121;p14"/>
          <p:cNvPicPr preferRelativeResize="0"/>
          <p:nvPr/>
        </p:nvPicPr>
        <p:blipFill>
          <a:blip r:embed="rId5">
            <a:alphaModFix/>
          </a:blip>
          <a:stretch>
            <a:fillRect/>
          </a:stretch>
        </p:blipFill>
        <p:spPr>
          <a:xfrm>
            <a:off x="0" y="6318025"/>
            <a:ext cx="2501350" cy="539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5"/>
          <p:cNvSpPr/>
          <p:nvPr/>
        </p:nvSpPr>
        <p:spPr>
          <a:xfrm rot="10800000">
            <a:off x="5469998" y="1430079"/>
            <a:ext cx="6432602" cy="4813746"/>
          </a:xfrm>
          <a:custGeom>
            <a:avLst/>
            <a:gdLst/>
            <a:ahLst/>
            <a:cxnLst/>
            <a:rect l="l" t="t" r="r" b="b"/>
            <a:pathLst>
              <a:path w="17385412" h="3835654" extrusionOk="0">
                <a:moveTo>
                  <a:pt x="0" y="0"/>
                </a:moveTo>
                <a:lnTo>
                  <a:pt x="17385412" y="0"/>
                </a:lnTo>
                <a:lnTo>
                  <a:pt x="17385412" y="3835654"/>
                </a:lnTo>
                <a:lnTo>
                  <a:pt x="0" y="3835654"/>
                </a:lnTo>
                <a:close/>
              </a:path>
            </a:pathLst>
          </a:custGeom>
          <a:solidFill>
            <a:srgbClr val="FFCA08"/>
          </a:solidFill>
          <a:ln>
            <a:noFill/>
          </a:ln>
        </p:spPr>
      </p:sp>
      <p:sp>
        <p:nvSpPr>
          <p:cNvPr id="127" name="Google Shape;127;p15"/>
          <p:cNvSpPr txBox="1"/>
          <p:nvPr/>
        </p:nvSpPr>
        <p:spPr>
          <a:xfrm>
            <a:off x="2214900" y="-2"/>
            <a:ext cx="7762200" cy="116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000" b="1">
                <a:solidFill>
                  <a:schemeClr val="dk1"/>
                </a:solidFill>
                <a:latin typeface="Philosopher"/>
                <a:ea typeface="Philosopher"/>
                <a:cs typeface="Philosopher"/>
                <a:sym typeface="Philosopher"/>
              </a:rPr>
              <a:t>3. Strategijos, kaip įtraukti sunkiai pasiekiamus suaugusiuosius per socialinės medijos platformas (1)</a:t>
            </a:r>
            <a:endParaRPr sz="2000" b="1" i="0" u="none" strike="noStrike" cap="none">
              <a:solidFill>
                <a:schemeClr val="dk1"/>
              </a:solidFill>
              <a:latin typeface="Philosopher"/>
              <a:ea typeface="Philosopher"/>
              <a:cs typeface="Philosopher"/>
              <a:sym typeface="Philosopher"/>
            </a:endParaRPr>
          </a:p>
        </p:txBody>
      </p:sp>
      <p:grpSp>
        <p:nvGrpSpPr>
          <p:cNvPr id="128" name="Google Shape;128;p15"/>
          <p:cNvGrpSpPr/>
          <p:nvPr/>
        </p:nvGrpSpPr>
        <p:grpSpPr>
          <a:xfrm>
            <a:off x="5641021" y="960179"/>
            <a:ext cx="909942" cy="258441"/>
            <a:chOff x="5470062" y="1167647"/>
            <a:chExt cx="1251984" cy="358200"/>
          </a:xfrm>
        </p:grpSpPr>
        <p:sp>
          <p:nvSpPr>
            <p:cNvPr id="129" name="Google Shape;129;p15"/>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 name="Google Shape;130;p15"/>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 name="Google Shape;131;p15"/>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32" name="Google Shape;132;p15"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33" name="Google Shape;133;p15"/>
          <p:cNvSpPr txBox="1"/>
          <p:nvPr/>
        </p:nvSpPr>
        <p:spPr>
          <a:xfrm>
            <a:off x="0" y="1729000"/>
            <a:ext cx="5348400" cy="4215900"/>
          </a:xfrm>
          <a:prstGeom prst="rect">
            <a:avLst/>
          </a:prstGeom>
          <a:noFill/>
          <a:ln>
            <a:noFill/>
          </a:ln>
        </p:spPr>
        <p:txBody>
          <a:bodyPr spcFirstLastPara="1" wrap="square" lIns="91425" tIns="91425" rIns="91425" bIns="91425" anchor="ctr" anchorCtr="0">
            <a:noAutofit/>
          </a:bodyPr>
          <a:lstStyle/>
          <a:p>
            <a:pPr marL="457200" marR="0" lvl="0" indent="-330200" algn="l" rtl="0">
              <a:lnSpc>
                <a:spcPct val="115000"/>
              </a:lnSpc>
              <a:spcBef>
                <a:spcPts val="1500"/>
              </a:spcBef>
              <a:spcAft>
                <a:spcPts val="0"/>
              </a:spcAft>
              <a:buClr>
                <a:schemeClr val="dk1"/>
              </a:buClr>
              <a:buSzPts val="1600"/>
              <a:buFont typeface="Philosopher"/>
              <a:buChar char="●"/>
            </a:pPr>
            <a:r>
              <a:rPr lang="cs-CZ" sz="1600">
                <a:solidFill>
                  <a:schemeClr val="dk1"/>
                </a:solidFill>
                <a:latin typeface="Philosopher"/>
                <a:ea typeface="Philosopher"/>
                <a:cs typeface="Philosopher"/>
                <a:sym typeface="Philosopher"/>
              </a:rPr>
              <a:t>3 šaltinis: Nuotolinio seminaro įrašymas (1 valanda)</a:t>
            </a:r>
            <a:endParaRPr sz="1600">
              <a:solidFill>
                <a:schemeClr val="dk1"/>
              </a:solidFill>
              <a:latin typeface="Philosopher"/>
              <a:ea typeface="Philosopher"/>
              <a:cs typeface="Philosopher"/>
              <a:sym typeface="Philosopher"/>
            </a:endParaRPr>
          </a:p>
          <a:p>
            <a:pPr marL="914400" marR="0" lvl="1" indent="-330200" algn="l" rtl="0">
              <a:lnSpc>
                <a:spcPct val="115000"/>
              </a:lnSpc>
              <a:spcBef>
                <a:spcPts val="0"/>
              </a:spcBef>
              <a:spcAft>
                <a:spcPts val="0"/>
              </a:spcAft>
              <a:buClr>
                <a:schemeClr val="dk1"/>
              </a:buClr>
              <a:buSzPts val="1600"/>
              <a:buFont typeface="Philosopher"/>
              <a:buChar char="○"/>
            </a:pPr>
            <a:r>
              <a:rPr lang="cs-CZ" sz="1600">
                <a:solidFill>
                  <a:schemeClr val="dk1"/>
                </a:solidFill>
                <a:latin typeface="Philosopher"/>
                <a:ea typeface="Philosopher"/>
                <a:cs typeface="Philosopher"/>
                <a:sym typeface="Philosopher"/>
              </a:rPr>
              <a:t>Perskaitykite straipsnį apie besimokančių suaugusiųjų prisitaikymą prie socialinės medijos kaip el. mokymosi platformos: </a:t>
            </a:r>
            <a:r>
              <a:rPr lang="cs-CZ" sz="1600" u="sng">
                <a:solidFill>
                  <a:schemeClr val="hlink"/>
                </a:solidFill>
                <a:latin typeface="Philosopher"/>
                <a:ea typeface="Philosopher"/>
                <a:cs typeface="Philosopher"/>
                <a:sym typeface="Philosopher"/>
                <a:hlinkClick r:id="rId4"/>
              </a:rPr>
              <a:t>https://www.researchgate.net/publication/335364325_THE_ADOPTION_OF_SOCIAL_MEDIA_BY_ADULT_LEARNERS_AS_AN_E-LEARNING_PLATFORM</a:t>
            </a:r>
            <a:r>
              <a:rPr lang="cs-CZ" sz="1600">
                <a:solidFill>
                  <a:schemeClr val="dk1"/>
                </a:solidFill>
                <a:latin typeface="Philosopher"/>
                <a:ea typeface="Philosopher"/>
                <a:cs typeface="Philosopher"/>
                <a:sym typeface="Philosopher"/>
              </a:rPr>
              <a:t> </a:t>
            </a:r>
            <a:endParaRPr sz="1600">
              <a:solidFill>
                <a:schemeClr val="dk1"/>
              </a:solidFill>
              <a:latin typeface="Philosopher"/>
              <a:ea typeface="Philosopher"/>
              <a:cs typeface="Philosopher"/>
              <a:sym typeface="Philosopher"/>
            </a:endParaRPr>
          </a:p>
          <a:p>
            <a:pPr marL="914400" lvl="1" indent="-317500" algn="l" rtl="0">
              <a:lnSpc>
                <a:spcPct val="115000"/>
              </a:lnSpc>
              <a:spcBef>
                <a:spcPts val="0"/>
              </a:spcBef>
              <a:spcAft>
                <a:spcPts val="0"/>
              </a:spcAft>
              <a:buClr>
                <a:schemeClr val="dk1"/>
              </a:buClr>
              <a:buSzPts val="1400"/>
              <a:buFont typeface="Philosopher"/>
              <a:buChar char="○"/>
            </a:pPr>
            <a:r>
              <a:rPr lang="cs-CZ" sz="1600">
                <a:solidFill>
                  <a:schemeClr val="dk1"/>
                </a:solidFill>
                <a:latin typeface="Philosopher"/>
                <a:ea typeface="Philosopher"/>
                <a:cs typeface="Philosopher"/>
                <a:sym typeface="Philosopher"/>
              </a:rPr>
              <a:t>Straipsnio vertimui išmėginkite internetinę svetainę Deepl.</a:t>
            </a:r>
            <a:endParaRPr>
              <a:solidFill>
                <a:schemeClr val="dk1"/>
              </a:solidFill>
              <a:latin typeface="Philosopher"/>
              <a:ea typeface="Philosopher"/>
              <a:cs typeface="Philosopher"/>
              <a:sym typeface="Philosopher"/>
            </a:endParaRPr>
          </a:p>
          <a:p>
            <a:pPr marL="914400" marR="0" lvl="1" indent="-330200" algn="l" rtl="0">
              <a:lnSpc>
                <a:spcPct val="115000"/>
              </a:lnSpc>
              <a:spcBef>
                <a:spcPts val="1000"/>
              </a:spcBef>
              <a:spcAft>
                <a:spcPts val="1000"/>
              </a:spcAft>
              <a:buClr>
                <a:schemeClr val="dk1"/>
              </a:buClr>
              <a:buSzPts val="1600"/>
              <a:buFont typeface="Philosopher"/>
              <a:buChar char="○"/>
            </a:pPr>
            <a:r>
              <a:rPr lang="cs-CZ" sz="1600">
                <a:solidFill>
                  <a:schemeClr val="dk1"/>
                </a:solidFill>
                <a:latin typeface="Philosopher"/>
                <a:ea typeface="Philosopher"/>
                <a:cs typeface="Philosopher"/>
                <a:sym typeface="Philosopher"/>
              </a:rPr>
              <a:t>Gaukite praktinių patarimų ir atvejų analizių iš švietėjų, kurie sėkmingai naudojo socialinę mediją suagusiųjų įsitraukimui: </a:t>
            </a:r>
            <a:r>
              <a:rPr lang="cs-CZ" sz="1600" u="sng">
                <a:solidFill>
                  <a:schemeClr val="hlink"/>
                </a:solidFill>
                <a:latin typeface="Philosopher"/>
                <a:ea typeface="Philosopher"/>
                <a:cs typeface="Philosopher"/>
                <a:sym typeface="Philosopher"/>
                <a:hlinkClick r:id="rId5"/>
              </a:rPr>
              <a:t>https://epale.ec.europa.eu/en/blog/social-media-adult-learning-benefits-and-uses</a:t>
            </a:r>
            <a:r>
              <a:rPr lang="cs-CZ" sz="1600">
                <a:solidFill>
                  <a:schemeClr val="dk1"/>
                </a:solidFill>
                <a:latin typeface="Philosopher"/>
                <a:ea typeface="Philosopher"/>
                <a:cs typeface="Philosopher"/>
                <a:sym typeface="Philosopher"/>
              </a:rPr>
              <a:t>  (naudokite puslapio kalbos vertimo funkciją).</a:t>
            </a:r>
            <a:endParaRPr sz="1600">
              <a:solidFill>
                <a:schemeClr val="dk1"/>
              </a:solidFill>
              <a:latin typeface="Philosopher"/>
              <a:ea typeface="Philosopher"/>
              <a:cs typeface="Philosopher"/>
              <a:sym typeface="Philosopher"/>
            </a:endParaRPr>
          </a:p>
        </p:txBody>
      </p:sp>
      <p:sp>
        <p:nvSpPr>
          <p:cNvPr id="134" name="Google Shape;134;p15"/>
          <p:cNvSpPr txBox="1"/>
          <p:nvPr/>
        </p:nvSpPr>
        <p:spPr>
          <a:xfrm>
            <a:off x="5538775" y="1430075"/>
            <a:ext cx="6195600" cy="4126227"/>
          </a:xfrm>
          <a:prstGeom prst="rect">
            <a:avLst/>
          </a:prstGeom>
          <a:noFill/>
          <a:ln>
            <a:noFill/>
          </a:ln>
        </p:spPr>
        <p:txBody>
          <a:bodyPr spcFirstLastPara="1" wrap="square" lIns="91425" tIns="91425" rIns="91425" bIns="91425" anchor="t" anchorCtr="0">
            <a:spAutoFit/>
          </a:bodyPr>
          <a:lstStyle/>
          <a:p>
            <a:pPr marL="0" lvl="0" indent="0" algn="ctr" rtl="0">
              <a:lnSpc>
                <a:spcPct val="86181"/>
              </a:lnSpc>
              <a:spcBef>
                <a:spcPts val="0"/>
              </a:spcBef>
              <a:spcAft>
                <a:spcPts val="0"/>
              </a:spcAft>
              <a:buNone/>
            </a:pPr>
            <a:r>
              <a:rPr lang="cs-CZ" b="1" dirty="0">
                <a:solidFill>
                  <a:schemeClr val="dk1"/>
                </a:solidFill>
                <a:latin typeface="Philosopher"/>
                <a:ea typeface="Philosopher"/>
                <a:cs typeface="Philosopher"/>
                <a:sym typeface="Philosopher"/>
              </a:rPr>
              <a:t>„</a:t>
            </a:r>
            <a:r>
              <a:rPr lang="cs-CZ" b="1" dirty="0" err="1">
                <a:solidFill>
                  <a:schemeClr val="dk1"/>
                </a:solidFill>
                <a:latin typeface="Philosopher"/>
                <a:ea typeface="Philosopher"/>
                <a:cs typeface="Philosopher"/>
                <a:sym typeface="Philosopher"/>
              </a:rPr>
              <a:t>Socialinių</a:t>
            </a:r>
            <a:r>
              <a:rPr lang="cs-CZ" b="1" dirty="0">
                <a:solidFill>
                  <a:schemeClr val="dk1"/>
                </a:solidFill>
                <a:latin typeface="Philosopher"/>
                <a:ea typeface="Philosopher"/>
                <a:cs typeface="Philosopher"/>
                <a:sym typeface="Philosopher"/>
              </a:rPr>
              <a:t> </a:t>
            </a:r>
            <a:r>
              <a:rPr lang="cs-CZ" b="1" dirty="0" err="1">
                <a:solidFill>
                  <a:schemeClr val="dk1"/>
                </a:solidFill>
                <a:latin typeface="Philosopher"/>
                <a:ea typeface="Philosopher"/>
                <a:cs typeface="Philosopher"/>
                <a:sym typeface="Philosopher"/>
              </a:rPr>
              <a:t>medijų</a:t>
            </a:r>
            <a:r>
              <a:rPr lang="cs-CZ" b="1" dirty="0">
                <a:solidFill>
                  <a:schemeClr val="dk1"/>
                </a:solidFill>
                <a:latin typeface="Philosopher"/>
                <a:ea typeface="Philosopher"/>
                <a:cs typeface="Philosopher"/>
                <a:sym typeface="Philosopher"/>
              </a:rPr>
              <a:t> </a:t>
            </a:r>
            <a:r>
              <a:rPr lang="cs-CZ" b="1" dirty="0" err="1">
                <a:solidFill>
                  <a:schemeClr val="dk1"/>
                </a:solidFill>
                <a:latin typeface="Philosopher"/>
                <a:ea typeface="Philosopher"/>
                <a:cs typeface="Philosopher"/>
                <a:sym typeface="Philosopher"/>
              </a:rPr>
              <a:t>taikymas</a:t>
            </a:r>
            <a:r>
              <a:rPr lang="cs-CZ" b="1" dirty="0">
                <a:solidFill>
                  <a:schemeClr val="dk1"/>
                </a:solidFill>
                <a:latin typeface="Philosopher"/>
                <a:ea typeface="Philosopher"/>
                <a:cs typeface="Philosopher"/>
                <a:sym typeface="Philosopher"/>
              </a:rPr>
              <a:t> </a:t>
            </a:r>
            <a:r>
              <a:rPr lang="cs-CZ" b="1" dirty="0" err="1">
                <a:solidFill>
                  <a:schemeClr val="dk1"/>
                </a:solidFill>
                <a:latin typeface="Philosopher"/>
                <a:ea typeface="Philosopher"/>
                <a:cs typeface="Philosopher"/>
                <a:sym typeface="Philosopher"/>
              </a:rPr>
              <a:t>kaip</a:t>
            </a:r>
            <a:r>
              <a:rPr lang="cs-CZ" b="1" dirty="0">
                <a:solidFill>
                  <a:schemeClr val="dk1"/>
                </a:solidFill>
                <a:latin typeface="Philosopher"/>
                <a:ea typeface="Philosopher"/>
                <a:cs typeface="Philosopher"/>
                <a:sym typeface="Philosopher"/>
              </a:rPr>
              <a:t> el. </a:t>
            </a:r>
            <a:r>
              <a:rPr lang="cs-CZ" b="1" dirty="0" err="1">
                <a:solidFill>
                  <a:schemeClr val="dk1"/>
                </a:solidFill>
                <a:latin typeface="Philosopher"/>
                <a:ea typeface="Philosopher"/>
                <a:cs typeface="Philosopher"/>
                <a:sym typeface="Philosopher"/>
              </a:rPr>
              <a:t>mokymosi</a:t>
            </a:r>
            <a:r>
              <a:rPr lang="cs-CZ" b="1" dirty="0">
                <a:solidFill>
                  <a:schemeClr val="dk1"/>
                </a:solidFill>
                <a:latin typeface="Philosopher"/>
                <a:ea typeface="Philosopher"/>
                <a:cs typeface="Philosopher"/>
                <a:sym typeface="Philosopher"/>
              </a:rPr>
              <a:t> platforma </a:t>
            </a:r>
            <a:r>
              <a:rPr lang="cs-CZ" b="1" dirty="0" err="1">
                <a:solidFill>
                  <a:schemeClr val="dk1"/>
                </a:solidFill>
                <a:latin typeface="Philosopher"/>
                <a:ea typeface="Philosopher"/>
                <a:cs typeface="Philosopher"/>
                <a:sym typeface="Philosopher"/>
              </a:rPr>
              <a:t>besimokantiems</a:t>
            </a:r>
            <a:r>
              <a:rPr lang="cs-CZ" b="1" dirty="0">
                <a:solidFill>
                  <a:schemeClr val="dk1"/>
                </a:solidFill>
                <a:latin typeface="Philosopher"/>
                <a:ea typeface="Philosopher"/>
                <a:cs typeface="Philosopher"/>
                <a:sym typeface="Philosopher"/>
              </a:rPr>
              <a:t> </a:t>
            </a:r>
            <a:r>
              <a:rPr lang="cs-CZ" b="1" dirty="0" err="1">
                <a:solidFill>
                  <a:schemeClr val="dk1"/>
                </a:solidFill>
                <a:latin typeface="Philosopher"/>
                <a:ea typeface="Philosopher"/>
                <a:cs typeface="Philosopher"/>
                <a:sym typeface="Philosopher"/>
              </a:rPr>
              <a:t>suaugusiems</a:t>
            </a:r>
            <a:r>
              <a:rPr lang="cs-CZ" b="1" dirty="0">
                <a:solidFill>
                  <a:schemeClr val="dk1"/>
                </a:solidFill>
                <a:latin typeface="Philosopher"/>
                <a:ea typeface="Philosopher"/>
                <a:cs typeface="Philosopher"/>
                <a:sym typeface="Philosopher"/>
              </a:rPr>
              <a:t>“</a:t>
            </a:r>
            <a:endParaRPr b="1" dirty="0">
              <a:solidFill>
                <a:schemeClr val="dk1"/>
              </a:solidFill>
              <a:latin typeface="Philosopher"/>
              <a:ea typeface="Philosopher"/>
              <a:cs typeface="Philosopher"/>
              <a:sym typeface="Philosopher"/>
            </a:endParaRPr>
          </a:p>
          <a:p>
            <a:pPr marL="0" lvl="0" indent="0" algn="ctr" rtl="0">
              <a:lnSpc>
                <a:spcPct val="89599"/>
              </a:lnSpc>
              <a:spcBef>
                <a:spcPts val="0"/>
              </a:spcBef>
              <a:spcAft>
                <a:spcPts val="0"/>
              </a:spcAft>
              <a:buNone/>
            </a:pPr>
            <a:r>
              <a:rPr lang="cs-CZ" sz="1200" dirty="0" err="1">
                <a:solidFill>
                  <a:schemeClr val="dk1"/>
                </a:solidFill>
                <a:latin typeface="Philosopher"/>
                <a:ea typeface="Philosopher"/>
                <a:cs typeface="Philosopher"/>
                <a:sym typeface="Philosopher"/>
              </a:rPr>
              <a:t>Moodley</a:t>
            </a:r>
            <a:r>
              <a:rPr lang="cs-CZ" sz="1200" dirty="0">
                <a:solidFill>
                  <a:schemeClr val="dk1"/>
                </a:solidFill>
                <a:latin typeface="Philosopher"/>
                <a:ea typeface="Philosopher"/>
                <a:cs typeface="Philosopher"/>
                <a:sym typeface="Philosopher"/>
              </a:rPr>
              <a:t>, P</a:t>
            </a:r>
            <a:endParaRPr sz="1200" dirty="0">
              <a:solidFill>
                <a:schemeClr val="dk1"/>
              </a:solidFill>
              <a:latin typeface="Philosopher"/>
              <a:ea typeface="Philosopher"/>
              <a:cs typeface="Philosopher"/>
              <a:sym typeface="Philosopher"/>
            </a:endParaRPr>
          </a:p>
          <a:p>
            <a:pPr marL="0" lvl="0" indent="0" algn="ctr" rtl="0">
              <a:lnSpc>
                <a:spcPct val="89599"/>
              </a:lnSpc>
              <a:spcBef>
                <a:spcPts val="0"/>
              </a:spcBef>
              <a:spcAft>
                <a:spcPts val="0"/>
              </a:spcAft>
              <a:buNone/>
            </a:pPr>
            <a:endParaRPr sz="500" dirty="0">
              <a:solidFill>
                <a:schemeClr val="dk1"/>
              </a:solidFill>
              <a:latin typeface="Philosopher"/>
              <a:ea typeface="Philosopher"/>
              <a:cs typeface="Philosopher"/>
              <a:sym typeface="Philosopher"/>
            </a:endParaRPr>
          </a:p>
          <a:p>
            <a:pPr marL="0" lvl="0" indent="0" algn="l" rtl="0">
              <a:lnSpc>
                <a:spcPct val="86181"/>
              </a:lnSpc>
              <a:spcBef>
                <a:spcPts val="0"/>
              </a:spcBef>
              <a:spcAft>
                <a:spcPts val="0"/>
              </a:spcAft>
              <a:buNone/>
            </a:pPr>
            <a:r>
              <a:rPr lang="cs-CZ" dirty="0">
                <a:solidFill>
                  <a:schemeClr val="dk1"/>
                </a:solidFill>
                <a:latin typeface="Philosopher"/>
                <a:ea typeface="Philosopher"/>
                <a:cs typeface="Philosopher"/>
                <a:sym typeface="Philosopher"/>
              </a:rPr>
              <a:t>SANTRAUKA:  </a:t>
            </a:r>
            <a:r>
              <a:rPr lang="cs-CZ" i="1" dirty="0" err="1">
                <a:solidFill>
                  <a:schemeClr val="dk1"/>
                </a:solidFill>
                <a:latin typeface="Philosopher"/>
                <a:ea typeface="Philosopher"/>
                <a:cs typeface="Philosopher"/>
                <a:sym typeface="Philosopher"/>
              </a:rPr>
              <a:t>Dėl</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naujausių</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technologijų</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plėtros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padidėjo</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aukštųjų</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mokyklų</a:t>
            </a:r>
            <a:r>
              <a:rPr lang="cs-CZ" i="1" dirty="0">
                <a:solidFill>
                  <a:schemeClr val="dk1"/>
                </a:solidFill>
                <a:latin typeface="Philosopher"/>
                <a:ea typeface="Philosopher"/>
                <a:cs typeface="Philosopher"/>
                <a:sym typeface="Philosopher"/>
              </a:rPr>
              <a:t> el. </a:t>
            </a:r>
            <a:r>
              <a:rPr lang="cs-CZ" i="1" dirty="0" err="1">
                <a:solidFill>
                  <a:schemeClr val="dk1"/>
                </a:solidFill>
                <a:latin typeface="Philosopher"/>
                <a:ea typeface="Philosopher"/>
                <a:cs typeface="Philosopher"/>
                <a:sym typeface="Philosopher"/>
              </a:rPr>
              <a:t>mokymosi</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platformos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ir</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pajėgumai</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Nors</a:t>
            </a:r>
            <a:r>
              <a:rPr lang="cs-CZ" i="1" dirty="0">
                <a:solidFill>
                  <a:schemeClr val="dk1"/>
                </a:solidFill>
                <a:latin typeface="Philosopher"/>
                <a:ea typeface="Philosopher"/>
                <a:cs typeface="Philosopher"/>
                <a:sym typeface="Philosopher"/>
              </a:rPr>
              <a:t> el. </a:t>
            </a:r>
            <a:r>
              <a:rPr lang="cs-CZ" i="1" dirty="0" err="1">
                <a:solidFill>
                  <a:schemeClr val="dk1"/>
                </a:solidFill>
                <a:latin typeface="Philosopher"/>
                <a:ea typeface="Philosopher"/>
                <a:cs typeface="Philosopher"/>
                <a:sym typeface="Philosopher"/>
              </a:rPr>
              <a:t>mokymosi</a:t>
            </a:r>
            <a:r>
              <a:rPr lang="cs-CZ" i="1" dirty="0">
                <a:solidFill>
                  <a:schemeClr val="dk1"/>
                </a:solidFill>
                <a:latin typeface="Philosopher"/>
                <a:ea typeface="Philosopher"/>
                <a:cs typeface="Philosopher"/>
                <a:sym typeface="Philosopher"/>
              </a:rPr>
              <a:t> diskurse </a:t>
            </a:r>
            <a:r>
              <a:rPr lang="cs-CZ" i="1" dirty="0" err="1">
                <a:solidFill>
                  <a:schemeClr val="dk1"/>
                </a:solidFill>
                <a:latin typeface="Philosopher"/>
                <a:ea typeface="Philosopher"/>
                <a:cs typeface="Philosopher"/>
                <a:sym typeface="Philosopher"/>
              </a:rPr>
              <a:t>pagrindinis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dėmesys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skiriamas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besimokančiųjų</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žiniatinklio</a:t>
            </a:r>
            <a:r>
              <a:rPr lang="cs-CZ" i="1" dirty="0">
                <a:solidFill>
                  <a:schemeClr val="dk1"/>
                </a:solidFill>
                <a:latin typeface="Philosopher"/>
                <a:ea typeface="Philosopher"/>
                <a:cs typeface="Philosopher"/>
                <a:sym typeface="Philosopher"/>
              </a:rPr>
              <a:t> 2.0 </a:t>
            </a:r>
            <a:r>
              <a:rPr lang="cs-CZ" i="1" dirty="0" err="1">
                <a:solidFill>
                  <a:schemeClr val="dk1"/>
                </a:solidFill>
                <a:latin typeface="Philosopher"/>
                <a:ea typeface="Philosopher"/>
                <a:cs typeface="Philosopher"/>
                <a:sym typeface="Philosopher"/>
              </a:rPr>
              <a:t>įrankių</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taikymui</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dėmesys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turėtų</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būti</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skiriamas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suaugusiems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besimokantiems</a:t>
            </a:r>
            <a:r>
              <a:rPr lang="cs-CZ" i="1" dirty="0">
                <a:solidFill>
                  <a:schemeClr val="dk1"/>
                </a:solidFill>
                <a:latin typeface="Philosopher"/>
                <a:ea typeface="Philosopher"/>
                <a:cs typeface="Philosopher"/>
                <a:sym typeface="Philosopher"/>
              </a:rPr>
              <a:t>, kurie </a:t>
            </a:r>
            <a:r>
              <a:rPr lang="cs-CZ" i="1" dirty="0" err="1">
                <a:solidFill>
                  <a:schemeClr val="dk1"/>
                </a:solidFill>
                <a:latin typeface="Philosopher"/>
                <a:ea typeface="Philosopher"/>
                <a:cs typeface="Philosopher"/>
                <a:sym typeface="Philosopher"/>
              </a:rPr>
              <a:t>yra</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priversti</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prisitaikyti</a:t>
            </a:r>
            <a:r>
              <a:rPr lang="cs-CZ" i="1" dirty="0">
                <a:solidFill>
                  <a:schemeClr val="dk1"/>
                </a:solidFill>
                <a:latin typeface="Philosopher"/>
                <a:ea typeface="Philosopher"/>
                <a:cs typeface="Philosopher"/>
                <a:sym typeface="Philosopher"/>
              </a:rPr>
              <a:t> prie </a:t>
            </a:r>
            <a:r>
              <a:rPr lang="cs-CZ" i="1" dirty="0" err="1">
                <a:solidFill>
                  <a:schemeClr val="dk1"/>
                </a:solidFill>
                <a:latin typeface="Philosopher"/>
                <a:ea typeface="Philosopher"/>
                <a:cs typeface="Philosopher"/>
                <a:sym typeface="Philosopher"/>
              </a:rPr>
              <a:t>technologiškai</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naujoviškų</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švietimo</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praktikų</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Šiame</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straipsnyje</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nagrinėjama</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suaugusiųjų</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besimokančiųjų</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patirtis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naudojant</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socialinę</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mediją</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kaip</a:t>
            </a:r>
            <a:r>
              <a:rPr lang="cs-CZ" i="1" dirty="0">
                <a:solidFill>
                  <a:schemeClr val="dk1"/>
                </a:solidFill>
                <a:latin typeface="Philosopher"/>
                <a:ea typeface="Philosopher"/>
                <a:cs typeface="Philosopher"/>
                <a:sym typeface="Philosopher"/>
              </a:rPr>
              <a:t> el. </a:t>
            </a:r>
            <a:r>
              <a:rPr lang="cs-CZ" i="1" dirty="0" err="1">
                <a:solidFill>
                  <a:schemeClr val="dk1"/>
                </a:solidFill>
                <a:latin typeface="Philosopher"/>
                <a:ea typeface="Philosopher"/>
                <a:cs typeface="Philosopher"/>
                <a:sym typeface="Philosopher"/>
              </a:rPr>
              <a:t>mokymosi</a:t>
            </a:r>
            <a:r>
              <a:rPr lang="cs-CZ" i="1" dirty="0">
                <a:solidFill>
                  <a:schemeClr val="dk1"/>
                </a:solidFill>
                <a:latin typeface="Philosopher"/>
                <a:ea typeface="Philosopher"/>
                <a:cs typeface="Philosopher"/>
                <a:sym typeface="Philosopher"/>
              </a:rPr>
              <a:t> platforma </a:t>
            </a:r>
            <a:r>
              <a:rPr lang="cs-CZ" i="1" dirty="0" err="1">
                <a:solidFill>
                  <a:schemeClr val="dk1"/>
                </a:solidFill>
                <a:latin typeface="Philosopher"/>
                <a:ea typeface="Philosopher"/>
                <a:cs typeface="Philosopher"/>
                <a:sym typeface="Philosopher"/>
              </a:rPr>
              <a:t>tyrimų</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metodologijos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kursui</a:t>
            </a:r>
            <a:r>
              <a:rPr lang="cs-CZ" i="1" dirty="0">
                <a:solidFill>
                  <a:schemeClr val="dk1"/>
                </a:solidFill>
                <a:latin typeface="Philosopher"/>
                <a:ea typeface="Philosopher"/>
                <a:cs typeface="Philosopher"/>
                <a:sym typeface="Philosopher"/>
              </a:rPr>
              <a:t> (RMBA 201). Kurso metu </a:t>
            </a:r>
            <a:r>
              <a:rPr lang="cs-CZ" i="1" dirty="0" err="1">
                <a:solidFill>
                  <a:schemeClr val="dk1"/>
                </a:solidFill>
                <a:latin typeface="Philosopher"/>
                <a:ea typeface="Philosopher"/>
                <a:cs typeface="Philosopher"/>
                <a:sym typeface="Philosopher"/>
              </a:rPr>
              <a:t>buvo</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sukurtas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ir</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stebimas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Facebook</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puslapis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Reguliariai</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atnaujinamas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kursų</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skaidrėmis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vaizdo</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įrašų</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pavidalu</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ir</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pranešimais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Atrenkant</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imtį</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buvo</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naudojama</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netikimybinės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atrankos</a:t>
            </a:r>
            <a:r>
              <a:rPr lang="cs-CZ" i="1" dirty="0">
                <a:solidFill>
                  <a:schemeClr val="dk1"/>
                </a:solidFill>
                <a:latin typeface="Philosopher"/>
                <a:ea typeface="Philosopher"/>
                <a:cs typeface="Philosopher"/>
                <a:sym typeface="Philosopher"/>
              </a:rPr>
              <a:t> technika. </a:t>
            </a:r>
            <a:r>
              <a:rPr lang="cs-CZ" i="1" dirty="0" err="1">
                <a:solidFill>
                  <a:schemeClr val="dk1"/>
                </a:solidFill>
                <a:latin typeface="Philosopher"/>
                <a:ea typeface="Philosopher"/>
                <a:cs typeface="Philosopher"/>
                <a:sym typeface="Philosopher"/>
              </a:rPr>
              <a:t>Šiame</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tyrime</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galėjo</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dalyvauti</a:t>
            </a:r>
            <a:r>
              <a:rPr lang="cs-CZ" i="1" dirty="0">
                <a:solidFill>
                  <a:schemeClr val="dk1"/>
                </a:solidFill>
                <a:latin typeface="Philosopher"/>
                <a:ea typeface="Philosopher"/>
                <a:cs typeface="Philosopher"/>
                <a:sym typeface="Philosopher"/>
              </a:rPr>
              <a:t> tik </a:t>
            </a:r>
            <a:r>
              <a:rPr lang="cs-CZ" i="1" dirty="0" err="1">
                <a:solidFill>
                  <a:schemeClr val="dk1"/>
                </a:solidFill>
                <a:latin typeface="Philosopher"/>
                <a:ea typeface="Philosopher"/>
                <a:cs typeface="Philosopher"/>
                <a:sym typeface="Philosopher"/>
              </a:rPr>
              <a:t>suaugę</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besimokantys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asmenys</a:t>
            </a:r>
            <a:r>
              <a:rPr lang="cs-CZ" i="1" dirty="0">
                <a:solidFill>
                  <a:schemeClr val="dk1"/>
                </a:solidFill>
                <a:latin typeface="Philosopher"/>
                <a:ea typeface="Philosopher"/>
                <a:cs typeface="Philosopher"/>
                <a:sym typeface="Philosopher"/>
              </a:rPr>
              <a:t>, kurie </a:t>
            </a:r>
            <a:r>
              <a:rPr lang="cs-CZ" i="1" dirty="0" err="1">
                <a:solidFill>
                  <a:schemeClr val="dk1"/>
                </a:solidFill>
                <a:latin typeface="Philosopher"/>
                <a:ea typeface="Philosopher"/>
                <a:cs typeface="Philosopher"/>
                <a:sym typeface="Philosopher"/>
              </a:rPr>
              <a:t>prisijungė</a:t>
            </a:r>
            <a:r>
              <a:rPr lang="cs-CZ" i="1" dirty="0">
                <a:solidFill>
                  <a:schemeClr val="dk1"/>
                </a:solidFill>
                <a:latin typeface="Philosopher"/>
                <a:ea typeface="Philosopher"/>
                <a:cs typeface="Philosopher"/>
                <a:sym typeface="Philosopher"/>
              </a:rPr>
              <a:t> prie </a:t>
            </a:r>
            <a:r>
              <a:rPr lang="cs-CZ" i="1" dirty="0" err="1">
                <a:solidFill>
                  <a:schemeClr val="dk1"/>
                </a:solidFill>
                <a:latin typeface="Philosopher"/>
                <a:ea typeface="Philosopher"/>
                <a:cs typeface="Philosopher"/>
                <a:sym typeface="Philosopher"/>
              </a:rPr>
              <a:t>nustatytos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kurso</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socialinės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medijos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Tai</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reiškė</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kad</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norimo</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pavyzdžio</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sukūrimui</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buvo</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naudojamas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tikslinis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mėginių</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ėmimas</a:t>
            </a:r>
            <a:r>
              <a:rPr lang="cs-CZ" i="1" dirty="0">
                <a:solidFill>
                  <a:schemeClr val="dk1"/>
                </a:solidFill>
                <a:latin typeface="Philosopher"/>
                <a:ea typeface="Philosopher"/>
                <a:cs typeface="Philosopher"/>
                <a:sym typeface="Philosopher"/>
              </a:rPr>
              <a:t>. 57 </a:t>
            </a:r>
            <a:r>
              <a:rPr lang="cs-CZ" i="1" dirty="0" err="1">
                <a:solidFill>
                  <a:schemeClr val="dk1"/>
                </a:solidFill>
                <a:latin typeface="Philosopher"/>
                <a:ea typeface="Philosopher"/>
                <a:cs typeface="Philosopher"/>
                <a:sym typeface="Philosopher"/>
              </a:rPr>
              <a:t>suaugusieji</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užpildė</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uždaro</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tipo</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klausimyną</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Tyrimas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atskleidžia</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kad</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nors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suaugusieji</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lėtai</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suvokė</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socialinės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medijos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kaip</a:t>
            </a:r>
            <a:r>
              <a:rPr lang="cs-CZ" i="1" dirty="0">
                <a:solidFill>
                  <a:schemeClr val="dk1"/>
                </a:solidFill>
                <a:latin typeface="Philosopher"/>
                <a:ea typeface="Philosopher"/>
                <a:cs typeface="Philosopher"/>
                <a:sym typeface="Philosopher"/>
              </a:rPr>
              <a:t> el. </a:t>
            </a:r>
            <a:r>
              <a:rPr lang="cs-CZ" i="1" dirty="0" err="1">
                <a:solidFill>
                  <a:schemeClr val="dk1"/>
                </a:solidFill>
                <a:latin typeface="Philosopher"/>
                <a:ea typeface="Philosopher"/>
                <a:cs typeface="Philosopher"/>
                <a:sym typeface="Philosopher"/>
              </a:rPr>
              <a:t>mokymosi</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platformos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sampratą</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jų</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susidomėjimas</a:t>
            </a:r>
            <a:r>
              <a:rPr lang="cs-CZ" i="1" dirty="0">
                <a:solidFill>
                  <a:schemeClr val="dk1"/>
                </a:solidFill>
                <a:latin typeface="Philosopher"/>
                <a:ea typeface="Philosopher"/>
                <a:cs typeface="Philosopher"/>
                <a:sym typeface="Philosopher"/>
              </a:rPr>
              <a:t> kas </a:t>
            </a:r>
            <a:r>
              <a:rPr lang="cs-CZ" i="1" dirty="0" err="1">
                <a:solidFill>
                  <a:schemeClr val="dk1"/>
                </a:solidFill>
                <a:latin typeface="Philosopher"/>
                <a:ea typeface="Philosopher"/>
                <a:cs typeface="Philosopher"/>
                <a:sym typeface="Philosopher"/>
              </a:rPr>
              <a:t>savaitę</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augo</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eksponentiškai</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Be</a:t>
            </a:r>
            <a:r>
              <a:rPr lang="cs-CZ" i="1" dirty="0">
                <a:solidFill>
                  <a:schemeClr val="dk1"/>
                </a:solidFill>
                <a:latin typeface="Philosopher"/>
                <a:ea typeface="Philosopher"/>
                <a:cs typeface="Philosopher"/>
                <a:sym typeface="Philosopher"/>
              </a:rPr>
              <a:t> to, per </a:t>
            </a:r>
            <a:r>
              <a:rPr lang="cs-CZ" i="1" dirty="0" err="1">
                <a:solidFill>
                  <a:schemeClr val="dk1"/>
                </a:solidFill>
                <a:latin typeface="Philosopher"/>
                <a:ea typeface="Philosopher"/>
                <a:cs typeface="Philosopher"/>
                <a:sym typeface="Philosopher"/>
              </a:rPr>
              <a:t>bandomuosius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laikotarpius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suaugusieji</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aktyviai</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dalyvavo</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socialinėje</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medijoje</a:t>
            </a:r>
            <a:r>
              <a:rPr lang="cs-CZ" i="1" dirty="0">
                <a:solidFill>
                  <a:schemeClr val="dk1"/>
                </a:solidFill>
                <a:latin typeface="Philosopher"/>
                <a:ea typeface="Philosopher"/>
                <a:cs typeface="Philosopher"/>
                <a:sym typeface="Philosopher"/>
              </a:rPr>
              <a:t>, o </a:t>
            </a:r>
            <a:r>
              <a:rPr lang="cs-CZ" i="1" dirty="0" err="1">
                <a:solidFill>
                  <a:schemeClr val="dk1"/>
                </a:solidFill>
                <a:latin typeface="Philosopher"/>
                <a:ea typeface="Philosopher"/>
                <a:cs typeface="Philosopher"/>
                <a:sym typeface="Philosopher"/>
              </a:rPr>
              <a:t>tai</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rodo</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socialinės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medijos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kaip</a:t>
            </a:r>
            <a:r>
              <a:rPr lang="cs-CZ" i="1" dirty="0">
                <a:solidFill>
                  <a:schemeClr val="dk1"/>
                </a:solidFill>
                <a:latin typeface="Philosopher"/>
                <a:ea typeface="Philosopher"/>
                <a:cs typeface="Philosopher"/>
                <a:sym typeface="Philosopher"/>
              </a:rPr>
              <a:t> el. </a:t>
            </a:r>
            <a:r>
              <a:rPr lang="cs-CZ" i="1" dirty="0" err="1">
                <a:solidFill>
                  <a:schemeClr val="dk1"/>
                </a:solidFill>
                <a:latin typeface="Philosopher"/>
                <a:ea typeface="Philosopher"/>
                <a:cs typeface="Philosopher"/>
                <a:sym typeface="Philosopher"/>
              </a:rPr>
              <a:t>mokymosi</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platformos</a:t>
            </a:r>
            <a:r>
              <a:rPr lang="cs-CZ" i="1" dirty="0">
                <a:solidFill>
                  <a:schemeClr val="dk1"/>
                </a:solidFill>
                <a:latin typeface="Philosopher"/>
                <a:ea typeface="Philosopher"/>
                <a:cs typeface="Philosopher"/>
                <a:sym typeface="Philosopher"/>
              </a:rPr>
              <a:t>, </a:t>
            </a:r>
            <a:r>
              <a:rPr lang="cs-CZ" i="1" dirty="0" err="1">
                <a:solidFill>
                  <a:schemeClr val="dk1"/>
                </a:solidFill>
                <a:latin typeface="Philosopher"/>
                <a:ea typeface="Philosopher"/>
                <a:cs typeface="Philosopher"/>
                <a:sym typeface="Philosopher"/>
              </a:rPr>
              <a:t>naudingumą</a:t>
            </a:r>
            <a:r>
              <a:rPr lang="cs-CZ" i="1" dirty="0">
                <a:solidFill>
                  <a:schemeClr val="dk1"/>
                </a:solidFill>
                <a:latin typeface="Philosopher"/>
                <a:ea typeface="Philosopher"/>
                <a:cs typeface="Philosopher"/>
                <a:sym typeface="Philosopher"/>
              </a:rPr>
              <a:t>.</a:t>
            </a:r>
            <a:endParaRPr i="1" dirty="0">
              <a:solidFill>
                <a:schemeClr val="dk1"/>
              </a:solidFill>
              <a:latin typeface="Philosopher"/>
              <a:ea typeface="Philosopher"/>
              <a:cs typeface="Philosopher"/>
              <a:sym typeface="Philosopher"/>
            </a:endParaRPr>
          </a:p>
        </p:txBody>
      </p:sp>
      <p:pic>
        <p:nvPicPr>
          <p:cNvPr id="135" name="Google Shape;135;p15"/>
          <p:cNvPicPr preferRelativeResize="0"/>
          <p:nvPr/>
        </p:nvPicPr>
        <p:blipFill>
          <a:blip r:embed="rId6">
            <a:alphaModFix/>
          </a:blip>
          <a:stretch>
            <a:fillRect/>
          </a:stretch>
        </p:blipFill>
        <p:spPr>
          <a:xfrm>
            <a:off x="0" y="6318025"/>
            <a:ext cx="2501350" cy="539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6"/>
          <p:cNvSpPr/>
          <p:nvPr/>
        </p:nvSpPr>
        <p:spPr>
          <a:xfrm>
            <a:off x="6395975" y="3363450"/>
            <a:ext cx="5181600" cy="267462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sp>
      <p:sp>
        <p:nvSpPr>
          <p:cNvPr id="141" name="Google Shape;141;p16"/>
          <p:cNvSpPr txBox="1"/>
          <p:nvPr/>
        </p:nvSpPr>
        <p:spPr>
          <a:xfrm>
            <a:off x="6395975" y="1444963"/>
            <a:ext cx="5300700" cy="1447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3. Strategijos, kaip įtraukti sunkiai pasiekiamus suaugusiuosius per socialinės medijos platformas (2)</a:t>
            </a:r>
            <a:endParaRPr sz="2400" b="1">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800"/>
              <a:buFont typeface="Philosopher"/>
              <a:buNone/>
            </a:pPr>
            <a:endParaRPr sz="2400" b="1">
              <a:solidFill>
                <a:schemeClr val="dk1"/>
              </a:solidFill>
              <a:latin typeface="Philosopher"/>
              <a:ea typeface="Philosopher"/>
              <a:cs typeface="Philosopher"/>
              <a:sym typeface="Philosopher"/>
            </a:endParaRPr>
          </a:p>
        </p:txBody>
      </p:sp>
      <p:grpSp>
        <p:nvGrpSpPr>
          <p:cNvPr id="142" name="Google Shape;142;p16"/>
          <p:cNvGrpSpPr/>
          <p:nvPr/>
        </p:nvGrpSpPr>
        <p:grpSpPr>
          <a:xfrm>
            <a:off x="2719261" y="4198510"/>
            <a:ext cx="1251984" cy="358200"/>
            <a:chOff x="5470062" y="1167647"/>
            <a:chExt cx="1251984" cy="358200"/>
          </a:xfrm>
        </p:grpSpPr>
        <p:sp>
          <p:nvSpPr>
            <p:cNvPr id="143" name="Google Shape;143;p16"/>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 name="Google Shape;144;p16"/>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 name="Google Shape;145;p16"/>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46" name="Google Shape;146;p16"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47" name="Google Shape;147;p16"/>
          <p:cNvSpPr txBox="1"/>
          <p:nvPr/>
        </p:nvSpPr>
        <p:spPr>
          <a:xfrm>
            <a:off x="6419075" y="3118825"/>
            <a:ext cx="5254500" cy="28428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500"/>
              </a:spcBef>
              <a:spcAft>
                <a:spcPts val="0"/>
              </a:spcAft>
              <a:buNone/>
            </a:pPr>
            <a:endParaRPr sz="2000">
              <a:solidFill>
                <a:schemeClr val="dk1"/>
              </a:solidFill>
              <a:latin typeface="Philosopher"/>
              <a:ea typeface="Philosopher"/>
              <a:cs typeface="Philosopher"/>
              <a:sym typeface="Philosopher"/>
            </a:endParaRPr>
          </a:p>
          <a:p>
            <a:pPr marL="450000" marR="0" lvl="3" indent="-355600" algn="l" rtl="0">
              <a:lnSpc>
                <a:spcPct val="115000"/>
              </a:lnSpc>
              <a:spcBef>
                <a:spcPts val="1500"/>
              </a:spcBef>
              <a:spcAft>
                <a:spcPts val="0"/>
              </a:spcAft>
              <a:buClr>
                <a:schemeClr val="dk1"/>
              </a:buClr>
              <a:buSzPts val="2000"/>
              <a:buFont typeface="Philosopher"/>
              <a:buChar char="●"/>
            </a:pPr>
            <a:r>
              <a:rPr lang="cs-CZ" sz="2000" b="1">
                <a:solidFill>
                  <a:schemeClr val="dk1"/>
                </a:solidFill>
                <a:latin typeface="Philosopher"/>
                <a:ea typeface="Philosopher"/>
                <a:cs typeface="Philosopher"/>
                <a:sym typeface="Philosopher"/>
              </a:rPr>
              <a:t>Savirefleksijos užduotis</a:t>
            </a:r>
            <a:r>
              <a:rPr lang="cs-CZ" sz="2000">
                <a:solidFill>
                  <a:schemeClr val="dk1"/>
                </a:solidFill>
                <a:latin typeface="Philosopher"/>
                <a:ea typeface="Philosopher"/>
                <a:cs typeface="Philosopher"/>
                <a:sym typeface="Philosopher"/>
              </a:rPr>
              <a:t> (30 minučių)</a:t>
            </a:r>
            <a:endParaRPr sz="2000">
              <a:solidFill>
                <a:schemeClr val="dk1"/>
              </a:solidFill>
              <a:latin typeface="Philosopher"/>
              <a:ea typeface="Philosopher"/>
              <a:cs typeface="Philosopher"/>
              <a:sym typeface="Philosopher"/>
            </a:endParaRPr>
          </a:p>
          <a:p>
            <a:pPr marL="899999" marR="0" lvl="4" indent="-355599"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Užsirašykite pagrindines straipsnio ir tinklaraščio mintis.</a:t>
            </a:r>
            <a:endParaRPr sz="2000">
              <a:solidFill>
                <a:schemeClr val="dk1"/>
              </a:solidFill>
              <a:latin typeface="Philosopher"/>
              <a:ea typeface="Philosopher"/>
              <a:cs typeface="Philosopher"/>
              <a:sym typeface="Philosopher"/>
            </a:endParaRPr>
          </a:p>
          <a:p>
            <a:pPr marL="899999" marR="0" lvl="4" indent="-355599"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Pagalvokite, kaip galėtumėte pritaikyti socialinės medijos strategijas, kad susisiektumėte su besimokančiaisiais.</a:t>
            </a:r>
            <a:endParaRPr sz="2000">
              <a:solidFill>
                <a:schemeClr val="dk1"/>
              </a:solidFill>
              <a:latin typeface="Philosopher"/>
              <a:ea typeface="Philosopher"/>
              <a:cs typeface="Philosopher"/>
              <a:sym typeface="Philosopher"/>
            </a:endParaRPr>
          </a:p>
        </p:txBody>
      </p:sp>
      <p:sp>
        <p:nvSpPr>
          <p:cNvPr id="148" name="Google Shape;148;p16"/>
          <p:cNvSpPr/>
          <p:nvPr/>
        </p:nvSpPr>
        <p:spPr>
          <a:xfrm>
            <a:off x="595550" y="394100"/>
            <a:ext cx="5499403" cy="3567674"/>
          </a:xfrm>
          <a:custGeom>
            <a:avLst/>
            <a:gdLst/>
            <a:ahLst/>
            <a:cxnLst/>
            <a:rect l="l" t="t" r="r" b="b"/>
            <a:pathLst>
              <a:path w="8694708" h="5446831" extrusionOk="0">
                <a:moveTo>
                  <a:pt x="0" y="0"/>
                </a:moveTo>
                <a:lnTo>
                  <a:pt x="8694708" y="0"/>
                </a:lnTo>
                <a:lnTo>
                  <a:pt x="8694708" y="5446832"/>
                </a:lnTo>
                <a:lnTo>
                  <a:pt x="0" y="5446832"/>
                </a:lnTo>
                <a:lnTo>
                  <a:pt x="0" y="0"/>
                </a:lnTo>
                <a:close/>
              </a:path>
            </a:pathLst>
          </a:custGeom>
          <a:blipFill rotWithShape="1">
            <a:blip r:embed="rId4">
              <a:alphaModFix/>
            </a:blip>
            <a:stretch>
              <a:fillRect t="-7679" b="-6428"/>
            </a:stretch>
          </a:blipFill>
          <a:ln>
            <a:noFill/>
          </a:ln>
        </p:spPr>
      </p:sp>
      <p:pic>
        <p:nvPicPr>
          <p:cNvPr id="149" name="Google Shape;149;p16"/>
          <p:cNvPicPr preferRelativeResize="0"/>
          <p:nvPr/>
        </p:nvPicPr>
        <p:blipFill>
          <a:blip r:embed="rId5">
            <a:alphaModFix/>
          </a:blip>
          <a:stretch>
            <a:fillRect/>
          </a:stretch>
        </p:blipFill>
        <p:spPr>
          <a:xfrm>
            <a:off x="0" y="6318025"/>
            <a:ext cx="2501350" cy="53997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1340</Words>
  <Application>Microsoft Macintosh PowerPoint</Application>
  <PresentationFormat>Widescreen</PresentationFormat>
  <Paragraphs>109</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Noto Sans</vt:lpstr>
      <vt:lpstr>Times New Roman</vt:lpstr>
      <vt:lpstr>Calibri</vt:lpstr>
      <vt:lpstr>Philosopher</vt:lpstr>
      <vt:lpstr>Arial</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Rasa Zilione</cp:lastModifiedBy>
  <cp:revision>2</cp:revision>
  <dcterms:modified xsi:type="dcterms:W3CDTF">2024-12-05T21:53:12Z</dcterms:modified>
</cp:coreProperties>
</file>