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Philosopher"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97"/>
  </p:normalViewPr>
  <p:slideViewPr>
    <p:cSldViewPr snapToGrid="0">
      <p:cViewPr varScale="1">
        <p:scale>
          <a:sx n="96" d="100"/>
          <a:sy n="96" d="100"/>
        </p:scale>
        <p:origin x="88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 name="Google Shape;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Allocated time: 150 minutes</a:t>
            </a:r>
            <a:endParaRPr/>
          </a:p>
          <a:p>
            <a:pPr marL="0" lvl="0" indent="0" algn="l" rtl="0">
              <a:lnSpc>
                <a:spcPct val="100000"/>
              </a:lnSpc>
              <a:spcBef>
                <a:spcPts val="0"/>
              </a:spcBef>
              <a:spcAft>
                <a:spcPts val="0"/>
              </a:spcAft>
              <a:buSzPts val="1100"/>
              <a:buNone/>
            </a:pPr>
            <a:endParaRPr/>
          </a:p>
        </p:txBody>
      </p:sp>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Philosopher"/>
                <a:ea typeface="Philosopher"/>
                <a:cs typeface="Philosopher"/>
                <a:sym typeface="Philosopher"/>
              </a:rPr>
              <a:t>By focusing on group discussion rather than individual research or outcome creation, this activity will allow participants to tap into their collective knowledge, learn from each other's experiences, and engage in meaningful conversations about the digital tools and platforms relevant to micro-learning resource development.</a:t>
            </a:r>
            <a:endParaRPr>
              <a:latin typeface="Philosopher"/>
              <a:ea typeface="Philosopher"/>
              <a:cs typeface="Philosopher"/>
              <a:sym typeface="Philosopher"/>
            </a:endParaRPr>
          </a:p>
        </p:txBody>
      </p:sp>
      <p:sp>
        <p:nvSpPr>
          <p:cNvPr id="235" name="Google Shape;2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46" name="Google Shape;4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This activity is the main one of this workshop. Its objective is to </a:t>
            </a:r>
            <a:r>
              <a:rPr lang="cs-CZ" b="0" i="0">
                <a:solidFill>
                  <a:srgbClr val="374151"/>
                </a:solidFill>
                <a:latin typeface="Arial"/>
                <a:ea typeface="Arial"/>
                <a:cs typeface="Arial"/>
                <a:sym typeface="Arial"/>
              </a:rPr>
              <a:t>provide participants with a hands-on experience in creating a micro-learning resource using digital tools and platforms, fostering their creativity and understanding of the micro-learning design process.</a:t>
            </a:r>
            <a:endParaRPr>
              <a:latin typeface="Arial"/>
              <a:ea typeface="Arial"/>
              <a:cs typeface="Arial"/>
              <a:sym typeface="Arial"/>
            </a:endParaRPr>
          </a:p>
        </p:txBody>
      </p:sp>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Arial"/>
                <a:ea typeface="Arial"/>
                <a:cs typeface="Arial"/>
                <a:sym typeface="Arial"/>
              </a:rPr>
              <a:t>This activity should take about 70 minutes, depending on the number of groups.</a:t>
            </a:r>
            <a:endParaRPr/>
          </a:p>
          <a:p>
            <a:pPr marL="0" lvl="0" indent="0" algn="l" rtl="0">
              <a:lnSpc>
                <a:spcPct val="100000"/>
              </a:lnSpc>
              <a:spcBef>
                <a:spcPts val="0"/>
              </a:spcBef>
              <a:spcAft>
                <a:spcPts val="0"/>
              </a:spcAft>
              <a:buSzPts val="1100"/>
              <a:buNone/>
            </a:pPr>
            <a:r>
              <a:rPr lang="cs-CZ">
                <a:latin typeface="Arial"/>
                <a:ea typeface="Arial"/>
                <a:cs typeface="Arial"/>
                <a:sym typeface="Arial"/>
              </a:rPr>
              <a:t>It offers a practical and collaborative experience for participants. By engaging in the process of designing and developing a micro-learning resource, participants can directly apply the concepts and principles discussed in the workshop to a real-world scenario.</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Through this hands-on activity, participants have the chance to actively explore different digital tools and platforms for creating micro-learning resources. They can experiment with multimedia elements, interactive features, and various formats to enhance the learning experience.</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cs-CZ">
                <a:latin typeface="Arial"/>
                <a:ea typeface="Arial"/>
                <a:cs typeface="Arial"/>
                <a:sym typeface="Arial"/>
              </a:rPr>
              <a:t>By working in small groups, participants can benefit from the diverse perspectives and expertise of their peers. Collaboration fosters creativity and encourages participants to discuss and exchange ideas, leading to a richer learning experience. The activity also promotes teamwork and communication skills as groups work together to plan, create, and refine their micro-learning resource.</a:t>
            </a:r>
            <a:endParaRPr>
              <a:latin typeface="Arial"/>
              <a:ea typeface="Arial"/>
              <a:cs typeface="Arial"/>
              <a:sym typeface="Arial"/>
            </a:endParaRPr>
          </a:p>
        </p:txBody>
      </p:sp>
      <p:sp>
        <p:nvSpPr>
          <p:cNvPr id="384" name="Google Shape;38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35 minutes</a:t>
            </a:r>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05" name="Google Shape;4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7" name="Google Shape;41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79" name="Google Shape;4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491" name="Google Shape;49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10 minutes</a:t>
            </a:r>
            <a:endParaRPr/>
          </a:p>
        </p:txBody>
      </p:sp>
      <p:sp>
        <p:nvSpPr>
          <p:cNvPr id="505" name="Google Shape;5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Allocated time: 30 minutes</a:t>
            </a:r>
            <a:endParaRPr/>
          </a:p>
        </p:txBody>
      </p:sp>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H5P</a:t>
            </a: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cs-CZ"/>
              <a:t>Allocated time: 25 minutes</a:t>
            </a:r>
            <a:endParaRPr/>
          </a:p>
          <a:p>
            <a:pPr marL="0" lvl="0" indent="0" algn="l" rtl="0">
              <a:lnSpc>
                <a:spcPct val="100000"/>
              </a:lnSpc>
              <a:spcBef>
                <a:spcPts val="0"/>
              </a:spcBef>
              <a:spcAft>
                <a:spcPts val="0"/>
              </a:spcAft>
              <a:buSzPts val="1100"/>
              <a:buNone/>
            </a:pPr>
            <a:endParaRPr/>
          </a:p>
        </p:txBody>
      </p:sp>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
        <p:cNvGrpSpPr/>
        <p:nvPr/>
      </p:nvGrpSpPr>
      <p:grpSpPr>
        <a:xfrm>
          <a:off x="0" y="0"/>
          <a:ext cx="0" cy="0"/>
          <a:chOff x="0" y="0"/>
          <a:chExt cx="0" cy="0"/>
        </a:xfrm>
      </p:grpSpPr>
      <p:sp>
        <p:nvSpPr>
          <p:cNvPr id="13" name="Google Shape;13;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2"/>
        <p:cNvGrpSpPr/>
        <p:nvPr/>
      </p:nvGrpSpPr>
      <p:grpSpPr>
        <a:xfrm>
          <a:off x="0" y="0"/>
          <a:ext cx="0" cy="0"/>
          <a:chOff x="0" y="0"/>
          <a:chExt cx="0" cy="0"/>
        </a:xfrm>
      </p:grpSpPr>
      <p:sp>
        <p:nvSpPr>
          <p:cNvPr id="33" name="Google Shape;33;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
        <p:nvSpPr>
          <p:cNvPr id="15" name="Google Shape;15;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8"/>
        <p:cNvGrpSpPr/>
        <p:nvPr/>
      </p:nvGrpSpPr>
      <p:grpSpPr>
        <a:xfrm>
          <a:off x="0" y="0"/>
          <a:ext cx="0" cy="0"/>
          <a:chOff x="0" y="0"/>
          <a:chExt cx="0" cy="0"/>
        </a:xfrm>
      </p:grpSpPr>
      <p:sp>
        <p:nvSpPr>
          <p:cNvPr id="19" name="Google Shape;19;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3"/>
        <p:cNvGrpSpPr/>
        <p:nvPr/>
      </p:nvGrpSpPr>
      <p:grpSpPr>
        <a:xfrm>
          <a:off x="0" y="0"/>
          <a:ext cx="0" cy="0"/>
          <a:chOff x="0" y="0"/>
          <a:chExt cx="0" cy="0"/>
        </a:xfrm>
      </p:grpSpPr>
      <p:sp>
        <p:nvSpPr>
          <p:cNvPr id="24" name="Google Shape;24;p8"/>
          <p:cNvSpPr>
            <a:spLocks noGrp="1"/>
          </p:cNvSpPr>
          <p:nvPr>
            <p:ph type="pic" idx="2"/>
          </p:nvPr>
        </p:nvSpPr>
        <p:spPr>
          <a:xfrm>
            <a:off x="1319669" y="2525150"/>
            <a:ext cx="2116082" cy="2117188"/>
          </a:xfrm>
          <a:prstGeom prst="rect">
            <a:avLst/>
          </a:prstGeom>
          <a:noFill/>
          <a:ln>
            <a:noFill/>
          </a:ln>
        </p:spPr>
      </p:sp>
      <p:sp>
        <p:nvSpPr>
          <p:cNvPr id="25" name="Google Shape;25;p8"/>
          <p:cNvSpPr>
            <a:spLocks noGrp="1"/>
          </p:cNvSpPr>
          <p:nvPr>
            <p:ph type="pic" idx="3"/>
          </p:nvPr>
        </p:nvSpPr>
        <p:spPr>
          <a:xfrm>
            <a:off x="3788433" y="2525150"/>
            <a:ext cx="2116082" cy="2117188"/>
          </a:xfrm>
          <a:prstGeom prst="rect">
            <a:avLst/>
          </a:prstGeom>
          <a:noFill/>
          <a:ln>
            <a:noFill/>
          </a:ln>
        </p:spPr>
      </p:sp>
      <p:sp>
        <p:nvSpPr>
          <p:cNvPr id="26" name="Google Shape;26;p8"/>
          <p:cNvSpPr>
            <a:spLocks noGrp="1"/>
          </p:cNvSpPr>
          <p:nvPr>
            <p:ph type="pic" idx="4"/>
          </p:nvPr>
        </p:nvSpPr>
        <p:spPr>
          <a:xfrm>
            <a:off x="6257197" y="2525150"/>
            <a:ext cx="2116082" cy="2117188"/>
          </a:xfrm>
          <a:prstGeom prst="rect">
            <a:avLst/>
          </a:prstGeom>
          <a:noFill/>
          <a:ln>
            <a:noFill/>
          </a:ln>
        </p:spPr>
      </p:sp>
      <p:sp>
        <p:nvSpPr>
          <p:cNvPr id="27" name="Google Shape;27;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8"/>
        <p:cNvGrpSpPr/>
        <p:nvPr/>
      </p:nvGrpSpPr>
      <p:grpSpPr>
        <a:xfrm>
          <a:off x="0" y="0"/>
          <a:ext cx="0" cy="0"/>
          <a:chOff x="0" y="0"/>
          <a:chExt cx="0" cy="0"/>
        </a:xfrm>
      </p:grpSpPr>
      <p:sp>
        <p:nvSpPr>
          <p:cNvPr id="29" name="Google Shape;29;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pic>
        <p:nvPicPr>
          <p:cNvPr id="11" name="Google Shape;11;p1"/>
          <p:cNvPicPr preferRelativeResize="0"/>
          <p:nvPr/>
        </p:nvPicPr>
        <p:blipFill>
          <a:blip r:embed="rId12">
            <a:alphaModFix/>
          </a:blip>
          <a:stretch>
            <a:fillRect/>
          </a:stretch>
        </p:blipFill>
        <p:spPr>
          <a:xfrm>
            <a:off x="266025" y="6263375"/>
            <a:ext cx="1976676" cy="4136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2.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5.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6.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7.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8.jp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19.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jpg"/><Relationship Id="rId5" Type="http://schemas.openxmlformats.org/officeDocument/2006/relationships/image" Target="../media/image20.jp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38" name="Google Shape;38;p12" descr="A picture containing logo&#10;&#10;Description automatically generated"/>
          <p:cNvPicPr preferRelativeResize="0">
            <a:picLocks noGrp="1"/>
          </p:cNvPicPr>
          <p:nvPr>
            <p:ph type="pic" idx="2"/>
          </p:nvPr>
        </p:nvPicPr>
        <p:blipFill rotWithShape="1">
          <a:blip r:embed="rId3">
            <a:alphaModFix/>
          </a:blip>
          <a:srcRect l="19178" t="10216" b="10216"/>
          <a:stretch/>
        </p:blipFill>
        <p:spPr>
          <a:xfrm>
            <a:off x="2338425" y="0"/>
            <a:ext cx="9853575" cy="6858001"/>
          </a:xfrm>
          <a:prstGeom prst="rect">
            <a:avLst/>
          </a:prstGeom>
          <a:noFill/>
          <a:ln>
            <a:noFill/>
          </a:ln>
        </p:spPr>
      </p:pic>
      <p:sp>
        <p:nvSpPr>
          <p:cNvPr id="39" name="Google Shape;39;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12"/>
          <p:cNvSpPr txBox="1"/>
          <p:nvPr/>
        </p:nvSpPr>
        <p:spPr>
          <a:xfrm>
            <a:off x="745723" y="914717"/>
            <a:ext cx="4038600" cy="1569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cs-CZ" sz="2400" b="1">
                <a:solidFill>
                  <a:schemeClr val="dk1"/>
                </a:solidFill>
                <a:latin typeface="Philosopher"/>
                <a:ea typeface="Philosopher"/>
                <a:cs typeface="Philosopher"/>
                <a:sym typeface="Philosopher"/>
              </a:rPr>
              <a:t>Suaugusiųjų švietėjų profesinio tobulėjimo mokymai</a:t>
            </a:r>
            <a:endParaRPr sz="24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a:solidFill>
                <a:schemeClr val="dk1"/>
              </a:solidFill>
              <a:latin typeface="Philosopher"/>
              <a:ea typeface="Philosopher"/>
              <a:cs typeface="Philosopher"/>
              <a:sym typeface="Philosopher"/>
            </a:endParaRPr>
          </a:p>
        </p:txBody>
      </p:sp>
      <p:sp>
        <p:nvSpPr>
          <p:cNvPr id="41" name="Google Shape;41;p12"/>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2 modulis:</a:t>
            </a:r>
            <a:br>
              <a:rPr lang="cs-CZ" sz="2400" b="1" i="0" u="none" strike="noStrike" cap="none">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Mikro-mokymosi išteklių kūrimas mažiau įgūdžių turintiems suaugusiems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3" name="Google Shape;43;p12"/>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Privalumai</a:t>
            </a:r>
            <a:endParaRPr sz="2800" b="1" i="0" u="none" strike="noStrike" cap="non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9" name="Google Shape;149;p21"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50" name="Google Shape;150;p21"/>
          <p:cNvSpPr txBox="1"/>
          <p:nvPr/>
        </p:nvSpPr>
        <p:spPr>
          <a:xfrm>
            <a:off x="1850571" y="2274033"/>
            <a:ext cx="8490900" cy="4155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400" b="1">
                <a:latin typeface="Philosopher"/>
                <a:ea typeface="Philosopher"/>
                <a:cs typeface="Philosopher"/>
                <a:sym typeface="Philosopher"/>
              </a:rPr>
              <a:t>Lankstus ir prieinamas: </a:t>
            </a:r>
            <a:r>
              <a:rPr lang="cs-CZ" sz="2400">
                <a:latin typeface="Philosopher"/>
                <a:ea typeface="Philosopher"/>
                <a:cs typeface="Philosopher"/>
                <a:sym typeface="Philosopher"/>
              </a:rPr>
              <a:t>besimokantieji gali naudotis mikro-mokymo ištekliais bet kuriuo metu, bet kurioje vietoje ir per bet kokį įrenginį.</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b="1">
                <a:latin typeface="Philosopher"/>
                <a:ea typeface="Philosopher"/>
                <a:cs typeface="Philosopher"/>
                <a:sym typeface="Philosopher"/>
              </a:rPr>
              <a:t>Pritaikyta asmeniniams poreikiams: </a:t>
            </a:r>
            <a:r>
              <a:rPr lang="cs-CZ" sz="2400">
                <a:latin typeface="Philosopher"/>
                <a:ea typeface="Philosopher"/>
                <a:cs typeface="Philosopher"/>
                <a:sym typeface="Philosopher"/>
              </a:rPr>
              <a:t>mikro-mokymasis gali būti pritaikytas prie konkrečių besimokančiųjų poreikių ir interesų.</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b="1">
                <a:latin typeface="Philosopher"/>
                <a:ea typeface="Philosopher"/>
                <a:cs typeface="Philosopher"/>
                <a:sym typeface="Philosopher"/>
              </a:rPr>
              <a:t>Įtraukiantis: </a:t>
            </a:r>
            <a:r>
              <a:rPr lang="cs-CZ" sz="2400">
                <a:latin typeface="Philosopher"/>
                <a:ea typeface="Philosopher"/>
                <a:cs typeface="Philosopher"/>
                <a:sym typeface="Philosopher"/>
              </a:rPr>
              <a:t>dėl trumpo ir interaktyvaus mikro-mokymosi pobūdžio jis gali būti patrauklesnis ir malonesnis nei tradicinės mokymosi formos.</a:t>
            </a:r>
            <a:endParaRPr sz="2400">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b="1">
              <a:latin typeface="Philosopher"/>
              <a:ea typeface="Philosopher"/>
              <a:cs typeface="Philosopher"/>
              <a:sym typeface="Philosopher"/>
            </a:endParaRPr>
          </a:p>
        </p:txBody>
      </p:sp>
      <p:pic>
        <p:nvPicPr>
          <p:cNvPr id="151" name="Google Shape;151;p21"/>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Efektyvumas</a:t>
            </a:r>
            <a:endParaRPr sz="2800" b="1" i="0" u="none" strike="noStrike" cap="non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1" name="Google Shape;161;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62" name="Google Shape;162;p22"/>
          <p:cNvSpPr txBox="1"/>
          <p:nvPr/>
        </p:nvSpPr>
        <p:spPr>
          <a:xfrm>
            <a:off x="1850571" y="2274033"/>
            <a:ext cx="8490900" cy="3786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Tyrimai parodė, kad mikro-mokymasis gali būti veiksmingas būdas pateikti informaciją ir </a:t>
            </a:r>
            <a:r>
              <a:rPr lang="cs-CZ" sz="2400" b="1">
                <a:latin typeface="Philosopher"/>
                <a:ea typeface="Philosopher"/>
                <a:cs typeface="Philosopher"/>
                <a:sym typeface="Philosopher"/>
              </a:rPr>
              <a:t>pagerinti mokymosi rezultatus.</a:t>
            </a:r>
            <a:endParaRPr sz="24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Tyrimais nustatyta, kad besimokantieji </a:t>
            </a:r>
            <a:r>
              <a:rPr lang="cs-CZ" sz="2400" b="1">
                <a:latin typeface="Philosopher"/>
                <a:ea typeface="Philosopher"/>
                <a:cs typeface="Philosopher"/>
                <a:sym typeface="Philosopher"/>
              </a:rPr>
              <a:t>atsimena daugiau</a:t>
            </a:r>
            <a:r>
              <a:rPr lang="cs-CZ" sz="2400">
                <a:latin typeface="Philosopher"/>
                <a:ea typeface="Philosopher"/>
                <a:cs typeface="Philosopher"/>
                <a:sym typeface="Philosopher"/>
              </a:rPr>
              <a:t> informacijos, kai ji </a:t>
            </a:r>
            <a:r>
              <a:rPr lang="cs-CZ" sz="2400" b="1">
                <a:latin typeface="Philosopher"/>
                <a:ea typeface="Philosopher"/>
                <a:cs typeface="Philosopher"/>
                <a:sym typeface="Philosopher"/>
              </a:rPr>
              <a:t>pateikiama mažais, tikslingais gabalėliais</a:t>
            </a:r>
            <a:r>
              <a:rPr lang="cs-CZ" sz="2400">
                <a:latin typeface="Philosopher"/>
                <a:ea typeface="Philosopher"/>
                <a:cs typeface="Philosopher"/>
                <a:sym typeface="Philosopher"/>
              </a:rPr>
              <a:t>.</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Mikro-mokymasis taip pat gali padėti padidinti besimokančiųjų motyvaciją ir įsitraukimą, o </a:t>
            </a:r>
            <a:r>
              <a:rPr lang="cs-CZ" sz="2400" b="1">
                <a:latin typeface="Philosopher"/>
                <a:ea typeface="Philosopher"/>
                <a:cs typeface="Philosopher"/>
                <a:sym typeface="Philosopher"/>
              </a:rPr>
              <a:t>tai lemia geresnius mokymosi rezultatus.</a:t>
            </a:r>
            <a:endParaRPr sz="2400" b="1">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a:latin typeface="Philosopher"/>
              <a:ea typeface="Philosopher"/>
              <a:cs typeface="Philosopher"/>
              <a:sym typeface="Philosopher"/>
            </a:endParaRPr>
          </a:p>
        </p:txBody>
      </p:sp>
      <p:pic>
        <p:nvPicPr>
          <p:cNvPr id="163" name="Google Shape;163;p22"/>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Pritaikymas</a:t>
            </a:r>
            <a:endParaRPr sz="2800" b="1" i="0" u="none" strike="noStrike" cap="non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23"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74" name="Google Shape;174;p23"/>
          <p:cNvSpPr txBox="1"/>
          <p:nvPr/>
        </p:nvSpPr>
        <p:spPr>
          <a:xfrm>
            <a:off x="1850570" y="2088976"/>
            <a:ext cx="8490900" cy="4155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Mikro-mokymasis gali būti </a:t>
            </a:r>
            <a:r>
              <a:rPr lang="cs-CZ" sz="2400" b="1">
                <a:latin typeface="Philosopher"/>
                <a:ea typeface="Philosopher"/>
                <a:cs typeface="Philosopher"/>
                <a:sym typeface="Philosopher"/>
              </a:rPr>
              <a:t>taikomas įvairiems mokymosi tikslams,</a:t>
            </a:r>
            <a:r>
              <a:rPr lang="cs-CZ" sz="2400">
                <a:latin typeface="Philosopher"/>
                <a:ea typeface="Philosopher"/>
                <a:cs typeface="Philosopher"/>
                <a:sym typeface="Philosopher"/>
              </a:rPr>
              <a:t> pavyzdžiui, darbo apmokymams, įgūdžių tobulinimui ir asmeniniam tobulėjimui.</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Jis taip pat gali būti </a:t>
            </a:r>
            <a:r>
              <a:rPr lang="cs-CZ" sz="2400" b="1">
                <a:latin typeface="Philosopher"/>
                <a:ea typeface="Philosopher"/>
                <a:cs typeface="Philosopher"/>
                <a:sym typeface="Philosopher"/>
              </a:rPr>
              <a:t>naudojamas įvairiose aplinkose</a:t>
            </a:r>
            <a:r>
              <a:rPr lang="cs-CZ" sz="2400">
                <a:latin typeface="Philosopher"/>
                <a:ea typeface="Philosopher"/>
                <a:cs typeface="Philosopher"/>
                <a:sym typeface="Philosopher"/>
              </a:rPr>
              <a:t>, įskaitant mokyklas, įmones ir ne pelno siekiančias organizacijas.</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Mikro-mokymasis gali būti </a:t>
            </a:r>
            <a:r>
              <a:rPr lang="cs-CZ" sz="2400" b="1">
                <a:latin typeface="Philosopher"/>
                <a:ea typeface="Philosopher"/>
                <a:cs typeface="Philosopher"/>
                <a:sym typeface="Philosopher"/>
              </a:rPr>
              <a:t>ypač veiksmingas mažiau įgūdžių turintiems suaugusiesiems,</a:t>
            </a:r>
            <a:r>
              <a:rPr lang="cs-CZ" sz="2400">
                <a:latin typeface="Philosopher"/>
                <a:ea typeface="Philosopher"/>
                <a:cs typeface="Philosopher"/>
                <a:sym typeface="Philosopher"/>
              </a:rPr>
              <a:t> kurie turi nedaug laiko ar išteklių naudotis tradicinėms mokymosi formomis.</a:t>
            </a:r>
            <a:endParaRPr sz="2400">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a:latin typeface="Philosopher"/>
              <a:ea typeface="Philosopher"/>
              <a:cs typeface="Philosopher"/>
              <a:sym typeface="Philosopher"/>
            </a:endParaRPr>
          </a:p>
        </p:txBody>
      </p:sp>
      <p:pic>
        <p:nvPicPr>
          <p:cNvPr id="175" name="Google Shape;175;p23"/>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Geriausios praktikos</a:t>
            </a:r>
            <a:endParaRPr sz="2800" b="1" i="0" u="none" strike="noStrike" cap="non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5" name="Google Shape;185;p2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6" name="Google Shape;186;p24"/>
          <p:cNvSpPr txBox="1"/>
          <p:nvPr/>
        </p:nvSpPr>
        <p:spPr>
          <a:xfrm>
            <a:off x="1850570" y="2088976"/>
            <a:ext cx="8490900" cy="3417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Norėdami sukurti veiksmingus mikro-mokymo išteklius, atsižvelkite į tikslinės auditorijos </a:t>
            </a:r>
            <a:r>
              <a:rPr lang="cs-CZ" sz="2400" b="1">
                <a:latin typeface="Philosopher"/>
                <a:ea typeface="Philosopher"/>
                <a:cs typeface="Philosopher"/>
                <a:sym typeface="Philosopher"/>
              </a:rPr>
              <a:t>poreikius ir interesus.</a:t>
            </a:r>
            <a:endParaRPr sz="24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Naudokite vaizdinę medžiagą, interaktyvius elementus ir kitus metodus, kad </a:t>
            </a:r>
            <a:r>
              <a:rPr lang="cs-CZ" sz="2400" b="1">
                <a:latin typeface="Philosopher"/>
                <a:ea typeface="Philosopher"/>
                <a:cs typeface="Philosopher"/>
                <a:sym typeface="Philosopher"/>
              </a:rPr>
              <a:t>pritrauktumėte besimokančiųjų dėmesį</a:t>
            </a:r>
            <a:r>
              <a:rPr lang="cs-CZ" sz="2400">
                <a:latin typeface="Philosopher"/>
                <a:ea typeface="Philosopher"/>
                <a:cs typeface="Philosopher"/>
                <a:sym typeface="Philosopher"/>
              </a:rPr>
              <a:t>.</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Turinys turi būti </a:t>
            </a:r>
            <a:r>
              <a:rPr lang="cs-CZ" sz="2400" b="1">
                <a:latin typeface="Philosopher"/>
                <a:ea typeface="Philosopher"/>
                <a:cs typeface="Philosopher"/>
                <a:sym typeface="Philosopher"/>
              </a:rPr>
              <a:t>koncentruotas</a:t>
            </a:r>
            <a:r>
              <a:rPr lang="cs-CZ" sz="2400">
                <a:latin typeface="Philosopher"/>
                <a:ea typeface="Philosopher"/>
                <a:cs typeface="Philosopher"/>
                <a:sym typeface="Philosopher"/>
              </a:rPr>
              <a:t> ir glaustas, pritaikytas konkretiems mokymosi tikslams ir rezultatams.</a:t>
            </a:r>
            <a:endParaRPr sz="2400">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a:latin typeface="Philosopher"/>
              <a:ea typeface="Philosopher"/>
              <a:cs typeface="Philosopher"/>
              <a:sym typeface="Philosopher"/>
            </a:endParaRPr>
          </a:p>
        </p:txBody>
      </p:sp>
      <p:pic>
        <p:nvPicPr>
          <p:cNvPr id="187" name="Google Shape;187;p24"/>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2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3 dalis</a:t>
            </a:r>
            <a:endParaRPr sz="1800" b="1" i="0" u="none" strike="noStrike" cap="non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00" cy="8235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1900">
                <a:solidFill>
                  <a:schemeClr val="dk1"/>
                </a:solidFill>
                <a:latin typeface="Roboto"/>
                <a:ea typeface="Roboto"/>
                <a:cs typeface="Roboto"/>
                <a:sym typeface="Roboto"/>
              </a:rPr>
              <a:t>Skaitmeninės priemonės ir platformos, skirtos mikro-mokymo ištekliams kurti</a:t>
            </a:r>
            <a:endParaRPr sz="1900" b="0" i="0" u="none" strike="noStrike" cap="none">
              <a:solidFill>
                <a:schemeClr val="dk1"/>
              </a:solidFill>
              <a:latin typeface="Roboto"/>
              <a:ea typeface="Roboto"/>
              <a:cs typeface="Roboto"/>
              <a:sym typeface="Roboto"/>
            </a:endParaRPr>
          </a:p>
        </p:txBody>
      </p:sp>
      <p:pic>
        <p:nvPicPr>
          <p:cNvPr id="196" name="Google Shape;196;p25"/>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Skaitmeniniai įrankiai</a:t>
            </a:r>
            <a:endParaRPr sz="2800" b="1" i="0" u="none" strike="noStrike" cap="non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2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07" name="Google Shape;207;p26"/>
          <p:cNvSpPr txBox="1"/>
          <p:nvPr/>
        </p:nvSpPr>
        <p:spPr>
          <a:xfrm>
            <a:off x="1576771" y="1720840"/>
            <a:ext cx="9396600" cy="34170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cs-CZ" sz="2400">
                <a:latin typeface="Philosopher"/>
                <a:ea typeface="Philosopher"/>
                <a:cs typeface="Philosopher"/>
                <a:sym typeface="Philosopher"/>
              </a:rPr>
              <a:t>Skaitmeninės priemonės ir platformos atlieka labai svarbų vaidmenį kuriant veiksmingus mikro-mokymosi išteklius. Jos siūlo daugybę funkcijų,kad </a:t>
            </a:r>
            <a:r>
              <a:rPr lang="cs-CZ" sz="2400" b="1">
                <a:latin typeface="Philosopher"/>
                <a:ea typeface="Philosopher"/>
                <a:cs typeface="Philosopher"/>
                <a:sym typeface="Philosopher"/>
              </a:rPr>
              <a:t>pagerintų mokymosi patirtį.</a:t>
            </a:r>
            <a:r>
              <a:rPr lang="cs-CZ" sz="2400">
                <a:latin typeface="Philosopher"/>
                <a:ea typeface="Philosopher"/>
                <a:cs typeface="Philosopher"/>
                <a:sym typeface="Philosopher"/>
              </a:rPr>
              <a:t> </a:t>
            </a:r>
            <a:endParaRPr sz="24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cs-CZ" sz="2400">
                <a:latin typeface="Philosopher"/>
                <a:ea typeface="Philosopher"/>
                <a:cs typeface="Philosopher"/>
                <a:sym typeface="Philosopher"/>
              </a:rPr>
              <a:t>Šios priemonės leidžia švietėjams </a:t>
            </a:r>
            <a:r>
              <a:rPr lang="cs-CZ" sz="2400" b="1">
                <a:latin typeface="Philosopher"/>
                <a:ea typeface="Philosopher"/>
                <a:cs typeface="Philosopher"/>
                <a:sym typeface="Philosopher"/>
              </a:rPr>
              <a:t>kurti interaktyvų</a:t>
            </a:r>
            <a:r>
              <a:rPr lang="cs-CZ" sz="2400">
                <a:latin typeface="Philosopher"/>
                <a:ea typeface="Philosopher"/>
                <a:cs typeface="Philosopher"/>
                <a:sym typeface="Philosopher"/>
              </a:rPr>
              <a:t> turinį, įtraukiant skirtingas medijas, pavyzdžiui, vaizdo įrašus, paveikslėlius, viktorinas. Švietėjai gali pritaikyti skaitmeninius įrankius, kad jie atitiktų konkrečius mokymosi tikslus ir </a:t>
            </a:r>
            <a:r>
              <a:rPr lang="cs-CZ" sz="2400" b="1">
                <a:latin typeface="Philosopher"/>
                <a:ea typeface="Philosopher"/>
                <a:cs typeface="Philosopher"/>
                <a:sym typeface="Philosopher"/>
              </a:rPr>
              <a:t>tenkintų auditorijos poreikius</a:t>
            </a:r>
            <a:r>
              <a:rPr lang="cs-CZ" sz="2400">
                <a:latin typeface="Philosopher"/>
                <a:ea typeface="Philosopher"/>
                <a:cs typeface="Philosopher"/>
                <a:sym typeface="Philosopher"/>
              </a:rPr>
              <a:t>.</a:t>
            </a:r>
            <a:endParaRPr sz="2400">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400">
              <a:latin typeface="Philosopher"/>
              <a:ea typeface="Philosopher"/>
              <a:cs typeface="Philosopher"/>
              <a:sym typeface="Philosopher"/>
            </a:endParaRPr>
          </a:p>
        </p:txBody>
      </p:sp>
      <p:pic>
        <p:nvPicPr>
          <p:cNvPr id="208" name="Google Shape;208;p26"/>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Skaitmeniniai įrankiai</a:t>
            </a:r>
            <a:endParaRPr sz="2800" b="1" i="0" u="none" strike="noStrike" cap="non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8" name="Google Shape;218;p27"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19" name="Google Shape;219;p27"/>
          <p:cNvSpPr txBox="1"/>
          <p:nvPr/>
        </p:nvSpPr>
        <p:spPr>
          <a:xfrm>
            <a:off x="1576771" y="1524317"/>
            <a:ext cx="9396600" cy="48948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cs-CZ" sz="2600">
                <a:latin typeface="Philosopher"/>
                <a:ea typeface="Philosopher"/>
                <a:cs typeface="Philosopher"/>
                <a:sym typeface="Philosopher"/>
              </a:rPr>
              <a:t>Šiomis priemonėmis palengvinamas bendradarbiavimas, todėl švietėjai gali dirbti kartu kurdami mikro-mokymo išteklius. Pasinaudodami skaitmeninių priemonių ir platformų galimybėmis, švietėjai gali padaryti mikro-mokymąsi prieinamą ir pritaikomą įvairioms auditorijoms. Taip skatinama </a:t>
            </a:r>
            <a:r>
              <a:rPr lang="cs-CZ" sz="2600" b="1">
                <a:latin typeface="Philosopher"/>
                <a:ea typeface="Philosopher"/>
                <a:cs typeface="Philosopher"/>
                <a:sym typeface="Philosopher"/>
              </a:rPr>
              <a:t>įtrauktis ir  individualizuota mokymosi patirtis. </a:t>
            </a:r>
            <a:endParaRPr sz="2600" b="1">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26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cs-CZ" sz="2600">
                <a:latin typeface="Philosopher"/>
                <a:ea typeface="Philosopher"/>
                <a:cs typeface="Philosopher"/>
                <a:sym typeface="Philosopher"/>
              </a:rPr>
              <a:t>Renkantis priemones ir platformas, svarbu jas suderinti su auditorijos mokymosi tikslais ir reikalavimais. Užtikrinti, kad pasirinktos </a:t>
            </a:r>
            <a:r>
              <a:rPr lang="cs-CZ" sz="2600" b="1">
                <a:latin typeface="Philosopher"/>
                <a:ea typeface="Philosopher"/>
                <a:cs typeface="Philosopher"/>
                <a:sym typeface="Philosopher"/>
              </a:rPr>
              <a:t>priemonės veiksmingai padėtų kurti</a:t>
            </a:r>
            <a:r>
              <a:rPr lang="cs-CZ" sz="2600">
                <a:latin typeface="Philosopher"/>
                <a:ea typeface="Philosopher"/>
                <a:cs typeface="Philosopher"/>
                <a:sym typeface="Philosopher"/>
              </a:rPr>
              <a:t> paveikius mikro-mokymosi išteklius.</a:t>
            </a:r>
            <a:endParaRPr sz="2600">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600">
              <a:latin typeface="Philosopher"/>
              <a:ea typeface="Philosopher"/>
              <a:cs typeface="Philosopher"/>
              <a:sym typeface="Philosopher"/>
            </a:endParaRPr>
          </a:p>
        </p:txBody>
      </p:sp>
      <p:pic>
        <p:nvPicPr>
          <p:cNvPr id="220" name="Google Shape;220;p27"/>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2 veikla: </a:t>
            </a:r>
            <a:r>
              <a:rPr lang="cs-CZ" sz="2400" b="1">
                <a:solidFill>
                  <a:schemeClr val="dk1"/>
                </a:solidFill>
                <a:latin typeface="Philosopher"/>
                <a:ea typeface="Philosopher"/>
                <a:cs typeface="Philosopher"/>
                <a:sym typeface="Philosopher"/>
              </a:rPr>
              <a:t>diskusija</a:t>
            </a:r>
            <a:endParaRPr sz="2400" b="1" i="0" u="none" strike="noStrike" cap="non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0" name="Google Shape;230;p2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31" name="Google Shape;231;p28"/>
          <p:cNvSpPr txBox="1"/>
          <p:nvPr/>
        </p:nvSpPr>
        <p:spPr>
          <a:xfrm>
            <a:off x="707571" y="1718434"/>
            <a:ext cx="10651200" cy="3848100"/>
          </a:xfrm>
          <a:prstGeom prst="rect">
            <a:avLst/>
          </a:prstGeom>
          <a:noFill/>
          <a:ln>
            <a:noFill/>
          </a:ln>
        </p:spPr>
        <p:txBody>
          <a:bodyPr spcFirstLastPara="1" wrap="square" lIns="91425" tIns="45700" rIns="91425" bIns="45700" anchor="t" anchorCtr="0">
            <a:spAutoFit/>
          </a:bodyPr>
          <a:lstStyle/>
          <a:p>
            <a:pPr marL="457200" lvl="0" indent="-355600" algn="just" rtl="0">
              <a:spcBef>
                <a:spcPts val="0"/>
              </a:spcBef>
              <a:spcAft>
                <a:spcPts val="0"/>
              </a:spcAft>
              <a:buSzPts val="2000"/>
              <a:buAutoNum type="arabicPeriod"/>
            </a:pPr>
            <a:r>
              <a:rPr lang="cs-CZ" sz="2000">
                <a:latin typeface="Philosopher"/>
                <a:ea typeface="Philosopher"/>
                <a:cs typeface="Philosopher"/>
                <a:sym typeface="Philosopher"/>
              </a:rPr>
              <a:t>Suskirstykite dalyvius į mažas </a:t>
            </a:r>
            <a:r>
              <a:rPr lang="cs-CZ" sz="2000" b="1">
                <a:latin typeface="Philosopher"/>
                <a:ea typeface="Philosopher"/>
                <a:cs typeface="Philosopher"/>
                <a:sym typeface="Philosopher"/>
              </a:rPr>
              <a:t>grupes po 4-6 žmones</a:t>
            </a:r>
            <a:r>
              <a:rPr lang="cs-CZ" sz="2000">
                <a:latin typeface="Philosopher"/>
                <a:ea typeface="Philosopher"/>
                <a:cs typeface="Philosopher"/>
                <a:sym typeface="Philosopher"/>
              </a:rPr>
              <a:t>.</a:t>
            </a:r>
            <a:endParaRPr sz="2000">
              <a:latin typeface="Philosopher"/>
              <a:ea typeface="Philosopher"/>
              <a:cs typeface="Philosopher"/>
              <a:sym typeface="Philosopher"/>
            </a:endParaRPr>
          </a:p>
          <a:p>
            <a:pPr marL="457200" lvl="0" indent="-355600" algn="just" rtl="0">
              <a:spcBef>
                <a:spcPts val="0"/>
              </a:spcBef>
              <a:spcAft>
                <a:spcPts val="0"/>
              </a:spcAft>
              <a:buSzPts val="2000"/>
              <a:buAutoNum type="arabicPeriod"/>
            </a:pPr>
            <a:r>
              <a:rPr lang="cs-CZ" sz="2000">
                <a:latin typeface="Philosopher"/>
                <a:ea typeface="Philosopher"/>
                <a:cs typeface="Philosopher"/>
                <a:sym typeface="Philosopher"/>
              </a:rPr>
              <a:t>Kiekvienai grupei pateikite skaitmeninių įrankių ir platformų sąrašą. Naudokite tą patį, kurį pateikėte anksčiau arba </a:t>
            </a:r>
            <a:r>
              <a:rPr lang="cs-CZ" sz="2000" b="1">
                <a:latin typeface="Philosopher"/>
                <a:ea typeface="Philosopher"/>
                <a:cs typeface="Philosopher"/>
                <a:sym typeface="Philosopher"/>
              </a:rPr>
              <a:t>pritaikykite jį pagal užduotį.</a:t>
            </a:r>
            <a:endParaRPr sz="2000" b="1">
              <a:latin typeface="Philosopher"/>
              <a:ea typeface="Philosopher"/>
              <a:cs typeface="Philosopher"/>
              <a:sym typeface="Philosopher"/>
            </a:endParaRPr>
          </a:p>
          <a:p>
            <a:pPr marL="457200" lvl="0" indent="-355600" algn="just" rtl="0">
              <a:spcBef>
                <a:spcPts val="0"/>
              </a:spcBef>
              <a:spcAft>
                <a:spcPts val="0"/>
              </a:spcAft>
              <a:buSzPts val="2000"/>
              <a:buAutoNum type="arabicPeriod"/>
            </a:pPr>
            <a:r>
              <a:rPr lang="cs-CZ" sz="2000">
                <a:latin typeface="Philosopher"/>
                <a:ea typeface="Philosopher"/>
                <a:cs typeface="Philosopher"/>
                <a:sym typeface="Philosopher"/>
              </a:rPr>
              <a:t>Tegul dalyviai grupėse aptaria pasirinktą priemonę ar platformą </a:t>
            </a:r>
            <a:r>
              <a:rPr lang="cs-CZ" sz="2000" b="1">
                <a:latin typeface="Philosopher"/>
                <a:ea typeface="Philosopher"/>
                <a:cs typeface="Philosopher"/>
                <a:sym typeface="Philosopher"/>
              </a:rPr>
              <a:t>pagal nurodytus</a:t>
            </a:r>
            <a:r>
              <a:rPr lang="cs-CZ" sz="2000">
                <a:latin typeface="Philosopher"/>
                <a:ea typeface="Philosopher"/>
                <a:cs typeface="Philosopher"/>
                <a:sym typeface="Philosopher"/>
              </a:rPr>
              <a:t> </a:t>
            </a:r>
            <a:r>
              <a:rPr lang="cs-CZ" sz="2000" b="1">
                <a:latin typeface="Philosopher"/>
                <a:ea typeface="Philosopher"/>
                <a:cs typeface="Philosopher"/>
                <a:sym typeface="Philosopher"/>
              </a:rPr>
              <a:t>punktus</a:t>
            </a:r>
            <a:r>
              <a:rPr lang="cs-CZ" sz="2000">
                <a:latin typeface="Philosopher"/>
                <a:ea typeface="Philosopher"/>
                <a:cs typeface="Philosopher"/>
                <a:sym typeface="Philosopher"/>
              </a:rPr>
              <a:t>:</a:t>
            </a:r>
            <a:endParaRPr sz="2000">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Ar patogu naudotis priemone / platforma? Ar reikalingi kokie nors techniniai ar projektavimo įgūdžiai?</a:t>
            </a:r>
            <a:endParaRPr sz="1600" i="1">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Kokias konkrečias savybes ir funkcijas siūlo priemonė / platforma? Kaip jos padeda kurti mikro-mokymo išteklius?</a:t>
            </a:r>
            <a:endParaRPr sz="1600" i="1">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Ar galima priemonę / platformą pritaikyti prie konkrečių poreikių ir pageidavimų?</a:t>
            </a:r>
            <a:endParaRPr sz="1600" i="1">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Kaip priemonė / platforma palengvina interaktyvumą ir besimokančiųjų įsitraukimą?</a:t>
            </a:r>
            <a:endParaRPr sz="1600" i="1">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Ar priemonė / platforma leidžia bendradarbiauti švietėjams ar besimokantiesiems?</a:t>
            </a:r>
            <a:endParaRPr sz="1600" i="1">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Ar priemonė ir (arba) platforma yra įperkama? Ar ji lengvai prieinama, ypač mažiau įgūdžių turintiems suaugusiesiems?</a:t>
            </a:r>
            <a:endParaRPr sz="1600" i="1">
              <a:latin typeface="Philosopher"/>
              <a:ea typeface="Philosopher"/>
              <a:cs typeface="Philosopher"/>
              <a:sym typeface="Philosopher"/>
            </a:endParaRPr>
          </a:p>
          <a:p>
            <a:pPr marL="457200" lvl="0" indent="-330200" algn="just" rtl="0">
              <a:spcBef>
                <a:spcPts val="0"/>
              </a:spcBef>
              <a:spcAft>
                <a:spcPts val="0"/>
              </a:spcAft>
              <a:buSzPts val="1600"/>
              <a:buChar char="•"/>
            </a:pPr>
            <a:r>
              <a:rPr lang="cs-CZ" sz="1600" i="1">
                <a:latin typeface="Philosopher"/>
                <a:ea typeface="Philosopher"/>
                <a:cs typeface="Philosopher"/>
                <a:sym typeface="Philosopher"/>
              </a:rPr>
              <a:t>Pasidalykite pavyzdžiais ar sėkmės istorijomis, kaip priemonė / platforma buvo efektyviai panaudota mikro-mokymuisi.</a:t>
            </a:r>
            <a:endParaRPr sz="1600" i="1">
              <a:latin typeface="Philosopher"/>
              <a:ea typeface="Philosopher"/>
              <a:cs typeface="Philosopher"/>
              <a:sym typeface="Philosopher"/>
            </a:endParaRPr>
          </a:p>
        </p:txBody>
      </p:sp>
      <p:pic>
        <p:nvPicPr>
          <p:cNvPr id="232" name="Google Shape;232;p28"/>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1" name="Google Shape;241;p29"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42" name="Google Shape;242;p29"/>
          <p:cNvSpPr txBox="1"/>
          <p:nvPr/>
        </p:nvSpPr>
        <p:spPr>
          <a:xfrm>
            <a:off x="707571" y="1718434"/>
            <a:ext cx="10651200" cy="40944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SzPts val="1100"/>
              <a:buNone/>
            </a:pPr>
            <a:r>
              <a:rPr lang="cs-CZ" sz="2000">
                <a:latin typeface="Philosopher"/>
                <a:ea typeface="Philosopher"/>
                <a:cs typeface="Philosopher"/>
                <a:sym typeface="Philosopher"/>
              </a:rPr>
              <a:t>4. Paskatinkite dalyvius pasidalyti savo patirtimis, įžvalgomis ir nuomonėmis apie priemones ir (arba) platformas. </a:t>
            </a:r>
            <a:r>
              <a:rPr lang="cs-CZ" sz="2000" b="1">
                <a:latin typeface="Philosopher"/>
                <a:ea typeface="Philosopher"/>
                <a:cs typeface="Philosopher"/>
                <a:sym typeface="Philosopher"/>
              </a:rPr>
              <a:t>Kokie jų privalumai ir trūkumai? </a:t>
            </a:r>
            <a:r>
              <a:rPr lang="cs-CZ" sz="2000">
                <a:latin typeface="Philosopher"/>
                <a:ea typeface="Philosopher"/>
                <a:cs typeface="Philosopher"/>
                <a:sym typeface="Philosopher"/>
              </a:rPr>
              <a:t>Su kokiais iššūkiais susidūrėte, kokias praktikas ar patarimus pritaikėte? </a:t>
            </a:r>
            <a:endParaRPr sz="2000">
              <a:latin typeface="Philosopher"/>
              <a:ea typeface="Philosopher"/>
              <a:cs typeface="Philosopher"/>
              <a:sym typeface="Philosopher"/>
            </a:endParaRPr>
          </a:p>
          <a:p>
            <a:pPr marL="0" lvl="0" indent="0" algn="just" rtl="0">
              <a:spcBef>
                <a:spcPts val="0"/>
              </a:spcBef>
              <a:spcAft>
                <a:spcPts val="0"/>
              </a:spcAft>
              <a:buSzPts val="1100"/>
              <a:buNone/>
            </a:pPr>
            <a:r>
              <a:rPr lang="cs-CZ" sz="2000">
                <a:latin typeface="Philosopher"/>
                <a:ea typeface="Philosopher"/>
                <a:cs typeface="Philosopher"/>
                <a:sym typeface="Philosopher"/>
              </a:rPr>
              <a:t>5. Kaip moderatorius, judėkite tarp grupių, aktyviai klausykitės diskusijų ir </a:t>
            </a:r>
            <a:r>
              <a:rPr lang="cs-CZ" sz="2000" b="1">
                <a:latin typeface="Philosopher"/>
                <a:ea typeface="Philosopher"/>
                <a:cs typeface="Philosopher"/>
                <a:sym typeface="Philosopher"/>
              </a:rPr>
              <a:t>užduokite nukreipiančius</a:t>
            </a:r>
            <a:r>
              <a:rPr lang="cs-CZ" sz="2000">
                <a:latin typeface="Philosopher"/>
                <a:ea typeface="Philosopher"/>
                <a:cs typeface="Philosopher"/>
                <a:sym typeface="Philosopher"/>
              </a:rPr>
              <a:t> klausimus, kad paskatintumėte gilesnius pokalbius ir apmąstymus.</a:t>
            </a:r>
            <a:endParaRPr sz="2000">
              <a:latin typeface="Philosopher"/>
              <a:ea typeface="Philosopher"/>
              <a:cs typeface="Philosopher"/>
              <a:sym typeface="Philosopher"/>
            </a:endParaRPr>
          </a:p>
          <a:p>
            <a:pPr marL="0" lvl="0" indent="0" algn="just" rtl="0">
              <a:spcBef>
                <a:spcPts val="0"/>
              </a:spcBef>
              <a:spcAft>
                <a:spcPts val="0"/>
              </a:spcAft>
              <a:buSzPts val="1100"/>
              <a:buNone/>
            </a:pPr>
            <a:r>
              <a:rPr lang="cs-CZ" sz="2000">
                <a:latin typeface="Philosopher"/>
                <a:ea typeface="Philosopher"/>
                <a:cs typeface="Philosopher"/>
                <a:sym typeface="Philosopher"/>
              </a:rPr>
              <a:t>6. Pasibaigus nustatytam diskusijų laikui, vėl suburkite grupes į vieną visumą ir inicijuokite </a:t>
            </a:r>
            <a:r>
              <a:rPr lang="cs-CZ" sz="2000" b="1">
                <a:latin typeface="Philosopher"/>
                <a:ea typeface="Philosopher"/>
                <a:cs typeface="Philosopher"/>
                <a:sym typeface="Philosopher"/>
              </a:rPr>
              <a:t>bendrą diskusiją</a:t>
            </a:r>
            <a:r>
              <a:rPr lang="cs-CZ" sz="2000">
                <a:latin typeface="Philosopher"/>
                <a:ea typeface="Philosopher"/>
                <a:cs typeface="Philosopher"/>
                <a:sym typeface="Philosopher"/>
              </a:rPr>
              <a:t>.</a:t>
            </a:r>
            <a:endParaRPr sz="2000">
              <a:latin typeface="Philosopher"/>
              <a:ea typeface="Philosopher"/>
              <a:cs typeface="Philosopher"/>
              <a:sym typeface="Philosopher"/>
            </a:endParaRPr>
          </a:p>
          <a:p>
            <a:pPr marL="0" lvl="0" indent="0" algn="just" rtl="0">
              <a:spcBef>
                <a:spcPts val="0"/>
              </a:spcBef>
              <a:spcAft>
                <a:spcPts val="0"/>
              </a:spcAft>
              <a:buSzPts val="1100"/>
              <a:buNone/>
            </a:pPr>
            <a:r>
              <a:rPr lang="cs-CZ" sz="2000">
                <a:latin typeface="Philosopher"/>
                <a:ea typeface="Philosopher"/>
                <a:cs typeface="Philosopher"/>
                <a:sym typeface="Philosopher"/>
              </a:rPr>
              <a:t>7. Bendros diskusijos metu paprašykite kiekvienos grupės pasidalyti </a:t>
            </a:r>
            <a:r>
              <a:rPr lang="cs-CZ" sz="2000" b="1">
                <a:latin typeface="Philosopher"/>
                <a:ea typeface="Philosopher"/>
                <a:cs typeface="Philosopher"/>
                <a:sym typeface="Philosopher"/>
              </a:rPr>
              <a:t>pagrindinėmis išvadomis ir įžvalgomis</a:t>
            </a:r>
            <a:r>
              <a:rPr lang="cs-CZ" sz="2000">
                <a:latin typeface="Philosopher"/>
                <a:ea typeface="Philosopher"/>
                <a:cs typeface="Philosopher"/>
                <a:sym typeface="Philosopher"/>
              </a:rPr>
              <a:t>. Paskatinkite dalyvius pasidalinti savais požiūriais ir užduoti klausimus.</a:t>
            </a:r>
            <a:endParaRPr sz="2000">
              <a:latin typeface="Philosopher"/>
              <a:ea typeface="Philosopher"/>
              <a:cs typeface="Philosopher"/>
              <a:sym typeface="Philosopher"/>
            </a:endParaRPr>
          </a:p>
          <a:p>
            <a:pPr marL="0" lvl="0" indent="0" algn="just" rtl="0">
              <a:spcBef>
                <a:spcPts val="0"/>
              </a:spcBef>
              <a:spcAft>
                <a:spcPts val="0"/>
              </a:spcAft>
              <a:buSzPts val="1100"/>
              <a:buNone/>
            </a:pPr>
            <a:r>
              <a:rPr lang="cs-CZ" sz="2000">
                <a:latin typeface="Philosopher"/>
                <a:ea typeface="Philosopher"/>
                <a:cs typeface="Philosopher"/>
                <a:sym typeface="Philosopher"/>
              </a:rPr>
              <a:t>8. </a:t>
            </a:r>
            <a:r>
              <a:rPr lang="cs-CZ" sz="2000" b="1">
                <a:latin typeface="Philosopher"/>
                <a:ea typeface="Philosopher"/>
                <a:cs typeface="Philosopher"/>
                <a:sym typeface="Philosopher"/>
              </a:rPr>
              <a:t>Apibendrinkite</a:t>
            </a:r>
            <a:r>
              <a:rPr lang="cs-CZ" sz="2000">
                <a:latin typeface="Philosopher"/>
                <a:ea typeface="Philosopher"/>
                <a:cs typeface="Philosopher"/>
                <a:sym typeface="Philosopher"/>
              </a:rPr>
              <a:t> pagrindinius diskusijos metu iškeltus klausimus ir išryškėjusius dėsningumus.</a:t>
            </a:r>
            <a:endParaRPr sz="2000">
              <a:latin typeface="Philosopher"/>
              <a:ea typeface="Philosopher"/>
              <a:cs typeface="Philosopher"/>
              <a:sym typeface="Philosopher"/>
            </a:endParaRPr>
          </a:p>
          <a:p>
            <a:pPr marL="0" lvl="0" indent="0" algn="just" rtl="0">
              <a:spcBef>
                <a:spcPts val="0"/>
              </a:spcBef>
              <a:spcAft>
                <a:spcPts val="0"/>
              </a:spcAft>
              <a:buSzPts val="1100"/>
              <a:buNone/>
            </a:pPr>
            <a:r>
              <a:rPr lang="cs-CZ" sz="2000">
                <a:latin typeface="Philosopher"/>
                <a:ea typeface="Philosopher"/>
                <a:cs typeface="Philosopher"/>
                <a:sym typeface="Philosopher"/>
              </a:rPr>
              <a:t>9. Užbaigę diskusiją padarykite trumpą </a:t>
            </a:r>
            <a:r>
              <a:rPr lang="cs-CZ" sz="2000" b="1">
                <a:latin typeface="Philosopher"/>
                <a:ea typeface="Philosopher"/>
                <a:cs typeface="Philosopher"/>
                <a:sym typeface="Philosopher"/>
              </a:rPr>
              <a:t>apmąstymų sesiją,</a:t>
            </a:r>
            <a:r>
              <a:rPr lang="cs-CZ" sz="2000">
                <a:latin typeface="Philosopher"/>
                <a:ea typeface="Philosopher"/>
                <a:cs typeface="Philosopher"/>
                <a:sym typeface="Philosopher"/>
              </a:rPr>
              <a:t> kurios metu dalyviai gali pasidalyti pagrindinėmis diskusijos </a:t>
            </a:r>
            <a:r>
              <a:rPr lang="cs-CZ" sz="2000" b="1">
                <a:latin typeface="Philosopher"/>
                <a:ea typeface="Philosopher"/>
                <a:cs typeface="Philosopher"/>
                <a:sym typeface="Philosopher"/>
              </a:rPr>
              <a:t>išvadomis</a:t>
            </a:r>
            <a:r>
              <a:rPr lang="cs-CZ" sz="2000">
                <a:latin typeface="Philosopher"/>
                <a:ea typeface="Philosopher"/>
                <a:cs typeface="Philosopher"/>
                <a:sym typeface="Philosopher"/>
              </a:rPr>
              <a:t>.</a:t>
            </a:r>
            <a:endParaRPr sz="2000">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000">
              <a:latin typeface="Philosopher"/>
              <a:ea typeface="Philosopher"/>
              <a:cs typeface="Philosopher"/>
              <a:sym typeface="Philosopher"/>
            </a:endParaRPr>
          </a:p>
        </p:txBody>
      </p:sp>
      <p:sp>
        <p:nvSpPr>
          <p:cNvPr id="243" name="Google Shape;243;p29"/>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2 veikla: diskusija</a:t>
            </a:r>
            <a:endParaRPr sz="2400" b="1">
              <a:solidFill>
                <a:schemeClr val="dk1"/>
              </a:solidFill>
              <a:latin typeface="Philosopher"/>
              <a:ea typeface="Philosopher"/>
              <a:cs typeface="Philosopher"/>
              <a:sym typeface="Philosopher"/>
            </a:endParaRPr>
          </a:p>
        </p:txBody>
      </p:sp>
      <p:pic>
        <p:nvPicPr>
          <p:cNvPr id="244" name="Google Shape;244;p29"/>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0"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0"/>
          <p:cNvSpPr txBox="1"/>
          <p:nvPr/>
        </p:nvSpPr>
        <p:spPr>
          <a:xfrm>
            <a:off x="3347848" y="2091575"/>
            <a:ext cx="54963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a:solidFill>
                  <a:schemeClr val="dk1"/>
                </a:solidFill>
                <a:latin typeface="Roboto"/>
                <a:ea typeface="Roboto"/>
                <a:cs typeface="Roboto"/>
                <a:sym typeface="Roboto"/>
              </a:rPr>
              <a:t>PERTRAUKA</a:t>
            </a:r>
            <a:r>
              <a:rPr lang="cs-CZ" sz="6600" b="0" i="0" u="none" strike="noStrike" cap="none">
                <a:solidFill>
                  <a:schemeClr val="dk1"/>
                </a:solidFill>
                <a:latin typeface="Roboto"/>
                <a:ea typeface="Roboto"/>
                <a:cs typeface="Roboto"/>
                <a:sym typeface="Roboto"/>
              </a:rPr>
              <a:t>!</a:t>
            </a:r>
            <a:endParaRPr sz="6600" b="0" i="0" u="none" strike="noStrike" cap="none">
              <a:solidFill>
                <a:schemeClr val="dk1"/>
              </a:solidFill>
              <a:latin typeface="Roboto"/>
              <a:ea typeface="Roboto"/>
              <a:cs typeface="Roboto"/>
              <a:sym typeface="Roboto"/>
            </a:endParaRPr>
          </a:p>
        </p:txBody>
      </p:sp>
      <p:pic>
        <p:nvPicPr>
          <p:cNvPr id="252" name="Google Shape;252;p30"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53" name="Google Shape;253;p30"/>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 name="Google Shape;49;p13"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50" name="Google Shape;50;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2 modulis</a:t>
            </a:r>
            <a:endParaRPr sz="1800" b="1" i="0" u="none" strike="noStrike" cap="none">
              <a:solidFill>
                <a:schemeClr val="dk1"/>
              </a:solidFill>
              <a:latin typeface="Philosopher"/>
              <a:ea typeface="Philosopher"/>
              <a:cs typeface="Philosopher"/>
              <a:sym typeface="Philosopher"/>
            </a:endParaRPr>
          </a:p>
        </p:txBody>
      </p:sp>
      <p:sp>
        <p:nvSpPr>
          <p:cNvPr id="51" name="Google Shape;51;p13"/>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2000"/>
              <a:buFont typeface="Arial"/>
              <a:buNone/>
            </a:pPr>
            <a:r>
              <a:rPr lang="cs-CZ" sz="2000">
                <a:solidFill>
                  <a:schemeClr val="dk1"/>
                </a:solidFill>
                <a:latin typeface="Roboto"/>
                <a:ea typeface="Roboto"/>
                <a:cs typeface="Roboto"/>
                <a:sym typeface="Roboto"/>
              </a:rPr>
              <a:t>Šį modulį sudaro 14 valandų mokymosi turinio.</a:t>
            </a:r>
            <a:endParaRPr sz="2000" b="0" i="0" u="none" strike="noStrike" cap="none">
              <a:solidFill>
                <a:schemeClr val="dk1"/>
              </a:solidFill>
              <a:latin typeface="Roboto"/>
              <a:ea typeface="Roboto"/>
              <a:cs typeface="Roboto"/>
              <a:sym typeface="Roboto"/>
            </a:endParaRPr>
          </a:p>
        </p:txBody>
      </p:sp>
      <p:sp>
        <p:nvSpPr>
          <p:cNvPr id="52" name="Google Shape;52;p13"/>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6 valandos </a:t>
            </a:r>
            <a:endParaRPr sz="2400" b="1">
              <a:solidFill>
                <a:schemeClr val="dk1"/>
              </a:solidFill>
              <a:latin typeface="Philosopher"/>
              <a:ea typeface="Philosopher"/>
              <a:cs typeface="Philosopher"/>
              <a:sym typeface="Philosopher"/>
            </a:endParaRPr>
          </a:p>
          <a:p>
            <a:pPr marL="0" lvl="0" indent="0" algn="l"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gyvo (F2F) mokymosi </a:t>
            </a:r>
            <a:endParaRPr sz="3200" b="1">
              <a:solidFill>
                <a:schemeClr val="dk1"/>
              </a:solidFill>
              <a:latin typeface="Philosopher"/>
              <a:ea typeface="Philosopher"/>
              <a:cs typeface="Philosopher"/>
              <a:sym typeface="Philosopher"/>
            </a:endParaRPr>
          </a:p>
        </p:txBody>
      </p:sp>
      <p:sp>
        <p:nvSpPr>
          <p:cNvPr id="53" name="Google Shape;53;p13"/>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8 valandos savarankiško mokymosi </a:t>
            </a:r>
            <a:endParaRPr sz="3200" b="1">
              <a:solidFill>
                <a:schemeClr val="dk1"/>
              </a:solidFill>
              <a:latin typeface="Philosopher"/>
              <a:ea typeface="Philosopher"/>
              <a:cs typeface="Philosopher"/>
              <a:sym typeface="Philosopher"/>
            </a:endParaRPr>
          </a:p>
        </p:txBody>
      </p:sp>
      <p:sp>
        <p:nvSpPr>
          <p:cNvPr id="54" name="Google Shape;54;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Šis pristatymas apima 6 valandas gyvo (F2F) mokymosi.</a:t>
            </a:r>
            <a:endParaRPr sz="1600">
              <a:solidFill>
                <a:schemeClr val="dk1"/>
              </a:solidFill>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cs-CZ" sz="1600">
                <a:solidFill>
                  <a:schemeClr val="dk1"/>
                </a:solidFill>
                <a:latin typeface="Roboto"/>
                <a:ea typeface="Roboto"/>
                <a:cs typeface="Roboto"/>
                <a:sym typeface="Roboto"/>
              </a:rPr>
              <a:t>Kartu su juo pateikiamas pamokos planas vedėjui.</a:t>
            </a:r>
            <a:endParaRPr sz="1600">
              <a:solidFill>
                <a:schemeClr val="dk1"/>
              </a:solidFill>
              <a:latin typeface="Roboto"/>
              <a:ea typeface="Roboto"/>
              <a:cs typeface="Roboto"/>
              <a:sym typeface="Roboto"/>
            </a:endParaRPr>
          </a:p>
        </p:txBody>
      </p:sp>
      <p:sp>
        <p:nvSpPr>
          <p:cNvPr id="55" name="Google Shape;55;p13"/>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Clr>
                <a:schemeClr val="dk1"/>
              </a:buClr>
              <a:buSzPts val="1600"/>
              <a:buFont typeface="Arial"/>
              <a:buNone/>
            </a:pPr>
            <a:r>
              <a:rPr lang="cs-CZ" sz="1600">
                <a:solidFill>
                  <a:schemeClr val="dk1"/>
                </a:solidFill>
                <a:latin typeface="Roboto"/>
                <a:ea typeface="Roboto"/>
                <a:cs typeface="Roboto"/>
                <a:sym typeface="Roboto"/>
              </a:rPr>
              <a:t>Peržiūrėkite savarankiškam mokymuisi skirtus išteklius savo tempu!</a:t>
            </a:r>
            <a:endParaRPr sz="1600">
              <a:solidFill>
                <a:schemeClr val="dk1"/>
              </a:solidFill>
              <a:latin typeface="Roboto"/>
              <a:ea typeface="Roboto"/>
              <a:cs typeface="Roboto"/>
              <a:sym typeface="Roboto"/>
            </a:endParaRPr>
          </a:p>
        </p:txBody>
      </p:sp>
      <p:grpSp>
        <p:nvGrpSpPr>
          <p:cNvPr id="56" name="Google Shape;56;p13"/>
          <p:cNvGrpSpPr/>
          <p:nvPr/>
        </p:nvGrpSpPr>
        <p:grpSpPr>
          <a:xfrm>
            <a:off x="7937994" y="1428370"/>
            <a:ext cx="1251876" cy="358096"/>
            <a:chOff x="5470062" y="1167647"/>
            <a:chExt cx="1251876" cy="358096"/>
          </a:xfrm>
        </p:grpSpPr>
        <p:sp>
          <p:nvSpPr>
            <p:cNvPr id="57" name="Google Shape;57;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0" name="Google Shape;60;p13"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61" name="Google Shape;61;p13"/>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260063" y="0"/>
            <a:ext cx="2917823"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Vaizdo įrašai</a:t>
            </a:r>
            <a:endParaRPr sz="4000" b="1" i="0" u="none" strike="noStrike" cap="non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4" name="Google Shape;264;p3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65" name="Google Shape;265;p31"/>
          <p:cNvSpPr txBox="1"/>
          <p:nvPr/>
        </p:nvSpPr>
        <p:spPr>
          <a:xfrm>
            <a:off x="3683726" y="2609947"/>
            <a:ext cx="8188234" cy="238584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a:solidFill>
                  <a:schemeClr val="dk1"/>
                </a:solidFill>
                <a:latin typeface="Philosopher"/>
                <a:ea typeface="Philosopher"/>
                <a:cs typeface="Philosopher"/>
                <a:sym typeface="Philosopher"/>
              </a:rPr>
              <a:t>Tolesnėse skaidrėse pristatomos aštuonios platformos ir įrankiai.</a:t>
            </a:r>
            <a:endParaRPr/>
          </a:p>
        </p:txBody>
      </p:sp>
      <p:pic>
        <p:nvPicPr>
          <p:cNvPr id="266" name="Google Shape;266;p31"/>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72" name="Google Shape;272;p3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73" name="Google Shape;273;p32" title="What is Kahoot!?"/>
          <p:cNvPicPr preferRelativeResize="0"/>
          <p:nvPr/>
        </p:nvPicPr>
        <p:blipFill rotWithShape="1">
          <a:blip r:embed="rId5">
            <a:alphaModFix/>
          </a:blip>
          <a:srcRect/>
          <a:stretch/>
        </p:blipFill>
        <p:spPr>
          <a:xfrm>
            <a:off x="1470741" y="914801"/>
            <a:ext cx="9501625" cy="5368418"/>
          </a:xfrm>
          <a:prstGeom prst="rect">
            <a:avLst/>
          </a:prstGeom>
          <a:noFill/>
          <a:ln>
            <a:noFill/>
          </a:ln>
        </p:spPr>
      </p:pic>
      <p:sp>
        <p:nvSpPr>
          <p:cNvPr id="274" name="Google Shape;274;p32"/>
          <p:cNvSpPr txBox="1"/>
          <p:nvPr/>
        </p:nvSpPr>
        <p:spPr>
          <a:xfrm>
            <a:off x="4487561" y="422900"/>
            <a:ext cx="34680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Kahoot</a:t>
            </a:r>
            <a:endParaRPr sz="1800" b="1" i="0" u="none" strike="noStrike" cap="none">
              <a:solidFill>
                <a:schemeClr val="dk1"/>
              </a:solidFill>
              <a:latin typeface="Philosopher"/>
              <a:ea typeface="Philosopher"/>
              <a:cs typeface="Philosopher"/>
              <a:sym typeface="Philosopher"/>
            </a:endParaRPr>
          </a:p>
        </p:txBody>
      </p:sp>
      <p:pic>
        <p:nvPicPr>
          <p:cNvPr id="275" name="Google Shape;275;p32"/>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81" name="Google Shape;281;p3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82" name="Google Shape;282;p33"/>
          <p:cNvSpPr txBox="1"/>
          <p:nvPr/>
        </p:nvSpPr>
        <p:spPr>
          <a:xfrm>
            <a:off x="4107900" y="422875"/>
            <a:ext cx="39762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Mentimeter</a:t>
            </a:r>
            <a:endParaRPr sz="1800" b="1" i="0" u="none" strike="noStrike" cap="none">
              <a:solidFill>
                <a:schemeClr val="dk1"/>
              </a:solidFill>
              <a:latin typeface="Philosopher"/>
              <a:ea typeface="Philosopher"/>
              <a:cs typeface="Philosopher"/>
              <a:sym typeface="Philosopher"/>
            </a:endParaRPr>
          </a:p>
        </p:txBody>
      </p:sp>
      <p:pic>
        <p:nvPicPr>
          <p:cNvPr id="283" name="Google Shape;283;p33" title="Say Hello to Mentimeter"/>
          <p:cNvPicPr preferRelativeResize="0"/>
          <p:nvPr/>
        </p:nvPicPr>
        <p:blipFill rotWithShape="1">
          <a:blip r:embed="rId5">
            <a:alphaModFix/>
          </a:blip>
          <a:srcRect/>
          <a:stretch/>
        </p:blipFill>
        <p:spPr>
          <a:xfrm>
            <a:off x="1443073" y="1025413"/>
            <a:ext cx="9305852" cy="5257806"/>
          </a:xfrm>
          <a:prstGeom prst="rect">
            <a:avLst/>
          </a:prstGeom>
          <a:noFill/>
          <a:ln>
            <a:noFill/>
          </a:ln>
        </p:spPr>
      </p:pic>
      <p:pic>
        <p:nvPicPr>
          <p:cNvPr id="284" name="Google Shape;284;p33"/>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1"/>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0" name="Google Shape;290;p3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91" name="Google Shape;291;p34"/>
          <p:cNvSpPr txBox="1"/>
          <p:nvPr/>
        </p:nvSpPr>
        <p:spPr>
          <a:xfrm>
            <a:off x="3744137" y="382625"/>
            <a:ext cx="4703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Articulate 360</a:t>
            </a:r>
            <a:endParaRPr sz="1800" b="1" i="0" u="none" strike="noStrike" cap="none">
              <a:solidFill>
                <a:schemeClr val="dk1"/>
              </a:solidFill>
              <a:latin typeface="Philosopher"/>
              <a:ea typeface="Philosopher"/>
              <a:cs typeface="Philosopher"/>
              <a:sym typeface="Philosopher"/>
            </a:endParaRPr>
          </a:p>
        </p:txBody>
      </p:sp>
      <p:pic>
        <p:nvPicPr>
          <p:cNvPr id="292" name="Google Shape;292;p34" title="Articulate 360 Capterra Final"/>
          <p:cNvPicPr preferRelativeResize="0"/>
          <p:nvPr/>
        </p:nvPicPr>
        <p:blipFill rotWithShape="1">
          <a:blip r:embed="rId5">
            <a:alphaModFix/>
          </a:blip>
          <a:srcRect/>
          <a:stretch/>
        </p:blipFill>
        <p:spPr>
          <a:xfrm>
            <a:off x="1367937" y="798792"/>
            <a:ext cx="9456123" cy="5342709"/>
          </a:xfrm>
          <a:prstGeom prst="rect">
            <a:avLst/>
          </a:prstGeom>
          <a:noFill/>
          <a:ln>
            <a:noFill/>
          </a:ln>
        </p:spPr>
      </p:pic>
      <p:pic>
        <p:nvPicPr>
          <p:cNvPr id="293" name="Google Shape;293;p34"/>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9" name="Google Shape;299;p3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0" name="Google Shape;300;p35"/>
          <p:cNvSpPr txBox="1"/>
          <p:nvPr/>
        </p:nvSpPr>
        <p:spPr>
          <a:xfrm>
            <a:off x="4402426" y="362475"/>
            <a:ext cx="34929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Canva</a:t>
            </a:r>
            <a:endParaRPr sz="1800" b="1" i="0" u="none" strike="noStrike" cap="none">
              <a:solidFill>
                <a:schemeClr val="dk1"/>
              </a:solidFill>
              <a:latin typeface="Philosopher"/>
              <a:ea typeface="Philosopher"/>
              <a:cs typeface="Philosopher"/>
              <a:sym typeface="Philosopher"/>
            </a:endParaRPr>
          </a:p>
        </p:txBody>
      </p:sp>
      <p:pic>
        <p:nvPicPr>
          <p:cNvPr id="301" name="Google Shape;301;p35" title="What is Canva? How Canva Made Design Simple"/>
          <p:cNvPicPr preferRelativeResize="0"/>
          <p:nvPr/>
        </p:nvPicPr>
        <p:blipFill rotWithShape="1">
          <a:blip r:embed="rId5">
            <a:alphaModFix/>
          </a:blip>
          <a:srcRect/>
          <a:stretch/>
        </p:blipFill>
        <p:spPr>
          <a:xfrm>
            <a:off x="1486044" y="824375"/>
            <a:ext cx="9219910" cy="5209250"/>
          </a:xfrm>
          <a:prstGeom prst="rect">
            <a:avLst/>
          </a:prstGeom>
          <a:noFill/>
          <a:ln>
            <a:noFill/>
          </a:ln>
        </p:spPr>
      </p:pic>
      <p:pic>
        <p:nvPicPr>
          <p:cNvPr id="302" name="Google Shape;302;p35"/>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08" name="Google Shape;308;p3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9" name="Google Shape;309;p36"/>
          <p:cNvSpPr txBox="1"/>
          <p:nvPr/>
        </p:nvSpPr>
        <p:spPr>
          <a:xfrm>
            <a:off x="4173301" y="392700"/>
            <a:ext cx="38454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Powtoon</a:t>
            </a:r>
            <a:endParaRPr sz="1800" b="1" i="0" u="none" strike="noStrike" cap="none">
              <a:solidFill>
                <a:schemeClr val="dk1"/>
              </a:solidFill>
              <a:latin typeface="Philosopher"/>
              <a:ea typeface="Philosopher"/>
              <a:cs typeface="Philosopher"/>
              <a:sym typeface="Philosopher"/>
            </a:endParaRPr>
          </a:p>
        </p:txBody>
      </p:sp>
      <p:pic>
        <p:nvPicPr>
          <p:cNvPr id="310" name="Google Shape;310;p36" title="Professional Presentation PowerPoint - by Powtoon"/>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311" name="Google Shape;311;p36"/>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17" name="Google Shape;317;p3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18" name="Google Shape;318;p3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 </a:t>
            </a:r>
            <a:r>
              <a:rPr lang="cs-CZ" sz="1800" b="1" i="0" u="none" strike="noStrike" cap="none">
                <a:solidFill>
                  <a:schemeClr val="dk1"/>
                </a:solidFill>
                <a:latin typeface="Philosopher"/>
                <a:ea typeface="Philosopher"/>
                <a:cs typeface="Philosopher"/>
                <a:sym typeface="Philosopher"/>
              </a:rPr>
              <a:t>H5P</a:t>
            </a:r>
            <a:endParaRPr sz="1800" b="1" i="0" u="none" strike="noStrike" cap="none">
              <a:solidFill>
                <a:schemeClr val="dk1"/>
              </a:solidFill>
              <a:latin typeface="Philosopher"/>
              <a:ea typeface="Philosopher"/>
              <a:cs typeface="Philosopher"/>
              <a:sym typeface="Philosopher"/>
            </a:endParaRPr>
          </a:p>
        </p:txBody>
      </p:sp>
      <p:pic>
        <p:nvPicPr>
          <p:cNvPr id="319" name="Google Shape;319;p37" title="H5P – Introduction"/>
          <p:cNvPicPr preferRelativeResize="0"/>
          <p:nvPr/>
        </p:nvPicPr>
        <p:blipFill rotWithShape="1">
          <a:blip r:embed="rId5">
            <a:alphaModFix/>
          </a:blip>
          <a:srcRect/>
          <a:stretch/>
        </p:blipFill>
        <p:spPr>
          <a:xfrm>
            <a:off x="1863133" y="1071986"/>
            <a:ext cx="8465731" cy="4783138"/>
          </a:xfrm>
          <a:prstGeom prst="rect">
            <a:avLst/>
          </a:prstGeom>
          <a:noFill/>
          <a:ln>
            <a:noFill/>
          </a:ln>
        </p:spPr>
      </p:pic>
      <p:pic>
        <p:nvPicPr>
          <p:cNvPr id="320" name="Google Shape;320;p37"/>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26" name="Google Shape;326;p3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27" name="Google Shape;327;p38"/>
          <p:cNvSpPr txBox="1"/>
          <p:nvPr/>
        </p:nvSpPr>
        <p:spPr>
          <a:xfrm>
            <a:off x="4264051" y="392675"/>
            <a:ext cx="36639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Quizlet</a:t>
            </a:r>
            <a:endParaRPr sz="1800" b="1" i="0" u="none" strike="noStrike" cap="none">
              <a:solidFill>
                <a:schemeClr val="dk1"/>
              </a:solidFill>
              <a:latin typeface="Philosopher"/>
              <a:ea typeface="Philosopher"/>
              <a:cs typeface="Philosopher"/>
              <a:sym typeface="Philosopher"/>
            </a:endParaRPr>
          </a:p>
        </p:txBody>
      </p:sp>
      <p:pic>
        <p:nvPicPr>
          <p:cNvPr id="328" name="Google Shape;328;p38" title="What is Quizlet?"/>
          <p:cNvPicPr preferRelativeResize="0"/>
          <p:nvPr/>
        </p:nvPicPr>
        <p:blipFill rotWithShape="1">
          <a:blip r:embed="rId5">
            <a:alphaModFix/>
          </a:blip>
          <a:srcRect/>
          <a:stretch/>
        </p:blipFill>
        <p:spPr>
          <a:xfrm>
            <a:off x="1757725" y="977875"/>
            <a:ext cx="8676549" cy="4902250"/>
          </a:xfrm>
          <a:prstGeom prst="rect">
            <a:avLst/>
          </a:prstGeom>
          <a:noFill/>
          <a:ln>
            <a:noFill/>
          </a:ln>
        </p:spPr>
      </p:pic>
      <p:pic>
        <p:nvPicPr>
          <p:cNvPr id="329" name="Google Shape;329;p38"/>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35" name="Google Shape;335;p3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36" name="Google Shape;336;p39"/>
          <p:cNvSpPr txBox="1"/>
          <p:nvPr/>
        </p:nvSpPr>
        <p:spPr>
          <a:xfrm>
            <a:off x="4334401" y="402750"/>
            <a:ext cx="35232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Vaizdo įrašo kūrimas</a:t>
            </a:r>
            <a:r>
              <a:rPr lang="cs-CZ" sz="1800" b="1" i="0" u="none" strike="noStrike" cap="none">
                <a:solidFill>
                  <a:schemeClr val="dk1"/>
                </a:solidFill>
                <a:latin typeface="Philosopher"/>
                <a:ea typeface="Philosopher"/>
                <a:cs typeface="Philosopher"/>
                <a:sym typeface="Philosopher"/>
              </a:rPr>
              <a:t>: Genially</a:t>
            </a:r>
            <a:endParaRPr sz="1800" b="1" i="0" u="none" strike="noStrike" cap="none">
              <a:solidFill>
                <a:schemeClr val="dk1"/>
              </a:solidFill>
              <a:latin typeface="Philosopher"/>
              <a:ea typeface="Philosopher"/>
              <a:cs typeface="Philosopher"/>
              <a:sym typeface="Philosopher"/>
            </a:endParaRPr>
          </a:p>
        </p:txBody>
      </p:sp>
      <p:pic>
        <p:nvPicPr>
          <p:cNvPr id="337" name="Google Shape;337;p39" title="How to create a genially in 5 steps"/>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338" name="Google Shape;338;p39"/>
          <p:cNvPicPr preferRelativeResize="0"/>
          <p:nvPr/>
        </p:nvPicPr>
        <p:blipFill>
          <a:blip r:embed="rId6">
            <a:alphaModFix/>
          </a:blip>
          <a:stretch>
            <a:fillRect/>
          </a:stretch>
        </p:blipFill>
        <p:spPr>
          <a:xfrm>
            <a:off x="0" y="626767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3 veikla: mi</a:t>
            </a:r>
            <a:r>
              <a:rPr lang="cs-CZ" sz="2400" b="1">
                <a:solidFill>
                  <a:schemeClr val="dk1"/>
                </a:solidFill>
                <a:latin typeface="Philosopher"/>
                <a:ea typeface="Philosopher"/>
                <a:cs typeface="Philosopher"/>
                <a:sym typeface="Philosopher"/>
              </a:rPr>
              <a:t>k</a:t>
            </a:r>
            <a:r>
              <a:rPr lang="cs-CZ" sz="2400" b="1" i="0" u="none" strike="noStrike" cap="none">
                <a:solidFill>
                  <a:schemeClr val="dk1"/>
                </a:solidFill>
                <a:latin typeface="Philosopher"/>
                <a:ea typeface="Philosopher"/>
                <a:cs typeface="Philosopher"/>
                <a:sym typeface="Philosopher"/>
              </a:rPr>
              <a:t>ro-mokymosi ištekli</a:t>
            </a:r>
            <a:r>
              <a:rPr lang="cs-CZ" sz="2400" b="1">
                <a:solidFill>
                  <a:schemeClr val="dk1"/>
                </a:solidFill>
                <a:latin typeface="Philosopher"/>
                <a:ea typeface="Philosopher"/>
                <a:cs typeface="Philosopher"/>
                <a:sym typeface="Philosopher"/>
              </a:rPr>
              <a:t>ų</a:t>
            </a:r>
            <a:r>
              <a:rPr lang="cs-CZ" sz="2400" b="1" i="0" u="none" strike="noStrike" cap="none">
                <a:solidFill>
                  <a:schemeClr val="dk1"/>
                </a:solidFill>
                <a:latin typeface="Philosopher"/>
                <a:ea typeface="Philosopher"/>
                <a:cs typeface="Philosopher"/>
                <a:sym typeface="Philosopher"/>
              </a:rPr>
              <a:t> kūrimas</a:t>
            </a:r>
            <a:endParaRPr sz="2400" b="1" i="0" u="none" strike="noStrike" cap="non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8" name="Google Shape;348;p4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49" name="Google Shape;349;p40"/>
          <p:cNvSpPr txBox="1"/>
          <p:nvPr/>
        </p:nvSpPr>
        <p:spPr>
          <a:xfrm>
            <a:off x="943529" y="1717104"/>
            <a:ext cx="10305000" cy="4155900"/>
          </a:xfrm>
          <a:prstGeom prst="rect">
            <a:avLst/>
          </a:prstGeom>
          <a:noFill/>
          <a:ln>
            <a:noFill/>
          </a:ln>
        </p:spPr>
        <p:txBody>
          <a:bodyPr spcFirstLastPara="1" wrap="square" lIns="91425" tIns="45700" rIns="91425" bIns="45700" anchor="t" anchorCtr="0">
            <a:spAutoFit/>
          </a:bodyPr>
          <a:lstStyle/>
          <a:p>
            <a:pPr marL="457200" lvl="0" indent="-381000" algn="just" rtl="0">
              <a:spcBef>
                <a:spcPts val="0"/>
              </a:spcBef>
              <a:spcAft>
                <a:spcPts val="0"/>
              </a:spcAft>
              <a:buSzPts val="2400"/>
              <a:buAutoNum type="arabicPeriod"/>
            </a:pPr>
            <a:r>
              <a:rPr lang="cs-CZ" sz="2400">
                <a:latin typeface="Philosopher"/>
                <a:ea typeface="Philosopher"/>
                <a:cs typeface="Philosopher"/>
                <a:sym typeface="Philosopher"/>
              </a:rPr>
              <a:t>Suskirstykite dalyvius į mažas </a:t>
            </a:r>
            <a:r>
              <a:rPr lang="cs-CZ" sz="2400" b="1">
                <a:latin typeface="Philosopher"/>
                <a:ea typeface="Philosopher"/>
                <a:cs typeface="Philosopher"/>
                <a:sym typeface="Philosopher"/>
              </a:rPr>
              <a:t>grupes po 3-5 žmones</a:t>
            </a:r>
            <a:r>
              <a:rPr lang="cs-CZ" sz="2400">
                <a:latin typeface="Philosopher"/>
                <a:ea typeface="Philosopher"/>
                <a:cs typeface="Philosopher"/>
                <a:sym typeface="Philosopher"/>
              </a:rPr>
              <a:t>.</a:t>
            </a:r>
            <a:endParaRPr sz="2400">
              <a:latin typeface="Philosopher"/>
              <a:ea typeface="Philosopher"/>
              <a:cs typeface="Philosopher"/>
              <a:sym typeface="Philosopher"/>
            </a:endParaRPr>
          </a:p>
          <a:p>
            <a:pPr marL="457200" lvl="0" indent="-381000" algn="just" rtl="0">
              <a:spcBef>
                <a:spcPts val="0"/>
              </a:spcBef>
              <a:spcAft>
                <a:spcPts val="0"/>
              </a:spcAft>
              <a:buSzPts val="2400"/>
              <a:buAutoNum type="arabicPeriod"/>
            </a:pPr>
            <a:r>
              <a:rPr lang="cs-CZ" sz="2400">
                <a:latin typeface="Philosopher"/>
                <a:ea typeface="Philosopher"/>
                <a:cs typeface="Philosopher"/>
                <a:sym typeface="Philosopher"/>
              </a:rPr>
              <a:t>Kiekvienai grupei nurodykite konkrečią temą ar sritį, </a:t>
            </a:r>
            <a:r>
              <a:rPr lang="cs-CZ" sz="2400" b="1">
                <a:latin typeface="Philosopher"/>
                <a:ea typeface="Philosopher"/>
                <a:cs typeface="Philosopher"/>
                <a:sym typeface="Philosopher"/>
              </a:rPr>
              <a:t>susijusią su mažiau įgūdžių turinčiais suaugusiais</a:t>
            </a:r>
            <a:r>
              <a:rPr lang="cs-CZ" sz="2400">
                <a:latin typeface="Philosopher"/>
                <a:ea typeface="Philosopher"/>
                <a:cs typeface="Philosopher"/>
                <a:sym typeface="Philosopher"/>
              </a:rPr>
              <a:t>, į kurią jie sutelks dėmesį savo mikro-mokymosi ištekliuose. Pavyzdžiai galėtų būti tokie: finansinis raštingumas, skaitmeniniai įgūdžiai, sveikata ir sveikatingumas, bendravimas darbo vietoje.</a:t>
            </a:r>
            <a:endParaRPr sz="2400">
              <a:latin typeface="Philosopher"/>
              <a:ea typeface="Philosopher"/>
              <a:cs typeface="Philosopher"/>
              <a:sym typeface="Philosopher"/>
            </a:endParaRPr>
          </a:p>
          <a:p>
            <a:pPr marL="457200" lvl="0" indent="-381000" algn="just" rtl="0">
              <a:spcBef>
                <a:spcPts val="0"/>
              </a:spcBef>
              <a:spcAft>
                <a:spcPts val="0"/>
              </a:spcAft>
              <a:buSzPts val="2400"/>
              <a:buAutoNum type="arabicPeriod"/>
            </a:pPr>
            <a:r>
              <a:rPr lang="cs-CZ" sz="2400">
                <a:latin typeface="Philosopher"/>
                <a:ea typeface="Philosopher"/>
                <a:cs typeface="Philosopher"/>
                <a:sym typeface="Philosopher"/>
              </a:rPr>
              <a:t>Paaiškinkite, kad šios veiklos tikslas yra </a:t>
            </a:r>
            <a:r>
              <a:rPr lang="cs-CZ" sz="2400" b="1">
                <a:latin typeface="Philosopher"/>
                <a:ea typeface="Philosopher"/>
                <a:cs typeface="Philosopher"/>
                <a:sym typeface="Philosopher"/>
              </a:rPr>
              <a:t>bendradarbiaujant suplanuoti</a:t>
            </a:r>
            <a:r>
              <a:rPr lang="cs-CZ" sz="2400">
                <a:latin typeface="Philosopher"/>
                <a:ea typeface="Philosopher"/>
                <a:cs typeface="Philosopher"/>
                <a:sym typeface="Philosopher"/>
              </a:rPr>
              <a:t> ir sukurti mikro-mokymo išteklių paskirta tema, naudojant pasirinktą skaitmeninę priemonę ar platformą.</a:t>
            </a:r>
            <a:endParaRPr sz="2400">
              <a:latin typeface="Philosopher"/>
              <a:ea typeface="Philosopher"/>
              <a:cs typeface="Philosopher"/>
              <a:sym typeface="Philosopher"/>
            </a:endParaRPr>
          </a:p>
          <a:p>
            <a:pPr marL="457200" lvl="0" indent="-381000" algn="just" rtl="0">
              <a:spcBef>
                <a:spcPts val="0"/>
              </a:spcBef>
              <a:spcAft>
                <a:spcPts val="0"/>
              </a:spcAft>
              <a:buSzPts val="2400"/>
              <a:buAutoNum type="arabicPeriod"/>
            </a:pPr>
            <a:r>
              <a:rPr lang="cs-CZ" sz="2400">
                <a:latin typeface="Philosopher"/>
                <a:ea typeface="Philosopher"/>
                <a:cs typeface="Philosopher"/>
                <a:sym typeface="Philosopher"/>
              </a:rPr>
              <a:t>Skirkite laiko toliau nurodytiems veiksmams, kurie paaiškinti kitoje skaidrėje.</a:t>
            </a:r>
            <a:endParaRPr sz="2400">
              <a:latin typeface="Philosopher"/>
              <a:ea typeface="Philosopher"/>
              <a:cs typeface="Philosopher"/>
              <a:sym typeface="Philosopher"/>
            </a:endParaRPr>
          </a:p>
        </p:txBody>
      </p:sp>
      <p:pic>
        <p:nvPicPr>
          <p:cNvPr id="350" name="Google Shape;350;p40"/>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14"/>
          <p:cNvSpPr txBox="1"/>
          <p:nvPr/>
        </p:nvSpPr>
        <p:spPr>
          <a:xfrm rot="-5400000">
            <a:off x="779875" y="3198147"/>
            <a:ext cx="1757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1">
                <a:solidFill>
                  <a:schemeClr val="dk1"/>
                </a:solidFill>
                <a:latin typeface="Philosopher"/>
                <a:ea typeface="Philosopher"/>
                <a:cs typeface="Philosopher"/>
                <a:sym typeface="Philosopher"/>
              </a:rPr>
              <a:t>TURINYS</a:t>
            </a:r>
            <a:endParaRPr sz="2400" b="1" i="0" u="none" strike="noStrike" cap="none">
              <a:solidFill>
                <a:schemeClr val="dk1"/>
              </a:solidFill>
              <a:latin typeface="Philosopher"/>
              <a:ea typeface="Philosopher"/>
              <a:cs typeface="Philosopher"/>
              <a:sym typeface="Philosopher"/>
            </a:endParaRPr>
          </a:p>
        </p:txBody>
      </p:sp>
      <p:sp>
        <p:nvSpPr>
          <p:cNvPr id="68" name="Google Shape;68;p14"/>
          <p:cNvSpPr txBox="1"/>
          <p:nvPr/>
        </p:nvSpPr>
        <p:spPr>
          <a:xfrm>
            <a:off x="6693525" y="1559930"/>
            <a:ext cx="43663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a:solidFill>
                  <a:schemeClr val="dk1"/>
                </a:solidFill>
                <a:latin typeface="Philosopher"/>
                <a:ea typeface="Philosopher"/>
                <a:cs typeface="Philosopher"/>
                <a:sym typeface="Philosopher"/>
              </a:rPr>
              <a:t>1 sesija: Įvadas ir veikla „Ledlaužis”</a:t>
            </a:r>
            <a:r>
              <a:rPr lang="cs-CZ" sz="1800" b="1" i="0" u="none" strike="noStrike" cap="none">
                <a:solidFill>
                  <a:schemeClr val="dk1"/>
                </a:solidFill>
                <a:latin typeface="Philosopher"/>
                <a:ea typeface="Philosopher"/>
                <a:cs typeface="Philosopher"/>
                <a:sym typeface="Philosopher"/>
              </a:rPr>
              <a:t> </a:t>
            </a:r>
            <a:endParaRPr sz="1800" b="1" i="0" u="none" strike="noStrike" cap="none">
              <a:solidFill>
                <a:schemeClr val="dk1"/>
              </a:solidFill>
              <a:latin typeface="Philosopher"/>
              <a:ea typeface="Philosopher"/>
              <a:cs typeface="Philosopher"/>
              <a:sym typeface="Philosopher"/>
            </a:endParaRPr>
          </a:p>
        </p:txBody>
      </p:sp>
      <p:sp>
        <p:nvSpPr>
          <p:cNvPr id="69" name="Google Shape;69;p14"/>
          <p:cNvSpPr/>
          <p:nvPr/>
        </p:nvSpPr>
        <p:spPr>
          <a:xfrm rot="5400000">
            <a:off x="6435630" y="1594423"/>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14"/>
          <p:cNvSpPr txBox="1"/>
          <p:nvPr/>
        </p:nvSpPr>
        <p:spPr>
          <a:xfrm>
            <a:off x="6700063" y="2026092"/>
            <a:ext cx="4954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2 sesija</a:t>
            </a:r>
            <a:r>
              <a:rPr lang="cs-CZ" sz="1800" b="1">
                <a:solidFill>
                  <a:schemeClr val="dk1"/>
                </a:solidFill>
                <a:latin typeface="Philosopher"/>
                <a:ea typeface="Philosopher"/>
                <a:cs typeface="Philosopher"/>
                <a:sym typeface="Philosopher"/>
              </a:rPr>
              <a:t>:</a:t>
            </a:r>
            <a:r>
              <a:rPr lang="cs-CZ" sz="1800" b="1" i="0" u="none" strike="noStrike" cap="none">
                <a:solidFill>
                  <a:schemeClr val="dk1"/>
                </a:solidFill>
                <a:latin typeface="Philosopher"/>
                <a:ea typeface="Philosopher"/>
                <a:cs typeface="Philosopher"/>
                <a:sym typeface="Philosopher"/>
              </a:rPr>
              <a:t> </a:t>
            </a:r>
            <a:r>
              <a:rPr lang="cs-CZ" sz="1800" b="1">
                <a:solidFill>
                  <a:schemeClr val="dk1"/>
                </a:solidFill>
                <a:latin typeface="Philosopher"/>
                <a:ea typeface="Philosopher"/>
                <a:cs typeface="Philosopher"/>
                <a:sym typeface="Philosopher"/>
              </a:rPr>
              <a:t>Mikro-mokymasis ir jo privalumų apžvalga</a:t>
            </a:r>
            <a:endParaRPr sz="1800" b="1" i="0" u="none" strike="noStrike" cap="none">
              <a:solidFill>
                <a:schemeClr val="dk1"/>
              </a:solidFill>
              <a:latin typeface="Philosopher"/>
              <a:ea typeface="Philosopher"/>
              <a:cs typeface="Philosopher"/>
              <a:sym typeface="Philosopher"/>
            </a:endParaRPr>
          </a:p>
        </p:txBody>
      </p:sp>
      <p:sp>
        <p:nvSpPr>
          <p:cNvPr id="71" name="Google Shape;71;p14"/>
          <p:cNvSpPr/>
          <p:nvPr/>
        </p:nvSpPr>
        <p:spPr>
          <a:xfrm rot="5400000">
            <a:off x="6442168" y="2116705"/>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14"/>
          <p:cNvSpPr txBox="1"/>
          <p:nvPr/>
        </p:nvSpPr>
        <p:spPr>
          <a:xfrm>
            <a:off x="6700063" y="2777290"/>
            <a:ext cx="5347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3 sesija</a:t>
            </a:r>
            <a:r>
              <a:rPr lang="cs-CZ" sz="1800" b="1">
                <a:solidFill>
                  <a:schemeClr val="dk1"/>
                </a:solidFill>
                <a:latin typeface="Philosopher"/>
                <a:ea typeface="Philosopher"/>
                <a:cs typeface="Philosopher"/>
                <a:sym typeface="Philosopher"/>
              </a:rPr>
              <a:t>:</a:t>
            </a:r>
            <a:r>
              <a:rPr lang="cs-CZ" sz="1800" b="1" i="0" u="none" strike="noStrike" cap="none">
                <a:solidFill>
                  <a:schemeClr val="dk1"/>
                </a:solidFill>
                <a:latin typeface="Philosopher"/>
                <a:ea typeface="Philosopher"/>
                <a:cs typeface="Philosopher"/>
                <a:sym typeface="Philosopher"/>
              </a:rPr>
              <a:t> </a:t>
            </a:r>
            <a:r>
              <a:rPr lang="cs-CZ" sz="1800" b="1">
                <a:solidFill>
                  <a:schemeClr val="dk1"/>
                </a:solidFill>
                <a:latin typeface="Philosopher"/>
                <a:ea typeface="Philosopher"/>
                <a:cs typeface="Philosopher"/>
                <a:sym typeface="Philosopher"/>
              </a:rPr>
              <a:t>Skaitmeniniai įrankiai ir platformos mikro-mokymosi ištekliams kurti</a:t>
            </a:r>
            <a:endParaRPr sz="1800" b="1" i="0" u="none" strike="noStrike" cap="none">
              <a:solidFill>
                <a:schemeClr val="dk1"/>
              </a:solidFill>
              <a:latin typeface="Philosopher"/>
              <a:ea typeface="Philosopher"/>
              <a:cs typeface="Philosopher"/>
              <a:sym typeface="Philosopher"/>
            </a:endParaRPr>
          </a:p>
        </p:txBody>
      </p:sp>
      <p:sp>
        <p:nvSpPr>
          <p:cNvPr id="73" name="Google Shape;73;p14"/>
          <p:cNvSpPr/>
          <p:nvPr/>
        </p:nvSpPr>
        <p:spPr>
          <a:xfrm rot="5400000">
            <a:off x="6435630" y="2812432"/>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4"/>
          <p:cNvSpPr txBox="1"/>
          <p:nvPr/>
        </p:nvSpPr>
        <p:spPr>
          <a:xfrm>
            <a:off x="6700064" y="3649175"/>
            <a:ext cx="4954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4 sesija</a:t>
            </a:r>
            <a:r>
              <a:rPr lang="cs-CZ" sz="1800" b="1">
                <a:solidFill>
                  <a:schemeClr val="dk1"/>
                </a:solidFill>
                <a:latin typeface="Philosopher"/>
                <a:ea typeface="Philosopher"/>
                <a:cs typeface="Philosopher"/>
                <a:sym typeface="Philosopher"/>
              </a:rPr>
              <a:t>:</a:t>
            </a:r>
            <a:r>
              <a:rPr lang="cs-CZ" sz="1800" b="1" i="0" u="none" strike="noStrike" cap="none">
                <a:solidFill>
                  <a:schemeClr val="dk1"/>
                </a:solidFill>
                <a:latin typeface="Philosopher"/>
                <a:ea typeface="Philosopher"/>
                <a:cs typeface="Philosopher"/>
                <a:sym typeface="Philosopher"/>
              </a:rPr>
              <a:t> Mikro-mokymuisi trukdan</a:t>
            </a:r>
            <a:r>
              <a:rPr lang="cs-CZ" sz="1800" b="1">
                <a:solidFill>
                  <a:schemeClr val="dk1"/>
                </a:solidFill>
                <a:latin typeface="Philosopher"/>
                <a:ea typeface="Philosopher"/>
                <a:cs typeface="Philosopher"/>
                <a:sym typeface="Philosopher"/>
              </a:rPr>
              <a:t>čių iššūkių ir kliūčių sprendimas</a:t>
            </a:r>
            <a:endParaRPr sz="1800" b="1" i="0" u="none" strike="noStrike" cap="none">
              <a:solidFill>
                <a:schemeClr val="dk1"/>
              </a:solidFill>
              <a:latin typeface="Philosopher"/>
              <a:ea typeface="Philosopher"/>
              <a:cs typeface="Philosopher"/>
              <a:sym typeface="Philosopher"/>
            </a:endParaRPr>
          </a:p>
        </p:txBody>
      </p:sp>
      <p:sp>
        <p:nvSpPr>
          <p:cNvPr id="75" name="Google Shape;75;p14"/>
          <p:cNvSpPr/>
          <p:nvPr/>
        </p:nvSpPr>
        <p:spPr>
          <a:xfrm rot="5400000">
            <a:off x="6442168" y="3668278"/>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6" name="Google Shape;76;p14" descr="A picture containing yellow, person&#10;&#10;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7" name="Google Shape;77;p14" descr="A picture containing icon&#10;&#10;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pic>
        <p:nvPicPr>
          <p:cNvPr id="78" name="Google Shape;78;p14"/>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endParaRPr sz="1800" b="1" i="0" u="none" strike="noStrike" cap="non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41"/>
          <p:cNvSpPr/>
          <p:nvPr/>
        </p:nvSpPr>
        <p:spPr>
          <a:xfrm>
            <a:off x="4552070" y="774896"/>
            <a:ext cx="3975900" cy="6141000"/>
          </a:xfrm>
          <a:prstGeom prst="rect">
            <a:avLst/>
          </a:prstGeom>
          <a:solidFill>
            <a:srgbClr val="C59A00">
              <a:alpha val="69411"/>
            </a:srgbClr>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endParaRPr b="1">
              <a:solidFill>
                <a:schemeClr val="dk1"/>
              </a:solidFill>
            </a:endParaRPr>
          </a:p>
          <a:p>
            <a:pPr marL="0" marR="0" lvl="0" indent="0" algn="ctr" rtl="0">
              <a:lnSpc>
                <a:spcPct val="150000"/>
              </a:lnSpc>
              <a:spcBef>
                <a:spcPts val="0"/>
              </a:spcBef>
              <a:spcAft>
                <a:spcPts val="0"/>
              </a:spcAft>
              <a:buClr>
                <a:srgbClr val="000000"/>
              </a:buClr>
              <a:buSzPts val="1400"/>
              <a:buFont typeface="Arial"/>
              <a:buNone/>
            </a:pPr>
            <a:r>
              <a:rPr lang="cs-CZ" b="1">
                <a:solidFill>
                  <a:schemeClr val="dk1"/>
                </a:solidFill>
              </a:rPr>
              <a:t>KŪRYBA</a:t>
            </a:r>
            <a:endParaRPr/>
          </a:p>
          <a:p>
            <a:pPr marL="457200" lvl="0" indent="-317500" algn="just" rtl="0">
              <a:lnSpc>
                <a:spcPct val="150000"/>
              </a:lnSpc>
              <a:spcBef>
                <a:spcPts val="0"/>
              </a:spcBef>
              <a:spcAft>
                <a:spcPts val="0"/>
              </a:spcAft>
              <a:buSzPts val="1400"/>
              <a:buChar char="•"/>
            </a:pPr>
            <a:r>
              <a:rPr lang="cs-CZ"/>
              <a:t>Nurodykite grupėms naudoti pasirinktą skaitmeninę priemonę ar platformą ir sukurti mikro-mokymo priemonę. Jos gali kurti skaidres, interaktyvius modulius, vaizdo įrašus, viktorinas ar bet kokį kitą formatą, atitinkantį jų turinį ir įrankio / platformos galimybes.</a:t>
            </a:r>
            <a:endParaRPr/>
          </a:p>
          <a:p>
            <a:pPr marL="457200" lvl="0" indent="-317500" algn="just" rtl="0">
              <a:lnSpc>
                <a:spcPct val="150000"/>
              </a:lnSpc>
              <a:spcBef>
                <a:spcPts val="0"/>
              </a:spcBef>
              <a:spcAft>
                <a:spcPts val="0"/>
              </a:spcAft>
              <a:buSzPts val="1400"/>
              <a:buChar char="•"/>
            </a:pPr>
            <a:r>
              <a:rPr lang="cs-CZ"/>
              <a:t>Skatinkite jas naudoti daugialypės terpės elementus, pavyzdžiui, paveikslėlius, vaizdo ir garso įrašus, kad pagerintų mokymosi patirtį.</a:t>
            </a:r>
            <a:endParaRPr/>
          </a:p>
          <a:p>
            <a:pPr marL="457200" lvl="0" indent="-317500" algn="just" rtl="0">
              <a:lnSpc>
                <a:spcPct val="150000"/>
              </a:lnSpc>
              <a:spcBef>
                <a:spcPts val="0"/>
              </a:spcBef>
              <a:spcAft>
                <a:spcPts val="0"/>
              </a:spcAft>
              <a:buSzPts val="1400"/>
              <a:buChar char="•"/>
            </a:pPr>
            <a:r>
              <a:rPr lang="cs-CZ"/>
              <a:t>Priminkite dalyviams, kad ištekliai būtų vizualiai patrauklūs, prieinami ir atitiktų planavimo etape nustatytus mokymosi tikslus.</a:t>
            </a:r>
            <a:endParaRPr/>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41"/>
          <p:cNvSpPr txBox="1"/>
          <p:nvPr/>
        </p:nvSpPr>
        <p:spPr>
          <a:xfrm>
            <a:off x="8830300" y="2946550"/>
            <a:ext cx="2844600" cy="34179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cs-CZ" b="1"/>
              <a:t>APŽVALGA</a:t>
            </a:r>
            <a:endParaRPr sz="1400" b="0" i="0" u="none" strike="noStrike" cap="none">
              <a:solidFill>
                <a:srgbClr val="000000"/>
              </a:solidFill>
              <a:latin typeface="Arial"/>
              <a:ea typeface="Arial"/>
              <a:cs typeface="Arial"/>
              <a:sym typeface="Arial"/>
            </a:endParaRPr>
          </a:p>
          <a:p>
            <a:pPr marL="457200" lvl="0" indent="-317500" algn="just" rtl="0">
              <a:lnSpc>
                <a:spcPct val="150000"/>
              </a:lnSpc>
              <a:spcBef>
                <a:spcPts val="0"/>
              </a:spcBef>
              <a:spcAft>
                <a:spcPts val="0"/>
              </a:spcAft>
              <a:buSzPts val="1400"/>
              <a:buChar char="•"/>
            </a:pPr>
            <a:r>
              <a:rPr lang="cs-CZ"/>
              <a:t>Patarkite grupėms peržiūrėti savo mikro-mokymo išteklius ir atlikti reikiamus pakeitimus ar patobulinimus.</a:t>
            </a:r>
            <a:endParaRPr/>
          </a:p>
          <a:p>
            <a:pPr marL="457200" lvl="0" indent="-317500" algn="just" rtl="0">
              <a:lnSpc>
                <a:spcPct val="150000"/>
              </a:lnSpc>
              <a:spcBef>
                <a:spcPts val="0"/>
              </a:spcBef>
              <a:spcAft>
                <a:spcPts val="0"/>
              </a:spcAft>
              <a:buSzPts val="1400"/>
              <a:buChar char="•"/>
            </a:pPr>
            <a:r>
              <a:rPr lang="cs-CZ"/>
              <a:t>Paraginkite pasitikrinti ar turinys yra aiškus, tikslus ir nuoseklus. Taip pat paskatinkite išbandyti veiklą ir jos interaktyvius elementus.</a:t>
            </a:r>
            <a:endParaRPr/>
          </a:p>
          <a:p>
            <a:pPr marL="0" marR="0" lvl="0" indent="0" algn="just" rtl="0">
              <a:lnSpc>
                <a:spcPct val="150000"/>
              </a:lnSpc>
              <a:spcBef>
                <a:spcPts val="0"/>
              </a:spcBef>
              <a:spcAft>
                <a:spcPts val="0"/>
              </a:spcAft>
              <a:buNone/>
            </a:pPr>
            <a:endParaRPr/>
          </a:p>
        </p:txBody>
      </p:sp>
      <p:sp>
        <p:nvSpPr>
          <p:cNvPr id="360" name="Google Shape;360;p41"/>
          <p:cNvSpPr txBox="1"/>
          <p:nvPr/>
        </p:nvSpPr>
        <p:spPr>
          <a:xfrm>
            <a:off x="656750" y="1974075"/>
            <a:ext cx="3432000" cy="3836700"/>
          </a:xfrm>
          <a:prstGeom prst="rect">
            <a:avLst/>
          </a:prstGeom>
          <a:noFill/>
          <a:ln>
            <a:noFill/>
          </a:ln>
        </p:spPr>
        <p:txBody>
          <a:bodyPr spcFirstLastPara="1" wrap="square" lIns="91425" tIns="91425" rIns="91425" bIns="91425" anchor="t" anchorCtr="0">
            <a:noAutofit/>
          </a:bodyPr>
          <a:lstStyle/>
          <a:p>
            <a:pPr marL="457200" lvl="0" indent="-317500" algn="just" rtl="0">
              <a:lnSpc>
                <a:spcPct val="150000"/>
              </a:lnSpc>
              <a:spcBef>
                <a:spcPts val="0"/>
              </a:spcBef>
              <a:spcAft>
                <a:spcPts val="0"/>
              </a:spcAft>
              <a:buSzPts val="1400"/>
              <a:buChar char="•"/>
            </a:pPr>
            <a:r>
              <a:rPr lang="cs-CZ">
                <a:solidFill>
                  <a:schemeClr val="dk1"/>
                </a:solidFill>
              </a:rPr>
              <a:t>Paskatinkite grupes apsibrėžti pagrindines sąvokas, mokymosi tikslus ir mikro-mokymo priemonės struktūrą.</a:t>
            </a:r>
            <a:endParaRPr>
              <a:solidFill>
                <a:schemeClr val="dk1"/>
              </a:solidFill>
            </a:endParaRPr>
          </a:p>
          <a:p>
            <a:pPr marL="457200" lvl="0" indent="-317500" algn="just" rtl="0">
              <a:lnSpc>
                <a:spcPct val="150000"/>
              </a:lnSpc>
              <a:spcBef>
                <a:spcPts val="0"/>
              </a:spcBef>
              <a:spcAft>
                <a:spcPts val="0"/>
              </a:spcAft>
              <a:buSzPts val="1400"/>
              <a:buChar char="•"/>
            </a:pPr>
            <a:r>
              <a:rPr lang="cs-CZ">
                <a:solidFill>
                  <a:schemeClr val="dk1"/>
                </a:solidFill>
              </a:rPr>
              <a:t>Patarkite atsižvelgti į tikslinę auditoriją, mokymosi rezultatus ir mažiau įgūdžių turinčių suaugusiųjų iššūkius ar poreikius.</a:t>
            </a:r>
            <a:endParaRPr>
              <a:solidFill>
                <a:schemeClr val="dk1"/>
              </a:solidFill>
            </a:endParaRPr>
          </a:p>
          <a:p>
            <a:pPr marL="457200" lvl="0" indent="-317500" algn="just" rtl="0">
              <a:lnSpc>
                <a:spcPct val="150000"/>
              </a:lnSpc>
              <a:spcBef>
                <a:spcPts val="0"/>
              </a:spcBef>
              <a:spcAft>
                <a:spcPts val="0"/>
              </a:spcAft>
              <a:buSzPts val="1400"/>
              <a:buChar char="•"/>
            </a:pPr>
            <a:r>
              <a:rPr lang="cs-CZ">
                <a:solidFill>
                  <a:schemeClr val="dk1"/>
                </a:solidFill>
              </a:rPr>
              <a:t>Priminkite jiems, kad mokymosi priemonė būtų glausta, įtraukianti.</a:t>
            </a:r>
            <a:endParaRPr>
              <a:solidFill>
                <a:schemeClr val="dk1"/>
              </a:solidFil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avLst/>
              <a:gdLst/>
              <a:ahLst/>
              <a:cxnLst/>
              <a:rect l="l" t="t" r="r" b="b"/>
              <a:pathLst>
                <a:path w="1693" h="424" extrusionOk="0">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avLst/>
              <a:gdLst/>
              <a:ahLst/>
              <a:cxnLst/>
              <a:rect l="l" t="t" r="r" b="b"/>
              <a:pathLst>
                <a:path w="13264" h="10966" extrusionOk="0">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avLst/>
              <a:gdLst/>
              <a:ahLst/>
              <a:cxnLst/>
              <a:rect l="l" t="t" r="r" b="b"/>
              <a:pathLst>
                <a:path w="11239" h="7791" extrusionOk="0">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5" name="Google Shape;365;p41"/>
          <p:cNvGrpSpPr/>
          <p:nvPr/>
        </p:nvGrpSpPr>
        <p:grpSpPr>
          <a:xfrm>
            <a:off x="9847266" y="1940803"/>
            <a:ext cx="810660" cy="810663"/>
            <a:chOff x="6200801" y="4449777"/>
            <a:chExt cx="468319" cy="468321"/>
          </a:xfrm>
        </p:grpSpPr>
        <p:sp>
          <p:nvSpPr>
            <p:cNvPr id="366" name="Google Shape;366;p41"/>
            <p:cNvSpPr/>
            <p:nvPr/>
          </p:nvSpPr>
          <p:spPr>
            <a:xfrm>
              <a:off x="6499252" y="4603764"/>
              <a:ext cx="76200" cy="74614"/>
            </a:xfrm>
            <a:custGeom>
              <a:avLst/>
              <a:gdLst/>
              <a:ahLst/>
              <a:cxnLst/>
              <a:rect l="l" t="t" r="r" b="b"/>
              <a:pathLst>
                <a:path w="2118" h="2117" extrusionOk="0">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avLst/>
              <a:gdLst/>
              <a:ahLst/>
              <a:cxnLst/>
              <a:rect l="l" t="t" r="r" b="b"/>
              <a:pathLst>
                <a:path w="2713" h="1958" extrusionOk="0">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avLst/>
              <a:gdLst/>
              <a:ahLst/>
              <a:cxnLst/>
              <a:rect l="l" t="t" r="r" b="b"/>
              <a:pathLst>
                <a:path w="2713" h="1958" extrusionOk="0">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avLst/>
              <a:gdLst/>
              <a:ahLst/>
              <a:cxnLst/>
              <a:rect l="l" t="t" r="r" b="b"/>
              <a:pathLst>
                <a:path w="2118" h="2117" extrusionOk="0">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avLst/>
              <a:gdLst/>
              <a:ahLst/>
              <a:cxnLst/>
              <a:rect l="l" t="t" r="r" b="b"/>
              <a:pathLst>
                <a:path w="2726" h="2727" extrusionOk="0">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avLst/>
              <a:gdLst/>
              <a:ahLst/>
              <a:cxnLst/>
              <a:rect l="l" t="t" r="r" b="b"/>
              <a:pathLst>
                <a:path w="4598" h="2511" extrusionOk="0">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avLst/>
              <a:gdLst/>
              <a:ahLst/>
              <a:cxnLst/>
              <a:rect l="l" t="t" r="r" b="b"/>
              <a:pathLst>
                <a:path w="13264" h="13265" extrusionOk="0">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avLst/>
              <a:gdLst/>
              <a:ahLst/>
              <a:cxnLst/>
              <a:rect l="l" t="t" r="r" b="b"/>
              <a:pathLst>
                <a:path w="4177" h="4177" extrusionOk="0">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avLst/>
              <a:gdLst/>
              <a:ahLst/>
              <a:cxnLst/>
              <a:rect l="l" t="t" r="r" b="b"/>
              <a:pathLst>
                <a:path w="7227" h="3826" extrusionOk="0">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avLst/>
              <a:gdLst/>
              <a:ahLst/>
              <a:cxnLst/>
              <a:rect l="l" t="t" r="r" b="b"/>
              <a:pathLst>
                <a:path w="4168" h="3970" extrusionOk="0">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avLst/>
              <a:gdLst/>
              <a:ahLst/>
              <a:cxnLst/>
              <a:rect l="l" t="t" r="r" b="b"/>
              <a:pathLst>
                <a:path w="4167" h="3970" extrusionOk="0">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avLst/>
              <a:gdLst/>
              <a:ahLst/>
              <a:cxnLst/>
              <a:rect l="l" t="t" r="r" b="b"/>
              <a:pathLst>
                <a:path w="4167" h="3970" extrusionOk="0">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avLst/>
              <a:gdLst/>
              <a:ahLst/>
              <a:cxnLst/>
              <a:rect l="l" t="t" r="r" b="b"/>
              <a:pathLst>
                <a:path w="1602" h="706" extrusionOk="0">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80" name="Google Shape;380;p41" descr="A picture containing icon&#10;&#10;Description automatically generated"/>
          <p:cNvPicPr preferRelativeResize="0"/>
          <p:nvPr/>
        </p:nvPicPr>
        <p:blipFill rotWithShape="1">
          <a:blip r:embed="rId3">
            <a:alphaModFix/>
          </a:blip>
          <a:srcRect/>
          <a:stretch/>
        </p:blipFill>
        <p:spPr>
          <a:xfrm>
            <a:off x="10252596" y="30162"/>
            <a:ext cx="2106878" cy="1489469"/>
          </a:xfrm>
          <a:prstGeom prst="rect">
            <a:avLst/>
          </a:prstGeom>
          <a:noFill/>
          <a:ln>
            <a:noFill/>
          </a:ln>
        </p:spPr>
      </p:pic>
      <p:pic>
        <p:nvPicPr>
          <p:cNvPr id="381" name="Google Shape;381;p41"/>
          <p:cNvPicPr preferRelativeResize="0"/>
          <p:nvPr/>
        </p:nvPicPr>
        <p:blipFill>
          <a:blip r:embed="rId4">
            <a:alphaModFix/>
          </a:blip>
          <a:stretch>
            <a:fillRect/>
          </a:stretch>
        </p:blipFill>
        <p:spPr>
          <a:xfrm>
            <a:off x="0" y="6223775"/>
            <a:ext cx="2165150" cy="467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4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91" name="Google Shape;391;p42"/>
          <p:cNvSpPr txBox="1"/>
          <p:nvPr/>
        </p:nvSpPr>
        <p:spPr>
          <a:xfrm>
            <a:off x="1092924" y="1671157"/>
            <a:ext cx="10006200" cy="48948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cs-CZ" sz="2400">
                <a:latin typeface="Philosopher"/>
                <a:ea typeface="Philosopher"/>
                <a:cs typeface="Philosopher"/>
                <a:sym typeface="Philosopher"/>
              </a:rPr>
              <a:t>5. Pasibaigus nustatytam laikui, paprašykite, kad kiekviena grupė pristatytų savo mikro-mokymo išteklius. Kiekvienos grupės pristatymui </a:t>
            </a:r>
            <a:r>
              <a:rPr lang="cs-CZ" sz="2400" b="1">
                <a:latin typeface="Philosopher"/>
                <a:ea typeface="Philosopher"/>
                <a:cs typeface="Philosopher"/>
                <a:sym typeface="Philosopher"/>
              </a:rPr>
              <a:t>skirkite 5-7 minutes, įskaitant trumpą temos paaiškinimą, ištekliaus apžvalgą ir pagrindinių funkcijų demonstravimą.</a:t>
            </a:r>
            <a:endParaRPr sz="2400" b="1">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cs-CZ" sz="2400">
                <a:latin typeface="Philosopher"/>
                <a:ea typeface="Philosopher"/>
                <a:cs typeface="Philosopher"/>
                <a:sym typeface="Philosopher"/>
              </a:rPr>
              <a:t>6. Dalyviams pristatant, paraginkite kitus pateikti atsiliepimus ir užduoti klausimus. Skatinkite palankią ir konstruktyvią aplinką dalytis idėjomis ir pasiūlymais.</a:t>
            </a:r>
            <a:endParaRPr sz="24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just" rtl="0">
              <a:spcBef>
                <a:spcPts val="0"/>
              </a:spcBef>
              <a:spcAft>
                <a:spcPts val="0"/>
              </a:spcAft>
              <a:buClr>
                <a:schemeClr val="dk1"/>
              </a:buClr>
              <a:buSzPts val="1100"/>
              <a:buFont typeface="Arial"/>
              <a:buNone/>
            </a:pPr>
            <a:r>
              <a:rPr lang="cs-CZ" sz="2400">
                <a:latin typeface="Philosopher"/>
                <a:ea typeface="Philosopher"/>
                <a:cs typeface="Philosopher"/>
                <a:sym typeface="Philosopher"/>
              </a:rPr>
              <a:t>7. Po kiekvieno pristatymo </a:t>
            </a:r>
            <a:r>
              <a:rPr lang="cs-CZ" sz="2400" b="1">
                <a:latin typeface="Philosopher"/>
                <a:ea typeface="Philosopher"/>
                <a:cs typeface="Philosopher"/>
                <a:sym typeface="Philosopher"/>
              </a:rPr>
              <a:t>skirkite laiko trumpai diskusijai</a:t>
            </a:r>
            <a:r>
              <a:rPr lang="cs-CZ" sz="2400">
                <a:latin typeface="Philosopher"/>
                <a:ea typeface="Philosopher"/>
                <a:cs typeface="Philosopher"/>
                <a:sym typeface="Philosopher"/>
              </a:rPr>
              <a:t>, kurios metu dalyviai galės apmąstyti kiekvieno mikro-mokymo ištekliaus privalumus ir tobulintinas sritis.</a:t>
            </a:r>
            <a:endParaRPr sz="2400">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400">
              <a:latin typeface="Philosopher"/>
              <a:ea typeface="Philosopher"/>
              <a:cs typeface="Philosopher"/>
              <a:sym typeface="Philosopher"/>
            </a:endParaRPr>
          </a:p>
        </p:txBody>
      </p:sp>
      <p:sp>
        <p:nvSpPr>
          <p:cNvPr id="392" name="Google Shape;392;p42"/>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i="0" u="none" strike="noStrike" cap="none">
                <a:solidFill>
                  <a:schemeClr val="dk1"/>
                </a:solidFill>
                <a:latin typeface="Philosopher"/>
                <a:ea typeface="Philosopher"/>
                <a:cs typeface="Philosopher"/>
                <a:sym typeface="Philosopher"/>
              </a:rPr>
              <a:t>3 veikla: </a:t>
            </a:r>
            <a:r>
              <a:rPr lang="cs-CZ" sz="2400" b="1">
                <a:solidFill>
                  <a:schemeClr val="dk1"/>
                </a:solidFill>
                <a:latin typeface="Philosopher"/>
                <a:ea typeface="Philosopher"/>
                <a:cs typeface="Philosopher"/>
                <a:sym typeface="Philosopher"/>
              </a:rPr>
              <a:t>mikro-mokymo ištekliaus kūrimas</a:t>
            </a:r>
            <a:r>
              <a:rPr lang="cs-CZ" sz="2400" b="1" i="0" u="none" strike="noStrike" cap="none">
                <a:solidFill>
                  <a:schemeClr val="dk1"/>
                </a:solidFill>
                <a:latin typeface="Philosopher"/>
                <a:ea typeface="Philosopher"/>
                <a:cs typeface="Philosopher"/>
                <a:sym typeface="Philosopher"/>
              </a:rPr>
              <a:t> </a:t>
            </a:r>
            <a:endParaRPr sz="2400" b="1" i="0" u="none" strike="noStrike" cap="none">
              <a:solidFill>
                <a:schemeClr val="dk1"/>
              </a:solidFill>
              <a:latin typeface="Philosopher"/>
              <a:ea typeface="Philosopher"/>
              <a:cs typeface="Philosopher"/>
              <a:sym typeface="Philosopher"/>
            </a:endParaRPr>
          </a:p>
        </p:txBody>
      </p:sp>
      <p:pic>
        <p:nvPicPr>
          <p:cNvPr id="393" name="Google Shape;393;p42"/>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p43"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4 dalis</a:t>
            </a:r>
            <a:endParaRPr sz="1800" b="1" i="0" u="none" strike="noStrike" cap="none">
              <a:solidFill>
                <a:schemeClr val="dk1"/>
              </a:solidFill>
              <a:latin typeface="Philosopher"/>
              <a:ea typeface="Philosopher"/>
              <a:cs typeface="Philosopher"/>
              <a:sym typeface="Philosopher"/>
            </a:endParaRPr>
          </a:p>
        </p:txBody>
      </p:sp>
      <p:sp>
        <p:nvSpPr>
          <p:cNvPr id="401" name="Google Shape;401;p43"/>
          <p:cNvSpPr txBox="1"/>
          <p:nvPr/>
        </p:nvSpPr>
        <p:spPr>
          <a:xfrm>
            <a:off x="4141036" y="4483525"/>
            <a:ext cx="39099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Mikro-mokymosi iššūkių ir kliūčių šalinimas</a:t>
            </a:r>
            <a:endParaRPr sz="2000" b="0" i="0" u="none" strike="noStrike" cap="none">
              <a:solidFill>
                <a:schemeClr val="dk1"/>
              </a:solidFill>
              <a:latin typeface="Roboto"/>
              <a:ea typeface="Roboto"/>
              <a:cs typeface="Roboto"/>
              <a:sym typeface="Roboto"/>
            </a:endParaRPr>
          </a:p>
        </p:txBody>
      </p:sp>
      <p:pic>
        <p:nvPicPr>
          <p:cNvPr id="402" name="Google Shape;402;p43"/>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p:nvPr/>
        </p:nvSpPr>
        <p:spPr>
          <a:xfrm>
            <a:off x="1896588" y="457663"/>
            <a:ext cx="8398800" cy="30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Dažniausi iššūkiai, su kuriais susiduriama mikro-mokymosi metu</a:t>
            </a:r>
            <a:endParaRPr sz="2800" b="1" i="0" u="none" strike="noStrike" cap="non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039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2" name="Google Shape;412;p44"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13" name="Google Shape;413;p44"/>
          <p:cNvSpPr txBox="1"/>
          <p:nvPr/>
        </p:nvSpPr>
        <p:spPr>
          <a:xfrm>
            <a:off x="1760218" y="1590349"/>
            <a:ext cx="8671500" cy="5171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Informuotumo stoka</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Daugelis organizacijų nežino apie mikromokymosi naudą ir galimybes.</a:t>
            </a: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Pasipriešinimas pokyčiams</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Kai kurios suinteresuotosios šalys gali priešintis mikromokymosi diegimui dėl tradicinių mokymo metodų.</a:t>
            </a: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Techniniai apribojimai</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Ribota prieiga prie technologijų arba prasta skaitmeninė infrastruktūra gali trukdyti įgyvendinti mikro-mokymą.</a:t>
            </a: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Turinio kūrimas</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Sukurti įkandamo dydžio ir patrauklų turinį gali užtrukti daug laiko ir būti sudėtinga</a:t>
            </a:r>
            <a:r>
              <a:rPr lang="cs-CZ" sz="2200" b="1">
                <a:latin typeface="Philosopher"/>
                <a:ea typeface="Philosopher"/>
                <a:cs typeface="Philosopher"/>
                <a:sym typeface="Philosopher"/>
              </a:rPr>
              <a:t>.</a:t>
            </a:r>
            <a:endParaRPr sz="2200" b="1">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a:latin typeface="Philosopher"/>
              <a:ea typeface="Philosopher"/>
              <a:cs typeface="Philosopher"/>
              <a:sym typeface="Philosopher"/>
            </a:endParaRPr>
          </a:p>
        </p:txBody>
      </p:sp>
      <p:pic>
        <p:nvPicPr>
          <p:cNvPr id="414" name="Google Shape;414;p44"/>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Iššūkių įveikimas</a:t>
            </a:r>
            <a:endParaRPr sz="2800" b="1" i="0" u="none" strike="noStrike" cap="non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24" name="Google Shape;424;p45"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25" name="Google Shape;425;p45"/>
          <p:cNvSpPr txBox="1"/>
          <p:nvPr/>
        </p:nvSpPr>
        <p:spPr>
          <a:xfrm>
            <a:off x="1492406" y="1573495"/>
            <a:ext cx="9565200" cy="5264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Informuotumo didinimas</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Vykdykite informuotumo didinimo kampanijas ir mokymus, kad suinteresuotosios šalys sužinotų apie mikro-mokymosi privalumus.</a:t>
            </a:r>
            <a:endParaRPr sz="21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Pokyčių valdymas</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Įgyvendinkite pokyčių valdymo strategijas, siekdami spręsti pasipriešinimo problemas ir skatinti nuolatinio mokymosi kultūrą.</a:t>
            </a:r>
            <a:endParaRPr sz="21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Technologiniai sprendimai</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Investuokite į tinkamą technologinę infrastruktūrą ir suteikite reikiamus išteklius, kad būtų galima veiksmingai įgyvendinti mikro-mokymąsi.</a:t>
            </a:r>
            <a:endParaRPr sz="21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Turinio kūrimo parama</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Nustatykite gaires ir pateikite priemones, padedančias instruktoriams ir temų ekspertams kurti patrauklų mikromokymosi turinį.</a:t>
            </a:r>
            <a:endParaRPr sz="2100">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100" b="1">
              <a:latin typeface="Philosopher"/>
              <a:ea typeface="Philosopher"/>
              <a:cs typeface="Philosopher"/>
              <a:sym typeface="Philosopher"/>
            </a:endParaRPr>
          </a:p>
        </p:txBody>
      </p:sp>
      <p:pic>
        <p:nvPicPr>
          <p:cNvPr id="426" name="Google Shape;426;p45"/>
          <p:cNvPicPr preferRelativeResize="0"/>
          <p:nvPr/>
        </p:nvPicPr>
        <p:blipFill>
          <a:blip r:embed="rId4">
            <a:alphaModFix/>
          </a:blip>
          <a:stretch>
            <a:fillRect/>
          </a:stretch>
        </p:blipFill>
        <p:spPr>
          <a:xfrm>
            <a:off x="0" y="6227100"/>
            <a:ext cx="2336350" cy="504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Kliūčių šalinimas</a:t>
            </a:r>
            <a:endParaRPr sz="2800" b="1" i="0" u="none" strike="noStrike" cap="non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6" name="Google Shape;436;p46"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37" name="Google Shape;437;p46"/>
          <p:cNvSpPr txBox="1"/>
          <p:nvPr/>
        </p:nvSpPr>
        <p:spPr>
          <a:xfrm>
            <a:off x="1492406" y="1573495"/>
            <a:ext cx="9565200" cy="5264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Personalizuotas mokymasis</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Pritaikykite mikro-mokymosi turinį pagal individualius besimokančiųjų poreikius ir pageidavimus.</a:t>
            </a:r>
            <a:endParaRPr sz="21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Žaidimas ir apdovanojimai</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Įtraukite žaidimo elementus, kad padidintumėte besimokančiųjų įsitraukimą ir motyvaciją.</a:t>
            </a:r>
            <a:endParaRPr sz="21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Pritaikymas mobiliesiems telefonams</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Užtikrinkite, kad mikro-mokymosi turinys būtų pasiekiamas mobiliuosiuose įrenginiuose.</a:t>
            </a:r>
            <a:endParaRPr sz="21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b="1">
                <a:latin typeface="Philosopher"/>
                <a:ea typeface="Philosopher"/>
                <a:cs typeface="Philosopher"/>
                <a:sym typeface="Philosopher"/>
              </a:rPr>
              <a:t>Socialinio mokymosi galimybės</a:t>
            </a:r>
            <a:endParaRPr sz="21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100">
                <a:latin typeface="Philosopher"/>
                <a:ea typeface="Philosopher"/>
                <a:cs typeface="Philosopher"/>
                <a:sym typeface="Philosopher"/>
              </a:rPr>
              <a:t>Skatinkite bendradarbiavimą ir dalijimąsi žiniomis per diskusijų forumus, pokalbių grupes ar virtualias klases.</a:t>
            </a:r>
            <a:endParaRPr sz="2100">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100" b="1">
              <a:latin typeface="Philosopher"/>
              <a:ea typeface="Philosopher"/>
              <a:cs typeface="Philosopher"/>
              <a:sym typeface="Philosopher"/>
            </a:endParaRPr>
          </a:p>
        </p:txBody>
      </p:sp>
      <p:pic>
        <p:nvPicPr>
          <p:cNvPr id="438" name="Google Shape;438;p46"/>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txBox="1"/>
          <p:nvPr/>
        </p:nvSpPr>
        <p:spPr>
          <a:xfrm>
            <a:off x="3289650" y="607800"/>
            <a:ext cx="5612700" cy="60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Mikro-mokymosi išteklių vertinimas</a:t>
            </a:r>
            <a:endParaRPr sz="2400" b="1" i="0" u="none" strike="noStrike" cap="non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49" name="Google Shape;449;p47"/>
          <p:cNvCxnSpPr/>
          <p:nvPr/>
        </p:nvCxnSpPr>
        <p:spPr>
          <a:xfrm>
            <a:off x="7707893"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50" name="Google Shape;450;p47"/>
          <p:cNvCxnSpPr/>
          <p:nvPr/>
        </p:nvCxnSpPr>
        <p:spPr>
          <a:xfrm>
            <a:off x="2286504" y="2995543"/>
            <a:ext cx="2015377" cy="0"/>
          </a:xfrm>
          <a:prstGeom prst="straightConnector1">
            <a:avLst/>
          </a:prstGeom>
          <a:noFill/>
          <a:ln w="25400" cap="flat" cmpd="sng">
            <a:solidFill>
              <a:schemeClr val="accent1"/>
            </a:solidFill>
            <a:prstDash val="solid"/>
            <a:miter lim="800000"/>
            <a:headEnd type="none" w="sm" len="sm"/>
            <a:tailEnd type="none" w="sm" len="sm"/>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01</a:t>
            </a:r>
            <a:endParaRPr sz="3600" b="1" i="0" u="none" strike="noStrike" cap="non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02</a:t>
            </a:r>
            <a:endParaRPr sz="3600" b="1" i="0" u="none" strike="noStrike" cap="non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03</a:t>
            </a:r>
            <a:endParaRPr sz="3600" b="1" i="0" u="none" strike="noStrike" cap="non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cs-CZ" sz="3600" b="1" i="0" u="none" strike="noStrike" cap="none">
                <a:solidFill>
                  <a:schemeClr val="dk1"/>
                </a:solidFill>
                <a:latin typeface="Philosopher"/>
                <a:ea typeface="Philosopher"/>
                <a:cs typeface="Philosopher"/>
                <a:sym typeface="Philosopher"/>
              </a:rPr>
              <a:t>04</a:t>
            </a:r>
            <a:endParaRPr sz="3600" b="1" i="0" u="none" strike="noStrike" cap="none">
              <a:solidFill>
                <a:schemeClr val="dk1"/>
              </a:solidFill>
              <a:latin typeface="Philosopher"/>
              <a:ea typeface="Philosopher"/>
              <a:cs typeface="Philosopher"/>
              <a:sym typeface="Philosopher"/>
            </a:endParaRPr>
          </a:p>
        </p:txBody>
      </p:sp>
      <p:sp>
        <p:nvSpPr>
          <p:cNvPr id="467" name="Google Shape;467;p47"/>
          <p:cNvSpPr txBox="1"/>
          <p:nvPr/>
        </p:nvSpPr>
        <p:spPr>
          <a:xfrm>
            <a:off x="543800" y="4110425"/>
            <a:ext cx="2958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a:solidFill>
                  <a:schemeClr val="dk1"/>
                </a:solidFill>
                <a:latin typeface="Philosopher"/>
                <a:ea typeface="Philosopher"/>
                <a:cs typeface="Philosopher"/>
                <a:sym typeface="Philosopher"/>
              </a:rPr>
              <a:t>Nustatykite aiškius tikslus</a:t>
            </a:r>
            <a:endParaRPr sz="1400" b="0" i="0" u="none" strike="noStrike" cap="none">
              <a:solidFill>
                <a:srgbClr val="000000"/>
              </a:solidFill>
              <a:latin typeface="Arial"/>
              <a:ea typeface="Arial"/>
              <a:cs typeface="Arial"/>
              <a:sym typeface="Arial"/>
            </a:endParaRPr>
          </a:p>
        </p:txBody>
      </p:sp>
      <p:sp>
        <p:nvSpPr>
          <p:cNvPr id="468" name="Google Shape;468;p47"/>
          <p:cNvSpPr txBox="1"/>
          <p:nvPr/>
        </p:nvSpPr>
        <p:spPr>
          <a:xfrm>
            <a:off x="938352" y="4527406"/>
            <a:ext cx="23256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a:latin typeface="Roboto"/>
                <a:ea typeface="Roboto"/>
                <a:cs typeface="Roboto"/>
                <a:sym typeface="Roboto"/>
              </a:rPr>
              <a:t>Apibrėžkite konkrečius mokymosi tikslus ir veiklos rezultatus, kuriuos galima pasiekti taikant mikro-mokymą.</a:t>
            </a:r>
            <a:endParaRPr sz="1400" b="0" i="0" u="none" strike="noStrike" cap="none">
              <a:solidFill>
                <a:srgbClr val="000000"/>
              </a:solidFill>
              <a:latin typeface="Roboto"/>
              <a:ea typeface="Roboto"/>
              <a:cs typeface="Roboto"/>
              <a:sym typeface="Roboto"/>
            </a:endParaRPr>
          </a:p>
        </p:txBody>
      </p:sp>
      <p:sp>
        <p:nvSpPr>
          <p:cNvPr id="469" name="Google Shape;469;p47"/>
          <p:cNvSpPr txBox="1"/>
          <p:nvPr/>
        </p:nvSpPr>
        <p:spPr>
          <a:xfrm>
            <a:off x="3502451" y="4110425"/>
            <a:ext cx="2872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a:solidFill>
                  <a:schemeClr val="dk1"/>
                </a:solidFill>
                <a:latin typeface="Philosopher"/>
                <a:ea typeface="Philosopher"/>
                <a:cs typeface="Philosopher"/>
                <a:sym typeface="Philosopher"/>
              </a:rPr>
              <a:t>Stebėti besimokančiojo pažangą</a:t>
            </a:r>
            <a:endParaRPr sz="1400" b="0" i="0" u="none" strike="noStrike" cap="none">
              <a:solidFill>
                <a:srgbClr val="000000"/>
              </a:solidFill>
              <a:latin typeface="Arial"/>
              <a:ea typeface="Arial"/>
              <a:cs typeface="Arial"/>
              <a:sym typeface="Arial"/>
            </a:endParaRPr>
          </a:p>
        </p:txBody>
      </p:sp>
      <p:sp>
        <p:nvSpPr>
          <p:cNvPr id="470" name="Google Shape;470;p47"/>
          <p:cNvSpPr txBox="1"/>
          <p:nvPr/>
        </p:nvSpPr>
        <p:spPr>
          <a:xfrm>
            <a:off x="3581653" y="4780002"/>
            <a:ext cx="2247900" cy="1923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a:solidFill>
                  <a:schemeClr val="dk1"/>
                </a:solidFill>
                <a:latin typeface="Roboto"/>
                <a:ea typeface="Roboto"/>
                <a:cs typeface="Roboto"/>
                <a:sym typeface="Roboto"/>
              </a:rPr>
              <a:t>Įdiekite patikimą stebėjimo ir analizės sistemą, kad galėtumėte stebėti besimokančiųjų įsitraukimą, užbaigimo lygį ir žinių išsaugojimą.</a:t>
            </a:r>
            <a:endParaRPr sz="1400" b="0" i="0" u="none" strike="noStrike" cap="none">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a:solidFill>
                  <a:schemeClr val="dk1"/>
                </a:solidFill>
                <a:latin typeface="Philosopher"/>
                <a:ea typeface="Philosopher"/>
                <a:cs typeface="Philosopher"/>
                <a:sym typeface="Philosopher"/>
              </a:rPr>
              <a:t>Surinkite atsiliepimus</a:t>
            </a:r>
            <a:endParaRPr sz="1400" b="0" i="0" u="none" strike="noStrike" cap="none">
              <a:solidFill>
                <a:srgbClr val="000000"/>
              </a:solidFill>
              <a:latin typeface="Arial"/>
              <a:ea typeface="Arial"/>
              <a:cs typeface="Arial"/>
              <a:sym typeface="Arial"/>
            </a:endParaRPr>
          </a:p>
        </p:txBody>
      </p:sp>
      <p:sp>
        <p:nvSpPr>
          <p:cNvPr id="472" name="Google Shape;472;p47"/>
          <p:cNvSpPr txBox="1"/>
          <p:nvPr/>
        </p:nvSpPr>
        <p:spPr>
          <a:xfrm>
            <a:off x="6215964" y="4531243"/>
            <a:ext cx="22407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a:solidFill>
                  <a:schemeClr val="dk1"/>
                </a:solidFill>
                <a:latin typeface="Roboto"/>
                <a:ea typeface="Roboto"/>
                <a:cs typeface="Roboto"/>
                <a:sym typeface="Roboto"/>
              </a:rPr>
              <a:t>Reguliariai surinkite grįžtamąjį ryšį iš besimokančiųjų ir instruktorių, kad nustatytumėte tobulinimo sritis ir atliktumėte reikiamus pakeitimus.</a:t>
            </a:r>
            <a:endParaRPr sz="1400" b="0" i="0" u="none" strike="noStrike" cap="none">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cs-CZ" sz="1800" b="1">
                <a:solidFill>
                  <a:schemeClr val="dk1"/>
                </a:solidFill>
                <a:latin typeface="Philosopher"/>
                <a:ea typeface="Philosopher"/>
                <a:cs typeface="Philosopher"/>
                <a:sym typeface="Philosopher"/>
              </a:rPr>
              <a:t>Nuolatinis tobulinimas</a:t>
            </a:r>
            <a:endParaRPr sz="1400" b="0" i="0" u="none" strike="noStrike" cap="none">
              <a:solidFill>
                <a:srgbClr val="000000"/>
              </a:solidFill>
              <a:latin typeface="Arial"/>
              <a:ea typeface="Arial"/>
              <a:cs typeface="Arial"/>
              <a:sym typeface="Arial"/>
            </a:endParaRPr>
          </a:p>
        </p:txBody>
      </p:sp>
      <p:sp>
        <p:nvSpPr>
          <p:cNvPr id="474" name="Google Shape;474;p47"/>
          <p:cNvSpPr txBox="1"/>
          <p:nvPr/>
        </p:nvSpPr>
        <p:spPr>
          <a:xfrm>
            <a:off x="9020511" y="4800831"/>
            <a:ext cx="2325600" cy="1923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cs-CZ">
                <a:solidFill>
                  <a:schemeClr val="dk1"/>
                </a:solidFill>
                <a:latin typeface="Roboto"/>
                <a:ea typeface="Roboto"/>
                <a:cs typeface="Roboto"/>
                <a:sym typeface="Roboto"/>
              </a:rPr>
              <a:t>Naudokite duomenis ir įžvalgas, kad kartotumėte ir patobulintumėte mikro mokymosi programas, užtikrindami, kad jos išliktų veiksmingos ir svarbios.</a:t>
            </a:r>
            <a:endParaRPr sz="1400" b="0" i="0" u="none" strike="noStrike" cap="none">
              <a:solidFill>
                <a:srgbClr val="000000"/>
              </a:solidFill>
              <a:latin typeface="Arial"/>
              <a:ea typeface="Arial"/>
              <a:cs typeface="Arial"/>
              <a:sym typeface="Arial"/>
            </a:endParaRPr>
          </a:p>
        </p:txBody>
      </p:sp>
      <p:pic>
        <p:nvPicPr>
          <p:cNvPr id="475" name="Google Shape;475;p47" descr="A picture containing icon&#10;&#10;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pic>
        <p:nvPicPr>
          <p:cNvPr id="476" name="Google Shape;476;p47"/>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Sėkmės istorijos ir pavyzdžiai</a:t>
            </a:r>
            <a:endParaRPr sz="2800" b="1" i="0" u="none" strike="noStrike" cap="non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6" name="Google Shape;486;p4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87" name="Google Shape;487;p48"/>
          <p:cNvSpPr txBox="1"/>
          <p:nvPr/>
        </p:nvSpPr>
        <p:spPr>
          <a:xfrm>
            <a:off x="727742" y="1497313"/>
            <a:ext cx="10378500" cy="55104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Parodykite sėkmės istorijas</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Pateikite pavyzdžių organizacijų, kurios sėkmingai pritaikė mikro-mokymą ir pasiekė teigiamų rezultatų.</a:t>
            </a: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Parodykite poveikį</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Pasidalykite duomenimis ir rodikliais, rodančiais mikro-mokymosi naudą, pavyzdžiui, geresnį žinių įsisavinimą, geresnius veiklos rezultatus ir mažesnes mokymo išlaidas.</a:t>
            </a: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Pateikite rekomendacijas</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Įtraukite besimokančiųjų ar instruktorių, kurie patys patyrė mikromokymosi naudą, citatas ar atsiliepimus.</a:t>
            </a:r>
            <a:endParaRPr sz="22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b="1">
                <a:latin typeface="Philosopher"/>
                <a:ea typeface="Philosopher"/>
                <a:cs typeface="Philosopher"/>
                <a:sym typeface="Philosopher"/>
              </a:rPr>
              <a:t>Įkvėpkite kitus</a:t>
            </a:r>
            <a:endParaRPr sz="22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200">
                <a:latin typeface="Philosopher"/>
                <a:ea typeface="Philosopher"/>
                <a:cs typeface="Philosopher"/>
                <a:sym typeface="Philosopher"/>
              </a:rPr>
              <a:t>Naudokite šiuos pavyzdžius, kad motyvuotumėte ir paskatintumėte kitas organizacijas įveikti savo iššūkius ir taikyti mikromokymą.</a:t>
            </a:r>
            <a:endParaRPr sz="2200">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a:latin typeface="Philosopher"/>
              <a:ea typeface="Philosopher"/>
              <a:cs typeface="Philosopher"/>
              <a:sym typeface="Philosopher"/>
            </a:endParaRPr>
          </a:p>
        </p:txBody>
      </p:sp>
      <p:pic>
        <p:nvPicPr>
          <p:cNvPr id="488" name="Google Shape;488;p48"/>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9"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218088" y="0"/>
            <a:ext cx="2917823"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DUK sesija</a:t>
            </a:r>
            <a:endParaRPr sz="4000" b="1" i="0" u="none" strike="noStrike" cap="non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500" name="Google Shape;500;p49"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501" name="Google Shape;501;p4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Philosopher"/>
              <a:buNone/>
            </a:pPr>
            <a:r>
              <a:rPr lang="cs-CZ" sz="3200">
                <a:solidFill>
                  <a:schemeClr val="dk1"/>
                </a:solidFill>
                <a:latin typeface="Philosopher"/>
                <a:ea typeface="Philosopher"/>
                <a:cs typeface="Philosopher"/>
                <a:sym typeface="Philosopher"/>
              </a:rPr>
              <a:t>Ar turite </a:t>
            </a:r>
            <a:r>
              <a:rPr lang="cs-CZ" sz="3200" b="1">
                <a:solidFill>
                  <a:schemeClr val="dk1"/>
                </a:solidFill>
                <a:latin typeface="Philosopher"/>
                <a:ea typeface="Philosopher"/>
                <a:cs typeface="Philosopher"/>
                <a:sym typeface="Philosopher"/>
              </a:rPr>
              <a:t>bet kokių klausimų </a:t>
            </a:r>
            <a:r>
              <a:rPr lang="cs-CZ" sz="3200">
                <a:solidFill>
                  <a:schemeClr val="dk1"/>
                </a:solidFill>
                <a:latin typeface="Philosopher"/>
                <a:ea typeface="Philosopher"/>
                <a:cs typeface="Philosopher"/>
                <a:sym typeface="Philosopher"/>
              </a:rPr>
              <a:t>susijusiu su mokymų turiniu? Klauskite!</a:t>
            </a:r>
            <a:endParaRPr sz="3200">
              <a:solidFill>
                <a:schemeClr val="dk1"/>
              </a:solidFill>
              <a:latin typeface="Philosopher"/>
              <a:ea typeface="Philosopher"/>
              <a:cs typeface="Philosopher"/>
              <a:sym typeface="Philosopher"/>
            </a:endParaRPr>
          </a:p>
        </p:txBody>
      </p:sp>
      <p:pic>
        <p:nvPicPr>
          <p:cNvPr id="502" name="Google Shape;502;p49"/>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0"/>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Vertinimas ir išvados</a:t>
            </a:r>
            <a:endParaRPr sz="4000" b="1">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12" name="Google Shape;512;p5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13" name="Google Shape;513;p5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Philosopher"/>
              <a:buNone/>
            </a:pPr>
            <a:r>
              <a:rPr lang="cs-CZ" sz="3200">
                <a:solidFill>
                  <a:schemeClr val="dk1"/>
                </a:solidFill>
                <a:latin typeface="Philosopher"/>
                <a:ea typeface="Philosopher"/>
                <a:cs typeface="Philosopher"/>
                <a:sym typeface="Philosopher"/>
              </a:rPr>
              <a:t>Ko šiandien išmokote? Kaip galėsite naujas žinias ir įgūdžius panaudoti ateityje?</a:t>
            </a:r>
            <a:endParaRPr>
              <a:solidFill>
                <a:schemeClr val="dk1"/>
              </a:solidFill>
            </a:endParaRPr>
          </a:p>
          <a:p>
            <a:pPr marL="0" lvl="0" indent="0" algn="ctr" rtl="0">
              <a:spcBef>
                <a:spcPts val="0"/>
              </a:spcBef>
              <a:spcAft>
                <a:spcPts val="0"/>
              </a:spcAft>
              <a:buClr>
                <a:schemeClr val="dk1"/>
              </a:buClr>
              <a:buSzPts val="1400"/>
              <a:buFont typeface="Philosopher"/>
              <a:buNone/>
            </a:pP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400"/>
              <a:buFont typeface="Philosopher"/>
              <a:buNone/>
            </a:pPr>
            <a:r>
              <a:rPr lang="cs-CZ" sz="3200">
                <a:solidFill>
                  <a:schemeClr val="dk1"/>
                </a:solidFill>
                <a:latin typeface="Philosopher"/>
                <a:ea typeface="Philosopher"/>
                <a:cs typeface="Philosopher"/>
                <a:sym typeface="Philosopher"/>
              </a:rPr>
              <a:t>Užpildykite </a:t>
            </a:r>
            <a:r>
              <a:rPr lang="cs-CZ" sz="3200" b="1">
                <a:solidFill>
                  <a:schemeClr val="dk1"/>
                </a:solidFill>
                <a:latin typeface="Philosopher"/>
                <a:ea typeface="Philosopher"/>
                <a:cs typeface="Philosopher"/>
                <a:sym typeface="Philosopher"/>
              </a:rPr>
              <a:t>vertinimo apklausą</a:t>
            </a:r>
            <a:r>
              <a:rPr lang="cs-CZ" sz="3200">
                <a:solidFill>
                  <a:schemeClr val="dk1"/>
                </a:solidFill>
                <a:latin typeface="Philosopher"/>
                <a:ea typeface="Philosopher"/>
                <a:cs typeface="Philosopher"/>
                <a:sym typeface="Philosopher"/>
              </a:rPr>
              <a:t>!</a:t>
            </a:r>
            <a:endParaRPr sz="3200">
              <a:solidFill>
                <a:schemeClr val="dk1"/>
              </a:solidFill>
              <a:latin typeface="Philosopher"/>
              <a:ea typeface="Philosopher"/>
              <a:cs typeface="Philosopher"/>
              <a:sym typeface="Philosopher"/>
            </a:endParaRPr>
          </a:p>
        </p:txBody>
      </p:sp>
      <p:pic>
        <p:nvPicPr>
          <p:cNvPr id="514" name="Google Shape;514;p50"/>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4" name="Google Shape;84;p15"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85" name="Google Shape;85;p15"/>
          <p:cNvSpPr txBox="1"/>
          <p:nvPr/>
        </p:nvSpPr>
        <p:spPr>
          <a:xfrm>
            <a:off x="5655940" y="1678860"/>
            <a:ext cx="88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1 dal</a:t>
            </a:r>
            <a:r>
              <a:rPr lang="cs-CZ" sz="1800" b="1">
                <a:solidFill>
                  <a:schemeClr val="dk1"/>
                </a:solidFill>
                <a:latin typeface="Philosopher"/>
                <a:ea typeface="Philosopher"/>
                <a:cs typeface="Philosopher"/>
                <a:sym typeface="Philosopher"/>
              </a:rPr>
              <a:t>is</a:t>
            </a:r>
            <a:endParaRPr sz="1800" b="1" i="0" u="none" strike="noStrike" cap="none">
              <a:solidFill>
                <a:schemeClr val="dk1"/>
              </a:solidFill>
              <a:latin typeface="Philosopher"/>
              <a:ea typeface="Philosopher"/>
              <a:cs typeface="Philosopher"/>
              <a:sym typeface="Philosopher"/>
            </a:endParaRPr>
          </a:p>
        </p:txBody>
      </p:sp>
      <p:sp>
        <p:nvSpPr>
          <p:cNvPr id="86" name="Google Shape;86;p15"/>
          <p:cNvSpPr txBox="1"/>
          <p:nvPr/>
        </p:nvSpPr>
        <p:spPr>
          <a:xfrm>
            <a:off x="5069000" y="4483575"/>
            <a:ext cx="26550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800"/>
              <a:buFont typeface="Arial"/>
              <a:buNone/>
            </a:pPr>
            <a:r>
              <a:rPr lang="cs-CZ" sz="1800">
                <a:solidFill>
                  <a:schemeClr val="dk1"/>
                </a:solidFill>
                <a:latin typeface="Philosopher"/>
                <a:ea typeface="Philosopher"/>
                <a:cs typeface="Philosopher"/>
                <a:sym typeface="Philosopher"/>
              </a:rPr>
              <a:t>Įvadas ir „Ledlaužis” </a:t>
            </a:r>
            <a:endParaRPr sz="2400" i="0" u="none" strike="noStrike" cap="none">
              <a:solidFill>
                <a:schemeClr val="dk1"/>
              </a:solidFill>
              <a:latin typeface="Roboto"/>
              <a:ea typeface="Roboto"/>
              <a:cs typeface="Roboto"/>
              <a:sym typeface="Roboto"/>
            </a:endParaRPr>
          </a:p>
        </p:txBody>
      </p:sp>
      <p:pic>
        <p:nvPicPr>
          <p:cNvPr id="87" name="Google Shape;87;p15"/>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1"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51"/>
          <p:cNvSpPr txBox="1"/>
          <p:nvPr/>
        </p:nvSpPr>
        <p:spPr>
          <a:xfrm>
            <a:off x="4823243" y="2152000"/>
            <a:ext cx="2545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a:solidFill>
                  <a:schemeClr val="dk1"/>
                </a:solidFill>
                <a:latin typeface="Roboto"/>
                <a:ea typeface="Roboto"/>
                <a:cs typeface="Roboto"/>
                <a:sym typeface="Roboto"/>
              </a:rPr>
              <a:t>AČIŪ</a:t>
            </a:r>
            <a:r>
              <a:rPr lang="cs-CZ" sz="6600" b="0" i="0" u="none" strike="noStrike" cap="none">
                <a:solidFill>
                  <a:schemeClr val="dk1"/>
                </a:solidFill>
                <a:latin typeface="Roboto"/>
                <a:ea typeface="Roboto"/>
                <a:cs typeface="Roboto"/>
                <a:sym typeface="Roboto"/>
              </a:rPr>
              <a:t>!</a:t>
            </a:r>
            <a:endParaRPr sz="6600" b="0" i="0" u="none" strike="noStrike" cap="none">
              <a:solidFill>
                <a:schemeClr val="dk1"/>
              </a:solidFill>
              <a:latin typeface="Roboto"/>
              <a:ea typeface="Roboto"/>
              <a:cs typeface="Roboto"/>
              <a:sym typeface="Roboto"/>
            </a:endParaRPr>
          </a:p>
        </p:txBody>
      </p:sp>
      <p:pic>
        <p:nvPicPr>
          <p:cNvPr id="522" name="Google Shape;522;p51"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523" name="Google Shape;523;p51"/>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2"/>
          <p:cNvSpPr/>
          <p:nvPr/>
        </p:nvSpPr>
        <p:spPr>
          <a:xfrm>
            <a:off x="0" y="6253050"/>
            <a:ext cx="12192000" cy="60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9" name="Google Shape;529;p52"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530" name="Google Shape;530;p52"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531" name="Google Shape;531;p52"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532" name="Google Shape;532;p52"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533" name="Google Shape;533;p52"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534" name="Google Shape;534;p52"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535" name="Google Shape;535;p52"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536" name="Google Shape;536;p52"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537" name="Google Shape;537;p52"/>
          <p:cNvSpPr txBox="1"/>
          <p:nvPr/>
        </p:nvSpPr>
        <p:spPr>
          <a:xfrm>
            <a:off x="4237279" y="6330282"/>
            <a:ext cx="7334412" cy="400069"/>
          </a:xfrm>
          <a:prstGeom prst="rect">
            <a:avLst/>
          </a:prstGeom>
          <a:noFill/>
          <a:ln>
            <a:noFill/>
          </a:ln>
        </p:spPr>
        <p:txBody>
          <a:bodyPr spcFirstLastPara="1" wrap="square" lIns="91425" tIns="45700" rIns="91425" bIns="45700" anchor="t" anchorCtr="0">
            <a:spAutoFit/>
          </a:bodyPr>
          <a:lstStyle/>
          <a:p>
            <a:pPr lvl="0" algn="ctr">
              <a:buClr>
                <a:schemeClr val="dk1"/>
              </a:buClr>
            </a:pPr>
            <a:r>
              <a:rPr lang="lt-LT" sz="1000" dirty="0">
                <a:solidFill>
                  <a:srgbClr val="404040"/>
                </a:solidFill>
              </a:rPr>
              <a:t>Finansuojama Europos Sąjungos lėšomis. Šis kūrinys atspindi tik autoriaus nuomonę, todėl Nacionalinė agentūra ir Europos Komisija negali būti laikomos atsakingomis už jame pateiktą informaciją. Projekto Nr. 2022-1-LT01-KA220-ADU-000085898</a:t>
            </a:r>
            <a:endParaRPr sz="600" dirty="0">
              <a:solidFill>
                <a:srgbClr val="404040"/>
              </a:solidFill>
            </a:endParaRPr>
          </a:p>
        </p:txBody>
      </p:sp>
      <p:pic>
        <p:nvPicPr>
          <p:cNvPr id="538" name="Google Shape;538;p52"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539" name="Google Shape;539;p52"/>
          <p:cNvPicPr preferRelativeResize="0"/>
          <p:nvPr/>
        </p:nvPicPr>
        <p:blipFill>
          <a:blip r:embed="rId12">
            <a:alphaModFix/>
          </a:blip>
          <a:stretch>
            <a:fillRect/>
          </a:stretch>
        </p:blipFill>
        <p:spPr>
          <a:xfrm>
            <a:off x="572675" y="6313099"/>
            <a:ext cx="2317661" cy="485000"/>
          </a:xfrm>
          <a:prstGeom prst="rect">
            <a:avLst/>
          </a:prstGeom>
          <a:noFill/>
          <a:ln>
            <a:noFill/>
          </a:ln>
        </p:spPr>
      </p:pic>
      <p:pic>
        <p:nvPicPr>
          <p:cNvPr id="540" name="Google Shape;540;p52"/>
          <p:cNvPicPr preferRelativeResize="0"/>
          <p:nvPr/>
        </p:nvPicPr>
        <p:blipFill>
          <a:blip r:embed="rId13">
            <a:alphaModFix/>
          </a:blip>
          <a:stretch>
            <a:fillRect/>
          </a:stretch>
        </p:blipFill>
        <p:spPr>
          <a:xfrm>
            <a:off x="304800" y="6267675"/>
            <a:ext cx="2501350" cy="539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p:nvPr/>
        </p:nvSpPr>
        <p:spPr>
          <a:xfrm>
            <a:off x="886265" y="985862"/>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16" descr="A picture containing text, person, person&#10;&#10;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4" name="Google Shape;94;p16"/>
          <p:cNvSpPr txBox="1"/>
          <p:nvPr/>
        </p:nvSpPr>
        <p:spPr>
          <a:xfrm rot="5400000">
            <a:off x="5321768" y="1639112"/>
            <a:ext cx="1609500" cy="30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a:solidFill>
                  <a:schemeClr val="dk1"/>
                </a:solidFill>
                <a:latin typeface="Philosopher"/>
                <a:ea typeface="Philosopher"/>
                <a:cs typeface="Philosopher"/>
                <a:sym typeface="Philosopher"/>
              </a:rPr>
              <a:t>Sveiki</a:t>
            </a:r>
            <a:r>
              <a:rPr lang="cs-CZ" sz="1800" b="1" i="0" u="none" strike="noStrike" cap="none">
                <a:solidFill>
                  <a:schemeClr val="dk1"/>
                </a:solidFill>
                <a:latin typeface="Philosopher"/>
                <a:ea typeface="Philosopher"/>
                <a:cs typeface="Philosopher"/>
                <a:sym typeface="Philosopher"/>
              </a:rPr>
              <a:t>!</a:t>
            </a:r>
            <a:endParaRPr sz="1800" b="1" i="0" u="none" strike="noStrike" cap="none">
              <a:solidFill>
                <a:schemeClr val="dk1"/>
              </a:solidFill>
              <a:latin typeface="Philosopher"/>
              <a:ea typeface="Philosopher"/>
              <a:cs typeface="Philosopher"/>
              <a:sym typeface="Philosopher"/>
            </a:endParaRPr>
          </a:p>
        </p:txBody>
      </p:sp>
      <p:sp>
        <p:nvSpPr>
          <p:cNvPr id="95" name="Google Shape;95;p16"/>
          <p:cNvSpPr txBox="1"/>
          <p:nvPr/>
        </p:nvSpPr>
        <p:spPr>
          <a:xfrm>
            <a:off x="1108250" y="1443089"/>
            <a:ext cx="4030045" cy="2649940"/>
          </a:xfrm>
          <a:prstGeom prst="rect">
            <a:avLst/>
          </a:prstGeom>
          <a:no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Clr>
                <a:schemeClr val="dk1"/>
              </a:buClr>
              <a:buSzPts val="1100"/>
              <a:buFont typeface="Arial"/>
              <a:buNone/>
            </a:pPr>
            <a:r>
              <a:rPr lang="cs-CZ" sz="1600">
                <a:solidFill>
                  <a:schemeClr val="dk1"/>
                </a:solidFill>
                <a:latin typeface="Philosopher"/>
                <a:ea typeface="Philosopher"/>
                <a:cs typeface="Philosopher"/>
                <a:sym typeface="Philosopher"/>
              </a:rPr>
              <a:t>Šiame pristatyme nagrinėsime, kaip suaugusiųjų švietėjai gali sukurti skaitmeninius mikro-mokymosi išteklius, kad padėtų mažiau įgūdžių turintiems  suaugusiesiems.</a:t>
            </a:r>
            <a:endParaRPr sz="1600">
              <a:solidFill>
                <a:schemeClr val="dk1"/>
              </a:solidFill>
              <a:latin typeface="Philosopher"/>
              <a:ea typeface="Philosopher"/>
              <a:cs typeface="Philosopher"/>
              <a:sym typeface="Philosopher"/>
            </a:endParaRPr>
          </a:p>
          <a:p>
            <a:pPr marL="0" lvl="0" indent="0" algn="just" rtl="0">
              <a:lnSpc>
                <a:spcPct val="150000"/>
              </a:lnSpc>
              <a:spcBef>
                <a:spcPts val="0"/>
              </a:spcBef>
              <a:spcAft>
                <a:spcPts val="0"/>
              </a:spcAft>
              <a:buClr>
                <a:schemeClr val="dk1"/>
              </a:buClr>
              <a:buSzPts val="1100"/>
              <a:buFont typeface="Arial"/>
              <a:buNone/>
            </a:pPr>
            <a:r>
              <a:rPr lang="cs-CZ" sz="1600">
                <a:solidFill>
                  <a:schemeClr val="dk1"/>
                </a:solidFill>
                <a:latin typeface="Philosopher"/>
                <a:ea typeface="Philosopher"/>
                <a:cs typeface="Philosopher"/>
                <a:sym typeface="Philosopher"/>
              </a:rPr>
              <a:t>Po šio pristatymo žinosite apie priemones ir strategijas, kurios reikalingoss veiksmingiems mikro-mokymo ištekliams kurti.</a:t>
            </a:r>
            <a:endParaRPr sz="1600">
              <a:solidFill>
                <a:schemeClr val="dk1"/>
              </a:solidFill>
              <a:latin typeface="Philosopher"/>
              <a:ea typeface="Philosopher"/>
              <a:cs typeface="Philosopher"/>
              <a:sym typeface="Philosopher"/>
            </a:endParaRPr>
          </a:p>
        </p:txBody>
      </p:sp>
      <p:pic>
        <p:nvPicPr>
          <p:cNvPr id="96" name="Google Shape;96;p16" descr="A picture containing icon&#10;&#10;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pic>
        <p:nvPicPr>
          <p:cNvPr id="97" name="Google Shape;97;p16"/>
          <p:cNvPicPr preferRelativeResize="0"/>
          <p:nvPr/>
        </p:nvPicPr>
        <p:blipFill>
          <a:blip r:embed="rId5">
            <a:alphaModFix/>
          </a:blip>
          <a:stretch>
            <a:fillRect/>
          </a:stretch>
        </p:blipFill>
        <p:spPr>
          <a:xfrm>
            <a:off x="0" y="6267675"/>
            <a:ext cx="2501350" cy="539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7" descr="A person walking on a beach&#10;&#10;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2000" cy="6858000"/>
          </a:xfrm>
          <a:prstGeom prst="rect">
            <a:avLst/>
          </a:prstGeom>
          <a:noFill/>
          <a:ln>
            <a:noFill/>
          </a:ln>
        </p:spPr>
      </p:pic>
      <p:sp>
        <p:nvSpPr>
          <p:cNvPr id="103" name="Google Shape;103;p17"/>
          <p:cNvSpPr/>
          <p:nvPr/>
        </p:nvSpPr>
        <p:spPr>
          <a:xfrm rot="10800000">
            <a:off x="6096000" y="304799"/>
            <a:ext cx="5791200" cy="62738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17"/>
          <p:cNvSpPr txBox="1"/>
          <p:nvPr/>
        </p:nvSpPr>
        <p:spPr>
          <a:xfrm>
            <a:off x="6291943" y="424543"/>
            <a:ext cx="5540828" cy="60295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cs-CZ" sz="3200" b="1">
                <a:solidFill>
                  <a:schemeClr val="dk1"/>
                </a:solidFill>
                <a:latin typeface="Philosopher"/>
                <a:ea typeface="Philosopher"/>
                <a:cs typeface="Philosopher"/>
                <a:sym typeface="Philosopher"/>
              </a:rPr>
              <a:t>Ar žinojote, kad daugelyje Europos šalių dauguma mažiau įgūdžių turinčių suaugusiųjų negauna išsilavinimo ir mokymų, kurių jiems reikia, kad galėtų sėkmingai dirbti šiuolaikinėje darbo rinkoje? </a:t>
            </a:r>
            <a:endParaRPr sz="3200" b="1">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3200" b="1">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3200" b="1">
                <a:solidFill>
                  <a:schemeClr val="dk1"/>
                </a:solidFill>
                <a:latin typeface="Philosopher"/>
                <a:ea typeface="Philosopher"/>
                <a:cs typeface="Philosopher"/>
                <a:sym typeface="Philosopher"/>
              </a:rPr>
              <a:t>Mikro-mokymosi ištekliai gali padėti juos pasiekti.</a:t>
            </a:r>
            <a:endParaRPr sz="32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b="1">
              <a:solidFill>
                <a:schemeClr val="dk1"/>
              </a:solidFill>
              <a:latin typeface="Philosopher"/>
              <a:ea typeface="Philosopher"/>
              <a:cs typeface="Philosopher"/>
              <a:sym typeface="Philosopher"/>
            </a:endParaRPr>
          </a:p>
        </p:txBody>
      </p:sp>
      <p:sp>
        <p:nvSpPr>
          <p:cNvPr id="105" name="Google Shape;105;p17"/>
          <p:cNvSpPr txBox="1"/>
          <p:nvPr/>
        </p:nvSpPr>
        <p:spPr>
          <a:xfrm>
            <a:off x="5988818" y="2205614"/>
            <a:ext cx="6203182" cy="7711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endParaRPr sz="6600" b="1" i="0" u="none" strike="noStrike" cap="none">
              <a:solidFill>
                <a:schemeClr val="dk1"/>
              </a:solidFill>
              <a:latin typeface="Philosopher"/>
              <a:ea typeface="Philosopher"/>
              <a:cs typeface="Philosopher"/>
              <a:sym typeface="Philosopher"/>
            </a:endParaRPr>
          </a:p>
        </p:txBody>
      </p:sp>
      <p:pic>
        <p:nvPicPr>
          <p:cNvPr id="106" name="Google Shape;106;p17"/>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4228809" y="591032"/>
            <a:ext cx="3734381" cy="19579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300" b="1">
                <a:solidFill>
                  <a:schemeClr val="dk1"/>
                </a:solidFill>
                <a:latin typeface="Philosopher"/>
                <a:ea typeface="Philosopher"/>
                <a:cs typeface="Philosopher"/>
                <a:sym typeface="Philosopher"/>
              </a:rPr>
              <a:t>1 veikla: „Ledlaužis" - skaitmeninė „Scavenger Hunt" medžioklė</a:t>
            </a:r>
            <a:endParaRPr sz="2300" b="1" i="0" u="none" strike="noStrike" cap="none">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6" name="Google Shape;116;p18"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17" name="Google Shape;117;p18"/>
          <p:cNvSpPr txBox="1"/>
          <p:nvPr/>
        </p:nvSpPr>
        <p:spPr>
          <a:xfrm>
            <a:off x="707571" y="1718434"/>
            <a:ext cx="10651200" cy="4479000"/>
          </a:xfrm>
          <a:prstGeom prst="rect">
            <a:avLst/>
          </a:prstGeom>
          <a:noFill/>
          <a:ln>
            <a:noFill/>
          </a:ln>
        </p:spPr>
        <p:txBody>
          <a:bodyPr spcFirstLastPara="1" wrap="square" lIns="91425" tIns="45700" rIns="91425" bIns="45700" anchor="t" anchorCtr="0">
            <a:spAutoFit/>
          </a:bodyPr>
          <a:lstStyle/>
          <a:p>
            <a:pPr marL="342900" marR="0" lvl="0" indent="-336550" algn="just" rtl="0">
              <a:lnSpc>
                <a:spcPct val="100000"/>
              </a:lnSpc>
              <a:spcBef>
                <a:spcPts val="0"/>
              </a:spcBef>
              <a:spcAft>
                <a:spcPts val="0"/>
              </a:spcAft>
              <a:buClr>
                <a:srgbClr val="000000"/>
              </a:buClr>
              <a:buSzPts val="1900"/>
              <a:buFont typeface="Arial"/>
              <a:buAutoNum type="arabicPeriod"/>
            </a:pPr>
            <a:r>
              <a:rPr lang="cs-CZ" sz="1900" b="0" i="0" u="none" strike="noStrike" cap="none">
                <a:solidFill>
                  <a:srgbClr val="000000"/>
                </a:solidFill>
                <a:latin typeface="Philosopher"/>
                <a:ea typeface="Philosopher"/>
                <a:cs typeface="Philosopher"/>
                <a:sym typeface="Philosopher"/>
              </a:rPr>
              <a:t>D</a:t>
            </a:r>
            <a:r>
              <a:rPr lang="cs-CZ" sz="1900">
                <a:latin typeface="Philosopher"/>
                <a:ea typeface="Philosopher"/>
                <a:cs typeface="Philosopher"/>
                <a:sym typeface="Philosopher"/>
              </a:rPr>
              <a:t>alyvius suskirstykite į komandas po</a:t>
            </a:r>
            <a:r>
              <a:rPr lang="cs-CZ" sz="1900" b="0" i="0" u="none" strike="noStrike" cap="none">
                <a:solidFill>
                  <a:srgbClr val="000000"/>
                </a:solidFill>
                <a:latin typeface="Philosopher"/>
                <a:ea typeface="Philosopher"/>
                <a:cs typeface="Philosopher"/>
                <a:sym typeface="Philosopher"/>
              </a:rPr>
              <a:t> </a:t>
            </a:r>
            <a:r>
              <a:rPr lang="cs-CZ" sz="1900" b="1" i="0" u="none" strike="noStrike" cap="none">
                <a:solidFill>
                  <a:srgbClr val="000000"/>
                </a:solidFill>
                <a:latin typeface="Philosopher"/>
                <a:ea typeface="Philosopher"/>
                <a:cs typeface="Philosopher"/>
                <a:sym typeface="Philosopher"/>
              </a:rPr>
              <a:t>3-4 </a:t>
            </a:r>
            <a:r>
              <a:rPr lang="cs-CZ" sz="1900" b="1">
                <a:latin typeface="Philosopher"/>
                <a:ea typeface="Philosopher"/>
                <a:cs typeface="Philosopher"/>
                <a:sym typeface="Philosopher"/>
              </a:rPr>
              <a:t>žmones</a:t>
            </a:r>
            <a:r>
              <a:rPr lang="cs-CZ" sz="1900" b="0" i="0" u="none" strike="noStrike" cap="none">
                <a:solidFill>
                  <a:srgbClr val="000000"/>
                </a:solidFill>
                <a:latin typeface="Philosopher"/>
                <a:ea typeface="Philosopher"/>
                <a:cs typeface="Philosopher"/>
                <a:sym typeface="Philosopher"/>
              </a:rPr>
              <a:t>.</a:t>
            </a:r>
            <a:endParaRPr sz="1300"/>
          </a:p>
          <a:p>
            <a:pPr marL="342900" marR="0" lvl="0" indent="-215900" algn="just" rtl="0">
              <a:lnSpc>
                <a:spcPct val="100000"/>
              </a:lnSpc>
              <a:spcBef>
                <a:spcPts val="0"/>
              </a:spcBef>
              <a:spcAft>
                <a:spcPts val="0"/>
              </a:spcAft>
              <a:buClr>
                <a:srgbClr val="000000"/>
              </a:buClr>
              <a:buSzPts val="2000"/>
              <a:buFont typeface="Arial"/>
              <a:buNone/>
            </a:pPr>
            <a:endParaRPr sz="1900" b="0" i="0" u="none" strike="noStrike" cap="none">
              <a:solidFill>
                <a:srgbClr val="000000"/>
              </a:solidFill>
              <a:latin typeface="Philosopher"/>
              <a:ea typeface="Philosopher"/>
              <a:cs typeface="Philosopher"/>
              <a:sym typeface="Philosopher"/>
            </a:endParaRPr>
          </a:p>
          <a:p>
            <a:pPr marL="342900" marR="0" lvl="0" indent="-336550" algn="just" rtl="0">
              <a:lnSpc>
                <a:spcPct val="100000"/>
              </a:lnSpc>
              <a:spcBef>
                <a:spcPts val="0"/>
              </a:spcBef>
              <a:spcAft>
                <a:spcPts val="0"/>
              </a:spcAft>
              <a:buClr>
                <a:srgbClr val="000000"/>
              </a:buClr>
              <a:buSzPts val="1900"/>
              <a:buFont typeface="Arial"/>
              <a:buAutoNum type="arabicPeriod"/>
            </a:pPr>
            <a:r>
              <a:rPr lang="cs-CZ" sz="1900">
                <a:latin typeface="Philosopher"/>
                <a:ea typeface="Philosopher"/>
                <a:cs typeface="Philosopher"/>
                <a:sym typeface="Philosopher"/>
              </a:rPr>
              <a:t>Kiekvienai </a:t>
            </a:r>
            <a:r>
              <a:rPr lang="cs-CZ" sz="1900" b="1">
                <a:latin typeface="Philosopher"/>
                <a:ea typeface="Philosopher"/>
                <a:cs typeface="Philosopher"/>
                <a:sym typeface="Philosopher"/>
              </a:rPr>
              <a:t>komandai duokite skaitmeninių įrankių sąrašą: platformas ar programėles, </a:t>
            </a:r>
            <a:r>
              <a:rPr lang="cs-CZ" sz="1900">
                <a:latin typeface="Philosopher"/>
                <a:ea typeface="Philosopher"/>
                <a:cs typeface="Philosopher"/>
                <a:sym typeface="Philosopher"/>
              </a:rPr>
              <a:t>kurias galima naudoti kuriant mikro-mokymo išteklius. Pavyzdžiui, galite įtraukti tokius įrankius kaip „Canva", „Quizlet" arba „Kahoot".</a:t>
            </a:r>
            <a:endParaRPr sz="1900">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endParaRPr sz="1900">
              <a:latin typeface="Philosopher"/>
              <a:ea typeface="Philosopher"/>
              <a:cs typeface="Philosopher"/>
              <a:sym typeface="Philosopher"/>
            </a:endParaRPr>
          </a:p>
          <a:p>
            <a:pPr marL="342900" marR="0" lvl="0" indent="-336550" algn="just" rtl="0">
              <a:lnSpc>
                <a:spcPct val="100000"/>
              </a:lnSpc>
              <a:spcBef>
                <a:spcPts val="0"/>
              </a:spcBef>
              <a:spcAft>
                <a:spcPts val="0"/>
              </a:spcAft>
              <a:buClr>
                <a:srgbClr val="000000"/>
              </a:buClr>
              <a:buSzPts val="1900"/>
              <a:buFont typeface="Arial"/>
              <a:buAutoNum type="arabicPeriod"/>
            </a:pPr>
            <a:r>
              <a:rPr lang="cs-CZ" sz="1900">
                <a:latin typeface="Philosopher"/>
                <a:ea typeface="Philosopher"/>
                <a:cs typeface="Philosopher"/>
                <a:sym typeface="Philosopher"/>
              </a:rPr>
              <a:t>Paprašykite komandų naudotis išmaniaisiais telefonais arba nešiojamaisiais kompiuteriais ir</a:t>
            </a:r>
            <a:r>
              <a:rPr lang="cs-CZ" sz="1900" b="0" i="0" u="none" strike="noStrike" cap="none">
                <a:solidFill>
                  <a:srgbClr val="000000"/>
                </a:solidFill>
                <a:latin typeface="Philosopher"/>
                <a:ea typeface="Philosopher"/>
                <a:cs typeface="Philosopher"/>
                <a:sym typeface="Philosopher"/>
              </a:rPr>
              <a:t> </a:t>
            </a:r>
            <a:r>
              <a:rPr lang="cs-CZ" sz="1900" b="1">
                <a:latin typeface="Philosopher"/>
                <a:ea typeface="Philosopher"/>
                <a:cs typeface="Philosopher"/>
                <a:sym typeface="Philosopher"/>
              </a:rPr>
              <a:t>ieškoti informacijos </a:t>
            </a:r>
            <a:r>
              <a:rPr lang="cs-CZ" sz="1900" b="0" i="0" u="none" strike="noStrike" cap="none">
                <a:solidFill>
                  <a:srgbClr val="000000"/>
                </a:solidFill>
                <a:latin typeface="Philosopher"/>
                <a:ea typeface="Philosopher"/>
                <a:cs typeface="Philosopher"/>
                <a:sym typeface="Philosopher"/>
              </a:rPr>
              <a:t>apie kiekvieną sąraše nurodytą skaitmeninį įrankį. </a:t>
            </a:r>
            <a:r>
              <a:rPr lang="cs-CZ" sz="1900">
                <a:latin typeface="Philosopher"/>
                <a:ea typeface="Philosopher"/>
                <a:cs typeface="Philosopher"/>
                <a:sym typeface="Philosopher"/>
              </a:rPr>
              <a:t>Jie turėtų pabandyti </a:t>
            </a:r>
            <a:r>
              <a:rPr lang="cs-CZ" sz="1900" b="1">
                <a:latin typeface="Philosopher"/>
                <a:ea typeface="Philosopher"/>
                <a:cs typeface="Philosopher"/>
                <a:sym typeface="Philosopher"/>
              </a:rPr>
              <a:t>išsiaiškinti, kam įrankis naudojamas, kaip jis veikia ir kokie yra jo privalumai ar trūkumai.</a:t>
            </a:r>
            <a:endParaRPr sz="1300" b="1"/>
          </a:p>
          <a:p>
            <a:pPr marL="342900" marR="0" lvl="0" indent="-215900" algn="just" rtl="0">
              <a:lnSpc>
                <a:spcPct val="100000"/>
              </a:lnSpc>
              <a:spcBef>
                <a:spcPts val="0"/>
              </a:spcBef>
              <a:spcAft>
                <a:spcPts val="0"/>
              </a:spcAft>
              <a:buClr>
                <a:srgbClr val="000000"/>
              </a:buClr>
              <a:buSzPts val="2000"/>
              <a:buFont typeface="Arial"/>
              <a:buNone/>
            </a:pPr>
            <a:endParaRPr sz="1900" b="0" i="0" u="none" strike="noStrike" cap="none">
              <a:solidFill>
                <a:srgbClr val="000000"/>
              </a:solidFill>
              <a:latin typeface="Philosopher"/>
              <a:ea typeface="Philosopher"/>
              <a:cs typeface="Philosopher"/>
              <a:sym typeface="Philosopher"/>
            </a:endParaRPr>
          </a:p>
          <a:p>
            <a:pPr marL="342900" marR="0" lvl="0" indent="-336550" algn="just" rtl="0">
              <a:lnSpc>
                <a:spcPct val="100000"/>
              </a:lnSpc>
              <a:spcBef>
                <a:spcPts val="0"/>
              </a:spcBef>
              <a:spcAft>
                <a:spcPts val="0"/>
              </a:spcAft>
              <a:buClr>
                <a:srgbClr val="000000"/>
              </a:buClr>
              <a:buSzPts val="1900"/>
              <a:buFont typeface="Arial"/>
              <a:buAutoNum type="arabicPeriod"/>
            </a:pPr>
            <a:r>
              <a:rPr lang="cs-CZ" sz="1900">
                <a:latin typeface="Philosopher"/>
                <a:ea typeface="Philosopher"/>
                <a:cs typeface="Philosopher"/>
                <a:sym typeface="Philosopher"/>
              </a:rPr>
              <a:t>Suradę informaciją kartu su komandos nariais turi nuspręsti, kuris įrankis, jų manymu, būtų naudingiausias kuriant mikro-mokymosi išteklius.</a:t>
            </a:r>
            <a:endParaRPr sz="1300"/>
          </a:p>
          <a:p>
            <a:pPr marL="342900" marR="0" lvl="0" indent="-215900" algn="just" rtl="0">
              <a:lnSpc>
                <a:spcPct val="100000"/>
              </a:lnSpc>
              <a:spcBef>
                <a:spcPts val="0"/>
              </a:spcBef>
              <a:spcAft>
                <a:spcPts val="0"/>
              </a:spcAft>
              <a:buClr>
                <a:srgbClr val="000000"/>
              </a:buClr>
              <a:buSzPts val="2000"/>
              <a:buFont typeface="Arial"/>
              <a:buNone/>
            </a:pPr>
            <a:endParaRPr sz="1900" b="0" i="0" u="none" strike="noStrike" cap="none">
              <a:solidFill>
                <a:srgbClr val="000000"/>
              </a:solidFill>
              <a:latin typeface="Philosopher"/>
              <a:ea typeface="Philosopher"/>
              <a:cs typeface="Philosopher"/>
              <a:sym typeface="Philosopher"/>
            </a:endParaRPr>
          </a:p>
          <a:p>
            <a:pPr marL="342900" marR="0" lvl="0" indent="-336550" algn="just" rtl="0">
              <a:lnSpc>
                <a:spcPct val="100000"/>
              </a:lnSpc>
              <a:spcBef>
                <a:spcPts val="0"/>
              </a:spcBef>
              <a:spcAft>
                <a:spcPts val="0"/>
              </a:spcAft>
              <a:buClr>
                <a:srgbClr val="000000"/>
              </a:buClr>
              <a:buSzPts val="1900"/>
              <a:buFont typeface="Arial"/>
              <a:buAutoNum type="arabicPeriod"/>
            </a:pPr>
            <a:r>
              <a:rPr lang="cs-CZ" sz="1900">
                <a:latin typeface="Philosopher"/>
                <a:ea typeface="Philosopher"/>
                <a:cs typeface="Philosopher"/>
                <a:sym typeface="Philosopher"/>
              </a:rPr>
              <a:t>Galiausiai paprašykite kiekvienos komandos </a:t>
            </a:r>
            <a:r>
              <a:rPr lang="cs-CZ" sz="1900" b="1">
                <a:latin typeface="Philosopher"/>
                <a:ea typeface="Philosopher"/>
                <a:cs typeface="Philosopher"/>
                <a:sym typeface="Philosopher"/>
              </a:rPr>
              <a:t>pristatyti savo pasirinktą įrankį</a:t>
            </a:r>
            <a:r>
              <a:rPr lang="cs-CZ" sz="1900">
                <a:latin typeface="Philosopher"/>
                <a:ea typeface="Philosopher"/>
                <a:cs typeface="Philosopher"/>
                <a:sym typeface="Philosopher"/>
              </a:rPr>
              <a:t> ir paaiškinti, kodėl, jų manymu, jis būtų veiksmingas kuriant skaitmeninius mikromokymosi išteklius.</a:t>
            </a:r>
            <a:endParaRPr sz="1900" b="0" i="0" u="none" strike="noStrike" cap="none">
              <a:solidFill>
                <a:srgbClr val="000000"/>
              </a:solidFill>
              <a:latin typeface="Philosopher"/>
              <a:ea typeface="Philosopher"/>
              <a:cs typeface="Philosopher"/>
              <a:sym typeface="Philosopher"/>
            </a:endParaRPr>
          </a:p>
        </p:txBody>
      </p:sp>
      <p:pic>
        <p:nvPicPr>
          <p:cNvPr id="118" name="Google Shape;118;p18"/>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9" descr="A picture containing logo&#10;&#10;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cs-CZ" sz="1800" b="1" i="0" u="none" strike="noStrike" cap="none">
                <a:solidFill>
                  <a:schemeClr val="dk1"/>
                </a:solidFill>
                <a:latin typeface="Philosopher"/>
                <a:ea typeface="Philosopher"/>
                <a:cs typeface="Philosopher"/>
                <a:sym typeface="Philosopher"/>
              </a:rPr>
              <a:t>2 dalis</a:t>
            </a:r>
            <a:endParaRPr sz="1800" b="1" i="0" u="none" strike="noStrike" cap="none">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0" cy="646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800"/>
              <a:buFont typeface="Arial"/>
              <a:buNone/>
            </a:pPr>
            <a:r>
              <a:rPr lang="cs-CZ" sz="1800" b="1">
                <a:solidFill>
                  <a:schemeClr val="dk1"/>
                </a:solidFill>
                <a:latin typeface="Philosopher"/>
                <a:ea typeface="Philosopher"/>
                <a:cs typeface="Philosopher"/>
                <a:sym typeface="Philosopher"/>
              </a:rPr>
              <a:t>Mikro-mokymasis ir jo privalumų apžvalga</a:t>
            </a:r>
            <a:endParaRPr sz="2400" b="0" i="0" u="none" strike="noStrike" cap="none">
              <a:solidFill>
                <a:schemeClr val="dk1"/>
              </a:solidFill>
              <a:latin typeface="Roboto"/>
              <a:ea typeface="Roboto"/>
              <a:cs typeface="Roboto"/>
              <a:sym typeface="Roboto"/>
            </a:endParaRPr>
          </a:p>
        </p:txBody>
      </p:sp>
      <p:pic>
        <p:nvPicPr>
          <p:cNvPr id="127" name="Google Shape;127;p19"/>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3491999" y="610775"/>
            <a:ext cx="520800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800" b="1">
                <a:solidFill>
                  <a:schemeClr val="dk1"/>
                </a:solidFill>
                <a:latin typeface="Philosopher"/>
                <a:ea typeface="Philosopher"/>
                <a:cs typeface="Philosopher"/>
                <a:sym typeface="Philosopher"/>
              </a:rPr>
              <a:t>Kas yra </a:t>
            </a:r>
            <a:r>
              <a:rPr lang="cs-CZ" sz="2800" b="1" i="0" u="none" strike="noStrike" cap="none">
                <a:solidFill>
                  <a:schemeClr val="dk1"/>
                </a:solidFill>
                <a:latin typeface="Philosopher"/>
                <a:ea typeface="Philosopher"/>
                <a:cs typeface="Philosopher"/>
                <a:sym typeface="Philosopher"/>
              </a:rPr>
              <a:t>mi</a:t>
            </a:r>
            <a:r>
              <a:rPr lang="cs-CZ" sz="2800" b="1">
                <a:solidFill>
                  <a:schemeClr val="dk1"/>
                </a:solidFill>
                <a:latin typeface="Philosopher"/>
                <a:ea typeface="Philosopher"/>
                <a:cs typeface="Philosopher"/>
                <a:sym typeface="Philosopher"/>
              </a:rPr>
              <a:t>k</a:t>
            </a:r>
            <a:r>
              <a:rPr lang="cs-CZ" sz="2800" b="1" i="0" u="none" strike="noStrike" cap="none">
                <a:solidFill>
                  <a:schemeClr val="dk1"/>
                </a:solidFill>
                <a:latin typeface="Philosopher"/>
                <a:ea typeface="Philosopher"/>
                <a:cs typeface="Philosopher"/>
                <a:sym typeface="Philosopher"/>
              </a:rPr>
              <a:t>ro-</a:t>
            </a:r>
            <a:r>
              <a:rPr lang="cs-CZ" sz="2800" b="1">
                <a:solidFill>
                  <a:schemeClr val="dk1"/>
                </a:solidFill>
                <a:latin typeface="Philosopher"/>
                <a:ea typeface="Philosopher"/>
                <a:cs typeface="Philosopher"/>
                <a:sym typeface="Philosopher"/>
              </a:rPr>
              <a:t>mokymasis</a:t>
            </a:r>
            <a:r>
              <a:rPr lang="cs-CZ" sz="2800" b="1" i="0" u="none" strike="noStrike" cap="none">
                <a:solidFill>
                  <a:schemeClr val="dk1"/>
                </a:solidFill>
                <a:latin typeface="Philosopher"/>
                <a:ea typeface="Philosopher"/>
                <a:cs typeface="Philosopher"/>
                <a:sym typeface="Philosopher"/>
              </a:rPr>
              <a:t>?</a:t>
            </a:r>
            <a:endParaRPr sz="2800" b="1" i="0" u="none" strike="noStrike" cap="non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7" name="Google Shape;137;p2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38" name="Google Shape;138;p20"/>
          <p:cNvSpPr txBox="1"/>
          <p:nvPr/>
        </p:nvSpPr>
        <p:spPr>
          <a:xfrm>
            <a:off x="707571" y="1718434"/>
            <a:ext cx="10651200" cy="4525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Mikro-mokymasis yra mokymosi būdas, kai </a:t>
            </a:r>
            <a:r>
              <a:rPr lang="cs-CZ" sz="2400" b="1">
                <a:latin typeface="Philosopher"/>
                <a:ea typeface="Philosopher"/>
                <a:cs typeface="Philosopher"/>
                <a:sym typeface="Philosopher"/>
              </a:rPr>
              <a:t>informacija pateikiama mažais gabalėliais</a:t>
            </a:r>
            <a:r>
              <a:rPr lang="cs-CZ" sz="2400">
                <a:latin typeface="Philosopher"/>
                <a:ea typeface="Philosopher"/>
                <a:cs typeface="Philosopher"/>
                <a:sym typeface="Philosopher"/>
              </a:rPr>
              <a:t>.</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Informacija pateikiama ne ilgiau kaip kelias minutes </a:t>
            </a:r>
            <a:r>
              <a:rPr lang="cs-CZ" sz="2400" b="1">
                <a:latin typeface="Philosopher"/>
                <a:ea typeface="Philosopher"/>
                <a:cs typeface="Philosopher"/>
                <a:sym typeface="Philosopher"/>
              </a:rPr>
              <a:t>įvairiais skaitmeniniais kanalais</a:t>
            </a:r>
            <a:r>
              <a:rPr lang="cs-CZ" sz="2400">
                <a:latin typeface="Philosopher"/>
                <a:ea typeface="Philosopher"/>
                <a:cs typeface="Philosopher"/>
                <a:sym typeface="Philosopher"/>
              </a:rPr>
              <a:t>.</a:t>
            </a: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a:latin typeface="Philosopher"/>
                <a:ea typeface="Philosopher"/>
                <a:cs typeface="Philosopher"/>
                <a:sym typeface="Philosopher"/>
              </a:rPr>
              <a:t>Mikro-mokymasis gali būti naudojamas tradicinėms mokymosi formoms papildyti ar sustiprinti arba kaip atskiras </a:t>
            </a:r>
            <a:r>
              <a:rPr lang="cs-CZ" sz="2400" b="1">
                <a:latin typeface="Philosopher"/>
                <a:ea typeface="Philosopher"/>
                <a:cs typeface="Philosopher"/>
                <a:sym typeface="Philosopher"/>
              </a:rPr>
              <a:t>metodas besimokantiesiems</a:t>
            </a:r>
            <a:r>
              <a:rPr lang="cs-CZ" sz="2400">
                <a:latin typeface="Philosopher"/>
                <a:ea typeface="Philosopher"/>
                <a:cs typeface="Philosopher"/>
                <a:sym typeface="Philosopher"/>
              </a:rPr>
              <a:t>, kurie pageidauja </a:t>
            </a:r>
            <a:r>
              <a:rPr lang="cs-CZ" sz="2400" b="1">
                <a:latin typeface="Philosopher"/>
                <a:ea typeface="Philosopher"/>
                <a:cs typeface="Philosopher"/>
                <a:sym typeface="Philosopher"/>
              </a:rPr>
              <a:t>trumpesnių ir tikslingesnių mokymosi sesijų.</a:t>
            </a:r>
            <a:endParaRPr sz="2400" b="1">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endParaRPr sz="2400">
              <a:latin typeface="Philosopher"/>
              <a:ea typeface="Philosopher"/>
              <a:cs typeface="Philosopher"/>
              <a:sym typeface="Philosopher"/>
            </a:endParaRPr>
          </a:p>
          <a:p>
            <a:pPr marL="0" lvl="0" indent="0" algn="ctr" rtl="0">
              <a:spcBef>
                <a:spcPts val="0"/>
              </a:spcBef>
              <a:spcAft>
                <a:spcPts val="0"/>
              </a:spcAft>
              <a:buSzPts val="1100"/>
              <a:buNone/>
            </a:pPr>
            <a:r>
              <a:rPr lang="cs-CZ" sz="2400">
                <a:latin typeface="Philosopher"/>
                <a:ea typeface="Philosopher"/>
                <a:cs typeface="Philosopher"/>
                <a:sym typeface="Philosopher"/>
              </a:rPr>
              <a:t>Mikro-mokymasis gali būti naudojamas </a:t>
            </a:r>
            <a:r>
              <a:rPr lang="cs-CZ" sz="2400" b="1">
                <a:latin typeface="Philosopher"/>
                <a:ea typeface="Philosopher"/>
                <a:cs typeface="Philosopher"/>
                <a:sym typeface="Philosopher"/>
              </a:rPr>
              <a:t>glaustam informacijos pateikimui</a:t>
            </a:r>
            <a:r>
              <a:rPr lang="cs-CZ" sz="2400">
                <a:latin typeface="Philosopher"/>
                <a:ea typeface="Philosopher"/>
                <a:cs typeface="Philosopher"/>
                <a:sym typeface="Philosopher"/>
              </a:rPr>
              <a:t>, kad besimokantieji galėtų patogiai prie jos prieiti.</a:t>
            </a:r>
            <a:endParaRPr sz="2400">
              <a:latin typeface="Philosopher"/>
              <a:ea typeface="Philosopher"/>
              <a:cs typeface="Philosopher"/>
              <a:sym typeface="Philosopher"/>
            </a:endParaRPr>
          </a:p>
        </p:txBody>
      </p:sp>
      <p:pic>
        <p:nvPicPr>
          <p:cNvPr id="139" name="Google Shape;139;p20"/>
          <p:cNvPicPr preferRelativeResize="0"/>
          <p:nvPr/>
        </p:nvPicPr>
        <p:blipFill>
          <a:blip r:embed="rId4">
            <a:alphaModFix/>
          </a:blip>
          <a:stretch>
            <a:fillRect/>
          </a:stretch>
        </p:blipFill>
        <p:spPr>
          <a:xfrm>
            <a:off x="0" y="6267675"/>
            <a:ext cx="2501350" cy="5399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2288</Words>
  <Application>Microsoft Macintosh PowerPoint</Application>
  <PresentationFormat>Widescreen</PresentationFormat>
  <Paragraphs>269</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Philosopher</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Rasa Zilione</cp:lastModifiedBy>
  <cp:revision>1</cp:revision>
  <dcterms:modified xsi:type="dcterms:W3CDTF">2024-12-05T21:35:59Z</dcterms:modified>
</cp:coreProperties>
</file>