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Noto Sans" panose="020B0502040504020204" pitchFamily="34" charset="0"/>
      <p:regular r:id="rId20"/>
      <p:bold r:id="rId21"/>
      <p:italic r:id="rId22"/>
      <p:boldItalic r:id="rId23"/>
    </p:embeddedFont>
    <p:embeddedFont>
      <p:font typeface="Philosopher" pitchFamily="2"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97"/>
  </p:normalViewPr>
  <p:slideViewPr>
    <p:cSldViewPr snapToGrid="0">
      <p:cViewPr varScale="1">
        <p:scale>
          <a:sx n="96" d="100"/>
          <a:sy n="96" d="100"/>
        </p:scale>
        <p:origin x="88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With H5P, content creators and educators can easily develop and integrate interactive elements into their websites, e-learning courses, and online platforms. It eliminates the need for complex coding or programming skills, as H5P offers a simple, intuitive interface for creating interactive content. Users can customize the appearance, behavior, and interactivity of each content type to meet their specific needs.</a:t>
            </a:r>
            <a:endParaRPr/>
          </a:p>
        </p:txBody>
      </p:sp>
      <p:sp>
        <p:nvSpPr>
          <p:cNvPr id="124" name="Google Shape;1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Quizlet is a powerful tool that offers a compact and user-friendly platform for practicing and mastering the material you need to learn. Whether you're a student looking to reinforce your understanding or a teacher seeking innovative ways to engage your students, Quizlet has got you covered.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cs-CZ"/>
              <a:t>With Quizlet, you can create personalized study sets that include flashcards, quizzes, and interactive games, tailored to your specific learning objectives. These study sets can be shared with others, allowing for collaborative learning and knowledge exchange. Additionally, Quizlet provides access to a vast library of user-generated study sets, covering a wide range of subjects and topics.</a:t>
            </a:r>
            <a:endParaRPr/>
          </a:p>
        </p:txBody>
      </p:sp>
      <p:sp>
        <p:nvSpPr>
          <p:cNvPr id="133" name="Google Shape;1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Genially is an innovative online tool that allows you to create captivating and interactive content in various formats, such as presentations, infographics, interactive videos, resumes, flow charts, and interactive images. With its wide range of features and functionalities, Genially empowers users to design visually stunning and engaging materials that captivate their audience.</a:t>
            </a:r>
            <a:endParaRPr/>
          </a:p>
        </p:txBody>
      </p:sp>
      <p:sp>
        <p:nvSpPr>
          <p:cNvPr id="142" name="Google Shape;1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65" name="Google Shape;1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40" name="Google Shape;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58" name="Google Shape;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In certain instances, relying solely on a 12-hour online course might not be the most effective approach to fostering student engagement. This is where the concept of "Microlearning" comes into play. Microlearning entails acquiring knowledge through small, easily manageable portions of content that are delivered to learners precisely when and where they require it. The underlying principle involves breaking down the subject matter into concise, readily digestible elements that address specific learning objectives.</a:t>
            </a:r>
            <a:endParaRPr/>
          </a:p>
        </p:txBody>
      </p:sp>
      <p:sp>
        <p:nvSpPr>
          <p:cNvPr id="70" name="Google Shape;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The tutorial video titled provides a step-by-step guide on utilizing Kahoot as a quiz creation tool. Russell explains important settings and features, including setting up a free Kahoot account, creating quizzes, previewing and sharing them, and testing quizzes. The video also covers logging in as a student, checking reports, and providing feedback. Russell emphasizes the use of the free version of Kahoot, showcasing its functionality in various educational settings. Additionally, the tutorial explores Kahoot's latest updates and discusses the limitations of the free version, suggesting paid options or alternative tools as alternatives.</a:t>
            </a:r>
            <a:endParaRPr>
              <a:latin typeface="Arial"/>
              <a:ea typeface="Arial"/>
              <a:cs typeface="Arial"/>
              <a:sym typeface="Arial"/>
            </a:endParaRPr>
          </a:p>
        </p:txBody>
      </p:sp>
      <p:sp>
        <p:nvSpPr>
          <p:cNvPr id="79" name="Google Shape;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This video serves as a complete introduction to Mentimeter, covering its key components and functionalities. It focuses on the various uses of the free tool and demonstrates how it can engage students in both online and classroom settings. With Mentimeter, you can create unlimited presentations, each containing up to three questions. The tool offers a wide range of question types, such as multiple choice and word clouds, enabling you to collect opinions and conduct voting among students. Mentimeter proves effective for online teaching, allowing quick creation and sharing of questions to assess student understanding. Furthermore, it can enhance in-person presentations by enabling real-time audience interaction through their mobile devices. Mentimeter's simplicity, customizable appearance, and ability to provide immediate feedback make it an ideal tool for engaging students and creating interactive lessons.</a:t>
            </a:r>
            <a:endParaRPr/>
          </a:p>
        </p:txBody>
      </p:sp>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In this video, you'll find a comprehensive overview of Articulate 360, a leading course development tool and course authoring tool. Articulate 360 comprises a collection of eight applications, including Storyline 360 and Rise 360. This free tutorial series covers everything from beginners to experts, providing a one-stop resource for learning Articulate Storyline and getting started with your first course creation.</a:t>
            </a:r>
            <a:endParaRPr>
              <a:latin typeface="Arial"/>
              <a:ea typeface="Arial"/>
              <a:cs typeface="Arial"/>
              <a:sym typeface="Arial"/>
            </a:endParaRPr>
          </a:p>
        </p:txBody>
      </p:sp>
      <p:sp>
        <p:nvSpPr>
          <p:cNvPr id="97" name="Google Shape;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This video provides a complete Canva tutorial for beginners, explaining all the functionalities, effects, and techniques you can employ to create engaging graphics. Canva is a free publishing and graphics design tool that allows you to ideate, create, and publish graphics and images for social media, websites, blogs, presentations, posters, flyers, and more. </a:t>
            </a:r>
            <a:endParaRPr/>
          </a:p>
        </p:txBody>
      </p:sp>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Powtoon is renowned for its user-friendliness and ease of use, making it accessible to both novices and experienced users. By following this super helpful tutorial, you'll quickly grasp the fundamentals and unlock the full potential of Powtoon, enabling you to create engaging and visually appealing animated videos that captivate your audience.</a:t>
            </a:r>
            <a:endParaRPr/>
          </a:p>
        </p:txBody>
      </p:sp>
      <p:sp>
        <p:nvSpPr>
          <p:cNvPr id="115" name="Google Shape;1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
        <p:cNvGrpSpPr/>
        <p:nvPr/>
      </p:nvGrpSpPr>
      <p:grpSpPr>
        <a:xfrm>
          <a:off x="0" y="0"/>
          <a:ext cx="0" cy="0"/>
          <a:chOff x="0" y="0"/>
          <a:chExt cx="0" cy="0"/>
        </a:xfrm>
      </p:grpSpPr>
      <p:sp>
        <p:nvSpPr>
          <p:cNvPr id="13" name="Google Shape;13;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
        <p:nvSpPr>
          <p:cNvPr id="15" name="Google Shape;15;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6"/>
        <p:cNvGrpSpPr/>
        <p:nvPr/>
      </p:nvGrpSpPr>
      <p:grpSpPr>
        <a:xfrm>
          <a:off x="0" y="0"/>
          <a:ext cx="0" cy="0"/>
          <a:chOff x="0" y="0"/>
          <a:chExt cx="0" cy="0"/>
        </a:xfrm>
      </p:grpSpPr>
      <p:sp>
        <p:nvSpPr>
          <p:cNvPr id="17" name="Google Shape;17;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8"/>
        <p:cNvGrpSpPr/>
        <p:nvPr/>
      </p:nvGrpSpPr>
      <p:grpSpPr>
        <a:xfrm>
          <a:off x="0" y="0"/>
          <a:ext cx="0" cy="0"/>
          <a:chOff x="0" y="0"/>
          <a:chExt cx="0" cy="0"/>
        </a:xfrm>
      </p:grpSpPr>
      <p:sp>
        <p:nvSpPr>
          <p:cNvPr id="19" name="Google Shape;19;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0"/>
        <p:cNvGrpSpPr/>
        <p:nvPr/>
      </p:nvGrpSpPr>
      <p:grpSpPr>
        <a:xfrm>
          <a:off x="0" y="0"/>
          <a:ext cx="0" cy="0"/>
          <a:chOff x="0" y="0"/>
          <a:chExt cx="0" cy="0"/>
        </a:xfrm>
      </p:grpSpPr>
      <p:sp>
        <p:nvSpPr>
          <p:cNvPr id="21" name="Google Shape;21;p6"/>
          <p:cNvSpPr>
            <a:spLocks noGrp="1"/>
          </p:cNvSpPr>
          <p:nvPr>
            <p:ph type="pic" idx="2"/>
          </p:nvPr>
        </p:nvSpPr>
        <p:spPr>
          <a:xfrm>
            <a:off x="1319669" y="2525150"/>
            <a:ext cx="2116082" cy="2117188"/>
          </a:xfrm>
          <a:prstGeom prst="rect">
            <a:avLst/>
          </a:prstGeom>
          <a:noFill/>
          <a:ln>
            <a:noFill/>
          </a:ln>
        </p:spPr>
      </p:sp>
      <p:sp>
        <p:nvSpPr>
          <p:cNvPr id="22" name="Google Shape;22;p6"/>
          <p:cNvSpPr>
            <a:spLocks noGrp="1"/>
          </p:cNvSpPr>
          <p:nvPr>
            <p:ph type="pic" idx="3"/>
          </p:nvPr>
        </p:nvSpPr>
        <p:spPr>
          <a:xfrm>
            <a:off x="3788433" y="2525150"/>
            <a:ext cx="2116082" cy="2117188"/>
          </a:xfrm>
          <a:prstGeom prst="rect">
            <a:avLst/>
          </a:prstGeom>
          <a:noFill/>
          <a:ln>
            <a:noFill/>
          </a:ln>
        </p:spPr>
      </p:sp>
      <p:sp>
        <p:nvSpPr>
          <p:cNvPr id="23" name="Google Shape;23;p6"/>
          <p:cNvSpPr>
            <a:spLocks noGrp="1"/>
          </p:cNvSpPr>
          <p:nvPr>
            <p:ph type="pic" idx="4"/>
          </p:nvPr>
        </p:nvSpPr>
        <p:spPr>
          <a:xfrm>
            <a:off x="6257197" y="2525150"/>
            <a:ext cx="2116082" cy="2117188"/>
          </a:xfrm>
          <a:prstGeom prst="rect">
            <a:avLst/>
          </a:prstGeom>
          <a:noFill/>
          <a:ln>
            <a:noFill/>
          </a:ln>
        </p:spPr>
      </p:sp>
      <p:sp>
        <p:nvSpPr>
          <p:cNvPr id="24" name="Google Shape;24;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pic>
        <p:nvPicPr>
          <p:cNvPr id="11" name="Google Shape;11;p1"/>
          <p:cNvPicPr preferRelativeResize="0"/>
          <p:nvPr/>
        </p:nvPicPr>
        <p:blipFill>
          <a:blip r:embed="rId8">
            <a:alphaModFix/>
          </a:blip>
          <a:stretch>
            <a:fillRect/>
          </a:stretch>
        </p:blipFill>
        <p:spPr>
          <a:xfrm>
            <a:off x="256125" y="6311900"/>
            <a:ext cx="1744774" cy="3651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5.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8.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9.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0.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1.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2.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Google Shape;30;p8" descr="A picture containing logo&#10;&#10;Description automatically generated"/>
          <p:cNvPicPr preferRelativeResize="0">
            <a:picLocks noGrp="1"/>
          </p:cNvPicPr>
          <p:nvPr>
            <p:ph type="pic" idx="2"/>
          </p:nvPr>
        </p:nvPicPr>
        <p:blipFill rotWithShape="1">
          <a:blip r:embed="rId3">
            <a:alphaModFix/>
          </a:blip>
          <a:srcRect l="20299" t="10216" b="10216"/>
          <a:stretch/>
        </p:blipFill>
        <p:spPr>
          <a:xfrm>
            <a:off x="2474750" y="61300"/>
            <a:ext cx="9717251" cy="6858001"/>
          </a:xfrm>
          <a:prstGeom prst="rect">
            <a:avLst/>
          </a:prstGeom>
          <a:noFill/>
          <a:ln>
            <a:noFill/>
          </a:ln>
        </p:spPr>
      </p:pic>
      <p:sp>
        <p:nvSpPr>
          <p:cNvPr id="31" name="Google Shape;31;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8"/>
          <p:cNvSpPr txBox="1"/>
          <p:nvPr/>
        </p:nvSpPr>
        <p:spPr>
          <a:xfrm>
            <a:off x="745723" y="914717"/>
            <a:ext cx="4038600" cy="1200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cs-CZ" sz="2400" b="1">
                <a:solidFill>
                  <a:schemeClr val="dk1"/>
                </a:solidFill>
                <a:latin typeface="Philosopher"/>
                <a:ea typeface="Philosopher"/>
                <a:cs typeface="Philosopher"/>
                <a:sym typeface="Philosopher"/>
              </a:rPr>
              <a:t>Suaugusiųjų švietėjų profesinio tobulėjimo mokymai</a:t>
            </a:r>
            <a:endParaRPr sz="2400" b="1">
              <a:solidFill>
                <a:schemeClr val="dk1"/>
              </a:solidFill>
              <a:latin typeface="Philosopher"/>
              <a:ea typeface="Philosopher"/>
              <a:cs typeface="Philosopher"/>
              <a:sym typeface="Philosopher"/>
            </a:endParaRPr>
          </a:p>
        </p:txBody>
      </p:sp>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348447" y="2581635"/>
            <a:ext cx="3853500" cy="1569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cs-CZ" sz="2400" b="1">
                <a:solidFill>
                  <a:schemeClr val="dk1"/>
                </a:solidFill>
                <a:latin typeface="Philosopher"/>
                <a:ea typeface="Philosopher"/>
                <a:cs typeface="Philosopher"/>
                <a:sym typeface="Philosopher"/>
              </a:rPr>
              <a:t>2 modulis:</a:t>
            </a:r>
            <a:br>
              <a:rPr lang="cs-CZ" sz="2400" b="1">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Mikro-mokymosi išteklių kūrimas mažiau įgūdžių turintiems suaugusiems</a:t>
            </a:r>
            <a:endParaRPr sz="2400" b="1">
              <a:solidFill>
                <a:schemeClr val="dk1"/>
              </a:solidFill>
              <a:latin typeface="Philosopher"/>
              <a:ea typeface="Philosopher"/>
              <a:cs typeface="Philosopher"/>
              <a:sym typeface="Philosopher"/>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a:solidFill>
                  <a:schemeClr val="dk1"/>
                </a:solidFill>
                <a:latin typeface="Philosopher"/>
                <a:ea typeface="Philosopher"/>
                <a:cs typeface="Philosopher"/>
                <a:sym typeface="Philosopher"/>
              </a:rPr>
              <a:t>Savarankiško mokymosi ištekliai</a:t>
            </a:r>
            <a:endParaRPr sz="2400" b="1" i="0" u="none" strike="noStrike" cap="none">
              <a:solidFill>
                <a:schemeClr val="dk1"/>
              </a:solidFill>
              <a:latin typeface="Philosopher"/>
              <a:ea typeface="Philosopher"/>
              <a:cs typeface="Philosopher"/>
              <a:sym typeface="Philosopher"/>
            </a:endParaRPr>
          </a:p>
        </p:txBody>
      </p:sp>
      <p:pic>
        <p:nvPicPr>
          <p:cNvPr id="37" name="Google Shape;37;p8"/>
          <p:cNvPicPr preferRelativeResize="0"/>
          <p:nvPr/>
        </p:nvPicPr>
        <p:blipFill>
          <a:blip r:embed="rId4">
            <a:alphaModFix/>
          </a:blip>
          <a:stretch>
            <a:fillRect/>
          </a:stretch>
        </p:blipFill>
        <p:spPr>
          <a:xfrm>
            <a:off x="0" y="6318025"/>
            <a:ext cx="2501350" cy="53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27" name="Google Shape;127;p1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28" name="Google Shape;128;p17"/>
          <p:cNvSpPr txBox="1"/>
          <p:nvPr/>
        </p:nvSpPr>
        <p:spPr>
          <a:xfrm>
            <a:off x="3901502" y="412800"/>
            <a:ext cx="43890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7</a:t>
            </a:r>
            <a:r>
              <a:rPr lang="cs-CZ" sz="1800" b="1">
                <a:solidFill>
                  <a:schemeClr val="dk1"/>
                </a:solidFill>
                <a:latin typeface="Philosopher"/>
                <a:ea typeface="Philosopher"/>
                <a:cs typeface="Philosopher"/>
                <a:sym typeface="Philosopher"/>
              </a:rPr>
              <a:t>. Mokomasis vaizdo įrašas apie </a:t>
            </a:r>
            <a:r>
              <a:rPr lang="cs-CZ" sz="1800" b="1" i="0" u="none" strike="noStrike" cap="none">
                <a:solidFill>
                  <a:schemeClr val="dk1"/>
                </a:solidFill>
                <a:latin typeface="Philosopher"/>
                <a:ea typeface="Philosopher"/>
                <a:cs typeface="Philosopher"/>
                <a:sym typeface="Philosopher"/>
              </a:rPr>
              <a:t>H5P </a:t>
            </a:r>
            <a:endParaRPr sz="1800" b="1" i="0" u="none" strike="noStrike" cap="none">
              <a:solidFill>
                <a:schemeClr val="dk1"/>
              </a:solidFill>
              <a:latin typeface="Philosopher"/>
              <a:ea typeface="Philosopher"/>
              <a:cs typeface="Philosopher"/>
              <a:sym typeface="Philosopher"/>
            </a:endParaRPr>
          </a:p>
        </p:txBody>
      </p:sp>
      <p:pic>
        <p:nvPicPr>
          <p:cNvPr id="129" name="Google Shape;129;p17" title="Designing Interactive Content with H5P"/>
          <p:cNvPicPr preferRelativeResize="0"/>
          <p:nvPr/>
        </p:nvPicPr>
        <p:blipFill rotWithShape="1">
          <a:blip r:embed="rId5">
            <a:alphaModFix/>
          </a:blip>
          <a:srcRect/>
          <a:stretch/>
        </p:blipFill>
        <p:spPr>
          <a:xfrm>
            <a:off x="1853473" y="921839"/>
            <a:ext cx="8485051" cy="4794054"/>
          </a:xfrm>
          <a:prstGeom prst="rect">
            <a:avLst/>
          </a:prstGeom>
          <a:noFill/>
          <a:ln>
            <a:noFill/>
          </a:ln>
        </p:spPr>
      </p:pic>
      <p:pic>
        <p:nvPicPr>
          <p:cNvPr id="130" name="Google Shape;130;p17"/>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36" name="Google Shape;136;p1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37" name="Google Shape;137;p18"/>
          <p:cNvSpPr txBox="1"/>
          <p:nvPr/>
        </p:nvSpPr>
        <p:spPr>
          <a:xfrm>
            <a:off x="3654750" y="382600"/>
            <a:ext cx="48825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8</a:t>
            </a:r>
            <a:r>
              <a:rPr lang="cs-CZ" sz="1800" b="1">
                <a:solidFill>
                  <a:schemeClr val="dk1"/>
                </a:solidFill>
                <a:latin typeface="Philosopher"/>
                <a:ea typeface="Philosopher"/>
                <a:cs typeface="Philosopher"/>
                <a:sym typeface="Philosopher"/>
              </a:rPr>
              <a:t>. Mokomasis vaizdo įrašas apie </a:t>
            </a:r>
            <a:r>
              <a:rPr lang="cs-CZ" sz="1800" b="1" i="0" u="none" strike="noStrike" cap="none">
                <a:solidFill>
                  <a:schemeClr val="dk1"/>
                </a:solidFill>
                <a:latin typeface="Philosopher"/>
                <a:ea typeface="Philosopher"/>
                <a:cs typeface="Philosopher"/>
                <a:sym typeface="Philosopher"/>
              </a:rPr>
              <a:t> Quizlet</a:t>
            </a:r>
            <a:endParaRPr sz="1800" b="1" i="0" u="none" strike="noStrike" cap="none">
              <a:solidFill>
                <a:schemeClr val="dk1"/>
              </a:solidFill>
              <a:latin typeface="Philosopher"/>
              <a:ea typeface="Philosopher"/>
              <a:cs typeface="Philosopher"/>
              <a:sym typeface="Philosopher"/>
            </a:endParaRPr>
          </a:p>
        </p:txBody>
      </p:sp>
      <p:pic>
        <p:nvPicPr>
          <p:cNvPr id="138" name="Google Shape;138;p18" title="How to use Quizlet - Official tutorial for new users"/>
          <p:cNvPicPr preferRelativeResize="0"/>
          <p:nvPr/>
        </p:nvPicPr>
        <p:blipFill rotWithShape="1">
          <a:blip r:embed="rId5">
            <a:alphaModFix/>
          </a:blip>
          <a:srcRect/>
          <a:stretch/>
        </p:blipFill>
        <p:spPr>
          <a:xfrm>
            <a:off x="2095136" y="1071986"/>
            <a:ext cx="8001726" cy="4520975"/>
          </a:xfrm>
          <a:prstGeom prst="rect">
            <a:avLst/>
          </a:prstGeom>
          <a:noFill/>
          <a:ln>
            <a:noFill/>
          </a:ln>
        </p:spPr>
      </p:pic>
      <p:pic>
        <p:nvPicPr>
          <p:cNvPr id="139" name="Google Shape;139;p18"/>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45" name="Google Shape;145;p1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46" name="Google Shape;146;p19"/>
          <p:cNvSpPr txBox="1"/>
          <p:nvPr/>
        </p:nvSpPr>
        <p:spPr>
          <a:xfrm>
            <a:off x="3881252" y="463175"/>
            <a:ext cx="44295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9</a:t>
            </a:r>
            <a:r>
              <a:rPr lang="cs-CZ" sz="1800" b="1">
                <a:solidFill>
                  <a:schemeClr val="dk1"/>
                </a:solidFill>
                <a:latin typeface="Philosopher"/>
                <a:ea typeface="Philosopher"/>
                <a:cs typeface="Philosopher"/>
                <a:sym typeface="Philosopher"/>
              </a:rPr>
              <a:t>. Mokomasis vaizdo įrašas apie</a:t>
            </a:r>
            <a:r>
              <a:rPr lang="cs-CZ" sz="1800" b="1" i="0" u="none" strike="noStrike" cap="none">
                <a:solidFill>
                  <a:schemeClr val="dk1"/>
                </a:solidFill>
                <a:latin typeface="Philosopher"/>
                <a:ea typeface="Philosopher"/>
                <a:cs typeface="Philosopher"/>
                <a:sym typeface="Philosopher"/>
              </a:rPr>
              <a:t> Genially</a:t>
            </a:r>
            <a:endParaRPr sz="1800" b="1" i="0" u="none" strike="noStrike" cap="none">
              <a:solidFill>
                <a:schemeClr val="dk1"/>
              </a:solidFill>
              <a:latin typeface="Philosopher"/>
              <a:ea typeface="Philosopher"/>
              <a:cs typeface="Philosopher"/>
              <a:sym typeface="Philosopher"/>
            </a:endParaRPr>
          </a:p>
        </p:txBody>
      </p:sp>
      <p:pic>
        <p:nvPicPr>
          <p:cNvPr id="147" name="Google Shape;147;p19" title="What is Genially and how do you use it? - Tutorial and first steps for beginners ✍"/>
          <p:cNvPicPr preferRelativeResize="0"/>
          <p:nvPr/>
        </p:nvPicPr>
        <p:blipFill rotWithShape="1">
          <a:blip r:embed="rId5">
            <a:alphaModFix/>
          </a:blip>
          <a:srcRect/>
          <a:stretch/>
        </p:blipFill>
        <p:spPr>
          <a:xfrm>
            <a:off x="1735907" y="1015340"/>
            <a:ext cx="8720183" cy="4926903"/>
          </a:xfrm>
          <a:prstGeom prst="rect">
            <a:avLst/>
          </a:prstGeom>
          <a:noFill/>
          <a:ln>
            <a:noFill/>
          </a:ln>
        </p:spPr>
      </p:pic>
      <p:pic>
        <p:nvPicPr>
          <p:cNvPr id="148" name="Google Shape;148;p19"/>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0"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218088" y="0"/>
            <a:ext cx="2917823" cy="6858000"/>
          </a:xfrm>
          <a:prstGeom prst="rect">
            <a:avLst/>
          </a:prstGeom>
          <a:noFill/>
          <a:ln>
            <a:noFill/>
          </a:ln>
        </p:spPr>
      </p:pic>
      <p:sp>
        <p:nvSpPr>
          <p:cNvPr id="154" name="Google Shape;154;p20"/>
          <p:cNvSpPr txBox="1"/>
          <p:nvPr/>
        </p:nvSpPr>
        <p:spPr>
          <a:xfrm>
            <a:off x="4281060" y="595686"/>
            <a:ext cx="3830973"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Savirefleksijos klausimai</a:t>
            </a:r>
            <a:endParaRPr sz="4000" b="1" i="0" u="none" strike="noStrike" cap="none">
              <a:solidFill>
                <a:schemeClr val="dk1"/>
              </a:solidFill>
              <a:latin typeface="Philosopher"/>
              <a:ea typeface="Philosopher"/>
              <a:cs typeface="Philosopher"/>
              <a:sym typeface="Philosopher"/>
            </a:endParaRPr>
          </a:p>
        </p:txBody>
      </p:sp>
      <p:grpSp>
        <p:nvGrpSpPr>
          <p:cNvPr id="155" name="Google Shape;155;p20"/>
          <p:cNvGrpSpPr/>
          <p:nvPr/>
        </p:nvGrpSpPr>
        <p:grpSpPr>
          <a:xfrm>
            <a:off x="5470061" y="1504117"/>
            <a:ext cx="1251876" cy="358096"/>
            <a:chOff x="5470062" y="1167647"/>
            <a:chExt cx="1251876" cy="358096"/>
          </a:xfrm>
        </p:grpSpPr>
        <p:sp>
          <p:nvSpPr>
            <p:cNvPr id="156" name="Google Shape;156;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9" name="Google Shape;159;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0" name="Google Shape;160;p20"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1" name="Google Shape;161;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457200" lvl="0" indent="-317500" algn="just" rtl="0">
              <a:spcBef>
                <a:spcPts val="0"/>
              </a:spcBef>
              <a:spcAft>
                <a:spcPts val="0"/>
              </a:spcAft>
              <a:buClr>
                <a:schemeClr val="dk1"/>
              </a:buClr>
              <a:buSzPts val="1400"/>
              <a:buChar char="•"/>
            </a:pPr>
            <a:r>
              <a:rPr lang="cs-CZ" sz="2400">
                <a:solidFill>
                  <a:schemeClr val="dk1"/>
                </a:solidFill>
                <a:latin typeface="Philosopher"/>
                <a:ea typeface="Philosopher"/>
                <a:cs typeface="Philosopher"/>
                <a:sym typeface="Philosopher"/>
              </a:rPr>
              <a:t>Kas paskatino tyrinėti mikro-mokymąsi ir jo taikymą dirbant su besimokančiais? </a:t>
            </a:r>
            <a:r>
              <a:rPr lang="cs-CZ" sz="2400" b="1">
                <a:solidFill>
                  <a:schemeClr val="dk1"/>
                </a:solidFill>
                <a:latin typeface="Philosopher"/>
                <a:ea typeface="Philosopher"/>
                <a:cs typeface="Philosopher"/>
                <a:sym typeface="Philosopher"/>
              </a:rPr>
              <a:t>Ar buvo kokių nors konkrečių iššūkių ar poreikių, kurie lėmė jūsų susidomėjimą?</a:t>
            </a:r>
            <a:endParaRPr sz="2400" b="1">
              <a:solidFill>
                <a:schemeClr val="dk1"/>
              </a:solidFill>
              <a:latin typeface="Philosopher"/>
              <a:ea typeface="Philosopher"/>
              <a:cs typeface="Philosopher"/>
              <a:sym typeface="Philosopher"/>
            </a:endParaRPr>
          </a:p>
          <a:p>
            <a:pPr marL="457200" lvl="0" indent="-317500" algn="just" rtl="0">
              <a:spcBef>
                <a:spcPts val="0"/>
              </a:spcBef>
              <a:spcAft>
                <a:spcPts val="0"/>
              </a:spcAft>
              <a:buClr>
                <a:schemeClr val="dk1"/>
              </a:buClr>
              <a:buSzPts val="1400"/>
              <a:buChar char="•"/>
            </a:pPr>
            <a:r>
              <a:rPr lang="cs-CZ" sz="2400">
                <a:solidFill>
                  <a:schemeClr val="dk1"/>
                </a:solidFill>
                <a:latin typeface="Philosopher"/>
                <a:ea typeface="Philosopher"/>
                <a:cs typeface="Philosopher"/>
                <a:sym typeface="Philosopher"/>
              </a:rPr>
              <a:t>Kokios pagrindinės įžvalgos ar koncepcijos jums labiausiai įsiminė, kai sužinojote apie mikro-mokymą? Kaip įsivaizduojate šių idėjų </a:t>
            </a:r>
            <a:r>
              <a:rPr lang="cs-CZ" sz="2400" b="1">
                <a:solidFill>
                  <a:schemeClr val="dk1"/>
                </a:solidFill>
                <a:latin typeface="Philosopher"/>
                <a:ea typeface="Philosopher"/>
                <a:cs typeface="Philosopher"/>
                <a:sym typeface="Philosopher"/>
              </a:rPr>
              <a:t>įgyvendinimą savo mokymo praktikoje?</a:t>
            </a:r>
            <a:endParaRPr sz="2400" b="1">
              <a:solidFill>
                <a:schemeClr val="dk1"/>
              </a:solidFill>
              <a:latin typeface="Philosopher"/>
              <a:ea typeface="Philosopher"/>
              <a:cs typeface="Philosopher"/>
              <a:sym typeface="Philosopher"/>
            </a:endParaRPr>
          </a:p>
          <a:p>
            <a:pPr marL="457200" lvl="0" indent="-317500" algn="just" rtl="0">
              <a:spcBef>
                <a:spcPts val="0"/>
              </a:spcBef>
              <a:spcAft>
                <a:spcPts val="0"/>
              </a:spcAft>
              <a:buClr>
                <a:schemeClr val="dk1"/>
              </a:buClr>
              <a:buSzPts val="1400"/>
              <a:buChar char="•"/>
            </a:pPr>
            <a:r>
              <a:rPr lang="cs-CZ" sz="2400">
                <a:solidFill>
                  <a:schemeClr val="dk1"/>
                </a:solidFill>
                <a:latin typeface="Philosopher"/>
                <a:ea typeface="Philosopher"/>
                <a:cs typeface="Philosopher"/>
                <a:sym typeface="Philosopher"/>
              </a:rPr>
              <a:t>Apmąstykite mikro-mokymosi išteklių kūrimo procesą. Kas jums atrodė sunkiausia ar naudingiausia šioje patirtyje? Kaip ji </a:t>
            </a:r>
            <a:r>
              <a:rPr lang="cs-CZ" sz="2400" b="1">
                <a:solidFill>
                  <a:schemeClr val="dk1"/>
                </a:solidFill>
                <a:latin typeface="Philosopher"/>
                <a:ea typeface="Philosopher"/>
                <a:cs typeface="Philosopher"/>
                <a:sym typeface="Philosopher"/>
              </a:rPr>
              <a:t>sustiprino jūsų supratimą apie veiksmingo mikro-mokymosi kūrimo principus?</a:t>
            </a:r>
            <a:endParaRPr sz="2400">
              <a:solidFill>
                <a:schemeClr val="dk1"/>
              </a:solidFill>
              <a:latin typeface="Philosopher"/>
              <a:ea typeface="Philosopher"/>
              <a:cs typeface="Philosopher"/>
              <a:sym typeface="Philosopher"/>
            </a:endParaRPr>
          </a:p>
        </p:txBody>
      </p:sp>
      <p:pic>
        <p:nvPicPr>
          <p:cNvPr id="162" name="Google Shape;162;p20"/>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239063" y="62925"/>
            <a:ext cx="2917823" cy="6858000"/>
          </a:xfrm>
          <a:prstGeom prst="rect">
            <a:avLst/>
          </a:prstGeom>
          <a:noFill/>
          <a:ln>
            <a:noFill/>
          </a:ln>
        </p:spPr>
      </p:pic>
      <p:sp>
        <p:nvSpPr>
          <p:cNvPr id="168" name="Google Shape;168;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9" name="Google Shape;169;p2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70" name="Google Shape;170;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lvl="0" indent="-317500" algn="just" rtl="0">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Apmąstykite savo mokymosi prioritetus ir stilius. Kaip ši savarankiško mokymosi patirtis atitiko jūsų pasirinktus mokymosi metodus? Ar ji sukėlė kokių nors naujų </a:t>
            </a:r>
            <a:r>
              <a:rPr lang="cs-CZ" sz="2000" b="1">
                <a:solidFill>
                  <a:schemeClr val="dk1"/>
                </a:solidFill>
                <a:latin typeface="Philosopher"/>
                <a:ea typeface="Philosopher"/>
                <a:cs typeface="Philosopher"/>
                <a:sym typeface="Philosopher"/>
              </a:rPr>
              <a:t>iššūkių arba suteikė naujų galimybių</a:t>
            </a:r>
            <a:r>
              <a:rPr lang="cs-CZ" sz="2000">
                <a:solidFill>
                  <a:schemeClr val="dk1"/>
                </a:solidFill>
                <a:latin typeface="Philosopher"/>
                <a:ea typeface="Philosopher"/>
                <a:cs typeface="Philosopher"/>
                <a:sym typeface="Philosopher"/>
              </a:rPr>
              <a:t> tobulėti?</a:t>
            </a:r>
            <a:endParaRPr sz="2000">
              <a:solidFill>
                <a:schemeClr val="dk1"/>
              </a:solidFill>
              <a:latin typeface="Philosopher"/>
              <a:ea typeface="Philosopher"/>
              <a:cs typeface="Philosopher"/>
              <a:sym typeface="Philosopher"/>
            </a:endParaRPr>
          </a:p>
          <a:p>
            <a:pPr marL="457200" lvl="0" indent="-317500" algn="just" rtl="0">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Apsvarstykite galimą mikro-mokymosi poveikį besimokančiųjų mokymosi patirčiai. Kaip manote, kuo mikro-mokymosi įtraukimas į jūsų mokymo praktiką galėtų būti jiems naudingas? </a:t>
            </a:r>
            <a:r>
              <a:rPr lang="cs-CZ" sz="2000" b="1">
                <a:solidFill>
                  <a:schemeClr val="dk1"/>
                </a:solidFill>
                <a:latin typeface="Philosopher"/>
                <a:ea typeface="Philosopher"/>
                <a:cs typeface="Philosopher"/>
                <a:sym typeface="Philosopher"/>
              </a:rPr>
              <a:t>Ar yra kokių nors konkrečių mokymosi rezultatų, kurių tikitės pasiekti?</a:t>
            </a:r>
            <a:endParaRPr sz="2000" b="1">
              <a:solidFill>
                <a:schemeClr val="dk1"/>
              </a:solidFill>
              <a:latin typeface="Philosopher"/>
              <a:ea typeface="Philosopher"/>
              <a:cs typeface="Philosopher"/>
              <a:sym typeface="Philosopher"/>
            </a:endParaRPr>
          </a:p>
          <a:p>
            <a:pPr marL="457200" lvl="0" indent="-317500" algn="just" rtl="0">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Apmąstykite visas kliūtis ar barjerus, kuriuos numatote, įgyvendinant mikro-mokymosi strategijas.</a:t>
            </a:r>
            <a:r>
              <a:rPr lang="cs-CZ" sz="2000" b="1">
                <a:solidFill>
                  <a:schemeClr val="dk1"/>
                </a:solidFill>
                <a:latin typeface="Philosopher"/>
                <a:ea typeface="Philosopher"/>
                <a:cs typeface="Philosopher"/>
                <a:sym typeface="Philosopher"/>
              </a:rPr>
              <a:t> Kaip planuojate spręsti šias problemas ir užtikrinti sklandų mikro-mokymosi integravimą į mokymo procesą?</a:t>
            </a:r>
            <a:endParaRPr sz="2000" b="1">
              <a:solidFill>
                <a:schemeClr val="dk1"/>
              </a:solidFill>
              <a:latin typeface="Philosopher"/>
              <a:ea typeface="Philosopher"/>
              <a:cs typeface="Philosopher"/>
              <a:sym typeface="Philosopher"/>
            </a:endParaRPr>
          </a:p>
          <a:p>
            <a:pPr marL="457200" lvl="0" indent="-317500" algn="just" rtl="0">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Remdamiesi mokomąja medžiaga ir savo patirtimi, </a:t>
            </a:r>
            <a:r>
              <a:rPr lang="cs-CZ" sz="2000" b="1">
                <a:solidFill>
                  <a:schemeClr val="dk1"/>
                </a:solidFill>
                <a:latin typeface="Philosopher"/>
                <a:ea typeface="Philosopher"/>
                <a:cs typeface="Philosopher"/>
                <a:sym typeface="Philosopher"/>
              </a:rPr>
              <a:t>kokius svarbiausius patarimus</a:t>
            </a:r>
            <a:r>
              <a:rPr lang="cs-CZ" sz="2000">
                <a:solidFill>
                  <a:schemeClr val="dk1"/>
                </a:solidFill>
                <a:latin typeface="Philosopher"/>
                <a:ea typeface="Philosopher"/>
                <a:cs typeface="Philosopher"/>
                <a:sym typeface="Philosopher"/>
              </a:rPr>
              <a:t> ar rekomendacijas duotumėte kitiems švietėjams, norintiems įtraukti mikro-mokymąsi į savo mokymo praktiką? </a:t>
            </a:r>
            <a:r>
              <a:rPr lang="cs-CZ" sz="2000" b="1">
                <a:solidFill>
                  <a:schemeClr val="dk1"/>
                </a:solidFill>
                <a:latin typeface="Philosopher"/>
                <a:ea typeface="Philosopher"/>
                <a:cs typeface="Philosopher"/>
                <a:sym typeface="Philosopher"/>
              </a:rPr>
              <a:t>Į kokius svarbius veiksnius jie turėtų atsižvelgti?</a:t>
            </a:r>
            <a:endParaRPr sz="2000" b="1">
              <a:solidFill>
                <a:schemeClr val="dk1"/>
              </a:solidFill>
              <a:latin typeface="Philosopher"/>
              <a:ea typeface="Philosopher"/>
              <a:cs typeface="Philosopher"/>
              <a:sym typeface="Philosopher"/>
            </a:endParaRPr>
          </a:p>
        </p:txBody>
      </p:sp>
      <p:pic>
        <p:nvPicPr>
          <p:cNvPr id="171" name="Google Shape;171;p21"/>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p:nvPr/>
        </p:nvSpPr>
        <p:spPr>
          <a:xfrm>
            <a:off x="4573602" y="688925"/>
            <a:ext cx="41979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Apibendrinimas</a:t>
            </a:r>
            <a:endParaRPr sz="4000" b="1" i="0" u="none" strike="noStrike" cap="none">
              <a:solidFill>
                <a:schemeClr val="dk1"/>
              </a:solidFill>
              <a:latin typeface="Philosopher"/>
              <a:ea typeface="Philosopher"/>
              <a:cs typeface="Philosopher"/>
              <a:sym typeface="Philosopher"/>
            </a:endParaRPr>
          </a:p>
        </p:txBody>
      </p:sp>
      <p:grpSp>
        <p:nvGrpSpPr>
          <p:cNvPr id="177" name="Google Shape;177;p22"/>
          <p:cNvGrpSpPr/>
          <p:nvPr/>
        </p:nvGrpSpPr>
        <p:grpSpPr>
          <a:xfrm>
            <a:off x="5470061" y="1709272"/>
            <a:ext cx="1251876" cy="358096"/>
            <a:chOff x="5470062" y="1167647"/>
            <a:chExt cx="1251876" cy="358096"/>
          </a:xfrm>
        </p:grpSpPr>
        <p:sp>
          <p:nvSpPr>
            <p:cNvPr id="178" name="Google Shape;17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1" name="Google Shape;181;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2" name="Google Shape;182;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Dėkojame, kad dalyvavote savarankiško mokymosi veiklose.</a:t>
            </a: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Jei jums patiko šis modulis, rekomenduojame susipažinti su kitais „ONE STEP UP" ištekliais.</a:t>
            </a:r>
            <a:endParaRPr sz="320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a:solidFill>
                <a:schemeClr val="dk1"/>
              </a:solidFill>
              <a:latin typeface="Philosopher"/>
              <a:ea typeface="Philosopher"/>
              <a:cs typeface="Philosopher"/>
              <a:sym typeface="Philosopher"/>
            </a:endParaRPr>
          </a:p>
        </p:txBody>
      </p:sp>
      <p:pic>
        <p:nvPicPr>
          <p:cNvPr id="183" name="Google Shape;183;p22"/>
          <p:cNvPicPr preferRelativeResize="0"/>
          <p:nvPr/>
        </p:nvPicPr>
        <p:blipFill>
          <a:blip r:embed="rId4">
            <a:alphaModFix/>
          </a:blip>
          <a:stretch>
            <a:fillRect/>
          </a:stretch>
        </p:blipFill>
        <p:spPr>
          <a:xfrm>
            <a:off x="0" y="6318025"/>
            <a:ext cx="2501350" cy="539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89" name="Google Shape;189;p2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23"/>
          <p:cNvSpPr txBox="1"/>
          <p:nvPr/>
        </p:nvSpPr>
        <p:spPr>
          <a:xfrm>
            <a:off x="5017443" y="2152025"/>
            <a:ext cx="23742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a:solidFill>
                  <a:schemeClr val="dk1"/>
                </a:solidFill>
                <a:latin typeface="Roboto"/>
                <a:ea typeface="Roboto"/>
                <a:cs typeface="Roboto"/>
                <a:sym typeface="Roboto"/>
              </a:rPr>
              <a:t>AČIŪ</a:t>
            </a:r>
            <a:r>
              <a:rPr lang="cs-CZ" sz="6600" b="0" i="0" u="none" strike="noStrike" cap="none">
                <a:solidFill>
                  <a:schemeClr val="dk1"/>
                </a:solidFill>
                <a:latin typeface="Roboto"/>
                <a:ea typeface="Roboto"/>
                <a:cs typeface="Roboto"/>
                <a:sym typeface="Roboto"/>
              </a:rPr>
              <a:t>!</a:t>
            </a:r>
            <a:endParaRPr sz="6600" b="0" i="0" u="none" strike="noStrike" cap="none">
              <a:solidFill>
                <a:schemeClr val="dk1"/>
              </a:solidFill>
              <a:latin typeface="Roboto"/>
              <a:ea typeface="Roboto"/>
              <a:cs typeface="Roboto"/>
              <a:sym typeface="Roboto"/>
            </a:endParaRPr>
          </a:p>
        </p:txBody>
      </p:sp>
      <p:pic>
        <p:nvPicPr>
          <p:cNvPr id="191" name="Google Shape;191;p2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98" name="Google Shape;198;p24"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99" name="Google Shape;199;p24"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00" name="Google Shape;200;p24"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01" name="Google Shape;201;p24"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02" name="Google Shape;202;p24"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03" name="Google Shape;203;p24"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04" name="Google Shape;204;p24"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pic>
        <p:nvPicPr>
          <p:cNvPr id="205" name="Google Shape;205;p24"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06" name="Google Shape;206;p24"/>
          <p:cNvPicPr preferRelativeResize="0"/>
          <p:nvPr/>
        </p:nvPicPr>
        <p:blipFill>
          <a:blip r:embed="rId12">
            <a:alphaModFix/>
          </a:blip>
          <a:stretch>
            <a:fillRect/>
          </a:stretch>
        </p:blipFill>
        <p:spPr>
          <a:xfrm>
            <a:off x="572875" y="6343842"/>
            <a:ext cx="2317583" cy="485000"/>
          </a:xfrm>
          <a:prstGeom prst="rect">
            <a:avLst/>
          </a:prstGeom>
          <a:noFill/>
          <a:ln>
            <a:noFill/>
          </a:ln>
        </p:spPr>
      </p:pic>
      <p:pic>
        <p:nvPicPr>
          <p:cNvPr id="207" name="Google Shape;207;p24"/>
          <p:cNvPicPr preferRelativeResize="0"/>
          <p:nvPr/>
        </p:nvPicPr>
        <p:blipFill rotWithShape="1">
          <a:blip r:embed="rId13">
            <a:alphaModFix/>
          </a:blip>
          <a:srcRect l="-3620" r="3620"/>
          <a:stretch/>
        </p:blipFill>
        <p:spPr>
          <a:xfrm>
            <a:off x="302100" y="6316350"/>
            <a:ext cx="2501350" cy="539975"/>
          </a:xfrm>
          <a:prstGeom prst="rect">
            <a:avLst/>
          </a:prstGeom>
          <a:noFill/>
          <a:ln>
            <a:noFill/>
          </a:ln>
        </p:spPr>
      </p:pic>
      <p:sp>
        <p:nvSpPr>
          <p:cNvPr id="208" name="Google Shape;208;p24"/>
          <p:cNvSpPr txBox="1"/>
          <p:nvPr/>
        </p:nvSpPr>
        <p:spPr>
          <a:xfrm>
            <a:off x="4551850" y="6370762"/>
            <a:ext cx="7485900" cy="400069"/>
          </a:xfrm>
          <a:prstGeom prst="rect">
            <a:avLst/>
          </a:prstGeom>
          <a:noFill/>
          <a:ln>
            <a:noFill/>
          </a:ln>
        </p:spPr>
        <p:txBody>
          <a:bodyPr spcFirstLastPara="1" wrap="square" lIns="91425" tIns="45700" rIns="91425" bIns="45700" anchor="t" anchorCtr="0">
            <a:spAutoFit/>
          </a:bodyPr>
          <a:lstStyle/>
          <a:p>
            <a:pPr lvl="0" algn="ctr"/>
            <a:r>
              <a:rPr lang="lt-LT" sz="1000" dirty="0">
                <a:solidFill>
                  <a:srgbClr val="404040"/>
                </a:solidFill>
              </a:rPr>
              <a:t>Finansuojama Europos Sąjungos lėšomis. Šis kūrinys atspindi tik autoriaus nuomonę, todėl Nacionalinė agentūra ir Europos Komisija negali būti laikomos atsakingomis už jame pateiktą informaciją. Projekto Nr. 2022-1-LT01-KA220-ADU-000085898</a:t>
            </a:r>
            <a:endParaRPr sz="800" b="1" i="0" u="none" strike="noStrike" cap="none" baseline="30000" dirty="0">
              <a:solidFill>
                <a:srgbClr val="000000"/>
              </a:solidFill>
              <a:latin typeface="Noto Sans"/>
              <a:ea typeface="Noto Sans"/>
              <a:cs typeface="Noto Sans"/>
              <a:sym typeface="No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 name="Google Shape;43;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4" name="Google Shape;44;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2 modulis</a:t>
            </a:r>
            <a:endParaRPr sz="1800" b="1">
              <a:solidFill>
                <a:schemeClr val="dk1"/>
              </a:solidFill>
              <a:latin typeface="Philosopher"/>
              <a:ea typeface="Philosopher"/>
              <a:cs typeface="Philosopher"/>
              <a:sym typeface="Philosopher"/>
            </a:endParaRPr>
          </a:p>
        </p:txBody>
      </p:sp>
      <p:sp>
        <p:nvSpPr>
          <p:cNvPr id="45" name="Google Shape;45;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2000"/>
              <a:buFont typeface="Arial"/>
              <a:buNone/>
            </a:pPr>
            <a:r>
              <a:rPr lang="cs-CZ" sz="2000">
                <a:solidFill>
                  <a:schemeClr val="dk1"/>
                </a:solidFill>
                <a:latin typeface="Roboto"/>
                <a:ea typeface="Roboto"/>
                <a:cs typeface="Roboto"/>
                <a:sym typeface="Roboto"/>
              </a:rPr>
              <a:t>Šį modulį sudaro 14 valandų mokymosi turinio.</a:t>
            </a:r>
            <a:endParaRPr sz="2000">
              <a:solidFill>
                <a:schemeClr val="dk1"/>
              </a:solidFill>
              <a:latin typeface="Roboto"/>
              <a:ea typeface="Roboto"/>
              <a:cs typeface="Roboto"/>
              <a:sym typeface="Roboto"/>
            </a:endParaRPr>
          </a:p>
        </p:txBody>
      </p:sp>
      <p:sp>
        <p:nvSpPr>
          <p:cNvPr id="46" name="Google Shape;46;p9"/>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6 valandos </a:t>
            </a:r>
            <a:endParaRPr sz="2400" b="1">
              <a:solidFill>
                <a:schemeClr val="dk1"/>
              </a:solidFill>
              <a:latin typeface="Philosopher"/>
              <a:ea typeface="Philosopher"/>
              <a:cs typeface="Philosopher"/>
              <a:sym typeface="Philosopher"/>
            </a:endParaRPr>
          </a:p>
          <a:p>
            <a:pPr marL="0" lvl="0" indent="0" algn="l"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gyvo (F2F) mokymosi </a:t>
            </a:r>
            <a:endParaRPr sz="3200" b="1">
              <a:solidFill>
                <a:schemeClr val="dk1"/>
              </a:solidFill>
              <a:latin typeface="Philosopher"/>
              <a:ea typeface="Philosopher"/>
              <a:cs typeface="Philosopher"/>
              <a:sym typeface="Philosopher"/>
            </a:endParaRPr>
          </a:p>
        </p:txBody>
      </p:sp>
      <p:sp>
        <p:nvSpPr>
          <p:cNvPr id="47" name="Google Shape;47;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8 valandos savarankiško mokymosi </a:t>
            </a:r>
            <a:endParaRPr sz="3200" b="1">
              <a:solidFill>
                <a:schemeClr val="dk1"/>
              </a:solidFill>
              <a:latin typeface="Philosopher"/>
              <a:ea typeface="Philosopher"/>
              <a:cs typeface="Philosopher"/>
              <a:sym typeface="Philosopher"/>
            </a:endParaRPr>
          </a:p>
        </p:txBody>
      </p:sp>
      <p:sp>
        <p:nvSpPr>
          <p:cNvPr id="48" name="Google Shape;48;p9"/>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Šis pristatymas apima 6 valandas gyvo (F2F) mokymosi.</a:t>
            </a:r>
            <a:endParaRPr sz="1600">
              <a:solidFill>
                <a:schemeClr val="dk1"/>
              </a:solidFill>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Kartu su juo pateikiamas pamokos planas vedėjui.</a:t>
            </a:r>
            <a:endParaRPr sz="1600">
              <a:solidFill>
                <a:schemeClr val="dk1"/>
              </a:solidFill>
              <a:latin typeface="Roboto"/>
              <a:ea typeface="Roboto"/>
              <a:cs typeface="Roboto"/>
              <a:sym typeface="Roboto"/>
            </a:endParaRPr>
          </a:p>
        </p:txBody>
      </p:sp>
      <p:sp>
        <p:nvSpPr>
          <p:cNvPr id="49" name="Google Shape;49;p9"/>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Clr>
                <a:schemeClr val="dk1"/>
              </a:buClr>
              <a:buSzPts val="1600"/>
              <a:buFont typeface="Arial"/>
              <a:buNone/>
            </a:pPr>
            <a:r>
              <a:rPr lang="cs-CZ" sz="1600">
                <a:solidFill>
                  <a:schemeClr val="dk1"/>
                </a:solidFill>
                <a:latin typeface="Roboto"/>
                <a:ea typeface="Roboto"/>
                <a:cs typeface="Roboto"/>
                <a:sym typeface="Roboto"/>
              </a:rPr>
              <a:t>Peržiūrėkite savarankiškam mokymuisi skirtus išteklius savo tempu!</a:t>
            </a:r>
            <a:endParaRPr sz="1600">
              <a:solidFill>
                <a:schemeClr val="dk1"/>
              </a:solidFill>
              <a:latin typeface="Roboto"/>
              <a:ea typeface="Roboto"/>
              <a:cs typeface="Roboto"/>
              <a:sym typeface="Roboto"/>
            </a:endParaRPr>
          </a:p>
        </p:txBody>
      </p:sp>
      <p:grpSp>
        <p:nvGrpSpPr>
          <p:cNvPr id="50" name="Google Shape;50;p9"/>
          <p:cNvGrpSpPr/>
          <p:nvPr/>
        </p:nvGrpSpPr>
        <p:grpSpPr>
          <a:xfrm>
            <a:off x="7937994" y="1428370"/>
            <a:ext cx="1251876" cy="358096"/>
            <a:chOff x="5470062" y="1167647"/>
            <a:chExt cx="1251876" cy="358096"/>
          </a:xfrm>
        </p:grpSpPr>
        <p:sp>
          <p:nvSpPr>
            <p:cNvPr id="51" name="Google Shape;51;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4" name="Google Shape;54;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55" name="Google Shape;55;p9"/>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Įvadas</a:t>
            </a:r>
            <a:endParaRPr sz="4000" b="1" i="0" u="none" strike="noStrike" cap="none">
              <a:solidFill>
                <a:schemeClr val="dk1"/>
              </a:solidFill>
              <a:latin typeface="Philosopher"/>
              <a:ea typeface="Philosopher"/>
              <a:cs typeface="Philosopher"/>
              <a:sym typeface="Philosopher"/>
            </a:endParaRPr>
          </a:p>
        </p:txBody>
      </p:sp>
      <p:grpSp>
        <p:nvGrpSpPr>
          <p:cNvPr id="61" name="Google Shape;61;p10"/>
          <p:cNvGrpSpPr/>
          <p:nvPr/>
        </p:nvGrpSpPr>
        <p:grpSpPr>
          <a:xfrm>
            <a:off x="5470061" y="1709272"/>
            <a:ext cx="1251876" cy="358096"/>
            <a:chOff x="5470062" y="1167647"/>
            <a:chExt cx="1251876" cy="358096"/>
          </a:xfrm>
        </p:grpSpPr>
        <p:sp>
          <p:nvSpPr>
            <p:cNvPr id="62" name="Google Shape;62;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5" name="Google Shape;65;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Šiame pristatyme pateikiami </a:t>
            </a:r>
            <a:r>
              <a:rPr lang="cs-CZ" sz="3200" b="1">
                <a:solidFill>
                  <a:schemeClr val="dk1"/>
                </a:solidFill>
                <a:latin typeface="Philosopher"/>
                <a:ea typeface="Philosopher"/>
                <a:cs typeface="Philosopher"/>
                <a:sym typeface="Philosopher"/>
              </a:rPr>
              <a:t>devyni savarankiško mokymosi šaltiniai ir savirefleksijos pratimas</a:t>
            </a:r>
            <a:r>
              <a:rPr lang="cs-CZ" sz="3200">
                <a:solidFill>
                  <a:schemeClr val="dk1"/>
                </a:solidFill>
                <a:latin typeface="Philosopher"/>
                <a:ea typeface="Philosopher"/>
                <a:cs typeface="Philosopher"/>
                <a:sym typeface="Philosopher"/>
              </a:rPr>
              <a:t>.</a:t>
            </a: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Laisvai pasirinkite išteklius, kurie geriausiai atitinka jūsų interesus ir mokymosi tikslus. </a:t>
            </a: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Šiuos išteklius galima tyrinėti savarankiškai, atsirenkant aktualias mokymų dalis.</a:t>
            </a:r>
            <a:endParaRPr sz="320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a:solidFill>
                <a:schemeClr val="dk1"/>
              </a:solidFill>
              <a:latin typeface="Philosopher"/>
              <a:ea typeface="Philosopher"/>
              <a:cs typeface="Philosopher"/>
              <a:sym typeface="Philosopher"/>
            </a:endParaRPr>
          </a:p>
        </p:txBody>
      </p:sp>
      <p:pic>
        <p:nvPicPr>
          <p:cNvPr id="67" name="Google Shape;67;p10"/>
          <p:cNvPicPr preferRelativeResize="0"/>
          <p:nvPr/>
        </p:nvPicPr>
        <p:blipFill>
          <a:blip r:embed="rId4">
            <a:alphaModFix/>
          </a:blip>
          <a:stretch>
            <a:fillRect/>
          </a:stretch>
        </p:blipFill>
        <p:spPr>
          <a:xfrm>
            <a:off x="0" y="6318025"/>
            <a:ext cx="2501350" cy="539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1"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73" name="Google Shape;73;p11"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74" name="Google Shape;74;p11"/>
          <p:cNvSpPr txBox="1"/>
          <p:nvPr/>
        </p:nvSpPr>
        <p:spPr>
          <a:xfrm>
            <a:off x="4097851" y="372525"/>
            <a:ext cx="3996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1</a:t>
            </a:r>
            <a:r>
              <a:rPr lang="cs-CZ" sz="1800" b="1">
                <a:solidFill>
                  <a:schemeClr val="dk1"/>
                </a:solidFill>
                <a:latin typeface="Philosopher"/>
                <a:ea typeface="Philosopher"/>
                <a:cs typeface="Philosopher"/>
                <a:sym typeface="Philosopher"/>
              </a:rPr>
              <a:t>. </a:t>
            </a:r>
            <a:r>
              <a:rPr lang="cs-CZ" sz="1800" b="1" i="0" u="none" strike="noStrike" cap="none">
                <a:solidFill>
                  <a:schemeClr val="dk1"/>
                </a:solidFill>
                <a:latin typeface="Philosopher"/>
                <a:ea typeface="Philosopher"/>
                <a:cs typeface="Philosopher"/>
                <a:sym typeface="Philosopher"/>
              </a:rPr>
              <a:t> </a:t>
            </a:r>
            <a:r>
              <a:rPr lang="cs-CZ" sz="1800" b="1">
                <a:solidFill>
                  <a:schemeClr val="dk1"/>
                </a:solidFill>
                <a:latin typeface="Philosopher"/>
                <a:ea typeface="Philosopher"/>
                <a:cs typeface="Philosopher"/>
                <a:sym typeface="Philosopher"/>
              </a:rPr>
              <a:t>K</a:t>
            </a:r>
            <a:r>
              <a:rPr lang="cs-CZ" sz="1800" b="1" i="0" u="none" strike="noStrike" cap="none">
                <a:solidFill>
                  <a:schemeClr val="dk1"/>
                </a:solidFill>
                <a:latin typeface="Philosopher"/>
                <a:ea typeface="Philosopher"/>
                <a:cs typeface="Philosopher"/>
                <a:sym typeface="Philosopher"/>
              </a:rPr>
              <a:t>as yra </a:t>
            </a:r>
            <a:r>
              <a:rPr lang="cs-CZ" sz="1800" b="1">
                <a:solidFill>
                  <a:schemeClr val="dk1"/>
                </a:solidFill>
                <a:latin typeface="Philosopher"/>
                <a:ea typeface="Philosopher"/>
                <a:cs typeface="Philosopher"/>
                <a:sym typeface="Philosopher"/>
              </a:rPr>
              <a:t>mikro-mokymasis?</a:t>
            </a:r>
            <a:r>
              <a:rPr lang="cs-CZ" sz="1800" b="1" i="0" u="none" strike="noStrike" cap="none">
                <a:solidFill>
                  <a:schemeClr val="dk1"/>
                </a:solidFill>
                <a:latin typeface="Philosopher"/>
                <a:ea typeface="Philosopher"/>
                <a:cs typeface="Philosopher"/>
                <a:sym typeface="Philosopher"/>
              </a:rPr>
              <a:t> </a:t>
            </a:r>
            <a:endParaRPr sz="1800" b="1" i="0" u="none" strike="noStrike" cap="none">
              <a:solidFill>
                <a:schemeClr val="dk1"/>
              </a:solidFill>
              <a:latin typeface="Philosopher"/>
              <a:ea typeface="Philosopher"/>
              <a:cs typeface="Philosopher"/>
              <a:sym typeface="Philosopher"/>
            </a:endParaRPr>
          </a:p>
        </p:txBody>
      </p:sp>
      <p:pic>
        <p:nvPicPr>
          <p:cNvPr id="75" name="Google Shape;75;p11" title="What is Microlearning?"/>
          <p:cNvPicPr preferRelativeResize="0"/>
          <p:nvPr/>
        </p:nvPicPr>
        <p:blipFill rotWithShape="1">
          <a:blip r:embed="rId5">
            <a:alphaModFix/>
          </a:blip>
          <a:srcRect/>
          <a:stretch/>
        </p:blipFill>
        <p:spPr>
          <a:xfrm>
            <a:off x="1484288" y="1071986"/>
            <a:ext cx="9223421" cy="5211233"/>
          </a:xfrm>
          <a:prstGeom prst="rect">
            <a:avLst/>
          </a:prstGeom>
          <a:noFill/>
          <a:ln>
            <a:noFill/>
          </a:ln>
        </p:spPr>
      </p:pic>
      <p:pic>
        <p:nvPicPr>
          <p:cNvPr id="76" name="Google Shape;76;p11"/>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82" name="Google Shape;82;p1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83" name="Google Shape;83;p12"/>
          <p:cNvSpPr txBox="1"/>
          <p:nvPr/>
        </p:nvSpPr>
        <p:spPr>
          <a:xfrm>
            <a:off x="3589200" y="362450"/>
            <a:ext cx="50136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2</a:t>
            </a:r>
            <a:r>
              <a:rPr lang="cs-CZ" sz="1800" b="1">
                <a:solidFill>
                  <a:schemeClr val="dk1"/>
                </a:solidFill>
                <a:latin typeface="Philosopher"/>
                <a:ea typeface="Philosopher"/>
                <a:cs typeface="Philosopher"/>
                <a:sym typeface="Philosopher"/>
              </a:rPr>
              <a:t>.</a:t>
            </a:r>
            <a:r>
              <a:rPr lang="cs-CZ" sz="1800" b="1" i="0" u="none" strike="noStrike" cap="none">
                <a:solidFill>
                  <a:schemeClr val="dk1"/>
                </a:solidFill>
                <a:latin typeface="Philosopher"/>
                <a:ea typeface="Philosopher"/>
                <a:cs typeface="Philosopher"/>
                <a:sym typeface="Philosopher"/>
              </a:rPr>
              <a:t> </a:t>
            </a:r>
            <a:r>
              <a:rPr lang="cs-CZ" sz="1800" b="1">
                <a:solidFill>
                  <a:schemeClr val="dk1"/>
                </a:solidFill>
                <a:latin typeface="Philosopher"/>
                <a:ea typeface="Philosopher"/>
                <a:cs typeface="Philosopher"/>
                <a:sym typeface="Philosopher"/>
              </a:rPr>
              <a:t>Mokomasis vaizdo įrašas apie Kahoot</a:t>
            </a:r>
            <a:endParaRPr sz="1800" b="1" i="0" u="none" strike="noStrike" cap="none">
              <a:solidFill>
                <a:schemeClr val="dk1"/>
              </a:solidFill>
              <a:latin typeface="Philosopher"/>
              <a:ea typeface="Philosopher"/>
              <a:cs typeface="Philosopher"/>
              <a:sym typeface="Philosopher"/>
            </a:endParaRPr>
          </a:p>
        </p:txBody>
      </p:sp>
      <p:pic>
        <p:nvPicPr>
          <p:cNvPr id="84" name="Google Shape;84;p12" title="Complete Tutorial in Kahoot 2022 Free Account #kahoot #freekahoot"/>
          <p:cNvPicPr preferRelativeResize="0"/>
          <p:nvPr/>
        </p:nvPicPr>
        <p:blipFill rotWithShape="1">
          <a:blip r:embed="rId5">
            <a:alphaModFix/>
          </a:blip>
          <a:srcRect/>
          <a:stretch/>
        </p:blipFill>
        <p:spPr>
          <a:xfrm>
            <a:off x="1565712" y="869388"/>
            <a:ext cx="9060574" cy="5119224"/>
          </a:xfrm>
          <a:prstGeom prst="rect">
            <a:avLst/>
          </a:prstGeom>
          <a:noFill/>
          <a:ln>
            <a:noFill/>
          </a:ln>
        </p:spPr>
      </p:pic>
      <p:pic>
        <p:nvPicPr>
          <p:cNvPr id="85" name="Google Shape;85;p12"/>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1" name="Google Shape;91;p1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92" name="Google Shape;92;p13"/>
          <p:cNvSpPr txBox="1"/>
          <p:nvPr/>
        </p:nvSpPr>
        <p:spPr>
          <a:xfrm>
            <a:off x="3669750" y="382625"/>
            <a:ext cx="48525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3</a:t>
            </a:r>
            <a:r>
              <a:rPr lang="cs-CZ" sz="1800" b="1">
                <a:solidFill>
                  <a:schemeClr val="dk1"/>
                </a:solidFill>
                <a:latin typeface="Philosopher"/>
                <a:ea typeface="Philosopher"/>
                <a:cs typeface="Philosopher"/>
                <a:sym typeface="Philosopher"/>
              </a:rPr>
              <a:t>. </a:t>
            </a:r>
            <a:r>
              <a:rPr lang="cs-CZ" sz="1800" b="1" i="0" u="none" strike="noStrike" cap="none">
                <a:solidFill>
                  <a:schemeClr val="dk1"/>
                </a:solidFill>
                <a:latin typeface="Philosopher"/>
                <a:ea typeface="Philosopher"/>
                <a:cs typeface="Philosopher"/>
                <a:sym typeface="Philosopher"/>
              </a:rPr>
              <a:t>Mokomasis vaizdo įrašas apie Mentimeter </a:t>
            </a:r>
            <a:endParaRPr sz="1800" b="1" i="0" u="none" strike="noStrike" cap="none">
              <a:solidFill>
                <a:schemeClr val="dk1"/>
              </a:solidFill>
              <a:latin typeface="Philosopher"/>
              <a:ea typeface="Philosopher"/>
              <a:cs typeface="Philosopher"/>
              <a:sym typeface="Philosopher"/>
            </a:endParaRPr>
          </a:p>
        </p:txBody>
      </p:sp>
      <p:pic>
        <p:nvPicPr>
          <p:cNvPr id="93" name="Google Shape;93;p13" title="Complete training in Mentimeter #mentimeter #studentengagement"/>
          <p:cNvPicPr preferRelativeResize="0"/>
          <p:nvPr/>
        </p:nvPicPr>
        <p:blipFill rotWithShape="1">
          <a:blip r:embed="rId5">
            <a:alphaModFix/>
          </a:blip>
          <a:srcRect/>
          <a:stretch/>
        </p:blipFill>
        <p:spPr>
          <a:xfrm>
            <a:off x="1484288" y="1017371"/>
            <a:ext cx="9223421" cy="5211233"/>
          </a:xfrm>
          <a:prstGeom prst="rect">
            <a:avLst/>
          </a:prstGeom>
          <a:noFill/>
          <a:ln>
            <a:noFill/>
          </a:ln>
        </p:spPr>
      </p:pic>
      <p:pic>
        <p:nvPicPr>
          <p:cNvPr id="94" name="Google Shape;94;p13"/>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0" name="Google Shape;100;p1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1" name="Google Shape;101;p14"/>
          <p:cNvSpPr txBox="1"/>
          <p:nvPr/>
        </p:nvSpPr>
        <p:spPr>
          <a:xfrm>
            <a:off x="3392850" y="382600"/>
            <a:ext cx="5406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4</a:t>
            </a:r>
            <a:r>
              <a:rPr lang="cs-CZ" sz="1800" b="1">
                <a:solidFill>
                  <a:schemeClr val="dk1"/>
                </a:solidFill>
                <a:latin typeface="Philosopher"/>
                <a:ea typeface="Philosopher"/>
                <a:cs typeface="Philosopher"/>
                <a:sym typeface="Philosopher"/>
              </a:rPr>
              <a:t>. Mokomasis vaizdo įrašas apie </a:t>
            </a:r>
            <a:r>
              <a:rPr lang="cs-CZ" sz="1800" b="1" i="0" u="none" strike="noStrike" cap="none">
                <a:solidFill>
                  <a:schemeClr val="dk1"/>
                </a:solidFill>
                <a:latin typeface="Philosopher"/>
                <a:ea typeface="Philosopher"/>
                <a:cs typeface="Philosopher"/>
                <a:sym typeface="Philosopher"/>
              </a:rPr>
              <a:t>Articulate 360 </a:t>
            </a:r>
            <a:endParaRPr sz="1800" b="1" i="0" u="none" strike="noStrike" cap="none">
              <a:solidFill>
                <a:schemeClr val="dk1"/>
              </a:solidFill>
              <a:latin typeface="Philosopher"/>
              <a:ea typeface="Philosopher"/>
              <a:cs typeface="Philosopher"/>
              <a:sym typeface="Philosopher"/>
            </a:endParaRPr>
          </a:p>
        </p:txBody>
      </p:sp>
      <p:pic>
        <p:nvPicPr>
          <p:cNvPr id="102" name="Google Shape;102;p14" title="Articulate 360 Demo | Articulate 360 tutorial for beginners | Learn Articulate 360 Free"/>
          <p:cNvPicPr preferRelativeResize="0"/>
          <p:nvPr/>
        </p:nvPicPr>
        <p:blipFill rotWithShape="1">
          <a:blip r:embed="rId5">
            <a:alphaModFix/>
          </a:blip>
          <a:srcRect/>
          <a:stretch/>
        </p:blipFill>
        <p:spPr>
          <a:xfrm>
            <a:off x="1703180" y="1071986"/>
            <a:ext cx="8785638" cy="4963885"/>
          </a:xfrm>
          <a:prstGeom prst="rect">
            <a:avLst/>
          </a:prstGeom>
          <a:noFill/>
          <a:ln>
            <a:noFill/>
          </a:ln>
        </p:spPr>
      </p:pic>
      <p:pic>
        <p:nvPicPr>
          <p:cNvPr id="103" name="Google Shape;103;p14"/>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9" name="Google Shape;109;p1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0" name="Google Shape;110;p15"/>
          <p:cNvSpPr txBox="1"/>
          <p:nvPr/>
        </p:nvSpPr>
        <p:spPr>
          <a:xfrm>
            <a:off x="3982052" y="352400"/>
            <a:ext cx="42279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5</a:t>
            </a:r>
            <a:r>
              <a:rPr lang="cs-CZ" sz="1800" b="1">
                <a:solidFill>
                  <a:schemeClr val="dk1"/>
                </a:solidFill>
                <a:latin typeface="Philosopher"/>
                <a:ea typeface="Philosopher"/>
                <a:cs typeface="Philosopher"/>
                <a:sym typeface="Philosopher"/>
              </a:rPr>
              <a:t>. Mokomasis vaizdo įrašas apie </a:t>
            </a:r>
            <a:r>
              <a:rPr lang="cs-CZ" sz="1800" b="1" i="0" u="none" strike="noStrike" cap="none">
                <a:solidFill>
                  <a:schemeClr val="dk1"/>
                </a:solidFill>
                <a:latin typeface="Philosopher"/>
                <a:ea typeface="Philosopher"/>
                <a:cs typeface="Philosopher"/>
                <a:sym typeface="Philosopher"/>
              </a:rPr>
              <a:t>Canva </a:t>
            </a:r>
            <a:endParaRPr sz="1800" b="1" i="0" u="none" strike="noStrike" cap="none">
              <a:solidFill>
                <a:schemeClr val="dk1"/>
              </a:solidFill>
              <a:latin typeface="Philosopher"/>
              <a:ea typeface="Philosopher"/>
              <a:cs typeface="Philosopher"/>
              <a:sym typeface="Philosopher"/>
            </a:endParaRPr>
          </a:p>
        </p:txBody>
      </p:sp>
      <p:pic>
        <p:nvPicPr>
          <p:cNvPr id="111" name="Google Shape;111;p15" title="FULL CANVA TUTORIAL 2023 | How To Use Canva For BEGINNERS!"/>
          <p:cNvPicPr preferRelativeResize="0"/>
          <p:nvPr/>
        </p:nvPicPr>
        <p:blipFill rotWithShape="1">
          <a:blip r:embed="rId5">
            <a:alphaModFix/>
          </a:blip>
          <a:srcRect/>
          <a:stretch/>
        </p:blipFill>
        <p:spPr>
          <a:xfrm>
            <a:off x="1700820" y="809788"/>
            <a:ext cx="9271546" cy="5238424"/>
          </a:xfrm>
          <a:prstGeom prst="rect">
            <a:avLst/>
          </a:prstGeom>
          <a:noFill/>
          <a:ln>
            <a:noFill/>
          </a:ln>
        </p:spPr>
      </p:pic>
      <p:pic>
        <p:nvPicPr>
          <p:cNvPr id="112" name="Google Shape;112;p15"/>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18" name="Google Shape;118;p1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9" name="Google Shape;119;p16"/>
          <p:cNvSpPr txBox="1"/>
          <p:nvPr/>
        </p:nvSpPr>
        <p:spPr>
          <a:xfrm>
            <a:off x="3775500" y="432975"/>
            <a:ext cx="46410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6</a:t>
            </a:r>
            <a:r>
              <a:rPr lang="cs-CZ" sz="1800" b="1">
                <a:solidFill>
                  <a:schemeClr val="dk1"/>
                </a:solidFill>
                <a:latin typeface="Philosopher"/>
                <a:ea typeface="Philosopher"/>
                <a:cs typeface="Philosopher"/>
                <a:sym typeface="Philosopher"/>
              </a:rPr>
              <a:t>. Mokomasis vaizdo įrašas apie </a:t>
            </a:r>
            <a:r>
              <a:rPr lang="cs-CZ" sz="1800" b="1" i="0" u="none" strike="noStrike" cap="none">
                <a:solidFill>
                  <a:schemeClr val="dk1"/>
                </a:solidFill>
                <a:latin typeface="Philosopher"/>
                <a:ea typeface="Philosopher"/>
                <a:cs typeface="Philosopher"/>
                <a:sym typeface="Philosopher"/>
              </a:rPr>
              <a:t>Powtoon</a:t>
            </a:r>
            <a:endParaRPr sz="1800" b="1" i="0" u="none" strike="noStrike" cap="none">
              <a:solidFill>
                <a:schemeClr val="dk1"/>
              </a:solidFill>
              <a:latin typeface="Philosopher"/>
              <a:ea typeface="Philosopher"/>
              <a:cs typeface="Philosopher"/>
              <a:sym typeface="Philosopher"/>
            </a:endParaRPr>
          </a:p>
        </p:txBody>
      </p:sp>
      <p:pic>
        <p:nvPicPr>
          <p:cNvPr id="120" name="Google Shape;120;p16" title="Full Powtoon Tutorial For Beginners (2023)"/>
          <p:cNvPicPr preferRelativeResize="0"/>
          <p:nvPr/>
        </p:nvPicPr>
        <p:blipFill rotWithShape="1">
          <a:blip r:embed="rId5">
            <a:alphaModFix/>
          </a:blip>
          <a:srcRect/>
          <a:stretch/>
        </p:blipFill>
        <p:spPr>
          <a:xfrm>
            <a:off x="1889906" y="915526"/>
            <a:ext cx="9243646" cy="5222660"/>
          </a:xfrm>
          <a:prstGeom prst="rect">
            <a:avLst/>
          </a:prstGeom>
          <a:noFill/>
          <a:ln>
            <a:noFill/>
          </a:ln>
        </p:spPr>
      </p:pic>
      <p:pic>
        <p:nvPicPr>
          <p:cNvPr id="121" name="Google Shape;121;p16"/>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1246</Words>
  <Application>Microsoft Macintosh PowerPoint</Application>
  <PresentationFormat>Widescreen</PresentationFormat>
  <Paragraphs>52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Noto Sans</vt:lpstr>
      <vt:lpstr>Calibri</vt:lpstr>
      <vt:lpstr>Philosopher</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Rasa Zilione</cp:lastModifiedBy>
  <cp:revision>1</cp:revision>
  <dcterms:modified xsi:type="dcterms:W3CDTF">2024-12-05T21:36:42Z</dcterms:modified>
</cp:coreProperties>
</file>