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Roboto"/>
      <p:regular r:id="rId24"/>
      <p:bold r:id="rId25"/>
      <p:italic r:id="rId26"/>
      <p:boldItalic r:id="rId27"/>
    </p:embeddedFont>
    <p:embeddedFont>
      <p:font typeface="Noto Sans"/>
      <p:regular r:id="rId28"/>
      <p:bold r:id="rId29"/>
      <p:italic r:id="rId30"/>
      <p:boldItalic r:id="rId31"/>
    </p:embeddedFont>
    <p:embeddedFont>
      <p:font typeface="Philosopher"/>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6" roundtripDataSignature="AMtx7mg30GbhbXyavtrresRyf2cRNkMP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NotoSans-regular.fntdata"/><Relationship Id="rId27"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oto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otoSans-boldItalic.fntdata"/><Relationship Id="rId30" Type="http://schemas.openxmlformats.org/officeDocument/2006/relationships/font" Target="fonts/NotoSans-italic.fntdata"/><Relationship Id="rId11" Type="http://schemas.openxmlformats.org/officeDocument/2006/relationships/slide" Target="slides/slide6.xml"/><Relationship Id="rId33" Type="http://schemas.openxmlformats.org/officeDocument/2006/relationships/font" Target="fonts/Philosopher-bold.fntdata"/><Relationship Id="rId10" Type="http://schemas.openxmlformats.org/officeDocument/2006/relationships/slide" Target="slides/slide5.xml"/><Relationship Id="rId32" Type="http://schemas.openxmlformats.org/officeDocument/2006/relationships/font" Target="fonts/Philosopher-regular.fntdata"/><Relationship Id="rId13" Type="http://schemas.openxmlformats.org/officeDocument/2006/relationships/slide" Target="slides/slide8.xml"/><Relationship Id="rId35" Type="http://schemas.openxmlformats.org/officeDocument/2006/relationships/font" Target="fonts/Philosopher-boldItalic.fntdata"/><Relationship Id="rId12" Type="http://schemas.openxmlformats.org/officeDocument/2006/relationships/slide" Target="slides/slide7.xml"/><Relationship Id="rId34" Type="http://schemas.openxmlformats.org/officeDocument/2006/relationships/font" Target="fonts/Philosopher-italic.fntdata"/><Relationship Id="rId15" Type="http://schemas.openxmlformats.org/officeDocument/2006/relationships/slide" Target="slides/slide10.xml"/><Relationship Id="rId14" Type="http://schemas.openxmlformats.org/officeDocument/2006/relationships/slide" Target="slides/slide9.xml"/><Relationship Id="rId36"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 name="Google Shape;2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 name="Google Shape;19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9" name="Google Shape;23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1 akademski sat = 45 minuta</a:t>
            </a:r>
            <a:endParaRPr/>
          </a:p>
        </p:txBody>
      </p:sp>
      <p:sp>
        <p:nvSpPr>
          <p:cNvPr id="39" name="Google Shape;3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 name="Google Shape;5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 name="Google Shape;6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0"/>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21"/>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5" name="Shape 15"/>
        <p:cNvGrpSpPr/>
        <p:nvPr/>
      </p:nvGrpSpPr>
      <p:grpSpPr>
        <a:xfrm>
          <a:off x="0" y="0"/>
          <a:ext cx="0" cy="0"/>
          <a:chOff x="0" y="0"/>
          <a:chExt cx="0" cy="0"/>
        </a:xfrm>
      </p:grpSpPr>
      <p:sp>
        <p:nvSpPr>
          <p:cNvPr id="16" name="Google Shape;16;p22"/>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7" name="Shape 17"/>
        <p:cNvGrpSpPr/>
        <p:nvPr/>
      </p:nvGrpSpPr>
      <p:grpSpPr>
        <a:xfrm>
          <a:off x="0" y="0"/>
          <a:ext cx="0" cy="0"/>
          <a:chOff x="0" y="0"/>
          <a:chExt cx="0" cy="0"/>
        </a:xfrm>
      </p:grpSpPr>
      <p:sp>
        <p:nvSpPr>
          <p:cNvPr id="18" name="Google Shape;18;p23"/>
          <p:cNvSpPr/>
          <p:nvPr>
            <p:ph idx="2" type="pic"/>
          </p:nvPr>
        </p:nvSpPr>
        <p:spPr>
          <a:xfrm>
            <a:off x="1319669" y="2525150"/>
            <a:ext cx="2116082" cy="2117188"/>
          </a:xfrm>
          <a:prstGeom prst="rect">
            <a:avLst/>
          </a:prstGeom>
          <a:noFill/>
          <a:ln>
            <a:noFill/>
          </a:ln>
        </p:spPr>
      </p:sp>
      <p:sp>
        <p:nvSpPr>
          <p:cNvPr id="19" name="Google Shape;19;p23"/>
          <p:cNvSpPr/>
          <p:nvPr>
            <p:ph idx="3" type="pic"/>
          </p:nvPr>
        </p:nvSpPr>
        <p:spPr>
          <a:xfrm>
            <a:off x="3788433" y="2525150"/>
            <a:ext cx="2116082" cy="2117188"/>
          </a:xfrm>
          <a:prstGeom prst="rect">
            <a:avLst/>
          </a:prstGeom>
          <a:noFill/>
          <a:ln>
            <a:noFill/>
          </a:ln>
        </p:spPr>
      </p:sp>
      <p:sp>
        <p:nvSpPr>
          <p:cNvPr id="20" name="Google Shape;20;p23"/>
          <p:cNvSpPr/>
          <p:nvPr>
            <p:ph idx="4" type="pic"/>
          </p:nvPr>
        </p:nvSpPr>
        <p:spPr>
          <a:xfrm>
            <a:off x="6257197" y="2525150"/>
            <a:ext cx="2116082" cy="2117188"/>
          </a:xfrm>
          <a:prstGeom prst="rect">
            <a:avLst/>
          </a:prstGeom>
          <a:noFill/>
          <a:ln>
            <a:noFill/>
          </a:ln>
        </p:spPr>
      </p:sp>
      <p:sp>
        <p:nvSpPr>
          <p:cNvPr id="21" name="Google Shape;21;p23"/>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2" name="Shape 2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3" name="Shape 23"/>
        <p:cNvGrpSpPr/>
        <p:nvPr/>
      </p:nvGrpSpPr>
      <p:grpSpPr>
        <a:xfrm>
          <a:off x="0" y="0"/>
          <a:ext cx="0" cy="0"/>
          <a:chOff x="0" y="0"/>
          <a:chExt cx="0" cy="0"/>
        </a:xfrm>
      </p:grpSpPr>
      <p:sp>
        <p:nvSpPr>
          <p:cNvPr id="24" name="Google Shape;24;p25"/>
          <p:cNvSpPr/>
          <p:nvPr>
            <p:ph idx="2" type="pic"/>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hyperlink" Target="https://chat.openai.com/c/example-link-4" TargetMode="External"/><Relationship Id="rId5" Type="http://schemas.openxmlformats.org/officeDocument/2006/relationships/hyperlink" Target="https://transformingeducationsummit.sdg4education2030.org/AT4DiscussionForum" TargetMode="External"/><Relationship Id="rId6" Type="http://schemas.openxmlformats.org/officeDocument/2006/relationships/image" Target="../media/image9.jpg"/><Relationship Id="rId7"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hyperlink" Target="https://files.eric.ed.gov/fulltext/EJ1210946.pdf" TargetMode="External"/><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hyperlink" Target="https://kpcrossacademy.org/building-community-in-online-courses/" TargetMode="External"/><Relationship Id="rId10" Type="http://schemas.openxmlformats.org/officeDocument/2006/relationships/image" Target="../media/image7.png"/><Relationship Id="rId9" Type="http://schemas.openxmlformats.org/officeDocument/2006/relationships/image" Target="../media/image14.png"/><Relationship Id="rId5" Type="http://schemas.openxmlformats.org/officeDocument/2006/relationships/hyperlink" Target="https://ecampusontario.pressbooks.pub/aguideforbusyeducators/chapter/cultivating-community-building-in-online-learning-environments/" TargetMode="External"/><Relationship Id="rId6" Type="http://schemas.openxmlformats.org/officeDocument/2006/relationships/hyperlink" Target="https://www.learnworlds.com/build-online-learning-community/" TargetMode="External"/><Relationship Id="rId7" Type="http://schemas.openxmlformats.org/officeDocument/2006/relationships/image" Target="../media/image12.png"/><Relationship Id="rId8"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1.png"/><Relationship Id="rId5"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28.jpg"/><Relationship Id="rId11" Type="http://schemas.openxmlformats.org/officeDocument/2006/relationships/image" Target="../media/image26.png"/><Relationship Id="rId10" Type="http://schemas.openxmlformats.org/officeDocument/2006/relationships/image" Target="../media/image27.jpg"/><Relationship Id="rId12" Type="http://schemas.openxmlformats.org/officeDocument/2006/relationships/image" Target="../media/image7.png"/><Relationship Id="rId9" Type="http://schemas.openxmlformats.org/officeDocument/2006/relationships/image" Target="../media/image20.png"/><Relationship Id="rId5" Type="http://schemas.openxmlformats.org/officeDocument/2006/relationships/image" Target="../media/image25.jp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hyperlink" Target="https://www.youtube.com/watch?v=25H09leLyf4" TargetMode="External"/><Relationship Id="rId5" Type="http://schemas.openxmlformats.org/officeDocument/2006/relationships/hyperlink" Target="http://www.youtube.com/watch?v=25H09leLyf4" TargetMode="External"/><Relationship Id="rId6" Type="http://schemas.openxmlformats.org/officeDocument/2006/relationships/image" Target="../media/image3.jpg"/><Relationship Id="rId7"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hyperlink" Target="https://chat.openai.com/c/example-link-2" TargetMode="External"/><Relationship Id="rId5" Type="http://schemas.openxmlformats.org/officeDocument/2006/relationships/hyperlink" Target="https://onlinelibrary.wiley.com/doi/epdf/10.1111/ijtd.12171" TargetMode="External"/><Relationship Id="rId6"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5.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hyperlink" Target="https://www.researchgate.net/publication/335364325_THE_ADOPTION_OF_SOCIAL_MEDIA_BY_ADULT_LEARNERS_AS_AN_E-LEARNING_PLATFORM" TargetMode="External"/><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0.jp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 name="Shape 28"/>
        <p:cNvGrpSpPr/>
        <p:nvPr/>
      </p:nvGrpSpPr>
      <p:grpSpPr>
        <a:xfrm>
          <a:off x="0" y="0"/>
          <a:ext cx="0" cy="0"/>
          <a:chOff x="0" y="0"/>
          <a:chExt cx="0" cy="0"/>
        </a:xfrm>
      </p:grpSpPr>
      <p:pic>
        <p:nvPicPr>
          <p:cNvPr descr="A picture containing logo  Description automatically generated" id="29" name="Google Shape;29;p1"/>
          <p:cNvPicPr preferRelativeResize="0"/>
          <p:nvPr>
            <p:ph idx="2" type="pic"/>
          </p:nvPr>
        </p:nvPicPr>
        <p:blipFill rotWithShape="1">
          <a:blip r:embed="rId3">
            <a:alphaModFix/>
          </a:blip>
          <a:srcRect b="10216" l="0" r="0" t="10216"/>
          <a:stretch/>
        </p:blipFill>
        <p:spPr>
          <a:xfrm>
            <a:off x="0" y="71123"/>
            <a:ext cx="12192000" cy="6858000"/>
          </a:xfrm>
          <a:prstGeom prst="rect">
            <a:avLst/>
          </a:prstGeom>
          <a:noFill/>
          <a:ln>
            <a:noFill/>
          </a:ln>
        </p:spPr>
      </p:pic>
      <p:sp>
        <p:nvSpPr>
          <p:cNvPr id="30" name="Google Shape;30;p1"/>
          <p:cNvSpPr/>
          <p:nvPr/>
        </p:nvSpPr>
        <p:spPr>
          <a:xfrm>
            <a:off x="0" y="817419"/>
            <a:ext cx="5529943" cy="1457696"/>
          </a:xfrm>
          <a:prstGeom prst="rect">
            <a:avLst/>
          </a:prstGeom>
          <a:solidFill>
            <a:schemeClr val="accent1">
              <a:alpha val="6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1"/>
          <p:cNvSpPr txBox="1"/>
          <p:nvPr/>
        </p:nvSpPr>
        <p:spPr>
          <a:xfrm>
            <a:off x="745723" y="914717"/>
            <a:ext cx="4038496"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Philosopher"/>
                <a:ea typeface="Philosopher"/>
                <a:cs typeface="Philosopher"/>
                <a:sym typeface="Philosopher"/>
              </a:rPr>
              <a:t>Stručno usavršavanje za edukatore odraslih</a:t>
            </a:r>
            <a:endParaRPr b="1" i="0" sz="24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Philosopher"/>
              <a:ea typeface="Philosopher"/>
              <a:cs typeface="Philosopher"/>
              <a:sym typeface="Philosopher"/>
            </a:endParaRPr>
          </a:p>
        </p:txBody>
      </p:sp>
      <p:sp>
        <p:nvSpPr>
          <p:cNvPr id="32" name="Google Shape;32;p1"/>
          <p:cNvSpPr/>
          <p:nvPr/>
        </p:nvSpPr>
        <p:spPr>
          <a:xfrm>
            <a:off x="1" y="2484337"/>
            <a:ext cx="4332514" cy="1889327"/>
          </a:xfrm>
          <a:prstGeom prst="rect">
            <a:avLst/>
          </a:prstGeom>
          <a:solidFill>
            <a:schemeClr val="accent1">
              <a:alpha val="6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1"/>
          <p:cNvSpPr txBox="1"/>
          <p:nvPr/>
        </p:nvSpPr>
        <p:spPr>
          <a:xfrm>
            <a:off x="348447" y="2581635"/>
            <a:ext cx="3853500" cy="184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2400" u="none" cap="none" strike="noStrike">
                <a:solidFill>
                  <a:schemeClr val="dk1"/>
                </a:solidFill>
                <a:latin typeface="Philosopher"/>
                <a:ea typeface="Philosopher"/>
                <a:cs typeface="Philosopher"/>
                <a:sym typeface="Philosopher"/>
              </a:rPr>
              <a:t>Modul 3:</a:t>
            </a:r>
            <a:br>
              <a:rPr b="1" i="0" lang="en-US" sz="2400" u="none" cap="none" strike="noStrike">
                <a:solidFill>
                  <a:schemeClr val="dk1"/>
                </a:solidFill>
                <a:latin typeface="Philosopher"/>
                <a:ea typeface="Philosopher"/>
                <a:cs typeface="Philosopher"/>
                <a:sym typeface="Philosopher"/>
              </a:rPr>
            </a:br>
            <a:r>
              <a:rPr b="0" i="0" lang="en-US" sz="2400" u="none" cap="none" strike="noStrike">
                <a:solidFill>
                  <a:schemeClr val="dk1"/>
                </a:solidFill>
                <a:latin typeface="Philosopher"/>
                <a:ea typeface="Philosopher"/>
                <a:cs typeface="Philosopher"/>
                <a:sym typeface="Philosopher"/>
              </a:rPr>
              <a:t>Uvod u strategije angažmana u digitalnim okruženjima</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 name="Google Shape;34;p1"/>
          <p:cNvSpPr/>
          <p:nvPr/>
        </p:nvSpPr>
        <p:spPr>
          <a:xfrm>
            <a:off x="7680960" y="5447210"/>
            <a:ext cx="4511040" cy="1301989"/>
          </a:xfrm>
          <a:prstGeom prst="rect">
            <a:avLst/>
          </a:prstGeom>
          <a:solidFill>
            <a:schemeClr val="accent1">
              <a:alpha val="6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1"/>
          <p:cNvSpPr txBox="1"/>
          <p:nvPr/>
        </p:nvSpPr>
        <p:spPr>
          <a:xfrm>
            <a:off x="8062530" y="5657712"/>
            <a:ext cx="3747900"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Philosopher"/>
                <a:ea typeface="Philosopher"/>
                <a:cs typeface="Philosopher"/>
                <a:sym typeface="Philosopher"/>
              </a:rPr>
              <a:t>Priru</a:t>
            </a:r>
            <a:r>
              <a:rPr b="1" lang="en-US" sz="2400">
                <a:solidFill>
                  <a:schemeClr val="dk1"/>
                </a:solidFill>
                <a:latin typeface="Philosopher"/>
                <a:ea typeface="Philosopher"/>
                <a:cs typeface="Philosopher"/>
                <a:sym typeface="Philosopher"/>
              </a:rPr>
              <a:t>čn</a:t>
            </a:r>
            <a:r>
              <a:rPr b="1" i="0" lang="en-US" sz="2400" u="none" cap="none" strike="noStrike">
                <a:solidFill>
                  <a:schemeClr val="dk1"/>
                </a:solidFill>
                <a:latin typeface="Philosopher"/>
                <a:ea typeface="Philosopher"/>
                <a:cs typeface="Philosopher"/>
                <a:sym typeface="Philosopher"/>
              </a:rPr>
              <a:t>ik za alate za samousmjereno učenje</a:t>
            </a:r>
            <a:endParaRPr b="1" i="0" sz="2400" u="none" cap="none" strike="noStrike">
              <a:solidFill>
                <a:schemeClr val="dk1"/>
              </a:solidFill>
              <a:latin typeface="Philosopher"/>
              <a:ea typeface="Philosopher"/>
              <a:cs typeface="Philosopher"/>
              <a:sym typeface="Philosopher"/>
            </a:endParaRPr>
          </a:p>
        </p:txBody>
      </p:sp>
      <p:pic>
        <p:nvPicPr>
          <p:cNvPr id="36" name="Google Shape;36;p1"/>
          <p:cNvPicPr preferRelativeResize="0"/>
          <p:nvPr/>
        </p:nvPicPr>
        <p:blipFill>
          <a:blip r:embed="rId4">
            <a:alphaModFix/>
          </a:blip>
          <a:stretch>
            <a:fillRect/>
          </a:stretch>
        </p:blipFill>
        <p:spPr>
          <a:xfrm>
            <a:off x="196875" y="6286100"/>
            <a:ext cx="1497275" cy="387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0"/>
          <p:cNvSpPr txBox="1"/>
          <p:nvPr/>
        </p:nvSpPr>
        <p:spPr>
          <a:xfrm>
            <a:off x="2214900" y="451025"/>
            <a:ext cx="7762200" cy="144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US" sz="2400" u="none" cap="none" strike="noStrike">
                <a:solidFill>
                  <a:schemeClr val="dk1"/>
                </a:solidFill>
                <a:latin typeface="Philosopher"/>
                <a:ea typeface="Philosopher"/>
                <a:cs typeface="Philosopher"/>
                <a:sym typeface="Philosopher"/>
              </a:rPr>
              <a:t>4. Promjena uloge edukatora u digitalnim okruženjima (I)</a:t>
            </a:r>
            <a:endParaRPr b="1" i="0" sz="2400" u="none" cap="none" strike="noStrike">
              <a:solidFill>
                <a:schemeClr val="dk1"/>
              </a:solidFill>
              <a:latin typeface="Philosopher"/>
              <a:ea typeface="Philosopher"/>
              <a:cs typeface="Philosopher"/>
              <a:sym typeface="Philosopher"/>
            </a:endParaRPr>
          </a:p>
        </p:txBody>
      </p:sp>
      <p:grpSp>
        <p:nvGrpSpPr>
          <p:cNvPr id="155" name="Google Shape;155;p10"/>
          <p:cNvGrpSpPr/>
          <p:nvPr/>
        </p:nvGrpSpPr>
        <p:grpSpPr>
          <a:xfrm>
            <a:off x="5470061" y="1709272"/>
            <a:ext cx="1251984" cy="358200"/>
            <a:chOff x="5470062" y="1167647"/>
            <a:chExt cx="1251984" cy="358200"/>
          </a:xfrm>
        </p:grpSpPr>
        <p:sp>
          <p:nvSpPr>
            <p:cNvPr id="156" name="Google Shape;156;p1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p1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8" name="Google Shape;158;p1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159" name="Google Shape;159;p10"/>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60" name="Google Shape;160;p10"/>
          <p:cNvSpPr txBox="1"/>
          <p:nvPr/>
        </p:nvSpPr>
        <p:spPr>
          <a:xfrm>
            <a:off x="366900" y="2067475"/>
            <a:ext cx="6355200" cy="4215900"/>
          </a:xfrm>
          <a:prstGeom prst="rect">
            <a:avLst/>
          </a:prstGeom>
          <a:noFill/>
          <a:ln>
            <a:noFill/>
          </a:ln>
        </p:spPr>
        <p:txBody>
          <a:bodyPr anchorCtr="0" anchor="ctr" bIns="91425" lIns="91425" spcFirstLastPara="1" rIns="91425" wrap="square" tIns="91425">
            <a:noAutofit/>
          </a:bodyPr>
          <a:lstStyle/>
          <a:p>
            <a:pPr indent="-355600" lvl="0" marL="457200" marR="0" rtl="0" algn="l">
              <a:lnSpc>
                <a:spcPct val="115000"/>
              </a:lnSpc>
              <a:spcBef>
                <a:spcPts val="150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Resurs 4: Online forum za raspravu (1 sat)</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Sudjelujte u online forumu za raspravu na kojem edukatori dijele svoja iskustva i uvide o evoluirajućoj ulozi edukatora u digitalnim okruženjima.</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Uključite se u razgovore i učite iz perspektive vršnjaka.</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100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Poveznica:</a:t>
            </a:r>
            <a:r>
              <a:rPr b="0" i="0" lang="en-US" sz="2000" u="none" cap="none" strike="noStrike">
                <a:solidFill>
                  <a:schemeClr val="dk1"/>
                </a:solidFill>
                <a:uFill>
                  <a:noFill/>
                </a:uFill>
                <a:latin typeface="Philosopher"/>
                <a:ea typeface="Philosopher"/>
                <a:cs typeface="Philosopher"/>
                <a:sym typeface="Philosopher"/>
                <a:hlinkClick r:id="rId4">
                  <a:extLst>
                    <a:ext uri="{A12FA001-AC4F-418D-AE19-62706E023703}">
                      <ahyp:hlinkClr val="tx"/>
                    </a:ext>
                  </a:extLst>
                </a:hlinkClick>
              </a:rPr>
              <a:t> </a:t>
            </a:r>
            <a:r>
              <a:rPr b="0" i="0" lang="en-US" sz="2000" u="sng" cap="none" strike="noStrike">
                <a:solidFill>
                  <a:schemeClr val="hlink"/>
                </a:solidFill>
                <a:latin typeface="Philosopher"/>
                <a:ea typeface="Philosopher"/>
                <a:cs typeface="Philosopher"/>
                <a:sym typeface="Philosopher"/>
                <a:hlinkClick r:id="rId5"/>
              </a:rPr>
              <a:t>https://transformingeducationsummit.sdg4education2030.org/AT4DiscussionForum</a:t>
            </a:r>
            <a:r>
              <a:rPr b="0" i="0" lang="en-US" sz="2000" u="none" cap="none" strike="noStrike">
                <a:solidFill>
                  <a:schemeClr val="dk1"/>
                </a:solidFill>
                <a:latin typeface="Philosopher"/>
                <a:ea typeface="Philosopher"/>
                <a:cs typeface="Philosopher"/>
                <a:sym typeface="Philosopher"/>
              </a:rPr>
              <a:t> </a:t>
            </a:r>
            <a:endParaRPr b="0" i="0" sz="2000" u="none" cap="none" strike="noStrike">
              <a:solidFill>
                <a:schemeClr val="dk1"/>
              </a:solidFill>
              <a:latin typeface="Philosopher"/>
              <a:ea typeface="Philosopher"/>
              <a:cs typeface="Philosopher"/>
              <a:sym typeface="Philosopher"/>
            </a:endParaRPr>
          </a:p>
        </p:txBody>
      </p:sp>
      <p:pic>
        <p:nvPicPr>
          <p:cNvPr id="161" name="Google Shape;161;p10"/>
          <p:cNvPicPr preferRelativeResize="0"/>
          <p:nvPr/>
        </p:nvPicPr>
        <p:blipFill rotWithShape="1">
          <a:blip r:embed="rId6">
            <a:alphaModFix/>
          </a:blip>
          <a:srcRect b="0" l="0" r="0" t="0"/>
          <a:stretch/>
        </p:blipFill>
        <p:spPr>
          <a:xfrm>
            <a:off x="6874500" y="1568785"/>
            <a:ext cx="5317501" cy="4984416"/>
          </a:xfrm>
          <a:prstGeom prst="rect">
            <a:avLst/>
          </a:prstGeom>
          <a:noFill/>
          <a:ln>
            <a:noFill/>
          </a:ln>
        </p:spPr>
      </p:pic>
      <p:pic>
        <p:nvPicPr>
          <p:cNvPr id="162" name="Google Shape;162;p10"/>
          <p:cNvPicPr preferRelativeResize="0"/>
          <p:nvPr/>
        </p:nvPicPr>
        <p:blipFill>
          <a:blip r:embed="rId7">
            <a:alphaModFix/>
          </a:blip>
          <a:stretch>
            <a:fillRect/>
          </a:stretch>
        </p:blipFill>
        <p:spPr>
          <a:xfrm>
            <a:off x="296325" y="6287500"/>
            <a:ext cx="1634550" cy="429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1"/>
          <p:cNvSpPr/>
          <p:nvPr/>
        </p:nvSpPr>
        <p:spPr>
          <a:xfrm>
            <a:off x="775651" y="2682125"/>
            <a:ext cx="4968240" cy="30175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68" name="Google Shape;168;p11"/>
          <p:cNvSpPr txBox="1"/>
          <p:nvPr/>
        </p:nvSpPr>
        <p:spPr>
          <a:xfrm>
            <a:off x="2214900" y="98925"/>
            <a:ext cx="7762200" cy="144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US" sz="2400" u="none" cap="none" strike="noStrike">
                <a:solidFill>
                  <a:schemeClr val="dk1"/>
                </a:solidFill>
                <a:latin typeface="Philosopher"/>
                <a:ea typeface="Philosopher"/>
                <a:cs typeface="Philosopher"/>
                <a:sym typeface="Philosopher"/>
              </a:rPr>
              <a:t>4. Promjena uloge edukatora u digitalnim okruženjima (II)</a:t>
            </a:r>
            <a:endParaRPr b="1" i="0" sz="2400" u="none" cap="none" strike="noStrike">
              <a:solidFill>
                <a:schemeClr val="dk1"/>
              </a:solidFill>
              <a:latin typeface="Philosopher"/>
              <a:ea typeface="Philosopher"/>
              <a:cs typeface="Philosopher"/>
              <a:sym typeface="Philosopher"/>
            </a:endParaRPr>
          </a:p>
        </p:txBody>
      </p:sp>
      <p:grpSp>
        <p:nvGrpSpPr>
          <p:cNvPr id="169" name="Google Shape;169;p11"/>
          <p:cNvGrpSpPr/>
          <p:nvPr/>
        </p:nvGrpSpPr>
        <p:grpSpPr>
          <a:xfrm>
            <a:off x="5470061" y="1357172"/>
            <a:ext cx="1251984" cy="358200"/>
            <a:chOff x="5470062" y="1167647"/>
            <a:chExt cx="1251984" cy="358200"/>
          </a:xfrm>
        </p:grpSpPr>
        <p:sp>
          <p:nvSpPr>
            <p:cNvPr id="170" name="Google Shape;170;p1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1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1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173" name="Google Shape;173;p11"/>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74" name="Google Shape;174;p11"/>
          <p:cNvSpPr txBox="1"/>
          <p:nvPr/>
        </p:nvSpPr>
        <p:spPr>
          <a:xfrm>
            <a:off x="733825" y="1806875"/>
            <a:ext cx="5063400" cy="421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500"/>
              </a:spcBef>
              <a:spcAft>
                <a:spcPts val="0"/>
              </a:spcAft>
              <a:buClr>
                <a:srgbClr val="000000"/>
              </a:buClr>
              <a:buSzPts val="2000"/>
              <a:buFont typeface="Arial"/>
              <a:buNone/>
            </a:pPr>
            <a:r>
              <a:t/>
            </a:r>
            <a:endParaRPr b="0" i="0" sz="2000" u="none" cap="none" strike="noStrike">
              <a:solidFill>
                <a:schemeClr val="dk1"/>
              </a:solidFill>
              <a:latin typeface="Philosopher"/>
              <a:ea typeface="Philosopher"/>
              <a:cs typeface="Philosopher"/>
              <a:sym typeface="Philosopher"/>
            </a:endParaRPr>
          </a:p>
          <a:p>
            <a:pPr indent="-355600" lvl="3" marL="450000" marR="0" rtl="0" algn="l">
              <a:lnSpc>
                <a:spcPct val="115000"/>
              </a:lnSpc>
              <a:spcBef>
                <a:spcPts val="1500"/>
              </a:spcBef>
              <a:spcAft>
                <a:spcPts val="0"/>
              </a:spcAft>
              <a:buClr>
                <a:schemeClr val="dk1"/>
              </a:buClr>
              <a:buSzPts val="2000"/>
              <a:buFont typeface="Philosopher"/>
              <a:buChar char="●"/>
            </a:pPr>
            <a:r>
              <a:rPr b="1" i="0" lang="en-US" sz="2000" u="none" cap="none" strike="noStrike">
                <a:solidFill>
                  <a:schemeClr val="dk1"/>
                </a:solidFill>
                <a:latin typeface="Philosopher"/>
                <a:ea typeface="Philosopher"/>
                <a:cs typeface="Philosopher"/>
                <a:sym typeface="Philosopher"/>
              </a:rPr>
              <a:t>Vježba samorefleksije</a:t>
            </a:r>
            <a:r>
              <a:rPr b="0" i="0" lang="en-US" sz="2000" u="none" cap="none" strike="noStrike">
                <a:solidFill>
                  <a:schemeClr val="dk1"/>
                </a:solidFill>
                <a:latin typeface="Philosopher"/>
                <a:ea typeface="Philosopher"/>
                <a:cs typeface="Philosopher"/>
                <a:sym typeface="Philosopher"/>
              </a:rPr>
              <a:t> (30 minuta)</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Sažmite ključne točke iz rasprava na forumu.</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Razmislite o tome kako možete uključiti promjenjivu ulogu edukatora u vlastite nastavne prakse.</a:t>
            </a:r>
            <a:endParaRPr b="0" i="0" sz="2000" u="none" cap="none" strike="noStrike">
              <a:solidFill>
                <a:schemeClr val="dk1"/>
              </a:solidFill>
              <a:latin typeface="Philosopher"/>
              <a:ea typeface="Philosopher"/>
              <a:cs typeface="Philosopher"/>
              <a:sym typeface="Philosopher"/>
            </a:endParaRPr>
          </a:p>
        </p:txBody>
      </p:sp>
      <p:pic>
        <p:nvPicPr>
          <p:cNvPr id="175" name="Google Shape;175;p11"/>
          <p:cNvPicPr preferRelativeResize="0"/>
          <p:nvPr/>
        </p:nvPicPr>
        <p:blipFill rotWithShape="1">
          <a:blip r:embed="rId4">
            <a:alphaModFix/>
          </a:blip>
          <a:srcRect b="0" l="0" r="0" t="0"/>
          <a:stretch/>
        </p:blipFill>
        <p:spPr>
          <a:xfrm>
            <a:off x="5985950" y="2017875"/>
            <a:ext cx="5963001" cy="4405350"/>
          </a:xfrm>
          <a:prstGeom prst="rect">
            <a:avLst/>
          </a:prstGeom>
          <a:noFill/>
          <a:ln>
            <a:noFill/>
          </a:ln>
        </p:spPr>
      </p:pic>
      <p:pic>
        <p:nvPicPr>
          <p:cNvPr id="176" name="Google Shape;176;p11"/>
          <p:cNvPicPr preferRelativeResize="0"/>
          <p:nvPr/>
        </p:nvPicPr>
        <p:blipFill>
          <a:blip r:embed="rId5">
            <a:alphaModFix/>
          </a:blip>
          <a:stretch>
            <a:fillRect/>
          </a:stretch>
        </p:blipFill>
        <p:spPr>
          <a:xfrm>
            <a:off x="296325" y="6287500"/>
            <a:ext cx="1634550" cy="429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2"/>
          <p:cNvSpPr txBox="1"/>
          <p:nvPr/>
        </p:nvSpPr>
        <p:spPr>
          <a:xfrm>
            <a:off x="2842050" y="55213"/>
            <a:ext cx="6507900" cy="110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US" sz="2400" u="none" cap="none" strike="noStrike">
                <a:solidFill>
                  <a:schemeClr val="dk1"/>
                </a:solidFill>
                <a:latin typeface="Philosopher"/>
                <a:ea typeface="Philosopher"/>
                <a:cs typeface="Philosopher"/>
                <a:sym typeface="Philosopher"/>
              </a:rPr>
              <a:t>5. Strategije za digitalnu interakciju i izgradnju zajednice (I)</a:t>
            </a:r>
            <a:endParaRPr b="1" i="0" sz="2400" u="none" cap="none" strike="noStrike">
              <a:solidFill>
                <a:schemeClr val="dk1"/>
              </a:solidFill>
              <a:latin typeface="Philosopher"/>
              <a:ea typeface="Philosopher"/>
              <a:cs typeface="Philosopher"/>
              <a:sym typeface="Philosopher"/>
            </a:endParaRPr>
          </a:p>
        </p:txBody>
      </p:sp>
      <p:grpSp>
        <p:nvGrpSpPr>
          <p:cNvPr id="182" name="Google Shape;182;p12"/>
          <p:cNvGrpSpPr/>
          <p:nvPr/>
        </p:nvGrpSpPr>
        <p:grpSpPr>
          <a:xfrm>
            <a:off x="5470005" y="1088112"/>
            <a:ext cx="1251984" cy="377686"/>
            <a:chOff x="5470062" y="1167647"/>
            <a:chExt cx="1251984" cy="358200"/>
          </a:xfrm>
        </p:grpSpPr>
        <p:sp>
          <p:nvSpPr>
            <p:cNvPr id="183" name="Google Shape;183;p1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4" name="Google Shape;184;p1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5" name="Google Shape;185;p1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186" name="Google Shape;186;p1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87" name="Google Shape;187;p12"/>
          <p:cNvSpPr txBox="1"/>
          <p:nvPr/>
        </p:nvSpPr>
        <p:spPr>
          <a:xfrm>
            <a:off x="553100" y="1509650"/>
            <a:ext cx="11282400" cy="2330700"/>
          </a:xfrm>
          <a:prstGeom prst="rect">
            <a:avLst/>
          </a:prstGeom>
          <a:noFill/>
          <a:ln>
            <a:noFill/>
          </a:ln>
        </p:spPr>
        <p:txBody>
          <a:bodyPr anchorCtr="0" anchor="ctr" bIns="91425" lIns="91425" spcFirstLastPara="1" rIns="91425" wrap="square" tIns="91425">
            <a:noAutofit/>
          </a:bodyPr>
          <a:lstStyle/>
          <a:p>
            <a:pPr indent="-355600" lvl="0" marL="457200" marR="0" rtl="0" algn="l">
              <a:lnSpc>
                <a:spcPct val="115000"/>
              </a:lnSpc>
              <a:spcBef>
                <a:spcPts val="150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Resurs 5: članci i blogovi (1 sat)</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Pročitajte članak koji se bavi strategijama za poticanje digitalne interakcije i izgradnju osjećaja zajednice u online okruženjima za učenje.</a:t>
            </a:r>
            <a:endParaRPr b="0" i="0" sz="2000" u="none" cap="none" strike="noStrike">
              <a:solidFill>
                <a:schemeClr val="dk1"/>
              </a:solidFill>
              <a:latin typeface="Philosopher"/>
              <a:ea typeface="Philosopher"/>
              <a:cs typeface="Philosopher"/>
              <a:sym typeface="Philosopher"/>
            </a:endParaRPr>
          </a:p>
          <a:p>
            <a:pPr indent="-355600" lvl="2" marL="1371600" marR="0" rtl="0" algn="l">
              <a:lnSpc>
                <a:spcPct val="115000"/>
              </a:lnSpc>
              <a:spcBef>
                <a:spcPts val="0"/>
              </a:spcBef>
              <a:spcAft>
                <a:spcPts val="0"/>
              </a:spcAft>
              <a:buClr>
                <a:schemeClr val="dk1"/>
              </a:buClr>
              <a:buSzPts val="2000"/>
              <a:buFont typeface="Philosopher"/>
              <a:buChar char="■"/>
            </a:pPr>
            <a:r>
              <a:rPr b="0" i="0" lang="en-US" sz="2000" u="sng" cap="none" strike="noStrike">
                <a:solidFill>
                  <a:schemeClr val="hlink"/>
                </a:solidFill>
                <a:latin typeface="Philosopher"/>
                <a:ea typeface="Philosopher"/>
                <a:cs typeface="Philosopher"/>
                <a:sym typeface="Philosopher"/>
                <a:hlinkClick r:id="rId4"/>
              </a:rPr>
              <a:t>https://files.eric.ed.gov/fulltext/EJ1210946.pdf</a:t>
            </a:r>
            <a:r>
              <a:rPr b="0" i="0" lang="en-US" sz="2000" u="none" cap="none" strike="noStrike">
                <a:solidFill>
                  <a:schemeClr val="dk1"/>
                </a:solidFill>
                <a:latin typeface="Philosopher"/>
                <a:ea typeface="Philosopher"/>
                <a:cs typeface="Philosopher"/>
                <a:sym typeface="Philosopher"/>
              </a:rPr>
              <a:t> </a:t>
            </a:r>
            <a:endParaRPr b="0" i="0" sz="2000" u="none" cap="none" strike="noStrike">
              <a:solidFill>
                <a:schemeClr val="dk1"/>
              </a:solidFill>
              <a:latin typeface="Philosopher"/>
              <a:ea typeface="Philosopher"/>
              <a:cs typeface="Philosopher"/>
              <a:sym typeface="Philosopher"/>
            </a:endParaRPr>
          </a:p>
          <a:p>
            <a:pPr indent="-355600" lvl="2" marL="1371600" marR="0" rtl="0" algn="l">
              <a:lnSpc>
                <a:spcPct val="115000"/>
              </a:lnSpc>
              <a:spcBef>
                <a:spcPts val="0"/>
              </a:spcBef>
              <a:spcAft>
                <a:spcPts val="1000"/>
              </a:spcAft>
              <a:buClr>
                <a:schemeClr val="dk1"/>
              </a:buClr>
              <a:buSzPts val="2000"/>
              <a:buFont typeface="Philosopher"/>
              <a:buChar char="■"/>
            </a:pPr>
            <a:r>
              <a:rPr b="0" i="0" lang="en-US" sz="1800" u="none" cap="none" strike="noStrike">
                <a:solidFill>
                  <a:schemeClr val="dk1"/>
                </a:solidFill>
                <a:latin typeface="Philosopher"/>
                <a:ea typeface="Philosopher"/>
                <a:cs typeface="Philosopher"/>
                <a:sym typeface="Philosopher"/>
              </a:rPr>
              <a:t>Za prijevod članka - pokušajte deeple.com </a:t>
            </a:r>
            <a:endParaRPr b="0" i="0" sz="2000" u="none" cap="none" strike="noStrike">
              <a:solidFill>
                <a:schemeClr val="dk1"/>
              </a:solidFill>
              <a:latin typeface="Philosopher"/>
              <a:ea typeface="Philosopher"/>
              <a:cs typeface="Philosopher"/>
              <a:sym typeface="Philosopher"/>
            </a:endParaRPr>
          </a:p>
        </p:txBody>
      </p:sp>
      <p:sp>
        <p:nvSpPr>
          <p:cNvPr id="188" name="Google Shape;188;p12"/>
          <p:cNvSpPr/>
          <p:nvPr/>
        </p:nvSpPr>
        <p:spPr>
          <a:xfrm>
            <a:off x="0" y="3685150"/>
            <a:ext cx="12192000" cy="23317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89" name="Google Shape;189;p12"/>
          <p:cNvSpPr txBox="1"/>
          <p:nvPr/>
        </p:nvSpPr>
        <p:spPr>
          <a:xfrm>
            <a:off x="722450" y="3858150"/>
            <a:ext cx="10943700" cy="1985700"/>
          </a:xfrm>
          <a:prstGeom prst="rect">
            <a:avLst/>
          </a:prstGeom>
          <a:noFill/>
          <a:ln>
            <a:noFill/>
          </a:ln>
        </p:spPr>
        <p:txBody>
          <a:bodyPr anchorCtr="0" anchor="t" bIns="91425" lIns="91425" spcFirstLastPara="1" rIns="91425" wrap="square" tIns="91425">
            <a:spAutoFit/>
          </a:bodyPr>
          <a:lstStyle/>
          <a:p>
            <a:pPr indent="0" lvl="0" marL="0" marR="0" rtl="0" algn="ctr">
              <a:lnSpc>
                <a:spcPct val="86181"/>
              </a:lnSpc>
              <a:spcBef>
                <a:spcPts val="0"/>
              </a:spcBef>
              <a:spcAft>
                <a:spcPts val="0"/>
              </a:spcAft>
              <a:buClr>
                <a:srgbClr val="000000"/>
              </a:buClr>
              <a:buSzPts val="1600"/>
              <a:buFont typeface="Arial"/>
              <a:buNone/>
            </a:pPr>
            <a:r>
              <a:rPr b="1" i="0" lang="en-US" sz="1600" u="none" cap="none" strike="noStrike">
                <a:solidFill>
                  <a:schemeClr val="dk1"/>
                </a:solidFill>
                <a:latin typeface="Philosopher"/>
                <a:ea typeface="Philosopher"/>
                <a:cs typeface="Philosopher"/>
                <a:sym typeface="Philosopher"/>
              </a:rPr>
              <a:t>"Teaching to Connect: Community-Building Strategies for the Virtual Classroom"</a:t>
            </a:r>
            <a:br>
              <a:rPr b="1" i="0" lang="en-US" sz="1600" u="none" cap="none" strike="noStrike">
                <a:solidFill>
                  <a:schemeClr val="dk1"/>
                </a:solidFill>
                <a:latin typeface="Philosopher"/>
                <a:ea typeface="Philosopher"/>
                <a:cs typeface="Philosopher"/>
                <a:sym typeface="Philosopher"/>
              </a:rPr>
            </a:br>
            <a:r>
              <a:rPr b="0" i="1" lang="en-US" sz="1400" u="none" cap="none" strike="noStrike">
                <a:solidFill>
                  <a:schemeClr val="dk1"/>
                </a:solidFill>
                <a:latin typeface="Philosopher"/>
                <a:ea typeface="Philosopher"/>
                <a:cs typeface="Philosopher"/>
                <a:sym typeface="Philosopher"/>
              </a:rPr>
              <a:t>Sharla Berry, Kalifornijsko luteransko sveučilište</a:t>
            </a:r>
            <a:endParaRPr b="0" i="1" sz="1400" u="none" cap="none" strike="noStrike">
              <a:solidFill>
                <a:schemeClr val="dk1"/>
              </a:solidFill>
              <a:latin typeface="Philosopher"/>
              <a:ea typeface="Philosopher"/>
              <a:cs typeface="Philosopher"/>
              <a:sym typeface="Philosopher"/>
            </a:endParaRPr>
          </a:p>
          <a:p>
            <a:pPr indent="0" lvl="0" marL="0" marR="0" rtl="0" algn="ctr">
              <a:lnSpc>
                <a:spcPct val="89599"/>
              </a:lnSpc>
              <a:spcBef>
                <a:spcPts val="0"/>
              </a:spcBef>
              <a:spcAft>
                <a:spcPts val="0"/>
              </a:spcAft>
              <a:buClr>
                <a:srgbClr val="000000"/>
              </a:buClr>
              <a:buSzPts val="700"/>
              <a:buFont typeface="Arial"/>
              <a:buNone/>
            </a:pPr>
            <a:r>
              <a:t/>
            </a:r>
            <a:endParaRPr b="0" i="0" sz="700" u="none" cap="none" strike="noStrike">
              <a:solidFill>
                <a:schemeClr val="dk1"/>
              </a:solidFill>
              <a:latin typeface="Philosopher"/>
              <a:ea typeface="Philosopher"/>
              <a:cs typeface="Philosopher"/>
              <a:sym typeface="Philosopher"/>
            </a:endParaRPr>
          </a:p>
          <a:p>
            <a:pPr indent="0" lvl="0" marL="0" marR="0" rtl="0" algn="l">
              <a:lnSpc>
                <a:spcPct val="86181"/>
              </a:lnSpc>
              <a:spcBef>
                <a:spcPts val="0"/>
              </a:spcBef>
              <a:spcAft>
                <a:spcPts val="0"/>
              </a:spcAft>
              <a:buClr>
                <a:srgbClr val="000000"/>
              </a:buClr>
              <a:buSzPts val="1600"/>
              <a:buFont typeface="Arial"/>
              <a:buNone/>
            </a:pPr>
            <a:r>
              <a:rPr b="0" i="0" lang="en-US" sz="1600" u="none" cap="none" strike="noStrike">
                <a:solidFill>
                  <a:schemeClr val="dk1"/>
                </a:solidFill>
                <a:latin typeface="Philosopher"/>
                <a:ea typeface="Philosopher"/>
                <a:cs typeface="Philosopher"/>
                <a:sym typeface="Philosopher"/>
              </a:rPr>
              <a:t>SAŽETAK: </a:t>
            </a:r>
            <a:r>
              <a:rPr b="0" i="1" lang="en-US" sz="1600" u="none" cap="none" strike="noStrike">
                <a:solidFill>
                  <a:schemeClr val="dk1"/>
                </a:solidFill>
                <a:latin typeface="Philosopher"/>
                <a:ea typeface="Philosopher"/>
                <a:cs typeface="Philosopher"/>
                <a:sym typeface="Philosopher"/>
              </a:rPr>
              <a:t>Osjećaj zajedništva ključan je za angažman i zadovoljstvo učenika. Međutim, mnogi se učenici bore s razvojem veza u online programima. Oslanjajući se na intervjue s 13 instruktora, ovaj rad istražuje strategije koje koriste kako bi pomogli učenicima da razviju osjećaj zajedništva u sinkronim virtualnim učionicama. Identificirane su četiri strategije za izgradnju zajednice na mreži: često dopiranje do studenata, ograničavanje vremena provedenog na predavanjima, korištenje videa i chata kao načina za angažiranje studenata i omogućavanje korištenja vremena na satu za osobna i profesionalna ažuriranja.</a:t>
            </a:r>
            <a:endParaRPr b="0" i="1" sz="1800" u="none" cap="none" strike="noStrike">
              <a:solidFill>
                <a:schemeClr val="dk1"/>
              </a:solidFill>
              <a:latin typeface="Philosopher"/>
              <a:ea typeface="Philosopher"/>
              <a:cs typeface="Philosopher"/>
              <a:sym typeface="Philosopher"/>
            </a:endParaRPr>
          </a:p>
        </p:txBody>
      </p:sp>
      <p:pic>
        <p:nvPicPr>
          <p:cNvPr id="190" name="Google Shape;190;p12"/>
          <p:cNvPicPr preferRelativeResize="0"/>
          <p:nvPr/>
        </p:nvPicPr>
        <p:blipFill>
          <a:blip r:embed="rId5">
            <a:alphaModFix/>
          </a:blip>
          <a:stretch>
            <a:fillRect/>
          </a:stretch>
        </p:blipFill>
        <p:spPr>
          <a:xfrm>
            <a:off x="296325" y="6287500"/>
            <a:ext cx="1634550" cy="429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3"/>
          <p:cNvSpPr txBox="1"/>
          <p:nvPr/>
        </p:nvSpPr>
        <p:spPr>
          <a:xfrm>
            <a:off x="2842050" y="55213"/>
            <a:ext cx="6507900" cy="110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US" sz="2400" u="none" cap="none" strike="noStrike">
                <a:solidFill>
                  <a:schemeClr val="dk1"/>
                </a:solidFill>
                <a:latin typeface="Philosopher"/>
                <a:ea typeface="Philosopher"/>
                <a:cs typeface="Philosopher"/>
                <a:sym typeface="Philosopher"/>
              </a:rPr>
              <a:t>5. Strategije za digitalnu interakciju i izgradnju zajednice (II)</a:t>
            </a:r>
            <a:endParaRPr b="1" i="0" sz="2400" u="none" cap="none" strike="noStrike">
              <a:solidFill>
                <a:schemeClr val="dk1"/>
              </a:solidFill>
              <a:latin typeface="Philosopher"/>
              <a:ea typeface="Philosopher"/>
              <a:cs typeface="Philosopher"/>
              <a:sym typeface="Philosopher"/>
            </a:endParaRPr>
          </a:p>
        </p:txBody>
      </p:sp>
      <p:grpSp>
        <p:nvGrpSpPr>
          <p:cNvPr id="196" name="Google Shape;196;p13"/>
          <p:cNvGrpSpPr/>
          <p:nvPr/>
        </p:nvGrpSpPr>
        <p:grpSpPr>
          <a:xfrm>
            <a:off x="5469905" y="1011087"/>
            <a:ext cx="1251984" cy="377686"/>
            <a:chOff x="5470062" y="1167647"/>
            <a:chExt cx="1251984" cy="358200"/>
          </a:xfrm>
        </p:grpSpPr>
        <p:sp>
          <p:nvSpPr>
            <p:cNvPr id="197" name="Google Shape;197;p1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p1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9" name="Google Shape;199;p1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200" name="Google Shape;200;p13"/>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01" name="Google Shape;201;p13"/>
          <p:cNvSpPr txBox="1"/>
          <p:nvPr/>
        </p:nvSpPr>
        <p:spPr>
          <a:xfrm>
            <a:off x="454700" y="1528750"/>
            <a:ext cx="11282400" cy="43731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500"/>
              </a:spcBef>
              <a:spcAft>
                <a:spcPts val="0"/>
              </a:spcAft>
              <a:buClr>
                <a:srgbClr val="000000"/>
              </a:buClr>
              <a:buSzPts val="2000"/>
              <a:buFont typeface="Arial"/>
              <a:buNone/>
            </a:pPr>
            <a:r>
              <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150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Istražite tehnike kao što su: </a:t>
            </a:r>
            <a:endParaRPr b="0" i="0" sz="2000" u="none" cap="none" strike="noStrike">
              <a:solidFill>
                <a:schemeClr val="dk1"/>
              </a:solidFill>
              <a:latin typeface="Philosopher"/>
              <a:ea typeface="Philosopher"/>
              <a:cs typeface="Philosopher"/>
              <a:sym typeface="Philosopher"/>
            </a:endParaRPr>
          </a:p>
          <a:p>
            <a:pPr indent="0" lvl="0" marL="91440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latin typeface="Philosopher"/>
                <a:ea typeface="Philosopher"/>
                <a:cs typeface="Philosopher"/>
                <a:sym typeface="Philosopher"/>
              </a:rPr>
              <a:t>Steknite neke praktične savjete i ideje:</a:t>
            </a:r>
            <a:endParaRPr b="0" i="0" sz="2000" u="none" cap="none" strike="noStrike">
              <a:solidFill>
                <a:schemeClr val="dk1"/>
              </a:solidFill>
              <a:latin typeface="Philosopher"/>
              <a:ea typeface="Philosopher"/>
              <a:cs typeface="Philosopher"/>
              <a:sym typeface="Philosopher"/>
            </a:endParaRPr>
          </a:p>
          <a:p>
            <a:pPr indent="-355600" lvl="2" marL="1371600" marR="0" rtl="0" algn="l">
              <a:lnSpc>
                <a:spcPct val="115000"/>
              </a:lnSpc>
              <a:spcBef>
                <a:spcPts val="0"/>
              </a:spcBef>
              <a:spcAft>
                <a:spcPts val="0"/>
              </a:spcAft>
              <a:buClr>
                <a:schemeClr val="dk1"/>
              </a:buClr>
              <a:buSzPts val="2000"/>
              <a:buFont typeface="Philosopher"/>
              <a:buChar char="■"/>
            </a:pPr>
            <a:r>
              <a:rPr b="0" i="0" lang="en-US" sz="2000" u="sng" cap="none" strike="noStrike">
                <a:solidFill>
                  <a:schemeClr val="hlink"/>
                </a:solidFill>
                <a:latin typeface="Philosopher"/>
                <a:ea typeface="Philosopher"/>
                <a:cs typeface="Philosopher"/>
                <a:sym typeface="Philosopher"/>
                <a:hlinkClick r:id="rId4"/>
              </a:rPr>
              <a:t>https://kpcrossacademy.org/building-community-in-online-courses/</a:t>
            </a:r>
            <a:r>
              <a:rPr b="0" i="0" lang="en-US" sz="2000" u="none" cap="none" strike="noStrike">
                <a:solidFill>
                  <a:schemeClr val="dk1"/>
                </a:solidFill>
                <a:latin typeface="Philosopher"/>
                <a:ea typeface="Philosopher"/>
                <a:cs typeface="Philosopher"/>
                <a:sym typeface="Philosopher"/>
              </a:rPr>
              <a:t>;</a:t>
            </a:r>
            <a:endParaRPr b="0" i="0" sz="2000" u="none" cap="none" strike="noStrike">
              <a:solidFill>
                <a:schemeClr val="dk1"/>
              </a:solidFill>
              <a:latin typeface="Philosopher"/>
              <a:ea typeface="Philosopher"/>
              <a:cs typeface="Philosopher"/>
              <a:sym typeface="Philosopher"/>
            </a:endParaRPr>
          </a:p>
          <a:p>
            <a:pPr indent="-355600" lvl="2" marL="1371600" marR="0" rtl="0" algn="l">
              <a:lnSpc>
                <a:spcPct val="115000"/>
              </a:lnSpc>
              <a:spcBef>
                <a:spcPts val="0"/>
              </a:spcBef>
              <a:spcAft>
                <a:spcPts val="0"/>
              </a:spcAft>
              <a:buClr>
                <a:schemeClr val="dk1"/>
              </a:buClr>
              <a:buSzPts val="2000"/>
              <a:buFont typeface="Philosopher"/>
              <a:buChar char="■"/>
            </a:pPr>
            <a:r>
              <a:rPr b="0" i="0" lang="en-US" sz="2000" u="sng" cap="none" strike="noStrike">
                <a:solidFill>
                  <a:schemeClr val="hlink"/>
                </a:solidFill>
                <a:latin typeface="Philosopher"/>
                <a:ea typeface="Philosopher"/>
                <a:cs typeface="Philosopher"/>
                <a:sym typeface="Philosopher"/>
                <a:hlinkClick r:id="rId5"/>
              </a:rPr>
              <a:t>https://ecampusontario.pressbooks.pub/aguideforbusyeducators/chapter/cultivating-community-building-in-online-learning-environment/</a:t>
            </a:r>
            <a:r>
              <a:rPr b="0" i="0" lang="en-US" sz="2000" u="none" cap="none" strike="noStrike">
                <a:solidFill>
                  <a:schemeClr val="dk1"/>
                </a:solidFill>
                <a:latin typeface="Philosopher"/>
                <a:ea typeface="Philosopher"/>
                <a:cs typeface="Philosopher"/>
                <a:sym typeface="Philosopher"/>
              </a:rPr>
              <a:t> </a:t>
            </a:r>
            <a:endParaRPr b="0" i="0" sz="2000" u="none" cap="none" strike="noStrike">
              <a:solidFill>
                <a:schemeClr val="dk1"/>
              </a:solidFill>
              <a:latin typeface="Philosopher"/>
              <a:ea typeface="Philosopher"/>
              <a:cs typeface="Philosopher"/>
              <a:sym typeface="Philosopher"/>
            </a:endParaRPr>
          </a:p>
          <a:p>
            <a:pPr indent="-355600" lvl="2" marL="1371600" marR="0" rtl="0" algn="l">
              <a:lnSpc>
                <a:spcPct val="115000"/>
              </a:lnSpc>
              <a:spcBef>
                <a:spcPts val="0"/>
              </a:spcBef>
              <a:spcAft>
                <a:spcPts val="1000"/>
              </a:spcAft>
              <a:buClr>
                <a:schemeClr val="dk1"/>
              </a:buClr>
              <a:buSzPts val="2000"/>
              <a:buFont typeface="Philosopher"/>
              <a:buChar char="■"/>
            </a:pPr>
            <a:r>
              <a:rPr b="0" i="0" lang="en-US" sz="2000" u="sng" cap="none" strike="noStrike">
                <a:solidFill>
                  <a:schemeClr val="hlink"/>
                </a:solidFill>
                <a:latin typeface="Philosopher"/>
                <a:ea typeface="Philosopher"/>
                <a:cs typeface="Philosopher"/>
                <a:sym typeface="Philosopher"/>
                <a:hlinkClick r:id="rId6"/>
              </a:rPr>
              <a:t>https://www.learnworlds.com/build-online-learning-community/</a:t>
            </a:r>
            <a:r>
              <a:rPr b="0" i="0" lang="en-US" sz="2000" u="none" cap="none" strike="noStrike">
                <a:solidFill>
                  <a:schemeClr val="dk1"/>
                </a:solidFill>
                <a:latin typeface="Philosopher"/>
                <a:ea typeface="Philosopher"/>
                <a:cs typeface="Philosopher"/>
                <a:sym typeface="Philosopher"/>
              </a:rPr>
              <a:t> </a:t>
            </a:r>
            <a:endParaRPr b="0" i="0" sz="2000" u="none" cap="none" strike="noStrike">
              <a:solidFill>
                <a:schemeClr val="dk1"/>
              </a:solidFill>
              <a:latin typeface="Philosopher"/>
              <a:ea typeface="Philosopher"/>
              <a:cs typeface="Philosopher"/>
              <a:sym typeface="Philosopher"/>
            </a:endParaRPr>
          </a:p>
        </p:txBody>
      </p:sp>
      <p:sp>
        <p:nvSpPr>
          <p:cNvPr id="202" name="Google Shape;202;p13"/>
          <p:cNvSpPr txBox="1"/>
          <p:nvPr/>
        </p:nvSpPr>
        <p:spPr>
          <a:xfrm>
            <a:off x="2504758" y="2732634"/>
            <a:ext cx="14820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chemeClr val="dk2"/>
                </a:solidFill>
                <a:latin typeface="Philosopher"/>
                <a:ea typeface="Philosopher"/>
                <a:cs typeface="Philosopher"/>
                <a:sym typeface="Philosopher"/>
              </a:rPr>
              <a:t>Forumi za raspravu</a:t>
            </a:r>
            <a:endParaRPr b="0" i="0" sz="1400" u="none" cap="none" strike="noStrike">
              <a:solidFill>
                <a:schemeClr val="dk2"/>
              </a:solidFill>
              <a:latin typeface="Arial"/>
              <a:ea typeface="Arial"/>
              <a:cs typeface="Arial"/>
              <a:sym typeface="Arial"/>
            </a:endParaRPr>
          </a:p>
        </p:txBody>
      </p:sp>
      <p:sp>
        <p:nvSpPr>
          <p:cNvPr id="203" name="Google Shape;203;p13"/>
          <p:cNvSpPr/>
          <p:nvPr/>
        </p:nvSpPr>
        <p:spPr>
          <a:xfrm>
            <a:off x="1253251" y="2529850"/>
            <a:ext cx="1251489" cy="1218350"/>
          </a:xfrm>
          <a:custGeom>
            <a:rect b="b" l="l" r="r" t="t"/>
            <a:pathLst>
              <a:path extrusionOk="0" h="779744" w="779744">
                <a:moveTo>
                  <a:pt x="0" y="0"/>
                </a:moveTo>
                <a:lnTo>
                  <a:pt x="779744" y="0"/>
                </a:lnTo>
                <a:lnTo>
                  <a:pt x="779744" y="779745"/>
                </a:lnTo>
                <a:lnTo>
                  <a:pt x="0" y="779745"/>
                </a:lnTo>
                <a:lnTo>
                  <a:pt x="0" y="0"/>
                </a:lnTo>
                <a:close/>
              </a:path>
            </a:pathLst>
          </a:custGeom>
          <a:blipFill rotWithShape="1">
            <a:blip r:embed="rId7">
              <a:alphaModFix/>
            </a:blip>
            <a:stretch>
              <a:fillRect b="0" l="0" r="0" t="0"/>
            </a:stretch>
          </a:blipFill>
          <a:ln>
            <a:noFill/>
          </a:ln>
        </p:spPr>
      </p:sp>
      <p:sp>
        <p:nvSpPr>
          <p:cNvPr id="204" name="Google Shape;204;p13"/>
          <p:cNvSpPr txBox="1"/>
          <p:nvPr/>
        </p:nvSpPr>
        <p:spPr>
          <a:xfrm>
            <a:off x="5897696" y="2732609"/>
            <a:ext cx="14820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chemeClr val="dk2"/>
                </a:solidFill>
                <a:latin typeface="Philosopher"/>
                <a:ea typeface="Philosopher"/>
                <a:cs typeface="Philosopher"/>
                <a:sym typeface="Philosopher"/>
              </a:rPr>
              <a:t>Virtualni susreti</a:t>
            </a:r>
            <a:endParaRPr b="0" i="0" sz="1400" u="none" cap="none" strike="noStrike">
              <a:solidFill>
                <a:schemeClr val="dk2"/>
              </a:solidFill>
              <a:latin typeface="Arial"/>
              <a:ea typeface="Arial"/>
              <a:cs typeface="Arial"/>
              <a:sym typeface="Arial"/>
            </a:endParaRPr>
          </a:p>
        </p:txBody>
      </p:sp>
      <p:sp>
        <p:nvSpPr>
          <p:cNvPr id="205" name="Google Shape;205;p13"/>
          <p:cNvSpPr txBox="1"/>
          <p:nvPr/>
        </p:nvSpPr>
        <p:spPr>
          <a:xfrm>
            <a:off x="9593296" y="2732663"/>
            <a:ext cx="21438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chemeClr val="dk2"/>
                </a:solidFill>
                <a:latin typeface="Philosopher"/>
                <a:ea typeface="Philosopher"/>
                <a:cs typeface="Philosopher"/>
                <a:sym typeface="Philosopher"/>
              </a:rPr>
              <a:t>- Kolaborativni projekti; </a:t>
            </a:r>
            <a:endParaRPr b="0" i="0" sz="1400" u="none" cap="none" strike="noStrike">
              <a:solidFill>
                <a:schemeClr val="dk2"/>
              </a:solidFill>
              <a:latin typeface="Arial"/>
              <a:ea typeface="Arial"/>
              <a:cs typeface="Arial"/>
              <a:sym typeface="Arial"/>
            </a:endParaRPr>
          </a:p>
        </p:txBody>
      </p:sp>
      <p:sp>
        <p:nvSpPr>
          <p:cNvPr id="206" name="Google Shape;206;p13"/>
          <p:cNvSpPr/>
          <p:nvPr/>
        </p:nvSpPr>
        <p:spPr>
          <a:xfrm>
            <a:off x="8115179" y="2412630"/>
            <a:ext cx="1329246" cy="1452728"/>
          </a:xfrm>
          <a:custGeom>
            <a:rect b="b" l="l" r="r" t="t"/>
            <a:pathLst>
              <a:path extrusionOk="0" h="1452728" w="1329246">
                <a:moveTo>
                  <a:pt x="0" y="0"/>
                </a:moveTo>
                <a:lnTo>
                  <a:pt x="1329246" y="0"/>
                </a:lnTo>
                <a:lnTo>
                  <a:pt x="1329246" y="1452728"/>
                </a:lnTo>
                <a:lnTo>
                  <a:pt x="0" y="1452728"/>
                </a:lnTo>
                <a:lnTo>
                  <a:pt x="0" y="0"/>
                </a:lnTo>
                <a:close/>
              </a:path>
            </a:pathLst>
          </a:custGeom>
          <a:blipFill rotWithShape="1">
            <a:blip r:embed="rId8">
              <a:alphaModFix/>
            </a:blip>
            <a:stretch>
              <a:fillRect b="0" l="0" r="0" t="0"/>
            </a:stretch>
          </a:blipFill>
          <a:ln>
            <a:noFill/>
          </a:ln>
        </p:spPr>
      </p:sp>
      <p:sp>
        <p:nvSpPr>
          <p:cNvPr id="207" name="Google Shape;207;p13"/>
          <p:cNvSpPr/>
          <p:nvPr/>
        </p:nvSpPr>
        <p:spPr>
          <a:xfrm>
            <a:off x="4812313" y="2529488"/>
            <a:ext cx="1039909" cy="1218986"/>
          </a:xfrm>
          <a:custGeom>
            <a:rect b="b" l="l" r="r" t="t"/>
            <a:pathLst>
              <a:path extrusionOk="0" h="981075" w="777502">
                <a:moveTo>
                  <a:pt x="0" y="0"/>
                </a:moveTo>
                <a:lnTo>
                  <a:pt x="777502" y="0"/>
                </a:lnTo>
                <a:lnTo>
                  <a:pt x="777502" y="981075"/>
                </a:lnTo>
                <a:lnTo>
                  <a:pt x="0" y="981075"/>
                </a:lnTo>
                <a:lnTo>
                  <a:pt x="0" y="0"/>
                </a:lnTo>
                <a:close/>
              </a:path>
            </a:pathLst>
          </a:custGeom>
          <a:blipFill rotWithShape="1">
            <a:blip r:embed="rId9">
              <a:alphaModFix/>
            </a:blip>
            <a:stretch>
              <a:fillRect b="0" l="0" r="0" t="0"/>
            </a:stretch>
          </a:blipFill>
          <a:ln>
            <a:noFill/>
          </a:ln>
        </p:spPr>
      </p:sp>
      <p:pic>
        <p:nvPicPr>
          <p:cNvPr id="208" name="Google Shape;208;p13"/>
          <p:cNvPicPr preferRelativeResize="0"/>
          <p:nvPr/>
        </p:nvPicPr>
        <p:blipFill>
          <a:blip r:embed="rId10">
            <a:alphaModFix/>
          </a:blip>
          <a:stretch>
            <a:fillRect/>
          </a:stretch>
        </p:blipFill>
        <p:spPr>
          <a:xfrm>
            <a:off x="296325" y="6287500"/>
            <a:ext cx="1634550" cy="429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14"/>
          <p:cNvPicPr preferRelativeResize="0"/>
          <p:nvPr/>
        </p:nvPicPr>
        <p:blipFill rotWithShape="1">
          <a:blip r:embed="rId3">
            <a:alphaModFix/>
          </a:blip>
          <a:srcRect b="0" l="0" r="0" t="0"/>
          <a:stretch/>
        </p:blipFill>
        <p:spPr>
          <a:xfrm>
            <a:off x="0" y="110425"/>
            <a:ext cx="12192000" cy="6747574"/>
          </a:xfrm>
          <a:prstGeom prst="rect">
            <a:avLst/>
          </a:prstGeom>
          <a:noFill/>
          <a:ln>
            <a:noFill/>
          </a:ln>
        </p:spPr>
      </p:pic>
      <p:sp>
        <p:nvSpPr>
          <p:cNvPr id="214" name="Google Shape;214;p14"/>
          <p:cNvSpPr/>
          <p:nvPr/>
        </p:nvSpPr>
        <p:spPr>
          <a:xfrm>
            <a:off x="5193275" y="2730600"/>
            <a:ext cx="5791200" cy="2931795"/>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215" name="Google Shape;215;p14"/>
          <p:cNvSpPr txBox="1"/>
          <p:nvPr/>
        </p:nvSpPr>
        <p:spPr>
          <a:xfrm>
            <a:off x="2842050" y="431913"/>
            <a:ext cx="6507900" cy="110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US" sz="2400" u="none" cap="none" strike="noStrike">
                <a:solidFill>
                  <a:schemeClr val="dk1"/>
                </a:solidFill>
                <a:highlight>
                  <a:srgbClr val="FFCA08"/>
                </a:highlight>
                <a:latin typeface="Philosopher"/>
                <a:ea typeface="Philosopher"/>
                <a:cs typeface="Philosopher"/>
                <a:sym typeface="Philosopher"/>
              </a:rPr>
              <a:t>5. Strategije za digitalnu interakciju i izgradnju </a:t>
            </a:r>
            <a:br>
              <a:rPr b="1" i="0" lang="en-US" sz="2400" u="none" cap="none" strike="noStrike">
                <a:solidFill>
                  <a:schemeClr val="dk1"/>
                </a:solidFill>
                <a:highlight>
                  <a:srgbClr val="FFCA08"/>
                </a:highlight>
                <a:latin typeface="Philosopher"/>
                <a:ea typeface="Philosopher"/>
                <a:cs typeface="Philosopher"/>
                <a:sym typeface="Philosopher"/>
              </a:rPr>
            </a:br>
            <a:r>
              <a:rPr b="1" i="0" lang="en-US" sz="2400" u="none" cap="none" strike="noStrike">
                <a:solidFill>
                  <a:schemeClr val="dk1"/>
                </a:solidFill>
                <a:highlight>
                  <a:srgbClr val="FFCA08"/>
                </a:highlight>
                <a:latin typeface="Philosopher"/>
                <a:ea typeface="Philosopher"/>
                <a:cs typeface="Philosopher"/>
                <a:sym typeface="Philosopher"/>
              </a:rPr>
              <a:t>zajednice (III) </a:t>
            </a:r>
            <a:endParaRPr b="1" i="0" sz="2400" u="none" cap="none" strike="noStrike">
              <a:solidFill>
                <a:schemeClr val="dk1"/>
              </a:solidFill>
              <a:highlight>
                <a:srgbClr val="FFCA08"/>
              </a:highlight>
              <a:latin typeface="Philosopher"/>
              <a:ea typeface="Philosopher"/>
              <a:cs typeface="Philosopher"/>
              <a:sym typeface="Philosopher"/>
            </a:endParaRPr>
          </a:p>
        </p:txBody>
      </p:sp>
      <p:grpSp>
        <p:nvGrpSpPr>
          <p:cNvPr id="216" name="Google Shape;216;p14"/>
          <p:cNvGrpSpPr/>
          <p:nvPr/>
        </p:nvGrpSpPr>
        <p:grpSpPr>
          <a:xfrm>
            <a:off x="5470005" y="1656537"/>
            <a:ext cx="1251984" cy="377686"/>
            <a:chOff x="5470062" y="1167647"/>
            <a:chExt cx="1251984" cy="358200"/>
          </a:xfrm>
        </p:grpSpPr>
        <p:sp>
          <p:nvSpPr>
            <p:cNvPr id="217" name="Google Shape;217;p1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1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9" name="Google Shape;219;p1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220" name="Google Shape;220;p14"/>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221" name="Google Shape;221;p14"/>
          <p:cNvSpPr txBox="1"/>
          <p:nvPr/>
        </p:nvSpPr>
        <p:spPr>
          <a:xfrm>
            <a:off x="5285975" y="2498375"/>
            <a:ext cx="5541300" cy="2816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500"/>
              </a:spcBef>
              <a:spcAft>
                <a:spcPts val="0"/>
              </a:spcAft>
              <a:buClr>
                <a:srgbClr val="000000"/>
              </a:buClr>
              <a:buSzPts val="2000"/>
              <a:buFont typeface="Arial"/>
              <a:buNone/>
            </a:pPr>
            <a:r>
              <a:t/>
            </a:r>
            <a:endParaRPr b="0" i="0" sz="2000" u="none" cap="none" strike="noStrike">
              <a:solidFill>
                <a:schemeClr val="dk1"/>
              </a:solidFill>
              <a:latin typeface="Philosopher"/>
              <a:ea typeface="Philosopher"/>
              <a:cs typeface="Philosopher"/>
              <a:sym typeface="Philosopher"/>
            </a:endParaRPr>
          </a:p>
          <a:p>
            <a:pPr indent="-355600" lvl="3" marL="450000" marR="0" rtl="0" algn="l">
              <a:lnSpc>
                <a:spcPct val="115000"/>
              </a:lnSpc>
              <a:spcBef>
                <a:spcPts val="1500"/>
              </a:spcBef>
              <a:spcAft>
                <a:spcPts val="0"/>
              </a:spcAft>
              <a:buClr>
                <a:schemeClr val="dk1"/>
              </a:buClr>
              <a:buSzPts val="2000"/>
              <a:buFont typeface="Philosopher"/>
              <a:buChar char="●"/>
            </a:pPr>
            <a:r>
              <a:rPr b="1" i="0" lang="en-US" sz="2000" u="none" cap="none" strike="noStrike">
                <a:solidFill>
                  <a:schemeClr val="dk1"/>
                </a:solidFill>
                <a:latin typeface="Philosopher"/>
                <a:ea typeface="Philosopher"/>
                <a:cs typeface="Philosopher"/>
                <a:sym typeface="Philosopher"/>
              </a:rPr>
              <a:t>Vježba samorefleksije</a:t>
            </a:r>
            <a:r>
              <a:rPr b="0" i="0" lang="en-US" sz="2000" u="none" cap="none" strike="noStrike">
                <a:solidFill>
                  <a:schemeClr val="dk1"/>
                </a:solidFill>
                <a:latin typeface="Philosopher"/>
                <a:ea typeface="Philosopher"/>
                <a:cs typeface="Philosopher"/>
                <a:sym typeface="Philosopher"/>
              </a:rPr>
              <a:t> (30 minuta)</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Zabilježite ključne strategije spomenute u e-knjizi i blogu.</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Razmislite o tome kako možete primijeniti ove strategije za njegovanje angažmana i zajednice u svom digitalnom nastavnom okruženju.</a:t>
            </a:r>
            <a:endParaRPr b="0" i="0" sz="2000" u="none" cap="none" strike="noStrike">
              <a:solidFill>
                <a:schemeClr val="dk1"/>
              </a:solidFill>
              <a:latin typeface="Philosopher"/>
              <a:ea typeface="Philosopher"/>
              <a:cs typeface="Philosopher"/>
              <a:sym typeface="Philosopher"/>
            </a:endParaRPr>
          </a:p>
        </p:txBody>
      </p:sp>
      <p:pic>
        <p:nvPicPr>
          <p:cNvPr id="222" name="Google Shape;222;p14"/>
          <p:cNvPicPr preferRelativeResize="0"/>
          <p:nvPr/>
        </p:nvPicPr>
        <p:blipFill>
          <a:blip r:embed="rId5">
            <a:alphaModFix/>
          </a:blip>
          <a:stretch>
            <a:fillRect/>
          </a:stretch>
        </p:blipFill>
        <p:spPr>
          <a:xfrm>
            <a:off x="152875" y="6339175"/>
            <a:ext cx="1437855" cy="377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5"/>
          <p:cNvSpPr/>
          <p:nvPr/>
        </p:nvSpPr>
        <p:spPr>
          <a:xfrm>
            <a:off x="0" y="-25"/>
            <a:ext cx="12349200" cy="6858000"/>
          </a:xfrm>
          <a:prstGeom prst="rect">
            <a:avLst/>
          </a:prstGeom>
          <a:gradFill>
            <a:gsLst>
              <a:gs pos="0">
                <a:schemeClr val="accent1"/>
              </a:gs>
              <a:gs pos="100000">
                <a:srgbClr val="F6B26B"/>
              </a:gs>
            </a:gsLst>
            <a:path path="circle">
              <a:fillToRect b="50%" l="50%" r="50%" t="50%"/>
            </a:path>
            <a:tileRect/>
          </a:gra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8" name="Google Shape;228;p15"/>
          <p:cNvSpPr/>
          <p:nvPr/>
        </p:nvSpPr>
        <p:spPr>
          <a:xfrm>
            <a:off x="0" y="0"/>
            <a:ext cx="2915739" cy="2357175"/>
          </a:xfrm>
          <a:custGeom>
            <a:rect b="b" l="l" r="r" t="t"/>
            <a:pathLst>
              <a:path extrusionOk="0" h="7089249" w="7622848">
                <a:moveTo>
                  <a:pt x="0" y="0"/>
                </a:moveTo>
                <a:lnTo>
                  <a:pt x="7622848" y="0"/>
                </a:lnTo>
                <a:lnTo>
                  <a:pt x="7622848" y="7089249"/>
                </a:lnTo>
                <a:lnTo>
                  <a:pt x="0" y="7089249"/>
                </a:lnTo>
                <a:lnTo>
                  <a:pt x="0" y="0"/>
                </a:lnTo>
                <a:close/>
              </a:path>
            </a:pathLst>
          </a:custGeom>
          <a:blipFill rotWithShape="1">
            <a:blip r:embed="rId3">
              <a:alphaModFix/>
            </a:blip>
            <a:stretch>
              <a:fillRect b="0" l="0" r="0" t="0"/>
            </a:stretch>
          </a:blipFill>
          <a:ln>
            <a:noFill/>
          </a:ln>
        </p:spPr>
      </p:sp>
      <p:sp>
        <p:nvSpPr>
          <p:cNvPr id="229" name="Google Shape;229;p15"/>
          <p:cNvSpPr txBox="1"/>
          <p:nvPr/>
        </p:nvSpPr>
        <p:spPr>
          <a:xfrm>
            <a:off x="2214900" y="96575"/>
            <a:ext cx="7762200" cy="144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US" sz="2400" u="none" cap="none" strike="noStrike">
                <a:solidFill>
                  <a:schemeClr val="dk1"/>
                </a:solidFill>
                <a:latin typeface="Philosopher"/>
                <a:ea typeface="Philosopher"/>
                <a:cs typeface="Philosopher"/>
                <a:sym typeface="Philosopher"/>
              </a:rPr>
              <a:t>6. Završno razmišljanje </a:t>
            </a:r>
            <a:r>
              <a:rPr b="0" i="0" lang="en-US" sz="2000" u="none" cap="none" strike="noStrike">
                <a:solidFill>
                  <a:schemeClr val="dk1"/>
                </a:solidFill>
                <a:latin typeface="Philosopher"/>
                <a:ea typeface="Philosopher"/>
                <a:cs typeface="Philosopher"/>
                <a:sym typeface="Philosopher"/>
              </a:rPr>
              <a:t>(30 minuta)</a:t>
            </a:r>
            <a:endParaRPr b="0" i="0" sz="2000" u="none" cap="none" strike="noStrike">
              <a:solidFill>
                <a:schemeClr val="dk1"/>
              </a:solidFill>
              <a:latin typeface="Philosopher"/>
              <a:ea typeface="Philosopher"/>
              <a:cs typeface="Philosopher"/>
              <a:sym typeface="Philosopher"/>
            </a:endParaRPr>
          </a:p>
        </p:txBody>
      </p:sp>
      <p:pic>
        <p:nvPicPr>
          <p:cNvPr descr="A picture containing icon  Description automatically generated" id="230" name="Google Shape;230;p15"/>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231" name="Google Shape;231;p15"/>
          <p:cNvSpPr txBox="1"/>
          <p:nvPr/>
        </p:nvSpPr>
        <p:spPr>
          <a:xfrm>
            <a:off x="1639950" y="1856600"/>
            <a:ext cx="10650600" cy="4215900"/>
          </a:xfrm>
          <a:prstGeom prst="rect">
            <a:avLst/>
          </a:prstGeom>
          <a:noFill/>
          <a:ln>
            <a:noFill/>
          </a:ln>
        </p:spPr>
        <p:txBody>
          <a:bodyPr anchorCtr="0" anchor="ctr" bIns="91425" lIns="91425" spcFirstLastPara="1" rIns="91425" wrap="square" tIns="91425">
            <a:noAutofit/>
          </a:bodyPr>
          <a:lstStyle/>
          <a:p>
            <a:pPr indent="-355600" lvl="0" marL="457200" marR="0" rtl="0" algn="l">
              <a:lnSpc>
                <a:spcPct val="115000"/>
              </a:lnSpc>
              <a:spcBef>
                <a:spcPts val="1500"/>
              </a:spcBef>
              <a:spcAft>
                <a:spcPts val="0"/>
              </a:spcAft>
              <a:buClr>
                <a:schemeClr val="dk1"/>
              </a:buClr>
              <a:buSzPts val="2000"/>
              <a:buFont typeface="Philosopher"/>
              <a:buChar char="●"/>
            </a:pPr>
            <a:r>
              <a:rPr b="1" i="0" lang="en-US" sz="2000" u="none" cap="none" strike="noStrike">
                <a:solidFill>
                  <a:schemeClr val="dk1"/>
                </a:solidFill>
                <a:latin typeface="Philosopher"/>
                <a:ea typeface="Philosopher"/>
                <a:cs typeface="Philosopher"/>
                <a:sym typeface="Philosopher"/>
              </a:rPr>
              <a:t>Razmislite o cijelom putu učenja:</a:t>
            </a:r>
            <a:endParaRPr b="1"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100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Koji su bili najznačajniji uvidi koje ste stekli iz svakog odjeljka?</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100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Kako ćete primijeniti strategije angažmana, posebno u netradicionalnim okruženjima?</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100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Koje ćete korake poduzeti kako biste angažirali teško dostupne učenike putem platformi društvenih medija?</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100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Kako se razvila vaša percepcija promjenjive uloge odgojitelja?</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1500"/>
              </a:spcBef>
              <a:spcAft>
                <a:spcPts val="100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Kako možete iskoristiti strategije za digitalnu interakciju i izgradnju zajednice koje ste naučili kako biste stvorili dinamično i uključivo online okruženje za učenje koje potiče aktivan angažman i smislene veze među učenicima?"</a:t>
            </a:r>
            <a:endParaRPr b="0" i="0" sz="2000" u="none" cap="none" strike="noStrike">
              <a:solidFill>
                <a:schemeClr val="dk1"/>
              </a:solidFill>
              <a:latin typeface="Philosopher"/>
              <a:ea typeface="Philosopher"/>
              <a:cs typeface="Philosopher"/>
              <a:sym typeface="Philosopher"/>
            </a:endParaRPr>
          </a:p>
        </p:txBody>
      </p:sp>
      <p:grpSp>
        <p:nvGrpSpPr>
          <p:cNvPr id="232" name="Google Shape;232;p15"/>
          <p:cNvGrpSpPr/>
          <p:nvPr/>
        </p:nvGrpSpPr>
        <p:grpSpPr>
          <a:xfrm>
            <a:off x="5470061" y="1099672"/>
            <a:ext cx="1251984" cy="358200"/>
            <a:chOff x="5470062" y="1167647"/>
            <a:chExt cx="1251984" cy="358200"/>
          </a:xfrm>
        </p:grpSpPr>
        <p:sp>
          <p:nvSpPr>
            <p:cNvPr id="233" name="Google Shape;233;p15"/>
            <p:cNvSpPr/>
            <p:nvPr/>
          </p:nvSpPr>
          <p:spPr>
            <a:xfrm>
              <a:off x="5470062" y="1248799"/>
              <a:ext cx="195900" cy="1959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15"/>
            <p:cNvSpPr/>
            <p:nvPr/>
          </p:nvSpPr>
          <p:spPr>
            <a:xfrm>
              <a:off x="5916952" y="1167647"/>
              <a:ext cx="358200" cy="3582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15"/>
            <p:cNvSpPr/>
            <p:nvPr/>
          </p:nvSpPr>
          <p:spPr>
            <a:xfrm>
              <a:off x="6526146" y="1248799"/>
              <a:ext cx="195900" cy="1959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36" name="Google Shape;236;p15"/>
          <p:cNvPicPr preferRelativeResize="0"/>
          <p:nvPr/>
        </p:nvPicPr>
        <p:blipFill>
          <a:blip r:embed="rId5">
            <a:alphaModFix/>
          </a:blip>
          <a:stretch>
            <a:fillRect/>
          </a:stretch>
        </p:blipFill>
        <p:spPr>
          <a:xfrm>
            <a:off x="296325" y="6287500"/>
            <a:ext cx="1634550" cy="429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6"/>
          <p:cNvSpPr/>
          <p:nvPr/>
        </p:nvSpPr>
        <p:spPr>
          <a:xfrm>
            <a:off x="3195457" y="325"/>
            <a:ext cx="5800937" cy="6857341"/>
          </a:xfrm>
          <a:custGeom>
            <a:rect b="b" l="l" r="r" t="t"/>
            <a:pathLst>
              <a:path extrusionOk="0" h="10121536" w="9628111">
                <a:moveTo>
                  <a:pt x="0" y="0"/>
                </a:moveTo>
                <a:lnTo>
                  <a:pt x="9628111" y="0"/>
                </a:lnTo>
                <a:lnTo>
                  <a:pt x="9628111" y="10121536"/>
                </a:lnTo>
                <a:lnTo>
                  <a:pt x="0" y="10121536"/>
                </a:lnTo>
                <a:lnTo>
                  <a:pt x="0" y="0"/>
                </a:lnTo>
                <a:close/>
              </a:path>
            </a:pathLst>
          </a:custGeom>
          <a:blipFill rotWithShape="1">
            <a:blip r:embed="rId3">
              <a:alphaModFix amt="14000"/>
            </a:blip>
            <a:stretch>
              <a:fillRect b="0" l="0" r="0" t="0"/>
            </a:stretch>
          </a:blipFill>
          <a:ln>
            <a:noFill/>
          </a:ln>
        </p:spPr>
      </p:sp>
      <p:sp>
        <p:nvSpPr>
          <p:cNvPr id="242" name="Google Shape;242;p16"/>
          <p:cNvSpPr txBox="1"/>
          <p:nvPr/>
        </p:nvSpPr>
        <p:spPr>
          <a:xfrm>
            <a:off x="4694696" y="677902"/>
            <a:ext cx="30447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US" sz="4000" u="none" cap="none" strike="noStrike">
                <a:solidFill>
                  <a:schemeClr val="dk1"/>
                </a:solidFill>
                <a:latin typeface="Philosopher"/>
                <a:ea typeface="Philosopher"/>
                <a:cs typeface="Philosopher"/>
                <a:sym typeface="Philosopher"/>
              </a:rPr>
              <a:t>Zaključak</a:t>
            </a:r>
            <a:endParaRPr b="1" i="0" sz="4000" u="none" cap="none" strike="noStrike">
              <a:solidFill>
                <a:schemeClr val="dk1"/>
              </a:solidFill>
              <a:latin typeface="Philosopher"/>
              <a:ea typeface="Philosopher"/>
              <a:cs typeface="Philosopher"/>
              <a:sym typeface="Philosopher"/>
            </a:endParaRPr>
          </a:p>
        </p:txBody>
      </p:sp>
      <p:grpSp>
        <p:nvGrpSpPr>
          <p:cNvPr id="243" name="Google Shape;243;p16"/>
          <p:cNvGrpSpPr/>
          <p:nvPr/>
        </p:nvGrpSpPr>
        <p:grpSpPr>
          <a:xfrm>
            <a:off x="5591111" y="1276910"/>
            <a:ext cx="1251876" cy="358096"/>
            <a:chOff x="5470062" y="1167647"/>
            <a:chExt cx="1251876" cy="358096"/>
          </a:xfrm>
        </p:grpSpPr>
        <p:sp>
          <p:nvSpPr>
            <p:cNvPr id="244" name="Google Shape;244;p16"/>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5" name="Google Shape;245;p16"/>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6" name="Google Shape;246;p16"/>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247" name="Google Shape;247;p16"/>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248" name="Google Shape;248;p16"/>
          <p:cNvSpPr txBox="1"/>
          <p:nvPr/>
        </p:nvSpPr>
        <p:spPr>
          <a:xfrm>
            <a:off x="1287236" y="2229898"/>
            <a:ext cx="10395857" cy="2560735"/>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0" i="0" lang="en-US" sz="3200" u="none" cap="none" strike="noStrike">
                <a:solidFill>
                  <a:schemeClr val="accent2"/>
                </a:solidFill>
                <a:latin typeface="Philosopher"/>
                <a:ea typeface="Philosopher"/>
                <a:cs typeface="Philosopher"/>
                <a:sym typeface="Philosopher"/>
              </a:rPr>
              <a:t>Hvala vam što prolazite kroz ove samostalne aktivnosti učenja.</a:t>
            </a:r>
            <a:endParaRPr b="0" i="0" sz="1400" u="none" cap="none" strike="noStrike">
              <a:solidFill>
                <a:schemeClr val="accent2"/>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Philosopher"/>
              <a:buNone/>
            </a:pPr>
            <a:r>
              <a:rPr b="0" i="0" lang="en-US" sz="3200" u="none" cap="none" strike="noStrike">
                <a:solidFill>
                  <a:schemeClr val="dk1"/>
                </a:solidFill>
                <a:latin typeface="Philosopher"/>
                <a:ea typeface="Philosopher"/>
                <a:cs typeface="Philosopher"/>
                <a:sym typeface="Philosopher"/>
              </a:rPr>
              <a:t>Ako ste uživali u ovom modulu, preporučujemo vam da istražite druge ONE STEP UP resurse.</a:t>
            </a:r>
            <a:endParaRPr/>
          </a:p>
        </p:txBody>
      </p:sp>
      <p:pic>
        <p:nvPicPr>
          <p:cNvPr id="249" name="Google Shape;249;p16"/>
          <p:cNvPicPr preferRelativeResize="0"/>
          <p:nvPr/>
        </p:nvPicPr>
        <p:blipFill>
          <a:blip r:embed="rId5">
            <a:alphaModFix/>
          </a:blip>
          <a:stretch>
            <a:fillRect/>
          </a:stretch>
        </p:blipFill>
        <p:spPr>
          <a:xfrm>
            <a:off x="296325" y="6287500"/>
            <a:ext cx="1634550" cy="429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A person sitting at a desk with a computer and papers on it  Description automatically generated with low confidence" id="254" name="Google Shape;254;p17"/>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255" name="Google Shape;255;p17"/>
          <p:cNvSpPr/>
          <p:nvPr/>
        </p:nvSpPr>
        <p:spPr>
          <a:xfrm>
            <a:off x="-264695" y="-270712"/>
            <a:ext cx="12721500" cy="7399500"/>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6" name="Google Shape;256;p17"/>
          <p:cNvSpPr txBox="1"/>
          <p:nvPr/>
        </p:nvSpPr>
        <p:spPr>
          <a:xfrm>
            <a:off x="3839189" y="2051289"/>
            <a:ext cx="7014257"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Roboto"/>
                <a:ea typeface="Roboto"/>
                <a:cs typeface="Roboto"/>
                <a:sym typeface="Roboto"/>
              </a:rPr>
              <a:t>HVALA!</a:t>
            </a:r>
            <a:endParaRPr b="0" i="0" sz="6600" u="none" cap="none" strike="noStrike">
              <a:solidFill>
                <a:schemeClr val="dk1"/>
              </a:solidFill>
              <a:latin typeface="Roboto"/>
              <a:ea typeface="Roboto"/>
              <a:cs typeface="Roboto"/>
              <a:sym typeface="Roboto"/>
            </a:endParaRPr>
          </a:p>
        </p:txBody>
      </p:sp>
      <p:pic>
        <p:nvPicPr>
          <p:cNvPr descr="A picture containing logo  Description automatically generated" id="257" name="Google Shape;257;p17"/>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258" name="Google Shape;258;p17"/>
          <p:cNvPicPr preferRelativeResize="0"/>
          <p:nvPr/>
        </p:nvPicPr>
        <p:blipFill>
          <a:blip r:embed="rId5">
            <a:alphaModFix/>
          </a:blip>
          <a:stretch>
            <a:fillRect/>
          </a:stretch>
        </p:blipFill>
        <p:spPr>
          <a:xfrm>
            <a:off x="296325" y="6287500"/>
            <a:ext cx="1634550" cy="429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8"/>
          <p:cNvSpPr/>
          <p:nvPr/>
        </p:nvSpPr>
        <p:spPr>
          <a:xfrm>
            <a:off x="0" y="6314701"/>
            <a:ext cx="12192000" cy="54329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icon  Description automatically generated" id="264" name="Google Shape;264;p18"/>
          <p:cNvPicPr preferRelativeResize="0"/>
          <p:nvPr/>
        </p:nvPicPr>
        <p:blipFill rotWithShape="1">
          <a:blip r:embed="rId3">
            <a:alphaModFix/>
          </a:blip>
          <a:srcRect b="0" l="0" r="0" t="0"/>
          <a:stretch/>
        </p:blipFill>
        <p:spPr>
          <a:xfrm>
            <a:off x="2946834" y="-349757"/>
            <a:ext cx="6572448" cy="4646428"/>
          </a:xfrm>
          <a:prstGeom prst="rect">
            <a:avLst/>
          </a:prstGeom>
          <a:noFill/>
          <a:ln>
            <a:noFill/>
          </a:ln>
        </p:spPr>
      </p:pic>
      <p:pic>
        <p:nvPicPr>
          <p:cNvPr descr="Logo, company name  Description automatically generated" id="265" name="Google Shape;265;p18"/>
          <p:cNvPicPr preferRelativeResize="0"/>
          <p:nvPr/>
        </p:nvPicPr>
        <p:blipFill rotWithShape="1">
          <a:blip r:embed="rId4">
            <a:alphaModFix/>
          </a:blip>
          <a:srcRect b="0" l="0" r="0" t="0"/>
          <a:stretch/>
        </p:blipFill>
        <p:spPr>
          <a:xfrm>
            <a:off x="6708435" y="3659445"/>
            <a:ext cx="1557761" cy="1090828"/>
          </a:xfrm>
          <a:prstGeom prst="rect">
            <a:avLst/>
          </a:prstGeom>
          <a:noFill/>
          <a:ln>
            <a:noFill/>
          </a:ln>
        </p:spPr>
      </p:pic>
      <p:pic>
        <p:nvPicPr>
          <p:cNvPr descr="Logo, company name  Description automatically generated" id="266" name="Google Shape;266;p18"/>
          <p:cNvPicPr preferRelativeResize="0"/>
          <p:nvPr/>
        </p:nvPicPr>
        <p:blipFill rotWithShape="1">
          <a:blip r:embed="rId5">
            <a:alphaModFix/>
          </a:blip>
          <a:srcRect b="0" l="0" r="0" t="0"/>
          <a:stretch/>
        </p:blipFill>
        <p:spPr>
          <a:xfrm>
            <a:off x="1513633" y="3274140"/>
            <a:ext cx="2010195" cy="2010195"/>
          </a:xfrm>
          <a:prstGeom prst="rect">
            <a:avLst/>
          </a:prstGeom>
          <a:noFill/>
          <a:ln>
            <a:noFill/>
          </a:ln>
        </p:spPr>
      </p:pic>
      <p:pic>
        <p:nvPicPr>
          <p:cNvPr descr="Logo  Description automatically generated" id="267" name="Google Shape;267;p18"/>
          <p:cNvPicPr preferRelativeResize="0"/>
          <p:nvPr/>
        </p:nvPicPr>
        <p:blipFill rotWithShape="1">
          <a:blip r:embed="rId6">
            <a:alphaModFix/>
          </a:blip>
          <a:srcRect b="0" l="0" r="0" t="0"/>
          <a:stretch/>
        </p:blipFill>
        <p:spPr>
          <a:xfrm>
            <a:off x="1611909" y="5229626"/>
            <a:ext cx="1605199" cy="800060"/>
          </a:xfrm>
          <a:prstGeom prst="rect">
            <a:avLst/>
          </a:prstGeom>
          <a:noFill/>
          <a:ln>
            <a:noFill/>
          </a:ln>
        </p:spPr>
      </p:pic>
      <p:pic>
        <p:nvPicPr>
          <p:cNvPr descr="A picture containing company name  Description automatically generated" id="268" name="Google Shape;268;p18"/>
          <p:cNvPicPr preferRelativeResize="0"/>
          <p:nvPr/>
        </p:nvPicPr>
        <p:blipFill rotWithShape="1">
          <a:blip r:embed="rId7">
            <a:alphaModFix/>
          </a:blip>
          <a:srcRect b="0" l="0" r="0" t="0"/>
          <a:stretch/>
        </p:blipFill>
        <p:spPr>
          <a:xfrm>
            <a:off x="9519282" y="3754416"/>
            <a:ext cx="888691" cy="963528"/>
          </a:xfrm>
          <a:prstGeom prst="rect">
            <a:avLst/>
          </a:prstGeom>
          <a:noFill/>
          <a:ln>
            <a:noFill/>
          </a:ln>
        </p:spPr>
      </p:pic>
      <p:pic>
        <p:nvPicPr>
          <p:cNvPr descr="Logo  Description automatically generated with medium confidence" id="269" name="Google Shape;269;p18"/>
          <p:cNvPicPr preferRelativeResize="0"/>
          <p:nvPr/>
        </p:nvPicPr>
        <p:blipFill rotWithShape="1">
          <a:blip r:embed="rId8">
            <a:alphaModFix/>
          </a:blip>
          <a:srcRect b="0" l="0" r="0" t="0"/>
          <a:stretch/>
        </p:blipFill>
        <p:spPr>
          <a:xfrm>
            <a:off x="4048977" y="5091014"/>
            <a:ext cx="1628935" cy="1142685"/>
          </a:xfrm>
          <a:prstGeom prst="rect">
            <a:avLst/>
          </a:prstGeom>
          <a:noFill/>
          <a:ln>
            <a:noFill/>
          </a:ln>
        </p:spPr>
      </p:pic>
      <p:pic>
        <p:nvPicPr>
          <p:cNvPr descr="Logo  Description automatically generated" id="270" name="Google Shape;270;p18"/>
          <p:cNvPicPr preferRelativeResize="0"/>
          <p:nvPr/>
        </p:nvPicPr>
        <p:blipFill rotWithShape="1">
          <a:blip r:embed="rId9">
            <a:alphaModFix/>
          </a:blip>
          <a:srcRect b="0" l="0" r="0" t="0"/>
          <a:stretch/>
        </p:blipFill>
        <p:spPr>
          <a:xfrm>
            <a:off x="4237279" y="4054164"/>
            <a:ext cx="1440633" cy="485013"/>
          </a:xfrm>
          <a:prstGeom prst="rect">
            <a:avLst/>
          </a:prstGeom>
          <a:noFill/>
          <a:ln>
            <a:noFill/>
          </a:ln>
        </p:spPr>
      </p:pic>
      <p:pic>
        <p:nvPicPr>
          <p:cNvPr descr="Logo, company name  Description automatically generated" id="271" name="Google Shape;271;p18"/>
          <p:cNvPicPr preferRelativeResize="0"/>
          <p:nvPr/>
        </p:nvPicPr>
        <p:blipFill rotWithShape="1">
          <a:blip r:embed="rId10">
            <a:alphaModFix/>
          </a:blip>
          <a:srcRect b="0" l="0" r="0" t="0"/>
          <a:stretch/>
        </p:blipFill>
        <p:spPr>
          <a:xfrm>
            <a:off x="9480271" y="5411983"/>
            <a:ext cx="1630941" cy="604941"/>
          </a:xfrm>
          <a:prstGeom prst="rect">
            <a:avLst/>
          </a:prstGeom>
          <a:noFill/>
          <a:ln>
            <a:noFill/>
          </a:ln>
        </p:spPr>
      </p:pic>
      <p:sp>
        <p:nvSpPr>
          <p:cNvPr id="272" name="Google Shape;272;p18"/>
          <p:cNvSpPr txBox="1"/>
          <p:nvPr/>
        </p:nvSpPr>
        <p:spPr>
          <a:xfrm>
            <a:off x="5876177" y="6402782"/>
            <a:ext cx="5350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800"/>
              <a:buFont typeface="Arial"/>
              <a:buNone/>
            </a:pPr>
            <a:r>
              <a:rPr b="0" i="0" lang="en-US" sz="600" u="none" cap="none" strike="noStrike">
                <a:solidFill>
                  <a:srgbClr val="404040"/>
                </a:solidFill>
                <a:latin typeface="Arial"/>
                <a:ea typeface="Arial"/>
                <a:cs typeface="Arial"/>
                <a:sym typeface="Arial"/>
              </a:rPr>
              <a:t>Financira</a:t>
            </a:r>
            <a:r>
              <a:rPr lang="en-US" sz="600">
                <a:solidFill>
                  <a:srgbClr val="404040"/>
                </a:solidFill>
              </a:rPr>
              <a:t> </a:t>
            </a:r>
            <a:r>
              <a:rPr b="0" i="0" lang="en-US" sz="600" u="none" cap="none" strike="noStrike">
                <a:solidFill>
                  <a:srgbClr val="404040"/>
                </a:solidFill>
                <a:latin typeface="Arial"/>
                <a:ea typeface="Arial"/>
                <a:cs typeface="Arial"/>
                <a:sym typeface="Arial"/>
              </a:rPr>
              <a:t>Europsk</a:t>
            </a:r>
            <a:r>
              <a:rPr lang="en-US" sz="600">
                <a:solidFill>
                  <a:srgbClr val="404040"/>
                </a:solidFill>
              </a:rPr>
              <a:t>a</a:t>
            </a:r>
            <a:r>
              <a:rPr b="0" i="0" lang="en-US" sz="600" u="none" cap="none" strike="noStrike">
                <a:solidFill>
                  <a:srgbClr val="404040"/>
                </a:solidFill>
                <a:latin typeface="Arial"/>
                <a:ea typeface="Arial"/>
                <a:cs typeface="Arial"/>
                <a:sym typeface="Arial"/>
              </a:rPr>
              <a:t> unij</a:t>
            </a:r>
            <a:r>
              <a:rPr lang="en-US" sz="600">
                <a:solidFill>
                  <a:srgbClr val="404040"/>
                </a:solidFill>
              </a:rPr>
              <a:t>a</a:t>
            </a:r>
            <a:r>
              <a:rPr b="0" i="0" lang="en-US" sz="600" u="none" cap="none" strike="noStrike">
                <a:solidFill>
                  <a:srgbClr val="404040"/>
                </a:solidFill>
                <a:latin typeface="Arial"/>
                <a:ea typeface="Arial"/>
                <a:cs typeface="Arial"/>
                <a:sym typeface="Arial"/>
              </a:rPr>
              <a:t>. Izraženi stavovi i mišljenja su, međutim, samo autorovi i ne odražavaju nuž</a:t>
            </a:r>
            <a:r>
              <a:rPr lang="en-US" sz="600">
                <a:solidFill>
                  <a:srgbClr val="404040"/>
                </a:solidFill>
              </a:rPr>
              <a:t>no stavove Europske unije ili nacionalne agencije. Za njih se ne mogu smatrati odgovornima niti Europska unija niti Nacionalna agencija.  </a:t>
            </a:r>
            <a:endParaRPr b="0" i="0" sz="600" u="none" cap="none" strike="noStrike">
              <a:solidFill>
                <a:srgbClr val="40404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0" lang="en-US" sz="600" u="none" cap="none" strike="noStrike">
                <a:solidFill>
                  <a:srgbClr val="404040"/>
                </a:solidFill>
                <a:latin typeface="Arial"/>
                <a:ea typeface="Arial"/>
                <a:cs typeface="Arial"/>
                <a:sym typeface="Arial"/>
              </a:rPr>
              <a:t>Broj projekta: 2022-1-LT01-KA220-ADU-000085898</a:t>
            </a:r>
            <a:endParaRPr b="0" baseline="30000" i="0" sz="800" u="none" cap="none" strike="noStrike">
              <a:solidFill>
                <a:srgbClr val="000000"/>
              </a:solidFill>
              <a:latin typeface="Noto Sans"/>
              <a:ea typeface="Noto Sans"/>
              <a:cs typeface="Noto Sans"/>
              <a:sym typeface="Noto Sans"/>
            </a:endParaRPr>
          </a:p>
        </p:txBody>
      </p:sp>
      <p:pic>
        <p:nvPicPr>
          <p:cNvPr descr="Logo  Description automatically generated" id="273" name="Google Shape;273;p18"/>
          <p:cNvPicPr preferRelativeResize="0"/>
          <p:nvPr/>
        </p:nvPicPr>
        <p:blipFill rotWithShape="1">
          <a:blip r:embed="rId11">
            <a:alphaModFix/>
          </a:blip>
          <a:srcRect b="0" l="0" r="0" t="0"/>
          <a:stretch/>
        </p:blipFill>
        <p:spPr>
          <a:xfrm>
            <a:off x="7019467" y="5121884"/>
            <a:ext cx="1231930" cy="822872"/>
          </a:xfrm>
          <a:prstGeom prst="rect">
            <a:avLst/>
          </a:prstGeom>
          <a:noFill/>
          <a:ln>
            <a:noFill/>
          </a:ln>
        </p:spPr>
      </p:pic>
      <p:pic>
        <p:nvPicPr>
          <p:cNvPr id="274" name="Google Shape;274;p18"/>
          <p:cNvPicPr preferRelativeResize="0"/>
          <p:nvPr/>
        </p:nvPicPr>
        <p:blipFill>
          <a:blip r:embed="rId12">
            <a:alphaModFix/>
          </a:blip>
          <a:stretch>
            <a:fillRect/>
          </a:stretch>
        </p:blipFill>
        <p:spPr>
          <a:xfrm>
            <a:off x="319050" y="6401490"/>
            <a:ext cx="1630925" cy="428435"/>
          </a:xfrm>
          <a:prstGeom prst="rect">
            <a:avLst/>
          </a:prstGeom>
          <a:solidFill>
            <a:schemeClr val="accent1"/>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2"/>
          <p:cNvSpPr/>
          <p:nvPr/>
        </p:nvSpPr>
        <p:spPr>
          <a:xfrm>
            <a:off x="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ose-up of hands holding coins  Description automatically generated with medium confidence" id="42" name="Google Shape;42;p2"/>
          <p:cNvPicPr preferRelativeResize="0"/>
          <p:nvPr>
            <p:ph idx="2" type="pic"/>
          </p:nvPr>
        </p:nvPicPr>
        <p:blipFill rotWithShape="1">
          <a:blip r:embed="rId3">
            <a:alphaModFix/>
          </a:blip>
          <a:srcRect b="0" l="25403" r="25403" t="0"/>
          <a:stretch/>
        </p:blipFill>
        <p:spPr>
          <a:xfrm>
            <a:off x="1610913" y="1464429"/>
            <a:ext cx="2771775" cy="3756025"/>
          </a:xfrm>
          <a:prstGeom prst="rect">
            <a:avLst/>
          </a:prstGeom>
          <a:noFill/>
          <a:ln>
            <a:noFill/>
          </a:ln>
        </p:spPr>
      </p:pic>
      <p:sp>
        <p:nvSpPr>
          <p:cNvPr id="43" name="Google Shape;43;p2"/>
          <p:cNvSpPr txBox="1"/>
          <p:nvPr/>
        </p:nvSpPr>
        <p:spPr>
          <a:xfrm>
            <a:off x="7554300" y="811693"/>
            <a:ext cx="2019265"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US" sz="1800" u="none" cap="none" strike="noStrike">
                <a:solidFill>
                  <a:schemeClr val="dk1"/>
                </a:solidFill>
                <a:latin typeface="Philosopher"/>
                <a:ea typeface="Philosopher"/>
                <a:cs typeface="Philosopher"/>
                <a:sym typeface="Philosopher"/>
              </a:rPr>
              <a:t>MODUL 3</a:t>
            </a:r>
            <a:endParaRPr b="1" i="0" sz="1800" u="none" cap="none" strike="noStrike">
              <a:solidFill>
                <a:schemeClr val="dk1"/>
              </a:solidFill>
              <a:latin typeface="Philosopher"/>
              <a:ea typeface="Philosopher"/>
              <a:cs typeface="Philosopher"/>
              <a:sym typeface="Philosopher"/>
            </a:endParaRPr>
          </a:p>
        </p:txBody>
      </p:sp>
      <p:sp>
        <p:nvSpPr>
          <p:cNvPr id="44" name="Google Shape;44;p2"/>
          <p:cNvSpPr txBox="1"/>
          <p:nvPr/>
        </p:nvSpPr>
        <p:spPr>
          <a:xfrm>
            <a:off x="7201695" y="2174891"/>
            <a:ext cx="3976349" cy="1159105"/>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rPr b="0" i="0" lang="en-US" sz="2000" u="none" cap="none" strike="noStrike">
                <a:solidFill>
                  <a:schemeClr val="dk1"/>
                </a:solidFill>
                <a:latin typeface="Roboto"/>
                <a:ea typeface="Roboto"/>
                <a:cs typeface="Roboto"/>
                <a:sym typeface="Roboto"/>
              </a:rPr>
              <a:t>Ovaj modul uključuje 14 sati sadržaja za učenje.</a:t>
            </a:r>
            <a:endParaRPr b="0" i="0" sz="2000" u="none" cap="none" strike="noStrike">
              <a:solidFill>
                <a:schemeClr val="dk1"/>
              </a:solidFill>
              <a:latin typeface="Roboto"/>
              <a:ea typeface="Roboto"/>
              <a:cs typeface="Roboto"/>
              <a:sym typeface="Roboto"/>
            </a:endParaRPr>
          </a:p>
        </p:txBody>
      </p:sp>
      <p:grpSp>
        <p:nvGrpSpPr>
          <p:cNvPr id="45" name="Google Shape;45;p2"/>
          <p:cNvGrpSpPr/>
          <p:nvPr/>
        </p:nvGrpSpPr>
        <p:grpSpPr>
          <a:xfrm>
            <a:off x="7937994" y="1428370"/>
            <a:ext cx="1251876" cy="358096"/>
            <a:chOff x="5470062" y="1167647"/>
            <a:chExt cx="1251876" cy="358096"/>
          </a:xfrm>
        </p:grpSpPr>
        <p:sp>
          <p:nvSpPr>
            <p:cNvPr id="46" name="Google Shape;46;p2"/>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2"/>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2"/>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49" name="Google Shape;49;p2"/>
          <p:cNvPicPr preferRelativeResize="0"/>
          <p:nvPr/>
        </p:nvPicPr>
        <p:blipFill rotWithShape="1">
          <a:blip r:embed="rId4">
            <a:alphaModFix/>
          </a:blip>
          <a:srcRect b="0" l="0" r="0" t="0"/>
          <a:stretch/>
        </p:blipFill>
        <p:spPr>
          <a:xfrm>
            <a:off x="10252595" y="-167864"/>
            <a:ext cx="2386989" cy="1687495"/>
          </a:xfrm>
          <a:prstGeom prst="rect">
            <a:avLst/>
          </a:prstGeom>
          <a:noFill/>
          <a:ln>
            <a:noFill/>
          </a:ln>
        </p:spPr>
      </p:pic>
      <p:sp>
        <p:nvSpPr>
          <p:cNvPr id="50" name="Google Shape;50;p2"/>
          <p:cNvSpPr txBox="1"/>
          <p:nvPr/>
        </p:nvSpPr>
        <p:spPr>
          <a:xfrm>
            <a:off x="6338341" y="3544798"/>
            <a:ext cx="2761800" cy="9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Philosopher"/>
              <a:buNone/>
            </a:pPr>
            <a:r>
              <a:rPr b="1" i="0" lang="en-US" sz="3200" u="none" cap="none" strike="noStrike">
                <a:solidFill>
                  <a:srgbClr val="000000"/>
                </a:solidFill>
                <a:latin typeface="Philosopher"/>
                <a:ea typeface="Philosopher"/>
                <a:cs typeface="Philosopher"/>
                <a:sym typeface="Philosopher"/>
              </a:rPr>
              <a:t>6 sati F2F učenja</a:t>
            </a:r>
            <a:endParaRPr b="1" i="0" sz="3200" u="none" cap="none" strike="noStrike">
              <a:solidFill>
                <a:srgbClr val="000000"/>
              </a:solidFill>
              <a:latin typeface="Philosopher"/>
              <a:ea typeface="Philosopher"/>
              <a:cs typeface="Philosopher"/>
              <a:sym typeface="Philosopher"/>
            </a:endParaRPr>
          </a:p>
        </p:txBody>
      </p:sp>
      <p:sp>
        <p:nvSpPr>
          <p:cNvPr id="51" name="Google Shape;51;p2"/>
          <p:cNvSpPr txBox="1"/>
          <p:nvPr/>
        </p:nvSpPr>
        <p:spPr>
          <a:xfrm>
            <a:off x="8936406" y="3722421"/>
            <a:ext cx="2919000" cy="900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Philosopher"/>
              <a:buNone/>
            </a:pPr>
            <a:r>
              <a:rPr b="1" i="0" lang="en-US" sz="3200" u="none" cap="none" strike="noStrike">
                <a:solidFill>
                  <a:srgbClr val="000000"/>
                </a:solidFill>
                <a:latin typeface="Philosopher"/>
                <a:ea typeface="Philosopher"/>
                <a:cs typeface="Philosopher"/>
                <a:sym typeface="Philosopher"/>
              </a:rPr>
              <a:t>8 sati samostalnog učenja</a:t>
            </a:r>
            <a:endParaRPr/>
          </a:p>
        </p:txBody>
      </p:sp>
      <p:sp>
        <p:nvSpPr>
          <p:cNvPr id="52" name="Google Shape;52;p2"/>
          <p:cNvSpPr txBox="1"/>
          <p:nvPr/>
        </p:nvSpPr>
        <p:spPr>
          <a:xfrm>
            <a:off x="6330156" y="4656100"/>
            <a:ext cx="2761800" cy="20880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Roboto"/>
                <a:ea typeface="Roboto"/>
                <a:cs typeface="Roboto"/>
                <a:sym typeface="Roboto"/>
              </a:rPr>
              <a:t>Ova prezentacija obuhvaća 6 sati učenja F2F.</a:t>
            </a:r>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Roboto"/>
                <a:ea typeface="Roboto"/>
                <a:cs typeface="Roboto"/>
                <a:sym typeface="Roboto"/>
              </a:rPr>
              <a:t>To je popraćeno Nastavnim planom za edukatora.</a:t>
            </a:r>
            <a:endParaRPr b="0" i="0" sz="1600" u="none" cap="none" strike="noStrike">
              <a:solidFill>
                <a:srgbClr val="000000"/>
              </a:solidFill>
              <a:latin typeface="Roboto"/>
              <a:ea typeface="Roboto"/>
              <a:cs typeface="Roboto"/>
              <a:sym typeface="Roboto"/>
            </a:endParaRPr>
          </a:p>
        </p:txBody>
      </p:sp>
      <p:sp>
        <p:nvSpPr>
          <p:cNvPr id="53" name="Google Shape;53;p2"/>
          <p:cNvSpPr txBox="1"/>
          <p:nvPr/>
        </p:nvSpPr>
        <p:spPr>
          <a:xfrm>
            <a:off x="8935200" y="5011450"/>
            <a:ext cx="2919000" cy="1271700"/>
          </a:xfrm>
          <a:prstGeom prst="rect">
            <a:avLst/>
          </a:prstGeom>
          <a:noFill/>
          <a:ln>
            <a:noFill/>
          </a:ln>
        </p:spPr>
        <p:txBody>
          <a:bodyPr anchorCtr="0" anchor="t" bIns="91425" lIns="91425" spcFirstLastPara="1" rIns="91425" wrap="square" tIns="91425">
            <a:noAutofit/>
          </a:bodyPr>
          <a:lstStyle/>
          <a:p>
            <a:pPr indent="0" lvl="0" marL="0" marR="0" rtl="0" algn="r">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Roboto"/>
                <a:ea typeface="Roboto"/>
                <a:cs typeface="Roboto"/>
                <a:sym typeface="Roboto"/>
              </a:rPr>
              <a:t>Prođite kroz prezentaciju s resursima za samostalno učenje vlastitim tempom!</a:t>
            </a:r>
            <a:endParaRPr b="0" i="0" sz="1600" u="none" cap="none" strike="noStrike">
              <a:solidFill>
                <a:srgbClr val="000000"/>
              </a:solidFill>
              <a:latin typeface="Roboto"/>
              <a:ea typeface="Roboto"/>
              <a:cs typeface="Roboto"/>
              <a:sym typeface="Roboto"/>
            </a:endParaRPr>
          </a:p>
        </p:txBody>
      </p:sp>
      <p:pic>
        <p:nvPicPr>
          <p:cNvPr id="54" name="Google Shape;54;p2"/>
          <p:cNvPicPr preferRelativeResize="0"/>
          <p:nvPr/>
        </p:nvPicPr>
        <p:blipFill>
          <a:blip r:embed="rId5">
            <a:alphaModFix/>
          </a:blip>
          <a:stretch>
            <a:fillRect/>
          </a:stretch>
        </p:blipFill>
        <p:spPr>
          <a:xfrm>
            <a:off x="296325" y="6287500"/>
            <a:ext cx="1634550" cy="429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3"/>
          <p:cNvSpPr txBox="1"/>
          <p:nvPr/>
        </p:nvSpPr>
        <p:spPr>
          <a:xfrm>
            <a:off x="4573595" y="85145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US" sz="4000" u="none" cap="none" strike="noStrike">
                <a:solidFill>
                  <a:schemeClr val="dk1"/>
                </a:solidFill>
                <a:latin typeface="Philosopher"/>
                <a:ea typeface="Philosopher"/>
                <a:cs typeface="Philosopher"/>
                <a:sym typeface="Philosopher"/>
              </a:rPr>
              <a:t>Uvod</a:t>
            </a:r>
            <a:endParaRPr b="1" i="0" sz="4000" u="none" cap="none" strike="noStrike">
              <a:solidFill>
                <a:schemeClr val="dk1"/>
              </a:solidFill>
              <a:latin typeface="Philosopher"/>
              <a:ea typeface="Philosopher"/>
              <a:cs typeface="Philosopher"/>
              <a:sym typeface="Philosopher"/>
            </a:endParaRPr>
          </a:p>
        </p:txBody>
      </p:sp>
      <p:grpSp>
        <p:nvGrpSpPr>
          <p:cNvPr id="60" name="Google Shape;60;p3"/>
          <p:cNvGrpSpPr/>
          <p:nvPr/>
        </p:nvGrpSpPr>
        <p:grpSpPr>
          <a:xfrm>
            <a:off x="5470061" y="1709272"/>
            <a:ext cx="1251876" cy="358096"/>
            <a:chOff x="5470062" y="1167647"/>
            <a:chExt cx="1251876" cy="358096"/>
          </a:xfrm>
        </p:grpSpPr>
        <p:sp>
          <p:nvSpPr>
            <p:cNvPr id="61" name="Google Shape;61;p3"/>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3"/>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3"/>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64" name="Google Shape;64;p3"/>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65" name="Google Shape;65;p3"/>
          <p:cNvSpPr txBox="1"/>
          <p:nvPr/>
        </p:nvSpPr>
        <p:spPr>
          <a:xfrm>
            <a:off x="537738" y="2625925"/>
            <a:ext cx="11116500" cy="2560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0" i="0" lang="en-US" sz="3200" u="none" cap="none" strike="noStrike">
                <a:solidFill>
                  <a:schemeClr val="dk1"/>
                </a:solidFill>
                <a:latin typeface="Philosopher"/>
                <a:ea typeface="Philosopher"/>
                <a:cs typeface="Philosopher"/>
                <a:sym typeface="Philosopher"/>
              </a:rPr>
              <a:t>Ova prezentacija uključuje </a:t>
            </a:r>
            <a:r>
              <a:rPr b="1" i="0" lang="en-US" sz="3200" u="none" cap="none" strike="noStrike">
                <a:solidFill>
                  <a:schemeClr val="dk1"/>
                </a:solidFill>
                <a:latin typeface="Philosopher"/>
                <a:ea typeface="Philosopher"/>
                <a:cs typeface="Philosopher"/>
                <a:sym typeface="Philosopher"/>
              </a:rPr>
              <a:t>resurse za samousmjereno učenje i vježbu samorefleksije</a:t>
            </a:r>
            <a:r>
              <a:rPr b="0" i="0" lang="en-US" sz="3200" u="none" cap="none" strike="noStrike">
                <a:solidFill>
                  <a:schemeClr val="dk1"/>
                </a:solidFill>
                <a:latin typeface="Philosopher"/>
                <a:ea typeface="Philosopher"/>
                <a:cs typeface="Philosopher"/>
                <a:sym typeface="Philosopher"/>
              </a:rPr>
              <a:t>.</a:t>
            </a:r>
            <a:endParaRPr/>
          </a:p>
          <a:p>
            <a:pPr indent="0" lvl="0" marL="0" marR="0" rtl="0" algn="ctr">
              <a:lnSpc>
                <a:spcPct val="100000"/>
              </a:lnSpc>
              <a:spcBef>
                <a:spcPts val="0"/>
              </a:spcBef>
              <a:spcAft>
                <a:spcPts val="0"/>
              </a:spcAft>
              <a:buClr>
                <a:schemeClr val="dk1"/>
              </a:buClr>
              <a:buSzPts val="1400"/>
              <a:buFont typeface="Philosopher"/>
              <a:buNone/>
            </a:pPr>
            <a:r>
              <a:rPr b="0" i="0" lang="en-US" sz="3200" u="none" cap="none" strike="noStrike">
                <a:solidFill>
                  <a:schemeClr val="dk1"/>
                </a:solidFill>
                <a:latin typeface="Philosopher"/>
                <a:ea typeface="Philosopher"/>
                <a:cs typeface="Philosopher"/>
                <a:sym typeface="Philosopher"/>
              </a:rPr>
              <a:t>Slobodno odaberite resurse koji su najbolje usklađeni s vašim interesima i ciljevima učenja. </a:t>
            </a:r>
            <a:endParaRPr b="0" i="0" sz="32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rPr b="0" i="0" lang="en-US" sz="3200" u="none" cap="none" strike="noStrike">
                <a:solidFill>
                  <a:schemeClr val="dk1"/>
                </a:solidFill>
                <a:latin typeface="Philosopher"/>
                <a:ea typeface="Philosopher"/>
                <a:cs typeface="Philosopher"/>
                <a:sym typeface="Philosopher"/>
              </a:rPr>
              <a:t>Ovi resursi mogu se istražiti </a:t>
            </a:r>
            <a:r>
              <a:rPr b="1" i="0" lang="en-US" sz="3200" u="none" cap="none" strike="noStrike">
                <a:solidFill>
                  <a:schemeClr val="dk1"/>
                </a:solidFill>
                <a:latin typeface="Philosopher"/>
                <a:ea typeface="Philosopher"/>
                <a:cs typeface="Philosopher"/>
                <a:sym typeface="Philosopher"/>
              </a:rPr>
              <a:t>samostalno</a:t>
            </a:r>
            <a:r>
              <a:rPr b="0" i="0" lang="en-US" sz="3200" u="none" cap="none" strike="noStrike">
                <a:solidFill>
                  <a:schemeClr val="dk1"/>
                </a:solidFill>
                <a:latin typeface="Philosopher"/>
                <a:ea typeface="Philosopher"/>
                <a:cs typeface="Philosopher"/>
                <a:sym typeface="Philosopher"/>
              </a:rPr>
              <a:t>, bez propisanog redoslijeda ili zahtjeva da se prođu svi.</a:t>
            </a:r>
            <a:endParaRPr b="0" i="0" sz="3200" u="none" cap="none" strike="noStrike">
              <a:solidFill>
                <a:schemeClr val="dk1"/>
              </a:solidFill>
              <a:latin typeface="Philosopher"/>
              <a:ea typeface="Philosopher"/>
              <a:cs typeface="Philosopher"/>
              <a:sym typeface="Philosopher"/>
            </a:endParaRPr>
          </a:p>
        </p:txBody>
      </p:sp>
      <p:pic>
        <p:nvPicPr>
          <p:cNvPr id="66" name="Google Shape;66;p3"/>
          <p:cNvPicPr preferRelativeResize="0"/>
          <p:nvPr/>
        </p:nvPicPr>
        <p:blipFill>
          <a:blip r:embed="rId4">
            <a:alphaModFix/>
          </a:blip>
          <a:stretch>
            <a:fillRect/>
          </a:stretch>
        </p:blipFill>
        <p:spPr>
          <a:xfrm>
            <a:off x="196875" y="6349599"/>
            <a:ext cx="1251874" cy="3239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4"/>
          <p:cNvSpPr txBox="1"/>
          <p:nvPr/>
        </p:nvSpPr>
        <p:spPr>
          <a:xfrm>
            <a:off x="2214900" y="109400"/>
            <a:ext cx="7762200" cy="1218600"/>
          </a:xfrm>
          <a:prstGeom prst="rect">
            <a:avLst/>
          </a:prstGeom>
          <a:noFill/>
          <a:ln>
            <a:noFill/>
          </a:ln>
        </p:spPr>
        <p:txBody>
          <a:bodyPr anchorCtr="0" anchor="ctr" bIns="91425" lIns="91425" spcFirstLastPara="1" rIns="91425" wrap="square" tIns="91425">
            <a:noAutofit/>
          </a:bodyPr>
          <a:lstStyle/>
          <a:p>
            <a:pPr indent="-381000" lvl="0" marL="457200" marR="0" rtl="0" algn="ctr">
              <a:lnSpc>
                <a:spcPct val="100000"/>
              </a:lnSpc>
              <a:spcBef>
                <a:spcPts val="0"/>
              </a:spcBef>
              <a:spcAft>
                <a:spcPts val="0"/>
              </a:spcAft>
              <a:buClr>
                <a:schemeClr val="dk1"/>
              </a:buClr>
              <a:buSzPts val="2400"/>
              <a:buFont typeface="Philosopher"/>
              <a:buAutoNum type="arabicPeriod"/>
            </a:pPr>
            <a:r>
              <a:rPr b="1" i="0" lang="en-US" sz="2400" u="none" cap="none" strike="noStrike">
                <a:solidFill>
                  <a:schemeClr val="dk1"/>
                </a:solidFill>
                <a:latin typeface="Philosopher"/>
                <a:ea typeface="Philosopher"/>
                <a:cs typeface="Philosopher"/>
                <a:sym typeface="Philosopher"/>
              </a:rPr>
              <a:t>Uvod u strategije angažmana u digitalnim okruženjima (I)</a:t>
            </a:r>
            <a:endParaRPr b="1" i="0" sz="2400" u="none" cap="none" strike="noStrike">
              <a:solidFill>
                <a:schemeClr val="dk1"/>
              </a:solidFill>
              <a:latin typeface="Philosopher"/>
              <a:ea typeface="Philosopher"/>
              <a:cs typeface="Philosopher"/>
              <a:sym typeface="Philosopher"/>
            </a:endParaRPr>
          </a:p>
        </p:txBody>
      </p:sp>
      <p:grpSp>
        <p:nvGrpSpPr>
          <p:cNvPr id="72" name="Google Shape;72;p4"/>
          <p:cNvGrpSpPr/>
          <p:nvPr/>
        </p:nvGrpSpPr>
        <p:grpSpPr>
          <a:xfrm>
            <a:off x="5470011" y="1218622"/>
            <a:ext cx="1251984" cy="358200"/>
            <a:chOff x="5470062" y="1167647"/>
            <a:chExt cx="1251984" cy="358200"/>
          </a:xfrm>
        </p:grpSpPr>
        <p:sp>
          <p:nvSpPr>
            <p:cNvPr id="73" name="Google Shape;73;p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 name="Google Shape;74;p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 name="Google Shape;75;p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76" name="Google Shape;76;p4"/>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77" name="Google Shape;77;p4"/>
          <p:cNvSpPr txBox="1"/>
          <p:nvPr/>
        </p:nvSpPr>
        <p:spPr>
          <a:xfrm>
            <a:off x="163275" y="1800525"/>
            <a:ext cx="4997100" cy="3706800"/>
          </a:xfrm>
          <a:prstGeom prst="rect">
            <a:avLst/>
          </a:prstGeom>
          <a:noFill/>
          <a:ln>
            <a:noFill/>
          </a:ln>
        </p:spPr>
        <p:txBody>
          <a:bodyPr anchorCtr="0" anchor="ctr" bIns="91425" lIns="91425" spcFirstLastPara="1" rIns="91425" wrap="square" tIns="91425">
            <a:noAutofit/>
          </a:bodyPr>
          <a:lstStyle/>
          <a:p>
            <a:pPr indent="-355600" lvl="0" marL="457200" marR="0" rtl="0" algn="l">
              <a:lnSpc>
                <a:spcPct val="115000"/>
              </a:lnSpc>
              <a:spcBef>
                <a:spcPts val="150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Resurs 1: Video prezentacija (1h 14min)</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Pogledajte video prezentaciju o stvaranju kulture angažmana u učionici za odrasle;</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Steknite uvid u važnost angažmana i njegov utjecaj na ishode učenja.</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Poveznica: </a:t>
            </a:r>
            <a:r>
              <a:rPr b="0" i="0" lang="en-US" sz="2000" u="sng" cap="none" strike="noStrike">
                <a:solidFill>
                  <a:schemeClr val="hlink"/>
                </a:solidFill>
                <a:latin typeface="Philosopher"/>
                <a:ea typeface="Philosopher"/>
                <a:cs typeface="Philosopher"/>
                <a:sym typeface="Philosopher"/>
                <a:hlinkClick r:id="rId4"/>
              </a:rPr>
              <a:t>https://www.youtube.com/watch?v=25H09leLyf4</a:t>
            </a:r>
            <a:r>
              <a:rPr b="0" i="0" lang="en-US" sz="2000" u="none" cap="none" strike="noStrike">
                <a:solidFill>
                  <a:schemeClr val="dk1"/>
                </a:solidFill>
                <a:latin typeface="Philosopher"/>
                <a:ea typeface="Philosopher"/>
                <a:cs typeface="Philosopher"/>
                <a:sym typeface="Philosopher"/>
              </a:rPr>
              <a:t> </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Upotrijebite automatske prijevode s YouTubea.</a:t>
            </a:r>
            <a:endParaRPr b="0" i="0" sz="2000" u="none" cap="none" strike="noStrike">
              <a:solidFill>
                <a:schemeClr val="dk1"/>
              </a:solidFill>
              <a:latin typeface="Philosopher"/>
              <a:ea typeface="Philosopher"/>
              <a:cs typeface="Philosopher"/>
              <a:sym typeface="Philosopher"/>
            </a:endParaRPr>
          </a:p>
        </p:txBody>
      </p:sp>
      <p:pic>
        <p:nvPicPr>
          <p:cNvPr descr="This EdTech Showcase features an in-conversation session with two prominent leaders in education; Dr Lyn Hay, Director Leading Learning Institute &amp; Leanne Guillion, Deputy Principal and Head of Caulfield Campus Caulfield Grammar School. Facilitated by David Linke, Managing Director EduGrowth the discussion includes making the case for change among school leaders and the wider school community, defining frameworks for transformation and thinking about the tools that will help achieve desired outcomes.   Amidst the discussion is a showcase of four Australian EdTech products focussed on maximising student engagement in a digital environment: Education Horizons Group, Verso Learning, edQuire and Smart Stone Technology." id="78" name="Google Shape;78;p4" title="K12 EdTech Showcase - Student Engagement in a Digital Environment">
            <a:hlinkClick r:id="rId5"/>
          </p:cNvPr>
          <p:cNvPicPr preferRelativeResize="0"/>
          <p:nvPr/>
        </p:nvPicPr>
        <p:blipFill rotWithShape="1">
          <a:blip r:embed="rId6">
            <a:alphaModFix/>
          </a:blip>
          <a:srcRect b="0" l="0" r="0" t="0"/>
          <a:stretch/>
        </p:blipFill>
        <p:spPr>
          <a:xfrm>
            <a:off x="5324025" y="1800525"/>
            <a:ext cx="6580100" cy="4171575"/>
          </a:xfrm>
          <a:prstGeom prst="rect">
            <a:avLst/>
          </a:prstGeom>
          <a:noFill/>
          <a:ln>
            <a:noFill/>
          </a:ln>
        </p:spPr>
      </p:pic>
      <p:pic>
        <p:nvPicPr>
          <p:cNvPr id="79" name="Google Shape;79;p4"/>
          <p:cNvPicPr preferRelativeResize="0"/>
          <p:nvPr/>
        </p:nvPicPr>
        <p:blipFill>
          <a:blip r:embed="rId7">
            <a:alphaModFix/>
          </a:blip>
          <a:stretch>
            <a:fillRect/>
          </a:stretch>
        </p:blipFill>
        <p:spPr>
          <a:xfrm>
            <a:off x="196875" y="6349599"/>
            <a:ext cx="1251874" cy="3239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5"/>
          <p:cNvSpPr/>
          <p:nvPr/>
        </p:nvSpPr>
        <p:spPr>
          <a:xfrm>
            <a:off x="567001" y="2403125"/>
            <a:ext cx="5242560" cy="30175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85" name="Google Shape;85;p5"/>
          <p:cNvSpPr txBox="1"/>
          <p:nvPr/>
        </p:nvSpPr>
        <p:spPr>
          <a:xfrm>
            <a:off x="2214900" y="261775"/>
            <a:ext cx="7762200" cy="1447500"/>
          </a:xfrm>
          <a:prstGeom prst="rect">
            <a:avLst/>
          </a:prstGeom>
          <a:noFill/>
          <a:ln>
            <a:noFill/>
          </a:ln>
        </p:spPr>
        <p:txBody>
          <a:bodyPr anchorCtr="0" anchor="ctr" bIns="91425" lIns="91425" spcFirstLastPara="1" rIns="91425" wrap="square" tIns="91425">
            <a:noAutofit/>
          </a:bodyPr>
          <a:lstStyle/>
          <a:p>
            <a:pPr indent="-381000" lvl="0" marL="457200" marR="0" rtl="0" algn="ctr">
              <a:lnSpc>
                <a:spcPct val="100000"/>
              </a:lnSpc>
              <a:spcBef>
                <a:spcPts val="0"/>
              </a:spcBef>
              <a:spcAft>
                <a:spcPts val="0"/>
              </a:spcAft>
              <a:buClr>
                <a:schemeClr val="dk1"/>
              </a:buClr>
              <a:buSzPts val="2400"/>
              <a:buFont typeface="Philosopher"/>
              <a:buAutoNum type="arabicPeriod"/>
            </a:pPr>
            <a:r>
              <a:rPr b="1" i="0" lang="en-US" sz="2400" u="none" cap="none" strike="noStrike">
                <a:solidFill>
                  <a:schemeClr val="dk1"/>
                </a:solidFill>
                <a:latin typeface="Philosopher"/>
                <a:ea typeface="Philosopher"/>
                <a:cs typeface="Philosopher"/>
                <a:sym typeface="Philosopher"/>
              </a:rPr>
              <a:t>Uvod u strategije angažmana u digitalnim okruženjima (II)</a:t>
            </a:r>
            <a:endParaRPr b="1" i="0" sz="2400" u="none" cap="none" strike="noStrike">
              <a:solidFill>
                <a:schemeClr val="dk1"/>
              </a:solidFill>
              <a:latin typeface="Philosopher"/>
              <a:ea typeface="Philosopher"/>
              <a:cs typeface="Philosopher"/>
              <a:sym typeface="Philosopher"/>
            </a:endParaRPr>
          </a:p>
        </p:txBody>
      </p:sp>
      <p:grpSp>
        <p:nvGrpSpPr>
          <p:cNvPr id="86" name="Google Shape;86;p5"/>
          <p:cNvGrpSpPr/>
          <p:nvPr/>
        </p:nvGrpSpPr>
        <p:grpSpPr>
          <a:xfrm>
            <a:off x="5470011" y="1544372"/>
            <a:ext cx="1251984" cy="358200"/>
            <a:chOff x="5470062" y="1167647"/>
            <a:chExt cx="1251984" cy="358200"/>
          </a:xfrm>
        </p:grpSpPr>
        <p:sp>
          <p:nvSpPr>
            <p:cNvPr id="87" name="Google Shape;87;p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p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90" name="Google Shape;90;p5"/>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91" name="Google Shape;91;p5"/>
          <p:cNvSpPr txBox="1"/>
          <p:nvPr/>
        </p:nvSpPr>
        <p:spPr>
          <a:xfrm>
            <a:off x="728725" y="2577600"/>
            <a:ext cx="4919100" cy="2750400"/>
          </a:xfrm>
          <a:prstGeom prst="rect">
            <a:avLst/>
          </a:prstGeom>
          <a:noFill/>
          <a:ln>
            <a:noFill/>
          </a:ln>
        </p:spPr>
        <p:txBody>
          <a:bodyPr anchorCtr="0" anchor="ctr" bIns="91425" lIns="91425" spcFirstLastPara="1" rIns="91425" wrap="square" tIns="91425">
            <a:noAutofit/>
          </a:bodyPr>
          <a:lstStyle/>
          <a:p>
            <a:pPr indent="-355600" lvl="0" marL="457200" marR="0" rtl="0" algn="l">
              <a:lnSpc>
                <a:spcPct val="115000"/>
              </a:lnSpc>
              <a:spcBef>
                <a:spcPts val="1500"/>
              </a:spcBef>
              <a:spcAft>
                <a:spcPts val="0"/>
              </a:spcAft>
              <a:buClr>
                <a:schemeClr val="dk1"/>
              </a:buClr>
              <a:buSzPts val="2000"/>
              <a:buFont typeface="Philosopher"/>
              <a:buChar char="●"/>
            </a:pPr>
            <a:r>
              <a:rPr b="1" i="0" lang="en-US" sz="2000" u="none" cap="none" strike="noStrike">
                <a:solidFill>
                  <a:schemeClr val="dk1"/>
                </a:solidFill>
                <a:latin typeface="Philosopher"/>
                <a:ea typeface="Philosopher"/>
                <a:cs typeface="Philosopher"/>
                <a:sym typeface="Philosopher"/>
              </a:rPr>
              <a:t>Vježba samorefleksije </a:t>
            </a:r>
            <a:r>
              <a:rPr b="0" i="0" lang="en-US" sz="2000" u="none" cap="none" strike="noStrike">
                <a:solidFill>
                  <a:schemeClr val="dk1"/>
                </a:solidFill>
                <a:latin typeface="Philosopher"/>
                <a:ea typeface="Philosopher"/>
                <a:cs typeface="Philosopher"/>
                <a:sym typeface="Philosopher"/>
              </a:rPr>
              <a:t>(15 minuta)</a:t>
            </a:r>
            <a:endParaRPr b="0" i="0" sz="2000" u="none" cap="none" strike="noStrike">
              <a:solidFill>
                <a:schemeClr val="dk1"/>
              </a:solidFill>
              <a:latin typeface="Philosopher"/>
              <a:ea typeface="Philosopher"/>
              <a:cs typeface="Philosopher"/>
              <a:sym typeface="Philosopher"/>
            </a:endParaRPr>
          </a:p>
          <a:p>
            <a:pPr indent="-355599" lvl="4" marL="899999"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Zabilježite ključne koncepte iz prezentacije.</a:t>
            </a:r>
            <a:endParaRPr b="0" i="0" sz="2000" u="none" cap="none" strike="noStrike">
              <a:solidFill>
                <a:schemeClr val="dk1"/>
              </a:solidFill>
              <a:latin typeface="Philosopher"/>
              <a:ea typeface="Philosopher"/>
              <a:cs typeface="Philosopher"/>
              <a:sym typeface="Philosopher"/>
            </a:endParaRPr>
          </a:p>
          <a:p>
            <a:pPr indent="-355599" lvl="4" marL="899999"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Razmislite o vlastitim iskustvima u poučavanju i kako su strategije angažmana utjecale na vaše učenike.</a:t>
            </a:r>
            <a:endParaRPr b="0" i="0" sz="3400" u="none" cap="none" strike="noStrike">
              <a:solidFill>
                <a:schemeClr val="dk1"/>
              </a:solidFill>
              <a:latin typeface="Philosopher"/>
              <a:ea typeface="Philosopher"/>
              <a:cs typeface="Philosopher"/>
              <a:sym typeface="Philosopher"/>
            </a:endParaRPr>
          </a:p>
        </p:txBody>
      </p:sp>
      <p:sp>
        <p:nvSpPr>
          <p:cNvPr id="92" name="Google Shape;92;p5"/>
          <p:cNvSpPr/>
          <p:nvPr/>
        </p:nvSpPr>
        <p:spPr>
          <a:xfrm>
            <a:off x="6245176" y="3033675"/>
            <a:ext cx="5623560" cy="3433286"/>
          </a:xfrm>
          <a:custGeom>
            <a:rect b="b" l="l" r="r" t="t"/>
            <a:pathLst>
              <a:path extrusionOk="0" h="5143500" w="9144000">
                <a:moveTo>
                  <a:pt x="0" y="0"/>
                </a:moveTo>
                <a:lnTo>
                  <a:pt x="9144000" y="0"/>
                </a:lnTo>
                <a:lnTo>
                  <a:pt x="9144000" y="5143500"/>
                </a:lnTo>
                <a:lnTo>
                  <a:pt x="0" y="5143500"/>
                </a:lnTo>
                <a:lnTo>
                  <a:pt x="0" y="0"/>
                </a:lnTo>
                <a:close/>
              </a:path>
            </a:pathLst>
          </a:custGeom>
          <a:blipFill rotWithShape="1">
            <a:blip r:embed="rId4">
              <a:alphaModFix/>
            </a:blip>
            <a:stretch>
              <a:fillRect b="0" l="-6248" r="-6248" t="0"/>
            </a:stretch>
          </a:blipFill>
          <a:ln>
            <a:noFill/>
          </a:ln>
        </p:spPr>
      </p:sp>
      <p:pic>
        <p:nvPicPr>
          <p:cNvPr id="93" name="Google Shape;93;p5"/>
          <p:cNvPicPr preferRelativeResize="0"/>
          <p:nvPr/>
        </p:nvPicPr>
        <p:blipFill>
          <a:blip r:embed="rId5">
            <a:alphaModFix/>
          </a:blip>
          <a:stretch>
            <a:fillRect/>
          </a:stretch>
        </p:blipFill>
        <p:spPr>
          <a:xfrm>
            <a:off x="196875" y="6349599"/>
            <a:ext cx="1251874" cy="323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6"/>
          <p:cNvSpPr/>
          <p:nvPr/>
        </p:nvSpPr>
        <p:spPr>
          <a:xfrm rot="10800000">
            <a:off x="5392373" y="1469479"/>
            <a:ext cx="6432602" cy="4813746"/>
          </a:xfrm>
          <a:custGeom>
            <a:rect b="b" l="l" r="r" t="t"/>
            <a:pathLst>
              <a:path extrusionOk="0" h="3835654" w="17385412">
                <a:moveTo>
                  <a:pt x="0" y="0"/>
                </a:moveTo>
                <a:lnTo>
                  <a:pt x="17385412" y="0"/>
                </a:lnTo>
                <a:lnTo>
                  <a:pt x="17385412" y="3835654"/>
                </a:lnTo>
                <a:lnTo>
                  <a:pt x="0" y="3835654"/>
                </a:lnTo>
                <a:close/>
              </a:path>
            </a:pathLst>
          </a:custGeom>
          <a:solidFill>
            <a:srgbClr val="FFCA08"/>
          </a:solidFill>
          <a:ln>
            <a:noFill/>
          </a:ln>
        </p:spPr>
      </p:sp>
      <p:sp>
        <p:nvSpPr>
          <p:cNvPr id="99" name="Google Shape;99;p6"/>
          <p:cNvSpPr txBox="1"/>
          <p:nvPr/>
        </p:nvSpPr>
        <p:spPr>
          <a:xfrm>
            <a:off x="2137300" y="-114429"/>
            <a:ext cx="7762200" cy="974700"/>
          </a:xfrm>
          <a:prstGeom prst="rect">
            <a:avLst/>
          </a:prstGeom>
          <a:noFill/>
          <a:ln>
            <a:noFill/>
          </a:ln>
        </p:spPr>
        <p:txBody>
          <a:bodyPr anchorCtr="0" anchor="ctr" bIns="91425" lIns="91425" spcFirstLastPara="1" rIns="91425" wrap="square" tIns="91425">
            <a:noAutofit/>
          </a:bodyPr>
          <a:lstStyle/>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Philosopher"/>
                <a:ea typeface="Philosopher"/>
                <a:cs typeface="Philosopher"/>
                <a:sym typeface="Philosopher"/>
              </a:rPr>
              <a:t>2. Rad u netradicionalnim okruženjima (I)</a:t>
            </a:r>
            <a:endParaRPr b="1" i="0" sz="2400" u="none" cap="none" strike="noStrike">
              <a:solidFill>
                <a:schemeClr val="dk1"/>
              </a:solidFill>
              <a:latin typeface="Philosopher"/>
              <a:ea typeface="Philosopher"/>
              <a:cs typeface="Philosopher"/>
              <a:sym typeface="Philosopher"/>
            </a:endParaRPr>
          </a:p>
        </p:txBody>
      </p:sp>
      <p:grpSp>
        <p:nvGrpSpPr>
          <p:cNvPr id="100" name="Google Shape;100;p6"/>
          <p:cNvGrpSpPr/>
          <p:nvPr/>
        </p:nvGrpSpPr>
        <p:grpSpPr>
          <a:xfrm>
            <a:off x="5392411" y="676122"/>
            <a:ext cx="1251984" cy="358200"/>
            <a:chOff x="5470062" y="1167647"/>
            <a:chExt cx="1251984" cy="358200"/>
          </a:xfrm>
        </p:grpSpPr>
        <p:sp>
          <p:nvSpPr>
            <p:cNvPr id="101" name="Google Shape;101;p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 name="Google Shape;102;p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 name="Google Shape;103;p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104" name="Google Shape;104;p6"/>
          <p:cNvPicPr preferRelativeResize="0"/>
          <p:nvPr/>
        </p:nvPicPr>
        <p:blipFill rotWithShape="1">
          <a:blip r:embed="rId3">
            <a:alphaModFix/>
          </a:blip>
          <a:srcRect b="0" l="0" r="0" t="0"/>
          <a:stretch/>
        </p:blipFill>
        <p:spPr>
          <a:xfrm>
            <a:off x="10547975" y="0"/>
            <a:ext cx="1723784" cy="1218637"/>
          </a:xfrm>
          <a:prstGeom prst="rect">
            <a:avLst/>
          </a:prstGeom>
          <a:noFill/>
          <a:ln>
            <a:noFill/>
          </a:ln>
        </p:spPr>
      </p:pic>
      <p:sp>
        <p:nvSpPr>
          <p:cNvPr id="105" name="Google Shape;105;p6"/>
          <p:cNvSpPr txBox="1"/>
          <p:nvPr/>
        </p:nvSpPr>
        <p:spPr>
          <a:xfrm>
            <a:off x="85675" y="1575600"/>
            <a:ext cx="5306700" cy="3706800"/>
          </a:xfrm>
          <a:prstGeom prst="rect">
            <a:avLst/>
          </a:prstGeom>
          <a:noFill/>
          <a:ln>
            <a:noFill/>
          </a:ln>
        </p:spPr>
        <p:txBody>
          <a:bodyPr anchorCtr="0" anchor="ctr" bIns="91425" lIns="91425" spcFirstLastPara="1" rIns="91425" wrap="square" tIns="91425">
            <a:noAutofit/>
          </a:bodyPr>
          <a:lstStyle/>
          <a:p>
            <a:pPr indent="-342900" lvl="0" marL="457200" marR="0" rtl="0" algn="l">
              <a:lnSpc>
                <a:spcPct val="115000"/>
              </a:lnSpc>
              <a:spcBef>
                <a:spcPts val="1500"/>
              </a:spcBef>
              <a:spcAft>
                <a:spcPts val="0"/>
              </a:spcAft>
              <a:buClr>
                <a:schemeClr val="dk1"/>
              </a:buClr>
              <a:buSzPts val="1800"/>
              <a:buFont typeface="Philosopher"/>
              <a:buChar char="●"/>
            </a:pPr>
            <a:r>
              <a:rPr b="0" i="0" lang="en-US" sz="1800" u="none" cap="none" strike="noStrike">
                <a:solidFill>
                  <a:schemeClr val="dk1"/>
                </a:solidFill>
                <a:latin typeface="Philosopher"/>
                <a:ea typeface="Philosopher"/>
                <a:cs typeface="Philosopher"/>
                <a:sym typeface="Philosopher"/>
              </a:rPr>
              <a:t>Resurs 2: Čitanje članka (1 sat)</a:t>
            </a:r>
            <a:endParaRPr b="0" i="0" sz="1800" u="none" cap="none" strike="noStrike">
              <a:solidFill>
                <a:schemeClr val="dk1"/>
              </a:solidFill>
              <a:latin typeface="Philosopher"/>
              <a:ea typeface="Philosopher"/>
              <a:cs typeface="Philosopher"/>
              <a:sym typeface="Philosopher"/>
            </a:endParaRPr>
          </a:p>
          <a:p>
            <a:pPr indent="-342900" lvl="1" marL="914400" marR="0" rtl="0" algn="l">
              <a:lnSpc>
                <a:spcPct val="115000"/>
              </a:lnSpc>
              <a:spcBef>
                <a:spcPts val="0"/>
              </a:spcBef>
              <a:spcAft>
                <a:spcPts val="0"/>
              </a:spcAft>
              <a:buClr>
                <a:schemeClr val="dk1"/>
              </a:buClr>
              <a:buSzPts val="1800"/>
              <a:buFont typeface="Philosopher"/>
              <a:buChar char="○"/>
            </a:pPr>
            <a:r>
              <a:rPr b="0" i="0" lang="en-US" sz="1800" u="none" cap="none" strike="noStrike">
                <a:solidFill>
                  <a:schemeClr val="dk1"/>
                </a:solidFill>
                <a:latin typeface="Philosopher"/>
                <a:ea typeface="Philosopher"/>
                <a:cs typeface="Philosopher"/>
                <a:sym typeface="Philosopher"/>
              </a:rPr>
              <a:t>Pročitajte članak o izazovima i prednostima rada u netradicionalnim nastavnim okruženjima.</a:t>
            </a:r>
            <a:endParaRPr b="0" i="0" sz="1800" u="none" cap="none" strike="noStrike">
              <a:solidFill>
                <a:schemeClr val="dk1"/>
              </a:solidFill>
              <a:latin typeface="Philosopher"/>
              <a:ea typeface="Philosopher"/>
              <a:cs typeface="Philosopher"/>
              <a:sym typeface="Philosopher"/>
            </a:endParaRPr>
          </a:p>
          <a:p>
            <a:pPr indent="-342900" lvl="1" marL="914400" marR="0" rtl="0" algn="l">
              <a:lnSpc>
                <a:spcPct val="115000"/>
              </a:lnSpc>
              <a:spcBef>
                <a:spcPts val="0"/>
              </a:spcBef>
              <a:spcAft>
                <a:spcPts val="0"/>
              </a:spcAft>
              <a:buClr>
                <a:schemeClr val="dk1"/>
              </a:buClr>
              <a:buSzPts val="1800"/>
              <a:buFont typeface="Philosopher"/>
              <a:buChar char="○"/>
            </a:pPr>
            <a:r>
              <a:rPr b="0" i="0" lang="en-US" sz="1800" u="none" cap="none" strike="noStrike">
                <a:solidFill>
                  <a:schemeClr val="dk1"/>
                </a:solidFill>
                <a:latin typeface="Philosopher"/>
                <a:ea typeface="Philosopher"/>
                <a:cs typeface="Philosopher"/>
                <a:sym typeface="Philosopher"/>
              </a:rPr>
              <a:t>Steknite razumijevanje o tome kako su digitalna okruženja preobrazila obrazovanje.</a:t>
            </a:r>
            <a:endParaRPr b="0" i="0" sz="1800" u="none" cap="none" strike="noStrike">
              <a:solidFill>
                <a:schemeClr val="dk1"/>
              </a:solidFill>
              <a:latin typeface="Philosopher"/>
              <a:ea typeface="Philosopher"/>
              <a:cs typeface="Philosopher"/>
              <a:sym typeface="Philosopher"/>
            </a:endParaRPr>
          </a:p>
          <a:p>
            <a:pPr indent="-342900" lvl="1" marL="914400" marR="0" rtl="0" algn="l">
              <a:lnSpc>
                <a:spcPct val="115000"/>
              </a:lnSpc>
              <a:spcBef>
                <a:spcPts val="0"/>
              </a:spcBef>
              <a:spcAft>
                <a:spcPts val="0"/>
              </a:spcAft>
              <a:buClr>
                <a:schemeClr val="dk1"/>
              </a:buClr>
              <a:buSzPts val="1800"/>
              <a:buFont typeface="Philosopher"/>
              <a:buChar char="○"/>
            </a:pPr>
            <a:r>
              <a:rPr b="0" i="0" lang="en-US" sz="1800" u="none" cap="none" strike="noStrike">
                <a:solidFill>
                  <a:schemeClr val="dk1"/>
                </a:solidFill>
                <a:latin typeface="Philosopher"/>
                <a:ea typeface="Philosopher"/>
                <a:cs typeface="Philosopher"/>
                <a:sym typeface="Philosopher"/>
              </a:rPr>
              <a:t>Poveznica:</a:t>
            </a:r>
            <a:r>
              <a:rPr b="0" i="0" lang="en-US" sz="1800" u="none" cap="none" strike="noStrike">
                <a:solidFill>
                  <a:schemeClr val="dk1"/>
                </a:solidFill>
                <a:uFill>
                  <a:noFill/>
                </a:uFill>
                <a:latin typeface="Philosopher"/>
                <a:ea typeface="Philosopher"/>
                <a:cs typeface="Philosopher"/>
                <a:sym typeface="Philosopher"/>
                <a:hlinkClick r:id="rId4">
                  <a:extLst>
                    <a:ext uri="{A12FA001-AC4F-418D-AE19-62706E023703}">
                      <ahyp:hlinkClr val="tx"/>
                    </a:ext>
                  </a:extLst>
                </a:hlinkClick>
              </a:rPr>
              <a:t> </a:t>
            </a:r>
            <a:r>
              <a:rPr b="0" i="0" lang="en-US" sz="1800" u="sng" cap="none" strike="noStrike">
                <a:solidFill>
                  <a:schemeClr val="hlink"/>
                </a:solidFill>
                <a:latin typeface="Philosopher"/>
                <a:ea typeface="Philosopher"/>
                <a:cs typeface="Philosopher"/>
                <a:sym typeface="Philosopher"/>
                <a:hlinkClick r:id="rId5"/>
              </a:rPr>
              <a:t>https://onlinelibrary.wiley.com/doi/epdf/10.1111/ijtd.12171</a:t>
            </a:r>
            <a:r>
              <a:rPr b="0" i="0" lang="en-US" sz="1800" u="none" cap="none" strike="noStrike">
                <a:solidFill>
                  <a:schemeClr val="dk1"/>
                </a:solidFill>
                <a:latin typeface="Philosopher"/>
                <a:ea typeface="Philosopher"/>
                <a:cs typeface="Philosopher"/>
                <a:sym typeface="Philosopher"/>
              </a:rPr>
              <a:t> </a:t>
            </a:r>
            <a:endParaRPr b="0" i="0" sz="1800" u="none" cap="none" strike="noStrike">
              <a:solidFill>
                <a:schemeClr val="dk1"/>
              </a:solidFill>
              <a:latin typeface="Philosopher"/>
              <a:ea typeface="Philosopher"/>
              <a:cs typeface="Philosopher"/>
              <a:sym typeface="Philosopher"/>
            </a:endParaRPr>
          </a:p>
          <a:p>
            <a:pPr indent="-342900" lvl="1" marL="914400" marR="0" rtl="0" algn="l">
              <a:lnSpc>
                <a:spcPct val="115000"/>
              </a:lnSpc>
              <a:spcBef>
                <a:spcPts val="1000"/>
              </a:spcBef>
              <a:spcAft>
                <a:spcPts val="1000"/>
              </a:spcAft>
              <a:buClr>
                <a:schemeClr val="dk1"/>
              </a:buClr>
              <a:buSzPts val="1800"/>
              <a:buFont typeface="Philosopher"/>
              <a:buChar char="○"/>
            </a:pPr>
            <a:r>
              <a:rPr b="0" i="0" lang="en-US" sz="1800" u="none" cap="none" strike="noStrike">
                <a:solidFill>
                  <a:schemeClr val="dk1"/>
                </a:solidFill>
                <a:latin typeface="Philosopher"/>
                <a:ea typeface="Philosopher"/>
                <a:cs typeface="Philosopher"/>
                <a:sym typeface="Philosopher"/>
              </a:rPr>
              <a:t>Za prijevod članka - pokušajte deeple.com </a:t>
            </a:r>
            <a:endParaRPr b="0" i="0" sz="1800" u="none" cap="none" strike="noStrike">
              <a:solidFill>
                <a:schemeClr val="dk1"/>
              </a:solidFill>
              <a:latin typeface="Philosopher"/>
              <a:ea typeface="Philosopher"/>
              <a:cs typeface="Philosopher"/>
              <a:sym typeface="Philosopher"/>
            </a:endParaRPr>
          </a:p>
        </p:txBody>
      </p:sp>
      <p:sp>
        <p:nvSpPr>
          <p:cNvPr id="106" name="Google Shape;106;p6"/>
          <p:cNvSpPr txBox="1"/>
          <p:nvPr/>
        </p:nvSpPr>
        <p:spPr>
          <a:xfrm>
            <a:off x="5530175" y="2188825"/>
            <a:ext cx="6198300" cy="3417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hilosopher"/>
                <a:ea typeface="Philosopher"/>
                <a:cs typeface="Philosopher"/>
                <a:sym typeface="Philosopher"/>
              </a:rPr>
              <a:t>SAŽETAK ČLANKA </a:t>
            </a:r>
            <a:endParaRPr b="0" i="0" sz="14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Philosopher"/>
                <a:ea typeface="Philosopher"/>
                <a:cs typeface="Philosopher"/>
                <a:sym typeface="Philosopher"/>
              </a:rPr>
              <a:t>"</a:t>
            </a:r>
            <a:r>
              <a:rPr b="1" i="0" lang="en-US" sz="1400" u="none" cap="none" strike="noStrike">
                <a:solidFill>
                  <a:schemeClr val="dk1"/>
                </a:solidFill>
                <a:latin typeface="Times New Roman"/>
                <a:ea typeface="Times New Roman"/>
                <a:cs typeface="Times New Roman"/>
                <a:sym typeface="Times New Roman"/>
              </a:rPr>
              <a:t>Odnos između medijsko-didaktičke kompetencije trenera i medijsko-didaktičke samoefikasnosti, stavova i upotrebe digitalnih medija u obuci"</a:t>
            </a:r>
            <a:endParaRPr b="1" i="0" sz="14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200"/>
              <a:buFont typeface="Arial"/>
              <a:buNone/>
            </a:pPr>
            <a:r>
              <a:t/>
            </a:r>
            <a:endParaRPr b="0" i="0" sz="200" u="none" cap="none" strike="noStrike">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Times New Roman"/>
                <a:ea typeface="Times New Roman"/>
                <a:cs typeface="Times New Roman"/>
                <a:sym typeface="Times New Roman"/>
              </a:rPr>
              <a:t>Caroline Bonnes, Carmen Leiser,Bernhard Schmidt-Hertha, Karin Julia Rott i </a:t>
            </a:r>
            <a:br>
              <a:rPr b="0" i="0" lang="en-US" sz="1200" u="none" cap="none" strike="noStrike">
                <a:solidFill>
                  <a:schemeClr val="dk1"/>
                </a:solidFill>
                <a:latin typeface="Times New Roman"/>
                <a:ea typeface="Times New Roman"/>
                <a:cs typeface="Times New Roman"/>
                <a:sym typeface="Times New Roman"/>
              </a:rPr>
            </a:br>
            <a:r>
              <a:rPr b="0" i="0" lang="en-US" sz="1200" u="none" cap="none" strike="noStrike">
                <a:solidFill>
                  <a:schemeClr val="dk1"/>
                </a:solidFill>
                <a:latin typeface="Times New Roman"/>
                <a:ea typeface="Times New Roman"/>
                <a:cs typeface="Times New Roman"/>
                <a:sym typeface="Times New Roman"/>
              </a:rPr>
              <a:t>Sabine Hochholdinger</a:t>
            </a:r>
            <a:br>
              <a:rPr b="0" i="0" lang="en-US" sz="1200" u="none" cap="none" strike="noStrike">
                <a:solidFill>
                  <a:schemeClr val="dk1"/>
                </a:solidFill>
                <a:latin typeface="Times New Roman"/>
                <a:ea typeface="Times New Roman"/>
                <a:cs typeface="Times New Roman"/>
                <a:sym typeface="Times New Roman"/>
              </a:rPr>
            </a:br>
            <a:endParaRPr b="0" i="0" sz="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Philosopher"/>
                <a:ea typeface="Philosopher"/>
                <a:cs typeface="Philosopher"/>
                <a:sym typeface="Philosopher"/>
              </a:rPr>
              <a:t>Tekuća   digitalizacija   u sektoru obuke stvara   nove  zahtjeve u pogledu medijsko-didaktičke  kompetencije trenera. Proveli smo online  anketu 279  trenera  u  Njemačkoj  kako  bismo istražili odnose  između medijsko-didaktičke kompetencije, medijsko-didaktičke samoefikasnosti,  stavova  prema korištenju digitalnih medija i stvarnog korištenja digitalnih medija u obuci. Nadalje, usporedili smo trenere  koji su pohađali tečaj  o  digitalnim  medijima  s  trenerima  koji nisu  pohađali takav  tečaj. Analiza teoretski  očekivanih  korelacija između varijabli rezultirala je prihvaćanjem svih hipoteza. Analiza grupnih  razlika  pokazala je da su treneri  koji  su pohađali tečaj o digitalnim medijima imali veću medijsko-didaktičku kompetenciju i medijsko-didaktičke ocjene samoefikasnosti te su češće koristili  digitalne  medije na  treninzima. Nije  bilo  značajne  razlike u negativnim stavovima. Raspravlja se o implikacijama za promicanje medijsko-didaktičke kompetencije trenera.</a:t>
            </a:r>
            <a:endParaRPr b="0" i="1" sz="1400" u="none" cap="none" strike="noStrike">
              <a:solidFill>
                <a:srgbClr val="000000"/>
              </a:solidFill>
              <a:latin typeface="Philosopher"/>
              <a:ea typeface="Philosopher"/>
              <a:cs typeface="Philosopher"/>
              <a:sym typeface="Philosopher"/>
            </a:endParaRPr>
          </a:p>
        </p:txBody>
      </p:sp>
      <p:pic>
        <p:nvPicPr>
          <p:cNvPr id="107" name="Google Shape;107;p6"/>
          <p:cNvPicPr preferRelativeResize="0"/>
          <p:nvPr/>
        </p:nvPicPr>
        <p:blipFill>
          <a:blip r:embed="rId6">
            <a:alphaModFix/>
          </a:blip>
          <a:stretch>
            <a:fillRect/>
          </a:stretch>
        </p:blipFill>
        <p:spPr>
          <a:xfrm>
            <a:off x="296325" y="6287500"/>
            <a:ext cx="1634550" cy="429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7"/>
          <p:cNvSpPr/>
          <p:nvPr/>
        </p:nvSpPr>
        <p:spPr>
          <a:xfrm>
            <a:off x="0" y="-60800"/>
            <a:ext cx="12481560" cy="709803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6" l="0" r="0" t="-16666"/>
            </a:stretch>
          </a:blipFill>
          <a:ln>
            <a:noFill/>
          </a:ln>
        </p:spPr>
      </p:sp>
      <p:sp>
        <p:nvSpPr>
          <p:cNvPr id="113" name="Google Shape;113;p7"/>
          <p:cNvSpPr/>
          <p:nvPr/>
        </p:nvSpPr>
        <p:spPr>
          <a:xfrm>
            <a:off x="1643725" y="2594325"/>
            <a:ext cx="5730240" cy="30175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14" name="Google Shape;114;p7"/>
          <p:cNvSpPr txBox="1"/>
          <p:nvPr/>
        </p:nvSpPr>
        <p:spPr>
          <a:xfrm>
            <a:off x="2214900" y="-77162"/>
            <a:ext cx="7762200" cy="1084200"/>
          </a:xfrm>
          <a:prstGeom prst="rect">
            <a:avLst/>
          </a:prstGeom>
          <a:noFill/>
          <a:ln>
            <a:noFill/>
          </a:ln>
        </p:spPr>
        <p:txBody>
          <a:bodyPr anchorCtr="0" anchor="ctr" bIns="91425" lIns="91425" spcFirstLastPara="1" rIns="91425" wrap="square" tIns="91425">
            <a:noAutofit/>
          </a:bodyPr>
          <a:lstStyle/>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Philosopher"/>
                <a:ea typeface="Philosopher"/>
                <a:cs typeface="Philosopher"/>
                <a:sym typeface="Philosopher"/>
              </a:rPr>
              <a:t>2. Rad u netradicionalnim okruženjima (II)</a:t>
            </a:r>
            <a:endParaRPr b="1" i="0" sz="2400" u="none" cap="none" strike="noStrike">
              <a:solidFill>
                <a:schemeClr val="dk1"/>
              </a:solidFill>
              <a:latin typeface="Philosopher"/>
              <a:ea typeface="Philosopher"/>
              <a:cs typeface="Philosopher"/>
              <a:sym typeface="Philosopher"/>
            </a:endParaRPr>
          </a:p>
        </p:txBody>
      </p:sp>
      <p:grpSp>
        <p:nvGrpSpPr>
          <p:cNvPr id="115" name="Google Shape;115;p7"/>
          <p:cNvGrpSpPr/>
          <p:nvPr/>
        </p:nvGrpSpPr>
        <p:grpSpPr>
          <a:xfrm>
            <a:off x="5614786" y="784222"/>
            <a:ext cx="1251984" cy="358200"/>
            <a:chOff x="5470062" y="1167647"/>
            <a:chExt cx="1251984" cy="358200"/>
          </a:xfrm>
        </p:grpSpPr>
        <p:sp>
          <p:nvSpPr>
            <p:cNvPr id="116" name="Google Shape;116;p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7" name="Google Shape;117;p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119" name="Google Shape;119;p7"/>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120" name="Google Shape;120;p7"/>
          <p:cNvSpPr txBox="1"/>
          <p:nvPr/>
        </p:nvSpPr>
        <p:spPr>
          <a:xfrm>
            <a:off x="1802525" y="2634175"/>
            <a:ext cx="5286600" cy="2450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500"/>
              </a:spcBef>
              <a:spcAft>
                <a:spcPts val="0"/>
              </a:spcAft>
              <a:buClr>
                <a:srgbClr val="000000"/>
              </a:buClr>
              <a:buSzPts val="2000"/>
              <a:buFont typeface="Arial"/>
              <a:buNone/>
            </a:pPr>
            <a:r>
              <a:t/>
            </a:r>
            <a:endParaRPr b="0" i="0" sz="2000" u="none" cap="none" strike="noStrike">
              <a:solidFill>
                <a:schemeClr val="dk1"/>
              </a:solidFill>
              <a:latin typeface="Philosopher"/>
              <a:ea typeface="Philosopher"/>
              <a:cs typeface="Philosopher"/>
              <a:sym typeface="Philosopher"/>
            </a:endParaRPr>
          </a:p>
          <a:p>
            <a:pPr indent="-355600" lvl="3" marL="450000" marR="0" rtl="0" algn="l">
              <a:lnSpc>
                <a:spcPct val="115000"/>
              </a:lnSpc>
              <a:spcBef>
                <a:spcPts val="1500"/>
              </a:spcBef>
              <a:spcAft>
                <a:spcPts val="0"/>
              </a:spcAft>
              <a:buClr>
                <a:schemeClr val="dk1"/>
              </a:buClr>
              <a:buSzPts val="2000"/>
              <a:buFont typeface="Philosopher"/>
              <a:buChar char="●"/>
            </a:pPr>
            <a:r>
              <a:rPr b="1" i="0" lang="en-US" sz="2000" u="none" cap="none" strike="noStrike">
                <a:solidFill>
                  <a:schemeClr val="dk1"/>
                </a:solidFill>
                <a:latin typeface="Philosopher"/>
                <a:ea typeface="Philosopher"/>
                <a:cs typeface="Philosopher"/>
                <a:sym typeface="Philosopher"/>
              </a:rPr>
              <a:t>Vježba samorefleksije</a:t>
            </a:r>
            <a:r>
              <a:rPr b="0" i="0" lang="en-US" sz="2000" u="none" cap="none" strike="noStrike">
                <a:solidFill>
                  <a:schemeClr val="dk1"/>
                </a:solidFill>
                <a:latin typeface="Philosopher"/>
                <a:ea typeface="Philosopher"/>
                <a:cs typeface="Philosopher"/>
                <a:sym typeface="Philosopher"/>
              </a:rPr>
              <a:t> (30 minuta)</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Razmislite o tome kako se uvidi iz članka primjenjuju na vaš nastavni kontekst.</a:t>
            </a:r>
            <a:endParaRPr b="0" i="0" sz="2000" u="none" cap="none" strike="noStrike">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Identificirati potencijalne prilike i izazove prilikom angažiranja učenika u netradicionalnim okruženjima.</a:t>
            </a:r>
            <a:endParaRPr b="0" i="0" sz="2000" u="none" cap="none" strike="noStrike">
              <a:solidFill>
                <a:schemeClr val="dk1"/>
              </a:solidFill>
              <a:latin typeface="Philosopher"/>
              <a:ea typeface="Philosopher"/>
              <a:cs typeface="Philosopher"/>
              <a:sym typeface="Philosopher"/>
            </a:endParaRPr>
          </a:p>
        </p:txBody>
      </p:sp>
      <p:pic>
        <p:nvPicPr>
          <p:cNvPr id="121" name="Google Shape;121;p7"/>
          <p:cNvPicPr preferRelativeResize="0"/>
          <p:nvPr/>
        </p:nvPicPr>
        <p:blipFill>
          <a:blip r:embed="rId5">
            <a:alphaModFix/>
          </a:blip>
          <a:stretch>
            <a:fillRect/>
          </a:stretch>
        </p:blipFill>
        <p:spPr>
          <a:xfrm>
            <a:off x="296325" y="6287500"/>
            <a:ext cx="1634550" cy="429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8"/>
          <p:cNvSpPr/>
          <p:nvPr/>
        </p:nvSpPr>
        <p:spPr>
          <a:xfrm rot="10800000">
            <a:off x="5469998" y="1430079"/>
            <a:ext cx="6432602" cy="4813746"/>
          </a:xfrm>
          <a:custGeom>
            <a:rect b="b" l="l" r="r" t="t"/>
            <a:pathLst>
              <a:path extrusionOk="0" h="3835654" w="17385412">
                <a:moveTo>
                  <a:pt x="0" y="0"/>
                </a:moveTo>
                <a:lnTo>
                  <a:pt x="17385412" y="0"/>
                </a:lnTo>
                <a:lnTo>
                  <a:pt x="17385412" y="3835654"/>
                </a:lnTo>
                <a:lnTo>
                  <a:pt x="0" y="3835654"/>
                </a:lnTo>
                <a:close/>
              </a:path>
            </a:pathLst>
          </a:custGeom>
          <a:solidFill>
            <a:srgbClr val="FFCA08"/>
          </a:solidFill>
          <a:ln>
            <a:noFill/>
          </a:ln>
        </p:spPr>
      </p:sp>
      <p:sp>
        <p:nvSpPr>
          <p:cNvPr id="127" name="Google Shape;127;p8"/>
          <p:cNvSpPr txBox="1"/>
          <p:nvPr/>
        </p:nvSpPr>
        <p:spPr>
          <a:xfrm>
            <a:off x="2214900" y="-2"/>
            <a:ext cx="7762200" cy="116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US" sz="2000" u="none" cap="none" strike="noStrike">
                <a:solidFill>
                  <a:schemeClr val="dk1"/>
                </a:solidFill>
                <a:latin typeface="Philosopher"/>
                <a:ea typeface="Philosopher"/>
                <a:cs typeface="Philosopher"/>
                <a:sym typeface="Philosopher"/>
              </a:rPr>
              <a:t>3. Strategije za uključivanje teško dostupnih odraslih učenika putem platformi društvenih medija (I)</a:t>
            </a:r>
            <a:endParaRPr b="1" i="0" sz="2000" u="none" cap="none" strike="noStrike">
              <a:solidFill>
                <a:schemeClr val="dk1"/>
              </a:solidFill>
              <a:latin typeface="Philosopher"/>
              <a:ea typeface="Philosopher"/>
              <a:cs typeface="Philosopher"/>
              <a:sym typeface="Philosopher"/>
            </a:endParaRPr>
          </a:p>
        </p:txBody>
      </p:sp>
      <p:grpSp>
        <p:nvGrpSpPr>
          <p:cNvPr id="128" name="Google Shape;128;p8"/>
          <p:cNvGrpSpPr/>
          <p:nvPr/>
        </p:nvGrpSpPr>
        <p:grpSpPr>
          <a:xfrm>
            <a:off x="5641021" y="960179"/>
            <a:ext cx="909942" cy="258441"/>
            <a:chOff x="5470062" y="1167647"/>
            <a:chExt cx="1251984" cy="358200"/>
          </a:xfrm>
        </p:grpSpPr>
        <p:sp>
          <p:nvSpPr>
            <p:cNvPr id="129" name="Google Shape;129;p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0" name="Google Shape;130;p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1" name="Google Shape;131;p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132" name="Google Shape;132;p8"/>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33" name="Google Shape;133;p8"/>
          <p:cNvSpPr txBox="1"/>
          <p:nvPr/>
        </p:nvSpPr>
        <p:spPr>
          <a:xfrm>
            <a:off x="0" y="1729000"/>
            <a:ext cx="5348400" cy="4215900"/>
          </a:xfrm>
          <a:prstGeom prst="rect">
            <a:avLst/>
          </a:prstGeom>
          <a:noFill/>
          <a:ln>
            <a:noFill/>
          </a:ln>
        </p:spPr>
        <p:txBody>
          <a:bodyPr anchorCtr="0" anchor="ctr" bIns="91425" lIns="91425" spcFirstLastPara="1" rIns="91425" wrap="square" tIns="91425">
            <a:noAutofit/>
          </a:bodyPr>
          <a:lstStyle/>
          <a:p>
            <a:pPr indent="-330200" lvl="0" marL="457200" marR="0" rtl="0" algn="l">
              <a:lnSpc>
                <a:spcPct val="115000"/>
              </a:lnSpc>
              <a:spcBef>
                <a:spcPts val="1500"/>
              </a:spcBef>
              <a:spcAft>
                <a:spcPts val="0"/>
              </a:spcAft>
              <a:buClr>
                <a:schemeClr val="dk1"/>
              </a:buClr>
              <a:buSzPts val="1600"/>
              <a:buFont typeface="Philosopher"/>
              <a:buChar char="●"/>
            </a:pPr>
            <a:r>
              <a:rPr b="0" i="0" lang="en-US" sz="1600" u="none" cap="none" strike="noStrike">
                <a:solidFill>
                  <a:schemeClr val="dk1"/>
                </a:solidFill>
                <a:latin typeface="Philosopher"/>
                <a:ea typeface="Philosopher"/>
                <a:cs typeface="Philosopher"/>
                <a:sym typeface="Philosopher"/>
              </a:rPr>
              <a:t>Resurs 3: Snimanje webinara (1 sat)</a:t>
            </a:r>
            <a:endParaRPr b="0" i="0" sz="1600" u="none" cap="none" strike="noStrike">
              <a:solidFill>
                <a:schemeClr val="dk1"/>
              </a:solidFill>
              <a:latin typeface="Philosopher"/>
              <a:ea typeface="Philosopher"/>
              <a:cs typeface="Philosopher"/>
              <a:sym typeface="Philosopher"/>
            </a:endParaRPr>
          </a:p>
          <a:p>
            <a:pPr indent="-330200" lvl="1" marL="914400" marR="0" rtl="0" algn="l">
              <a:lnSpc>
                <a:spcPct val="115000"/>
              </a:lnSpc>
              <a:spcBef>
                <a:spcPts val="0"/>
              </a:spcBef>
              <a:spcAft>
                <a:spcPts val="0"/>
              </a:spcAft>
              <a:buClr>
                <a:schemeClr val="dk1"/>
              </a:buClr>
              <a:buSzPts val="1600"/>
              <a:buFont typeface="Philosopher"/>
              <a:buChar char="○"/>
            </a:pPr>
            <a:r>
              <a:rPr b="0" i="0" lang="en-US" sz="1600" u="none" cap="none" strike="noStrike">
                <a:solidFill>
                  <a:schemeClr val="dk1"/>
                </a:solidFill>
                <a:latin typeface="Philosopher"/>
                <a:ea typeface="Philosopher"/>
                <a:cs typeface="Philosopher"/>
                <a:sym typeface="Philosopher"/>
              </a:rPr>
              <a:t>Pročitajte članak o tome kako se odrasli učenici prilagođavaju društvenim mrežama kao platformi za e-učenje: </a:t>
            </a:r>
            <a:r>
              <a:rPr b="0" i="0" lang="en-US" sz="1600" u="sng" cap="none" strike="noStrike">
                <a:solidFill>
                  <a:schemeClr val="hlink"/>
                </a:solidFill>
                <a:latin typeface="Philosopher"/>
                <a:ea typeface="Philosopher"/>
                <a:cs typeface="Philosopher"/>
                <a:sym typeface="Philosopher"/>
                <a:hlinkClick r:id="rId4"/>
              </a:rPr>
              <a:t>https://www.researchgate.net/publication/335364325_THE_ADOPTION_OF_SOCIAL_MEDIA_BY_ADULT_LEARNERS_AS_AN_E-LEARNING_PLATFORM</a:t>
            </a:r>
            <a:r>
              <a:rPr b="0" i="0" lang="en-US" sz="1600" u="none" cap="none" strike="noStrike">
                <a:solidFill>
                  <a:schemeClr val="dk1"/>
                </a:solidFill>
                <a:latin typeface="Philosopher"/>
                <a:ea typeface="Philosopher"/>
                <a:cs typeface="Philosopher"/>
                <a:sym typeface="Philosopher"/>
              </a:rPr>
              <a:t> </a:t>
            </a:r>
            <a:endParaRPr b="0" i="0" sz="1600" u="none" cap="none" strike="noStrike">
              <a:solidFill>
                <a:schemeClr val="dk1"/>
              </a:solidFill>
              <a:latin typeface="Philosopher"/>
              <a:ea typeface="Philosopher"/>
              <a:cs typeface="Philosopher"/>
              <a:sym typeface="Philosopher"/>
            </a:endParaRPr>
          </a:p>
          <a:p>
            <a:pPr indent="-317500" lvl="1" marL="914400" marR="0" rtl="0" algn="l">
              <a:lnSpc>
                <a:spcPct val="115000"/>
              </a:lnSpc>
              <a:spcBef>
                <a:spcPts val="0"/>
              </a:spcBef>
              <a:spcAft>
                <a:spcPts val="0"/>
              </a:spcAft>
              <a:buClr>
                <a:schemeClr val="dk1"/>
              </a:buClr>
              <a:buSzPts val="1400"/>
              <a:buFont typeface="Philosopher"/>
              <a:buChar char="○"/>
            </a:pPr>
            <a:r>
              <a:rPr b="0" i="0" lang="en-US" sz="1600" u="none" cap="none" strike="noStrike">
                <a:solidFill>
                  <a:schemeClr val="dk1"/>
                </a:solidFill>
                <a:latin typeface="Philosopher"/>
                <a:ea typeface="Philosopher"/>
                <a:cs typeface="Philosopher"/>
                <a:sym typeface="Philosopher"/>
              </a:rPr>
              <a:t>Za prijevod članka - pokušajte deeple.com </a:t>
            </a:r>
            <a:endParaRPr b="0" i="0" sz="1400" u="none" cap="none" strike="noStrike">
              <a:solidFill>
                <a:schemeClr val="dk1"/>
              </a:solidFill>
              <a:latin typeface="Philosopher"/>
              <a:ea typeface="Philosopher"/>
              <a:cs typeface="Philosopher"/>
              <a:sym typeface="Philosopher"/>
            </a:endParaRPr>
          </a:p>
          <a:p>
            <a:pPr indent="-330200" lvl="1" marL="914400" marR="0" rtl="0" algn="l">
              <a:lnSpc>
                <a:spcPct val="115000"/>
              </a:lnSpc>
              <a:spcBef>
                <a:spcPts val="1000"/>
              </a:spcBef>
              <a:spcAft>
                <a:spcPts val="1000"/>
              </a:spcAft>
              <a:buClr>
                <a:schemeClr val="dk1"/>
              </a:buClr>
              <a:buSzPts val="1600"/>
              <a:buFont typeface="Philosopher"/>
              <a:buChar char="○"/>
            </a:pPr>
            <a:r>
              <a:rPr b="0" i="0" lang="en-US" sz="1600" u="none" cap="none" strike="noStrike">
                <a:solidFill>
                  <a:schemeClr val="dk1"/>
                </a:solidFill>
                <a:latin typeface="Philosopher"/>
                <a:ea typeface="Philosopher"/>
                <a:cs typeface="Philosopher"/>
                <a:sym typeface="Philosopher"/>
              </a:rPr>
              <a:t>Naučite praktične savjete i studije slučaja od edukatora koji su uspješno koristili društvene medije za angažman   - https://epale.ec.europa.eu/en/blog/social-media-adult-learning-benefits-and-uses (koristite mogućnost prevođenja na stranici).</a:t>
            </a:r>
            <a:endParaRPr b="0" i="0" sz="1600" u="none" cap="none" strike="noStrike">
              <a:solidFill>
                <a:schemeClr val="dk1"/>
              </a:solidFill>
              <a:latin typeface="Philosopher"/>
              <a:ea typeface="Philosopher"/>
              <a:cs typeface="Philosopher"/>
              <a:sym typeface="Philosopher"/>
            </a:endParaRPr>
          </a:p>
        </p:txBody>
      </p:sp>
      <p:sp>
        <p:nvSpPr>
          <p:cNvPr id="134" name="Google Shape;134;p8"/>
          <p:cNvSpPr txBox="1"/>
          <p:nvPr/>
        </p:nvSpPr>
        <p:spPr>
          <a:xfrm>
            <a:off x="5638300" y="1532625"/>
            <a:ext cx="6096000" cy="4756200"/>
          </a:xfrm>
          <a:prstGeom prst="rect">
            <a:avLst/>
          </a:prstGeom>
          <a:noFill/>
          <a:ln>
            <a:noFill/>
          </a:ln>
        </p:spPr>
        <p:txBody>
          <a:bodyPr anchorCtr="0" anchor="t" bIns="91425" lIns="91425" spcFirstLastPara="1" rIns="91425" wrap="square" tIns="91425">
            <a:spAutoFit/>
          </a:bodyPr>
          <a:lstStyle/>
          <a:p>
            <a:pPr indent="0" lvl="0" marL="0" marR="0" rtl="0" algn="ctr">
              <a:lnSpc>
                <a:spcPct val="86181"/>
              </a:lnSpc>
              <a:spcBef>
                <a:spcPts val="0"/>
              </a:spcBef>
              <a:spcAft>
                <a:spcPts val="0"/>
              </a:spcAft>
              <a:buClr>
                <a:srgbClr val="000000"/>
              </a:buClr>
              <a:buSzPts val="1400"/>
              <a:buFont typeface="Arial"/>
              <a:buNone/>
            </a:pPr>
            <a:r>
              <a:rPr b="1" i="0" lang="en-US" sz="1400" u="none" cap="none" strike="noStrike">
                <a:solidFill>
                  <a:schemeClr val="dk1"/>
                </a:solidFill>
                <a:latin typeface="Philosopher"/>
                <a:ea typeface="Philosopher"/>
                <a:cs typeface="Philosopher"/>
                <a:sym typeface="Philosopher"/>
              </a:rPr>
              <a:t>„Usvajanje društvenih medija od strane odraslih polaznika kao platforme za e-učenje”</a:t>
            </a:r>
            <a:endParaRPr b="1" i="0" sz="1400" u="none" cap="none" strike="noStrike">
              <a:solidFill>
                <a:schemeClr val="dk1"/>
              </a:solidFill>
              <a:latin typeface="Philosopher"/>
              <a:ea typeface="Philosopher"/>
              <a:cs typeface="Philosopher"/>
              <a:sym typeface="Philosopher"/>
            </a:endParaRPr>
          </a:p>
          <a:p>
            <a:pPr indent="0" lvl="0" marL="0" marR="0" rtl="0" algn="ctr">
              <a:lnSpc>
                <a:spcPct val="89599"/>
              </a:lnSpc>
              <a:spcBef>
                <a:spcPts val="0"/>
              </a:spcBef>
              <a:spcAft>
                <a:spcPts val="0"/>
              </a:spcAft>
              <a:buClr>
                <a:srgbClr val="000000"/>
              </a:buClr>
              <a:buSzPts val="1200"/>
              <a:buFont typeface="Arial"/>
              <a:buNone/>
            </a:pPr>
            <a:r>
              <a:rPr b="0" i="0" lang="en-US" sz="1200" u="none" cap="none" strike="noStrike">
                <a:solidFill>
                  <a:schemeClr val="dk1"/>
                </a:solidFill>
                <a:latin typeface="Philosopher"/>
                <a:ea typeface="Philosopher"/>
                <a:cs typeface="Philosopher"/>
                <a:sym typeface="Philosopher"/>
              </a:rPr>
              <a:t>Moodley, P</a:t>
            </a:r>
            <a:endParaRPr b="0" i="0" sz="1200" u="none" cap="none" strike="noStrike">
              <a:solidFill>
                <a:schemeClr val="dk1"/>
              </a:solidFill>
              <a:latin typeface="Philosopher"/>
              <a:ea typeface="Philosopher"/>
              <a:cs typeface="Philosopher"/>
              <a:sym typeface="Philosopher"/>
            </a:endParaRPr>
          </a:p>
          <a:p>
            <a:pPr indent="0" lvl="0" marL="0" marR="0" rtl="0" algn="ctr">
              <a:lnSpc>
                <a:spcPct val="89599"/>
              </a:lnSpc>
              <a:spcBef>
                <a:spcPts val="0"/>
              </a:spcBef>
              <a:spcAft>
                <a:spcPts val="0"/>
              </a:spcAft>
              <a:buClr>
                <a:srgbClr val="000000"/>
              </a:buClr>
              <a:buSzPts val="500"/>
              <a:buFont typeface="Arial"/>
              <a:buNone/>
            </a:pPr>
            <a:r>
              <a:t/>
            </a:r>
            <a:endParaRPr b="0" i="0" sz="500" u="none" cap="none" strike="noStrike">
              <a:solidFill>
                <a:schemeClr val="dk1"/>
              </a:solidFill>
              <a:latin typeface="Philosopher"/>
              <a:ea typeface="Philosopher"/>
              <a:cs typeface="Philosopher"/>
              <a:sym typeface="Philosopher"/>
            </a:endParaRPr>
          </a:p>
          <a:p>
            <a:pPr indent="0" lvl="0" marL="0" marR="0" rtl="0" algn="l">
              <a:lnSpc>
                <a:spcPct val="86181"/>
              </a:lnSpc>
              <a:spcBef>
                <a:spcPts val="0"/>
              </a:spcBef>
              <a:spcAft>
                <a:spcPts val="0"/>
              </a:spcAft>
              <a:buClr>
                <a:srgbClr val="000000"/>
              </a:buClr>
              <a:buSzPts val="1400"/>
              <a:buFont typeface="Arial"/>
              <a:buNone/>
            </a:pPr>
            <a:r>
              <a:rPr b="0" i="0" lang="en-US" sz="1400" u="none" cap="none" strike="noStrike">
                <a:solidFill>
                  <a:schemeClr val="dk1"/>
                </a:solidFill>
                <a:latin typeface="Philosopher"/>
                <a:ea typeface="Philosopher"/>
                <a:cs typeface="Philosopher"/>
                <a:sym typeface="Philosopher"/>
              </a:rPr>
              <a:t>SAŽETAK:  </a:t>
            </a:r>
            <a:r>
              <a:rPr b="0" i="1" lang="en-US" sz="1400" u="none" cap="none" strike="noStrike">
                <a:solidFill>
                  <a:schemeClr val="dk1"/>
                </a:solidFill>
                <a:latin typeface="Philosopher"/>
                <a:ea typeface="Philosopher"/>
                <a:cs typeface="Philosopher"/>
                <a:sym typeface="Philosopher"/>
              </a:rPr>
              <a:t>Nedavni tehnološki razvoj povećao je platforme i kapacitete za učenje na visokim učilištima. Iako je usvajanje web 2.0 alata od strane studenata i dalje u fokusu diskursa e-učenja, pozornost treba posvetiti odraslim učenicima koji su prisiljeni prilagoditi se bujici tehnološki inovativnih obrazovnih praksi. Ovaj rad istražuje iskustvo odraslih učenika koji koriste društvene medije koji se koriste kao platforma za e-učenje za tečaj iz Metodologije istraživanja (RMBA 201). Tijekom trajanja tečaja postavljena je i praćena Facebook stranica koja se redovito ažurirala slajdovima tečaja (u obliku videozapisa) i obavijestima. Pri odabiru uzorka korištena je tehnika uzorkovanja bez vjerojatnosti. Samo odrasli polaznici koji su pristupili propisanim društvenim mrežama osmišljenim za tečaj imali su pravo sudjelovati u ovom ispitivanju. To je značilo da je za generiranje željenog uzorka korišteno namjerno uzorkovanje. Pedeset i sedam odraslih polaznika ispunilo je upitnik zatvorenog tipa. Studija otkriva da je, iako su odrasli učenici sporo shvaćali koncept društvenih medija kao platforme za e-učenje, njihovo zanimanje eksponencijalno raslo iz tjedna u tjedan. Nadalje, testna razdoblja pokazala su ogromnu aktivnost odraslih učenika na društvenim medijima, što je ukazivalo na korisnost društvenih medija kao platforme za e-učenje.</a:t>
            </a:r>
            <a:endParaRPr b="0" i="1" sz="1400" u="none" cap="none" strike="noStrike">
              <a:solidFill>
                <a:schemeClr val="dk1"/>
              </a:solidFill>
              <a:latin typeface="Philosopher"/>
              <a:ea typeface="Philosopher"/>
              <a:cs typeface="Philosopher"/>
              <a:sym typeface="Philosopher"/>
            </a:endParaRPr>
          </a:p>
        </p:txBody>
      </p:sp>
      <p:pic>
        <p:nvPicPr>
          <p:cNvPr id="135" name="Google Shape;135;p8"/>
          <p:cNvPicPr preferRelativeResize="0"/>
          <p:nvPr/>
        </p:nvPicPr>
        <p:blipFill>
          <a:blip r:embed="rId5">
            <a:alphaModFix/>
          </a:blip>
          <a:stretch>
            <a:fillRect/>
          </a:stretch>
        </p:blipFill>
        <p:spPr>
          <a:xfrm>
            <a:off x="296325" y="6287500"/>
            <a:ext cx="1634550" cy="429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9"/>
          <p:cNvSpPr/>
          <p:nvPr/>
        </p:nvSpPr>
        <p:spPr>
          <a:xfrm>
            <a:off x="6395975" y="3363450"/>
            <a:ext cx="5181600" cy="26746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41" name="Google Shape;141;p9"/>
          <p:cNvSpPr txBox="1"/>
          <p:nvPr/>
        </p:nvSpPr>
        <p:spPr>
          <a:xfrm>
            <a:off x="6395975" y="1444963"/>
            <a:ext cx="5300700" cy="144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US" sz="2400" u="none" cap="none" strike="noStrike">
                <a:solidFill>
                  <a:schemeClr val="dk1"/>
                </a:solidFill>
                <a:latin typeface="Philosopher"/>
                <a:ea typeface="Philosopher"/>
                <a:cs typeface="Philosopher"/>
                <a:sym typeface="Philosopher"/>
              </a:rPr>
              <a:t>3. Strategije za uključivanje teško dostupnih odraslih učenika putem platformi društvenih medija (II)</a:t>
            </a:r>
            <a:endParaRPr b="1" i="0" sz="2400" u="none" cap="none" strike="noStrike">
              <a:solidFill>
                <a:schemeClr val="dk1"/>
              </a:solidFill>
              <a:latin typeface="Philosopher"/>
              <a:ea typeface="Philosopher"/>
              <a:cs typeface="Philosopher"/>
              <a:sym typeface="Philosopher"/>
            </a:endParaRPr>
          </a:p>
        </p:txBody>
      </p:sp>
      <p:grpSp>
        <p:nvGrpSpPr>
          <p:cNvPr id="142" name="Google Shape;142;p9"/>
          <p:cNvGrpSpPr/>
          <p:nvPr/>
        </p:nvGrpSpPr>
        <p:grpSpPr>
          <a:xfrm>
            <a:off x="2719261" y="4198510"/>
            <a:ext cx="1251984" cy="358200"/>
            <a:chOff x="5470062" y="1167647"/>
            <a:chExt cx="1251984" cy="358200"/>
          </a:xfrm>
        </p:grpSpPr>
        <p:sp>
          <p:nvSpPr>
            <p:cNvPr id="143" name="Google Shape;143;p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p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5" name="Google Shape;145;p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  Description automatically generated" id="146" name="Google Shape;146;p9"/>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47" name="Google Shape;147;p9"/>
          <p:cNvSpPr txBox="1"/>
          <p:nvPr/>
        </p:nvSpPr>
        <p:spPr>
          <a:xfrm>
            <a:off x="6487675" y="3118800"/>
            <a:ext cx="4917900" cy="2670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500"/>
              </a:spcBef>
              <a:spcAft>
                <a:spcPts val="0"/>
              </a:spcAft>
              <a:buClr>
                <a:srgbClr val="000000"/>
              </a:buClr>
              <a:buSzPts val="2000"/>
              <a:buFont typeface="Arial"/>
              <a:buNone/>
            </a:pPr>
            <a:r>
              <a:t/>
            </a:r>
            <a:endParaRPr b="0" i="0" sz="2000" u="none" cap="none" strike="noStrike">
              <a:solidFill>
                <a:schemeClr val="dk1"/>
              </a:solidFill>
              <a:latin typeface="Philosopher"/>
              <a:ea typeface="Philosopher"/>
              <a:cs typeface="Philosopher"/>
              <a:sym typeface="Philosopher"/>
            </a:endParaRPr>
          </a:p>
          <a:p>
            <a:pPr indent="-355600" lvl="3" marL="450000" marR="0" rtl="0" algn="l">
              <a:lnSpc>
                <a:spcPct val="115000"/>
              </a:lnSpc>
              <a:spcBef>
                <a:spcPts val="1500"/>
              </a:spcBef>
              <a:spcAft>
                <a:spcPts val="0"/>
              </a:spcAft>
              <a:buClr>
                <a:schemeClr val="dk1"/>
              </a:buClr>
              <a:buSzPts val="2000"/>
              <a:buFont typeface="Philosopher"/>
              <a:buChar char="●"/>
            </a:pPr>
            <a:r>
              <a:rPr b="1" i="0" lang="en-US" sz="2000" u="none" cap="none" strike="noStrike">
                <a:solidFill>
                  <a:schemeClr val="dk1"/>
                </a:solidFill>
                <a:latin typeface="Philosopher"/>
                <a:ea typeface="Philosopher"/>
                <a:cs typeface="Philosopher"/>
                <a:sym typeface="Philosopher"/>
              </a:rPr>
              <a:t>Vježba samorefleksije</a:t>
            </a:r>
            <a:r>
              <a:rPr b="0" i="0" lang="en-US" sz="2000" u="none" cap="none" strike="noStrike">
                <a:solidFill>
                  <a:schemeClr val="dk1"/>
                </a:solidFill>
                <a:latin typeface="Philosopher"/>
                <a:ea typeface="Philosopher"/>
                <a:cs typeface="Philosopher"/>
                <a:sym typeface="Philosopher"/>
              </a:rPr>
              <a:t> (30 minuta)</a:t>
            </a:r>
            <a:endParaRPr b="0" i="0" sz="2000" u="none" cap="none" strike="noStrike">
              <a:solidFill>
                <a:schemeClr val="dk1"/>
              </a:solidFill>
              <a:latin typeface="Philosopher"/>
              <a:ea typeface="Philosopher"/>
              <a:cs typeface="Philosopher"/>
              <a:sym typeface="Philosopher"/>
            </a:endParaRPr>
          </a:p>
          <a:p>
            <a:pPr indent="-355599" lvl="4" marL="899999"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Zabilježite ključne zaključke iz članka i bloga.</a:t>
            </a:r>
            <a:endParaRPr b="0" i="0" sz="2000" u="none" cap="none" strike="noStrike">
              <a:solidFill>
                <a:schemeClr val="dk1"/>
              </a:solidFill>
              <a:latin typeface="Philosopher"/>
              <a:ea typeface="Philosopher"/>
              <a:cs typeface="Philosopher"/>
              <a:sym typeface="Philosopher"/>
            </a:endParaRPr>
          </a:p>
          <a:p>
            <a:pPr indent="-355599" lvl="4" marL="899999" marR="0" rtl="0" algn="l">
              <a:lnSpc>
                <a:spcPct val="115000"/>
              </a:lnSpc>
              <a:spcBef>
                <a:spcPts val="0"/>
              </a:spcBef>
              <a:spcAft>
                <a:spcPts val="0"/>
              </a:spcAft>
              <a:buClr>
                <a:schemeClr val="dk1"/>
              </a:buClr>
              <a:buSzPts val="2000"/>
              <a:buFont typeface="Philosopher"/>
              <a:buChar char="○"/>
            </a:pPr>
            <a:r>
              <a:rPr b="0" i="0" lang="en-US" sz="2000" u="none" cap="none" strike="noStrike">
                <a:solidFill>
                  <a:schemeClr val="dk1"/>
                </a:solidFill>
                <a:latin typeface="Philosopher"/>
                <a:ea typeface="Philosopher"/>
                <a:cs typeface="Philosopher"/>
                <a:sym typeface="Philosopher"/>
              </a:rPr>
              <a:t>Razmislite o načinima na koje biste mogli prilagoditi strategije društvenih medija kako biste se povezali sa svojim učenicima.</a:t>
            </a:r>
            <a:endParaRPr b="0" i="0" sz="2000" u="none" cap="none" strike="noStrike">
              <a:solidFill>
                <a:schemeClr val="dk1"/>
              </a:solidFill>
              <a:latin typeface="Philosopher"/>
              <a:ea typeface="Philosopher"/>
              <a:cs typeface="Philosopher"/>
              <a:sym typeface="Philosopher"/>
            </a:endParaRPr>
          </a:p>
        </p:txBody>
      </p:sp>
      <p:sp>
        <p:nvSpPr>
          <p:cNvPr id="148" name="Google Shape;148;p9"/>
          <p:cNvSpPr/>
          <p:nvPr/>
        </p:nvSpPr>
        <p:spPr>
          <a:xfrm>
            <a:off x="595550" y="394100"/>
            <a:ext cx="5499403" cy="3567674"/>
          </a:xfrm>
          <a:custGeom>
            <a:rect b="b" l="l" r="r" t="t"/>
            <a:pathLst>
              <a:path extrusionOk="0" h="5446831" w="8694708">
                <a:moveTo>
                  <a:pt x="0" y="0"/>
                </a:moveTo>
                <a:lnTo>
                  <a:pt x="8694708" y="0"/>
                </a:lnTo>
                <a:lnTo>
                  <a:pt x="8694708" y="5446832"/>
                </a:lnTo>
                <a:lnTo>
                  <a:pt x="0" y="5446832"/>
                </a:lnTo>
                <a:lnTo>
                  <a:pt x="0" y="0"/>
                </a:lnTo>
                <a:close/>
              </a:path>
            </a:pathLst>
          </a:custGeom>
          <a:blipFill rotWithShape="1">
            <a:blip r:embed="rId4">
              <a:alphaModFix/>
            </a:blip>
            <a:stretch>
              <a:fillRect b="-6427" l="0" r="0" t="-7678"/>
            </a:stretch>
          </a:blipFill>
          <a:ln>
            <a:noFill/>
          </a:ln>
        </p:spPr>
      </p:sp>
      <p:pic>
        <p:nvPicPr>
          <p:cNvPr id="149" name="Google Shape;149;p9"/>
          <p:cNvPicPr preferRelativeResize="0"/>
          <p:nvPr/>
        </p:nvPicPr>
        <p:blipFill>
          <a:blip r:embed="rId5">
            <a:alphaModFix/>
          </a:blip>
          <a:stretch>
            <a:fillRect/>
          </a:stretch>
        </p:blipFill>
        <p:spPr>
          <a:xfrm>
            <a:off x="296325" y="6287500"/>
            <a:ext cx="1634550" cy="429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Ivone</dc:creator>
</cp:coreProperties>
</file>