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</p:sldIdLst>
  <p:sldSz cy="6858000" cx="12192000"/>
  <p:notesSz cx="6858000" cy="9144000"/>
  <p:embeddedFontLst>
    <p:embeddedFont>
      <p:font typeface="Roboto"/>
      <p:regular r:id="rId77"/>
      <p:bold r:id="rId78"/>
      <p:italic r:id="rId79"/>
      <p:boldItalic r:id="rId80"/>
    </p:embeddedFont>
    <p:embeddedFont>
      <p:font typeface="Noto Sans"/>
      <p:regular r:id="rId81"/>
      <p:bold r:id="rId82"/>
      <p:italic r:id="rId83"/>
      <p:boldItalic r:id="rId84"/>
    </p:embeddedFont>
    <p:embeddedFont>
      <p:font typeface="Philosopher"/>
      <p:regular r:id="rId85"/>
      <p:bold r:id="rId86"/>
      <p:italic r:id="rId87"/>
      <p:boldItalic r:id="rId8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89" roundtripDataSignature="AMtx7mgwqBf3k4PPcgSNNcvV7cWbuUQK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NotoSans-boldItalic.fntdata"/><Relationship Id="rId83" Type="http://schemas.openxmlformats.org/officeDocument/2006/relationships/font" Target="fonts/NotoSans-italic.fntdata"/><Relationship Id="rId42" Type="http://schemas.openxmlformats.org/officeDocument/2006/relationships/slide" Target="slides/slide37.xml"/><Relationship Id="rId86" Type="http://schemas.openxmlformats.org/officeDocument/2006/relationships/font" Target="fonts/Philosopher-bold.fntdata"/><Relationship Id="rId41" Type="http://schemas.openxmlformats.org/officeDocument/2006/relationships/slide" Target="slides/slide36.xml"/><Relationship Id="rId85" Type="http://schemas.openxmlformats.org/officeDocument/2006/relationships/font" Target="fonts/Philosopher-regular.fntdata"/><Relationship Id="rId44" Type="http://schemas.openxmlformats.org/officeDocument/2006/relationships/slide" Target="slides/slide39.xml"/><Relationship Id="rId88" Type="http://schemas.openxmlformats.org/officeDocument/2006/relationships/font" Target="fonts/Philosopher-boldItalic.fntdata"/><Relationship Id="rId43" Type="http://schemas.openxmlformats.org/officeDocument/2006/relationships/slide" Target="slides/slide38.xml"/><Relationship Id="rId87" Type="http://schemas.openxmlformats.org/officeDocument/2006/relationships/font" Target="fonts/Philosopher-italic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customschemas.google.com/relationships/presentationmetadata" Target="metadata"/><Relationship Id="rId80" Type="http://schemas.openxmlformats.org/officeDocument/2006/relationships/font" Target="fonts/Roboto-boldItalic.fntdata"/><Relationship Id="rId82" Type="http://schemas.openxmlformats.org/officeDocument/2006/relationships/font" Target="fonts/NotoSans-bold.fntdata"/><Relationship Id="rId81" Type="http://schemas.openxmlformats.org/officeDocument/2006/relationships/font" Target="fonts/NotoSa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font" Target="fonts/Roboto-regular.fntdata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font" Target="fonts/Roboto-italic.fntdata"/><Relationship Id="rId34" Type="http://schemas.openxmlformats.org/officeDocument/2006/relationships/slide" Target="slides/slide29.xml"/><Relationship Id="rId78" Type="http://schemas.openxmlformats.org/officeDocument/2006/relationships/font" Target="fonts/Roboto-bold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" name="Google Shape;3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Dodijeljeno vrijeme: 30 minuta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Ovaj ledolomac neće samo pomoći sudionicima da se upoznaju s digitalnim alatima koje mogu koristiti za stvaranje resursa za mikro učenje, već i za poticanje izgradnje tima i komunikacijskih vještina.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Upotrijebite ovaj popis digitalnih alata, platformi ili aplikacija. Svaki tim trebao bi dobiti najmanje 3 stavke.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Artikulirajte 360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Genijalno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Mentimetar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Kreator Docebo sadržaja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77" name="Google Shape;17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Dodijeljeno vrijeme: 30 minuta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Ovaj ledolomac neće samo pomoći sudionicima da se upoznaju s digitalnim alatima koje mogu koristiti za stvaranje resursa za mikro učenje, već i za poticanje izgradnje tima i komunikacijskih vještina.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Upotrijebite ovaj popis digitalnih alata, platformi ili aplikacija. Svaki tim trebao bi dobiti najmanje 3 stavke.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Artikulirajte 360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Genijalno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Mentimetar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Kreator Docebo sadržaja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91" name="Google Shape;19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Dodijeljeno vrijeme: 25 minuta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11" name="Google Shape;21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30" name="Google Shape;23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50" name="Google Shape;25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70" name="Google Shape;270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83" name="Google Shape;28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96" name="Google Shape;29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09" name="Google Shape;30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akademski sat = 45 minuta</a:t>
            </a:r>
            <a:endParaRPr/>
          </a:p>
        </p:txBody>
      </p:sp>
      <p:sp>
        <p:nvSpPr>
          <p:cNvPr id="45" name="Google Shape;4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22" name="Google Shape;322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35" name="Google Shape;335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48" name="Google Shape;34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61" name="Google Shape;361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74" name="Google Shape;374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Dodijeljeno vrijeme: 150 minuta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7" name="Google Shape;387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96" name="Google Shape;396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11" name="Google Shape;411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24" name="Google Shape;424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37" name="Google Shape;437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" name="Google Shape;6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Upotrijebite ovaj popis digitalnih alata, platformi ili aplikacija. Neki od njih upoznaju se s videozapisom. Možete ih pronaći na slajdovima 20 do 28.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Artikulirajte 360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Genijalno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Mentimetar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Kreator Docebo sadržaja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60" name="Google Shape;460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Dodijeljeno vrijeme: 30 minuta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Ovaj ledolomac neće samo pomoći sudionicima da se upoznaju s digitalnim alatima koje mogu koristiti za stvaranje resursa za mikro učenje, već i za poticanje izgradnje tima i komunikacijskih vještina.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Upotrijebite ovaj popis digitalnih alata, platformi ili aplikacija. Svaki tim trebao bi dobiti najmanje 3 stavke.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Artikulirajte 360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Genijalno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Mentimetar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Kreator Docebo sadržaja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73" name="Google Shape;473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Dodijeljeno vrijeme: 35 minuta</a:t>
            </a:r>
            <a:endParaRPr/>
          </a:p>
        </p:txBody>
      </p:sp>
      <p:sp>
        <p:nvSpPr>
          <p:cNvPr id="493" name="Google Shape;493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02" name="Google Shape;502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17" name="Google Shape;517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29" name="Google Shape;529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45" name="Google Shape;545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1" name="Google Shape;561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07" name="Google Shape;607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Dodijeljeno vrijeme: 30 minuta</a:t>
            </a:r>
            <a:endParaRPr/>
          </a:p>
        </p:txBody>
      </p:sp>
      <p:sp>
        <p:nvSpPr>
          <p:cNvPr id="86" name="Google Shape;8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Dodijeljeno vrijeme: 35 minuta</a:t>
            </a:r>
            <a:endParaRPr/>
          </a:p>
        </p:txBody>
      </p:sp>
      <p:sp>
        <p:nvSpPr>
          <p:cNvPr id="620" name="Google Shape;620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29" name="Google Shape;629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44" name="Google Shape;644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56" name="Google Shape;656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68" name="Google Shape;668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80" name="Google Shape;680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92" name="Google Shape;692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04" name="Google Shape;704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17" name="Google Shape;717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30" name="Google Shape;730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44" name="Google Shape;744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Dodijeljeno vrijeme: 35 minuta</a:t>
            </a:r>
            <a:endParaRPr/>
          </a:p>
        </p:txBody>
      </p:sp>
      <p:sp>
        <p:nvSpPr>
          <p:cNvPr id="772" name="Google Shape;772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81" name="Google Shape;781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96" name="Google Shape;796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06" name="Google Shape;806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19" name="Google Shape;819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34" name="Google Shape;834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49" name="Google Shape;849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63" name="Google Shape;863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78" name="Google Shape;878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91" name="Google Shape;891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06" name="Google Shape;906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21" name="Google Shape;921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36" name="Google Shape;936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49" name="Google Shape;949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62" name="Google Shape;962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74" name="Google Shape;974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87" name="Google Shape;987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Dodijeljeno vrijeme: 10 minuta</a:t>
            </a:r>
            <a:endParaRPr/>
          </a:p>
        </p:txBody>
      </p:sp>
      <p:sp>
        <p:nvSpPr>
          <p:cNvPr id="999" name="Google Shape;999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Dodijeljeno vrijeme: 10 minuta</a:t>
            </a:r>
            <a:endParaRPr/>
          </a:p>
        </p:txBody>
      </p:sp>
      <p:sp>
        <p:nvSpPr>
          <p:cNvPr id="1013" name="Google Shape;1013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Dodijeljeno vrijeme: 30 minuta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Ovaj ledolomac neće samo pomoći sudionicima da se upoznaju s digitalnim alatima koje mogu koristiti za stvaranje resursa za mikro učenje, već i za poticanje izgradnje tima i komunikacijskih vještina.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Upotrijebite ovaj popis digitalnih alata, platformi ili aplikacija. Svaki tim trebao bi dobiti najmanje 3 stavke.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Artikulirajte 360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Genijalno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Mentimetar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Kreator Docebo sadržaja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17" name="Google Shape;11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5" name="Google Shape;1025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4" name="Google Shape;1034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Dodijeljeno vrijeme: 30 minuta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Ovaj ledolomac neće samo pomoći sudionicima da se upoznaju s digitalnim alatima koje mogu koristiti za stvaranje resursa za mikro učenje, već i za poticanje izgradnje tima i komunikacijskih vještina.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Upotrijebite ovaj popis digitalnih alata, platformi ili aplikacija. Svaki tim trebao bi dobiti najmanje 3 stavke.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Artikulirajte 360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Genijalno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Mentimetar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Kreator Docebo sadržaja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Dodijeljeno vrijeme: 30 minuta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Ovaj ledolomac neće samo pomoći sudionicima da se upoznaju s digitalnim alatima koje mogu koristiti za stvaranje resursa za mikro učenje, već i za poticanje izgradnje tima i komunikacijskih vještina.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Upotrijebite ovaj popis digitalnih alata, platformi ili aplikacija. Svaki tim trebao bi dobiti najmanje 3 stavke.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Artikulirajte 360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Adobe Captivate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Camtasia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H5P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iSpring Suite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Canva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Kahoot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Quizlet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Genijalno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Mentimetar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Elucidat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Easygenerator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Lectora Inspire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EdApp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Kreator Docebo sadržaja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WizIQ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Powtoon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Vyond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Prezi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Philosopher"/>
                <a:ea typeface="Philosopher"/>
                <a:cs typeface="Philosopher"/>
                <a:sym typeface="Philosopher"/>
              </a:rPr>
              <a:t>Animaker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9" name="Google Shape;15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3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2"/>
          <p:cNvSpPr/>
          <p:nvPr>
            <p:ph idx="2" type="pic"/>
          </p:nvPr>
        </p:nvSpPr>
        <p:spPr>
          <a:xfrm>
            <a:off x="0" y="1936063"/>
            <a:ext cx="12192000" cy="298587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4"/>
          <p:cNvSpPr/>
          <p:nvPr>
            <p:ph idx="2" type="pic"/>
          </p:nvPr>
        </p:nvSpPr>
        <p:spPr>
          <a:xfrm>
            <a:off x="1662112" y="632949"/>
            <a:ext cx="2771775" cy="37560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5"/>
          <p:cNvSpPr/>
          <p:nvPr>
            <p:ph idx="2" type="pic"/>
          </p:nvPr>
        </p:nvSpPr>
        <p:spPr>
          <a:xfrm>
            <a:off x="2100262" y="573087"/>
            <a:ext cx="3995738" cy="57118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6"/>
          <p:cNvSpPr/>
          <p:nvPr>
            <p:ph idx="2" type="pic"/>
          </p:nvPr>
        </p:nvSpPr>
        <p:spPr>
          <a:xfrm>
            <a:off x="5068887" y="2402681"/>
            <a:ext cx="2054225" cy="20526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7"/>
          <p:cNvSpPr/>
          <p:nvPr>
            <p:ph idx="2" type="pic"/>
          </p:nvPr>
        </p:nvSpPr>
        <p:spPr>
          <a:xfrm>
            <a:off x="5360279" y="2700362"/>
            <a:ext cx="6096000" cy="34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9"/>
          <p:cNvSpPr/>
          <p:nvPr>
            <p:ph idx="2" type="pic"/>
          </p:nvPr>
        </p:nvSpPr>
        <p:spPr>
          <a:xfrm>
            <a:off x="1319669" y="2525150"/>
            <a:ext cx="2116082" cy="2117188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79"/>
          <p:cNvSpPr/>
          <p:nvPr>
            <p:ph idx="3" type="pic"/>
          </p:nvPr>
        </p:nvSpPr>
        <p:spPr>
          <a:xfrm>
            <a:off x="3788433" y="2525150"/>
            <a:ext cx="2116082" cy="2117188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79"/>
          <p:cNvSpPr/>
          <p:nvPr>
            <p:ph idx="4" type="pic"/>
          </p:nvPr>
        </p:nvSpPr>
        <p:spPr>
          <a:xfrm>
            <a:off x="6257197" y="2525150"/>
            <a:ext cx="2116082" cy="2117188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79"/>
          <p:cNvSpPr/>
          <p:nvPr>
            <p:ph idx="5" type="pic"/>
          </p:nvPr>
        </p:nvSpPr>
        <p:spPr>
          <a:xfrm>
            <a:off x="8725961" y="2525150"/>
            <a:ext cx="2116082" cy="21171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0"/>
          <p:cNvSpPr/>
          <p:nvPr>
            <p:ph idx="2" type="pic"/>
          </p:nvPr>
        </p:nvSpPr>
        <p:spPr>
          <a:xfrm>
            <a:off x="626302" y="0"/>
            <a:ext cx="2918564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1"/>
          <p:cNvSpPr/>
          <p:nvPr>
            <p:ph idx="2" type="pic"/>
          </p:nvPr>
        </p:nvSpPr>
        <p:spPr>
          <a:xfrm>
            <a:off x="0" y="0"/>
            <a:ext cx="12192000" cy="47831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7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Relationship Id="rId7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38.png"/><Relationship Id="rId5" Type="http://schemas.openxmlformats.org/officeDocument/2006/relationships/image" Target="../media/image54.png"/><Relationship Id="rId6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36.png"/><Relationship Id="rId5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21.jpg"/><Relationship Id="rId11" Type="http://schemas.openxmlformats.org/officeDocument/2006/relationships/hyperlink" Target="https://padlet.com" TargetMode="External"/><Relationship Id="rId10" Type="http://schemas.openxmlformats.org/officeDocument/2006/relationships/hyperlink" Target="https://jamboard.google.com" TargetMode="External"/><Relationship Id="rId12" Type="http://schemas.openxmlformats.org/officeDocument/2006/relationships/image" Target="../media/image1.png"/><Relationship Id="rId9" Type="http://schemas.openxmlformats.org/officeDocument/2006/relationships/image" Target="../media/image19.jpg"/><Relationship Id="rId5" Type="http://schemas.openxmlformats.org/officeDocument/2006/relationships/hyperlink" Target="https://www.mentimeter.com" TargetMode="External"/><Relationship Id="rId6" Type="http://schemas.openxmlformats.org/officeDocument/2006/relationships/image" Target="../media/image27.png"/><Relationship Id="rId7" Type="http://schemas.openxmlformats.org/officeDocument/2006/relationships/hyperlink" Target="https://kahoot.com" TargetMode="External"/><Relationship Id="rId8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0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1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44.png"/><Relationship Id="rId6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35.png"/><Relationship Id="rId7" Type="http://schemas.openxmlformats.org/officeDocument/2006/relationships/image" Target="../media/image30.png"/><Relationship Id="rId8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70.png"/><Relationship Id="rId6" Type="http://schemas.openxmlformats.org/officeDocument/2006/relationships/image" Target="../media/image42.png"/><Relationship Id="rId7" Type="http://schemas.openxmlformats.org/officeDocument/2006/relationships/image" Target="../media/image37.png"/><Relationship Id="rId8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png"/><Relationship Id="rId4" Type="http://schemas.openxmlformats.org/officeDocument/2006/relationships/image" Target="../media/image41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15.png"/><Relationship Id="rId6" Type="http://schemas.openxmlformats.org/officeDocument/2006/relationships/image" Target="../media/image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png"/><Relationship Id="rId4" Type="http://schemas.openxmlformats.org/officeDocument/2006/relationships/image" Target="../media/image39.png"/><Relationship Id="rId5" Type="http://schemas.openxmlformats.org/officeDocument/2006/relationships/image" Target="../media/image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32.png"/><Relationship Id="rId6" Type="http://schemas.openxmlformats.org/officeDocument/2006/relationships/image" Target="../media/image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8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4.jp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2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5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1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0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hyperlink" Target="https://www.youtube.com/watch?v=-7UI-dTbMr0" TargetMode="External"/><Relationship Id="rId5" Type="http://schemas.openxmlformats.org/officeDocument/2006/relationships/image" Target="../media/image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2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6.jp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5.jp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3.jp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1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.png"/><Relationship Id="rId4" Type="http://schemas.openxmlformats.org/officeDocument/2006/relationships/image" Target="../media/image65.jpg"/><Relationship Id="rId11" Type="http://schemas.openxmlformats.org/officeDocument/2006/relationships/image" Target="../media/image71.png"/><Relationship Id="rId10" Type="http://schemas.openxmlformats.org/officeDocument/2006/relationships/image" Target="../media/image72.jpg"/><Relationship Id="rId12" Type="http://schemas.openxmlformats.org/officeDocument/2006/relationships/image" Target="../media/image1.png"/><Relationship Id="rId9" Type="http://schemas.openxmlformats.org/officeDocument/2006/relationships/image" Target="../media/image76.png"/><Relationship Id="rId5" Type="http://schemas.openxmlformats.org/officeDocument/2006/relationships/image" Target="../media/image57.jpg"/><Relationship Id="rId6" Type="http://schemas.openxmlformats.org/officeDocument/2006/relationships/image" Target="../media/image68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logo  Description automatically generated" id="37" name="Google Shape;37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216" l="0" r="0" t="1021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"/>
          <p:cNvSpPr/>
          <p:nvPr/>
        </p:nvSpPr>
        <p:spPr>
          <a:xfrm>
            <a:off x="0" y="817419"/>
            <a:ext cx="5529943" cy="1457696"/>
          </a:xfrm>
          <a:prstGeom prst="rect">
            <a:avLst/>
          </a:prstGeom>
          <a:solidFill>
            <a:schemeClr val="accent1">
              <a:alpha val="6901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"/>
          <p:cNvSpPr txBox="1"/>
          <p:nvPr/>
        </p:nvSpPr>
        <p:spPr>
          <a:xfrm>
            <a:off x="745723" y="914717"/>
            <a:ext cx="4038496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Stručno usavršavanje za edukatore odraslih</a:t>
            </a:r>
            <a:endParaRPr b="1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0" name="Google Shape;40;p1"/>
          <p:cNvSpPr/>
          <p:nvPr/>
        </p:nvSpPr>
        <p:spPr>
          <a:xfrm>
            <a:off x="1" y="2484337"/>
            <a:ext cx="4332514" cy="1889327"/>
          </a:xfrm>
          <a:prstGeom prst="rect">
            <a:avLst/>
          </a:prstGeom>
          <a:solidFill>
            <a:schemeClr val="accent1">
              <a:alpha val="6901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1"/>
          <p:cNvSpPr txBox="1"/>
          <p:nvPr/>
        </p:nvSpPr>
        <p:spPr>
          <a:xfrm>
            <a:off x="348447" y="2581635"/>
            <a:ext cx="3853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Modul 3:</a:t>
            </a:r>
            <a:br>
              <a:rPr b="1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0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Uvod u strategije angažmana u digitalnim okruženjima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"/>
          <p:cNvSpPr txBox="1"/>
          <p:nvPr/>
        </p:nvSpPr>
        <p:spPr>
          <a:xfrm>
            <a:off x="3071701" y="426600"/>
            <a:ext cx="6048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Grupna rasprava o izazovima i mogućnostima angažmana</a:t>
            </a:r>
            <a:endParaRPr b="1" i="0" sz="25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80" name="Google Shape;180;p10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181" name="Google Shape;181;p10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184" name="Google Shape;18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0"/>
          <p:cNvSpPr txBox="1"/>
          <p:nvPr/>
        </p:nvSpPr>
        <p:spPr>
          <a:xfrm>
            <a:off x="718325" y="1758375"/>
            <a:ext cx="73101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AutoNum type="arabicPeriod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Napravite male grupe za raspravu (3-4 člana po grupi);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AutoNum type="arabicPeriod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Podijelite svoje uvide i iskustva povezana s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izazovima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i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prilikama za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angažman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b="1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AutoNum type="arabicPeriod"/>
            </a:pPr>
            <a: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S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bira glasnogovornika koji će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podijeliti ključne zaključke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s većom skupinom tijekom sažetka.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86" name="Google Shape;186;p10"/>
          <p:cNvSpPr txBox="1"/>
          <p:nvPr/>
        </p:nvSpPr>
        <p:spPr>
          <a:xfrm>
            <a:off x="6277700" y="3879375"/>
            <a:ext cx="57765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Prijedlozi za PITANJA za raspravu:</a:t>
            </a:r>
            <a:br>
              <a:rPr b="1" i="0" lang="en-US" sz="2000" u="sng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b="1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"S kojim ste se izazovima susreli u uključivanju odraslih učenika u digitalne postavke?"</a:t>
            </a:r>
            <a:b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"Koje strategije smatrate učinkovitima u promicanju angažmana?" 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87" name="Google Shape;187;p10"/>
          <p:cNvSpPr/>
          <p:nvPr/>
        </p:nvSpPr>
        <p:spPr>
          <a:xfrm flipH="1">
            <a:off x="-10" y="2606350"/>
            <a:ext cx="6047985" cy="4251647"/>
          </a:xfrm>
          <a:custGeom>
            <a:rect b="b" l="l" r="r" t="t"/>
            <a:pathLst>
              <a:path extrusionOk="0" h="5364854" w="7286729">
                <a:moveTo>
                  <a:pt x="7286729" y="0"/>
                </a:moveTo>
                <a:lnTo>
                  <a:pt x="0" y="0"/>
                </a:lnTo>
                <a:lnTo>
                  <a:pt x="0" y="5364854"/>
                </a:lnTo>
                <a:lnTo>
                  <a:pt x="7286729" y="5364854"/>
                </a:lnTo>
                <a:lnTo>
                  <a:pt x="7286729" y="0"/>
                </a:lnTo>
                <a:close/>
              </a:path>
            </a:pathLst>
          </a:custGeom>
          <a:blipFill rotWithShape="1">
            <a:blip r:embed="rId4">
              <a:alphaModFix amt="14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"/>
          <p:cNvSpPr txBox="1"/>
          <p:nvPr/>
        </p:nvSpPr>
        <p:spPr>
          <a:xfrm>
            <a:off x="3071701" y="2632325"/>
            <a:ext cx="6048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Pitanja i odgovori i sažetak.</a:t>
            </a:r>
            <a:endParaRPr b="1" i="0" sz="25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94" name="Google Shape;194;p11"/>
          <p:cNvGrpSpPr/>
          <p:nvPr/>
        </p:nvGrpSpPr>
        <p:grpSpPr>
          <a:xfrm>
            <a:off x="5470012" y="3428997"/>
            <a:ext cx="1251984" cy="358200"/>
            <a:chOff x="5470062" y="1167647"/>
            <a:chExt cx="1251984" cy="358200"/>
          </a:xfrm>
        </p:grpSpPr>
        <p:sp>
          <p:nvSpPr>
            <p:cNvPr id="195" name="Google Shape;195;p11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198" name="Google Shape;19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"/>
          <p:cNvSpPr/>
          <p:nvPr/>
        </p:nvSpPr>
        <p:spPr>
          <a:xfrm>
            <a:off x="3824064" y="1076946"/>
            <a:ext cx="4543871" cy="470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ogo  Description automatically generated" id="205" name="Google Shape;205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652" r="14652" t="0"/>
          <a:stretch/>
        </p:blipFill>
        <p:spPr>
          <a:xfrm>
            <a:off x="5068883" y="2238750"/>
            <a:ext cx="205422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2"/>
          <p:cNvSpPr txBox="1"/>
          <p:nvPr/>
        </p:nvSpPr>
        <p:spPr>
          <a:xfrm>
            <a:off x="5494954" y="1678900"/>
            <a:ext cx="120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Sesija 2 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07" name="Google Shape;207;p12"/>
          <p:cNvSpPr txBox="1"/>
          <p:nvPr/>
        </p:nvSpPr>
        <p:spPr>
          <a:xfrm>
            <a:off x="4173742" y="4546933"/>
            <a:ext cx="38445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Osmišljavanje privlačnih obrazovnih iskustava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8" name="Google Shape;20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/>
          <p:nvPr/>
        </p:nvSpPr>
        <p:spPr>
          <a:xfrm>
            <a:off x="7389925" y="5370925"/>
            <a:ext cx="3686700" cy="85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3"/>
          <p:cNvSpPr txBox="1"/>
          <p:nvPr/>
        </p:nvSpPr>
        <p:spPr>
          <a:xfrm>
            <a:off x="3897906" y="636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Sažetak prethodne sesije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15" name="Google Shape;215;p13"/>
          <p:cNvGrpSpPr/>
          <p:nvPr/>
        </p:nvGrpSpPr>
        <p:grpSpPr>
          <a:xfrm>
            <a:off x="5470062" y="1349322"/>
            <a:ext cx="1251876" cy="358096"/>
            <a:chOff x="5470062" y="1167647"/>
            <a:chExt cx="1251876" cy="358096"/>
          </a:xfrm>
        </p:grpSpPr>
        <p:sp>
          <p:nvSpPr>
            <p:cNvPr id="216" name="Google Shape;216;p13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219" name="Google Shape;21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3"/>
          <p:cNvSpPr txBox="1"/>
          <p:nvPr/>
        </p:nvSpPr>
        <p:spPr>
          <a:xfrm>
            <a:off x="2334975" y="2448838"/>
            <a:ext cx="5820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Digitalna okruženja</a:t>
            </a:r>
            <a:endParaRPr b="0" i="0" sz="27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21" name="Google Shape;221;p13"/>
          <p:cNvSpPr txBox="1"/>
          <p:nvPr/>
        </p:nvSpPr>
        <p:spPr>
          <a:xfrm>
            <a:off x="7389925" y="5370925"/>
            <a:ext cx="37515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Ova sesija?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22" name="Google Shape;222;p13"/>
          <p:cNvSpPr/>
          <p:nvPr/>
        </p:nvSpPr>
        <p:spPr>
          <a:xfrm>
            <a:off x="2334964" y="4154971"/>
            <a:ext cx="1068271" cy="1001504"/>
          </a:xfrm>
          <a:custGeom>
            <a:rect b="b" l="l" r="r" t="t"/>
            <a:pathLst>
              <a:path extrusionOk="0" h="1001504" w="1068271">
                <a:moveTo>
                  <a:pt x="0" y="0"/>
                </a:moveTo>
                <a:lnTo>
                  <a:pt x="1068272" y="0"/>
                </a:lnTo>
                <a:lnTo>
                  <a:pt x="1068272" y="1001504"/>
                </a:lnTo>
                <a:lnTo>
                  <a:pt x="0" y="1001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13"/>
          <p:cNvSpPr/>
          <p:nvPr/>
        </p:nvSpPr>
        <p:spPr>
          <a:xfrm>
            <a:off x="1635848" y="1947666"/>
            <a:ext cx="777502" cy="981075"/>
          </a:xfrm>
          <a:custGeom>
            <a:rect b="b" l="l" r="r" t="t"/>
            <a:pathLst>
              <a:path extrusionOk="0" h="981075" w="777502">
                <a:moveTo>
                  <a:pt x="0" y="0"/>
                </a:moveTo>
                <a:lnTo>
                  <a:pt x="777502" y="0"/>
                </a:lnTo>
                <a:lnTo>
                  <a:pt x="777502" y="981075"/>
                </a:lnTo>
                <a:lnTo>
                  <a:pt x="0" y="981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13"/>
          <p:cNvSpPr txBox="1"/>
          <p:nvPr/>
        </p:nvSpPr>
        <p:spPr>
          <a:xfrm>
            <a:off x="8294100" y="2956750"/>
            <a:ext cx="278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Angažman</a:t>
            </a:r>
            <a:endParaRPr b="0" i="0" sz="27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25" name="Google Shape;225;p13"/>
          <p:cNvSpPr txBox="1"/>
          <p:nvPr/>
        </p:nvSpPr>
        <p:spPr>
          <a:xfrm>
            <a:off x="3551225" y="4413438"/>
            <a:ext cx="5820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Izazovi i mogućnosti</a:t>
            </a:r>
            <a:endParaRPr b="0" i="0" sz="27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26" name="Google Shape;226;p13"/>
          <p:cNvSpPr/>
          <p:nvPr/>
        </p:nvSpPr>
        <p:spPr>
          <a:xfrm>
            <a:off x="7056425" y="2633283"/>
            <a:ext cx="1251850" cy="1154832"/>
          </a:xfrm>
          <a:custGeom>
            <a:rect b="b" l="l" r="r" t="t"/>
            <a:pathLst>
              <a:path extrusionOk="0" h="2887080" w="3129626">
                <a:moveTo>
                  <a:pt x="0" y="0"/>
                </a:moveTo>
                <a:lnTo>
                  <a:pt x="3129626" y="0"/>
                </a:lnTo>
                <a:lnTo>
                  <a:pt x="3129626" y="2887080"/>
                </a:lnTo>
                <a:lnTo>
                  <a:pt x="0" y="2887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27" name="Google Shape;22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/>
          <p:nvPr/>
        </p:nvSpPr>
        <p:spPr>
          <a:xfrm>
            <a:off x="8202700" y="1616338"/>
            <a:ext cx="3508200" cy="2574900"/>
          </a:xfrm>
          <a:prstGeom prst="ellipse">
            <a:avLst/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4"/>
          <p:cNvSpPr/>
          <p:nvPr/>
        </p:nvSpPr>
        <p:spPr>
          <a:xfrm>
            <a:off x="2362925" y="4222525"/>
            <a:ext cx="3694200" cy="2354700"/>
          </a:xfrm>
          <a:prstGeom prst="ellipse">
            <a:avLst/>
          </a:prstGeom>
          <a:solidFill>
            <a:srgbClr val="FFE77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4"/>
          <p:cNvSpPr/>
          <p:nvPr/>
        </p:nvSpPr>
        <p:spPr>
          <a:xfrm>
            <a:off x="6300750" y="4115050"/>
            <a:ext cx="3508200" cy="2574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4"/>
          <p:cNvSpPr/>
          <p:nvPr/>
        </p:nvSpPr>
        <p:spPr>
          <a:xfrm>
            <a:off x="608100" y="1714800"/>
            <a:ext cx="3399900" cy="25749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4"/>
          <p:cNvSpPr txBox="1"/>
          <p:nvPr/>
        </p:nvSpPr>
        <p:spPr>
          <a:xfrm>
            <a:off x="2383050" y="393400"/>
            <a:ext cx="7425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Temeljna načela</a:t>
            </a: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koja vode </a:t>
            </a:r>
            <a:r>
              <a:rPr b="1" i="0" lang="en-US" sz="28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stvaranje</a:t>
            </a: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1" i="0" lang="en-US" sz="28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zanimljivih iskustava učenja</a:t>
            </a: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I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37" name="Google Shape;237;p14"/>
          <p:cNvGrpSpPr/>
          <p:nvPr/>
        </p:nvGrpSpPr>
        <p:grpSpPr>
          <a:xfrm>
            <a:off x="5470062" y="1356710"/>
            <a:ext cx="1251876" cy="358096"/>
            <a:chOff x="5470062" y="1167647"/>
            <a:chExt cx="1251876" cy="358096"/>
          </a:xfrm>
        </p:grpSpPr>
        <p:sp>
          <p:nvSpPr>
            <p:cNvPr id="238" name="Google Shape;238;p14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241" name="Google Shape;24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4"/>
          <p:cNvSpPr txBox="1"/>
          <p:nvPr/>
        </p:nvSpPr>
        <p:spPr>
          <a:xfrm>
            <a:off x="223800" y="2278800"/>
            <a:ext cx="4168500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Relevantnost:</a:t>
            </a:r>
            <a:b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Pobrinite se da se sadržaj uskladi s ciljevima, potrebama i stvarnim aplikacijama učenika.</a:t>
            </a:r>
            <a:endParaRPr b="1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43" name="Google Shape;243;p14"/>
          <p:cNvSpPr txBox="1"/>
          <p:nvPr/>
        </p:nvSpPr>
        <p:spPr>
          <a:xfrm>
            <a:off x="8295250" y="1909450"/>
            <a:ext cx="3323100" cy="1508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Interaktivnost:</a:t>
            </a:r>
            <a:b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Uključite aktivnosti koje potiču sudjelovanje, rasprave i praktično učenje.</a:t>
            </a:r>
            <a:endParaRPr b="1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44" name="Google Shape;244;p14"/>
          <p:cNvSpPr txBox="1"/>
          <p:nvPr/>
        </p:nvSpPr>
        <p:spPr>
          <a:xfrm>
            <a:off x="2265875" y="4602850"/>
            <a:ext cx="3888300" cy="186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Povratne informacije:</a:t>
            </a:r>
            <a:b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Pružite pravovremene povratne informacije kako biste usmjerili napredak učenika i ojačali njihove napore</a:t>
            </a:r>
            <a: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b="1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45" name="Google Shape;245;p14"/>
          <p:cNvSpPr txBox="1"/>
          <p:nvPr/>
        </p:nvSpPr>
        <p:spPr>
          <a:xfrm>
            <a:off x="6322800" y="4408150"/>
            <a:ext cx="3464100" cy="186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Prilagodljivost:</a:t>
            </a:r>
            <a:b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Dizajn za različite stilove i preferencije učenja, prilagođavajući se različitim tempom i formatima.</a:t>
            </a:r>
            <a:endParaRPr b="1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46" name="Google Shape;246;p14"/>
          <p:cNvSpPr/>
          <p:nvPr/>
        </p:nvSpPr>
        <p:spPr>
          <a:xfrm rot="2168123">
            <a:off x="4884701" y="2035241"/>
            <a:ext cx="2441309" cy="2252107"/>
          </a:xfrm>
          <a:custGeom>
            <a:rect b="b" l="l" r="r" t="t"/>
            <a:pathLst>
              <a:path extrusionOk="0" h="2887080" w="3129626">
                <a:moveTo>
                  <a:pt x="0" y="0"/>
                </a:moveTo>
                <a:lnTo>
                  <a:pt x="3129626" y="0"/>
                </a:lnTo>
                <a:lnTo>
                  <a:pt x="3129626" y="2887080"/>
                </a:lnTo>
                <a:lnTo>
                  <a:pt x="0" y="2887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47" name="Google Shape;24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"/>
          <p:cNvSpPr/>
          <p:nvPr/>
        </p:nvSpPr>
        <p:spPr>
          <a:xfrm>
            <a:off x="7729600" y="1629450"/>
            <a:ext cx="3964200" cy="23547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6386250" y="3961775"/>
            <a:ext cx="3508200" cy="2574900"/>
          </a:xfrm>
          <a:prstGeom prst="ellipse">
            <a:avLst/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5"/>
          <p:cNvSpPr/>
          <p:nvPr/>
        </p:nvSpPr>
        <p:spPr>
          <a:xfrm>
            <a:off x="2381100" y="3961825"/>
            <a:ext cx="3508200" cy="2574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473900" y="1705650"/>
            <a:ext cx="3694200" cy="2354700"/>
          </a:xfrm>
          <a:prstGeom prst="ellipse">
            <a:avLst/>
          </a:prstGeom>
          <a:solidFill>
            <a:srgbClr val="FFE77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5"/>
          <p:cNvSpPr txBox="1"/>
          <p:nvPr/>
        </p:nvSpPr>
        <p:spPr>
          <a:xfrm>
            <a:off x="2383050" y="357325"/>
            <a:ext cx="7425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Temeljna načela</a:t>
            </a: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koja vode </a:t>
            </a:r>
            <a:r>
              <a:rPr b="1" i="0" lang="en-US" sz="28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stvaranje</a:t>
            </a: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1" i="0" lang="en-US" sz="28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zanimljivih iskustava učenja</a:t>
            </a: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II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57" name="Google Shape;257;p15"/>
          <p:cNvGrpSpPr/>
          <p:nvPr/>
        </p:nvGrpSpPr>
        <p:grpSpPr>
          <a:xfrm>
            <a:off x="5470012" y="1367709"/>
            <a:ext cx="1251984" cy="358200"/>
            <a:chOff x="5470062" y="1167647"/>
            <a:chExt cx="1251984" cy="358200"/>
          </a:xfrm>
        </p:grpSpPr>
        <p:sp>
          <p:nvSpPr>
            <p:cNvPr id="258" name="Google Shape;258;p1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261" name="Google Shape;26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5"/>
          <p:cNvSpPr txBox="1"/>
          <p:nvPr/>
        </p:nvSpPr>
        <p:spPr>
          <a:xfrm>
            <a:off x="6471750" y="4297175"/>
            <a:ext cx="3337200" cy="15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Jasnoća:</a:t>
            </a:r>
            <a:b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Predstavite sadržaj jasno i sažeto, izbjegavajući nepotrebnu složenost.</a:t>
            </a:r>
            <a:endParaRPr b="1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63" name="Google Shape;263;p15"/>
          <p:cNvSpPr txBox="1"/>
          <p:nvPr/>
        </p:nvSpPr>
        <p:spPr>
          <a:xfrm>
            <a:off x="338900" y="2083350"/>
            <a:ext cx="3964200" cy="15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Procjena:</a:t>
            </a:r>
            <a:b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Uključite procjene koje odražavaju izazove iz stvarnog svijeta i procijenite ovladavanje.</a:t>
            </a:r>
            <a:endParaRPr b="1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64" name="Google Shape;264;p15"/>
          <p:cNvSpPr txBox="1"/>
          <p:nvPr/>
        </p:nvSpPr>
        <p:spPr>
          <a:xfrm>
            <a:off x="7687275" y="2007150"/>
            <a:ext cx="4095000" cy="15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Motivacija:</a:t>
            </a:r>
            <a:b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Koristite uvjerljive priče, vizuale i scenarije kako biste emocionalno angažirali učenike.</a:t>
            </a:r>
            <a:endParaRPr b="1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65" name="Google Shape;265;p15"/>
          <p:cNvSpPr txBox="1"/>
          <p:nvPr/>
        </p:nvSpPr>
        <p:spPr>
          <a:xfrm>
            <a:off x="2636100" y="4254925"/>
            <a:ext cx="2998200" cy="19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Suradnja:</a:t>
            </a:r>
            <a:b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Promicati suradnju kroz grupni rad, rasprave i vršnjačko učenje.</a:t>
            </a:r>
            <a:endParaRPr b="1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66" name="Google Shape;266;p15"/>
          <p:cNvSpPr/>
          <p:nvPr/>
        </p:nvSpPr>
        <p:spPr>
          <a:xfrm rot="2168123">
            <a:off x="4884701" y="2035241"/>
            <a:ext cx="2441309" cy="2252107"/>
          </a:xfrm>
          <a:custGeom>
            <a:rect b="b" l="l" r="r" t="t"/>
            <a:pathLst>
              <a:path extrusionOk="0" h="2887080" w="3129626">
                <a:moveTo>
                  <a:pt x="0" y="0"/>
                </a:moveTo>
                <a:lnTo>
                  <a:pt x="3129626" y="0"/>
                </a:lnTo>
                <a:lnTo>
                  <a:pt x="3129626" y="2887080"/>
                </a:lnTo>
                <a:lnTo>
                  <a:pt x="0" y="2887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67" name="Google Shape;26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6"/>
          <p:cNvPicPr preferRelativeResize="0"/>
          <p:nvPr/>
        </p:nvPicPr>
        <p:blipFill rotWithShape="1">
          <a:blip r:embed="rId3">
            <a:alphaModFix/>
          </a:blip>
          <a:srcRect b="5159" l="0" r="3473" t="0"/>
          <a:stretch/>
        </p:blipFill>
        <p:spPr>
          <a:xfrm>
            <a:off x="6655400" y="2703825"/>
            <a:ext cx="5479800" cy="41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6"/>
          <p:cNvSpPr txBox="1"/>
          <p:nvPr/>
        </p:nvSpPr>
        <p:spPr>
          <a:xfrm>
            <a:off x="2770718" y="214474"/>
            <a:ext cx="5629583" cy="7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Aktivnost u malim grupama: osmišljavanje mini lekcije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74" name="Google Shape;274;p16"/>
          <p:cNvGrpSpPr/>
          <p:nvPr/>
        </p:nvGrpSpPr>
        <p:grpSpPr>
          <a:xfrm>
            <a:off x="5470021" y="1167649"/>
            <a:ext cx="1096393" cy="258975"/>
            <a:chOff x="5470062" y="1167647"/>
            <a:chExt cx="1251876" cy="358096"/>
          </a:xfrm>
        </p:grpSpPr>
        <p:sp>
          <p:nvSpPr>
            <p:cNvPr id="275" name="Google Shape;275;p16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278" name="Google Shape;27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6"/>
          <p:cNvSpPr txBox="1"/>
          <p:nvPr/>
        </p:nvSpPr>
        <p:spPr>
          <a:xfrm>
            <a:off x="700425" y="1455825"/>
            <a:ext cx="8001600" cy="44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hilosopher"/>
              <a:buAutoNum type="arabicPeriod"/>
            </a:pPr>
            <a:r>
              <a:rPr b="1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3-4 grupe ljudi (maks. - ukupno 8 grupa)</a:t>
            </a: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;</a:t>
            </a:r>
            <a:endParaRPr b="0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hilosopher"/>
              <a:buAutoNum type="arabicPeriod"/>
            </a:pPr>
            <a:r>
              <a:rPr b="1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8 predložaka</a:t>
            </a: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za dizajniranje mini lekcije. (Svaki predložak usklađen je s određenim načelom nastavnog dizajna);</a:t>
            </a:r>
            <a:endParaRPr b="0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hilosopher"/>
              <a:buAutoNum type="arabicPeriod"/>
            </a:pPr>
            <a:r>
              <a:rPr b="1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Grupa dizajnira kratku mini lekciju</a:t>
            </a: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na temelju dodijeljenog načela. Odaberite </a:t>
            </a:r>
            <a:r>
              <a:rPr b="1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temu koja se odnosi na teško dostupne interese učenika</a:t>
            </a: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i imajte na umu </a:t>
            </a:r>
            <a:r>
              <a:rPr b="1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digitalna okruženja</a:t>
            </a: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;</a:t>
            </a:r>
            <a:endParaRPr b="0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hilosopher"/>
              <a:buAutoNum type="arabi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Svaka skupina </a:t>
            </a:r>
            <a:r>
              <a:rPr b="1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predstavlja svoju osmišljenu</a:t>
            </a: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mini lekciju, objašnjavajući kako su primijenili određeni princip oblikovanja instrukcija;</a:t>
            </a:r>
            <a:endParaRPr b="0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hilosopher"/>
              <a:buAutoNum type="arabicPeriod"/>
            </a:pP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Grupe pružaju konstruktivne povratne informacije</a:t>
            </a:r>
            <a:r>
              <a:rPr b="1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jedna drugoj</a:t>
            </a: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, ističući prednosti i predlažući poboljšanja.</a:t>
            </a:r>
            <a:endParaRPr b="0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80" name="Google Shape;2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8650" y="1466650"/>
            <a:ext cx="5243351" cy="524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7"/>
          <p:cNvSpPr txBox="1"/>
          <p:nvPr/>
        </p:nvSpPr>
        <p:spPr>
          <a:xfrm>
            <a:off x="3897883" y="609318"/>
            <a:ext cx="4396233" cy="440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Predložak 1: Relevantnost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87" name="Google Shape;287;p17"/>
          <p:cNvGrpSpPr/>
          <p:nvPr/>
        </p:nvGrpSpPr>
        <p:grpSpPr>
          <a:xfrm>
            <a:off x="5470062" y="1167647"/>
            <a:ext cx="1251876" cy="358096"/>
            <a:chOff x="5470062" y="1167647"/>
            <a:chExt cx="1251876" cy="358096"/>
          </a:xfrm>
        </p:grpSpPr>
        <p:sp>
          <p:nvSpPr>
            <p:cNvPr id="288" name="Google Shape;288;p17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7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291" name="Google Shape;29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772200" y="1985775"/>
            <a:ext cx="8775000" cy="42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Cilj nastave:</a:t>
            </a:r>
            <a:r>
              <a:rPr b="1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Jasno navesti cilj mini lekcije.</a:t>
            </a:r>
            <a:endParaRPr b="0" i="0" sz="24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Kuka: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Predstavite temu stvarnim scenarijem ili pitanjem koje zaokuplja interes učenika.</a:t>
            </a:r>
            <a:endParaRPr b="0" i="0" sz="24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Aktivnost prijave: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Uključite aktivnost u kojoj učenici primjenjuju sadržaj lekcije na praktičnu situaciju.</a:t>
            </a:r>
            <a:endParaRPr b="0" i="0" sz="24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Rasprava: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Potaknite učenike da razgovaraju o tome kako se koncepti lekcije odnose na njihove živote ili iskustva.</a:t>
            </a:r>
            <a:endParaRPr b="0" i="0" sz="1200" u="none" cap="none" strike="noStrike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293" name="Google Shape;2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18"/>
          <p:cNvPicPr preferRelativeResize="0"/>
          <p:nvPr/>
        </p:nvPicPr>
        <p:blipFill rotWithShape="1">
          <a:blip r:embed="rId3">
            <a:alphaModFix amt="19000"/>
          </a:blip>
          <a:srcRect b="4832" l="0" r="0" t="10836"/>
          <a:stretch/>
        </p:blipFill>
        <p:spPr>
          <a:xfrm>
            <a:off x="5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8"/>
          <p:cNvSpPr txBox="1"/>
          <p:nvPr/>
        </p:nvSpPr>
        <p:spPr>
          <a:xfrm>
            <a:off x="2920000" y="565073"/>
            <a:ext cx="5491923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Predložak 2: Interaktivnost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00" name="Google Shape;300;p18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01" name="Google Shape;301;p18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8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304" name="Google Shape;30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8"/>
          <p:cNvSpPr txBox="1"/>
          <p:nvPr/>
        </p:nvSpPr>
        <p:spPr>
          <a:xfrm>
            <a:off x="1367526" y="1843750"/>
            <a:ext cx="9456900" cy="40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Cilj nastave:</a:t>
            </a:r>
            <a:r>
              <a:rPr b="1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Navedite ishod učenja mini lekcije.</a:t>
            </a:r>
            <a:endParaRPr b="0" i="0" sz="24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Interaktivna aktivnost: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Uključite zanimljivu aktivnost koja zahtijeva sudjelovanje učenika, kao što je grupna rasprava, analiza studije slučaja ili interaktivni kviz.</a:t>
            </a:r>
            <a:endParaRPr b="0" i="0" sz="24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Suradnja: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Uključite element suradnje koji potiče učenike da rade zajedno kako bi riješili problem ili dovršili zadatak.</a:t>
            </a:r>
            <a:endParaRPr b="0" i="0" sz="24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Povratne informacije:</a:t>
            </a:r>
            <a:r>
              <a:rPr b="0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Pružite neposredne povratne informacije o interaktivnim aktivnostima kako biste ojačali učenje.</a:t>
            </a:r>
            <a:endParaRPr b="0" i="0" sz="24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06" name="Google Shape;3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9"/>
          <p:cNvPicPr preferRelativeResize="0"/>
          <p:nvPr/>
        </p:nvPicPr>
        <p:blipFill rotWithShape="1">
          <a:blip r:embed="rId3">
            <a:alphaModFix amt="50000"/>
          </a:blip>
          <a:srcRect b="0" l="16492" r="0" t="0"/>
          <a:stretch/>
        </p:blipFill>
        <p:spPr>
          <a:xfrm>
            <a:off x="6324600" y="1616725"/>
            <a:ext cx="5633823" cy="45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9"/>
          <p:cNvSpPr txBox="1"/>
          <p:nvPr/>
        </p:nvSpPr>
        <p:spPr>
          <a:xfrm>
            <a:off x="3279089" y="303955"/>
            <a:ext cx="5633822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Predložak 3: Povratne informacije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13" name="Google Shape;313;p19"/>
          <p:cNvGrpSpPr/>
          <p:nvPr/>
        </p:nvGrpSpPr>
        <p:grpSpPr>
          <a:xfrm>
            <a:off x="5470062" y="862847"/>
            <a:ext cx="1251984" cy="358200"/>
            <a:chOff x="5470062" y="1167647"/>
            <a:chExt cx="1251984" cy="358200"/>
          </a:xfrm>
        </p:grpSpPr>
        <p:sp>
          <p:nvSpPr>
            <p:cNvPr id="314" name="Google Shape;314;p1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317" name="Google Shape;31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9"/>
          <p:cNvSpPr txBox="1"/>
          <p:nvPr/>
        </p:nvSpPr>
        <p:spPr>
          <a:xfrm>
            <a:off x="236950" y="1715125"/>
            <a:ext cx="6242400" cy="4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Cilj nastave: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Navesti predviđeni ishod mini lekcije.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Procjena: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Uključite aktivnost formativnog ocjenjivanja u kojoj učenici mogu primijeniti ono što su naučili.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Petlja povratnih informacija:</a:t>
            </a:r>
            <a: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navedite kako će učenici dobiti povratne informacije o svojim procjenama, bilo putem samoprocjene, recenzije ili povratnih informacija od instruktora.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Razmišljanje: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Uključite odjeljak u kojem učenici razmišljaju o svojim rezultatima procjene i identificiraju područja za poboljšanje.</a:t>
            </a:r>
            <a:endParaRPr b="1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19" name="Google Shape;3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ose-up of hands holding coins  Description automatically generated with medium confidence" id="48" name="Google Shape;48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5403" r="25403" t="0"/>
          <a:stretch/>
        </p:blipFill>
        <p:spPr>
          <a:xfrm>
            <a:off x="1610913" y="1464429"/>
            <a:ext cx="2771775" cy="37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"/>
          <p:cNvSpPr txBox="1"/>
          <p:nvPr/>
        </p:nvSpPr>
        <p:spPr>
          <a:xfrm>
            <a:off x="7554300" y="811693"/>
            <a:ext cx="2019265" cy="367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MODUL 3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0" name="Google Shape;50;p2"/>
          <p:cNvSpPr txBox="1"/>
          <p:nvPr/>
        </p:nvSpPr>
        <p:spPr>
          <a:xfrm>
            <a:off x="7201695" y="2174891"/>
            <a:ext cx="3976200" cy="1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Ovaj modul uključuje 14 sati sadržaja za učenje.</a:t>
            </a:r>
            <a:endParaRPr b="0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51;p2"/>
          <p:cNvSpPr txBox="1"/>
          <p:nvPr/>
        </p:nvSpPr>
        <p:spPr>
          <a:xfrm>
            <a:off x="6338341" y="3544798"/>
            <a:ext cx="2761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6 sati F2F učenja</a:t>
            </a:r>
            <a:endParaRPr b="1" i="0" sz="3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2" name="Google Shape;52;p2"/>
          <p:cNvSpPr txBox="1"/>
          <p:nvPr/>
        </p:nvSpPr>
        <p:spPr>
          <a:xfrm>
            <a:off x="8936406" y="3722421"/>
            <a:ext cx="29190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8 sati samostalnog učenja</a:t>
            </a:r>
            <a:endParaRPr/>
          </a:p>
        </p:txBody>
      </p:sp>
      <p:sp>
        <p:nvSpPr>
          <p:cNvPr id="53" name="Google Shape;53;p2"/>
          <p:cNvSpPr txBox="1"/>
          <p:nvPr/>
        </p:nvSpPr>
        <p:spPr>
          <a:xfrm>
            <a:off x="6330156" y="4656100"/>
            <a:ext cx="2761818" cy="20880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Ova prezentacija obuhvaća 6 sati učenja F2F.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je popraćeno Nastavnim planom za edukatora.</a:t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" name="Google Shape;54;p2"/>
          <p:cNvSpPr txBox="1"/>
          <p:nvPr/>
        </p:nvSpPr>
        <p:spPr>
          <a:xfrm>
            <a:off x="8935200" y="5011450"/>
            <a:ext cx="2919000" cy="12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Prođite kroz prezentaciju s resursima za samostalno učenje vlastitim tempom!</a:t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5" name="Google Shape;55;p2"/>
          <p:cNvGrpSpPr/>
          <p:nvPr/>
        </p:nvGrpSpPr>
        <p:grpSpPr>
          <a:xfrm>
            <a:off x="7937994" y="1428370"/>
            <a:ext cx="1251876" cy="358096"/>
            <a:chOff x="5470062" y="1167647"/>
            <a:chExt cx="1251876" cy="358096"/>
          </a:xfrm>
        </p:grpSpPr>
        <p:sp>
          <p:nvSpPr>
            <p:cNvPr id="56" name="Google Shape;56;p2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59" name="Google Shape;5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52595" y="-167864"/>
            <a:ext cx="2386989" cy="168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0"/>
          <p:cNvPicPr preferRelativeResize="0"/>
          <p:nvPr/>
        </p:nvPicPr>
        <p:blipFill rotWithShape="1">
          <a:blip r:embed="rId3">
            <a:alphaModFix amt="10000"/>
          </a:blip>
          <a:srcRect b="11013" l="0" r="0" t="12181"/>
          <a:stretch/>
        </p:blipFill>
        <p:spPr>
          <a:xfrm>
            <a:off x="983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0"/>
          <p:cNvSpPr txBox="1"/>
          <p:nvPr/>
        </p:nvSpPr>
        <p:spPr>
          <a:xfrm>
            <a:off x="3278450" y="510076"/>
            <a:ext cx="5491923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Predložak 4: Prilagodljivost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26" name="Google Shape;326;p20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27" name="Google Shape;327;p20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330" name="Google Shape;33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0"/>
          <p:cNvSpPr txBox="1"/>
          <p:nvPr/>
        </p:nvSpPr>
        <p:spPr>
          <a:xfrm>
            <a:off x="1501925" y="2110538"/>
            <a:ext cx="9188100" cy="3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Cilj poučavanja: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Definirajte cilj učenja mini lekcije.</a:t>
            </a:r>
            <a:endParaRPr b="0" i="0" sz="24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Više modaliteta:</a:t>
            </a:r>
            <a:r>
              <a:rPr b="0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Uključite sadržaj u različitim formatima (tekst, video, audio) kako biste zadovoljili različite preferencije učenja.</a:t>
            </a:r>
            <a:endParaRPr b="0" i="0" sz="24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Opcije za istraživanje: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Ponudite dodatne resurse ili neobavezne aktivnosti učenicima koji žele dublje zaroniti u temu.</a:t>
            </a:r>
            <a:endParaRPr b="0" i="0" sz="24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Prilagođavanje: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Pružite učenicima izbor načina na koji pristupaju određenim dijelovima lekcije na temelju njihovih interesa ili stila učenja.</a:t>
            </a:r>
            <a:endParaRPr b="1" i="0" sz="24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32" name="Google Shape;33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/>
          <p:nvPr/>
        </p:nvSpPr>
        <p:spPr>
          <a:xfrm>
            <a:off x="3897883" y="6093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Predložak 5: Jasnoća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38" name="Google Shape;338;p21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39" name="Google Shape;339;p21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342" name="Google Shape;34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1"/>
          <p:cNvSpPr txBox="1"/>
          <p:nvPr/>
        </p:nvSpPr>
        <p:spPr>
          <a:xfrm>
            <a:off x="313900" y="1839750"/>
            <a:ext cx="7210800" cy="40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Nastavni cilj:</a:t>
            </a:r>
            <a:r>
              <a:rPr b="0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Jasno artikulirajte željeni ishod učenja.</a:t>
            </a:r>
            <a:endParaRPr b="0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Jednostavnost:</a:t>
            </a:r>
            <a:r>
              <a:rPr b="0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Predstavite sadržaj na jasan i sažet način, izbjegavajući žargon ili nepotrebnu složenost.</a:t>
            </a:r>
            <a:endParaRPr b="0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Vizualna pomagala:</a:t>
            </a:r>
            <a:r>
              <a:rPr b="0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Uključite vizuale, kao što su dijagrami ili infografike, kako biste ilustrirali ključne koncepte.</a:t>
            </a:r>
            <a:endParaRPr b="0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3"/>
                </a:solidFill>
                <a:latin typeface="Philosopher"/>
                <a:ea typeface="Philosopher"/>
                <a:cs typeface="Philosopher"/>
                <a:sym typeface="Philosopher"/>
              </a:rPr>
              <a:t>Korak po korak:</a:t>
            </a:r>
            <a:r>
              <a:rPr b="0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podijelite složene procese u detaljne upute za lakše razumijevanje.</a:t>
            </a:r>
            <a:endParaRPr b="1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44" name="Google Shape;34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2300" y="1540900"/>
            <a:ext cx="4610500" cy="46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2"/>
          <p:cNvPicPr preferRelativeResize="0"/>
          <p:nvPr/>
        </p:nvPicPr>
        <p:blipFill rotWithShape="1">
          <a:blip r:embed="rId3">
            <a:alphaModFix amt="16000"/>
          </a:blip>
          <a:srcRect b="0" l="0" r="0" t="1912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2"/>
          <p:cNvSpPr txBox="1"/>
          <p:nvPr/>
        </p:nvSpPr>
        <p:spPr>
          <a:xfrm>
            <a:off x="3897883" y="6093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Predložak 6: Procjena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52" name="Google Shape;352;p22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53" name="Google Shape;353;p2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356" name="Google Shape;35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2"/>
          <p:cNvSpPr txBox="1"/>
          <p:nvPr/>
        </p:nvSpPr>
        <p:spPr>
          <a:xfrm>
            <a:off x="1304225" y="1872775"/>
            <a:ext cx="9583500" cy="3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Cilj nastave: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Navesti cilj učenja mini lekcije.</a:t>
            </a:r>
            <a:endParaRPr b="0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Zadatak aplikacije: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Osmislite zadatak aplikacije koji zahtijeva od učenika da primijene koncepte lekcije na određeni scenarij.</a:t>
            </a:r>
            <a:endParaRPr b="0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Rubrika ili kriteriji:</a:t>
            </a:r>
            <a:r>
              <a:rPr b="1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Navedite jasne kriterije ocjenjivanja za zadatak prijave, objašnjavajući kako će se učenici ocjenjivati.</a:t>
            </a:r>
            <a:endParaRPr b="0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Refleksija: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Uključite komponentu refleksije u kojoj učenici raspravljaju o onome što su naučili iz iskustva ocjenjivanja.</a:t>
            </a:r>
            <a:endParaRPr b="1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58" name="Google Shape;35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3"/>
          <p:cNvPicPr preferRelativeResize="0"/>
          <p:nvPr/>
        </p:nvPicPr>
        <p:blipFill rotWithShape="1">
          <a:blip r:embed="rId3">
            <a:alphaModFix/>
          </a:blip>
          <a:srcRect b="1100" l="-301" r="49994" t="-1100"/>
          <a:stretch/>
        </p:blipFill>
        <p:spPr>
          <a:xfrm>
            <a:off x="0" y="2159725"/>
            <a:ext cx="5807273" cy="46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3"/>
          <p:cNvSpPr txBox="1"/>
          <p:nvPr/>
        </p:nvSpPr>
        <p:spPr>
          <a:xfrm>
            <a:off x="3897883" y="6093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Predložak 7: Motivacija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65" name="Google Shape;365;p23"/>
          <p:cNvGrpSpPr/>
          <p:nvPr/>
        </p:nvGrpSpPr>
        <p:grpSpPr>
          <a:xfrm>
            <a:off x="5470062" y="1167647"/>
            <a:ext cx="1251984" cy="358200"/>
            <a:chOff x="5470062" y="1167647"/>
            <a:chExt cx="1251984" cy="358200"/>
          </a:xfrm>
        </p:grpSpPr>
        <p:sp>
          <p:nvSpPr>
            <p:cNvPr id="366" name="Google Shape;366;p23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369" name="Google Shape;36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3"/>
          <p:cNvSpPr txBox="1"/>
          <p:nvPr/>
        </p:nvSpPr>
        <p:spPr>
          <a:xfrm>
            <a:off x="5188925" y="2159725"/>
            <a:ext cx="6825600" cy="4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Cilj nastave:</a:t>
            </a: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Opišite namjeravani ishod učenja mini lekcije.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Pripovijedanje:</a:t>
            </a:r>
            <a:r>
              <a:rPr b="0" i="0" lang="en-US" sz="22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Počnite s uvjerljivom pričom ili pripoviješću koja se odnosi na sadržaj lekcije.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Vizualni angažman:</a:t>
            </a:r>
            <a:r>
              <a:rPr b="0" i="0" lang="en-US" sz="22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Uključite vizualne i multimedijske elemente koji poboljšavaju emocionalnu vezu s temom.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Poziv na akciju:</a:t>
            </a:r>
            <a:r>
              <a:rPr b="0" i="0" lang="en-US" sz="22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Završite inspirativnim pozivom na akciju koji potiče učenike da primijene ono što su naučili.</a:t>
            </a:r>
            <a:endParaRPr b="1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71" name="Google Shape;37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050" y="17995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24"/>
          <p:cNvPicPr preferRelativeResize="0"/>
          <p:nvPr/>
        </p:nvPicPr>
        <p:blipFill rotWithShape="1">
          <a:blip r:embed="rId3">
            <a:alphaModFix/>
          </a:blip>
          <a:srcRect b="3427" l="0" r="4516" t="0"/>
          <a:stretch/>
        </p:blipFill>
        <p:spPr>
          <a:xfrm>
            <a:off x="5709100" y="1965700"/>
            <a:ext cx="6450024" cy="489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4"/>
          <p:cNvSpPr txBox="1"/>
          <p:nvPr/>
        </p:nvSpPr>
        <p:spPr>
          <a:xfrm>
            <a:off x="3897958" y="337518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Predložak 8: Suradnja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78" name="Google Shape;378;p24"/>
          <p:cNvGrpSpPr/>
          <p:nvPr/>
        </p:nvGrpSpPr>
        <p:grpSpPr>
          <a:xfrm>
            <a:off x="5470062" y="939047"/>
            <a:ext cx="1251984" cy="358200"/>
            <a:chOff x="5470062" y="1167647"/>
            <a:chExt cx="1251984" cy="358200"/>
          </a:xfrm>
        </p:grpSpPr>
        <p:sp>
          <p:nvSpPr>
            <p:cNvPr id="379" name="Google Shape;379;p24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382" name="Google Shape;38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4"/>
          <p:cNvSpPr txBox="1"/>
          <p:nvPr/>
        </p:nvSpPr>
        <p:spPr>
          <a:xfrm>
            <a:off x="501875" y="1381575"/>
            <a:ext cx="54357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Nastavni cilj: </a:t>
            </a:r>
            <a:r>
              <a:rPr b="0" i="0" lang="en-US" sz="21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Definirajte specifični cilj učenja mini lekcije.</a:t>
            </a:r>
            <a:endParaRPr b="0" i="0" sz="21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Grupni zadatak:</a:t>
            </a:r>
            <a:r>
              <a:rPr b="0" i="0" lang="en-US" sz="21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Uključite suradnički zadatak koji zahtijeva od učenika da rade zajedno kako bi riješili problem, osmislili ideje ili analizirali slučaj.</a:t>
            </a:r>
            <a:endParaRPr b="0" i="0" sz="21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Odbor za raspravu:</a:t>
            </a:r>
            <a:r>
              <a:rPr b="1" i="0" lang="en-US" sz="21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1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Osigurajte virtualni prostor za učenike da raspravljaju i dijele svoj suradnički rad.</a:t>
            </a:r>
            <a:endParaRPr b="0" i="0" sz="21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Razmišljanje:</a:t>
            </a:r>
            <a:r>
              <a:rPr b="0" i="0" lang="en-US" sz="21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Uključite odjeljak za razmišljanje u kojem učenici mogu raspravljati o prednostima i izazovima zajedničkog rada.</a:t>
            </a:r>
            <a:endParaRPr b="1" i="0" sz="21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384" name="Google Shape;38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925" y="63637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5"/>
          <p:cNvSpPr/>
          <p:nvPr/>
        </p:nvSpPr>
        <p:spPr>
          <a:xfrm>
            <a:off x="3824064" y="1076946"/>
            <a:ext cx="4543871" cy="470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ogo  Description automatically generated" id="390" name="Google Shape;390;p2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652" r="14652" t="0"/>
          <a:stretch/>
        </p:blipFill>
        <p:spPr>
          <a:xfrm>
            <a:off x="5068883" y="2238750"/>
            <a:ext cx="205422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5"/>
          <p:cNvSpPr txBox="1"/>
          <p:nvPr/>
        </p:nvSpPr>
        <p:spPr>
          <a:xfrm>
            <a:off x="5464654" y="1678900"/>
            <a:ext cx="126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3. SESIJA 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92" name="Google Shape;392;p25"/>
          <p:cNvSpPr txBox="1"/>
          <p:nvPr/>
        </p:nvSpPr>
        <p:spPr>
          <a:xfrm>
            <a:off x="3824077" y="4787783"/>
            <a:ext cx="45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Komunikacija i interakcija</a:t>
            </a:r>
            <a:endParaRPr b="0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3" name="Google Shape;39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/>
          <p:nvPr/>
        </p:nvSpPr>
        <p:spPr>
          <a:xfrm>
            <a:off x="3897906" y="603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Sažetak prethodne sesije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399" name="Google Shape;399;p26"/>
          <p:cNvGrpSpPr/>
          <p:nvPr/>
        </p:nvGrpSpPr>
        <p:grpSpPr>
          <a:xfrm>
            <a:off x="5470012" y="1360322"/>
            <a:ext cx="1251984" cy="358200"/>
            <a:chOff x="5470062" y="1167647"/>
            <a:chExt cx="1251984" cy="358200"/>
          </a:xfrm>
        </p:grpSpPr>
        <p:sp>
          <p:nvSpPr>
            <p:cNvPr id="400" name="Google Shape;400;p26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26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26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403" name="Google Shape;40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6"/>
          <p:cNvSpPr txBox="1"/>
          <p:nvPr/>
        </p:nvSpPr>
        <p:spPr>
          <a:xfrm>
            <a:off x="3091750" y="2421588"/>
            <a:ext cx="840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Načela za uključivanje iskustava učenja;</a:t>
            </a:r>
            <a:endParaRPr b="0" i="0" sz="3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05" name="Google Shape;405;p26"/>
          <p:cNvSpPr/>
          <p:nvPr/>
        </p:nvSpPr>
        <p:spPr>
          <a:xfrm>
            <a:off x="702614" y="1651824"/>
            <a:ext cx="2202877" cy="2093651"/>
          </a:xfrm>
          <a:custGeom>
            <a:rect b="b" l="l" r="r" t="t"/>
            <a:pathLst>
              <a:path extrusionOk="0" h="2093651" w="2202877">
                <a:moveTo>
                  <a:pt x="0" y="0"/>
                </a:moveTo>
                <a:lnTo>
                  <a:pt x="2202876" y="0"/>
                </a:lnTo>
                <a:lnTo>
                  <a:pt x="2202876" y="2093651"/>
                </a:lnTo>
                <a:lnTo>
                  <a:pt x="0" y="20936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26"/>
          <p:cNvSpPr txBox="1"/>
          <p:nvPr/>
        </p:nvSpPr>
        <p:spPr>
          <a:xfrm>
            <a:off x="1020600" y="4425600"/>
            <a:ext cx="72735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Temelj za učinkovite strategije komunikacije i interakcije.</a:t>
            </a:r>
            <a:endParaRPr b="0" i="0" sz="3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07" name="Google Shape;40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22075" y="3745475"/>
            <a:ext cx="2437675" cy="24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7"/>
          <p:cNvSpPr txBox="1"/>
          <p:nvPr/>
        </p:nvSpPr>
        <p:spPr>
          <a:xfrm>
            <a:off x="3897875" y="224754"/>
            <a:ext cx="43962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Komunikacijske strategije u digitalnom obrazovanju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14" name="Google Shape;414;p27"/>
          <p:cNvGrpSpPr/>
          <p:nvPr/>
        </p:nvGrpSpPr>
        <p:grpSpPr>
          <a:xfrm>
            <a:off x="5470048" y="1119045"/>
            <a:ext cx="1251876" cy="358096"/>
            <a:chOff x="5470062" y="1167647"/>
            <a:chExt cx="1251876" cy="358096"/>
          </a:xfrm>
        </p:grpSpPr>
        <p:sp>
          <p:nvSpPr>
            <p:cNvPr id="415" name="Google Shape;415;p27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418" name="Google Shape;41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7"/>
          <p:cNvSpPr txBox="1"/>
          <p:nvPr/>
        </p:nvSpPr>
        <p:spPr>
          <a:xfrm>
            <a:off x="390900" y="2024575"/>
            <a:ext cx="5705100" cy="3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73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Philosopher"/>
              <a:buAutoNum type="arabicPeriod"/>
            </a:pPr>
            <a:r>
              <a:rPr b="1" i="0" lang="en-US" sz="25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Jasne upute:</a:t>
            </a:r>
            <a:r>
              <a:rPr b="0" i="0" lang="en-US" sz="25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Važnost pružanja jasnih i sažetih uputa za aktivnosti učenja;</a:t>
            </a:r>
            <a:endParaRPr b="0" i="0" sz="25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Philosopher"/>
              <a:buAutoNum type="arabicPeriod"/>
            </a:pPr>
            <a:r>
              <a:rPr b="1" i="0" lang="en-US" sz="25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Pravovremene povratne informacije:</a:t>
            </a:r>
            <a:r>
              <a:rPr b="0" i="0" lang="en-US" sz="25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Uloga i mjesto pravovremenih povratnih informacija u održavanju motivacije i napretka učenika;</a:t>
            </a:r>
            <a:endParaRPr b="0" i="1" sz="25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20" name="Google Shape;42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6150" y="1678575"/>
            <a:ext cx="5897951" cy="483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8"/>
          <p:cNvSpPr txBox="1"/>
          <p:nvPr/>
        </p:nvSpPr>
        <p:spPr>
          <a:xfrm>
            <a:off x="3897875" y="224754"/>
            <a:ext cx="43962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Komunikacijske strategije u digitalnom obrazovanju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27" name="Google Shape;427;p28"/>
          <p:cNvGrpSpPr/>
          <p:nvPr/>
        </p:nvGrpSpPr>
        <p:grpSpPr>
          <a:xfrm>
            <a:off x="5470048" y="1119045"/>
            <a:ext cx="1251984" cy="358200"/>
            <a:chOff x="5470062" y="1167647"/>
            <a:chExt cx="1251984" cy="358200"/>
          </a:xfrm>
        </p:grpSpPr>
        <p:sp>
          <p:nvSpPr>
            <p:cNvPr id="428" name="Google Shape;428;p28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431" name="Google Shape;43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8"/>
          <p:cNvSpPr txBox="1"/>
          <p:nvPr/>
        </p:nvSpPr>
        <p:spPr>
          <a:xfrm>
            <a:off x="6437100" y="2293600"/>
            <a:ext cx="5622300" cy="3003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3. Interaktivni sadržaj: </a:t>
            </a:r>
            <a:r>
              <a:rPr b="0" i="0" lang="en-US" sz="25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Interaktivni sadržaj poput kvizova, anketa i rasprava može potaknuti angažman;</a:t>
            </a:r>
            <a:endParaRPr b="0" i="0" sz="25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4. Multimedija: </a:t>
            </a:r>
            <a:r>
              <a:rPr b="0" i="0" lang="en-US" sz="25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Multimedija pruža elemente za prenošenje informacija na različite načine;</a:t>
            </a:r>
            <a:endParaRPr b="0" i="0" sz="25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33" name="Google Shape;433;p28"/>
          <p:cNvPicPr preferRelativeResize="0"/>
          <p:nvPr/>
        </p:nvPicPr>
        <p:blipFill rotWithShape="1">
          <a:blip r:embed="rId4">
            <a:alphaModFix amt="70000"/>
          </a:blip>
          <a:srcRect b="0" l="0" r="0" t="0"/>
          <a:stretch/>
        </p:blipFill>
        <p:spPr>
          <a:xfrm>
            <a:off x="613400" y="2154275"/>
            <a:ext cx="5403528" cy="360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9"/>
          <p:cNvSpPr/>
          <p:nvPr/>
        </p:nvSpPr>
        <p:spPr>
          <a:xfrm>
            <a:off x="7728975" y="4571900"/>
            <a:ext cx="3642300" cy="14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9"/>
          <p:cNvSpPr txBox="1"/>
          <p:nvPr/>
        </p:nvSpPr>
        <p:spPr>
          <a:xfrm>
            <a:off x="1161963" y="172213"/>
            <a:ext cx="10209300" cy="11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Interaktivno anketiranje: </a:t>
            </a:r>
            <a:b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Razgovarajte o preferiranim komunikacijskim alatima i platformama društvenih medija </a:t>
            </a:r>
            <a:endParaRPr b="1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41" name="Google Shape;441;p29"/>
          <p:cNvGrpSpPr/>
          <p:nvPr/>
        </p:nvGrpSpPr>
        <p:grpSpPr>
          <a:xfrm>
            <a:off x="5640685" y="1194945"/>
            <a:ext cx="1251876" cy="358096"/>
            <a:chOff x="5470062" y="1167647"/>
            <a:chExt cx="1251876" cy="358096"/>
          </a:xfrm>
        </p:grpSpPr>
        <p:sp>
          <p:nvSpPr>
            <p:cNvPr id="442" name="Google Shape;442;p29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445" name="Google Shape;44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9"/>
          <p:cNvSpPr txBox="1"/>
          <p:nvPr/>
        </p:nvSpPr>
        <p:spPr>
          <a:xfrm>
            <a:off x="703325" y="4216800"/>
            <a:ext cx="6337200" cy="18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●"/>
            </a:pPr>
            <a: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Pitanja: </a:t>
            </a:r>
            <a:endParaRPr b="1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○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podijelite svoje preferirane komunikacijske alate za angažiranje učenika;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○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podijelite svoja iskustva s korištenjem platformi društvenih medija u obrazovne svrhe;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47" name="Google Shape;447;p29"/>
          <p:cNvPicPr preferRelativeResize="0"/>
          <p:nvPr/>
        </p:nvPicPr>
        <p:blipFill rotWithShape="1">
          <a:blip r:embed="rId4">
            <a:alphaModFix/>
          </a:blip>
          <a:srcRect b="10819" l="13292" r="12362" t="12820"/>
          <a:stretch/>
        </p:blipFill>
        <p:spPr>
          <a:xfrm>
            <a:off x="1986238" y="2438975"/>
            <a:ext cx="1186450" cy="121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9"/>
          <p:cNvSpPr txBox="1"/>
          <p:nvPr/>
        </p:nvSpPr>
        <p:spPr>
          <a:xfrm>
            <a:off x="758325" y="3534838"/>
            <a:ext cx="364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sng" cap="none" strike="noStrike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5"/>
              </a:rPr>
              <a:t>https://www.mentimeter.com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73098" y="2549288"/>
            <a:ext cx="1841727" cy="62667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9"/>
          <p:cNvSpPr txBox="1"/>
          <p:nvPr/>
        </p:nvSpPr>
        <p:spPr>
          <a:xfrm>
            <a:off x="3546550" y="3108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sng" cap="none" strike="noStrike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7"/>
              </a:rPr>
              <a:t>https://kahoot.com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29"/>
          <p:cNvPicPr preferRelativeResize="0"/>
          <p:nvPr/>
        </p:nvPicPr>
        <p:blipFill rotWithShape="1">
          <a:blip r:embed="rId8">
            <a:alphaModFix/>
          </a:blip>
          <a:srcRect b="13997" l="24346" r="23927" t="16673"/>
          <a:stretch/>
        </p:blipFill>
        <p:spPr>
          <a:xfrm>
            <a:off x="6766340" y="2345890"/>
            <a:ext cx="1320832" cy="125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9"/>
          <p:cNvPicPr preferRelativeResize="0"/>
          <p:nvPr/>
        </p:nvPicPr>
        <p:blipFill rotWithShape="1">
          <a:blip r:embed="rId9">
            <a:alphaModFix/>
          </a:blip>
          <a:srcRect b="9480" l="27703" r="25236" t="12161"/>
          <a:stretch/>
        </p:blipFill>
        <p:spPr>
          <a:xfrm>
            <a:off x="9391539" y="2373125"/>
            <a:ext cx="1084245" cy="121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9"/>
          <p:cNvSpPr txBox="1"/>
          <p:nvPr/>
        </p:nvSpPr>
        <p:spPr>
          <a:xfrm>
            <a:off x="8433663" y="34074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sng" cap="none" strike="noStrike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10"/>
              </a:rPr>
              <a:t>https://jamboard.google.com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29"/>
          <p:cNvSpPr txBox="1"/>
          <p:nvPr/>
        </p:nvSpPr>
        <p:spPr>
          <a:xfrm>
            <a:off x="6232888" y="3516063"/>
            <a:ext cx="238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sng" cap="none" strike="noStrike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11"/>
              </a:rPr>
              <a:t>https://padlet.com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9"/>
          <p:cNvSpPr txBox="1"/>
          <p:nvPr/>
        </p:nvSpPr>
        <p:spPr>
          <a:xfrm>
            <a:off x="958813" y="1804875"/>
            <a:ext cx="1027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Za odgovaranje na pitanja koristite Mentimetar, Kahoot, Padlet ili Jamboard;</a:t>
            </a:r>
            <a:endParaRPr b="0" i="1" sz="1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9"/>
          <p:cNvSpPr txBox="1"/>
          <p:nvPr/>
        </p:nvSpPr>
        <p:spPr>
          <a:xfrm>
            <a:off x="7771725" y="4571900"/>
            <a:ext cx="3556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  <a:t>Prikažite rezultate ankete i započnite kratku raspravu o promatranim uzorcima i trendovima.</a:t>
            </a:r>
            <a:endParaRPr b="0" i="1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3"/>
          <p:cNvSpPr txBox="1"/>
          <p:nvPr/>
        </p:nvSpPr>
        <p:spPr>
          <a:xfrm rot="-5400000">
            <a:off x="-70631" y="3152001"/>
            <a:ext cx="312258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SADRŽAJ</a:t>
            </a:r>
            <a:endParaRPr b="1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7" name="Google Shape;67;p3"/>
          <p:cNvSpPr txBox="1"/>
          <p:nvPr/>
        </p:nvSpPr>
        <p:spPr>
          <a:xfrm>
            <a:off x="6745000" y="1605375"/>
            <a:ext cx="5486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Sesija 1: Uvod u angažman u digitalnom okruženju 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8" name="Google Shape;68;p3"/>
          <p:cNvSpPr/>
          <p:nvPr/>
        </p:nvSpPr>
        <p:spPr>
          <a:xfrm rot="5400000">
            <a:off x="6435675" y="1822970"/>
            <a:ext cx="276900" cy="238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"/>
          <p:cNvSpPr txBox="1"/>
          <p:nvPr/>
        </p:nvSpPr>
        <p:spPr>
          <a:xfrm>
            <a:off x="6745001" y="4099592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Sesija 5: Procjena i povratne informacije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0" name="Google Shape;70;p3"/>
          <p:cNvSpPr/>
          <p:nvPr/>
        </p:nvSpPr>
        <p:spPr>
          <a:xfrm rot="5400000">
            <a:off x="6442213" y="2497652"/>
            <a:ext cx="276900" cy="238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6744988" y="2273090"/>
            <a:ext cx="53475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Sesija 2: Osmišljavanje poticajnih iskustava učenja;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2" name="Google Shape;72;p3"/>
          <p:cNvSpPr/>
          <p:nvPr/>
        </p:nvSpPr>
        <p:spPr>
          <a:xfrm rot="5400000">
            <a:off x="6435675" y="3117179"/>
            <a:ext cx="276900" cy="238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"/>
          <p:cNvSpPr txBox="1"/>
          <p:nvPr/>
        </p:nvSpPr>
        <p:spPr>
          <a:xfrm>
            <a:off x="6744989" y="3047075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Sesija 3: Komunikacija i interakcija;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4" name="Google Shape;74;p3"/>
          <p:cNvSpPr/>
          <p:nvPr/>
        </p:nvSpPr>
        <p:spPr>
          <a:xfrm rot="5400000">
            <a:off x="6442213" y="3690550"/>
            <a:ext cx="276900" cy="238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yellow, person  Description automatically generated" id="75" name="Google Shape;75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6728" r="26728" t="0"/>
          <a:stretch/>
        </p:blipFill>
        <p:spPr>
          <a:xfrm>
            <a:off x="2100263" y="573088"/>
            <a:ext cx="3995737" cy="5711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con  Description automatically generated" id="76" name="Google Shape;7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98706" y="-127565"/>
            <a:ext cx="2386989" cy="168749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 txBox="1"/>
          <p:nvPr/>
        </p:nvSpPr>
        <p:spPr>
          <a:xfrm>
            <a:off x="6745001" y="4527692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Sesija 6: Prilagođavanje strategija angažmana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8" name="Google Shape;78;p3"/>
          <p:cNvSpPr txBox="1"/>
          <p:nvPr/>
        </p:nvSpPr>
        <p:spPr>
          <a:xfrm>
            <a:off x="6745001" y="3602230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Sesija 4: Gamifikacija i motivacija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6745001" y="5071080"/>
            <a:ext cx="49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Česta pitanja, evaluacija i zaključak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0" name="Google Shape;80;p3"/>
          <p:cNvSpPr/>
          <p:nvPr/>
        </p:nvSpPr>
        <p:spPr>
          <a:xfrm rot="5400000">
            <a:off x="6442213" y="4164850"/>
            <a:ext cx="276900" cy="238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3"/>
          <p:cNvSpPr/>
          <p:nvPr/>
        </p:nvSpPr>
        <p:spPr>
          <a:xfrm rot="5400000">
            <a:off x="6442213" y="4639150"/>
            <a:ext cx="276900" cy="238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3"/>
          <p:cNvSpPr/>
          <p:nvPr/>
        </p:nvSpPr>
        <p:spPr>
          <a:xfrm rot="5400000">
            <a:off x="6442213" y="5136325"/>
            <a:ext cx="276900" cy="238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30"/>
          <p:cNvPicPr preferRelativeResize="0"/>
          <p:nvPr/>
        </p:nvPicPr>
        <p:blipFill rotWithShape="1">
          <a:blip r:embed="rId3">
            <a:alphaModFix amt="13000"/>
          </a:blip>
          <a:srcRect b="14262" l="0" r="0" t="11984"/>
          <a:stretch/>
        </p:blipFill>
        <p:spPr>
          <a:xfrm>
            <a:off x="0" y="1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0"/>
          <p:cNvSpPr txBox="1"/>
          <p:nvPr/>
        </p:nvSpPr>
        <p:spPr>
          <a:xfrm>
            <a:off x="3912600" y="303625"/>
            <a:ext cx="43668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Grupna rasprava: dijeljenje iskustava i izazova</a:t>
            </a:r>
            <a:endParaRPr b="1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64" name="Google Shape;464;p30"/>
          <p:cNvGrpSpPr/>
          <p:nvPr/>
        </p:nvGrpSpPr>
        <p:grpSpPr>
          <a:xfrm>
            <a:off x="5470062" y="1015247"/>
            <a:ext cx="1251876" cy="358096"/>
            <a:chOff x="5470062" y="1167647"/>
            <a:chExt cx="1251876" cy="358096"/>
          </a:xfrm>
        </p:grpSpPr>
        <p:sp>
          <p:nvSpPr>
            <p:cNvPr id="465" name="Google Shape;465;p30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468" name="Google Shape;46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0"/>
          <p:cNvSpPr txBox="1"/>
          <p:nvPr/>
        </p:nvSpPr>
        <p:spPr>
          <a:xfrm>
            <a:off x="1527900" y="1764075"/>
            <a:ext cx="9918000" cy="3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arenR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Podijelite sudionike u male grupe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od 3-4 osobe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AutoNum type="arabicParenR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Rasprava: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1" marL="9144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AutoNum type="alphaLcParenR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Kojim ste se platformama društvenih mreža koristili za uključivanje odraslih učenika? Koji su bili ishodi?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1" marL="9144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AutoNum type="alphaLcParenR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Koje strategije smatrate učinkovitima u poticanju rasprava i interakcija na društvenim mrežama?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AutoNum type="alphaLcParenR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S kojim ste se izazovima susreli prilikom korištenja društvenih mreža za angažman i kako ste ih prevladali?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1" sz="16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470" name="Google Shape;47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1"/>
          <p:cNvSpPr txBox="1"/>
          <p:nvPr/>
        </p:nvSpPr>
        <p:spPr>
          <a:xfrm>
            <a:off x="3071701" y="2632325"/>
            <a:ext cx="6048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Pitanja i odgovori i sažetak.</a:t>
            </a:r>
            <a:endParaRPr b="1" i="0" sz="25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476" name="Google Shape;476;p31"/>
          <p:cNvGrpSpPr/>
          <p:nvPr/>
        </p:nvGrpSpPr>
        <p:grpSpPr>
          <a:xfrm>
            <a:off x="5470012" y="3428997"/>
            <a:ext cx="1251984" cy="358200"/>
            <a:chOff x="5470062" y="1167647"/>
            <a:chExt cx="1251984" cy="358200"/>
          </a:xfrm>
        </p:grpSpPr>
        <p:sp>
          <p:nvSpPr>
            <p:cNvPr id="477" name="Google Shape;477;p31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31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31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480" name="Google Shape;48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itting at a desk with a computer and papers on it  Description automatically generated with low confidence" id="486" name="Google Shape;48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2"/>
          <p:cNvSpPr/>
          <p:nvPr/>
        </p:nvSpPr>
        <p:spPr>
          <a:xfrm>
            <a:off x="-264695" y="-270712"/>
            <a:ext cx="12721389" cy="7399421"/>
          </a:xfrm>
          <a:prstGeom prst="rect">
            <a:avLst/>
          </a:prstGeom>
          <a:gradFill>
            <a:gsLst>
              <a:gs pos="0">
                <a:srgbClr val="FFE77E">
                  <a:alpha val="0"/>
                </a:srgbClr>
              </a:gs>
              <a:gs pos="100000">
                <a:srgbClr val="FFEDB1"/>
              </a:gs>
            </a:gsLst>
            <a:path path="circle">
              <a:fillToRect b="50%" l="50%" r="50%" t="50%"/>
            </a:path>
            <a:tileRect/>
          </a:gradFill>
          <a:ln cap="flat" cmpd="sng" w="25400">
            <a:solidFill>
              <a:srgbClr val="FFE6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2"/>
          <p:cNvSpPr txBox="1"/>
          <p:nvPr/>
        </p:nvSpPr>
        <p:spPr>
          <a:xfrm>
            <a:off x="3839189" y="2051289"/>
            <a:ext cx="701425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Pauza</a:t>
            </a:r>
            <a:endParaRPr b="0" i="0" sz="6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logo  Description automatically generated" id="489" name="Google Shape;48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3446" y="74429"/>
            <a:ext cx="1338553" cy="94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3"/>
          <p:cNvSpPr/>
          <p:nvPr/>
        </p:nvSpPr>
        <p:spPr>
          <a:xfrm>
            <a:off x="3824064" y="1076946"/>
            <a:ext cx="4543871" cy="470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ogo  Description automatically generated" id="496" name="Google Shape;496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652" r="14652" t="0"/>
          <a:stretch/>
        </p:blipFill>
        <p:spPr>
          <a:xfrm>
            <a:off x="5068883" y="2238750"/>
            <a:ext cx="205422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3"/>
          <p:cNvSpPr txBox="1"/>
          <p:nvPr/>
        </p:nvSpPr>
        <p:spPr>
          <a:xfrm>
            <a:off x="5450555" y="1678900"/>
            <a:ext cx="12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Sjednica 4. 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498" name="Google Shape;498;p33"/>
          <p:cNvSpPr txBox="1"/>
          <p:nvPr/>
        </p:nvSpPr>
        <p:spPr>
          <a:xfrm>
            <a:off x="3824077" y="4635633"/>
            <a:ext cx="45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Gamifikacija i motivacija</a:t>
            </a:r>
            <a:endParaRPr b="0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9" name="Google Shape;49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4"/>
          <p:cNvSpPr txBox="1"/>
          <p:nvPr/>
        </p:nvSpPr>
        <p:spPr>
          <a:xfrm>
            <a:off x="3822381" y="603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Sažetak prethodne sesije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05" name="Google Shape;505;p34"/>
          <p:cNvGrpSpPr/>
          <p:nvPr/>
        </p:nvGrpSpPr>
        <p:grpSpPr>
          <a:xfrm>
            <a:off x="5394562" y="1360322"/>
            <a:ext cx="1251984" cy="358200"/>
            <a:chOff x="5470062" y="1167647"/>
            <a:chExt cx="1251984" cy="358200"/>
          </a:xfrm>
        </p:grpSpPr>
        <p:sp>
          <p:nvSpPr>
            <p:cNvPr id="506" name="Google Shape;506;p34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34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34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509" name="Google Shape;50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34"/>
          <p:cNvSpPr txBox="1"/>
          <p:nvPr/>
        </p:nvSpPr>
        <p:spPr>
          <a:xfrm>
            <a:off x="3429825" y="2606538"/>
            <a:ext cx="5181300" cy="9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Komunikacijske strategije o kojima se raspravljalo u prethodnoj sesiji;</a:t>
            </a:r>
            <a:endParaRPr b="0" i="0" sz="27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11" name="Google Shape;511;p34"/>
          <p:cNvSpPr txBox="1"/>
          <p:nvPr/>
        </p:nvSpPr>
        <p:spPr>
          <a:xfrm>
            <a:off x="5897225" y="4553425"/>
            <a:ext cx="54876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Važnost komunikacije i interakcije u digitalnom obrazovanju.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4"/>
          <p:cNvSpPr/>
          <p:nvPr/>
        </p:nvSpPr>
        <p:spPr>
          <a:xfrm>
            <a:off x="3822363" y="4261333"/>
            <a:ext cx="1979620" cy="1596069"/>
          </a:xfrm>
          <a:custGeom>
            <a:rect b="b" l="l" r="r" t="t"/>
            <a:pathLst>
              <a:path extrusionOk="0" h="1596069" w="1979620">
                <a:moveTo>
                  <a:pt x="0" y="0"/>
                </a:moveTo>
                <a:lnTo>
                  <a:pt x="1979620" y="0"/>
                </a:lnTo>
                <a:lnTo>
                  <a:pt x="1979620" y="1596069"/>
                </a:lnTo>
                <a:lnTo>
                  <a:pt x="0" y="1596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p34"/>
          <p:cNvSpPr/>
          <p:nvPr/>
        </p:nvSpPr>
        <p:spPr>
          <a:xfrm>
            <a:off x="1406675" y="2421914"/>
            <a:ext cx="1861380" cy="1355084"/>
          </a:xfrm>
          <a:custGeom>
            <a:rect b="b" l="l" r="r" t="t"/>
            <a:pathLst>
              <a:path extrusionOk="0" h="1191283" w="1751887">
                <a:moveTo>
                  <a:pt x="0" y="0"/>
                </a:moveTo>
                <a:lnTo>
                  <a:pt x="1751887" y="0"/>
                </a:lnTo>
                <a:lnTo>
                  <a:pt x="1751887" y="1191283"/>
                </a:lnTo>
                <a:lnTo>
                  <a:pt x="0" y="1191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14" name="Google Shape;51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5"/>
          <p:cNvSpPr txBox="1"/>
          <p:nvPr/>
        </p:nvSpPr>
        <p:spPr>
          <a:xfrm>
            <a:off x="4078500" y="361178"/>
            <a:ext cx="40350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Načela igrifikacije i motivacija (I)</a:t>
            </a:r>
            <a:endParaRPr b="1" i="0" sz="25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descr="A picture containing icon  Description automatically generated" id="520" name="Google Shape;52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5"/>
          <p:cNvSpPr txBox="1"/>
          <p:nvPr/>
        </p:nvSpPr>
        <p:spPr>
          <a:xfrm>
            <a:off x="635925" y="2647950"/>
            <a:ext cx="7261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Philosopher"/>
              <a:buChar char="-"/>
            </a:pPr>
            <a:r>
              <a:rPr b="1" i="0" lang="en-US" sz="200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Jasni ciljevi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pružaju osjećaj svrhe i smjera, motivirajući učenike da rade prema određenim ishodima. Postizanje ciljeva potiče osjećaj postignuća;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22" name="Google Shape;522;p35"/>
          <p:cNvSpPr txBox="1"/>
          <p:nvPr/>
        </p:nvSpPr>
        <p:spPr>
          <a:xfrm>
            <a:off x="2171550" y="1405738"/>
            <a:ext cx="7848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Gamifikacija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uključuje </a:t>
            </a:r>
            <a:r>
              <a:rPr b="1" i="1" lang="en-US" sz="18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integraciju elemenata sličnih igri u kontekste koji nisu</a:t>
            </a:r>
            <a:r>
              <a:rPr b="0" i="1" lang="en-US" sz="18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povezani s igrom </a:t>
            </a:r>
            <a:r>
              <a:rPr b="1" i="1" lang="en-US" sz="18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kako bi se poboljšao angažman i motivacija</a:t>
            </a:r>
            <a:r>
              <a:rPr b="0" i="1" lang="en-US" sz="18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. Evo </a:t>
            </a:r>
            <a:r>
              <a:rPr b="0" i="1" lang="en-US" sz="1800" u="sng" cap="none" strike="noStrike">
                <a:solidFill>
                  <a:srgbClr val="000000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ključnih načela igrifikacije</a:t>
            </a:r>
            <a:r>
              <a:rPr b="0" i="1" lang="en-US" sz="18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i njihovog utjecaja na motivaciju učenika:</a:t>
            </a:r>
            <a:endParaRPr b="0" i="1" sz="18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23" name="Google Shape;523;p35"/>
          <p:cNvSpPr txBox="1"/>
          <p:nvPr/>
        </p:nvSpPr>
        <p:spPr>
          <a:xfrm>
            <a:off x="623250" y="5058450"/>
            <a:ext cx="8284776" cy="15029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b="1" i="0" lang="en-US" sz="20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Trenutne povratne informacije</a:t>
            </a:r>
            <a:r>
              <a:rPr b="0" i="0" lang="en-US" sz="20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obavještavaju učenike o njihovoj uspješnosti, jačaju pozitivno ponašanje i usmjeravaju poboljšanja. To potiče osjećaj kompetentnosti i pomaže u održavanju angažmana.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5"/>
          <p:cNvSpPr txBox="1"/>
          <p:nvPr/>
        </p:nvSpPr>
        <p:spPr>
          <a:xfrm>
            <a:off x="4794150" y="3760800"/>
            <a:ext cx="6855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b="1" i="0" lang="en-US" sz="20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Napredak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utječe na urođenu želju učenika za rastom i majstorstvom. Napredovanje kroz razine stvara osjećaj postignuća i potiče kontinuirano sudjelovanje.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35"/>
          <p:cNvSpPr/>
          <p:nvPr/>
        </p:nvSpPr>
        <p:spPr>
          <a:xfrm>
            <a:off x="2411175" y="1359550"/>
            <a:ext cx="7332300" cy="1015800"/>
          </a:xfrm>
          <a:prstGeom prst="rect">
            <a:avLst/>
          </a:prstGeom>
          <a:noFill/>
          <a:ln cap="flat" cmpd="sng" w="76200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6"/>
          <p:cNvSpPr txBox="1"/>
          <p:nvPr/>
        </p:nvSpPr>
        <p:spPr>
          <a:xfrm>
            <a:off x="4078450" y="229128"/>
            <a:ext cx="40350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Načela igrifikacije i motivacija (II)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32" name="Google Shape;532;p36"/>
          <p:cNvGrpSpPr/>
          <p:nvPr/>
        </p:nvGrpSpPr>
        <p:grpSpPr>
          <a:xfrm>
            <a:off x="5470060" y="1039589"/>
            <a:ext cx="1251876" cy="358096"/>
            <a:chOff x="5470062" y="1167647"/>
            <a:chExt cx="1251876" cy="358096"/>
          </a:xfrm>
        </p:grpSpPr>
        <p:sp>
          <p:nvSpPr>
            <p:cNvPr id="533" name="Google Shape;533;p36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536" name="Google Shape;53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36"/>
          <p:cNvSpPr txBox="1"/>
          <p:nvPr/>
        </p:nvSpPr>
        <p:spPr>
          <a:xfrm>
            <a:off x="722550" y="1654825"/>
            <a:ext cx="8892900" cy="46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b="1" i="0" lang="en-US" sz="20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Natjecanje i suradnja: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Zdravo natjecanje potiče motivaciju izazivajući učenike da nadmaše sebe ili druge. Suradnja potiče osjećaj zajedništva i zajedničkog postignuća, povećavajući motivaciju kroz društvenu interakciju;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b="1" i="0" lang="en-US" sz="20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Nagrade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pružaju intrinzičnu i ekstrinzičnu motivaciju. Priznaju napore učenika, što dovodi do povećanog angažmana i želje za zaradom više nagrada;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b="1" i="0" lang="en-US" sz="20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Društvena interakcija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potiče osjećaj pripadnosti i zajedništva. Učenici se više angažiraju kada mogu dijeliti iskustva, surađivati i natjecati se s vršnjacima;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b="1" i="0" lang="en-US" sz="20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Izazovi i iznenađenja</a:t>
            </a:r>
            <a:r>
              <a:rPr b="0" i="0" lang="en-US" sz="20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izazivaju znatiželju i uzbuđenje, sprječavaju monotoniju i potiču održivu angažiranost;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38" name="Google Shape;538;p36"/>
          <p:cNvSpPr/>
          <p:nvPr/>
        </p:nvSpPr>
        <p:spPr>
          <a:xfrm>
            <a:off x="10392963" y="2954675"/>
            <a:ext cx="675824" cy="948645"/>
          </a:xfrm>
          <a:custGeom>
            <a:rect b="b" l="l" r="r" t="t"/>
            <a:pathLst>
              <a:path extrusionOk="0" h="1448313" w="997526">
                <a:moveTo>
                  <a:pt x="0" y="0"/>
                </a:moveTo>
                <a:lnTo>
                  <a:pt x="997526" y="0"/>
                </a:lnTo>
                <a:lnTo>
                  <a:pt x="997526" y="1448313"/>
                </a:lnTo>
                <a:lnTo>
                  <a:pt x="0" y="144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9" name="Google Shape;539;p36"/>
          <p:cNvSpPr/>
          <p:nvPr/>
        </p:nvSpPr>
        <p:spPr>
          <a:xfrm>
            <a:off x="10170913" y="4128937"/>
            <a:ext cx="1119934" cy="1025513"/>
          </a:xfrm>
          <a:custGeom>
            <a:rect b="b" l="l" r="r" t="t"/>
            <a:pathLst>
              <a:path extrusionOk="0" h="1429286" w="1566341">
                <a:moveTo>
                  <a:pt x="0" y="0"/>
                </a:moveTo>
                <a:lnTo>
                  <a:pt x="1566341" y="0"/>
                </a:lnTo>
                <a:lnTo>
                  <a:pt x="1566341" y="1429286"/>
                </a:lnTo>
                <a:lnTo>
                  <a:pt x="0" y="1429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36"/>
          <p:cNvSpPr/>
          <p:nvPr/>
        </p:nvSpPr>
        <p:spPr>
          <a:xfrm>
            <a:off x="10181488" y="5401275"/>
            <a:ext cx="1098788" cy="1025538"/>
          </a:xfrm>
          <a:custGeom>
            <a:rect b="b" l="l" r="r" t="t"/>
            <a:pathLst>
              <a:path extrusionOk="0" h="1559754" w="1323841">
                <a:moveTo>
                  <a:pt x="0" y="0"/>
                </a:moveTo>
                <a:lnTo>
                  <a:pt x="1323841" y="0"/>
                </a:lnTo>
                <a:lnTo>
                  <a:pt x="1323841" y="1559754"/>
                </a:lnTo>
                <a:lnTo>
                  <a:pt x="0" y="1559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36"/>
          <p:cNvSpPr/>
          <p:nvPr/>
        </p:nvSpPr>
        <p:spPr>
          <a:xfrm>
            <a:off x="10210864" y="1654824"/>
            <a:ext cx="1039999" cy="1024399"/>
          </a:xfrm>
          <a:custGeom>
            <a:rect b="b" l="l" r="r" t="t"/>
            <a:pathLst>
              <a:path extrusionOk="0" h="1379662" w="1400672">
                <a:moveTo>
                  <a:pt x="0" y="0"/>
                </a:moveTo>
                <a:lnTo>
                  <a:pt x="1400672" y="0"/>
                </a:lnTo>
                <a:lnTo>
                  <a:pt x="1400672" y="1379661"/>
                </a:lnTo>
                <a:lnTo>
                  <a:pt x="0" y="1379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42" name="Google Shape;542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7"/>
          <p:cNvSpPr txBox="1"/>
          <p:nvPr/>
        </p:nvSpPr>
        <p:spPr>
          <a:xfrm>
            <a:off x="4078450" y="229124"/>
            <a:ext cx="40350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Načela igrifikacije i motivacija (III)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48" name="Google Shape;548;p37"/>
          <p:cNvGrpSpPr/>
          <p:nvPr/>
        </p:nvGrpSpPr>
        <p:grpSpPr>
          <a:xfrm>
            <a:off x="5470060" y="1039589"/>
            <a:ext cx="1251876" cy="358096"/>
            <a:chOff x="5470062" y="1167647"/>
            <a:chExt cx="1251876" cy="358096"/>
          </a:xfrm>
        </p:grpSpPr>
        <p:sp>
          <p:nvSpPr>
            <p:cNvPr id="549" name="Google Shape;549;p37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7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37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552" name="Google Shape;55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7"/>
          <p:cNvSpPr txBox="1"/>
          <p:nvPr/>
        </p:nvSpPr>
        <p:spPr>
          <a:xfrm>
            <a:off x="1971025" y="1908750"/>
            <a:ext cx="9442200" cy="3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-"/>
            </a:pPr>
            <a:r>
              <a:rPr b="1" i="0" lang="en-US" sz="200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Personalizacija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zadovoljava individualne preferencije, potičući osjećaj autonomije. Izbor osnažuje učenike i povećava njihovo ulaganje u proces učenja;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-"/>
            </a:pPr>
            <a:r>
              <a:rPr b="1" i="0" lang="en-US" sz="200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Prožimajuće pripovijedanje</a:t>
            </a:r>
            <a:r>
              <a:rPr b="0" i="0" lang="en-US" sz="200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Priče stvaraju povezujući kontekst i emocionalnu vezu. Prožimajuće pripovijedanje može dovesti do dubljeg angažmana i povećanog osjećaja relevantnosti;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-"/>
            </a:pPr>
            <a:r>
              <a:rPr b="1" i="0" lang="en-US" sz="200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Postignuća i ljestvice:</a:t>
            </a:r>
            <a:r>
              <a:rPr b="0" i="0" lang="en-US" sz="200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Javno priznanje i vidljivost postignuća motiviraju učenike da se ističu i natječu. Ljestvice potiču želju da budu na vrhu i pridonose održivom angažmanu;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Philosopher"/>
              <a:buChar char="-"/>
            </a:pPr>
            <a:r>
              <a:rPr b="1" i="0" lang="en-US" sz="200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Razigranost</a:t>
            </a:r>
            <a:r>
              <a:rPr b="0" i="0" lang="en-US" sz="200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čini učenje ugodnim i smanjuje percipirane poteškoće. Fun interakcije stvaraju pozitivne emocije, doprinoseći pojačanoj motivaciji.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54" name="Google Shape;554;p37"/>
          <p:cNvSpPr/>
          <p:nvPr/>
        </p:nvSpPr>
        <p:spPr>
          <a:xfrm>
            <a:off x="1173116" y="1743875"/>
            <a:ext cx="714156" cy="816178"/>
          </a:xfrm>
          <a:custGeom>
            <a:rect b="b" l="l" r="r" t="t"/>
            <a:pathLst>
              <a:path extrusionOk="0" h="1562064" w="1366806">
                <a:moveTo>
                  <a:pt x="0" y="0"/>
                </a:moveTo>
                <a:lnTo>
                  <a:pt x="1366806" y="0"/>
                </a:lnTo>
                <a:lnTo>
                  <a:pt x="1366806" y="1562063"/>
                </a:lnTo>
                <a:lnTo>
                  <a:pt x="0" y="1562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5" name="Google Shape;555;p37"/>
          <p:cNvSpPr/>
          <p:nvPr/>
        </p:nvSpPr>
        <p:spPr>
          <a:xfrm>
            <a:off x="1067427" y="3763199"/>
            <a:ext cx="925523" cy="925523"/>
          </a:xfrm>
          <a:custGeom>
            <a:rect b="b" l="l" r="r" t="t"/>
            <a:pathLst>
              <a:path extrusionOk="0" h="1562064" w="1562064">
                <a:moveTo>
                  <a:pt x="0" y="0"/>
                </a:moveTo>
                <a:lnTo>
                  <a:pt x="1562064" y="0"/>
                </a:lnTo>
                <a:lnTo>
                  <a:pt x="1562064" y="1562063"/>
                </a:lnTo>
                <a:lnTo>
                  <a:pt x="0" y="1562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6" name="Google Shape;556;p37"/>
          <p:cNvSpPr/>
          <p:nvPr/>
        </p:nvSpPr>
        <p:spPr>
          <a:xfrm>
            <a:off x="961259" y="2827386"/>
            <a:ext cx="1137859" cy="668492"/>
          </a:xfrm>
          <a:custGeom>
            <a:rect b="b" l="l" r="r" t="t"/>
            <a:pathLst>
              <a:path extrusionOk="0" h="871000" w="1482553">
                <a:moveTo>
                  <a:pt x="0" y="0"/>
                </a:moveTo>
                <a:lnTo>
                  <a:pt x="1482554" y="0"/>
                </a:lnTo>
                <a:lnTo>
                  <a:pt x="1482554" y="871000"/>
                </a:lnTo>
                <a:lnTo>
                  <a:pt x="0" y="871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7" name="Google Shape;557;p37"/>
          <p:cNvSpPr/>
          <p:nvPr/>
        </p:nvSpPr>
        <p:spPr>
          <a:xfrm>
            <a:off x="1124752" y="4956039"/>
            <a:ext cx="810863" cy="816116"/>
          </a:xfrm>
          <a:custGeom>
            <a:rect b="b" l="l" r="r" t="t"/>
            <a:pathLst>
              <a:path extrusionOk="0" h="1511326" w="1522747">
                <a:moveTo>
                  <a:pt x="0" y="0"/>
                </a:moveTo>
                <a:lnTo>
                  <a:pt x="1522747" y="0"/>
                </a:lnTo>
                <a:lnTo>
                  <a:pt x="1522747" y="1511327"/>
                </a:lnTo>
                <a:lnTo>
                  <a:pt x="0" y="1511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58" name="Google Shape;558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8"/>
          <p:cNvSpPr txBox="1"/>
          <p:nvPr/>
        </p:nvSpPr>
        <p:spPr>
          <a:xfrm>
            <a:off x="4446338" y="199500"/>
            <a:ext cx="58386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Aktivnost u malim grupama:</a:t>
            </a:r>
            <a:b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Osmišljavanje gamificirane aktivnosti učenja</a:t>
            </a:r>
            <a:endParaRPr b="1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64" name="Google Shape;564;p38"/>
          <p:cNvGrpSpPr/>
          <p:nvPr/>
        </p:nvGrpSpPr>
        <p:grpSpPr>
          <a:xfrm>
            <a:off x="9050947" y="1012929"/>
            <a:ext cx="1060214" cy="205511"/>
            <a:chOff x="5470062" y="1167647"/>
            <a:chExt cx="1251876" cy="358096"/>
          </a:xfrm>
        </p:grpSpPr>
        <p:sp>
          <p:nvSpPr>
            <p:cNvPr id="565" name="Google Shape;565;p38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68" name="Google Shape;568;p38"/>
          <p:cNvCxnSpPr/>
          <p:nvPr/>
        </p:nvCxnSpPr>
        <p:spPr>
          <a:xfrm>
            <a:off x="2049119" y="2098055"/>
            <a:ext cx="15294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569" name="Google Shape;569;p38"/>
          <p:cNvGrpSpPr/>
          <p:nvPr/>
        </p:nvGrpSpPr>
        <p:grpSpPr>
          <a:xfrm>
            <a:off x="1061926" y="1191303"/>
            <a:ext cx="1692942" cy="1708221"/>
            <a:chOff x="1550838" y="735710"/>
            <a:chExt cx="2648118" cy="2456105"/>
          </a:xfrm>
        </p:grpSpPr>
        <p:sp>
          <p:nvSpPr>
            <p:cNvPr id="570" name="Google Shape;570;p38"/>
            <p:cNvSpPr/>
            <p:nvPr/>
          </p:nvSpPr>
          <p:spPr>
            <a:xfrm rot="1084574">
              <a:off x="1787936" y="1026727"/>
              <a:ext cx="2173922" cy="1874072"/>
            </a:xfrm>
            <a:prstGeom prst="triangle">
              <a:avLst>
                <a:gd fmla="val 50000" name="adj"/>
              </a:avLst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38"/>
            <p:cNvSpPr/>
            <p:nvPr/>
          </p:nvSpPr>
          <p:spPr>
            <a:xfrm rot="400104">
              <a:off x="1787936" y="1026728"/>
              <a:ext cx="2173922" cy="1874072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2" name="Google Shape;572;p38"/>
          <p:cNvSpPr txBox="1"/>
          <p:nvPr/>
        </p:nvSpPr>
        <p:spPr>
          <a:xfrm>
            <a:off x="1363891" y="1822280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01</a:t>
            </a:r>
            <a:endParaRPr b="1" i="0" sz="36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73" name="Google Shape;573;p38"/>
          <p:cNvSpPr txBox="1"/>
          <p:nvPr/>
        </p:nvSpPr>
        <p:spPr>
          <a:xfrm>
            <a:off x="310925" y="2912875"/>
            <a:ext cx="224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Uvod u scenarij</a:t>
            </a:r>
            <a:endParaRPr b="0" i="0" sz="1200" u="none" cap="none" strike="noStrike">
              <a:solidFill>
                <a:srgbClr val="000000"/>
              </a:solidFill>
              <a:highlight>
                <a:srgbClr val="FFE68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8"/>
          <p:cNvSpPr txBox="1"/>
          <p:nvPr/>
        </p:nvSpPr>
        <p:spPr>
          <a:xfrm>
            <a:off x="302350" y="3263500"/>
            <a:ext cx="2384400" cy="26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Voditelj uvodi hipotetski scenarij učenja koji se odnosi na temu radionice.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 primjer, osmišljavanje igrificirane aktivnosti za tečaj učenja jezika na daljinu.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5" name="Google Shape;575;p38"/>
          <p:cNvSpPr txBox="1"/>
          <p:nvPr/>
        </p:nvSpPr>
        <p:spPr>
          <a:xfrm>
            <a:off x="2550871" y="2912872"/>
            <a:ext cx="238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Elementi gamifikacije</a:t>
            </a:r>
            <a:endParaRPr b="1" i="0" sz="1600" u="none" cap="none" strike="noStrike">
              <a:solidFill>
                <a:schemeClr val="dk1"/>
              </a:solidFill>
              <a:highlight>
                <a:srgbClr val="FFE68F"/>
              </a:highlight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576" name="Google Shape;576;p38"/>
          <p:cNvSpPr txBox="1"/>
          <p:nvPr/>
        </p:nvSpPr>
        <p:spPr>
          <a:xfrm>
            <a:off x="2614975" y="3229025"/>
            <a:ext cx="23844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Voditelj pruža skupinama različite elemente za uključivanje u njihove dizajne gamificiranih aktivnosti. Primjeri mogu uključivati bodove, značke, razine, rang-liste i nagrade.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7" name="Google Shape;577;p38"/>
          <p:cNvSpPr txBox="1"/>
          <p:nvPr/>
        </p:nvSpPr>
        <p:spPr>
          <a:xfrm>
            <a:off x="4899084" y="2898572"/>
            <a:ext cx="238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Razmatranja o dizajnu:</a:t>
            </a:r>
            <a:endParaRPr b="0" i="0" sz="1200" u="none" cap="none" strike="noStrike">
              <a:solidFill>
                <a:srgbClr val="000000"/>
              </a:solidFill>
              <a:highlight>
                <a:srgbClr val="FFE68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8"/>
          <p:cNvSpPr txBox="1"/>
          <p:nvPr/>
        </p:nvSpPr>
        <p:spPr>
          <a:xfrm>
            <a:off x="4935275" y="3206850"/>
            <a:ext cx="2452500" cy="3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Stvaranje zadataka ili izazova usklađenih sa scenarijem učenja;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Odlučiti kako sudionici mogu zaraditi bodove ili značke;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Odrediti kako će se strukturirati razine ili progresija;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definirati nagrade koje motiviraju sudjelovanje;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Razmotrite željeno trajanje i tempo aktivnosti.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9" name="Google Shape;579;p38"/>
          <p:cNvSpPr txBox="1"/>
          <p:nvPr/>
        </p:nvSpPr>
        <p:spPr>
          <a:xfrm>
            <a:off x="7381300" y="2885150"/>
            <a:ext cx="213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Pravila i mehanika</a:t>
            </a:r>
            <a:endParaRPr b="0" i="0" sz="1200" u="none" cap="none" strike="noStrike">
              <a:solidFill>
                <a:srgbClr val="000000"/>
              </a:solidFill>
              <a:highlight>
                <a:srgbClr val="FFE68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8"/>
          <p:cNvSpPr txBox="1"/>
          <p:nvPr/>
        </p:nvSpPr>
        <p:spPr>
          <a:xfrm>
            <a:off x="9670500" y="3219400"/>
            <a:ext cx="22479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Uvesti scenarij i kontekst;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Objasniti odabrane elemente gamifikacije;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Opišite pravila i mehaniku aktivnosti;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Razgovarajte o tome kako će se poticati angažman i motivacija;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Podijelite očekivane ishode i koristi.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icon  Description automatically generated" id="581" name="Google Shape;58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01663" y="-38388"/>
            <a:ext cx="1728147" cy="1221723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38"/>
          <p:cNvSpPr txBox="1"/>
          <p:nvPr/>
        </p:nvSpPr>
        <p:spPr>
          <a:xfrm>
            <a:off x="270696" y="931825"/>
            <a:ext cx="567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65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hilosopher"/>
              <a:buChar char="-"/>
            </a:pPr>
            <a:r>
              <a:rPr b="0" i="0" lang="en-US" sz="1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Podijelite sudionike u male grupe </a:t>
            </a:r>
            <a:r>
              <a:rPr b="1" i="0" lang="en-US" sz="1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od 3-4 osobe</a:t>
            </a:r>
            <a:r>
              <a:rPr b="0" i="0" lang="en-US" sz="1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b="0" i="0" sz="19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cxnSp>
        <p:nvCxnSpPr>
          <p:cNvPr id="583" name="Google Shape;583;p38"/>
          <p:cNvCxnSpPr/>
          <p:nvPr/>
        </p:nvCxnSpPr>
        <p:spPr>
          <a:xfrm>
            <a:off x="4267094" y="2086368"/>
            <a:ext cx="15294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584" name="Google Shape;584;p38"/>
          <p:cNvGrpSpPr/>
          <p:nvPr/>
        </p:nvGrpSpPr>
        <p:grpSpPr>
          <a:xfrm>
            <a:off x="3279959" y="1179616"/>
            <a:ext cx="1692929" cy="1708218"/>
            <a:chOff x="1550929" y="735711"/>
            <a:chExt cx="2648099" cy="2456100"/>
          </a:xfrm>
        </p:grpSpPr>
        <p:sp>
          <p:nvSpPr>
            <p:cNvPr id="585" name="Google Shape;585;p38"/>
            <p:cNvSpPr/>
            <p:nvPr/>
          </p:nvSpPr>
          <p:spPr>
            <a:xfrm rot="1084344">
              <a:off x="1788003" y="1026680"/>
              <a:ext cx="2173951" cy="1874161"/>
            </a:xfrm>
            <a:prstGeom prst="triangle">
              <a:avLst>
                <a:gd fmla="val 50000" name="adj"/>
              </a:avLst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38"/>
            <p:cNvSpPr/>
            <p:nvPr/>
          </p:nvSpPr>
          <p:spPr>
            <a:xfrm rot="399902">
              <a:off x="1788005" y="1026664"/>
              <a:ext cx="2173791" cy="1874163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7" name="Google Shape;587;p38"/>
          <p:cNvSpPr txBox="1"/>
          <p:nvPr/>
        </p:nvSpPr>
        <p:spPr>
          <a:xfrm>
            <a:off x="3581866" y="1810593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02</a:t>
            </a:r>
            <a:endParaRPr b="1" i="0" sz="36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cxnSp>
        <p:nvCxnSpPr>
          <p:cNvPr id="588" name="Google Shape;588;p38"/>
          <p:cNvCxnSpPr/>
          <p:nvPr/>
        </p:nvCxnSpPr>
        <p:spPr>
          <a:xfrm>
            <a:off x="6460544" y="2051330"/>
            <a:ext cx="15294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589" name="Google Shape;589;p38"/>
          <p:cNvGrpSpPr/>
          <p:nvPr/>
        </p:nvGrpSpPr>
        <p:grpSpPr>
          <a:xfrm>
            <a:off x="5473409" y="1144578"/>
            <a:ext cx="1692929" cy="1708218"/>
            <a:chOff x="1550929" y="735711"/>
            <a:chExt cx="2648099" cy="2456100"/>
          </a:xfrm>
        </p:grpSpPr>
        <p:sp>
          <p:nvSpPr>
            <p:cNvPr id="590" name="Google Shape;590;p38"/>
            <p:cNvSpPr/>
            <p:nvPr/>
          </p:nvSpPr>
          <p:spPr>
            <a:xfrm rot="1084344">
              <a:off x="1788003" y="1026680"/>
              <a:ext cx="2173951" cy="1874161"/>
            </a:xfrm>
            <a:prstGeom prst="triangle">
              <a:avLst>
                <a:gd fmla="val 50000" name="adj"/>
              </a:avLst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38"/>
            <p:cNvSpPr/>
            <p:nvPr/>
          </p:nvSpPr>
          <p:spPr>
            <a:xfrm rot="399902">
              <a:off x="1788005" y="1026664"/>
              <a:ext cx="2173791" cy="1874163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2" name="Google Shape;592;p38"/>
          <p:cNvSpPr txBox="1"/>
          <p:nvPr/>
        </p:nvSpPr>
        <p:spPr>
          <a:xfrm>
            <a:off x="5775316" y="1775555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03</a:t>
            </a:r>
            <a:endParaRPr b="1" i="0" sz="36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cxnSp>
        <p:nvCxnSpPr>
          <p:cNvPr id="593" name="Google Shape;593;p38"/>
          <p:cNvCxnSpPr/>
          <p:nvPr/>
        </p:nvCxnSpPr>
        <p:spPr>
          <a:xfrm>
            <a:off x="8603819" y="2086368"/>
            <a:ext cx="15294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594" name="Google Shape;594;p38"/>
          <p:cNvGrpSpPr/>
          <p:nvPr/>
        </p:nvGrpSpPr>
        <p:grpSpPr>
          <a:xfrm>
            <a:off x="7616684" y="1179616"/>
            <a:ext cx="1692929" cy="1708218"/>
            <a:chOff x="1550929" y="735711"/>
            <a:chExt cx="2648099" cy="2456100"/>
          </a:xfrm>
        </p:grpSpPr>
        <p:sp>
          <p:nvSpPr>
            <p:cNvPr id="595" name="Google Shape;595;p38"/>
            <p:cNvSpPr/>
            <p:nvPr/>
          </p:nvSpPr>
          <p:spPr>
            <a:xfrm rot="1084344">
              <a:off x="1788003" y="1026680"/>
              <a:ext cx="2173951" cy="1874161"/>
            </a:xfrm>
            <a:prstGeom prst="triangle">
              <a:avLst>
                <a:gd fmla="val 50000" name="adj"/>
              </a:avLst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38"/>
            <p:cNvSpPr/>
            <p:nvPr/>
          </p:nvSpPr>
          <p:spPr>
            <a:xfrm rot="399902">
              <a:off x="1788005" y="1026664"/>
              <a:ext cx="2173791" cy="1874163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7" name="Google Shape;597;p38"/>
          <p:cNvSpPr txBox="1"/>
          <p:nvPr/>
        </p:nvSpPr>
        <p:spPr>
          <a:xfrm>
            <a:off x="7918591" y="1810593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04</a:t>
            </a:r>
            <a:endParaRPr b="1" i="0" sz="36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598" name="Google Shape;598;p38"/>
          <p:cNvGrpSpPr/>
          <p:nvPr/>
        </p:nvGrpSpPr>
        <p:grpSpPr>
          <a:xfrm>
            <a:off x="9757084" y="1183166"/>
            <a:ext cx="1692929" cy="1708218"/>
            <a:chOff x="1550929" y="735711"/>
            <a:chExt cx="2648099" cy="2456100"/>
          </a:xfrm>
        </p:grpSpPr>
        <p:sp>
          <p:nvSpPr>
            <p:cNvPr id="599" name="Google Shape;599;p38"/>
            <p:cNvSpPr/>
            <p:nvPr/>
          </p:nvSpPr>
          <p:spPr>
            <a:xfrm rot="1084344">
              <a:off x="1788003" y="1026680"/>
              <a:ext cx="2173951" cy="1874161"/>
            </a:xfrm>
            <a:prstGeom prst="triangle">
              <a:avLst>
                <a:gd fmla="val 50000" name="adj"/>
              </a:avLst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38"/>
            <p:cNvSpPr/>
            <p:nvPr/>
          </p:nvSpPr>
          <p:spPr>
            <a:xfrm rot="399902">
              <a:off x="1788005" y="1026664"/>
              <a:ext cx="2173791" cy="1874163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1" name="Google Shape;601;p38"/>
          <p:cNvSpPr txBox="1"/>
          <p:nvPr/>
        </p:nvSpPr>
        <p:spPr>
          <a:xfrm>
            <a:off x="10058991" y="1814143"/>
            <a:ext cx="1060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05</a:t>
            </a:r>
            <a:endParaRPr b="1" i="0" sz="36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02" name="Google Shape;602;p38"/>
          <p:cNvSpPr txBox="1"/>
          <p:nvPr/>
        </p:nvSpPr>
        <p:spPr>
          <a:xfrm>
            <a:off x="9461525" y="2885150"/>
            <a:ext cx="2452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highlight>
                  <a:srgbClr val="FFE68F"/>
                </a:highlight>
                <a:latin typeface="Philosopher"/>
                <a:ea typeface="Philosopher"/>
                <a:cs typeface="Philosopher"/>
                <a:sym typeface="Philosopher"/>
              </a:rPr>
              <a:t>Struktura prezentacije:</a:t>
            </a:r>
            <a:endParaRPr b="0" i="0" sz="1200" u="none" cap="none" strike="noStrike">
              <a:solidFill>
                <a:srgbClr val="000000"/>
              </a:solidFill>
              <a:highlight>
                <a:srgbClr val="FFE68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38"/>
          <p:cNvSpPr txBox="1"/>
          <p:nvPr/>
        </p:nvSpPr>
        <p:spPr>
          <a:xfrm>
            <a:off x="7388075" y="3207900"/>
            <a:ext cx="2316900" cy="29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Sudionici raspravljaju i definiraju pravila, mehaniku i smjernice za svoju igrificiranu aktivnost: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Kako će sudionici zarađivati bodove? 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Kako će napredovanje funkcionirati?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Koja su pravila angažmana? 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4" name="Google Shape;60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9"/>
          <p:cNvSpPr txBox="1"/>
          <p:nvPr/>
        </p:nvSpPr>
        <p:spPr>
          <a:xfrm>
            <a:off x="2972238" y="276313"/>
            <a:ext cx="62475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Kratka rasprava i sažetak.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10" name="Google Shape;610;p39"/>
          <p:cNvGrpSpPr/>
          <p:nvPr/>
        </p:nvGrpSpPr>
        <p:grpSpPr>
          <a:xfrm>
            <a:off x="5470060" y="887189"/>
            <a:ext cx="1251876" cy="358096"/>
            <a:chOff x="5470062" y="1167647"/>
            <a:chExt cx="1251876" cy="358096"/>
          </a:xfrm>
        </p:grpSpPr>
        <p:sp>
          <p:nvSpPr>
            <p:cNvPr id="611" name="Google Shape;611;p39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614" name="Google Shape;61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9"/>
          <p:cNvSpPr txBox="1"/>
          <p:nvPr/>
        </p:nvSpPr>
        <p:spPr>
          <a:xfrm>
            <a:off x="906747" y="1761325"/>
            <a:ext cx="68646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PITANJA:</a:t>
            </a:r>
            <a:br>
              <a:rPr b="1" i="0" lang="en-US" sz="22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b="1" i="0" sz="2200" u="none" cap="none" strike="noStrike">
              <a:solidFill>
                <a:schemeClr val="accent4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Kako ste uskladili svoj dizajn aktivnosti s načelima ciljeva, napredovanja, povratnih informacija i natjecanja/suradnje?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 kojim ste se izazovima suočili tijekom osmišljavanja gamificirane aktivnosti i kako ste ih riješili?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Pitanja i odgovori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616" name="Google Shape;616;p39"/>
          <p:cNvPicPr preferRelativeResize="0"/>
          <p:nvPr/>
        </p:nvPicPr>
        <p:blipFill rotWithShape="1">
          <a:blip r:embed="rId4">
            <a:alphaModFix amt="60000"/>
          </a:blip>
          <a:srcRect b="0" l="0" r="0" t="0"/>
          <a:stretch/>
        </p:blipFill>
        <p:spPr>
          <a:xfrm>
            <a:off x="7771275" y="935175"/>
            <a:ext cx="3274575" cy="57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/>
          <p:cNvSpPr/>
          <p:nvPr/>
        </p:nvSpPr>
        <p:spPr>
          <a:xfrm>
            <a:off x="3824064" y="1076946"/>
            <a:ext cx="4543871" cy="470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ogo  Description automatically generated" id="89" name="Google Shape;89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652" r="14652" t="0"/>
          <a:stretch/>
        </p:blipFill>
        <p:spPr>
          <a:xfrm>
            <a:off x="5068883" y="2238750"/>
            <a:ext cx="205422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 txBox="1"/>
          <p:nvPr/>
        </p:nvSpPr>
        <p:spPr>
          <a:xfrm>
            <a:off x="5456992" y="1678850"/>
            <a:ext cx="12780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Sesija 1 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1" name="Google Shape;91;p4"/>
          <p:cNvSpPr txBox="1"/>
          <p:nvPr/>
        </p:nvSpPr>
        <p:spPr>
          <a:xfrm>
            <a:off x="3866238" y="4597625"/>
            <a:ext cx="4459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Uvod u angažman u digitalnom okruženju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2" name="Google Shape;9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0"/>
          <p:cNvSpPr/>
          <p:nvPr/>
        </p:nvSpPr>
        <p:spPr>
          <a:xfrm>
            <a:off x="3824064" y="1076946"/>
            <a:ext cx="4543800" cy="47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ogo  Description automatically generated" id="623" name="Google Shape;623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655" r="14648" t="0"/>
          <a:stretch/>
        </p:blipFill>
        <p:spPr>
          <a:xfrm>
            <a:off x="5068883" y="2238750"/>
            <a:ext cx="2054228" cy="20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40"/>
          <p:cNvSpPr txBox="1"/>
          <p:nvPr/>
        </p:nvSpPr>
        <p:spPr>
          <a:xfrm>
            <a:off x="5450530" y="1666225"/>
            <a:ext cx="12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Sesija 5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25" name="Google Shape;625;p40"/>
          <p:cNvSpPr txBox="1"/>
          <p:nvPr/>
        </p:nvSpPr>
        <p:spPr>
          <a:xfrm>
            <a:off x="3824077" y="4635633"/>
            <a:ext cx="45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Procjena i povratne informacije</a:t>
            </a:r>
            <a:endParaRPr b="0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6" name="Google Shape;62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1"/>
          <p:cNvSpPr txBox="1"/>
          <p:nvPr/>
        </p:nvSpPr>
        <p:spPr>
          <a:xfrm>
            <a:off x="3822381" y="603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Sažetak prethodne sesije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32" name="Google Shape;632;p41"/>
          <p:cNvGrpSpPr/>
          <p:nvPr/>
        </p:nvGrpSpPr>
        <p:grpSpPr>
          <a:xfrm>
            <a:off x="5394562" y="1360322"/>
            <a:ext cx="1251984" cy="358200"/>
            <a:chOff x="5470062" y="1167647"/>
            <a:chExt cx="1251984" cy="358200"/>
          </a:xfrm>
        </p:grpSpPr>
        <p:sp>
          <p:nvSpPr>
            <p:cNvPr id="633" name="Google Shape;633;p41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41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636" name="Google Shape;63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41"/>
          <p:cNvSpPr txBox="1"/>
          <p:nvPr/>
        </p:nvSpPr>
        <p:spPr>
          <a:xfrm>
            <a:off x="1817025" y="2555025"/>
            <a:ext cx="8406900" cy="9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Načela igrifikacije i njihov utjecaj na motivaciju učenika;</a:t>
            </a:r>
            <a:endParaRPr b="0" i="0" sz="27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38" name="Google Shape;638;p41"/>
          <p:cNvSpPr txBox="1"/>
          <p:nvPr/>
        </p:nvSpPr>
        <p:spPr>
          <a:xfrm>
            <a:off x="4311775" y="4377325"/>
            <a:ext cx="64809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Uloga igrifikacije u poboljšanju angažmana u digitalnim okruženjima.</a:t>
            </a:r>
            <a:endParaRPr/>
          </a:p>
        </p:txBody>
      </p:sp>
      <p:sp>
        <p:nvSpPr>
          <p:cNvPr id="639" name="Google Shape;639;p41"/>
          <p:cNvSpPr/>
          <p:nvPr/>
        </p:nvSpPr>
        <p:spPr>
          <a:xfrm>
            <a:off x="922678" y="2443447"/>
            <a:ext cx="1252920" cy="985559"/>
          </a:xfrm>
          <a:custGeom>
            <a:rect b="b" l="l" r="r" t="t"/>
            <a:pathLst>
              <a:path extrusionOk="0" h="782190" w="943819">
                <a:moveTo>
                  <a:pt x="0" y="0"/>
                </a:moveTo>
                <a:lnTo>
                  <a:pt x="943819" y="0"/>
                </a:lnTo>
                <a:lnTo>
                  <a:pt x="943819" y="782190"/>
                </a:lnTo>
                <a:lnTo>
                  <a:pt x="0" y="782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0" name="Google Shape;640;p41"/>
          <p:cNvSpPr/>
          <p:nvPr/>
        </p:nvSpPr>
        <p:spPr>
          <a:xfrm>
            <a:off x="3663200" y="4288527"/>
            <a:ext cx="936890" cy="1167479"/>
          </a:xfrm>
          <a:custGeom>
            <a:rect b="b" l="l" r="r" t="t"/>
            <a:pathLst>
              <a:path extrusionOk="0" h="981075" w="777502">
                <a:moveTo>
                  <a:pt x="0" y="0"/>
                </a:moveTo>
                <a:lnTo>
                  <a:pt x="777502" y="0"/>
                </a:lnTo>
                <a:lnTo>
                  <a:pt x="777502" y="981075"/>
                </a:lnTo>
                <a:lnTo>
                  <a:pt x="0" y="981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41" name="Google Shape;64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con  Description automatically generated" id="646" name="Google Shape;64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2"/>
          <p:cNvSpPr txBox="1"/>
          <p:nvPr/>
        </p:nvSpPr>
        <p:spPr>
          <a:xfrm>
            <a:off x="906742" y="1561038"/>
            <a:ext cx="10378500" cy="44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91440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1. </a:t>
            </a:r>
            <a:r>
              <a:rPr b="1" i="0" lang="en-US" sz="22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Formativna</a:t>
            </a: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i </a:t>
            </a:r>
            <a:r>
              <a:rPr b="1" i="0" lang="en-US" sz="22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sumativna</a:t>
            </a: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1" i="0" lang="en-US" sz="22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procjena:</a:t>
            </a:r>
            <a:br>
              <a:rPr b="1" i="0" lang="en-US" sz="22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b="1" i="0" sz="2200" u="sng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highlight>
                  <a:schemeClr val="accent2"/>
                </a:highlight>
                <a:latin typeface="Philosopher"/>
                <a:ea typeface="Philosopher"/>
                <a:cs typeface="Philosopher"/>
                <a:sym typeface="Philosopher"/>
              </a:rPr>
              <a:t>Formativno ocjenjivanje:</a:t>
            </a:r>
            <a:r>
              <a:rPr b="1" i="0" lang="en-US" sz="2000" u="none" cap="none" strike="noStrike">
                <a:solidFill>
                  <a:schemeClr val="dk1"/>
                </a:solidFill>
                <a:highlight>
                  <a:schemeClr val="accent2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Kontinuirano, kontinuirano ocjenjivanje koje pruža neposredan uvid u napredak učenika tijekom procesa učenja.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Učinkovite povratne informacije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Ponudite specifične, konstruktivne povratne informacije koje usmjeravaju razumijevanje učenika i ističu područja za poboljšanje.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highlight>
                  <a:schemeClr val="accent4"/>
                </a:highlight>
                <a:latin typeface="Philosopher"/>
                <a:ea typeface="Philosopher"/>
                <a:cs typeface="Philosopher"/>
                <a:sym typeface="Philosopher"/>
              </a:rPr>
              <a:t>Sumativna procjena:</a:t>
            </a:r>
            <a:r>
              <a:rPr b="0" i="0" lang="en-US" sz="2000" u="none" cap="none" strike="noStrike">
                <a:solidFill>
                  <a:schemeClr val="dk1"/>
                </a:solidFill>
                <a:highlight>
                  <a:schemeClr val="accent4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Procijenite cjelokupno razumijevanje i znanje učenika na kraju cjeline ili tečaja.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Učinkovite povratne informacije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Pružite sveobuhvatne povratne informacije koje pojačavaju njihova postignuća i predlažu načine za poboljšanje njihovog razumijevanja za buduće učenje.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48" name="Google Shape;648;p42"/>
          <p:cNvSpPr txBox="1"/>
          <p:nvPr/>
        </p:nvSpPr>
        <p:spPr>
          <a:xfrm>
            <a:off x="2972250" y="123925"/>
            <a:ext cx="65442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procjene i učinkovite povratne informacije</a:t>
            </a:r>
            <a:endParaRPr b="1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49" name="Google Shape;649;p42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50" name="Google Shape;650;p4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53" name="Google Shape;6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con  Description automatically generated" id="658" name="Google Shape;65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43"/>
          <p:cNvSpPr txBox="1"/>
          <p:nvPr/>
        </p:nvSpPr>
        <p:spPr>
          <a:xfrm>
            <a:off x="906742" y="1332438"/>
            <a:ext cx="10378500" cy="45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2. </a:t>
            </a:r>
            <a:r>
              <a:rPr b="1" i="0" lang="en-US" sz="2000" u="none" cap="none" strike="noStrike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rPr>
              <a:t>Autentične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1" i="0" lang="en-US" sz="20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ocjene:</a:t>
            </a:r>
            <a:endParaRPr b="1" i="0" sz="2000" u="sng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Opis: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Procjene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dizajna koje odražavaju zadatke i scenarije iz stvarnog svijeta, zahtijevajući od učenika da primijene svoja znanja i vještine u praktičnim kontekstima.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Učinkovite povratne informacije: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Povežite povratne informacije s aplikacijom iz stvarnog svijeta, naglašavajući kako su njihovi napori usklađeni s praktičnim vještinama i očekivanjima.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3.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Philosopher"/>
                <a:ea typeface="Philosopher"/>
                <a:cs typeface="Philosopher"/>
                <a:sym typeface="Philosopher"/>
              </a:rPr>
              <a:t>Vršnjačka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1" i="0" lang="en-US" sz="20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procjena:</a:t>
            </a:r>
            <a:endParaRPr b="1" i="0" sz="2000" u="sng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highlight>
                  <a:schemeClr val="accent3"/>
                </a:highlight>
                <a:latin typeface="Philosopher"/>
                <a:ea typeface="Philosopher"/>
                <a:cs typeface="Philosopher"/>
                <a:sym typeface="Philosopher"/>
              </a:rPr>
              <a:t>Opis:</a:t>
            </a:r>
            <a:r>
              <a:rPr b="0" i="0" lang="en-US" sz="2000" u="none" cap="none" strike="noStrike">
                <a:solidFill>
                  <a:schemeClr val="lt1"/>
                </a:solidFill>
                <a:highlight>
                  <a:schemeClr val="accent3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Neka učenici procijene i daju povratne informacije o radu svojih vršnjaka, promičući kritičko razmišljanje i samoprocjenu.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Učinkovite povratne informacije: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Obučite učenike da pruže konstruktivne povratne informacije, naglašavajući pozitivne aspekte i nudeći prijedloge za poboljšanje.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60" name="Google Shape;660;p43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procjene i učinkovite povratne informacije</a:t>
            </a:r>
            <a:endParaRPr b="1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61" name="Google Shape;661;p43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62" name="Google Shape;662;p43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43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43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5" name="Google Shape;66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con  Description automatically generated" id="670" name="Google Shape;67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4"/>
          <p:cNvSpPr txBox="1"/>
          <p:nvPr/>
        </p:nvSpPr>
        <p:spPr>
          <a:xfrm>
            <a:off x="906742" y="1256238"/>
            <a:ext cx="10378500" cy="45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4. </a:t>
            </a:r>
            <a:r>
              <a:rPr b="1" i="0" lang="en-US" sz="2000" u="none" cap="none" strike="noStrike">
                <a:solidFill>
                  <a:schemeClr val="accent6"/>
                </a:solidFill>
                <a:latin typeface="Philosopher"/>
                <a:ea typeface="Philosopher"/>
                <a:cs typeface="Philosopher"/>
                <a:sym typeface="Philosopher"/>
              </a:rPr>
              <a:t>Samoprocjena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b="1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highlight>
                  <a:schemeClr val="accent6"/>
                </a:highlight>
                <a:latin typeface="Philosopher"/>
                <a:ea typeface="Philosopher"/>
                <a:cs typeface="Philosopher"/>
                <a:sym typeface="Philosopher"/>
              </a:rPr>
              <a:t>Opis: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Potaknite učenike da razmišljaju o vlastitom radu i napretku, promičući samosvijest i metakognitivne vještine.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Učinkovite povratne informacije: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Pružite smjernice o samoprocjeni, pomažući učenicima da prepoznaju svoje prednosti i područja za rast.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5. </a:t>
            </a:r>
            <a:r>
              <a:rPr b="1" i="0" lang="en-US" sz="2000" u="none" cap="none" strike="noStrike">
                <a:solidFill>
                  <a:schemeClr val="accent5"/>
                </a:solidFill>
                <a:latin typeface="Philosopher"/>
                <a:ea typeface="Philosopher"/>
                <a:cs typeface="Philosopher"/>
                <a:sym typeface="Philosopher"/>
              </a:rPr>
              <a:t>Interaktivni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kvizovi i ankete:</a:t>
            </a:r>
            <a:endParaRPr b="1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highlight>
                  <a:schemeClr val="accent5"/>
                </a:highlight>
                <a:latin typeface="Philosopher"/>
                <a:ea typeface="Philosopher"/>
                <a:cs typeface="Philosopher"/>
                <a:sym typeface="Philosopher"/>
              </a:rPr>
              <a:t>Opis: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Uključite brze kvizove i ankete kako biste procijenili razumijevanje i angažman učenika.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Učinkovite povratne informacije: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Pružite neposredne povratne informacije nakon svakog pitanja, objašnjavajući točne odgovore i rješavajući zablude.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72" name="Google Shape;672;p44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procjene i učinkovite povratne informacije</a:t>
            </a:r>
            <a:endParaRPr b="1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73" name="Google Shape;673;p44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74" name="Google Shape;674;p44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77" name="Google Shape;67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5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procjene i učinkovite povratne informacije</a:t>
            </a:r>
            <a:endParaRPr b="1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83" name="Google Shape;683;p45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84" name="Google Shape;684;p4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4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4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687" name="Google Shape;68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45"/>
          <p:cNvSpPr txBox="1"/>
          <p:nvPr/>
        </p:nvSpPr>
        <p:spPr>
          <a:xfrm>
            <a:off x="893804" y="1360813"/>
            <a:ext cx="10378500" cy="45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6. </a:t>
            </a:r>
            <a:r>
              <a:rPr b="1" i="0" lang="en-US" sz="20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Procjene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1" i="0" lang="en-US" sz="20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temeljene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na scenariju:</a:t>
            </a:r>
            <a:endParaRPr b="1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highlight>
                  <a:schemeClr val="accent2"/>
                </a:highlight>
                <a:latin typeface="Philosopher"/>
                <a:ea typeface="Philosopher"/>
                <a:cs typeface="Philosopher"/>
                <a:sym typeface="Philosopher"/>
              </a:rPr>
              <a:t>Opis: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Predstavite učenicima scenarije iz stvarnog svijeta koji od njih zahtijevaju donošenje odluka na temelju njihovog razumijevanja predmeta.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Učinkovite povratne informacije: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Pružite povratne informacije koje raspravljaju o posljedicama njihovih odluka i kako se usklađuju s predmetom.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7. </a:t>
            </a:r>
            <a:r>
              <a:rPr b="1" i="0" lang="en-US" sz="2000" u="none" cap="none" strike="noStrike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rPr>
              <a:t>Rubrike i kriteriji:</a:t>
            </a:r>
            <a:endParaRPr b="1" i="0" sz="2000" u="none" cap="none" strike="noStrike">
              <a:solidFill>
                <a:schemeClr val="accent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Opis: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Jasno definirajte kriterije i rubrike procjene kako biste prenijeli očekivanja i standarde procjene.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Učinkovite povratne informacije: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Uskladite povratne informacije s određenim kriterijima, ističući gdje su se učenici istaknuli i gdje se mogu poboljšati.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689" name="Google Shape;68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6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procjene i učinkovite povratne informacije</a:t>
            </a:r>
            <a:endParaRPr b="1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695" name="Google Shape;695;p46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696" name="Google Shape;696;p46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46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46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699" name="Google Shape;69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46"/>
          <p:cNvSpPr txBox="1"/>
          <p:nvPr/>
        </p:nvSpPr>
        <p:spPr>
          <a:xfrm>
            <a:off x="1163963" y="1315200"/>
            <a:ext cx="9838200" cy="42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8. </a:t>
            </a:r>
            <a:r>
              <a:rPr b="1" i="0" lang="en-US" sz="20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Audio i video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1" i="0" lang="en-US" sz="20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povratne informacije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b="1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highlight>
                  <a:schemeClr val="accent4"/>
                </a:highlight>
                <a:latin typeface="Philosopher"/>
                <a:ea typeface="Philosopher"/>
                <a:cs typeface="Philosopher"/>
                <a:sym typeface="Philosopher"/>
              </a:rPr>
              <a:t>Opis: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Pružite povratne informacije u obliku audio ili video zapisa, omogućujući personaliziraniji i privlačniji pristup.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Učinkovite povratne informacije: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Upotrijebite ton, geste i izraze kako biste učinkovito prenijeli ohrabrenje i vodstvo.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9.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Philosopher"/>
                <a:ea typeface="Philosopher"/>
                <a:cs typeface="Philosopher"/>
                <a:sym typeface="Philosopher"/>
              </a:rPr>
              <a:t>Pravovremene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1" i="0" lang="en-US" sz="20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povratne informacije:</a:t>
            </a:r>
            <a:endParaRPr b="1" i="0" sz="2000" u="sng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highlight>
                  <a:schemeClr val="accent3"/>
                </a:highlight>
                <a:latin typeface="Philosopher"/>
                <a:ea typeface="Philosopher"/>
                <a:cs typeface="Philosopher"/>
                <a:sym typeface="Philosopher"/>
              </a:rPr>
              <a:t>Opis: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Ponudite povratne informacije odmah nakon procjena kako biste održali zamah i motivaciju učenika.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Učinkovite povratne informacije: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Odredite prioritet pravovremene isporuke, istodobno osiguravajući da su povratne informacije detaljne i djelotvorne.</a:t>
            </a:r>
            <a:endParaRPr b="1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701" name="Google Shape;70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7"/>
          <p:cNvSpPr txBox="1"/>
          <p:nvPr/>
        </p:nvSpPr>
        <p:spPr>
          <a:xfrm>
            <a:off x="2972250" y="123926"/>
            <a:ext cx="6247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procjene i učinkovite povratne informacije</a:t>
            </a:r>
            <a:endParaRPr b="1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07" name="Google Shape;707;p47"/>
          <p:cNvGrpSpPr/>
          <p:nvPr/>
        </p:nvGrpSpPr>
        <p:grpSpPr>
          <a:xfrm>
            <a:off x="5596861" y="764745"/>
            <a:ext cx="972416" cy="251958"/>
            <a:chOff x="5470062" y="1167647"/>
            <a:chExt cx="1251984" cy="358200"/>
          </a:xfrm>
        </p:grpSpPr>
        <p:sp>
          <p:nvSpPr>
            <p:cNvPr id="708" name="Google Shape;708;p47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47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47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711" name="Google Shape;71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47"/>
          <p:cNvSpPr txBox="1"/>
          <p:nvPr/>
        </p:nvSpPr>
        <p:spPr>
          <a:xfrm>
            <a:off x="1400275" y="1853775"/>
            <a:ext cx="9225300" cy="20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10.</a:t>
            </a:r>
            <a:r>
              <a:rPr b="1" i="0" lang="en-US" sz="20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Povratne informacije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1" i="0" lang="en-US" sz="2000" u="none" cap="none" strike="noStrike">
                <a:solidFill>
                  <a:schemeClr val="accent5"/>
                </a:solidFill>
                <a:latin typeface="Philosopher"/>
                <a:ea typeface="Philosopher"/>
                <a:cs typeface="Philosopher"/>
                <a:sym typeface="Philosopher"/>
              </a:rPr>
              <a:t>usmjerene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 cilj:</a:t>
            </a:r>
            <a:endParaRPr b="1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highlight>
                  <a:schemeClr val="accent5"/>
                </a:highlight>
                <a:latin typeface="Philosopher"/>
                <a:ea typeface="Philosopher"/>
                <a:cs typeface="Philosopher"/>
                <a:sym typeface="Philosopher"/>
              </a:rPr>
              <a:t>Opis: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Uskladite povratne informacije s individualnim ciljevima učenika, naglašavajući kako njihovi napori doprinose njihovom putu učenja.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Učinkovite povratne informacije: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Prepoznajte napredak prema ciljevima, predlažući strategije za njihovo daljnje postizanje.</a:t>
            </a:r>
            <a:endParaRPr b="1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13" name="Google Shape;713;p47"/>
          <p:cNvSpPr/>
          <p:nvPr/>
        </p:nvSpPr>
        <p:spPr>
          <a:xfrm>
            <a:off x="8482450" y="4140102"/>
            <a:ext cx="2143125" cy="2143125"/>
          </a:xfrm>
          <a:custGeom>
            <a:rect b="b" l="l" r="r" t="t"/>
            <a:pathLst>
              <a:path extrusionOk="0" h="1371600" w="1371600">
                <a:moveTo>
                  <a:pt x="0" y="0"/>
                </a:moveTo>
                <a:lnTo>
                  <a:pt x="1371600" y="0"/>
                </a:lnTo>
                <a:lnTo>
                  <a:pt x="1371600" y="1371599"/>
                </a:lnTo>
                <a:lnTo>
                  <a:pt x="0" y="1371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714" name="Google Shape;71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48"/>
          <p:cNvPicPr preferRelativeResize="0"/>
          <p:nvPr/>
        </p:nvPicPr>
        <p:blipFill rotWithShape="1">
          <a:blip r:embed="rId3">
            <a:alphaModFix amt="19000"/>
          </a:blip>
          <a:srcRect b="0" l="0" r="536" t="0"/>
          <a:stretch/>
        </p:blipFill>
        <p:spPr>
          <a:xfrm>
            <a:off x="0" y="0"/>
            <a:ext cx="12349350" cy="6934199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48"/>
          <p:cNvSpPr txBox="1"/>
          <p:nvPr/>
        </p:nvSpPr>
        <p:spPr>
          <a:xfrm>
            <a:off x="1972800" y="55500"/>
            <a:ext cx="8469058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Igranje uloga: Prakticiranje pružanja povratnih informacija u digitalnom okruženju</a:t>
            </a:r>
            <a:br>
              <a:rPr b="1" i="0" lang="en-US" sz="23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1" i="0" lang="en-US" sz="23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("Promjena uloge edukatora")</a:t>
            </a:r>
            <a:endParaRPr b="1" i="0" sz="23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21" name="Google Shape;721;p48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722" name="Google Shape;722;p48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48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48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725" name="Google Shape;72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48"/>
          <p:cNvSpPr txBox="1"/>
          <p:nvPr/>
        </p:nvSpPr>
        <p:spPr>
          <a:xfrm>
            <a:off x="906742" y="1218613"/>
            <a:ext cx="10378500" cy="51090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Scenarij: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b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Zamislite da ste nastavnik koji daje povratne informacije učeniku o nedavnom zadatku </a:t>
            </a:r>
            <a:r>
              <a:rPr b="1" i="0" lang="en-US" sz="20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poslanom digitalno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 Vaš je cilj 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pružiti povratne informacije koje su motivirajuće, specifične i djelotvorne, potiču angažman i podržavaju rast učenika.</a:t>
            </a:r>
            <a:endParaRPr b="1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Uloge</a:t>
            </a:r>
            <a:endParaRPr b="1" i="0" sz="2000" u="sng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b="1" i="0" lang="en-US" sz="2000" u="none" cap="none" strike="noStrike">
                <a:solidFill>
                  <a:schemeClr val="dk1"/>
                </a:solidFill>
                <a:highlight>
                  <a:schemeClr val="accent4"/>
                </a:highlight>
                <a:latin typeface="Philosopher"/>
                <a:ea typeface="Philosopher"/>
                <a:cs typeface="Philosopher"/>
                <a:sym typeface="Philosopher"/>
              </a:rPr>
              <a:t>Edukator:</a:t>
            </a:r>
            <a:r>
              <a:rPr b="0" i="0" lang="en-US" sz="2000" u="none" cap="none" strike="noStrike">
                <a:solidFill>
                  <a:schemeClr val="accent4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Onaj koji daje povratne informacije o učenikovom zadatku - Pruža povratne informacije o učenikovom zadatku. Koristite učinkovite strategije kao što je korištenje imena učenika, priznavanje prednosti i rješavanje područja za poboljšanje;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Char char="-"/>
            </a:pPr>
            <a:r>
              <a:rPr b="1" i="0" lang="en-US" sz="20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Učenik: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Onaj koji prima povratne informacije i odgovara na njih - odgovara na povratne informacije, postavlja pitanja za pojašnjenje ili traži daljnje smjernice.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Moderator primjećuje: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Promatrajte interakciju i uzmite u obzir strategije korištene u pružanju povratnih informacija.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727" name="Google Shape;72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9"/>
          <p:cNvSpPr/>
          <p:nvPr/>
        </p:nvSpPr>
        <p:spPr>
          <a:xfrm>
            <a:off x="3844900" y="1614625"/>
            <a:ext cx="6715500" cy="364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49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Točke za raspravu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34" name="Google Shape;734;p49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735" name="Google Shape;735;p4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4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4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738" name="Google Shape;73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49"/>
          <p:cNvSpPr txBox="1"/>
          <p:nvPr/>
        </p:nvSpPr>
        <p:spPr>
          <a:xfrm>
            <a:off x="4066750" y="1812750"/>
            <a:ext cx="62718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  <a:t>Kako su strategije pružanja povratnih informacija koje je koristio nastavnik utjecale na angažman i motivaciju učenika?</a:t>
            </a:r>
            <a:br>
              <a:rPr b="0" i="0" lang="en-US" sz="2000" u="none" cap="none" strike="noStrike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b="0" i="0" sz="2000" u="none" cap="none" strike="noStrike">
              <a:solidFill>
                <a:schemeClr val="lt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  <a:t>Koje su specifične tehnike korištene kako bi povratne informacije bile motivirajuće, specifične i djelotvorne?</a:t>
            </a:r>
            <a:br>
              <a:rPr b="0" i="0" lang="en-US" sz="2000" u="none" cap="none" strike="noStrike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b="0" i="0" sz="2000" u="none" cap="none" strike="noStrike">
              <a:solidFill>
                <a:schemeClr val="lt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chemeClr val="lt1"/>
                </a:solidFill>
                <a:latin typeface="Philosopher"/>
                <a:ea typeface="Philosopher"/>
                <a:cs typeface="Philosopher"/>
                <a:sym typeface="Philosopher"/>
              </a:rPr>
              <a:t>Kako ova igra uloga naglašava evoluirajuću ulogu odgojitelja u digitalnom dobu?</a:t>
            </a:r>
            <a:endParaRPr b="0" i="0" sz="2000" u="none" cap="none" strike="noStrike">
              <a:solidFill>
                <a:schemeClr val="lt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40" name="Google Shape;740;p49"/>
          <p:cNvSpPr/>
          <p:nvPr/>
        </p:nvSpPr>
        <p:spPr>
          <a:xfrm>
            <a:off x="1596075" y="3969375"/>
            <a:ext cx="2248814" cy="2083460"/>
          </a:xfrm>
          <a:custGeom>
            <a:rect b="b" l="l" r="r" t="t"/>
            <a:pathLst>
              <a:path extrusionOk="0" h="944880" w="944880">
                <a:moveTo>
                  <a:pt x="0" y="0"/>
                </a:moveTo>
                <a:lnTo>
                  <a:pt x="944880" y="0"/>
                </a:lnTo>
                <a:lnTo>
                  <a:pt x="944880" y="944880"/>
                </a:lnTo>
                <a:lnTo>
                  <a:pt x="0" y="944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741" name="Google Shape;74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/>
          <p:nvPr/>
        </p:nvSpPr>
        <p:spPr>
          <a:xfrm>
            <a:off x="851690" y="974337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person, person  Description automatically generated" id="98" name="Google Shape;98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13" l="0" r="0" t="7812"/>
          <a:stretch/>
        </p:blipFill>
        <p:spPr>
          <a:xfrm>
            <a:off x="5360988" y="2700338"/>
            <a:ext cx="609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5"/>
          <p:cNvSpPr txBox="1"/>
          <p:nvPr/>
        </p:nvSpPr>
        <p:spPr>
          <a:xfrm>
            <a:off x="940650" y="1060975"/>
            <a:ext cx="4420500" cy="32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Svrha radionice</a:t>
            </a:r>
            <a:r>
              <a:rPr b="0" i="0" lang="en-US" sz="1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 </a:t>
            </a:r>
            <a:r>
              <a:rPr b="0" i="1" lang="en-US" sz="1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istražiti strategije angažmana u digitalnim okruženjima za učenje.</a:t>
            </a:r>
            <a:endParaRPr b="0" i="1" sz="1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Posebni ciljevi za ovu sjednicu</a:t>
            </a:r>
            <a:r>
              <a:rPr b="0" i="0" lang="en-US" sz="1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:</a:t>
            </a:r>
            <a:endParaRPr b="0" i="0" sz="1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1" lang="en-US" sz="1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- Razumjeti važnost angažmana u digitalnom učenju.</a:t>
            </a:r>
            <a:endParaRPr b="0" i="1" sz="1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1" lang="en-US" sz="1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- Identificirati izazove i prilike povezane s angažmanom.</a:t>
            </a:r>
            <a:endParaRPr b="0" i="1" sz="1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Interaktivna priroda sesije</a:t>
            </a:r>
            <a:r>
              <a:rPr b="0" i="0" lang="en-US" sz="1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- aktivno sudjelovanje je važno!</a:t>
            </a:r>
            <a:endParaRPr b="0" i="0" sz="21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descr="A picture containing icon  Description automatically generated" id="100" name="Google Shape;10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7933" y="-45061"/>
            <a:ext cx="2386989" cy="168749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5"/>
          <p:cNvSpPr txBox="1"/>
          <p:nvPr/>
        </p:nvSpPr>
        <p:spPr>
          <a:xfrm>
            <a:off x="3433500" y="606993"/>
            <a:ext cx="37356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UVOD</a:t>
            </a:r>
            <a:endParaRPr b="1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02" name="Google Shape;10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50"/>
          <p:cNvPicPr preferRelativeResize="0"/>
          <p:nvPr/>
        </p:nvPicPr>
        <p:blipFill rotWithShape="1">
          <a:blip r:embed="rId3">
            <a:alphaModFix amt="20000"/>
          </a:blip>
          <a:srcRect b="7070" l="0" r="0" t="844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50"/>
          <p:cNvSpPr txBox="1"/>
          <p:nvPr/>
        </p:nvSpPr>
        <p:spPr>
          <a:xfrm>
            <a:off x="1972800" y="748725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Ključne strategije za učinkovito pružanje povratnih informacija: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48" name="Google Shape;748;p50"/>
          <p:cNvGrpSpPr/>
          <p:nvPr/>
        </p:nvGrpSpPr>
        <p:grpSpPr>
          <a:xfrm>
            <a:off x="5470010" y="1654739"/>
            <a:ext cx="1251984" cy="358200"/>
            <a:chOff x="5470062" y="1167647"/>
            <a:chExt cx="1251984" cy="358200"/>
          </a:xfrm>
        </p:grpSpPr>
        <p:sp>
          <p:nvSpPr>
            <p:cNvPr id="749" name="Google Shape;749;p50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50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50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752" name="Google Shape;75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50"/>
          <p:cNvSpPr/>
          <p:nvPr/>
        </p:nvSpPr>
        <p:spPr>
          <a:xfrm>
            <a:off x="893700" y="2818425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50"/>
          <p:cNvSpPr/>
          <p:nvPr/>
        </p:nvSpPr>
        <p:spPr>
          <a:xfrm>
            <a:off x="4846625" y="4435925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50"/>
          <p:cNvSpPr/>
          <p:nvPr/>
        </p:nvSpPr>
        <p:spPr>
          <a:xfrm>
            <a:off x="4846625" y="2818425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50"/>
          <p:cNvSpPr/>
          <p:nvPr/>
        </p:nvSpPr>
        <p:spPr>
          <a:xfrm>
            <a:off x="8799000" y="2818425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57" name="Google Shape;757;p50"/>
          <p:cNvSpPr/>
          <p:nvPr/>
        </p:nvSpPr>
        <p:spPr>
          <a:xfrm>
            <a:off x="893700" y="3627175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50"/>
          <p:cNvSpPr/>
          <p:nvPr/>
        </p:nvSpPr>
        <p:spPr>
          <a:xfrm>
            <a:off x="893700" y="4435925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50"/>
          <p:cNvSpPr/>
          <p:nvPr/>
        </p:nvSpPr>
        <p:spPr>
          <a:xfrm>
            <a:off x="8799000" y="3627175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0" name="Google Shape;760;p50"/>
          <p:cNvSpPr/>
          <p:nvPr/>
        </p:nvSpPr>
        <p:spPr>
          <a:xfrm>
            <a:off x="4846625" y="3627175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50"/>
          <p:cNvSpPr txBox="1"/>
          <p:nvPr/>
        </p:nvSpPr>
        <p:spPr>
          <a:xfrm>
            <a:off x="1185888" y="2726775"/>
            <a:ext cx="3221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Personalizacija</a:t>
            </a:r>
            <a:endParaRPr b="0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2" name="Google Shape;762;p50"/>
          <p:cNvSpPr txBox="1"/>
          <p:nvPr/>
        </p:nvSpPr>
        <p:spPr>
          <a:xfrm>
            <a:off x="1145088" y="3535525"/>
            <a:ext cx="3221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Pozitivno pojačanje;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3" name="Google Shape;763;p50"/>
          <p:cNvSpPr txBox="1"/>
          <p:nvPr/>
        </p:nvSpPr>
        <p:spPr>
          <a:xfrm>
            <a:off x="1145102" y="4344275"/>
            <a:ext cx="3776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Specifičnost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4" name="Google Shape;764;p50"/>
          <p:cNvSpPr txBox="1"/>
          <p:nvPr/>
        </p:nvSpPr>
        <p:spPr>
          <a:xfrm>
            <a:off x="5098026" y="2726775"/>
            <a:ext cx="357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Konstruktivna kritika;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5" name="Google Shape;765;p50"/>
          <p:cNvSpPr txBox="1"/>
          <p:nvPr/>
        </p:nvSpPr>
        <p:spPr>
          <a:xfrm>
            <a:off x="5098026" y="3535525"/>
            <a:ext cx="357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Jasnoća i jednostavnost;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6" name="Google Shape;766;p50"/>
          <p:cNvSpPr txBox="1"/>
          <p:nvPr/>
        </p:nvSpPr>
        <p:spPr>
          <a:xfrm>
            <a:off x="5098026" y="4344275"/>
            <a:ext cx="357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Ohrabrenje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7" name="Google Shape;767;p50"/>
          <p:cNvSpPr txBox="1"/>
          <p:nvPr/>
        </p:nvSpPr>
        <p:spPr>
          <a:xfrm>
            <a:off x="9050401" y="2726775"/>
            <a:ext cx="1931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Angažman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68" name="Google Shape;768;p50"/>
          <p:cNvSpPr txBox="1"/>
          <p:nvPr/>
        </p:nvSpPr>
        <p:spPr>
          <a:xfrm>
            <a:off x="9050400" y="3535525"/>
            <a:ext cx="2247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Usmjeren na budućnost.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769" name="Google Shape;769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1"/>
          <p:cNvSpPr/>
          <p:nvPr/>
        </p:nvSpPr>
        <p:spPr>
          <a:xfrm>
            <a:off x="3824064" y="1076946"/>
            <a:ext cx="4543800" cy="47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ogo  Description automatically generated" id="775" name="Google Shape;775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655" r="14648" t="0"/>
          <a:stretch/>
        </p:blipFill>
        <p:spPr>
          <a:xfrm>
            <a:off x="5068883" y="2238750"/>
            <a:ext cx="2054228" cy="20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51"/>
          <p:cNvSpPr txBox="1"/>
          <p:nvPr/>
        </p:nvSpPr>
        <p:spPr>
          <a:xfrm>
            <a:off x="5450555" y="1678900"/>
            <a:ext cx="12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Sesija 6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77" name="Google Shape;777;p51"/>
          <p:cNvSpPr txBox="1"/>
          <p:nvPr/>
        </p:nvSpPr>
        <p:spPr>
          <a:xfrm>
            <a:off x="3824077" y="4635633"/>
            <a:ext cx="45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Prilagođavanje strategija angažmana</a:t>
            </a:r>
            <a:endParaRPr b="0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78" name="Google Shape;77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2"/>
          <p:cNvSpPr txBox="1"/>
          <p:nvPr/>
        </p:nvSpPr>
        <p:spPr>
          <a:xfrm>
            <a:off x="3897906" y="581289"/>
            <a:ext cx="43962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Sažetak prethodne sesije</a:t>
            </a:r>
            <a:endParaRPr b="1" i="0" sz="2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784" name="Google Shape;784;p52"/>
          <p:cNvGrpSpPr/>
          <p:nvPr/>
        </p:nvGrpSpPr>
        <p:grpSpPr>
          <a:xfrm>
            <a:off x="5470087" y="1338322"/>
            <a:ext cx="1251984" cy="358200"/>
            <a:chOff x="5470062" y="1167647"/>
            <a:chExt cx="1251984" cy="358200"/>
          </a:xfrm>
        </p:grpSpPr>
        <p:sp>
          <p:nvSpPr>
            <p:cNvPr id="785" name="Google Shape;785;p5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5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5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788" name="Google Shape;78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52"/>
          <p:cNvSpPr txBox="1"/>
          <p:nvPr/>
        </p:nvSpPr>
        <p:spPr>
          <a:xfrm>
            <a:off x="2364450" y="2426450"/>
            <a:ext cx="6059700" cy="9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Važnost korištenja procjene i povratnih informacija za poticanje angažmana;</a:t>
            </a:r>
            <a:endParaRPr b="0" i="0" sz="27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790" name="Google Shape;790;p52"/>
          <p:cNvSpPr txBox="1"/>
          <p:nvPr/>
        </p:nvSpPr>
        <p:spPr>
          <a:xfrm>
            <a:off x="6010450" y="4040175"/>
            <a:ext cx="49755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Važnost povratnih informacija u jačanju motivacije učenika.</a:t>
            </a:r>
            <a:endParaRPr/>
          </a:p>
        </p:txBody>
      </p:sp>
      <p:sp>
        <p:nvSpPr>
          <p:cNvPr id="791" name="Google Shape;791;p52"/>
          <p:cNvSpPr/>
          <p:nvPr/>
        </p:nvSpPr>
        <p:spPr>
          <a:xfrm>
            <a:off x="1206053" y="2426166"/>
            <a:ext cx="986376" cy="986376"/>
          </a:xfrm>
          <a:custGeom>
            <a:rect b="b" l="l" r="r" t="t"/>
            <a:pathLst>
              <a:path extrusionOk="0" h="779744" w="779744">
                <a:moveTo>
                  <a:pt x="0" y="0"/>
                </a:moveTo>
                <a:lnTo>
                  <a:pt x="779744" y="0"/>
                </a:lnTo>
                <a:lnTo>
                  <a:pt x="779744" y="779745"/>
                </a:lnTo>
                <a:lnTo>
                  <a:pt x="0" y="779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2" name="Google Shape;792;p52"/>
          <p:cNvSpPr/>
          <p:nvPr/>
        </p:nvSpPr>
        <p:spPr>
          <a:xfrm>
            <a:off x="4799699" y="4086500"/>
            <a:ext cx="1189212" cy="985559"/>
          </a:xfrm>
          <a:custGeom>
            <a:rect b="b" l="l" r="r" t="t"/>
            <a:pathLst>
              <a:path extrusionOk="0" h="782190" w="943819">
                <a:moveTo>
                  <a:pt x="0" y="0"/>
                </a:moveTo>
                <a:lnTo>
                  <a:pt x="943819" y="0"/>
                </a:lnTo>
                <a:lnTo>
                  <a:pt x="943819" y="782190"/>
                </a:lnTo>
                <a:lnTo>
                  <a:pt x="0" y="782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793" name="Google Shape;79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3"/>
          <p:cNvSpPr/>
          <p:nvPr/>
        </p:nvSpPr>
        <p:spPr>
          <a:xfrm>
            <a:off x="-7625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67" l="0" r="0" t="-9268"/>
            </a:stretch>
          </a:blipFill>
          <a:ln>
            <a:noFill/>
          </a:ln>
        </p:spPr>
      </p:sp>
      <p:sp>
        <p:nvSpPr>
          <p:cNvPr id="799" name="Google Shape;799;p53"/>
          <p:cNvSpPr/>
          <p:nvPr/>
        </p:nvSpPr>
        <p:spPr>
          <a:xfrm>
            <a:off x="0" y="2199600"/>
            <a:ext cx="12192000" cy="24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53"/>
          <p:cNvSpPr txBox="1"/>
          <p:nvPr/>
        </p:nvSpPr>
        <p:spPr>
          <a:xfrm>
            <a:off x="1972800" y="714875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Philosopher"/>
                <a:ea typeface="Philosopher"/>
                <a:cs typeface="Philosopher"/>
                <a:sym typeface="Philosopher"/>
              </a:rPr>
              <a:t>Strategije i prilagodba personalizacije</a:t>
            </a:r>
            <a:endParaRPr b="1" i="0" sz="3000" u="none" cap="none" strike="noStrike">
              <a:solidFill>
                <a:schemeClr val="dk1"/>
              </a:solidFill>
              <a:highlight>
                <a:schemeClr val="accent1"/>
              </a:highlight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descr="A picture containing icon  Description automatically generated" id="801" name="Google Shape;80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53"/>
          <p:cNvSpPr txBox="1"/>
          <p:nvPr/>
        </p:nvSpPr>
        <p:spPr>
          <a:xfrm>
            <a:off x="731700" y="2773350"/>
            <a:ext cx="107286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ctr">
              <a:lnSpc>
                <a:spcPct val="115000"/>
              </a:lnSpc>
              <a:spcBef>
                <a:spcPts val="15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Personalizacija strategija angažmana</a:t>
            </a:r>
            <a:r>
              <a:rPr b="0" i="1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ključna je za </a:t>
            </a:r>
            <a:r>
              <a:rPr b="1" i="1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zadovoljavanje različitih potreba, preferencija i stilova učenja vaših učenika</a:t>
            </a:r>
            <a:r>
              <a:rPr b="0" i="1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 Evo nekoliko </a:t>
            </a:r>
            <a:r>
              <a:rPr b="1" i="1" lang="en-US" sz="24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učinkovitih strategija i tehnika</a:t>
            </a:r>
            <a:r>
              <a:rPr b="0" i="1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za prilagodbu pristupa angažmana:</a:t>
            </a:r>
            <a:endParaRPr b="0" i="1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803" name="Google Shape;80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74426" y="1173701"/>
            <a:ext cx="6391274" cy="479345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54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i prilagodba personalizacije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10" name="Google Shape;810;p54"/>
          <p:cNvGrpSpPr/>
          <p:nvPr/>
        </p:nvGrpSpPr>
        <p:grpSpPr>
          <a:xfrm>
            <a:off x="5470010" y="950514"/>
            <a:ext cx="1251984" cy="358200"/>
            <a:chOff x="5470062" y="1167647"/>
            <a:chExt cx="1251984" cy="358200"/>
          </a:xfrm>
        </p:grpSpPr>
        <p:sp>
          <p:nvSpPr>
            <p:cNvPr id="811" name="Google Shape;811;p54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54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54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814" name="Google Shape;814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54"/>
          <p:cNvSpPr txBox="1"/>
          <p:nvPr/>
        </p:nvSpPr>
        <p:spPr>
          <a:xfrm>
            <a:off x="5470000" y="1978200"/>
            <a:ext cx="6206100" cy="3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STILOVI UČENJA</a:t>
            </a:r>
            <a:br>
              <a:rPr b="1" i="0" lang="en-US" sz="25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b="1" i="0" sz="1000" u="none" cap="none" strike="noStrike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sng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b="1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Identificirajte različite stilove učenja (vizualni, slušni, kinestetički) i prilagodite aktivnosti angažmana.</a:t>
            </a:r>
            <a:endParaRPr b="0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Tehnike:</a:t>
            </a:r>
            <a:r>
              <a:rPr b="1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Osigurati vizualne materijale, ugraditi audio elemente i uključiti praktične aktivnosti kako bi se prilagodile različitim sklonostima učenja.</a:t>
            </a:r>
            <a:endParaRPr b="0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816" name="Google Shape;81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55"/>
          <p:cNvPicPr preferRelativeResize="0"/>
          <p:nvPr/>
        </p:nvPicPr>
        <p:blipFill rotWithShape="1">
          <a:blip r:embed="rId3">
            <a:alphaModFix amt="23000"/>
          </a:blip>
          <a:srcRect b="0" l="0" r="0" t="16254"/>
          <a:stretch/>
        </p:blipFill>
        <p:spPr>
          <a:xfrm>
            <a:off x="-25" y="55500"/>
            <a:ext cx="12192000" cy="68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55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i prilagodba personalizacije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23" name="Google Shape;823;p55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24" name="Google Shape;824;p5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5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5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827" name="Google Shape;827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55"/>
          <p:cNvSpPr txBox="1"/>
          <p:nvPr/>
        </p:nvSpPr>
        <p:spPr>
          <a:xfrm>
            <a:off x="3719225" y="1773550"/>
            <a:ext cx="4753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2. Fleksibilni putevi:</a:t>
            </a:r>
            <a:endParaRPr b="0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29" name="Google Shape;829;p55"/>
          <p:cNvSpPr txBox="1"/>
          <p:nvPr/>
        </p:nvSpPr>
        <p:spPr>
          <a:xfrm>
            <a:off x="914125" y="3429000"/>
            <a:ext cx="38841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Ponudite učenicima fleksibilnost da odaberu svoje putove učenja na temelju svojih interesa i snaga.</a:t>
            </a:r>
            <a:endParaRPr/>
          </a:p>
        </p:txBody>
      </p:sp>
      <p:sp>
        <p:nvSpPr>
          <p:cNvPr id="830" name="Google Shape;830;p55"/>
          <p:cNvSpPr txBox="1"/>
          <p:nvPr/>
        </p:nvSpPr>
        <p:spPr>
          <a:xfrm>
            <a:off x="7689750" y="2583150"/>
            <a:ext cx="40344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Tehnike:</a:t>
            </a: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Pružite različite opcije tema ili omogućite učenicima da odaberu projekte usklađene sa svojim strastima.</a:t>
            </a:r>
            <a:endParaRPr/>
          </a:p>
        </p:txBody>
      </p:sp>
      <p:pic>
        <p:nvPicPr>
          <p:cNvPr id="831" name="Google Shape;83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6"/>
          <p:cNvPicPr preferRelativeResize="0"/>
          <p:nvPr/>
        </p:nvPicPr>
        <p:blipFill rotWithShape="1">
          <a:blip r:embed="rId3">
            <a:alphaModFix amt="47000"/>
          </a:blip>
          <a:srcRect b="0" l="0" r="0" t="17409"/>
          <a:stretch/>
        </p:blipFill>
        <p:spPr>
          <a:xfrm>
            <a:off x="0" y="0"/>
            <a:ext cx="12192000" cy="6906576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56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i prilagodba personalizacije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38" name="Google Shape;838;p56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39" name="Google Shape;839;p56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56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56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842" name="Google Shape;84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56"/>
          <p:cNvSpPr txBox="1"/>
          <p:nvPr/>
        </p:nvSpPr>
        <p:spPr>
          <a:xfrm>
            <a:off x="2031300" y="1849088"/>
            <a:ext cx="8129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5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3. Izbor i autonomija:</a:t>
            </a:r>
            <a:endParaRPr b="0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44" name="Google Shape;844;p56"/>
          <p:cNvSpPr txBox="1"/>
          <p:nvPr/>
        </p:nvSpPr>
        <p:spPr>
          <a:xfrm>
            <a:off x="7351100" y="2896575"/>
            <a:ext cx="45336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Tehnike:</a:t>
            </a:r>
            <a:r>
              <a:rPr b="0" i="1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Omogućite učenicima da odaberu između više projektnih tema ili im prepustite da odluče kako će pokazati svoje razumijevanje.</a:t>
            </a:r>
            <a:endParaRPr/>
          </a:p>
        </p:txBody>
      </p:sp>
      <p:sp>
        <p:nvSpPr>
          <p:cNvPr id="845" name="Google Shape;845;p56"/>
          <p:cNvSpPr txBox="1"/>
          <p:nvPr/>
        </p:nvSpPr>
        <p:spPr>
          <a:xfrm>
            <a:off x="768600" y="2896575"/>
            <a:ext cx="41262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Osnažite učenike nudeći izbore u zadacima i aktivnostima, promičući osjećaj vlasništva.</a:t>
            </a:r>
            <a:endParaRPr/>
          </a:p>
        </p:txBody>
      </p:sp>
      <p:pic>
        <p:nvPicPr>
          <p:cNvPr id="846" name="Google Shape;84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57"/>
          <p:cNvPicPr preferRelativeResize="0"/>
          <p:nvPr/>
        </p:nvPicPr>
        <p:blipFill rotWithShape="1">
          <a:blip r:embed="rId3">
            <a:alphaModFix amt="65000"/>
          </a:blip>
          <a:srcRect b="0" l="0" r="0" t="0"/>
          <a:stretch/>
        </p:blipFill>
        <p:spPr>
          <a:xfrm>
            <a:off x="5922826" y="2208825"/>
            <a:ext cx="6070925" cy="40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57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i prilagodba personalizacije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53" name="Google Shape;853;p57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54" name="Google Shape;854;p57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57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57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857" name="Google Shape;857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57"/>
          <p:cNvSpPr txBox="1"/>
          <p:nvPr/>
        </p:nvSpPr>
        <p:spPr>
          <a:xfrm>
            <a:off x="3526650" y="1467200"/>
            <a:ext cx="5138700" cy="9194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5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Kulturna osjetljivost</a:t>
            </a:r>
            <a:endParaRPr b="1" i="0" sz="2000" u="none" cap="none" strike="noStrike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59" name="Google Shape;859;p57"/>
          <p:cNvSpPr txBox="1"/>
          <p:nvPr/>
        </p:nvSpPr>
        <p:spPr>
          <a:xfrm>
            <a:off x="881675" y="2703188"/>
            <a:ext cx="4841400" cy="30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Poštujte kulturno podrijetlo učenika integriranjem različitih perspektiva i referenci.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Tehnike: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Uključite primjere, studije slučaja i sadržaj iz različitih kultura kako biste povećali relevantnost i inkluzivnost.</a:t>
            </a:r>
            <a:endParaRPr/>
          </a:p>
        </p:txBody>
      </p:sp>
      <p:pic>
        <p:nvPicPr>
          <p:cNvPr id="860" name="Google Shape;86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58"/>
          <p:cNvPicPr preferRelativeResize="0"/>
          <p:nvPr/>
        </p:nvPicPr>
        <p:blipFill rotWithShape="1">
          <a:blip r:embed="rId3">
            <a:alphaModFix amt="46000"/>
          </a:blip>
          <a:srcRect b="21049" l="0" r="8508" t="10470"/>
          <a:stretch/>
        </p:blipFill>
        <p:spPr>
          <a:xfrm>
            <a:off x="3651475" y="447475"/>
            <a:ext cx="8616875" cy="6449075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58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i prilagodba personalizacije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67" name="Google Shape;867;p58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68" name="Google Shape;868;p58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58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58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871" name="Google Shape;871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58"/>
          <p:cNvSpPr txBox="1"/>
          <p:nvPr/>
        </p:nvSpPr>
        <p:spPr>
          <a:xfrm>
            <a:off x="3235050" y="1500225"/>
            <a:ext cx="5721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5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5. Osobni ciljevi učenja:</a:t>
            </a:r>
            <a:endParaRPr b="1" i="0" sz="2200" u="none" cap="none" strike="noStrike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73" name="Google Shape;873;p58"/>
          <p:cNvSpPr txBox="1"/>
          <p:nvPr/>
        </p:nvSpPr>
        <p:spPr>
          <a:xfrm>
            <a:off x="559550" y="2157725"/>
            <a:ext cx="38070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2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Potaknite učenike da postave vlastite ciljeve učenja, čineći iskustvo učenja smislenijim.</a:t>
            </a:r>
            <a:endParaRPr/>
          </a:p>
        </p:txBody>
      </p:sp>
      <p:sp>
        <p:nvSpPr>
          <p:cNvPr id="874" name="Google Shape;874;p58"/>
          <p:cNvSpPr txBox="1"/>
          <p:nvPr/>
        </p:nvSpPr>
        <p:spPr>
          <a:xfrm>
            <a:off x="612900" y="4029925"/>
            <a:ext cx="45129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Tehnike: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Neka učenici definiraju što žele postići i kako to namjeravaju postići, usklađujući ciljeve s ciljevima vašeg tečaja.</a:t>
            </a:r>
            <a:endParaRPr/>
          </a:p>
        </p:txBody>
      </p:sp>
      <p:pic>
        <p:nvPicPr>
          <p:cNvPr id="875" name="Google Shape;87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9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i prilagodba personalizacije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81" name="Google Shape;881;p59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82" name="Google Shape;882;p5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5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5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885" name="Google Shape;885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59"/>
          <p:cNvSpPr txBox="1"/>
          <p:nvPr/>
        </p:nvSpPr>
        <p:spPr>
          <a:xfrm>
            <a:off x="824825" y="2270475"/>
            <a:ext cx="5344800" cy="3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6. Adaptivni sadržaj:</a:t>
            </a:r>
            <a:endParaRPr b="1" i="0" sz="2500" u="none" cap="none" strike="noStrike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Koristite prilagodljive platforme za učenje koje prilagođavaju sadržaj na temelju uspješnosti i napretka učenika.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Tehnike: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Koristite platforme koje analiziraju odgovore učenika i prilagođavaju naknadni sadržaj kako bi se riješila područja izazova.</a:t>
            </a:r>
            <a:endParaRPr b="1" i="0" sz="22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887" name="Google Shape;887;p59"/>
          <p:cNvPicPr preferRelativeResize="0"/>
          <p:nvPr/>
        </p:nvPicPr>
        <p:blipFill rotWithShape="1">
          <a:blip r:embed="rId4">
            <a:alphaModFix amt="32000"/>
          </a:blip>
          <a:srcRect b="0" l="0" r="0" t="0"/>
          <a:stretch/>
        </p:blipFill>
        <p:spPr>
          <a:xfrm>
            <a:off x="6313865" y="1509450"/>
            <a:ext cx="5344747" cy="489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alking on a beach  Description automatically generated with medium confidence" id="107" name="Google Shape;107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13" l="0" r="0" t="7812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6"/>
          <p:cNvSpPr/>
          <p:nvPr/>
        </p:nvSpPr>
        <p:spPr>
          <a:xfrm rot="10800000">
            <a:off x="163050" y="118850"/>
            <a:ext cx="4539900" cy="397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6"/>
          <p:cNvSpPr txBox="1"/>
          <p:nvPr/>
        </p:nvSpPr>
        <p:spPr>
          <a:xfrm>
            <a:off x="245100" y="184400"/>
            <a:ext cx="4375800" cy="38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Razvojna uloga edukatora odražava pomak od pružanja informacija prema kultiviranju vještina; </a:t>
            </a:r>
            <a:br>
              <a:rPr b="1" i="0" lang="en-US" sz="25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1" i="0" lang="en-US" sz="25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Primarna uloga edukatora sada je poticanje kritičkog mišljenja, rješavanja problema i prilagodljivosti kod učenika.</a:t>
            </a:r>
            <a:endParaRPr b="1" i="0" sz="25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10" name="Google Shape;110;p6"/>
          <p:cNvSpPr/>
          <p:nvPr/>
        </p:nvSpPr>
        <p:spPr>
          <a:xfrm rot="10800000">
            <a:off x="7489052" y="3333200"/>
            <a:ext cx="4390200" cy="320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6"/>
          <p:cNvSpPr txBox="1"/>
          <p:nvPr/>
        </p:nvSpPr>
        <p:spPr>
          <a:xfrm>
            <a:off x="7709459" y="3367548"/>
            <a:ext cx="40359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Angažman u digitalnom okruženju može pomoći nastavnicima u kultiviranju potrebnih vještina i doprijeti do odraslih koji nemaju dovoljno dobru pristupačnost obrazovnom sustavu.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6959025" y="317200"/>
            <a:ext cx="3625500" cy="2365500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7262975" y="786050"/>
            <a:ext cx="30663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Više o digitalnim okruženjima (EN): </a:t>
            </a:r>
            <a:r>
              <a:rPr b="1" i="0" lang="en-US" sz="1800" u="sng" cap="none" strike="noStrike">
                <a:solidFill>
                  <a:schemeClr val="hlink"/>
                </a:solidFill>
                <a:latin typeface="Philosopher"/>
                <a:ea typeface="Philosopher"/>
                <a:cs typeface="Philosopher"/>
                <a:sym typeface="Philosopher"/>
                <a:hlinkClick r:id="rId4"/>
              </a:rPr>
              <a:t>https://www.youtube.com/watch?v=-7UI-dTbMr0</a:t>
            </a:r>
            <a:endParaRPr b="1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14" name="Google Shape;114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60"/>
          <p:cNvPicPr preferRelativeResize="0"/>
          <p:nvPr/>
        </p:nvPicPr>
        <p:blipFill rotWithShape="1">
          <a:blip r:embed="rId3">
            <a:alphaModFix amt="17000"/>
          </a:blip>
          <a:srcRect b="9140" l="0" r="0" t="0"/>
          <a:stretch/>
        </p:blipFill>
        <p:spPr>
          <a:xfrm>
            <a:off x="0" y="-65762"/>
            <a:ext cx="12192000" cy="6923762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60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i prilagodba personalizacije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895" name="Google Shape;895;p60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896" name="Google Shape;896;p60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60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60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899" name="Google Shape;899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60"/>
          <p:cNvSpPr txBox="1"/>
          <p:nvPr/>
        </p:nvSpPr>
        <p:spPr>
          <a:xfrm>
            <a:off x="442050" y="1509575"/>
            <a:ext cx="476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7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7. Skela:</a:t>
            </a:r>
            <a:endParaRPr b="1" i="0" sz="2200" u="none" cap="none" strike="noStrike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01" name="Google Shape;901;p60"/>
          <p:cNvSpPr txBox="1"/>
          <p:nvPr/>
        </p:nvSpPr>
        <p:spPr>
          <a:xfrm>
            <a:off x="3857450" y="4312575"/>
            <a:ext cx="54438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Tehnike: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Počnite s jednostavnijim zadacima i postupno povećajte složenost, omogućujući učenicima da postupno razvijaju vještine.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60"/>
          <p:cNvSpPr txBox="1"/>
          <p:nvPr/>
        </p:nvSpPr>
        <p:spPr>
          <a:xfrm>
            <a:off x="4845675" y="2513875"/>
            <a:ext cx="50286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Pružanje strukturirane podrške koja se postupno smanjuje kako učenici postaju samopouzdaniji.</a:t>
            </a:r>
            <a:endParaRPr/>
          </a:p>
        </p:txBody>
      </p:sp>
      <p:pic>
        <p:nvPicPr>
          <p:cNvPr id="903" name="Google Shape;903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61"/>
          <p:cNvPicPr preferRelativeResize="0"/>
          <p:nvPr/>
        </p:nvPicPr>
        <p:blipFill rotWithShape="1">
          <a:blip r:embed="rId3">
            <a:alphaModFix amt="34000"/>
          </a:blip>
          <a:srcRect b="3234" l="0" r="0" t="12061"/>
          <a:stretch/>
        </p:blipFill>
        <p:spPr>
          <a:xfrm>
            <a:off x="0" y="-15025"/>
            <a:ext cx="12192000" cy="68880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61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i prilagodba personalizacije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10" name="Google Shape;910;p61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911" name="Google Shape;911;p61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61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61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914" name="Google Shape;914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61"/>
          <p:cNvSpPr txBox="1"/>
          <p:nvPr/>
        </p:nvSpPr>
        <p:spPr>
          <a:xfrm>
            <a:off x="3519300" y="1685625"/>
            <a:ext cx="515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8. Različite procjene:</a:t>
            </a:r>
            <a:endParaRPr b="1" i="0" sz="2200" u="none" cap="none" strike="noStrike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16" name="Google Shape;916;p61"/>
          <p:cNvSpPr txBox="1"/>
          <p:nvPr/>
        </p:nvSpPr>
        <p:spPr>
          <a:xfrm>
            <a:off x="7832800" y="4374625"/>
            <a:ext cx="37302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Tehnike: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Kombinirajte kvizove, eseje, prezentacije i projekte kako biste učenicima omogućili da pokažu svoje razumijevanje na različite načine.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61"/>
          <p:cNvSpPr txBox="1"/>
          <p:nvPr/>
        </p:nvSpPr>
        <p:spPr>
          <a:xfrm>
            <a:off x="988650" y="4728625"/>
            <a:ext cx="3818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Ponudite različite metode procjene koje pridonose različitim snagama učenja.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8" name="Google Shape;918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62"/>
          <p:cNvPicPr preferRelativeResize="0"/>
          <p:nvPr/>
        </p:nvPicPr>
        <p:blipFill rotWithShape="1">
          <a:blip r:embed="rId3">
            <a:alphaModFix/>
          </a:blip>
          <a:srcRect b="3646" l="0" r="0" t="8687"/>
          <a:stretch/>
        </p:blipFill>
        <p:spPr>
          <a:xfrm>
            <a:off x="1368975" y="1332625"/>
            <a:ext cx="9454041" cy="5525525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62"/>
          <p:cNvSpPr txBox="1"/>
          <p:nvPr/>
        </p:nvSpPr>
        <p:spPr>
          <a:xfrm>
            <a:off x="1972800" y="55500"/>
            <a:ext cx="8246400" cy="8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i prilagodba personalizacije</a:t>
            </a:r>
            <a:endParaRPr b="1" i="0" sz="25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25" name="Google Shape;925;p62"/>
          <p:cNvGrpSpPr/>
          <p:nvPr/>
        </p:nvGrpSpPr>
        <p:grpSpPr>
          <a:xfrm>
            <a:off x="5470010" y="809114"/>
            <a:ext cx="1251984" cy="358200"/>
            <a:chOff x="5470062" y="1167647"/>
            <a:chExt cx="1251984" cy="358200"/>
          </a:xfrm>
        </p:grpSpPr>
        <p:sp>
          <p:nvSpPr>
            <p:cNvPr id="926" name="Google Shape;926;p62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62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62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929" name="Google Shape;929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62"/>
          <p:cNvSpPr txBox="1"/>
          <p:nvPr/>
        </p:nvSpPr>
        <p:spPr>
          <a:xfrm>
            <a:off x="6938975" y="3864538"/>
            <a:ext cx="490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9. Personalizirane povratne informacije:</a:t>
            </a:r>
            <a:endParaRPr b="1" i="0" sz="2400" u="none" cap="none" strike="noStrike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931" name="Google Shape;931;p62"/>
          <p:cNvSpPr txBox="1"/>
          <p:nvPr/>
        </p:nvSpPr>
        <p:spPr>
          <a:xfrm>
            <a:off x="2063275" y="1717175"/>
            <a:ext cx="39564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Tehnike:</a:t>
            </a:r>
            <a:r>
              <a:rPr b="0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Istaknite njihova postignuća, suočite se s izazovima i predložite strategije za poboljšanje.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62"/>
          <p:cNvSpPr txBox="1"/>
          <p:nvPr/>
        </p:nvSpPr>
        <p:spPr>
          <a:xfrm>
            <a:off x="6791925" y="1846075"/>
            <a:ext cx="37575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Pružanje individualiziranih povratnih informacija koje se odnose na specifične prednosti učenika i područja za rast.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3" name="Google Shape;93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Google Shape;938;p63"/>
          <p:cNvPicPr preferRelativeResize="0"/>
          <p:nvPr/>
        </p:nvPicPr>
        <p:blipFill rotWithShape="1">
          <a:blip r:embed="rId3">
            <a:alphaModFix/>
          </a:blip>
          <a:srcRect b="0" l="0" r="0" t="44264"/>
          <a:stretch/>
        </p:blipFill>
        <p:spPr>
          <a:xfrm>
            <a:off x="3398350" y="3836200"/>
            <a:ext cx="8141300" cy="30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63"/>
          <p:cNvSpPr txBox="1"/>
          <p:nvPr/>
        </p:nvSpPr>
        <p:spPr>
          <a:xfrm>
            <a:off x="1972800" y="55500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i prilagodba personalizacije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40" name="Google Shape;940;p63"/>
          <p:cNvGrpSpPr/>
          <p:nvPr/>
        </p:nvGrpSpPr>
        <p:grpSpPr>
          <a:xfrm>
            <a:off x="5470010" y="961514"/>
            <a:ext cx="1251984" cy="358200"/>
            <a:chOff x="5470062" y="1167647"/>
            <a:chExt cx="1251984" cy="358200"/>
          </a:xfrm>
        </p:grpSpPr>
        <p:sp>
          <p:nvSpPr>
            <p:cNvPr id="941" name="Google Shape;941;p63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944" name="Google Shape;944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63"/>
          <p:cNvSpPr txBox="1"/>
          <p:nvPr/>
        </p:nvSpPr>
        <p:spPr>
          <a:xfrm>
            <a:off x="1084925" y="1629850"/>
            <a:ext cx="7826100" cy="25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10. Aktivnosti usmjerene na učenika:</a:t>
            </a:r>
            <a:br>
              <a:rPr b="1" i="0" lang="en-US" sz="25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b="1" i="0" sz="500" u="none" cap="none" strike="noStrike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Osmisliti aktivnosti na temelju interesa učenika, potičući motivaciju i angažman.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Tehnike:</a:t>
            </a:r>
            <a:r>
              <a:rPr b="0" i="1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Uključite teme i scenarije koji rezoniraju sa strastima učenika i stvarnim kontekstima.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946" name="Google Shape;946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" name="Google Shape;951;p64"/>
          <p:cNvPicPr preferRelativeResize="0"/>
          <p:nvPr/>
        </p:nvPicPr>
        <p:blipFill rotWithShape="1">
          <a:blip r:embed="rId3">
            <a:alphaModFix amt="24000"/>
          </a:blip>
          <a:srcRect b="0" l="0" r="0" t="0"/>
          <a:stretch/>
        </p:blipFill>
        <p:spPr>
          <a:xfrm>
            <a:off x="-44025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64"/>
          <p:cNvSpPr txBox="1"/>
          <p:nvPr/>
        </p:nvSpPr>
        <p:spPr>
          <a:xfrm>
            <a:off x="1972800" y="73963"/>
            <a:ext cx="8246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Strategije i prilagodba personalizacije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53" name="Google Shape;953;p64"/>
          <p:cNvGrpSpPr/>
          <p:nvPr/>
        </p:nvGrpSpPr>
        <p:grpSpPr>
          <a:xfrm>
            <a:off x="5425985" y="961514"/>
            <a:ext cx="1251984" cy="358200"/>
            <a:chOff x="5470062" y="1167647"/>
            <a:chExt cx="1251984" cy="358200"/>
          </a:xfrm>
        </p:grpSpPr>
        <p:sp>
          <p:nvSpPr>
            <p:cNvPr id="954" name="Google Shape;954;p64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64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64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957" name="Google Shape;957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64"/>
          <p:cNvSpPr txBox="1"/>
          <p:nvPr/>
        </p:nvSpPr>
        <p:spPr>
          <a:xfrm>
            <a:off x="1488000" y="2279875"/>
            <a:ext cx="9216000" cy="29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  <a:t>11. Relevantnost u stvarnom svijetu:</a:t>
            </a:r>
            <a:br>
              <a:rPr b="1" i="0" lang="en-US" sz="2500" u="none" cap="none" strike="noStrike">
                <a:solidFill>
                  <a:schemeClr val="accent2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b="1" i="0" sz="2000" u="none" cap="none" strike="noStrike">
              <a:solidFill>
                <a:schemeClr val="accent2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Strategija:</a:t>
            </a:r>
            <a:r>
              <a:rPr b="1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Pokažite učenicima kako je sadržaj primjenjiv u stvarnim situacijama.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Tehnike:</a:t>
            </a:r>
            <a:r>
              <a:rPr b="0" i="0" lang="en-US" sz="2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Podijelite studije slučaja, primjere i priče o uspjehu koje pokazuju praktičnu vrijednost koncepata koji se podučavaju.</a:t>
            </a:r>
            <a:endParaRPr b="0" i="0" sz="2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959" name="Google Shape;959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65"/>
          <p:cNvSpPr txBox="1"/>
          <p:nvPr/>
        </p:nvSpPr>
        <p:spPr>
          <a:xfrm>
            <a:off x="1677300" y="77425"/>
            <a:ext cx="88374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Aktivnost suradnje:</a:t>
            </a:r>
            <a:b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Dijeljenje i usavršavanje individualiziranih planova angažmana (I)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65" name="Google Shape;965;p65"/>
          <p:cNvGrpSpPr/>
          <p:nvPr/>
        </p:nvGrpSpPr>
        <p:grpSpPr>
          <a:xfrm>
            <a:off x="5470010" y="1113914"/>
            <a:ext cx="1251984" cy="358200"/>
            <a:chOff x="5470062" y="1167647"/>
            <a:chExt cx="1251984" cy="358200"/>
          </a:xfrm>
        </p:grpSpPr>
        <p:sp>
          <p:nvSpPr>
            <p:cNvPr id="966" name="Google Shape;966;p65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65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65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969" name="Google Shape;96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65"/>
          <p:cNvSpPr txBox="1"/>
          <p:nvPr/>
        </p:nvSpPr>
        <p:spPr>
          <a:xfrm>
            <a:off x="693600" y="1846075"/>
            <a:ext cx="10804800" cy="3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chemeClr val="dk1"/>
                </a:solidFill>
                <a:highlight>
                  <a:srgbClr val="FFE77E"/>
                </a:highlight>
                <a:latin typeface="Philosopher"/>
                <a:ea typeface="Philosopher"/>
                <a:cs typeface="Philosopher"/>
                <a:sym typeface="Philosopher"/>
              </a:rPr>
              <a:t>Svrha aktivnosti</a:t>
            </a:r>
            <a:r>
              <a:rPr b="1" i="0" lang="en-US" sz="2000" u="none" cap="none" strike="noStrike">
                <a:solidFill>
                  <a:schemeClr val="dk1"/>
                </a:solidFill>
                <a:highlight>
                  <a:srgbClr val="FFE77E"/>
                </a:highlight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- kolektivno poboljšanje planova angažmana kroz vršnjačke uvide i suradnju.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AutoNum type="arabicPeriod"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Podijelite sudionike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 male grupe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(3-4 osobe). Osigurati raznolikost u smislu nastavnih konteksta, predmeta i iskustava;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hilosopher"/>
              <a:buAutoNum type="arabicPeriod"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Svakoj grupi dodijelite određenu temu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ili temu za koju će dijeliti i precizirati planove angažmana;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5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hilosopher"/>
              <a:buAutoNum type="arabicPeriod"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Unutar svojih malih grupa, 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sudionici se izmjenjuju dijeleći svoje individualizirane planove angažmana za dodijeljenu temu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 Mogu pružiti pregled svojih strategija i metoda. (</a:t>
            </a: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Napomena: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Svaki sudionik trebao bi imati oko 2 minute da predstavi svoj plan.)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971" name="Google Shape;97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66"/>
          <p:cNvSpPr/>
          <p:nvPr/>
        </p:nvSpPr>
        <p:spPr>
          <a:xfrm>
            <a:off x="0" y="3294050"/>
            <a:ext cx="12192000" cy="272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66"/>
          <p:cNvSpPr txBox="1"/>
          <p:nvPr/>
        </p:nvSpPr>
        <p:spPr>
          <a:xfrm>
            <a:off x="1470450" y="73963"/>
            <a:ext cx="92511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Zajednička aktivnost:</a:t>
            </a:r>
            <a:b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Dijeljenje i usavršavanje individualiziranih planova angažmana (II)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78" name="Google Shape;978;p66"/>
          <p:cNvGrpSpPr/>
          <p:nvPr/>
        </p:nvGrpSpPr>
        <p:grpSpPr>
          <a:xfrm>
            <a:off x="5470010" y="1113914"/>
            <a:ext cx="1251984" cy="358200"/>
            <a:chOff x="5470062" y="1167647"/>
            <a:chExt cx="1251984" cy="358200"/>
          </a:xfrm>
        </p:grpSpPr>
        <p:sp>
          <p:nvSpPr>
            <p:cNvPr id="979" name="Google Shape;979;p66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66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66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982" name="Google Shape;98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66"/>
          <p:cNvSpPr txBox="1"/>
          <p:nvPr/>
        </p:nvSpPr>
        <p:spPr>
          <a:xfrm>
            <a:off x="693600" y="1780050"/>
            <a:ext cx="10804800" cy="47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4.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Nakon što svaki sudionik predstavi svoj plan, 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grupa se uključuje u raspravu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 Ostali članovi grupe nude konstruktivne povratne informacije, prijedloge i uvide kako bi poboljšali predstavljene strategije angažmana.</a:t>
            </a:r>
            <a:b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b="0" i="0" sz="1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Usmjeravajuća pitanja</a:t>
            </a:r>
            <a:endParaRPr b="1" i="1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Koji elementi plana angažmana rezoniraju s vašim nastavnim kontekstom?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Kako se određene tehnike personalizacije mogu integrirati kako bi se bolje odgovorilo na različite potrebe učenika?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Postoje li inovativni pristupi koji bi se mogli primijeniti na poboljšanje angažmana?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Koji bi se izazovi mogli pojaviti prilikom provedbe tih strategija i kako ih se može ublažiti?</a:t>
            </a:r>
            <a:endParaRPr b="0" i="0" sz="1200" u="none" cap="none" strike="noStrike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984" name="Google Shape;98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67"/>
          <p:cNvSpPr txBox="1"/>
          <p:nvPr/>
        </p:nvSpPr>
        <p:spPr>
          <a:xfrm>
            <a:off x="1343850" y="73963"/>
            <a:ext cx="95043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Aktivnost suradnje:</a:t>
            </a:r>
            <a:b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1" i="0" lang="en-US" sz="27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Dijeljenje i usavršavanje individualiziranih planova angažmana (III)</a:t>
            </a:r>
            <a:endParaRPr b="1" i="0" sz="27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990" name="Google Shape;990;p67"/>
          <p:cNvGrpSpPr/>
          <p:nvPr/>
        </p:nvGrpSpPr>
        <p:grpSpPr>
          <a:xfrm>
            <a:off x="5470010" y="1113914"/>
            <a:ext cx="1251984" cy="358200"/>
            <a:chOff x="5470062" y="1167647"/>
            <a:chExt cx="1251984" cy="358200"/>
          </a:xfrm>
        </p:grpSpPr>
        <p:sp>
          <p:nvSpPr>
            <p:cNvPr id="991" name="Google Shape;991;p67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67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67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994" name="Google Shape;99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67"/>
          <p:cNvSpPr txBox="1"/>
          <p:nvPr/>
        </p:nvSpPr>
        <p:spPr>
          <a:xfrm>
            <a:off x="1188150" y="1765375"/>
            <a:ext cx="98157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5.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Nakon primitka povratnih informacija, sudionici odvajaju nekoliko minuta za 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reviziju i usavršavanje svojih planova angažmana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na temelju uvida stečenih u grupnu raspravu. (</a:t>
            </a:r>
            <a:r>
              <a:rPr b="1" i="1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Napomena: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Naglasite da sudionici mogu prilagoditi povratne informacije kako bi odgovarale njihovom stilu poučavanja i karakteristikama učenika.)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6.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Sudionici se ponovno sastaju kao cijela grupa. 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Svaka mala skupina odabire jedan plan angažmana koji je usavršen na temelju primljenih povratnih informacija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 Jedan predstavnik iz svake skupine nakratko ima</a:t>
            </a:r>
            <a:r>
              <a:rPr b="1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revidirani plan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s cijelom publikom.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Razmišljanje: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Nakon svake prezentacije potaknite razmišljanja o procesu suradnje i vrijednosti povratnih informacija kolega.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996" name="Google Shape;996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yellow  Description automatically generated" id="1001" name="Google Shape;1001;p6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8722" r="28722" t="0"/>
          <a:stretch/>
        </p:blipFill>
        <p:spPr>
          <a:xfrm>
            <a:off x="627063" y="0"/>
            <a:ext cx="2917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68"/>
          <p:cNvSpPr txBox="1"/>
          <p:nvPr/>
        </p:nvSpPr>
        <p:spPr>
          <a:xfrm>
            <a:off x="6216246" y="701602"/>
            <a:ext cx="30447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ČPP (FAQ)</a:t>
            </a:r>
            <a:endParaRPr b="1" i="0" sz="4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003" name="Google Shape;1003;p68"/>
          <p:cNvGrpSpPr/>
          <p:nvPr/>
        </p:nvGrpSpPr>
        <p:grpSpPr>
          <a:xfrm>
            <a:off x="7112674" y="1329442"/>
            <a:ext cx="1251876" cy="358096"/>
            <a:chOff x="5470062" y="1167647"/>
            <a:chExt cx="1251876" cy="358096"/>
          </a:xfrm>
        </p:grpSpPr>
        <p:sp>
          <p:nvSpPr>
            <p:cNvPr id="1004" name="Google Shape;1004;p68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68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68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7" name="Google Shape;1007;p68"/>
          <p:cNvSpPr txBox="1"/>
          <p:nvPr/>
        </p:nvSpPr>
        <p:spPr>
          <a:xfrm>
            <a:off x="5272999" y="5457537"/>
            <a:ext cx="6551671" cy="8096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icon  Description automatically generated" id="1008" name="Google Shape;1008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68"/>
          <p:cNvSpPr txBox="1"/>
          <p:nvPr/>
        </p:nvSpPr>
        <p:spPr>
          <a:xfrm>
            <a:off x="3644537" y="2024744"/>
            <a:ext cx="8188234" cy="3247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Imate li </a:t>
            </a:r>
            <a:r>
              <a:rPr b="1" i="0" lang="en-US" sz="3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bilo kakvih pitanja </a:t>
            </a:r>
            <a:r>
              <a:rPr b="0" i="0" lang="en-US" sz="3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vezanih uz sadržaj radionice? Slobodno ih pitajte sada!</a:t>
            </a:r>
            <a:endParaRPr b="0" i="0" sz="3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010" name="Google Shape;1010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5825" y="62672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69"/>
          <p:cNvSpPr txBox="1"/>
          <p:nvPr/>
        </p:nvSpPr>
        <p:spPr>
          <a:xfrm>
            <a:off x="4573596" y="688927"/>
            <a:ext cx="3044807" cy="367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Evaluacija i zaključak</a:t>
            </a:r>
            <a:endParaRPr b="1" i="0" sz="4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016" name="Google Shape;1016;p69"/>
          <p:cNvGrpSpPr/>
          <p:nvPr/>
        </p:nvGrpSpPr>
        <p:grpSpPr>
          <a:xfrm>
            <a:off x="5470061" y="1709272"/>
            <a:ext cx="1251876" cy="358096"/>
            <a:chOff x="5470062" y="1167647"/>
            <a:chExt cx="1251876" cy="358096"/>
          </a:xfrm>
        </p:grpSpPr>
        <p:sp>
          <p:nvSpPr>
            <p:cNvPr id="1017" name="Google Shape;1017;p69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69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69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1020" name="Google Shape;1020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69"/>
          <p:cNvSpPr txBox="1"/>
          <p:nvPr/>
        </p:nvSpPr>
        <p:spPr>
          <a:xfrm>
            <a:off x="1287236" y="2229898"/>
            <a:ext cx="10395857" cy="306510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Što ste danas naučili? Kako ćete u budućnosti moći koristiti svoja nova znanja i vještine?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hilosopher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Molimo, ispunite</a:t>
            </a:r>
            <a:r>
              <a:rPr b="1" i="0" lang="en-US" sz="3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evaluacijsku anketu</a:t>
            </a:r>
            <a:r>
              <a:rPr b="0" i="0" lang="en-US" sz="32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!</a:t>
            </a:r>
            <a:endParaRPr b="0" i="0" sz="32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022" name="Google Shape;102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7"/>
          <p:cNvPicPr preferRelativeResize="0"/>
          <p:nvPr/>
        </p:nvPicPr>
        <p:blipFill rotWithShape="1">
          <a:blip r:embed="rId3">
            <a:alphaModFix amt="16000"/>
          </a:blip>
          <a:srcRect b="0" l="0" r="0" t="0"/>
          <a:stretch/>
        </p:blipFill>
        <p:spPr>
          <a:xfrm>
            <a:off x="-21400" y="0"/>
            <a:ext cx="1221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7"/>
          <p:cNvSpPr txBox="1"/>
          <p:nvPr/>
        </p:nvSpPr>
        <p:spPr>
          <a:xfrm>
            <a:off x="4462084" y="591032"/>
            <a:ext cx="3734400" cy="1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Ledolomac – </a:t>
            </a:r>
            <a:br>
              <a:rPr b="1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r>
              <a:rPr b="1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"Dvije istine i laž"</a:t>
            </a:r>
            <a:endParaRPr b="1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21" name="Google Shape;121;p7"/>
          <p:cNvGrpSpPr/>
          <p:nvPr/>
        </p:nvGrpSpPr>
        <p:grpSpPr>
          <a:xfrm>
            <a:off x="5703337" y="1246897"/>
            <a:ext cx="1251876" cy="358096"/>
            <a:chOff x="5470062" y="1167647"/>
            <a:chExt cx="1251876" cy="358096"/>
          </a:xfrm>
        </p:grpSpPr>
        <p:sp>
          <p:nvSpPr>
            <p:cNvPr id="122" name="Google Shape;122;p7"/>
            <p:cNvSpPr/>
            <p:nvPr/>
          </p:nvSpPr>
          <p:spPr>
            <a:xfrm>
              <a:off x="5470062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5916952" y="1167647"/>
              <a:ext cx="358096" cy="3580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6526146" y="1248799"/>
              <a:ext cx="195792" cy="1957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125" name="Google Shape;12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2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7"/>
          <p:cNvSpPr txBox="1"/>
          <p:nvPr/>
        </p:nvSpPr>
        <p:spPr>
          <a:xfrm>
            <a:off x="1462075" y="2065075"/>
            <a:ext cx="9734400" cy="33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42900" lvl="0" marL="3429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hilosopher"/>
              <a:buAutoNum type="arabicPeriod"/>
            </a:pPr>
            <a:r>
              <a:rPr b="0" i="0" lang="en-US" sz="21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Uputite svakog sudionika da smisli dvije istinite izjave i jednu lažnu izjavu o sebi povezanu s digitalnom tehnologijom ili online učenjem.</a:t>
            </a:r>
            <a:endParaRPr b="0" i="0" sz="21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42900" lvl="0" marL="3429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hilosopher"/>
              <a:buAutoNum type="arabicPeriod"/>
            </a:pPr>
            <a:r>
              <a:rPr b="0" i="0" lang="en-US" sz="21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Sudionici se izmjenjuju dijeleći svoje izjave, a ostatak grupe pogađa koja je izjava laž.</a:t>
            </a:r>
            <a:endParaRPr b="0" i="0" sz="21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42900" lvl="0" marL="3429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hilosopher"/>
              <a:buAutoNum type="arabicPeriod"/>
            </a:pPr>
            <a:r>
              <a:rPr b="0" i="0" lang="en-US" sz="21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Ova aktivnost potiče angažman, upoznaje sudionike i dodaje element zabave.</a:t>
            </a:r>
            <a:endParaRPr b="0" i="0" sz="21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27" name="Google Shape;127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itting at a desk with a computer and papers on it  Description automatically generated with low confidence" id="1027" name="Google Shape;102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70"/>
          <p:cNvSpPr/>
          <p:nvPr/>
        </p:nvSpPr>
        <p:spPr>
          <a:xfrm>
            <a:off x="-264695" y="-270712"/>
            <a:ext cx="12721389" cy="7399421"/>
          </a:xfrm>
          <a:prstGeom prst="rect">
            <a:avLst/>
          </a:prstGeom>
          <a:gradFill>
            <a:gsLst>
              <a:gs pos="0">
                <a:srgbClr val="FFE77E">
                  <a:alpha val="0"/>
                </a:srgbClr>
              </a:gs>
              <a:gs pos="100000">
                <a:srgbClr val="FFEDB1"/>
              </a:gs>
            </a:gsLst>
            <a:path path="circle">
              <a:fillToRect b="50%" l="50%" r="50%" t="50%"/>
            </a:path>
            <a:tileRect/>
          </a:gradFill>
          <a:ln cap="flat" cmpd="sng" w="25400">
            <a:solidFill>
              <a:srgbClr val="FFE6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70"/>
          <p:cNvSpPr txBox="1"/>
          <p:nvPr/>
        </p:nvSpPr>
        <p:spPr>
          <a:xfrm>
            <a:off x="3839189" y="2051289"/>
            <a:ext cx="701425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en-US" sz="6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HVALA!</a:t>
            </a:r>
            <a:endParaRPr b="0" i="0" sz="6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logo  Description automatically generated" id="1030" name="Google Shape;1030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3446" y="74429"/>
            <a:ext cx="1338553" cy="94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71"/>
          <p:cNvSpPr/>
          <p:nvPr/>
        </p:nvSpPr>
        <p:spPr>
          <a:xfrm>
            <a:off x="0" y="6314701"/>
            <a:ext cx="12192000" cy="5432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con  Description automatically generated" id="1037" name="Google Shape;103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6834" y="-349757"/>
            <a:ext cx="6572448" cy="46464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  Description automatically generated" id="1038" name="Google Shape;1038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8435" y="3659445"/>
            <a:ext cx="1557761" cy="10908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  Description automatically generated" id="1039" name="Google Shape;1039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3633" y="3274140"/>
            <a:ext cx="2010195" cy="20101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 Description automatically generated" id="1040" name="Google Shape;1040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1909" y="5229626"/>
            <a:ext cx="1605199" cy="800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mpany name  Description automatically generated" id="1041" name="Google Shape;1041;p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19282" y="3754416"/>
            <a:ext cx="888691" cy="963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 Description automatically generated with medium confidence" id="1042" name="Google Shape;1042;p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8977" y="5091014"/>
            <a:ext cx="1628935" cy="11426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 Description automatically generated" id="1043" name="Google Shape;1043;p7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37279" y="4054164"/>
            <a:ext cx="1440633" cy="485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  Description automatically generated" id="1044" name="Google Shape;1044;p7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480271" y="5411983"/>
            <a:ext cx="1630941" cy="604941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71"/>
          <p:cNvSpPr txBox="1"/>
          <p:nvPr/>
        </p:nvSpPr>
        <p:spPr>
          <a:xfrm>
            <a:off x="5886652" y="6392007"/>
            <a:ext cx="5350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600">
                <a:solidFill>
                  <a:srgbClr val="404040"/>
                </a:solidFill>
              </a:rPr>
              <a:t>Financira Europska unija. Izraženi stavovi i mišljenja su, međutim, samo autorovi i ne odražavaju nužno stavove Europske unije ili nacionalne agencije. Za njih se ne mogu smatrati odgovornima niti Europska unija niti Nacionalna agencija.  </a:t>
            </a:r>
            <a:endParaRPr sz="600">
              <a:solidFill>
                <a:srgbClr val="40404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600">
                <a:solidFill>
                  <a:srgbClr val="404040"/>
                </a:solidFill>
              </a:rPr>
              <a:t>Broj projekta: 2022-1-LT01-KA220-ADU-000085898</a:t>
            </a:r>
            <a:endParaRPr sz="600">
              <a:solidFill>
                <a:srgbClr val="40404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baseline="30000" i="0" sz="8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descr="Logo  Description automatically generated" id="1046" name="Google Shape;1046;p7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019467" y="5121884"/>
            <a:ext cx="1231930" cy="822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7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6325" y="63637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"/>
          <p:cNvSpPr/>
          <p:nvPr/>
        </p:nvSpPr>
        <p:spPr>
          <a:xfrm>
            <a:off x="0" y="3500700"/>
            <a:ext cx="12192000" cy="334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8"/>
          <p:cNvSpPr txBox="1"/>
          <p:nvPr/>
        </p:nvSpPr>
        <p:spPr>
          <a:xfrm>
            <a:off x="4119600" y="317175"/>
            <a:ext cx="39528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Značaj angažmana u digitalnom učenju</a:t>
            </a:r>
            <a:endParaRPr b="1" i="0" sz="24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34" name="Google Shape;134;p8"/>
          <p:cNvGrpSpPr/>
          <p:nvPr/>
        </p:nvGrpSpPr>
        <p:grpSpPr>
          <a:xfrm>
            <a:off x="5470012" y="1298897"/>
            <a:ext cx="1251984" cy="358200"/>
            <a:chOff x="5470062" y="1167647"/>
            <a:chExt cx="1251984" cy="358200"/>
          </a:xfrm>
        </p:grpSpPr>
        <p:sp>
          <p:nvSpPr>
            <p:cNvPr id="135" name="Google Shape;135;p8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138" name="Google Shape;13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8"/>
          <p:cNvSpPr txBox="1"/>
          <p:nvPr/>
        </p:nvSpPr>
        <p:spPr>
          <a:xfrm>
            <a:off x="645325" y="1999450"/>
            <a:ext cx="11003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Digitalno učenje moćan je alat koji može osnažiti teško dostupne odrasle učenike da prevladaju izazove, izgrade vještine i ostvare svoj puni potencijal. Služi kao most između njihovih jedinstvenih okolnosti i transformativnih mogućnosti koje obrazovanje može pružiti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40" name="Google Shape;140;p8"/>
          <p:cNvSpPr/>
          <p:nvPr/>
        </p:nvSpPr>
        <p:spPr>
          <a:xfrm>
            <a:off x="458125" y="3892400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>
            <a:off x="4411050" y="5509900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>
            <a:off x="4411050" y="3892400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>
            <a:off x="8363425" y="3892400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458125" y="4701150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>
            <a:off x="458125" y="5509900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>
            <a:off x="8363425" y="4701150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47" name="Google Shape;147;p8"/>
          <p:cNvSpPr/>
          <p:nvPr/>
        </p:nvSpPr>
        <p:spPr>
          <a:xfrm>
            <a:off x="4411050" y="4701150"/>
            <a:ext cx="2514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750313" y="3800750"/>
            <a:ext cx="322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Motivacija i upornost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49" name="Google Shape;149;p8"/>
          <p:cNvSpPr txBox="1"/>
          <p:nvPr/>
        </p:nvSpPr>
        <p:spPr>
          <a:xfrm>
            <a:off x="709526" y="4609500"/>
            <a:ext cx="357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Relevantnost i personalizacija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0" name="Google Shape;150;p8"/>
          <p:cNvSpPr txBox="1"/>
          <p:nvPr/>
        </p:nvSpPr>
        <p:spPr>
          <a:xfrm>
            <a:off x="709527" y="5418250"/>
            <a:ext cx="3776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Njegovanje zajednice koja uči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1" name="Google Shape;151;p8"/>
          <p:cNvSpPr txBox="1"/>
          <p:nvPr/>
        </p:nvSpPr>
        <p:spPr>
          <a:xfrm>
            <a:off x="4662451" y="3800750"/>
            <a:ext cx="3572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Razvoj i primjena vještina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2" name="Google Shape;152;p8"/>
          <p:cNvSpPr txBox="1"/>
          <p:nvPr/>
        </p:nvSpPr>
        <p:spPr>
          <a:xfrm>
            <a:off x="4662451" y="4609500"/>
            <a:ext cx="357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Fleksibilnost i pristupačnost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3" name="Google Shape;153;p8"/>
          <p:cNvSpPr txBox="1"/>
          <p:nvPr/>
        </p:nvSpPr>
        <p:spPr>
          <a:xfrm>
            <a:off x="4662451" y="5418250"/>
            <a:ext cx="357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Osnaživanje i vlasništvo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4" name="Google Shape;154;p8"/>
          <p:cNvSpPr txBox="1"/>
          <p:nvPr/>
        </p:nvSpPr>
        <p:spPr>
          <a:xfrm>
            <a:off x="8614813" y="3800750"/>
            <a:ext cx="322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Prevladavanje prepreka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155" name="Google Shape;155;p8"/>
          <p:cNvSpPr txBox="1"/>
          <p:nvPr/>
        </p:nvSpPr>
        <p:spPr>
          <a:xfrm>
            <a:off x="8614813" y="4609500"/>
            <a:ext cx="32211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Poboljšanje digitalne pismenosti</a:t>
            </a:r>
            <a:endParaRPr b="0" i="0" sz="20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pic>
        <p:nvPicPr>
          <p:cNvPr id="156" name="Google Shape;15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9"/>
          <p:cNvPicPr preferRelativeResize="0"/>
          <p:nvPr/>
        </p:nvPicPr>
        <p:blipFill rotWithShape="1">
          <a:blip r:embed="rId3">
            <a:alphaModFix amt="54000"/>
          </a:blip>
          <a:srcRect b="4704" l="0" r="0" t="13200"/>
          <a:stretch/>
        </p:blipFill>
        <p:spPr>
          <a:xfrm>
            <a:off x="0" y="0"/>
            <a:ext cx="12192001" cy="691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9"/>
          <p:cNvSpPr/>
          <p:nvPr/>
        </p:nvSpPr>
        <p:spPr>
          <a:xfrm rot="10800000">
            <a:off x="6888925" y="1779750"/>
            <a:ext cx="3873300" cy="284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9"/>
          <p:cNvSpPr/>
          <p:nvPr/>
        </p:nvSpPr>
        <p:spPr>
          <a:xfrm rot="10800000">
            <a:off x="1196475" y="1780200"/>
            <a:ext cx="4050600" cy="284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9"/>
          <p:cNvSpPr txBox="1"/>
          <p:nvPr/>
        </p:nvSpPr>
        <p:spPr>
          <a:xfrm>
            <a:off x="4032749" y="658241"/>
            <a:ext cx="41265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hilosopher"/>
              <a:buNone/>
            </a:pPr>
            <a:r>
              <a:rPr b="1" i="0" lang="en-US" sz="3100" u="none" cap="none" strike="noStrik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Izazovi</a:t>
            </a:r>
            <a:endParaRPr b="1" i="0" sz="3100" u="none" cap="none" strike="noStrike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65" name="Google Shape;165;p9"/>
          <p:cNvGrpSpPr/>
          <p:nvPr/>
        </p:nvGrpSpPr>
        <p:grpSpPr>
          <a:xfrm>
            <a:off x="5470012" y="1154947"/>
            <a:ext cx="1251984" cy="358200"/>
            <a:chOff x="5470062" y="1167647"/>
            <a:chExt cx="1251984" cy="358200"/>
          </a:xfrm>
        </p:grpSpPr>
        <p:sp>
          <p:nvSpPr>
            <p:cNvPr id="166" name="Google Shape;166;p9"/>
            <p:cNvSpPr/>
            <p:nvPr/>
          </p:nvSpPr>
          <p:spPr>
            <a:xfrm>
              <a:off x="5470062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5916952" y="1167647"/>
              <a:ext cx="358200" cy="3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6526146" y="1248799"/>
              <a:ext cx="195900" cy="195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icon  Description automatically generated" id="169" name="Google Shape;16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5575" y="0"/>
            <a:ext cx="1723784" cy="12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9"/>
          <p:cNvSpPr txBox="1"/>
          <p:nvPr/>
        </p:nvSpPr>
        <p:spPr>
          <a:xfrm>
            <a:off x="1343550" y="1853850"/>
            <a:ext cx="4126500" cy="25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Za edukatore:</a:t>
            </a:r>
            <a:br>
              <a:rPr b="1" i="0" lang="en-US" sz="23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b="0" i="0" sz="16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Dizajniranje učinkovitog sadržaja;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Problemi s tehnologijom;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Interakcija i komunikacija uživo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Procjena i povratne informacije.</a:t>
            </a:r>
            <a:endParaRPr b="0" i="0" sz="1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9"/>
          <p:cNvSpPr txBox="1"/>
          <p:nvPr/>
        </p:nvSpPr>
        <p:spPr>
          <a:xfrm>
            <a:off x="7016500" y="1879050"/>
            <a:ext cx="4053900" cy="27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Za studente</a:t>
            </a:r>
            <a:br>
              <a:rPr b="1" i="0" lang="en-US" sz="23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</a:br>
            <a:endParaRPr b="0" i="0" sz="16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Motivacija i disciplina;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Tehnički izazovi;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Izolacija i usamljenost;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Ometanja;</a:t>
            </a:r>
            <a:endParaRPr b="0" i="0" sz="2000" u="none" cap="none" strike="noStrike">
              <a:solidFill>
                <a:srgbClr val="000000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hilosopher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hilosopher"/>
                <a:ea typeface="Philosopher"/>
                <a:cs typeface="Philosopher"/>
                <a:sym typeface="Philosopher"/>
              </a:rPr>
              <a:t>Upravljanje vremenom </a:t>
            </a:r>
            <a:endParaRPr b="0" i="0" sz="1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9"/>
          <p:cNvSpPr txBox="1"/>
          <p:nvPr/>
        </p:nvSpPr>
        <p:spPr>
          <a:xfrm>
            <a:off x="1563450" y="4900775"/>
            <a:ext cx="90651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accent2"/>
                </a:solidFill>
                <a:highlight>
                  <a:schemeClr val="lt1"/>
                </a:highlight>
                <a:latin typeface="Philosopher"/>
                <a:ea typeface="Philosopher"/>
                <a:cs typeface="Philosopher"/>
                <a:sym typeface="Philosopher"/>
              </a:rPr>
              <a:t>I nastavnici i učenici mogu se suočiti s tim izazovima usvajanjem učinkovitih strategija, kao što su jasna komunikacija, aktivno sudjelovanje, korištenje različitih metoda poučavanja, stvaranje poticajnih zajednica za učenje i pružanje pravovremenih povratnih informacija.</a:t>
            </a:r>
            <a:endParaRPr b="0" i="1" sz="1800" u="none" cap="none" strike="noStrike">
              <a:solidFill>
                <a:schemeClr val="accent2"/>
              </a:solidFill>
              <a:highlight>
                <a:schemeClr val="lt1"/>
              </a:highlight>
              <a:latin typeface="Philosopher"/>
              <a:ea typeface="Philosopher"/>
              <a:cs typeface="Philosopher"/>
              <a:sym typeface="Philosopher"/>
            </a:endParaRPr>
          </a:p>
        </p:txBody>
      </p:sp>
      <p:cxnSp>
        <p:nvCxnSpPr>
          <p:cNvPr id="173" name="Google Shape;173;p9"/>
          <p:cNvCxnSpPr/>
          <p:nvPr/>
        </p:nvCxnSpPr>
        <p:spPr>
          <a:xfrm>
            <a:off x="1989850" y="5999000"/>
            <a:ext cx="83076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4" name="Google Shape;17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25" y="6287500"/>
            <a:ext cx="1634550" cy="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Yellow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Ivone</dc:creator>
</cp:coreProperties>
</file>