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Uz H5P, kreatori sadržaja i edukatori mogu lako razviti i integrirati interaktivne elemente na svoje web stranice, tečajeve e-učenja i internetske platforme. Uklanja potrebu za složenim vještinama kodiranja ili programiranja, jer H5P nudi jednostavno, intuitivno sučelje za stvaranje interaktivnog sadržaja. Korisnici mogu prilagoditi izgled, ponašanje i interaktivnost svake vrste sadržaja kako bi zadovoljili svoje specifične potrebe.</a:t>
            </a: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Quizlet je moćan alat koji nudi kompaktnu i jednostavnu platformu za vježbanje i savladavanje materijala koji trebate naučiti. Bilo da ste učenik koji želi ojačati svoje razumijevanje ili učitelj koji traži inovativne načine za angažiranje svojih učenika, Quizlet će vam pomoći.</a:t>
            </a: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t>Pomoću Quizleta možete izraditi personalizirane studijske skupove koji uključuju flash kartice, kvizove i interaktivne igre, prilagođene vašim specifičnim ciljevima učenja. Ti se studijski skupovi mogu dijeliti s drugima, omogućujući suradničko učenje i razmjenu znanja. Osim toga, Quizlet pruža pristup ogromnoj biblioteci skupova studija koje generiraju korisnici, a koji pokrivaju širok raspon tema i tema.</a:t>
            </a:r>
          </a:p>
        </p:txBody>
      </p:sp>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Genially je inovativni online alat koji vam omogućuje stvaranje zadivljujućeg i interaktivnog sadržaja u različitim formatima, kao što su prezentacije, infografika, interaktivni videozapisi, životopisi, dijagrami toka i interaktivne slike. Svojim širokim rasponom značajki i funkcionalnosti, Genially osnažuje korisnike da dizajniraju vizualno zapanjujuće i privlačne materijale koji očaravaju njihovu publiku.</a:t>
            </a:r>
          </a:p>
        </p:txBody>
      </p:sp>
      <p:sp>
        <p:nvSpPr>
          <p:cNvPr id="141" name="Google Shape;1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Čestitamo na dovršetku vaših samostalnih aktivnosti učenja o mikro učenju! Samorefleksija je ključan korak u procesu učenja. </a:t>
            </a:r>
          </a:p>
        </p:txBody>
      </p:sp>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Čestitamo na dovršetku vaših samostalnih aktivnosti učenja o mikro učenju! Samorefleksija je ključan korak u procesu učenja. </a:t>
            </a:r>
          </a:p>
        </p:txBody>
      </p:sp>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1 akademski sat = 45 minuta</a:t>
            </a: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Dodijeljeno vrijeme: 10 minuta</a:t>
            </a: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U određenim slučajevima, oslanjanje isključivo na 12-satni online tečaj možda nije najučinkovitiji pristup poticanju angažmana studenata. Tu na scenu stupa pojam „mikroučenja“. Mikroučenje podrazumijeva stjecanje znanja kroz male, lako upravljive dijelove sadržaja koji se učenicima dostavljaju točno kada i gdje im je to potrebno. Temeljno načelo uključuje raščlanjivanje predmeta na sažete, lako probavljive elemente koji se bave specifičnim ciljevima učenja.</a:t>
            </a: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a:solidFill>
                  <a:srgbClr val="374151"/>
                </a:solidFill>
              </a:defRPr>
            </a:pPr>
            <a:r>
              <a:t>Video vodič pod nazivom pruža korak-po-korak vodič o korištenju Kahoot-a kao alata za izradu kviza. Russell objašnjava važne postavke i značajke, uključujući postavljanje besplatnog Kahoot računa, kreiranje kvizova, pregledavanje i dijeljenje istih te testiranje kvizova. Videozapis također obuhvaća prijavu kao student, provjeru izvješća i pružanje povratnih informacija. Russell naglašava upotrebu besplatne verzije Kahoota, pokazujući njegovu funkcionalnost u različitim obrazovnim okruženjima. Osim toga, vodič istražuje Kahootova najnovija ažuriranja i raspravlja o ograničenjima besplatne verzije, predlažući plaćene opcije ili alternativne alate kao alternative.</a:t>
            </a:r>
            <a:endParaRPr>
              <a:latin typeface="Arial"/>
              <a:ea typeface="Arial"/>
              <a:cs typeface="Arial"/>
              <a:sym typeface="Arial"/>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Ovaj videozapis služi kao potpuni uvod u Mentimetar, pokrivajući njegove ključne komponente i funkcionalnosti. Usredotočuje se na različite namjene besplatnog alata i pokazuje kako može angažirati učenike u mrežnim i razrednim postavkama. Pomoću Mentimetra možete izraditi neograničene prezentacije, od kojih svaka sadrži do tri pitanja. Alat nudi širok raspon vrsta pitanja, kao što su višestruki izbor i oblaci riječi, što vam omogućuje prikupljanje mišljenja i glasovanje među učenicima. Mentimetar se pokazuje učinkovitim za online poučavanje, omogućujući brzo stvaranje i dijeljenje pitanja za procjenu razumijevanja učenika. Nadalje, može poboljšati osobne prezentacije omogućujući interakciju publike u stvarnom vremenu putem njihovih mobilnih uređaja. Mentimetarska jednostavnost, prilagodljiv izgled i sposobnost pružanja trenutnih povratnih informacija čine ga idealnim alatom za angažiranje učenika i stvaranje interaktivnih lekcija.</a:t>
            </a: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a:solidFill>
                  <a:srgbClr val="374151"/>
                </a:solidFill>
              </a:defRPr>
            </a:pPr>
            <a:r>
              <a:t>U ovom videozapisu naći ćete sveobuhvatan pregled Articulate 360, vodećeg alata za razvoj tečajeva i alata za izradu tečajeva. Articulate 360 obuhvaća zbirku od osam aplikacija, uključujući Storyline 360 i Rise 360. Ova besplatna serija vodiča pokriva sve, od početnika do stručnjaka, pružajući resurs na jednom mjestu za učenje artikulirane priče i početak stvaranja prvog tečaja.</a:t>
            </a:r>
            <a:endParaRPr>
              <a:latin typeface="Arial"/>
              <a:ea typeface="Arial"/>
              <a:cs typeface="Arial"/>
              <a:sym typeface="Arial"/>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Ovaj videozapis pruža potpuni Canvin vodič za početnike, objašnjavajući sve funkcionalnosti, efekte i tehnike koje možete upotrijebiti za stvaranje zanimljive grafike. Canva je besplatan alat za objavljivanje i grafički dizajn koji vam omogućuje osmišljavanje, stvaranje i objavljivanje grafika i slika za društvene mreže, web-mjesta, blogove, prezentacije, postere, letke i još mnogo toga. </a:t>
            </a: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Powtoon je poznat po svojoj jednostavnosti korištenja, što ga čini dostupnim i početnicima i iskusnim korisnicima. Prateći ovaj iznimno koristan vodič, brzo ćete shvatiti osnove i otključati puni potencijal Powtoona, omogućujući vam stvaranje zanimljivih i vizualno privlačnih animiranih videozapisa koji očaravaju vašu publiku.</a:t>
            </a:r>
          </a:p>
        </p:txBody>
      </p:sp>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  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1"/>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8"/>
          <p:cNvSpPr txBox="1"/>
          <p:nvPr/>
        </p:nvSpPr>
        <p:spPr>
          <a:xfrm>
            <a:off x="348447" y="2581635"/>
            <a:ext cx="3984068" cy="2215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defRPr sz="2400">
                <a:solidFill>
                  <a:schemeClr val="dk1"/>
                </a:solidFill>
                <a:latin typeface="Philosopher"/>
                <a:ea typeface="Philosopher"/>
                <a:cs typeface="Philosopher"/>
                <a:sym typeface="Philosopher"/>
              </a:defRPr>
            </a:pPr>
            <a:r>
              <a:rPr b="1" dirty="0"/>
              <a:t>Modul 2:</a:t>
            </a:r>
            <a:endParaRPr lang="cs-CZ" sz="2400" b="1" dirty="0">
              <a:solidFill>
                <a:schemeClr val="dk1"/>
              </a:solidFill>
              <a:latin typeface="Philosopher"/>
              <a:sym typeface="Philosopher"/>
            </a:endParaRPr>
          </a:p>
          <a:p>
            <a:pPr marL="0" marR="0" lvl="0" indent="0" algn="l" rtl="0">
              <a:lnSpc>
                <a:spcPct val="100000"/>
              </a:lnSpc>
              <a:spcBef>
                <a:spcPts val="0"/>
              </a:spcBef>
              <a:spcAft>
                <a:spcPts val="0"/>
              </a:spcAft>
              <a:buClr>
                <a:srgbClr val="000000"/>
              </a:buClr>
              <a:buSzPts val="1100"/>
              <a:buFont typeface="Arial"/>
              <a:buNone/>
              <a:defRPr sz="2400">
                <a:solidFill>
                  <a:schemeClr val="dk1"/>
                </a:solidFill>
                <a:latin typeface="Philosopher"/>
                <a:ea typeface="Philosopher"/>
                <a:cs typeface="Philosopher"/>
                <a:sym typeface="Philosopher"/>
              </a:defRPr>
            </a:pPr>
            <a:r>
              <a:rPr lang="cs-CZ" sz="2400" dirty="0">
                <a:solidFill>
                  <a:schemeClr val="dk1"/>
                </a:solidFill>
                <a:latin typeface="Philosopher"/>
                <a:sym typeface="Philosopher"/>
              </a:rPr>
              <a:t>Edukatori</a:t>
            </a:r>
            <a:r>
              <a:rPr lang="cs-CZ" sz="2400" b="1" dirty="0">
                <a:solidFill>
                  <a:schemeClr val="dk1"/>
                </a:solidFill>
                <a:latin typeface="Philosopher"/>
                <a:sym typeface="Philosopher"/>
              </a:rPr>
              <a:t> </a:t>
            </a:r>
            <a:r>
              <a:rPr dirty="0"/>
              <a:t>koji </a:t>
            </a:r>
            <a:r>
              <a:rPr dirty="0" err="1"/>
              <a:t>razvijaju</a:t>
            </a:r>
            <a:r>
              <a:rPr dirty="0"/>
              <a:t> </a:t>
            </a:r>
            <a:r>
              <a:rPr dirty="0" err="1"/>
              <a:t>resurse</a:t>
            </a:r>
            <a:r>
              <a:rPr dirty="0"/>
              <a:t> za </a:t>
            </a:r>
            <a:r>
              <a:rPr dirty="0" err="1"/>
              <a:t>mikro</a:t>
            </a:r>
            <a:r>
              <a:rPr dirty="0"/>
              <a:t> </a:t>
            </a:r>
            <a:r>
              <a:rPr dirty="0" err="1"/>
              <a:t>učenje</a:t>
            </a:r>
            <a:r>
              <a:rPr dirty="0"/>
              <a:t> za </a:t>
            </a:r>
            <a:r>
              <a:rPr dirty="0" err="1"/>
              <a:t>niskokvalificirane</a:t>
            </a:r>
            <a:r>
              <a:rPr dirty="0"/>
              <a:t> </a:t>
            </a:r>
            <a:r>
              <a:rPr dirty="0" err="1"/>
              <a:t>odrasle</a:t>
            </a:r>
            <a:r>
              <a:rPr dirty="0"/>
              <a:t> </a:t>
            </a:r>
            <a:r>
              <a:rPr dirty="0" err="1"/>
              <a:t>osobe</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t>Priručnik za alate za samousmjereno učenje</a:t>
            </a:r>
            <a:endParaRPr sz="24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4"/>
          <a:stretch>
            <a:fillRect/>
          </a:stretch>
        </p:blipFill>
        <p:spPr>
          <a:xfrm>
            <a:off x="220974" y="6420453"/>
            <a:ext cx="1252739" cy="3287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6" name="Google Shape;126;p17"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27" name="Google Shape;127;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7: Vodič za H5P</a:t>
            </a:r>
            <a:endParaRPr sz="1800" b="1" i="0" u="none" strike="noStrike" cap="none">
              <a:solidFill>
                <a:schemeClr val="dk1"/>
              </a:solidFill>
              <a:latin typeface="Philosopher"/>
              <a:ea typeface="Philosopher"/>
              <a:cs typeface="Philosopher"/>
              <a:sym typeface="Philosopher"/>
            </a:endParaRPr>
          </a:p>
        </p:txBody>
      </p:sp>
      <p:pic>
        <p:nvPicPr>
          <p:cNvPr id="128" name="Google Shape;128;p17" title="Designing Interactive Content with H5P"/>
          <p:cNvPicPr preferRelativeResize="0"/>
          <p:nvPr/>
        </p:nvPicPr>
        <p:blipFill rotWithShape="1">
          <a:blip r:embed="rId5">
            <a:alphaModFix/>
          </a:blip>
          <a:srcRect/>
          <a:stretch/>
        </p:blipFill>
        <p:spPr>
          <a:xfrm>
            <a:off x="1853473" y="921839"/>
            <a:ext cx="8485051" cy="4794054"/>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84398" y="6400581"/>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5" name="Google Shape;135;p18"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36" name="Google Shape;136;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a:t>SDLR 8: </a:t>
            </a:r>
            <a:r>
              <a:rPr dirty="0" err="1"/>
              <a:t>Vodič</a:t>
            </a:r>
            <a:r>
              <a:rPr dirty="0"/>
              <a:t> za </a:t>
            </a:r>
            <a:r>
              <a:rPr lang="hr-HR" dirty="0" err="1"/>
              <a:t>Quizlet</a:t>
            </a:r>
            <a:endParaRPr sz="1800" b="1" i="0" u="none" strike="noStrike" cap="none" dirty="0">
              <a:solidFill>
                <a:schemeClr val="dk1"/>
              </a:solidFill>
              <a:latin typeface="Philosopher"/>
              <a:ea typeface="Philosopher"/>
              <a:cs typeface="Philosopher"/>
              <a:sym typeface="Philosopher"/>
            </a:endParaRPr>
          </a:p>
        </p:txBody>
      </p:sp>
      <p:pic>
        <p:nvPicPr>
          <p:cNvPr id="137" name="Google Shape;137;p18" title="How to use Quizlet - Official tutorial for new users"/>
          <p:cNvPicPr preferRelativeResize="0"/>
          <p:nvPr/>
        </p:nvPicPr>
        <p:blipFill rotWithShape="1">
          <a:blip r:embed="rId5">
            <a:alphaModFix/>
          </a:blip>
          <a:srcRect/>
          <a:stretch/>
        </p:blipFill>
        <p:spPr>
          <a:xfrm>
            <a:off x="2095136" y="1071986"/>
            <a:ext cx="8001726" cy="4520975"/>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56966"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4" name="Google Shape;144;p19"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45" name="Google Shape;145;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9: Genially Tutorial</a:t>
            </a:r>
            <a:endParaRPr sz="1800" b="1" i="0" u="none" strike="noStrike" cap="none">
              <a:solidFill>
                <a:schemeClr val="dk1"/>
              </a:solidFill>
              <a:latin typeface="Philosopher"/>
              <a:ea typeface="Philosopher"/>
              <a:cs typeface="Philosopher"/>
              <a:sym typeface="Philosopher"/>
            </a:endParaRPr>
          </a:p>
        </p:txBody>
      </p:sp>
      <p:pic>
        <p:nvPicPr>
          <p:cNvPr id="146" name="Google Shape;146;p19" title="What is Genially and how do you use it? - Tutorial and first steps for beginners ✍"/>
          <p:cNvPicPr preferRelativeResize="0"/>
          <p:nvPr/>
        </p:nvPicPr>
        <p:blipFill rotWithShape="1">
          <a:blip r:embed="rId5">
            <a:alphaModFix/>
          </a:blip>
          <a:srcRect/>
          <a:stretch/>
        </p:blipFill>
        <p:spPr>
          <a:xfrm>
            <a:off x="1735907" y="1015340"/>
            <a:ext cx="8720183" cy="4926903"/>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02102"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descr="A picture containing yellow  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Pitanja za samorefleksiju</a:t>
            </a:r>
            <a:endParaRPr sz="4000" b="1" i="0" u="none" strike="noStrike" cap="non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  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0" name="Google Shape;160;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defRPr sz="2400">
                <a:solidFill>
                  <a:schemeClr val="dk1"/>
                </a:solidFill>
                <a:latin typeface="Philosopher"/>
                <a:ea typeface="Philosopher"/>
                <a:cs typeface="Philosopher"/>
                <a:sym typeface="Philosopher"/>
              </a:defRPr>
            </a:pPr>
            <a:r>
              <a:rPr b="1"/>
              <a:t>Što vas je motiviralo </a:t>
            </a:r>
            <a:r>
              <a:t>da istražite mikro-učenje i njegove primjene u radu s učenicima? Je li bilo posebnih izazova ili potreba koje su potaknule vaše zanimanje?</a:t>
            </a:r>
          </a:p>
          <a:p>
            <a:pPr marL="342900" marR="0" lvl="0" indent="-342900" algn="just" rtl="0">
              <a:lnSpc>
                <a:spcPct val="100000"/>
              </a:lnSpc>
              <a:spcBef>
                <a:spcPts val="0"/>
              </a:spcBef>
              <a:spcAft>
                <a:spcPts val="0"/>
              </a:spcAft>
              <a:buClr>
                <a:schemeClr val="dk1"/>
              </a:buClr>
              <a:buSzPts val="1400"/>
              <a:buFont typeface="Arial"/>
              <a:buChar char="•"/>
              <a:defRPr sz="2400">
                <a:solidFill>
                  <a:schemeClr val="dk1"/>
                </a:solidFill>
                <a:latin typeface="Philosopher"/>
                <a:ea typeface="Philosopher"/>
                <a:cs typeface="Philosopher"/>
                <a:sym typeface="Philosopher"/>
              </a:defRPr>
            </a:pPr>
            <a:r>
              <a:t>Dok ste učili o mikro učenju, koji su </a:t>
            </a:r>
            <a:r>
              <a:rPr b="1"/>
              <a:t>ključni uvidi ili koncepti</a:t>
            </a:r>
            <a:r>
              <a:t> najviše rezonirali s vama? Kako zamišljate implementaciju ovih ideja u svoju nastavnu praksu?</a:t>
            </a:r>
          </a:p>
          <a:p>
            <a:pPr marL="342900" marR="0" lvl="0" indent="-342900" algn="just" rtl="0">
              <a:lnSpc>
                <a:spcPct val="100000"/>
              </a:lnSpc>
              <a:spcBef>
                <a:spcPts val="0"/>
              </a:spcBef>
              <a:spcAft>
                <a:spcPts val="0"/>
              </a:spcAft>
              <a:buClr>
                <a:schemeClr val="dk1"/>
              </a:buClr>
              <a:buSzPts val="1400"/>
              <a:buFont typeface="Arial"/>
              <a:buChar char="•"/>
              <a:defRPr sz="2400">
                <a:solidFill>
                  <a:schemeClr val="dk1"/>
                </a:solidFill>
                <a:latin typeface="Philosopher"/>
                <a:ea typeface="Philosopher"/>
                <a:cs typeface="Philosopher"/>
                <a:sym typeface="Philosopher"/>
              </a:defRPr>
            </a:pPr>
            <a:r>
              <a:rPr b="1"/>
              <a:t>Razmislite o procesu stvaranja resursa za mikro učenje. </a:t>
            </a:r>
            <a:r>
              <a:t>Što vam je bilo najizazovnije ili najisplativije u vezi s ovim doživljajem? Kako je to poboljšalo vaše razumijevanje načela učinkovitog dizajna mikro-učenja?</a:t>
            </a:r>
            <a:endParaRPr sz="24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5"/>
          <a:stretch>
            <a:fillRect/>
          </a:stretch>
        </p:blipFill>
        <p:spPr>
          <a:xfrm>
            <a:off x="10681222" y="6341624"/>
            <a:ext cx="1252739" cy="3287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descr="A picture containing yellow  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  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9" name="Google Shape;169;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defRPr sz="2000">
                <a:solidFill>
                  <a:schemeClr val="dk1"/>
                </a:solidFill>
                <a:latin typeface="Philosopher"/>
                <a:ea typeface="Philosopher"/>
                <a:cs typeface="Philosopher"/>
                <a:sym typeface="Philosopher"/>
              </a:defRPr>
            </a:pPr>
            <a:r>
              <a:t>Razmislite o </a:t>
            </a:r>
            <a:r>
              <a:rPr b="1"/>
              <a:t>vlastitim sklonostima i stilovima učenja</a:t>
            </a:r>
            <a:r>
              <a:t>. Kako se ovo samostalno usmjereno iskustvo učenja uskladilo s vašim preferiranim metodama učenja? Je li to predstavljalo neke nove izazove ili prilike za rast?</a:t>
            </a:r>
          </a:p>
          <a:p>
            <a:pPr marL="457200" marR="0" lvl="0" indent="-457200" algn="just" rtl="0">
              <a:lnSpc>
                <a:spcPct val="100000"/>
              </a:lnSpc>
              <a:spcBef>
                <a:spcPts val="0"/>
              </a:spcBef>
              <a:spcAft>
                <a:spcPts val="0"/>
              </a:spcAft>
              <a:buClr>
                <a:schemeClr val="dk1"/>
              </a:buClr>
              <a:buSzPts val="1400"/>
              <a:buFont typeface="Arial"/>
              <a:buChar char="•"/>
              <a:defRPr sz="2000">
                <a:solidFill>
                  <a:schemeClr val="dk1"/>
                </a:solidFill>
                <a:latin typeface="Philosopher"/>
                <a:ea typeface="Philosopher"/>
                <a:cs typeface="Philosopher"/>
                <a:sym typeface="Philosopher"/>
              </a:defRPr>
            </a:pPr>
            <a:r>
              <a:t>Razmotrite </a:t>
            </a:r>
            <a:r>
              <a:rPr b="1"/>
              <a:t>potencijalni utjecaj mikro-učenja na </a:t>
            </a:r>
            <a:r>
              <a:t>iskustvo učenja vaših učenika. Kako mislite da bi im uključivanje mikro-učenja u nastavnu praksu moglo koristiti? Postoje li neki specifični ishodi učenja za koje se nadate da ćete ih postići?</a:t>
            </a:r>
          </a:p>
          <a:p>
            <a:pPr marL="457200" marR="0" lvl="0" indent="-457200" algn="just" rtl="0">
              <a:lnSpc>
                <a:spcPct val="100000"/>
              </a:lnSpc>
              <a:spcBef>
                <a:spcPts val="0"/>
              </a:spcBef>
              <a:spcAft>
                <a:spcPts val="0"/>
              </a:spcAft>
              <a:buClr>
                <a:schemeClr val="dk1"/>
              </a:buClr>
              <a:buSzPts val="1400"/>
              <a:buFont typeface="Arial"/>
              <a:buChar char="•"/>
              <a:defRPr sz="2000">
                <a:solidFill>
                  <a:schemeClr val="dk1"/>
                </a:solidFill>
                <a:latin typeface="Philosopher"/>
                <a:ea typeface="Philosopher"/>
                <a:cs typeface="Philosopher"/>
                <a:sym typeface="Philosopher"/>
              </a:defRPr>
            </a:pPr>
            <a:r>
              <a:t>Razmislite o svim </a:t>
            </a:r>
            <a:r>
              <a:rPr b="1"/>
              <a:t>preprekama ili preprekama koje</a:t>
            </a:r>
            <a:r>
              <a:t> predviđate u provedbi strategija mikro-učenja sa svojim učenicima. Kako planirate odgovoriti na te izazove i osigurati nesmetanu integraciju mikro-učenja u svoje poučavanje?</a:t>
            </a:r>
          </a:p>
          <a:p>
            <a:pPr marL="457200" marR="0" lvl="0" indent="-457200" algn="just" rtl="0">
              <a:lnSpc>
                <a:spcPct val="100000"/>
              </a:lnSpc>
              <a:spcBef>
                <a:spcPts val="0"/>
              </a:spcBef>
              <a:spcAft>
                <a:spcPts val="0"/>
              </a:spcAft>
              <a:buClr>
                <a:schemeClr val="dk1"/>
              </a:buClr>
              <a:buSzPts val="1400"/>
              <a:buFont typeface="Arial"/>
              <a:buChar char="•"/>
              <a:defRPr sz="2000">
                <a:solidFill>
                  <a:schemeClr val="dk1"/>
                </a:solidFill>
                <a:latin typeface="Philosopher"/>
                <a:ea typeface="Philosopher"/>
                <a:cs typeface="Philosopher"/>
                <a:sym typeface="Philosopher"/>
              </a:defRPr>
            </a:pPr>
            <a:r>
              <a:t>Konačno, na temelju vaših iskustava istraživanja i učenja, koje biste ključne </a:t>
            </a:r>
            <a:r>
              <a:rPr b="1"/>
              <a:t>savjete ili preporuke </a:t>
            </a:r>
            <a:r>
              <a:t>dali drugim nastavnicima zainteresiranim za uključivanje mikro-učenja u svoju nastavnu praksu? Koje važne čimbenike treba uzeti u obzir?</a:t>
            </a:r>
          </a:p>
        </p:txBody>
      </p:sp>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5"/>
          <a:stretch>
            <a:fillRect/>
          </a:stretch>
        </p:blipFill>
        <p:spPr>
          <a:xfrm>
            <a:off x="10745718" y="6364443"/>
            <a:ext cx="1252739" cy="3287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Zaključak</a:t>
            </a:r>
            <a:endParaRPr sz="4000" b="1" i="0" u="none" strike="noStrike" cap="non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1" name="Google Shape;181;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Hvala vam što prolazite kroz ove samostalne aktivnosti učenja.</a:t>
            </a: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Ako ste uživali u ovom modulu, preporučujemo vam da istražite druge ONE STEP UP resurse.</a:t>
            </a:r>
          </a:p>
        </p:txBody>
      </p:sp>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4"/>
          <a:stretch>
            <a:fillRect/>
          </a:stretch>
        </p:blipFill>
        <p:spPr>
          <a:xfrm>
            <a:off x="147822" y="6419307"/>
            <a:ext cx="1252739" cy="3287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descr="A person sitting at a desk with a computer and papers on it  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6600">
                <a:solidFill>
                  <a:schemeClr val="dk1"/>
                </a:solidFill>
                <a:latin typeface="Roboto"/>
                <a:ea typeface="Roboto"/>
                <a:cs typeface="Roboto"/>
                <a:sym typeface="Roboto"/>
              </a:defRPr>
            </a:pPr>
            <a:r>
              <a:t>HVALA!</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  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5"/>
          <a:stretch>
            <a:fillRect/>
          </a:stretch>
        </p:blipFill>
        <p:spPr>
          <a:xfrm>
            <a:off x="-126498" y="6529254"/>
            <a:ext cx="1252739" cy="3287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  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  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  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  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  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  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  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  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05" name="Google Shape;205;p24"/>
          <p:cNvSpPr txBox="1"/>
          <p:nvPr/>
        </p:nvSpPr>
        <p:spPr>
          <a:xfrm>
            <a:off x="5760702" y="6402782"/>
            <a:ext cx="5350500" cy="451365"/>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800"/>
              <a:buFont typeface="Arial"/>
              <a:buNone/>
              <a:defRPr sz="600">
                <a:solidFill>
                  <a:srgbClr val="404040"/>
                </a:solidFill>
              </a:defRPr>
            </a:pPr>
            <a:r>
              <a:rPr dirty="0" err="1"/>
              <a:t>Financiran</a:t>
            </a:r>
            <a:r>
              <a:rPr lang="en-US" dirty="0" err="1"/>
              <a:t>a</a:t>
            </a:r>
            <a:r>
              <a:rPr lang="en-US" dirty="0"/>
              <a:t> </a:t>
            </a:r>
            <a:r>
              <a:rPr dirty="0" err="1"/>
              <a:t>Europsk</a:t>
            </a:r>
            <a:r>
              <a:rPr lang="en-US" dirty="0" err="1"/>
              <a:t>a</a:t>
            </a:r>
            <a:r>
              <a:rPr dirty="0"/>
              <a:t> </a:t>
            </a:r>
            <a:r>
              <a:rPr dirty="0" err="1"/>
              <a:t>unij</a:t>
            </a:r>
            <a:r>
              <a:rPr lang="en-US" dirty="0" err="1"/>
              <a:t>a</a:t>
            </a:r>
            <a:r>
              <a:rPr dirty="0"/>
              <a:t>. </a:t>
            </a:r>
            <a:r>
              <a:rPr dirty="0" err="1"/>
              <a:t>I</a:t>
            </a:r>
            <a:r>
              <a:rPr lang="en-US" dirty="0" err="1"/>
              <a:t>zraženi</a:t>
            </a:r>
            <a:r>
              <a:rPr lang="en-US" dirty="0"/>
              <a:t> </a:t>
            </a:r>
            <a:r>
              <a:rPr lang="en-US" dirty="0" err="1"/>
              <a:t>stavovi</a:t>
            </a:r>
            <a:r>
              <a:rPr lang="en-US" dirty="0"/>
              <a:t> </a:t>
            </a:r>
            <a:r>
              <a:rPr dirty="0" err="1"/>
              <a:t>i</a:t>
            </a:r>
            <a:r>
              <a:rPr dirty="0"/>
              <a:t> </a:t>
            </a:r>
            <a:r>
              <a:rPr dirty="0" err="1"/>
              <a:t>mišljenja</a:t>
            </a:r>
            <a:r>
              <a:rPr dirty="0"/>
              <a:t> </a:t>
            </a:r>
            <a:r>
              <a:rPr dirty="0" err="1"/>
              <a:t>su</a:t>
            </a:r>
            <a:r>
              <a:rPr lang="en-US" dirty="0"/>
              <a:t>, </a:t>
            </a:r>
            <a:r>
              <a:rPr lang="en-US" dirty="0" err="1"/>
              <a:t>međutim</a:t>
            </a:r>
            <a:r>
              <a:rPr lang="en-US" dirty="0"/>
              <a:t>, </a:t>
            </a:r>
            <a:r>
              <a:rPr lang="en-US" dirty="0" err="1"/>
              <a:t>samo</a:t>
            </a:r>
            <a:r>
              <a:rPr lang="en-US" dirty="0"/>
              <a:t> </a:t>
            </a:r>
            <a:r>
              <a:rPr lang="en-US" dirty="0" err="1"/>
              <a:t>autorovi</a:t>
            </a:r>
            <a:r>
              <a:rPr lang="en-US" dirty="0"/>
              <a:t> </a:t>
            </a:r>
            <a:r>
              <a:rPr dirty="0" err="1"/>
              <a:t>i</a:t>
            </a:r>
            <a:r>
              <a:rPr dirty="0"/>
              <a:t> ne </a:t>
            </a:r>
            <a:r>
              <a:rPr lang="en-US" dirty="0" err="1"/>
              <a:t>odražavaju</a:t>
            </a:r>
            <a:r>
              <a:rPr lang="en-US" dirty="0"/>
              <a:t> </a:t>
            </a:r>
            <a:r>
              <a:rPr lang="en-US" dirty="0" err="1"/>
              <a:t>nužno</a:t>
            </a:r>
            <a:r>
              <a:rPr lang="en-US" dirty="0"/>
              <a:t> </a:t>
            </a:r>
            <a:r>
              <a:rPr dirty="0" err="1"/>
              <a:t>stavov</a:t>
            </a:r>
            <a:r>
              <a:rPr lang="en-US" dirty="0" err="1"/>
              <a:t>e</a:t>
            </a:r>
            <a:r>
              <a:rPr lang="en-US" dirty="0"/>
              <a:t> </a:t>
            </a:r>
            <a:r>
              <a:rPr dirty="0" err="1"/>
              <a:t>Europske</a:t>
            </a:r>
            <a:r>
              <a:rPr dirty="0"/>
              <a:t> </a:t>
            </a:r>
            <a:r>
              <a:rPr dirty="0" err="1"/>
              <a:t>unije</a:t>
            </a:r>
            <a:r>
              <a:rPr dirty="0"/>
              <a:t> </a:t>
            </a:r>
            <a:r>
              <a:rPr dirty="0" err="1"/>
              <a:t>ili</a:t>
            </a:r>
            <a:r>
              <a:rPr dirty="0"/>
              <a:t> </a:t>
            </a:r>
            <a:r>
              <a:rPr lang="en-US" dirty="0" err="1"/>
              <a:t>Nacionalne</a:t>
            </a:r>
            <a:r>
              <a:rPr lang="en-US" dirty="0"/>
              <a:t> </a:t>
            </a:r>
            <a:r>
              <a:rPr lang="en-US" dirty="0" err="1"/>
              <a:t>agencije</a:t>
            </a:r>
            <a:r>
              <a:rPr lang="en-US" dirty="0"/>
              <a:t>. Za </a:t>
            </a:r>
            <a:r>
              <a:rPr lang="en-US" dirty="0" err="1"/>
              <a:t>njih</a:t>
            </a:r>
            <a:r>
              <a:rPr lang="en-US" dirty="0"/>
              <a:t> se ne </a:t>
            </a:r>
            <a:r>
              <a:rPr lang="en-US" dirty="0" err="1"/>
              <a:t>mogu</a:t>
            </a:r>
            <a:r>
              <a:rPr lang="en-US" dirty="0"/>
              <a:t> </a:t>
            </a:r>
            <a:r>
              <a:rPr lang="en-US" dirty="0" err="1"/>
              <a:t>smatrati</a:t>
            </a:r>
            <a:r>
              <a:rPr lang="en-US" dirty="0"/>
              <a:t> </a:t>
            </a:r>
            <a:r>
              <a:rPr lang="en-US" dirty="0" err="1"/>
              <a:t>odgovornima</a:t>
            </a:r>
            <a:r>
              <a:rPr lang="en-US" dirty="0"/>
              <a:t> </a:t>
            </a:r>
            <a:r>
              <a:rPr lang="en-US" dirty="0" err="1"/>
              <a:t>niti</a:t>
            </a:r>
            <a:r>
              <a:rPr lang="en-US" dirty="0"/>
              <a:t> </a:t>
            </a:r>
            <a:r>
              <a:rPr lang="en-US" dirty="0" err="1"/>
              <a:t>Europska</a:t>
            </a:r>
            <a:r>
              <a:rPr lang="en-US" dirty="0"/>
              <a:t> </a:t>
            </a:r>
            <a:r>
              <a:rPr lang="en-US" dirty="0" err="1"/>
              <a:t>unija</a:t>
            </a:r>
            <a:r>
              <a:rPr lang="en-US" dirty="0"/>
              <a:t> </a:t>
            </a:r>
            <a:r>
              <a:rPr lang="en-US" dirty="0" err="1"/>
              <a:t>niti</a:t>
            </a:r>
            <a:r>
              <a:rPr lang="en-US" dirty="0"/>
              <a:t> </a:t>
            </a:r>
            <a:r>
              <a:rPr lang="en-US" dirty="0" err="1"/>
              <a:t>Nacionala</a:t>
            </a:r>
            <a:r>
              <a:rPr lang="en-US" dirty="0"/>
              <a:t> </a:t>
            </a:r>
            <a:r>
              <a:rPr lang="en-US" dirty="0" err="1"/>
              <a:t>agencija</a:t>
            </a:r>
            <a:r>
              <a:rPr lang="en-US" dirty="0"/>
              <a:t>. </a:t>
            </a:r>
            <a:endParaRPr sz="600" dirty="0">
              <a:solidFill>
                <a:srgbClr val="404040"/>
              </a:solidFill>
            </a:endParaRPr>
          </a:p>
          <a:p>
            <a:pPr marL="0" lvl="0" indent="0" algn="ctr" rtl="0">
              <a:spcBef>
                <a:spcPts val="0"/>
              </a:spcBef>
              <a:spcAft>
                <a:spcPts val="0"/>
              </a:spcAft>
              <a:buClr>
                <a:schemeClr val="dk1"/>
              </a:buClr>
              <a:buSzPts val="800"/>
              <a:buFont typeface="Arial"/>
              <a:buNone/>
              <a:defRPr sz="600">
                <a:solidFill>
                  <a:srgbClr val="404040"/>
                </a:solidFill>
              </a:defRPr>
            </a:pPr>
            <a:r>
              <a:rPr dirty="0" err="1"/>
              <a:t>Broj</a:t>
            </a:r>
            <a:r>
              <a:rPr dirty="0"/>
              <a:t> </a:t>
            </a:r>
            <a:r>
              <a:rPr dirty="0" err="1"/>
              <a:t>projekta</a:t>
            </a:r>
            <a:r>
              <a:rPr dirty="0"/>
              <a:t>: 2022-1-LT01-KA220-ADU-000085898</a:t>
            </a:r>
            <a:endParaRPr sz="600" dirty="0">
              <a:solidFill>
                <a:srgbClr val="404040"/>
              </a:solidFill>
            </a:endParaRPr>
          </a:p>
          <a:p>
            <a:pPr marL="0" marR="0" lvl="0" indent="0" algn="ctr" rtl="0">
              <a:lnSpc>
                <a:spcPct val="100000"/>
              </a:lnSpc>
              <a:spcBef>
                <a:spcPts val="0"/>
              </a:spcBef>
              <a:spcAft>
                <a:spcPts val="0"/>
              </a:spcAft>
              <a:buNone/>
            </a:pPr>
            <a:endParaRPr sz="800" baseline="30000" dirty="0">
              <a:latin typeface="Noto Sans"/>
              <a:ea typeface="Noto Sans"/>
              <a:cs typeface="Noto Sans"/>
              <a:sym typeface="Noto Sans"/>
            </a:endParaRPr>
          </a:p>
        </p:txBody>
      </p:sp>
      <p:pic>
        <p:nvPicPr>
          <p:cNvPr id="206" name="Google Shape;206;p24" descr="Logo  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12"/>
          <a:stretch>
            <a:fillRect/>
          </a:stretch>
        </p:blipFill>
        <p:spPr>
          <a:xfrm>
            <a:off x="239558" y="6402782"/>
            <a:ext cx="1252739" cy="3287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  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MODUL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Ovaj modul uključuje 14 sati sadržaja za učenje.</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6 sati F2F učenja</a:t>
            </a:r>
            <a:endParaRPr sz="3200" b="1" i="0" u="none" strike="noStrike" cap="non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8 sati samostalnog učenja</a:t>
            </a:r>
          </a:p>
        </p:txBody>
      </p:sp>
      <p:sp>
        <p:nvSpPr>
          <p:cNvPr id="47" name="Google Shape;47;p9"/>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a:t>Ova </a:t>
            </a:r>
            <a:r>
              <a:rPr dirty="0" err="1"/>
              <a:t>prezentacija</a:t>
            </a:r>
            <a:r>
              <a:rPr dirty="0"/>
              <a:t> </a:t>
            </a:r>
            <a:r>
              <a:rPr dirty="0" err="1"/>
              <a:t>obuhvaća</a:t>
            </a:r>
            <a:r>
              <a:rPr dirty="0"/>
              <a:t> 6 sati </a:t>
            </a:r>
            <a:r>
              <a:rPr dirty="0" err="1"/>
              <a:t>učenja</a:t>
            </a:r>
            <a:r>
              <a:rPr dirty="0"/>
              <a:t> F2F.</a:t>
            </a:r>
          </a:p>
          <a:p>
            <a:pPr marL="0" marR="0" lvl="0" indent="0" algn="l"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a:t>To je </a:t>
            </a:r>
            <a:r>
              <a:rPr dirty="0" err="1"/>
              <a:t>popraćeno</a:t>
            </a:r>
            <a:r>
              <a:rPr dirty="0"/>
              <a:t> </a:t>
            </a:r>
            <a:r>
              <a:rPr lang="hr-HR" dirty="0"/>
              <a:t>Nastavnim planom za edukatora.</a:t>
            </a:r>
            <a:endParaRPr sz="1600" b="0" i="0" u="none" strike="noStrike" cap="none" dirty="0">
              <a:solidFill>
                <a:schemeClr val="dk1"/>
              </a:solidFill>
              <a:latin typeface="Roboto"/>
              <a:ea typeface="Roboto"/>
              <a:cs typeface="Roboto"/>
              <a:sym typeface="Roboto"/>
            </a:endParaRPr>
          </a:p>
        </p:txBody>
      </p:sp>
      <p:sp>
        <p:nvSpPr>
          <p:cNvPr id="48" name="Google Shape;48;p9"/>
          <p:cNvSpPr txBox="1"/>
          <p:nvPr/>
        </p:nvSpPr>
        <p:spPr>
          <a:xfrm>
            <a:off x="9393722" y="4850408"/>
            <a:ext cx="2209799" cy="1796142"/>
          </a:xfrm>
          <a:prstGeom prst="rect">
            <a:avLst/>
          </a:prstGeom>
          <a:noFill/>
          <a:ln>
            <a:noFill/>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err="1"/>
              <a:t>Prođite</a:t>
            </a:r>
            <a:r>
              <a:rPr dirty="0"/>
              <a:t> </a:t>
            </a:r>
            <a:r>
              <a:rPr dirty="0" err="1"/>
              <a:t>kroz</a:t>
            </a:r>
            <a:r>
              <a:rPr dirty="0"/>
              <a:t> </a:t>
            </a:r>
            <a:r>
              <a:rPr dirty="0" err="1"/>
              <a:t>prezentaciju</a:t>
            </a:r>
            <a:r>
              <a:rPr dirty="0"/>
              <a:t> s </a:t>
            </a:r>
            <a:r>
              <a:rPr dirty="0" err="1"/>
              <a:t>resursima</a:t>
            </a:r>
            <a:r>
              <a:rPr dirty="0"/>
              <a:t> za </a:t>
            </a:r>
            <a:r>
              <a:rPr dirty="0" err="1"/>
              <a:t>samostalno</a:t>
            </a:r>
            <a:r>
              <a:rPr dirty="0"/>
              <a:t> </a:t>
            </a:r>
            <a:r>
              <a:rPr dirty="0" err="1"/>
              <a:t>učenje</a:t>
            </a:r>
            <a:r>
              <a:rPr dirty="0"/>
              <a:t> </a:t>
            </a:r>
            <a:r>
              <a:rPr dirty="0" err="1"/>
              <a:t>vlastitim</a:t>
            </a:r>
            <a:r>
              <a:rPr dirty="0"/>
              <a:t> </a:t>
            </a:r>
            <a:r>
              <a:rPr dirty="0" err="1"/>
              <a:t>tempom</a:t>
            </a:r>
            <a:r>
              <a:rPr dirty="0"/>
              <a:t>!</a:t>
            </a:r>
            <a:endParaRPr sz="1600" b="0" i="0" u="none" strike="noStrike" cap="none" dirty="0">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  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5"/>
          <a:stretch>
            <a:fillRect/>
          </a:stretch>
        </p:blipFill>
        <p:spPr>
          <a:xfrm>
            <a:off x="193542" y="6387963"/>
            <a:ext cx="1252739" cy="3287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Uvod</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Ova prezentacija uključuje </a:t>
            </a:r>
            <a:r>
              <a:rPr b="1"/>
              <a:t>devet samousmjerenih resursa za učenje i vježbu samorefleksije</a:t>
            </a:r>
            <a:r>
              <a:t>.</a:t>
            </a: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Slobodno odaberite resurse koji su najbolje usklađeni s vašim interesima i ciljevima učenja.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Ovi resursi mogu se istražiti </a:t>
            </a:r>
            <a:r>
              <a:rPr b="1"/>
              <a:t>samostalno</a:t>
            </a:r>
            <a:r>
              <a:t>, bez propisanog redoslijeda ili zahtjeva da se prođu svi.</a:t>
            </a:r>
            <a:endParaRPr sz="32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4"/>
          <a:stretch>
            <a:fillRect/>
          </a:stretch>
        </p:blipFill>
        <p:spPr>
          <a:xfrm>
            <a:off x="175254" y="6410163"/>
            <a:ext cx="1252739" cy="3287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1"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2" name="Google Shape;72;p11"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73" name="Google Shape;73;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1: Što je mikroučenje?</a:t>
            </a:r>
            <a:endParaRPr sz="1800" b="1" i="0" u="none" strike="noStrike" cap="none">
              <a:solidFill>
                <a:schemeClr val="dk1"/>
              </a:solidFill>
              <a:latin typeface="Philosopher"/>
              <a:ea typeface="Philosopher"/>
              <a:cs typeface="Philosopher"/>
              <a:sym typeface="Philosopher"/>
            </a:endParaRPr>
          </a:p>
        </p:txBody>
      </p:sp>
      <p:pic>
        <p:nvPicPr>
          <p:cNvPr id="74" name="Google Shape;74;p11" title="What is Microlearning?"/>
          <p:cNvPicPr preferRelativeResize="0"/>
          <p:nvPr/>
        </p:nvPicPr>
        <p:blipFill rotWithShape="1">
          <a:blip r:embed="rId5">
            <a:alphaModFix/>
          </a:blip>
          <a:srcRect/>
          <a:stretch/>
        </p:blipFill>
        <p:spPr>
          <a:xfrm>
            <a:off x="1484288" y="1071986"/>
            <a:ext cx="9223421" cy="5211233"/>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47822"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2"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1" name="Google Shape;81;p12"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82" name="Google Shape;82;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2: Kahoot Tutorial</a:t>
            </a:r>
            <a:endParaRPr sz="1800" b="1" i="0" u="none" strike="noStrike" cap="none">
              <a:solidFill>
                <a:schemeClr val="dk1"/>
              </a:solidFill>
              <a:latin typeface="Philosopher"/>
              <a:ea typeface="Philosopher"/>
              <a:cs typeface="Philosopher"/>
              <a:sym typeface="Philosopher"/>
            </a:endParaRPr>
          </a:p>
        </p:txBody>
      </p:sp>
      <p:pic>
        <p:nvPicPr>
          <p:cNvPr id="83" name="Google Shape;83;p12" title="Complete Tutorial in Kahoot 2022 Free Account #kahoot #freekahoot"/>
          <p:cNvPicPr preferRelativeResize="0"/>
          <p:nvPr/>
        </p:nvPicPr>
        <p:blipFill rotWithShape="1">
          <a:blip r:embed="rId5">
            <a:alphaModFix/>
          </a:blip>
          <a:srcRect/>
          <a:stretch/>
        </p:blipFill>
        <p:spPr>
          <a:xfrm>
            <a:off x="1565712" y="869388"/>
            <a:ext cx="9060574" cy="5119224"/>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56966" y="6337011"/>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0" name="Google Shape;90;p13"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91" name="Google Shape;91;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a:t>SDLR 3: </a:t>
            </a:r>
            <a:r>
              <a:rPr lang="hr-HR" dirty="0"/>
              <a:t>V</a:t>
            </a:r>
            <a:r>
              <a:rPr dirty="0" err="1"/>
              <a:t>odič</a:t>
            </a:r>
            <a:r>
              <a:rPr lang="hr-HR" dirty="0"/>
              <a:t> za </a:t>
            </a:r>
            <a:r>
              <a:rPr lang="hr-HR" dirty="0" err="1"/>
              <a:t>Mentimeter</a:t>
            </a:r>
            <a:endParaRPr sz="1800" b="1" i="0" u="none" strike="noStrike" cap="none" dirty="0">
              <a:solidFill>
                <a:schemeClr val="dk1"/>
              </a:solidFill>
              <a:latin typeface="Philosopher"/>
              <a:ea typeface="Philosopher"/>
              <a:cs typeface="Philosopher"/>
              <a:sym typeface="Philosopher"/>
            </a:endParaRPr>
          </a:p>
        </p:txBody>
      </p:sp>
      <p:pic>
        <p:nvPicPr>
          <p:cNvPr id="92" name="Google Shape;92;p13" title="Complete training in Mentimeter #mentimeter #studentengagement"/>
          <p:cNvPicPr preferRelativeResize="0"/>
          <p:nvPr/>
        </p:nvPicPr>
        <p:blipFill rotWithShape="1">
          <a:blip r:embed="rId5">
            <a:alphaModFix/>
          </a:blip>
          <a:srcRect/>
          <a:stretch/>
        </p:blipFill>
        <p:spPr>
          <a:xfrm>
            <a:off x="1484288" y="1017371"/>
            <a:ext cx="9223421" cy="5211233"/>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73637"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9" name="Google Shape;99;p14"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0" name="Google Shape;100;p14"/>
          <p:cNvSpPr txBox="1"/>
          <p:nvPr/>
        </p:nvSpPr>
        <p:spPr>
          <a:xfrm>
            <a:off x="4573596" y="352403"/>
            <a:ext cx="3518352"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a:t>SDLR 4: </a:t>
            </a:r>
            <a:r>
              <a:rPr dirty="0" err="1"/>
              <a:t>Vodič</a:t>
            </a:r>
            <a:r>
              <a:rPr dirty="0"/>
              <a:t> za </a:t>
            </a:r>
            <a:r>
              <a:rPr lang="hr-HR" dirty="0" err="1"/>
              <a:t>Articulate</a:t>
            </a:r>
            <a:r>
              <a:rPr dirty="0"/>
              <a:t> 360</a:t>
            </a:r>
            <a:endParaRPr sz="1800" b="1" i="0" u="none" strike="noStrike" cap="none" dirty="0">
              <a:solidFill>
                <a:schemeClr val="dk1"/>
              </a:solidFill>
              <a:latin typeface="Philosopher"/>
              <a:ea typeface="Philosopher"/>
              <a:cs typeface="Philosopher"/>
              <a:sym typeface="Philosopher"/>
            </a:endParaRPr>
          </a:p>
        </p:txBody>
      </p:sp>
      <p:pic>
        <p:nvPicPr>
          <p:cNvPr id="101" name="Google Shape;101;p14" title="Articulate 360 Demo | Articulate 360 tutorial for beginners | Learn Articulate 360 Free"/>
          <p:cNvPicPr preferRelativeResize="0"/>
          <p:nvPr/>
        </p:nvPicPr>
        <p:blipFill rotWithShape="1">
          <a:blip r:embed="rId5">
            <a:alphaModFix/>
          </a:blip>
          <a:srcRect/>
          <a:stretch/>
        </p:blipFill>
        <p:spPr>
          <a:xfrm>
            <a:off x="1703180" y="1071986"/>
            <a:ext cx="8785638" cy="4963885"/>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29534"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8" name="Google Shape;108;p15"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9" name="Google Shape;109;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5: Vodič za Canvu</a:t>
            </a:r>
            <a:endParaRPr sz="1800" b="1" i="0" u="none" strike="noStrike" cap="none">
              <a:solidFill>
                <a:schemeClr val="dk1"/>
              </a:solidFill>
              <a:latin typeface="Philosopher"/>
              <a:ea typeface="Philosopher"/>
              <a:cs typeface="Philosopher"/>
              <a:sym typeface="Philosopher"/>
            </a:endParaRPr>
          </a:p>
        </p:txBody>
      </p:sp>
      <p:pic>
        <p:nvPicPr>
          <p:cNvPr id="110" name="Google Shape;110;p15" title="FULL CANVA TUTORIAL 2023 | How To Use Canva For BEGINNERS!"/>
          <p:cNvPicPr preferRelativeResize="0"/>
          <p:nvPr/>
        </p:nvPicPr>
        <p:blipFill rotWithShape="1">
          <a:blip r:embed="rId5">
            <a:alphaModFix/>
          </a:blip>
          <a:srcRect/>
          <a:stretch/>
        </p:blipFill>
        <p:spPr>
          <a:xfrm>
            <a:off x="1700820" y="809788"/>
            <a:ext cx="9271546" cy="5238424"/>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11246"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6"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7" name="Google Shape;117;p16"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8" name="Google Shape;118;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SDLR 6: Vodič za Powtoon</a:t>
            </a:r>
            <a:endParaRPr sz="1800" b="1" i="0" u="none" strike="noStrike" cap="none">
              <a:solidFill>
                <a:schemeClr val="dk1"/>
              </a:solidFill>
              <a:latin typeface="Philosopher"/>
              <a:ea typeface="Philosopher"/>
              <a:cs typeface="Philosopher"/>
              <a:sym typeface="Philosopher"/>
            </a:endParaRPr>
          </a:p>
        </p:txBody>
      </p:sp>
      <p:pic>
        <p:nvPicPr>
          <p:cNvPr id="119" name="Google Shape;119;p16" title="Full Powtoon Tutorial For Beginners (2023)"/>
          <p:cNvPicPr preferRelativeResize="0"/>
          <p:nvPr/>
        </p:nvPicPr>
        <p:blipFill rotWithShape="1">
          <a:blip r:embed="rId5">
            <a:alphaModFix/>
          </a:blip>
          <a:srcRect/>
          <a:stretch/>
        </p:blipFill>
        <p:spPr>
          <a:xfrm>
            <a:off x="1889906" y="915526"/>
            <a:ext cx="9243646" cy="5222660"/>
          </a:xfrm>
          <a:prstGeom prst="rect">
            <a:avLst/>
          </a:prstGeom>
          <a:noFill/>
          <a:ln>
            <a:noFill/>
          </a:ln>
        </p:spPr>
      </p:pic>
      <p:pic>
        <p:nvPicPr>
          <p:cNvPr id="2" name="Picture 1">
            <a:extLst>
              <a:ext uri="{FF2B5EF4-FFF2-40B4-BE49-F238E27FC236}">
                <a16:creationId xmlns:a16="http://schemas.microsoft.com/office/drawing/2014/main" id="{DFBC1746-0D0B-4A99-3E03-C0C87436ECE5}"/>
              </a:ext>
            </a:extLst>
          </p:cNvPr>
          <p:cNvPicPr>
            <a:picLocks noChangeAspect="1"/>
          </p:cNvPicPr>
          <p:nvPr/>
        </p:nvPicPr>
        <p:blipFill>
          <a:blip r:embed="rId6"/>
          <a:stretch>
            <a:fillRect/>
          </a:stretch>
        </p:blipFill>
        <p:spPr>
          <a:xfrm>
            <a:off x="147822" y="6409725"/>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1224</Words>
  <Application>Microsoft Office PowerPoint</Application>
  <PresentationFormat>Widescreen</PresentationFormat>
  <Paragraphs>53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Noto Sans</vt:lpstr>
      <vt:lpstr>Calibri</vt:lpstr>
      <vt:lpstr>Arial</vt:lpstr>
      <vt:lpstr>Philosopher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Korisnik</cp:lastModifiedBy>
  <cp:revision>4</cp:revision>
  <dcterms:modified xsi:type="dcterms:W3CDTF">2024-12-05T09:05:32Z</dcterms:modified>
</cp:coreProperties>
</file>