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2192000" cy="6858000"/>
  <p:notesSz cx="6858000" cy="9144000"/>
  <p:embeddedFontLst>
    <p:embeddedFont>
      <p:font typeface="Noto Sans" panose="020B0502040504020204" pitchFamily="34" charset="0"/>
      <p:regular r:id="rId44"/>
      <p:bold r:id="rId45"/>
      <p:italic r:id="rId46"/>
      <p:boldItalic r:id="rId47"/>
    </p:embeddedFont>
    <p:embeddedFont>
      <p:font typeface="Philosopher" panose="020B0604020202020204" charset="0"/>
      <p:regular r:id="rId48"/>
      <p:bold r:id="rId49"/>
      <p:italic r:id="rId50"/>
      <p:boldItalic r:id="rId51"/>
    </p:embeddedFont>
    <p:embeddedFont>
      <p:font typeface="Roboto" panose="02000000000000000000" pitchFamily="2"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 name="Google Shape;3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42" name="Google Shape;14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66" name="Google Shape;16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78" name="Google Shape;17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t>Dodijeljeno vrijeme: 150 minuta</a:t>
            </a:r>
          </a:p>
          <a:p>
            <a:pPr marL="0" lvl="0" indent="0" algn="l" rtl="0">
              <a:lnSpc>
                <a:spcPct val="100000"/>
              </a:lnSpc>
              <a:spcBef>
                <a:spcPts val="0"/>
              </a:spcBef>
              <a:spcAft>
                <a:spcPts val="0"/>
              </a:spcAft>
              <a:buSzPts val="1100"/>
              <a:buNone/>
            </a:pPr>
            <a:endParaRPr/>
          </a:p>
        </p:txBody>
      </p:sp>
      <p:sp>
        <p:nvSpPr>
          <p:cNvPr id="190" name="Google Shape;19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99" name="Google Shape;19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211" name="Google Shape;21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Upotrijebite ovaj popis digitalnih alata, platformi ili aplikacija. Neki od njih upoznaju se s videozapisom. Možete ih pronaći na slajdovima 20 do 28.</a:t>
            </a: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Artikulirajte 360</a:t>
            </a: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H5P</a:t>
            </a: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Genijalno</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Mentimetar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Kreator Docebo sadržaja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Animaker</a:t>
            </a:r>
            <a:endParaRPr>
              <a:latin typeface="Philosopher"/>
              <a:ea typeface="Philosopher"/>
              <a:cs typeface="Philosopher"/>
              <a:sym typeface="Philosopher"/>
            </a:endParaRPr>
          </a:p>
        </p:txBody>
      </p:sp>
      <p:sp>
        <p:nvSpPr>
          <p:cNvPr id="223" name="Google Shape;22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a:solidFill>
                  <a:srgbClr val="374151"/>
                </a:solidFill>
                <a:latin typeface="Philosopher"/>
                <a:ea typeface="Philosopher"/>
                <a:cs typeface="Philosopher"/>
                <a:sym typeface="Philosopher"/>
              </a:defRPr>
            </a:pPr>
            <a:r>
              <a:t>Usredotočujući se na grupnu raspravu, a ne na pojedinačno istraživanje ili stvaranje ishoda, ova će aktivnost sudionicima omogućiti da iskoriste svoje kolektivno znanje, uče iz međusobnih iskustava i uključe se u smislene razgovore o digitalnim alatima i platformama relevantnim za razvoj resursa za mikro učenje.</a:t>
            </a:r>
            <a:endParaRPr>
              <a:latin typeface="Philosopher"/>
              <a:ea typeface="Philosopher"/>
              <a:cs typeface="Philosopher"/>
              <a:sym typeface="Philosopher"/>
            </a:endParaRPr>
          </a:p>
        </p:txBody>
      </p:sp>
      <p:sp>
        <p:nvSpPr>
          <p:cNvPr id="235" name="Google Shape;23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1 akademski sat = 45 minuta</a:t>
            </a:r>
          </a:p>
        </p:txBody>
      </p:sp>
      <p:sp>
        <p:nvSpPr>
          <p:cNvPr id="45" name="Google Shape;4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6" name="Google Shape;29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4" name="Google Shape;31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2" name="Google Shape;33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Ova aktivnost je glavna aktivnost ove radionice. Njegov je cilj </a:t>
            </a:r>
            <a:r>
              <a:rPr>
                <a:solidFill>
                  <a:srgbClr val="374151"/>
                </a:solidFill>
              </a:rPr>
              <a:t>pružiti sudionicima praktično iskustvo u stvaranju resursa za mikro-učenje pomoću digitalnih alata i platformi, potičući njihovu kreativnost i razumijevanje procesa dizajna mikro-učenja.</a:t>
            </a:r>
            <a:endParaRPr>
              <a:latin typeface="Arial"/>
              <a:ea typeface="Arial"/>
              <a:cs typeface="Arial"/>
              <a:sym typeface="Arial"/>
            </a:endParaRPr>
          </a:p>
        </p:txBody>
      </p:sp>
      <p:sp>
        <p:nvSpPr>
          <p:cNvPr id="341" name="Google Shape;34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 name="Google Shape;6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Ova aktivnost trebala bi trajati oko 70 minuta, ovisno o broju grupa.</a:t>
            </a:r>
          </a:p>
          <a:p>
            <a:pPr marL="0" lvl="0" indent="0" algn="l" rtl="0">
              <a:lnSpc>
                <a:spcPct val="100000"/>
              </a:lnSpc>
              <a:spcBef>
                <a:spcPts val="0"/>
              </a:spcBef>
              <a:spcAft>
                <a:spcPts val="0"/>
              </a:spcAft>
              <a:buSzPts val="1100"/>
              <a:buNone/>
            </a:pPr>
            <a:r>
              <a:t>Nudi praktično i suradničko iskustvo za sudionike. Uključivanjem u proces osmišljavanja i razvoja resursa za mikro učenje, sudionici mogu izravno primijeniti koncepte i načela o kojima se raspravljalo na radionici na stvarni scenarij.</a:t>
            </a:r>
          </a:p>
          <a:p>
            <a:pPr marL="0" lvl="0" indent="0" algn="l" rtl="0">
              <a:lnSpc>
                <a:spcPct val="100000"/>
              </a:lnSpc>
              <a:spcBef>
                <a:spcPts val="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0"/>
              </a:spcAft>
              <a:buSzPts val="1100"/>
              <a:buNone/>
            </a:pPr>
            <a:r>
              <a:t>Kroz ovu praktičnu aktivnost, sudionici imaju priliku aktivno istražiti različite digitalne alate i platforme za stvaranje resursa za mikro učenje. Mogu eksperimentirati s multimedijskim elementima, interaktivnim značajkama i različitim formatima kako bi poboljšali iskustvo učenja.</a:t>
            </a:r>
          </a:p>
          <a:p>
            <a:pPr marL="0" lvl="0" indent="0" algn="l" rtl="0">
              <a:lnSpc>
                <a:spcPct val="100000"/>
              </a:lnSpc>
              <a:spcBef>
                <a:spcPts val="0"/>
              </a:spcBef>
              <a:spcAft>
                <a:spcPts val="0"/>
              </a:spcAft>
              <a:buSzPts val="1100"/>
              <a:buNone/>
            </a:pPr>
            <a:endParaRPr>
              <a:latin typeface="Arial"/>
              <a:ea typeface="Arial"/>
              <a:cs typeface="Arial"/>
              <a:sym typeface="Arial"/>
            </a:endParaRPr>
          </a:p>
          <a:p>
            <a:pPr marL="0" lvl="0" indent="0" algn="l" rtl="0">
              <a:lnSpc>
                <a:spcPct val="100000"/>
              </a:lnSpc>
              <a:spcBef>
                <a:spcPts val="0"/>
              </a:spcBef>
              <a:spcAft>
                <a:spcPts val="0"/>
              </a:spcAft>
              <a:buSzPts val="1100"/>
              <a:buNone/>
            </a:pPr>
            <a:r>
              <a:t>Radeći u malim skupinama, sudionici mogu imati koristi od različitih perspektiva i stručnosti svojih vršnjaka. Suradnja potiče kreativnost i potiče sudionike na raspravu i razmjenu ideja, što dovodi do bogatijeg iskustva učenja. Aktivnost također promiče timski rad i komunikacijske vještine jer grupe rade zajedno na planiranju, stvaranju i poboljšanju svojih resursa za mikro učenje.</a:t>
            </a:r>
            <a:endParaRPr>
              <a:latin typeface="Arial"/>
              <a:ea typeface="Arial"/>
              <a:cs typeface="Arial"/>
              <a:sym typeface="Arial"/>
            </a:endParaRPr>
          </a:p>
        </p:txBody>
      </p:sp>
      <p:sp>
        <p:nvSpPr>
          <p:cNvPr id="384" name="Google Shape;38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Dodijeljeno vrijeme: 35 minuta</a:t>
            </a:r>
          </a:p>
        </p:txBody>
      </p:sp>
      <p:sp>
        <p:nvSpPr>
          <p:cNvPr id="396" name="Google Shape;39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05" name="Google Shape;40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17" name="Google Shape;41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29" name="Google Shape;42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1" name="Google Shape;441;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479" name="Google Shape;47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Dodijeljeno vrijeme: 10 minuta</a:t>
            </a:r>
          </a:p>
        </p:txBody>
      </p:sp>
      <p:sp>
        <p:nvSpPr>
          <p:cNvPr id="491" name="Google Shape;49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Dodijeljeno vrijeme: 10 minuta</a:t>
            </a:r>
          </a:p>
        </p:txBody>
      </p:sp>
      <p:sp>
        <p:nvSpPr>
          <p:cNvPr id="505" name="Google Shape;50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Dodijeljeno vrijeme: 30 minuta</a:t>
            </a:r>
          </a:p>
        </p:txBody>
      </p:sp>
      <p:sp>
        <p:nvSpPr>
          <p:cNvPr id="80" name="Google Shape;8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6" name="Google Shape;526;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 name="Google Shape;8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Dodijeljeno vrijeme: 30 minuta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Ovaj ledolomac neće samo pomoći sudionicima da se upoznaju s digitalnim alatima koje mogu koristiti za stvaranje resursa za mikro učenje, već i za poticanje izgradnje tima i komunikacijskih vještina.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Upotrijebite ovaj popis digitalnih alata, platformi ili aplikacija. Svaki tim trebao bi dobiti najmanje 3 stavke.</a:t>
            </a:r>
          </a:p>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Artikulirajte 360</a:t>
            </a: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Adobe Captivate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Camtasia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H5P</a:t>
            </a: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iSpring Suite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Canva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Kahoot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Quizlet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Genijalno</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Mentimetar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Elucidat</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Easygenerator</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Lectora Inspire</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EdApp</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Kreator Docebo sadržaja</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WizIQ</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Powtoon</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Vyond</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Prezi</a:t>
            </a:r>
            <a:endParaRPr>
              <a:latin typeface="Philosopher"/>
              <a:ea typeface="Philosopher"/>
              <a:cs typeface="Philosopher"/>
              <a:sym typeface="Philosopher"/>
            </a:endParaRPr>
          </a:p>
          <a:p>
            <a:pPr marL="0" lvl="0" indent="0" algn="l" rtl="0">
              <a:lnSpc>
                <a:spcPct val="100000"/>
              </a:lnSpc>
              <a:spcBef>
                <a:spcPts val="0"/>
              </a:spcBef>
              <a:spcAft>
                <a:spcPts val="0"/>
              </a:spcAft>
              <a:buSzPts val="1100"/>
              <a:buNone/>
              <a:defRPr>
                <a:latin typeface="Philosopher"/>
                <a:ea typeface="Philosopher"/>
                <a:cs typeface="Philosopher"/>
                <a:sym typeface="Philosopher"/>
              </a:defRPr>
            </a:pPr>
            <a:r>
              <a:t>Animaker</a:t>
            </a:r>
            <a:endParaRPr>
              <a:latin typeface="Philosopher"/>
              <a:ea typeface="Philosopher"/>
              <a:cs typeface="Philosopher"/>
              <a:sym typeface="Philosopher"/>
            </a:endParaRPr>
          </a:p>
        </p:txBody>
      </p:sp>
      <p:sp>
        <p:nvSpPr>
          <p:cNvPr id="109" name="Google Shape;10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t>Dodijeljeno vrijeme: 25 minuta</a:t>
            </a:r>
          </a:p>
          <a:p>
            <a:pPr marL="0" lvl="0" indent="0" algn="l" rtl="0">
              <a:lnSpc>
                <a:spcPct val="100000"/>
              </a:lnSpc>
              <a:spcBef>
                <a:spcPts val="0"/>
              </a:spcBef>
              <a:spcAft>
                <a:spcPts val="0"/>
              </a:spcAft>
              <a:buSzPts val="1100"/>
              <a:buNone/>
            </a:pPr>
            <a:endParaRPr/>
          </a:p>
        </p:txBody>
      </p:sp>
      <p:sp>
        <p:nvSpPr>
          <p:cNvPr id="121" name="Google Shape;1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Philosopher"/>
              <a:ea typeface="Philosopher"/>
              <a:cs typeface="Philosopher"/>
              <a:sym typeface="Philosopher"/>
            </a:endParaRPr>
          </a:p>
        </p:txBody>
      </p:sp>
      <p:sp>
        <p:nvSpPr>
          <p:cNvPr id="130" name="Google Shape;13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31"/>
        <p:cNvGrpSpPr/>
        <p:nvPr/>
      </p:nvGrpSpPr>
      <p:grpSpPr>
        <a:xfrm>
          <a:off x="0" y="0"/>
          <a:ext cx="0" cy="0"/>
          <a:chOff x="0" y="0"/>
          <a:chExt cx="0" cy="0"/>
        </a:xfrm>
      </p:grpSpPr>
      <p:sp>
        <p:nvSpPr>
          <p:cNvPr id="32" name="Google Shape;32;p11"/>
          <p:cNvSpPr>
            <a:spLocks noGrp="1"/>
          </p:cNvSpPr>
          <p:nvPr>
            <p:ph type="pic" idx="2"/>
          </p:nvPr>
        </p:nvSpPr>
        <p:spPr>
          <a:xfrm>
            <a:off x="0" y="1936063"/>
            <a:ext cx="12192000" cy="2985874"/>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2100262" y="573087"/>
            <a:ext cx="3995738" cy="57118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5068887" y="2402681"/>
            <a:ext cx="2054225" cy="205263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5360279" y="2700362"/>
            <a:ext cx="6096000" cy="3429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22"/>
        <p:cNvGrpSpPr/>
        <p:nvPr/>
      </p:nvGrpSpPr>
      <p:grpSpPr>
        <a:xfrm>
          <a:off x="0" y="0"/>
          <a:ext cx="0" cy="0"/>
          <a:chOff x="0" y="0"/>
          <a:chExt cx="0" cy="0"/>
        </a:xfrm>
      </p:grpSpPr>
      <p:sp>
        <p:nvSpPr>
          <p:cNvPr id="23" name="Google Shape;23;p8"/>
          <p:cNvSpPr>
            <a:spLocks noGrp="1"/>
          </p:cNvSpPr>
          <p:nvPr>
            <p:ph type="pic" idx="2"/>
          </p:nvPr>
        </p:nvSpPr>
        <p:spPr>
          <a:xfrm>
            <a:off x="1319669" y="2525150"/>
            <a:ext cx="2116082" cy="2117188"/>
          </a:xfrm>
          <a:prstGeom prst="rect">
            <a:avLst/>
          </a:prstGeom>
          <a:noFill/>
          <a:ln>
            <a:noFill/>
          </a:ln>
        </p:spPr>
      </p:sp>
      <p:sp>
        <p:nvSpPr>
          <p:cNvPr id="24" name="Google Shape;24;p8"/>
          <p:cNvSpPr>
            <a:spLocks noGrp="1"/>
          </p:cNvSpPr>
          <p:nvPr>
            <p:ph type="pic" idx="3"/>
          </p:nvPr>
        </p:nvSpPr>
        <p:spPr>
          <a:xfrm>
            <a:off x="3788433" y="2525150"/>
            <a:ext cx="2116082" cy="2117188"/>
          </a:xfrm>
          <a:prstGeom prst="rect">
            <a:avLst/>
          </a:prstGeom>
          <a:noFill/>
          <a:ln>
            <a:noFill/>
          </a:ln>
        </p:spPr>
      </p:sp>
      <p:sp>
        <p:nvSpPr>
          <p:cNvPr id="25" name="Google Shape;25;p8"/>
          <p:cNvSpPr>
            <a:spLocks noGrp="1"/>
          </p:cNvSpPr>
          <p:nvPr>
            <p:ph type="pic" idx="4"/>
          </p:nvPr>
        </p:nvSpPr>
        <p:spPr>
          <a:xfrm>
            <a:off x="6257197" y="2525150"/>
            <a:ext cx="2116082" cy="2117188"/>
          </a:xfrm>
          <a:prstGeom prst="rect">
            <a:avLst/>
          </a:prstGeom>
          <a:noFill/>
          <a:ln>
            <a:noFill/>
          </a:ln>
        </p:spPr>
      </p:sp>
      <p:sp>
        <p:nvSpPr>
          <p:cNvPr id="26" name="Google Shape;26;p8"/>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7"/>
        <p:cNvGrpSpPr/>
        <p:nvPr/>
      </p:nvGrpSpPr>
      <p:grpSpPr>
        <a:xfrm>
          <a:off x="0" y="0"/>
          <a:ext cx="0" cy="0"/>
          <a:chOff x="0" y="0"/>
          <a:chExt cx="0" cy="0"/>
        </a:xfrm>
      </p:grpSpPr>
      <p:sp>
        <p:nvSpPr>
          <p:cNvPr id="28" name="Google Shape;28;p9"/>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29"/>
        <p:cNvGrpSpPr/>
        <p:nvPr/>
      </p:nvGrpSpPr>
      <p:grpSpPr>
        <a:xfrm>
          <a:off x="0" y="0"/>
          <a:ext cx="0" cy="0"/>
          <a:chOff x="0" y="0"/>
          <a:chExt cx="0" cy="0"/>
        </a:xfrm>
      </p:grpSpPr>
      <p:sp>
        <p:nvSpPr>
          <p:cNvPr id="30" name="Google Shape;30;p10"/>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7.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37" name="Google Shape;37;p12" descr="A picture containing logo  Description automatically generated"/>
          <p:cNvPicPr preferRelativeResize="0">
            <a:picLocks noGrp="1"/>
          </p:cNvPicPr>
          <p:nvPr>
            <p:ph type="pic" idx="2"/>
          </p:nvPr>
        </p:nvPicPr>
        <p:blipFill rotWithShape="1">
          <a:blip r:embed="rId3">
            <a:alphaModFix/>
          </a:blip>
          <a:srcRect t="10217" b="10216"/>
          <a:stretch/>
        </p:blipFill>
        <p:spPr>
          <a:xfrm>
            <a:off x="0" y="0"/>
            <a:ext cx="12192000" cy="6858001"/>
          </a:xfrm>
          <a:prstGeom prst="rect">
            <a:avLst/>
          </a:prstGeom>
          <a:noFill/>
          <a:ln>
            <a:noFill/>
          </a:ln>
        </p:spPr>
      </p:pic>
      <p:sp>
        <p:nvSpPr>
          <p:cNvPr id="38" name="Google Shape;38;p12"/>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12"/>
          <p:cNvSpPr txBox="1"/>
          <p:nvPr/>
        </p:nvSpPr>
        <p:spPr>
          <a:xfrm>
            <a:off x="745723" y="914717"/>
            <a:ext cx="4038496"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defRPr sz="2400" b="1">
                <a:solidFill>
                  <a:schemeClr val="dk1"/>
                </a:solidFill>
                <a:latin typeface="Philosopher"/>
                <a:ea typeface="Philosopher"/>
                <a:cs typeface="Philosopher"/>
                <a:sym typeface="Philosopher"/>
              </a:defRPr>
            </a:pPr>
            <a:r>
              <a:rPr lang="hr-HR" dirty="0"/>
              <a:t>Stručno usavršavanje </a:t>
            </a:r>
            <a:r>
              <a:rPr dirty="0"/>
              <a:t>za </a:t>
            </a:r>
            <a:r>
              <a:rPr dirty="0" err="1"/>
              <a:t>edukatore</a:t>
            </a:r>
            <a:r>
              <a:rPr dirty="0"/>
              <a:t> </a:t>
            </a:r>
            <a:r>
              <a:rPr dirty="0" err="1"/>
              <a:t>odraslih</a:t>
            </a:r>
            <a:endParaRPr sz="2400" b="1"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Philosopher"/>
              <a:ea typeface="Philosopher"/>
              <a:cs typeface="Philosopher"/>
              <a:sym typeface="Philosopher"/>
            </a:endParaRPr>
          </a:p>
        </p:txBody>
      </p:sp>
      <p:sp>
        <p:nvSpPr>
          <p:cNvPr id="40" name="Google Shape;40;p12"/>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12"/>
          <p:cNvSpPr txBox="1"/>
          <p:nvPr/>
        </p:nvSpPr>
        <p:spPr>
          <a:xfrm>
            <a:off x="348447" y="2581635"/>
            <a:ext cx="3853500" cy="184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defRPr sz="2400">
                <a:solidFill>
                  <a:schemeClr val="dk1"/>
                </a:solidFill>
                <a:latin typeface="Philosopher"/>
                <a:ea typeface="Philosopher"/>
                <a:cs typeface="Philosopher"/>
                <a:sym typeface="Philosopher"/>
              </a:defRPr>
            </a:pPr>
            <a:r>
              <a:rPr b="1"/>
              <a:t>Modul 2:</a:t>
            </a:r>
            <a:br>
              <a:rPr lang="cs-CZ" sz="2400" b="1" i="0" u="none" strike="noStrike" cap="none">
                <a:solidFill>
                  <a:schemeClr val="dk1"/>
                </a:solidFill>
                <a:latin typeface="Philosopher"/>
                <a:ea typeface="Philosopher"/>
                <a:cs typeface="Philosopher"/>
                <a:sym typeface="Philosopher"/>
              </a:rPr>
            </a:br>
            <a:r>
              <a:t>Razvoj resursa za mikro učenje za niskokvalificirane odrasle osobe</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5" name="Picture 4">
            <a:extLst>
              <a:ext uri="{FF2B5EF4-FFF2-40B4-BE49-F238E27FC236}">
                <a16:creationId xmlns:a16="http://schemas.microsoft.com/office/drawing/2014/main" id="{DFBC1746-0D0B-4A99-3E03-C0C87436ECE5}"/>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800" b="1">
                <a:solidFill>
                  <a:schemeClr val="dk1"/>
                </a:solidFill>
                <a:latin typeface="Philosopher"/>
                <a:ea typeface="Philosopher"/>
                <a:cs typeface="Philosopher"/>
                <a:sym typeface="Philosopher"/>
              </a:defRPr>
            </a:pPr>
            <a:r>
              <a:t>Prednosti</a:t>
            </a:r>
            <a:endParaRPr sz="2800" b="1" i="0" u="none" strike="noStrike" cap="none">
              <a:solidFill>
                <a:schemeClr val="dk1"/>
              </a:solidFill>
              <a:latin typeface="Philosopher"/>
              <a:ea typeface="Philosopher"/>
              <a:cs typeface="Philosopher"/>
              <a:sym typeface="Philosopher"/>
            </a:endParaRPr>
          </a:p>
        </p:txBody>
      </p:sp>
      <p:grpSp>
        <p:nvGrpSpPr>
          <p:cNvPr id="145" name="Google Shape;145;p21"/>
          <p:cNvGrpSpPr/>
          <p:nvPr/>
        </p:nvGrpSpPr>
        <p:grpSpPr>
          <a:xfrm>
            <a:off x="5470062" y="1167647"/>
            <a:ext cx="1251876" cy="358096"/>
            <a:chOff x="5470062" y="1167647"/>
            <a:chExt cx="1251876" cy="358096"/>
          </a:xfrm>
        </p:grpSpPr>
        <p:sp>
          <p:nvSpPr>
            <p:cNvPr id="146" name="Google Shape;146;p2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2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2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9" name="Google Shape;149;p21"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50" name="Google Shape;150;p21"/>
          <p:cNvSpPr txBox="1"/>
          <p:nvPr/>
        </p:nvSpPr>
        <p:spPr>
          <a:xfrm>
            <a:off x="1850571" y="2274033"/>
            <a:ext cx="8490858"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rPr b="1"/>
              <a:t>Fleksibilni i dostupni: </a:t>
            </a:r>
            <a:r>
              <a:t>Polaznici mogu pristupiti resursima za mikro učenje bilo kada, bilo gdje i na bilo kojem uređaju.</a:t>
            </a: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rPr b="1"/>
              <a:t>Personalizirano: </a:t>
            </a:r>
            <a:r>
              <a:t>Mikro učenje može se prilagoditi specifičnim potrebama i interesima pojedinih učenika.</a:t>
            </a: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rPr b="1"/>
              <a:t>Angažiranje: </a:t>
            </a:r>
            <a:r>
              <a:t>Kratka, interaktivna priroda mikro-učenja može ga učiniti zanimljivijim i ugodnijim od tradicionalnih oblika učenja.</a:t>
            </a:r>
          </a:p>
        </p:txBody>
      </p:sp>
      <p:pic>
        <p:nvPicPr>
          <p:cNvPr id="2" name="Picture 1">
            <a:extLst>
              <a:ext uri="{FF2B5EF4-FFF2-40B4-BE49-F238E27FC236}">
                <a16:creationId xmlns:a16="http://schemas.microsoft.com/office/drawing/2014/main" id="{E32DF7CF-6282-CEBD-D182-6C62BB01823E}"/>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800" b="1">
                <a:solidFill>
                  <a:schemeClr val="dk1"/>
                </a:solidFill>
                <a:latin typeface="Philosopher"/>
                <a:ea typeface="Philosopher"/>
                <a:cs typeface="Philosopher"/>
                <a:sym typeface="Philosopher"/>
              </a:defRPr>
            </a:pPr>
            <a:r>
              <a:t>Učinkovitost preparata</a:t>
            </a:r>
            <a:endParaRPr sz="2800" b="1" i="0" u="none" strike="noStrike" cap="none">
              <a:solidFill>
                <a:schemeClr val="dk1"/>
              </a:solidFill>
              <a:latin typeface="Philosopher"/>
              <a:ea typeface="Philosopher"/>
              <a:cs typeface="Philosopher"/>
              <a:sym typeface="Philosopher"/>
            </a:endParaRPr>
          </a:p>
        </p:txBody>
      </p:sp>
      <p:grpSp>
        <p:nvGrpSpPr>
          <p:cNvPr id="157" name="Google Shape;157;p22"/>
          <p:cNvGrpSpPr/>
          <p:nvPr/>
        </p:nvGrpSpPr>
        <p:grpSpPr>
          <a:xfrm>
            <a:off x="5470062" y="1167647"/>
            <a:ext cx="1251876" cy="358096"/>
            <a:chOff x="5470062" y="1167647"/>
            <a:chExt cx="1251876" cy="358096"/>
          </a:xfrm>
        </p:grpSpPr>
        <p:sp>
          <p:nvSpPr>
            <p:cNvPr id="158" name="Google Shape;158;p2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2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2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61" name="Google Shape;161;p22"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62" name="Google Shape;162;p22"/>
          <p:cNvSpPr txBox="1"/>
          <p:nvPr/>
        </p:nvSpPr>
        <p:spPr>
          <a:xfrm>
            <a:off x="1850571" y="2274033"/>
            <a:ext cx="8490858"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t>Istraživanja su pokazala da mikro učenje može </a:t>
            </a:r>
            <a:r>
              <a:rPr b="1"/>
              <a:t>biti učinkovit način pružanja informacija</a:t>
            </a:r>
            <a:r>
              <a:t> i poboljšanja ishoda učenja.</a:t>
            </a: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t>Istraživanja su pokazala da </a:t>
            </a:r>
            <a:r>
              <a:rPr b="1"/>
              <a:t>učenici zadržavaju više informacija </a:t>
            </a:r>
            <a:r>
              <a:t>kada su predstavljene u malim, fokusiranim dijelovima.</a:t>
            </a: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t>Mikro učenje također može pomoći u poboljšanju </a:t>
            </a:r>
            <a:r>
              <a:rPr b="1"/>
              <a:t>motivacije i angažmana</a:t>
            </a:r>
            <a:r>
              <a:t> učenika, što dovodi do boljih ishoda učenja.</a:t>
            </a:r>
          </a:p>
        </p:txBody>
      </p:sp>
      <p:pic>
        <p:nvPicPr>
          <p:cNvPr id="2" name="Picture 1">
            <a:extLst>
              <a:ext uri="{FF2B5EF4-FFF2-40B4-BE49-F238E27FC236}">
                <a16:creationId xmlns:a16="http://schemas.microsoft.com/office/drawing/2014/main" id="{3AD4BC9D-3579-71A6-4745-4076C83FA077}"/>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3"/>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800" b="1">
                <a:solidFill>
                  <a:schemeClr val="dk1"/>
                </a:solidFill>
                <a:latin typeface="Philosopher"/>
                <a:ea typeface="Philosopher"/>
                <a:cs typeface="Philosopher"/>
                <a:sym typeface="Philosopher"/>
              </a:defRPr>
            </a:pPr>
            <a:r>
              <a:t>Primjena</a:t>
            </a:r>
            <a:endParaRPr sz="2800" b="1" i="0" u="none" strike="noStrike" cap="none">
              <a:solidFill>
                <a:schemeClr val="dk1"/>
              </a:solidFill>
              <a:latin typeface="Philosopher"/>
              <a:ea typeface="Philosopher"/>
              <a:cs typeface="Philosopher"/>
              <a:sym typeface="Philosopher"/>
            </a:endParaRPr>
          </a:p>
        </p:txBody>
      </p:sp>
      <p:grpSp>
        <p:nvGrpSpPr>
          <p:cNvPr id="169" name="Google Shape;169;p23"/>
          <p:cNvGrpSpPr/>
          <p:nvPr/>
        </p:nvGrpSpPr>
        <p:grpSpPr>
          <a:xfrm>
            <a:off x="5470062" y="1167647"/>
            <a:ext cx="1251876" cy="358096"/>
            <a:chOff x="5470062" y="1167647"/>
            <a:chExt cx="1251876" cy="358096"/>
          </a:xfrm>
        </p:grpSpPr>
        <p:sp>
          <p:nvSpPr>
            <p:cNvPr id="170" name="Google Shape;170;p2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2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2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73" name="Google Shape;173;p23"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74" name="Google Shape;174;p23"/>
          <p:cNvSpPr txBox="1"/>
          <p:nvPr/>
        </p:nvSpPr>
        <p:spPr>
          <a:xfrm>
            <a:off x="1850570" y="2088976"/>
            <a:ext cx="8490858" cy="37856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t>Mikro učenje može se primijeniti na </a:t>
            </a:r>
            <a:r>
              <a:rPr b="1"/>
              <a:t>različite ciljeve učenja</a:t>
            </a:r>
            <a:r>
              <a:t>, kao što su obuka za posao, razvoj vještina i osobno obogaćivanje.</a:t>
            </a: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t>Može se upotrebljavati i u </a:t>
            </a:r>
            <a:r>
              <a:rPr b="1"/>
              <a:t>raznim okruženjima</a:t>
            </a:r>
            <a:r>
              <a:t>, uključujući škole, tvrtke i neprofitne organizacije.</a:t>
            </a: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t>Mikro učenje može biti </a:t>
            </a:r>
            <a:r>
              <a:rPr b="1"/>
              <a:t>posebno učinkovito za niskokvalificirane odrasle osobe</a:t>
            </a:r>
            <a:r>
              <a:t> koje mogu imati ograničeno vrijeme ili resurse za tradicionalne oblike učenja</a:t>
            </a:r>
            <a:endParaRPr sz="2400" b="0" i="0" u="none" strike="noStrike" cap="none">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6CC541BA-8EE4-5987-2D25-A87A03F27D5E}"/>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p:nvPr/>
        </p:nvSpPr>
        <p:spPr>
          <a:xfrm>
            <a:off x="3897883" y="609318"/>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800" b="1">
                <a:solidFill>
                  <a:schemeClr val="dk1"/>
                </a:solidFill>
                <a:latin typeface="Philosopher"/>
                <a:ea typeface="Philosopher"/>
                <a:cs typeface="Philosopher"/>
                <a:sym typeface="Philosopher"/>
              </a:defRPr>
            </a:pPr>
            <a:r>
              <a:t>Najbolje prakse</a:t>
            </a:r>
            <a:endParaRPr sz="2800" b="1" i="0" u="none" strike="noStrike" cap="none">
              <a:solidFill>
                <a:schemeClr val="dk1"/>
              </a:solidFill>
              <a:latin typeface="Philosopher"/>
              <a:ea typeface="Philosopher"/>
              <a:cs typeface="Philosopher"/>
              <a:sym typeface="Philosopher"/>
            </a:endParaRPr>
          </a:p>
        </p:txBody>
      </p:sp>
      <p:grpSp>
        <p:nvGrpSpPr>
          <p:cNvPr id="181" name="Google Shape;181;p24"/>
          <p:cNvGrpSpPr/>
          <p:nvPr/>
        </p:nvGrpSpPr>
        <p:grpSpPr>
          <a:xfrm>
            <a:off x="5470062" y="1167647"/>
            <a:ext cx="1251876" cy="358096"/>
            <a:chOff x="5470062" y="1167647"/>
            <a:chExt cx="1251876" cy="358096"/>
          </a:xfrm>
        </p:grpSpPr>
        <p:sp>
          <p:nvSpPr>
            <p:cNvPr id="182" name="Google Shape;182;p2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p2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2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5" name="Google Shape;185;p24"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86" name="Google Shape;186;p24"/>
          <p:cNvSpPr txBox="1"/>
          <p:nvPr/>
        </p:nvSpPr>
        <p:spPr>
          <a:xfrm>
            <a:off x="1850570" y="2088976"/>
            <a:ext cx="8490858" cy="30469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t>Da biste osmislili učinkovite resurse za mikro učenje, uzmite u obzir </a:t>
            </a:r>
            <a:r>
              <a:rPr b="1"/>
              <a:t>potrebe i interese </a:t>
            </a:r>
            <a:r>
              <a:t>svoje ciljne publike.</a:t>
            </a: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t>Koristite vizuale, interaktivne elemente i druge </a:t>
            </a:r>
            <a:r>
              <a:rPr b="1"/>
              <a:t>zanimljive tehnike </a:t>
            </a:r>
            <a:r>
              <a:t>kako biste privukli pažnju učenika,</a:t>
            </a:r>
          </a:p>
          <a:p>
            <a:pPr marL="0" marR="0" lvl="0" indent="0" algn="ctr"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t>Neka sadržaj bude </a:t>
            </a:r>
            <a:r>
              <a:rPr b="1"/>
              <a:t>usredotočen i sažet</a:t>
            </a:r>
            <a:r>
              <a:t>, imajući na umu jasne ciljeve i ishode učenja.</a:t>
            </a:r>
            <a:endParaRPr sz="2400" b="0" i="0" u="none" strike="noStrike" cap="none">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663BDD62-04F4-6487-4F38-B3236B7D9B9A}"/>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3" name="Google Shape;193;p25" descr="A picture containing logo  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194" name="Google Shape;194;p25"/>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b="1">
                <a:solidFill>
                  <a:schemeClr val="dk1"/>
                </a:solidFill>
                <a:latin typeface="Philosopher"/>
                <a:ea typeface="Philosopher"/>
                <a:cs typeface="Philosopher"/>
                <a:sym typeface="Philosopher"/>
              </a:defRPr>
            </a:pPr>
            <a:r>
              <a:t>Dio, 3. </a:t>
            </a:r>
            <a:endParaRPr sz="1800" b="1" i="0" u="none" strike="noStrike" cap="none">
              <a:solidFill>
                <a:schemeClr val="dk1"/>
              </a:solidFill>
              <a:latin typeface="Philosopher"/>
              <a:ea typeface="Philosopher"/>
              <a:cs typeface="Philosopher"/>
              <a:sym typeface="Philosopher"/>
            </a:endParaRPr>
          </a:p>
        </p:txBody>
      </p:sp>
      <p:sp>
        <p:nvSpPr>
          <p:cNvPr id="195" name="Google Shape;195;p25"/>
          <p:cNvSpPr txBox="1"/>
          <p:nvPr/>
        </p:nvSpPr>
        <p:spPr>
          <a:xfrm>
            <a:off x="3824064" y="4483533"/>
            <a:ext cx="454387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defRPr sz="2000">
                <a:solidFill>
                  <a:schemeClr val="dk1"/>
                </a:solidFill>
                <a:latin typeface="Roboto"/>
                <a:ea typeface="Roboto"/>
                <a:cs typeface="Roboto"/>
                <a:sym typeface="Roboto"/>
              </a:defRPr>
            </a:pPr>
            <a:r>
              <a:t>Digitalni alati i platforme za stvaranje resursa za mikro učenje</a:t>
            </a:r>
            <a:endParaRPr sz="2000" b="0" i="0" u="none" strike="noStrike" cap="none">
              <a:solidFill>
                <a:schemeClr val="dk1"/>
              </a:solidFill>
              <a:latin typeface="Roboto"/>
              <a:ea typeface="Roboto"/>
              <a:cs typeface="Roboto"/>
              <a:sym typeface="Roboto"/>
            </a:endParaRPr>
          </a:p>
        </p:txBody>
      </p:sp>
      <p:pic>
        <p:nvPicPr>
          <p:cNvPr id="2" name="Picture 1">
            <a:extLst>
              <a:ext uri="{FF2B5EF4-FFF2-40B4-BE49-F238E27FC236}">
                <a16:creationId xmlns:a16="http://schemas.microsoft.com/office/drawing/2014/main" id="{9251E858-B3A8-84D4-057B-EF7E46662D25}"/>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p:nvPr/>
        </p:nvSpPr>
        <p:spPr>
          <a:xfrm>
            <a:off x="3897882" y="224745"/>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800" b="1">
                <a:solidFill>
                  <a:schemeClr val="dk1"/>
                </a:solidFill>
                <a:latin typeface="Philosopher"/>
                <a:ea typeface="Philosopher"/>
                <a:cs typeface="Philosopher"/>
                <a:sym typeface="Philosopher"/>
              </a:defRPr>
            </a:pPr>
            <a:r>
              <a:t>Digitalni alati</a:t>
            </a:r>
            <a:endParaRPr sz="2800" b="1" i="0" u="none" strike="noStrike" cap="none">
              <a:solidFill>
                <a:schemeClr val="dk1"/>
              </a:solidFill>
              <a:latin typeface="Philosopher"/>
              <a:ea typeface="Philosopher"/>
              <a:cs typeface="Philosopher"/>
              <a:sym typeface="Philosopher"/>
            </a:endParaRPr>
          </a:p>
        </p:txBody>
      </p:sp>
      <p:grpSp>
        <p:nvGrpSpPr>
          <p:cNvPr id="202" name="Google Shape;202;p26"/>
          <p:cNvGrpSpPr/>
          <p:nvPr/>
        </p:nvGrpSpPr>
        <p:grpSpPr>
          <a:xfrm>
            <a:off x="5470060" y="840145"/>
            <a:ext cx="1251876" cy="358096"/>
            <a:chOff x="5470062" y="1167647"/>
            <a:chExt cx="1251876" cy="358096"/>
          </a:xfrm>
        </p:grpSpPr>
        <p:sp>
          <p:nvSpPr>
            <p:cNvPr id="203" name="Google Shape;203;p26"/>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4" name="Google Shape;204;p26"/>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26"/>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6" name="Google Shape;206;p26"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07" name="Google Shape;207;p26"/>
          <p:cNvSpPr txBox="1"/>
          <p:nvPr/>
        </p:nvSpPr>
        <p:spPr>
          <a:xfrm>
            <a:off x="1576771" y="1720840"/>
            <a:ext cx="9396550" cy="44012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defRPr sz="2800">
                <a:solidFill>
                  <a:srgbClr val="000000"/>
                </a:solidFill>
                <a:latin typeface="Philosopher"/>
                <a:ea typeface="Philosopher"/>
                <a:cs typeface="Philosopher"/>
                <a:sym typeface="Philosopher"/>
              </a:defRPr>
            </a:pPr>
            <a:r>
              <a:t>Digitalni alati i platforme igraju </a:t>
            </a:r>
            <a:r>
              <a:rPr b="1"/>
              <a:t>ključnu ulogu </a:t>
            </a:r>
            <a:r>
              <a:t>u stvaranju učinkovitih resursa za mikro učenje. Oni nude </a:t>
            </a:r>
            <a:r>
              <a:rPr b="1"/>
              <a:t>širok raspon značajki </a:t>
            </a:r>
            <a:r>
              <a:t>i funkcionalnosti za poboljšanje iskustva učenja. </a:t>
            </a:r>
            <a:endParaRPr sz="2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endParaRPr sz="28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defRPr sz="2800">
                <a:solidFill>
                  <a:srgbClr val="000000"/>
                </a:solidFill>
                <a:latin typeface="Philosopher"/>
                <a:ea typeface="Philosopher"/>
                <a:cs typeface="Philosopher"/>
                <a:sym typeface="Philosopher"/>
              </a:defRPr>
            </a:pPr>
            <a:r>
              <a:t>Ovi alati omogućuju nastavnicima da </a:t>
            </a:r>
            <a:r>
              <a:rPr b="1"/>
              <a:t>osmisle interaktivan i zanimljiv sadržaj</a:t>
            </a:r>
            <a:r>
              <a:t> koji uključuje multimedijske elemente kao što su videozapisi, slike i kvizovi. S </a:t>
            </a:r>
            <a:r>
              <a:rPr b="1"/>
              <a:t>opcijama prilagodbe</a:t>
            </a:r>
            <a:r>
              <a:t>, nastavnici mogu prilagoditi resurse kako bi ispunili određene ciljeve učenja i odgovorili na potrebe svoje publike.</a:t>
            </a:r>
            <a:endParaRPr sz="2800" b="0" i="0" u="none" strike="noStrike" cap="none">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328ED171-E3FF-F859-FA3F-14BED251EF21}"/>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7"/>
          <p:cNvSpPr txBox="1"/>
          <p:nvPr/>
        </p:nvSpPr>
        <p:spPr>
          <a:xfrm>
            <a:off x="3897882" y="224745"/>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800" b="1">
                <a:solidFill>
                  <a:schemeClr val="dk1"/>
                </a:solidFill>
                <a:latin typeface="Philosopher"/>
                <a:ea typeface="Philosopher"/>
                <a:cs typeface="Philosopher"/>
                <a:sym typeface="Philosopher"/>
              </a:defRPr>
            </a:pPr>
            <a:r>
              <a:t>Digitalni alati</a:t>
            </a:r>
            <a:endParaRPr sz="2800" b="1" i="0" u="none" strike="noStrike" cap="none">
              <a:solidFill>
                <a:schemeClr val="dk1"/>
              </a:solidFill>
              <a:latin typeface="Philosopher"/>
              <a:ea typeface="Philosopher"/>
              <a:cs typeface="Philosopher"/>
              <a:sym typeface="Philosopher"/>
            </a:endParaRPr>
          </a:p>
        </p:txBody>
      </p:sp>
      <p:grpSp>
        <p:nvGrpSpPr>
          <p:cNvPr id="214" name="Google Shape;214;p27"/>
          <p:cNvGrpSpPr/>
          <p:nvPr/>
        </p:nvGrpSpPr>
        <p:grpSpPr>
          <a:xfrm>
            <a:off x="5470060" y="840145"/>
            <a:ext cx="1251876" cy="358096"/>
            <a:chOff x="5470062" y="1167647"/>
            <a:chExt cx="1251876" cy="358096"/>
          </a:xfrm>
        </p:grpSpPr>
        <p:sp>
          <p:nvSpPr>
            <p:cNvPr id="215" name="Google Shape;215;p2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2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2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18" name="Google Shape;218;p27"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19" name="Google Shape;219;p27"/>
          <p:cNvSpPr txBox="1"/>
          <p:nvPr/>
        </p:nvSpPr>
        <p:spPr>
          <a:xfrm>
            <a:off x="1576771" y="1524317"/>
            <a:ext cx="9396550" cy="449353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defRPr sz="2600">
                <a:solidFill>
                  <a:srgbClr val="000000"/>
                </a:solidFill>
                <a:latin typeface="Philosopher"/>
                <a:ea typeface="Philosopher"/>
                <a:cs typeface="Philosopher"/>
                <a:sym typeface="Philosopher"/>
              </a:defRPr>
            </a:pPr>
            <a:r>
              <a:t>Suradnja se olakšava putem ovih alata i platformi, omogućujući nastavnicima da zajedno rade na stvaranju resursa za mikro učenje. Iskorištavanjem </a:t>
            </a:r>
            <a:r>
              <a:rPr b="1"/>
              <a:t>mogućnosti digitalnih alata </a:t>
            </a:r>
            <a:r>
              <a:t>i platformi, nastavnici mogu učiniti mikro-učenje dostupnim i prilagodljivim za raznoliku publiku. To promiče inkluzivnost i podržava </a:t>
            </a:r>
            <a:r>
              <a:rPr b="1"/>
              <a:t>personalizirana iskustva učenja</a:t>
            </a:r>
            <a:r>
              <a:t>. </a:t>
            </a:r>
            <a:endParaRPr sz="26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pPr>
            <a:endParaRPr sz="26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defRPr sz="2600">
                <a:solidFill>
                  <a:srgbClr val="000000"/>
                </a:solidFill>
                <a:latin typeface="Philosopher"/>
                <a:ea typeface="Philosopher"/>
                <a:cs typeface="Philosopher"/>
                <a:sym typeface="Philosopher"/>
              </a:defRPr>
            </a:pPr>
            <a:r>
              <a:t>Prilikom odabira alata i platformi važno ih je uskladiti s </a:t>
            </a:r>
            <a:r>
              <a:rPr b="1"/>
              <a:t>ciljevima učenja i zahtjevima publike</a:t>
            </a:r>
            <a:r>
              <a:t>, osiguravajući da odabrani alati učinkovito doprinose stvaranju učinkovitih resursa za mikro učenje.</a:t>
            </a:r>
            <a:endParaRPr sz="2600" b="0" i="0" u="none" strike="noStrike" cap="none">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72EC025C-0B56-CC25-2361-A5074D78A5AF}"/>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8"/>
          <p:cNvSpPr txBox="1"/>
          <p:nvPr/>
        </p:nvSpPr>
        <p:spPr>
          <a:xfrm>
            <a:off x="4254935" y="563829"/>
            <a:ext cx="3682130"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400" b="1">
                <a:solidFill>
                  <a:schemeClr val="dk1"/>
                </a:solidFill>
                <a:latin typeface="Philosopher"/>
                <a:ea typeface="Philosopher"/>
                <a:cs typeface="Philosopher"/>
                <a:sym typeface="Philosopher"/>
              </a:defRPr>
            </a:pPr>
            <a:r>
              <a:t>Aktivnost 2: Rasprava</a:t>
            </a:r>
            <a:endParaRPr sz="2400" b="1" i="0" u="none" strike="noStrike" cap="none">
              <a:solidFill>
                <a:schemeClr val="dk1"/>
              </a:solidFill>
              <a:latin typeface="Philosopher"/>
              <a:ea typeface="Philosopher"/>
              <a:cs typeface="Philosopher"/>
              <a:sym typeface="Philosopher"/>
            </a:endParaRPr>
          </a:p>
        </p:txBody>
      </p:sp>
      <p:grpSp>
        <p:nvGrpSpPr>
          <p:cNvPr id="226" name="Google Shape;226;p28"/>
          <p:cNvGrpSpPr/>
          <p:nvPr/>
        </p:nvGrpSpPr>
        <p:grpSpPr>
          <a:xfrm>
            <a:off x="5470062" y="1167647"/>
            <a:ext cx="1251876" cy="358096"/>
            <a:chOff x="5470062" y="1167647"/>
            <a:chExt cx="1251876" cy="358096"/>
          </a:xfrm>
        </p:grpSpPr>
        <p:sp>
          <p:nvSpPr>
            <p:cNvPr id="227" name="Google Shape;227;p2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8" name="Google Shape;228;p2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 name="Google Shape;229;p2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0" name="Google Shape;230;p28"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31" name="Google Shape;231;p28"/>
          <p:cNvSpPr txBox="1"/>
          <p:nvPr/>
        </p:nvSpPr>
        <p:spPr>
          <a:xfrm>
            <a:off x="707571" y="1718434"/>
            <a:ext cx="10651106" cy="3908762"/>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000"/>
              <a:buFont typeface="Arial"/>
              <a:buAutoNum type="arabicPeriod"/>
              <a:defRPr sz="2000">
                <a:solidFill>
                  <a:srgbClr val="000000"/>
                </a:solidFill>
                <a:latin typeface="Philosopher"/>
                <a:ea typeface="Philosopher"/>
                <a:cs typeface="Philosopher"/>
                <a:sym typeface="Philosopher"/>
              </a:defRPr>
            </a:pPr>
            <a:r>
              <a:t>Podijelite sudionike u male grupe </a:t>
            </a:r>
            <a:r>
              <a:rPr b="1"/>
              <a:t>od 4-6 osoba</a:t>
            </a:r>
            <a:r>
              <a:t>.</a:t>
            </a:r>
          </a:p>
          <a:p>
            <a:pPr marL="342900" marR="0" lvl="0" indent="-342900" algn="just" rtl="0">
              <a:lnSpc>
                <a:spcPct val="100000"/>
              </a:lnSpc>
              <a:spcBef>
                <a:spcPts val="0"/>
              </a:spcBef>
              <a:spcAft>
                <a:spcPts val="0"/>
              </a:spcAft>
              <a:buClr>
                <a:srgbClr val="000000"/>
              </a:buClr>
              <a:buSzPts val="2000"/>
              <a:buFont typeface="Arial"/>
              <a:buAutoNum type="arabicPeriod"/>
              <a:defRPr sz="2000">
                <a:solidFill>
                  <a:srgbClr val="000000"/>
                </a:solidFill>
                <a:latin typeface="Philosopher"/>
                <a:ea typeface="Philosopher"/>
                <a:cs typeface="Philosopher"/>
                <a:sym typeface="Philosopher"/>
              </a:defRPr>
            </a:pPr>
            <a:r>
              <a:t>Dostavite svakoj grupi </a:t>
            </a:r>
            <a:r>
              <a:rPr b="1"/>
              <a:t>popis digitalnih alata i platformi </a:t>
            </a:r>
            <a:r>
              <a:t>koji se obično koriste za stvaranje resursa za mikro učenje. Upotrijebite isti popis koji ste ranije dobili ili ga prilagodite svojim željama.</a:t>
            </a:r>
          </a:p>
          <a:p>
            <a:pPr marL="342900" marR="0" lvl="0" indent="-342900" algn="just" rtl="0">
              <a:lnSpc>
                <a:spcPct val="100000"/>
              </a:lnSpc>
              <a:spcBef>
                <a:spcPts val="0"/>
              </a:spcBef>
              <a:spcAft>
                <a:spcPts val="0"/>
              </a:spcAft>
              <a:buClr>
                <a:srgbClr val="000000"/>
              </a:buClr>
              <a:buSzPts val="2000"/>
              <a:buFont typeface="Arial"/>
              <a:buAutoNum type="arabicPeriod"/>
              <a:defRPr sz="2000">
                <a:solidFill>
                  <a:srgbClr val="000000"/>
                </a:solidFill>
                <a:latin typeface="Philosopher"/>
                <a:ea typeface="Philosopher"/>
                <a:cs typeface="Philosopher"/>
                <a:sym typeface="Philosopher"/>
              </a:defRPr>
            </a:pPr>
            <a:r>
              <a:t>Uputite grupe da rasprave o sljedećim točkama za alat ili platformu koju odaberu:</a:t>
            </a:r>
            <a:endParaRPr sz="2000" b="0" i="0" u="none" strike="noStrike" cap="none">
              <a:solidFill>
                <a:srgbClr val="000000"/>
              </a:solidFill>
              <a:latin typeface="Philosopher"/>
              <a:ea typeface="Philosopher"/>
              <a:cs typeface="Philosopher"/>
              <a:sym typeface="Philosopher"/>
            </a:endParaRP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285750" marR="0" lvl="0" indent="-285750" algn="just" rtl="0">
              <a:lnSpc>
                <a:spcPct val="100000"/>
              </a:lnSpc>
              <a:spcBef>
                <a:spcPts val="0"/>
              </a:spcBef>
              <a:spcAft>
                <a:spcPts val="0"/>
              </a:spcAft>
              <a:buClr>
                <a:srgbClr val="000000"/>
              </a:buClr>
              <a:buSzPts val="1600"/>
              <a:buFont typeface="Arial"/>
              <a:buChar char="•"/>
              <a:defRPr sz="1600" i="1">
                <a:solidFill>
                  <a:srgbClr val="000000"/>
                </a:solidFill>
                <a:latin typeface="Philosopher"/>
                <a:ea typeface="Philosopher"/>
                <a:cs typeface="Philosopher"/>
                <a:sym typeface="Philosopher"/>
              </a:defRPr>
            </a:pPr>
            <a:r>
              <a:t>Koliko je alat/platforma jednostavan za korištenje? Jesu li potrebne tehničke ili dizajnerske vještine?</a:t>
            </a:r>
          </a:p>
          <a:p>
            <a:pPr marL="285750" marR="0" lvl="0" indent="-285750" algn="just" rtl="0">
              <a:lnSpc>
                <a:spcPct val="100000"/>
              </a:lnSpc>
              <a:spcBef>
                <a:spcPts val="0"/>
              </a:spcBef>
              <a:spcAft>
                <a:spcPts val="0"/>
              </a:spcAft>
              <a:buClr>
                <a:srgbClr val="000000"/>
              </a:buClr>
              <a:buSzPts val="1600"/>
              <a:buFont typeface="Arial"/>
              <a:buChar char="•"/>
              <a:defRPr sz="1600" i="1">
                <a:solidFill>
                  <a:srgbClr val="000000"/>
                </a:solidFill>
                <a:latin typeface="Philosopher"/>
                <a:ea typeface="Philosopher"/>
                <a:cs typeface="Philosopher"/>
                <a:sym typeface="Philosopher"/>
              </a:defRPr>
            </a:pPr>
            <a:r>
              <a:t>Koje specifične značajke i funkcionalnosti nudi alat/platforma? Kako podržavaju stvaranje resursa za mikroučenje?</a:t>
            </a:r>
          </a:p>
          <a:p>
            <a:pPr marL="285750" marR="0" lvl="0" indent="-285750" algn="just" rtl="0">
              <a:lnSpc>
                <a:spcPct val="100000"/>
              </a:lnSpc>
              <a:spcBef>
                <a:spcPts val="0"/>
              </a:spcBef>
              <a:spcAft>
                <a:spcPts val="0"/>
              </a:spcAft>
              <a:buClr>
                <a:srgbClr val="000000"/>
              </a:buClr>
              <a:buSzPts val="1600"/>
              <a:buFont typeface="Arial"/>
              <a:buChar char="•"/>
              <a:defRPr sz="1600" i="1">
                <a:solidFill>
                  <a:srgbClr val="000000"/>
                </a:solidFill>
                <a:latin typeface="Philosopher"/>
                <a:ea typeface="Philosopher"/>
                <a:cs typeface="Philosopher"/>
                <a:sym typeface="Philosopher"/>
              </a:defRPr>
            </a:pPr>
            <a:r>
              <a:t>Može li se alat/platforma prilagoditi specifičnim potrebama i željama?</a:t>
            </a:r>
          </a:p>
          <a:p>
            <a:pPr marL="285750" marR="0" lvl="0" indent="-285750" algn="just" rtl="0">
              <a:lnSpc>
                <a:spcPct val="100000"/>
              </a:lnSpc>
              <a:spcBef>
                <a:spcPts val="0"/>
              </a:spcBef>
              <a:spcAft>
                <a:spcPts val="0"/>
              </a:spcAft>
              <a:buClr>
                <a:srgbClr val="000000"/>
              </a:buClr>
              <a:buSzPts val="1600"/>
              <a:buFont typeface="Arial"/>
              <a:buChar char="•"/>
              <a:defRPr sz="1600" i="1">
                <a:solidFill>
                  <a:srgbClr val="000000"/>
                </a:solidFill>
                <a:latin typeface="Philosopher"/>
                <a:ea typeface="Philosopher"/>
                <a:cs typeface="Philosopher"/>
                <a:sym typeface="Philosopher"/>
              </a:defRPr>
            </a:pPr>
            <a:r>
              <a:t>Kako alat/platforma olakšava interaktivnost i angažman učenika?</a:t>
            </a:r>
          </a:p>
          <a:p>
            <a:pPr marL="285750" marR="0" lvl="0" indent="-285750" algn="just" rtl="0">
              <a:lnSpc>
                <a:spcPct val="100000"/>
              </a:lnSpc>
              <a:spcBef>
                <a:spcPts val="0"/>
              </a:spcBef>
              <a:spcAft>
                <a:spcPts val="0"/>
              </a:spcAft>
              <a:buClr>
                <a:srgbClr val="000000"/>
              </a:buClr>
              <a:buSzPts val="1600"/>
              <a:buFont typeface="Arial"/>
              <a:buChar char="•"/>
              <a:defRPr sz="1600" i="1">
                <a:solidFill>
                  <a:srgbClr val="000000"/>
                </a:solidFill>
                <a:latin typeface="Philosopher"/>
                <a:ea typeface="Philosopher"/>
                <a:cs typeface="Philosopher"/>
                <a:sym typeface="Philosopher"/>
              </a:defRPr>
            </a:pPr>
            <a:r>
              <a:t>Omogućuje li alat/platforma suradnju među nastavnicima ili učenicima?</a:t>
            </a:r>
          </a:p>
          <a:p>
            <a:pPr marL="285750" marR="0" lvl="0" indent="-285750" algn="just" rtl="0">
              <a:lnSpc>
                <a:spcPct val="100000"/>
              </a:lnSpc>
              <a:spcBef>
                <a:spcPts val="0"/>
              </a:spcBef>
              <a:spcAft>
                <a:spcPts val="0"/>
              </a:spcAft>
              <a:buClr>
                <a:srgbClr val="000000"/>
              </a:buClr>
              <a:buSzPts val="1600"/>
              <a:buFont typeface="Arial"/>
              <a:buChar char="•"/>
              <a:defRPr sz="1600" i="1">
                <a:solidFill>
                  <a:srgbClr val="000000"/>
                </a:solidFill>
                <a:latin typeface="Philosopher"/>
                <a:ea typeface="Philosopher"/>
                <a:cs typeface="Philosopher"/>
                <a:sym typeface="Philosopher"/>
              </a:defRPr>
            </a:pPr>
            <a:r>
              <a:t>Je li alat/platforma pristupačan? Je li lako dostupna, posebno niskokvalificiranim odraslim osobama?</a:t>
            </a:r>
          </a:p>
          <a:p>
            <a:pPr marL="285750" marR="0" lvl="0" indent="-285750" algn="just" rtl="0">
              <a:lnSpc>
                <a:spcPct val="100000"/>
              </a:lnSpc>
              <a:spcBef>
                <a:spcPts val="0"/>
              </a:spcBef>
              <a:spcAft>
                <a:spcPts val="0"/>
              </a:spcAft>
              <a:buClr>
                <a:srgbClr val="000000"/>
              </a:buClr>
              <a:buSzPts val="1600"/>
              <a:buFont typeface="Arial"/>
              <a:buChar char="•"/>
              <a:defRPr sz="1600" i="1">
                <a:solidFill>
                  <a:srgbClr val="000000"/>
                </a:solidFill>
                <a:latin typeface="Philosopher"/>
                <a:ea typeface="Philosopher"/>
                <a:cs typeface="Philosopher"/>
                <a:sym typeface="Philosopher"/>
              </a:defRPr>
            </a:pPr>
            <a:r>
              <a:t>Podijelite sve primjere ili priče o uspjehu o tome kako se alat/platforma učinkovito koristi za mikro učenje.</a:t>
            </a:r>
            <a:endParaRPr sz="1600" b="0" i="1" u="none" strike="noStrike" cap="none">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41ED21DB-E93C-5BAB-329A-2358B4631913}"/>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237" name="Google Shape;237;p29"/>
          <p:cNvGrpSpPr/>
          <p:nvPr/>
        </p:nvGrpSpPr>
        <p:grpSpPr>
          <a:xfrm>
            <a:off x="5470062" y="1167647"/>
            <a:ext cx="1251876" cy="358096"/>
            <a:chOff x="5470062" y="1167647"/>
            <a:chExt cx="1251876" cy="358096"/>
          </a:xfrm>
        </p:grpSpPr>
        <p:sp>
          <p:nvSpPr>
            <p:cNvPr id="238" name="Google Shape;238;p2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2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0" name="Google Shape;240;p2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1" name="Google Shape;241;p29"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242" name="Google Shape;242;p29"/>
          <p:cNvSpPr txBox="1"/>
          <p:nvPr/>
        </p:nvSpPr>
        <p:spPr>
          <a:xfrm>
            <a:off x="707571" y="1718434"/>
            <a:ext cx="10651106" cy="440120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defRPr sz="2000">
                <a:solidFill>
                  <a:srgbClr val="000000"/>
                </a:solidFill>
                <a:latin typeface="Philosopher"/>
                <a:ea typeface="Philosopher"/>
                <a:cs typeface="Philosopher"/>
                <a:sym typeface="Philosopher"/>
              </a:defRPr>
            </a:pPr>
            <a:r>
              <a:t>4. </a:t>
            </a:r>
            <a:r>
              <a:rPr b="1"/>
              <a:t>Potaknite sudionike da podijele vlastita iskustva</a:t>
            </a:r>
            <a:r>
              <a:t>, uvide i mišljenja o alatima/platformama. Mogu razgovarati o prednostima i manama, izazovima s kojima su se suočili i svim savjetima ili najboljim praksama koje su otkrili.</a:t>
            </a:r>
            <a:endParaRPr sz="20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defRPr sz="2000">
                <a:solidFill>
                  <a:srgbClr val="000000"/>
                </a:solidFill>
                <a:latin typeface="Philosopher"/>
                <a:ea typeface="Philosopher"/>
                <a:cs typeface="Philosopher"/>
                <a:sym typeface="Philosopher"/>
              </a:defRPr>
            </a:pPr>
            <a:r>
              <a:t>5. Kao facilitator, krećite se između grupa, aktivno slušajte rasprave i postavljajte vodeća pitanja kako biste potaknuli dublji razgovor i promišljanje.</a:t>
            </a:r>
          </a:p>
          <a:p>
            <a:pPr marL="0" marR="0" lvl="0" indent="0" algn="just" rtl="0">
              <a:lnSpc>
                <a:spcPct val="100000"/>
              </a:lnSpc>
              <a:spcBef>
                <a:spcPts val="0"/>
              </a:spcBef>
              <a:spcAft>
                <a:spcPts val="0"/>
              </a:spcAft>
              <a:buNone/>
              <a:defRPr sz="2000">
                <a:solidFill>
                  <a:srgbClr val="000000"/>
                </a:solidFill>
                <a:latin typeface="Philosopher"/>
                <a:ea typeface="Philosopher"/>
                <a:cs typeface="Philosopher"/>
                <a:sym typeface="Philosopher"/>
              </a:defRPr>
            </a:pPr>
            <a:r>
              <a:t>6. Nakon određenog razdoblja rasprave, </a:t>
            </a:r>
            <a:r>
              <a:rPr b="1"/>
              <a:t>okupite grupe kao cjelinu i pokrenite veću grupnu raspravu.</a:t>
            </a:r>
            <a:endParaRPr sz="2000" b="1"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defRPr sz="2000">
                <a:solidFill>
                  <a:srgbClr val="000000"/>
                </a:solidFill>
                <a:latin typeface="Philosopher"/>
                <a:ea typeface="Philosopher"/>
                <a:cs typeface="Philosopher"/>
                <a:sym typeface="Philosopher"/>
              </a:defRPr>
            </a:pPr>
            <a:r>
              <a:t>7. U većoj grupnoj raspravi zamolite svaku grupu da podijeli svoje ključne nalaze i uvide. Potaknite sudionike iz drugih skupina da dodaju svoje misli, pruže dodatne perspektive ili postavljaju pitanja.</a:t>
            </a:r>
          </a:p>
          <a:p>
            <a:pPr marL="0" marR="0" lvl="0" indent="0" algn="just" rtl="0">
              <a:lnSpc>
                <a:spcPct val="100000"/>
              </a:lnSpc>
              <a:spcBef>
                <a:spcPts val="0"/>
              </a:spcBef>
              <a:spcAft>
                <a:spcPts val="0"/>
              </a:spcAft>
              <a:buNone/>
              <a:defRPr sz="2000">
                <a:solidFill>
                  <a:srgbClr val="000000"/>
                </a:solidFill>
                <a:latin typeface="Philosopher"/>
                <a:ea typeface="Philosopher"/>
                <a:cs typeface="Philosopher"/>
                <a:sym typeface="Philosopher"/>
              </a:defRPr>
            </a:pPr>
            <a:r>
              <a:t>8. </a:t>
            </a:r>
            <a:r>
              <a:rPr b="1"/>
              <a:t>Sažmite glavne točke </a:t>
            </a:r>
            <a:r>
              <a:t>istaknute tijekom rasprave i istaknite sve obrasce ili zajedničke teme koje se pojave.</a:t>
            </a:r>
          </a:p>
          <a:p>
            <a:pPr marL="0" marR="0" lvl="0" indent="0" algn="just" rtl="0">
              <a:lnSpc>
                <a:spcPct val="100000"/>
              </a:lnSpc>
              <a:spcBef>
                <a:spcPts val="0"/>
              </a:spcBef>
              <a:spcAft>
                <a:spcPts val="0"/>
              </a:spcAft>
              <a:buNone/>
              <a:defRPr sz="2000">
                <a:solidFill>
                  <a:srgbClr val="000000"/>
                </a:solidFill>
                <a:latin typeface="Philosopher"/>
                <a:ea typeface="Philosopher"/>
                <a:cs typeface="Philosopher"/>
                <a:sym typeface="Philosopher"/>
              </a:defRPr>
            </a:pPr>
            <a:r>
              <a:t>9. Završite aktivnost olakšavanjem kratke sesije promišljanja, gdje sudionici mogu podijeliti svoje ključne zaključke iz rasprave.</a:t>
            </a:r>
            <a:endParaRPr sz="1600" b="0" i="1" u="none" strike="noStrike" cap="none">
              <a:solidFill>
                <a:srgbClr val="000000"/>
              </a:solidFill>
              <a:latin typeface="Philosopher"/>
              <a:ea typeface="Philosopher"/>
              <a:cs typeface="Philosopher"/>
              <a:sym typeface="Philosopher"/>
            </a:endParaRPr>
          </a:p>
        </p:txBody>
      </p:sp>
      <p:sp>
        <p:nvSpPr>
          <p:cNvPr id="243" name="Google Shape;243;p29"/>
          <p:cNvSpPr txBox="1"/>
          <p:nvPr/>
        </p:nvSpPr>
        <p:spPr>
          <a:xfrm>
            <a:off x="4254935" y="563829"/>
            <a:ext cx="3682130"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400" b="1">
                <a:solidFill>
                  <a:schemeClr val="dk1"/>
                </a:solidFill>
                <a:latin typeface="Philosopher"/>
                <a:ea typeface="Philosopher"/>
                <a:cs typeface="Philosopher"/>
                <a:sym typeface="Philosopher"/>
              </a:defRPr>
            </a:pPr>
            <a:r>
              <a:t>Aktivnost 2: Rasprava</a:t>
            </a:r>
            <a:endParaRPr sz="2400" b="1" i="0"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C63F64C1-2829-4952-DE27-A1471AD628E3}"/>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0" descr="A person sitting at a desk with a computer and papers on it  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250" name="Google Shape;250;p30"/>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1" name="Google Shape;251;p30"/>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6600">
                <a:solidFill>
                  <a:schemeClr val="dk1"/>
                </a:solidFill>
                <a:latin typeface="Roboto"/>
                <a:ea typeface="Roboto"/>
                <a:cs typeface="Roboto"/>
                <a:sym typeface="Roboto"/>
              </a:defRPr>
            </a:pPr>
            <a:r>
              <a:t>Pauza</a:t>
            </a:r>
            <a:endParaRPr sz="6600" b="0" i="0" u="none" strike="noStrike" cap="none">
              <a:solidFill>
                <a:schemeClr val="dk1"/>
              </a:solidFill>
              <a:latin typeface="Roboto"/>
              <a:ea typeface="Roboto"/>
              <a:cs typeface="Roboto"/>
              <a:sym typeface="Roboto"/>
            </a:endParaRPr>
          </a:p>
        </p:txBody>
      </p:sp>
      <p:pic>
        <p:nvPicPr>
          <p:cNvPr id="252" name="Google Shape;252;p30" descr="A picture containing logo  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 name="Picture 1">
            <a:extLst>
              <a:ext uri="{FF2B5EF4-FFF2-40B4-BE49-F238E27FC236}">
                <a16:creationId xmlns:a16="http://schemas.microsoft.com/office/drawing/2014/main" id="{B903E61A-5038-6CF7-E0A4-E349BE4352AA}"/>
              </a:ext>
            </a:extLst>
          </p:cNvPr>
          <p:cNvPicPr>
            <a:picLocks noChangeAspect="1"/>
          </p:cNvPicPr>
          <p:nvPr/>
        </p:nvPicPr>
        <p:blipFill>
          <a:blip r:embed="rId5"/>
          <a:stretch>
            <a:fillRect/>
          </a:stretch>
        </p:blipFill>
        <p:spPr>
          <a:xfrm>
            <a:off x="119353" y="6347913"/>
            <a:ext cx="1252739" cy="32874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3"/>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 name="Google Shape;48;p13" descr="Close-up of hands holding coins  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9" name="Google Shape;49;p13"/>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MODUL 2</a:t>
            </a:r>
            <a:endParaRPr sz="1800" b="1" i="0" u="none" strike="noStrike" cap="none">
              <a:solidFill>
                <a:schemeClr val="dk1"/>
              </a:solidFill>
              <a:latin typeface="Philosopher"/>
              <a:ea typeface="Philosopher"/>
              <a:cs typeface="Philosopher"/>
              <a:sym typeface="Philosopher"/>
            </a:endParaRPr>
          </a:p>
        </p:txBody>
      </p:sp>
      <p:sp>
        <p:nvSpPr>
          <p:cNvPr id="50" name="Google Shape;50;p13"/>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defRPr sz="2000">
                <a:solidFill>
                  <a:schemeClr val="dk1"/>
                </a:solidFill>
                <a:latin typeface="Roboto"/>
                <a:ea typeface="Roboto"/>
                <a:cs typeface="Roboto"/>
                <a:sym typeface="Roboto"/>
              </a:defRPr>
            </a:pPr>
            <a:r>
              <a:t>Ovaj modul uključuje 14 sati sadržaja za učenje.</a:t>
            </a:r>
            <a:endParaRPr sz="2000" b="0" i="0" u="none" strike="noStrike" cap="none">
              <a:solidFill>
                <a:schemeClr val="dk1"/>
              </a:solidFill>
              <a:latin typeface="Roboto"/>
              <a:ea typeface="Roboto"/>
              <a:cs typeface="Roboto"/>
              <a:sym typeface="Roboto"/>
            </a:endParaRPr>
          </a:p>
        </p:txBody>
      </p:sp>
      <p:sp>
        <p:nvSpPr>
          <p:cNvPr id="51" name="Google Shape;51;p13"/>
          <p:cNvSpPr txBox="1"/>
          <p:nvPr/>
        </p:nvSpPr>
        <p:spPr>
          <a:xfrm>
            <a:off x="6173391" y="3544748"/>
            <a:ext cx="2761818"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b="1">
                <a:solidFill>
                  <a:schemeClr val="dk1"/>
                </a:solidFill>
                <a:latin typeface="Philosopher"/>
                <a:ea typeface="Philosopher"/>
                <a:cs typeface="Philosopher"/>
                <a:sym typeface="Philosopher"/>
              </a:defRPr>
            </a:pPr>
            <a:r>
              <a:t>6 sati F2F učenja</a:t>
            </a:r>
            <a:endParaRPr sz="3200" b="1" i="0" u="none" strike="noStrike" cap="none">
              <a:solidFill>
                <a:schemeClr val="dk1"/>
              </a:solidFill>
              <a:latin typeface="Philosopher"/>
              <a:ea typeface="Philosopher"/>
              <a:cs typeface="Philosopher"/>
              <a:sym typeface="Philosopher"/>
            </a:endParaRPr>
          </a:p>
        </p:txBody>
      </p:sp>
      <p:sp>
        <p:nvSpPr>
          <p:cNvPr id="52" name="Google Shape;52;p13"/>
          <p:cNvSpPr txBox="1"/>
          <p:nvPr/>
        </p:nvSpPr>
        <p:spPr>
          <a:xfrm>
            <a:off x="9210056" y="3722421"/>
            <a:ext cx="2918947"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b="1">
                <a:solidFill>
                  <a:schemeClr val="dk1"/>
                </a:solidFill>
                <a:latin typeface="Philosopher"/>
                <a:ea typeface="Philosopher"/>
                <a:cs typeface="Philosopher"/>
                <a:sym typeface="Philosopher"/>
              </a:defRPr>
            </a:pPr>
            <a:r>
              <a:t>8 sati samostalnog učenja</a:t>
            </a:r>
          </a:p>
        </p:txBody>
      </p:sp>
      <p:sp>
        <p:nvSpPr>
          <p:cNvPr id="53" name="Google Shape;53;p13"/>
          <p:cNvSpPr txBox="1"/>
          <p:nvPr/>
        </p:nvSpPr>
        <p:spPr>
          <a:xfrm>
            <a:off x="6330156" y="4656100"/>
            <a:ext cx="2761818" cy="2088041"/>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defRPr sz="1600">
                <a:solidFill>
                  <a:schemeClr val="dk1"/>
                </a:solidFill>
                <a:latin typeface="Roboto"/>
                <a:ea typeface="Roboto"/>
                <a:cs typeface="Roboto"/>
                <a:sym typeface="Roboto"/>
              </a:defRPr>
            </a:pPr>
            <a:r>
              <a:rPr dirty="0"/>
              <a:t>Ova </a:t>
            </a:r>
            <a:r>
              <a:rPr dirty="0" err="1"/>
              <a:t>prezentacija</a:t>
            </a:r>
            <a:r>
              <a:rPr dirty="0"/>
              <a:t> </a:t>
            </a:r>
            <a:r>
              <a:rPr dirty="0" err="1"/>
              <a:t>obuhvaća</a:t>
            </a:r>
            <a:r>
              <a:rPr dirty="0"/>
              <a:t> 6 sati </a:t>
            </a:r>
            <a:r>
              <a:rPr dirty="0" err="1"/>
              <a:t>učenja</a:t>
            </a:r>
            <a:r>
              <a:rPr dirty="0"/>
              <a:t> F2F.</a:t>
            </a:r>
          </a:p>
          <a:p>
            <a:pPr marL="0" marR="0" lvl="0" indent="0" algn="l" rtl="0">
              <a:lnSpc>
                <a:spcPct val="150000"/>
              </a:lnSpc>
              <a:spcBef>
                <a:spcPts val="0"/>
              </a:spcBef>
              <a:spcAft>
                <a:spcPts val="0"/>
              </a:spcAft>
              <a:buClr>
                <a:srgbClr val="000000"/>
              </a:buClr>
              <a:buSzPts val="1600"/>
              <a:buFont typeface="Arial"/>
              <a:buNone/>
              <a:defRPr sz="1600">
                <a:solidFill>
                  <a:schemeClr val="dk1"/>
                </a:solidFill>
                <a:latin typeface="Roboto"/>
                <a:ea typeface="Roboto"/>
                <a:cs typeface="Roboto"/>
                <a:sym typeface="Roboto"/>
              </a:defRPr>
            </a:pPr>
            <a:r>
              <a:rPr dirty="0"/>
              <a:t>To je </a:t>
            </a:r>
            <a:r>
              <a:rPr dirty="0" err="1"/>
              <a:t>popraćeno</a:t>
            </a:r>
            <a:r>
              <a:rPr dirty="0"/>
              <a:t> </a:t>
            </a:r>
            <a:r>
              <a:rPr lang="hr-HR" dirty="0"/>
              <a:t>nastavnim planom za edukatore</a:t>
            </a:r>
            <a:r>
              <a:rPr dirty="0"/>
              <a:t>.</a:t>
            </a:r>
            <a:endParaRPr sz="1600" b="0" i="0" u="none" strike="noStrike" cap="none" dirty="0">
              <a:solidFill>
                <a:schemeClr val="dk1"/>
              </a:solidFill>
              <a:latin typeface="Roboto"/>
              <a:ea typeface="Roboto"/>
              <a:cs typeface="Roboto"/>
              <a:sym typeface="Roboto"/>
            </a:endParaRPr>
          </a:p>
        </p:txBody>
      </p:sp>
      <p:sp>
        <p:nvSpPr>
          <p:cNvPr id="54" name="Google Shape;54;p13"/>
          <p:cNvSpPr txBox="1"/>
          <p:nvPr/>
        </p:nvSpPr>
        <p:spPr>
          <a:xfrm>
            <a:off x="9236290" y="4802049"/>
            <a:ext cx="2628235" cy="1796142"/>
          </a:xfrm>
          <a:prstGeom prst="rect">
            <a:avLst/>
          </a:prstGeom>
          <a:noFill/>
          <a:ln>
            <a:noFill/>
          </a:ln>
        </p:spPr>
        <p:txBody>
          <a:bodyPr spcFirstLastPara="1" wrap="square" lIns="91425" tIns="91425" rIns="91425" bIns="91425" anchor="t" anchorCtr="0">
            <a:noAutofit/>
          </a:bodyPr>
          <a:lstStyle/>
          <a:p>
            <a:pPr marL="0" marR="0" lvl="0" indent="0" rtl="0">
              <a:lnSpc>
                <a:spcPct val="150000"/>
              </a:lnSpc>
              <a:spcBef>
                <a:spcPts val="0"/>
              </a:spcBef>
              <a:spcAft>
                <a:spcPts val="0"/>
              </a:spcAft>
              <a:buClr>
                <a:srgbClr val="000000"/>
              </a:buClr>
              <a:buSzPts val="1600"/>
              <a:buFont typeface="Arial"/>
              <a:buNone/>
              <a:defRPr sz="1600">
                <a:solidFill>
                  <a:schemeClr val="dk1"/>
                </a:solidFill>
                <a:latin typeface="Roboto"/>
                <a:ea typeface="Roboto"/>
                <a:cs typeface="Roboto"/>
                <a:sym typeface="Roboto"/>
              </a:defRPr>
            </a:pPr>
            <a:r>
              <a:rPr dirty="0" err="1"/>
              <a:t>Prođite</a:t>
            </a:r>
            <a:r>
              <a:rPr dirty="0"/>
              <a:t> </a:t>
            </a:r>
            <a:r>
              <a:rPr dirty="0" err="1"/>
              <a:t>kroz</a:t>
            </a:r>
            <a:r>
              <a:rPr dirty="0"/>
              <a:t> </a:t>
            </a:r>
            <a:r>
              <a:rPr dirty="0" err="1"/>
              <a:t>prezentaciju</a:t>
            </a:r>
            <a:r>
              <a:rPr dirty="0"/>
              <a:t> s </a:t>
            </a:r>
            <a:r>
              <a:rPr dirty="0" err="1"/>
              <a:t>resursima</a:t>
            </a:r>
            <a:r>
              <a:rPr dirty="0"/>
              <a:t> za </a:t>
            </a:r>
            <a:r>
              <a:rPr dirty="0" err="1"/>
              <a:t>samostalno</a:t>
            </a:r>
            <a:r>
              <a:rPr dirty="0"/>
              <a:t> </a:t>
            </a:r>
            <a:r>
              <a:rPr dirty="0" err="1"/>
              <a:t>učenje</a:t>
            </a:r>
            <a:r>
              <a:rPr dirty="0"/>
              <a:t> </a:t>
            </a:r>
            <a:r>
              <a:rPr dirty="0" err="1"/>
              <a:t>vlastitim</a:t>
            </a:r>
            <a:r>
              <a:rPr dirty="0"/>
              <a:t> </a:t>
            </a:r>
            <a:r>
              <a:rPr dirty="0" err="1"/>
              <a:t>tempom</a:t>
            </a:r>
            <a:r>
              <a:rPr dirty="0"/>
              <a:t>!</a:t>
            </a:r>
            <a:endParaRPr sz="1600" b="0" i="0" u="none" strike="noStrike" cap="none" dirty="0">
              <a:solidFill>
                <a:schemeClr val="dk1"/>
              </a:solidFill>
              <a:latin typeface="Roboto"/>
              <a:ea typeface="Roboto"/>
              <a:cs typeface="Roboto"/>
              <a:sym typeface="Roboto"/>
            </a:endParaRPr>
          </a:p>
        </p:txBody>
      </p:sp>
      <p:grpSp>
        <p:nvGrpSpPr>
          <p:cNvPr id="55" name="Google Shape;55;p13"/>
          <p:cNvGrpSpPr/>
          <p:nvPr/>
        </p:nvGrpSpPr>
        <p:grpSpPr>
          <a:xfrm>
            <a:off x="7937994" y="1428370"/>
            <a:ext cx="1251876" cy="358096"/>
            <a:chOff x="5470062" y="1167647"/>
            <a:chExt cx="1251876" cy="358096"/>
          </a:xfrm>
        </p:grpSpPr>
        <p:sp>
          <p:nvSpPr>
            <p:cNvPr id="56" name="Google Shape;56;p1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1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9" name="Google Shape;59;p13" descr="A picture containing icon  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2" name="Picture 1">
            <a:extLst>
              <a:ext uri="{FF2B5EF4-FFF2-40B4-BE49-F238E27FC236}">
                <a16:creationId xmlns:a16="http://schemas.microsoft.com/office/drawing/2014/main" id="{81322A3B-9781-6CA3-5AA4-E60E41FCE8D0}"/>
              </a:ext>
            </a:extLst>
          </p:cNvPr>
          <p:cNvPicPr>
            <a:picLocks noChangeAspect="1"/>
          </p:cNvPicPr>
          <p:nvPr/>
        </p:nvPicPr>
        <p:blipFill>
          <a:blip r:embed="rId5"/>
          <a:stretch>
            <a:fillRect/>
          </a:stretch>
        </p:blipFill>
        <p:spPr>
          <a:xfrm>
            <a:off x="119353" y="6347913"/>
            <a:ext cx="1252739" cy="3287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1" descr="A picture containing yellow  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259" name="Google Shape;259;p31"/>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4000" b="1">
                <a:solidFill>
                  <a:schemeClr val="dk1"/>
                </a:solidFill>
                <a:latin typeface="Philosopher"/>
                <a:ea typeface="Philosopher"/>
                <a:cs typeface="Philosopher"/>
                <a:sym typeface="Philosopher"/>
              </a:defRPr>
            </a:pPr>
            <a:r>
              <a:t>Videozapisi</a:t>
            </a:r>
            <a:endParaRPr sz="4000" b="1" i="0" u="none" strike="noStrike" cap="none">
              <a:solidFill>
                <a:schemeClr val="dk1"/>
              </a:solidFill>
              <a:latin typeface="Philosopher"/>
              <a:ea typeface="Philosopher"/>
              <a:cs typeface="Philosopher"/>
              <a:sym typeface="Philosopher"/>
            </a:endParaRPr>
          </a:p>
        </p:txBody>
      </p:sp>
      <p:grpSp>
        <p:nvGrpSpPr>
          <p:cNvPr id="260" name="Google Shape;260;p31"/>
          <p:cNvGrpSpPr/>
          <p:nvPr/>
        </p:nvGrpSpPr>
        <p:grpSpPr>
          <a:xfrm>
            <a:off x="5470061" y="1504117"/>
            <a:ext cx="1251876" cy="358096"/>
            <a:chOff x="5470062" y="1167647"/>
            <a:chExt cx="1251876" cy="358096"/>
          </a:xfrm>
        </p:grpSpPr>
        <p:sp>
          <p:nvSpPr>
            <p:cNvPr id="261" name="Google Shape;261;p31"/>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 name="Google Shape;262;p31"/>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3" name="Google Shape;263;p31"/>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64" name="Google Shape;264;p31" descr="A picture containing icon  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265" name="Google Shape;265;p31"/>
          <p:cNvSpPr txBox="1"/>
          <p:nvPr/>
        </p:nvSpPr>
        <p:spPr>
          <a:xfrm>
            <a:off x="3683726" y="2609947"/>
            <a:ext cx="8188234" cy="238584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Na sljedećim slajdovima predstavljeno je osam platformi i alata.</a:t>
            </a:r>
          </a:p>
        </p:txBody>
      </p:sp>
      <p:pic>
        <p:nvPicPr>
          <p:cNvPr id="2" name="Picture 1">
            <a:extLst>
              <a:ext uri="{FF2B5EF4-FFF2-40B4-BE49-F238E27FC236}">
                <a16:creationId xmlns:a16="http://schemas.microsoft.com/office/drawing/2014/main" id="{1141C521-BDDA-89EC-1F7E-CE273162400D}"/>
              </a:ext>
            </a:extLst>
          </p:cNvPr>
          <p:cNvPicPr>
            <a:picLocks noChangeAspect="1"/>
          </p:cNvPicPr>
          <p:nvPr/>
        </p:nvPicPr>
        <p:blipFill>
          <a:blip r:embed="rId5"/>
          <a:stretch>
            <a:fillRect/>
          </a:stretch>
        </p:blipFill>
        <p:spPr>
          <a:xfrm>
            <a:off x="119353" y="6347913"/>
            <a:ext cx="1252739" cy="32874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2"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72" name="Google Shape;272;p32"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pic>
        <p:nvPicPr>
          <p:cNvPr id="273" name="Google Shape;273;p32" title="What is Kahoot!?"/>
          <p:cNvPicPr preferRelativeResize="0"/>
          <p:nvPr/>
        </p:nvPicPr>
        <p:blipFill rotWithShape="1">
          <a:blip r:embed="rId5">
            <a:alphaModFix/>
          </a:blip>
          <a:srcRect/>
          <a:stretch/>
        </p:blipFill>
        <p:spPr>
          <a:xfrm>
            <a:off x="1470741" y="914801"/>
            <a:ext cx="9501625" cy="5368418"/>
          </a:xfrm>
          <a:prstGeom prst="rect">
            <a:avLst/>
          </a:prstGeom>
          <a:noFill/>
          <a:ln>
            <a:noFill/>
          </a:ln>
        </p:spPr>
      </p:pic>
      <p:sp>
        <p:nvSpPr>
          <p:cNvPr id="274" name="Google Shape;274;p32"/>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Video: Kahoot</a:t>
            </a:r>
            <a:endParaRPr sz="1800" b="1" i="0"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9D863708-7762-4625-8521-7E14B7C1AFDE}"/>
              </a:ext>
            </a:extLst>
          </p:cNvPr>
          <p:cNvPicPr>
            <a:picLocks noChangeAspect="1"/>
          </p:cNvPicPr>
          <p:nvPr/>
        </p:nvPicPr>
        <p:blipFill>
          <a:blip r:embed="rId6"/>
          <a:stretch>
            <a:fillRect/>
          </a:stretch>
        </p:blipFill>
        <p:spPr>
          <a:xfrm>
            <a:off x="119353" y="6347913"/>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
                                        </p:tgtEl>
                                        <p:attrNameLst>
                                          <p:attrName>style.visibility</p:attrName>
                                        </p:attrNameLst>
                                      </p:cBhvr>
                                      <p:to>
                                        <p:strVal val="visible"/>
                                      </p:to>
                                    </p:set>
                                    <p:animEffect transition="in" filter="fade">
                                      <p:cBhvr>
                                        <p:cTn id="7" dur="1"/>
                                        <p:tgtEl>
                                          <p:spTgt spid="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3"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81" name="Google Shape;281;p33"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282" name="Google Shape;282;p33"/>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Video: Mentimetar</a:t>
            </a:r>
            <a:endParaRPr sz="1800" b="1" i="0" u="none" strike="noStrike" cap="none">
              <a:solidFill>
                <a:schemeClr val="dk1"/>
              </a:solidFill>
              <a:latin typeface="Philosopher"/>
              <a:ea typeface="Philosopher"/>
              <a:cs typeface="Philosopher"/>
              <a:sym typeface="Philosopher"/>
            </a:endParaRPr>
          </a:p>
        </p:txBody>
      </p:sp>
      <p:pic>
        <p:nvPicPr>
          <p:cNvPr id="283" name="Google Shape;283;p33" title="Say Hello to Mentimeter"/>
          <p:cNvPicPr preferRelativeResize="0"/>
          <p:nvPr/>
        </p:nvPicPr>
        <p:blipFill rotWithShape="1">
          <a:blip r:embed="rId5">
            <a:alphaModFix/>
          </a:blip>
          <a:srcRect/>
          <a:stretch/>
        </p:blipFill>
        <p:spPr>
          <a:xfrm>
            <a:off x="1443073" y="1025413"/>
            <a:ext cx="9305852" cy="5257806"/>
          </a:xfrm>
          <a:prstGeom prst="rect">
            <a:avLst/>
          </a:prstGeom>
          <a:noFill/>
          <a:ln>
            <a:noFill/>
          </a:ln>
        </p:spPr>
      </p:pic>
      <p:pic>
        <p:nvPicPr>
          <p:cNvPr id="2" name="Picture 1">
            <a:extLst>
              <a:ext uri="{FF2B5EF4-FFF2-40B4-BE49-F238E27FC236}">
                <a16:creationId xmlns:a16="http://schemas.microsoft.com/office/drawing/2014/main" id="{34AE5325-F781-7369-68A8-9A48275700A9}"/>
              </a:ext>
            </a:extLst>
          </p:cNvPr>
          <p:cNvPicPr>
            <a:picLocks noChangeAspect="1"/>
          </p:cNvPicPr>
          <p:nvPr/>
        </p:nvPicPr>
        <p:blipFill>
          <a:blip r:embed="rId6"/>
          <a:stretch>
            <a:fillRect/>
          </a:stretch>
        </p:blipFill>
        <p:spPr>
          <a:xfrm>
            <a:off x="119353" y="6347913"/>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1"/>
                                        <p:tgtEl>
                                          <p:spTgt spid="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4"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90" name="Google Shape;290;p34"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291" name="Google Shape;291;p34"/>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rPr dirty="0" err="1"/>
              <a:t>Videozapis</a:t>
            </a:r>
            <a:r>
              <a:rPr dirty="0"/>
              <a:t>: </a:t>
            </a:r>
            <a:r>
              <a:rPr lang="hr-HR" dirty="0" err="1"/>
              <a:t>Articulate</a:t>
            </a:r>
            <a:r>
              <a:rPr dirty="0"/>
              <a:t> 360</a:t>
            </a:r>
            <a:endParaRPr sz="1800" b="1" i="0" u="none" strike="noStrike" cap="none" dirty="0">
              <a:solidFill>
                <a:schemeClr val="dk1"/>
              </a:solidFill>
              <a:latin typeface="Philosopher"/>
              <a:ea typeface="Philosopher"/>
              <a:cs typeface="Philosopher"/>
              <a:sym typeface="Philosopher"/>
            </a:endParaRPr>
          </a:p>
        </p:txBody>
      </p:sp>
      <p:pic>
        <p:nvPicPr>
          <p:cNvPr id="292" name="Google Shape;292;p34" title="Articulate 360 Capterra Final"/>
          <p:cNvPicPr preferRelativeResize="0"/>
          <p:nvPr/>
        </p:nvPicPr>
        <p:blipFill rotWithShape="1">
          <a:blip r:embed="rId5">
            <a:alphaModFix/>
          </a:blip>
          <a:srcRect/>
          <a:stretch/>
        </p:blipFill>
        <p:spPr>
          <a:xfrm>
            <a:off x="1367937" y="798792"/>
            <a:ext cx="9456123" cy="5342709"/>
          </a:xfrm>
          <a:prstGeom prst="rect">
            <a:avLst/>
          </a:prstGeom>
          <a:noFill/>
          <a:ln>
            <a:noFill/>
          </a:ln>
        </p:spPr>
      </p:pic>
      <p:pic>
        <p:nvPicPr>
          <p:cNvPr id="2" name="Picture 1">
            <a:extLst>
              <a:ext uri="{FF2B5EF4-FFF2-40B4-BE49-F238E27FC236}">
                <a16:creationId xmlns:a16="http://schemas.microsoft.com/office/drawing/2014/main" id="{EDA0614F-CCEF-97C9-3732-85D820FE09DC}"/>
              </a:ext>
            </a:extLst>
          </p:cNvPr>
          <p:cNvPicPr>
            <a:picLocks noChangeAspect="1"/>
          </p:cNvPicPr>
          <p:nvPr/>
        </p:nvPicPr>
        <p:blipFill>
          <a:blip r:embed="rId6"/>
          <a:stretch>
            <a:fillRect/>
          </a:stretch>
        </p:blipFill>
        <p:spPr>
          <a:xfrm>
            <a:off x="119353" y="6347913"/>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35"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299" name="Google Shape;299;p35"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00" name="Google Shape;300;p35"/>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Video: Canva</a:t>
            </a:r>
            <a:endParaRPr sz="1800" b="1" i="0" u="none" strike="noStrike" cap="none">
              <a:solidFill>
                <a:schemeClr val="dk1"/>
              </a:solidFill>
              <a:latin typeface="Philosopher"/>
              <a:ea typeface="Philosopher"/>
              <a:cs typeface="Philosopher"/>
              <a:sym typeface="Philosopher"/>
            </a:endParaRPr>
          </a:p>
        </p:txBody>
      </p:sp>
      <p:pic>
        <p:nvPicPr>
          <p:cNvPr id="301" name="Google Shape;301;p35" title="What is Canva? How Canva Made Design Simple"/>
          <p:cNvPicPr preferRelativeResize="0"/>
          <p:nvPr/>
        </p:nvPicPr>
        <p:blipFill rotWithShape="1">
          <a:blip r:embed="rId5">
            <a:alphaModFix/>
          </a:blip>
          <a:srcRect/>
          <a:stretch/>
        </p:blipFill>
        <p:spPr>
          <a:xfrm>
            <a:off x="1486044" y="824375"/>
            <a:ext cx="9219910" cy="5209250"/>
          </a:xfrm>
          <a:prstGeom prst="rect">
            <a:avLst/>
          </a:prstGeom>
          <a:noFill/>
          <a:ln>
            <a:noFill/>
          </a:ln>
        </p:spPr>
      </p:pic>
      <p:pic>
        <p:nvPicPr>
          <p:cNvPr id="2" name="Picture 1">
            <a:extLst>
              <a:ext uri="{FF2B5EF4-FFF2-40B4-BE49-F238E27FC236}">
                <a16:creationId xmlns:a16="http://schemas.microsoft.com/office/drawing/2014/main" id="{BFBF3871-0270-C525-DEC1-DC40553AEE83}"/>
              </a:ext>
            </a:extLst>
          </p:cNvPr>
          <p:cNvPicPr>
            <a:picLocks noChangeAspect="1"/>
          </p:cNvPicPr>
          <p:nvPr/>
        </p:nvPicPr>
        <p:blipFill>
          <a:blip r:embed="rId6"/>
          <a:stretch>
            <a:fillRect/>
          </a:stretch>
        </p:blipFill>
        <p:spPr>
          <a:xfrm>
            <a:off x="119353" y="6347913"/>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6"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08" name="Google Shape;308;p36"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09" name="Google Shape;309;p36"/>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Video: Powtoon</a:t>
            </a:r>
            <a:endParaRPr sz="1800" b="1" i="0" u="none" strike="noStrike" cap="none">
              <a:solidFill>
                <a:schemeClr val="dk1"/>
              </a:solidFill>
              <a:latin typeface="Philosopher"/>
              <a:ea typeface="Philosopher"/>
              <a:cs typeface="Philosopher"/>
              <a:sym typeface="Philosopher"/>
            </a:endParaRPr>
          </a:p>
        </p:txBody>
      </p:sp>
      <p:pic>
        <p:nvPicPr>
          <p:cNvPr id="310" name="Google Shape;310;p36" title="Professional Presentation PowerPoint - by Powtoon"/>
          <p:cNvPicPr preferRelativeResize="0"/>
          <p:nvPr/>
        </p:nvPicPr>
        <p:blipFill rotWithShape="1">
          <a:blip r:embed="rId5">
            <a:alphaModFix/>
          </a:blip>
          <a:srcRect/>
          <a:stretch/>
        </p:blipFill>
        <p:spPr>
          <a:xfrm>
            <a:off x="1777478" y="989036"/>
            <a:ext cx="8637041" cy="4879928"/>
          </a:xfrm>
          <a:prstGeom prst="rect">
            <a:avLst/>
          </a:prstGeom>
          <a:noFill/>
          <a:ln>
            <a:noFill/>
          </a:ln>
        </p:spPr>
      </p:pic>
      <p:pic>
        <p:nvPicPr>
          <p:cNvPr id="2" name="Picture 1">
            <a:extLst>
              <a:ext uri="{FF2B5EF4-FFF2-40B4-BE49-F238E27FC236}">
                <a16:creationId xmlns:a16="http://schemas.microsoft.com/office/drawing/2014/main" id="{DC06A24E-D9A4-455D-30C3-84565390DF8B}"/>
              </a:ext>
            </a:extLst>
          </p:cNvPr>
          <p:cNvPicPr>
            <a:picLocks noChangeAspect="1"/>
          </p:cNvPicPr>
          <p:nvPr/>
        </p:nvPicPr>
        <p:blipFill>
          <a:blip r:embed="rId6"/>
          <a:stretch>
            <a:fillRect/>
          </a:stretch>
        </p:blipFill>
        <p:spPr>
          <a:xfrm>
            <a:off x="119353" y="6347913"/>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fade">
                                      <p:cBhvr>
                                        <p:cTn id="7" dur="1"/>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37"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17" name="Google Shape;317;p37"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18" name="Google Shape;318;p37"/>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Video:</a:t>
            </a:r>
            <a:endParaRPr sz="1800" b="1" i="0" u="none" strike="noStrike" cap="none">
              <a:solidFill>
                <a:schemeClr val="dk1"/>
              </a:solidFill>
              <a:latin typeface="Philosopher"/>
              <a:ea typeface="Philosopher"/>
              <a:cs typeface="Philosopher"/>
              <a:sym typeface="Philosopher"/>
            </a:endParaRPr>
          </a:p>
        </p:txBody>
      </p:sp>
      <p:pic>
        <p:nvPicPr>
          <p:cNvPr id="319" name="Google Shape;319;p37" title="H5P – Introduction"/>
          <p:cNvPicPr preferRelativeResize="0"/>
          <p:nvPr/>
        </p:nvPicPr>
        <p:blipFill rotWithShape="1">
          <a:blip r:embed="rId5">
            <a:alphaModFix/>
          </a:blip>
          <a:srcRect/>
          <a:stretch/>
        </p:blipFill>
        <p:spPr>
          <a:xfrm>
            <a:off x="1863133" y="1071986"/>
            <a:ext cx="8465731" cy="4783138"/>
          </a:xfrm>
          <a:prstGeom prst="rect">
            <a:avLst/>
          </a:prstGeom>
          <a:noFill/>
          <a:ln>
            <a:noFill/>
          </a:ln>
        </p:spPr>
      </p:pic>
      <p:pic>
        <p:nvPicPr>
          <p:cNvPr id="2" name="Picture 1">
            <a:extLst>
              <a:ext uri="{FF2B5EF4-FFF2-40B4-BE49-F238E27FC236}">
                <a16:creationId xmlns:a16="http://schemas.microsoft.com/office/drawing/2014/main" id="{BCBE9841-B995-5C4E-8DA1-A20A5014E9D5}"/>
              </a:ext>
            </a:extLst>
          </p:cNvPr>
          <p:cNvPicPr>
            <a:picLocks noChangeAspect="1"/>
          </p:cNvPicPr>
          <p:nvPr/>
        </p:nvPicPr>
        <p:blipFill>
          <a:blip r:embed="rId6"/>
          <a:stretch>
            <a:fillRect/>
          </a:stretch>
        </p:blipFill>
        <p:spPr>
          <a:xfrm>
            <a:off x="119353" y="6347913"/>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38"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26" name="Google Shape;326;p38"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27" name="Google Shape;327;p38"/>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rPr dirty="0"/>
              <a:t>Video: </a:t>
            </a:r>
            <a:r>
              <a:rPr lang="hr-HR" dirty="0" err="1"/>
              <a:t>Quizlet</a:t>
            </a:r>
            <a:endParaRPr sz="1800" b="1" i="0" u="none" strike="noStrike" cap="none" dirty="0">
              <a:solidFill>
                <a:schemeClr val="dk1"/>
              </a:solidFill>
              <a:latin typeface="Philosopher"/>
              <a:ea typeface="Philosopher"/>
              <a:cs typeface="Philosopher"/>
              <a:sym typeface="Philosopher"/>
            </a:endParaRPr>
          </a:p>
        </p:txBody>
      </p:sp>
      <p:pic>
        <p:nvPicPr>
          <p:cNvPr id="328" name="Google Shape;328;p38" title="What is Quizlet?"/>
          <p:cNvPicPr preferRelativeResize="0"/>
          <p:nvPr/>
        </p:nvPicPr>
        <p:blipFill rotWithShape="1">
          <a:blip r:embed="rId5">
            <a:alphaModFix/>
          </a:blip>
          <a:srcRect/>
          <a:stretch/>
        </p:blipFill>
        <p:spPr>
          <a:xfrm>
            <a:off x="1757725" y="977875"/>
            <a:ext cx="8676549" cy="4902250"/>
          </a:xfrm>
          <a:prstGeom prst="rect">
            <a:avLst/>
          </a:prstGeom>
          <a:noFill/>
          <a:ln>
            <a:noFill/>
          </a:ln>
        </p:spPr>
      </p:pic>
      <p:pic>
        <p:nvPicPr>
          <p:cNvPr id="2" name="Picture 1">
            <a:extLst>
              <a:ext uri="{FF2B5EF4-FFF2-40B4-BE49-F238E27FC236}">
                <a16:creationId xmlns:a16="http://schemas.microsoft.com/office/drawing/2014/main" id="{3B15BBEB-FB00-8A0D-B5F9-6EB09EFCFE90}"/>
              </a:ext>
            </a:extLst>
          </p:cNvPr>
          <p:cNvPicPr>
            <a:picLocks noChangeAspect="1"/>
          </p:cNvPicPr>
          <p:nvPr/>
        </p:nvPicPr>
        <p:blipFill>
          <a:blip r:embed="rId6"/>
          <a:stretch>
            <a:fillRect/>
          </a:stretch>
        </p:blipFill>
        <p:spPr>
          <a:xfrm>
            <a:off x="119353" y="6347913"/>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p:cTn id="7" dur="1"/>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39" descr="Background pattern  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335" name="Google Shape;335;p39" descr="A picture containing icon  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336" name="Google Shape;336;p39"/>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rPr dirty="0" err="1"/>
              <a:t>Videozapis</a:t>
            </a:r>
            <a:r>
              <a:rPr dirty="0"/>
              <a:t>: </a:t>
            </a:r>
            <a:r>
              <a:rPr lang="hr-HR" dirty="0" err="1"/>
              <a:t>Genially</a:t>
            </a:r>
            <a:endParaRPr sz="1800" b="1" i="0" u="none" strike="noStrike" cap="none" dirty="0">
              <a:solidFill>
                <a:schemeClr val="dk1"/>
              </a:solidFill>
              <a:latin typeface="Philosopher"/>
              <a:ea typeface="Philosopher"/>
              <a:cs typeface="Philosopher"/>
              <a:sym typeface="Philosopher"/>
            </a:endParaRPr>
          </a:p>
        </p:txBody>
      </p:sp>
      <p:pic>
        <p:nvPicPr>
          <p:cNvPr id="337" name="Google Shape;337;p39" title="How to create a genially in 5 steps"/>
          <p:cNvPicPr preferRelativeResize="0"/>
          <p:nvPr/>
        </p:nvPicPr>
        <p:blipFill rotWithShape="1">
          <a:blip r:embed="rId5">
            <a:alphaModFix/>
          </a:blip>
          <a:srcRect/>
          <a:stretch/>
        </p:blipFill>
        <p:spPr>
          <a:xfrm>
            <a:off x="1777478" y="989036"/>
            <a:ext cx="8637041" cy="4879928"/>
          </a:xfrm>
          <a:prstGeom prst="rect">
            <a:avLst/>
          </a:prstGeom>
          <a:noFill/>
          <a:ln>
            <a:noFill/>
          </a:ln>
        </p:spPr>
      </p:pic>
      <p:pic>
        <p:nvPicPr>
          <p:cNvPr id="2" name="Picture 1">
            <a:extLst>
              <a:ext uri="{FF2B5EF4-FFF2-40B4-BE49-F238E27FC236}">
                <a16:creationId xmlns:a16="http://schemas.microsoft.com/office/drawing/2014/main" id="{64DD9C3C-F022-D3FE-9542-B004A04885AA}"/>
              </a:ext>
            </a:extLst>
          </p:cNvPr>
          <p:cNvPicPr>
            <a:picLocks noChangeAspect="1"/>
          </p:cNvPicPr>
          <p:nvPr/>
        </p:nvPicPr>
        <p:blipFill>
          <a:blip r:embed="rId6"/>
          <a:stretch>
            <a:fillRect/>
          </a:stretch>
        </p:blipFill>
        <p:spPr>
          <a:xfrm>
            <a:off x="119353" y="6347913"/>
            <a:ext cx="1252739" cy="328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1"/>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0"/>
          <p:cNvSpPr txBox="1"/>
          <p:nvPr/>
        </p:nvSpPr>
        <p:spPr>
          <a:xfrm>
            <a:off x="2844437" y="518239"/>
            <a:ext cx="6503125" cy="278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400" b="1">
                <a:solidFill>
                  <a:schemeClr val="dk1"/>
                </a:solidFill>
                <a:latin typeface="Philosopher"/>
                <a:ea typeface="Philosopher"/>
                <a:cs typeface="Philosopher"/>
                <a:sym typeface="Philosopher"/>
              </a:defRPr>
            </a:pPr>
            <a:r>
              <a:t>Aktivnost 3: Stvaranje resursa za mikro učenje </a:t>
            </a:r>
            <a:endParaRPr sz="2400" b="1" i="0" u="none" strike="noStrike" cap="none">
              <a:solidFill>
                <a:schemeClr val="dk1"/>
              </a:solidFill>
              <a:latin typeface="Philosopher"/>
              <a:ea typeface="Philosopher"/>
              <a:cs typeface="Philosopher"/>
              <a:sym typeface="Philosopher"/>
            </a:endParaRPr>
          </a:p>
        </p:txBody>
      </p:sp>
      <p:grpSp>
        <p:nvGrpSpPr>
          <p:cNvPr id="344" name="Google Shape;344;p40"/>
          <p:cNvGrpSpPr/>
          <p:nvPr/>
        </p:nvGrpSpPr>
        <p:grpSpPr>
          <a:xfrm>
            <a:off x="5470062" y="1167647"/>
            <a:ext cx="1251876" cy="358096"/>
            <a:chOff x="5470062" y="1167647"/>
            <a:chExt cx="1251876" cy="358096"/>
          </a:xfrm>
        </p:grpSpPr>
        <p:sp>
          <p:nvSpPr>
            <p:cNvPr id="345" name="Google Shape;345;p4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p4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 name="Google Shape;347;p4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48" name="Google Shape;348;p40"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349" name="Google Shape;349;p40"/>
          <p:cNvSpPr txBox="1"/>
          <p:nvPr/>
        </p:nvSpPr>
        <p:spPr>
          <a:xfrm>
            <a:off x="943529" y="1717104"/>
            <a:ext cx="10304939" cy="4524315"/>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00000"/>
              </a:lnSpc>
              <a:spcBef>
                <a:spcPts val="0"/>
              </a:spcBef>
              <a:spcAft>
                <a:spcPts val="0"/>
              </a:spcAft>
              <a:buClr>
                <a:srgbClr val="000000"/>
              </a:buClr>
              <a:buSzPts val="2400"/>
              <a:buFont typeface="Arial"/>
              <a:buAutoNum type="arabicPeriod"/>
              <a:defRPr sz="2400">
                <a:solidFill>
                  <a:srgbClr val="000000"/>
                </a:solidFill>
                <a:latin typeface="Philosopher"/>
                <a:ea typeface="Philosopher"/>
                <a:cs typeface="Philosopher"/>
                <a:sym typeface="Philosopher"/>
              </a:defRPr>
            </a:pPr>
            <a:r>
              <a:t>Podijelite sudionike </a:t>
            </a:r>
            <a:r>
              <a:rPr b="1"/>
              <a:t>u male grupe od 3-5 osoba.</a:t>
            </a:r>
            <a:endParaRPr/>
          </a:p>
          <a:p>
            <a:pPr marL="457200" marR="0" lvl="0" indent="-30480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Philosopher"/>
              <a:ea typeface="Philosopher"/>
              <a:cs typeface="Philosopher"/>
              <a:sym typeface="Philosopher"/>
            </a:endParaRPr>
          </a:p>
          <a:p>
            <a:pPr marL="457200" marR="0" lvl="0" indent="-457200" algn="just" rtl="0">
              <a:lnSpc>
                <a:spcPct val="100000"/>
              </a:lnSpc>
              <a:spcBef>
                <a:spcPts val="0"/>
              </a:spcBef>
              <a:spcAft>
                <a:spcPts val="0"/>
              </a:spcAft>
              <a:buClr>
                <a:srgbClr val="000000"/>
              </a:buClr>
              <a:buSzPts val="2400"/>
              <a:buFont typeface="Arial"/>
              <a:buAutoNum type="arabicPeriod"/>
              <a:defRPr sz="2400">
                <a:solidFill>
                  <a:srgbClr val="000000"/>
                </a:solidFill>
                <a:latin typeface="Philosopher"/>
                <a:ea typeface="Philosopher"/>
                <a:cs typeface="Philosopher"/>
                <a:sym typeface="Philosopher"/>
              </a:defRPr>
            </a:pPr>
            <a:r>
              <a:t>Svakoj grupi dajte </a:t>
            </a:r>
            <a:r>
              <a:rPr b="1"/>
              <a:t>određenu temu ili predmetno područje povezano s niskokvalificiranim odraslim osobama</a:t>
            </a:r>
            <a:r>
              <a:t> na koje će se usredotočiti za svoj resurs za mikro učenje. Primjeri mogu uključivati osnovnu financijsku pismenost, digitalne vještine, zdravlje i dobrobit ili komunikaciju na radnom mjestu.</a:t>
            </a:r>
          </a:p>
          <a:p>
            <a:pPr marL="457200" marR="0" lvl="0" indent="-30480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Philosopher"/>
              <a:ea typeface="Philosopher"/>
              <a:cs typeface="Philosopher"/>
              <a:sym typeface="Philosopher"/>
            </a:endParaRPr>
          </a:p>
          <a:p>
            <a:pPr marL="457200" marR="0" lvl="0" indent="-457200" algn="just" rtl="0">
              <a:lnSpc>
                <a:spcPct val="100000"/>
              </a:lnSpc>
              <a:spcBef>
                <a:spcPts val="0"/>
              </a:spcBef>
              <a:spcAft>
                <a:spcPts val="0"/>
              </a:spcAft>
              <a:buClr>
                <a:srgbClr val="000000"/>
              </a:buClr>
              <a:buSzPts val="2400"/>
              <a:buFont typeface="Arial"/>
              <a:buAutoNum type="arabicPeriod"/>
              <a:defRPr sz="2400">
                <a:solidFill>
                  <a:srgbClr val="000000"/>
                </a:solidFill>
                <a:latin typeface="Philosopher"/>
                <a:ea typeface="Philosopher"/>
                <a:cs typeface="Philosopher"/>
                <a:sym typeface="Philosopher"/>
              </a:defRPr>
            </a:pPr>
            <a:r>
              <a:t>Objasnite da je cilj aktivnosti da svaka grupa </a:t>
            </a:r>
            <a:r>
              <a:rPr b="1"/>
              <a:t>zajednički osmisli i stvori resurs za mikro učenje </a:t>
            </a:r>
            <a:r>
              <a:t>o dodijeljenoj temi pomoću digitalnog alata ili platforme po vlastitom izboru.</a:t>
            </a:r>
          </a:p>
          <a:p>
            <a:pPr marL="457200" marR="0" lvl="0" indent="-30480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Philosopher"/>
              <a:ea typeface="Philosopher"/>
              <a:cs typeface="Philosopher"/>
              <a:sym typeface="Philosopher"/>
            </a:endParaRPr>
          </a:p>
          <a:p>
            <a:pPr marL="457200" marR="0" lvl="0" indent="-457200" algn="just" rtl="0">
              <a:lnSpc>
                <a:spcPct val="100000"/>
              </a:lnSpc>
              <a:spcBef>
                <a:spcPts val="0"/>
              </a:spcBef>
              <a:spcAft>
                <a:spcPts val="0"/>
              </a:spcAft>
              <a:buClr>
                <a:srgbClr val="000000"/>
              </a:buClr>
              <a:buSzPts val="2400"/>
              <a:buFont typeface="Arial"/>
              <a:buAutoNum type="arabicPeriod"/>
              <a:defRPr sz="2400">
                <a:solidFill>
                  <a:srgbClr val="000000"/>
                </a:solidFill>
                <a:latin typeface="Philosopher"/>
                <a:ea typeface="Philosopher"/>
                <a:cs typeface="Philosopher"/>
                <a:sym typeface="Philosopher"/>
              </a:defRPr>
            </a:pPr>
            <a:r>
              <a:t>Odredite vrijeme za sljedeće korake koji su objašnjeni </a:t>
            </a:r>
            <a:r>
              <a:rPr b="1"/>
              <a:t>na sljedećem slajdu</a:t>
            </a:r>
            <a:r>
              <a:t>.</a:t>
            </a:r>
            <a:endParaRPr sz="2400" b="0" i="1" u="none" strike="noStrike" cap="none">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A23077FD-0029-8AFA-E08C-66F0E90F2B48}"/>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p:nvPr/>
        </p:nvSpPr>
        <p:spPr>
          <a:xfrm>
            <a:off x="0" y="0"/>
            <a:ext cx="5486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14"/>
          <p:cNvSpPr txBox="1"/>
          <p:nvPr/>
        </p:nvSpPr>
        <p:spPr>
          <a:xfrm rot="-5400000">
            <a:off x="-70631" y="3152001"/>
            <a:ext cx="312258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defRPr sz="2400" b="1">
                <a:solidFill>
                  <a:schemeClr val="dk1"/>
                </a:solidFill>
                <a:latin typeface="Philosopher"/>
                <a:ea typeface="Philosopher"/>
                <a:cs typeface="Philosopher"/>
                <a:sym typeface="Philosopher"/>
              </a:defRPr>
            </a:pPr>
            <a:r>
              <a:t>SADRŽAJ</a:t>
            </a:r>
            <a:endParaRPr sz="2400" b="1" i="0" u="none" strike="noStrike" cap="none">
              <a:solidFill>
                <a:schemeClr val="dk1"/>
              </a:solidFill>
              <a:latin typeface="Philosopher"/>
              <a:ea typeface="Philosopher"/>
              <a:cs typeface="Philosopher"/>
              <a:sym typeface="Philosopher"/>
            </a:endParaRPr>
          </a:p>
        </p:txBody>
      </p:sp>
      <p:sp>
        <p:nvSpPr>
          <p:cNvPr id="67" name="Google Shape;67;p14"/>
          <p:cNvSpPr txBox="1"/>
          <p:nvPr/>
        </p:nvSpPr>
        <p:spPr>
          <a:xfrm>
            <a:off x="6693525" y="1559930"/>
            <a:ext cx="436636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b="1">
                <a:solidFill>
                  <a:schemeClr val="dk1"/>
                </a:solidFill>
                <a:latin typeface="Philosopher"/>
                <a:ea typeface="Philosopher"/>
                <a:cs typeface="Philosopher"/>
                <a:sym typeface="Philosopher"/>
              </a:defRPr>
            </a:pPr>
            <a:r>
              <a:rPr dirty="0"/>
              <a:t>1. </a:t>
            </a:r>
            <a:r>
              <a:rPr dirty="0" err="1"/>
              <a:t>dio</a:t>
            </a:r>
            <a:r>
              <a:rPr dirty="0"/>
              <a:t> – </a:t>
            </a:r>
            <a:r>
              <a:rPr dirty="0" err="1"/>
              <a:t>Uvod</a:t>
            </a:r>
            <a:r>
              <a:rPr dirty="0"/>
              <a:t> </a:t>
            </a:r>
            <a:r>
              <a:rPr dirty="0" err="1"/>
              <a:t>i</a:t>
            </a:r>
            <a:r>
              <a:rPr dirty="0"/>
              <a:t> </a:t>
            </a:r>
            <a:r>
              <a:rPr lang="hr-HR" dirty="0"/>
              <a:t>aktivnost ledolomca</a:t>
            </a:r>
            <a:endParaRPr sz="1800" b="1" i="0" u="none" strike="noStrike" cap="none" dirty="0">
              <a:solidFill>
                <a:schemeClr val="dk1"/>
              </a:solidFill>
              <a:latin typeface="Philosopher"/>
              <a:ea typeface="Philosopher"/>
              <a:cs typeface="Philosopher"/>
              <a:sym typeface="Philosopher"/>
            </a:endParaRPr>
          </a:p>
        </p:txBody>
      </p:sp>
      <p:sp>
        <p:nvSpPr>
          <p:cNvPr id="68" name="Google Shape;68;p14"/>
          <p:cNvSpPr/>
          <p:nvPr/>
        </p:nvSpPr>
        <p:spPr>
          <a:xfrm rot="5400000">
            <a:off x="6435630" y="1594423"/>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14"/>
          <p:cNvSpPr txBox="1"/>
          <p:nvPr/>
        </p:nvSpPr>
        <p:spPr>
          <a:xfrm>
            <a:off x="6700063" y="2026092"/>
            <a:ext cx="4954189"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b="1">
                <a:solidFill>
                  <a:schemeClr val="dk1"/>
                </a:solidFill>
                <a:latin typeface="Philosopher"/>
                <a:ea typeface="Philosopher"/>
                <a:cs typeface="Philosopher"/>
                <a:sym typeface="Philosopher"/>
              </a:defRPr>
            </a:pPr>
            <a:r>
              <a:t>2. dio – Pregled mikro-učenja i njegovih prednosti </a:t>
            </a:r>
            <a:endParaRPr sz="1800" b="1" i="0" u="none" strike="noStrike" cap="none">
              <a:solidFill>
                <a:schemeClr val="dk1"/>
              </a:solidFill>
              <a:latin typeface="Philosopher"/>
              <a:ea typeface="Philosopher"/>
              <a:cs typeface="Philosopher"/>
              <a:sym typeface="Philosopher"/>
            </a:endParaRPr>
          </a:p>
        </p:txBody>
      </p:sp>
      <p:sp>
        <p:nvSpPr>
          <p:cNvPr id="70" name="Google Shape;70;p14"/>
          <p:cNvSpPr/>
          <p:nvPr/>
        </p:nvSpPr>
        <p:spPr>
          <a:xfrm rot="5400000">
            <a:off x="6442168" y="2116705"/>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14"/>
          <p:cNvSpPr txBox="1"/>
          <p:nvPr/>
        </p:nvSpPr>
        <p:spPr>
          <a:xfrm>
            <a:off x="6700063" y="2777290"/>
            <a:ext cx="53475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b="1">
                <a:solidFill>
                  <a:schemeClr val="dk1"/>
                </a:solidFill>
                <a:latin typeface="Philosopher"/>
                <a:ea typeface="Philosopher"/>
                <a:cs typeface="Philosopher"/>
                <a:sym typeface="Philosopher"/>
              </a:defRPr>
            </a:pPr>
            <a:r>
              <a:t>3. dio – Digitalni alati i platforme za stvaranje resursa za mikro učenje</a:t>
            </a:r>
            <a:endParaRPr sz="1800" b="1" i="0" u="none" strike="noStrike" cap="none">
              <a:solidFill>
                <a:schemeClr val="dk1"/>
              </a:solidFill>
              <a:latin typeface="Philosopher"/>
              <a:ea typeface="Philosopher"/>
              <a:cs typeface="Philosopher"/>
              <a:sym typeface="Philosopher"/>
            </a:endParaRPr>
          </a:p>
        </p:txBody>
      </p:sp>
      <p:sp>
        <p:nvSpPr>
          <p:cNvPr id="72" name="Google Shape;72;p14"/>
          <p:cNvSpPr/>
          <p:nvPr/>
        </p:nvSpPr>
        <p:spPr>
          <a:xfrm rot="5400000">
            <a:off x="6435630" y="2812432"/>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14"/>
          <p:cNvSpPr txBox="1"/>
          <p:nvPr/>
        </p:nvSpPr>
        <p:spPr>
          <a:xfrm>
            <a:off x="6700064" y="3649175"/>
            <a:ext cx="495418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b="1">
                <a:solidFill>
                  <a:schemeClr val="dk1"/>
                </a:solidFill>
                <a:latin typeface="Philosopher"/>
                <a:ea typeface="Philosopher"/>
                <a:cs typeface="Philosopher"/>
                <a:sym typeface="Philosopher"/>
              </a:defRPr>
            </a:pPr>
            <a:r>
              <a:t>Dio 4. - Rješavanje zajedničkih izazova i prepreka usvajanju mikroučenja</a:t>
            </a:r>
            <a:endParaRPr sz="1800" b="1" i="0" u="none" strike="noStrike" cap="none">
              <a:solidFill>
                <a:schemeClr val="dk1"/>
              </a:solidFill>
              <a:latin typeface="Philosopher"/>
              <a:ea typeface="Philosopher"/>
              <a:cs typeface="Philosopher"/>
              <a:sym typeface="Philosopher"/>
            </a:endParaRPr>
          </a:p>
        </p:txBody>
      </p:sp>
      <p:sp>
        <p:nvSpPr>
          <p:cNvPr id="74" name="Google Shape;74;p14"/>
          <p:cNvSpPr/>
          <p:nvPr/>
        </p:nvSpPr>
        <p:spPr>
          <a:xfrm rot="5400000">
            <a:off x="6442168" y="3668278"/>
            <a:ext cx="276998" cy="238792"/>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5" name="Google Shape;75;p14" descr="A picture containing yellow, person  Description automatically generated"/>
          <p:cNvPicPr preferRelativeResize="0">
            <a:picLocks noGrp="1"/>
          </p:cNvPicPr>
          <p:nvPr>
            <p:ph type="pic" idx="2"/>
          </p:nvPr>
        </p:nvPicPr>
        <p:blipFill rotWithShape="1">
          <a:blip r:embed="rId3">
            <a:alphaModFix/>
          </a:blip>
          <a:srcRect l="26728" r="26728"/>
          <a:stretch/>
        </p:blipFill>
        <p:spPr>
          <a:xfrm>
            <a:off x="2100263" y="573088"/>
            <a:ext cx="3995737" cy="5711825"/>
          </a:xfrm>
          <a:prstGeom prst="rect">
            <a:avLst/>
          </a:prstGeom>
          <a:noFill/>
          <a:ln>
            <a:noFill/>
          </a:ln>
        </p:spPr>
      </p:pic>
      <p:pic>
        <p:nvPicPr>
          <p:cNvPr id="76" name="Google Shape;76;p14" descr="A picture containing icon  Description automatically generated"/>
          <p:cNvPicPr preferRelativeResize="0"/>
          <p:nvPr/>
        </p:nvPicPr>
        <p:blipFill rotWithShape="1">
          <a:blip r:embed="rId4">
            <a:alphaModFix/>
          </a:blip>
          <a:srcRect/>
          <a:stretch/>
        </p:blipFill>
        <p:spPr>
          <a:xfrm>
            <a:off x="10198706" y="-127565"/>
            <a:ext cx="2386989" cy="1687495"/>
          </a:xfrm>
          <a:prstGeom prst="rect">
            <a:avLst/>
          </a:prstGeom>
          <a:noFill/>
          <a:ln>
            <a:noFill/>
          </a:ln>
        </p:spPr>
      </p:pic>
      <p:pic>
        <p:nvPicPr>
          <p:cNvPr id="2" name="Picture 1">
            <a:extLst>
              <a:ext uri="{FF2B5EF4-FFF2-40B4-BE49-F238E27FC236}">
                <a16:creationId xmlns:a16="http://schemas.microsoft.com/office/drawing/2014/main" id="{FF760A63-A98B-EDE3-204D-D98C9D7CAC29}"/>
              </a:ext>
            </a:extLst>
          </p:cNvPr>
          <p:cNvPicPr>
            <a:picLocks noChangeAspect="1"/>
          </p:cNvPicPr>
          <p:nvPr/>
        </p:nvPicPr>
        <p:blipFill>
          <a:blip r:embed="rId5"/>
          <a:stretch>
            <a:fillRect/>
          </a:stretch>
        </p:blipFill>
        <p:spPr>
          <a:xfrm>
            <a:off x="119353" y="6347913"/>
            <a:ext cx="1252739" cy="32874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1"/>
          <p:cNvSpPr txBox="1"/>
          <p:nvPr/>
        </p:nvSpPr>
        <p:spPr>
          <a:xfrm>
            <a:off x="4671492" y="71706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endParaRPr sz="1800" b="1" i="0" u="none" strike="noStrike" cap="none">
              <a:solidFill>
                <a:schemeClr val="dk1"/>
              </a:solidFill>
              <a:latin typeface="Philosopher"/>
              <a:ea typeface="Philosopher"/>
              <a:cs typeface="Philosopher"/>
              <a:sym typeface="Philosopher"/>
            </a:endParaRPr>
          </a:p>
        </p:txBody>
      </p:sp>
      <p:sp>
        <p:nvSpPr>
          <p:cNvPr id="356" name="Google Shape;356;p41"/>
          <p:cNvSpPr/>
          <p:nvPr/>
        </p:nvSpPr>
        <p:spPr>
          <a:xfrm>
            <a:off x="634516" y="717063"/>
            <a:ext cx="3534172" cy="614093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 name="Google Shape;357;p41"/>
          <p:cNvSpPr/>
          <p:nvPr/>
        </p:nvSpPr>
        <p:spPr>
          <a:xfrm>
            <a:off x="4552070" y="774896"/>
            <a:ext cx="3975912" cy="6140937"/>
          </a:xfrm>
          <a:prstGeom prst="rect">
            <a:avLst/>
          </a:prstGeom>
          <a:solidFill>
            <a:srgbClr val="C59A00">
              <a:alpha val="69411"/>
            </a:srgbClr>
          </a:solidFill>
          <a:ln>
            <a:noFill/>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pPr>
            <a:endParaRPr sz="1400" b="1" i="0" u="none" strike="noStrike" cap="none">
              <a:solidFill>
                <a:schemeClr val="dk1"/>
              </a:solidFill>
              <a:latin typeface="Arial"/>
              <a:ea typeface="Arial"/>
              <a:cs typeface="Arial"/>
              <a:sym typeface="Arial"/>
            </a:endParaRPr>
          </a:p>
          <a:p>
            <a:pPr marL="0" marR="0" lvl="0" indent="0" algn="ctr" rtl="0">
              <a:lnSpc>
                <a:spcPct val="150000"/>
              </a:lnSpc>
              <a:spcBef>
                <a:spcPts val="0"/>
              </a:spcBef>
              <a:spcAft>
                <a:spcPts val="0"/>
              </a:spcAft>
              <a:buClr>
                <a:srgbClr val="000000"/>
              </a:buClr>
              <a:buSzPts val="1400"/>
              <a:buFont typeface="Arial"/>
              <a:buNone/>
              <a:defRPr sz="1400" b="1">
                <a:solidFill>
                  <a:schemeClr val="dk1"/>
                </a:solidFill>
                <a:latin typeface="Arial"/>
                <a:ea typeface="Arial"/>
                <a:cs typeface="Arial"/>
                <a:sym typeface="Arial"/>
              </a:defRPr>
            </a:pPr>
            <a:r>
              <a:t>Izrada</a:t>
            </a:r>
          </a:p>
          <a:p>
            <a:pPr marL="285750" marR="0" lvl="0" indent="-285750" algn="just" rtl="0">
              <a:lnSpc>
                <a:spcPct val="150000"/>
              </a:lnSpc>
              <a:spcBef>
                <a:spcPts val="0"/>
              </a:spcBef>
              <a:spcAft>
                <a:spcPts val="0"/>
              </a:spcAft>
              <a:buClr>
                <a:srgbClr val="000000"/>
              </a:buClr>
              <a:buSzPts val="1400"/>
              <a:buFont typeface="Arial"/>
              <a:buChar char="•"/>
              <a:defRPr sz="1400">
                <a:solidFill>
                  <a:srgbClr val="000000"/>
                </a:solidFill>
                <a:latin typeface="Arial"/>
                <a:ea typeface="Arial"/>
                <a:cs typeface="Arial"/>
                <a:sym typeface="Arial"/>
              </a:defRPr>
            </a:pPr>
            <a:r>
              <a:t>Uputite grupe da koriste svoj odabrani digitalni alat ili platformu za stvaranje resursa za mikro učenje. Mogu razviti slajdove, interaktivne module, videozapise, kvizove ili bilo koji drugi format koji odgovara njihovom sadržaju i mogućnostima alata/platforme.</a:t>
            </a:r>
          </a:p>
          <a:p>
            <a:pPr marL="285750" marR="0" lvl="0" indent="-285750" algn="just" rtl="0">
              <a:lnSpc>
                <a:spcPct val="150000"/>
              </a:lnSpc>
              <a:spcBef>
                <a:spcPts val="0"/>
              </a:spcBef>
              <a:spcAft>
                <a:spcPts val="0"/>
              </a:spcAft>
              <a:buClr>
                <a:srgbClr val="000000"/>
              </a:buClr>
              <a:buSzPts val="1400"/>
              <a:buFont typeface="Arial"/>
              <a:buChar char="•"/>
              <a:defRPr sz="1400">
                <a:solidFill>
                  <a:srgbClr val="000000"/>
                </a:solidFill>
                <a:latin typeface="Arial"/>
                <a:ea typeface="Arial"/>
                <a:cs typeface="Arial"/>
                <a:sym typeface="Arial"/>
              </a:defRPr>
            </a:pPr>
            <a:r>
              <a:t>Potaknite ih da koriste multimedijske elemente kao što su slike, videozapisi i zvuk kako bi poboljšali iskustvo učenja.</a:t>
            </a:r>
          </a:p>
          <a:p>
            <a:pPr marL="285750" marR="0" lvl="0" indent="-285750" algn="just" rtl="0">
              <a:lnSpc>
                <a:spcPct val="150000"/>
              </a:lnSpc>
              <a:spcBef>
                <a:spcPts val="0"/>
              </a:spcBef>
              <a:spcAft>
                <a:spcPts val="0"/>
              </a:spcAft>
              <a:buClr>
                <a:srgbClr val="000000"/>
              </a:buClr>
              <a:buSzPts val="1400"/>
              <a:buFont typeface="Arial"/>
              <a:buChar char="•"/>
              <a:defRPr sz="1400">
                <a:solidFill>
                  <a:srgbClr val="000000"/>
                </a:solidFill>
                <a:latin typeface="Arial"/>
                <a:ea typeface="Arial"/>
                <a:cs typeface="Arial"/>
                <a:sym typeface="Arial"/>
              </a:defRPr>
            </a:pPr>
            <a:r>
              <a:t>Podsjetite sudionike da osiguraju da je resurs vizualno privlačan, dostupan i usklađen s ciljevima učenja utvrđenim u fazi planiranja.</a:t>
            </a:r>
            <a:endParaRPr sz="1400" b="0" i="0" u="none" strike="noStrike" cap="none">
              <a:solidFill>
                <a:srgbClr val="000000"/>
              </a:solidFill>
              <a:latin typeface="Arial"/>
              <a:ea typeface="Arial"/>
              <a:cs typeface="Arial"/>
              <a:sym typeface="Arial"/>
            </a:endParaRPr>
          </a:p>
        </p:txBody>
      </p:sp>
      <p:sp>
        <p:nvSpPr>
          <p:cNvPr id="358" name="Google Shape;358;p41"/>
          <p:cNvSpPr/>
          <p:nvPr/>
        </p:nvSpPr>
        <p:spPr>
          <a:xfrm>
            <a:off x="8751107" y="1557933"/>
            <a:ext cx="3018528" cy="533836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9" name="Google Shape;359;p41"/>
          <p:cNvSpPr txBox="1"/>
          <p:nvPr/>
        </p:nvSpPr>
        <p:spPr>
          <a:xfrm>
            <a:off x="8877574" y="2946562"/>
            <a:ext cx="2657677" cy="3159829"/>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defRPr sz="1400" b="1">
                <a:solidFill>
                  <a:srgbClr val="000000"/>
                </a:solidFill>
                <a:latin typeface="Arial"/>
                <a:ea typeface="Arial"/>
                <a:cs typeface="Arial"/>
                <a:sym typeface="Arial"/>
              </a:defRPr>
            </a:pPr>
            <a:r>
              <a:t>PREGLED</a:t>
            </a:r>
            <a:endParaRPr sz="1400" b="0" i="0" u="none" strike="noStrike" cap="none">
              <a:solidFill>
                <a:srgbClr val="000000"/>
              </a:solidFill>
              <a:latin typeface="Arial"/>
              <a:ea typeface="Arial"/>
              <a:cs typeface="Arial"/>
              <a:sym typeface="Arial"/>
            </a:endParaRPr>
          </a:p>
          <a:p>
            <a:pPr marL="171450" marR="0" lvl="0" indent="-171450" algn="just" rtl="0">
              <a:lnSpc>
                <a:spcPct val="150000"/>
              </a:lnSpc>
              <a:spcBef>
                <a:spcPts val="0"/>
              </a:spcBef>
              <a:spcAft>
                <a:spcPts val="0"/>
              </a:spcAft>
              <a:buClr>
                <a:srgbClr val="000000"/>
              </a:buClr>
              <a:buSzPts val="1400"/>
              <a:buFont typeface="Arial"/>
              <a:buChar char="•"/>
              <a:defRPr sz="1400">
                <a:solidFill>
                  <a:srgbClr val="000000"/>
                </a:solidFill>
                <a:latin typeface="Arial"/>
                <a:ea typeface="Arial"/>
                <a:cs typeface="Arial"/>
                <a:sym typeface="Arial"/>
              </a:defRPr>
            </a:pPr>
            <a:r>
              <a:t>Savjetujte grupe da pregledaju svoje resurse za mikro učenje i izvrše potrebne revizije ili poboljšanja.</a:t>
            </a:r>
          </a:p>
          <a:p>
            <a:pPr marL="171450" marR="0" lvl="0" indent="-171450" algn="just" rtl="0">
              <a:lnSpc>
                <a:spcPct val="150000"/>
              </a:lnSpc>
              <a:spcBef>
                <a:spcPts val="0"/>
              </a:spcBef>
              <a:spcAft>
                <a:spcPts val="0"/>
              </a:spcAft>
              <a:buClr>
                <a:srgbClr val="000000"/>
              </a:buClr>
              <a:buSzPts val="1400"/>
              <a:buFont typeface="Arial"/>
              <a:buChar char="•"/>
              <a:defRPr sz="1400">
                <a:solidFill>
                  <a:srgbClr val="000000"/>
                </a:solidFill>
                <a:latin typeface="Arial"/>
                <a:ea typeface="Arial"/>
                <a:cs typeface="Arial"/>
                <a:sym typeface="Arial"/>
              </a:defRPr>
            </a:pPr>
            <a:r>
              <a:t>Potaknite ih da provjere jasnoću, točnost i dosljednost sadržaja, kao i da testiraju sve interaktivne elemente ili aktivnosti.</a:t>
            </a:r>
            <a:endParaRPr sz="1400" b="0" i="0" u="none" strike="noStrike" cap="none">
              <a:solidFill>
                <a:srgbClr val="000000"/>
              </a:solidFill>
              <a:latin typeface="Arial"/>
              <a:ea typeface="Arial"/>
              <a:cs typeface="Arial"/>
              <a:sym typeface="Arial"/>
            </a:endParaRPr>
          </a:p>
        </p:txBody>
      </p:sp>
      <p:sp>
        <p:nvSpPr>
          <p:cNvPr id="360" name="Google Shape;360;p41"/>
          <p:cNvSpPr txBox="1"/>
          <p:nvPr/>
        </p:nvSpPr>
        <p:spPr>
          <a:xfrm>
            <a:off x="656749" y="1974068"/>
            <a:ext cx="3195583" cy="3159829"/>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400"/>
              <a:buFont typeface="Arial"/>
              <a:buNone/>
              <a:defRPr sz="1400" b="1">
                <a:solidFill>
                  <a:schemeClr val="dk1"/>
                </a:solidFill>
                <a:latin typeface="Arial"/>
                <a:ea typeface="Arial"/>
                <a:cs typeface="Arial"/>
                <a:sym typeface="Arial"/>
              </a:defRPr>
            </a:pPr>
            <a:r>
              <a:t>PLANIRANJE</a:t>
            </a:r>
          </a:p>
          <a:p>
            <a:pPr marL="285750" marR="0" lvl="0" indent="-285750" algn="just" rtl="0">
              <a:lnSpc>
                <a:spcPct val="150000"/>
              </a:lnSpc>
              <a:spcBef>
                <a:spcPts val="0"/>
              </a:spcBef>
              <a:spcAft>
                <a:spcPts val="0"/>
              </a:spcAft>
              <a:buClr>
                <a:srgbClr val="000000"/>
              </a:buClr>
              <a:buSzPts val="1400"/>
              <a:buFont typeface="Arial"/>
              <a:buChar char="•"/>
              <a:defRPr sz="1400">
                <a:solidFill>
                  <a:srgbClr val="000000"/>
                </a:solidFill>
                <a:latin typeface="Arial"/>
                <a:ea typeface="Arial"/>
                <a:cs typeface="Arial"/>
                <a:sym typeface="Arial"/>
              </a:defRPr>
            </a:pPr>
            <a:r>
              <a:t>Potaknite grupe na brainstorming i navedite ključne koncepte, ciljeve učenja i strukturu svojih resursa za mikro učenje.</a:t>
            </a:r>
          </a:p>
          <a:p>
            <a:pPr marL="285750" marR="0" lvl="0" indent="-285750" algn="just" rtl="0">
              <a:lnSpc>
                <a:spcPct val="150000"/>
              </a:lnSpc>
              <a:spcBef>
                <a:spcPts val="0"/>
              </a:spcBef>
              <a:spcAft>
                <a:spcPts val="0"/>
              </a:spcAft>
              <a:buClr>
                <a:srgbClr val="000000"/>
              </a:buClr>
              <a:buSzPts val="1400"/>
              <a:buFont typeface="Arial"/>
              <a:buChar char="•"/>
              <a:defRPr sz="1400">
                <a:solidFill>
                  <a:srgbClr val="000000"/>
                </a:solidFill>
                <a:latin typeface="Arial"/>
                <a:ea typeface="Arial"/>
                <a:cs typeface="Arial"/>
                <a:sym typeface="Arial"/>
              </a:defRPr>
            </a:pPr>
            <a:r>
              <a:t>Savjetujte im da uzmu u obzir ciljanu publiku, ishode učenja i sve specifične izazove ili potrebe niskokvalificiranih odraslih osoba.</a:t>
            </a:r>
          </a:p>
          <a:p>
            <a:pPr marL="285750" marR="0" lvl="0" indent="-285750" algn="just" rtl="0">
              <a:lnSpc>
                <a:spcPct val="150000"/>
              </a:lnSpc>
              <a:spcBef>
                <a:spcPts val="0"/>
              </a:spcBef>
              <a:spcAft>
                <a:spcPts val="0"/>
              </a:spcAft>
              <a:buClr>
                <a:srgbClr val="000000"/>
              </a:buClr>
              <a:buSzPts val="1400"/>
              <a:buFont typeface="Arial"/>
              <a:buChar char="•"/>
              <a:defRPr sz="1400">
                <a:solidFill>
                  <a:srgbClr val="000000"/>
                </a:solidFill>
                <a:latin typeface="Arial"/>
                <a:ea typeface="Arial"/>
                <a:cs typeface="Arial"/>
                <a:sym typeface="Arial"/>
              </a:defRPr>
            </a:pPr>
            <a:r>
              <a:t>Podsjetite ih da resurs budu sažeti, privlačni i usredotočeni na pružanje učenja veličine ugriza.</a:t>
            </a:r>
            <a:endParaRPr sz="1400" b="0" i="0" u="none" strike="noStrike" cap="none">
              <a:solidFill>
                <a:srgbClr val="000000"/>
              </a:solidFill>
              <a:latin typeface="Arial"/>
              <a:ea typeface="Arial"/>
              <a:cs typeface="Arial"/>
              <a:sym typeface="Arial"/>
            </a:endParaRPr>
          </a:p>
        </p:txBody>
      </p:sp>
      <p:grpSp>
        <p:nvGrpSpPr>
          <p:cNvPr id="361" name="Google Shape;361;p41"/>
          <p:cNvGrpSpPr/>
          <p:nvPr/>
        </p:nvGrpSpPr>
        <p:grpSpPr>
          <a:xfrm>
            <a:off x="6096000" y="967121"/>
            <a:ext cx="813415" cy="744691"/>
            <a:chOff x="4841896" y="4468827"/>
            <a:chExt cx="469910" cy="430209"/>
          </a:xfrm>
        </p:grpSpPr>
        <p:sp>
          <p:nvSpPr>
            <p:cNvPr id="362" name="Google Shape;362;p41"/>
            <p:cNvSpPr/>
            <p:nvPr/>
          </p:nvSpPr>
          <p:spPr>
            <a:xfrm>
              <a:off x="5046684" y="4810140"/>
              <a:ext cx="60326" cy="14288"/>
            </a:xfrm>
            <a:custGeom>
              <a:avLst/>
              <a:gdLst/>
              <a:ahLst/>
              <a:cxnLst/>
              <a:rect l="l" t="t" r="r" b="b"/>
              <a:pathLst>
                <a:path w="1693" h="424" extrusionOk="0">
                  <a:moveTo>
                    <a:pt x="1481" y="0"/>
                  </a:moveTo>
                  <a:lnTo>
                    <a:pt x="211" y="0"/>
                  </a:lnTo>
                  <a:cubicBezTo>
                    <a:pt x="94" y="0"/>
                    <a:pt x="0" y="95"/>
                    <a:pt x="0" y="212"/>
                  </a:cubicBezTo>
                  <a:cubicBezTo>
                    <a:pt x="0" y="329"/>
                    <a:pt x="94" y="424"/>
                    <a:pt x="211" y="424"/>
                  </a:cubicBezTo>
                  <a:lnTo>
                    <a:pt x="1481" y="424"/>
                  </a:lnTo>
                  <a:cubicBezTo>
                    <a:pt x="1598" y="424"/>
                    <a:pt x="1693" y="329"/>
                    <a:pt x="1693" y="212"/>
                  </a:cubicBezTo>
                  <a:cubicBezTo>
                    <a:pt x="1693" y="95"/>
                    <a:pt x="1598" y="0"/>
                    <a:pt x="1481"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3" name="Google Shape;363;p41"/>
            <p:cNvSpPr/>
            <p:nvPr/>
          </p:nvSpPr>
          <p:spPr>
            <a:xfrm>
              <a:off x="4841896" y="4511689"/>
              <a:ext cx="469910" cy="387347"/>
            </a:xfrm>
            <a:custGeom>
              <a:avLst/>
              <a:gdLst/>
              <a:ahLst/>
              <a:cxnLst/>
              <a:rect l="l" t="t" r="r" b="b"/>
              <a:pathLst>
                <a:path w="13264" h="10966" extrusionOk="0">
                  <a:moveTo>
                    <a:pt x="13263" y="9463"/>
                  </a:moveTo>
                  <a:cubicBezTo>
                    <a:pt x="13263" y="9455"/>
                    <a:pt x="13261" y="9447"/>
                    <a:pt x="13259" y="9438"/>
                  </a:cubicBezTo>
                  <a:cubicBezTo>
                    <a:pt x="13259" y="9437"/>
                    <a:pt x="13258" y="9435"/>
                    <a:pt x="13258" y="9433"/>
                  </a:cubicBezTo>
                  <a:cubicBezTo>
                    <a:pt x="13256" y="9426"/>
                    <a:pt x="13254" y="9420"/>
                    <a:pt x="13252" y="9414"/>
                  </a:cubicBezTo>
                  <a:cubicBezTo>
                    <a:pt x="13251" y="9412"/>
                    <a:pt x="13251" y="9410"/>
                    <a:pt x="13250" y="9408"/>
                  </a:cubicBezTo>
                  <a:cubicBezTo>
                    <a:pt x="13247" y="9401"/>
                    <a:pt x="13244" y="9394"/>
                    <a:pt x="13240" y="9387"/>
                  </a:cubicBezTo>
                  <a:cubicBezTo>
                    <a:pt x="13240" y="9386"/>
                    <a:pt x="13240" y="9386"/>
                    <a:pt x="13240" y="9385"/>
                  </a:cubicBezTo>
                  <a:cubicBezTo>
                    <a:pt x="13239" y="9383"/>
                    <a:pt x="12065" y="7174"/>
                    <a:pt x="12065" y="7174"/>
                  </a:cubicBezTo>
                  <a:lnTo>
                    <a:pt x="12065" y="1409"/>
                  </a:lnTo>
                  <a:cubicBezTo>
                    <a:pt x="12065" y="1292"/>
                    <a:pt x="11970" y="1197"/>
                    <a:pt x="11853" y="1197"/>
                  </a:cubicBezTo>
                  <a:cubicBezTo>
                    <a:pt x="11737" y="1197"/>
                    <a:pt x="11642" y="1292"/>
                    <a:pt x="11642" y="1409"/>
                  </a:cubicBezTo>
                  <a:lnTo>
                    <a:pt x="11642" y="7015"/>
                  </a:lnTo>
                  <a:lnTo>
                    <a:pt x="1623" y="7015"/>
                  </a:lnTo>
                  <a:lnTo>
                    <a:pt x="1623" y="1058"/>
                  </a:lnTo>
                  <a:cubicBezTo>
                    <a:pt x="1623" y="708"/>
                    <a:pt x="1908" y="423"/>
                    <a:pt x="2258" y="423"/>
                  </a:cubicBezTo>
                  <a:lnTo>
                    <a:pt x="10656" y="423"/>
                  </a:lnTo>
                  <a:cubicBezTo>
                    <a:pt x="10773" y="423"/>
                    <a:pt x="10868" y="329"/>
                    <a:pt x="10868" y="212"/>
                  </a:cubicBezTo>
                  <a:cubicBezTo>
                    <a:pt x="10868" y="95"/>
                    <a:pt x="10773" y="0"/>
                    <a:pt x="10656" y="0"/>
                  </a:cubicBezTo>
                  <a:lnTo>
                    <a:pt x="2258" y="0"/>
                  </a:lnTo>
                  <a:cubicBezTo>
                    <a:pt x="1674" y="0"/>
                    <a:pt x="1199" y="475"/>
                    <a:pt x="1199" y="1058"/>
                  </a:cubicBezTo>
                  <a:lnTo>
                    <a:pt x="1199" y="7174"/>
                  </a:lnTo>
                  <a:lnTo>
                    <a:pt x="26" y="9383"/>
                  </a:lnTo>
                  <a:cubicBezTo>
                    <a:pt x="25" y="9386"/>
                    <a:pt x="24" y="9386"/>
                    <a:pt x="24" y="9387"/>
                  </a:cubicBezTo>
                  <a:cubicBezTo>
                    <a:pt x="21" y="9394"/>
                    <a:pt x="17" y="9401"/>
                    <a:pt x="14" y="9408"/>
                  </a:cubicBezTo>
                  <a:cubicBezTo>
                    <a:pt x="14" y="9410"/>
                    <a:pt x="13" y="9412"/>
                    <a:pt x="12" y="9414"/>
                  </a:cubicBezTo>
                  <a:cubicBezTo>
                    <a:pt x="10" y="9420"/>
                    <a:pt x="8" y="9426"/>
                    <a:pt x="7" y="9433"/>
                  </a:cubicBezTo>
                  <a:cubicBezTo>
                    <a:pt x="6" y="9435"/>
                    <a:pt x="6" y="9437"/>
                    <a:pt x="5" y="9438"/>
                  </a:cubicBezTo>
                  <a:cubicBezTo>
                    <a:pt x="3" y="9447"/>
                    <a:pt x="2" y="9455"/>
                    <a:pt x="1" y="9463"/>
                  </a:cubicBezTo>
                  <a:cubicBezTo>
                    <a:pt x="0" y="9470"/>
                    <a:pt x="0" y="9477"/>
                    <a:pt x="0" y="9485"/>
                  </a:cubicBezTo>
                  <a:lnTo>
                    <a:pt x="0" y="9908"/>
                  </a:lnTo>
                  <a:cubicBezTo>
                    <a:pt x="0" y="10492"/>
                    <a:pt x="475" y="10966"/>
                    <a:pt x="1058" y="10966"/>
                  </a:cubicBezTo>
                  <a:lnTo>
                    <a:pt x="12206" y="10966"/>
                  </a:lnTo>
                  <a:cubicBezTo>
                    <a:pt x="12790" y="10966"/>
                    <a:pt x="13264" y="10492"/>
                    <a:pt x="13264" y="9908"/>
                  </a:cubicBezTo>
                  <a:lnTo>
                    <a:pt x="13264" y="9485"/>
                  </a:lnTo>
                  <a:cubicBezTo>
                    <a:pt x="13264" y="9477"/>
                    <a:pt x="13264" y="9470"/>
                    <a:pt x="13263" y="9463"/>
                  </a:cubicBezTo>
                  <a:close/>
                  <a:moveTo>
                    <a:pt x="1538" y="7439"/>
                  </a:moveTo>
                  <a:lnTo>
                    <a:pt x="11726" y="7439"/>
                  </a:lnTo>
                  <a:lnTo>
                    <a:pt x="12701" y="9273"/>
                  </a:lnTo>
                  <a:lnTo>
                    <a:pt x="564" y="9273"/>
                  </a:lnTo>
                  <a:lnTo>
                    <a:pt x="1538" y="7439"/>
                  </a:lnTo>
                  <a:close/>
                  <a:moveTo>
                    <a:pt x="12206" y="10543"/>
                  </a:moveTo>
                  <a:lnTo>
                    <a:pt x="1058" y="10543"/>
                  </a:lnTo>
                  <a:cubicBezTo>
                    <a:pt x="708" y="10543"/>
                    <a:pt x="423" y="10258"/>
                    <a:pt x="423" y="9908"/>
                  </a:cubicBezTo>
                  <a:lnTo>
                    <a:pt x="423" y="9696"/>
                  </a:lnTo>
                  <a:lnTo>
                    <a:pt x="12841" y="9696"/>
                  </a:lnTo>
                  <a:lnTo>
                    <a:pt x="12841" y="9908"/>
                  </a:lnTo>
                  <a:cubicBezTo>
                    <a:pt x="12841" y="10258"/>
                    <a:pt x="12556" y="10543"/>
                    <a:pt x="12206" y="1054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4" name="Google Shape;364;p41"/>
            <p:cNvSpPr/>
            <p:nvPr/>
          </p:nvSpPr>
          <p:spPr>
            <a:xfrm>
              <a:off x="4914921" y="4468827"/>
              <a:ext cx="396877" cy="276230"/>
            </a:xfrm>
            <a:custGeom>
              <a:avLst/>
              <a:gdLst/>
              <a:ahLst/>
              <a:cxnLst/>
              <a:rect l="l" t="t" r="r" b="b"/>
              <a:pathLst>
                <a:path w="11239" h="7791" extrusionOk="0">
                  <a:moveTo>
                    <a:pt x="9899" y="423"/>
                  </a:moveTo>
                  <a:lnTo>
                    <a:pt x="10517" y="423"/>
                  </a:lnTo>
                  <a:lnTo>
                    <a:pt x="5465" y="5475"/>
                  </a:lnTo>
                  <a:lnTo>
                    <a:pt x="3901" y="3911"/>
                  </a:lnTo>
                  <a:cubicBezTo>
                    <a:pt x="3818" y="3828"/>
                    <a:pt x="3684" y="3828"/>
                    <a:pt x="3602" y="3911"/>
                  </a:cubicBezTo>
                  <a:lnTo>
                    <a:pt x="83" y="7430"/>
                  </a:lnTo>
                  <a:cubicBezTo>
                    <a:pt x="0" y="7512"/>
                    <a:pt x="0" y="7646"/>
                    <a:pt x="83" y="7729"/>
                  </a:cubicBezTo>
                  <a:cubicBezTo>
                    <a:pt x="124" y="7770"/>
                    <a:pt x="179" y="7791"/>
                    <a:pt x="233" y="7791"/>
                  </a:cubicBezTo>
                  <a:cubicBezTo>
                    <a:pt x="287" y="7791"/>
                    <a:pt x="341" y="7770"/>
                    <a:pt x="382" y="7729"/>
                  </a:cubicBezTo>
                  <a:lnTo>
                    <a:pt x="3751" y="4360"/>
                  </a:lnTo>
                  <a:lnTo>
                    <a:pt x="5315" y="5924"/>
                  </a:lnTo>
                  <a:cubicBezTo>
                    <a:pt x="5398" y="6006"/>
                    <a:pt x="5532" y="6006"/>
                    <a:pt x="5615" y="5924"/>
                  </a:cubicBezTo>
                  <a:lnTo>
                    <a:pt x="10816" y="722"/>
                  </a:lnTo>
                  <a:lnTo>
                    <a:pt x="10816" y="1340"/>
                  </a:lnTo>
                  <a:cubicBezTo>
                    <a:pt x="10816" y="1457"/>
                    <a:pt x="10911" y="1552"/>
                    <a:pt x="11028" y="1552"/>
                  </a:cubicBezTo>
                  <a:cubicBezTo>
                    <a:pt x="11145" y="1552"/>
                    <a:pt x="11239" y="1457"/>
                    <a:pt x="11239" y="1340"/>
                  </a:cubicBezTo>
                  <a:lnTo>
                    <a:pt x="11239" y="211"/>
                  </a:lnTo>
                  <a:cubicBezTo>
                    <a:pt x="11239" y="94"/>
                    <a:pt x="11145" y="0"/>
                    <a:pt x="11028" y="0"/>
                  </a:cubicBezTo>
                  <a:lnTo>
                    <a:pt x="9899" y="0"/>
                  </a:lnTo>
                  <a:cubicBezTo>
                    <a:pt x="9782" y="0"/>
                    <a:pt x="9687" y="94"/>
                    <a:pt x="9687" y="211"/>
                  </a:cubicBezTo>
                  <a:cubicBezTo>
                    <a:pt x="9687" y="328"/>
                    <a:pt x="9782" y="423"/>
                    <a:pt x="989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65" name="Google Shape;365;p41"/>
          <p:cNvGrpSpPr/>
          <p:nvPr/>
        </p:nvGrpSpPr>
        <p:grpSpPr>
          <a:xfrm>
            <a:off x="9847266" y="1940803"/>
            <a:ext cx="810660" cy="810663"/>
            <a:chOff x="6200801" y="4449777"/>
            <a:chExt cx="468319" cy="468321"/>
          </a:xfrm>
        </p:grpSpPr>
        <p:sp>
          <p:nvSpPr>
            <p:cNvPr id="366" name="Google Shape;366;p41"/>
            <p:cNvSpPr/>
            <p:nvPr/>
          </p:nvSpPr>
          <p:spPr>
            <a:xfrm>
              <a:off x="6499252" y="4603764"/>
              <a:ext cx="76200" cy="74614"/>
            </a:xfrm>
            <a:custGeom>
              <a:avLst/>
              <a:gdLst/>
              <a:ahLst/>
              <a:cxnLst/>
              <a:rect l="l" t="t" r="r" b="b"/>
              <a:pathLst>
                <a:path w="2118" h="2117" extrusionOk="0">
                  <a:moveTo>
                    <a:pt x="1059" y="2117"/>
                  </a:moveTo>
                  <a:cubicBezTo>
                    <a:pt x="1642" y="2117"/>
                    <a:pt x="2118" y="1642"/>
                    <a:pt x="2118" y="1058"/>
                  </a:cubicBezTo>
                  <a:cubicBezTo>
                    <a:pt x="2118" y="475"/>
                    <a:pt x="1642"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8" y="1694"/>
                    <a:pt x="423" y="1409"/>
                    <a:pt x="423" y="1058"/>
                  </a:cubicBezTo>
                  <a:cubicBezTo>
                    <a:pt x="423" y="708"/>
                    <a:pt x="708" y="423"/>
                    <a:pt x="105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41"/>
            <p:cNvSpPr/>
            <p:nvPr/>
          </p:nvSpPr>
          <p:spPr>
            <a:xfrm>
              <a:off x="6504014" y="4692665"/>
              <a:ext cx="95247" cy="69852"/>
            </a:xfrm>
            <a:custGeom>
              <a:avLst/>
              <a:gdLst/>
              <a:ahLst/>
              <a:cxnLst/>
              <a:rect l="l" t="t" r="r" b="b"/>
              <a:pathLst>
                <a:path w="2713" h="1958" extrusionOk="0">
                  <a:moveTo>
                    <a:pt x="966" y="0"/>
                  </a:moveTo>
                  <a:cubicBezTo>
                    <a:pt x="678" y="0"/>
                    <a:pt x="393" y="71"/>
                    <a:pt x="142" y="206"/>
                  </a:cubicBezTo>
                  <a:cubicBezTo>
                    <a:pt x="39" y="261"/>
                    <a:pt x="0" y="389"/>
                    <a:pt x="55" y="492"/>
                  </a:cubicBezTo>
                  <a:cubicBezTo>
                    <a:pt x="110" y="596"/>
                    <a:pt x="239" y="634"/>
                    <a:pt x="342" y="579"/>
                  </a:cubicBezTo>
                  <a:cubicBezTo>
                    <a:pt x="532" y="477"/>
                    <a:pt x="748" y="423"/>
                    <a:pt x="966" y="423"/>
                  </a:cubicBezTo>
                  <a:cubicBezTo>
                    <a:pt x="1624" y="423"/>
                    <a:pt x="2171" y="905"/>
                    <a:pt x="2273" y="1535"/>
                  </a:cubicBezTo>
                  <a:lnTo>
                    <a:pt x="966" y="1535"/>
                  </a:lnTo>
                  <a:cubicBezTo>
                    <a:pt x="849" y="1535"/>
                    <a:pt x="754" y="1630"/>
                    <a:pt x="754" y="1747"/>
                  </a:cubicBezTo>
                  <a:cubicBezTo>
                    <a:pt x="754" y="1864"/>
                    <a:pt x="849" y="1958"/>
                    <a:pt x="966" y="1958"/>
                  </a:cubicBezTo>
                  <a:lnTo>
                    <a:pt x="2501" y="1958"/>
                  </a:lnTo>
                  <a:cubicBezTo>
                    <a:pt x="2618" y="1958"/>
                    <a:pt x="2713" y="1864"/>
                    <a:pt x="2713" y="1747"/>
                  </a:cubicBezTo>
                  <a:cubicBezTo>
                    <a:pt x="2713" y="783"/>
                    <a:pt x="1929" y="0"/>
                    <a:pt x="966" y="0"/>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8" name="Google Shape;368;p41"/>
            <p:cNvSpPr/>
            <p:nvPr/>
          </p:nvSpPr>
          <p:spPr>
            <a:xfrm>
              <a:off x="6272238" y="4692665"/>
              <a:ext cx="95247" cy="69852"/>
            </a:xfrm>
            <a:custGeom>
              <a:avLst/>
              <a:gdLst/>
              <a:ahLst/>
              <a:cxnLst/>
              <a:rect l="l" t="t" r="r" b="b"/>
              <a:pathLst>
                <a:path w="2713" h="1958" extrusionOk="0">
                  <a:moveTo>
                    <a:pt x="1766" y="1535"/>
                  </a:moveTo>
                  <a:lnTo>
                    <a:pt x="440" y="1535"/>
                  </a:lnTo>
                  <a:cubicBezTo>
                    <a:pt x="542" y="905"/>
                    <a:pt x="1089" y="423"/>
                    <a:pt x="1747" y="423"/>
                  </a:cubicBezTo>
                  <a:cubicBezTo>
                    <a:pt x="1965" y="423"/>
                    <a:pt x="2180" y="477"/>
                    <a:pt x="2371" y="579"/>
                  </a:cubicBezTo>
                  <a:cubicBezTo>
                    <a:pt x="2474" y="634"/>
                    <a:pt x="2602" y="595"/>
                    <a:pt x="2658" y="492"/>
                  </a:cubicBezTo>
                  <a:cubicBezTo>
                    <a:pt x="2713" y="389"/>
                    <a:pt x="2674" y="261"/>
                    <a:pt x="2571" y="206"/>
                  </a:cubicBezTo>
                  <a:cubicBezTo>
                    <a:pt x="2319" y="71"/>
                    <a:pt x="2034" y="0"/>
                    <a:pt x="1747" y="0"/>
                  </a:cubicBezTo>
                  <a:cubicBezTo>
                    <a:pt x="784" y="0"/>
                    <a:pt x="0" y="783"/>
                    <a:pt x="0" y="1747"/>
                  </a:cubicBezTo>
                  <a:cubicBezTo>
                    <a:pt x="0" y="1864"/>
                    <a:pt x="95" y="1958"/>
                    <a:pt x="211" y="1958"/>
                  </a:cubicBezTo>
                  <a:lnTo>
                    <a:pt x="1766" y="1958"/>
                  </a:lnTo>
                  <a:cubicBezTo>
                    <a:pt x="1883" y="1958"/>
                    <a:pt x="1977" y="1864"/>
                    <a:pt x="1977" y="1747"/>
                  </a:cubicBezTo>
                  <a:cubicBezTo>
                    <a:pt x="1977" y="1630"/>
                    <a:pt x="1883" y="1535"/>
                    <a:pt x="1766" y="153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9" name="Google Shape;369;p41"/>
            <p:cNvSpPr/>
            <p:nvPr/>
          </p:nvSpPr>
          <p:spPr>
            <a:xfrm>
              <a:off x="6296051" y="4603764"/>
              <a:ext cx="74612" cy="74614"/>
            </a:xfrm>
            <a:custGeom>
              <a:avLst/>
              <a:gdLst/>
              <a:ahLst/>
              <a:cxnLst/>
              <a:rect l="l" t="t" r="r" b="b"/>
              <a:pathLst>
                <a:path w="2118" h="2117" extrusionOk="0">
                  <a:moveTo>
                    <a:pt x="1059" y="2117"/>
                  </a:moveTo>
                  <a:cubicBezTo>
                    <a:pt x="1643" y="2117"/>
                    <a:pt x="2118" y="1642"/>
                    <a:pt x="2118" y="1058"/>
                  </a:cubicBezTo>
                  <a:cubicBezTo>
                    <a:pt x="2118" y="475"/>
                    <a:pt x="1643" y="0"/>
                    <a:pt x="1059" y="0"/>
                  </a:cubicBezTo>
                  <a:cubicBezTo>
                    <a:pt x="475" y="0"/>
                    <a:pt x="0" y="475"/>
                    <a:pt x="0" y="1058"/>
                  </a:cubicBezTo>
                  <a:cubicBezTo>
                    <a:pt x="0" y="1642"/>
                    <a:pt x="475" y="2117"/>
                    <a:pt x="1059" y="2117"/>
                  </a:cubicBezTo>
                  <a:close/>
                  <a:moveTo>
                    <a:pt x="1059" y="423"/>
                  </a:moveTo>
                  <a:cubicBezTo>
                    <a:pt x="1409" y="423"/>
                    <a:pt x="1694" y="708"/>
                    <a:pt x="1694" y="1058"/>
                  </a:cubicBezTo>
                  <a:cubicBezTo>
                    <a:pt x="1694" y="1409"/>
                    <a:pt x="1409" y="1694"/>
                    <a:pt x="1059" y="1694"/>
                  </a:cubicBezTo>
                  <a:cubicBezTo>
                    <a:pt x="709" y="1694"/>
                    <a:pt x="424" y="1409"/>
                    <a:pt x="424" y="1058"/>
                  </a:cubicBezTo>
                  <a:cubicBezTo>
                    <a:pt x="424" y="708"/>
                    <a:pt x="709" y="423"/>
                    <a:pt x="105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0" name="Google Shape;370;p41"/>
            <p:cNvSpPr/>
            <p:nvPr/>
          </p:nvSpPr>
          <p:spPr>
            <a:xfrm>
              <a:off x="6386539" y="4584714"/>
              <a:ext cx="96841" cy="95247"/>
            </a:xfrm>
            <a:custGeom>
              <a:avLst/>
              <a:gdLst/>
              <a:ahLst/>
              <a:cxnLst/>
              <a:rect l="l" t="t" r="r" b="b"/>
              <a:pathLst>
                <a:path w="2726" h="2727" extrusionOk="0">
                  <a:moveTo>
                    <a:pt x="1363" y="2727"/>
                  </a:moveTo>
                  <a:cubicBezTo>
                    <a:pt x="2115" y="2727"/>
                    <a:pt x="2726" y="2115"/>
                    <a:pt x="2726" y="1363"/>
                  </a:cubicBezTo>
                  <a:cubicBezTo>
                    <a:pt x="2726" y="612"/>
                    <a:pt x="2115" y="0"/>
                    <a:pt x="1363" y="0"/>
                  </a:cubicBezTo>
                  <a:cubicBezTo>
                    <a:pt x="611" y="0"/>
                    <a:pt x="0" y="612"/>
                    <a:pt x="0" y="1363"/>
                  </a:cubicBezTo>
                  <a:cubicBezTo>
                    <a:pt x="0" y="2115"/>
                    <a:pt x="611" y="2727"/>
                    <a:pt x="1363" y="2727"/>
                  </a:cubicBezTo>
                  <a:close/>
                  <a:moveTo>
                    <a:pt x="1363" y="423"/>
                  </a:moveTo>
                  <a:cubicBezTo>
                    <a:pt x="1881" y="423"/>
                    <a:pt x="2303" y="845"/>
                    <a:pt x="2303" y="1363"/>
                  </a:cubicBezTo>
                  <a:cubicBezTo>
                    <a:pt x="2303" y="1882"/>
                    <a:pt x="1881" y="2303"/>
                    <a:pt x="1363" y="2303"/>
                  </a:cubicBezTo>
                  <a:cubicBezTo>
                    <a:pt x="845" y="2303"/>
                    <a:pt x="423" y="1882"/>
                    <a:pt x="423" y="1363"/>
                  </a:cubicBezTo>
                  <a:cubicBezTo>
                    <a:pt x="423" y="845"/>
                    <a:pt x="845" y="423"/>
                    <a:pt x="1363"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1" name="Google Shape;371;p41"/>
            <p:cNvSpPr/>
            <p:nvPr/>
          </p:nvSpPr>
          <p:spPr>
            <a:xfrm>
              <a:off x="6354789" y="4695840"/>
              <a:ext cx="161930" cy="88902"/>
            </a:xfrm>
            <a:custGeom>
              <a:avLst/>
              <a:gdLst/>
              <a:ahLst/>
              <a:cxnLst/>
              <a:rect l="l" t="t" r="r" b="b"/>
              <a:pathLst>
                <a:path w="4598" h="2511" extrusionOk="0">
                  <a:moveTo>
                    <a:pt x="2299" y="0"/>
                  </a:moveTo>
                  <a:cubicBezTo>
                    <a:pt x="1031" y="0"/>
                    <a:pt x="0" y="1031"/>
                    <a:pt x="0" y="2299"/>
                  </a:cubicBezTo>
                  <a:cubicBezTo>
                    <a:pt x="0" y="2416"/>
                    <a:pt x="95" y="2511"/>
                    <a:pt x="212" y="2511"/>
                  </a:cubicBezTo>
                  <a:lnTo>
                    <a:pt x="4386" y="2511"/>
                  </a:lnTo>
                  <a:cubicBezTo>
                    <a:pt x="4503" y="2511"/>
                    <a:pt x="4598" y="2416"/>
                    <a:pt x="4598" y="2299"/>
                  </a:cubicBezTo>
                  <a:cubicBezTo>
                    <a:pt x="4598" y="1031"/>
                    <a:pt x="3567" y="0"/>
                    <a:pt x="2299" y="0"/>
                  </a:cubicBezTo>
                  <a:close/>
                  <a:moveTo>
                    <a:pt x="435" y="2087"/>
                  </a:moveTo>
                  <a:cubicBezTo>
                    <a:pt x="540" y="1152"/>
                    <a:pt x="1336" y="423"/>
                    <a:pt x="2299" y="423"/>
                  </a:cubicBezTo>
                  <a:cubicBezTo>
                    <a:pt x="3262" y="423"/>
                    <a:pt x="4057" y="1152"/>
                    <a:pt x="4163" y="2087"/>
                  </a:cubicBezTo>
                  <a:lnTo>
                    <a:pt x="435" y="2087"/>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41"/>
            <p:cNvSpPr/>
            <p:nvPr/>
          </p:nvSpPr>
          <p:spPr>
            <a:xfrm>
              <a:off x="6200801" y="4449777"/>
              <a:ext cx="468319" cy="468321"/>
            </a:xfrm>
            <a:custGeom>
              <a:avLst/>
              <a:gdLst/>
              <a:ahLst/>
              <a:cxnLst/>
              <a:rect l="l" t="t" r="r" b="b"/>
              <a:pathLst>
                <a:path w="13264" h="13265" extrusionOk="0">
                  <a:moveTo>
                    <a:pt x="13052" y="6421"/>
                  </a:moveTo>
                  <a:lnTo>
                    <a:pt x="12539" y="6421"/>
                  </a:lnTo>
                  <a:cubicBezTo>
                    <a:pt x="12429" y="3330"/>
                    <a:pt x="9935" y="835"/>
                    <a:pt x="6844" y="726"/>
                  </a:cubicBezTo>
                  <a:lnTo>
                    <a:pt x="6844" y="212"/>
                  </a:lnTo>
                  <a:cubicBezTo>
                    <a:pt x="6844" y="95"/>
                    <a:pt x="6749" y="0"/>
                    <a:pt x="6632" y="0"/>
                  </a:cubicBezTo>
                  <a:cubicBezTo>
                    <a:pt x="6515" y="0"/>
                    <a:pt x="6420" y="95"/>
                    <a:pt x="6420" y="212"/>
                  </a:cubicBezTo>
                  <a:lnTo>
                    <a:pt x="6420" y="726"/>
                  </a:lnTo>
                  <a:cubicBezTo>
                    <a:pt x="3329" y="835"/>
                    <a:pt x="835" y="3330"/>
                    <a:pt x="725" y="6421"/>
                  </a:cubicBezTo>
                  <a:lnTo>
                    <a:pt x="211" y="6421"/>
                  </a:lnTo>
                  <a:cubicBezTo>
                    <a:pt x="94" y="6421"/>
                    <a:pt x="0" y="6516"/>
                    <a:pt x="0" y="6632"/>
                  </a:cubicBezTo>
                  <a:cubicBezTo>
                    <a:pt x="0" y="6749"/>
                    <a:pt x="94" y="6844"/>
                    <a:pt x="211" y="6844"/>
                  </a:cubicBezTo>
                  <a:lnTo>
                    <a:pt x="725" y="6844"/>
                  </a:lnTo>
                  <a:cubicBezTo>
                    <a:pt x="835" y="9935"/>
                    <a:pt x="3329" y="12430"/>
                    <a:pt x="6420" y="12539"/>
                  </a:cubicBezTo>
                  <a:lnTo>
                    <a:pt x="6420" y="13053"/>
                  </a:lnTo>
                  <a:cubicBezTo>
                    <a:pt x="6420" y="13170"/>
                    <a:pt x="6515" y="13265"/>
                    <a:pt x="6632" y="13265"/>
                  </a:cubicBezTo>
                  <a:cubicBezTo>
                    <a:pt x="6749" y="13265"/>
                    <a:pt x="6844" y="13170"/>
                    <a:pt x="6844" y="13053"/>
                  </a:cubicBezTo>
                  <a:lnTo>
                    <a:pt x="6844" y="12539"/>
                  </a:lnTo>
                  <a:cubicBezTo>
                    <a:pt x="9935" y="12430"/>
                    <a:pt x="12429" y="9935"/>
                    <a:pt x="12539" y="6844"/>
                  </a:cubicBezTo>
                  <a:lnTo>
                    <a:pt x="13052" y="6844"/>
                  </a:lnTo>
                  <a:cubicBezTo>
                    <a:pt x="13169" y="6844"/>
                    <a:pt x="13264" y="6749"/>
                    <a:pt x="13264" y="6632"/>
                  </a:cubicBezTo>
                  <a:cubicBezTo>
                    <a:pt x="13264" y="6516"/>
                    <a:pt x="13169" y="6421"/>
                    <a:pt x="13052" y="6421"/>
                  </a:cubicBezTo>
                  <a:close/>
                  <a:moveTo>
                    <a:pt x="6844" y="12115"/>
                  </a:moveTo>
                  <a:lnTo>
                    <a:pt x="6844" y="11610"/>
                  </a:lnTo>
                  <a:cubicBezTo>
                    <a:pt x="6844" y="11493"/>
                    <a:pt x="6749" y="11399"/>
                    <a:pt x="6632" y="11399"/>
                  </a:cubicBezTo>
                  <a:cubicBezTo>
                    <a:pt x="6515" y="11399"/>
                    <a:pt x="6420" y="11493"/>
                    <a:pt x="6420" y="11610"/>
                  </a:cubicBezTo>
                  <a:lnTo>
                    <a:pt x="6420" y="12115"/>
                  </a:lnTo>
                  <a:cubicBezTo>
                    <a:pt x="3562" y="12007"/>
                    <a:pt x="1258" y="9702"/>
                    <a:pt x="1149" y="6844"/>
                  </a:cubicBezTo>
                  <a:lnTo>
                    <a:pt x="1654" y="6844"/>
                  </a:lnTo>
                  <a:cubicBezTo>
                    <a:pt x="1771" y="6844"/>
                    <a:pt x="1866" y="6749"/>
                    <a:pt x="1866" y="6632"/>
                  </a:cubicBezTo>
                  <a:cubicBezTo>
                    <a:pt x="1866" y="6516"/>
                    <a:pt x="1771" y="6421"/>
                    <a:pt x="1654" y="6421"/>
                  </a:cubicBezTo>
                  <a:lnTo>
                    <a:pt x="1149" y="6421"/>
                  </a:lnTo>
                  <a:cubicBezTo>
                    <a:pt x="1258" y="3563"/>
                    <a:pt x="3562" y="1258"/>
                    <a:pt x="6420" y="1149"/>
                  </a:cubicBezTo>
                  <a:lnTo>
                    <a:pt x="6420" y="1655"/>
                  </a:lnTo>
                  <a:cubicBezTo>
                    <a:pt x="6420" y="1772"/>
                    <a:pt x="6515" y="1866"/>
                    <a:pt x="6632" y="1866"/>
                  </a:cubicBezTo>
                  <a:cubicBezTo>
                    <a:pt x="6749" y="1866"/>
                    <a:pt x="6844" y="1772"/>
                    <a:pt x="6844" y="1655"/>
                  </a:cubicBezTo>
                  <a:lnTo>
                    <a:pt x="6844" y="1149"/>
                  </a:lnTo>
                  <a:cubicBezTo>
                    <a:pt x="9701" y="1258"/>
                    <a:pt x="12006" y="3563"/>
                    <a:pt x="12115" y="6421"/>
                  </a:cubicBezTo>
                  <a:lnTo>
                    <a:pt x="11610" y="6421"/>
                  </a:lnTo>
                  <a:cubicBezTo>
                    <a:pt x="11493" y="6421"/>
                    <a:pt x="11398" y="6516"/>
                    <a:pt x="11398" y="6632"/>
                  </a:cubicBezTo>
                  <a:cubicBezTo>
                    <a:pt x="11398" y="6749"/>
                    <a:pt x="11493" y="6844"/>
                    <a:pt x="11610" y="6844"/>
                  </a:cubicBezTo>
                  <a:lnTo>
                    <a:pt x="12115" y="6844"/>
                  </a:lnTo>
                  <a:cubicBezTo>
                    <a:pt x="12006" y="9702"/>
                    <a:pt x="9701" y="12007"/>
                    <a:pt x="6844" y="12115"/>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grpSp>
        <p:nvGrpSpPr>
          <p:cNvPr id="373" name="Google Shape;373;p41"/>
          <p:cNvGrpSpPr/>
          <p:nvPr/>
        </p:nvGrpSpPr>
        <p:grpSpPr>
          <a:xfrm>
            <a:off x="1908222" y="942391"/>
            <a:ext cx="813404" cy="810657"/>
            <a:chOff x="8237571" y="5705493"/>
            <a:chExt cx="469904" cy="468317"/>
          </a:xfrm>
        </p:grpSpPr>
        <p:sp>
          <p:nvSpPr>
            <p:cNvPr id="374" name="Google Shape;374;p41"/>
            <p:cNvSpPr/>
            <p:nvPr/>
          </p:nvSpPr>
          <p:spPr>
            <a:xfrm>
              <a:off x="8399497" y="5705493"/>
              <a:ext cx="147636" cy="147636"/>
            </a:xfrm>
            <a:custGeom>
              <a:avLst/>
              <a:gdLst/>
              <a:ahLst/>
              <a:cxnLst/>
              <a:rect l="l" t="t" r="r" b="b"/>
              <a:pathLst>
                <a:path w="4177" h="4177" extrusionOk="0">
                  <a:moveTo>
                    <a:pt x="2089" y="4177"/>
                  </a:moveTo>
                  <a:cubicBezTo>
                    <a:pt x="3240" y="4177"/>
                    <a:pt x="4177" y="3240"/>
                    <a:pt x="4177" y="2088"/>
                  </a:cubicBezTo>
                  <a:cubicBezTo>
                    <a:pt x="4177" y="937"/>
                    <a:pt x="3240" y="0"/>
                    <a:pt x="2089" y="0"/>
                  </a:cubicBezTo>
                  <a:cubicBezTo>
                    <a:pt x="937" y="0"/>
                    <a:pt x="0" y="937"/>
                    <a:pt x="0" y="2088"/>
                  </a:cubicBezTo>
                  <a:cubicBezTo>
                    <a:pt x="0" y="3240"/>
                    <a:pt x="937" y="4177"/>
                    <a:pt x="2089" y="4177"/>
                  </a:cubicBezTo>
                  <a:close/>
                  <a:moveTo>
                    <a:pt x="2089" y="423"/>
                  </a:moveTo>
                  <a:cubicBezTo>
                    <a:pt x="3007" y="423"/>
                    <a:pt x="3754" y="1170"/>
                    <a:pt x="3754" y="2088"/>
                  </a:cubicBezTo>
                  <a:cubicBezTo>
                    <a:pt x="3754" y="3007"/>
                    <a:pt x="3007" y="3754"/>
                    <a:pt x="2089" y="3754"/>
                  </a:cubicBezTo>
                  <a:cubicBezTo>
                    <a:pt x="1171" y="3754"/>
                    <a:pt x="424" y="3007"/>
                    <a:pt x="424" y="2088"/>
                  </a:cubicBezTo>
                  <a:cubicBezTo>
                    <a:pt x="424" y="1170"/>
                    <a:pt x="1171" y="423"/>
                    <a:pt x="2089" y="423"/>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41"/>
            <p:cNvSpPr/>
            <p:nvPr/>
          </p:nvSpPr>
          <p:spPr>
            <a:xfrm>
              <a:off x="8345522" y="5867418"/>
              <a:ext cx="255583" cy="134933"/>
            </a:xfrm>
            <a:custGeom>
              <a:avLst/>
              <a:gdLst/>
              <a:ahLst/>
              <a:cxnLst/>
              <a:rect l="l" t="t" r="r" b="b"/>
              <a:pathLst>
                <a:path w="7227" h="3826" extrusionOk="0">
                  <a:moveTo>
                    <a:pt x="3614" y="424"/>
                  </a:moveTo>
                  <a:cubicBezTo>
                    <a:pt x="5302" y="424"/>
                    <a:pt x="6688" y="1741"/>
                    <a:pt x="6797" y="3402"/>
                  </a:cubicBezTo>
                  <a:lnTo>
                    <a:pt x="1905" y="3402"/>
                  </a:lnTo>
                  <a:cubicBezTo>
                    <a:pt x="1788" y="3402"/>
                    <a:pt x="1694" y="3497"/>
                    <a:pt x="1694" y="3614"/>
                  </a:cubicBezTo>
                  <a:cubicBezTo>
                    <a:pt x="1694" y="3731"/>
                    <a:pt x="1788" y="3826"/>
                    <a:pt x="1905" y="3826"/>
                  </a:cubicBezTo>
                  <a:lnTo>
                    <a:pt x="7016" y="3826"/>
                  </a:lnTo>
                  <a:cubicBezTo>
                    <a:pt x="7133" y="3826"/>
                    <a:pt x="7227" y="3731"/>
                    <a:pt x="7227" y="3614"/>
                  </a:cubicBezTo>
                  <a:cubicBezTo>
                    <a:pt x="7227" y="1621"/>
                    <a:pt x="5606" y="0"/>
                    <a:pt x="3614" y="0"/>
                  </a:cubicBezTo>
                  <a:cubicBezTo>
                    <a:pt x="1621" y="0"/>
                    <a:pt x="0" y="1621"/>
                    <a:pt x="0" y="3614"/>
                  </a:cubicBezTo>
                  <a:cubicBezTo>
                    <a:pt x="0" y="3731"/>
                    <a:pt x="95" y="3826"/>
                    <a:pt x="212" y="3826"/>
                  </a:cubicBezTo>
                  <a:lnTo>
                    <a:pt x="1059" y="3826"/>
                  </a:lnTo>
                  <a:cubicBezTo>
                    <a:pt x="1175" y="3826"/>
                    <a:pt x="1270" y="3731"/>
                    <a:pt x="1270" y="3614"/>
                  </a:cubicBezTo>
                  <a:cubicBezTo>
                    <a:pt x="1270" y="3497"/>
                    <a:pt x="1175" y="3402"/>
                    <a:pt x="1059" y="3402"/>
                  </a:cubicBezTo>
                  <a:lnTo>
                    <a:pt x="430" y="3402"/>
                  </a:lnTo>
                  <a:cubicBezTo>
                    <a:pt x="540" y="1741"/>
                    <a:pt x="1926" y="424"/>
                    <a:pt x="3614" y="424"/>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41"/>
            <p:cNvSpPr/>
            <p:nvPr/>
          </p:nvSpPr>
          <p:spPr>
            <a:xfrm>
              <a:off x="8237571" y="6034106"/>
              <a:ext cx="147641" cy="139704"/>
            </a:xfrm>
            <a:custGeom>
              <a:avLst/>
              <a:gdLst/>
              <a:ahLst/>
              <a:cxnLst/>
              <a:rect l="l" t="t" r="r" b="b"/>
              <a:pathLst>
                <a:path w="4168" h="3970" extrusionOk="0">
                  <a:moveTo>
                    <a:pt x="3977" y="1353"/>
                  </a:moveTo>
                  <a:lnTo>
                    <a:pt x="2816" y="1158"/>
                  </a:lnTo>
                  <a:lnTo>
                    <a:pt x="2272" y="114"/>
                  </a:lnTo>
                  <a:cubicBezTo>
                    <a:pt x="2235" y="44"/>
                    <a:pt x="2163" y="0"/>
                    <a:pt x="2084" y="0"/>
                  </a:cubicBezTo>
                  <a:cubicBezTo>
                    <a:pt x="2005" y="0"/>
                    <a:pt x="1933" y="44"/>
                    <a:pt x="1897" y="114"/>
                  </a:cubicBezTo>
                  <a:lnTo>
                    <a:pt x="1352" y="1158"/>
                  </a:lnTo>
                  <a:lnTo>
                    <a:pt x="191" y="1353"/>
                  </a:lnTo>
                  <a:cubicBezTo>
                    <a:pt x="113" y="1366"/>
                    <a:pt x="49" y="1421"/>
                    <a:pt x="25" y="1496"/>
                  </a:cubicBezTo>
                  <a:cubicBezTo>
                    <a:pt x="0" y="1571"/>
                    <a:pt x="20" y="1654"/>
                    <a:pt x="75" y="1710"/>
                  </a:cubicBezTo>
                  <a:lnTo>
                    <a:pt x="900" y="2550"/>
                  </a:lnTo>
                  <a:lnTo>
                    <a:pt x="727" y="3715"/>
                  </a:lnTo>
                  <a:cubicBezTo>
                    <a:pt x="715" y="3793"/>
                    <a:pt x="748" y="3871"/>
                    <a:pt x="811" y="3917"/>
                  </a:cubicBezTo>
                  <a:cubicBezTo>
                    <a:pt x="875" y="3963"/>
                    <a:pt x="960" y="3970"/>
                    <a:pt x="1030" y="3935"/>
                  </a:cubicBezTo>
                  <a:lnTo>
                    <a:pt x="2084" y="3410"/>
                  </a:lnTo>
                  <a:lnTo>
                    <a:pt x="3138" y="3935"/>
                  </a:lnTo>
                  <a:cubicBezTo>
                    <a:pt x="3168" y="3950"/>
                    <a:pt x="3200" y="3957"/>
                    <a:pt x="3232" y="3957"/>
                  </a:cubicBezTo>
                  <a:cubicBezTo>
                    <a:pt x="3276" y="3957"/>
                    <a:pt x="3320" y="3944"/>
                    <a:pt x="3357" y="3917"/>
                  </a:cubicBezTo>
                  <a:cubicBezTo>
                    <a:pt x="3421" y="3871"/>
                    <a:pt x="3453" y="3793"/>
                    <a:pt x="3442" y="3714"/>
                  </a:cubicBezTo>
                  <a:lnTo>
                    <a:pt x="3268" y="2550"/>
                  </a:lnTo>
                  <a:lnTo>
                    <a:pt x="4093" y="1710"/>
                  </a:lnTo>
                  <a:cubicBezTo>
                    <a:pt x="4148" y="1654"/>
                    <a:pt x="4168" y="1571"/>
                    <a:pt x="4143" y="1496"/>
                  </a:cubicBezTo>
                  <a:cubicBezTo>
                    <a:pt x="4119" y="1421"/>
                    <a:pt x="4055" y="1366"/>
                    <a:pt x="3977" y="1353"/>
                  </a:cubicBezTo>
                  <a:close/>
                  <a:moveTo>
                    <a:pt x="2892" y="2329"/>
                  </a:moveTo>
                  <a:cubicBezTo>
                    <a:pt x="2846" y="2376"/>
                    <a:pt x="2824" y="2442"/>
                    <a:pt x="2834" y="2508"/>
                  </a:cubicBezTo>
                  <a:lnTo>
                    <a:pt x="2963" y="3375"/>
                  </a:lnTo>
                  <a:lnTo>
                    <a:pt x="2179" y="2984"/>
                  </a:lnTo>
                  <a:cubicBezTo>
                    <a:pt x="2119" y="2955"/>
                    <a:pt x="2049" y="2955"/>
                    <a:pt x="1990" y="2984"/>
                  </a:cubicBezTo>
                  <a:lnTo>
                    <a:pt x="1205" y="3375"/>
                  </a:lnTo>
                  <a:lnTo>
                    <a:pt x="1334" y="2508"/>
                  </a:lnTo>
                  <a:cubicBezTo>
                    <a:pt x="1344" y="2442"/>
                    <a:pt x="1322" y="2376"/>
                    <a:pt x="1276" y="2329"/>
                  </a:cubicBezTo>
                  <a:lnTo>
                    <a:pt x="662" y="1703"/>
                  </a:lnTo>
                  <a:lnTo>
                    <a:pt x="1526" y="1558"/>
                  </a:lnTo>
                  <a:cubicBezTo>
                    <a:pt x="1592" y="1547"/>
                    <a:pt x="1648" y="1506"/>
                    <a:pt x="1679" y="1447"/>
                  </a:cubicBezTo>
                  <a:lnTo>
                    <a:pt x="2084" y="670"/>
                  </a:lnTo>
                  <a:lnTo>
                    <a:pt x="2489" y="1447"/>
                  </a:lnTo>
                  <a:cubicBezTo>
                    <a:pt x="2520" y="1506"/>
                    <a:pt x="2577" y="1547"/>
                    <a:pt x="2642" y="1558"/>
                  </a:cubicBezTo>
                  <a:lnTo>
                    <a:pt x="3507"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7" name="Google Shape;377;p41"/>
            <p:cNvSpPr/>
            <p:nvPr/>
          </p:nvSpPr>
          <p:spPr>
            <a:xfrm>
              <a:off x="8399497" y="6034106"/>
              <a:ext cx="147637" cy="139704"/>
            </a:xfrm>
            <a:custGeom>
              <a:avLst/>
              <a:gdLst/>
              <a:ahLst/>
              <a:cxnLst/>
              <a:rect l="l" t="t" r="r" b="b"/>
              <a:pathLst>
                <a:path w="4167" h="3970" extrusionOk="0">
                  <a:moveTo>
                    <a:pt x="3977" y="1353"/>
                  </a:moveTo>
                  <a:lnTo>
                    <a:pt x="2816" y="1158"/>
                  </a:lnTo>
                  <a:lnTo>
                    <a:pt x="2271" y="114"/>
                  </a:lnTo>
                  <a:cubicBezTo>
                    <a:pt x="2235" y="44"/>
                    <a:pt x="2163" y="0"/>
                    <a:pt x="2084" y="0"/>
                  </a:cubicBezTo>
                  <a:cubicBezTo>
                    <a:pt x="2005" y="0"/>
                    <a:pt x="1933" y="44"/>
                    <a:pt x="1896" y="114"/>
                  </a:cubicBezTo>
                  <a:lnTo>
                    <a:pt x="1352" y="1158"/>
                  </a:lnTo>
                  <a:lnTo>
                    <a:pt x="191" y="1353"/>
                  </a:lnTo>
                  <a:cubicBezTo>
                    <a:pt x="113" y="1366"/>
                    <a:pt x="49" y="1421"/>
                    <a:pt x="25" y="1496"/>
                  </a:cubicBezTo>
                  <a:cubicBezTo>
                    <a:pt x="0" y="1571"/>
                    <a:pt x="19" y="1654"/>
                    <a:pt x="75" y="1710"/>
                  </a:cubicBezTo>
                  <a:lnTo>
                    <a:pt x="900" y="2550"/>
                  </a:lnTo>
                  <a:lnTo>
                    <a:pt x="726" y="3715"/>
                  </a:lnTo>
                  <a:cubicBezTo>
                    <a:pt x="715" y="3793"/>
                    <a:pt x="747" y="3871"/>
                    <a:pt x="811" y="3917"/>
                  </a:cubicBezTo>
                  <a:cubicBezTo>
                    <a:pt x="875" y="3963"/>
                    <a:pt x="959" y="3970"/>
                    <a:pt x="1030" y="3935"/>
                  </a:cubicBezTo>
                  <a:lnTo>
                    <a:pt x="2084" y="3410"/>
                  </a:lnTo>
                  <a:lnTo>
                    <a:pt x="3138" y="3935"/>
                  </a:lnTo>
                  <a:cubicBezTo>
                    <a:pt x="3168" y="3950"/>
                    <a:pt x="3200" y="3957"/>
                    <a:pt x="3232" y="3957"/>
                  </a:cubicBezTo>
                  <a:cubicBezTo>
                    <a:pt x="3276" y="3957"/>
                    <a:pt x="3320" y="3944"/>
                    <a:pt x="3356" y="3917"/>
                  </a:cubicBezTo>
                  <a:cubicBezTo>
                    <a:pt x="3420" y="3871"/>
                    <a:pt x="3453" y="3793"/>
                    <a:pt x="3441" y="3714"/>
                  </a:cubicBezTo>
                  <a:lnTo>
                    <a:pt x="3268" y="2550"/>
                  </a:lnTo>
                  <a:lnTo>
                    <a:pt x="4093" y="1710"/>
                  </a:lnTo>
                  <a:cubicBezTo>
                    <a:pt x="4148" y="1654"/>
                    <a:pt x="4167" y="1571"/>
                    <a:pt x="4143" y="1496"/>
                  </a:cubicBezTo>
                  <a:cubicBezTo>
                    <a:pt x="4119" y="1421"/>
                    <a:pt x="4055" y="1366"/>
                    <a:pt x="3977" y="1353"/>
                  </a:cubicBezTo>
                  <a:close/>
                  <a:moveTo>
                    <a:pt x="2892" y="2329"/>
                  </a:moveTo>
                  <a:cubicBezTo>
                    <a:pt x="2846" y="2376"/>
                    <a:pt x="2824" y="2442"/>
                    <a:pt x="2834" y="2508"/>
                  </a:cubicBezTo>
                  <a:lnTo>
                    <a:pt x="2963" y="3375"/>
                  </a:lnTo>
                  <a:lnTo>
                    <a:pt x="2178" y="2984"/>
                  </a:lnTo>
                  <a:cubicBezTo>
                    <a:pt x="2148" y="2970"/>
                    <a:pt x="2116" y="2962"/>
                    <a:pt x="2084" y="2962"/>
                  </a:cubicBezTo>
                  <a:cubicBezTo>
                    <a:pt x="2051" y="2962"/>
                    <a:pt x="2019" y="2970"/>
                    <a:pt x="1989" y="2984"/>
                  </a:cubicBezTo>
                  <a:lnTo>
                    <a:pt x="1205" y="3375"/>
                  </a:lnTo>
                  <a:lnTo>
                    <a:pt x="1334" y="2508"/>
                  </a:lnTo>
                  <a:cubicBezTo>
                    <a:pt x="1344" y="2442"/>
                    <a:pt x="1322" y="2376"/>
                    <a:pt x="1276" y="2329"/>
                  </a:cubicBezTo>
                  <a:lnTo>
                    <a:pt x="661" y="1703"/>
                  </a:lnTo>
                  <a:lnTo>
                    <a:pt x="1526" y="1558"/>
                  </a:lnTo>
                  <a:cubicBezTo>
                    <a:pt x="1591" y="1547"/>
                    <a:pt x="1648" y="1506"/>
                    <a:pt x="1679" y="1447"/>
                  </a:cubicBezTo>
                  <a:lnTo>
                    <a:pt x="2084" y="670"/>
                  </a:lnTo>
                  <a:lnTo>
                    <a:pt x="2489" y="1447"/>
                  </a:lnTo>
                  <a:cubicBezTo>
                    <a:pt x="2520" y="1506"/>
                    <a:pt x="2576" y="1547"/>
                    <a:pt x="2642" y="1558"/>
                  </a:cubicBezTo>
                  <a:lnTo>
                    <a:pt x="3506"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8" name="Google Shape;378;p41"/>
            <p:cNvSpPr/>
            <p:nvPr/>
          </p:nvSpPr>
          <p:spPr>
            <a:xfrm>
              <a:off x="8561422" y="6034106"/>
              <a:ext cx="146053" cy="139704"/>
            </a:xfrm>
            <a:custGeom>
              <a:avLst/>
              <a:gdLst/>
              <a:ahLst/>
              <a:cxnLst/>
              <a:rect l="l" t="t" r="r" b="b"/>
              <a:pathLst>
                <a:path w="4167" h="3970" extrusionOk="0">
                  <a:moveTo>
                    <a:pt x="4143" y="1496"/>
                  </a:moveTo>
                  <a:cubicBezTo>
                    <a:pt x="4118" y="1421"/>
                    <a:pt x="4054" y="1366"/>
                    <a:pt x="3976" y="1353"/>
                  </a:cubicBezTo>
                  <a:lnTo>
                    <a:pt x="2815" y="1158"/>
                  </a:lnTo>
                  <a:lnTo>
                    <a:pt x="2271" y="114"/>
                  </a:lnTo>
                  <a:cubicBezTo>
                    <a:pt x="2235" y="44"/>
                    <a:pt x="2162" y="0"/>
                    <a:pt x="2083" y="0"/>
                  </a:cubicBezTo>
                  <a:cubicBezTo>
                    <a:pt x="2004" y="0"/>
                    <a:pt x="1932" y="44"/>
                    <a:pt x="1896" y="114"/>
                  </a:cubicBezTo>
                  <a:lnTo>
                    <a:pt x="1352" y="1158"/>
                  </a:lnTo>
                  <a:lnTo>
                    <a:pt x="190" y="1353"/>
                  </a:lnTo>
                  <a:cubicBezTo>
                    <a:pt x="113" y="1366"/>
                    <a:pt x="48" y="1421"/>
                    <a:pt x="24" y="1496"/>
                  </a:cubicBezTo>
                  <a:cubicBezTo>
                    <a:pt x="0" y="1571"/>
                    <a:pt x="19" y="1654"/>
                    <a:pt x="74" y="1710"/>
                  </a:cubicBezTo>
                  <a:lnTo>
                    <a:pt x="899" y="2550"/>
                  </a:lnTo>
                  <a:lnTo>
                    <a:pt x="726" y="3715"/>
                  </a:lnTo>
                  <a:cubicBezTo>
                    <a:pt x="714" y="3793"/>
                    <a:pt x="747" y="3871"/>
                    <a:pt x="811" y="3917"/>
                  </a:cubicBezTo>
                  <a:cubicBezTo>
                    <a:pt x="874" y="3963"/>
                    <a:pt x="959" y="3970"/>
                    <a:pt x="1029" y="3935"/>
                  </a:cubicBezTo>
                  <a:lnTo>
                    <a:pt x="2083" y="3410"/>
                  </a:lnTo>
                  <a:lnTo>
                    <a:pt x="3137" y="3935"/>
                  </a:lnTo>
                  <a:cubicBezTo>
                    <a:pt x="3167" y="3950"/>
                    <a:pt x="3199" y="3957"/>
                    <a:pt x="3232" y="3957"/>
                  </a:cubicBezTo>
                  <a:cubicBezTo>
                    <a:pt x="3276" y="3957"/>
                    <a:pt x="3319" y="3944"/>
                    <a:pt x="3356" y="3917"/>
                  </a:cubicBezTo>
                  <a:cubicBezTo>
                    <a:pt x="3420" y="3871"/>
                    <a:pt x="3453" y="3793"/>
                    <a:pt x="3441" y="3714"/>
                  </a:cubicBezTo>
                  <a:lnTo>
                    <a:pt x="3267" y="2550"/>
                  </a:lnTo>
                  <a:lnTo>
                    <a:pt x="4092" y="1710"/>
                  </a:lnTo>
                  <a:cubicBezTo>
                    <a:pt x="4148" y="1654"/>
                    <a:pt x="4167" y="1571"/>
                    <a:pt x="4143" y="1496"/>
                  </a:cubicBezTo>
                  <a:close/>
                  <a:moveTo>
                    <a:pt x="2892" y="2329"/>
                  </a:moveTo>
                  <a:cubicBezTo>
                    <a:pt x="2845" y="2376"/>
                    <a:pt x="2824" y="2442"/>
                    <a:pt x="2833" y="2508"/>
                  </a:cubicBezTo>
                  <a:lnTo>
                    <a:pt x="2962" y="3375"/>
                  </a:lnTo>
                  <a:lnTo>
                    <a:pt x="2178" y="2984"/>
                  </a:lnTo>
                  <a:cubicBezTo>
                    <a:pt x="2148" y="2970"/>
                    <a:pt x="2116" y="2962"/>
                    <a:pt x="2083" y="2962"/>
                  </a:cubicBezTo>
                  <a:cubicBezTo>
                    <a:pt x="2051" y="2962"/>
                    <a:pt x="2019" y="2970"/>
                    <a:pt x="1989" y="2984"/>
                  </a:cubicBezTo>
                  <a:lnTo>
                    <a:pt x="1204" y="3375"/>
                  </a:lnTo>
                  <a:lnTo>
                    <a:pt x="1333" y="2508"/>
                  </a:lnTo>
                  <a:cubicBezTo>
                    <a:pt x="1343" y="2442"/>
                    <a:pt x="1322" y="2376"/>
                    <a:pt x="1275" y="2329"/>
                  </a:cubicBezTo>
                  <a:lnTo>
                    <a:pt x="661" y="1703"/>
                  </a:lnTo>
                  <a:lnTo>
                    <a:pt x="1526" y="1558"/>
                  </a:lnTo>
                  <a:cubicBezTo>
                    <a:pt x="1591" y="1547"/>
                    <a:pt x="1648" y="1506"/>
                    <a:pt x="1678" y="1447"/>
                  </a:cubicBezTo>
                  <a:lnTo>
                    <a:pt x="2083" y="670"/>
                  </a:lnTo>
                  <a:lnTo>
                    <a:pt x="2489" y="1447"/>
                  </a:lnTo>
                  <a:cubicBezTo>
                    <a:pt x="2519" y="1506"/>
                    <a:pt x="2576" y="1547"/>
                    <a:pt x="2641" y="1558"/>
                  </a:cubicBezTo>
                  <a:lnTo>
                    <a:pt x="3506" y="1703"/>
                  </a:lnTo>
                  <a:lnTo>
                    <a:pt x="2892" y="2329"/>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9" name="Google Shape;379;p41"/>
            <p:cNvSpPr/>
            <p:nvPr/>
          </p:nvSpPr>
          <p:spPr>
            <a:xfrm>
              <a:off x="8445534" y="5788043"/>
              <a:ext cx="55561" cy="25400"/>
            </a:xfrm>
            <a:custGeom>
              <a:avLst/>
              <a:gdLst/>
              <a:ahLst/>
              <a:cxnLst/>
              <a:rect l="l" t="t" r="r" b="b"/>
              <a:pathLst>
                <a:path w="1602" h="706" extrusionOk="0">
                  <a:moveTo>
                    <a:pt x="801" y="706"/>
                  </a:moveTo>
                  <a:cubicBezTo>
                    <a:pt x="1078" y="706"/>
                    <a:pt x="1342" y="586"/>
                    <a:pt x="1525" y="375"/>
                  </a:cubicBezTo>
                  <a:cubicBezTo>
                    <a:pt x="1602" y="287"/>
                    <a:pt x="1592" y="153"/>
                    <a:pt x="1504" y="77"/>
                  </a:cubicBezTo>
                  <a:cubicBezTo>
                    <a:pt x="1416" y="0"/>
                    <a:pt x="1282" y="9"/>
                    <a:pt x="1205" y="98"/>
                  </a:cubicBezTo>
                  <a:cubicBezTo>
                    <a:pt x="1103" y="215"/>
                    <a:pt x="956" y="283"/>
                    <a:pt x="801" y="283"/>
                  </a:cubicBezTo>
                  <a:cubicBezTo>
                    <a:pt x="646" y="283"/>
                    <a:pt x="498" y="215"/>
                    <a:pt x="396" y="98"/>
                  </a:cubicBezTo>
                  <a:cubicBezTo>
                    <a:pt x="319" y="9"/>
                    <a:pt x="186" y="0"/>
                    <a:pt x="97" y="77"/>
                  </a:cubicBezTo>
                  <a:cubicBezTo>
                    <a:pt x="9" y="153"/>
                    <a:pt x="0" y="287"/>
                    <a:pt x="77" y="375"/>
                  </a:cubicBezTo>
                  <a:cubicBezTo>
                    <a:pt x="259" y="586"/>
                    <a:pt x="523" y="706"/>
                    <a:pt x="801" y="706"/>
                  </a:cubicBezTo>
                  <a:close/>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80" name="Google Shape;380;p41" descr="A picture containing icon  Description automatically generated"/>
          <p:cNvPicPr preferRelativeResize="0"/>
          <p:nvPr/>
        </p:nvPicPr>
        <p:blipFill rotWithShape="1">
          <a:blip r:embed="rId3">
            <a:alphaModFix/>
          </a:blip>
          <a:srcRect/>
          <a:stretch/>
        </p:blipFill>
        <p:spPr>
          <a:xfrm>
            <a:off x="10252596" y="30162"/>
            <a:ext cx="2106878" cy="1489469"/>
          </a:xfrm>
          <a:prstGeom prst="rect">
            <a:avLst/>
          </a:prstGeom>
          <a:noFill/>
          <a:ln>
            <a:noFill/>
          </a:ln>
        </p:spPr>
      </p:pic>
      <p:pic>
        <p:nvPicPr>
          <p:cNvPr id="2" name="Picture 1">
            <a:extLst>
              <a:ext uri="{FF2B5EF4-FFF2-40B4-BE49-F238E27FC236}">
                <a16:creationId xmlns:a16="http://schemas.microsoft.com/office/drawing/2014/main" id="{A4731B34-8706-46D2-7DFD-962B07981019}"/>
              </a:ext>
            </a:extLst>
          </p:cNvPr>
          <p:cNvPicPr>
            <a:picLocks noChangeAspect="1"/>
          </p:cNvPicPr>
          <p:nvPr/>
        </p:nvPicPr>
        <p:blipFill>
          <a:blip r:embed="rId4"/>
          <a:stretch>
            <a:fillRect/>
          </a:stretch>
        </p:blipFill>
        <p:spPr>
          <a:xfrm>
            <a:off x="165073" y="129409"/>
            <a:ext cx="1252739" cy="32874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grpSp>
        <p:nvGrpSpPr>
          <p:cNvPr id="386" name="Google Shape;386;p42"/>
          <p:cNvGrpSpPr/>
          <p:nvPr/>
        </p:nvGrpSpPr>
        <p:grpSpPr>
          <a:xfrm>
            <a:off x="5470062" y="1167647"/>
            <a:ext cx="1251876" cy="358096"/>
            <a:chOff x="5470062" y="1167647"/>
            <a:chExt cx="1251876" cy="358096"/>
          </a:xfrm>
        </p:grpSpPr>
        <p:sp>
          <p:nvSpPr>
            <p:cNvPr id="387" name="Google Shape;387;p4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4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9" name="Google Shape;389;p4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90" name="Google Shape;390;p42"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391" name="Google Shape;391;p42"/>
          <p:cNvSpPr txBox="1"/>
          <p:nvPr/>
        </p:nvSpPr>
        <p:spPr>
          <a:xfrm>
            <a:off x="1092924" y="1671157"/>
            <a:ext cx="10006149" cy="452431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defRPr sz="2400">
                <a:solidFill>
                  <a:srgbClr val="000000"/>
                </a:solidFill>
                <a:latin typeface="Philosopher"/>
                <a:ea typeface="Philosopher"/>
                <a:cs typeface="Philosopher"/>
                <a:sym typeface="Philosopher"/>
              </a:defRPr>
            </a:pPr>
            <a:r>
              <a:t>5. Nakon određenog vremena, zamolite svaku grupu da predstavi svoj resurs za mikro učenje ostalim sudionicima. </a:t>
            </a:r>
            <a:r>
              <a:rPr b="1"/>
              <a:t>Odvojite 5-7 minuta za prezentaciju svake grupe</a:t>
            </a:r>
            <a:r>
              <a:t>, uključujući kratko objašnjenje teme, pregled resursa i demonstraciju njegovih ključnih značajki.</a:t>
            </a:r>
          </a:p>
          <a:p>
            <a:pPr marL="0" marR="0" lvl="0" indent="0" algn="just"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defRPr sz="2400">
                <a:solidFill>
                  <a:srgbClr val="000000"/>
                </a:solidFill>
                <a:latin typeface="Philosopher"/>
                <a:ea typeface="Philosopher"/>
                <a:cs typeface="Philosopher"/>
                <a:sym typeface="Philosopher"/>
              </a:defRPr>
            </a:pPr>
            <a:r>
              <a:t>6. Dok sudionici prisustvuju, potaknite druge </a:t>
            </a:r>
            <a:r>
              <a:rPr b="1"/>
              <a:t>da daju povratne informacije i postavljaju pitanja</a:t>
            </a:r>
            <a:r>
              <a:t>. Poticati poticajno i konstruktivno okruženje za razmjenu ideja i prijedloga.</a:t>
            </a:r>
          </a:p>
          <a:p>
            <a:pPr marL="0" marR="0" lvl="0" indent="0" algn="just" rtl="0">
              <a:lnSpc>
                <a:spcPct val="100000"/>
              </a:lnSpc>
              <a:spcBef>
                <a:spcPts val="0"/>
              </a:spcBef>
              <a:spcAft>
                <a:spcPts val="0"/>
              </a:spcAft>
              <a:buNone/>
            </a:pPr>
            <a:endParaRPr sz="2400" b="0" i="0" u="none" strike="noStrike" cap="none">
              <a:solidFill>
                <a:srgbClr val="000000"/>
              </a:solidFill>
              <a:latin typeface="Philosopher"/>
              <a:ea typeface="Philosopher"/>
              <a:cs typeface="Philosopher"/>
              <a:sym typeface="Philosopher"/>
            </a:endParaRPr>
          </a:p>
          <a:p>
            <a:pPr marL="0" marR="0" lvl="0" indent="0" algn="just" rtl="0">
              <a:lnSpc>
                <a:spcPct val="100000"/>
              </a:lnSpc>
              <a:spcBef>
                <a:spcPts val="0"/>
              </a:spcBef>
              <a:spcAft>
                <a:spcPts val="0"/>
              </a:spcAft>
              <a:buNone/>
              <a:defRPr sz="2400">
                <a:solidFill>
                  <a:srgbClr val="000000"/>
                </a:solidFill>
                <a:latin typeface="Philosopher"/>
                <a:ea typeface="Philosopher"/>
                <a:cs typeface="Philosopher"/>
                <a:sym typeface="Philosopher"/>
              </a:defRPr>
            </a:pPr>
            <a:r>
              <a:t>7. Ostavite vremena za </a:t>
            </a:r>
            <a:r>
              <a:rPr b="1"/>
              <a:t>kratku raspravu nakon svake prezentacije</a:t>
            </a:r>
            <a:r>
              <a:t>, gdje sudionici mogu razmisliti o prednostima i područjima za poboljšanje svakog resursa za mikro učenje.</a:t>
            </a:r>
            <a:endParaRPr sz="2400" b="0" i="0" u="none" strike="noStrike" cap="none">
              <a:solidFill>
                <a:srgbClr val="000000"/>
              </a:solidFill>
              <a:latin typeface="Philosopher"/>
              <a:ea typeface="Philosopher"/>
              <a:cs typeface="Philosopher"/>
              <a:sym typeface="Philosopher"/>
            </a:endParaRPr>
          </a:p>
        </p:txBody>
      </p:sp>
      <p:sp>
        <p:nvSpPr>
          <p:cNvPr id="392" name="Google Shape;392;p42"/>
          <p:cNvSpPr txBox="1"/>
          <p:nvPr/>
        </p:nvSpPr>
        <p:spPr>
          <a:xfrm>
            <a:off x="2844437" y="518239"/>
            <a:ext cx="6503125" cy="27804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400" b="1">
                <a:solidFill>
                  <a:schemeClr val="dk1"/>
                </a:solidFill>
                <a:latin typeface="Philosopher"/>
                <a:ea typeface="Philosopher"/>
                <a:cs typeface="Philosopher"/>
                <a:sym typeface="Philosopher"/>
              </a:defRPr>
            </a:pPr>
            <a:r>
              <a:t>Aktivnost 3: Stvaranje resursa za mikro učenje </a:t>
            </a:r>
            <a:endParaRPr sz="2400" b="1" i="0"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B941AE01-E099-7CF4-3C10-C54392632E61}"/>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3"/>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9" name="Google Shape;399;p43" descr="A picture containing logo  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400" name="Google Shape;400;p43"/>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b="1">
                <a:solidFill>
                  <a:schemeClr val="dk1"/>
                </a:solidFill>
                <a:latin typeface="Philosopher"/>
                <a:ea typeface="Philosopher"/>
                <a:cs typeface="Philosopher"/>
                <a:sym typeface="Philosopher"/>
              </a:defRPr>
            </a:pPr>
            <a:r>
              <a:t>Četvrti dio</a:t>
            </a:r>
            <a:endParaRPr sz="1800" b="1" i="0" u="none" strike="noStrike" cap="none">
              <a:solidFill>
                <a:schemeClr val="dk1"/>
              </a:solidFill>
              <a:latin typeface="Philosopher"/>
              <a:ea typeface="Philosopher"/>
              <a:cs typeface="Philosopher"/>
              <a:sym typeface="Philosopher"/>
            </a:endParaRPr>
          </a:p>
        </p:txBody>
      </p:sp>
      <p:sp>
        <p:nvSpPr>
          <p:cNvPr id="401" name="Google Shape;401;p43"/>
          <p:cNvSpPr txBox="1"/>
          <p:nvPr/>
        </p:nvSpPr>
        <p:spPr>
          <a:xfrm>
            <a:off x="3824064" y="4483533"/>
            <a:ext cx="454387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000"/>
              <a:buFont typeface="Arial"/>
              <a:buNone/>
              <a:defRPr sz="2000">
                <a:solidFill>
                  <a:schemeClr val="dk1"/>
                </a:solidFill>
                <a:latin typeface="Roboto"/>
                <a:ea typeface="Roboto"/>
                <a:cs typeface="Roboto"/>
                <a:sym typeface="Roboto"/>
              </a:defRPr>
            </a:pPr>
            <a:r>
              <a:t>Rješavanje zajedničkih izazova i prepreka usvajanju mikroučenja</a:t>
            </a:r>
            <a:endParaRPr sz="2000" b="0" i="0" u="none" strike="noStrike" cap="none">
              <a:solidFill>
                <a:schemeClr val="dk1"/>
              </a:solidFill>
              <a:latin typeface="Roboto"/>
              <a:ea typeface="Roboto"/>
              <a:cs typeface="Roboto"/>
              <a:sym typeface="Roboto"/>
            </a:endParaRPr>
          </a:p>
        </p:txBody>
      </p:sp>
      <p:pic>
        <p:nvPicPr>
          <p:cNvPr id="2" name="Picture 1">
            <a:extLst>
              <a:ext uri="{FF2B5EF4-FFF2-40B4-BE49-F238E27FC236}">
                <a16:creationId xmlns:a16="http://schemas.microsoft.com/office/drawing/2014/main" id="{14705C66-CADB-F42C-643C-800FDEE91E0C}"/>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4"/>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800" b="1">
                <a:solidFill>
                  <a:schemeClr val="dk1"/>
                </a:solidFill>
                <a:latin typeface="Philosopher"/>
                <a:ea typeface="Philosopher"/>
                <a:cs typeface="Philosopher"/>
                <a:sym typeface="Philosopher"/>
              </a:defRPr>
            </a:pPr>
            <a:r>
              <a:t>Zajednički izazovi usvajanja mikroučenja</a:t>
            </a:r>
            <a:endParaRPr sz="2800" b="1" i="0" u="none" strike="noStrike" cap="none">
              <a:solidFill>
                <a:schemeClr val="dk1"/>
              </a:solidFill>
              <a:latin typeface="Philosopher"/>
              <a:ea typeface="Philosopher"/>
              <a:cs typeface="Philosopher"/>
              <a:sym typeface="Philosopher"/>
            </a:endParaRPr>
          </a:p>
        </p:txBody>
      </p:sp>
      <p:grpSp>
        <p:nvGrpSpPr>
          <p:cNvPr id="408" name="Google Shape;408;p44"/>
          <p:cNvGrpSpPr/>
          <p:nvPr/>
        </p:nvGrpSpPr>
        <p:grpSpPr>
          <a:xfrm>
            <a:off x="5470060" y="1039589"/>
            <a:ext cx="1251876" cy="358096"/>
            <a:chOff x="5470062" y="1167647"/>
            <a:chExt cx="1251876" cy="358096"/>
          </a:xfrm>
        </p:grpSpPr>
        <p:sp>
          <p:nvSpPr>
            <p:cNvPr id="409" name="Google Shape;409;p44"/>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0" name="Google Shape;410;p44"/>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1" name="Google Shape;411;p44"/>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12" name="Google Shape;412;p44"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13" name="Google Shape;413;p44"/>
          <p:cNvSpPr txBox="1"/>
          <p:nvPr/>
        </p:nvSpPr>
        <p:spPr>
          <a:xfrm>
            <a:off x="1760218" y="1590349"/>
            <a:ext cx="8671562" cy="51706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Nedostatak svijesti</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Mnoge organizacije nisu svjesne prednosti i potencijala mikro-učenja.</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Otpor prema promjenama</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Neki dionici mogu se oduprijeti usvajanju mikro-učenja zbog tradicionalnih metoda obuke.</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Tehnička ograničenja</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Ograničen pristup tehnologiji ili loša digitalna infrastruktura mogu ometati provedbu mikroučenja.</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Razvoj sadržaja</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Stvaranje privlačnog sadržaja veličine zalogaja može biti dugotrajno i izazovno.</a:t>
            </a:r>
            <a:endParaRPr sz="2200" b="0" i="0" u="none" strike="noStrike" cap="none">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6AC1B686-0086-CE20-AF04-DD8AE20C377B}"/>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5"/>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800" b="1">
                <a:solidFill>
                  <a:schemeClr val="dk1"/>
                </a:solidFill>
                <a:latin typeface="Philosopher"/>
                <a:ea typeface="Philosopher"/>
                <a:cs typeface="Philosopher"/>
                <a:sym typeface="Philosopher"/>
              </a:defRPr>
            </a:pPr>
            <a:r>
              <a:t>Prevladavanje izazova</a:t>
            </a:r>
            <a:endParaRPr sz="2800" b="1" i="0" u="none" strike="noStrike" cap="none">
              <a:solidFill>
                <a:schemeClr val="dk1"/>
              </a:solidFill>
              <a:latin typeface="Philosopher"/>
              <a:ea typeface="Philosopher"/>
              <a:cs typeface="Philosopher"/>
              <a:sym typeface="Philosopher"/>
            </a:endParaRPr>
          </a:p>
        </p:txBody>
      </p:sp>
      <p:grpSp>
        <p:nvGrpSpPr>
          <p:cNvPr id="420" name="Google Shape;420;p45"/>
          <p:cNvGrpSpPr/>
          <p:nvPr/>
        </p:nvGrpSpPr>
        <p:grpSpPr>
          <a:xfrm>
            <a:off x="5470060" y="1039589"/>
            <a:ext cx="1251876" cy="358096"/>
            <a:chOff x="5470062" y="1167647"/>
            <a:chExt cx="1251876" cy="358096"/>
          </a:xfrm>
        </p:grpSpPr>
        <p:sp>
          <p:nvSpPr>
            <p:cNvPr id="421" name="Google Shape;421;p45"/>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2" name="Google Shape;422;p45"/>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 name="Google Shape;423;p45"/>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24" name="Google Shape;424;p45"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25" name="Google Shape;425;p45"/>
          <p:cNvSpPr txBox="1"/>
          <p:nvPr/>
        </p:nvSpPr>
        <p:spPr>
          <a:xfrm>
            <a:off x="1492406" y="1573495"/>
            <a:ext cx="9565279" cy="51706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Podizanje svijesti</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Provoditi kampanje podizanja svijesti i obuke kako bi se dionici educirali o prednostima mikro-učenja.</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Upravljanje promjenama</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Provesti strategije upravljanja promjenama kako bi se riješio otpor i promicala kultura kontinuiranog učenja.</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Tehnološka rješenja</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Ulagati u odgovarajuću tehnološku infrastrukturu i osigurati potrebne resurse za učinkovitu provedbu mikro-učenja.</a:t>
            </a: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Podrška razvoju sadržaja</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Uspostaviti smjernice i pružiti alate za podršku predavačima i stručnjacima u razvoju zanimljivih sadržaja za mikro-učenje.</a:t>
            </a:r>
            <a:endParaRPr sz="2200" b="0" i="0" u="none" strike="noStrike" cap="none">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2C98633B-C1B9-B155-4764-11CD87B32D25}"/>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6"/>
          <p:cNvSpPr txBox="1"/>
          <p:nvPr/>
        </p:nvSpPr>
        <p:spPr>
          <a:xfrm>
            <a:off x="4078447" y="457723"/>
            <a:ext cx="4035103" cy="30319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800" b="1">
                <a:solidFill>
                  <a:schemeClr val="dk1"/>
                </a:solidFill>
                <a:latin typeface="Philosopher"/>
                <a:ea typeface="Philosopher"/>
                <a:cs typeface="Philosopher"/>
                <a:sym typeface="Philosopher"/>
              </a:defRPr>
            </a:pPr>
            <a:r>
              <a:t>Prepreke za adresiranje</a:t>
            </a:r>
            <a:endParaRPr sz="2800" b="1" i="0" u="none" strike="noStrike" cap="none">
              <a:solidFill>
                <a:schemeClr val="dk1"/>
              </a:solidFill>
              <a:latin typeface="Philosopher"/>
              <a:ea typeface="Philosopher"/>
              <a:cs typeface="Philosopher"/>
              <a:sym typeface="Philosopher"/>
            </a:endParaRPr>
          </a:p>
        </p:txBody>
      </p:sp>
      <p:grpSp>
        <p:nvGrpSpPr>
          <p:cNvPr id="432" name="Google Shape;432;p46"/>
          <p:cNvGrpSpPr/>
          <p:nvPr/>
        </p:nvGrpSpPr>
        <p:grpSpPr>
          <a:xfrm>
            <a:off x="5470060" y="1039589"/>
            <a:ext cx="1251876" cy="358096"/>
            <a:chOff x="5470062" y="1167647"/>
            <a:chExt cx="1251876" cy="358096"/>
          </a:xfrm>
        </p:grpSpPr>
        <p:sp>
          <p:nvSpPr>
            <p:cNvPr id="433" name="Google Shape;433;p46"/>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4" name="Google Shape;434;p46"/>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5" name="Google Shape;435;p46"/>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36" name="Google Shape;436;p46"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37" name="Google Shape;437;p46"/>
          <p:cNvSpPr txBox="1"/>
          <p:nvPr/>
        </p:nvSpPr>
        <p:spPr>
          <a:xfrm>
            <a:off x="1492406" y="1573495"/>
            <a:ext cx="9565279" cy="48320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Personalizirani putovi učenja</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Prilagodi sadržaj mikro-učenja individualnim potrebama i preferencijama učenika.</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Gamifikacija i nagrade</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Uključite elemente igre i poticaje kako biste poboljšali angažman i motivaciju učenika.</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Pristup prilagođen mobilnim uređajima</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Osigurati da je sadržaj mikroučenja dostupan na mobilnim uređajima kako bi se omogućilo fleksibilno učenje.</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Prilike za socijalno učenje</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Potaknite suradnju i razmjenu znanja putem foruma za raspravu, chat grupa ili virtualnih učionica.</a:t>
            </a:r>
            <a:endParaRPr sz="2200" b="0" i="0" u="none" strike="noStrike" cap="none">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152370E9-1CDE-C865-920E-EFD082821022}"/>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47"/>
          <p:cNvSpPr txBox="1"/>
          <p:nvPr/>
        </p:nvSpPr>
        <p:spPr>
          <a:xfrm>
            <a:off x="4227317" y="663637"/>
            <a:ext cx="3737366" cy="60342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400" b="1">
                <a:solidFill>
                  <a:schemeClr val="dk1"/>
                </a:solidFill>
                <a:latin typeface="Philosopher"/>
                <a:ea typeface="Philosopher"/>
                <a:cs typeface="Philosopher"/>
                <a:sym typeface="Philosopher"/>
              </a:defRPr>
            </a:pPr>
            <a:r>
              <a:t>Procjena vaših resursa za mikro učenje</a:t>
            </a:r>
            <a:endParaRPr sz="2400" b="1" i="0" u="none" strike="noStrike" cap="none">
              <a:solidFill>
                <a:schemeClr val="dk1"/>
              </a:solidFill>
              <a:latin typeface="Philosopher"/>
              <a:ea typeface="Philosopher"/>
              <a:cs typeface="Philosopher"/>
              <a:sym typeface="Philosopher"/>
            </a:endParaRPr>
          </a:p>
        </p:txBody>
      </p:sp>
      <p:grpSp>
        <p:nvGrpSpPr>
          <p:cNvPr id="444" name="Google Shape;444;p47"/>
          <p:cNvGrpSpPr/>
          <p:nvPr/>
        </p:nvGrpSpPr>
        <p:grpSpPr>
          <a:xfrm>
            <a:off x="5491490" y="1510055"/>
            <a:ext cx="1251876" cy="358096"/>
            <a:chOff x="5470062" y="1167647"/>
            <a:chExt cx="1251876" cy="358096"/>
          </a:xfrm>
        </p:grpSpPr>
        <p:sp>
          <p:nvSpPr>
            <p:cNvPr id="445" name="Google Shape;445;p47"/>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6" name="Google Shape;446;p47"/>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47"/>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cxnSp>
        <p:nvCxnSpPr>
          <p:cNvPr id="448" name="Google Shape;448;p47"/>
          <p:cNvCxnSpPr/>
          <p:nvPr/>
        </p:nvCxnSpPr>
        <p:spPr>
          <a:xfrm>
            <a:off x="5109740" y="2995543"/>
            <a:ext cx="2015377" cy="0"/>
          </a:xfrm>
          <a:prstGeom prst="straightConnector1">
            <a:avLst/>
          </a:prstGeom>
          <a:noFill/>
          <a:ln w="25400" cap="flat" cmpd="sng">
            <a:solidFill>
              <a:schemeClr val="accent1"/>
            </a:solidFill>
            <a:prstDash val="solid"/>
            <a:miter lim="800000"/>
            <a:headEnd type="none" w="sm" len="sm"/>
            <a:tailEnd type="none" w="sm" len="sm"/>
          </a:ln>
        </p:spPr>
      </p:cxnSp>
      <p:cxnSp>
        <p:nvCxnSpPr>
          <p:cNvPr id="449" name="Google Shape;449;p47"/>
          <p:cNvCxnSpPr/>
          <p:nvPr/>
        </p:nvCxnSpPr>
        <p:spPr>
          <a:xfrm>
            <a:off x="7707893" y="2995543"/>
            <a:ext cx="2015377" cy="0"/>
          </a:xfrm>
          <a:prstGeom prst="straightConnector1">
            <a:avLst/>
          </a:prstGeom>
          <a:noFill/>
          <a:ln w="25400" cap="flat" cmpd="sng">
            <a:solidFill>
              <a:schemeClr val="accent1"/>
            </a:solidFill>
            <a:prstDash val="solid"/>
            <a:miter lim="800000"/>
            <a:headEnd type="none" w="sm" len="sm"/>
            <a:tailEnd type="none" w="sm" len="sm"/>
          </a:ln>
        </p:spPr>
      </p:cxnSp>
      <p:cxnSp>
        <p:nvCxnSpPr>
          <p:cNvPr id="450" name="Google Shape;450;p47"/>
          <p:cNvCxnSpPr/>
          <p:nvPr/>
        </p:nvCxnSpPr>
        <p:spPr>
          <a:xfrm>
            <a:off x="2286504" y="2995543"/>
            <a:ext cx="2015377" cy="0"/>
          </a:xfrm>
          <a:prstGeom prst="straightConnector1">
            <a:avLst/>
          </a:prstGeom>
          <a:noFill/>
          <a:ln w="25400" cap="flat" cmpd="sng">
            <a:solidFill>
              <a:schemeClr val="accent1"/>
            </a:solidFill>
            <a:prstDash val="solid"/>
            <a:miter lim="800000"/>
            <a:headEnd type="none" w="sm" len="sm"/>
            <a:tailEnd type="none" w="sm" len="sm"/>
          </a:ln>
        </p:spPr>
      </p:cxnSp>
      <p:grpSp>
        <p:nvGrpSpPr>
          <p:cNvPr id="451" name="Google Shape;451;p47"/>
          <p:cNvGrpSpPr/>
          <p:nvPr/>
        </p:nvGrpSpPr>
        <p:grpSpPr>
          <a:xfrm>
            <a:off x="985784" y="1897188"/>
            <a:ext cx="2230823" cy="2069069"/>
            <a:chOff x="1550838" y="735710"/>
            <a:chExt cx="2648118" cy="2456105"/>
          </a:xfrm>
        </p:grpSpPr>
        <p:sp>
          <p:nvSpPr>
            <p:cNvPr id="452" name="Google Shape;452;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 name="Google Shape;453;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54" name="Google Shape;454;p47"/>
          <p:cNvGrpSpPr/>
          <p:nvPr/>
        </p:nvGrpSpPr>
        <p:grpSpPr>
          <a:xfrm>
            <a:off x="3656097" y="1897187"/>
            <a:ext cx="2230823" cy="2069069"/>
            <a:chOff x="1550838" y="735710"/>
            <a:chExt cx="2648118" cy="2456105"/>
          </a:xfrm>
        </p:grpSpPr>
        <p:sp>
          <p:nvSpPr>
            <p:cNvPr id="455" name="Google Shape;455;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6" name="Google Shape;456;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57" name="Google Shape;457;p47"/>
          <p:cNvGrpSpPr/>
          <p:nvPr/>
        </p:nvGrpSpPr>
        <p:grpSpPr>
          <a:xfrm>
            <a:off x="6326410" y="1897186"/>
            <a:ext cx="2230823" cy="2069069"/>
            <a:chOff x="1550838" y="735710"/>
            <a:chExt cx="2648118" cy="2456105"/>
          </a:xfrm>
        </p:grpSpPr>
        <p:sp>
          <p:nvSpPr>
            <p:cNvPr id="458" name="Google Shape;458;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9" name="Google Shape;459;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460" name="Google Shape;460;p47"/>
          <p:cNvGrpSpPr/>
          <p:nvPr/>
        </p:nvGrpSpPr>
        <p:grpSpPr>
          <a:xfrm>
            <a:off x="8996723" y="1897185"/>
            <a:ext cx="2230823" cy="2069069"/>
            <a:chOff x="1550838" y="735710"/>
            <a:chExt cx="2648118" cy="2456105"/>
          </a:xfrm>
        </p:grpSpPr>
        <p:sp>
          <p:nvSpPr>
            <p:cNvPr id="461" name="Google Shape;461;p47"/>
            <p:cNvSpPr/>
            <p:nvPr/>
          </p:nvSpPr>
          <p:spPr>
            <a:xfrm rot="1084574">
              <a:off x="1787936" y="1026727"/>
              <a:ext cx="2173922" cy="1874072"/>
            </a:xfrm>
            <a:prstGeom prst="triangle">
              <a:avLst>
                <a:gd name="adj" fmla="val 50000"/>
              </a:avLst>
            </a:prstGeom>
            <a:no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2" name="Google Shape;462;p47"/>
            <p:cNvSpPr/>
            <p:nvPr/>
          </p:nvSpPr>
          <p:spPr>
            <a:xfrm rot="400104">
              <a:off x="1787936" y="1026728"/>
              <a:ext cx="2173922" cy="1874072"/>
            </a:xfrm>
            <a:prstGeom prst="triangle">
              <a:avLst>
                <a:gd name="adj" fmla="val 50000"/>
              </a:avLst>
            </a:prstGeom>
            <a:solidFill>
              <a:schemeClr val="lt1"/>
            </a:solidFill>
            <a:ln w="254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63" name="Google Shape;463;p47"/>
          <p:cNvSpPr txBox="1"/>
          <p:nvPr/>
        </p:nvSpPr>
        <p:spPr>
          <a:xfrm>
            <a:off x="1383609"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defRPr sz="3600" b="1">
                <a:solidFill>
                  <a:schemeClr val="dk1"/>
                </a:solidFill>
                <a:latin typeface="Philosopher"/>
                <a:ea typeface="Philosopher"/>
                <a:cs typeface="Philosopher"/>
                <a:sym typeface="Philosopher"/>
              </a:defRPr>
            </a:pPr>
            <a:r>
              <a:t>01</a:t>
            </a:r>
            <a:endParaRPr sz="3600" b="1" i="0" u="none" strike="noStrike" cap="none">
              <a:solidFill>
                <a:schemeClr val="dk1"/>
              </a:solidFill>
              <a:latin typeface="Philosopher"/>
              <a:ea typeface="Philosopher"/>
              <a:cs typeface="Philosopher"/>
              <a:sym typeface="Philosopher"/>
            </a:endParaRPr>
          </a:p>
        </p:txBody>
      </p:sp>
      <p:sp>
        <p:nvSpPr>
          <p:cNvPr id="464" name="Google Shape;464;p47"/>
          <p:cNvSpPr txBox="1"/>
          <p:nvPr/>
        </p:nvSpPr>
        <p:spPr>
          <a:xfrm>
            <a:off x="4058986"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defRPr sz="3600" b="1">
                <a:solidFill>
                  <a:schemeClr val="dk1"/>
                </a:solidFill>
                <a:latin typeface="Philosopher"/>
                <a:ea typeface="Philosopher"/>
                <a:cs typeface="Philosopher"/>
                <a:sym typeface="Philosopher"/>
              </a:defRPr>
            </a:pPr>
            <a:r>
              <a:t>02</a:t>
            </a:r>
            <a:endParaRPr sz="3600" b="1" i="0" u="none" strike="noStrike" cap="none">
              <a:solidFill>
                <a:schemeClr val="dk1"/>
              </a:solidFill>
              <a:latin typeface="Philosopher"/>
              <a:ea typeface="Philosopher"/>
              <a:cs typeface="Philosopher"/>
              <a:sym typeface="Philosopher"/>
            </a:endParaRPr>
          </a:p>
        </p:txBody>
      </p:sp>
      <p:sp>
        <p:nvSpPr>
          <p:cNvPr id="465" name="Google Shape;465;p47"/>
          <p:cNvSpPr txBox="1"/>
          <p:nvPr/>
        </p:nvSpPr>
        <p:spPr>
          <a:xfrm>
            <a:off x="6734363"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defRPr sz="3600" b="1">
                <a:solidFill>
                  <a:schemeClr val="dk1"/>
                </a:solidFill>
                <a:latin typeface="Philosopher"/>
                <a:ea typeface="Philosopher"/>
                <a:cs typeface="Philosopher"/>
                <a:sym typeface="Philosopher"/>
              </a:defRPr>
            </a:pPr>
            <a:r>
              <a:t>03</a:t>
            </a:r>
            <a:endParaRPr sz="3600" b="1" i="0" u="none" strike="noStrike" cap="none">
              <a:solidFill>
                <a:schemeClr val="dk1"/>
              </a:solidFill>
              <a:latin typeface="Philosopher"/>
              <a:ea typeface="Philosopher"/>
              <a:cs typeface="Philosopher"/>
              <a:sym typeface="Philosopher"/>
            </a:endParaRPr>
          </a:p>
        </p:txBody>
      </p:sp>
      <p:sp>
        <p:nvSpPr>
          <p:cNvPr id="466" name="Google Shape;466;p47"/>
          <p:cNvSpPr txBox="1"/>
          <p:nvPr/>
        </p:nvSpPr>
        <p:spPr>
          <a:xfrm>
            <a:off x="9395672" y="2661501"/>
            <a:ext cx="1396910" cy="86173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defRPr sz="3600" b="1">
                <a:solidFill>
                  <a:schemeClr val="dk1"/>
                </a:solidFill>
                <a:latin typeface="Philosopher"/>
                <a:ea typeface="Philosopher"/>
                <a:cs typeface="Philosopher"/>
                <a:sym typeface="Philosopher"/>
              </a:defRPr>
            </a:pPr>
            <a:r>
              <a:t>04</a:t>
            </a:r>
            <a:endParaRPr sz="3600" b="1" i="0" u="none" strike="noStrike" cap="none">
              <a:solidFill>
                <a:schemeClr val="dk1"/>
              </a:solidFill>
              <a:latin typeface="Philosopher"/>
              <a:ea typeface="Philosopher"/>
              <a:cs typeface="Philosopher"/>
              <a:sym typeface="Philosopher"/>
            </a:endParaRPr>
          </a:p>
        </p:txBody>
      </p:sp>
      <p:sp>
        <p:nvSpPr>
          <p:cNvPr id="467" name="Google Shape;467;p47"/>
          <p:cNvSpPr txBox="1"/>
          <p:nvPr/>
        </p:nvSpPr>
        <p:spPr>
          <a:xfrm>
            <a:off x="832133" y="4110422"/>
            <a:ext cx="2384475"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b="1">
                <a:solidFill>
                  <a:schemeClr val="dk1"/>
                </a:solidFill>
                <a:latin typeface="Philosopher"/>
                <a:ea typeface="Philosopher"/>
                <a:cs typeface="Philosopher"/>
                <a:sym typeface="Philosopher"/>
              </a:defRPr>
            </a:pPr>
            <a:r>
              <a:t>Jasni ciljevi</a:t>
            </a:r>
            <a:endParaRPr sz="1400" b="0" i="0" u="none" strike="noStrike" cap="none">
              <a:solidFill>
                <a:srgbClr val="000000"/>
              </a:solidFill>
              <a:latin typeface="Arial"/>
              <a:ea typeface="Arial"/>
              <a:cs typeface="Arial"/>
              <a:sym typeface="Arial"/>
            </a:endParaRPr>
          </a:p>
        </p:txBody>
      </p:sp>
      <p:sp>
        <p:nvSpPr>
          <p:cNvPr id="468" name="Google Shape;468;p47"/>
          <p:cNvSpPr txBox="1"/>
          <p:nvPr/>
        </p:nvSpPr>
        <p:spPr>
          <a:xfrm>
            <a:off x="938352" y="4527406"/>
            <a:ext cx="2325688" cy="17081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defRPr sz="1400">
                <a:solidFill>
                  <a:srgbClr val="000000"/>
                </a:solidFill>
                <a:latin typeface="Roboto"/>
                <a:ea typeface="Roboto"/>
                <a:cs typeface="Roboto"/>
                <a:sym typeface="Roboto"/>
              </a:defRPr>
            </a:pPr>
            <a:r>
              <a:t>Definirajte specifične ciljeve učenja i ishode izvedbe koji se mogu postići mikro-učenjem.</a:t>
            </a:r>
            <a:endParaRPr sz="1400" b="0" i="0" u="none" strike="noStrike" cap="none">
              <a:solidFill>
                <a:srgbClr val="000000"/>
              </a:solidFill>
              <a:latin typeface="Roboto"/>
              <a:ea typeface="Roboto"/>
              <a:cs typeface="Roboto"/>
              <a:sym typeface="Roboto"/>
            </a:endParaRPr>
          </a:p>
        </p:txBody>
      </p:sp>
      <p:sp>
        <p:nvSpPr>
          <p:cNvPr id="469" name="Google Shape;469;p47"/>
          <p:cNvSpPr txBox="1"/>
          <p:nvPr/>
        </p:nvSpPr>
        <p:spPr>
          <a:xfrm>
            <a:off x="3502446" y="4110422"/>
            <a:ext cx="238447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b="1">
                <a:solidFill>
                  <a:schemeClr val="dk1"/>
                </a:solidFill>
                <a:latin typeface="Philosopher"/>
                <a:ea typeface="Philosopher"/>
                <a:cs typeface="Philosopher"/>
                <a:sym typeface="Philosopher"/>
              </a:defRPr>
            </a:pPr>
            <a:r>
              <a:t>Pratite napredak učenika</a:t>
            </a:r>
            <a:endParaRPr sz="1400" b="0" i="0" u="none" strike="noStrike" cap="none">
              <a:solidFill>
                <a:srgbClr val="000000"/>
              </a:solidFill>
              <a:latin typeface="Arial"/>
              <a:ea typeface="Arial"/>
              <a:cs typeface="Arial"/>
              <a:sym typeface="Arial"/>
            </a:endParaRPr>
          </a:p>
        </p:txBody>
      </p:sp>
      <p:sp>
        <p:nvSpPr>
          <p:cNvPr id="470" name="Google Shape;470;p47"/>
          <p:cNvSpPr txBox="1"/>
          <p:nvPr/>
        </p:nvSpPr>
        <p:spPr>
          <a:xfrm>
            <a:off x="3581653" y="4780002"/>
            <a:ext cx="2247900" cy="203128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defRPr sz="1400">
                <a:solidFill>
                  <a:schemeClr val="dk1"/>
                </a:solidFill>
                <a:latin typeface="Roboto"/>
                <a:ea typeface="Roboto"/>
                <a:cs typeface="Roboto"/>
                <a:sym typeface="Roboto"/>
              </a:defRPr>
            </a:pPr>
            <a:r>
              <a:t>Implementirajte robustan sustav praćenja i analitike za praćenje angažmana učenika, stope završetka i zadržavanja znanja.</a:t>
            </a:r>
            <a:endParaRPr sz="1400" b="0" i="0" u="none" strike="noStrike" cap="none">
              <a:solidFill>
                <a:srgbClr val="000000"/>
              </a:solidFill>
              <a:latin typeface="Arial"/>
              <a:ea typeface="Arial"/>
              <a:cs typeface="Arial"/>
              <a:sym typeface="Arial"/>
            </a:endParaRPr>
          </a:p>
        </p:txBody>
      </p:sp>
      <p:sp>
        <p:nvSpPr>
          <p:cNvPr id="471" name="Google Shape;471;p47"/>
          <p:cNvSpPr txBox="1"/>
          <p:nvPr/>
        </p:nvSpPr>
        <p:spPr>
          <a:xfrm>
            <a:off x="6172759" y="4110422"/>
            <a:ext cx="238447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b="1">
                <a:solidFill>
                  <a:schemeClr val="dk1"/>
                </a:solidFill>
                <a:latin typeface="Philosopher"/>
                <a:ea typeface="Philosopher"/>
                <a:cs typeface="Philosopher"/>
                <a:sym typeface="Philosopher"/>
              </a:defRPr>
            </a:pPr>
            <a:r>
              <a:t>Prikupi povratne informacije</a:t>
            </a:r>
            <a:endParaRPr sz="1400" b="0" i="0" u="none" strike="noStrike" cap="none">
              <a:solidFill>
                <a:srgbClr val="000000"/>
              </a:solidFill>
              <a:latin typeface="Arial"/>
              <a:ea typeface="Arial"/>
              <a:cs typeface="Arial"/>
              <a:sym typeface="Arial"/>
            </a:endParaRPr>
          </a:p>
        </p:txBody>
      </p:sp>
      <p:sp>
        <p:nvSpPr>
          <p:cNvPr id="472" name="Google Shape;472;p47"/>
          <p:cNvSpPr txBox="1"/>
          <p:nvPr/>
        </p:nvSpPr>
        <p:spPr>
          <a:xfrm>
            <a:off x="6202152" y="4595805"/>
            <a:ext cx="2240817" cy="17081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defRPr sz="1400">
                <a:solidFill>
                  <a:schemeClr val="dk1"/>
                </a:solidFill>
                <a:latin typeface="Roboto"/>
                <a:ea typeface="Roboto"/>
                <a:cs typeface="Roboto"/>
                <a:sym typeface="Roboto"/>
              </a:defRPr>
            </a:pPr>
            <a:r>
              <a:t>Redovito prikupljajte povratne informacije od učenika i nastavnika kako biste utvrdili područja za poboljšanje i izvršili potrebne prilagodbe.</a:t>
            </a:r>
            <a:endParaRPr sz="1400" b="0" i="0" u="none" strike="noStrike" cap="none">
              <a:solidFill>
                <a:schemeClr val="dk1"/>
              </a:solidFill>
              <a:latin typeface="Roboto"/>
              <a:ea typeface="Roboto"/>
              <a:cs typeface="Roboto"/>
              <a:sym typeface="Roboto"/>
            </a:endParaRPr>
          </a:p>
        </p:txBody>
      </p:sp>
      <p:sp>
        <p:nvSpPr>
          <p:cNvPr id="473" name="Google Shape;473;p47"/>
          <p:cNvSpPr txBox="1"/>
          <p:nvPr/>
        </p:nvSpPr>
        <p:spPr>
          <a:xfrm>
            <a:off x="8843072" y="4110422"/>
            <a:ext cx="2384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defRPr sz="1800" b="1">
                <a:solidFill>
                  <a:schemeClr val="dk1"/>
                </a:solidFill>
                <a:latin typeface="Philosopher"/>
                <a:ea typeface="Philosopher"/>
                <a:cs typeface="Philosopher"/>
                <a:sym typeface="Philosopher"/>
              </a:defRPr>
            </a:pPr>
            <a:r>
              <a:t>Kontinuirano poboljšanje</a:t>
            </a:r>
            <a:endParaRPr sz="1400" b="0" i="0" u="none" strike="noStrike" cap="none">
              <a:solidFill>
                <a:srgbClr val="000000"/>
              </a:solidFill>
              <a:latin typeface="Arial"/>
              <a:ea typeface="Arial"/>
              <a:cs typeface="Arial"/>
              <a:sym typeface="Arial"/>
            </a:endParaRPr>
          </a:p>
        </p:txBody>
      </p:sp>
      <p:sp>
        <p:nvSpPr>
          <p:cNvPr id="474" name="Google Shape;474;p47"/>
          <p:cNvSpPr txBox="1"/>
          <p:nvPr/>
        </p:nvSpPr>
        <p:spPr>
          <a:xfrm>
            <a:off x="9020511" y="4800831"/>
            <a:ext cx="2325688" cy="170812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400"/>
              <a:buFont typeface="Arial"/>
              <a:buNone/>
              <a:defRPr sz="1400">
                <a:solidFill>
                  <a:schemeClr val="dk1"/>
                </a:solidFill>
                <a:latin typeface="Roboto"/>
                <a:ea typeface="Roboto"/>
                <a:cs typeface="Roboto"/>
                <a:sym typeface="Roboto"/>
              </a:defRPr>
            </a:pPr>
            <a:r>
              <a:t>Koristite podatke i uvide za ponavljanje i poboljšanje programa mikro-učenja, osiguravajući da ostanu učinkoviti i relevantni.</a:t>
            </a:r>
            <a:endParaRPr sz="1400" b="0" i="0" u="none" strike="noStrike" cap="none">
              <a:solidFill>
                <a:srgbClr val="000000"/>
              </a:solidFill>
              <a:latin typeface="Arial"/>
              <a:ea typeface="Arial"/>
              <a:cs typeface="Arial"/>
              <a:sym typeface="Arial"/>
            </a:endParaRPr>
          </a:p>
        </p:txBody>
      </p:sp>
      <p:pic>
        <p:nvPicPr>
          <p:cNvPr id="475" name="Google Shape;475;p47" descr="A picture containing icon  Description automatically generated"/>
          <p:cNvPicPr preferRelativeResize="0"/>
          <p:nvPr/>
        </p:nvPicPr>
        <p:blipFill rotWithShape="1">
          <a:blip r:embed="rId3">
            <a:alphaModFix/>
          </a:blip>
          <a:srcRect/>
          <a:stretch/>
        </p:blipFill>
        <p:spPr>
          <a:xfrm>
            <a:off x="10701663" y="-38388"/>
            <a:ext cx="1728147" cy="1221723"/>
          </a:xfrm>
          <a:prstGeom prst="rect">
            <a:avLst/>
          </a:prstGeom>
          <a:noFill/>
          <a:ln>
            <a:noFill/>
          </a:ln>
        </p:spPr>
      </p:pic>
      <p:pic>
        <p:nvPicPr>
          <p:cNvPr id="2" name="Picture 1">
            <a:extLst>
              <a:ext uri="{FF2B5EF4-FFF2-40B4-BE49-F238E27FC236}">
                <a16:creationId xmlns:a16="http://schemas.microsoft.com/office/drawing/2014/main" id="{2AF1C7D0-7936-6B64-4F94-400F06CCC513}"/>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48"/>
          <p:cNvSpPr txBox="1"/>
          <p:nvPr/>
        </p:nvSpPr>
        <p:spPr>
          <a:xfrm>
            <a:off x="3468897" y="500713"/>
            <a:ext cx="5254206" cy="358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800" b="1">
                <a:solidFill>
                  <a:schemeClr val="dk1"/>
                </a:solidFill>
                <a:latin typeface="Philosopher"/>
                <a:ea typeface="Philosopher"/>
                <a:cs typeface="Philosopher"/>
                <a:sym typeface="Philosopher"/>
              </a:defRPr>
            </a:pPr>
            <a:r>
              <a:t>Priče i primjeri o uspjehu</a:t>
            </a:r>
            <a:endParaRPr sz="2800" b="1" i="0" u="none" strike="noStrike" cap="none">
              <a:solidFill>
                <a:schemeClr val="dk1"/>
              </a:solidFill>
              <a:latin typeface="Philosopher"/>
              <a:ea typeface="Philosopher"/>
              <a:cs typeface="Philosopher"/>
              <a:sym typeface="Philosopher"/>
            </a:endParaRPr>
          </a:p>
        </p:txBody>
      </p:sp>
      <p:grpSp>
        <p:nvGrpSpPr>
          <p:cNvPr id="482" name="Google Shape;482;p48"/>
          <p:cNvGrpSpPr/>
          <p:nvPr/>
        </p:nvGrpSpPr>
        <p:grpSpPr>
          <a:xfrm>
            <a:off x="5470060" y="1039589"/>
            <a:ext cx="1251876" cy="358096"/>
            <a:chOff x="5470062" y="1167647"/>
            <a:chExt cx="1251876" cy="358096"/>
          </a:xfrm>
        </p:grpSpPr>
        <p:sp>
          <p:nvSpPr>
            <p:cNvPr id="483" name="Google Shape;483;p4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4" name="Google Shape;484;p4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5" name="Google Shape;485;p4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86" name="Google Shape;486;p48"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487" name="Google Shape;487;p48"/>
          <p:cNvSpPr txBox="1"/>
          <p:nvPr/>
        </p:nvSpPr>
        <p:spPr>
          <a:xfrm>
            <a:off x="727742" y="1497313"/>
            <a:ext cx="10378416" cy="51706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Predstavite priče o uspjehu</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Istaknite primjere organizacija koje su uspješno usvojile mikro-učenje i postigle pozitivne ishode.</a:t>
            </a: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Demonstrirajte utjecaj</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Podijelite podatke i mjerne podatke koji pokazuju prednosti mikro-učenja, kao što su povećano zadržavanje znanja, poboljšana izvedba i smanjeni troškovi obuke.</a:t>
            </a: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Navedite svjedočanstva</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Uključite citate ili svjedočanstva učenika ili trenera koji su iskusili vrijednost mikro-učenja iz prve ruke.</a:t>
            </a:r>
          </a:p>
          <a:p>
            <a:pPr marL="0" marR="0" lvl="0" indent="0" algn="ctr" rtl="0">
              <a:lnSpc>
                <a:spcPct val="100000"/>
              </a:lnSpc>
              <a:spcBef>
                <a:spcPts val="0"/>
              </a:spcBef>
              <a:spcAft>
                <a:spcPts val="0"/>
              </a:spcAft>
              <a:buNone/>
            </a:pPr>
            <a:endParaRPr sz="2200" b="0"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b="1">
                <a:solidFill>
                  <a:srgbClr val="000000"/>
                </a:solidFill>
                <a:latin typeface="Philosopher"/>
                <a:ea typeface="Philosopher"/>
                <a:cs typeface="Philosopher"/>
                <a:sym typeface="Philosopher"/>
              </a:defRPr>
            </a:pPr>
            <a:r>
              <a:t>Inspirirajte druge</a:t>
            </a:r>
            <a:endParaRPr sz="2200" b="1" i="0" u="none" strike="noStrike" cap="none">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200">
                <a:solidFill>
                  <a:srgbClr val="000000"/>
                </a:solidFill>
                <a:latin typeface="Philosopher"/>
                <a:ea typeface="Philosopher"/>
                <a:cs typeface="Philosopher"/>
                <a:sym typeface="Philosopher"/>
              </a:defRPr>
            </a:pPr>
            <a:r>
              <a:t>Koristite ove primjere kako biste motivirali i potaknuli druge organizacije da prevladaju svoje izazove i prihvate mikro učenje.</a:t>
            </a:r>
            <a:endParaRPr sz="2200" b="0" i="0" u="none" strike="noStrike" cap="none">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6DF2221C-394B-4E1A-EB79-CDF6CB4134F0}"/>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49" descr="A picture containing yellow  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494" name="Google Shape;494;p49"/>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4000" b="1">
                <a:solidFill>
                  <a:schemeClr val="dk1"/>
                </a:solidFill>
                <a:latin typeface="Philosopher"/>
                <a:ea typeface="Philosopher"/>
                <a:cs typeface="Philosopher"/>
                <a:sym typeface="Philosopher"/>
              </a:defRPr>
            </a:pPr>
            <a:r>
              <a:t>Česta pitanja</a:t>
            </a:r>
            <a:endParaRPr sz="4000" b="1" i="0" u="none" strike="noStrike" cap="none">
              <a:solidFill>
                <a:schemeClr val="dk1"/>
              </a:solidFill>
              <a:latin typeface="Philosopher"/>
              <a:ea typeface="Philosopher"/>
              <a:cs typeface="Philosopher"/>
              <a:sym typeface="Philosopher"/>
            </a:endParaRPr>
          </a:p>
        </p:txBody>
      </p:sp>
      <p:grpSp>
        <p:nvGrpSpPr>
          <p:cNvPr id="495" name="Google Shape;495;p49"/>
          <p:cNvGrpSpPr/>
          <p:nvPr/>
        </p:nvGrpSpPr>
        <p:grpSpPr>
          <a:xfrm>
            <a:off x="5470061" y="1504117"/>
            <a:ext cx="1251876" cy="358096"/>
            <a:chOff x="5470062" y="1167647"/>
            <a:chExt cx="1251876" cy="358096"/>
          </a:xfrm>
        </p:grpSpPr>
        <p:sp>
          <p:nvSpPr>
            <p:cNvPr id="496" name="Google Shape;496;p4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7" name="Google Shape;497;p4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8" name="Google Shape;498;p4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499" name="Google Shape;499;p49"/>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500" name="Google Shape;500;p49" descr="A picture containing icon  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501" name="Google Shape;501;p49"/>
          <p:cNvSpPr txBox="1"/>
          <p:nvPr/>
        </p:nvSpPr>
        <p:spPr>
          <a:xfrm>
            <a:off x="3644537" y="2024744"/>
            <a:ext cx="8188234" cy="324798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Imate li </a:t>
            </a:r>
            <a:r>
              <a:rPr b="1"/>
              <a:t>bilo kakvih pitanja </a:t>
            </a:r>
            <a:r>
              <a:t>vezanih uz sadržaj radionice? Slobodno ih pitajte sada!</a:t>
            </a:r>
            <a:endParaRPr sz="3200" b="0" i="0"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BE751C83-532A-326E-06B0-3CA9E7E933D5}"/>
              </a:ext>
            </a:extLst>
          </p:cNvPr>
          <p:cNvPicPr>
            <a:picLocks noChangeAspect="1"/>
          </p:cNvPicPr>
          <p:nvPr/>
        </p:nvPicPr>
        <p:blipFill>
          <a:blip r:embed="rId5"/>
          <a:stretch>
            <a:fillRect/>
          </a:stretch>
        </p:blipFill>
        <p:spPr>
          <a:xfrm>
            <a:off x="10685710" y="6375345"/>
            <a:ext cx="1252739" cy="32874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0"/>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4000" b="1">
                <a:solidFill>
                  <a:schemeClr val="dk1"/>
                </a:solidFill>
                <a:latin typeface="Philosopher"/>
                <a:ea typeface="Philosopher"/>
                <a:cs typeface="Philosopher"/>
                <a:sym typeface="Philosopher"/>
              </a:defRPr>
            </a:pPr>
            <a:r>
              <a:t>Evaluacija i zaključak</a:t>
            </a:r>
            <a:endParaRPr sz="4000" b="1" i="0" u="none" strike="noStrike" cap="none">
              <a:solidFill>
                <a:schemeClr val="dk1"/>
              </a:solidFill>
              <a:latin typeface="Philosopher"/>
              <a:ea typeface="Philosopher"/>
              <a:cs typeface="Philosopher"/>
              <a:sym typeface="Philosopher"/>
            </a:endParaRPr>
          </a:p>
        </p:txBody>
      </p:sp>
      <p:grpSp>
        <p:nvGrpSpPr>
          <p:cNvPr id="508" name="Google Shape;508;p50"/>
          <p:cNvGrpSpPr/>
          <p:nvPr/>
        </p:nvGrpSpPr>
        <p:grpSpPr>
          <a:xfrm>
            <a:off x="5470061" y="1709272"/>
            <a:ext cx="1251876" cy="358096"/>
            <a:chOff x="5470062" y="1167647"/>
            <a:chExt cx="1251876" cy="358096"/>
          </a:xfrm>
        </p:grpSpPr>
        <p:sp>
          <p:nvSpPr>
            <p:cNvPr id="509" name="Google Shape;509;p5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0" name="Google Shape;510;p5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1" name="Google Shape;511;p5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12" name="Google Shape;512;p50"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513" name="Google Shape;513;p50"/>
          <p:cNvSpPr txBox="1"/>
          <p:nvPr/>
        </p:nvSpPr>
        <p:spPr>
          <a:xfrm>
            <a:off x="1287236" y="2229898"/>
            <a:ext cx="10395857" cy="30651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Što ste danas naučili? Kako ćete u budućnosti moći koristiti svoja nova znanja i vještine?</a:t>
            </a:r>
          </a:p>
          <a:p>
            <a:pPr marL="0" marR="0" lvl="0" indent="0" algn="ctr" rtl="0">
              <a:lnSpc>
                <a:spcPct val="100000"/>
              </a:lnSpc>
              <a:spcBef>
                <a:spcPts val="0"/>
              </a:spcBef>
              <a:spcAft>
                <a:spcPts val="0"/>
              </a:spcAft>
              <a:buClr>
                <a:schemeClr val="dk1"/>
              </a:buClr>
              <a:buSzPts val="1400"/>
              <a:buFont typeface="Philosopher"/>
              <a:buNone/>
            </a:pP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Molimo, ispunite </a:t>
            </a:r>
            <a:r>
              <a:rPr b="1"/>
              <a:t>online evaluacijsku anketu</a:t>
            </a:r>
            <a:r>
              <a:t>!</a:t>
            </a:r>
            <a:endParaRPr sz="3200" b="0" i="0"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0E3CEA78-FCFF-9FDF-9B01-2DFDF21306A6}"/>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3" name="Google Shape;83;p15" descr="A picture containing logo  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84" name="Google Shape;84;p15"/>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b="1">
                <a:solidFill>
                  <a:schemeClr val="dk1"/>
                </a:solidFill>
                <a:latin typeface="Philosopher"/>
                <a:ea typeface="Philosopher"/>
                <a:cs typeface="Philosopher"/>
                <a:sym typeface="Philosopher"/>
              </a:defRPr>
            </a:pPr>
            <a:r>
              <a:t>1. dio</a:t>
            </a:r>
            <a:endParaRPr sz="1800" b="1" i="0" u="none" strike="noStrike" cap="none">
              <a:solidFill>
                <a:schemeClr val="dk1"/>
              </a:solidFill>
              <a:latin typeface="Philosopher"/>
              <a:ea typeface="Philosopher"/>
              <a:cs typeface="Philosopher"/>
              <a:sym typeface="Philosopher"/>
            </a:endParaRPr>
          </a:p>
        </p:txBody>
      </p:sp>
      <p:sp>
        <p:nvSpPr>
          <p:cNvPr id="85" name="Google Shape;85;p15"/>
          <p:cNvSpPr txBox="1"/>
          <p:nvPr/>
        </p:nvSpPr>
        <p:spPr>
          <a:xfrm>
            <a:off x="4363324" y="4483533"/>
            <a:ext cx="3465341"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Arial"/>
              <a:buNone/>
              <a:defRPr sz="2400">
                <a:solidFill>
                  <a:schemeClr val="dk1"/>
                </a:solidFill>
                <a:latin typeface="Roboto"/>
                <a:ea typeface="Roboto"/>
                <a:cs typeface="Roboto"/>
                <a:sym typeface="Roboto"/>
              </a:defRPr>
            </a:pPr>
            <a:r>
              <a:rPr dirty="0" err="1"/>
              <a:t>Uvod</a:t>
            </a:r>
            <a:br>
              <a:rPr lang="cs-CZ" sz="2400" b="0" i="0" u="none" strike="noStrike" cap="none" dirty="0">
                <a:solidFill>
                  <a:schemeClr val="dk1"/>
                </a:solidFill>
                <a:latin typeface="Roboto"/>
                <a:ea typeface="Roboto"/>
                <a:cs typeface="Roboto"/>
                <a:sym typeface="Roboto"/>
              </a:rPr>
            </a:br>
            <a:r>
              <a:rPr dirty="0" err="1"/>
              <a:t>i</a:t>
            </a:r>
            <a:r>
              <a:rPr dirty="0"/>
              <a:t> </a:t>
            </a:r>
            <a:r>
              <a:rPr lang="hr-HR" dirty="0"/>
              <a:t>aktivnost ledolomca</a:t>
            </a:r>
            <a:endParaRPr sz="2400" b="0" i="0" u="none" strike="noStrike" cap="none" dirty="0">
              <a:solidFill>
                <a:schemeClr val="dk1"/>
              </a:solidFill>
              <a:latin typeface="Roboto"/>
              <a:ea typeface="Roboto"/>
              <a:cs typeface="Roboto"/>
              <a:sym typeface="Roboto"/>
            </a:endParaRPr>
          </a:p>
        </p:txBody>
      </p:sp>
      <p:pic>
        <p:nvPicPr>
          <p:cNvPr id="2" name="Picture 1">
            <a:extLst>
              <a:ext uri="{FF2B5EF4-FFF2-40B4-BE49-F238E27FC236}">
                <a16:creationId xmlns:a16="http://schemas.microsoft.com/office/drawing/2014/main" id="{B7B42EEC-05BB-054A-8B06-CD8864CB4C29}"/>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519" name="Google Shape;519;p51" descr="A person sitting at a desk with a computer and papers on it  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520" name="Google Shape;520;p51"/>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1" name="Google Shape;521;p51"/>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6600">
                <a:solidFill>
                  <a:schemeClr val="dk1"/>
                </a:solidFill>
                <a:latin typeface="Roboto"/>
                <a:ea typeface="Roboto"/>
                <a:cs typeface="Roboto"/>
                <a:sym typeface="Roboto"/>
              </a:defRPr>
            </a:pPr>
            <a:r>
              <a:t>HVALA!</a:t>
            </a:r>
            <a:endParaRPr sz="6600" b="0" i="0" u="none" strike="noStrike" cap="none">
              <a:solidFill>
                <a:schemeClr val="dk1"/>
              </a:solidFill>
              <a:latin typeface="Roboto"/>
              <a:ea typeface="Roboto"/>
              <a:cs typeface="Roboto"/>
              <a:sym typeface="Roboto"/>
            </a:endParaRPr>
          </a:p>
        </p:txBody>
      </p:sp>
      <p:pic>
        <p:nvPicPr>
          <p:cNvPr id="522" name="Google Shape;522;p51" descr="A picture containing logo  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 name="Picture 1">
            <a:extLst>
              <a:ext uri="{FF2B5EF4-FFF2-40B4-BE49-F238E27FC236}">
                <a16:creationId xmlns:a16="http://schemas.microsoft.com/office/drawing/2014/main" id="{A7804EB8-DB50-08EA-F138-541C8E147F7F}"/>
              </a:ext>
            </a:extLst>
          </p:cNvPr>
          <p:cNvPicPr>
            <a:picLocks noChangeAspect="1"/>
          </p:cNvPicPr>
          <p:nvPr/>
        </p:nvPicPr>
        <p:blipFill>
          <a:blip r:embed="rId5"/>
          <a:stretch>
            <a:fillRect/>
          </a:stretch>
        </p:blipFill>
        <p:spPr>
          <a:xfrm>
            <a:off x="119353" y="6347913"/>
            <a:ext cx="1252739" cy="32874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2"/>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29" name="Google Shape;529;p52" descr="A picture containing icon  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530" name="Google Shape;530;p52" descr="Logo, company name  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531" name="Google Shape;531;p52" descr="Logo, company name  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532" name="Google Shape;532;p52" descr="Logo  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533" name="Google Shape;533;p52" descr="A picture containing company name  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534" name="Google Shape;534;p52" descr="Logo  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535" name="Google Shape;535;p52" descr="Logo  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536" name="Google Shape;536;p52" descr="Logo, company name  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537" name="Google Shape;537;p52"/>
          <p:cNvSpPr txBox="1"/>
          <p:nvPr/>
        </p:nvSpPr>
        <p:spPr>
          <a:xfrm>
            <a:off x="5760702" y="6375057"/>
            <a:ext cx="5350500" cy="7080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800"/>
              <a:buFont typeface="Arial"/>
              <a:buNone/>
              <a:defRPr sz="600">
                <a:solidFill>
                  <a:srgbClr val="404040"/>
                </a:solidFill>
              </a:defRPr>
            </a:pPr>
            <a:r>
              <a:t>Financirano sredstvima Europske unije. Izneseni stavovi i mišljenja su stavovi i mišljenja autora i ne moraju se podudarati sa stavovima i mišljenjima Europske unije ili Europske izvršne agencije za obrazovanje i kulturu (EACEA). Ni Europska unija ni EACEA ne mogu se smatrati odgovornima za njih. </a:t>
            </a:r>
            <a:endParaRPr sz="600">
              <a:solidFill>
                <a:srgbClr val="404040"/>
              </a:solidFill>
            </a:endParaRPr>
          </a:p>
          <a:p>
            <a:pPr marL="0" lvl="0" indent="0" algn="ctr" rtl="0">
              <a:spcBef>
                <a:spcPts val="0"/>
              </a:spcBef>
              <a:spcAft>
                <a:spcPts val="0"/>
              </a:spcAft>
              <a:buClr>
                <a:schemeClr val="dk1"/>
              </a:buClr>
              <a:buSzPts val="800"/>
              <a:buFont typeface="Arial"/>
              <a:buNone/>
              <a:defRPr sz="600">
                <a:solidFill>
                  <a:srgbClr val="404040"/>
                </a:solidFill>
              </a:defRPr>
            </a:pPr>
            <a:r>
              <a:t>Broj projekta: 2022-1-LT01-KA220-ADU-000085898</a:t>
            </a:r>
            <a:endParaRPr sz="600">
              <a:solidFill>
                <a:srgbClr val="404040"/>
              </a:solidFill>
            </a:endParaRPr>
          </a:p>
          <a:p>
            <a:pPr marL="0" lvl="0" indent="0" algn="ctr" rtl="0">
              <a:spcBef>
                <a:spcPts val="0"/>
              </a:spcBef>
              <a:spcAft>
                <a:spcPts val="0"/>
              </a:spcAft>
              <a:buClr>
                <a:schemeClr val="dk1"/>
              </a:buClr>
              <a:buFont typeface="Arial"/>
              <a:buNone/>
            </a:pPr>
            <a:endParaRPr sz="800" baseline="30000">
              <a:solidFill>
                <a:schemeClr val="dk1"/>
              </a:solidFill>
              <a:latin typeface="Noto Sans"/>
              <a:ea typeface="Noto Sans"/>
              <a:cs typeface="Noto Sans"/>
              <a:sym typeface="Noto Sans"/>
            </a:endParaRPr>
          </a:p>
          <a:p>
            <a:pPr marL="0" marR="0" lvl="0" indent="0" algn="ctr" rtl="0">
              <a:lnSpc>
                <a:spcPct val="100000"/>
              </a:lnSpc>
              <a:spcBef>
                <a:spcPts val="0"/>
              </a:spcBef>
              <a:spcAft>
                <a:spcPts val="0"/>
              </a:spcAft>
              <a:buNone/>
            </a:pPr>
            <a:endParaRPr sz="800" baseline="30000">
              <a:latin typeface="Noto Sans"/>
              <a:ea typeface="Noto Sans"/>
              <a:cs typeface="Noto Sans"/>
              <a:sym typeface="Noto Sans"/>
            </a:endParaRPr>
          </a:p>
        </p:txBody>
      </p:sp>
      <p:pic>
        <p:nvPicPr>
          <p:cNvPr id="538" name="Google Shape;538;p52" descr="Logo  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539" name="Google Shape;539;p52"/>
          <p:cNvPicPr preferRelativeResize="0"/>
          <p:nvPr/>
        </p:nvPicPr>
        <p:blipFill>
          <a:blip r:embed="rId12">
            <a:alphaModFix/>
          </a:blip>
          <a:stretch>
            <a:fillRect/>
          </a:stretch>
        </p:blipFill>
        <p:spPr>
          <a:xfrm>
            <a:off x="306525" y="6375062"/>
            <a:ext cx="2019275" cy="4225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6"/>
          <p:cNvSpPr/>
          <p:nvPr/>
        </p:nvSpPr>
        <p:spPr>
          <a:xfrm>
            <a:off x="886265" y="985862"/>
            <a:ext cx="6096000"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92" name="Google Shape;92;p16" descr="A picture containing text, person, person  Description automatically generated"/>
          <p:cNvPicPr preferRelativeResize="0">
            <a:picLocks noGrp="1"/>
          </p:cNvPicPr>
          <p:nvPr>
            <p:ph type="pic" idx="2"/>
          </p:nvPr>
        </p:nvPicPr>
        <p:blipFill rotWithShape="1">
          <a:blip r:embed="rId3">
            <a:alphaModFix/>
          </a:blip>
          <a:srcRect t="7812" b="7813"/>
          <a:stretch/>
        </p:blipFill>
        <p:spPr>
          <a:xfrm>
            <a:off x="5360988" y="2700338"/>
            <a:ext cx="6096000" cy="3429000"/>
          </a:xfrm>
          <a:prstGeom prst="rect">
            <a:avLst/>
          </a:prstGeom>
          <a:noFill/>
          <a:ln>
            <a:noFill/>
          </a:ln>
        </p:spPr>
      </p:pic>
      <p:sp>
        <p:nvSpPr>
          <p:cNvPr id="93" name="Google Shape;93;p16"/>
          <p:cNvSpPr txBox="1"/>
          <p:nvPr/>
        </p:nvSpPr>
        <p:spPr>
          <a:xfrm rot="5400000">
            <a:off x="5321768" y="1639112"/>
            <a:ext cx="1609500" cy="30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Bok! </a:t>
            </a:r>
            <a:endParaRPr sz="1800" b="1" i="0" u="none" strike="noStrike" cap="none">
              <a:solidFill>
                <a:schemeClr val="dk1"/>
              </a:solidFill>
              <a:latin typeface="Philosopher"/>
              <a:ea typeface="Philosopher"/>
              <a:cs typeface="Philosopher"/>
              <a:sym typeface="Philosopher"/>
            </a:endParaRPr>
          </a:p>
        </p:txBody>
      </p:sp>
      <p:sp>
        <p:nvSpPr>
          <p:cNvPr id="94" name="Google Shape;94;p16"/>
          <p:cNvSpPr txBox="1"/>
          <p:nvPr/>
        </p:nvSpPr>
        <p:spPr>
          <a:xfrm>
            <a:off x="1108250" y="1443089"/>
            <a:ext cx="4030045" cy="2649940"/>
          </a:xfrm>
          <a:prstGeom prst="rect">
            <a:avLst/>
          </a:prstGeom>
          <a:noFill/>
          <a:ln>
            <a:noFill/>
          </a:ln>
        </p:spPr>
        <p:txBody>
          <a:bodyPr spcFirstLastPara="1" wrap="square" lIns="91425" tIns="91425" rIns="91425" bIns="91425" anchor="ctr" anchorCtr="0">
            <a:noAutofit/>
          </a:bodyPr>
          <a:lstStyle/>
          <a:p>
            <a:pPr marL="0" marR="0" lvl="0" indent="0" algn="just" rtl="0">
              <a:lnSpc>
                <a:spcPct val="150000"/>
              </a:lnSpc>
              <a:spcBef>
                <a:spcPts val="0"/>
              </a:spcBef>
              <a:spcAft>
                <a:spcPts val="0"/>
              </a:spcAft>
              <a:buClr>
                <a:schemeClr val="dk1"/>
              </a:buClr>
              <a:buSzPts val="1000"/>
              <a:buFont typeface="Roboto"/>
              <a:buNone/>
              <a:defRPr sz="1600">
                <a:solidFill>
                  <a:schemeClr val="dk1"/>
                </a:solidFill>
                <a:latin typeface="Philosopher"/>
                <a:ea typeface="Philosopher"/>
                <a:cs typeface="Philosopher"/>
                <a:sym typeface="Philosopher"/>
              </a:defRPr>
            </a:pPr>
            <a:r>
              <a:t>U ovoj prezentaciji istražit ćemo kako nastavnici u obrazovanju odraslih mogu razviti vlastite digitalne resurse za mikro učenje kako bi podržali niskokvalificirane odrasle osobe.</a:t>
            </a:r>
            <a:endParaRPr sz="1600" b="0" i="0" u="none" strike="noStrike" cap="none">
              <a:solidFill>
                <a:schemeClr val="dk1"/>
              </a:solidFill>
              <a:latin typeface="Philosopher"/>
              <a:ea typeface="Philosopher"/>
              <a:cs typeface="Philosopher"/>
              <a:sym typeface="Philosopher"/>
            </a:endParaRPr>
          </a:p>
          <a:p>
            <a:pPr marL="0" marR="0" lvl="0" indent="0" algn="just" rtl="0">
              <a:lnSpc>
                <a:spcPct val="150000"/>
              </a:lnSpc>
              <a:spcBef>
                <a:spcPts val="0"/>
              </a:spcBef>
              <a:spcAft>
                <a:spcPts val="0"/>
              </a:spcAft>
              <a:buClr>
                <a:schemeClr val="dk1"/>
              </a:buClr>
              <a:buSzPts val="1000"/>
              <a:buFont typeface="Roboto"/>
              <a:buNone/>
              <a:defRPr sz="1600">
                <a:solidFill>
                  <a:schemeClr val="dk1"/>
                </a:solidFill>
                <a:latin typeface="Philosopher"/>
                <a:ea typeface="Philosopher"/>
                <a:cs typeface="Philosopher"/>
                <a:sym typeface="Philosopher"/>
              </a:defRPr>
            </a:pPr>
            <a:r>
              <a:t>Do kraja ove prezentacije imat ćete bolje razumijevanje alata i strategija potrebnih za stvaranje učinkovitih resursa za mikro učenje.</a:t>
            </a:r>
            <a:endParaRPr sz="1600" b="0" i="0" u="none" strike="noStrike" cap="none">
              <a:solidFill>
                <a:schemeClr val="dk1"/>
              </a:solidFill>
              <a:latin typeface="Philosopher"/>
              <a:ea typeface="Philosopher"/>
              <a:cs typeface="Philosopher"/>
              <a:sym typeface="Philosopher"/>
            </a:endParaRPr>
          </a:p>
        </p:txBody>
      </p:sp>
      <p:pic>
        <p:nvPicPr>
          <p:cNvPr id="95" name="Google Shape;95;p16" descr="A picture containing icon  Description automatically generated"/>
          <p:cNvPicPr preferRelativeResize="0"/>
          <p:nvPr/>
        </p:nvPicPr>
        <p:blipFill rotWithShape="1">
          <a:blip r:embed="rId4">
            <a:alphaModFix/>
          </a:blip>
          <a:srcRect/>
          <a:stretch/>
        </p:blipFill>
        <p:spPr>
          <a:xfrm>
            <a:off x="10037933" y="-45061"/>
            <a:ext cx="2386989" cy="1687495"/>
          </a:xfrm>
          <a:prstGeom prst="rect">
            <a:avLst/>
          </a:prstGeom>
          <a:noFill/>
          <a:ln>
            <a:noFill/>
          </a:ln>
        </p:spPr>
      </p:pic>
      <p:pic>
        <p:nvPicPr>
          <p:cNvPr id="2" name="Picture 1">
            <a:extLst>
              <a:ext uri="{FF2B5EF4-FFF2-40B4-BE49-F238E27FC236}">
                <a16:creationId xmlns:a16="http://schemas.microsoft.com/office/drawing/2014/main" id="{08E2E26C-7013-F992-357E-1F776E81ADEE}"/>
              </a:ext>
            </a:extLst>
          </p:cNvPr>
          <p:cNvPicPr>
            <a:picLocks noChangeAspect="1"/>
          </p:cNvPicPr>
          <p:nvPr/>
        </p:nvPicPr>
        <p:blipFill>
          <a:blip r:embed="rId5"/>
          <a:stretch>
            <a:fillRect/>
          </a:stretch>
        </p:blipFill>
        <p:spPr>
          <a:xfrm>
            <a:off x="119353" y="6347913"/>
            <a:ext cx="1252739" cy="32874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17" descr="A person walking on a beach  Description automatically generated with medium confidence"/>
          <p:cNvPicPr preferRelativeResize="0">
            <a:picLocks noGrp="1"/>
          </p:cNvPicPr>
          <p:nvPr>
            <p:ph type="pic" idx="2"/>
          </p:nvPr>
        </p:nvPicPr>
        <p:blipFill rotWithShape="1">
          <a:blip r:embed="rId3">
            <a:alphaModFix/>
          </a:blip>
          <a:srcRect t="7812" b="7813"/>
          <a:stretch/>
        </p:blipFill>
        <p:spPr>
          <a:xfrm>
            <a:off x="0" y="0"/>
            <a:ext cx="12192000" cy="6858000"/>
          </a:xfrm>
          <a:prstGeom prst="rect">
            <a:avLst/>
          </a:prstGeom>
          <a:noFill/>
          <a:ln>
            <a:noFill/>
          </a:ln>
        </p:spPr>
      </p:pic>
      <p:sp>
        <p:nvSpPr>
          <p:cNvPr id="102" name="Google Shape;102;p17"/>
          <p:cNvSpPr/>
          <p:nvPr/>
        </p:nvSpPr>
        <p:spPr>
          <a:xfrm rot="10800000">
            <a:off x="6096000" y="304799"/>
            <a:ext cx="5791200" cy="627384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17"/>
          <p:cNvSpPr txBox="1"/>
          <p:nvPr/>
        </p:nvSpPr>
        <p:spPr>
          <a:xfrm>
            <a:off x="6291943" y="424543"/>
            <a:ext cx="5540828" cy="60295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b="1">
                <a:solidFill>
                  <a:schemeClr val="dk1"/>
                </a:solidFill>
                <a:latin typeface="Philosopher"/>
                <a:ea typeface="Philosopher"/>
                <a:cs typeface="Philosopher"/>
                <a:sym typeface="Philosopher"/>
              </a:defRPr>
            </a:pPr>
            <a:r>
              <a:t>Jeste li znali da u mnogim europskim zemljama većina niskokvalificiranih odraslih osoba ne dobiva obrazovanje i osposobljavanje koje im je potrebno za uspjeh u današnjoj radnoj snazi? </a:t>
            </a:r>
            <a:endParaRPr sz="32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endParaRPr sz="32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defRPr sz="3200" b="1">
                <a:solidFill>
                  <a:schemeClr val="dk1"/>
                </a:solidFill>
                <a:latin typeface="Philosopher"/>
                <a:ea typeface="Philosopher"/>
                <a:cs typeface="Philosopher"/>
                <a:sym typeface="Philosopher"/>
              </a:defRPr>
            </a:pPr>
            <a:r>
              <a:t>Resursi za mikro učenje mogli bi biti ključni za dopiranje do tih pojedinaca.</a:t>
            </a:r>
            <a:endParaRPr sz="3200" b="1" i="0" u="none" strike="noStrike" cap="none">
              <a:solidFill>
                <a:schemeClr val="dk1"/>
              </a:solidFill>
              <a:latin typeface="Philosopher"/>
              <a:ea typeface="Philosopher"/>
              <a:cs typeface="Philosopher"/>
              <a:sym typeface="Philosopher"/>
            </a:endParaRPr>
          </a:p>
        </p:txBody>
      </p:sp>
      <p:sp>
        <p:nvSpPr>
          <p:cNvPr id="104" name="Google Shape;104;p17"/>
          <p:cNvSpPr txBox="1"/>
          <p:nvPr/>
        </p:nvSpPr>
        <p:spPr>
          <a:xfrm>
            <a:off x="5988818" y="2205614"/>
            <a:ext cx="6203182" cy="77119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endParaRPr sz="6600" b="1" i="0" u="none" strike="noStrike" cap="none">
              <a:solidFill>
                <a:schemeClr val="dk1"/>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E7CB2E7A-38FF-B90A-46A6-B7CED909B99F}"/>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txBox="1"/>
          <p:nvPr/>
        </p:nvSpPr>
        <p:spPr>
          <a:xfrm>
            <a:off x="3835049" y="380265"/>
            <a:ext cx="4521901" cy="217251"/>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400" b="1">
                <a:solidFill>
                  <a:schemeClr val="dk1"/>
                </a:solidFill>
                <a:latin typeface="Philosopher"/>
                <a:ea typeface="Philosopher"/>
                <a:cs typeface="Philosopher"/>
                <a:sym typeface="Philosopher"/>
              </a:defRPr>
            </a:pPr>
            <a:r>
              <a:rPr dirty="0" err="1"/>
              <a:t>Aktivnost</a:t>
            </a:r>
            <a:r>
              <a:rPr dirty="0"/>
              <a:t> 1: </a:t>
            </a:r>
            <a:r>
              <a:rPr dirty="0" err="1"/>
              <a:t>Ledolomac</a:t>
            </a:r>
            <a:r>
              <a:rPr dirty="0"/>
              <a:t> – </a:t>
            </a:r>
            <a:r>
              <a:rPr dirty="0" err="1"/>
              <a:t>Potraga</a:t>
            </a:r>
            <a:r>
              <a:rPr dirty="0"/>
              <a:t> za </a:t>
            </a:r>
            <a:r>
              <a:rPr dirty="0" err="1"/>
              <a:t>digitalnim</a:t>
            </a:r>
            <a:r>
              <a:rPr dirty="0"/>
              <a:t> </a:t>
            </a:r>
            <a:r>
              <a:rPr dirty="0" err="1"/>
              <a:t>blagom</a:t>
            </a:r>
            <a:endParaRPr sz="2400" b="1" i="0" u="none" strike="noStrike" cap="none" dirty="0">
              <a:solidFill>
                <a:schemeClr val="dk1"/>
              </a:solidFill>
              <a:latin typeface="Philosopher"/>
              <a:ea typeface="Philosopher"/>
              <a:cs typeface="Philosopher"/>
              <a:sym typeface="Philosopher"/>
            </a:endParaRPr>
          </a:p>
        </p:txBody>
      </p:sp>
      <p:grpSp>
        <p:nvGrpSpPr>
          <p:cNvPr id="112" name="Google Shape;112;p18"/>
          <p:cNvGrpSpPr/>
          <p:nvPr/>
        </p:nvGrpSpPr>
        <p:grpSpPr>
          <a:xfrm>
            <a:off x="5470062" y="1167647"/>
            <a:ext cx="1251876" cy="358096"/>
            <a:chOff x="5470062" y="1167647"/>
            <a:chExt cx="1251876" cy="358096"/>
          </a:xfrm>
        </p:grpSpPr>
        <p:sp>
          <p:nvSpPr>
            <p:cNvPr id="113" name="Google Shape;113;p18"/>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18"/>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18"/>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6" name="Google Shape;116;p18"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17" name="Google Shape;117;p18"/>
          <p:cNvSpPr txBox="1"/>
          <p:nvPr/>
        </p:nvSpPr>
        <p:spPr>
          <a:xfrm>
            <a:off x="707571" y="1718434"/>
            <a:ext cx="10651106" cy="4401205"/>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000000"/>
              </a:buClr>
              <a:buSzPts val="2000"/>
              <a:buFont typeface="Arial"/>
              <a:buAutoNum type="arabicPeriod"/>
              <a:defRPr sz="2000">
                <a:solidFill>
                  <a:srgbClr val="000000"/>
                </a:solidFill>
                <a:latin typeface="Philosopher"/>
                <a:ea typeface="Philosopher"/>
                <a:cs typeface="Philosopher"/>
                <a:sym typeface="Philosopher"/>
              </a:defRPr>
            </a:pPr>
            <a:r>
              <a:t>Podijelite sudionike u </a:t>
            </a:r>
            <a:r>
              <a:rPr b="1"/>
              <a:t>timove od 3-4 osobe</a:t>
            </a:r>
            <a:r>
              <a:t>.</a:t>
            </a: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defRPr sz="2000">
                <a:solidFill>
                  <a:srgbClr val="000000"/>
                </a:solidFill>
                <a:latin typeface="Philosopher"/>
                <a:ea typeface="Philosopher"/>
                <a:cs typeface="Philosopher"/>
                <a:sym typeface="Philosopher"/>
              </a:defRPr>
            </a:pPr>
            <a:r>
              <a:t>Svakom </a:t>
            </a:r>
            <a:r>
              <a:rPr b="1"/>
              <a:t>timu dajte popis digitalnih alata, platformi ili aplikacija koje</a:t>
            </a:r>
            <a:r>
              <a:t> se mogu koristiti za stvaranje resursa za mikro učenje. Na primjer, možete uključiti alate kao što su Canva, Quizlet ili Kahoot.</a:t>
            </a: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defRPr sz="2000">
                <a:solidFill>
                  <a:srgbClr val="000000"/>
                </a:solidFill>
                <a:latin typeface="Philosopher"/>
                <a:ea typeface="Philosopher"/>
                <a:cs typeface="Philosopher"/>
                <a:sym typeface="Philosopher"/>
              </a:defRPr>
            </a:pPr>
            <a:r>
              <a:t>Zamolite timove da koriste svoje pametne telefone ili prijenosna računala </a:t>
            </a:r>
            <a:r>
              <a:rPr b="1"/>
              <a:t>za pretraživanje informacija</a:t>
            </a:r>
            <a:r>
              <a:t> o svakom alatu na popisu. Trebali bi pokušati saznati </a:t>
            </a:r>
            <a:r>
              <a:rPr b="1"/>
              <a:t>za što se alat koristi, kako funkcionira i sve prednosti ili nedostatke</a:t>
            </a:r>
            <a:r>
              <a:t>.</a:t>
            </a: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defRPr sz="2000">
                <a:solidFill>
                  <a:srgbClr val="000000"/>
                </a:solidFill>
                <a:latin typeface="Philosopher"/>
                <a:ea typeface="Philosopher"/>
                <a:cs typeface="Philosopher"/>
                <a:sym typeface="Philosopher"/>
              </a:defRPr>
            </a:pPr>
            <a:r>
              <a:t>Nakon što pronađu informacije, trebali bi ih podijeliti s ostatkom svog tima i odlučiti koji alat smatra da bi bio </a:t>
            </a:r>
            <a:r>
              <a:rPr b="1"/>
              <a:t>najkorisniji za stvaranje resursa za mikro učenje</a:t>
            </a:r>
            <a:r>
              <a:t>.</a:t>
            </a:r>
          </a:p>
          <a:p>
            <a:pPr marL="342900" marR="0" lvl="0" indent="-215900" algn="just"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hilosopher"/>
              <a:ea typeface="Philosopher"/>
              <a:cs typeface="Philosopher"/>
              <a:sym typeface="Philosopher"/>
            </a:endParaRPr>
          </a:p>
          <a:p>
            <a:pPr marL="342900" marR="0" lvl="0" indent="-342900" algn="just" rtl="0">
              <a:lnSpc>
                <a:spcPct val="100000"/>
              </a:lnSpc>
              <a:spcBef>
                <a:spcPts val="0"/>
              </a:spcBef>
              <a:spcAft>
                <a:spcPts val="0"/>
              </a:spcAft>
              <a:buClr>
                <a:srgbClr val="000000"/>
              </a:buClr>
              <a:buSzPts val="2000"/>
              <a:buFont typeface="Arial"/>
              <a:buAutoNum type="arabicPeriod"/>
              <a:defRPr sz="2000">
                <a:solidFill>
                  <a:srgbClr val="000000"/>
                </a:solidFill>
                <a:latin typeface="Philosopher"/>
                <a:ea typeface="Philosopher"/>
                <a:cs typeface="Philosopher"/>
                <a:sym typeface="Philosopher"/>
              </a:defRPr>
            </a:pPr>
            <a:r>
              <a:t>Na kraju, zamolite svaki tim da </a:t>
            </a:r>
            <a:r>
              <a:rPr b="1"/>
              <a:t>predstavi svoj odabrani alat </a:t>
            </a:r>
            <a:r>
              <a:t>i objasni zašto misle da bi bio učinkovit za stvaranje digitalnih resursa za mikro učenje.</a:t>
            </a:r>
            <a:endParaRPr sz="2000" b="0" i="0" u="none" strike="noStrike" cap="none">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C11701E4-EF87-4369-DE5B-9E548518BAD8}"/>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p:nvPr/>
        </p:nvSpPr>
        <p:spPr>
          <a:xfrm>
            <a:off x="3824064" y="1076946"/>
            <a:ext cx="4543871" cy="470410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 name="Google Shape;124;p19" descr="A picture containing logo  Description automatically generated"/>
          <p:cNvPicPr preferRelativeResize="0">
            <a:picLocks noGrp="1"/>
          </p:cNvPicPr>
          <p:nvPr>
            <p:ph type="pic" idx="2"/>
          </p:nvPr>
        </p:nvPicPr>
        <p:blipFill rotWithShape="1">
          <a:blip r:embed="rId3">
            <a:alphaModFix/>
          </a:blip>
          <a:srcRect l="14652" r="14652"/>
          <a:stretch/>
        </p:blipFill>
        <p:spPr>
          <a:xfrm>
            <a:off x="5068883" y="2238750"/>
            <a:ext cx="2054225" cy="2054225"/>
          </a:xfrm>
          <a:prstGeom prst="rect">
            <a:avLst/>
          </a:prstGeom>
          <a:noFill/>
          <a:ln>
            <a:noFill/>
          </a:ln>
        </p:spPr>
      </p:pic>
      <p:sp>
        <p:nvSpPr>
          <p:cNvPr id="125" name="Google Shape;125;p19"/>
          <p:cNvSpPr txBox="1"/>
          <p:nvPr/>
        </p:nvSpPr>
        <p:spPr>
          <a:xfrm>
            <a:off x="5655940" y="1678860"/>
            <a:ext cx="88011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defRPr sz="1800" b="1">
                <a:solidFill>
                  <a:schemeClr val="dk1"/>
                </a:solidFill>
                <a:latin typeface="Philosopher"/>
                <a:ea typeface="Philosopher"/>
                <a:cs typeface="Philosopher"/>
                <a:sym typeface="Philosopher"/>
              </a:defRPr>
            </a:pPr>
            <a:r>
              <a:t>2. dio</a:t>
            </a:r>
            <a:endParaRPr sz="1800" b="1" i="0" u="none" strike="noStrike" cap="none">
              <a:solidFill>
                <a:schemeClr val="dk1"/>
              </a:solidFill>
              <a:latin typeface="Philosopher"/>
              <a:ea typeface="Philosopher"/>
              <a:cs typeface="Philosopher"/>
              <a:sym typeface="Philosopher"/>
            </a:endParaRPr>
          </a:p>
        </p:txBody>
      </p:sp>
      <p:sp>
        <p:nvSpPr>
          <p:cNvPr id="126" name="Google Shape;126;p19"/>
          <p:cNvSpPr txBox="1"/>
          <p:nvPr/>
        </p:nvSpPr>
        <p:spPr>
          <a:xfrm>
            <a:off x="4173742" y="4483533"/>
            <a:ext cx="3844505"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0000"/>
              </a:buClr>
              <a:buSzPts val="2400"/>
              <a:buFont typeface="Arial"/>
              <a:buNone/>
              <a:defRPr sz="2400">
                <a:solidFill>
                  <a:schemeClr val="dk1"/>
                </a:solidFill>
                <a:latin typeface="Roboto"/>
                <a:ea typeface="Roboto"/>
                <a:cs typeface="Roboto"/>
                <a:sym typeface="Roboto"/>
              </a:defRPr>
            </a:pPr>
            <a:r>
              <a:t>Pregled mikro-učenja i njegovih prednosti </a:t>
            </a:r>
            <a:endParaRPr sz="2400" b="0" i="0" u="none" strike="noStrike" cap="none">
              <a:solidFill>
                <a:schemeClr val="dk1"/>
              </a:solidFill>
              <a:latin typeface="Roboto"/>
              <a:ea typeface="Roboto"/>
              <a:cs typeface="Roboto"/>
              <a:sym typeface="Roboto"/>
            </a:endParaRPr>
          </a:p>
        </p:txBody>
      </p:sp>
      <p:pic>
        <p:nvPicPr>
          <p:cNvPr id="2" name="Picture 1">
            <a:extLst>
              <a:ext uri="{FF2B5EF4-FFF2-40B4-BE49-F238E27FC236}">
                <a16:creationId xmlns:a16="http://schemas.microsoft.com/office/drawing/2014/main" id="{EBD10C98-B691-56B6-EC0C-FBC546A8D770}"/>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p:nvPr/>
        </p:nvSpPr>
        <p:spPr>
          <a:xfrm>
            <a:off x="4076931" y="590614"/>
            <a:ext cx="4396233" cy="440857"/>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800" b="1">
                <a:solidFill>
                  <a:schemeClr val="dk1"/>
                </a:solidFill>
                <a:latin typeface="Philosopher"/>
                <a:ea typeface="Philosopher"/>
                <a:cs typeface="Philosopher"/>
                <a:sym typeface="Philosopher"/>
              </a:defRPr>
            </a:pPr>
            <a:r>
              <a:t>Što je mikro učenje?</a:t>
            </a:r>
            <a:endParaRPr sz="2800" b="1" i="0" u="none" strike="noStrike" cap="none">
              <a:solidFill>
                <a:schemeClr val="dk1"/>
              </a:solidFill>
              <a:latin typeface="Philosopher"/>
              <a:ea typeface="Philosopher"/>
              <a:cs typeface="Philosopher"/>
              <a:sym typeface="Philosopher"/>
            </a:endParaRPr>
          </a:p>
        </p:txBody>
      </p:sp>
      <p:grpSp>
        <p:nvGrpSpPr>
          <p:cNvPr id="133" name="Google Shape;133;p20"/>
          <p:cNvGrpSpPr/>
          <p:nvPr/>
        </p:nvGrpSpPr>
        <p:grpSpPr>
          <a:xfrm>
            <a:off x="5470062" y="1167647"/>
            <a:ext cx="1251876" cy="358096"/>
            <a:chOff x="5470062" y="1167647"/>
            <a:chExt cx="1251876" cy="358096"/>
          </a:xfrm>
        </p:grpSpPr>
        <p:sp>
          <p:nvSpPr>
            <p:cNvPr id="134" name="Google Shape;134;p2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5" name="Google Shape;135;p2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2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7" name="Google Shape;137;p20"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38" name="Google Shape;138;p20"/>
          <p:cNvSpPr txBox="1"/>
          <p:nvPr/>
        </p:nvSpPr>
        <p:spPr>
          <a:xfrm>
            <a:off x="707571" y="1718434"/>
            <a:ext cx="10651106" cy="48936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rPr dirty="0" err="1"/>
              <a:t>Mikro</a:t>
            </a:r>
            <a:r>
              <a:rPr dirty="0"/>
              <a:t> </a:t>
            </a:r>
            <a:r>
              <a:rPr dirty="0" err="1"/>
              <a:t>učenje</a:t>
            </a:r>
            <a:r>
              <a:rPr dirty="0"/>
              <a:t> je </a:t>
            </a:r>
            <a:r>
              <a:rPr dirty="0" err="1"/>
              <a:t>pristup</a:t>
            </a:r>
            <a:r>
              <a:rPr dirty="0"/>
              <a:t> </a:t>
            </a:r>
            <a:r>
              <a:rPr dirty="0" err="1"/>
              <a:t>učenju</a:t>
            </a:r>
            <a:r>
              <a:rPr dirty="0"/>
              <a:t> koji </a:t>
            </a:r>
            <a:r>
              <a:rPr b="1" dirty="0" err="1"/>
              <a:t>pruža</a:t>
            </a:r>
            <a:r>
              <a:rPr b="1" dirty="0"/>
              <a:t> </a:t>
            </a:r>
            <a:r>
              <a:rPr b="1" dirty="0" err="1"/>
              <a:t>informacije</a:t>
            </a:r>
            <a:r>
              <a:rPr b="1" dirty="0"/>
              <a:t> u </a:t>
            </a:r>
            <a:r>
              <a:rPr b="1" dirty="0" err="1"/>
              <a:t>malim</a:t>
            </a:r>
            <a:r>
              <a:rPr b="1" dirty="0"/>
              <a:t> </a:t>
            </a:r>
            <a:r>
              <a:rPr b="1" dirty="0" err="1"/>
              <a:t>komadima</a:t>
            </a:r>
            <a:r>
              <a:rPr b="1" dirty="0"/>
              <a:t> </a:t>
            </a:r>
            <a:r>
              <a:rPr b="1" dirty="0" err="1"/>
              <a:t>veličine</a:t>
            </a:r>
            <a:r>
              <a:rPr b="1" dirty="0"/>
              <a:t> </a:t>
            </a:r>
            <a:r>
              <a:rPr lang="hr-HR" b="1" dirty="0"/>
              <a:t>zalogaja</a:t>
            </a:r>
            <a:r>
              <a:rPr dirty="0"/>
              <a:t>.</a:t>
            </a:r>
          </a:p>
          <a:p>
            <a:pPr marL="0" marR="0" lvl="0" indent="0" algn="ctr" rtl="0">
              <a:lnSpc>
                <a:spcPct val="100000"/>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rPr dirty="0"/>
              <a:t>Ti </a:t>
            </a:r>
            <a:r>
              <a:rPr dirty="0" err="1"/>
              <a:t>dijelovi</a:t>
            </a:r>
            <a:r>
              <a:rPr dirty="0"/>
              <a:t> </a:t>
            </a:r>
            <a:r>
              <a:rPr dirty="0" err="1"/>
              <a:t>obično</a:t>
            </a:r>
            <a:r>
              <a:rPr dirty="0"/>
              <a:t> ne </a:t>
            </a:r>
            <a:r>
              <a:rPr dirty="0" err="1"/>
              <a:t>traju</a:t>
            </a:r>
            <a:r>
              <a:rPr dirty="0"/>
              <a:t> </a:t>
            </a:r>
            <a:r>
              <a:rPr dirty="0" err="1"/>
              <a:t>više</a:t>
            </a:r>
            <a:r>
              <a:rPr dirty="0"/>
              <a:t> od </a:t>
            </a:r>
            <a:r>
              <a:rPr b="1" dirty="0" err="1"/>
              <a:t>nekoliko</a:t>
            </a:r>
            <a:r>
              <a:rPr b="1" dirty="0"/>
              <a:t> </a:t>
            </a:r>
            <a:r>
              <a:rPr b="1" dirty="0" err="1"/>
              <a:t>minuta</a:t>
            </a:r>
            <a:r>
              <a:rPr b="1" dirty="0"/>
              <a:t> </a:t>
            </a:r>
            <a:r>
              <a:rPr dirty="0" err="1"/>
              <a:t>i</a:t>
            </a:r>
            <a:r>
              <a:rPr dirty="0"/>
              <a:t> </a:t>
            </a:r>
            <a:r>
              <a:rPr dirty="0" err="1"/>
              <a:t>mogu</a:t>
            </a:r>
            <a:r>
              <a:rPr dirty="0"/>
              <a:t> se </a:t>
            </a:r>
            <a:r>
              <a:rPr dirty="0" err="1"/>
              <a:t>isporučiti</a:t>
            </a:r>
            <a:r>
              <a:rPr dirty="0"/>
              <a:t> </a:t>
            </a:r>
            <a:r>
              <a:rPr dirty="0" err="1"/>
              <a:t>različitim</a:t>
            </a:r>
            <a:r>
              <a:rPr dirty="0"/>
              <a:t> </a:t>
            </a:r>
            <a:r>
              <a:rPr b="1" dirty="0" err="1"/>
              <a:t>digitalnim</a:t>
            </a:r>
            <a:r>
              <a:rPr b="1" dirty="0"/>
              <a:t> </a:t>
            </a:r>
            <a:r>
              <a:rPr b="1" dirty="0" err="1"/>
              <a:t>kanalima</a:t>
            </a:r>
            <a:r>
              <a:rPr b="1" dirty="0"/>
              <a:t>.</a:t>
            </a:r>
            <a:endParaRPr dirty="0"/>
          </a:p>
          <a:p>
            <a:pPr marL="0" marR="0" lvl="0" indent="0" algn="ctr" rtl="0">
              <a:lnSpc>
                <a:spcPct val="100000"/>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rPr dirty="0" err="1"/>
              <a:t>Mikro</a:t>
            </a:r>
            <a:r>
              <a:rPr dirty="0"/>
              <a:t> </a:t>
            </a:r>
            <a:r>
              <a:rPr dirty="0" err="1"/>
              <a:t>učenje</a:t>
            </a:r>
            <a:r>
              <a:rPr dirty="0"/>
              <a:t> </a:t>
            </a:r>
            <a:r>
              <a:rPr dirty="0" err="1"/>
              <a:t>može</a:t>
            </a:r>
            <a:r>
              <a:rPr dirty="0"/>
              <a:t> se </a:t>
            </a:r>
            <a:r>
              <a:rPr dirty="0" err="1"/>
              <a:t>koristiti</a:t>
            </a:r>
            <a:r>
              <a:rPr dirty="0"/>
              <a:t> za </a:t>
            </a:r>
            <a:r>
              <a:rPr dirty="0" err="1"/>
              <a:t>nadopunu</a:t>
            </a:r>
            <a:r>
              <a:rPr dirty="0"/>
              <a:t> </a:t>
            </a:r>
            <a:r>
              <a:rPr dirty="0" err="1"/>
              <a:t>ili</a:t>
            </a:r>
            <a:r>
              <a:rPr dirty="0"/>
              <a:t> </a:t>
            </a:r>
            <a:r>
              <a:rPr b="1" dirty="0" err="1"/>
              <a:t>jačanje</a:t>
            </a:r>
            <a:r>
              <a:rPr b="1" dirty="0"/>
              <a:t> </a:t>
            </a:r>
            <a:r>
              <a:rPr b="1" dirty="0" err="1"/>
              <a:t>tradicionalnih</a:t>
            </a:r>
            <a:r>
              <a:rPr b="1" dirty="0"/>
              <a:t> </a:t>
            </a:r>
            <a:r>
              <a:rPr b="1" dirty="0" err="1"/>
              <a:t>oblika</a:t>
            </a:r>
            <a:r>
              <a:rPr b="1" dirty="0"/>
              <a:t> </a:t>
            </a:r>
            <a:r>
              <a:rPr b="1" dirty="0" err="1"/>
              <a:t>učenja</a:t>
            </a:r>
            <a:r>
              <a:rPr dirty="0"/>
              <a:t> </a:t>
            </a:r>
            <a:r>
              <a:rPr dirty="0" err="1"/>
              <a:t>ili</a:t>
            </a:r>
            <a:r>
              <a:rPr dirty="0"/>
              <a:t> </a:t>
            </a:r>
            <a:r>
              <a:rPr dirty="0" err="1"/>
              <a:t>kao</a:t>
            </a:r>
            <a:r>
              <a:rPr dirty="0"/>
              <a:t> </a:t>
            </a:r>
            <a:r>
              <a:rPr dirty="0" err="1"/>
              <a:t>samostalni</a:t>
            </a:r>
            <a:r>
              <a:rPr dirty="0"/>
              <a:t> </a:t>
            </a:r>
            <a:r>
              <a:rPr dirty="0" err="1"/>
              <a:t>pristup</a:t>
            </a:r>
            <a:r>
              <a:rPr dirty="0"/>
              <a:t> za </a:t>
            </a:r>
            <a:r>
              <a:rPr dirty="0" err="1"/>
              <a:t>učenike</a:t>
            </a:r>
            <a:r>
              <a:rPr dirty="0"/>
              <a:t> koji </a:t>
            </a:r>
            <a:r>
              <a:rPr dirty="0" err="1"/>
              <a:t>preferiraju</a:t>
            </a:r>
            <a:r>
              <a:rPr dirty="0"/>
              <a:t> </a:t>
            </a:r>
            <a:r>
              <a:rPr dirty="0" err="1"/>
              <a:t>kraće</a:t>
            </a:r>
            <a:r>
              <a:rPr dirty="0"/>
              <a:t>, </a:t>
            </a:r>
            <a:r>
              <a:rPr dirty="0" err="1"/>
              <a:t>usredotočenije</a:t>
            </a:r>
            <a:r>
              <a:rPr dirty="0"/>
              <a:t> </a:t>
            </a:r>
            <a:r>
              <a:rPr dirty="0" err="1"/>
              <a:t>sesije</a:t>
            </a:r>
            <a:r>
              <a:rPr dirty="0"/>
              <a:t> </a:t>
            </a:r>
            <a:r>
              <a:rPr dirty="0" err="1"/>
              <a:t>učenja</a:t>
            </a:r>
            <a:r>
              <a:rPr dirty="0"/>
              <a:t>.</a:t>
            </a:r>
            <a:endParaRPr sz="24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pPr>
            <a:endParaRPr sz="2400" b="0" i="0" u="none" strike="noStrike" cap="none" dirty="0">
              <a:solidFill>
                <a:srgbClr val="000000"/>
              </a:solidFill>
              <a:latin typeface="Philosopher"/>
              <a:ea typeface="Philosopher"/>
              <a:cs typeface="Philosopher"/>
              <a:sym typeface="Philosopher"/>
            </a:endParaRPr>
          </a:p>
          <a:p>
            <a:pPr marL="0" marR="0" lvl="0" indent="0" algn="ctr" rtl="0">
              <a:lnSpc>
                <a:spcPct val="100000"/>
              </a:lnSpc>
              <a:spcBef>
                <a:spcPts val="0"/>
              </a:spcBef>
              <a:spcAft>
                <a:spcPts val="0"/>
              </a:spcAft>
              <a:buNone/>
              <a:defRPr sz="2400">
                <a:solidFill>
                  <a:srgbClr val="000000"/>
                </a:solidFill>
                <a:latin typeface="Philosopher"/>
                <a:ea typeface="Philosopher"/>
                <a:cs typeface="Philosopher"/>
                <a:sym typeface="Philosopher"/>
              </a:defRPr>
            </a:pPr>
            <a:r>
              <a:rPr dirty="0" err="1"/>
              <a:t>Mikro</a:t>
            </a:r>
            <a:r>
              <a:rPr dirty="0"/>
              <a:t> </a:t>
            </a:r>
            <a:r>
              <a:rPr dirty="0" err="1"/>
              <a:t>učenje</a:t>
            </a:r>
            <a:r>
              <a:rPr dirty="0"/>
              <a:t> </a:t>
            </a:r>
            <a:r>
              <a:rPr dirty="0" err="1"/>
              <a:t>može</a:t>
            </a:r>
            <a:r>
              <a:rPr dirty="0"/>
              <a:t> se </a:t>
            </a:r>
            <a:r>
              <a:rPr dirty="0" err="1"/>
              <a:t>koristiti</a:t>
            </a:r>
            <a:r>
              <a:rPr dirty="0"/>
              <a:t> za </a:t>
            </a:r>
            <a:r>
              <a:rPr b="1" dirty="0" err="1"/>
              <a:t>pružanje</a:t>
            </a:r>
            <a:r>
              <a:rPr b="1" dirty="0"/>
              <a:t> </a:t>
            </a:r>
            <a:r>
              <a:rPr b="1" dirty="0" err="1"/>
              <a:t>pravovremenih</a:t>
            </a:r>
            <a:r>
              <a:rPr b="1" dirty="0"/>
              <a:t> </a:t>
            </a:r>
            <a:r>
              <a:rPr b="1" dirty="0" err="1"/>
              <a:t>informacija</a:t>
            </a:r>
            <a:r>
              <a:rPr dirty="0"/>
              <a:t>, </a:t>
            </a:r>
            <a:r>
              <a:rPr dirty="0" err="1"/>
              <a:t>omogućujući</a:t>
            </a:r>
            <a:r>
              <a:rPr dirty="0"/>
              <a:t> </a:t>
            </a:r>
            <a:r>
              <a:rPr dirty="0" err="1"/>
              <a:t>učenicima</a:t>
            </a:r>
            <a:r>
              <a:rPr dirty="0"/>
              <a:t> </a:t>
            </a:r>
            <a:r>
              <a:rPr dirty="0" err="1"/>
              <a:t>brz</a:t>
            </a:r>
            <a:r>
              <a:rPr dirty="0"/>
              <a:t> </a:t>
            </a:r>
            <a:r>
              <a:rPr dirty="0" err="1"/>
              <a:t>i</a:t>
            </a:r>
            <a:r>
              <a:rPr dirty="0"/>
              <a:t> </a:t>
            </a:r>
            <a:r>
              <a:rPr dirty="0" err="1"/>
              <a:t>jednostavan</a:t>
            </a:r>
            <a:r>
              <a:rPr dirty="0"/>
              <a:t> </a:t>
            </a:r>
            <a:r>
              <a:rPr dirty="0" err="1"/>
              <a:t>pristup</a:t>
            </a:r>
            <a:r>
              <a:rPr dirty="0"/>
              <a:t> </a:t>
            </a:r>
            <a:r>
              <a:rPr dirty="0" err="1"/>
              <a:t>informacijama</a:t>
            </a:r>
            <a:r>
              <a:rPr dirty="0"/>
              <a:t> </a:t>
            </a:r>
            <a:r>
              <a:rPr dirty="0" err="1"/>
              <a:t>kada</a:t>
            </a:r>
            <a:r>
              <a:rPr dirty="0"/>
              <a:t> </a:t>
            </a:r>
            <a:r>
              <a:rPr dirty="0" err="1"/>
              <a:t>su</a:t>
            </a:r>
            <a:r>
              <a:rPr dirty="0"/>
              <a:t> </a:t>
            </a:r>
            <a:r>
              <a:rPr dirty="0" err="1"/>
              <a:t>im</a:t>
            </a:r>
            <a:r>
              <a:rPr dirty="0"/>
              <a:t> </a:t>
            </a:r>
            <a:r>
              <a:rPr dirty="0" err="1"/>
              <a:t>najpotrebnije</a:t>
            </a:r>
            <a:r>
              <a:rPr dirty="0"/>
              <a:t>.</a:t>
            </a:r>
            <a:endParaRPr sz="2400" b="0" i="0" u="none" strike="noStrike" cap="none" dirty="0">
              <a:solidFill>
                <a:srgbClr val="000000"/>
              </a:solidFill>
              <a:latin typeface="Philosopher"/>
              <a:ea typeface="Philosopher"/>
              <a:cs typeface="Philosopher"/>
              <a:sym typeface="Philosopher"/>
            </a:endParaRPr>
          </a:p>
        </p:txBody>
      </p:sp>
      <p:pic>
        <p:nvPicPr>
          <p:cNvPr id="2" name="Picture 1">
            <a:extLst>
              <a:ext uri="{FF2B5EF4-FFF2-40B4-BE49-F238E27FC236}">
                <a16:creationId xmlns:a16="http://schemas.microsoft.com/office/drawing/2014/main" id="{C15CF5D1-BB0C-4421-7F20-745EBCA87A67}"/>
              </a:ext>
            </a:extLst>
          </p:cNvPr>
          <p:cNvPicPr>
            <a:picLocks noChangeAspect="1"/>
          </p:cNvPicPr>
          <p:nvPr/>
        </p:nvPicPr>
        <p:blipFill>
          <a:blip r:embed="rId4"/>
          <a:stretch>
            <a:fillRect/>
          </a:stretch>
        </p:blipFill>
        <p:spPr>
          <a:xfrm>
            <a:off x="119353" y="6347913"/>
            <a:ext cx="1252739" cy="328746"/>
          </a:xfrm>
          <a:prstGeom prst="rect">
            <a:avLst/>
          </a:prstGeom>
        </p:spPr>
      </p:pic>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2456</Words>
  <Application>Microsoft Office PowerPoint</Application>
  <PresentationFormat>Widescreen</PresentationFormat>
  <Paragraphs>272</Paragraphs>
  <Slides>41</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Calibri</vt:lpstr>
      <vt:lpstr>Arial</vt:lpstr>
      <vt:lpstr>Philosopher</vt:lpstr>
      <vt:lpstr>Roboto</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Ivone</dc:creator>
  <cp:lastModifiedBy>Korisnik</cp:lastModifiedBy>
  <cp:revision>4</cp:revision>
  <dcterms:modified xsi:type="dcterms:W3CDTF">2024-12-05T08:58:41Z</dcterms:modified>
</cp:coreProperties>
</file>