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Roboto"/>
      <p:regular r:id="rId36"/>
      <p:bold r:id="rId37"/>
      <p:italic r:id="rId38"/>
      <p:boldItalic r:id="rId39"/>
    </p:embeddedFont>
    <p:embeddedFont>
      <p:font typeface="Noto Sans"/>
      <p:regular r:id="rId40"/>
      <p:bold r:id="rId41"/>
      <p:italic r:id="rId42"/>
      <p:boldItalic r:id="rId43"/>
    </p:embeddedFont>
    <p:embeddedFont>
      <p:font typeface="Philosop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8" roundtripDataSignature="AMtx7mgr+7Byy1kz6fHbvVFYAfaCvY6P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5.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7.xml"/><Relationship Id="rId44" Type="http://schemas.openxmlformats.org/officeDocument/2006/relationships/font" Target="fonts/Philosopher-regular.fntdata"/><Relationship Id="rId21" Type="http://schemas.openxmlformats.org/officeDocument/2006/relationships/slide" Target="slides/slide16.xml"/><Relationship Id="rId43" Type="http://schemas.openxmlformats.org/officeDocument/2006/relationships/font" Target="fonts/NotoSans-boldItalic.fntdata"/><Relationship Id="rId24" Type="http://schemas.openxmlformats.org/officeDocument/2006/relationships/slide" Target="slides/slide19.xml"/><Relationship Id="rId46" Type="http://schemas.openxmlformats.org/officeDocument/2006/relationships/font" Target="fonts/Philosopher-italic.fntdata"/><Relationship Id="rId23" Type="http://schemas.openxmlformats.org/officeDocument/2006/relationships/slide" Target="slides/slide18.xml"/><Relationship Id="rId45" Type="http://schemas.openxmlformats.org/officeDocument/2006/relationships/font" Target="fonts/Philosoph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hilosopher-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9eac917d12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Discover best practices in Microlearning design and delivery, ensuring an effective learning experience for learners.</a:t>
            </a:r>
            <a:endParaRPr/>
          </a:p>
        </p:txBody>
      </p:sp>
      <p:sp>
        <p:nvSpPr>
          <p:cNvPr id="147" name="Google Shape;147;g29eac917d12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principles and characteristics of Adult Learning Theory through this video. Explore how adults learn best and the implications for instructional design.</a:t>
            </a:r>
            <a:endParaRPr/>
          </a:p>
        </p:txBody>
      </p:sp>
      <p:sp>
        <p:nvSpPr>
          <p:cNvPr id="160" name="Google Shape;16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practical applications of Adult Learning Theory in educational settings. Understand how educators can leverage these principles for effective teaching.</a:t>
            </a:r>
            <a:endParaRPr/>
          </a:p>
        </p:txBody>
      </p:sp>
      <p:sp>
        <p:nvSpPr>
          <p:cNvPr id="173" name="Google Shape;17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eac917d12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real-life examples and case studies illustrating the application of Adult Learning Theory in various learning environments. Understand its impact on learning outcomes.</a:t>
            </a:r>
            <a:endParaRPr/>
          </a:p>
        </p:txBody>
      </p:sp>
      <p:sp>
        <p:nvSpPr>
          <p:cNvPr id="186" name="Google Shape;186;g29eac917d12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essential strategies and techniques for designing effective Microlearning modules in this insightful video.</a:t>
            </a:r>
            <a:endParaRPr/>
          </a:p>
        </p:txBody>
      </p:sp>
      <p:sp>
        <p:nvSpPr>
          <p:cNvPr id="199" name="Google Shape;19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Learn about visual design principles tailored for Microlearning content creation, enhancing learner engagement and comprehension.</a:t>
            </a:r>
            <a:endParaRPr/>
          </a:p>
        </p:txBody>
      </p:sp>
      <p:sp>
        <p:nvSpPr>
          <p:cNvPr id="212" name="Google Shape;21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creation of interactive Microlearning modules, discovering effective methods to engage learners dynamically.</a:t>
            </a:r>
            <a:endParaRPr/>
          </a:p>
        </p:txBody>
      </p:sp>
      <p:sp>
        <p:nvSpPr>
          <p:cNvPr id="225" name="Google Shape;22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eac917d12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content chunking strategies specifically tailored for Microlearning, enabling effective knowledge absorption in bite-sized formats.</a:t>
            </a:r>
            <a:endParaRPr/>
          </a:p>
        </p:txBody>
      </p:sp>
      <p:sp>
        <p:nvSpPr>
          <p:cNvPr id="238" name="Google Shape;238;g29eac917d12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Understand effective assessment methods and strategies suitable for evaluating learning outcomes in Microlearning modules.</a:t>
            </a:r>
            <a:endParaRPr/>
          </a:p>
        </p:txBody>
      </p:sp>
      <p:sp>
        <p:nvSpPr>
          <p:cNvPr id="251" name="Google Shape;25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effective delivery methods tailored for Microlearning, understanding how different approaches enhance learning engagement and retention.</a:t>
            </a:r>
            <a:endParaRPr/>
          </a:p>
        </p:txBody>
      </p:sp>
      <p:sp>
        <p:nvSpPr>
          <p:cNvPr id="264" name="Google Shape;26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deeper into specific delivery strategies used in Microlearning, discovering methods to optimize content delivery for diverse learner needs.</a:t>
            </a:r>
            <a:endParaRPr/>
          </a:p>
        </p:txBody>
      </p:sp>
      <p:sp>
        <p:nvSpPr>
          <p:cNvPr id="277" name="Google Shape;27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f4926f02b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insights into Microlearning methodologies and their effectiveness in enhancing learning outcomes.</a:t>
            </a:r>
            <a:endParaRPr/>
          </a:p>
        </p:txBody>
      </p:sp>
      <p:sp>
        <p:nvSpPr>
          <p:cNvPr id="291" name="Google Shape;291;g29f4926f02b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9f4926f02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into the application of Microlearning in the context of skill development, understanding its impact on skill acquisition.</a:t>
            </a:r>
            <a:endParaRPr/>
          </a:p>
        </p:txBody>
      </p:sp>
      <p:sp>
        <p:nvSpPr>
          <p:cNvPr id="306" name="Google Shape;306;g29f4926f02b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f4926f02b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role of technology in facilitating effective Microlearning experiences, highlighting its influence on engagement and retention.</a:t>
            </a:r>
            <a:endParaRPr/>
          </a:p>
        </p:txBody>
      </p:sp>
      <p:sp>
        <p:nvSpPr>
          <p:cNvPr id="321" name="Google Shape;321;g29f4926f02b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f4926f02b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Investigate the multimedia aspects and their impact on the design and delivery of Microlearning content.</a:t>
            </a:r>
            <a:endParaRPr/>
          </a:p>
        </p:txBody>
      </p:sp>
      <p:sp>
        <p:nvSpPr>
          <p:cNvPr id="336" name="Google Shape;336;g29f4926f02b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f4926f02b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Examine the effectiveness of Microlearning in healthcare education, emphasizing its role in improving learning efficiency in the medical field.</a:t>
            </a:r>
            <a:endParaRPr/>
          </a:p>
        </p:txBody>
      </p:sp>
      <p:sp>
        <p:nvSpPr>
          <p:cNvPr id="351" name="Google Shape;351;g29f4926f02b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This approach allows learners to engage with multiple perspectives and examples related to the overview and definition of Microlearning, offering a comprehensive understanding of the concept.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Dive into the core concepts of Microlearning with this video. It explores the definition, significance, and key characteristics of Microlearning in a concise format.</a:t>
            </a:r>
            <a:endParaRPr/>
          </a:p>
        </p:txBody>
      </p:sp>
      <p:sp>
        <p:nvSpPr>
          <p:cNvPr id="69" name="Google Shape;6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f4926f02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real-world examples and applications of Microlearning through this video. Witness how various industries utilize Microlearning to enhance learning outcomes.</a:t>
            </a:r>
            <a:endParaRPr/>
          </a:p>
        </p:txBody>
      </p:sp>
      <p:sp>
        <p:nvSpPr>
          <p:cNvPr id="82" name="Google Shape;82;g29f4926f02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Gain deeper insights into Microlearning's significance and impact on learning efficiency and effectiveness through this engaging video.</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eac917d12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various techniques and methods employed in Microlearning to facilitate effective and engaging learning experiences.</a:t>
            </a:r>
            <a:endParaRPr/>
          </a:p>
        </p:txBody>
      </p:sp>
      <p:sp>
        <p:nvSpPr>
          <p:cNvPr id="108" name="Google Shape;108;g29eac917d12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eac917d1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Delve deeper into Microlearning strategies and discover how they contribute to efficient learning processes, enhancing retention and engagement.</a:t>
            </a:r>
            <a:endParaRPr/>
          </a:p>
        </p:txBody>
      </p:sp>
      <p:sp>
        <p:nvSpPr>
          <p:cNvPr id="121" name="Google Shape;121;g29eac917d12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solidFill>
                  <a:srgbClr val="0F0F0F"/>
                </a:solidFill>
                <a:latin typeface="Roboto"/>
                <a:ea typeface="Roboto"/>
                <a:cs typeface="Roboto"/>
                <a:sym typeface="Roboto"/>
              </a:rPr>
              <a:t>Explore the practical aspects of implementing Microlearning in training contexts and its impact on learner engagement and knowledge retention</a:t>
            </a:r>
            <a:endParaRPr/>
          </a:p>
        </p:txBody>
      </p:sp>
      <p:sp>
        <p:nvSpPr>
          <p:cNvPr id="134" name="Google Shape;1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3"/>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24"/>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25"/>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7" name="Shape 17"/>
        <p:cNvGrpSpPr/>
        <p:nvPr/>
      </p:nvGrpSpPr>
      <p:grpSpPr>
        <a:xfrm>
          <a:off x="0" y="0"/>
          <a:ext cx="0" cy="0"/>
          <a:chOff x="0" y="0"/>
          <a:chExt cx="0" cy="0"/>
        </a:xfrm>
      </p:grpSpPr>
      <p:sp>
        <p:nvSpPr>
          <p:cNvPr id="18" name="Google Shape;18;p26"/>
          <p:cNvSpPr/>
          <p:nvPr>
            <p:ph idx="2" type="pic"/>
          </p:nvPr>
        </p:nvSpPr>
        <p:spPr>
          <a:xfrm>
            <a:off x="1319669" y="2525150"/>
            <a:ext cx="2116082" cy="2117188"/>
          </a:xfrm>
          <a:prstGeom prst="rect">
            <a:avLst/>
          </a:prstGeom>
          <a:noFill/>
          <a:ln>
            <a:noFill/>
          </a:ln>
        </p:spPr>
      </p:sp>
      <p:sp>
        <p:nvSpPr>
          <p:cNvPr id="19" name="Google Shape;19;p26"/>
          <p:cNvSpPr/>
          <p:nvPr>
            <p:ph idx="3" type="pic"/>
          </p:nvPr>
        </p:nvSpPr>
        <p:spPr>
          <a:xfrm>
            <a:off x="3788433" y="2525150"/>
            <a:ext cx="2116082" cy="2117188"/>
          </a:xfrm>
          <a:prstGeom prst="rect">
            <a:avLst/>
          </a:prstGeom>
          <a:noFill/>
          <a:ln>
            <a:noFill/>
          </a:ln>
        </p:spPr>
      </p:sp>
      <p:sp>
        <p:nvSpPr>
          <p:cNvPr id="20" name="Google Shape;20;p26"/>
          <p:cNvSpPr/>
          <p:nvPr>
            <p:ph idx="4" type="pic"/>
          </p:nvPr>
        </p:nvSpPr>
        <p:spPr>
          <a:xfrm>
            <a:off x="6257197" y="2525150"/>
            <a:ext cx="2116082" cy="2117188"/>
          </a:xfrm>
          <a:prstGeom prst="rect">
            <a:avLst/>
          </a:prstGeom>
          <a:noFill/>
          <a:ln>
            <a:noFill/>
          </a:ln>
        </p:spPr>
      </p:sp>
      <p:sp>
        <p:nvSpPr>
          <p:cNvPr id="21" name="Google Shape;21;p2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 name="Shape 23"/>
        <p:cNvGrpSpPr/>
        <p:nvPr/>
      </p:nvGrpSpPr>
      <p:grpSpPr>
        <a:xfrm>
          <a:off x="0" y="0"/>
          <a:ext cx="0" cy="0"/>
          <a:chOff x="0" y="0"/>
          <a:chExt cx="0" cy="0"/>
        </a:xfrm>
      </p:grpSpPr>
      <p:sp>
        <p:nvSpPr>
          <p:cNvPr id="24" name="Google Shape;24;p28"/>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www.youtube.com/watch?v=PjcrH2X5oC4" TargetMode="External"/><Relationship Id="rId5" Type="http://schemas.openxmlformats.org/officeDocument/2006/relationships/image" Target="../media/image12.jpg"/><Relationship Id="rId6"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www.youtube.com/watch?v=XigkVs_sEPo" TargetMode="External"/><Relationship Id="rId5" Type="http://schemas.openxmlformats.org/officeDocument/2006/relationships/image" Target="../media/image8.jp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hyperlink" Target="http://www.youtube.com/watch?v=AejpN9dcbzY" TargetMode="External"/><Relationship Id="rId5" Type="http://schemas.openxmlformats.org/officeDocument/2006/relationships/image" Target="../media/image7.jpg"/><Relationship Id="rId6"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www.youtube.com/watch?v=MDfce4FsiT4" TargetMode="External"/><Relationship Id="rId5" Type="http://schemas.openxmlformats.org/officeDocument/2006/relationships/image" Target="../media/image14.jpg"/><Relationship Id="rId6"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www.youtube.com/watch?v=g8IOjgXlbYI" TargetMode="External"/><Relationship Id="rId5" Type="http://schemas.openxmlformats.org/officeDocument/2006/relationships/image" Target="../media/image15.jpg"/><Relationship Id="rId6"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www.youtube.com/watch?v=X_Ta0bTvbi0" TargetMode="External"/><Relationship Id="rId5" Type="http://schemas.openxmlformats.org/officeDocument/2006/relationships/image" Target="../media/image16.jpg"/><Relationship Id="rId6"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www.youtube.com/watch?v=i492b7QGlqU" TargetMode="External"/><Relationship Id="rId5" Type="http://schemas.openxmlformats.org/officeDocument/2006/relationships/image" Target="../media/image17.jpg"/><Relationship Id="rId6"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www.youtube.com/watch?v=yAjrNPk-JNA" TargetMode="External"/><Relationship Id="rId5" Type="http://schemas.openxmlformats.org/officeDocument/2006/relationships/image" Target="../media/image18.jpg"/><Relationship Id="rId6"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hyperlink" Target="http://www.youtube.com/watch?v=erPwABFbdz8" TargetMode="External"/><Relationship Id="rId5" Type="http://schemas.openxmlformats.org/officeDocument/2006/relationships/image" Target="../media/image19.jpg"/><Relationship Id="rId6"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hyperlink" Target="http://www.youtube.com/watch?v=X0_R7slBiNE" TargetMode="External"/><Relationship Id="rId5" Type="http://schemas.openxmlformats.org/officeDocument/2006/relationships/image" Target="../media/image20.jpg"/><Relationship Id="rId6"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hyperlink" Target="http://www.youtube.com/watch?v=w4MQFBEXEMc" TargetMode="External"/><Relationship Id="rId5" Type="http://schemas.openxmlformats.org/officeDocument/2006/relationships/image" Target="../media/image22.jpg"/><Relationship Id="rId6"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hyperlink" Target="https://www.emerald.com/insight/content/doi/10.1108/JWAM-10-2020-0044/full/pdf" TargetMode="External"/><Relationship Id="rId5" Type="http://schemas.openxmlformats.org/officeDocument/2006/relationships/image" Target="../media/image29.png"/><Relationship Id="rId6"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hyperlink" Target="https://intapi.sciendo.com/pdf/10.1515/bsaft-2017-0003" TargetMode="External"/><Relationship Id="rId5" Type="http://schemas.openxmlformats.org/officeDocument/2006/relationships/image" Target="../media/image32.png"/><Relationship Id="rId6"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hyperlink" Target="https://link.springer.com/article/10.1007/s11423-022-10084-1" TargetMode="External"/><Relationship Id="rId6"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hyperlink" Target="https://link.springer.com/content/pdf/10.1007/s11042-020-09523-z.pdf" TargetMode="External"/><Relationship Id="rId5" Type="http://schemas.openxmlformats.org/officeDocument/2006/relationships/image" Target="../media/image25.png"/><Relationship Id="rId6"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hyperlink" Target="https://journals.plos.org/plosone/article/file?id=10.1371/journal.pone.0213178&amp;type=printable" TargetMode="External"/><Relationship Id="rId5" Type="http://schemas.openxmlformats.org/officeDocument/2006/relationships/image" Target="../media/image26.png"/><Relationship Id="rId6"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2.png"/><Relationship Id="rId5"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2.png"/><Relationship Id="rId5"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33.jpg"/><Relationship Id="rId11" Type="http://schemas.openxmlformats.org/officeDocument/2006/relationships/image" Target="../media/image36.png"/><Relationship Id="rId10" Type="http://schemas.openxmlformats.org/officeDocument/2006/relationships/image" Target="../media/image35.jpg"/><Relationship Id="rId12" Type="http://schemas.openxmlformats.org/officeDocument/2006/relationships/image" Target="../media/image21.jpg"/><Relationship Id="rId9" Type="http://schemas.openxmlformats.org/officeDocument/2006/relationships/image" Target="../media/image34.pn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23.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www.youtube.com/watch?v=jg8sYvUMohQ" TargetMode="External"/><Relationship Id="rId5" Type="http://schemas.openxmlformats.org/officeDocument/2006/relationships/image" Target="../media/image10.jpg"/><Relationship Id="rId6"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youtube.com/watch?v=QIneSsndae8" TargetMode="External"/><Relationship Id="rId5" Type="http://schemas.openxmlformats.org/officeDocument/2006/relationships/image" Target="../media/image3.jpg"/><Relationship Id="rId6"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www.youtube.com/watch?v=nX7Mt6rccls" TargetMode="External"/><Relationship Id="rId5" Type="http://schemas.openxmlformats.org/officeDocument/2006/relationships/image" Target="../media/image5.jpg"/><Relationship Id="rId6"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www.youtube.com/watch?v=amLh5uGfiks" TargetMode="External"/><Relationship Id="rId5" Type="http://schemas.openxmlformats.org/officeDocument/2006/relationships/image" Target="../media/image9.jpg"/><Relationship Id="rId6"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www.youtube.com/watch?v=c-n_Tc_n-tk" TargetMode="External"/><Relationship Id="rId5" Type="http://schemas.openxmlformats.org/officeDocument/2006/relationships/image" Target="../media/image6.jpg"/><Relationship Id="rId6"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www.youtube.com/watch?v=atnrcuAAz8Q" TargetMode="External"/><Relationship Id="rId5" Type="http://schemas.openxmlformats.org/officeDocument/2006/relationships/image" Target="../media/image11.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1"/>
          <p:cNvPicPr preferRelativeResize="0"/>
          <p:nvPr>
            <p:ph idx="2" type="pic"/>
          </p:nvPr>
        </p:nvPicPr>
        <p:blipFill rotWithShape="1">
          <a:blip r:embed="rId3">
            <a:alphaModFix/>
          </a:blip>
          <a:srcRect b="10215" l="0" r="0" t="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1"/>
          <p:cNvSpPr txBox="1"/>
          <p:nvPr/>
        </p:nvSpPr>
        <p:spPr>
          <a:xfrm>
            <a:off x="348450" y="914725"/>
            <a:ext cx="49083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2" name="Google Shape;32;p1"/>
          <p:cNvSpPr/>
          <p:nvPr/>
        </p:nvSpPr>
        <p:spPr>
          <a:xfrm>
            <a:off x="1" y="2484337"/>
            <a:ext cx="4332514" cy="1889327"/>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1"/>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GB" sz="2400">
                <a:solidFill>
                  <a:schemeClr val="dk1"/>
                </a:solidFill>
                <a:latin typeface="Philosopher"/>
                <a:ea typeface="Philosopher"/>
                <a:cs typeface="Philosopher"/>
                <a:sym typeface="Philosopher"/>
              </a:rPr>
              <a:t>Module 1 :</a:t>
            </a:r>
            <a:endParaRPr b="1" sz="2400">
              <a:solidFill>
                <a:schemeClr val="dk1"/>
              </a:solidFill>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2400">
                <a:solidFill>
                  <a:schemeClr val="dk1"/>
                </a:solidFill>
                <a:latin typeface="Philosopher"/>
                <a:ea typeface="Philosopher"/>
                <a:cs typeface="Philosopher"/>
                <a:sym typeface="Philosopher"/>
              </a:rPr>
              <a:t>Introduction à la théorie du micro-apprentissage</a:t>
            </a:r>
            <a:endParaRPr sz="24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chemeClr val="dk1"/>
              </a:buClr>
              <a:buSzPts val="1100"/>
              <a:buFont typeface="Arial"/>
              <a:buNone/>
            </a:pPr>
            <a:r>
              <a:t/>
            </a:r>
            <a:endParaRPr b="1" sz="2400">
              <a:solidFill>
                <a:schemeClr val="dk1"/>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1"/>
          <p:cNvSpPr/>
          <p:nvPr/>
        </p:nvSpPr>
        <p:spPr>
          <a:xfrm>
            <a:off x="7680960" y="5657712"/>
            <a:ext cx="4511040" cy="1301989"/>
          </a:xfrm>
          <a:prstGeom prst="rect">
            <a:avLst/>
          </a:prstGeom>
          <a:solidFill>
            <a:schemeClr val="accent1">
              <a:alpha val="68627"/>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1"/>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GB" sz="2400">
                <a:solidFill>
                  <a:schemeClr val="dk1"/>
                </a:solidFill>
                <a:latin typeface="Philosopher"/>
                <a:ea typeface="Philosopher"/>
                <a:cs typeface="Philosopher"/>
                <a:sym typeface="Philosopher"/>
              </a:rPr>
              <a:t>Ressources d'apprentissage autonome</a:t>
            </a:r>
            <a:endParaRPr b="1" i="0" sz="2400" u="none" cap="none" strike="noStrike">
              <a:solidFill>
                <a:schemeClr val="dk1"/>
              </a:solidFill>
              <a:latin typeface="Philosopher"/>
              <a:ea typeface="Philosopher"/>
              <a:cs typeface="Philosopher"/>
              <a:sym typeface="Philosopher"/>
            </a:endParaRPr>
          </a:p>
        </p:txBody>
      </p:sp>
      <p:pic>
        <p:nvPicPr>
          <p:cNvPr id="36" name="Google Shape;36;p1"/>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4.  </a:t>
            </a:r>
            <a:r>
              <a:rPr b="1" lang="en-GB" sz="2400">
                <a:solidFill>
                  <a:schemeClr val="dk1"/>
                </a:solidFill>
                <a:latin typeface="Philosopher"/>
                <a:ea typeface="Philosopher"/>
                <a:cs typeface="Philosopher"/>
                <a:sym typeface="Philosopher"/>
              </a:rPr>
              <a:t>Meilleures pratiques en matière de micro-apprentissage</a:t>
            </a:r>
            <a:endParaRPr b="1" i="0" sz="2400" u="none" cap="none" strike="noStrik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4" name="Google Shape;154;g29eac917d12_0_67"/>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55" name="Google Shape;155;g29eac917d12_0_67"/>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id="156" name="Google Shape;156;g29eac917d12_0_67" title="Webinar: Microlearning best practices">
            <a:hlinkClick r:id="rId4"/>
          </p:cNvPr>
          <p:cNvPicPr preferRelativeResize="0"/>
          <p:nvPr/>
        </p:nvPicPr>
        <p:blipFill rotWithShape="1">
          <a:blip r:embed="rId5">
            <a:alphaModFix/>
          </a:blip>
          <a:srcRect b="0" l="0" r="0" t="0"/>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Andragogie vs. pédagogie</a:t>
            </a:r>
            <a:endParaRPr b="1" i="0" sz="1800" u="none" cap="none" strike="noStrik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7" name="Google Shape;167;p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68" name="Google Shape;168;p7"/>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t>Théorie de l'apprentissage chez les adultes</a:t>
            </a:r>
            <a:endParaRPr b="0" i="0" sz="1400" u="none" cap="none" strike="noStrike">
              <a:solidFill>
                <a:srgbClr val="000000"/>
              </a:solidFill>
              <a:latin typeface="Arial"/>
              <a:ea typeface="Arial"/>
              <a:cs typeface="Arial"/>
              <a:sym typeface="Arial"/>
            </a:endParaRPr>
          </a:p>
        </p:txBody>
      </p:sp>
      <p:pic>
        <p:nvPicPr>
          <p:cNvPr descr="Andragogy vs Pedagogy - A brief explanation of the practice of adult and child learning approach." id="169" name="Google Shape;169;p7" title="Pedagogy VS Andragogy (with simple examples)">
            <a:hlinkClick r:id="rId4"/>
          </p:cNvPr>
          <p:cNvPicPr preferRelativeResize="0"/>
          <p:nvPr/>
        </p:nvPicPr>
        <p:blipFill rotWithShape="1">
          <a:blip r:embed="rId5">
            <a:alphaModFix/>
          </a:blip>
          <a:srcRect b="0" l="0" r="0" t="0"/>
          <a:stretch/>
        </p:blipFill>
        <p:spPr>
          <a:xfrm>
            <a:off x="2789300" y="2382050"/>
            <a:ext cx="6613404" cy="3720050"/>
          </a:xfrm>
          <a:prstGeom prst="rect">
            <a:avLst/>
          </a:prstGeom>
          <a:noFill/>
          <a:ln>
            <a:noFill/>
          </a:ln>
        </p:spPr>
      </p:pic>
      <p:pic>
        <p:nvPicPr>
          <p:cNvPr id="170" name="Google Shape;170;p7"/>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nvSpPr>
        <p:spPr>
          <a:xfrm>
            <a:off x="3458100" y="999350"/>
            <a:ext cx="52758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Appliquer les principes de l'apprentissage des adultes au micro-apprentissage</a:t>
            </a:r>
            <a:endParaRPr b="1" i="0" sz="2000" u="none" cap="none" strike="noStrik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0" name="Google Shape;180;p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1" name="Google Shape;181;p8"/>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solidFill>
                  <a:schemeClr val="dk1"/>
                </a:solidFill>
              </a:rPr>
              <a:t>Théorie de l'apprentissage chez les adultes</a:t>
            </a:r>
            <a:endParaRPr b="0" i="0" sz="1400" u="none" cap="none" strike="noStrike">
              <a:solidFill>
                <a:srgbClr val="000000"/>
              </a:solidFill>
              <a:latin typeface="Arial"/>
              <a:ea typeface="Arial"/>
              <a:cs typeface="Arial"/>
              <a:sym typeface="Arial"/>
            </a:endParaRPr>
          </a:p>
        </p:txBody>
      </p:sp>
      <p:pic>
        <p:nvPicPr>
          <p:cNvPr descr="Animated in After Effects" id="182" name="Google Shape;182;p8" title="Adult Learning Microlearning Animation">
            <a:hlinkClick r:id="rId4"/>
          </p:cNvPr>
          <p:cNvPicPr preferRelativeResize="0"/>
          <p:nvPr/>
        </p:nvPicPr>
        <p:blipFill rotWithShape="1">
          <a:blip r:embed="rId5">
            <a:alphaModFix/>
          </a:blip>
          <a:srcRect b="0" l="0" r="0" t="0"/>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300">
                <a:solidFill>
                  <a:srgbClr val="0F0F0F"/>
                </a:solidFill>
                <a:highlight>
                  <a:srgbClr val="FFFFFF"/>
                </a:highlight>
                <a:latin typeface="Philosopher"/>
                <a:ea typeface="Philosopher"/>
                <a:cs typeface="Philosopher"/>
                <a:sym typeface="Philosopher"/>
              </a:rPr>
              <a:t>Utiliser les principes de l'apprentissage des adultes pour créer des formations efficaces</a:t>
            </a:r>
            <a:endParaRPr b="1" i="0" sz="2000" u="none" cap="none" strike="noStrike">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93" name="Google Shape;193;g29eac917d12_0_4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94" name="Google Shape;194;g29eac917d12_0_40"/>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 </a:t>
            </a:r>
            <a:r>
              <a:rPr b="1" lang="en-GB">
                <a:solidFill>
                  <a:schemeClr val="dk1"/>
                </a:solidFill>
              </a:rPr>
              <a:t>Théorie de l'apprentissage chez les adultes</a:t>
            </a:r>
            <a:endParaRPr b="0" i="0" sz="1400" u="none" cap="none" strike="noStrike">
              <a:solidFill>
                <a:srgbClr val="000000"/>
              </a:solidFill>
              <a:latin typeface="Arial"/>
              <a:ea typeface="Arial"/>
              <a:cs typeface="Arial"/>
              <a:sym typeface="Arial"/>
            </a:endParaRPr>
          </a:p>
        </p:txBody>
      </p:sp>
      <p:pic>
        <p:nvPicPr>
          <p:cNvPr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id="195" name="Google Shape;195;g29eac917d12_0_40" title="Using Adult Learning Principles to Create Effective Training">
            <a:hlinkClick r:id="rId4"/>
          </p:cNvPr>
          <p:cNvPicPr preferRelativeResize="0"/>
          <p:nvPr/>
        </p:nvPicPr>
        <p:blipFill rotWithShape="1">
          <a:blip r:embed="rId5">
            <a:alphaModFix/>
          </a:blip>
          <a:srcRect b="0" l="0" r="0" t="0"/>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La narration dans le micro-apprentissage</a:t>
            </a:r>
            <a:endParaRPr b="1" i="0" sz="2000" u="none" cap="none" strike="noStrik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6" name="Google Shape;206;p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7" name="Google Shape;207;p9"/>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1080 HD" id="208" name="Google Shape;208;p9" title="Microlearning - Storytelling - Innovations">
            <a:hlinkClick r:id="rId4"/>
          </p:cNvPr>
          <p:cNvPicPr preferRelativeResize="0"/>
          <p:nvPr/>
        </p:nvPicPr>
        <p:blipFill rotWithShape="1">
          <a:blip r:embed="rId5">
            <a:alphaModFix/>
          </a:blip>
          <a:srcRect b="0" l="0" r="0" t="0"/>
          <a:stretch/>
        </p:blipFill>
        <p:spPr>
          <a:xfrm>
            <a:off x="2849050" y="2393609"/>
            <a:ext cx="6493900" cy="3652819"/>
          </a:xfrm>
          <a:prstGeom prst="rect">
            <a:avLst/>
          </a:prstGeom>
          <a:noFill/>
          <a:ln>
            <a:noFill/>
          </a:ln>
        </p:spPr>
      </p:pic>
      <p:pic>
        <p:nvPicPr>
          <p:cNvPr id="209" name="Google Shape;209;p9"/>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2. </a:t>
            </a:r>
            <a:r>
              <a:rPr b="1" lang="en-GB" sz="2000">
                <a:solidFill>
                  <a:schemeClr val="dk1"/>
                </a:solidFill>
                <a:latin typeface="Philosopher"/>
                <a:ea typeface="Philosopher"/>
                <a:cs typeface="Philosopher"/>
                <a:sym typeface="Philosopher"/>
              </a:rPr>
              <a:t>La gamification dans le micro-apprentissage</a:t>
            </a:r>
            <a:endParaRPr b="1" i="0" sz="2000" u="none" cap="none" strike="noStrik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9" name="Google Shape;219;p1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20" name="Google Shape;220;p10"/>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id="221" name="Google Shape;221;p10" title="Principles of Gamified Learning">
            <a:hlinkClick r:id="rId4"/>
          </p:cNvPr>
          <p:cNvPicPr preferRelativeResize="0"/>
          <p:nvPr/>
        </p:nvPicPr>
        <p:blipFill rotWithShape="1">
          <a:blip r:embed="rId5">
            <a:alphaModFix/>
          </a:blip>
          <a:srcRect b="0" l="0" r="0" t="0"/>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3. </a:t>
            </a:r>
            <a:r>
              <a:rPr b="1" lang="en-GB" sz="2000">
                <a:solidFill>
                  <a:schemeClr val="dk1"/>
                </a:solidFill>
                <a:latin typeface="Philosopher"/>
                <a:ea typeface="Philosopher"/>
                <a:cs typeface="Philosopher"/>
                <a:sym typeface="Philosopher"/>
              </a:rPr>
              <a:t>Comment créer des cours de conformité engageants en utilisant la gamification et le micro apprentissage ?</a:t>
            </a:r>
            <a:endParaRPr b="1" i="0" sz="2000" u="none" cap="none" strike="noStrik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2" name="Google Shape;232;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33" name="Google Shape;233;p11"/>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id="234" name="Google Shape;234;p11" title="3 Examples - How to create Engaging Compliance courses using Gamification and Microlearning">
            <a:hlinkClick r:id="rId4"/>
          </p:cNvPr>
          <p:cNvPicPr preferRelativeResize="0"/>
          <p:nvPr/>
        </p:nvPicPr>
        <p:blipFill rotWithShape="1">
          <a:blip r:embed="rId5">
            <a:alphaModFix/>
          </a:blip>
          <a:srcRect b="0" l="0" r="0" t="0"/>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3. </a:t>
            </a:r>
            <a:r>
              <a:rPr b="1" lang="en-GB" sz="2000">
                <a:solidFill>
                  <a:schemeClr val="dk1"/>
                </a:solidFill>
                <a:latin typeface="Philosopher"/>
                <a:ea typeface="Philosopher"/>
                <a:cs typeface="Philosopher"/>
                <a:sym typeface="Philosopher"/>
              </a:rPr>
              <a:t>Comment créer une application en ligne engageante</a:t>
            </a:r>
            <a:endParaRPr b="1" i="0" sz="2000" u="none" cap="none" strike="noStrik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5" name="Google Shape;245;g29eac917d12_0_19"/>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246" name="Google Shape;246;g29eac917d12_0_19"/>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id="247" name="Google Shape;247;g29eac917d12_0_19" title="How to create an engaging online compliance training program | FREE WEBINAR">
            <a:hlinkClick r:id="rId4"/>
          </p:cNvPr>
          <p:cNvPicPr preferRelativeResize="0"/>
          <p:nvPr/>
        </p:nvPicPr>
        <p:blipFill rotWithShape="1">
          <a:blip r:embed="rId5">
            <a:alphaModFix/>
          </a:blip>
          <a:srcRect b="0" l="0" r="0" t="0"/>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4. </a:t>
            </a:r>
            <a:r>
              <a:rPr b="1" lang="en-GB" sz="2000">
                <a:solidFill>
                  <a:schemeClr val="dk1"/>
                </a:solidFill>
                <a:latin typeface="Philosopher"/>
                <a:ea typeface="Philosopher"/>
                <a:cs typeface="Philosopher"/>
                <a:sym typeface="Philosopher"/>
              </a:rPr>
              <a:t>Micro-apprentissage : Un outil important dans votre stratégie de contenu d'apprentissage</a:t>
            </a:r>
            <a:endParaRPr b="1" i="0" sz="2000" u="none" cap="none" strike="noStrik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58" name="Google Shape;258;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59" name="Google Shape;259;p12"/>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III. </a:t>
            </a:r>
            <a:r>
              <a:rPr b="1" lang="en-GB"/>
              <a:t>Concevoir des modules de micro-apprentissage efficaces</a:t>
            </a:r>
            <a:endParaRPr b="0" i="0" sz="1400" u="none" cap="none" strike="noStrike">
              <a:solidFill>
                <a:srgbClr val="000000"/>
              </a:solidFill>
              <a:latin typeface="Arial"/>
              <a:ea typeface="Arial"/>
              <a:cs typeface="Arial"/>
              <a:sym typeface="Arial"/>
            </a:endParaRPr>
          </a:p>
        </p:txBody>
      </p:sp>
      <p:pic>
        <p:nvPicPr>
          <p:cNvPr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id="260" name="Google Shape;260;p12" title="Why microlearning is the most important tool in your learning content strategy">
            <a:hlinkClick r:id="rId4"/>
          </p:cNvPr>
          <p:cNvPicPr preferRelativeResize="0"/>
          <p:nvPr/>
        </p:nvPicPr>
        <p:blipFill rotWithShape="1">
          <a:blip r:embed="rId5">
            <a:alphaModFix/>
          </a:blip>
          <a:srcRect b="0" l="0" r="0" t="0"/>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Technologie et plateformes</a:t>
            </a:r>
            <a:endParaRPr b="1" i="0" sz="2000" u="none" cap="none" strike="noStrik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71" name="Google Shape;271;p13"/>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72" name="Google Shape;272;p13"/>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IV. </a:t>
            </a:r>
            <a:r>
              <a:rPr b="1" lang="en-GB"/>
              <a:t>Méthodes de diffusion</a:t>
            </a:r>
            <a:endParaRPr b="0" i="0" sz="1400" u="none" cap="none" strike="noStrike">
              <a:solidFill>
                <a:srgbClr val="000000"/>
              </a:solidFill>
              <a:latin typeface="Arial"/>
              <a:ea typeface="Arial"/>
              <a:cs typeface="Arial"/>
              <a:sym typeface="Arial"/>
            </a:endParaRPr>
          </a:p>
        </p:txBody>
      </p:sp>
      <p:pic>
        <p:nvPicPr>
          <p:cNvPr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id="273" name="Google Shape;273;p13" title="The 5 Best Microlearning Platforms You Should be Using (Quick 2-min Guide)">
            <a:hlinkClick r:id="rId4"/>
          </p:cNvPr>
          <p:cNvPicPr preferRelativeResize="0"/>
          <p:nvPr/>
        </p:nvPicPr>
        <p:blipFill rotWithShape="1">
          <a:blip r:embed="rId5">
            <a:alphaModFix/>
          </a:blip>
          <a:srcRect b="0" l="0" r="0" t="0"/>
          <a:stretch/>
        </p:blipFill>
        <p:spPr>
          <a:xfrm>
            <a:off x="2796900" y="2343150"/>
            <a:ext cx="6598178" cy="3711475"/>
          </a:xfrm>
          <a:prstGeom prst="rect">
            <a:avLst/>
          </a:prstGeom>
          <a:noFill/>
          <a:ln>
            <a:noFill/>
          </a:ln>
        </p:spPr>
      </p:pic>
      <p:pic>
        <p:nvPicPr>
          <p:cNvPr id="274" name="Google Shape;274;p13"/>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2"/>
          <p:cNvPicPr preferRelativeResize="0"/>
          <p:nvPr>
            <p:ph idx="2" type="pic"/>
          </p:nvPr>
        </p:nvPicPr>
        <p:blipFill rotWithShape="1">
          <a:blip r:embed="rId3">
            <a:alphaModFix/>
          </a:blip>
          <a:srcRect b="0" l="25402" r="25403" t="0"/>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1800" u="none" cap="none" strike="noStrike">
                <a:solidFill>
                  <a:schemeClr val="dk1"/>
                </a:solidFill>
                <a:latin typeface="Philosopher"/>
                <a:ea typeface="Philosopher"/>
                <a:cs typeface="Philosopher"/>
                <a:sym typeface="Philosopher"/>
              </a:rPr>
              <a:t>MODULE 1</a:t>
            </a:r>
            <a:endParaRPr b="1" i="0" sz="1800" u="none" cap="none" strike="noStrik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en-GB"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9" name="Google Shape;49;p2"/>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sp>
        <p:nvSpPr>
          <p:cNvPr id="50" name="Google Shape;50;p2"/>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lang="en-GB" sz="2600">
                <a:latin typeface="Philosopher"/>
                <a:ea typeface="Philosopher"/>
                <a:cs typeface="Philosopher"/>
                <a:sym typeface="Philosopher"/>
              </a:rPr>
              <a:t>6 heures d'apprentissage en présentiel</a:t>
            </a:r>
            <a:endParaRPr b="1" i="0" sz="2600" u="none" cap="none" strike="noStrike">
              <a:solidFill>
                <a:srgbClr val="000000"/>
              </a:solidFill>
              <a:latin typeface="Philosopher"/>
              <a:ea typeface="Philosopher"/>
              <a:cs typeface="Philosopher"/>
              <a:sym typeface="Philosopher"/>
            </a:endParaRPr>
          </a:p>
        </p:txBody>
      </p:sp>
      <p:sp>
        <p:nvSpPr>
          <p:cNvPr id="51" name="Google Shape;51;p2"/>
          <p:cNvSpPr txBox="1"/>
          <p:nvPr/>
        </p:nvSpPr>
        <p:spPr>
          <a:xfrm>
            <a:off x="9606300" y="3429000"/>
            <a:ext cx="2247900" cy="1378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lang="en-GB" sz="2600">
                <a:latin typeface="Philosopher"/>
                <a:ea typeface="Philosopher"/>
                <a:cs typeface="Philosopher"/>
                <a:sym typeface="Philosopher"/>
              </a:rPr>
              <a:t>8 heures d'auto-apprentissage</a:t>
            </a:r>
            <a:endParaRPr b="0" i="0" sz="800" u="none" cap="none" strike="noStrike">
              <a:solidFill>
                <a:srgbClr val="000000"/>
              </a:solidFill>
              <a:latin typeface="Arial"/>
              <a:ea typeface="Arial"/>
              <a:cs typeface="Arial"/>
              <a:sym typeface="Arial"/>
            </a:endParaRPr>
          </a:p>
        </p:txBody>
      </p:sp>
      <p:sp>
        <p:nvSpPr>
          <p:cNvPr id="52" name="Google Shape;52;p2"/>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600">
                <a:latin typeface="Roboto"/>
                <a:ea typeface="Roboto"/>
                <a:cs typeface="Roboto"/>
                <a:sym typeface="Roboto"/>
              </a:rPr>
              <a:t>Cette présentation couvre les 6 heures d'apprentissage au format face-à-face.</a:t>
            </a:r>
            <a:endParaRPr sz="16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en-GB" sz="1600">
                <a:latin typeface="Roboto"/>
                <a:ea typeface="Roboto"/>
                <a:cs typeface="Roboto"/>
                <a:sym typeface="Roboto"/>
              </a:rPr>
              <a:t>Elle est accompagnée d'un plan de cours pour l'animateur.</a:t>
            </a:r>
            <a:endParaRPr sz="16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sz="1600">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600">
              <a:latin typeface="Roboto"/>
              <a:ea typeface="Roboto"/>
              <a:cs typeface="Roboto"/>
              <a:sym typeface="Roboto"/>
            </a:endParaRPr>
          </a:p>
        </p:txBody>
      </p:sp>
      <p:sp>
        <p:nvSpPr>
          <p:cNvPr id="53" name="Google Shape;53;p2"/>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en-GB" sz="1600">
                <a:latin typeface="Roboto"/>
                <a:ea typeface="Roboto"/>
                <a:cs typeface="Roboto"/>
                <a:sym typeface="Roboto"/>
              </a:rPr>
              <a:t>Parcourez la présentation avec des ressources d'apprentissage auto-dirigées à votre propre rythme !</a:t>
            </a:r>
            <a:endParaRPr b="0" i="0" sz="1600" u="none" cap="none" strike="noStrike">
              <a:solidFill>
                <a:srgbClr val="000000"/>
              </a:solidFill>
              <a:latin typeface="Roboto"/>
              <a:ea typeface="Roboto"/>
              <a:cs typeface="Roboto"/>
              <a:sym typeface="Roboto"/>
            </a:endParaRPr>
          </a:p>
        </p:txBody>
      </p:sp>
      <p:pic>
        <p:nvPicPr>
          <p:cNvPr id="54" name="Google Shape;54;p2"/>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Philosopher"/>
                <a:ea typeface="Philosopher"/>
                <a:cs typeface="Philosopher"/>
                <a:sym typeface="Philosopher"/>
              </a:rPr>
              <a:t>1. </a:t>
            </a:r>
            <a:r>
              <a:rPr b="1" lang="en-GB" sz="2000">
                <a:solidFill>
                  <a:schemeClr val="dk1"/>
                </a:solidFill>
                <a:latin typeface="Philosopher"/>
                <a:ea typeface="Philosopher"/>
                <a:cs typeface="Philosopher"/>
                <a:sym typeface="Philosopher"/>
              </a:rPr>
              <a:t>Méthodes de mesure de l'efficacité du micro-apprentissage</a:t>
            </a:r>
            <a:endParaRPr b="1" i="0" sz="2000" u="none" cap="none" strike="noStrik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84" name="Google Shape;284;p1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85" name="Google Shape;285;p14"/>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V. </a:t>
            </a:r>
            <a:r>
              <a:rPr b="1" lang="en-GB"/>
              <a:t>Evaluation et appréciation</a:t>
            </a:r>
            <a:endParaRPr b="0" i="0" sz="1400" u="none" cap="none" strike="noStrike">
              <a:solidFill>
                <a:srgbClr val="000000"/>
              </a:solidFill>
              <a:latin typeface="Arial"/>
              <a:ea typeface="Arial"/>
              <a:cs typeface="Arial"/>
              <a:sym typeface="Arial"/>
            </a:endParaRPr>
          </a:p>
        </p:txBody>
      </p:sp>
      <p:sp>
        <p:nvSpPr>
          <p:cNvPr id="286" name="Google Shape;286;p14"/>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id="287" name="Google Shape;287;p14" title="Discover How To Easily Use Micro Learning for Effective Training">
            <a:hlinkClick r:id="rId4"/>
          </p:cNvPr>
          <p:cNvPicPr preferRelativeResize="0"/>
          <p:nvPr/>
        </p:nvPicPr>
        <p:blipFill rotWithShape="1">
          <a:blip r:embed="rId5">
            <a:alphaModFix/>
          </a:blip>
          <a:srcRect b="0" l="0" r="0" t="0"/>
          <a:stretch/>
        </p:blipFill>
        <p:spPr>
          <a:xfrm>
            <a:off x="2544713" y="2231991"/>
            <a:ext cx="7102550" cy="3995185"/>
          </a:xfrm>
          <a:prstGeom prst="rect">
            <a:avLst/>
          </a:prstGeom>
          <a:noFill/>
          <a:ln>
            <a:noFill/>
          </a:ln>
        </p:spPr>
      </p:pic>
      <p:pic>
        <p:nvPicPr>
          <p:cNvPr id="288" name="Google Shape;288;p1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98" name="Google Shape;298;g29f4926f02b_0_4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299" name="Google Shape;299;g29f4926f02b_0_4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00" name="Google Shape;300;g29f4926f02b_0_42"/>
          <p:cNvSpPr txBox="1"/>
          <p:nvPr/>
        </p:nvSpPr>
        <p:spPr>
          <a:xfrm>
            <a:off x="5470000" y="3244350"/>
            <a:ext cx="5403600" cy="6465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1. </a:t>
            </a:r>
            <a:r>
              <a:rPr b="1" lang="en-GB" sz="1800">
                <a:latin typeface="Philosopher"/>
                <a:ea typeface="Philosopher"/>
                <a:cs typeface="Philosopher"/>
                <a:sym typeface="Philosopher"/>
              </a:rPr>
              <a:t>Une analyse de la tendance du micro-apprentissage</a:t>
            </a:r>
            <a:r>
              <a:rPr b="1" i="0" lang="en-GB" sz="1600" u="none" cap="none" strike="noStrike">
                <a:solidFill>
                  <a:srgbClr val="000000"/>
                </a:solidFill>
                <a:latin typeface="Philosopher"/>
                <a:ea typeface="Philosopher"/>
                <a:cs typeface="Philosopher"/>
                <a:sym typeface="Philosopher"/>
              </a:rPr>
              <a:t> -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pic>
        <p:nvPicPr>
          <p:cNvPr id="301" name="Google Shape;301;g29f4926f02b_0_42"/>
          <p:cNvPicPr preferRelativeResize="0"/>
          <p:nvPr/>
        </p:nvPicPr>
        <p:blipFill rotWithShape="1">
          <a:blip r:embed="rId5">
            <a:alphaModFix/>
          </a:blip>
          <a:srcRect b="0" l="0" r="0" t="0"/>
          <a:stretch/>
        </p:blipFill>
        <p:spPr>
          <a:xfrm>
            <a:off x="872950" y="1133650"/>
            <a:ext cx="3666325" cy="5037325"/>
          </a:xfrm>
          <a:prstGeom prst="rect">
            <a:avLst/>
          </a:prstGeom>
          <a:noFill/>
          <a:ln>
            <a:noFill/>
          </a:ln>
        </p:spPr>
      </p:pic>
      <p:sp>
        <p:nvSpPr>
          <p:cNvPr id="302" name="Google Shape;302;g29f4926f02b_0_42"/>
          <p:cNvSpPr txBox="1"/>
          <p:nvPr/>
        </p:nvSpPr>
        <p:spPr>
          <a:xfrm>
            <a:off x="7233612" y="39520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45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6">
            <a:alphaModFix/>
          </a:blip>
          <a:stretch>
            <a:fillRect/>
          </a:stretch>
        </p:blipFill>
        <p:spPr>
          <a:xfrm>
            <a:off x="9873800" y="6170974"/>
            <a:ext cx="2195282" cy="460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icon&#10;&#10;Description automatically generated" id="308" name="Google Shape;308;g29f4926f02b_0_60"/>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2. </a:t>
            </a:r>
            <a:r>
              <a:rPr b="1" lang="en-GB" sz="1800">
                <a:latin typeface="Philosopher"/>
                <a:ea typeface="Philosopher"/>
                <a:cs typeface="Philosopher"/>
                <a:sym typeface="Philosopher"/>
              </a:rPr>
              <a:t>LE MICRO-APPRENTISSAGE : UNE TENDANCE ÉVOLUTIVE DE L'APPRENTISSAGE EN LIGNE </a:t>
            </a:r>
            <a:r>
              <a:rPr b="1" i="0" lang="en-GB" sz="16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30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rotWithShape="1">
          <a:blip r:embed="rId5">
            <a:alphaModFix/>
          </a:blip>
          <a:srcRect b="0" l="0" r="0" t="0"/>
          <a:stretch/>
        </p:blipFill>
        <p:spPr>
          <a:xfrm>
            <a:off x="643450" y="1034349"/>
            <a:ext cx="3699425" cy="5221250"/>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9686175" y="6140699"/>
            <a:ext cx="2195282" cy="460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9f4926f02b_0_104"/>
          <p:cNvPicPr preferRelativeResize="0"/>
          <p:nvPr/>
        </p:nvPicPr>
        <p:blipFill rotWithShape="1">
          <a:blip r:embed="rId3">
            <a:alphaModFix/>
          </a:blip>
          <a:srcRect b="0" l="0" r="0" t="0"/>
          <a:stretch/>
        </p:blipFill>
        <p:spPr>
          <a:xfrm>
            <a:off x="791125" y="1218650"/>
            <a:ext cx="3371649" cy="5124676"/>
          </a:xfrm>
          <a:prstGeom prst="rect">
            <a:avLst/>
          </a:prstGeom>
          <a:noFill/>
          <a:ln>
            <a:noFill/>
          </a:ln>
        </p:spPr>
      </p:pic>
      <p:pic>
        <p:nvPicPr>
          <p:cNvPr descr="A picture containing icon&#10;&#10;Description automatically generated" id="324" name="Google Shape;324;g29f4926f02b_0_104"/>
          <p:cNvPicPr preferRelativeResize="0"/>
          <p:nvPr/>
        </p:nvPicPr>
        <p:blipFill rotWithShape="1">
          <a:blip r:embed="rId4">
            <a:alphaModFix/>
          </a:blip>
          <a:srcRect b="0" l="0" r="0" t="0"/>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3. </a:t>
            </a:r>
            <a:r>
              <a:rPr b="1" lang="en-GB" sz="1800">
                <a:latin typeface="Philosopher"/>
                <a:ea typeface="Philosopher"/>
                <a:cs typeface="Philosopher"/>
                <a:sym typeface="Philosopher"/>
              </a:rPr>
              <a:t>Les effets du micro-apprentissage : Un examen approfondi </a:t>
            </a:r>
            <a:r>
              <a:rPr b="1" i="0" lang="en-GB" sz="16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lien</a:t>
            </a:r>
            <a:endParaRPr b="1" i="0" sz="1600" u="none" cap="none" strike="noStrike">
              <a:solidFill>
                <a:srgbClr val="000000"/>
              </a:solidFill>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1 h</a:t>
            </a:r>
            <a:r>
              <a:rPr i="1" lang="en-GB" sz="1300">
                <a:solidFill>
                  <a:schemeClr val="dk1"/>
                </a:solidFill>
                <a:latin typeface="Philosopher"/>
                <a:ea typeface="Philosopher"/>
                <a:cs typeface="Philosopher"/>
                <a:sym typeface="Philosopher"/>
              </a:rPr>
              <a:t>eure 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a:blip r:embed="rId6">
            <a:alphaModFix/>
          </a:blip>
          <a:stretch>
            <a:fillRect/>
          </a:stretch>
        </p:blipFill>
        <p:spPr>
          <a:xfrm>
            <a:off x="9931775" y="6343324"/>
            <a:ext cx="2195282" cy="46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icon&#10;&#10;Description automatically generated" id="338" name="Google Shape;338;g29f4926f02b_0_118"/>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Philosopher"/>
                <a:ea typeface="Philosopher"/>
                <a:cs typeface="Philosopher"/>
                <a:sym typeface="Philosopher"/>
              </a:rPr>
              <a:t>4. </a:t>
            </a:r>
            <a:r>
              <a:rPr b="1" lang="en-GB" sz="1800">
                <a:latin typeface="Philosopher"/>
                <a:ea typeface="Philosopher"/>
                <a:cs typeface="Philosopher"/>
                <a:sym typeface="Philosopher"/>
              </a:rPr>
              <a:t>Intégrer des contenus de micro-apprentissage dans les plates-formes traditionnelles d'apprentissage en ligne </a:t>
            </a:r>
            <a:r>
              <a:rPr b="1" i="0" lang="en-GB" sz="1800" u="none" cap="none" strike="noStrike">
                <a:solidFill>
                  <a:srgbClr val="000000"/>
                </a:solidFill>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1 h</a:t>
            </a:r>
            <a:r>
              <a:rPr i="1" lang="en-GB" sz="1300">
                <a:solidFill>
                  <a:schemeClr val="dk1"/>
                </a:solidFill>
                <a:latin typeface="Philosopher"/>
                <a:ea typeface="Philosopher"/>
                <a:cs typeface="Philosopher"/>
                <a:sym typeface="Philosopher"/>
              </a:rPr>
              <a:t>eure 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rotWithShape="1">
          <a:blip r:embed="rId5">
            <a:alphaModFix/>
          </a:blip>
          <a:srcRect b="0" l="0" r="0" t="0"/>
          <a:stretch/>
        </p:blipFill>
        <p:spPr>
          <a:xfrm>
            <a:off x="545600" y="1414200"/>
            <a:ext cx="3245975" cy="4906874"/>
          </a:xfrm>
          <a:prstGeom prst="rect">
            <a:avLst/>
          </a:prstGeom>
          <a:noFill/>
          <a:ln>
            <a:noFill/>
          </a:ln>
        </p:spPr>
      </p:pic>
      <p:pic>
        <p:nvPicPr>
          <p:cNvPr id="348" name="Google Shape;348;g29f4926f02b_0_118"/>
          <p:cNvPicPr preferRelativeResize="0"/>
          <p:nvPr/>
        </p:nvPicPr>
        <p:blipFill>
          <a:blip r:embed="rId6">
            <a:alphaModFix/>
          </a:blip>
          <a:stretch>
            <a:fillRect/>
          </a:stretch>
        </p:blipFill>
        <p:spPr>
          <a:xfrm>
            <a:off x="9902800" y="6242199"/>
            <a:ext cx="2195282" cy="460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picture containing icon&#10;&#10;Description automatically generated" id="353" name="Google Shape;353;g29f4926f02b_0_132"/>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can you provide me some simple self reflection questions after this self directed learning module?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00"/>
              <a:buFont typeface="Arial"/>
              <a:buNone/>
            </a:pPr>
            <a:br>
              <a:rPr b="0" i="0" lang="en-GB" sz="10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593700"/>
          </a:xfrm>
          <a:prstGeom prst="rect">
            <a:avLst/>
          </a:prstGeom>
          <a:noFill/>
          <a:ln>
            <a:noFill/>
          </a:ln>
        </p:spPr>
        <p:txBody>
          <a:bodyPr anchorCtr="0" anchor="t" bIns="45700" lIns="91425" spcFirstLastPara="1" rIns="91425" wrap="square" tIns="45700">
            <a:spAutoFit/>
          </a:bodyPr>
          <a:lstStyle/>
          <a:p>
            <a:pPr indent="0" lvl="0" marL="0" marR="0" rtl="0" algn="ctr">
              <a:lnSpc>
                <a:spcPct val="88043"/>
              </a:lnSpc>
              <a:spcBef>
                <a:spcPts val="0"/>
              </a:spcBef>
              <a:spcAft>
                <a:spcPts val="700"/>
              </a:spcAft>
              <a:buClr>
                <a:srgbClr val="000000"/>
              </a:buClr>
              <a:buSzPts val="1850"/>
              <a:buFont typeface="Arial"/>
              <a:buNone/>
            </a:pPr>
            <a:r>
              <a:rPr b="1" i="0" lang="en-GB" sz="1850" u="none" cap="none" strike="noStrike">
                <a:solidFill>
                  <a:srgbClr val="202020"/>
                </a:solidFill>
                <a:highlight>
                  <a:srgbClr val="FFFFFF"/>
                </a:highlight>
                <a:latin typeface="Philosopher"/>
                <a:ea typeface="Philosopher"/>
                <a:cs typeface="Philosopher"/>
                <a:sym typeface="Philosopher"/>
              </a:rPr>
              <a:t>5. </a:t>
            </a:r>
            <a:r>
              <a:rPr b="1" lang="en-GB" sz="1850">
                <a:solidFill>
                  <a:srgbClr val="202020"/>
                </a:solidFill>
                <a:highlight>
                  <a:srgbClr val="FFFFFF"/>
                </a:highlight>
                <a:latin typeface="Philosopher"/>
                <a:ea typeface="Philosopher"/>
                <a:cs typeface="Philosopher"/>
                <a:sym typeface="Philosopher"/>
              </a:rPr>
              <a:t>Le micro-apprentissage au service de la sécurité des patients : Formation à la gestion des ressources humaines en 15 minutes </a:t>
            </a:r>
            <a:r>
              <a:rPr b="1" i="0" lang="en-GB" sz="1850" u="none" cap="none" strike="noStrike">
                <a:solidFill>
                  <a:srgbClr val="202020"/>
                </a:solidFill>
                <a:highlight>
                  <a:srgbClr val="FFFFFF"/>
                </a:highlight>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lien</a:t>
            </a:r>
            <a:endParaRPr b="1" i="0" sz="1600" u="none" cap="none" strike="noStrike">
              <a:solidFill>
                <a:srgbClr val="000000"/>
              </a:solidFill>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b="0" l="4153" r="4161" t="0"/>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GB" sz="1300" u="none" cap="none" strike="noStrike">
                <a:solidFill>
                  <a:schemeClr val="dk1"/>
                </a:solidFill>
                <a:latin typeface="Philosopher"/>
                <a:ea typeface="Philosopher"/>
                <a:cs typeface="Philosopher"/>
                <a:sym typeface="Philosopher"/>
              </a:rPr>
              <a:t>(approx. 45  min </a:t>
            </a:r>
            <a:r>
              <a:rPr i="1" lang="en-GB" sz="1300">
                <a:solidFill>
                  <a:schemeClr val="dk1"/>
                </a:solidFill>
                <a:latin typeface="Philosopher"/>
                <a:ea typeface="Philosopher"/>
                <a:cs typeface="Philosopher"/>
                <a:sym typeface="Philosopher"/>
              </a:rPr>
              <a:t>de lecture</a:t>
            </a:r>
            <a:r>
              <a:rPr b="0" i="1" lang="en-GB" sz="1300" u="none" cap="none" strike="noStrike">
                <a:solidFill>
                  <a:schemeClr val="dk1"/>
                </a:solidFill>
                <a:latin typeface="Philosopher"/>
                <a:ea typeface="Philosopher"/>
                <a:cs typeface="Philosopher"/>
                <a:sym typeface="Philosopher"/>
              </a:rPr>
              <a:t>)</a:t>
            </a:r>
            <a:endParaRPr b="0" i="1" sz="1300" u="none" cap="none" strike="noStrik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000"/>
              <a:buFont typeface="Arial"/>
              <a:buNone/>
            </a:pPr>
            <a:r>
              <a:rPr b="1" lang="en-GB" sz="2000">
                <a:solidFill>
                  <a:schemeClr val="dk1"/>
                </a:solidFill>
                <a:latin typeface="Philosopher"/>
                <a:ea typeface="Philosopher"/>
                <a:cs typeface="Philosopher"/>
                <a:sym typeface="Philosopher"/>
              </a:rPr>
              <a:t>ARTICLES</a:t>
            </a:r>
            <a:endParaRPr b="1" i="0" sz="2000" u="none" cap="none" strike="noStrik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a:blip r:embed="rId6">
            <a:alphaModFix/>
          </a:blip>
          <a:stretch>
            <a:fillRect/>
          </a:stretch>
        </p:blipFill>
        <p:spPr>
          <a:xfrm>
            <a:off x="9801300" y="6213199"/>
            <a:ext cx="2195282" cy="460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 picture containing yellow&#10;&#10;Description automatically generated" id="368" name="Google Shape;368;p17"/>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69" name="Google Shape;369;p17"/>
          <p:cNvSpPr txBox="1"/>
          <p:nvPr/>
        </p:nvSpPr>
        <p:spPr>
          <a:xfrm>
            <a:off x="3539608" y="3068040"/>
            <a:ext cx="8121300" cy="36942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1. Quels sont les concepts et principes clés du microlearning que j'ai appris au cours de ce module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2. Comment ces concepts s'alignent-ils sur ma compréhension antérieure de l'éducation des adultes et des théories de l'apprentissage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3. Quels sont les avantages spécifiques du microlearning dans l'éducation des adultes que j'ai trouvés les plus convaincants, et pourquoi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rPr lang="en-GB" sz="1800">
                <a:latin typeface="Philosopher"/>
                <a:ea typeface="Philosopher"/>
                <a:cs typeface="Philosopher"/>
                <a:sym typeface="Philosopher"/>
              </a:rPr>
              <a:t>4. Ai-je pu appliquer l'une ou l'autre des techniques de </a:t>
            </a:r>
            <a:r>
              <a:rPr lang="en-GB" sz="1800">
                <a:latin typeface="Philosopher"/>
                <a:ea typeface="Philosopher"/>
                <a:cs typeface="Philosopher"/>
                <a:sym typeface="Philosopher"/>
              </a:rPr>
              <a:t>micro-apprentissage</a:t>
            </a:r>
            <a:r>
              <a:rPr lang="en-GB" sz="1800">
                <a:latin typeface="Philosopher"/>
                <a:ea typeface="Philosopher"/>
                <a:cs typeface="Philosopher"/>
                <a:sym typeface="Philosopher"/>
              </a:rPr>
              <a:t> que j'ai apprises à mon propre contexte éducatif ou à mon travail ? Si oui, quels ont été les résultats ?</a:t>
            </a:r>
            <a:endParaRPr sz="1800">
              <a:latin typeface="Philosopher"/>
              <a:ea typeface="Philosopher"/>
              <a:cs typeface="Philosopher"/>
              <a:sym typeface="Philosopher"/>
            </a:endParaRPr>
          </a:p>
          <a:p>
            <a:pPr indent="0" lvl="0" marL="0" rtl="0" algn="just">
              <a:spcBef>
                <a:spcPts val="0"/>
              </a:spcBef>
              <a:spcAft>
                <a:spcPts val="0"/>
              </a:spcAft>
              <a:buClr>
                <a:schemeClr val="dk1"/>
              </a:buClr>
              <a:buSzPts val="1100"/>
              <a:buFont typeface="Arial"/>
              <a:buNone/>
            </a:pPr>
            <a:r>
              <a:t/>
            </a:r>
            <a:endParaRPr b="1" sz="1800">
              <a:latin typeface="Philosopher"/>
              <a:ea typeface="Philosopher"/>
              <a:cs typeface="Philosopher"/>
              <a:sym typeface="Philosopher"/>
            </a:endParaRPr>
          </a:p>
        </p:txBody>
      </p:sp>
      <p:sp>
        <p:nvSpPr>
          <p:cNvPr id="370" name="Google Shape;370;p17"/>
          <p:cNvSpPr txBox="1"/>
          <p:nvPr/>
        </p:nvSpPr>
        <p:spPr>
          <a:xfrm>
            <a:off x="3755919" y="1743518"/>
            <a:ext cx="7688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dk1"/>
                </a:solidFill>
                <a:latin typeface="Philosopher"/>
                <a:ea typeface="Philosopher"/>
                <a:cs typeface="Philosopher"/>
                <a:sym typeface="Philosopher"/>
              </a:rPr>
              <a:t>Ces questions de réflexion peuvent vous aider à résumer vos connaissances, à identifier les domaines dans lesquels vous pouvez améliorer vos compétences et à élaborer des stratégies pour utiliser plus efficacement les techniques de </a:t>
            </a:r>
            <a:r>
              <a:rPr b="1" lang="en-GB" sz="1600">
                <a:solidFill>
                  <a:schemeClr val="dk1"/>
                </a:solidFill>
                <a:latin typeface="Philosopher"/>
                <a:ea typeface="Philosopher"/>
                <a:cs typeface="Philosopher"/>
                <a:sym typeface="Philosopher"/>
              </a:rPr>
              <a:t>micro-apprentissage</a:t>
            </a:r>
            <a:r>
              <a:rPr b="1" lang="en-GB" sz="1600">
                <a:solidFill>
                  <a:schemeClr val="dk1"/>
                </a:solidFill>
                <a:latin typeface="Philosopher"/>
                <a:ea typeface="Philosopher"/>
                <a:cs typeface="Philosopher"/>
                <a:sym typeface="Philosopher"/>
              </a:rPr>
              <a:t> dans le domaine de la formation des adultes.</a:t>
            </a:r>
            <a:endParaRPr b="1" i="0" sz="1600" u="none" cap="none" strike="noStrik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Questions d'auto-réflexion</a:t>
            </a:r>
            <a:endParaRPr b="0" i="0" sz="1800" u="none" cap="none" strike="noStrik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76" name="Google Shape;376;p17"/>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yellow&#10;&#10;Description automatically generated" id="382" name="Google Shape;382;p18"/>
          <p:cNvPicPr preferRelativeResize="0"/>
          <p:nvPr>
            <p:ph idx="2" type="pic"/>
          </p:nvPr>
        </p:nvPicPr>
        <p:blipFill rotWithShape="1">
          <a:blip r:embed="rId3">
            <a:alphaModFix/>
          </a:blip>
          <a:srcRect b="0" l="28716" r="28716" t="0"/>
          <a:stretch/>
        </p:blipFill>
        <p:spPr>
          <a:xfrm>
            <a:off x="0" y="0"/>
            <a:ext cx="2918564" cy="6858000"/>
          </a:xfrm>
          <a:prstGeom prst="rect">
            <a:avLst/>
          </a:prstGeom>
          <a:noFill/>
          <a:ln>
            <a:noFill/>
          </a:ln>
        </p:spPr>
      </p:pic>
      <p:sp>
        <p:nvSpPr>
          <p:cNvPr id="383" name="Google Shape;383;p18"/>
          <p:cNvSpPr txBox="1"/>
          <p:nvPr/>
        </p:nvSpPr>
        <p:spPr>
          <a:xfrm>
            <a:off x="3539609" y="1914737"/>
            <a:ext cx="8121300" cy="5079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5. Ai-je pu appliquer l'une ou l'autre des techniques de microapprentissage que j'ai apprises à mon propre contexte éducatif ou à mon travail ? Si oui, quels ont été les résultats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6. Quels sont les exemples du module qui m'ont le plus marqué et comment pourrais-je adapter ou appliquer des stratégies similaires dans ma propre pratique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7. Comment mon point de vue sur la théorie de l'apprentissage des adultes a-t-il évolué ou s'est-il approfondi à la suite de cette expérience d'apprentissage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en-GB" sz="1800">
                <a:latin typeface="Philosopher"/>
                <a:ea typeface="Philosopher"/>
                <a:cs typeface="Philosopher"/>
                <a:sym typeface="Philosopher"/>
              </a:rPr>
              <a:t>8. Comment puis-je intégrer les principes du micro-apprentissage dans mes initiatives de développement professionnel continu et d'éducation des adultes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t/>
            </a:r>
            <a:endParaRPr sz="1800">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sz="1800">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hilosopher"/>
              <a:ea typeface="Philosopher"/>
              <a:cs typeface="Philosopher"/>
              <a:sym typeface="Philosophe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hilosopher"/>
              <a:ea typeface="Philosopher"/>
              <a:cs typeface="Philosopher"/>
              <a:sym typeface="Philosopher"/>
            </a:endParaRPr>
          </a:p>
        </p:txBody>
      </p:sp>
      <p:pic>
        <p:nvPicPr>
          <p:cNvPr descr="A picture containing icon&#10;&#10;Description automatically generated" id="384" name="Google Shape;384;p18"/>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GB" sz="1800">
                <a:latin typeface="Philosopher"/>
                <a:ea typeface="Philosopher"/>
                <a:cs typeface="Philosopher"/>
                <a:sym typeface="Philosopher"/>
              </a:rPr>
              <a:t>Questions d'auto-réflexion</a:t>
            </a:r>
            <a:endParaRPr b="0" i="0" sz="1800" u="none" cap="none" strike="noStrike">
              <a:solidFill>
                <a:srgbClr val="000000"/>
              </a:solidFill>
              <a:latin typeface="Arial"/>
              <a:ea typeface="Arial"/>
              <a:cs typeface="Arial"/>
              <a:sym typeface="Arial"/>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00" name="Google Shape;400;p1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Nous vous remercions d'avoir participé à ces activités d'auto-apprentissage.</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3200">
                <a:solidFill>
                  <a:schemeClr val="dk1"/>
                </a:solidFill>
                <a:latin typeface="Philosopher"/>
                <a:ea typeface="Philosopher"/>
                <a:cs typeface="Philosopher"/>
                <a:sym typeface="Philosopher"/>
              </a:rPr>
              <a:t>Si vous avez apprécié ce module, nous vous recommandons d'explorer d'autres ressources ONE STEP UP.</a:t>
            </a:r>
            <a:endParaRPr sz="3200">
              <a:solidFill>
                <a:schemeClr val="dk1"/>
              </a:solidFill>
              <a:latin typeface="Philosopher"/>
              <a:ea typeface="Philosopher"/>
              <a:cs typeface="Philosopher"/>
              <a:sym typeface="Philosopher"/>
            </a:endParaRPr>
          </a:p>
        </p:txBody>
      </p:sp>
      <p:pic>
        <p:nvPicPr>
          <p:cNvPr id="402" name="Google Shape;402;p19"/>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erson sitting at a desk with a computer and papers on it&#10;&#10;Description automatically generated with low confidence" id="407" name="Google Shape;407;p2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9" name="Google Shape;409;p20"/>
          <p:cNvSpPr txBox="1"/>
          <p:nvPr/>
        </p:nvSpPr>
        <p:spPr>
          <a:xfrm>
            <a:off x="4288664" y="2065789"/>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lang="en-GB"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410" name="Google Shape;410;p2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en-GB"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5" name="Google Shape;65;p3"/>
          <p:cNvSpPr txBox="1"/>
          <p:nvPr/>
        </p:nvSpPr>
        <p:spPr>
          <a:xfrm>
            <a:off x="1258236" y="3274516"/>
            <a:ext cx="10395900" cy="25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Cette présentation comprend </a:t>
            </a:r>
            <a:r>
              <a:rPr b="1" lang="en-GB" sz="2900">
                <a:solidFill>
                  <a:schemeClr val="dk1"/>
                </a:solidFill>
                <a:latin typeface="Philosopher"/>
                <a:ea typeface="Philosopher"/>
                <a:cs typeface="Philosopher"/>
                <a:sym typeface="Philosopher"/>
              </a:rPr>
              <a:t>des ressources d'auto-apprentissage et un exercice d'auto-réflexion</a:t>
            </a:r>
            <a:r>
              <a:rPr lang="en-GB" sz="2900">
                <a:solidFill>
                  <a:schemeClr val="dk1"/>
                </a:solidFill>
                <a:latin typeface="Philosopher"/>
                <a:ea typeface="Philosopher"/>
                <a:cs typeface="Philosopher"/>
                <a:sym typeface="Philosopher"/>
              </a:rPr>
              <a:t>.</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N'hésitez pas à sélectionner les ressources qui correspondent le mieux à vos intérêts et à vos objectifs d'apprentissage. </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en-GB" sz="2900">
                <a:solidFill>
                  <a:schemeClr val="dk1"/>
                </a:solidFill>
                <a:latin typeface="Philosopher"/>
                <a:ea typeface="Philosopher"/>
                <a:cs typeface="Philosopher"/>
                <a:sym typeface="Philosopher"/>
              </a:rPr>
              <a:t>Ces ressources peuvent être explorées de manière </a:t>
            </a:r>
            <a:r>
              <a:rPr b="1" lang="en-GB" sz="2900">
                <a:solidFill>
                  <a:schemeClr val="dk1"/>
                </a:solidFill>
                <a:latin typeface="Philosopher"/>
                <a:ea typeface="Philosopher"/>
                <a:cs typeface="Philosopher"/>
                <a:sym typeface="Philosopher"/>
              </a:rPr>
              <a:t>indépendante</a:t>
            </a:r>
            <a:r>
              <a:rPr lang="en-GB" sz="2900">
                <a:solidFill>
                  <a:schemeClr val="dk1"/>
                </a:solidFill>
                <a:latin typeface="Philosopher"/>
                <a:ea typeface="Philosopher"/>
                <a:cs typeface="Philosopher"/>
                <a:sym typeface="Philosopher"/>
              </a:rPr>
              <a:t>, sans ordre prescrit ni obligation de les parcourir toutes.</a:t>
            </a:r>
            <a:endParaRPr sz="29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66" name="Google Shape;66;p3"/>
          <p:cNvPicPr preferRelativeResize="0"/>
          <p:nvPr/>
        </p:nvPicPr>
        <p:blipFill>
          <a:blip r:embed="rId4">
            <a:alphaModFix/>
          </a:blip>
          <a:stretch>
            <a:fillRect/>
          </a:stretch>
        </p:blipFill>
        <p:spPr>
          <a:xfrm>
            <a:off x="203000" y="6271199"/>
            <a:ext cx="2195282" cy="460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417" name="Google Shape;417;p21"/>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418" name="Google Shape;418;p21"/>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419" name="Google Shape;419;p21"/>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420" name="Google Shape;420;p21"/>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421" name="Google Shape;421;p21"/>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422" name="Google Shape;422;p21"/>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423" name="Google Shape;423;p21"/>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424" name="Google Shape;424;p21"/>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425" name="Google Shape;425;p21"/>
          <p:cNvSpPr txBox="1"/>
          <p:nvPr/>
        </p:nvSpPr>
        <p:spPr>
          <a:xfrm>
            <a:off x="5886652" y="6355907"/>
            <a:ext cx="535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lang="en-GB" sz="8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baseline="30000" sz="200">
              <a:latin typeface="Noto Sans"/>
              <a:ea typeface="Noto Sans"/>
              <a:cs typeface="Noto Sans"/>
              <a:sym typeface="Noto Sans"/>
            </a:endParaRPr>
          </a:p>
        </p:txBody>
      </p:sp>
      <p:pic>
        <p:nvPicPr>
          <p:cNvPr descr="Logo&#10;&#10;Description automatically generated" id="426" name="Google Shape;426;p21"/>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427" name="Google Shape;427;p21"/>
          <p:cNvPicPr preferRelativeResize="0"/>
          <p:nvPr/>
        </p:nvPicPr>
        <p:blipFill>
          <a:blip r:embed="rId12">
            <a:alphaModFix/>
          </a:blip>
          <a:stretch>
            <a:fillRect/>
          </a:stretch>
        </p:blipFill>
        <p:spPr>
          <a:xfrm>
            <a:off x="203000" y="6355899"/>
            <a:ext cx="2195282" cy="46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nvSpPr>
        <p:spPr>
          <a:xfrm>
            <a:off x="3008675" y="980675"/>
            <a:ext cx="7232400" cy="682800"/>
          </a:xfrm>
          <a:prstGeom prst="rect">
            <a:avLst/>
          </a:prstGeom>
          <a:noFill/>
          <a:ln>
            <a:noFill/>
          </a:ln>
        </p:spPr>
        <p:txBody>
          <a:bodyPr anchorCtr="0" anchor="ctr" bIns="91425" lIns="91425" spcFirstLastPara="1" rIns="91425" wrap="square" tIns="91425">
            <a:noAutofit/>
          </a:bodyPr>
          <a:lstStyle/>
          <a:p>
            <a:pPr indent="0" lvl="0" marL="7620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Présentation et définition du micro-apprentissage</a:t>
            </a:r>
            <a:endParaRPr b="1" i="0" sz="2400" u="none" cap="none" strike="noStrik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6" name="Google Shape;76;p4"/>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7" name="Google Shape;77;p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t>Introduction au micro-apprentissage</a:t>
            </a:r>
            <a:endParaRPr b="0" i="0" sz="1400" u="none" cap="none" strike="noStrike">
              <a:solidFill>
                <a:srgbClr val="000000"/>
              </a:solidFill>
              <a:latin typeface="Arial"/>
              <a:ea typeface="Arial"/>
              <a:cs typeface="Arial"/>
              <a:sym typeface="Arial"/>
            </a:endParaRPr>
          </a:p>
        </p:txBody>
      </p:sp>
      <p:pic>
        <p:nvPicPr>
          <p:cNvPr id="78" name="Google Shape;78;p4" title="Video 2  Microlearning Definitions">
            <a:hlinkClick r:id="rId4"/>
          </p:cNvPr>
          <p:cNvPicPr preferRelativeResize="0"/>
          <p:nvPr/>
        </p:nvPicPr>
        <p:blipFill rotWithShape="1">
          <a:blip r:embed="rId5">
            <a:alphaModFix/>
          </a:blip>
          <a:srcRect b="0" l="0" r="0" t="0"/>
          <a:stretch/>
        </p:blipFill>
        <p:spPr>
          <a:xfrm>
            <a:off x="3327000" y="2491250"/>
            <a:ext cx="5538100" cy="3115175"/>
          </a:xfrm>
          <a:prstGeom prst="rect">
            <a:avLst/>
          </a:prstGeom>
          <a:noFill/>
          <a:ln>
            <a:noFill/>
          </a:ln>
        </p:spPr>
      </p:pic>
      <p:pic>
        <p:nvPicPr>
          <p:cNvPr id="79" name="Google Shape;79;p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1. </a:t>
            </a:r>
            <a:r>
              <a:rPr b="1" lang="en-GB" sz="2400">
                <a:solidFill>
                  <a:schemeClr val="dk1"/>
                </a:solidFill>
                <a:latin typeface="Philosopher"/>
                <a:ea typeface="Philosopher"/>
                <a:cs typeface="Philosopher"/>
                <a:sym typeface="Philosopher"/>
              </a:rPr>
              <a:t>Exemples de micro-apprentissage</a:t>
            </a:r>
            <a:endParaRPr b="1" i="0" sz="2400" u="none" cap="none" strike="noStrik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89" name="Google Shape;89;g29f4926f02b_0_4"/>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90" name="Google Shape;90;g29f4926f02b_0_4"/>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id="91" name="Google Shape;91;g29f4926f02b_0_4" title="Video 1 Overview of Microlearning">
            <a:hlinkClick r:id="rId4"/>
          </p:cNvPr>
          <p:cNvPicPr preferRelativeResize="0"/>
          <p:nvPr/>
        </p:nvPicPr>
        <p:blipFill rotWithShape="1">
          <a:blip r:embed="rId5">
            <a:alphaModFix/>
          </a:blip>
          <a:srcRect b="0" l="0" r="0" t="0"/>
          <a:stretch/>
        </p:blipFill>
        <p:spPr>
          <a:xfrm>
            <a:off x="3008750" y="2313213"/>
            <a:ext cx="6174600" cy="3473213"/>
          </a:xfrm>
          <a:prstGeom prst="rect">
            <a:avLst/>
          </a:prstGeom>
          <a:noFill/>
          <a:ln>
            <a:noFill/>
          </a:ln>
        </p:spPr>
      </p:pic>
      <p:pic>
        <p:nvPicPr>
          <p:cNvPr id="92" name="Google Shape;92;g29f4926f02b_0_4"/>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nvSpPr>
        <p:spPr>
          <a:xfrm>
            <a:off x="2599025" y="866150"/>
            <a:ext cx="7308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2. </a:t>
            </a:r>
            <a:r>
              <a:rPr b="1" lang="en-GB" sz="2400">
                <a:solidFill>
                  <a:schemeClr val="dk1"/>
                </a:solidFill>
                <a:latin typeface="Philosopher"/>
                <a:ea typeface="Philosopher"/>
                <a:cs typeface="Philosopher"/>
                <a:sym typeface="Philosopher"/>
              </a:rPr>
              <a:t>Micro-apprentissage : Pourquoi c'est important</a:t>
            </a:r>
            <a:endParaRPr b="1" i="0" sz="2400" u="none" cap="none" strike="noStrik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2" name="Google Shape;102;p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03" name="Google Shape;103;p5"/>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id="104" name="Google Shape;104;p5" title="Video 3 Microlearning Examples">
            <a:hlinkClick r:id="rId4"/>
          </p:cNvPr>
          <p:cNvPicPr preferRelativeResize="0"/>
          <p:nvPr/>
        </p:nvPicPr>
        <p:blipFill rotWithShape="1">
          <a:blip r:embed="rId5">
            <a:alphaModFix/>
          </a:blip>
          <a:srcRect b="0" l="0" r="0" t="0"/>
          <a:stretch/>
        </p:blipFill>
        <p:spPr>
          <a:xfrm>
            <a:off x="2796913" y="2333550"/>
            <a:ext cx="6598178" cy="3711475"/>
          </a:xfrm>
          <a:prstGeom prst="rect">
            <a:avLst/>
          </a:prstGeom>
          <a:noFill/>
          <a:ln>
            <a:noFill/>
          </a:ln>
        </p:spPr>
      </p:pic>
      <p:pic>
        <p:nvPicPr>
          <p:cNvPr id="105" name="Google Shape;105;p5"/>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9eac917d12_0_93"/>
          <p:cNvSpPr txBox="1"/>
          <p:nvPr/>
        </p:nvSpPr>
        <p:spPr>
          <a:xfrm>
            <a:off x="3567226" y="950250"/>
            <a:ext cx="53688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2. </a:t>
            </a:r>
            <a:r>
              <a:rPr b="1" lang="en-GB" sz="2400">
                <a:solidFill>
                  <a:schemeClr val="dk1"/>
                </a:solidFill>
                <a:latin typeface="Philosopher"/>
                <a:ea typeface="Philosopher"/>
                <a:cs typeface="Philosopher"/>
                <a:sym typeface="Philosopher"/>
              </a:rPr>
              <a:t>Exemples de micro-apprentissage</a:t>
            </a:r>
            <a:endParaRPr b="1" i="0" sz="2400" u="none" cap="none" strike="noStrik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5" name="Google Shape;115;g29eac917d12_0_93"/>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16" name="Google Shape;116;g29eac917d12_0_93"/>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id="117" name="Google Shape;117;g29eac917d12_0_93" title="Microlearning examples and how to use them right away (iDTX 2022)">
            <a:hlinkClick r:id="rId4"/>
          </p:cNvPr>
          <p:cNvPicPr preferRelativeResize="0"/>
          <p:nvPr/>
        </p:nvPicPr>
        <p:blipFill rotWithShape="1">
          <a:blip r:embed="rId5">
            <a:alphaModFix/>
          </a:blip>
          <a:srcRect b="0" l="0" r="0" t="0"/>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9eac917d12_0_106"/>
          <p:cNvSpPr txBox="1"/>
          <p:nvPr/>
        </p:nvSpPr>
        <p:spPr>
          <a:xfrm>
            <a:off x="3238100" y="906750"/>
            <a:ext cx="5625600" cy="682800"/>
          </a:xfrm>
          <a:prstGeom prst="rect">
            <a:avLst/>
          </a:prstGeom>
          <a:noFill/>
          <a:ln>
            <a:noFill/>
          </a:ln>
        </p:spPr>
        <p:txBody>
          <a:bodyPr anchorCtr="0" anchor="ctr" bIns="91425" lIns="91425" spcFirstLastPara="1" rIns="91425" wrap="square" tIns="91425">
            <a:noAutofit/>
          </a:bodyPr>
          <a:lstStyle/>
          <a:p>
            <a:pPr indent="0" lvl="0" marL="76200" rtl="0" algn="ctr">
              <a:spcBef>
                <a:spcPts val="0"/>
              </a:spcBef>
              <a:spcAft>
                <a:spcPts val="0"/>
              </a:spcAft>
              <a:buClr>
                <a:schemeClr val="dk1"/>
              </a:buClr>
              <a:buSzPts val="2400"/>
              <a:buFont typeface="Arial"/>
              <a:buNone/>
            </a:pPr>
            <a:r>
              <a:rPr b="1" lang="en-GB" sz="2400">
                <a:solidFill>
                  <a:schemeClr val="dk1"/>
                </a:solidFill>
                <a:latin typeface="Philosopher"/>
                <a:ea typeface="Philosopher"/>
                <a:cs typeface="Philosopher"/>
                <a:sym typeface="Philosopher"/>
              </a:rPr>
              <a:t>2. Exemples de micro-apprentissage</a:t>
            </a:r>
            <a:endParaRPr b="1" sz="2400">
              <a:solidFill>
                <a:schemeClr val="dk1"/>
              </a:solidFill>
              <a:latin typeface="Philosopher"/>
              <a:ea typeface="Philosopher"/>
              <a:cs typeface="Philosopher"/>
              <a:sym typeface="Philosopher"/>
            </a:endParaRPr>
          </a:p>
          <a:p>
            <a:pPr indent="0" lvl="0" marL="76200" marR="0" rtl="0" algn="ctr">
              <a:lnSpc>
                <a:spcPct val="100000"/>
              </a:lnSpc>
              <a:spcBef>
                <a:spcPts val="0"/>
              </a:spcBef>
              <a:spcAft>
                <a:spcPts val="0"/>
              </a:spcAft>
              <a:buClr>
                <a:srgbClr val="000000"/>
              </a:buClr>
              <a:buSzPts val="2400"/>
              <a:buFont typeface="Arial"/>
              <a:buNone/>
            </a:pPr>
            <a:r>
              <a:t/>
            </a:r>
            <a:endParaRPr b="1" sz="2400">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28" name="Google Shape;128;g29eac917d12_0_106"/>
          <p:cNvPicPr preferRelativeResize="0"/>
          <p:nvPr/>
        </p:nvPicPr>
        <p:blipFill rotWithShape="1">
          <a:blip r:embed="rId3">
            <a:alphaModFix/>
          </a:blip>
          <a:srcRect b="0" l="0" r="0" t="0"/>
          <a:stretch/>
        </p:blipFill>
        <p:spPr>
          <a:xfrm>
            <a:off x="10625575" y="0"/>
            <a:ext cx="1723781" cy="1218638"/>
          </a:xfrm>
          <a:prstGeom prst="rect">
            <a:avLst/>
          </a:prstGeom>
          <a:noFill/>
          <a:ln>
            <a:noFill/>
          </a:ln>
        </p:spPr>
      </p:pic>
      <p:sp>
        <p:nvSpPr>
          <p:cNvPr id="129" name="Google Shape;129;g29eac917d12_0_106"/>
          <p:cNvSpPr txBox="1"/>
          <p:nvPr/>
        </p:nvSpPr>
        <p:spPr>
          <a:xfrm>
            <a:off x="471647" y="324896"/>
            <a:ext cx="617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id="130" name="Google Shape;130;g29eac917d12_0_106" title="Microlearning Examples: When to use it &amp; When NOT to use it!">
            <a:hlinkClick r:id="rId4"/>
          </p:cNvPr>
          <p:cNvPicPr preferRelativeResize="0"/>
          <p:nvPr/>
        </p:nvPicPr>
        <p:blipFill rotWithShape="1">
          <a:blip r:embed="rId5">
            <a:alphaModFix/>
          </a:blip>
          <a:srcRect b="0" l="0" r="0" t="0"/>
          <a:stretch/>
        </p:blipFill>
        <p:spPr>
          <a:xfrm>
            <a:off x="2860288" y="2333499"/>
            <a:ext cx="6471425" cy="3640175"/>
          </a:xfrm>
          <a:prstGeom prst="rect">
            <a:avLst/>
          </a:prstGeom>
          <a:noFill/>
          <a:ln>
            <a:noFill/>
          </a:ln>
        </p:spPr>
      </p:pic>
      <p:pic>
        <p:nvPicPr>
          <p:cNvPr id="131" name="Google Shape;131;g29eac917d12_0_106"/>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nvSpPr>
        <p:spPr>
          <a:xfrm>
            <a:off x="3370187" y="915225"/>
            <a:ext cx="5451600" cy="682800"/>
          </a:xfrm>
          <a:prstGeom prst="rect">
            <a:avLst/>
          </a:prstGeom>
          <a:noFill/>
          <a:ln>
            <a:noFill/>
          </a:ln>
        </p:spPr>
        <p:txBody>
          <a:bodyPr anchorCtr="0" anchor="ctr" bIns="91425" lIns="91425" spcFirstLastPara="1" rIns="91425" wrap="square" tIns="91425">
            <a:noAutofit/>
          </a:bodyPr>
          <a:lstStyle/>
          <a:p>
            <a:pPr indent="0" lvl="0" marL="7620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Philosopher"/>
                <a:ea typeface="Philosopher"/>
                <a:cs typeface="Philosopher"/>
                <a:sym typeface="Philosopher"/>
              </a:rPr>
              <a:t>3. </a:t>
            </a:r>
            <a:r>
              <a:rPr b="1" lang="en-GB" sz="2400">
                <a:solidFill>
                  <a:schemeClr val="dk1"/>
                </a:solidFill>
                <a:latin typeface="Philosopher"/>
                <a:ea typeface="Philosopher"/>
                <a:cs typeface="Philosopher"/>
                <a:sym typeface="Philosopher"/>
              </a:rPr>
              <a:t>Avantages du micro-apprentissage</a:t>
            </a:r>
            <a:endParaRPr b="1" i="0" sz="2400" u="none" cap="none" strike="noStrik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1" name="Google Shape;141;p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42" name="Google Shape;142;p6"/>
          <p:cNvSpPr txBox="1"/>
          <p:nvPr/>
        </p:nvSpPr>
        <p:spPr>
          <a:xfrm>
            <a:off x="471647" y="324896"/>
            <a:ext cx="61746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I. </a:t>
            </a:r>
            <a:r>
              <a:rPr b="1" lang="en-GB">
                <a:solidFill>
                  <a:schemeClr val="dk1"/>
                </a:solidFill>
              </a:rPr>
              <a:t>Introduction au micro-apprentissage</a:t>
            </a:r>
            <a:endParaRPr b="0" i="0" sz="1400" u="none" cap="none" strike="noStrike">
              <a:solidFill>
                <a:srgbClr val="000000"/>
              </a:solidFill>
              <a:latin typeface="Arial"/>
              <a:ea typeface="Arial"/>
              <a:cs typeface="Arial"/>
              <a:sym typeface="Arial"/>
            </a:endParaRPr>
          </a:p>
        </p:txBody>
      </p:sp>
      <p:pic>
        <p:nvPicPr>
          <p:cNvPr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id="143" name="Google Shape;143;p6" title="Microlearning | Benefits of Microlearning | SkillUp">
            <a:hlinkClick r:id="rId4"/>
          </p:cNvPr>
          <p:cNvPicPr preferRelativeResize="0"/>
          <p:nvPr/>
        </p:nvPicPr>
        <p:blipFill rotWithShape="1">
          <a:blip r:embed="rId5">
            <a:alphaModFix/>
          </a:blip>
          <a:srcRect b="0" l="0" r="0" t="0"/>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203000" y="6271199"/>
            <a:ext cx="2195282" cy="46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