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6858000" cx="12192000"/>
  <p:notesSz cx="6858000" cy="9144000"/>
  <p:embeddedFontLst>
    <p:embeddedFont>
      <p:font typeface="Roboto"/>
      <p:regular r:id="rId24"/>
      <p:bold r:id="rId25"/>
      <p:italic r:id="rId26"/>
      <p:boldItalic r:id="rId27"/>
    </p:embeddedFont>
    <p:embeddedFont>
      <p:font typeface="Noto Sans"/>
      <p:regular r:id="rId28"/>
      <p:bold r:id="rId29"/>
      <p:italic r:id="rId30"/>
      <p:boldItalic r:id="rId31"/>
    </p:embeddedFont>
    <p:embeddedFont>
      <p:font typeface="Philosopher"/>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italic.fntdata"/><Relationship Id="rId25" Type="http://schemas.openxmlformats.org/officeDocument/2006/relationships/font" Target="fonts/Roboto-bold.fntdata"/><Relationship Id="rId28" Type="http://schemas.openxmlformats.org/officeDocument/2006/relationships/font" Target="fonts/NotoSans-regular.fntdata"/><Relationship Id="rId27" Type="http://schemas.openxmlformats.org/officeDocument/2006/relationships/font" Target="fonts/Robot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otoSans-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otoSans-boldItalic.fntdata"/><Relationship Id="rId30" Type="http://schemas.openxmlformats.org/officeDocument/2006/relationships/font" Target="fonts/NotoSans-italic.fntdata"/><Relationship Id="rId11" Type="http://schemas.openxmlformats.org/officeDocument/2006/relationships/slide" Target="slides/slide6.xml"/><Relationship Id="rId33" Type="http://schemas.openxmlformats.org/officeDocument/2006/relationships/font" Target="fonts/Philosopher-bold.fntdata"/><Relationship Id="rId10" Type="http://schemas.openxmlformats.org/officeDocument/2006/relationships/slide" Target="slides/slide5.xml"/><Relationship Id="rId32" Type="http://schemas.openxmlformats.org/officeDocument/2006/relationships/font" Target="fonts/Philosopher-regular.fntdata"/><Relationship Id="rId13" Type="http://schemas.openxmlformats.org/officeDocument/2006/relationships/slide" Target="slides/slide8.xml"/><Relationship Id="rId35" Type="http://schemas.openxmlformats.org/officeDocument/2006/relationships/font" Target="fonts/Philosopher-boldItalic.fntdata"/><Relationship Id="rId12" Type="http://schemas.openxmlformats.org/officeDocument/2006/relationships/slide" Target="slides/slide7.xml"/><Relationship Id="rId34" Type="http://schemas.openxmlformats.org/officeDocument/2006/relationships/font" Target="fonts/Philosopher-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 name="Google Shape;2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7438c83ea0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 name="Google Shape;152;g27438c83ea0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a1f7b1b93b_2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g2a1f7b1b93b_2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74745dd333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9" name="Google Shape;179;g274745dd333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a1f7b1b93b_2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3" name="Google Shape;193;g2a1f7b1b93b_2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a1f7b1b93b_2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1" name="Google Shape;211;g2a1f7b1b93b_2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74745dd333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5" name="Google Shape;225;g274745dd333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9" name="Google Shape;23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1" name="Google Shape;261;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cs-CZ"/>
              <a:t>1 academic hour = 45 minutes</a:t>
            </a:r>
            <a:endParaRPr/>
          </a:p>
        </p:txBody>
      </p:sp>
      <p:sp>
        <p:nvSpPr>
          <p:cNvPr id="39" name="Google Shape;3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 name="Google Shape;5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6daeaf3606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 name="Google Shape;69;g26daeaf3606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a02f328be2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g2a02f328be2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742fb4aa13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 name="Google Shape;96;g2742fb4aa13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a1f7b1b93b_2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0" name="Google Shape;110;g2a1f7b1b93b_2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7438c83ea0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4" name="Google Shape;124;g27438c83ea0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a1f7b1b93b_2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 name="Google Shape;138;g2a1f7b1b93b_2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1" name="Shape 11"/>
        <p:cNvGrpSpPr/>
        <p:nvPr/>
      </p:nvGrpSpPr>
      <p:grpSpPr>
        <a:xfrm>
          <a:off x="0" y="0"/>
          <a:ext cx="0" cy="0"/>
          <a:chOff x="0" y="0"/>
          <a:chExt cx="0" cy="0"/>
        </a:xfrm>
      </p:grpSpPr>
      <p:sp>
        <p:nvSpPr>
          <p:cNvPr id="12" name="Google Shape;12;p2"/>
          <p:cNvSpPr/>
          <p:nvPr>
            <p:ph idx="2" type="pic"/>
          </p:nvPr>
        </p:nvSpPr>
        <p:spPr>
          <a:xfrm>
            <a:off x="0" y="0"/>
            <a:ext cx="12192000"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3" name="Shape 13"/>
        <p:cNvGrpSpPr/>
        <p:nvPr/>
      </p:nvGrpSpPr>
      <p:grpSpPr>
        <a:xfrm>
          <a:off x="0" y="0"/>
          <a:ext cx="0" cy="0"/>
          <a:chOff x="0" y="0"/>
          <a:chExt cx="0" cy="0"/>
        </a:xfrm>
      </p:grpSpPr>
      <p:sp>
        <p:nvSpPr>
          <p:cNvPr id="14" name="Google Shape;14;p3"/>
          <p:cNvSpPr/>
          <p:nvPr>
            <p:ph idx="2" type="pic"/>
          </p:nvPr>
        </p:nvSpPr>
        <p:spPr>
          <a:xfrm>
            <a:off x="1662112" y="632949"/>
            <a:ext cx="2771775" cy="3756025"/>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15" name="Shape 15"/>
        <p:cNvGrpSpPr/>
        <p:nvPr/>
      </p:nvGrpSpPr>
      <p:grpSpPr>
        <a:xfrm>
          <a:off x="0" y="0"/>
          <a:ext cx="0" cy="0"/>
          <a:chOff x="0" y="0"/>
          <a:chExt cx="0" cy="0"/>
        </a:xfrm>
      </p:grpSpPr>
      <p:sp>
        <p:nvSpPr>
          <p:cNvPr id="16" name="Google Shape;16;p4"/>
          <p:cNvSpPr/>
          <p:nvPr>
            <p:ph idx="2" type="pic"/>
          </p:nvPr>
        </p:nvSpPr>
        <p:spPr>
          <a:xfrm>
            <a:off x="626302" y="0"/>
            <a:ext cx="2918564" cy="6858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7" name="Shape 17"/>
        <p:cNvGrpSpPr/>
        <p:nvPr/>
      </p:nvGrpSpPr>
      <p:grpSpPr>
        <a:xfrm>
          <a:off x="0" y="0"/>
          <a:ext cx="0" cy="0"/>
          <a:chOff x="0" y="0"/>
          <a:chExt cx="0" cy="0"/>
        </a:xfrm>
      </p:grpSpPr>
      <p:sp>
        <p:nvSpPr>
          <p:cNvPr id="18" name="Google Shape;18;p5"/>
          <p:cNvSpPr/>
          <p:nvPr>
            <p:ph idx="2" type="pic"/>
          </p:nvPr>
        </p:nvSpPr>
        <p:spPr>
          <a:xfrm>
            <a:off x="0" y="0"/>
            <a:ext cx="12192000" cy="4783138"/>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19" name="Shape 19"/>
        <p:cNvGrpSpPr/>
        <p:nvPr/>
      </p:nvGrpSpPr>
      <p:grpSpPr>
        <a:xfrm>
          <a:off x="0" y="0"/>
          <a:ext cx="0" cy="0"/>
          <a:chOff x="0" y="0"/>
          <a:chExt cx="0" cy="0"/>
        </a:xfrm>
      </p:grpSpPr>
      <p:sp>
        <p:nvSpPr>
          <p:cNvPr id="20" name="Google Shape;20;p6"/>
          <p:cNvSpPr/>
          <p:nvPr>
            <p:ph idx="2" type="pic"/>
          </p:nvPr>
        </p:nvSpPr>
        <p:spPr>
          <a:xfrm>
            <a:off x="1319669" y="2525150"/>
            <a:ext cx="2116082" cy="2117188"/>
          </a:xfrm>
          <a:prstGeom prst="rect">
            <a:avLst/>
          </a:prstGeom>
          <a:noFill/>
          <a:ln>
            <a:noFill/>
          </a:ln>
        </p:spPr>
      </p:sp>
      <p:sp>
        <p:nvSpPr>
          <p:cNvPr id="21" name="Google Shape;21;p6"/>
          <p:cNvSpPr/>
          <p:nvPr>
            <p:ph idx="3" type="pic"/>
          </p:nvPr>
        </p:nvSpPr>
        <p:spPr>
          <a:xfrm>
            <a:off x="3788433" y="2525150"/>
            <a:ext cx="2116082" cy="2117188"/>
          </a:xfrm>
          <a:prstGeom prst="rect">
            <a:avLst/>
          </a:prstGeom>
          <a:noFill/>
          <a:ln>
            <a:noFill/>
          </a:ln>
        </p:spPr>
      </p:sp>
      <p:sp>
        <p:nvSpPr>
          <p:cNvPr id="22" name="Google Shape;22;p6"/>
          <p:cNvSpPr/>
          <p:nvPr>
            <p:ph idx="4" type="pic"/>
          </p:nvPr>
        </p:nvSpPr>
        <p:spPr>
          <a:xfrm>
            <a:off x="6257197" y="2525150"/>
            <a:ext cx="2116082" cy="2117188"/>
          </a:xfrm>
          <a:prstGeom prst="rect">
            <a:avLst/>
          </a:prstGeom>
          <a:noFill/>
          <a:ln>
            <a:noFill/>
          </a:ln>
        </p:spPr>
      </p:sp>
      <p:sp>
        <p:nvSpPr>
          <p:cNvPr id="23" name="Google Shape;23;p6"/>
          <p:cNvSpPr/>
          <p:nvPr>
            <p:ph idx="5" type="pic"/>
          </p:nvPr>
        </p:nvSpPr>
        <p:spPr>
          <a:xfrm>
            <a:off x="8725961" y="2525150"/>
            <a:ext cx="2116082" cy="2117188"/>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4" name="Shape 2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hyperlink" Target="https://transformingeducationsummit.sdg4education2030.org/AT4DiscussionForum" TargetMode="External"/><Relationship Id="rId5" Type="http://schemas.openxmlformats.org/officeDocument/2006/relationships/image" Target="../media/image9.jpg"/><Relationship Id="rId6"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hyperlink" Target="https://files.eric.ed.gov/fulltext/EJ1210946.pdf" TargetMode="External"/><Relationship Id="rId5" Type="http://schemas.openxmlformats.org/officeDocument/2006/relationships/image" Target="../media/image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hyperlink" Target="https://kpcrossacademy.org/building-community-in-online-courses/" TargetMode="External"/><Relationship Id="rId10" Type="http://schemas.openxmlformats.org/officeDocument/2006/relationships/image" Target="../media/image1.jpg"/><Relationship Id="rId9" Type="http://schemas.openxmlformats.org/officeDocument/2006/relationships/image" Target="../media/image7.png"/><Relationship Id="rId5" Type="http://schemas.openxmlformats.org/officeDocument/2006/relationships/hyperlink" Target="https://ecampusontario.pressbooks.pub/aguideforbusyeducators/chapter/cultivating-community-building-in-online-learning-environments/" TargetMode="External"/><Relationship Id="rId6" Type="http://schemas.openxmlformats.org/officeDocument/2006/relationships/hyperlink" Target="https://www.learnworlds.com/build-online-learning-community/" TargetMode="External"/><Relationship Id="rId7" Type="http://schemas.openxmlformats.org/officeDocument/2006/relationships/image" Target="../media/image3.png"/><Relationship Id="rId8"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4.png"/><Relationship Id="rId5"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13.png"/><Relationship Id="rId5" Type="http://schemas.openxmlformats.org/officeDocument/2006/relationships/image" Target="../media/image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5.jpg"/><Relationship Id="rId11" Type="http://schemas.openxmlformats.org/officeDocument/2006/relationships/image" Target="../media/image22.png"/><Relationship Id="rId10" Type="http://schemas.openxmlformats.org/officeDocument/2006/relationships/image" Target="../media/image25.jpg"/><Relationship Id="rId12" Type="http://schemas.openxmlformats.org/officeDocument/2006/relationships/image" Target="../media/image1.jpg"/><Relationship Id="rId9" Type="http://schemas.openxmlformats.org/officeDocument/2006/relationships/image" Target="../media/image21.png"/><Relationship Id="rId5" Type="http://schemas.openxmlformats.org/officeDocument/2006/relationships/image" Target="../media/image23.jp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6.png"/><Relationship Id="rId4" Type="http://schemas.openxmlformats.org/officeDocument/2006/relationships/image" Target="../media/image14.png"/><Relationship Id="rId5"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hyperlink" Target="https://www.youtube.com/watch?v=25H09leLyf4" TargetMode="External"/><Relationship Id="rId5" Type="http://schemas.openxmlformats.org/officeDocument/2006/relationships/hyperlink" Target="http://www.youtube.com/watch?v=25H09leLyf4" TargetMode="External"/><Relationship Id="rId6" Type="http://schemas.openxmlformats.org/officeDocument/2006/relationships/image" Target="../media/image4.jpg"/><Relationship Id="rId7"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2.jpg"/><Relationship Id="rId5"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hyperlink" Target="https://onlinelibrary.wiley.com/doi/epdf/10.1111/ijtd.12171" TargetMode="External"/><Relationship Id="rId5"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jpg"/><Relationship Id="rId4" Type="http://schemas.openxmlformats.org/officeDocument/2006/relationships/image" Target="../media/image14.png"/><Relationship Id="rId5"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hyperlink" Target="https://www.researchgate.net/publication/335364325_THE_ADOPTION_OF_SOCIAL_MEDIA_BY_ADULT_LEARNERS_AS_AN_E-LEARNING_PLATFORM" TargetMode="External"/><Relationship Id="rId5" Type="http://schemas.openxmlformats.org/officeDocument/2006/relationships/hyperlink" Target="https://epale.ec.europa.eu/en/blog/social-media-adult-learning-benefits-and-uses" TargetMode="External"/><Relationship Id="rId6"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5.jpg"/><Relationship Id="rId5"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 name="Shape 28"/>
        <p:cNvGrpSpPr/>
        <p:nvPr/>
      </p:nvGrpSpPr>
      <p:grpSpPr>
        <a:xfrm>
          <a:off x="0" y="0"/>
          <a:ext cx="0" cy="0"/>
          <a:chOff x="0" y="0"/>
          <a:chExt cx="0" cy="0"/>
        </a:xfrm>
      </p:grpSpPr>
      <p:pic>
        <p:nvPicPr>
          <p:cNvPr descr="A picture containing logo&#10;&#10;Description automatically generated" id="29" name="Google Shape;29;p8"/>
          <p:cNvPicPr preferRelativeResize="0"/>
          <p:nvPr>
            <p:ph idx="2" type="pic"/>
          </p:nvPr>
        </p:nvPicPr>
        <p:blipFill rotWithShape="1">
          <a:blip r:embed="rId3">
            <a:alphaModFix/>
          </a:blip>
          <a:srcRect b="10216" l="0" r="0" t="10217"/>
          <a:stretch/>
        </p:blipFill>
        <p:spPr>
          <a:xfrm>
            <a:off x="0" y="61291"/>
            <a:ext cx="12192000" cy="6858000"/>
          </a:xfrm>
          <a:prstGeom prst="rect">
            <a:avLst/>
          </a:prstGeom>
          <a:noFill/>
          <a:ln>
            <a:noFill/>
          </a:ln>
        </p:spPr>
      </p:pic>
      <p:sp>
        <p:nvSpPr>
          <p:cNvPr id="30" name="Google Shape;30;p8"/>
          <p:cNvSpPr/>
          <p:nvPr/>
        </p:nvSpPr>
        <p:spPr>
          <a:xfrm>
            <a:off x="0" y="817419"/>
            <a:ext cx="5529943" cy="1457696"/>
          </a:xfrm>
          <a:prstGeom prst="rect">
            <a:avLst/>
          </a:prstGeom>
          <a:solidFill>
            <a:schemeClr val="accent1">
              <a:alpha val="6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 name="Google Shape;31;p8"/>
          <p:cNvSpPr txBox="1"/>
          <p:nvPr/>
        </p:nvSpPr>
        <p:spPr>
          <a:xfrm>
            <a:off x="279275" y="914725"/>
            <a:ext cx="51627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cs-CZ" sz="2400">
                <a:solidFill>
                  <a:schemeClr val="dk1"/>
                </a:solidFill>
                <a:latin typeface="Philosopher"/>
                <a:ea typeface="Philosopher"/>
                <a:cs typeface="Philosopher"/>
                <a:sym typeface="Philosopher"/>
              </a:rPr>
              <a:t>Formation de développement professionnel pour les formateurs d'adultes de première ligne</a:t>
            </a:r>
            <a:endParaRPr b="1" i="0" sz="2400" u="none" cap="none" strike="noStrike">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Philosopher"/>
              <a:ea typeface="Philosopher"/>
              <a:cs typeface="Philosopher"/>
              <a:sym typeface="Philosopher"/>
            </a:endParaRPr>
          </a:p>
        </p:txBody>
      </p:sp>
      <p:sp>
        <p:nvSpPr>
          <p:cNvPr id="32" name="Google Shape;32;p8"/>
          <p:cNvSpPr/>
          <p:nvPr/>
        </p:nvSpPr>
        <p:spPr>
          <a:xfrm>
            <a:off x="1" y="2484337"/>
            <a:ext cx="4332514" cy="1889327"/>
          </a:xfrm>
          <a:prstGeom prst="rect">
            <a:avLst/>
          </a:prstGeom>
          <a:solidFill>
            <a:schemeClr val="accent1">
              <a:alpha val="6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 name="Google Shape;33;p8"/>
          <p:cNvSpPr txBox="1"/>
          <p:nvPr/>
        </p:nvSpPr>
        <p:spPr>
          <a:xfrm>
            <a:off x="348450" y="2581625"/>
            <a:ext cx="3984000" cy="1847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cs-CZ" sz="2400">
                <a:solidFill>
                  <a:schemeClr val="dk1"/>
                </a:solidFill>
                <a:latin typeface="Philosopher"/>
                <a:ea typeface="Philosopher"/>
                <a:cs typeface="Philosopher"/>
                <a:sym typeface="Philosopher"/>
              </a:rPr>
              <a:t>Module 3:</a:t>
            </a:r>
            <a:br>
              <a:rPr b="1" lang="cs-CZ" sz="2400">
                <a:solidFill>
                  <a:schemeClr val="dk1"/>
                </a:solidFill>
                <a:latin typeface="Philosopher"/>
                <a:ea typeface="Philosopher"/>
                <a:cs typeface="Philosopher"/>
                <a:sym typeface="Philosopher"/>
              </a:rPr>
            </a:br>
            <a:r>
              <a:rPr lang="cs-CZ" sz="2400">
                <a:solidFill>
                  <a:schemeClr val="dk1"/>
                </a:solidFill>
                <a:latin typeface="Philosopher"/>
                <a:ea typeface="Philosopher"/>
                <a:cs typeface="Philosopher"/>
                <a:sym typeface="Philosopher"/>
              </a:rPr>
              <a:t>Introduction aux stratégies d'engagement dans les environnements numériques</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 name="Google Shape;34;p8"/>
          <p:cNvSpPr/>
          <p:nvPr/>
        </p:nvSpPr>
        <p:spPr>
          <a:xfrm>
            <a:off x="7680960" y="5447210"/>
            <a:ext cx="4511040" cy="1301989"/>
          </a:xfrm>
          <a:prstGeom prst="rect">
            <a:avLst/>
          </a:prstGeom>
          <a:solidFill>
            <a:schemeClr val="accent1">
              <a:alpha val="6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 name="Google Shape;35;p8"/>
          <p:cNvSpPr txBox="1"/>
          <p:nvPr/>
        </p:nvSpPr>
        <p:spPr>
          <a:xfrm>
            <a:off x="8062530" y="5657712"/>
            <a:ext cx="3747900" cy="8309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cs-CZ" sz="2400">
                <a:solidFill>
                  <a:schemeClr val="dk1"/>
                </a:solidFill>
                <a:latin typeface="Philosopher"/>
                <a:ea typeface="Philosopher"/>
                <a:cs typeface="Philosopher"/>
                <a:sym typeface="Philosopher"/>
              </a:rPr>
              <a:t>Ressources d'auto-apprentissage</a:t>
            </a:r>
            <a:endParaRPr b="1" i="0" sz="2400" u="none" cap="none" strike="noStrike">
              <a:solidFill>
                <a:schemeClr val="dk1"/>
              </a:solidFill>
              <a:latin typeface="Philosopher"/>
              <a:ea typeface="Philosopher"/>
              <a:cs typeface="Philosopher"/>
              <a:sym typeface="Philosopher"/>
            </a:endParaRPr>
          </a:p>
        </p:txBody>
      </p:sp>
      <p:pic>
        <p:nvPicPr>
          <p:cNvPr id="36" name="Google Shape;36;p8"/>
          <p:cNvPicPr preferRelativeResize="0"/>
          <p:nvPr/>
        </p:nvPicPr>
        <p:blipFill>
          <a:blip r:embed="rId4">
            <a:alphaModFix/>
          </a:blip>
          <a:stretch>
            <a:fillRect/>
          </a:stretch>
        </p:blipFill>
        <p:spPr>
          <a:xfrm>
            <a:off x="58000" y="6369897"/>
            <a:ext cx="2324675" cy="4881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7"/>
          <p:cNvSpPr txBox="1"/>
          <p:nvPr/>
        </p:nvSpPr>
        <p:spPr>
          <a:xfrm>
            <a:off x="2214900" y="451025"/>
            <a:ext cx="7762200" cy="1447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400">
                <a:solidFill>
                  <a:schemeClr val="dk1"/>
                </a:solidFill>
                <a:latin typeface="Philosopher"/>
                <a:ea typeface="Philosopher"/>
                <a:cs typeface="Philosopher"/>
                <a:sym typeface="Philosopher"/>
              </a:rPr>
              <a:t>4. L'évolution du rôle des formateurs dans les environnements numériques (I)</a:t>
            </a:r>
            <a:endParaRPr b="1" i="0" sz="2400" u="none" cap="none" strike="noStrike">
              <a:solidFill>
                <a:schemeClr val="dk1"/>
              </a:solidFill>
              <a:latin typeface="Philosopher"/>
              <a:ea typeface="Philosopher"/>
              <a:cs typeface="Philosopher"/>
              <a:sym typeface="Philosopher"/>
            </a:endParaRPr>
          </a:p>
        </p:txBody>
      </p:sp>
      <p:grpSp>
        <p:nvGrpSpPr>
          <p:cNvPr id="155" name="Google Shape;155;p17"/>
          <p:cNvGrpSpPr/>
          <p:nvPr/>
        </p:nvGrpSpPr>
        <p:grpSpPr>
          <a:xfrm>
            <a:off x="5470061" y="1709272"/>
            <a:ext cx="1251984" cy="358200"/>
            <a:chOff x="5470062" y="1167647"/>
            <a:chExt cx="1251984" cy="358200"/>
          </a:xfrm>
        </p:grpSpPr>
        <p:sp>
          <p:nvSpPr>
            <p:cNvPr id="156" name="Google Shape;156;p17"/>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7" name="Google Shape;157;p17"/>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8" name="Google Shape;158;p17"/>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59" name="Google Shape;159;p17"/>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160" name="Google Shape;160;p17"/>
          <p:cNvSpPr txBox="1"/>
          <p:nvPr/>
        </p:nvSpPr>
        <p:spPr>
          <a:xfrm>
            <a:off x="366900" y="2067475"/>
            <a:ext cx="6355200" cy="4215900"/>
          </a:xfrm>
          <a:prstGeom prst="rect">
            <a:avLst/>
          </a:prstGeom>
          <a:noFill/>
          <a:ln>
            <a:noFill/>
          </a:ln>
        </p:spPr>
        <p:txBody>
          <a:bodyPr anchorCtr="0" anchor="ctr" bIns="91425" lIns="91425" spcFirstLastPara="1" rIns="91425" wrap="square" tIns="91425">
            <a:noAutofit/>
          </a:bodyPr>
          <a:lstStyle/>
          <a:p>
            <a:pPr indent="-349250" lvl="0" marL="457200" rtl="0" algn="l">
              <a:lnSpc>
                <a:spcPct val="115000"/>
              </a:lnSpc>
              <a:spcBef>
                <a:spcPts val="1500"/>
              </a:spcBef>
              <a:spcAft>
                <a:spcPts val="0"/>
              </a:spcAft>
              <a:buClr>
                <a:schemeClr val="dk1"/>
              </a:buClr>
              <a:buSzPts val="1900"/>
              <a:buFont typeface="Philosopher"/>
              <a:buChar char="●"/>
            </a:pPr>
            <a:r>
              <a:rPr b="1" lang="cs-CZ" sz="1900">
                <a:solidFill>
                  <a:schemeClr val="dk1"/>
                </a:solidFill>
                <a:latin typeface="Philosopher"/>
                <a:ea typeface="Philosopher"/>
                <a:cs typeface="Philosopher"/>
                <a:sym typeface="Philosopher"/>
              </a:rPr>
              <a:t>Ressource 4 : Forum de discussion en ligne (1 heure)</a:t>
            </a:r>
            <a:endParaRPr b="1" sz="1900">
              <a:solidFill>
                <a:schemeClr val="dk1"/>
              </a:solidFill>
              <a:latin typeface="Philosopher"/>
              <a:ea typeface="Philosopher"/>
              <a:cs typeface="Philosopher"/>
              <a:sym typeface="Philosopher"/>
            </a:endParaRPr>
          </a:p>
          <a:p>
            <a:pPr indent="-349250" lvl="1" marL="914400" rtl="0" algn="l">
              <a:lnSpc>
                <a:spcPct val="115000"/>
              </a:lnSpc>
              <a:spcBef>
                <a:spcPts val="0"/>
              </a:spcBef>
              <a:spcAft>
                <a:spcPts val="0"/>
              </a:spcAft>
              <a:buClr>
                <a:schemeClr val="dk1"/>
              </a:buClr>
              <a:buSzPts val="1900"/>
              <a:buFont typeface="Philosopher"/>
              <a:buChar char="○"/>
            </a:pPr>
            <a:r>
              <a:rPr lang="cs-CZ" sz="1900">
                <a:solidFill>
                  <a:schemeClr val="dk1"/>
                </a:solidFill>
                <a:latin typeface="Philosopher"/>
                <a:ea typeface="Philosopher"/>
                <a:cs typeface="Philosopher"/>
                <a:sym typeface="Philosopher"/>
              </a:rPr>
              <a:t>Participez à un forum de discussion en ligne où les formateurs partagent leurs expériences et leurs points de vue sur l'évolution du rôle des formateurs dans les environnements numériques.</a:t>
            </a:r>
            <a:endParaRPr sz="1900">
              <a:solidFill>
                <a:schemeClr val="dk1"/>
              </a:solidFill>
              <a:latin typeface="Philosopher"/>
              <a:ea typeface="Philosopher"/>
              <a:cs typeface="Philosopher"/>
              <a:sym typeface="Philosopher"/>
            </a:endParaRPr>
          </a:p>
          <a:p>
            <a:pPr indent="-349250" lvl="1" marL="914400" rtl="0" algn="l">
              <a:lnSpc>
                <a:spcPct val="115000"/>
              </a:lnSpc>
              <a:spcBef>
                <a:spcPts val="0"/>
              </a:spcBef>
              <a:spcAft>
                <a:spcPts val="0"/>
              </a:spcAft>
              <a:buClr>
                <a:schemeClr val="dk1"/>
              </a:buClr>
              <a:buSzPts val="1900"/>
              <a:buFont typeface="Philosopher"/>
              <a:buChar char="○"/>
            </a:pPr>
            <a:r>
              <a:rPr lang="cs-CZ" sz="1900">
                <a:solidFill>
                  <a:schemeClr val="dk1"/>
                </a:solidFill>
                <a:latin typeface="Philosopher"/>
                <a:ea typeface="Philosopher"/>
                <a:cs typeface="Philosopher"/>
                <a:sym typeface="Philosopher"/>
              </a:rPr>
              <a:t>Participez à des conversations et apprenez des perspectives de vos pairs.</a:t>
            </a:r>
            <a:endParaRPr sz="1900">
              <a:solidFill>
                <a:schemeClr val="dk1"/>
              </a:solidFill>
              <a:latin typeface="Philosopher"/>
              <a:ea typeface="Philosopher"/>
              <a:cs typeface="Philosopher"/>
              <a:sym typeface="Philosopher"/>
            </a:endParaRPr>
          </a:p>
          <a:p>
            <a:pPr indent="-349250" lvl="1" marL="914400" rtl="0" algn="l">
              <a:lnSpc>
                <a:spcPct val="115000"/>
              </a:lnSpc>
              <a:spcBef>
                <a:spcPts val="0"/>
              </a:spcBef>
              <a:spcAft>
                <a:spcPts val="0"/>
              </a:spcAft>
              <a:buClr>
                <a:schemeClr val="dk1"/>
              </a:buClr>
              <a:buSzPts val="1900"/>
              <a:buFont typeface="Philosopher"/>
              <a:buChar char="○"/>
            </a:pPr>
            <a:r>
              <a:rPr lang="cs-CZ" sz="1900">
                <a:solidFill>
                  <a:schemeClr val="dk1"/>
                </a:solidFill>
                <a:latin typeface="Philosopher"/>
                <a:ea typeface="Philosopher"/>
                <a:cs typeface="Philosopher"/>
                <a:sym typeface="Philosopher"/>
              </a:rPr>
              <a:t>Lien : </a:t>
            </a:r>
            <a:r>
              <a:rPr lang="cs-CZ" sz="1900" u="sng">
                <a:solidFill>
                  <a:schemeClr val="hlink"/>
                </a:solidFill>
                <a:latin typeface="Philosopher"/>
                <a:ea typeface="Philosopher"/>
                <a:cs typeface="Philosopher"/>
                <a:sym typeface="Philosopher"/>
                <a:hlinkClick r:id="rId4"/>
              </a:rPr>
              <a:t>https://transformingeducationsummit.sdg4education2030.org/AT4DiscussionForum </a:t>
            </a:r>
            <a:endParaRPr sz="1900">
              <a:solidFill>
                <a:schemeClr val="dk1"/>
              </a:solidFill>
              <a:latin typeface="Philosopher"/>
              <a:ea typeface="Philosopher"/>
              <a:cs typeface="Philosopher"/>
              <a:sym typeface="Philosopher"/>
            </a:endParaRPr>
          </a:p>
          <a:p>
            <a:pPr indent="0" lvl="0" marL="457200" marR="0" rtl="0" algn="l">
              <a:lnSpc>
                <a:spcPct val="115000"/>
              </a:lnSpc>
              <a:spcBef>
                <a:spcPts val="1500"/>
              </a:spcBef>
              <a:spcAft>
                <a:spcPts val="1500"/>
              </a:spcAft>
              <a:buNone/>
            </a:pPr>
            <a:r>
              <a:t/>
            </a:r>
            <a:endParaRPr sz="2000">
              <a:solidFill>
                <a:schemeClr val="dk1"/>
              </a:solidFill>
              <a:latin typeface="Philosopher"/>
              <a:ea typeface="Philosopher"/>
              <a:cs typeface="Philosopher"/>
              <a:sym typeface="Philosopher"/>
            </a:endParaRPr>
          </a:p>
        </p:txBody>
      </p:sp>
      <p:pic>
        <p:nvPicPr>
          <p:cNvPr id="161" name="Google Shape;161;p17"/>
          <p:cNvPicPr preferRelativeResize="0"/>
          <p:nvPr/>
        </p:nvPicPr>
        <p:blipFill>
          <a:blip r:embed="rId5">
            <a:alphaModFix/>
          </a:blip>
          <a:stretch>
            <a:fillRect/>
          </a:stretch>
        </p:blipFill>
        <p:spPr>
          <a:xfrm>
            <a:off x="6874500" y="1568785"/>
            <a:ext cx="5317501" cy="4984416"/>
          </a:xfrm>
          <a:prstGeom prst="rect">
            <a:avLst/>
          </a:prstGeom>
          <a:noFill/>
          <a:ln>
            <a:noFill/>
          </a:ln>
        </p:spPr>
      </p:pic>
      <p:pic>
        <p:nvPicPr>
          <p:cNvPr id="162" name="Google Shape;162;p17"/>
          <p:cNvPicPr preferRelativeResize="0"/>
          <p:nvPr/>
        </p:nvPicPr>
        <p:blipFill>
          <a:blip r:embed="rId6">
            <a:alphaModFix/>
          </a:blip>
          <a:stretch>
            <a:fillRect/>
          </a:stretch>
        </p:blipFill>
        <p:spPr>
          <a:xfrm>
            <a:off x="58000" y="6369897"/>
            <a:ext cx="2324675" cy="4881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8"/>
          <p:cNvSpPr/>
          <p:nvPr/>
        </p:nvSpPr>
        <p:spPr>
          <a:xfrm>
            <a:off x="775651" y="2682125"/>
            <a:ext cx="4968240" cy="3017520"/>
          </a:xfrm>
          <a:custGeom>
            <a:rect b="b" l="l" r="r" t="t"/>
            <a:pathLst>
              <a:path extrusionOk="0" h="6858000" w="12192000">
                <a:moveTo>
                  <a:pt x="0" y="0"/>
                </a:moveTo>
                <a:lnTo>
                  <a:pt x="12192000" y="0"/>
                </a:lnTo>
                <a:lnTo>
                  <a:pt x="12192000" y="6858000"/>
                </a:lnTo>
                <a:lnTo>
                  <a:pt x="0" y="6858000"/>
                </a:lnTo>
                <a:close/>
              </a:path>
            </a:pathLst>
          </a:custGeom>
          <a:solidFill>
            <a:srgbClr val="FFCA08"/>
          </a:solidFill>
          <a:ln>
            <a:noFill/>
          </a:ln>
        </p:spPr>
      </p:sp>
      <p:sp>
        <p:nvSpPr>
          <p:cNvPr id="168" name="Google Shape;168;p18"/>
          <p:cNvSpPr txBox="1"/>
          <p:nvPr/>
        </p:nvSpPr>
        <p:spPr>
          <a:xfrm>
            <a:off x="2214900" y="98925"/>
            <a:ext cx="7762200" cy="1447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400">
                <a:solidFill>
                  <a:schemeClr val="dk1"/>
                </a:solidFill>
                <a:latin typeface="Philosopher"/>
                <a:ea typeface="Philosopher"/>
                <a:cs typeface="Philosopher"/>
                <a:sym typeface="Philosopher"/>
              </a:rPr>
              <a:t>4. </a:t>
            </a:r>
            <a:r>
              <a:rPr b="1" lang="cs-CZ" sz="2400">
                <a:solidFill>
                  <a:schemeClr val="dk1"/>
                </a:solidFill>
                <a:latin typeface="Philosopher"/>
                <a:ea typeface="Philosopher"/>
                <a:cs typeface="Philosopher"/>
                <a:sym typeface="Philosopher"/>
              </a:rPr>
              <a:t>L'évolution du rôle des formateurs dans les environnements numériques (II)</a:t>
            </a:r>
            <a:endParaRPr b="1" i="0" sz="2400" u="none" cap="none" strike="noStrike">
              <a:solidFill>
                <a:schemeClr val="dk1"/>
              </a:solidFill>
              <a:latin typeface="Philosopher"/>
              <a:ea typeface="Philosopher"/>
              <a:cs typeface="Philosopher"/>
              <a:sym typeface="Philosopher"/>
            </a:endParaRPr>
          </a:p>
        </p:txBody>
      </p:sp>
      <p:grpSp>
        <p:nvGrpSpPr>
          <p:cNvPr id="169" name="Google Shape;169;p18"/>
          <p:cNvGrpSpPr/>
          <p:nvPr/>
        </p:nvGrpSpPr>
        <p:grpSpPr>
          <a:xfrm>
            <a:off x="5470061" y="1357172"/>
            <a:ext cx="1251984" cy="358200"/>
            <a:chOff x="5470062" y="1167647"/>
            <a:chExt cx="1251984" cy="358200"/>
          </a:xfrm>
        </p:grpSpPr>
        <p:sp>
          <p:nvSpPr>
            <p:cNvPr id="170" name="Google Shape;170;p18"/>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1" name="Google Shape;171;p18"/>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2" name="Google Shape;172;p18"/>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73" name="Google Shape;173;p18"/>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174" name="Google Shape;174;p18"/>
          <p:cNvSpPr txBox="1"/>
          <p:nvPr/>
        </p:nvSpPr>
        <p:spPr>
          <a:xfrm>
            <a:off x="733825" y="1806875"/>
            <a:ext cx="5063400" cy="4215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1500"/>
              </a:spcBef>
              <a:spcAft>
                <a:spcPts val="0"/>
              </a:spcAft>
              <a:buNone/>
            </a:pPr>
            <a:r>
              <a:t/>
            </a:r>
            <a:endParaRPr sz="2000">
              <a:solidFill>
                <a:schemeClr val="dk1"/>
              </a:solidFill>
              <a:latin typeface="Philosopher"/>
              <a:ea typeface="Philosopher"/>
              <a:cs typeface="Philosopher"/>
              <a:sym typeface="Philosopher"/>
            </a:endParaRPr>
          </a:p>
          <a:p>
            <a:pPr indent="-355600" lvl="0" marL="457200" rtl="0" algn="l">
              <a:lnSpc>
                <a:spcPct val="115000"/>
              </a:lnSpc>
              <a:spcBef>
                <a:spcPts val="1500"/>
              </a:spcBef>
              <a:spcAft>
                <a:spcPts val="0"/>
              </a:spcAft>
              <a:buClr>
                <a:schemeClr val="dk1"/>
              </a:buClr>
              <a:buSzPts val="2000"/>
              <a:buFont typeface="Philosopher"/>
              <a:buChar char="●"/>
            </a:pPr>
            <a:r>
              <a:rPr b="1" lang="cs-CZ" sz="2000">
                <a:solidFill>
                  <a:schemeClr val="dk1"/>
                </a:solidFill>
                <a:latin typeface="Philosopher"/>
                <a:ea typeface="Philosopher"/>
                <a:cs typeface="Philosopher"/>
                <a:sym typeface="Philosopher"/>
              </a:rPr>
              <a:t>Exercice d'autoréflexion (30 minutes)</a:t>
            </a:r>
            <a:endParaRPr b="1" sz="2000">
              <a:solidFill>
                <a:schemeClr val="dk1"/>
              </a:solidFill>
              <a:latin typeface="Philosopher"/>
              <a:ea typeface="Philosopher"/>
              <a:cs typeface="Philosopher"/>
              <a:sym typeface="Philosopher"/>
            </a:endParaRPr>
          </a:p>
          <a:p>
            <a:pPr indent="-355600" lvl="1" marL="914400" rtl="0" algn="l">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Résumez les points clés des discussions du forum.</a:t>
            </a:r>
            <a:endParaRPr sz="2000">
              <a:solidFill>
                <a:schemeClr val="dk1"/>
              </a:solidFill>
              <a:latin typeface="Philosopher"/>
              <a:ea typeface="Philosopher"/>
              <a:cs typeface="Philosopher"/>
              <a:sym typeface="Philosopher"/>
            </a:endParaRPr>
          </a:p>
          <a:p>
            <a:pPr indent="-355600" lvl="1" marL="914400" rtl="0" algn="l">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Réfléchissez à la manière dont vous pouvez intégrer l'évolution du rôle des formateurs dans vos propres pratiques d'enseignement.</a:t>
            </a:r>
            <a:endParaRPr sz="2000">
              <a:solidFill>
                <a:schemeClr val="dk1"/>
              </a:solidFill>
              <a:latin typeface="Philosopher"/>
              <a:ea typeface="Philosopher"/>
              <a:cs typeface="Philosopher"/>
              <a:sym typeface="Philosopher"/>
            </a:endParaRPr>
          </a:p>
        </p:txBody>
      </p:sp>
      <p:pic>
        <p:nvPicPr>
          <p:cNvPr id="175" name="Google Shape;175;p18"/>
          <p:cNvPicPr preferRelativeResize="0"/>
          <p:nvPr/>
        </p:nvPicPr>
        <p:blipFill>
          <a:blip r:embed="rId4">
            <a:alphaModFix/>
          </a:blip>
          <a:stretch>
            <a:fillRect/>
          </a:stretch>
        </p:blipFill>
        <p:spPr>
          <a:xfrm>
            <a:off x="5985950" y="2017875"/>
            <a:ext cx="5963001" cy="4405350"/>
          </a:xfrm>
          <a:prstGeom prst="rect">
            <a:avLst/>
          </a:prstGeom>
          <a:noFill/>
          <a:ln>
            <a:noFill/>
          </a:ln>
        </p:spPr>
      </p:pic>
      <p:pic>
        <p:nvPicPr>
          <p:cNvPr id="176" name="Google Shape;176;p18"/>
          <p:cNvPicPr preferRelativeResize="0"/>
          <p:nvPr/>
        </p:nvPicPr>
        <p:blipFill>
          <a:blip r:embed="rId5">
            <a:alphaModFix/>
          </a:blip>
          <a:stretch>
            <a:fillRect/>
          </a:stretch>
        </p:blipFill>
        <p:spPr>
          <a:xfrm>
            <a:off x="58000" y="6369897"/>
            <a:ext cx="2324675" cy="4881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9"/>
          <p:cNvSpPr txBox="1"/>
          <p:nvPr/>
        </p:nvSpPr>
        <p:spPr>
          <a:xfrm>
            <a:off x="2842050" y="55213"/>
            <a:ext cx="6507900" cy="1108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400">
                <a:solidFill>
                  <a:schemeClr val="dk1"/>
                </a:solidFill>
                <a:latin typeface="Philosopher"/>
                <a:ea typeface="Philosopher"/>
                <a:cs typeface="Philosopher"/>
                <a:sym typeface="Philosopher"/>
              </a:rPr>
              <a:t>5</a:t>
            </a:r>
            <a:r>
              <a:rPr b="1" lang="cs-CZ" sz="2400">
                <a:solidFill>
                  <a:schemeClr val="dk1"/>
                </a:solidFill>
                <a:latin typeface="Philosopher"/>
                <a:ea typeface="Philosopher"/>
                <a:cs typeface="Philosopher"/>
                <a:sym typeface="Philosopher"/>
              </a:rPr>
              <a:t>. </a:t>
            </a:r>
            <a:r>
              <a:rPr b="1" lang="cs-CZ" sz="2400">
                <a:solidFill>
                  <a:schemeClr val="dk1"/>
                </a:solidFill>
                <a:latin typeface="Philosopher"/>
                <a:ea typeface="Philosopher"/>
                <a:cs typeface="Philosopher"/>
                <a:sym typeface="Philosopher"/>
              </a:rPr>
              <a:t>Stratégies d'interaction numérique et de construction de communautés (I)</a:t>
            </a:r>
            <a:endParaRPr b="1" i="0" sz="2400" u="none" cap="none" strike="noStrike">
              <a:solidFill>
                <a:schemeClr val="dk1"/>
              </a:solidFill>
              <a:latin typeface="Philosopher"/>
              <a:ea typeface="Philosopher"/>
              <a:cs typeface="Philosopher"/>
              <a:sym typeface="Philosopher"/>
            </a:endParaRPr>
          </a:p>
        </p:txBody>
      </p:sp>
      <p:grpSp>
        <p:nvGrpSpPr>
          <p:cNvPr id="182" name="Google Shape;182;p19"/>
          <p:cNvGrpSpPr/>
          <p:nvPr/>
        </p:nvGrpSpPr>
        <p:grpSpPr>
          <a:xfrm>
            <a:off x="5470005" y="1088112"/>
            <a:ext cx="1251984" cy="377686"/>
            <a:chOff x="5470062" y="1167647"/>
            <a:chExt cx="1251984" cy="358200"/>
          </a:xfrm>
        </p:grpSpPr>
        <p:sp>
          <p:nvSpPr>
            <p:cNvPr id="183" name="Google Shape;183;p19"/>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4" name="Google Shape;184;p19"/>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5" name="Google Shape;185;p19"/>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86" name="Google Shape;186;p19"/>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187" name="Google Shape;187;p19"/>
          <p:cNvSpPr txBox="1"/>
          <p:nvPr/>
        </p:nvSpPr>
        <p:spPr>
          <a:xfrm>
            <a:off x="553100" y="1509650"/>
            <a:ext cx="11282400" cy="2330700"/>
          </a:xfrm>
          <a:prstGeom prst="rect">
            <a:avLst/>
          </a:prstGeom>
          <a:noFill/>
          <a:ln>
            <a:noFill/>
          </a:ln>
        </p:spPr>
        <p:txBody>
          <a:bodyPr anchorCtr="0" anchor="ctr" bIns="91425" lIns="91425" spcFirstLastPara="1" rIns="91425" wrap="square" tIns="91425">
            <a:noAutofit/>
          </a:bodyPr>
          <a:lstStyle/>
          <a:p>
            <a:pPr indent="-355600" lvl="0" marL="457200" rtl="0" algn="l">
              <a:lnSpc>
                <a:spcPct val="115000"/>
              </a:lnSpc>
              <a:spcBef>
                <a:spcPts val="1500"/>
              </a:spcBef>
              <a:spcAft>
                <a:spcPts val="0"/>
              </a:spcAft>
              <a:buClr>
                <a:schemeClr val="dk1"/>
              </a:buClr>
              <a:buSzPts val="2000"/>
              <a:buFont typeface="Philosopher"/>
              <a:buChar char="●"/>
            </a:pPr>
            <a:r>
              <a:rPr b="1" lang="cs-CZ" sz="2000">
                <a:solidFill>
                  <a:schemeClr val="dk1"/>
                </a:solidFill>
                <a:latin typeface="Philosopher"/>
                <a:ea typeface="Philosopher"/>
                <a:cs typeface="Philosopher"/>
                <a:sym typeface="Philosopher"/>
              </a:rPr>
              <a:t>Ressource 5 : articles et blogs (1 heure)</a:t>
            </a:r>
            <a:endParaRPr b="1" sz="2000">
              <a:solidFill>
                <a:schemeClr val="dk1"/>
              </a:solidFill>
              <a:latin typeface="Philosopher"/>
              <a:ea typeface="Philosopher"/>
              <a:cs typeface="Philosopher"/>
              <a:sym typeface="Philosopher"/>
            </a:endParaRPr>
          </a:p>
          <a:p>
            <a:pPr indent="-355600" lvl="1" marL="914400" rtl="0" algn="l">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Lisez un article qui examine les stratégies visant à favoriser l'interaction numérique et à créer un sentiment de communauté dans les environnements d'apprentissage en ligne.</a:t>
            </a:r>
            <a:endParaRPr sz="2000">
              <a:solidFill>
                <a:schemeClr val="dk1"/>
              </a:solidFill>
              <a:latin typeface="Philosopher"/>
              <a:ea typeface="Philosopher"/>
              <a:cs typeface="Philosopher"/>
              <a:sym typeface="Philosopher"/>
            </a:endParaRPr>
          </a:p>
          <a:p>
            <a:pPr indent="-355600" lvl="2" marL="1371600" rtl="0" algn="l">
              <a:lnSpc>
                <a:spcPct val="115000"/>
              </a:lnSpc>
              <a:spcBef>
                <a:spcPts val="0"/>
              </a:spcBef>
              <a:spcAft>
                <a:spcPts val="0"/>
              </a:spcAft>
              <a:buClr>
                <a:schemeClr val="dk1"/>
              </a:buClr>
              <a:buSzPts val="2000"/>
              <a:buFont typeface="Philosopher"/>
              <a:buChar char="■"/>
            </a:pPr>
            <a:r>
              <a:rPr lang="cs-CZ" sz="2000" u="sng">
                <a:solidFill>
                  <a:schemeClr val="hlink"/>
                </a:solidFill>
                <a:latin typeface="Philosopher"/>
                <a:ea typeface="Philosopher"/>
                <a:cs typeface="Philosopher"/>
                <a:sym typeface="Philosopher"/>
                <a:hlinkClick r:id="rId4"/>
              </a:rPr>
              <a:t>https://files.eric.ed.gov/fulltext/EJ1210946.pdf </a:t>
            </a:r>
            <a:endParaRPr sz="2000">
              <a:solidFill>
                <a:schemeClr val="dk1"/>
              </a:solidFill>
              <a:latin typeface="Philosopher"/>
              <a:ea typeface="Philosopher"/>
              <a:cs typeface="Philosopher"/>
              <a:sym typeface="Philosopher"/>
            </a:endParaRPr>
          </a:p>
          <a:p>
            <a:pPr indent="-355600" lvl="2" marL="1371600" rtl="0" algn="l">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Pour la traduction de l'article - essayez deeple.com </a:t>
            </a:r>
            <a:endParaRPr sz="2000">
              <a:solidFill>
                <a:schemeClr val="dk1"/>
              </a:solidFill>
              <a:latin typeface="Philosopher"/>
              <a:ea typeface="Philosopher"/>
              <a:cs typeface="Philosopher"/>
              <a:sym typeface="Philosopher"/>
            </a:endParaRPr>
          </a:p>
        </p:txBody>
      </p:sp>
      <p:sp>
        <p:nvSpPr>
          <p:cNvPr id="188" name="Google Shape;188;p19"/>
          <p:cNvSpPr/>
          <p:nvPr/>
        </p:nvSpPr>
        <p:spPr>
          <a:xfrm>
            <a:off x="0" y="3685150"/>
            <a:ext cx="12192000" cy="2331720"/>
          </a:xfrm>
          <a:custGeom>
            <a:rect b="b" l="l" r="r" t="t"/>
            <a:pathLst>
              <a:path extrusionOk="0" h="6858000" w="12192000">
                <a:moveTo>
                  <a:pt x="0" y="0"/>
                </a:moveTo>
                <a:lnTo>
                  <a:pt x="12192000" y="0"/>
                </a:lnTo>
                <a:lnTo>
                  <a:pt x="12192000" y="6858000"/>
                </a:lnTo>
                <a:lnTo>
                  <a:pt x="0" y="6858000"/>
                </a:lnTo>
                <a:close/>
              </a:path>
            </a:pathLst>
          </a:custGeom>
          <a:solidFill>
            <a:srgbClr val="FFCA08"/>
          </a:solidFill>
          <a:ln>
            <a:noFill/>
          </a:ln>
        </p:spPr>
      </p:sp>
      <p:sp>
        <p:nvSpPr>
          <p:cNvPr id="189" name="Google Shape;189;p19"/>
          <p:cNvSpPr txBox="1"/>
          <p:nvPr/>
        </p:nvSpPr>
        <p:spPr>
          <a:xfrm>
            <a:off x="336200" y="3627150"/>
            <a:ext cx="11716200" cy="2893800"/>
          </a:xfrm>
          <a:prstGeom prst="rect">
            <a:avLst/>
          </a:prstGeom>
          <a:noFill/>
          <a:ln>
            <a:noFill/>
          </a:ln>
        </p:spPr>
        <p:txBody>
          <a:bodyPr anchorCtr="0" anchor="t" bIns="91425" lIns="91425" spcFirstLastPara="1" rIns="91425" wrap="square" tIns="91425">
            <a:spAutoFit/>
          </a:bodyPr>
          <a:lstStyle/>
          <a:p>
            <a:pPr indent="0" lvl="0" marL="0" rtl="0" algn="ctr">
              <a:lnSpc>
                <a:spcPct val="86181"/>
              </a:lnSpc>
              <a:spcBef>
                <a:spcPts val="0"/>
              </a:spcBef>
              <a:spcAft>
                <a:spcPts val="0"/>
              </a:spcAft>
              <a:buClr>
                <a:schemeClr val="dk1"/>
              </a:buClr>
              <a:buSzPts val="1100"/>
              <a:buFont typeface="Arial"/>
              <a:buNone/>
            </a:pPr>
            <a:r>
              <a:rPr b="1" lang="cs-CZ" sz="1600">
                <a:solidFill>
                  <a:schemeClr val="dk1"/>
                </a:solidFill>
                <a:latin typeface="Philosopher"/>
                <a:ea typeface="Philosopher"/>
                <a:cs typeface="Philosopher"/>
                <a:sym typeface="Philosopher"/>
              </a:rPr>
              <a:t>"Enseigner à se connecter : Stratégies de création de communautés pour la classe virtuelle"</a:t>
            </a:r>
            <a:endParaRPr b="1" sz="1600">
              <a:solidFill>
                <a:schemeClr val="dk1"/>
              </a:solidFill>
              <a:latin typeface="Philosopher"/>
              <a:ea typeface="Philosopher"/>
              <a:cs typeface="Philosopher"/>
              <a:sym typeface="Philosopher"/>
            </a:endParaRPr>
          </a:p>
          <a:p>
            <a:pPr indent="0" lvl="0" marL="0" rtl="0" algn="ctr">
              <a:lnSpc>
                <a:spcPct val="86181"/>
              </a:lnSpc>
              <a:spcBef>
                <a:spcPts val="0"/>
              </a:spcBef>
              <a:spcAft>
                <a:spcPts val="0"/>
              </a:spcAft>
              <a:buClr>
                <a:schemeClr val="dk1"/>
              </a:buClr>
              <a:buSzPts val="1100"/>
              <a:buFont typeface="Arial"/>
              <a:buNone/>
            </a:pPr>
            <a:r>
              <a:rPr b="1" i="1" lang="cs-CZ" sz="1600">
                <a:solidFill>
                  <a:schemeClr val="dk1"/>
                </a:solidFill>
                <a:latin typeface="Philosopher"/>
                <a:ea typeface="Philosopher"/>
                <a:cs typeface="Philosopher"/>
                <a:sym typeface="Philosopher"/>
              </a:rPr>
              <a:t>Sharla Berry, Université luthérienne de Californie</a:t>
            </a:r>
            <a:endParaRPr b="1" i="1" sz="1600">
              <a:solidFill>
                <a:schemeClr val="dk1"/>
              </a:solidFill>
              <a:latin typeface="Philosopher"/>
              <a:ea typeface="Philosopher"/>
              <a:cs typeface="Philosopher"/>
              <a:sym typeface="Philosopher"/>
            </a:endParaRPr>
          </a:p>
          <a:p>
            <a:pPr indent="0" lvl="0" marL="0" rtl="0" algn="l">
              <a:lnSpc>
                <a:spcPct val="86181"/>
              </a:lnSpc>
              <a:spcBef>
                <a:spcPts val="0"/>
              </a:spcBef>
              <a:spcAft>
                <a:spcPts val="0"/>
              </a:spcAft>
              <a:buClr>
                <a:schemeClr val="dk1"/>
              </a:buClr>
              <a:buSzPts val="1100"/>
              <a:buFont typeface="Arial"/>
              <a:buNone/>
            </a:pPr>
            <a:r>
              <a:t/>
            </a:r>
            <a:endParaRPr b="1" sz="1600">
              <a:solidFill>
                <a:schemeClr val="dk1"/>
              </a:solidFill>
              <a:latin typeface="Philosopher"/>
              <a:ea typeface="Philosopher"/>
              <a:cs typeface="Philosopher"/>
              <a:sym typeface="Philosopher"/>
            </a:endParaRPr>
          </a:p>
          <a:p>
            <a:pPr indent="0" lvl="0" marL="0" rtl="0" algn="l">
              <a:lnSpc>
                <a:spcPct val="86181"/>
              </a:lnSpc>
              <a:spcBef>
                <a:spcPts val="0"/>
              </a:spcBef>
              <a:spcAft>
                <a:spcPts val="0"/>
              </a:spcAft>
              <a:buClr>
                <a:schemeClr val="dk1"/>
              </a:buClr>
              <a:buSzPts val="1100"/>
              <a:buFont typeface="Arial"/>
              <a:buNone/>
            </a:pPr>
            <a:r>
              <a:rPr lang="cs-CZ" sz="1600">
                <a:solidFill>
                  <a:schemeClr val="dk1"/>
                </a:solidFill>
                <a:latin typeface="Philosopher"/>
                <a:ea typeface="Philosopher"/>
                <a:cs typeface="Philosopher"/>
                <a:sym typeface="Philosopher"/>
              </a:rPr>
              <a:t>RÉSUMÉ : </a:t>
            </a:r>
            <a:r>
              <a:rPr i="1" lang="cs-CZ" sz="1600">
                <a:solidFill>
                  <a:schemeClr val="dk1"/>
                </a:solidFill>
                <a:latin typeface="Philosopher"/>
                <a:ea typeface="Philosopher"/>
                <a:cs typeface="Philosopher"/>
                <a:sym typeface="Philosopher"/>
              </a:rPr>
              <a:t>Le sentiment d'appartenance à une communauté est essentiel à l'engagement et à la satisfaction des étudiants. Cependant, de nombreux étudiants ont du mal à établir des liens dans les programmes en ligne. S'appuyant sur des entretiens avec 13 enseignants, cet article explore les stratégies qu'ils utilisent pour aider les étudiants à développer un sentiment de communauté dans les classes virtuelles synchrones. Quatre stratégies pour créer une communauté en ligne sont identifiées : tendre souvent la main aux étudiants, limiter le temps passé à donner des cours, utiliser la vidéo et le chat comme moyens d'impliquer les étudiants, et permettre d'utiliser le temps de classe pour des mises à jour personnelles et professionnelles.</a:t>
            </a:r>
            <a:endParaRPr i="1" sz="1600">
              <a:solidFill>
                <a:schemeClr val="dk1"/>
              </a:solidFill>
              <a:latin typeface="Philosopher"/>
              <a:ea typeface="Philosopher"/>
              <a:cs typeface="Philosopher"/>
              <a:sym typeface="Philosopher"/>
            </a:endParaRPr>
          </a:p>
          <a:p>
            <a:pPr indent="0" lvl="0" marL="0" rtl="0" algn="l">
              <a:lnSpc>
                <a:spcPct val="86181"/>
              </a:lnSpc>
              <a:spcBef>
                <a:spcPts val="0"/>
              </a:spcBef>
              <a:spcAft>
                <a:spcPts val="0"/>
              </a:spcAft>
              <a:buClr>
                <a:schemeClr val="dk1"/>
              </a:buClr>
              <a:buSzPts val="1100"/>
              <a:buFont typeface="Arial"/>
              <a:buNone/>
            </a:pPr>
            <a:r>
              <a:t/>
            </a:r>
            <a:endParaRPr b="1" sz="1600">
              <a:solidFill>
                <a:schemeClr val="dk1"/>
              </a:solidFill>
              <a:latin typeface="Philosopher"/>
              <a:ea typeface="Philosopher"/>
              <a:cs typeface="Philosopher"/>
              <a:sym typeface="Philosopher"/>
            </a:endParaRPr>
          </a:p>
          <a:p>
            <a:pPr indent="0" lvl="0" marL="0" rtl="0" algn="l">
              <a:lnSpc>
                <a:spcPct val="86181"/>
              </a:lnSpc>
              <a:spcBef>
                <a:spcPts val="0"/>
              </a:spcBef>
              <a:spcAft>
                <a:spcPts val="0"/>
              </a:spcAft>
              <a:buNone/>
            </a:pPr>
            <a:r>
              <a:t/>
            </a:r>
            <a:endParaRPr b="1" sz="1600">
              <a:solidFill>
                <a:schemeClr val="dk1"/>
              </a:solidFill>
              <a:latin typeface="Philosopher"/>
              <a:ea typeface="Philosopher"/>
              <a:cs typeface="Philosopher"/>
              <a:sym typeface="Philosopher"/>
            </a:endParaRPr>
          </a:p>
        </p:txBody>
      </p:sp>
      <p:pic>
        <p:nvPicPr>
          <p:cNvPr id="190" name="Google Shape;190;p19"/>
          <p:cNvPicPr preferRelativeResize="0"/>
          <p:nvPr/>
        </p:nvPicPr>
        <p:blipFill>
          <a:blip r:embed="rId5">
            <a:alphaModFix/>
          </a:blip>
          <a:stretch>
            <a:fillRect/>
          </a:stretch>
        </p:blipFill>
        <p:spPr>
          <a:xfrm>
            <a:off x="58000" y="6369897"/>
            <a:ext cx="2324675" cy="4881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0"/>
          <p:cNvSpPr txBox="1"/>
          <p:nvPr/>
        </p:nvSpPr>
        <p:spPr>
          <a:xfrm>
            <a:off x="2842050" y="55213"/>
            <a:ext cx="6507900" cy="1108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400">
                <a:solidFill>
                  <a:schemeClr val="dk1"/>
                </a:solidFill>
                <a:latin typeface="Philosopher"/>
                <a:ea typeface="Philosopher"/>
                <a:cs typeface="Philosopher"/>
                <a:sym typeface="Philosopher"/>
              </a:rPr>
              <a:t>5. </a:t>
            </a:r>
            <a:r>
              <a:rPr b="1" lang="cs-CZ" sz="2400">
                <a:solidFill>
                  <a:schemeClr val="dk1"/>
                </a:solidFill>
                <a:latin typeface="Philosopher"/>
                <a:ea typeface="Philosopher"/>
                <a:cs typeface="Philosopher"/>
                <a:sym typeface="Philosopher"/>
              </a:rPr>
              <a:t>Stratégies d'interaction numérique et de création de communautés (II)</a:t>
            </a:r>
            <a:endParaRPr b="1" i="0" sz="2400" u="none" cap="none" strike="noStrike">
              <a:solidFill>
                <a:schemeClr val="dk1"/>
              </a:solidFill>
              <a:latin typeface="Philosopher"/>
              <a:ea typeface="Philosopher"/>
              <a:cs typeface="Philosopher"/>
              <a:sym typeface="Philosopher"/>
            </a:endParaRPr>
          </a:p>
        </p:txBody>
      </p:sp>
      <p:grpSp>
        <p:nvGrpSpPr>
          <p:cNvPr id="196" name="Google Shape;196;p20"/>
          <p:cNvGrpSpPr/>
          <p:nvPr/>
        </p:nvGrpSpPr>
        <p:grpSpPr>
          <a:xfrm>
            <a:off x="5469905" y="1011087"/>
            <a:ext cx="1251984" cy="377686"/>
            <a:chOff x="5470062" y="1167647"/>
            <a:chExt cx="1251984" cy="358200"/>
          </a:xfrm>
        </p:grpSpPr>
        <p:sp>
          <p:nvSpPr>
            <p:cNvPr id="197" name="Google Shape;197;p20"/>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8" name="Google Shape;198;p20"/>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9" name="Google Shape;199;p20"/>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00" name="Google Shape;200;p20"/>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201" name="Google Shape;201;p20"/>
          <p:cNvSpPr txBox="1"/>
          <p:nvPr/>
        </p:nvSpPr>
        <p:spPr>
          <a:xfrm>
            <a:off x="454700" y="1528750"/>
            <a:ext cx="11282400" cy="43731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1500"/>
              </a:spcBef>
              <a:spcAft>
                <a:spcPts val="0"/>
              </a:spcAft>
              <a:buNone/>
            </a:pPr>
            <a:r>
              <a:t/>
            </a:r>
            <a:endParaRPr sz="2000">
              <a:solidFill>
                <a:schemeClr val="dk1"/>
              </a:solidFill>
              <a:latin typeface="Philosopher"/>
              <a:ea typeface="Philosopher"/>
              <a:cs typeface="Philosopher"/>
              <a:sym typeface="Philosopher"/>
            </a:endParaRPr>
          </a:p>
          <a:p>
            <a:pPr indent="-355600" lvl="1" marL="914400" marR="0" rtl="0" algn="l">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Explorer des techniques telles que :</a:t>
            </a:r>
            <a:endParaRPr sz="2000">
              <a:solidFill>
                <a:schemeClr val="dk1"/>
              </a:solidFill>
              <a:latin typeface="Philosopher"/>
              <a:ea typeface="Philosopher"/>
              <a:cs typeface="Philosopher"/>
              <a:sym typeface="Philosopher"/>
            </a:endParaRPr>
          </a:p>
          <a:p>
            <a:pPr indent="0" lvl="0" marL="914400" marR="0" rtl="0" algn="l">
              <a:lnSpc>
                <a:spcPct val="115000"/>
              </a:lnSpc>
              <a:spcBef>
                <a:spcPts val="0"/>
              </a:spcBef>
              <a:spcAft>
                <a:spcPts val="0"/>
              </a:spcAft>
              <a:buNone/>
            </a:pPr>
            <a:r>
              <a:t/>
            </a:r>
            <a:endParaRPr sz="2000">
              <a:solidFill>
                <a:schemeClr val="dk1"/>
              </a:solidFill>
              <a:latin typeface="Philosopher"/>
              <a:ea typeface="Philosopher"/>
              <a:cs typeface="Philosopher"/>
              <a:sym typeface="Philosopher"/>
            </a:endParaRPr>
          </a:p>
          <a:p>
            <a:pPr indent="0" lvl="0" marL="0" marR="0" rtl="0" algn="l">
              <a:lnSpc>
                <a:spcPct val="115000"/>
              </a:lnSpc>
              <a:spcBef>
                <a:spcPts val="0"/>
              </a:spcBef>
              <a:spcAft>
                <a:spcPts val="0"/>
              </a:spcAft>
              <a:buNone/>
            </a:pPr>
            <a:r>
              <a:t/>
            </a:r>
            <a:endParaRPr sz="2000">
              <a:solidFill>
                <a:schemeClr val="dk1"/>
              </a:solidFill>
              <a:latin typeface="Philosopher"/>
              <a:ea typeface="Philosopher"/>
              <a:cs typeface="Philosopher"/>
              <a:sym typeface="Philosopher"/>
            </a:endParaRPr>
          </a:p>
          <a:p>
            <a:pPr indent="0" lvl="0" marL="0" marR="0" rtl="0" algn="l">
              <a:lnSpc>
                <a:spcPct val="115000"/>
              </a:lnSpc>
              <a:spcBef>
                <a:spcPts val="0"/>
              </a:spcBef>
              <a:spcAft>
                <a:spcPts val="0"/>
              </a:spcAft>
              <a:buNone/>
            </a:pPr>
            <a:r>
              <a:t/>
            </a:r>
            <a:endParaRPr sz="2000">
              <a:solidFill>
                <a:schemeClr val="dk1"/>
              </a:solidFill>
              <a:latin typeface="Philosopher"/>
              <a:ea typeface="Philosopher"/>
              <a:cs typeface="Philosopher"/>
              <a:sym typeface="Philosopher"/>
            </a:endParaRPr>
          </a:p>
          <a:p>
            <a:pPr indent="0" lvl="0" marL="0" marR="0" rtl="0" algn="l">
              <a:lnSpc>
                <a:spcPct val="115000"/>
              </a:lnSpc>
              <a:spcBef>
                <a:spcPts val="0"/>
              </a:spcBef>
              <a:spcAft>
                <a:spcPts val="0"/>
              </a:spcAft>
              <a:buNone/>
            </a:pPr>
            <a:r>
              <a:t/>
            </a:r>
            <a:endParaRPr sz="2000">
              <a:solidFill>
                <a:schemeClr val="dk1"/>
              </a:solidFill>
              <a:latin typeface="Philosopher"/>
              <a:ea typeface="Philosopher"/>
              <a:cs typeface="Philosopher"/>
              <a:sym typeface="Philosopher"/>
            </a:endParaRPr>
          </a:p>
          <a:p>
            <a:pPr indent="0" lvl="0" marL="0" marR="0" rtl="0" algn="l">
              <a:lnSpc>
                <a:spcPct val="115000"/>
              </a:lnSpc>
              <a:spcBef>
                <a:spcPts val="0"/>
              </a:spcBef>
              <a:spcAft>
                <a:spcPts val="0"/>
              </a:spcAft>
              <a:buNone/>
            </a:pPr>
            <a:r>
              <a:t/>
            </a:r>
            <a:endParaRPr sz="2000">
              <a:solidFill>
                <a:schemeClr val="dk1"/>
              </a:solidFill>
              <a:latin typeface="Philosopher"/>
              <a:ea typeface="Philosopher"/>
              <a:cs typeface="Philosopher"/>
              <a:sym typeface="Philosopher"/>
            </a:endParaRPr>
          </a:p>
          <a:p>
            <a:pPr indent="0" lvl="0" marL="0" marR="0" rtl="0" algn="l">
              <a:lnSpc>
                <a:spcPct val="115000"/>
              </a:lnSpc>
              <a:spcBef>
                <a:spcPts val="0"/>
              </a:spcBef>
              <a:spcAft>
                <a:spcPts val="0"/>
              </a:spcAft>
              <a:buNone/>
            </a:pPr>
            <a:r>
              <a:t/>
            </a:r>
            <a:endParaRPr sz="2000">
              <a:solidFill>
                <a:schemeClr val="dk1"/>
              </a:solidFill>
              <a:latin typeface="Philosopher"/>
              <a:ea typeface="Philosopher"/>
              <a:cs typeface="Philosopher"/>
              <a:sym typeface="Philosopher"/>
            </a:endParaRPr>
          </a:p>
          <a:p>
            <a:pPr indent="0" lvl="0" marL="0" marR="0" rtl="0" algn="l">
              <a:lnSpc>
                <a:spcPct val="115000"/>
              </a:lnSpc>
              <a:spcBef>
                <a:spcPts val="0"/>
              </a:spcBef>
              <a:spcAft>
                <a:spcPts val="0"/>
              </a:spcAft>
              <a:buNone/>
            </a:pPr>
            <a:r>
              <a:rPr lang="cs-CZ" sz="2000">
                <a:solidFill>
                  <a:schemeClr val="dk1"/>
                </a:solidFill>
                <a:latin typeface="Philosopher"/>
                <a:ea typeface="Philosopher"/>
                <a:cs typeface="Philosopher"/>
                <a:sym typeface="Philosopher"/>
              </a:rPr>
              <a:t>Obtenez des conseils et des idées pratiques :</a:t>
            </a:r>
            <a:endParaRPr sz="2000">
              <a:solidFill>
                <a:schemeClr val="dk1"/>
              </a:solidFill>
              <a:latin typeface="Philosopher"/>
              <a:ea typeface="Philosopher"/>
              <a:cs typeface="Philosopher"/>
              <a:sym typeface="Philosopher"/>
            </a:endParaRPr>
          </a:p>
          <a:p>
            <a:pPr indent="-355600" lvl="2" marL="1371600" marR="0" rtl="0" algn="l">
              <a:lnSpc>
                <a:spcPct val="115000"/>
              </a:lnSpc>
              <a:spcBef>
                <a:spcPts val="0"/>
              </a:spcBef>
              <a:spcAft>
                <a:spcPts val="0"/>
              </a:spcAft>
              <a:buClr>
                <a:schemeClr val="dk1"/>
              </a:buClr>
              <a:buSzPts val="2000"/>
              <a:buFont typeface="Philosopher"/>
              <a:buChar char="■"/>
            </a:pPr>
            <a:r>
              <a:rPr lang="cs-CZ" sz="2000" u="sng">
                <a:solidFill>
                  <a:schemeClr val="hlink"/>
                </a:solidFill>
                <a:latin typeface="Philosopher"/>
                <a:ea typeface="Philosopher"/>
                <a:cs typeface="Philosopher"/>
                <a:sym typeface="Philosopher"/>
                <a:hlinkClick r:id="rId4"/>
              </a:rPr>
              <a:t>https://kpcrossacademy.org/building-community-in-online-courses/</a:t>
            </a:r>
            <a:r>
              <a:rPr lang="cs-CZ" sz="2000">
                <a:solidFill>
                  <a:schemeClr val="dk1"/>
                </a:solidFill>
                <a:latin typeface="Philosopher"/>
                <a:ea typeface="Philosopher"/>
                <a:cs typeface="Philosopher"/>
                <a:sym typeface="Philosopher"/>
              </a:rPr>
              <a:t> ;</a:t>
            </a:r>
            <a:endParaRPr sz="2000">
              <a:solidFill>
                <a:schemeClr val="dk1"/>
              </a:solidFill>
              <a:latin typeface="Philosopher"/>
              <a:ea typeface="Philosopher"/>
              <a:cs typeface="Philosopher"/>
              <a:sym typeface="Philosopher"/>
            </a:endParaRPr>
          </a:p>
          <a:p>
            <a:pPr indent="-355600" lvl="2" marL="1371600" marR="0" rtl="0" algn="l">
              <a:lnSpc>
                <a:spcPct val="115000"/>
              </a:lnSpc>
              <a:spcBef>
                <a:spcPts val="0"/>
              </a:spcBef>
              <a:spcAft>
                <a:spcPts val="0"/>
              </a:spcAft>
              <a:buClr>
                <a:schemeClr val="dk1"/>
              </a:buClr>
              <a:buSzPts val="2000"/>
              <a:buFont typeface="Philosopher"/>
              <a:buChar char="■"/>
            </a:pPr>
            <a:r>
              <a:rPr lang="cs-CZ" sz="2000" u="sng">
                <a:solidFill>
                  <a:schemeClr val="hlink"/>
                </a:solidFill>
                <a:latin typeface="Philosopher"/>
                <a:ea typeface="Philosopher"/>
                <a:cs typeface="Philosopher"/>
                <a:sym typeface="Philosopher"/>
                <a:hlinkClick r:id="rId5"/>
              </a:rPr>
              <a:t>https://ecampusontario.pressbooks.pub/aguideforbusyeducators/chapter/cultivating-community-building-in-online-learning-environments/</a:t>
            </a:r>
            <a:r>
              <a:rPr lang="cs-CZ" sz="2000">
                <a:solidFill>
                  <a:schemeClr val="dk1"/>
                </a:solidFill>
                <a:latin typeface="Philosopher"/>
                <a:ea typeface="Philosopher"/>
                <a:cs typeface="Philosopher"/>
                <a:sym typeface="Philosopher"/>
              </a:rPr>
              <a:t> </a:t>
            </a:r>
            <a:endParaRPr sz="2000">
              <a:solidFill>
                <a:schemeClr val="dk1"/>
              </a:solidFill>
              <a:latin typeface="Philosopher"/>
              <a:ea typeface="Philosopher"/>
              <a:cs typeface="Philosopher"/>
              <a:sym typeface="Philosopher"/>
            </a:endParaRPr>
          </a:p>
          <a:p>
            <a:pPr indent="-355600" lvl="2" marL="1371600" marR="0" rtl="0" algn="l">
              <a:lnSpc>
                <a:spcPct val="115000"/>
              </a:lnSpc>
              <a:spcBef>
                <a:spcPts val="0"/>
              </a:spcBef>
              <a:spcAft>
                <a:spcPts val="1000"/>
              </a:spcAft>
              <a:buClr>
                <a:schemeClr val="dk1"/>
              </a:buClr>
              <a:buSzPts val="2000"/>
              <a:buFont typeface="Philosopher"/>
              <a:buChar char="■"/>
            </a:pPr>
            <a:r>
              <a:rPr lang="cs-CZ" sz="2000" u="sng">
                <a:solidFill>
                  <a:schemeClr val="hlink"/>
                </a:solidFill>
                <a:latin typeface="Philosopher"/>
                <a:ea typeface="Philosopher"/>
                <a:cs typeface="Philosopher"/>
                <a:sym typeface="Philosopher"/>
                <a:hlinkClick r:id="rId6"/>
              </a:rPr>
              <a:t>https://www.learnworlds.com/build-online-learning-community/</a:t>
            </a:r>
            <a:r>
              <a:rPr lang="cs-CZ" sz="2000">
                <a:solidFill>
                  <a:schemeClr val="dk1"/>
                </a:solidFill>
                <a:latin typeface="Philosopher"/>
                <a:ea typeface="Philosopher"/>
                <a:cs typeface="Philosopher"/>
                <a:sym typeface="Philosopher"/>
              </a:rPr>
              <a:t> </a:t>
            </a:r>
            <a:endParaRPr sz="2000">
              <a:solidFill>
                <a:schemeClr val="dk1"/>
              </a:solidFill>
              <a:latin typeface="Philosopher"/>
              <a:ea typeface="Philosopher"/>
              <a:cs typeface="Philosopher"/>
              <a:sym typeface="Philosopher"/>
            </a:endParaRPr>
          </a:p>
        </p:txBody>
      </p:sp>
      <p:sp>
        <p:nvSpPr>
          <p:cNvPr id="202" name="Google Shape;202;p20"/>
          <p:cNvSpPr txBox="1"/>
          <p:nvPr/>
        </p:nvSpPr>
        <p:spPr>
          <a:xfrm>
            <a:off x="2504758" y="2732634"/>
            <a:ext cx="14820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lang="cs-CZ" sz="2400">
                <a:solidFill>
                  <a:schemeClr val="dk2"/>
                </a:solidFill>
                <a:latin typeface="Philosopher"/>
                <a:ea typeface="Philosopher"/>
                <a:cs typeface="Philosopher"/>
                <a:sym typeface="Philosopher"/>
              </a:rPr>
              <a:t>Forums de discussion</a:t>
            </a:r>
            <a:endParaRPr>
              <a:solidFill>
                <a:schemeClr val="dk2"/>
              </a:solidFill>
            </a:endParaRPr>
          </a:p>
        </p:txBody>
      </p:sp>
      <p:sp>
        <p:nvSpPr>
          <p:cNvPr id="203" name="Google Shape;203;p20"/>
          <p:cNvSpPr/>
          <p:nvPr/>
        </p:nvSpPr>
        <p:spPr>
          <a:xfrm>
            <a:off x="1253251" y="2529850"/>
            <a:ext cx="1251489" cy="1218350"/>
          </a:xfrm>
          <a:custGeom>
            <a:rect b="b" l="l" r="r" t="t"/>
            <a:pathLst>
              <a:path extrusionOk="0" h="779744" w="779744">
                <a:moveTo>
                  <a:pt x="0" y="0"/>
                </a:moveTo>
                <a:lnTo>
                  <a:pt x="779744" y="0"/>
                </a:lnTo>
                <a:lnTo>
                  <a:pt x="779744" y="779745"/>
                </a:lnTo>
                <a:lnTo>
                  <a:pt x="0" y="779745"/>
                </a:lnTo>
                <a:lnTo>
                  <a:pt x="0" y="0"/>
                </a:lnTo>
                <a:close/>
              </a:path>
            </a:pathLst>
          </a:custGeom>
          <a:blipFill rotWithShape="1">
            <a:blip r:embed="rId7">
              <a:alphaModFix/>
            </a:blip>
            <a:stretch>
              <a:fillRect b="0" l="0" r="0" t="0"/>
            </a:stretch>
          </a:blipFill>
          <a:ln>
            <a:noFill/>
          </a:ln>
        </p:spPr>
      </p:sp>
      <p:sp>
        <p:nvSpPr>
          <p:cNvPr id="204" name="Google Shape;204;p20"/>
          <p:cNvSpPr txBox="1"/>
          <p:nvPr/>
        </p:nvSpPr>
        <p:spPr>
          <a:xfrm>
            <a:off x="5897700" y="2732600"/>
            <a:ext cx="16176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lang="cs-CZ" sz="2400">
                <a:solidFill>
                  <a:schemeClr val="dk2"/>
                </a:solidFill>
                <a:latin typeface="Philosopher"/>
                <a:ea typeface="Philosopher"/>
                <a:cs typeface="Philosopher"/>
                <a:sym typeface="Philosopher"/>
              </a:rPr>
              <a:t>Rencontres virtuelles</a:t>
            </a:r>
            <a:endParaRPr>
              <a:solidFill>
                <a:schemeClr val="dk2"/>
              </a:solidFill>
            </a:endParaRPr>
          </a:p>
        </p:txBody>
      </p:sp>
      <p:sp>
        <p:nvSpPr>
          <p:cNvPr id="205" name="Google Shape;205;p20"/>
          <p:cNvSpPr txBox="1"/>
          <p:nvPr/>
        </p:nvSpPr>
        <p:spPr>
          <a:xfrm>
            <a:off x="9593296" y="2732663"/>
            <a:ext cx="2143800" cy="8127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lang="cs-CZ" sz="2400">
                <a:solidFill>
                  <a:schemeClr val="dk2"/>
                </a:solidFill>
                <a:latin typeface="Philosopher"/>
                <a:ea typeface="Philosopher"/>
                <a:cs typeface="Philosopher"/>
                <a:sym typeface="Philosopher"/>
              </a:rPr>
              <a:t>Projets de collaboration</a:t>
            </a:r>
            <a:endParaRPr>
              <a:solidFill>
                <a:schemeClr val="dk2"/>
              </a:solidFill>
            </a:endParaRPr>
          </a:p>
        </p:txBody>
      </p:sp>
      <p:sp>
        <p:nvSpPr>
          <p:cNvPr id="206" name="Google Shape;206;p20"/>
          <p:cNvSpPr/>
          <p:nvPr/>
        </p:nvSpPr>
        <p:spPr>
          <a:xfrm>
            <a:off x="8115179" y="2412630"/>
            <a:ext cx="1329246" cy="1452728"/>
          </a:xfrm>
          <a:custGeom>
            <a:rect b="b" l="l" r="r" t="t"/>
            <a:pathLst>
              <a:path extrusionOk="0" h="1452728" w="1329246">
                <a:moveTo>
                  <a:pt x="0" y="0"/>
                </a:moveTo>
                <a:lnTo>
                  <a:pt x="1329246" y="0"/>
                </a:lnTo>
                <a:lnTo>
                  <a:pt x="1329246" y="1452728"/>
                </a:lnTo>
                <a:lnTo>
                  <a:pt x="0" y="1452728"/>
                </a:lnTo>
                <a:lnTo>
                  <a:pt x="0" y="0"/>
                </a:lnTo>
                <a:close/>
              </a:path>
            </a:pathLst>
          </a:custGeom>
          <a:blipFill rotWithShape="1">
            <a:blip r:embed="rId8">
              <a:alphaModFix/>
            </a:blip>
            <a:stretch>
              <a:fillRect b="0" l="0" r="0" t="0"/>
            </a:stretch>
          </a:blipFill>
          <a:ln>
            <a:noFill/>
          </a:ln>
        </p:spPr>
      </p:sp>
      <p:sp>
        <p:nvSpPr>
          <p:cNvPr id="207" name="Google Shape;207;p20"/>
          <p:cNvSpPr/>
          <p:nvPr/>
        </p:nvSpPr>
        <p:spPr>
          <a:xfrm>
            <a:off x="4812313" y="2529488"/>
            <a:ext cx="1039909" cy="1218986"/>
          </a:xfrm>
          <a:custGeom>
            <a:rect b="b" l="l" r="r" t="t"/>
            <a:pathLst>
              <a:path extrusionOk="0" h="981075" w="777502">
                <a:moveTo>
                  <a:pt x="0" y="0"/>
                </a:moveTo>
                <a:lnTo>
                  <a:pt x="777502" y="0"/>
                </a:lnTo>
                <a:lnTo>
                  <a:pt x="777502" y="981075"/>
                </a:lnTo>
                <a:lnTo>
                  <a:pt x="0" y="981075"/>
                </a:lnTo>
                <a:lnTo>
                  <a:pt x="0" y="0"/>
                </a:lnTo>
                <a:close/>
              </a:path>
            </a:pathLst>
          </a:custGeom>
          <a:blipFill rotWithShape="1">
            <a:blip r:embed="rId9">
              <a:alphaModFix/>
            </a:blip>
            <a:stretch>
              <a:fillRect b="0" l="0" r="0" t="0"/>
            </a:stretch>
          </a:blipFill>
          <a:ln>
            <a:noFill/>
          </a:ln>
        </p:spPr>
      </p:sp>
      <p:pic>
        <p:nvPicPr>
          <p:cNvPr id="208" name="Google Shape;208;p20"/>
          <p:cNvPicPr preferRelativeResize="0"/>
          <p:nvPr/>
        </p:nvPicPr>
        <p:blipFill>
          <a:blip r:embed="rId10">
            <a:alphaModFix/>
          </a:blip>
          <a:stretch>
            <a:fillRect/>
          </a:stretch>
        </p:blipFill>
        <p:spPr>
          <a:xfrm>
            <a:off x="58000" y="6369897"/>
            <a:ext cx="2324675" cy="4881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21"/>
          <p:cNvPicPr preferRelativeResize="0"/>
          <p:nvPr/>
        </p:nvPicPr>
        <p:blipFill>
          <a:blip r:embed="rId3">
            <a:alphaModFix/>
          </a:blip>
          <a:stretch>
            <a:fillRect/>
          </a:stretch>
        </p:blipFill>
        <p:spPr>
          <a:xfrm>
            <a:off x="0" y="110425"/>
            <a:ext cx="12192000" cy="6747574"/>
          </a:xfrm>
          <a:prstGeom prst="rect">
            <a:avLst/>
          </a:prstGeom>
          <a:noFill/>
          <a:ln>
            <a:noFill/>
          </a:ln>
        </p:spPr>
      </p:pic>
      <p:sp>
        <p:nvSpPr>
          <p:cNvPr id="214" name="Google Shape;214;p21"/>
          <p:cNvSpPr/>
          <p:nvPr/>
        </p:nvSpPr>
        <p:spPr>
          <a:xfrm>
            <a:off x="5193275" y="2730600"/>
            <a:ext cx="5791200" cy="2931795"/>
          </a:xfrm>
          <a:custGeom>
            <a:rect b="b" l="l" r="r" t="t"/>
            <a:pathLst>
              <a:path extrusionOk="0" h="6858000" w="12192000">
                <a:moveTo>
                  <a:pt x="0" y="0"/>
                </a:moveTo>
                <a:lnTo>
                  <a:pt x="12192000" y="0"/>
                </a:lnTo>
                <a:lnTo>
                  <a:pt x="12192000" y="6858000"/>
                </a:lnTo>
                <a:lnTo>
                  <a:pt x="0" y="6858000"/>
                </a:lnTo>
                <a:close/>
              </a:path>
            </a:pathLst>
          </a:custGeom>
          <a:solidFill>
            <a:srgbClr val="FFCA08"/>
          </a:solidFill>
          <a:ln>
            <a:noFill/>
          </a:ln>
        </p:spPr>
      </p:sp>
      <p:sp>
        <p:nvSpPr>
          <p:cNvPr id="215" name="Google Shape;215;p21"/>
          <p:cNvSpPr txBox="1"/>
          <p:nvPr/>
        </p:nvSpPr>
        <p:spPr>
          <a:xfrm>
            <a:off x="2469000" y="446425"/>
            <a:ext cx="7254000" cy="1108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400">
                <a:solidFill>
                  <a:schemeClr val="dk1"/>
                </a:solidFill>
                <a:highlight>
                  <a:srgbClr val="FFCA08"/>
                </a:highlight>
                <a:latin typeface="Philosopher"/>
                <a:ea typeface="Philosopher"/>
                <a:cs typeface="Philosopher"/>
                <a:sym typeface="Philosopher"/>
              </a:rPr>
              <a:t> </a:t>
            </a:r>
            <a:r>
              <a:rPr b="1" lang="cs-CZ" sz="2400">
                <a:solidFill>
                  <a:schemeClr val="dk1"/>
                </a:solidFill>
                <a:highlight>
                  <a:srgbClr val="FFCA08"/>
                </a:highlight>
                <a:latin typeface="Philosopher"/>
                <a:ea typeface="Philosopher"/>
                <a:cs typeface="Philosopher"/>
                <a:sym typeface="Philosopher"/>
              </a:rPr>
              <a:t>5. </a:t>
            </a:r>
            <a:r>
              <a:rPr b="1" lang="cs-CZ" sz="2400">
                <a:solidFill>
                  <a:schemeClr val="dk1"/>
                </a:solidFill>
                <a:highlight>
                  <a:srgbClr val="FFCA08"/>
                </a:highlight>
                <a:latin typeface="Philosopher"/>
                <a:ea typeface="Philosopher"/>
                <a:cs typeface="Philosopher"/>
                <a:sym typeface="Philosopher"/>
              </a:rPr>
              <a:t>Stratégies pour l'interaction numérique et la </a:t>
            </a:r>
            <a:endParaRPr b="1" sz="2400">
              <a:solidFill>
                <a:schemeClr val="dk1"/>
              </a:solidFill>
              <a:highlight>
                <a:srgbClr val="FFCA08"/>
              </a:highlight>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b="1" lang="cs-CZ" sz="2400">
                <a:solidFill>
                  <a:schemeClr val="dk1"/>
                </a:solidFill>
                <a:highlight>
                  <a:srgbClr val="FFCA08"/>
                </a:highlight>
                <a:latin typeface="Philosopher"/>
                <a:ea typeface="Philosopher"/>
                <a:cs typeface="Philosopher"/>
                <a:sym typeface="Philosopher"/>
              </a:rPr>
              <a:t>la construction de la communauté (III)  </a:t>
            </a:r>
            <a:endParaRPr b="1" sz="2400">
              <a:solidFill>
                <a:schemeClr val="dk1"/>
              </a:solidFill>
              <a:highlight>
                <a:srgbClr val="FFCA08"/>
              </a:highlight>
              <a:latin typeface="Philosopher"/>
              <a:ea typeface="Philosopher"/>
              <a:cs typeface="Philosopher"/>
              <a:sym typeface="Philosopher"/>
            </a:endParaRPr>
          </a:p>
          <a:p>
            <a:pPr indent="0" lvl="0" marL="0" marR="0" rtl="0" algn="ctr">
              <a:lnSpc>
                <a:spcPct val="100000"/>
              </a:lnSpc>
              <a:spcBef>
                <a:spcPts val="0"/>
              </a:spcBef>
              <a:spcAft>
                <a:spcPts val="0"/>
              </a:spcAft>
              <a:buClr>
                <a:schemeClr val="dk1"/>
              </a:buClr>
              <a:buSzPts val="1800"/>
              <a:buFont typeface="Philosopher"/>
              <a:buNone/>
            </a:pPr>
            <a:r>
              <a:t/>
            </a:r>
            <a:endParaRPr b="1" sz="2400">
              <a:solidFill>
                <a:schemeClr val="dk1"/>
              </a:solidFill>
              <a:highlight>
                <a:srgbClr val="FFCA08"/>
              </a:highlight>
              <a:latin typeface="Philosopher"/>
              <a:ea typeface="Philosopher"/>
              <a:cs typeface="Philosopher"/>
              <a:sym typeface="Philosopher"/>
            </a:endParaRPr>
          </a:p>
        </p:txBody>
      </p:sp>
      <p:grpSp>
        <p:nvGrpSpPr>
          <p:cNvPr id="216" name="Google Shape;216;p21"/>
          <p:cNvGrpSpPr/>
          <p:nvPr/>
        </p:nvGrpSpPr>
        <p:grpSpPr>
          <a:xfrm>
            <a:off x="5470005" y="1656537"/>
            <a:ext cx="1251984" cy="377686"/>
            <a:chOff x="5470062" y="1167647"/>
            <a:chExt cx="1251984" cy="358200"/>
          </a:xfrm>
        </p:grpSpPr>
        <p:sp>
          <p:nvSpPr>
            <p:cNvPr id="217" name="Google Shape;217;p21"/>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8" name="Google Shape;218;p21"/>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9" name="Google Shape;219;p21"/>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20" name="Google Shape;220;p21"/>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221" name="Google Shape;221;p21"/>
          <p:cNvSpPr txBox="1"/>
          <p:nvPr/>
        </p:nvSpPr>
        <p:spPr>
          <a:xfrm>
            <a:off x="5318225" y="2730600"/>
            <a:ext cx="5541300" cy="2816700"/>
          </a:xfrm>
          <a:prstGeom prst="rect">
            <a:avLst/>
          </a:prstGeom>
          <a:noFill/>
          <a:ln>
            <a:noFill/>
          </a:ln>
        </p:spPr>
        <p:txBody>
          <a:bodyPr anchorCtr="0" anchor="ctr" bIns="91425" lIns="91425" spcFirstLastPara="1" rIns="91425" wrap="square" tIns="91425">
            <a:noAutofit/>
          </a:bodyPr>
          <a:lstStyle/>
          <a:p>
            <a:pPr indent="-342900" lvl="0" marL="457200" rtl="0" algn="l">
              <a:lnSpc>
                <a:spcPct val="115000"/>
              </a:lnSpc>
              <a:spcBef>
                <a:spcPts val="1500"/>
              </a:spcBef>
              <a:spcAft>
                <a:spcPts val="0"/>
              </a:spcAft>
              <a:buClr>
                <a:schemeClr val="dk1"/>
              </a:buClr>
              <a:buSzPts val="1800"/>
              <a:buFont typeface="Philosopher"/>
              <a:buChar char="●"/>
            </a:pPr>
            <a:r>
              <a:rPr b="1" lang="cs-CZ" sz="1800">
                <a:solidFill>
                  <a:schemeClr val="dk1"/>
                </a:solidFill>
                <a:latin typeface="Philosopher"/>
                <a:ea typeface="Philosopher"/>
                <a:cs typeface="Philosopher"/>
                <a:sym typeface="Philosopher"/>
              </a:rPr>
              <a:t>Exercice d'autoréflexion (30 minutes)</a:t>
            </a:r>
            <a:endParaRPr b="1" sz="1800">
              <a:solidFill>
                <a:schemeClr val="dk1"/>
              </a:solidFill>
              <a:latin typeface="Philosopher"/>
              <a:ea typeface="Philosopher"/>
              <a:cs typeface="Philosopher"/>
              <a:sym typeface="Philosopher"/>
            </a:endParaRPr>
          </a:p>
          <a:p>
            <a:pPr indent="-342900" lvl="1" marL="1371600" rtl="0" algn="l">
              <a:lnSpc>
                <a:spcPct val="115000"/>
              </a:lnSpc>
              <a:spcBef>
                <a:spcPts val="0"/>
              </a:spcBef>
              <a:spcAft>
                <a:spcPts val="0"/>
              </a:spcAft>
              <a:buClr>
                <a:schemeClr val="dk1"/>
              </a:buClr>
              <a:buSzPts val="1800"/>
              <a:buFont typeface="Philosopher"/>
              <a:buChar char="○"/>
            </a:pPr>
            <a:r>
              <a:rPr lang="cs-CZ" sz="1800">
                <a:solidFill>
                  <a:schemeClr val="dk1"/>
                </a:solidFill>
                <a:latin typeface="Philosopher"/>
                <a:ea typeface="Philosopher"/>
                <a:cs typeface="Philosopher"/>
                <a:sym typeface="Philosopher"/>
              </a:rPr>
              <a:t>Prenez des notes sur les stratégies clés mentionnées dans l'e-book et le blog.</a:t>
            </a:r>
            <a:endParaRPr sz="1800">
              <a:solidFill>
                <a:schemeClr val="dk1"/>
              </a:solidFill>
              <a:latin typeface="Philosopher"/>
              <a:ea typeface="Philosopher"/>
              <a:cs typeface="Philosopher"/>
              <a:sym typeface="Philosopher"/>
            </a:endParaRPr>
          </a:p>
          <a:p>
            <a:pPr indent="-342900" lvl="1" marL="1371600" rtl="0" algn="l">
              <a:lnSpc>
                <a:spcPct val="115000"/>
              </a:lnSpc>
              <a:spcBef>
                <a:spcPts val="0"/>
              </a:spcBef>
              <a:spcAft>
                <a:spcPts val="0"/>
              </a:spcAft>
              <a:buClr>
                <a:schemeClr val="dk1"/>
              </a:buClr>
              <a:buSzPts val="1800"/>
              <a:buFont typeface="Philosopher"/>
              <a:buChar char="○"/>
            </a:pPr>
            <a:r>
              <a:rPr lang="cs-CZ" sz="1800">
                <a:solidFill>
                  <a:schemeClr val="dk1"/>
                </a:solidFill>
                <a:latin typeface="Philosopher"/>
                <a:ea typeface="Philosopher"/>
                <a:cs typeface="Philosopher"/>
                <a:sym typeface="Philosopher"/>
              </a:rPr>
              <a:t>Réfléchissez à la manière dont vous pouvez appliquer ces stratégies pour cultiver l'engagement et la communauté dans votre environnement d'enseignement numérique.</a:t>
            </a:r>
            <a:endParaRPr sz="1800">
              <a:solidFill>
                <a:schemeClr val="dk1"/>
              </a:solidFill>
              <a:latin typeface="Philosopher"/>
              <a:ea typeface="Philosopher"/>
              <a:cs typeface="Philosopher"/>
              <a:sym typeface="Philosopher"/>
            </a:endParaRPr>
          </a:p>
        </p:txBody>
      </p:sp>
      <p:pic>
        <p:nvPicPr>
          <p:cNvPr id="222" name="Google Shape;222;p21"/>
          <p:cNvPicPr preferRelativeResize="0"/>
          <p:nvPr/>
        </p:nvPicPr>
        <p:blipFill>
          <a:blip r:embed="rId5">
            <a:alphaModFix/>
          </a:blip>
          <a:stretch>
            <a:fillRect/>
          </a:stretch>
        </p:blipFill>
        <p:spPr>
          <a:xfrm>
            <a:off x="58000" y="6369897"/>
            <a:ext cx="2324675" cy="4881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2"/>
          <p:cNvSpPr/>
          <p:nvPr/>
        </p:nvSpPr>
        <p:spPr>
          <a:xfrm>
            <a:off x="0" y="-25"/>
            <a:ext cx="12349200" cy="6858000"/>
          </a:xfrm>
          <a:prstGeom prst="rect">
            <a:avLst/>
          </a:prstGeom>
          <a:gradFill>
            <a:gsLst>
              <a:gs pos="0">
                <a:schemeClr val="accent1"/>
              </a:gs>
              <a:gs pos="100000">
                <a:srgbClr val="F6B26B"/>
              </a:gs>
            </a:gsLst>
            <a:path path="circle">
              <a:fillToRect b="50%" l="50%" r="50%" t="50%"/>
            </a:path>
            <a:tileRect/>
          </a:gra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28" name="Google Shape;228;p22"/>
          <p:cNvSpPr/>
          <p:nvPr/>
        </p:nvSpPr>
        <p:spPr>
          <a:xfrm>
            <a:off x="0" y="0"/>
            <a:ext cx="2915739" cy="2357175"/>
          </a:xfrm>
          <a:custGeom>
            <a:rect b="b" l="l" r="r" t="t"/>
            <a:pathLst>
              <a:path extrusionOk="0" h="7089249" w="7622848">
                <a:moveTo>
                  <a:pt x="0" y="0"/>
                </a:moveTo>
                <a:lnTo>
                  <a:pt x="7622848" y="0"/>
                </a:lnTo>
                <a:lnTo>
                  <a:pt x="7622848" y="7089249"/>
                </a:lnTo>
                <a:lnTo>
                  <a:pt x="0" y="7089249"/>
                </a:lnTo>
                <a:lnTo>
                  <a:pt x="0" y="0"/>
                </a:lnTo>
                <a:close/>
              </a:path>
            </a:pathLst>
          </a:custGeom>
          <a:blipFill rotWithShape="1">
            <a:blip r:embed="rId3">
              <a:alphaModFix/>
            </a:blip>
            <a:stretch>
              <a:fillRect b="0" l="0" r="0" t="0"/>
            </a:stretch>
          </a:blipFill>
          <a:ln>
            <a:noFill/>
          </a:ln>
        </p:spPr>
      </p:sp>
      <p:sp>
        <p:nvSpPr>
          <p:cNvPr id="229" name="Google Shape;229;p22"/>
          <p:cNvSpPr txBox="1"/>
          <p:nvPr/>
        </p:nvSpPr>
        <p:spPr>
          <a:xfrm>
            <a:off x="2214900" y="96575"/>
            <a:ext cx="7762200" cy="1447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400">
                <a:solidFill>
                  <a:schemeClr val="dk1"/>
                </a:solidFill>
                <a:latin typeface="Philosopher"/>
                <a:ea typeface="Philosopher"/>
                <a:cs typeface="Philosopher"/>
                <a:sym typeface="Philosopher"/>
              </a:rPr>
              <a:t>6. Réflexion finale (30 minutes)</a:t>
            </a:r>
            <a:endParaRPr i="0" sz="2000" u="none" cap="none" strike="noStrike">
              <a:solidFill>
                <a:schemeClr val="dk1"/>
              </a:solidFill>
              <a:latin typeface="Philosopher"/>
              <a:ea typeface="Philosopher"/>
              <a:cs typeface="Philosopher"/>
              <a:sym typeface="Philosopher"/>
            </a:endParaRPr>
          </a:p>
        </p:txBody>
      </p:sp>
      <p:pic>
        <p:nvPicPr>
          <p:cNvPr descr="A picture containing icon&#10;&#10;Description automatically generated" id="230" name="Google Shape;230;p22"/>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231" name="Google Shape;231;p22"/>
          <p:cNvSpPr txBox="1"/>
          <p:nvPr/>
        </p:nvSpPr>
        <p:spPr>
          <a:xfrm>
            <a:off x="683825" y="1784575"/>
            <a:ext cx="10650600" cy="4215900"/>
          </a:xfrm>
          <a:prstGeom prst="rect">
            <a:avLst/>
          </a:prstGeom>
          <a:noFill/>
          <a:ln>
            <a:noFill/>
          </a:ln>
        </p:spPr>
        <p:txBody>
          <a:bodyPr anchorCtr="0" anchor="ctr" bIns="91425" lIns="91425" spcFirstLastPara="1" rIns="91425" wrap="square" tIns="91425">
            <a:noAutofit/>
          </a:bodyPr>
          <a:lstStyle/>
          <a:p>
            <a:pPr indent="-355600" lvl="0" marL="457200" rtl="0" algn="l">
              <a:lnSpc>
                <a:spcPct val="115000"/>
              </a:lnSpc>
              <a:spcBef>
                <a:spcPts val="1500"/>
              </a:spcBef>
              <a:spcAft>
                <a:spcPts val="0"/>
              </a:spcAft>
              <a:buClr>
                <a:schemeClr val="dk1"/>
              </a:buClr>
              <a:buSzPts val="2000"/>
              <a:buFont typeface="Philosopher"/>
              <a:buChar char="●"/>
            </a:pPr>
            <a:r>
              <a:rPr b="1" lang="cs-CZ" sz="2000">
                <a:solidFill>
                  <a:schemeClr val="dk1"/>
                </a:solidFill>
                <a:latin typeface="Philosopher"/>
                <a:ea typeface="Philosopher"/>
                <a:cs typeface="Philosopher"/>
                <a:sym typeface="Philosopher"/>
              </a:rPr>
              <a:t>Réfléchissez à l'ensemble du parcours d'apprentissage :</a:t>
            </a:r>
            <a:endParaRPr b="1" sz="2000">
              <a:solidFill>
                <a:schemeClr val="dk1"/>
              </a:solidFill>
              <a:latin typeface="Philosopher"/>
              <a:ea typeface="Philosopher"/>
              <a:cs typeface="Philosopher"/>
              <a:sym typeface="Philosopher"/>
            </a:endParaRPr>
          </a:p>
          <a:p>
            <a:pPr indent="-355600" lvl="1" marL="914400" rtl="0" algn="l">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Quelles sont les idées les plus importantes que vous avez tirées de chaque section ?</a:t>
            </a:r>
            <a:endParaRPr sz="2000">
              <a:solidFill>
                <a:schemeClr val="dk1"/>
              </a:solidFill>
              <a:latin typeface="Philosopher"/>
              <a:ea typeface="Philosopher"/>
              <a:cs typeface="Philosopher"/>
              <a:sym typeface="Philosopher"/>
            </a:endParaRPr>
          </a:p>
          <a:p>
            <a:pPr indent="-355600" lvl="1" marL="914400" rtl="0" algn="l">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Comment allez-vous appliquer les stratégies d'engagement, en particulier dans des environnements non traditionnels ?</a:t>
            </a:r>
            <a:endParaRPr sz="2000">
              <a:solidFill>
                <a:schemeClr val="dk1"/>
              </a:solidFill>
              <a:latin typeface="Philosopher"/>
              <a:ea typeface="Philosopher"/>
              <a:cs typeface="Philosopher"/>
              <a:sym typeface="Philosopher"/>
            </a:endParaRPr>
          </a:p>
          <a:p>
            <a:pPr indent="-355600" lvl="1" marL="914400" rtl="0" algn="l">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Quelles mesures prendrez-vous pour engager les apprenants difficiles à atteindre par le biais des plateformes de réseaux sociaux ?</a:t>
            </a:r>
            <a:endParaRPr sz="2000">
              <a:solidFill>
                <a:schemeClr val="dk1"/>
              </a:solidFill>
              <a:latin typeface="Philosopher"/>
              <a:ea typeface="Philosopher"/>
              <a:cs typeface="Philosopher"/>
              <a:sym typeface="Philosopher"/>
            </a:endParaRPr>
          </a:p>
          <a:p>
            <a:pPr indent="-355600" lvl="1" marL="914400" rtl="0" algn="l">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Comment votre perception de l'évolution du rôle des formateurs a-t-elle évolué ?</a:t>
            </a:r>
            <a:endParaRPr sz="2000">
              <a:solidFill>
                <a:schemeClr val="dk1"/>
              </a:solidFill>
              <a:latin typeface="Philosopher"/>
              <a:ea typeface="Philosopher"/>
              <a:cs typeface="Philosopher"/>
              <a:sym typeface="Philosopher"/>
            </a:endParaRPr>
          </a:p>
          <a:p>
            <a:pPr indent="-355600" lvl="1" marL="914400" rtl="0" algn="l">
              <a:lnSpc>
                <a:spcPct val="115000"/>
              </a:lnSpc>
              <a:spcBef>
                <a:spcPts val="1500"/>
              </a:spcBef>
              <a:spcAft>
                <a:spcPts val="1000"/>
              </a:spcAft>
              <a:buClr>
                <a:schemeClr val="dk1"/>
              </a:buClr>
              <a:buSzPts val="2000"/>
              <a:buFont typeface="Philosopher"/>
              <a:buChar char="○"/>
            </a:pPr>
            <a:r>
              <a:rPr lang="cs-CZ" sz="2000">
                <a:solidFill>
                  <a:schemeClr val="dk1"/>
                </a:solidFill>
                <a:latin typeface="Philosopher"/>
                <a:ea typeface="Philosopher"/>
                <a:cs typeface="Philosopher"/>
                <a:sym typeface="Philosopher"/>
              </a:rPr>
              <a:t>Comment pouvez-vous tirer parti des stratégies d'interaction numérique et de création de communautés que vous avez apprises pour créer un environnement d'apprentissage en ligne dynamique et inclusif qui favorise l'engagement actif et des liens significatifs entre vos apprenants ?"</a:t>
            </a:r>
            <a:endParaRPr sz="2000">
              <a:solidFill>
                <a:schemeClr val="dk1"/>
              </a:solidFill>
              <a:latin typeface="Philosopher"/>
              <a:ea typeface="Philosopher"/>
              <a:cs typeface="Philosopher"/>
              <a:sym typeface="Philosopher"/>
            </a:endParaRPr>
          </a:p>
        </p:txBody>
      </p:sp>
      <p:grpSp>
        <p:nvGrpSpPr>
          <p:cNvPr id="232" name="Google Shape;232;p22"/>
          <p:cNvGrpSpPr/>
          <p:nvPr/>
        </p:nvGrpSpPr>
        <p:grpSpPr>
          <a:xfrm>
            <a:off x="5470061" y="1099672"/>
            <a:ext cx="1251984" cy="358200"/>
            <a:chOff x="5470062" y="1167647"/>
            <a:chExt cx="1251984" cy="358200"/>
          </a:xfrm>
        </p:grpSpPr>
        <p:sp>
          <p:nvSpPr>
            <p:cNvPr id="233" name="Google Shape;233;p22"/>
            <p:cNvSpPr/>
            <p:nvPr/>
          </p:nvSpPr>
          <p:spPr>
            <a:xfrm>
              <a:off x="5470062" y="1248799"/>
              <a:ext cx="195900" cy="1959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4" name="Google Shape;234;p22"/>
            <p:cNvSpPr/>
            <p:nvPr/>
          </p:nvSpPr>
          <p:spPr>
            <a:xfrm>
              <a:off x="5916952" y="1167647"/>
              <a:ext cx="358200" cy="3582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5" name="Google Shape;235;p22"/>
            <p:cNvSpPr/>
            <p:nvPr/>
          </p:nvSpPr>
          <p:spPr>
            <a:xfrm>
              <a:off x="6526146" y="1248799"/>
              <a:ext cx="195900" cy="1959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236" name="Google Shape;236;p22"/>
          <p:cNvPicPr preferRelativeResize="0"/>
          <p:nvPr/>
        </p:nvPicPr>
        <p:blipFill>
          <a:blip r:embed="rId5">
            <a:alphaModFix/>
          </a:blip>
          <a:stretch>
            <a:fillRect/>
          </a:stretch>
        </p:blipFill>
        <p:spPr>
          <a:xfrm>
            <a:off x="58000" y="6369897"/>
            <a:ext cx="2324675" cy="4881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3"/>
          <p:cNvSpPr/>
          <p:nvPr/>
        </p:nvSpPr>
        <p:spPr>
          <a:xfrm>
            <a:off x="3195457" y="325"/>
            <a:ext cx="5800937" cy="6857341"/>
          </a:xfrm>
          <a:custGeom>
            <a:rect b="b" l="l" r="r" t="t"/>
            <a:pathLst>
              <a:path extrusionOk="0" h="10121536" w="9628111">
                <a:moveTo>
                  <a:pt x="0" y="0"/>
                </a:moveTo>
                <a:lnTo>
                  <a:pt x="9628111" y="0"/>
                </a:lnTo>
                <a:lnTo>
                  <a:pt x="9628111" y="10121536"/>
                </a:lnTo>
                <a:lnTo>
                  <a:pt x="0" y="10121536"/>
                </a:lnTo>
                <a:lnTo>
                  <a:pt x="0" y="0"/>
                </a:lnTo>
                <a:close/>
              </a:path>
            </a:pathLst>
          </a:custGeom>
          <a:blipFill rotWithShape="1">
            <a:blip r:embed="rId3">
              <a:alphaModFix amt="14000"/>
            </a:blip>
            <a:stretch>
              <a:fillRect b="0" l="0" r="0" t="0"/>
            </a:stretch>
          </a:blipFill>
          <a:ln>
            <a:noFill/>
          </a:ln>
        </p:spPr>
      </p:sp>
      <p:sp>
        <p:nvSpPr>
          <p:cNvPr id="242" name="Google Shape;242;p23"/>
          <p:cNvSpPr txBox="1"/>
          <p:nvPr/>
        </p:nvSpPr>
        <p:spPr>
          <a:xfrm>
            <a:off x="4694696" y="677902"/>
            <a:ext cx="3044700" cy="36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4000" u="none" cap="none" strike="noStrike">
                <a:solidFill>
                  <a:schemeClr val="dk1"/>
                </a:solidFill>
                <a:latin typeface="Philosopher"/>
                <a:ea typeface="Philosopher"/>
                <a:cs typeface="Philosopher"/>
                <a:sym typeface="Philosopher"/>
              </a:rPr>
              <a:t>Conclusion</a:t>
            </a:r>
            <a:endParaRPr b="1" i="0" sz="4000" u="none" cap="none" strike="noStrike">
              <a:solidFill>
                <a:schemeClr val="dk1"/>
              </a:solidFill>
              <a:latin typeface="Philosopher"/>
              <a:ea typeface="Philosopher"/>
              <a:cs typeface="Philosopher"/>
              <a:sym typeface="Philosopher"/>
            </a:endParaRPr>
          </a:p>
        </p:txBody>
      </p:sp>
      <p:grpSp>
        <p:nvGrpSpPr>
          <p:cNvPr id="243" name="Google Shape;243;p23"/>
          <p:cNvGrpSpPr/>
          <p:nvPr/>
        </p:nvGrpSpPr>
        <p:grpSpPr>
          <a:xfrm>
            <a:off x="5591111" y="1276910"/>
            <a:ext cx="1251876" cy="358096"/>
            <a:chOff x="5470062" y="1167647"/>
            <a:chExt cx="1251876" cy="358096"/>
          </a:xfrm>
        </p:grpSpPr>
        <p:sp>
          <p:nvSpPr>
            <p:cNvPr id="244" name="Google Shape;244;p23"/>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5" name="Google Shape;245;p23"/>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6" name="Google Shape;246;p23"/>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247" name="Google Shape;247;p23"/>
          <p:cNvPicPr preferRelativeResize="0"/>
          <p:nvPr/>
        </p:nvPicPr>
        <p:blipFill rotWithShape="1">
          <a:blip r:embed="rId4">
            <a:alphaModFix/>
          </a:blip>
          <a:srcRect b="0" l="0" r="0" t="0"/>
          <a:stretch/>
        </p:blipFill>
        <p:spPr>
          <a:xfrm>
            <a:off x="10625575" y="0"/>
            <a:ext cx="1723782" cy="1218637"/>
          </a:xfrm>
          <a:prstGeom prst="rect">
            <a:avLst/>
          </a:prstGeom>
          <a:noFill/>
          <a:ln>
            <a:noFill/>
          </a:ln>
        </p:spPr>
      </p:pic>
      <p:sp>
        <p:nvSpPr>
          <p:cNvPr id="248" name="Google Shape;248;p23"/>
          <p:cNvSpPr txBox="1"/>
          <p:nvPr/>
        </p:nvSpPr>
        <p:spPr>
          <a:xfrm>
            <a:off x="1287236" y="2229898"/>
            <a:ext cx="10395857" cy="2560735"/>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cs-CZ" sz="3200">
                <a:solidFill>
                  <a:schemeClr val="accent2"/>
                </a:solidFill>
                <a:latin typeface="Philosopher"/>
                <a:ea typeface="Philosopher"/>
                <a:cs typeface="Philosopher"/>
                <a:sym typeface="Philosopher"/>
              </a:rPr>
              <a:t>Nous vous remercions d'avoir participé à ces activités d'auto-apprentissage.</a:t>
            </a:r>
            <a:endParaRPr sz="3200">
              <a:solidFill>
                <a:schemeClr val="accent2"/>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3200">
                <a:solidFill>
                  <a:schemeClr val="dk1"/>
                </a:solidFill>
                <a:latin typeface="Philosopher"/>
                <a:ea typeface="Philosopher"/>
                <a:cs typeface="Philosopher"/>
                <a:sym typeface="Philosopher"/>
              </a:rPr>
              <a:t>Si vous avez apprécié ce module, nous vous recommandons d'explorer d'autres ressources ONE STEP UP.</a:t>
            </a:r>
            <a:endParaRPr sz="3200">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chemeClr val="dk1"/>
              </a:buClr>
              <a:buSzPts val="1400"/>
              <a:buFont typeface="Philosopher"/>
              <a:buNone/>
            </a:pPr>
            <a:r>
              <a:t/>
            </a:r>
            <a:endParaRPr sz="3200">
              <a:solidFill>
                <a:schemeClr val="accent2"/>
              </a:solidFill>
              <a:latin typeface="Philosopher"/>
              <a:ea typeface="Philosopher"/>
              <a:cs typeface="Philosopher"/>
              <a:sym typeface="Philosopher"/>
            </a:endParaRPr>
          </a:p>
        </p:txBody>
      </p:sp>
      <p:pic>
        <p:nvPicPr>
          <p:cNvPr id="249" name="Google Shape;249;p23"/>
          <p:cNvPicPr preferRelativeResize="0"/>
          <p:nvPr/>
        </p:nvPicPr>
        <p:blipFill>
          <a:blip r:embed="rId5">
            <a:alphaModFix/>
          </a:blip>
          <a:stretch>
            <a:fillRect/>
          </a:stretch>
        </p:blipFill>
        <p:spPr>
          <a:xfrm>
            <a:off x="58000" y="6369897"/>
            <a:ext cx="2324675" cy="4881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descr="A person sitting at a desk with a computer and papers on it&#10;&#10;Description automatically generated with low confidence" id="254" name="Google Shape;254;p24"/>
          <p:cNvPicPr preferRelativeResize="0"/>
          <p:nvPr/>
        </p:nvPicPr>
        <p:blipFill rotWithShape="1">
          <a:blip r:embed="rId3">
            <a:alphaModFix/>
          </a:blip>
          <a:srcRect b="0" l="0" r="0" t="0"/>
          <a:stretch/>
        </p:blipFill>
        <p:spPr>
          <a:xfrm>
            <a:off x="0" y="-1"/>
            <a:ext cx="12192000" cy="6858001"/>
          </a:xfrm>
          <a:prstGeom prst="rect">
            <a:avLst/>
          </a:prstGeom>
          <a:noFill/>
          <a:ln>
            <a:noFill/>
          </a:ln>
        </p:spPr>
      </p:pic>
      <p:sp>
        <p:nvSpPr>
          <p:cNvPr id="255" name="Google Shape;255;p24"/>
          <p:cNvSpPr/>
          <p:nvPr/>
        </p:nvSpPr>
        <p:spPr>
          <a:xfrm>
            <a:off x="-264695" y="-270712"/>
            <a:ext cx="12721500" cy="7399500"/>
          </a:xfrm>
          <a:prstGeom prst="rect">
            <a:avLst/>
          </a:prstGeom>
          <a:gradFill>
            <a:gsLst>
              <a:gs pos="0">
                <a:srgbClr val="FFE77E">
                  <a:alpha val="0"/>
                </a:srgbClr>
              </a:gs>
              <a:gs pos="100000">
                <a:srgbClr val="FFEDB1"/>
              </a:gs>
            </a:gsLst>
            <a:path path="circle">
              <a:fillToRect b="50%" l="50%" r="50%" t="50%"/>
            </a:path>
            <a:tileRect/>
          </a:gradFill>
          <a:ln cap="flat" cmpd="sng" w="25400">
            <a:solidFill>
              <a:srgbClr val="FFE6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6" name="Google Shape;256;p24"/>
          <p:cNvSpPr txBox="1"/>
          <p:nvPr/>
        </p:nvSpPr>
        <p:spPr>
          <a:xfrm>
            <a:off x="4303189" y="2080289"/>
            <a:ext cx="70143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cs-CZ" sz="6600">
                <a:solidFill>
                  <a:schemeClr val="dk1"/>
                </a:solidFill>
                <a:latin typeface="Roboto"/>
                <a:ea typeface="Roboto"/>
                <a:cs typeface="Roboto"/>
                <a:sym typeface="Roboto"/>
              </a:rPr>
              <a:t>MERCI !</a:t>
            </a:r>
            <a:endParaRPr b="0" i="0" sz="6600" u="none" cap="none" strike="noStrike">
              <a:solidFill>
                <a:schemeClr val="dk1"/>
              </a:solidFill>
              <a:latin typeface="Roboto"/>
              <a:ea typeface="Roboto"/>
              <a:cs typeface="Roboto"/>
              <a:sym typeface="Roboto"/>
            </a:endParaRPr>
          </a:p>
        </p:txBody>
      </p:sp>
      <p:pic>
        <p:nvPicPr>
          <p:cNvPr descr="A picture containing logo&#10;&#10;Description automatically generated" id="257" name="Google Shape;257;p24"/>
          <p:cNvPicPr preferRelativeResize="0"/>
          <p:nvPr/>
        </p:nvPicPr>
        <p:blipFill rotWithShape="1">
          <a:blip r:embed="rId4">
            <a:alphaModFix/>
          </a:blip>
          <a:srcRect b="0" l="0" r="0" t="0"/>
          <a:stretch/>
        </p:blipFill>
        <p:spPr>
          <a:xfrm>
            <a:off x="10853446" y="74429"/>
            <a:ext cx="1338553" cy="946297"/>
          </a:xfrm>
          <a:prstGeom prst="rect">
            <a:avLst/>
          </a:prstGeom>
          <a:noFill/>
          <a:ln>
            <a:noFill/>
          </a:ln>
        </p:spPr>
      </p:pic>
      <p:pic>
        <p:nvPicPr>
          <p:cNvPr id="258" name="Google Shape;258;p24"/>
          <p:cNvPicPr preferRelativeResize="0"/>
          <p:nvPr/>
        </p:nvPicPr>
        <p:blipFill>
          <a:blip r:embed="rId5">
            <a:alphaModFix/>
          </a:blip>
          <a:stretch>
            <a:fillRect/>
          </a:stretch>
        </p:blipFill>
        <p:spPr>
          <a:xfrm>
            <a:off x="58000" y="6369897"/>
            <a:ext cx="2324675" cy="4881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5"/>
          <p:cNvSpPr/>
          <p:nvPr/>
        </p:nvSpPr>
        <p:spPr>
          <a:xfrm>
            <a:off x="0" y="6314701"/>
            <a:ext cx="12192000" cy="54329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icon&#10;&#10;Description automatically generated" id="264" name="Google Shape;264;p25"/>
          <p:cNvPicPr preferRelativeResize="0"/>
          <p:nvPr/>
        </p:nvPicPr>
        <p:blipFill rotWithShape="1">
          <a:blip r:embed="rId3">
            <a:alphaModFix/>
          </a:blip>
          <a:srcRect b="0" l="0" r="0" t="0"/>
          <a:stretch/>
        </p:blipFill>
        <p:spPr>
          <a:xfrm>
            <a:off x="2946834" y="-349757"/>
            <a:ext cx="6572448" cy="4646428"/>
          </a:xfrm>
          <a:prstGeom prst="rect">
            <a:avLst/>
          </a:prstGeom>
          <a:noFill/>
          <a:ln>
            <a:noFill/>
          </a:ln>
        </p:spPr>
      </p:pic>
      <p:pic>
        <p:nvPicPr>
          <p:cNvPr descr="Logo, company name&#10;&#10;Description automatically generated" id="265" name="Google Shape;265;p25"/>
          <p:cNvPicPr preferRelativeResize="0"/>
          <p:nvPr/>
        </p:nvPicPr>
        <p:blipFill rotWithShape="1">
          <a:blip r:embed="rId4">
            <a:alphaModFix/>
          </a:blip>
          <a:srcRect b="0" l="0" r="0" t="0"/>
          <a:stretch/>
        </p:blipFill>
        <p:spPr>
          <a:xfrm>
            <a:off x="6708435" y="3659445"/>
            <a:ext cx="1557761" cy="1090828"/>
          </a:xfrm>
          <a:prstGeom prst="rect">
            <a:avLst/>
          </a:prstGeom>
          <a:noFill/>
          <a:ln>
            <a:noFill/>
          </a:ln>
        </p:spPr>
      </p:pic>
      <p:pic>
        <p:nvPicPr>
          <p:cNvPr descr="Logo, company name&#10;&#10;Description automatically generated" id="266" name="Google Shape;266;p25"/>
          <p:cNvPicPr preferRelativeResize="0"/>
          <p:nvPr/>
        </p:nvPicPr>
        <p:blipFill rotWithShape="1">
          <a:blip r:embed="rId5">
            <a:alphaModFix/>
          </a:blip>
          <a:srcRect b="0" l="0" r="0" t="0"/>
          <a:stretch/>
        </p:blipFill>
        <p:spPr>
          <a:xfrm>
            <a:off x="1513633" y="3274140"/>
            <a:ext cx="2010195" cy="2010195"/>
          </a:xfrm>
          <a:prstGeom prst="rect">
            <a:avLst/>
          </a:prstGeom>
          <a:noFill/>
          <a:ln>
            <a:noFill/>
          </a:ln>
        </p:spPr>
      </p:pic>
      <p:pic>
        <p:nvPicPr>
          <p:cNvPr descr="Logo&#10;&#10;Description automatically generated" id="267" name="Google Shape;267;p25"/>
          <p:cNvPicPr preferRelativeResize="0"/>
          <p:nvPr/>
        </p:nvPicPr>
        <p:blipFill rotWithShape="1">
          <a:blip r:embed="rId6">
            <a:alphaModFix/>
          </a:blip>
          <a:srcRect b="0" l="0" r="0" t="0"/>
          <a:stretch/>
        </p:blipFill>
        <p:spPr>
          <a:xfrm>
            <a:off x="1611909" y="5229626"/>
            <a:ext cx="1605199" cy="800060"/>
          </a:xfrm>
          <a:prstGeom prst="rect">
            <a:avLst/>
          </a:prstGeom>
          <a:noFill/>
          <a:ln>
            <a:noFill/>
          </a:ln>
        </p:spPr>
      </p:pic>
      <p:pic>
        <p:nvPicPr>
          <p:cNvPr descr="A picture containing company name&#10;&#10;Description automatically generated" id="268" name="Google Shape;268;p25"/>
          <p:cNvPicPr preferRelativeResize="0"/>
          <p:nvPr/>
        </p:nvPicPr>
        <p:blipFill rotWithShape="1">
          <a:blip r:embed="rId7">
            <a:alphaModFix/>
          </a:blip>
          <a:srcRect b="0" l="0" r="0" t="0"/>
          <a:stretch/>
        </p:blipFill>
        <p:spPr>
          <a:xfrm>
            <a:off x="9519282" y="3754416"/>
            <a:ext cx="888691" cy="963528"/>
          </a:xfrm>
          <a:prstGeom prst="rect">
            <a:avLst/>
          </a:prstGeom>
          <a:noFill/>
          <a:ln>
            <a:noFill/>
          </a:ln>
        </p:spPr>
      </p:pic>
      <p:pic>
        <p:nvPicPr>
          <p:cNvPr descr="Logo&#10;&#10;Description automatically generated with medium confidence" id="269" name="Google Shape;269;p25"/>
          <p:cNvPicPr preferRelativeResize="0"/>
          <p:nvPr/>
        </p:nvPicPr>
        <p:blipFill rotWithShape="1">
          <a:blip r:embed="rId8">
            <a:alphaModFix/>
          </a:blip>
          <a:srcRect b="0" l="0" r="0" t="0"/>
          <a:stretch/>
        </p:blipFill>
        <p:spPr>
          <a:xfrm>
            <a:off x="4048977" y="5091014"/>
            <a:ext cx="1628935" cy="1142685"/>
          </a:xfrm>
          <a:prstGeom prst="rect">
            <a:avLst/>
          </a:prstGeom>
          <a:noFill/>
          <a:ln>
            <a:noFill/>
          </a:ln>
        </p:spPr>
      </p:pic>
      <p:pic>
        <p:nvPicPr>
          <p:cNvPr descr="Logo&#10;&#10;Description automatically generated" id="270" name="Google Shape;270;p25"/>
          <p:cNvPicPr preferRelativeResize="0"/>
          <p:nvPr/>
        </p:nvPicPr>
        <p:blipFill rotWithShape="1">
          <a:blip r:embed="rId9">
            <a:alphaModFix/>
          </a:blip>
          <a:srcRect b="0" l="0" r="0" t="0"/>
          <a:stretch/>
        </p:blipFill>
        <p:spPr>
          <a:xfrm>
            <a:off x="4237279" y="4054164"/>
            <a:ext cx="1440633" cy="485013"/>
          </a:xfrm>
          <a:prstGeom prst="rect">
            <a:avLst/>
          </a:prstGeom>
          <a:noFill/>
          <a:ln>
            <a:noFill/>
          </a:ln>
        </p:spPr>
      </p:pic>
      <p:pic>
        <p:nvPicPr>
          <p:cNvPr descr="Logo, company name&#10;&#10;Description automatically generated" id="271" name="Google Shape;271;p25"/>
          <p:cNvPicPr preferRelativeResize="0"/>
          <p:nvPr/>
        </p:nvPicPr>
        <p:blipFill rotWithShape="1">
          <a:blip r:embed="rId10">
            <a:alphaModFix/>
          </a:blip>
          <a:srcRect b="0" l="0" r="0" t="0"/>
          <a:stretch/>
        </p:blipFill>
        <p:spPr>
          <a:xfrm>
            <a:off x="9480271" y="5411983"/>
            <a:ext cx="1630941" cy="604941"/>
          </a:xfrm>
          <a:prstGeom prst="rect">
            <a:avLst/>
          </a:prstGeom>
          <a:noFill/>
          <a:ln>
            <a:noFill/>
          </a:ln>
        </p:spPr>
      </p:pic>
      <p:sp>
        <p:nvSpPr>
          <p:cNvPr id="272" name="Google Shape;272;p25"/>
          <p:cNvSpPr txBox="1"/>
          <p:nvPr/>
        </p:nvSpPr>
        <p:spPr>
          <a:xfrm>
            <a:off x="5876177" y="6355507"/>
            <a:ext cx="5350500" cy="461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SzPts val="800"/>
              <a:buNone/>
            </a:pPr>
            <a:r>
              <a:rPr lang="cs-CZ" sz="800">
                <a:solidFill>
                  <a:schemeClr val="dk1"/>
                </a:solidFill>
              </a:rPr>
              <a:t>Financé par l'Union européenne. Les points de vue et les opinions exprimés sont ceux des auteurs et ne reflètent pas nécessairement ceux de l'Union européenne ou de l'Agence nationale. Ni l'Union européenne ni l'Agence nationale ne peuvent en être tenues pour responsables. Numéro de projet : 2022-1-LT01-KA220-ADU-000085898</a:t>
            </a:r>
            <a:endParaRPr baseline="30000" sz="600">
              <a:latin typeface="Noto Sans"/>
              <a:ea typeface="Noto Sans"/>
              <a:cs typeface="Noto Sans"/>
              <a:sym typeface="Noto Sans"/>
            </a:endParaRPr>
          </a:p>
        </p:txBody>
      </p:sp>
      <p:pic>
        <p:nvPicPr>
          <p:cNvPr descr="Logo&#10;&#10;Description automatically generated" id="273" name="Google Shape;273;p25"/>
          <p:cNvPicPr preferRelativeResize="0"/>
          <p:nvPr/>
        </p:nvPicPr>
        <p:blipFill rotWithShape="1">
          <a:blip r:embed="rId11">
            <a:alphaModFix/>
          </a:blip>
          <a:srcRect b="0" l="0" r="0" t="0"/>
          <a:stretch/>
        </p:blipFill>
        <p:spPr>
          <a:xfrm>
            <a:off x="7019467" y="5121884"/>
            <a:ext cx="1231930" cy="822872"/>
          </a:xfrm>
          <a:prstGeom prst="rect">
            <a:avLst/>
          </a:prstGeom>
          <a:noFill/>
          <a:ln>
            <a:noFill/>
          </a:ln>
        </p:spPr>
      </p:pic>
      <p:pic>
        <p:nvPicPr>
          <p:cNvPr id="274" name="Google Shape;274;p25"/>
          <p:cNvPicPr preferRelativeResize="0"/>
          <p:nvPr/>
        </p:nvPicPr>
        <p:blipFill>
          <a:blip r:embed="rId12">
            <a:alphaModFix/>
          </a:blip>
          <a:stretch>
            <a:fillRect/>
          </a:stretch>
        </p:blipFill>
        <p:spPr>
          <a:xfrm>
            <a:off x="0" y="6342297"/>
            <a:ext cx="2324675" cy="4881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 name="Shape 40"/>
        <p:cNvGrpSpPr/>
        <p:nvPr/>
      </p:nvGrpSpPr>
      <p:grpSpPr>
        <a:xfrm>
          <a:off x="0" y="0"/>
          <a:ext cx="0" cy="0"/>
          <a:chOff x="0" y="0"/>
          <a:chExt cx="0" cy="0"/>
        </a:xfrm>
      </p:grpSpPr>
      <p:sp>
        <p:nvSpPr>
          <p:cNvPr id="41" name="Google Shape;41;p9"/>
          <p:cNvSpPr/>
          <p:nvPr/>
        </p:nvSpPr>
        <p:spPr>
          <a:xfrm>
            <a:off x="0" y="0"/>
            <a:ext cx="6096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lose-up of hands holding coins&#10;&#10;Description automatically generated with medium confidence" id="42" name="Google Shape;42;p9"/>
          <p:cNvPicPr preferRelativeResize="0"/>
          <p:nvPr>
            <p:ph idx="2" type="pic"/>
          </p:nvPr>
        </p:nvPicPr>
        <p:blipFill rotWithShape="1">
          <a:blip r:embed="rId3">
            <a:alphaModFix/>
          </a:blip>
          <a:srcRect b="0" l="25403" r="25404" t="0"/>
          <a:stretch/>
        </p:blipFill>
        <p:spPr>
          <a:xfrm>
            <a:off x="1610913" y="1464429"/>
            <a:ext cx="2771775" cy="3756025"/>
          </a:xfrm>
          <a:prstGeom prst="rect">
            <a:avLst/>
          </a:prstGeom>
          <a:noFill/>
          <a:ln>
            <a:noFill/>
          </a:ln>
        </p:spPr>
      </p:pic>
      <p:sp>
        <p:nvSpPr>
          <p:cNvPr id="43" name="Google Shape;43;p9"/>
          <p:cNvSpPr txBox="1"/>
          <p:nvPr/>
        </p:nvSpPr>
        <p:spPr>
          <a:xfrm>
            <a:off x="7554300" y="811693"/>
            <a:ext cx="2019265"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1800" u="none" cap="none" strike="noStrike">
                <a:solidFill>
                  <a:schemeClr val="dk1"/>
                </a:solidFill>
                <a:latin typeface="Philosopher"/>
                <a:ea typeface="Philosopher"/>
                <a:cs typeface="Philosopher"/>
                <a:sym typeface="Philosopher"/>
              </a:rPr>
              <a:t>MODULE </a:t>
            </a:r>
            <a:r>
              <a:rPr b="1" lang="cs-CZ" sz="1800">
                <a:solidFill>
                  <a:schemeClr val="dk1"/>
                </a:solidFill>
                <a:latin typeface="Philosopher"/>
                <a:ea typeface="Philosopher"/>
                <a:cs typeface="Philosopher"/>
                <a:sym typeface="Philosopher"/>
              </a:rPr>
              <a:t>3</a:t>
            </a:r>
            <a:endParaRPr b="1" i="0" sz="1800" u="none" cap="none" strike="noStrike">
              <a:solidFill>
                <a:schemeClr val="dk1"/>
              </a:solidFill>
              <a:latin typeface="Philosopher"/>
              <a:ea typeface="Philosopher"/>
              <a:cs typeface="Philosopher"/>
              <a:sym typeface="Philosopher"/>
            </a:endParaRPr>
          </a:p>
        </p:txBody>
      </p:sp>
      <p:sp>
        <p:nvSpPr>
          <p:cNvPr id="44" name="Google Shape;44;p9"/>
          <p:cNvSpPr txBox="1"/>
          <p:nvPr/>
        </p:nvSpPr>
        <p:spPr>
          <a:xfrm>
            <a:off x="7201695" y="2174891"/>
            <a:ext cx="3976349" cy="1159105"/>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2000"/>
              <a:buFont typeface="Arial"/>
              <a:buNone/>
            </a:pPr>
            <a:r>
              <a:rPr lang="cs-CZ" sz="2000">
                <a:solidFill>
                  <a:schemeClr val="dk1"/>
                </a:solidFill>
                <a:latin typeface="Roboto"/>
                <a:ea typeface="Roboto"/>
                <a:cs typeface="Roboto"/>
                <a:sym typeface="Roboto"/>
              </a:rPr>
              <a:t>Ce module comprend 14 heures de contenu d'apprentissage.</a:t>
            </a:r>
            <a:endParaRPr b="0" i="0" sz="2000" u="none" cap="none" strike="noStrike">
              <a:solidFill>
                <a:schemeClr val="dk1"/>
              </a:solidFill>
              <a:latin typeface="Roboto"/>
              <a:ea typeface="Roboto"/>
              <a:cs typeface="Roboto"/>
              <a:sym typeface="Roboto"/>
            </a:endParaRPr>
          </a:p>
        </p:txBody>
      </p:sp>
      <p:grpSp>
        <p:nvGrpSpPr>
          <p:cNvPr id="45" name="Google Shape;45;p9"/>
          <p:cNvGrpSpPr/>
          <p:nvPr/>
        </p:nvGrpSpPr>
        <p:grpSpPr>
          <a:xfrm>
            <a:off x="7937994" y="1428370"/>
            <a:ext cx="1251876" cy="358096"/>
            <a:chOff x="5470062" y="1167647"/>
            <a:chExt cx="1251876" cy="358096"/>
          </a:xfrm>
        </p:grpSpPr>
        <p:sp>
          <p:nvSpPr>
            <p:cNvPr id="46" name="Google Shape;46;p9"/>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 name="Google Shape;47;p9"/>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 name="Google Shape;48;p9"/>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49" name="Google Shape;49;p9"/>
          <p:cNvPicPr preferRelativeResize="0"/>
          <p:nvPr/>
        </p:nvPicPr>
        <p:blipFill rotWithShape="1">
          <a:blip r:embed="rId4">
            <a:alphaModFix/>
          </a:blip>
          <a:srcRect b="0" l="0" r="0" t="0"/>
          <a:stretch/>
        </p:blipFill>
        <p:spPr>
          <a:xfrm>
            <a:off x="10252595" y="-167864"/>
            <a:ext cx="2386989" cy="1687495"/>
          </a:xfrm>
          <a:prstGeom prst="rect">
            <a:avLst/>
          </a:prstGeom>
          <a:noFill/>
          <a:ln>
            <a:noFill/>
          </a:ln>
        </p:spPr>
      </p:pic>
      <p:sp>
        <p:nvSpPr>
          <p:cNvPr id="50" name="Google Shape;50;p9"/>
          <p:cNvSpPr txBox="1"/>
          <p:nvPr/>
        </p:nvSpPr>
        <p:spPr>
          <a:xfrm>
            <a:off x="6338341" y="3544798"/>
            <a:ext cx="2761800" cy="900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Philosopher"/>
              <a:buNone/>
            </a:pPr>
            <a:r>
              <a:rPr b="1" lang="cs-CZ" sz="2800">
                <a:latin typeface="Philosopher"/>
                <a:ea typeface="Philosopher"/>
                <a:cs typeface="Philosopher"/>
                <a:sym typeface="Philosopher"/>
              </a:rPr>
              <a:t>6 heures d'apprentissage en présentiel</a:t>
            </a:r>
            <a:endParaRPr b="1" i="0" sz="2800" u="none" cap="none" strike="noStrike">
              <a:solidFill>
                <a:srgbClr val="000000"/>
              </a:solidFill>
              <a:latin typeface="Philosopher"/>
              <a:ea typeface="Philosopher"/>
              <a:cs typeface="Philosopher"/>
              <a:sym typeface="Philosopher"/>
            </a:endParaRPr>
          </a:p>
        </p:txBody>
      </p:sp>
      <p:sp>
        <p:nvSpPr>
          <p:cNvPr id="51" name="Google Shape;51;p9"/>
          <p:cNvSpPr txBox="1"/>
          <p:nvPr/>
        </p:nvSpPr>
        <p:spPr>
          <a:xfrm>
            <a:off x="8936406" y="3722421"/>
            <a:ext cx="2919000" cy="900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Philosopher"/>
              <a:buNone/>
            </a:pPr>
            <a:r>
              <a:rPr b="1" lang="cs-CZ" sz="2800">
                <a:latin typeface="Philosopher"/>
                <a:ea typeface="Philosopher"/>
                <a:cs typeface="Philosopher"/>
                <a:sym typeface="Philosopher"/>
              </a:rPr>
              <a:t>8 heures d'auto-apprentissage</a:t>
            </a:r>
            <a:endParaRPr sz="2800"/>
          </a:p>
        </p:txBody>
      </p:sp>
      <p:sp>
        <p:nvSpPr>
          <p:cNvPr id="52" name="Google Shape;52;p9"/>
          <p:cNvSpPr txBox="1"/>
          <p:nvPr/>
        </p:nvSpPr>
        <p:spPr>
          <a:xfrm>
            <a:off x="6330156" y="4656100"/>
            <a:ext cx="2761800" cy="2088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cs-CZ" sz="1500">
                <a:latin typeface="Roboto"/>
                <a:ea typeface="Roboto"/>
                <a:cs typeface="Roboto"/>
                <a:sym typeface="Roboto"/>
              </a:rPr>
              <a:t>Cette présentation couvre les 6 heures d'apprentissage F2F.</a:t>
            </a:r>
            <a:endParaRPr sz="1500">
              <a:latin typeface="Roboto"/>
              <a:ea typeface="Roboto"/>
              <a:cs typeface="Roboto"/>
              <a:sym typeface="Roboto"/>
            </a:endParaRPr>
          </a:p>
          <a:p>
            <a:pPr indent="0" lvl="0" marL="0" rtl="0" algn="l">
              <a:lnSpc>
                <a:spcPct val="150000"/>
              </a:lnSpc>
              <a:spcBef>
                <a:spcPts val="0"/>
              </a:spcBef>
              <a:spcAft>
                <a:spcPts val="0"/>
              </a:spcAft>
              <a:buClr>
                <a:schemeClr val="dk1"/>
              </a:buClr>
              <a:buSzPts val="1100"/>
              <a:buFont typeface="Arial"/>
              <a:buNone/>
            </a:pPr>
            <a:r>
              <a:rPr lang="cs-CZ" sz="1500">
                <a:latin typeface="Roboto"/>
                <a:ea typeface="Roboto"/>
                <a:cs typeface="Roboto"/>
                <a:sym typeface="Roboto"/>
              </a:rPr>
              <a:t>Elle est accompagnée d'un plan de cours pour l'animateur.</a:t>
            </a:r>
            <a:endParaRPr sz="1500">
              <a:latin typeface="Roboto"/>
              <a:ea typeface="Roboto"/>
              <a:cs typeface="Roboto"/>
              <a:sym typeface="Roboto"/>
            </a:endParaRPr>
          </a:p>
          <a:p>
            <a:pPr indent="0" lvl="0" marL="0" marR="0" rtl="0" algn="l">
              <a:lnSpc>
                <a:spcPct val="150000"/>
              </a:lnSpc>
              <a:spcBef>
                <a:spcPts val="0"/>
              </a:spcBef>
              <a:spcAft>
                <a:spcPts val="0"/>
              </a:spcAft>
              <a:buClr>
                <a:srgbClr val="000000"/>
              </a:buClr>
              <a:buSzPts val="1600"/>
              <a:buFont typeface="Arial"/>
              <a:buNone/>
            </a:pPr>
            <a:r>
              <a:t/>
            </a:r>
            <a:endParaRPr sz="1500">
              <a:latin typeface="Roboto"/>
              <a:ea typeface="Roboto"/>
              <a:cs typeface="Roboto"/>
              <a:sym typeface="Roboto"/>
            </a:endParaRPr>
          </a:p>
        </p:txBody>
      </p:sp>
      <p:sp>
        <p:nvSpPr>
          <p:cNvPr id="53" name="Google Shape;53;p9"/>
          <p:cNvSpPr txBox="1"/>
          <p:nvPr/>
        </p:nvSpPr>
        <p:spPr>
          <a:xfrm>
            <a:off x="8935200" y="5011450"/>
            <a:ext cx="2919000" cy="1271700"/>
          </a:xfrm>
          <a:prstGeom prst="rect">
            <a:avLst/>
          </a:prstGeom>
          <a:noFill/>
          <a:ln>
            <a:noFill/>
          </a:ln>
        </p:spPr>
        <p:txBody>
          <a:bodyPr anchorCtr="0" anchor="t" bIns="91425" lIns="91425" spcFirstLastPara="1" rIns="91425" wrap="square" tIns="91425">
            <a:noAutofit/>
          </a:bodyPr>
          <a:lstStyle/>
          <a:p>
            <a:pPr indent="0" lvl="0" marL="0" marR="0" rtl="0" algn="r">
              <a:lnSpc>
                <a:spcPct val="150000"/>
              </a:lnSpc>
              <a:spcBef>
                <a:spcPts val="0"/>
              </a:spcBef>
              <a:spcAft>
                <a:spcPts val="0"/>
              </a:spcAft>
              <a:buClr>
                <a:srgbClr val="000000"/>
              </a:buClr>
              <a:buSzPts val="1600"/>
              <a:buFont typeface="Arial"/>
              <a:buNone/>
            </a:pPr>
            <a:r>
              <a:rPr lang="cs-CZ" sz="1500">
                <a:latin typeface="Roboto"/>
                <a:ea typeface="Roboto"/>
                <a:cs typeface="Roboto"/>
                <a:sym typeface="Roboto"/>
              </a:rPr>
              <a:t>Parcourez la présentation avec des ressources d'apprentissage auto-dirigées à votre propre rythme !</a:t>
            </a:r>
            <a:endParaRPr b="0" i="0" sz="1500" u="none" cap="none" strike="noStrike">
              <a:solidFill>
                <a:srgbClr val="000000"/>
              </a:solidFill>
              <a:latin typeface="Roboto"/>
              <a:ea typeface="Roboto"/>
              <a:cs typeface="Roboto"/>
              <a:sym typeface="Roboto"/>
            </a:endParaRPr>
          </a:p>
        </p:txBody>
      </p:sp>
      <p:pic>
        <p:nvPicPr>
          <p:cNvPr id="54" name="Google Shape;54;p9"/>
          <p:cNvPicPr preferRelativeResize="0"/>
          <p:nvPr/>
        </p:nvPicPr>
        <p:blipFill>
          <a:blip r:embed="rId5">
            <a:alphaModFix/>
          </a:blip>
          <a:stretch>
            <a:fillRect/>
          </a:stretch>
        </p:blipFill>
        <p:spPr>
          <a:xfrm>
            <a:off x="58000" y="6369897"/>
            <a:ext cx="2324675" cy="4881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0"/>
          <p:cNvSpPr txBox="1"/>
          <p:nvPr/>
        </p:nvSpPr>
        <p:spPr>
          <a:xfrm>
            <a:off x="4573595" y="851457"/>
            <a:ext cx="3044807" cy="36718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i="0" lang="cs-CZ" sz="4000" u="none" cap="none" strike="noStrike">
                <a:solidFill>
                  <a:schemeClr val="dk1"/>
                </a:solidFill>
                <a:latin typeface="Philosopher"/>
                <a:ea typeface="Philosopher"/>
                <a:cs typeface="Philosopher"/>
                <a:sym typeface="Philosopher"/>
              </a:rPr>
              <a:t>Introduction</a:t>
            </a:r>
            <a:endParaRPr b="1" i="0" sz="4000" u="none" cap="none" strike="noStrike">
              <a:solidFill>
                <a:schemeClr val="dk1"/>
              </a:solidFill>
              <a:latin typeface="Philosopher"/>
              <a:ea typeface="Philosopher"/>
              <a:cs typeface="Philosopher"/>
              <a:sym typeface="Philosopher"/>
            </a:endParaRPr>
          </a:p>
        </p:txBody>
      </p:sp>
      <p:grpSp>
        <p:nvGrpSpPr>
          <p:cNvPr id="60" name="Google Shape;60;p10"/>
          <p:cNvGrpSpPr/>
          <p:nvPr/>
        </p:nvGrpSpPr>
        <p:grpSpPr>
          <a:xfrm>
            <a:off x="5470061" y="1709272"/>
            <a:ext cx="1251876" cy="358096"/>
            <a:chOff x="5470062" y="1167647"/>
            <a:chExt cx="1251876" cy="358096"/>
          </a:xfrm>
        </p:grpSpPr>
        <p:sp>
          <p:nvSpPr>
            <p:cNvPr id="61" name="Google Shape;61;p10"/>
            <p:cNvSpPr/>
            <p:nvPr/>
          </p:nvSpPr>
          <p:spPr>
            <a:xfrm>
              <a:off x="5470062"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 name="Google Shape;62;p10"/>
            <p:cNvSpPr/>
            <p:nvPr/>
          </p:nvSpPr>
          <p:spPr>
            <a:xfrm>
              <a:off x="5916952" y="1167647"/>
              <a:ext cx="358096" cy="35809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 name="Google Shape;63;p10"/>
            <p:cNvSpPr/>
            <p:nvPr/>
          </p:nvSpPr>
          <p:spPr>
            <a:xfrm>
              <a:off x="6526146" y="1248799"/>
              <a:ext cx="195792" cy="195792"/>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64" name="Google Shape;64;p10"/>
          <p:cNvPicPr preferRelativeResize="0"/>
          <p:nvPr/>
        </p:nvPicPr>
        <p:blipFill rotWithShape="1">
          <a:blip r:embed="rId3">
            <a:alphaModFix/>
          </a:blip>
          <a:srcRect b="0" l="0" r="0" t="0"/>
          <a:stretch/>
        </p:blipFill>
        <p:spPr>
          <a:xfrm>
            <a:off x="10625575" y="0"/>
            <a:ext cx="1723782" cy="1218637"/>
          </a:xfrm>
          <a:prstGeom prst="rect">
            <a:avLst/>
          </a:prstGeom>
          <a:noFill/>
          <a:ln>
            <a:noFill/>
          </a:ln>
        </p:spPr>
      </p:pic>
      <p:sp>
        <p:nvSpPr>
          <p:cNvPr id="65" name="Google Shape;65;p10"/>
          <p:cNvSpPr txBox="1"/>
          <p:nvPr/>
        </p:nvSpPr>
        <p:spPr>
          <a:xfrm>
            <a:off x="624713" y="3205875"/>
            <a:ext cx="11116500" cy="256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cs-CZ" sz="3200">
                <a:solidFill>
                  <a:schemeClr val="dk1"/>
                </a:solidFill>
                <a:latin typeface="Philosopher"/>
                <a:ea typeface="Philosopher"/>
                <a:cs typeface="Philosopher"/>
                <a:sym typeface="Philosopher"/>
              </a:rPr>
              <a:t>Cette présentation comprend des ressources d'auto-apprentissage et un exercice d'auto-réflexion.</a:t>
            </a:r>
            <a:endParaRPr sz="32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3200">
                <a:solidFill>
                  <a:schemeClr val="dk1"/>
                </a:solidFill>
                <a:latin typeface="Philosopher"/>
                <a:ea typeface="Philosopher"/>
                <a:cs typeface="Philosopher"/>
                <a:sym typeface="Philosopher"/>
              </a:rPr>
              <a:t>N'hésitez pas à sélectionner les ressources qui correspondent le mieux à vos intérêts et à vos objectifs d'apprentissage. </a:t>
            </a:r>
            <a:endParaRPr sz="32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3200">
                <a:solidFill>
                  <a:schemeClr val="dk1"/>
                </a:solidFill>
                <a:latin typeface="Philosopher"/>
                <a:ea typeface="Philosopher"/>
                <a:cs typeface="Philosopher"/>
                <a:sym typeface="Philosopher"/>
              </a:rPr>
              <a:t>Ces ressources peuvent être explorées de manière indépendante, sans ordre prescrit ni obligation de les parcourir toutes.</a:t>
            </a:r>
            <a:endParaRPr sz="3200">
              <a:solidFill>
                <a:schemeClr val="dk1"/>
              </a:solidFill>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sz="3200">
              <a:solidFill>
                <a:schemeClr val="dk1"/>
              </a:solidFill>
              <a:latin typeface="Philosopher"/>
              <a:ea typeface="Philosopher"/>
              <a:cs typeface="Philosopher"/>
              <a:sym typeface="Philosopher"/>
            </a:endParaRPr>
          </a:p>
          <a:p>
            <a:pPr indent="0" lvl="0" marL="0" marR="0" rtl="0" algn="ctr">
              <a:lnSpc>
                <a:spcPct val="100000"/>
              </a:lnSpc>
              <a:spcBef>
                <a:spcPts val="0"/>
              </a:spcBef>
              <a:spcAft>
                <a:spcPts val="0"/>
              </a:spcAft>
              <a:buClr>
                <a:schemeClr val="dk1"/>
              </a:buClr>
              <a:buSzPts val="1400"/>
              <a:buFont typeface="Philosopher"/>
              <a:buNone/>
            </a:pPr>
            <a:r>
              <a:t/>
            </a:r>
            <a:endParaRPr sz="3200">
              <a:solidFill>
                <a:schemeClr val="dk1"/>
              </a:solidFill>
              <a:latin typeface="Philosopher"/>
              <a:ea typeface="Philosopher"/>
              <a:cs typeface="Philosopher"/>
              <a:sym typeface="Philosopher"/>
            </a:endParaRPr>
          </a:p>
        </p:txBody>
      </p:sp>
      <p:pic>
        <p:nvPicPr>
          <p:cNvPr id="66" name="Google Shape;66;p10"/>
          <p:cNvPicPr preferRelativeResize="0"/>
          <p:nvPr/>
        </p:nvPicPr>
        <p:blipFill>
          <a:blip r:embed="rId4">
            <a:alphaModFix/>
          </a:blip>
          <a:stretch>
            <a:fillRect/>
          </a:stretch>
        </p:blipFill>
        <p:spPr>
          <a:xfrm>
            <a:off x="58000" y="6369897"/>
            <a:ext cx="2324675" cy="4881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1"/>
          <p:cNvSpPr txBox="1"/>
          <p:nvPr/>
        </p:nvSpPr>
        <p:spPr>
          <a:xfrm>
            <a:off x="2214900" y="109400"/>
            <a:ext cx="7762200" cy="1218600"/>
          </a:xfrm>
          <a:prstGeom prst="rect">
            <a:avLst/>
          </a:prstGeom>
          <a:noFill/>
          <a:ln>
            <a:noFill/>
          </a:ln>
        </p:spPr>
        <p:txBody>
          <a:bodyPr anchorCtr="0" anchor="ctr" bIns="91425" lIns="91425" spcFirstLastPara="1" rIns="91425" wrap="square" tIns="91425">
            <a:noAutofit/>
          </a:bodyPr>
          <a:lstStyle/>
          <a:p>
            <a:pPr indent="-381000" lvl="0" marL="457200" marR="0" rtl="0" algn="ctr">
              <a:lnSpc>
                <a:spcPct val="100000"/>
              </a:lnSpc>
              <a:spcBef>
                <a:spcPts val="0"/>
              </a:spcBef>
              <a:spcAft>
                <a:spcPts val="0"/>
              </a:spcAft>
              <a:buClr>
                <a:schemeClr val="dk1"/>
              </a:buClr>
              <a:buSzPts val="2400"/>
              <a:buFont typeface="Philosopher"/>
              <a:buAutoNum type="arabicPeriod"/>
            </a:pPr>
            <a:r>
              <a:rPr b="1" lang="cs-CZ" sz="2400">
                <a:solidFill>
                  <a:schemeClr val="dk1"/>
                </a:solidFill>
                <a:latin typeface="Philosopher"/>
                <a:ea typeface="Philosopher"/>
                <a:cs typeface="Philosopher"/>
                <a:sym typeface="Philosopher"/>
              </a:rPr>
              <a:t>Introduction aux stratégies d'engagement dans les environnements numériques (I)</a:t>
            </a:r>
            <a:endParaRPr b="1" i="0" sz="2400" u="none" cap="none" strike="noStrike">
              <a:solidFill>
                <a:schemeClr val="dk1"/>
              </a:solidFill>
              <a:latin typeface="Philosopher"/>
              <a:ea typeface="Philosopher"/>
              <a:cs typeface="Philosopher"/>
              <a:sym typeface="Philosopher"/>
            </a:endParaRPr>
          </a:p>
        </p:txBody>
      </p:sp>
      <p:grpSp>
        <p:nvGrpSpPr>
          <p:cNvPr id="72" name="Google Shape;72;p11"/>
          <p:cNvGrpSpPr/>
          <p:nvPr/>
        </p:nvGrpSpPr>
        <p:grpSpPr>
          <a:xfrm>
            <a:off x="5470011" y="1218622"/>
            <a:ext cx="1251984" cy="358200"/>
            <a:chOff x="5470062" y="1167647"/>
            <a:chExt cx="1251984" cy="358200"/>
          </a:xfrm>
        </p:grpSpPr>
        <p:sp>
          <p:nvSpPr>
            <p:cNvPr id="73" name="Google Shape;73;p11"/>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4" name="Google Shape;74;p11"/>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 name="Google Shape;75;p11"/>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76" name="Google Shape;76;p11"/>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77" name="Google Shape;77;p11"/>
          <p:cNvSpPr txBox="1"/>
          <p:nvPr/>
        </p:nvSpPr>
        <p:spPr>
          <a:xfrm>
            <a:off x="163275" y="1800525"/>
            <a:ext cx="4997100" cy="3706800"/>
          </a:xfrm>
          <a:prstGeom prst="rect">
            <a:avLst/>
          </a:prstGeom>
          <a:noFill/>
          <a:ln>
            <a:noFill/>
          </a:ln>
        </p:spPr>
        <p:txBody>
          <a:bodyPr anchorCtr="0" anchor="ctr" bIns="91425" lIns="91425" spcFirstLastPara="1" rIns="91425" wrap="square" tIns="91425">
            <a:noAutofit/>
          </a:bodyPr>
          <a:lstStyle/>
          <a:p>
            <a:pPr indent="-349250" lvl="0" marL="457200" rtl="0" algn="l">
              <a:lnSpc>
                <a:spcPct val="115000"/>
              </a:lnSpc>
              <a:spcBef>
                <a:spcPts val="1500"/>
              </a:spcBef>
              <a:spcAft>
                <a:spcPts val="0"/>
              </a:spcAft>
              <a:buClr>
                <a:schemeClr val="dk1"/>
              </a:buClr>
              <a:buSzPts val="1900"/>
              <a:buFont typeface="Philosopher"/>
              <a:buChar char="●"/>
            </a:pPr>
            <a:r>
              <a:rPr b="1" lang="cs-CZ" sz="1900">
                <a:solidFill>
                  <a:schemeClr val="dk1"/>
                </a:solidFill>
                <a:latin typeface="Philosopher"/>
                <a:ea typeface="Philosopher"/>
                <a:cs typeface="Philosopher"/>
                <a:sym typeface="Philosopher"/>
              </a:rPr>
              <a:t>Ressource 1 : Présentation vidéo (1h 14min)</a:t>
            </a:r>
            <a:endParaRPr b="1" sz="1900">
              <a:solidFill>
                <a:schemeClr val="dk1"/>
              </a:solidFill>
              <a:latin typeface="Philosopher"/>
              <a:ea typeface="Philosopher"/>
              <a:cs typeface="Philosopher"/>
              <a:sym typeface="Philosopher"/>
            </a:endParaRPr>
          </a:p>
          <a:p>
            <a:pPr indent="-349250" lvl="1" marL="914400" rtl="0" algn="l">
              <a:lnSpc>
                <a:spcPct val="115000"/>
              </a:lnSpc>
              <a:spcBef>
                <a:spcPts val="0"/>
              </a:spcBef>
              <a:spcAft>
                <a:spcPts val="0"/>
              </a:spcAft>
              <a:buClr>
                <a:schemeClr val="dk1"/>
              </a:buClr>
              <a:buSzPts val="1900"/>
              <a:buFont typeface="Philosopher"/>
              <a:buChar char="○"/>
            </a:pPr>
            <a:r>
              <a:rPr lang="cs-CZ" sz="1900">
                <a:solidFill>
                  <a:schemeClr val="dk1"/>
                </a:solidFill>
                <a:latin typeface="Philosopher"/>
                <a:ea typeface="Philosopher"/>
                <a:cs typeface="Philosopher"/>
                <a:sym typeface="Philosopher"/>
              </a:rPr>
              <a:t>Regardez une présentation vidéo sur la création d'une culture de l'engagement dans les classes d'adultes ;</a:t>
            </a:r>
            <a:endParaRPr sz="1900">
              <a:solidFill>
                <a:schemeClr val="dk1"/>
              </a:solidFill>
              <a:latin typeface="Philosopher"/>
              <a:ea typeface="Philosopher"/>
              <a:cs typeface="Philosopher"/>
              <a:sym typeface="Philosopher"/>
            </a:endParaRPr>
          </a:p>
          <a:p>
            <a:pPr indent="-349250" lvl="1" marL="914400" rtl="0" algn="l">
              <a:lnSpc>
                <a:spcPct val="115000"/>
              </a:lnSpc>
              <a:spcBef>
                <a:spcPts val="0"/>
              </a:spcBef>
              <a:spcAft>
                <a:spcPts val="0"/>
              </a:spcAft>
              <a:buClr>
                <a:schemeClr val="dk1"/>
              </a:buClr>
              <a:buSzPts val="1900"/>
              <a:buFont typeface="Philosopher"/>
              <a:buChar char="○"/>
            </a:pPr>
            <a:r>
              <a:rPr lang="cs-CZ" sz="1900">
                <a:solidFill>
                  <a:schemeClr val="dk1"/>
                </a:solidFill>
                <a:latin typeface="Philosopher"/>
                <a:ea typeface="Philosopher"/>
                <a:cs typeface="Philosopher"/>
                <a:sym typeface="Philosopher"/>
              </a:rPr>
              <a:t>Découvrez l'importance de l'engagement et son impact sur les résultats de l'apprentissage.</a:t>
            </a:r>
            <a:endParaRPr sz="1900">
              <a:solidFill>
                <a:schemeClr val="dk1"/>
              </a:solidFill>
              <a:latin typeface="Philosopher"/>
              <a:ea typeface="Philosopher"/>
              <a:cs typeface="Philosopher"/>
              <a:sym typeface="Philosopher"/>
            </a:endParaRPr>
          </a:p>
          <a:p>
            <a:pPr indent="-349250" lvl="1" marL="914400" rtl="0" algn="l">
              <a:lnSpc>
                <a:spcPct val="115000"/>
              </a:lnSpc>
              <a:spcBef>
                <a:spcPts val="0"/>
              </a:spcBef>
              <a:spcAft>
                <a:spcPts val="0"/>
              </a:spcAft>
              <a:buClr>
                <a:schemeClr val="dk1"/>
              </a:buClr>
              <a:buSzPts val="1900"/>
              <a:buFont typeface="Philosopher"/>
              <a:buChar char="○"/>
            </a:pPr>
            <a:r>
              <a:rPr lang="cs-CZ" sz="1900">
                <a:solidFill>
                  <a:schemeClr val="dk1"/>
                </a:solidFill>
                <a:latin typeface="Philosopher"/>
                <a:ea typeface="Philosopher"/>
                <a:cs typeface="Philosopher"/>
                <a:sym typeface="Philosopher"/>
              </a:rPr>
              <a:t>Lien : </a:t>
            </a:r>
            <a:r>
              <a:rPr lang="cs-CZ" sz="1900" u="sng">
                <a:solidFill>
                  <a:schemeClr val="hlink"/>
                </a:solidFill>
                <a:latin typeface="Philosopher"/>
                <a:ea typeface="Philosopher"/>
                <a:cs typeface="Philosopher"/>
                <a:sym typeface="Philosopher"/>
                <a:hlinkClick r:id="rId4"/>
              </a:rPr>
              <a:t>https://www.youtube.com/watch?v=25H09leLyf4</a:t>
            </a:r>
            <a:r>
              <a:rPr lang="cs-CZ" sz="1900">
                <a:solidFill>
                  <a:schemeClr val="dk1"/>
                </a:solidFill>
                <a:latin typeface="Philosopher"/>
                <a:ea typeface="Philosopher"/>
                <a:cs typeface="Philosopher"/>
                <a:sym typeface="Philosopher"/>
              </a:rPr>
              <a:t> </a:t>
            </a:r>
            <a:endParaRPr sz="1900">
              <a:solidFill>
                <a:schemeClr val="dk1"/>
              </a:solidFill>
              <a:latin typeface="Philosopher"/>
              <a:ea typeface="Philosopher"/>
              <a:cs typeface="Philosopher"/>
              <a:sym typeface="Philosopher"/>
            </a:endParaRPr>
          </a:p>
          <a:p>
            <a:pPr indent="-349250" lvl="1" marL="914400" rtl="0" algn="l">
              <a:lnSpc>
                <a:spcPct val="115000"/>
              </a:lnSpc>
              <a:spcBef>
                <a:spcPts val="0"/>
              </a:spcBef>
              <a:spcAft>
                <a:spcPts val="0"/>
              </a:spcAft>
              <a:buClr>
                <a:schemeClr val="dk1"/>
              </a:buClr>
              <a:buSzPts val="1900"/>
              <a:buFont typeface="Philosopher"/>
              <a:buChar char="○"/>
            </a:pPr>
            <a:r>
              <a:rPr lang="cs-CZ" sz="1900">
                <a:solidFill>
                  <a:schemeClr val="dk1"/>
                </a:solidFill>
                <a:latin typeface="Philosopher"/>
                <a:ea typeface="Philosopher"/>
                <a:cs typeface="Philosopher"/>
                <a:sym typeface="Philosopher"/>
              </a:rPr>
              <a:t>Utilisez les traductions automatiques de Youtube.</a:t>
            </a:r>
            <a:endParaRPr sz="1900">
              <a:solidFill>
                <a:schemeClr val="dk1"/>
              </a:solidFill>
              <a:latin typeface="Philosopher"/>
              <a:ea typeface="Philosopher"/>
              <a:cs typeface="Philosopher"/>
              <a:sym typeface="Philosopher"/>
            </a:endParaRPr>
          </a:p>
          <a:p>
            <a:pPr indent="0" lvl="0" marL="457200" rtl="0" algn="l">
              <a:lnSpc>
                <a:spcPct val="115000"/>
              </a:lnSpc>
              <a:spcBef>
                <a:spcPts val="1500"/>
              </a:spcBef>
              <a:spcAft>
                <a:spcPts val="1500"/>
              </a:spcAft>
              <a:buNone/>
            </a:pPr>
            <a:r>
              <a:t/>
            </a:r>
            <a:endParaRPr sz="1900">
              <a:solidFill>
                <a:schemeClr val="dk1"/>
              </a:solidFill>
              <a:latin typeface="Philosopher"/>
              <a:ea typeface="Philosopher"/>
              <a:cs typeface="Philosopher"/>
              <a:sym typeface="Philosopher"/>
            </a:endParaRPr>
          </a:p>
        </p:txBody>
      </p:sp>
      <p:pic>
        <p:nvPicPr>
          <p:cNvPr descr="This EdTech Showcase features an in-conversation session with two prominent leaders in education; Dr Lyn Hay, Director Leading Learning Institute &amp; Leanne Guillion, Deputy Principal and Head of Caulfield Campus Caulfield Grammar School. Facilitated by David Linke, Managing Director EduGrowth the discussion includes making the case for change among school leaders and the wider school community, defining frameworks for transformation and thinking about the tools that will help achieve desired outcomes. &#10;&#10;Amidst the discussion is a showcase of four Australian EdTech products focussed on maximising student engagement in a digital environment: Education Horizons Group, Verso Learning, edQuire and Smart Stone Technology." id="78" name="Google Shape;78;p11" title="K12 EdTech Showcase - Student Engagement in a Digital Environment">
            <a:hlinkClick r:id="rId5"/>
          </p:cNvPr>
          <p:cNvPicPr preferRelativeResize="0"/>
          <p:nvPr/>
        </p:nvPicPr>
        <p:blipFill>
          <a:blip r:embed="rId6">
            <a:alphaModFix/>
          </a:blip>
          <a:stretch>
            <a:fillRect/>
          </a:stretch>
        </p:blipFill>
        <p:spPr>
          <a:xfrm>
            <a:off x="5324025" y="1800525"/>
            <a:ext cx="6580100" cy="4171575"/>
          </a:xfrm>
          <a:prstGeom prst="rect">
            <a:avLst/>
          </a:prstGeom>
          <a:noFill/>
          <a:ln>
            <a:noFill/>
          </a:ln>
        </p:spPr>
      </p:pic>
      <p:pic>
        <p:nvPicPr>
          <p:cNvPr id="79" name="Google Shape;79;p11"/>
          <p:cNvPicPr preferRelativeResize="0"/>
          <p:nvPr/>
        </p:nvPicPr>
        <p:blipFill>
          <a:blip r:embed="rId7">
            <a:alphaModFix/>
          </a:blip>
          <a:stretch>
            <a:fillRect/>
          </a:stretch>
        </p:blipFill>
        <p:spPr>
          <a:xfrm>
            <a:off x="58000" y="6369897"/>
            <a:ext cx="2324675" cy="4881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1000"/>
                                        <p:tgtEl>
                                          <p:spTgt spid="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2"/>
          <p:cNvSpPr/>
          <p:nvPr/>
        </p:nvSpPr>
        <p:spPr>
          <a:xfrm>
            <a:off x="567001" y="2403125"/>
            <a:ext cx="5242560" cy="3017520"/>
          </a:xfrm>
          <a:custGeom>
            <a:rect b="b" l="l" r="r" t="t"/>
            <a:pathLst>
              <a:path extrusionOk="0" h="6858000" w="12192000">
                <a:moveTo>
                  <a:pt x="0" y="0"/>
                </a:moveTo>
                <a:lnTo>
                  <a:pt x="12192000" y="0"/>
                </a:lnTo>
                <a:lnTo>
                  <a:pt x="12192000" y="6858000"/>
                </a:lnTo>
                <a:lnTo>
                  <a:pt x="0" y="6858000"/>
                </a:lnTo>
                <a:close/>
              </a:path>
            </a:pathLst>
          </a:custGeom>
          <a:solidFill>
            <a:srgbClr val="FFCA08"/>
          </a:solidFill>
          <a:ln>
            <a:noFill/>
          </a:ln>
        </p:spPr>
      </p:sp>
      <p:sp>
        <p:nvSpPr>
          <p:cNvPr id="85" name="Google Shape;85;p12"/>
          <p:cNvSpPr txBox="1"/>
          <p:nvPr/>
        </p:nvSpPr>
        <p:spPr>
          <a:xfrm>
            <a:off x="2214900" y="261775"/>
            <a:ext cx="7762200" cy="1447500"/>
          </a:xfrm>
          <a:prstGeom prst="rect">
            <a:avLst/>
          </a:prstGeom>
          <a:noFill/>
          <a:ln>
            <a:noFill/>
          </a:ln>
        </p:spPr>
        <p:txBody>
          <a:bodyPr anchorCtr="0" anchor="ctr" bIns="91425" lIns="91425" spcFirstLastPara="1" rIns="91425" wrap="square" tIns="91425">
            <a:noAutofit/>
          </a:bodyPr>
          <a:lstStyle/>
          <a:p>
            <a:pPr indent="-381000" lvl="0" marL="457200" marR="0" rtl="0" algn="ctr">
              <a:lnSpc>
                <a:spcPct val="100000"/>
              </a:lnSpc>
              <a:spcBef>
                <a:spcPts val="0"/>
              </a:spcBef>
              <a:spcAft>
                <a:spcPts val="0"/>
              </a:spcAft>
              <a:buClr>
                <a:schemeClr val="dk1"/>
              </a:buClr>
              <a:buSzPts val="2400"/>
              <a:buFont typeface="Philosopher"/>
              <a:buAutoNum type="arabicPeriod"/>
            </a:pPr>
            <a:r>
              <a:rPr b="1" lang="cs-CZ" sz="2400">
                <a:solidFill>
                  <a:schemeClr val="dk1"/>
                </a:solidFill>
                <a:latin typeface="Philosopher"/>
                <a:ea typeface="Philosopher"/>
                <a:cs typeface="Philosopher"/>
                <a:sym typeface="Philosopher"/>
              </a:rPr>
              <a:t>Introduction aux stratégies d'engagement dans les environnements numériques (II)</a:t>
            </a:r>
            <a:endParaRPr b="1" i="0" sz="2400" u="none" cap="none" strike="noStrike">
              <a:solidFill>
                <a:schemeClr val="dk1"/>
              </a:solidFill>
              <a:latin typeface="Philosopher"/>
              <a:ea typeface="Philosopher"/>
              <a:cs typeface="Philosopher"/>
              <a:sym typeface="Philosopher"/>
            </a:endParaRPr>
          </a:p>
        </p:txBody>
      </p:sp>
      <p:grpSp>
        <p:nvGrpSpPr>
          <p:cNvPr id="86" name="Google Shape;86;p12"/>
          <p:cNvGrpSpPr/>
          <p:nvPr/>
        </p:nvGrpSpPr>
        <p:grpSpPr>
          <a:xfrm>
            <a:off x="5470011" y="1544372"/>
            <a:ext cx="1251984" cy="358200"/>
            <a:chOff x="5470062" y="1167647"/>
            <a:chExt cx="1251984" cy="358200"/>
          </a:xfrm>
        </p:grpSpPr>
        <p:sp>
          <p:nvSpPr>
            <p:cNvPr id="87" name="Google Shape;87;p12"/>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 name="Google Shape;88;p12"/>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 name="Google Shape;89;p12"/>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90" name="Google Shape;90;p12"/>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91" name="Google Shape;91;p12"/>
          <p:cNvSpPr txBox="1"/>
          <p:nvPr/>
        </p:nvSpPr>
        <p:spPr>
          <a:xfrm>
            <a:off x="728725" y="2577600"/>
            <a:ext cx="4919100" cy="2750400"/>
          </a:xfrm>
          <a:prstGeom prst="rect">
            <a:avLst/>
          </a:prstGeom>
          <a:noFill/>
          <a:ln>
            <a:noFill/>
          </a:ln>
        </p:spPr>
        <p:txBody>
          <a:bodyPr anchorCtr="0" anchor="ctr" bIns="91425" lIns="91425" spcFirstLastPara="1" rIns="91425" wrap="square" tIns="91425">
            <a:noAutofit/>
          </a:bodyPr>
          <a:lstStyle/>
          <a:p>
            <a:pPr indent="-355600" lvl="0" marL="457200" rtl="0" algn="l">
              <a:lnSpc>
                <a:spcPct val="115000"/>
              </a:lnSpc>
              <a:spcBef>
                <a:spcPts val="1500"/>
              </a:spcBef>
              <a:spcAft>
                <a:spcPts val="0"/>
              </a:spcAft>
              <a:buClr>
                <a:schemeClr val="dk1"/>
              </a:buClr>
              <a:buSzPts val="2000"/>
              <a:buFont typeface="Philosopher"/>
              <a:buChar char="●"/>
            </a:pPr>
            <a:r>
              <a:rPr b="1" lang="cs-CZ" sz="2000">
                <a:solidFill>
                  <a:schemeClr val="dk1"/>
                </a:solidFill>
                <a:latin typeface="Philosopher"/>
                <a:ea typeface="Philosopher"/>
                <a:cs typeface="Philosopher"/>
                <a:sym typeface="Philosopher"/>
              </a:rPr>
              <a:t>Exercice d'autoréflexion (15 minutes)</a:t>
            </a:r>
            <a:endParaRPr b="1" sz="2000">
              <a:solidFill>
                <a:schemeClr val="dk1"/>
              </a:solidFill>
              <a:latin typeface="Philosopher"/>
              <a:ea typeface="Philosopher"/>
              <a:cs typeface="Philosopher"/>
              <a:sym typeface="Philosopher"/>
            </a:endParaRPr>
          </a:p>
          <a:p>
            <a:pPr indent="-355600" lvl="1" marL="914400" rtl="0" algn="l">
              <a:lnSpc>
                <a:spcPct val="115000"/>
              </a:lnSpc>
              <a:spcBef>
                <a:spcPts val="0"/>
              </a:spcBef>
              <a:spcAft>
                <a:spcPts val="0"/>
              </a:spcAft>
              <a:buClr>
                <a:schemeClr val="dk1"/>
              </a:buClr>
              <a:buSzPts val="2000"/>
              <a:buFont typeface="Philosopher"/>
              <a:buChar char="○"/>
            </a:pPr>
            <a:r>
              <a:rPr b="1" lang="cs-CZ" sz="2000">
                <a:solidFill>
                  <a:schemeClr val="dk1"/>
                </a:solidFill>
                <a:latin typeface="Philosopher"/>
                <a:ea typeface="Philosopher"/>
                <a:cs typeface="Philosopher"/>
                <a:sym typeface="Philosopher"/>
              </a:rPr>
              <a:t>Prenez des notes sur les concepts clés de la présentation.</a:t>
            </a:r>
            <a:endParaRPr b="1" sz="2000">
              <a:solidFill>
                <a:schemeClr val="dk1"/>
              </a:solidFill>
              <a:latin typeface="Philosopher"/>
              <a:ea typeface="Philosopher"/>
              <a:cs typeface="Philosopher"/>
              <a:sym typeface="Philosopher"/>
            </a:endParaRPr>
          </a:p>
          <a:p>
            <a:pPr indent="-355600" lvl="1" marL="914400" rtl="0" algn="l">
              <a:lnSpc>
                <a:spcPct val="115000"/>
              </a:lnSpc>
              <a:spcBef>
                <a:spcPts val="0"/>
              </a:spcBef>
              <a:spcAft>
                <a:spcPts val="0"/>
              </a:spcAft>
              <a:buClr>
                <a:schemeClr val="dk1"/>
              </a:buClr>
              <a:buSzPts val="2000"/>
              <a:buFont typeface="Philosopher"/>
              <a:buChar char="○"/>
            </a:pPr>
            <a:r>
              <a:rPr b="1" lang="cs-CZ" sz="2000">
                <a:solidFill>
                  <a:schemeClr val="dk1"/>
                </a:solidFill>
                <a:latin typeface="Philosopher"/>
                <a:ea typeface="Philosopher"/>
                <a:cs typeface="Philosopher"/>
                <a:sym typeface="Philosopher"/>
              </a:rPr>
              <a:t>Réfléchissez à vos propres expériences d'enseignement et à la manière dont les stratégies d'engagement ont influencé vos apprenants.</a:t>
            </a:r>
            <a:endParaRPr b="1" sz="2000">
              <a:solidFill>
                <a:schemeClr val="dk1"/>
              </a:solidFill>
              <a:latin typeface="Philosopher"/>
              <a:ea typeface="Philosopher"/>
              <a:cs typeface="Philosopher"/>
              <a:sym typeface="Philosopher"/>
            </a:endParaRPr>
          </a:p>
        </p:txBody>
      </p:sp>
      <p:sp>
        <p:nvSpPr>
          <p:cNvPr id="92" name="Google Shape;92;p12"/>
          <p:cNvSpPr/>
          <p:nvPr/>
        </p:nvSpPr>
        <p:spPr>
          <a:xfrm>
            <a:off x="6245176" y="3033675"/>
            <a:ext cx="5623560" cy="3433286"/>
          </a:xfrm>
          <a:custGeom>
            <a:rect b="b" l="l" r="r" t="t"/>
            <a:pathLst>
              <a:path extrusionOk="0" h="5143500" w="9144000">
                <a:moveTo>
                  <a:pt x="0" y="0"/>
                </a:moveTo>
                <a:lnTo>
                  <a:pt x="9144000" y="0"/>
                </a:lnTo>
                <a:lnTo>
                  <a:pt x="9144000" y="5143500"/>
                </a:lnTo>
                <a:lnTo>
                  <a:pt x="0" y="5143500"/>
                </a:lnTo>
                <a:lnTo>
                  <a:pt x="0" y="0"/>
                </a:lnTo>
                <a:close/>
              </a:path>
            </a:pathLst>
          </a:custGeom>
          <a:blipFill rotWithShape="1">
            <a:blip r:embed="rId4">
              <a:alphaModFix/>
            </a:blip>
            <a:stretch>
              <a:fillRect b="0" l="-6249" r="-6249" t="0"/>
            </a:stretch>
          </a:blipFill>
          <a:ln>
            <a:noFill/>
          </a:ln>
        </p:spPr>
      </p:sp>
      <p:pic>
        <p:nvPicPr>
          <p:cNvPr id="93" name="Google Shape;93;p12"/>
          <p:cNvPicPr preferRelativeResize="0"/>
          <p:nvPr/>
        </p:nvPicPr>
        <p:blipFill>
          <a:blip r:embed="rId5">
            <a:alphaModFix/>
          </a:blip>
          <a:stretch>
            <a:fillRect/>
          </a:stretch>
        </p:blipFill>
        <p:spPr>
          <a:xfrm>
            <a:off x="58000" y="6369897"/>
            <a:ext cx="2324675" cy="4881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3"/>
          <p:cNvSpPr/>
          <p:nvPr/>
        </p:nvSpPr>
        <p:spPr>
          <a:xfrm rot="10800000">
            <a:off x="5392373" y="1469479"/>
            <a:ext cx="6432602" cy="4813746"/>
          </a:xfrm>
          <a:custGeom>
            <a:rect b="b" l="l" r="r" t="t"/>
            <a:pathLst>
              <a:path extrusionOk="0" h="3835654" w="17385412">
                <a:moveTo>
                  <a:pt x="0" y="0"/>
                </a:moveTo>
                <a:lnTo>
                  <a:pt x="17385412" y="0"/>
                </a:lnTo>
                <a:lnTo>
                  <a:pt x="17385412" y="3835654"/>
                </a:lnTo>
                <a:lnTo>
                  <a:pt x="0" y="3835654"/>
                </a:lnTo>
                <a:close/>
              </a:path>
            </a:pathLst>
          </a:custGeom>
          <a:solidFill>
            <a:srgbClr val="FFCA08"/>
          </a:solidFill>
          <a:ln>
            <a:noFill/>
          </a:ln>
        </p:spPr>
      </p:sp>
      <p:sp>
        <p:nvSpPr>
          <p:cNvPr id="99" name="Google Shape;99;p13"/>
          <p:cNvSpPr txBox="1"/>
          <p:nvPr/>
        </p:nvSpPr>
        <p:spPr>
          <a:xfrm>
            <a:off x="2137300" y="-114429"/>
            <a:ext cx="7762200" cy="974700"/>
          </a:xfrm>
          <a:prstGeom prst="rect">
            <a:avLst/>
          </a:prstGeom>
          <a:noFill/>
          <a:ln>
            <a:noFill/>
          </a:ln>
        </p:spPr>
        <p:txBody>
          <a:bodyPr anchorCtr="0" anchor="ctr" bIns="91425" lIns="91425" spcFirstLastPara="1" rIns="91425" wrap="square" tIns="91425">
            <a:noAutofit/>
          </a:bodyPr>
          <a:lstStyle/>
          <a:p>
            <a:pPr indent="0" lvl="0" marL="457200" marR="0" rtl="0" algn="ctr">
              <a:lnSpc>
                <a:spcPct val="100000"/>
              </a:lnSpc>
              <a:spcBef>
                <a:spcPts val="0"/>
              </a:spcBef>
              <a:spcAft>
                <a:spcPts val="0"/>
              </a:spcAft>
              <a:buNone/>
            </a:pPr>
            <a:r>
              <a:rPr b="1" lang="cs-CZ" sz="2400">
                <a:solidFill>
                  <a:schemeClr val="dk1"/>
                </a:solidFill>
                <a:latin typeface="Philosopher"/>
                <a:ea typeface="Philosopher"/>
                <a:cs typeface="Philosopher"/>
                <a:sym typeface="Philosopher"/>
              </a:rPr>
              <a:t>2. Travailler dans des environnements non traditionnels (I)</a:t>
            </a:r>
            <a:endParaRPr b="1" i="0" sz="2400" u="none" cap="none" strike="noStrike">
              <a:solidFill>
                <a:schemeClr val="dk1"/>
              </a:solidFill>
              <a:latin typeface="Philosopher"/>
              <a:ea typeface="Philosopher"/>
              <a:cs typeface="Philosopher"/>
              <a:sym typeface="Philosopher"/>
            </a:endParaRPr>
          </a:p>
        </p:txBody>
      </p:sp>
      <p:grpSp>
        <p:nvGrpSpPr>
          <p:cNvPr id="100" name="Google Shape;100;p13"/>
          <p:cNvGrpSpPr/>
          <p:nvPr/>
        </p:nvGrpSpPr>
        <p:grpSpPr>
          <a:xfrm>
            <a:off x="5392411" y="676122"/>
            <a:ext cx="1251984" cy="358200"/>
            <a:chOff x="5470062" y="1167647"/>
            <a:chExt cx="1251984" cy="358200"/>
          </a:xfrm>
        </p:grpSpPr>
        <p:sp>
          <p:nvSpPr>
            <p:cNvPr id="101" name="Google Shape;101;p13"/>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 name="Google Shape;102;p13"/>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 name="Google Shape;103;p13"/>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04" name="Google Shape;104;p13"/>
          <p:cNvPicPr preferRelativeResize="0"/>
          <p:nvPr/>
        </p:nvPicPr>
        <p:blipFill rotWithShape="1">
          <a:blip r:embed="rId3">
            <a:alphaModFix/>
          </a:blip>
          <a:srcRect b="0" l="0" r="0" t="0"/>
          <a:stretch/>
        </p:blipFill>
        <p:spPr>
          <a:xfrm>
            <a:off x="10547975" y="0"/>
            <a:ext cx="1723784" cy="1218637"/>
          </a:xfrm>
          <a:prstGeom prst="rect">
            <a:avLst/>
          </a:prstGeom>
          <a:noFill/>
          <a:ln>
            <a:noFill/>
          </a:ln>
        </p:spPr>
      </p:pic>
      <p:sp>
        <p:nvSpPr>
          <p:cNvPr id="105" name="Google Shape;105;p13"/>
          <p:cNvSpPr txBox="1"/>
          <p:nvPr/>
        </p:nvSpPr>
        <p:spPr>
          <a:xfrm>
            <a:off x="85675" y="1575600"/>
            <a:ext cx="5306700" cy="3706800"/>
          </a:xfrm>
          <a:prstGeom prst="rect">
            <a:avLst/>
          </a:prstGeom>
          <a:noFill/>
          <a:ln>
            <a:noFill/>
          </a:ln>
        </p:spPr>
        <p:txBody>
          <a:bodyPr anchorCtr="0" anchor="ctr" bIns="91425" lIns="91425" spcFirstLastPara="1" rIns="91425" wrap="square" tIns="91425">
            <a:noAutofit/>
          </a:bodyPr>
          <a:lstStyle/>
          <a:p>
            <a:pPr indent="-342900" lvl="0" marL="457200" rtl="0" algn="l">
              <a:lnSpc>
                <a:spcPct val="115000"/>
              </a:lnSpc>
              <a:spcBef>
                <a:spcPts val="1500"/>
              </a:spcBef>
              <a:spcAft>
                <a:spcPts val="0"/>
              </a:spcAft>
              <a:buClr>
                <a:schemeClr val="dk1"/>
              </a:buClr>
              <a:buSzPts val="1800"/>
              <a:buFont typeface="Philosopher"/>
              <a:buChar char="●"/>
            </a:pPr>
            <a:r>
              <a:rPr b="1" lang="cs-CZ" sz="1800">
                <a:solidFill>
                  <a:schemeClr val="dk1"/>
                </a:solidFill>
                <a:latin typeface="Philosopher"/>
                <a:ea typeface="Philosopher"/>
                <a:cs typeface="Philosopher"/>
                <a:sym typeface="Philosopher"/>
              </a:rPr>
              <a:t>Ressource 2 : Lecture d'un article (1 heure)</a:t>
            </a:r>
            <a:endParaRPr b="1" sz="1800">
              <a:solidFill>
                <a:schemeClr val="dk1"/>
              </a:solidFill>
              <a:latin typeface="Philosopher"/>
              <a:ea typeface="Philosopher"/>
              <a:cs typeface="Philosopher"/>
              <a:sym typeface="Philosopher"/>
            </a:endParaRPr>
          </a:p>
          <a:p>
            <a:pPr indent="-342900" lvl="1" marL="914400" rtl="0" algn="l">
              <a:lnSpc>
                <a:spcPct val="115000"/>
              </a:lnSpc>
              <a:spcBef>
                <a:spcPts val="0"/>
              </a:spcBef>
              <a:spcAft>
                <a:spcPts val="0"/>
              </a:spcAft>
              <a:buClr>
                <a:schemeClr val="dk1"/>
              </a:buClr>
              <a:buSzPts val="1800"/>
              <a:buFont typeface="Philosopher"/>
              <a:buChar char="○"/>
            </a:pPr>
            <a:r>
              <a:rPr lang="cs-CZ" sz="1800">
                <a:solidFill>
                  <a:schemeClr val="dk1"/>
                </a:solidFill>
                <a:latin typeface="Philosopher"/>
                <a:ea typeface="Philosopher"/>
                <a:cs typeface="Philosopher"/>
                <a:sym typeface="Philosopher"/>
              </a:rPr>
              <a:t>Lire un article sur les défis et les avantages du travail dans des environnements d'enseignement non traditionnels.</a:t>
            </a:r>
            <a:endParaRPr sz="1800">
              <a:solidFill>
                <a:schemeClr val="dk1"/>
              </a:solidFill>
              <a:latin typeface="Philosopher"/>
              <a:ea typeface="Philosopher"/>
              <a:cs typeface="Philosopher"/>
              <a:sym typeface="Philosopher"/>
            </a:endParaRPr>
          </a:p>
          <a:p>
            <a:pPr indent="-342900" lvl="1" marL="914400" rtl="0" algn="l">
              <a:lnSpc>
                <a:spcPct val="115000"/>
              </a:lnSpc>
              <a:spcBef>
                <a:spcPts val="0"/>
              </a:spcBef>
              <a:spcAft>
                <a:spcPts val="0"/>
              </a:spcAft>
              <a:buClr>
                <a:schemeClr val="dk1"/>
              </a:buClr>
              <a:buSzPts val="1800"/>
              <a:buFont typeface="Philosopher"/>
              <a:buChar char="○"/>
            </a:pPr>
            <a:r>
              <a:rPr lang="cs-CZ" sz="1800">
                <a:solidFill>
                  <a:schemeClr val="dk1"/>
                </a:solidFill>
                <a:latin typeface="Philosopher"/>
                <a:ea typeface="Philosopher"/>
                <a:cs typeface="Philosopher"/>
                <a:sym typeface="Philosopher"/>
              </a:rPr>
              <a:t>Comprendre comment les environnements numériques ont transformé l'enseignement.</a:t>
            </a:r>
            <a:endParaRPr sz="1800">
              <a:solidFill>
                <a:schemeClr val="dk1"/>
              </a:solidFill>
              <a:latin typeface="Philosopher"/>
              <a:ea typeface="Philosopher"/>
              <a:cs typeface="Philosopher"/>
              <a:sym typeface="Philosopher"/>
            </a:endParaRPr>
          </a:p>
          <a:p>
            <a:pPr indent="-342900" lvl="1" marL="914400" rtl="0" algn="l">
              <a:lnSpc>
                <a:spcPct val="115000"/>
              </a:lnSpc>
              <a:spcBef>
                <a:spcPts val="0"/>
              </a:spcBef>
              <a:spcAft>
                <a:spcPts val="0"/>
              </a:spcAft>
              <a:buClr>
                <a:schemeClr val="dk1"/>
              </a:buClr>
              <a:buSzPts val="1800"/>
              <a:buFont typeface="Philosopher"/>
              <a:buChar char="○"/>
            </a:pPr>
            <a:r>
              <a:rPr lang="cs-CZ" sz="1800">
                <a:solidFill>
                  <a:schemeClr val="dk1"/>
                </a:solidFill>
                <a:latin typeface="Philosopher"/>
                <a:ea typeface="Philosopher"/>
                <a:cs typeface="Philosopher"/>
                <a:sym typeface="Philosopher"/>
              </a:rPr>
              <a:t>Lien : </a:t>
            </a:r>
            <a:r>
              <a:rPr lang="cs-CZ" sz="1800" u="sng">
                <a:solidFill>
                  <a:schemeClr val="hlink"/>
                </a:solidFill>
                <a:latin typeface="Philosopher"/>
                <a:ea typeface="Philosopher"/>
                <a:cs typeface="Philosopher"/>
                <a:sym typeface="Philosopher"/>
                <a:hlinkClick r:id="rId4"/>
              </a:rPr>
              <a:t>https://onlinelibrary.wiley.com/doi/epdf/10.1111/ijtd.12171 </a:t>
            </a:r>
            <a:endParaRPr sz="1800">
              <a:solidFill>
                <a:schemeClr val="dk1"/>
              </a:solidFill>
              <a:latin typeface="Philosopher"/>
              <a:ea typeface="Philosopher"/>
              <a:cs typeface="Philosopher"/>
              <a:sym typeface="Philosopher"/>
            </a:endParaRPr>
          </a:p>
          <a:p>
            <a:pPr indent="-342900" lvl="1" marL="914400" rtl="0" algn="l">
              <a:lnSpc>
                <a:spcPct val="115000"/>
              </a:lnSpc>
              <a:spcBef>
                <a:spcPts val="0"/>
              </a:spcBef>
              <a:spcAft>
                <a:spcPts val="0"/>
              </a:spcAft>
              <a:buClr>
                <a:schemeClr val="dk1"/>
              </a:buClr>
              <a:buSzPts val="1800"/>
              <a:buFont typeface="Philosopher"/>
              <a:buChar char="○"/>
            </a:pPr>
            <a:r>
              <a:rPr lang="cs-CZ" sz="1800">
                <a:solidFill>
                  <a:schemeClr val="dk1"/>
                </a:solidFill>
                <a:latin typeface="Philosopher"/>
                <a:ea typeface="Philosopher"/>
                <a:cs typeface="Philosopher"/>
                <a:sym typeface="Philosopher"/>
              </a:rPr>
              <a:t>Pour la traduction de l'article - essayez deeple.com </a:t>
            </a:r>
            <a:endParaRPr sz="1800">
              <a:solidFill>
                <a:schemeClr val="dk1"/>
              </a:solidFill>
              <a:latin typeface="Philosopher"/>
              <a:ea typeface="Philosopher"/>
              <a:cs typeface="Philosopher"/>
              <a:sym typeface="Philosopher"/>
            </a:endParaRPr>
          </a:p>
          <a:p>
            <a:pPr indent="0" lvl="0" marL="457200" rtl="0" algn="l">
              <a:lnSpc>
                <a:spcPct val="115000"/>
              </a:lnSpc>
              <a:spcBef>
                <a:spcPts val="1500"/>
              </a:spcBef>
              <a:spcAft>
                <a:spcPts val="1500"/>
              </a:spcAft>
              <a:buNone/>
            </a:pPr>
            <a:r>
              <a:t/>
            </a:r>
            <a:endParaRPr sz="1800">
              <a:solidFill>
                <a:schemeClr val="dk1"/>
              </a:solidFill>
              <a:latin typeface="Philosopher"/>
              <a:ea typeface="Philosopher"/>
              <a:cs typeface="Philosopher"/>
              <a:sym typeface="Philosopher"/>
            </a:endParaRPr>
          </a:p>
        </p:txBody>
      </p:sp>
      <p:sp>
        <p:nvSpPr>
          <p:cNvPr id="106" name="Google Shape;106;p13"/>
          <p:cNvSpPr txBox="1"/>
          <p:nvPr/>
        </p:nvSpPr>
        <p:spPr>
          <a:xfrm>
            <a:off x="5530175" y="2188825"/>
            <a:ext cx="6198300" cy="341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latin typeface="Philosopher"/>
              <a:ea typeface="Philosopher"/>
              <a:cs typeface="Philosopher"/>
              <a:sym typeface="Philosopher"/>
            </a:endParaRPr>
          </a:p>
          <a:p>
            <a:pPr indent="0" lvl="0" marL="0" rtl="0" algn="l">
              <a:spcBef>
                <a:spcPts val="0"/>
              </a:spcBef>
              <a:spcAft>
                <a:spcPts val="0"/>
              </a:spcAft>
              <a:buNone/>
            </a:pPr>
            <a:r>
              <a:t/>
            </a:r>
            <a:endParaRPr sz="1300">
              <a:latin typeface="Philosopher"/>
              <a:ea typeface="Philosopher"/>
              <a:cs typeface="Philosopher"/>
              <a:sym typeface="Philosopher"/>
            </a:endParaRPr>
          </a:p>
          <a:p>
            <a:pPr indent="0" lvl="0" marL="0" rtl="0" algn="l">
              <a:spcBef>
                <a:spcPts val="0"/>
              </a:spcBef>
              <a:spcAft>
                <a:spcPts val="0"/>
              </a:spcAft>
              <a:buClr>
                <a:schemeClr val="dk1"/>
              </a:buClr>
              <a:buSzPts val="1100"/>
              <a:buFont typeface="Arial"/>
              <a:buNone/>
            </a:pPr>
            <a:r>
              <a:rPr lang="cs-CZ" sz="1300">
                <a:latin typeface="Philosopher"/>
                <a:ea typeface="Philosopher"/>
                <a:cs typeface="Philosopher"/>
                <a:sym typeface="Philosopher"/>
              </a:rPr>
              <a:t>RÉSUMÉ de l'article </a:t>
            </a:r>
            <a:endParaRPr sz="13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lang="cs-CZ" sz="1300">
                <a:latin typeface="Philosopher"/>
                <a:ea typeface="Philosopher"/>
                <a:cs typeface="Philosopher"/>
                <a:sym typeface="Philosopher"/>
              </a:rPr>
              <a:t>"La relation entre les compétences médiatico-didactiques des formateurs et l'auto-efficacité médiatico-didactique, les attitudes et l'utilisation des médias numériques dans la formation"</a:t>
            </a:r>
            <a:endParaRPr sz="13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sz="13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b="1" lang="cs-CZ" sz="1300">
                <a:latin typeface="Philosopher"/>
                <a:ea typeface="Philosopher"/>
                <a:cs typeface="Philosopher"/>
                <a:sym typeface="Philosopher"/>
              </a:rPr>
              <a:t>Caroline Bonnes, Carmen Leiser, Bernhard Schmidt-Hertha, Karin Julia Rott et </a:t>
            </a:r>
            <a:endParaRPr b="1" sz="13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b="1" lang="cs-CZ" sz="1300">
                <a:latin typeface="Philosopher"/>
                <a:ea typeface="Philosopher"/>
                <a:cs typeface="Philosopher"/>
                <a:sym typeface="Philosopher"/>
              </a:rPr>
              <a:t>Sabine Hochholdinger</a:t>
            </a:r>
            <a:endParaRPr b="1" sz="13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sz="13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rPr i="1" lang="cs-CZ" sz="1300">
                <a:latin typeface="Philosopher"/>
                <a:ea typeface="Philosopher"/>
                <a:cs typeface="Philosopher"/>
                <a:sym typeface="Philosopher"/>
              </a:rPr>
              <a:t>La numérisation en cours dans le secteur de la formation entraîne de nouvelles exigences en matière de compétences médiatico-didactiques des formateurs.  Nous avons mené une enquête en ligne auprès de 279 formateurs en Allemagne afin d'étudier les relations entre les compétences médiatico-didactiques, l'auto-efficacité médiatico-didactique, les attitudes à l'égard de l'utilisation des médias numériques et l'utilisation réelle des médias numériques dans le cadre de la formation. En outre, nous avons comparé les formateurs qui ont suivi un cours sur les médias numériques à ceux qui n'ont pas suivi un tel cours.  L'analyse des corrélations théoriquement attendues entre les variables n'a pas permis d'accepter toutes les hypothèses. L'analyse des différences entre les groupes a montré que les formateurs ayant suivi un cours sur les médias numériques avaient des scores plus élevés en matière de compétence et d'auto-efficacité médiatico-didactique et qu'ils utilisaient plus souvent les médias numériques dans le cadre de la formation.  Il n'y avait pas de différence significative en ce qui concerne les attitudes négatives. Les implications pour la promotion des compétences médiatico-didactiques des formateurs sont discutées.</a:t>
            </a:r>
            <a:endParaRPr i="1" sz="1300">
              <a:latin typeface="Philosopher"/>
              <a:ea typeface="Philosopher"/>
              <a:cs typeface="Philosopher"/>
              <a:sym typeface="Philosopher"/>
            </a:endParaRPr>
          </a:p>
          <a:p>
            <a:pPr indent="0" lvl="0" marL="0" rtl="0" algn="ctr">
              <a:spcBef>
                <a:spcPts val="0"/>
              </a:spcBef>
              <a:spcAft>
                <a:spcPts val="0"/>
              </a:spcAft>
              <a:buClr>
                <a:schemeClr val="dk1"/>
              </a:buClr>
              <a:buSzPts val="1100"/>
              <a:buFont typeface="Arial"/>
              <a:buNone/>
            </a:pPr>
            <a:r>
              <a:t/>
            </a:r>
            <a:endParaRPr i="1" sz="1300">
              <a:latin typeface="Philosopher"/>
              <a:ea typeface="Philosopher"/>
              <a:cs typeface="Philosopher"/>
              <a:sym typeface="Philosopher"/>
            </a:endParaRPr>
          </a:p>
          <a:p>
            <a:pPr indent="0" lvl="0" marL="0" rtl="0" algn="ctr">
              <a:spcBef>
                <a:spcPts val="0"/>
              </a:spcBef>
              <a:spcAft>
                <a:spcPts val="0"/>
              </a:spcAft>
              <a:buNone/>
            </a:pPr>
            <a:r>
              <a:t/>
            </a:r>
            <a:endParaRPr i="1" sz="1300">
              <a:latin typeface="Philosopher"/>
              <a:ea typeface="Philosopher"/>
              <a:cs typeface="Philosopher"/>
              <a:sym typeface="Philosopher"/>
            </a:endParaRPr>
          </a:p>
        </p:txBody>
      </p:sp>
      <p:pic>
        <p:nvPicPr>
          <p:cNvPr id="107" name="Google Shape;107;p13"/>
          <p:cNvPicPr preferRelativeResize="0"/>
          <p:nvPr/>
        </p:nvPicPr>
        <p:blipFill>
          <a:blip r:embed="rId5">
            <a:alphaModFix/>
          </a:blip>
          <a:stretch>
            <a:fillRect/>
          </a:stretch>
        </p:blipFill>
        <p:spPr>
          <a:xfrm>
            <a:off x="58000" y="6369897"/>
            <a:ext cx="2324675" cy="4881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4"/>
          <p:cNvSpPr/>
          <p:nvPr/>
        </p:nvSpPr>
        <p:spPr>
          <a:xfrm>
            <a:off x="0" y="-60800"/>
            <a:ext cx="12481560" cy="709803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668" l="0" r="0" t="-16668"/>
            </a:stretch>
          </a:blipFill>
          <a:ln>
            <a:noFill/>
          </a:ln>
        </p:spPr>
      </p:sp>
      <p:sp>
        <p:nvSpPr>
          <p:cNvPr id="113" name="Google Shape;113;p14"/>
          <p:cNvSpPr/>
          <p:nvPr/>
        </p:nvSpPr>
        <p:spPr>
          <a:xfrm>
            <a:off x="1643725" y="2594325"/>
            <a:ext cx="5730240" cy="3017520"/>
          </a:xfrm>
          <a:custGeom>
            <a:rect b="b" l="l" r="r" t="t"/>
            <a:pathLst>
              <a:path extrusionOk="0" h="6858000" w="12192000">
                <a:moveTo>
                  <a:pt x="0" y="0"/>
                </a:moveTo>
                <a:lnTo>
                  <a:pt x="12192000" y="0"/>
                </a:lnTo>
                <a:lnTo>
                  <a:pt x="12192000" y="6858000"/>
                </a:lnTo>
                <a:lnTo>
                  <a:pt x="0" y="6858000"/>
                </a:lnTo>
                <a:close/>
              </a:path>
            </a:pathLst>
          </a:custGeom>
          <a:solidFill>
            <a:srgbClr val="FFCA08"/>
          </a:solidFill>
          <a:ln>
            <a:noFill/>
          </a:ln>
        </p:spPr>
      </p:sp>
      <p:sp>
        <p:nvSpPr>
          <p:cNvPr id="114" name="Google Shape;114;p14"/>
          <p:cNvSpPr txBox="1"/>
          <p:nvPr/>
        </p:nvSpPr>
        <p:spPr>
          <a:xfrm>
            <a:off x="2214900" y="-77162"/>
            <a:ext cx="7762200" cy="1084200"/>
          </a:xfrm>
          <a:prstGeom prst="rect">
            <a:avLst/>
          </a:prstGeom>
          <a:noFill/>
          <a:ln>
            <a:noFill/>
          </a:ln>
        </p:spPr>
        <p:txBody>
          <a:bodyPr anchorCtr="0" anchor="ctr" bIns="91425" lIns="91425" spcFirstLastPara="1" rIns="91425" wrap="square" tIns="91425">
            <a:noAutofit/>
          </a:bodyPr>
          <a:lstStyle/>
          <a:p>
            <a:pPr indent="0" lvl="0" marL="457200" marR="0" rtl="0" algn="ctr">
              <a:lnSpc>
                <a:spcPct val="100000"/>
              </a:lnSpc>
              <a:spcBef>
                <a:spcPts val="0"/>
              </a:spcBef>
              <a:spcAft>
                <a:spcPts val="0"/>
              </a:spcAft>
              <a:buNone/>
            </a:pPr>
            <a:r>
              <a:rPr b="1" lang="cs-CZ" sz="2400">
                <a:solidFill>
                  <a:schemeClr val="dk1"/>
                </a:solidFill>
                <a:latin typeface="Philosopher"/>
                <a:ea typeface="Philosopher"/>
                <a:cs typeface="Philosopher"/>
                <a:sym typeface="Philosopher"/>
              </a:rPr>
              <a:t>2. </a:t>
            </a:r>
            <a:r>
              <a:rPr b="1" lang="cs-CZ" sz="2400">
                <a:solidFill>
                  <a:schemeClr val="dk1"/>
                </a:solidFill>
                <a:latin typeface="Philosopher"/>
                <a:ea typeface="Philosopher"/>
                <a:cs typeface="Philosopher"/>
                <a:sym typeface="Philosopher"/>
              </a:rPr>
              <a:t>Travailler dans des environnements non traditionnels (II)</a:t>
            </a:r>
            <a:endParaRPr b="1" i="0" sz="2400" u="none" cap="none" strike="noStrike">
              <a:solidFill>
                <a:schemeClr val="dk1"/>
              </a:solidFill>
              <a:latin typeface="Philosopher"/>
              <a:ea typeface="Philosopher"/>
              <a:cs typeface="Philosopher"/>
              <a:sym typeface="Philosopher"/>
            </a:endParaRPr>
          </a:p>
        </p:txBody>
      </p:sp>
      <p:grpSp>
        <p:nvGrpSpPr>
          <p:cNvPr id="115" name="Google Shape;115;p14"/>
          <p:cNvGrpSpPr/>
          <p:nvPr/>
        </p:nvGrpSpPr>
        <p:grpSpPr>
          <a:xfrm>
            <a:off x="5614786" y="784222"/>
            <a:ext cx="1251984" cy="358200"/>
            <a:chOff x="5470062" y="1167647"/>
            <a:chExt cx="1251984" cy="358200"/>
          </a:xfrm>
        </p:grpSpPr>
        <p:sp>
          <p:nvSpPr>
            <p:cNvPr id="116" name="Google Shape;116;p14"/>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7" name="Google Shape;117;p14"/>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8" name="Google Shape;118;p14"/>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19" name="Google Shape;119;p14"/>
          <p:cNvPicPr preferRelativeResize="0"/>
          <p:nvPr/>
        </p:nvPicPr>
        <p:blipFill rotWithShape="1">
          <a:blip r:embed="rId4">
            <a:alphaModFix/>
          </a:blip>
          <a:srcRect b="0" l="0" r="0" t="0"/>
          <a:stretch/>
        </p:blipFill>
        <p:spPr>
          <a:xfrm>
            <a:off x="10625575" y="0"/>
            <a:ext cx="1723784" cy="1218637"/>
          </a:xfrm>
          <a:prstGeom prst="rect">
            <a:avLst/>
          </a:prstGeom>
          <a:noFill/>
          <a:ln>
            <a:noFill/>
          </a:ln>
        </p:spPr>
      </p:pic>
      <p:sp>
        <p:nvSpPr>
          <p:cNvPr id="120" name="Google Shape;120;p14"/>
          <p:cNvSpPr txBox="1"/>
          <p:nvPr/>
        </p:nvSpPr>
        <p:spPr>
          <a:xfrm>
            <a:off x="1802525" y="2634175"/>
            <a:ext cx="5286600" cy="2450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500"/>
              </a:spcBef>
              <a:spcAft>
                <a:spcPts val="0"/>
              </a:spcAft>
              <a:buNone/>
            </a:pPr>
            <a:r>
              <a:t/>
            </a:r>
            <a:endParaRPr sz="2000">
              <a:solidFill>
                <a:schemeClr val="dk1"/>
              </a:solidFill>
              <a:latin typeface="Philosopher"/>
              <a:ea typeface="Philosopher"/>
              <a:cs typeface="Philosopher"/>
              <a:sym typeface="Philosopher"/>
            </a:endParaRPr>
          </a:p>
          <a:p>
            <a:pPr indent="-355600" lvl="0" marL="457200" rtl="0" algn="l">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Exercice d'autoréflexion (30 minutes)</a:t>
            </a:r>
            <a:endParaRPr sz="2000">
              <a:solidFill>
                <a:schemeClr val="dk1"/>
              </a:solidFill>
              <a:latin typeface="Philosopher"/>
              <a:ea typeface="Philosopher"/>
              <a:cs typeface="Philosopher"/>
              <a:sym typeface="Philosopher"/>
            </a:endParaRPr>
          </a:p>
          <a:p>
            <a:pPr indent="-355600" lvl="1" marL="914400" rtl="0" algn="l">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Réfléchissez à la manière dont les idées tirées de l'article s'appliquent à votre contexte d'enseignement.</a:t>
            </a:r>
            <a:endParaRPr sz="2000">
              <a:solidFill>
                <a:schemeClr val="dk1"/>
              </a:solidFill>
              <a:latin typeface="Philosopher"/>
              <a:ea typeface="Philosopher"/>
              <a:cs typeface="Philosopher"/>
              <a:sym typeface="Philosopher"/>
            </a:endParaRPr>
          </a:p>
          <a:p>
            <a:pPr indent="-355600" lvl="1" marL="914400" rtl="0" algn="l">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Identifiez les opportunités et les défis potentiels liés à l'implication des apprenants dans des contextes non traditionnels.</a:t>
            </a:r>
            <a:endParaRPr sz="2000">
              <a:solidFill>
                <a:schemeClr val="dk1"/>
              </a:solidFill>
              <a:latin typeface="Philosopher"/>
              <a:ea typeface="Philosopher"/>
              <a:cs typeface="Philosopher"/>
              <a:sym typeface="Philosopher"/>
            </a:endParaRPr>
          </a:p>
        </p:txBody>
      </p:sp>
      <p:pic>
        <p:nvPicPr>
          <p:cNvPr id="121" name="Google Shape;121;p14"/>
          <p:cNvPicPr preferRelativeResize="0"/>
          <p:nvPr/>
        </p:nvPicPr>
        <p:blipFill>
          <a:blip r:embed="rId5">
            <a:alphaModFix/>
          </a:blip>
          <a:stretch>
            <a:fillRect/>
          </a:stretch>
        </p:blipFill>
        <p:spPr>
          <a:xfrm>
            <a:off x="58000" y="6369897"/>
            <a:ext cx="2324675" cy="4881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5"/>
          <p:cNvSpPr/>
          <p:nvPr/>
        </p:nvSpPr>
        <p:spPr>
          <a:xfrm rot="10800000">
            <a:off x="5469998" y="1434848"/>
            <a:ext cx="6432602" cy="5360326"/>
          </a:xfrm>
          <a:custGeom>
            <a:rect b="b" l="l" r="r" t="t"/>
            <a:pathLst>
              <a:path extrusionOk="0" h="3835654" w="17385412">
                <a:moveTo>
                  <a:pt x="0" y="0"/>
                </a:moveTo>
                <a:lnTo>
                  <a:pt x="17385412" y="0"/>
                </a:lnTo>
                <a:lnTo>
                  <a:pt x="17385412" y="3835654"/>
                </a:lnTo>
                <a:lnTo>
                  <a:pt x="0" y="3835654"/>
                </a:lnTo>
                <a:close/>
              </a:path>
            </a:pathLst>
          </a:custGeom>
          <a:solidFill>
            <a:srgbClr val="FFCA08"/>
          </a:solidFill>
          <a:ln>
            <a:noFill/>
          </a:ln>
        </p:spPr>
      </p:sp>
      <p:sp>
        <p:nvSpPr>
          <p:cNvPr id="127" name="Google Shape;127;p15"/>
          <p:cNvSpPr txBox="1"/>
          <p:nvPr/>
        </p:nvSpPr>
        <p:spPr>
          <a:xfrm>
            <a:off x="2214900" y="-2"/>
            <a:ext cx="7762200" cy="1161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000">
                <a:solidFill>
                  <a:schemeClr val="dk1"/>
                </a:solidFill>
                <a:latin typeface="Philosopher"/>
                <a:ea typeface="Philosopher"/>
                <a:cs typeface="Philosopher"/>
                <a:sym typeface="Philosopher"/>
              </a:rPr>
              <a:t>3. Stratégies d'engagement des apprenants adultes difficiles à atteindre via les réseaux sociaux (I)</a:t>
            </a:r>
            <a:endParaRPr b="1" i="0" sz="2000" u="none" cap="none" strike="noStrike">
              <a:solidFill>
                <a:schemeClr val="dk1"/>
              </a:solidFill>
              <a:latin typeface="Philosopher"/>
              <a:ea typeface="Philosopher"/>
              <a:cs typeface="Philosopher"/>
              <a:sym typeface="Philosopher"/>
            </a:endParaRPr>
          </a:p>
        </p:txBody>
      </p:sp>
      <p:grpSp>
        <p:nvGrpSpPr>
          <p:cNvPr id="128" name="Google Shape;128;p15"/>
          <p:cNvGrpSpPr/>
          <p:nvPr/>
        </p:nvGrpSpPr>
        <p:grpSpPr>
          <a:xfrm>
            <a:off x="5641021" y="960179"/>
            <a:ext cx="909942" cy="258441"/>
            <a:chOff x="5470062" y="1167647"/>
            <a:chExt cx="1251984" cy="358200"/>
          </a:xfrm>
        </p:grpSpPr>
        <p:sp>
          <p:nvSpPr>
            <p:cNvPr id="129" name="Google Shape;129;p15"/>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0" name="Google Shape;130;p15"/>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1" name="Google Shape;131;p15"/>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32" name="Google Shape;132;p15"/>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133" name="Google Shape;133;p15"/>
          <p:cNvSpPr txBox="1"/>
          <p:nvPr/>
        </p:nvSpPr>
        <p:spPr>
          <a:xfrm>
            <a:off x="0" y="1729000"/>
            <a:ext cx="5348400" cy="4215900"/>
          </a:xfrm>
          <a:prstGeom prst="rect">
            <a:avLst/>
          </a:prstGeom>
          <a:noFill/>
          <a:ln>
            <a:noFill/>
          </a:ln>
        </p:spPr>
        <p:txBody>
          <a:bodyPr anchorCtr="0" anchor="ctr" bIns="91425" lIns="91425" spcFirstLastPara="1" rIns="91425" wrap="square" tIns="91425">
            <a:noAutofit/>
          </a:bodyPr>
          <a:lstStyle/>
          <a:p>
            <a:pPr indent="-330200" lvl="0" marL="457200" rtl="0" algn="l">
              <a:lnSpc>
                <a:spcPct val="115000"/>
              </a:lnSpc>
              <a:spcBef>
                <a:spcPts val="1500"/>
              </a:spcBef>
              <a:spcAft>
                <a:spcPts val="0"/>
              </a:spcAft>
              <a:buClr>
                <a:schemeClr val="dk1"/>
              </a:buClr>
              <a:buSzPts val="1600"/>
              <a:buFont typeface="Philosopher"/>
              <a:buChar char="●"/>
            </a:pPr>
            <a:r>
              <a:rPr b="1" lang="cs-CZ" sz="1600">
                <a:solidFill>
                  <a:schemeClr val="dk1"/>
                </a:solidFill>
                <a:latin typeface="Philosopher"/>
                <a:ea typeface="Philosopher"/>
                <a:cs typeface="Philosopher"/>
                <a:sym typeface="Philosopher"/>
              </a:rPr>
              <a:t>Ressource 3 : Enregistrement du webinaire (1 heure)</a:t>
            </a:r>
            <a:endParaRPr b="1" sz="1600">
              <a:solidFill>
                <a:schemeClr val="dk1"/>
              </a:solidFill>
              <a:latin typeface="Philosopher"/>
              <a:ea typeface="Philosopher"/>
              <a:cs typeface="Philosopher"/>
              <a:sym typeface="Philosopher"/>
            </a:endParaRPr>
          </a:p>
          <a:p>
            <a:pPr indent="-330200" lvl="1" marL="914400" rtl="0" algn="l">
              <a:lnSpc>
                <a:spcPct val="115000"/>
              </a:lnSpc>
              <a:spcBef>
                <a:spcPts val="0"/>
              </a:spcBef>
              <a:spcAft>
                <a:spcPts val="0"/>
              </a:spcAft>
              <a:buClr>
                <a:schemeClr val="dk1"/>
              </a:buClr>
              <a:buSzPts val="1600"/>
              <a:buFont typeface="Philosopher"/>
              <a:buChar char="○"/>
            </a:pPr>
            <a:r>
              <a:rPr lang="cs-CZ" sz="1600">
                <a:solidFill>
                  <a:schemeClr val="dk1"/>
                </a:solidFill>
                <a:latin typeface="Philosopher"/>
                <a:ea typeface="Philosopher"/>
                <a:cs typeface="Philosopher"/>
                <a:sym typeface="Philosopher"/>
              </a:rPr>
              <a:t>Lire un article sur la façon dont les apprenants adultes s'adaptent aux réseaux sociaux en tant que plateforme d'apprentissage en ligne : </a:t>
            </a:r>
            <a:r>
              <a:rPr lang="cs-CZ" sz="1600" u="sng">
                <a:solidFill>
                  <a:schemeClr val="hlink"/>
                </a:solidFill>
                <a:latin typeface="Philosopher"/>
                <a:ea typeface="Philosopher"/>
                <a:cs typeface="Philosopher"/>
                <a:sym typeface="Philosopher"/>
                <a:hlinkClick r:id="rId4"/>
              </a:rPr>
              <a:t>https://www.researchgate.net/publication/335364325_THE_ADOPTION_OF_SOCIAL_MEDIA_BY_ADULT_LEARNERS_AS_AN_E-LEARNING_PLATFORM </a:t>
            </a:r>
            <a:endParaRPr sz="1600">
              <a:solidFill>
                <a:schemeClr val="dk1"/>
              </a:solidFill>
              <a:latin typeface="Philosopher"/>
              <a:ea typeface="Philosopher"/>
              <a:cs typeface="Philosopher"/>
              <a:sym typeface="Philosopher"/>
            </a:endParaRPr>
          </a:p>
          <a:p>
            <a:pPr indent="-330200" lvl="1" marL="914400" rtl="0" algn="l">
              <a:lnSpc>
                <a:spcPct val="115000"/>
              </a:lnSpc>
              <a:spcBef>
                <a:spcPts val="0"/>
              </a:spcBef>
              <a:spcAft>
                <a:spcPts val="0"/>
              </a:spcAft>
              <a:buClr>
                <a:schemeClr val="dk1"/>
              </a:buClr>
              <a:buSzPts val="1600"/>
              <a:buFont typeface="Philosopher"/>
              <a:buChar char="○"/>
            </a:pPr>
            <a:r>
              <a:rPr lang="cs-CZ" sz="1600">
                <a:solidFill>
                  <a:schemeClr val="dk1"/>
                </a:solidFill>
                <a:latin typeface="Philosopher"/>
                <a:ea typeface="Philosopher"/>
                <a:cs typeface="Philosopher"/>
                <a:sym typeface="Philosopher"/>
              </a:rPr>
              <a:t>Pour la traduction de l'article - essayez deeple.com </a:t>
            </a:r>
            <a:endParaRPr sz="1600">
              <a:solidFill>
                <a:schemeClr val="dk1"/>
              </a:solidFill>
              <a:latin typeface="Philosopher"/>
              <a:ea typeface="Philosopher"/>
              <a:cs typeface="Philosopher"/>
              <a:sym typeface="Philosopher"/>
            </a:endParaRPr>
          </a:p>
          <a:p>
            <a:pPr indent="-330200" lvl="1" marL="914400" rtl="0" algn="l">
              <a:lnSpc>
                <a:spcPct val="115000"/>
              </a:lnSpc>
              <a:spcBef>
                <a:spcPts val="0"/>
              </a:spcBef>
              <a:spcAft>
                <a:spcPts val="0"/>
              </a:spcAft>
              <a:buClr>
                <a:schemeClr val="dk1"/>
              </a:buClr>
              <a:buSzPts val="1600"/>
              <a:buFont typeface="Philosopher"/>
              <a:buChar char="○"/>
            </a:pPr>
            <a:r>
              <a:rPr lang="cs-CZ" sz="1600">
                <a:solidFill>
                  <a:schemeClr val="dk1"/>
                </a:solidFill>
                <a:latin typeface="Philosopher"/>
                <a:ea typeface="Philosopher"/>
                <a:cs typeface="Philosopher"/>
                <a:sym typeface="Philosopher"/>
              </a:rPr>
              <a:t>Apprenez des conseils pratiques et des études de cas de formateurs qui ont utilisé avec succès les réseaux sociaux pour l'engagement - </a:t>
            </a:r>
            <a:r>
              <a:rPr lang="cs-CZ" sz="1600" u="sng">
                <a:solidFill>
                  <a:schemeClr val="hlink"/>
                </a:solidFill>
                <a:latin typeface="Philosopher"/>
                <a:ea typeface="Philosopher"/>
                <a:cs typeface="Philosopher"/>
                <a:sym typeface="Philosopher"/>
                <a:hlinkClick r:id="rId5"/>
              </a:rPr>
              <a:t>https://epale.ec.europa.eu/en/blog/social-media-adult-learning-benefits-and-uses </a:t>
            </a:r>
            <a:r>
              <a:rPr lang="cs-CZ" sz="1600">
                <a:solidFill>
                  <a:schemeClr val="dk1"/>
                </a:solidFill>
                <a:latin typeface="Philosopher"/>
                <a:ea typeface="Philosopher"/>
                <a:cs typeface="Philosopher"/>
                <a:sym typeface="Philosopher"/>
              </a:rPr>
              <a:t>(utilisez la possibilité de traduction sur la page).</a:t>
            </a:r>
            <a:endParaRPr sz="1600">
              <a:solidFill>
                <a:schemeClr val="dk1"/>
              </a:solidFill>
              <a:latin typeface="Philosopher"/>
              <a:ea typeface="Philosopher"/>
              <a:cs typeface="Philosopher"/>
              <a:sym typeface="Philosopher"/>
            </a:endParaRPr>
          </a:p>
        </p:txBody>
      </p:sp>
      <p:sp>
        <p:nvSpPr>
          <p:cNvPr id="134" name="Google Shape;134;p15"/>
          <p:cNvSpPr txBox="1"/>
          <p:nvPr/>
        </p:nvSpPr>
        <p:spPr>
          <a:xfrm>
            <a:off x="5638300" y="1434850"/>
            <a:ext cx="6096000" cy="5787600"/>
          </a:xfrm>
          <a:prstGeom prst="rect">
            <a:avLst/>
          </a:prstGeom>
          <a:noFill/>
          <a:ln>
            <a:noFill/>
          </a:ln>
        </p:spPr>
        <p:txBody>
          <a:bodyPr anchorCtr="0" anchor="t" bIns="91425" lIns="91425" spcFirstLastPara="1" rIns="91425" wrap="square" tIns="91425">
            <a:spAutoFit/>
          </a:bodyPr>
          <a:lstStyle/>
          <a:p>
            <a:pPr indent="0" lvl="0" marL="0" rtl="0" algn="ctr">
              <a:lnSpc>
                <a:spcPct val="86181"/>
              </a:lnSpc>
              <a:spcBef>
                <a:spcPts val="0"/>
              </a:spcBef>
              <a:spcAft>
                <a:spcPts val="0"/>
              </a:spcAft>
              <a:buClr>
                <a:schemeClr val="dk1"/>
              </a:buClr>
              <a:buSzPts val="1100"/>
              <a:buFont typeface="Arial"/>
              <a:buNone/>
            </a:pPr>
            <a:r>
              <a:rPr b="1" lang="cs-CZ" sz="1300">
                <a:solidFill>
                  <a:schemeClr val="dk1"/>
                </a:solidFill>
                <a:latin typeface="Philosopher"/>
                <a:ea typeface="Philosopher"/>
                <a:cs typeface="Philosopher"/>
                <a:sym typeface="Philosopher"/>
              </a:rPr>
              <a:t>"L'adoption des réseaux sociaux par les apprenants adultes comme plateforme d'apprentissage en ligne"</a:t>
            </a:r>
            <a:endParaRPr b="1" sz="1300">
              <a:solidFill>
                <a:schemeClr val="dk1"/>
              </a:solidFill>
              <a:latin typeface="Philosopher"/>
              <a:ea typeface="Philosopher"/>
              <a:cs typeface="Philosopher"/>
              <a:sym typeface="Philosopher"/>
            </a:endParaRPr>
          </a:p>
          <a:p>
            <a:pPr indent="0" lvl="0" marL="0" rtl="0" algn="ctr">
              <a:lnSpc>
                <a:spcPct val="86181"/>
              </a:lnSpc>
              <a:spcBef>
                <a:spcPts val="0"/>
              </a:spcBef>
              <a:spcAft>
                <a:spcPts val="0"/>
              </a:spcAft>
              <a:buClr>
                <a:schemeClr val="dk1"/>
              </a:buClr>
              <a:buSzPts val="1100"/>
              <a:buFont typeface="Arial"/>
              <a:buNone/>
            </a:pPr>
            <a:r>
              <a:rPr b="1" lang="cs-CZ" sz="1300">
                <a:solidFill>
                  <a:schemeClr val="dk1"/>
                </a:solidFill>
                <a:latin typeface="Philosopher"/>
                <a:ea typeface="Philosopher"/>
                <a:cs typeface="Philosopher"/>
                <a:sym typeface="Philosopher"/>
              </a:rPr>
              <a:t>Moodley, P</a:t>
            </a:r>
            <a:endParaRPr b="1" sz="1300">
              <a:solidFill>
                <a:schemeClr val="dk1"/>
              </a:solidFill>
              <a:latin typeface="Philosopher"/>
              <a:ea typeface="Philosopher"/>
              <a:cs typeface="Philosopher"/>
              <a:sym typeface="Philosopher"/>
            </a:endParaRPr>
          </a:p>
          <a:p>
            <a:pPr indent="0" lvl="0" marL="0" rtl="0" algn="l">
              <a:lnSpc>
                <a:spcPct val="86181"/>
              </a:lnSpc>
              <a:spcBef>
                <a:spcPts val="0"/>
              </a:spcBef>
              <a:spcAft>
                <a:spcPts val="0"/>
              </a:spcAft>
              <a:buClr>
                <a:schemeClr val="dk1"/>
              </a:buClr>
              <a:buSzPts val="1100"/>
              <a:buFont typeface="Arial"/>
              <a:buNone/>
            </a:pPr>
            <a:r>
              <a:t/>
            </a:r>
            <a:endParaRPr b="1" sz="1300">
              <a:solidFill>
                <a:schemeClr val="dk1"/>
              </a:solidFill>
              <a:latin typeface="Philosopher"/>
              <a:ea typeface="Philosopher"/>
              <a:cs typeface="Philosopher"/>
              <a:sym typeface="Philosopher"/>
            </a:endParaRPr>
          </a:p>
          <a:p>
            <a:pPr indent="0" lvl="0" marL="0" rtl="0" algn="l">
              <a:lnSpc>
                <a:spcPct val="86181"/>
              </a:lnSpc>
              <a:spcBef>
                <a:spcPts val="0"/>
              </a:spcBef>
              <a:spcAft>
                <a:spcPts val="0"/>
              </a:spcAft>
              <a:buClr>
                <a:schemeClr val="dk1"/>
              </a:buClr>
              <a:buSzPts val="1100"/>
              <a:buFont typeface="Arial"/>
              <a:buNone/>
            </a:pPr>
            <a:r>
              <a:rPr lang="cs-CZ" sz="1300">
                <a:solidFill>
                  <a:schemeClr val="dk1"/>
                </a:solidFill>
                <a:latin typeface="Philosopher"/>
                <a:ea typeface="Philosopher"/>
                <a:cs typeface="Philosopher"/>
                <a:sym typeface="Philosopher"/>
              </a:rPr>
              <a:t>RÉSUMÉ : </a:t>
            </a:r>
            <a:r>
              <a:rPr i="1" lang="cs-CZ" sz="1300">
                <a:solidFill>
                  <a:schemeClr val="dk1"/>
                </a:solidFill>
                <a:latin typeface="Philosopher"/>
                <a:ea typeface="Philosopher"/>
                <a:cs typeface="Philosopher"/>
                <a:sym typeface="Philosopher"/>
              </a:rPr>
              <a:t>Les récents développements technologiques ont augmenté les plateformes et la capacité d'apprentissage dans les établissements d'enseignement supérieur. Alors que l'adoption des outils web 2.0 par les étudiants de premier cycle continue d'être au centre du discours sur l'apprentissage en ligne, il convient de prêter attention aux apprenants adultes qui sont contraints de s'adapter à l'avalanche de pratiques éducatives technologiquement innovantes. Cet article explore l'expérience des apprenants adultes en matière d'utilisation des réseaux sociaux, utilisés comme plateforme d'apprentissage en ligne dans le cadre d'un cours de méthodologie de la recherche (RMBA 201).  Une page Facebook a été créée et suivie pendant toute la durée du cours. Elle a été régulièrement mise à jour avec des diapositives (sous forme de vidéos) et des notifications. La technique d'échantillonnage non probabiliste a été utilisée pour la sélection de l'échantillon. Seuls les apprenants adultes ayant accédé aux réseaux sociaux prescrits pour le cours pouvaient participer à cette étude. Cela signifie qu'un échantillonnage raisonné a été utilisé pour générer l'échantillon souhaité. Cinquante-sept apprenants adultes ont répondu à un questionnaire fermé.  L'étude révèle que bien que les apprenants adultes aient été lents à saisir le concept des réseaux sociaux en tant que plateforme d'apprentissage en ligne, leur intérêt s'est accru de manière exponentielle semaine après semaine. En outre, les périodes de test ont été marquées par une activité intense des apprenants adultes sur les médias sociaux, ce qui témoigne de l'utilité des réseaux sociaux en tant que plateforme d'apprentissage en ligne.</a:t>
            </a:r>
            <a:endParaRPr i="1" sz="1300">
              <a:solidFill>
                <a:schemeClr val="dk1"/>
              </a:solidFill>
              <a:latin typeface="Philosopher"/>
              <a:ea typeface="Philosopher"/>
              <a:cs typeface="Philosopher"/>
              <a:sym typeface="Philosopher"/>
            </a:endParaRPr>
          </a:p>
          <a:p>
            <a:pPr indent="0" lvl="0" marL="0" rtl="0" algn="l">
              <a:lnSpc>
                <a:spcPct val="86181"/>
              </a:lnSpc>
              <a:spcBef>
                <a:spcPts val="0"/>
              </a:spcBef>
              <a:spcAft>
                <a:spcPts val="0"/>
              </a:spcAft>
              <a:buClr>
                <a:schemeClr val="dk1"/>
              </a:buClr>
              <a:buSzPts val="1100"/>
              <a:buFont typeface="Arial"/>
              <a:buNone/>
            </a:pPr>
            <a:r>
              <a:t/>
            </a:r>
            <a:endParaRPr b="1" sz="1300">
              <a:solidFill>
                <a:schemeClr val="dk1"/>
              </a:solidFill>
              <a:latin typeface="Philosopher"/>
              <a:ea typeface="Philosopher"/>
              <a:cs typeface="Philosopher"/>
              <a:sym typeface="Philosopher"/>
            </a:endParaRPr>
          </a:p>
          <a:p>
            <a:pPr indent="0" lvl="0" marL="0" rtl="0" algn="l">
              <a:lnSpc>
                <a:spcPct val="86181"/>
              </a:lnSpc>
              <a:spcBef>
                <a:spcPts val="0"/>
              </a:spcBef>
              <a:spcAft>
                <a:spcPts val="0"/>
              </a:spcAft>
              <a:buNone/>
            </a:pPr>
            <a:r>
              <a:t/>
            </a:r>
            <a:endParaRPr b="1" sz="1300">
              <a:solidFill>
                <a:schemeClr val="dk1"/>
              </a:solidFill>
              <a:latin typeface="Philosopher"/>
              <a:ea typeface="Philosopher"/>
              <a:cs typeface="Philosopher"/>
              <a:sym typeface="Philosopher"/>
            </a:endParaRPr>
          </a:p>
        </p:txBody>
      </p:sp>
      <p:pic>
        <p:nvPicPr>
          <p:cNvPr id="135" name="Google Shape;135;p15"/>
          <p:cNvPicPr preferRelativeResize="0"/>
          <p:nvPr/>
        </p:nvPicPr>
        <p:blipFill>
          <a:blip r:embed="rId6">
            <a:alphaModFix/>
          </a:blip>
          <a:stretch>
            <a:fillRect/>
          </a:stretch>
        </p:blipFill>
        <p:spPr>
          <a:xfrm>
            <a:off x="58000" y="6369897"/>
            <a:ext cx="2324675" cy="4881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6"/>
          <p:cNvSpPr/>
          <p:nvPr/>
        </p:nvSpPr>
        <p:spPr>
          <a:xfrm>
            <a:off x="6395975" y="3363450"/>
            <a:ext cx="5181600" cy="2674620"/>
          </a:xfrm>
          <a:custGeom>
            <a:rect b="b" l="l" r="r" t="t"/>
            <a:pathLst>
              <a:path extrusionOk="0" h="6858000" w="12192000">
                <a:moveTo>
                  <a:pt x="0" y="0"/>
                </a:moveTo>
                <a:lnTo>
                  <a:pt x="12192000" y="0"/>
                </a:lnTo>
                <a:lnTo>
                  <a:pt x="12192000" y="6858000"/>
                </a:lnTo>
                <a:lnTo>
                  <a:pt x="0" y="6858000"/>
                </a:lnTo>
                <a:close/>
              </a:path>
            </a:pathLst>
          </a:custGeom>
          <a:solidFill>
            <a:srgbClr val="FFCA08"/>
          </a:solidFill>
          <a:ln>
            <a:noFill/>
          </a:ln>
        </p:spPr>
      </p:sp>
      <p:sp>
        <p:nvSpPr>
          <p:cNvPr id="141" name="Google Shape;141;p16"/>
          <p:cNvSpPr txBox="1"/>
          <p:nvPr/>
        </p:nvSpPr>
        <p:spPr>
          <a:xfrm>
            <a:off x="6395975" y="1444963"/>
            <a:ext cx="5300700" cy="1447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800"/>
              <a:buFont typeface="Philosopher"/>
              <a:buNone/>
            </a:pPr>
            <a:r>
              <a:rPr b="1" lang="cs-CZ" sz="2400">
                <a:solidFill>
                  <a:schemeClr val="dk1"/>
                </a:solidFill>
                <a:latin typeface="Philosopher"/>
                <a:ea typeface="Philosopher"/>
                <a:cs typeface="Philosopher"/>
                <a:sym typeface="Philosopher"/>
              </a:rPr>
              <a:t>3. </a:t>
            </a:r>
            <a:r>
              <a:rPr b="1" lang="cs-CZ" sz="2400">
                <a:solidFill>
                  <a:schemeClr val="dk1"/>
                </a:solidFill>
                <a:latin typeface="Philosopher"/>
                <a:ea typeface="Philosopher"/>
                <a:cs typeface="Philosopher"/>
                <a:sym typeface="Philosopher"/>
              </a:rPr>
              <a:t>Stratégies d'engagement des apprenants adultes difficiles à atteindre via les réseaux sociaux (II)</a:t>
            </a:r>
            <a:endParaRPr b="1" i="0" sz="2400" u="none" cap="none" strike="noStrike">
              <a:solidFill>
                <a:schemeClr val="dk1"/>
              </a:solidFill>
              <a:latin typeface="Philosopher"/>
              <a:ea typeface="Philosopher"/>
              <a:cs typeface="Philosopher"/>
              <a:sym typeface="Philosopher"/>
            </a:endParaRPr>
          </a:p>
        </p:txBody>
      </p:sp>
      <p:grpSp>
        <p:nvGrpSpPr>
          <p:cNvPr id="142" name="Google Shape;142;p16"/>
          <p:cNvGrpSpPr/>
          <p:nvPr/>
        </p:nvGrpSpPr>
        <p:grpSpPr>
          <a:xfrm>
            <a:off x="2719261" y="4198510"/>
            <a:ext cx="1251984" cy="358200"/>
            <a:chOff x="5470062" y="1167647"/>
            <a:chExt cx="1251984" cy="358200"/>
          </a:xfrm>
        </p:grpSpPr>
        <p:sp>
          <p:nvSpPr>
            <p:cNvPr id="143" name="Google Shape;143;p16"/>
            <p:cNvSpPr/>
            <p:nvPr/>
          </p:nvSpPr>
          <p:spPr>
            <a:xfrm>
              <a:off x="5470062"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4" name="Google Shape;144;p16"/>
            <p:cNvSpPr/>
            <p:nvPr/>
          </p:nvSpPr>
          <p:spPr>
            <a:xfrm>
              <a:off x="5916952" y="1167647"/>
              <a:ext cx="358200" cy="3582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5" name="Google Shape;145;p16"/>
            <p:cNvSpPr/>
            <p:nvPr/>
          </p:nvSpPr>
          <p:spPr>
            <a:xfrm>
              <a:off x="6526146" y="1248799"/>
              <a:ext cx="195900" cy="1959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icon&#10;&#10;Description automatically generated" id="146" name="Google Shape;146;p16"/>
          <p:cNvPicPr preferRelativeResize="0"/>
          <p:nvPr/>
        </p:nvPicPr>
        <p:blipFill rotWithShape="1">
          <a:blip r:embed="rId3">
            <a:alphaModFix/>
          </a:blip>
          <a:srcRect b="0" l="0" r="0" t="0"/>
          <a:stretch/>
        </p:blipFill>
        <p:spPr>
          <a:xfrm>
            <a:off x="10625575" y="0"/>
            <a:ext cx="1723784" cy="1218637"/>
          </a:xfrm>
          <a:prstGeom prst="rect">
            <a:avLst/>
          </a:prstGeom>
          <a:noFill/>
          <a:ln>
            <a:noFill/>
          </a:ln>
        </p:spPr>
      </p:pic>
      <p:sp>
        <p:nvSpPr>
          <p:cNvPr id="147" name="Google Shape;147;p16"/>
          <p:cNvSpPr txBox="1"/>
          <p:nvPr/>
        </p:nvSpPr>
        <p:spPr>
          <a:xfrm>
            <a:off x="6487675" y="3118800"/>
            <a:ext cx="4917900" cy="2670000"/>
          </a:xfrm>
          <a:prstGeom prst="rect">
            <a:avLst/>
          </a:prstGeom>
          <a:noFill/>
          <a:ln>
            <a:noFill/>
          </a:ln>
        </p:spPr>
        <p:txBody>
          <a:bodyPr anchorCtr="0" anchor="ctr" bIns="91425" lIns="91425" spcFirstLastPara="1" rIns="91425" wrap="square" tIns="91425">
            <a:noAutofit/>
          </a:bodyPr>
          <a:lstStyle/>
          <a:p>
            <a:pPr indent="0" lvl="0" marL="2286000" rtl="0" algn="l">
              <a:lnSpc>
                <a:spcPct val="115000"/>
              </a:lnSpc>
              <a:spcBef>
                <a:spcPts val="1500"/>
              </a:spcBef>
              <a:spcAft>
                <a:spcPts val="0"/>
              </a:spcAft>
              <a:buNone/>
            </a:pPr>
            <a:r>
              <a:t/>
            </a:r>
            <a:endParaRPr sz="1800">
              <a:solidFill>
                <a:schemeClr val="dk1"/>
              </a:solidFill>
              <a:latin typeface="Philosopher"/>
              <a:ea typeface="Philosopher"/>
              <a:cs typeface="Philosopher"/>
              <a:sym typeface="Philosopher"/>
            </a:endParaRPr>
          </a:p>
          <a:p>
            <a:pPr indent="-342900" lvl="0" marL="457200" rtl="0" algn="l">
              <a:lnSpc>
                <a:spcPct val="115000"/>
              </a:lnSpc>
              <a:spcBef>
                <a:spcPts val="1500"/>
              </a:spcBef>
              <a:spcAft>
                <a:spcPts val="0"/>
              </a:spcAft>
              <a:buClr>
                <a:schemeClr val="dk1"/>
              </a:buClr>
              <a:buSzPts val="1800"/>
              <a:buFont typeface="Philosopher"/>
              <a:buChar char="●"/>
            </a:pPr>
            <a:r>
              <a:rPr b="1" lang="cs-CZ" sz="1800">
                <a:solidFill>
                  <a:schemeClr val="dk1"/>
                </a:solidFill>
                <a:latin typeface="Philosopher"/>
                <a:ea typeface="Philosopher"/>
                <a:cs typeface="Philosopher"/>
                <a:sym typeface="Philosopher"/>
              </a:rPr>
              <a:t>Exercice d'autoréflexion (30 minutes)</a:t>
            </a:r>
            <a:endParaRPr b="1" sz="1800">
              <a:solidFill>
                <a:schemeClr val="dk1"/>
              </a:solidFill>
              <a:latin typeface="Philosopher"/>
              <a:ea typeface="Philosopher"/>
              <a:cs typeface="Philosopher"/>
              <a:sym typeface="Philosopher"/>
            </a:endParaRPr>
          </a:p>
          <a:p>
            <a:pPr indent="-342900" lvl="1" marL="914400" rtl="0" algn="l">
              <a:lnSpc>
                <a:spcPct val="115000"/>
              </a:lnSpc>
              <a:spcBef>
                <a:spcPts val="0"/>
              </a:spcBef>
              <a:spcAft>
                <a:spcPts val="0"/>
              </a:spcAft>
              <a:buClr>
                <a:schemeClr val="dk1"/>
              </a:buClr>
              <a:buSzPts val="1800"/>
              <a:buFont typeface="Philosopher"/>
              <a:buChar char="○"/>
            </a:pPr>
            <a:r>
              <a:rPr lang="cs-CZ" sz="1800">
                <a:solidFill>
                  <a:schemeClr val="dk1"/>
                </a:solidFill>
                <a:latin typeface="Philosopher"/>
                <a:ea typeface="Philosopher"/>
                <a:cs typeface="Philosopher"/>
                <a:sym typeface="Philosopher"/>
              </a:rPr>
              <a:t>Notez les principaux points à retenir de l'article et du blog.</a:t>
            </a:r>
            <a:endParaRPr sz="1800">
              <a:solidFill>
                <a:schemeClr val="dk1"/>
              </a:solidFill>
              <a:latin typeface="Philosopher"/>
              <a:ea typeface="Philosopher"/>
              <a:cs typeface="Philosopher"/>
              <a:sym typeface="Philosopher"/>
            </a:endParaRPr>
          </a:p>
          <a:p>
            <a:pPr indent="-342900" lvl="1" marL="914400" rtl="0" algn="l">
              <a:lnSpc>
                <a:spcPct val="115000"/>
              </a:lnSpc>
              <a:spcBef>
                <a:spcPts val="0"/>
              </a:spcBef>
              <a:spcAft>
                <a:spcPts val="0"/>
              </a:spcAft>
              <a:buClr>
                <a:schemeClr val="dk1"/>
              </a:buClr>
              <a:buSzPts val="1800"/>
              <a:buFont typeface="Philosopher"/>
              <a:buChar char="○"/>
            </a:pPr>
            <a:r>
              <a:rPr lang="cs-CZ" sz="1800">
                <a:solidFill>
                  <a:schemeClr val="dk1"/>
                </a:solidFill>
                <a:latin typeface="Philosopher"/>
                <a:ea typeface="Philosopher"/>
                <a:cs typeface="Philosopher"/>
                <a:sym typeface="Philosopher"/>
              </a:rPr>
              <a:t>Faites un remue-méninges sur la façon dont vous pourriez adapter les stratégies de réseaux sociaux pour vous connecter avec vos propres apprenants.</a:t>
            </a:r>
            <a:endParaRPr sz="1800">
              <a:solidFill>
                <a:schemeClr val="dk1"/>
              </a:solidFill>
              <a:latin typeface="Philosopher"/>
              <a:ea typeface="Philosopher"/>
              <a:cs typeface="Philosopher"/>
              <a:sym typeface="Philosopher"/>
            </a:endParaRPr>
          </a:p>
        </p:txBody>
      </p:sp>
      <p:sp>
        <p:nvSpPr>
          <p:cNvPr id="148" name="Google Shape;148;p16"/>
          <p:cNvSpPr/>
          <p:nvPr/>
        </p:nvSpPr>
        <p:spPr>
          <a:xfrm>
            <a:off x="595550" y="394100"/>
            <a:ext cx="5499403" cy="3567674"/>
          </a:xfrm>
          <a:custGeom>
            <a:rect b="b" l="l" r="r" t="t"/>
            <a:pathLst>
              <a:path extrusionOk="0" h="5446831" w="8694708">
                <a:moveTo>
                  <a:pt x="0" y="0"/>
                </a:moveTo>
                <a:lnTo>
                  <a:pt x="8694708" y="0"/>
                </a:lnTo>
                <a:lnTo>
                  <a:pt x="8694708" y="5446832"/>
                </a:lnTo>
                <a:lnTo>
                  <a:pt x="0" y="5446832"/>
                </a:lnTo>
                <a:lnTo>
                  <a:pt x="0" y="0"/>
                </a:lnTo>
                <a:close/>
              </a:path>
            </a:pathLst>
          </a:custGeom>
          <a:blipFill rotWithShape="1">
            <a:blip r:embed="rId4">
              <a:alphaModFix/>
            </a:blip>
            <a:stretch>
              <a:fillRect b="-6428" l="0" r="0" t="-7679"/>
            </a:stretch>
          </a:blipFill>
          <a:ln>
            <a:noFill/>
          </a:ln>
        </p:spPr>
      </p:sp>
      <p:pic>
        <p:nvPicPr>
          <p:cNvPr id="149" name="Google Shape;149;p16"/>
          <p:cNvPicPr preferRelativeResize="0"/>
          <p:nvPr/>
        </p:nvPicPr>
        <p:blipFill>
          <a:blip r:embed="rId5">
            <a:alphaModFix/>
          </a:blip>
          <a:stretch>
            <a:fillRect/>
          </a:stretch>
        </p:blipFill>
        <p:spPr>
          <a:xfrm>
            <a:off x="58000" y="6369897"/>
            <a:ext cx="2324675" cy="4881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