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y="6858000" cx="12192000"/>
  <p:notesSz cx="6858000" cy="9144000"/>
  <p:embeddedFontLst>
    <p:embeddedFont>
      <p:font typeface="Roboto"/>
      <p:regular r:id="rId77"/>
      <p:bold r:id="rId78"/>
      <p:italic r:id="rId79"/>
      <p:boldItalic r:id="rId80"/>
    </p:embeddedFont>
    <p:embeddedFont>
      <p:font typeface="Noto Sans"/>
      <p:regular r:id="rId81"/>
      <p:bold r:id="rId82"/>
      <p:italic r:id="rId83"/>
      <p:boldItalic r:id="rId84"/>
    </p:embeddedFont>
    <p:embeddedFont>
      <p:font typeface="Philosopher"/>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NotoSans-boldItalic.fntdata"/><Relationship Id="rId83" Type="http://schemas.openxmlformats.org/officeDocument/2006/relationships/font" Target="fonts/NotoSans-italic.fntdata"/><Relationship Id="rId42" Type="http://schemas.openxmlformats.org/officeDocument/2006/relationships/slide" Target="slides/slide37.xml"/><Relationship Id="rId86" Type="http://schemas.openxmlformats.org/officeDocument/2006/relationships/font" Target="fonts/Philosopher-bold.fntdata"/><Relationship Id="rId41" Type="http://schemas.openxmlformats.org/officeDocument/2006/relationships/slide" Target="slides/slide36.xml"/><Relationship Id="rId85" Type="http://schemas.openxmlformats.org/officeDocument/2006/relationships/font" Target="fonts/Philosopher-regular.fntdata"/><Relationship Id="rId44" Type="http://schemas.openxmlformats.org/officeDocument/2006/relationships/slide" Target="slides/slide39.xml"/><Relationship Id="rId88" Type="http://schemas.openxmlformats.org/officeDocument/2006/relationships/font" Target="fonts/Philosopher-boldItalic.fntdata"/><Relationship Id="rId43" Type="http://schemas.openxmlformats.org/officeDocument/2006/relationships/slide" Target="slides/slide38.xml"/><Relationship Id="rId87" Type="http://schemas.openxmlformats.org/officeDocument/2006/relationships/font" Target="fonts/Philosopher-italic.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Roboto-boldItalic.fntdata"/><Relationship Id="rId82" Type="http://schemas.openxmlformats.org/officeDocument/2006/relationships/font" Target="fonts/NotoSans-bold.fntdata"/><Relationship Id="rId81" Type="http://schemas.openxmlformats.org/officeDocument/2006/relationships/font" Target="fonts/NotoSa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Roboto-regular.fntdata"/><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Roboto-italic.fntdata"/><Relationship Id="rId34" Type="http://schemas.openxmlformats.org/officeDocument/2006/relationships/slide" Target="slides/slide29.xml"/><Relationship Id="rId78" Type="http://schemas.openxmlformats.org/officeDocument/2006/relationships/font" Target="fonts/Roboto-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 name="Google Shape;3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60d3860b66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77" name="Google Shape;177;g260d3860b66_0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6816304f6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91" name="Google Shape;191;g26816304f6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cs-CZ"/>
              <a:t>Allocated time: 25 minutes</a:t>
            </a:r>
            <a:endParaRPr/>
          </a:p>
          <a:p>
            <a:pPr indent="0" lvl="0" marL="0" rtl="0" algn="l">
              <a:lnSpc>
                <a:spcPct val="100000"/>
              </a:lnSpc>
              <a:spcBef>
                <a:spcPts val="0"/>
              </a:spcBef>
              <a:spcAft>
                <a:spcPts val="0"/>
              </a:spcAft>
              <a:buSzPts val="1100"/>
              <a:buNone/>
            </a:pPr>
            <a:r>
              <a:t/>
            </a:r>
            <a:endParaRPr/>
          </a:p>
        </p:txBody>
      </p:sp>
      <p:sp>
        <p:nvSpPr>
          <p:cNvPr id="202" name="Google Shape;20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211" name="Google Shape;21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230" name="Google Shape;23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6816304f60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250" name="Google Shape;250;g26816304f60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270" name="Google Shape;27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283" name="Google Shape;28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68175270ee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296" name="Google Shape;296;g268175270ee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68175270ee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309" name="Google Shape;309;g268175270ee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1 academic hour = 45 minutes</a:t>
            </a:r>
            <a:endParaRPr/>
          </a:p>
        </p:txBody>
      </p:sp>
      <p:sp>
        <p:nvSpPr>
          <p:cNvPr id="45" name="Google Shape;4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68175270ee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322" name="Google Shape;322;g268175270ee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68175270ee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335" name="Google Shape;335;g268175270ee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68175270ee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348" name="Google Shape;348;g268175270ee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68175270ee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361" name="Google Shape;361;g268175270ee_0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68175270ee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374" name="Google Shape;374;g268175270ee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cs-CZ"/>
              <a:t>Allocated time: 150 minutes</a:t>
            </a:r>
            <a:endParaRPr/>
          </a:p>
          <a:p>
            <a:pPr indent="0" lvl="0" marL="0" rtl="0" algn="l">
              <a:lnSpc>
                <a:spcPct val="100000"/>
              </a:lnSpc>
              <a:spcBef>
                <a:spcPts val="0"/>
              </a:spcBef>
              <a:spcAft>
                <a:spcPts val="0"/>
              </a:spcAft>
              <a:buSzPts val="1100"/>
              <a:buNone/>
            </a:pPr>
            <a:r>
              <a:t/>
            </a:r>
            <a:endParaRPr/>
          </a:p>
        </p:txBody>
      </p:sp>
      <p:sp>
        <p:nvSpPr>
          <p:cNvPr id="387" name="Google Shape;38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68175270ee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396" name="Google Shape;396;g268175270ee_0_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11" name="Google Shape;41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68175270ee_0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24" name="Google Shape;424;g268175270ee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37" name="Google Shape;43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 name="Google Shape;6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Some of them are introduced with a video. You can find them on slides 20 to 28.</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460" name="Google Shape;46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68175270ee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473" name="Google Shape;473;g268175270ee_0_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35 minutes</a:t>
            </a:r>
            <a:endParaRPr/>
          </a:p>
        </p:txBody>
      </p:sp>
      <p:sp>
        <p:nvSpPr>
          <p:cNvPr id="493" name="Google Shape;49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6816654c2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502" name="Google Shape;502;g26816654c2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517" name="Google Shape;517;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529" name="Google Shape;52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545" name="Google Shape;54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1" name="Google Shape;561;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607" name="Google Shape;607;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30 minutes</a:t>
            </a:r>
            <a:endParaRPr/>
          </a:p>
        </p:txBody>
      </p:sp>
      <p:sp>
        <p:nvSpPr>
          <p:cNvPr id="86" name="Google Shape;8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60caa4f4c6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35 minutes</a:t>
            </a:r>
            <a:endParaRPr/>
          </a:p>
        </p:txBody>
      </p:sp>
      <p:sp>
        <p:nvSpPr>
          <p:cNvPr id="620" name="Google Shape;620;g260caa4f4c6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6816654c21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629" name="Google Shape;629;g26816654c21_0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6816654c21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644" name="Google Shape;644;g26816654c21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6816654c21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656" name="Google Shape;656;g26816654c21_0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6816654c21_0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668" name="Google Shape;668;g26816654c21_0_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6816654c21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680" name="Google Shape;680;g26816654c21_0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6816654c21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692" name="Google Shape;692;g26816654c21_0_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6816654c21_0_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704" name="Google Shape;704;g26816654c21_0_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6816654c21_0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717" name="Google Shape;717;g26816654c21_0_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6da53bc1cd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730" name="Google Shape;730;g26da53bc1cd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 name="Google Shape;9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6da53bc1cd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744" name="Google Shape;744;g26da53bc1cd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60caa4f4c6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35 minutes</a:t>
            </a:r>
            <a:endParaRPr/>
          </a:p>
        </p:txBody>
      </p:sp>
      <p:sp>
        <p:nvSpPr>
          <p:cNvPr id="772" name="Google Shape;772;g260caa4f4c6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6da53bc1cd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781" name="Google Shape;781;g26da53bc1cd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6da53bc1cd_0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796" name="Google Shape;796;g26da53bc1cd_0_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a20bd7d47c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806" name="Google Shape;806;g2a20bd7d47c_0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6da53bc1cd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819" name="Google Shape;819;g26da53bc1cd_0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2a20bd7d47c_0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834" name="Google Shape;834;g2a20bd7d47c_0_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6da53bc1cd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849" name="Google Shape;849;g26da53bc1cd_0_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a20bd7d47c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863" name="Google Shape;863;g2a20bd7d47c_0_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6da53bc1cd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878" name="Google Shape;878;g26da53bc1cd_0_1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2a20bd7d47c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891" name="Google Shape;891;g2a20bd7d47c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26da53bc1cd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906" name="Google Shape;906;g26da53bc1cd_0_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a20bd7d47c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921" name="Google Shape;921;g2a20bd7d47c_0_1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6da53bc1cd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936" name="Google Shape;936;g26da53bc1cd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a20bd7d47c_0_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949" name="Google Shape;949;g2a20bd7d47c_0_1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26da53bc1cd_0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962" name="Google Shape;962;g26da53bc1cd_0_1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26da53bc1cd_0_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974" name="Google Shape;974;g26da53bc1cd_0_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6da53bc1cd_0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987" name="Google Shape;987;g26da53bc1cd_0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10 minutes</a:t>
            </a:r>
            <a:endParaRPr/>
          </a:p>
        </p:txBody>
      </p:sp>
      <p:sp>
        <p:nvSpPr>
          <p:cNvPr id="999" name="Google Shape;999;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10 minutes</a:t>
            </a:r>
            <a:endParaRPr/>
          </a:p>
        </p:txBody>
      </p:sp>
      <p:sp>
        <p:nvSpPr>
          <p:cNvPr id="1013" name="Google Shape;1013;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17" name="Google Shape;11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5" name="Google Shape;102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4" name="Google Shape;1034;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60d3860b66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30" name="Google Shape;130;g260d3860b66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0d3860b66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59" name="Google Shape;159;g260d3860b66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2"/>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31" name="Shape 31"/>
        <p:cNvGrpSpPr/>
        <p:nvPr/>
      </p:nvGrpSpPr>
      <p:grpSpPr>
        <a:xfrm>
          <a:off x="0" y="0"/>
          <a:ext cx="0" cy="0"/>
          <a:chOff x="0" y="0"/>
          <a:chExt cx="0" cy="0"/>
        </a:xfrm>
      </p:grpSpPr>
      <p:sp>
        <p:nvSpPr>
          <p:cNvPr id="32" name="Google Shape;32;p11"/>
          <p:cNvSpPr/>
          <p:nvPr>
            <p:ph idx="2" type="pic"/>
          </p:nvPr>
        </p:nvSpPr>
        <p:spPr>
          <a:xfrm>
            <a:off x="0" y="1936063"/>
            <a:ext cx="12192000" cy="2985874"/>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 name="Shape 13"/>
        <p:cNvGrpSpPr/>
        <p:nvPr/>
      </p:nvGrpSpPr>
      <p:grpSpPr>
        <a:xfrm>
          <a:off x="0" y="0"/>
          <a:ext cx="0" cy="0"/>
          <a:chOff x="0" y="0"/>
          <a:chExt cx="0" cy="0"/>
        </a:xfrm>
      </p:grpSpPr>
      <p:sp>
        <p:nvSpPr>
          <p:cNvPr id="14" name="Google Shape;14;p3"/>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4"/>
          <p:cNvSpPr/>
          <p:nvPr>
            <p:ph idx="2" type="pic"/>
          </p:nvPr>
        </p:nvSpPr>
        <p:spPr>
          <a:xfrm>
            <a:off x="2100262" y="573087"/>
            <a:ext cx="3995738" cy="57118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17" name="Shape 17"/>
        <p:cNvGrpSpPr/>
        <p:nvPr/>
      </p:nvGrpSpPr>
      <p:grpSpPr>
        <a:xfrm>
          <a:off x="0" y="0"/>
          <a:ext cx="0" cy="0"/>
          <a:chOff x="0" y="0"/>
          <a:chExt cx="0" cy="0"/>
        </a:xfrm>
      </p:grpSpPr>
      <p:sp>
        <p:nvSpPr>
          <p:cNvPr id="18" name="Google Shape;18;p5"/>
          <p:cNvSpPr/>
          <p:nvPr>
            <p:ph idx="2" type="pic"/>
          </p:nvPr>
        </p:nvSpPr>
        <p:spPr>
          <a:xfrm>
            <a:off x="5068887" y="2402681"/>
            <a:ext cx="2054225" cy="205263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9" name="Shape 19"/>
        <p:cNvGrpSpPr/>
        <p:nvPr/>
      </p:nvGrpSpPr>
      <p:grpSpPr>
        <a:xfrm>
          <a:off x="0" y="0"/>
          <a:ext cx="0" cy="0"/>
          <a:chOff x="0" y="0"/>
          <a:chExt cx="0" cy="0"/>
        </a:xfrm>
      </p:grpSpPr>
      <p:sp>
        <p:nvSpPr>
          <p:cNvPr id="20" name="Google Shape;20;p6"/>
          <p:cNvSpPr/>
          <p:nvPr>
            <p:ph idx="2" type="pic"/>
          </p:nvPr>
        </p:nvSpPr>
        <p:spPr>
          <a:xfrm>
            <a:off x="5360279" y="2700362"/>
            <a:ext cx="6096000" cy="3429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22" name="Shape 22"/>
        <p:cNvGrpSpPr/>
        <p:nvPr/>
      </p:nvGrpSpPr>
      <p:grpSpPr>
        <a:xfrm>
          <a:off x="0" y="0"/>
          <a:ext cx="0" cy="0"/>
          <a:chOff x="0" y="0"/>
          <a:chExt cx="0" cy="0"/>
        </a:xfrm>
      </p:grpSpPr>
      <p:sp>
        <p:nvSpPr>
          <p:cNvPr id="23" name="Google Shape;23;p8"/>
          <p:cNvSpPr/>
          <p:nvPr>
            <p:ph idx="2" type="pic"/>
          </p:nvPr>
        </p:nvSpPr>
        <p:spPr>
          <a:xfrm>
            <a:off x="1319669" y="2525150"/>
            <a:ext cx="2116082" cy="2117188"/>
          </a:xfrm>
          <a:prstGeom prst="rect">
            <a:avLst/>
          </a:prstGeom>
          <a:noFill/>
          <a:ln>
            <a:noFill/>
          </a:ln>
        </p:spPr>
      </p:sp>
      <p:sp>
        <p:nvSpPr>
          <p:cNvPr id="24" name="Google Shape;24;p8"/>
          <p:cNvSpPr/>
          <p:nvPr>
            <p:ph idx="3" type="pic"/>
          </p:nvPr>
        </p:nvSpPr>
        <p:spPr>
          <a:xfrm>
            <a:off x="3788433" y="2525150"/>
            <a:ext cx="2116082" cy="2117188"/>
          </a:xfrm>
          <a:prstGeom prst="rect">
            <a:avLst/>
          </a:prstGeom>
          <a:noFill/>
          <a:ln>
            <a:noFill/>
          </a:ln>
        </p:spPr>
      </p:sp>
      <p:sp>
        <p:nvSpPr>
          <p:cNvPr id="25" name="Google Shape;25;p8"/>
          <p:cNvSpPr/>
          <p:nvPr>
            <p:ph idx="4" type="pic"/>
          </p:nvPr>
        </p:nvSpPr>
        <p:spPr>
          <a:xfrm>
            <a:off x="6257197" y="2525150"/>
            <a:ext cx="2116082" cy="2117188"/>
          </a:xfrm>
          <a:prstGeom prst="rect">
            <a:avLst/>
          </a:prstGeom>
          <a:noFill/>
          <a:ln>
            <a:noFill/>
          </a:ln>
        </p:spPr>
      </p:sp>
      <p:sp>
        <p:nvSpPr>
          <p:cNvPr id="26" name="Google Shape;26;p8"/>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27" name="Shape 27"/>
        <p:cNvGrpSpPr/>
        <p:nvPr/>
      </p:nvGrpSpPr>
      <p:grpSpPr>
        <a:xfrm>
          <a:off x="0" y="0"/>
          <a:ext cx="0" cy="0"/>
          <a:chOff x="0" y="0"/>
          <a:chExt cx="0" cy="0"/>
        </a:xfrm>
      </p:grpSpPr>
      <p:sp>
        <p:nvSpPr>
          <p:cNvPr id="28" name="Google Shape;28;p9"/>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9" name="Shape 29"/>
        <p:cNvGrpSpPr/>
        <p:nvPr/>
      </p:nvGrpSpPr>
      <p:grpSpPr>
        <a:xfrm>
          <a:off x="0" y="0"/>
          <a:ext cx="0" cy="0"/>
          <a:chOff x="0" y="0"/>
          <a:chExt cx="0" cy="0"/>
        </a:xfrm>
      </p:grpSpPr>
      <p:sp>
        <p:nvSpPr>
          <p:cNvPr id="30" name="Google Shape;30;p10"/>
          <p:cNvSpPr/>
          <p:nvPr>
            <p:ph idx="2" type="pic"/>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13.png"/><Relationship Id="rId5" Type="http://schemas.openxmlformats.org/officeDocument/2006/relationships/image" Target="../media/image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13.png"/><Relationship Id="rId5"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70.png"/><Relationship Id="rId4" Type="http://schemas.openxmlformats.org/officeDocument/2006/relationships/image" Target="../media/image13.png"/><Relationship Id="rId5"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9.png"/><Relationship Id="rId4" Type="http://schemas.openxmlformats.org/officeDocument/2006/relationships/image" Target="../media/image13.png"/><Relationship Id="rId5"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8.png"/><Relationship Id="rId4" Type="http://schemas.openxmlformats.org/officeDocument/2006/relationships/image" Target="../media/image13.png"/><Relationship Id="rId5"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13.png"/><Relationship Id="rId5" Type="http://schemas.openxmlformats.org/officeDocument/2006/relationships/image" Target="../media/image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4.jpg"/><Relationship Id="rId4" Type="http://schemas.openxmlformats.org/officeDocument/2006/relationships/image" Target="../media/image13.png"/><Relationship Id="rId5"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2.jpg"/><Relationship Id="rId4" Type="http://schemas.openxmlformats.org/officeDocument/2006/relationships/image" Target="../media/image13.png"/><Relationship Id="rId5" Type="http://schemas.openxmlformats.org/officeDocument/2006/relationships/image" Target="../media/image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3.png"/><Relationship Id="rId4" Type="http://schemas.openxmlformats.org/officeDocument/2006/relationships/image" Target="../media/image66.png"/><Relationship Id="rId5" Type="http://schemas.openxmlformats.org/officeDocument/2006/relationships/image" Target="../media/image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3.png"/><Relationship Id="rId4" Type="http://schemas.openxmlformats.org/officeDocument/2006/relationships/image" Target="../media/image42.png"/><Relationship Id="rId5" Type="http://schemas.openxmlformats.org/officeDocument/2006/relationships/image" Target="../media/image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3.png"/><Relationship Id="rId4" Type="http://schemas.openxmlformats.org/officeDocument/2006/relationships/image" Target="../media/image18.jpg"/><Relationship Id="rId11" Type="http://schemas.openxmlformats.org/officeDocument/2006/relationships/hyperlink" Target="https://padlet.com" TargetMode="External"/><Relationship Id="rId10" Type="http://schemas.openxmlformats.org/officeDocument/2006/relationships/hyperlink" Target="https://jamboard.google.com" TargetMode="External"/><Relationship Id="rId12" Type="http://schemas.openxmlformats.org/officeDocument/2006/relationships/image" Target="../media/image3.jpg"/><Relationship Id="rId9" Type="http://schemas.openxmlformats.org/officeDocument/2006/relationships/image" Target="../media/image33.jpg"/><Relationship Id="rId5" Type="http://schemas.openxmlformats.org/officeDocument/2006/relationships/hyperlink" Target="https://www.mentimeter.com" TargetMode="External"/><Relationship Id="rId6" Type="http://schemas.openxmlformats.org/officeDocument/2006/relationships/image" Target="../media/image20.png"/><Relationship Id="rId7" Type="http://schemas.openxmlformats.org/officeDocument/2006/relationships/hyperlink" Target="https://kahoot.com" TargetMode="External"/><Relationship Id="rId8"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13.png"/><Relationship Id="rId5"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69.png"/><Relationship Id="rId4" Type="http://schemas.openxmlformats.org/officeDocument/2006/relationships/image" Target="../media/image13.png"/><Relationship Id="rId5" Type="http://schemas.openxmlformats.org/officeDocument/2006/relationships/image" Target="../media/image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3.png"/><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72.png"/><Relationship Id="rId4" Type="http://schemas.openxmlformats.org/officeDocument/2006/relationships/image" Target="../media/image9.png"/><Relationship Id="rId5" Type="http://schemas.openxmlformats.org/officeDocument/2006/relationships/image" Target="../media/image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9.png"/><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3.png"/><Relationship Id="rId4" Type="http://schemas.openxmlformats.org/officeDocument/2006/relationships/image" Target="../media/image27.png"/><Relationship Id="rId5" Type="http://schemas.openxmlformats.org/officeDocument/2006/relationships/image" Target="../media/image23.png"/><Relationship Id="rId6" Type="http://schemas.openxmlformats.org/officeDocument/2006/relationships/image" Target="../media/image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3.pn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image" Target="../media/image29.png"/><Relationship Id="rId6" Type="http://schemas.openxmlformats.org/officeDocument/2006/relationships/image" Target="../media/image28.png"/><Relationship Id="rId7" Type="http://schemas.openxmlformats.org/officeDocument/2006/relationships/image" Target="../media/image26.png"/><Relationship Id="rId8" Type="http://schemas.openxmlformats.org/officeDocument/2006/relationships/image" Target="../media/image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13.png"/><Relationship Id="rId4" Type="http://schemas.openxmlformats.org/officeDocument/2006/relationships/image" Target="../media/image40.pn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34.png"/><Relationship Id="rId8" Type="http://schemas.openxmlformats.org/officeDocument/2006/relationships/image" Target="../media/image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13.pn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13.png"/><Relationship Id="rId4" Type="http://schemas.openxmlformats.org/officeDocument/2006/relationships/image" Target="../media/image35.png"/><Relationship Id="rId5"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9.png"/><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3.png"/><Relationship Id="rId4" Type="http://schemas.openxmlformats.org/officeDocument/2006/relationships/image" Target="../media/image37.png"/><Relationship Id="rId5" Type="http://schemas.openxmlformats.org/officeDocument/2006/relationships/image" Target="../media/image7.png"/><Relationship Id="rId6" Type="http://schemas.openxmlformats.org/officeDocument/2006/relationships/image" Target="../media/image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13.png"/><Relationship Id="rId4" Type="http://schemas.openxmlformats.org/officeDocument/2006/relationships/image" Target="../media/image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13.png"/><Relationship Id="rId4" Type="http://schemas.openxmlformats.org/officeDocument/2006/relationships/image" Target="../media/image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13.png"/><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13.png"/><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13.png"/><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13.png"/><Relationship Id="rId4" Type="http://schemas.openxmlformats.org/officeDocument/2006/relationships/image" Target="../media/image38.png"/><Relationship Id="rId5" Type="http://schemas.openxmlformats.org/officeDocument/2006/relationships/image" Target="../media/image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71.png"/><Relationship Id="rId4" Type="http://schemas.openxmlformats.org/officeDocument/2006/relationships/image" Target="../media/image13.png"/><Relationship Id="rId5" Type="http://schemas.openxmlformats.org/officeDocument/2006/relationships/image" Target="../media/image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13.png"/><Relationship Id="rId4" Type="http://schemas.openxmlformats.org/officeDocument/2006/relationships/image" Target="../media/image36.png"/><Relationship Id="rId5"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67.png"/><Relationship Id="rId4" Type="http://schemas.openxmlformats.org/officeDocument/2006/relationships/image" Target="../media/image13.png"/><Relationship Id="rId5"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41.png"/><Relationship Id="rId4" Type="http://schemas.openxmlformats.org/officeDocument/2006/relationships/image" Target="../media/image13.png"/><Relationship Id="rId5" Type="http://schemas.openxmlformats.org/officeDocument/2006/relationships/image" Target="../media/image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9.png"/><Relationship Id="rId4" Type="http://schemas.openxmlformats.org/officeDocument/2006/relationships/image" Target="../media/image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13.png"/><Relationship Id="rId4" Type="http://schemas.openxmlformats.org/officeDocument/2006/relationships/image" Target="../media/image39.png"/><Relationship Id="rId5" Type="http://schemas.openxmlformats.org/officeDocument/2006/relationships/image" Target="../media/image37.png"/><Relationship Id="rId6" Type="http://schemas.openxmlformats.org/officeDocument/2006/relationships/image" Target="../media/image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43.png"/><Relationship Id="rId4" Type="http://schemas.openxmlformats.org/officeDocument/2006/relationships/image" Target="../media/image13.png"/><Relationship Id="rId5" Type="http://schemas.openxmlformats.org/officeDocument/2006/relationships/image" Target="../media/image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46.jpg"/><Relationship Id="rId4" Type="http://schemas.openxmlformats.org/officeDocument/2006/relationships/image" Target="../media/image13.png"/><Relationship Id="rId5" Type="http://schemas.openxmlformats.org/officeDocument/2006/relationships/image" Target="../media/image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57.png"/><Relationship Id="rId4" Type="http://schemas.openxmlformats.org/officeDocument/2006/relationships/image" Target="../media/image13.png"/><Relationship Id="rId5" Type="http://schemas.openxmlformats.org/officeDocument/2006/relationships/image" Target="../media/image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64.png"/><Relationship Id="rId4" Type="http://schemas.openxmlformats.org/officeDocument/2006/relationships/image" Target="../media/image13.png"/><Relationship Id="rId5" Type="http://schemas.openxmlformats.org/officeDocument/2006/relationships/image" Target="../media/image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45.png"/><Relationship Id="rId4" Type="http://schemas.openxmlformats.org/officeDocument/2006/relationships/image" Target="../media/image13.png"/><Relationship Id="rId5" Type="http://schemas.openxmlformats.org/officeDocument/2006/relationships/image" Target="../media/image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51.png"/><Relationship Id="rId4" Type="http://schemas.openxmlformats.org/officeDocument/2006/relationships/image" Target="../media/image13.png"/><Relationship Id="rId5" Type="http://schemas.openxmlformats.org/officeDocument/2006/relationships/image" Target="../media/image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13.png"/><Relationship Id="rId4" Type="http://schemas.openxmlformats.org/officeDocument/2006/relationships/image" Target="../media/image55.png"/><Relationship Id="rId5"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7.png"/><Relationship Id="rId4" Type="http://schemas.openxmlformats.org/officeDocument/2006/relationships/hyperlink" Target="https://www.youtube.com/watch?v=-7UI-dTbMr0" TargetMode="External"/><Relationship Id="rId5"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60.png"/><Relationship Id="rId4" Type="http://schemas.openxmlformats.org/officeDocument/2006/relationships/image" Target="../media/image13.png"/><Relationship Id="rId5" Type="http://schemas.openxmlformats.org/officeDocument/2006/relationships/image" Target="../media/image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62.png"/><Relationship Id="rId4" Type="http://schemas.openxmlformats.org/officeDocument/2006/relationships/image" Target="../media/image13.png"/><Relationship Id="rId5" Type="http://schemas.openxmlformats.org/officeDocument/2006/relationships/image" Target="../media/image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44.jpg"/><Relationship Id="rId4" Type="http://schemas.openxmlformats.org/officeDocument/2006/relationships/image" Target="../media/image13.png"/><Relationship Id="rId5" Type="http://schemas.openxmlformats.org/officeDocument/2006/relationships/image" Target="../media/image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52.jpg"/><Relationship Id="rId4" Type="http://schemas.openxmlformats.org/officeDocument/2006/relationships/image" Target="../media/image13.png"/><Relationship Id="rId5" Type="http://schemas.openxmlformats.org/officeDocument/2006/relationships/image" Target="../media/image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50.png"/><Relationship Id="rId4" Type="http://schemas.openxmlformats.org/officeDocument/2006/relationships/image" Target="../media/image13.png"/><Relationship Id="rId5" Type="http://schemas.openxmlformats.org/officeDocument/2006/relationships/image" Target="../media/image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13.png"/><Relationship Id="rId4" Type="http://schemas.openxmlformats.org/officeDocument/2006/relationships/image" Target="../media/image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13.png"/><Relationship Id="rId4" Type="http://schemas.openxmlformats.org/officeDocument/2006/relationships/image" Target="../media/image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13.png"/><Relationship Id="rId4" Type="http://schemas.openxmlformats.org/officeDocument/2006/relationships/image" Target="../media/image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8.xml"/><Relationship Id="rId3" Type="http://schemas.openxmlformats.org/officeDocument/2006/relationships/image" Target="../media/image65.jpg"/><Relationship Id="rId4" Type="http://schemas.openxmlformats.org/officeDocument/2006/relationships/image" Target="../media/image13.png"/><Relationship Id="rId5" Type="http://schemas.openxmlformats.org/officeDocument/2006/relationships/image" Target="../media/image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9.xml"/><Relationship Id="rId3" Type="http://schemas.openxmlformats.org/officeDocument/2006/relationships/image" Target="../media/image13.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72.png"/><Relationship Id="rId4" Type="http://schemas.openxmlformats.org/officeDocument/2006/relationships/image" Target="../media/image9.png"/><Relationship Id="rId5" Type="http://schemas.openxmlformats.org/officeDocument/2006/relationships/image" Target="../media/image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13.png"/><Relationship Id="rId4" Type="http://schemas.openxmlformats.org/officeDocument/2006/relationships/image" Target="../media/image53.jpg"/><Relationship Id="rId11" Type="http://schemas.openxmlformats.org/officeDocument/2006/relationships/image" Target="../media/image61.png"/><Relationship Id="rId10" Type="http://schemas.openxmlformats.org/officeDocument/2006/relationships/image" Target="../media/image68.jpg"/><Relationship Id="rId12" Type="http://schemas.openxmlformats.org/officeDocument/2006/relationships/image" Target="../media/image3.jpg"/><Relationship Id="rId9" Type="http://schemas.openxmlformats.org/officeDocument/2006/relationships/image" Target="../media/image59.png"/><Relationship Id="rId5" Type="http://schemas.openxmlformats.org/officeDocument/2006/relationships/image" Target="../media/image56.jpg"/><Relationship Id="rId6" Type="http://schemas.openxmlformats.org/officeDocument/2006/relationships/image" Target="../media/image54.png"/><Relationship Id="rId7" Type="http://schemas.openxmlformats.org/officeDocument/2006/relationships/image" Target="../media/image58.png"/><Relationship Id="rId8"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 name="Shape 36"/>
        <p:cNvGrpSpPr/>
        <p:nvPr/>
      </p:nvGrpSpPr>
      <p:grpSpPr>
        <a:xfrm>
          <a:off x="0" y="0"/>
          <a:ext cx="0" cy="0"/>
          <a:chOff x="0" y="0"/>
          <a:chExt cx="0" cy="0"/>
        </a:xfrm>
      </p:grpSpPr>
      <p:pic>
        <p:nvPicPr>
          <p:cNvPr descr="A picture containing logo&#10;&#10;Description automatically generated" id="37" name="Google Shape;37;p12"/>
          <p:cNvPicPr preferRelativeResize="0"/>
          <p:nvPr>
            <p:ph idx="2" type="pic"/>
          </p:nvPr>
        </p:nvPicPr>
        <p:blipFill rotWithShape="1">
          <a:blip r:embed="rId3">
            <a:alphaModFix/>
          </a:blip>
          <a:srcRect b="10216" l="0" r="0" t="10217"/>
          <a:stretch/>
        </p:blipFill>
        <p:spPr>
          <a:xfrm>
            <a:off x="0" y="0"/>
            <a:ext cx="12192000" cy="6858000"/>
          </a:xfrm>
          <a:prstGeom prst="rect">
            <a:avLst/>
          </a:prstGeom>
          <a:noFill/>
          <a:ln>
            <a:noFill/>
          </a:ln>
        </p:spPr>
      </p:pic>
      <p:sp>
        <p:nvSpPr>
          <p:cNvPr id="38" name="Google Shape;38;p12"/>
          <p:cNvSpPr/>
          <p:nvPr/>
        </p:nvSpPr>
        <p:spPr>
          <a:xfrm>
            <a:off x="0" y="817419"/>
            <a:ext cx="5529943" cy="1457696"/>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 name="Google Shape;39;p12"/>
          <p:cNvSpPr txBox="1"/>
          <p:nvPr/>
        </p:nvSpPr>
        <p:spPr>
          <a:xfrm>
            <a:off x="281700" y="914725"/>
            <a:ext cx="48558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cs-CZ" sz="2400">
                <a:solidFill>
                  <a:schemeClr val="dk1"/>
                </a:solidFill>
                <a:latin typeface="Philosopher"/>
                <a:ea typeface="Philosopher"/>
                <a:cs typeface="Philosopher"/>
                <a:sym typeface="Philosopher"/>
              </a:rPr>
              <a:t>Formation de développement professionnel pour les formateurs d'adultes de première ligne</a:t>
            </a:r>
            <a:endParaRPr b="1" i="0" sz="24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Philosopher"/>
              <a:ea typeface="Philosopher"/>
              <a:cs typeface="Philosopher"/>
              <a:sym typeface="Philosopher"/>
            </a:endParaRPr>
          </a:p>
        </p:txBody>
      </p:sp>
      <p:sp>
        <p:nvSpPr>
          <p:cNvPr id="40" name="Google Shape;40;p12"/>
          <p:cNvSpPr/>
          <p:nvPr/>
        </p:nvSpPr>
        <p:spPr>
          <a:xfrm>
            <a:off x="1" y="2484337"/>
            <a:ext cx="4332514" cy="1889327"/>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 name="Google Shape;41;p12"/>
          <p:cNvSpPr txBox="1"/>
          <p:nvPr/>
        </p:nvSpPr>
        <p:spPr>
          <a:xfrm>
            <a:off x="348450" y="2581625"/>
            <a:ext cx="3984000" cy="184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cs-CZ" sz="2400" u="none" cap="none" strike="noStrike">
                <a:solidFill>
                  <a:schemeClr val="dk1"/>
                </a:solidFill>
                <a:latin typeface="Philosopher"/>
                <a:ea typeface="Philosopher"/>
                <a:cs typeface="Philosopher"/>
                <a:sym typeface="Philosopher"/>
              </a:rPr>
              <a:t>Module </a:t>
            </a:r>
            <a:r>
              <a:rPr b="1" lang="cs-CZ" sz="2400">
                <a:solidFill>
                  <a:schemeClr val="dk1"/>
                </a:solidFill>
                <a:latin typeface="Philosopher"/>
                <a:ea typeface="Philosopher"/>
                <a:cs typeface="Philosopher"/>
                <a:sym typeface="Philosopher"/>
              </a:rPr>
              <a:t>3</a:t>
            </a:r>
            <a:r>
              <a:rPr b="1" i="0" lang="cs-CZ" sz="2400" u="none" cap="none" strike="noStrike">
                <a:solidFill>
                  <a:schemeClr val="dk1"/>
                </a:solidFill>
                <a:latin typeface="Philosopher"/>
                <a:ea typeface="Philosopher"/>
                <a:cs typeface="Philosopher"/>
                <a:sym typeface="Philosopher"/>
              </a:rPr>
              <a:t>:</a:t>
            </a:r>
            <a:br>
              <a:rPr b="1" i="0" lang="cs-CZ" sz="2400" u="none" cap="none" strike="noStrike">
                <a:solidFill>
                  <a:schemeClr val="dk1"/>
                </a:solidFill>
                <a:latin typeface="Philosopher"/>
                <a:ea typeface="Philosopher"/>
                <a:cs typeface="Philosopher"/>
                <a:sym typeface="Philosopher"/>
              </a:rPr>
            </a:br>
            <a:r>
              <a:rPr lang="cs-CZ" sz="2400">
                <a:solidFill>
                  <a:schemeClr val="dk1"/>
                </a:solidFill>
                <a:latin typeface="Philosopher"/>
                <a:ea typeface="Philosopher"/>
                <a:cs typeface="Philosopher"/>
                <a:sym typeface="Philosopher"/>
              </a:rPr>
              <a:t>Introduction aux stratégies d'engagement dans les environnements numériques</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42" name="Google Shape;42;p12"/>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1"/>
          <p:cNvSpPr txBox="1"/>
          <p:nvPr/>
        </p:nvSpPr>
        <p:spPr>
          <a:xfrm>
            <a:off x="3071701" y="426600"/>
            <a:ext cx="6048600" cy="62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300">
                <a:latin typeface="Philosopher"/>
                <a:ea typeface="Philosopher"/>
                <a:cs typeface="Philosopher"/>
                <a:sym typeface="Philosopher"/>
              </a:rPr>
              <a:t>Discussion de groupe sur les défis et les opportunités de l'engagement</a:t>
            </a:r>
            <a:endParaRPr b="1" i="0" sz="2500" u="none" cap="none" strike="noStrike">
              <a:solidFill>
                <a:schemeClr val="dk1"/>
              </a:solidFill>
              <a:latin typeface="Philosopher"/>
              <a:ea typeface="Philosopher"/>
              <a:cs typeface="Philosopher"/>
              <a:sym typeface="Philosopher"/>
            </a:endParaRPr>
          </a:p>
        </p:txBody>
      </p:sp>
      <p:grpSp>
        <p:nvGrpSpPr>
          <p:cNvPr id="180" name="Google Shape;180;p21"/>
          <p:cNvGrpSpPr/>
          <p:nvPr/>
        </p:nvGrpSpPr>
        <p:grpSpPr>
          <a:xfrm>
            <a:off x="5470062" y="1167647"/>
            <a:ext cx="1251984" cy="358200"/>
            <a:chOff x="5470062" y="1167647"/>
            <a:chExt cx="1251984" cy="358200"/>
          </a:xfrm>
        </p:grpSpPr>
        <p:sp>
          <p:nvSpPr>
            <p:cNvPr id="181" name="Google Shape;181;p2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2" name="Google Shape;182;p2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 name="Google Shape;183;p2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84" name="Google Shape;184;p21"/>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85" name="Google Shape;185;p21"/>
          <p:cNvSpPr txBox="1"/>
          <p:nvPr/>
        </p:nvSpPr>
        <p:spPr>
          <a:xfrm>
            <a:off x="747325" y="1639300"/>
            <a:ext cx="7310100" cy="2170200"/>
          </a:xfrm>
          <a:prstGeom prst="rect">
            <a:avLst/>
          </a:prstGeom>
          <a:noFill/>
          <a:ln>
            <a:noFill/>
          </a:ln>
        </p:spPr>
        <p:txBody>
          <a:bodyPr anchorCtr="0" anchor="t" bIns="45700" lIns="91425" spcFirstLastPara="1" rIns="91425" wrap="square" tIns="45700">
            <a:spAutoFit/>
          </a:bodyPr>
          <a:lstStyle/>
          <a:p>
            <a:pPr indent="-355600" lvl="0" marL="457200" rtl="0" algn="l">
              <a:lnSpc>
                <a:spcPct val="115000"/>
              </a:lnSpc>
              <a:spcBef>
                <a:spcPts val="0"/>
              </a:spcBef>
              <a:spcAft>
                <a:spcPts val="0"/>
              </a:spcAft>
              <a:buSzPts val="2000"/>
              <a:buFont typeface="Philosopher"/>
              <a:buAutoNum type="arabicPeriod"/>
            </a:pPr>
            <a:r>
              <a:rPr lang="cs-CZ" sz="2000">
                <a:latin typeface="Philosopher"/>
                <a:ea typeface="Philosopher"/>
                <a:cs typeface="Philosopher"/>
                <a:sym typeface="Philosopher"/>
              </a:rPr>
              <a:t>Formez de petits groupes de discussion (3-4 membres par groupe) ;</a:t>
            </a:r>
            <a:endParaRPr sz="2000">
              <a:latin typeface="Philosopher"/>
              <a:ea typeface="Philosopher"/>
              <a:cs typeface="Philosopher"/>
              <a:sym typeface="Philosopher"/>
            </a:endParaRPr>
          </a:p>
          <a:p>
            <a:pPr indent="-355600" lvl="0" marL="457200" rtl="0" algn="l">
              <a:lnSpc>
                <a:spcPct val="115000"/>
              </a:lnSpc>
              <a:spcBef>
                <a:spcPts val="0"/>
              </a:spcBef>
              <a:spcAft>
                <a:spcPts val="0"/>
              </a:spcAft>
              <a:buSzPts val="2000"/>
              <a:buFont typeface="Philosopher"/>
              <a:buAutoNum type="arabicPeriod"/>
            </a:pPr>
            <a:r>
              <a:rPr lang="cs-CZ" sz="2000">
                <a:latin typeface="Philosopher"/>
                <a:ea typeface="Philosopher"/>
                <a:cs typeface="Philosopher"/>
                <a:sym typeface="Philosopher"/>
              </a:rPr>
              <a:t>Partagez vos idées et vos expériences concernant les défis et les opportunités liés à l'engagement. </a:t>
            </a:r>
            <a:endParaRPr sz="2000">
              <a:latin typeface="Philosopher"/>
              <a:ea typeface="Philosopher"/>
              <a:cs typeface="Philosopher"/>
              <a:sym typeface="Philosopher"/>
            </a:endParaRPr>
          </a:p>
          <a:p>
            <a:pPr indent="-355600" lvl="0" marL="457200" rtl="0" algn="l">
              <a:lnSpc>
                <a:spcPct val="115000"/>
              </a:lnSpc>
              <a:spcBef>
                <a:spcPts val="0"/>
              </a:spcBef>
              <a:spcAft>
                <a:spcPts val="0"/>
              </a:spcAft>
              <a:buSzPts val="2000"/>
              <a:buFont typeface="Philosopher"/>
              <a:buAutoNum type="arabicPeriod"/>
            </a:pPr>
            <a:r>
              <a:rPr lang="cs-CZ" sz="2000">
                <a:latin typeface="Philosopher"/>
                <a:ea typeface="Philosopher"/>
                <a:cs typeface="Philosopher"/>
                <a:sym typeface="Philosopher"/>
              </a:rPr>
              <a:t>Choisissez un porte-parole qui partagera les principales conclusions avec l'ensemble du groupe lors de la synthèse.</a:t>
            </a:r>
            <a:endParaRPr sz="2000">
              <a:latin typeface="Philosopher"/>
              <a:ea typeface="Philosopher"/>
              <a:cs typeface="Philosopher"/>
              <a:sym typeface="Philosopher"/>
            </a:endParaRPr>
          </a:p>
        </p:txBody>
      </p:sp>
      <p:sp>
        <p:nvSpPr>
          <p:cNvPr id="186" name="Google Shape;186;p21"/>
          <p:cNvSpPr txBox="1"/>
          <p:nvPr/>
        </p:nvSpPr>
        <p:spPr>
          <a:xfrm>
            <a:off x="6277700" y="3879375"/>
            <a:ext cx="5776500" cy="3232500"/>
          </a:xfrm>
          <a:prstGeom prst="rect">
            <a:avLst/>
          </a:prstGeom>
          <a:noFill/>
          <a:ln>
            <a:noFill/>
          </a:ln>
        </p:spPr>
        <p:txBody>
          <a:bodyPr anchorCtr="0" anchor="t" bIns="45700" lIns="91425" spcFirstLastPara="1" rIns="91425" wrap="square" tIns="45700">
            <a:spAutoFit/>
          </a:bodyPr>
          <a:lstStyle/>
          <a:p>
            <a:pPr indent="-355600" lvl="0" marL="457200" rtl="0" algn="l">
              <a:lnSpc>
                <a:spcPct val="115000"/>
              </a:lnSpc>
              <a:spcBef>
                <a:spcPts val="0"/>
              </a:spcBef>
              <a:spcAft>
                <a:spcPts val="0"/>
              </a:spcAft>
              <a:buSzPts val="2000"/>
              <a:buFont typeface="Philosopher"/>
              <a:buChar char="●"/>
            </a:pPr>
            <a:r>
              <a:rPr b="1" lang="cs-CZ" sz="2000" u="sng">
                <a:latin typeface="Philosopher"/>
                <a:ea typeface="Philosopher"/>
                <a:cs typeface="Philosopher"/>
                <a:sym typeface="Philosopher"/>
              </a:rPr>
              <a:t>Suggestions pour la discussion QUESTIONS :</a:t>
            </a:r>
            <a:endParaRPr b="1" sz="2000" u="sng">
              <a:latin typeface="Philosopher"/>
              <a:ea typeface="Philosopher"/>
              <a:cs typeface="Philosopher"/>
              <a:sym typeface="Philosopher"/>
            </a:endParaRPr>
          </a:p>
          <a:p>
            <a:pPr indent="0" lvl="0" marL="0" rtl="0" algn="l">
              <a:lnSpc>
                <a:spcPct val="115000"/>
              </a:lnSpc>
              <a:spcBef>
                <a:spcPts val="0"/>
              </a:spcBef>
              <a:spcAft>
                <a:spcPts val="0"/>
              </a:spcAft>
              <a:buNone/>
            </a:pPr>
            <a:r>
              <a:t/>
            </a:r>
            <a:endParaRPr b="1" sz="2000" u="sng">
              <a:latin typeface="Philosopher"/>
              <a:ea typeface="Philosopher"/>
              <a:cs typeface="Philosopher"/>
              <a:sym typeface="Philosopher"/>
            </a:endParaRPr>
          </a:p>
          <a:p>
            <a:pPr indent="-355600" lvl="0" marL="45720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"Quels sont les défis que vous avez rencontrés dans l'engagement des apprenants adultes dans les environnements numériques ?"</a:t>
            </a:r>
            <a:endParaRPr sz="2000">
              <a:latin typeface="Philosopher"/>
              <a:ea typeface="Philosopher"/>
              <a:cs typeface="Philosopher"/>
              <a:sym typeface="Philosopher"/>
            </a:endParaRPr>
          </a:p>
          <a:p>
            <a:pPr indent="-355600" lvl="0" marL="45720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"Quelles sont les stratégies que vous avez trouvées efficaces pour promouvoir l'engagement ? "</a:t>
            </a:r>
            <a:endParaRPr sz="2000">
              <a:latin typeface="Philosopher"/>
              <a:ea typeface="Philosopher"/>
              <a:cs typeface="Philosopher"/>
              <a:sym typeface="Philosopher"/>
            </a:endParaRPr>
          </a:p>
          <a:p>
            <a:pPr indent="0" lvl="0" marL="0" rtl="0" algn="l">
              <a:lnSpc>
                <a:spcPct val="115000"/>
              </a:lnSpc>
              <a:spcBef>
                <a:spcPts val="0"/>
              </a:spcBef>
              <a:spcAft>
                <a:spcPts val="0"/>
              </a:spcAft>
              <a:buNone/>
            </a:pPr>
            <a:r>
              <a:t/>
            </a:r>
            <a:endParaRPr b="1" sz="2000" u="sng">
              <a:latin typeface="Philosopher"/>
              <a:ea typeface="Philosopher"/>
              <a:cs typeface="Philosopher"/>
              <a:sym typeface="Philosopher"/>
            </a:endParaRPr>
          </a:p>
        </p:txBody>
      </p:sp>
      <p:sp>
        <p:nvSpPr>
          <p:cNvPr id="187" name="Google Shape;187;p21"/>
          <p:cNvSpPr/>
          <p:nvPr/>
        </p:nvSpPr>
        <p:spPr>
          <a:xfrm flipH="1">
            <a:off x="-10" y="2606350"/>
            <a:ext cx="6047985" cy="4251647"/>
          </a:xfrm>
          <a:custGeom>
            <a:rect b="b" l="l" r="r" t="t"/>
            <a:pathLst>
              <a:path extrusionOk="0" h="5364854" w="7286729">
                <a:moveTo>
                  <a:pt x="7286729" y="0"/>
                </a:moveTo>
                <a:lnTo>
                  <a:pt x="0" y="0"/>
                </a:lnTo>
                <a:lnTo>
                  <a:pt x="0" y="5364854"/>
                </a:lnTo>
                <a:lnTo>
                  <a:pt x="7286729" y="5364854"/>
                </a:lnTo>
                <a:lnTo>
                  <a:pt x="7286729" y="0"/>
                </a:lnTo>
                <a:close/>
              </a:path>
            </a:pathLst>
          </a:custGeom>
          <a:blipFill rotWithShape="1">
            <a:blip r:embed="rId4">
              <a:alphaModFix amt="14000"/>
            </a:blip>
            <a:stretch>
              <a:fillRect b="0" l="0" r="0" t="0"/>
            </a:stretch>
          </a:blipFill>
          <a:ln>
            <a:noFill/>
          </a:ln>
        </p:spPr>
      </p:sp>
      <p:pic>
        <p:nvPicPr>
          <p:cNvPr id="188" name="Google Shape;188;p21"/>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2"/>
          <p:cNvSpPr txBox="1"/>
          <p:nvPr/>
        </p:nvSpPr>
        <p:spPr>
          <a:xfrm>
            <a:off x="3071701" y="2632325"/>
            <a:ext cx="6048600" cy="62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300">
                <a:latin typeface="Philosopher"/>
                <a:ea typeface="Philosopher"/>
                <a:cs typeface="Philosopher"/>
                <a:sym typeface="Philosopher"/>
              </a:rPr>
              <a:t>Questions-réponses et résumé.</a:t>
            </a:r>
            <a:endParaRPr b="1" i="0" sz="2500" u="none" cap="none" strike="noStrike">
              <a:solidFill>
                <a:schemeClr val="dk1"/>
              </a:solidFill>
              <a:latin typeface="Philosopher"/>
              <a:ea typeface="Philosopher"/>
              <a:cs typeface="Philosopher"/>
              <a:sym typeface="Philosopher"/>
            </a:endParaRPr>
          </a:p>
        </p:txBody>
      </p:sp>
      <p:grpSp>
        <p:nvGrpSpPr>
          <p:cNvPr id="194" name="Google Shape;194;p22"/>
          <p:cNvGrpSpPr/>
          <p:nvPr/>
        </p:nvGrpSpPr>
        <p:grpSpPr>
          <a:xfrm>
            <a:off x="5470012" y="3428997"/>
            <a:ext cx="1251984" cy="358200"/>
            <a:chOff x="5470062" y="1167647"/>
            <a:chExt cx="1251984" cy="358200"/>
          </a:xfrm>
        </p:grpSpPr>
        <p:sp>
          <p:nvSpPr>
            <p:cNvPr id="195" name="Google Shape;195;p2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2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 name="Google Shape;197;p2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98" name="Google Shape;198;p22"/>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199" name="Google Shape;199;p22"/>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3"/>
          <p:cNvSpPr/>
          <p:nvPr/>
        </p:nvSpPr>
        <p:spPr>
          <a:xfrm>
            <a:off x="3824064" y="1076946"/>
            <a:ext cx="4543871" cy="470410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205" name="Google Shape;205;p23"/>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206" name="Google Shape;206;p23"/>
          <p:cNvSpPr txBox="1"/>
          <p:nvPr/>
        </p:nvSpPr>
        <p:spPr>
          <a:xfrm>
            <a:off x="5494954" y="1678900"/>
            <a:ext cx="1202100" cy="36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cs-CZ" sz="1800">
                <a:solidFill>
                  <a:schemeClr val="dk1"/>
                </a:solidFill>
                <a:latin typeface="Philosopher"/>
                <a:ea typeface="Philosopher"/>
                <a:cs typeface="Philosopher"/>
                <a:sym typeface="Philosopher"/>
              </a:rPr>
              <a:t>Session 2: </a:t>
            </a:r>
            <a:endParaRPr b="1" sz="1800">
              <a:solidFill>
                <a:schemeClr val="dk1"/>
              </a:solidFill>
              <a:latin typeface="Philosopher"/>
              <a:ea typeface="Philosopher"/>
              <a:cs typeface="Philosopher"/>
              <a:sym typeface="Philosopher"/>
            </a:endParaRPr>
          </a:p>
        </p:txBody>
      </p:sp>
      <p:sp>
        <p:nvSpPr>
          <p:cNvPr id="207" name="Google Shape;207;p23"/>
          <p:cNvSpPr txBox="1"/>
          <p:nvPr/>
        </p:nvSpPr>
        <p:spPr>
          <a:xfrm>
            <a:off x="4173742" y="4367533"/>
            <a:ext cx="3844500" cy="13113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lang="cs-CZ" sz="2400">
                <a:solidFill>
                  <a:schemeClr val="dk1"/>
                </a:solidFill>
                <a:latin typeface="Roboto"/>
                <a:ea typeface="Roboto"/>
                <a:cs typeface="Roboto"/>
                <a:sym typeface="Roboto"/>
              </a:rPr>
              <a:t>Concevoir des expériences d'apprentissage engageantes</a:t>
            </a:r>
            <a:endParaRPr b="0" i="0" sz="2400" u="none" cap="none" strike="noStrike">
              <a:solidFill>
                <a:schemeClr val="dk1"/>
              </a:solidFill>
              <a:latin typeface="Roboto"/>
              <a:ea typeface="Roboto"/>
              <a:cs typeface="Roboto"/>
              <a:sym typeface="Roboto"/>
            </a:endParaRPr>
          </a:p>
        </p:txBody>
      </p:sp>
      <p:pic>
        <p:nvPicPr>
          <p:cNvPr id="208" name="Google Shape;208;p23"/>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4"/>
          <p:cNvSpPr/>
          <p:nvPr/>
        </p:nvSpPr>
        <p:spPr>
          <a:xfrm>
            <a:off x="7389925" y="5370925"/>
            <a:ext cx="3686700" cy="859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4" name="Google Shape;214;p24"/>
          <p:cNvSpPr txBox="1"/>
          <p:nvPr/>
        </p:nvSpPr>
        <p:spPr>
          <a:xfrm>
            <a:off x="3897906" y="636289"/>
            <a:ext cx="43962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Récapitulation de la session précédente</a:t>
            </a:r>
            <a:endParaRPr b="1" i="0" sz="2800" u="none" cap="none" strike="noStrike">
              <a:solidFill>
                <a:schemeClr val="dk1"/>
              </a:solidFill>
              <a:latin typeface="Philosopher"/>
              <a:ea typeface="Philosopher"/>
              <a:cs typeface="Philosopher"/>
              <a:sym typeface="Philosopher"/>
            </a:endParaRPr>
          </a:p>
        </p:txBody>
      </p:sp>
      <p:grpSp>
        <p:nvGrpSpPr>
          <p:cNvPr id="215" name="Google Shape;215;p24"/>
          <p:cNvGrpSpPr/>
          <p:nvPr/>
        </p:nvGrpSpPr>
        <p:grpSpPr>
          <a:xfrm>
            <a:off x="5470062" y="1349322"/>
            <a:ext cx="1251876" cy="358096"/>
            <a:chOff x="5470062" y="1167647"/>
            <a:chExt cx="1251876" cy="358096"/>
          </a:xfrm>
        </p:grpSpPr>
        <p:sp>
          <p:nvSpPr>
            <p:cNvPr id="216" name="Google Shape;216;p24"/>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24"/>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24"/>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19" name="Google Shape;219;p24"/>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220" name="Google Shape;220;p24"/>
          <p:cNvSpPr txBox="1"/>
          <p:nvPr/>
        </p:nvSpPr>
        <p:spPr>
          <a:xfrm>
            <a:off x="2334975" y="2448838"/>
            <a:ext cx="58209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cs-CZ" sz="2700">
                <a:latin typeface="Philosopher"/>
                <a:ea typeface="Philosopher"/>
                <a:cs typeface="Philosopher"/>
                <a:sym typeface="Philosopher"/>
              </a:rPr>
              <a:t>Environnements numériques</a:t>
            </a:r>
            <a:endParaRPr sz="2700">
              <a:latin typeface="Philosopher"/>
              <a:ea typeface="Philosopher"/>
              <a:cs typeface="Philosopher"/>
              <a:sym typeface="Philosopher"/>
            </a:endParaRPr>
          </a:p>
        </p:txBody>
      </p:sp>
      <p:sp>
        <p:nvSpPr>
          <p:cNvPr id="221" name="Google Shape;221;p24"/>
          <p:cNvSpPr txBox="1"/>
          <p:nvPr/>
        </p:nvSpPr>
        <p:spPr>
          <a:xfrm>
            <a:off x="7389925" y="5370925"/>
            <a:ext cx="3751500" cy="75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CZ" sz="2800">
                <a:solidFill>
                  <a:schemeClr val="dk1"/>
                </a:solidFill>
                <a:latin typeface="Philosopher"/>
                <a:ea typeface="Philosopher"/>
                <a:cs typeface="Philosopher"/>
                <a:sym typeface="Philosopher"/>
              </a:rPr>
              <a:t>CETTE SESSION ?</a:t>
            </a:r>
            <a:endParaRPr b="1" sz="2800">
              <a:solidFill>
                <a:schemeClr val="dk1"/>
              </a:solidFill>
              <a:latin typeface="Philosopher"/>
              <a:ea typeface="Philosopher"/>
              <a:cs typeface="Philosopher"/>
              <a:sym typeface="Philosopher"/>
            </a:endParaRPr>
          </a:p>
        </p:txBody>
      </p:sp>
      <p:sp>
        <p:nvSpPr>
          <p:cNvPr id="222" name="Google Shape;222;p24"/>
          <p:cNvSpPr/>
          <p:nvPr/>
        </p:nvSpPr>
        <p:spPr>
          <a:xfrm>
            <a:off x="2334964" y="4154971"/>
            <a:ext cx="1068271" cy="1001504"/>
          </a:xfrm>
          <a:custGeom>
            <a:rect b="b" l="l" r="r" t="t"/>
            <a:pathLst>
              <a:path extrusionOk="0" h="1001504" w="1068271">
                <a:moveTo>
                  <a:pt x="0" y="0"/>
                </a:moveTo>
                <a:lnTo>
                  <a:pt x="1068272" y="0"/>
                </a:lnTo>
                <a:lnTo>
                  <a:pt x="1068272" y="1001504"/>
                </a:lnTo>
                <a:lnTo>
                  <a:pt x="0" y="1001504"/>
                </a:lnTo>
                <a:lnTo>
                  <a:pt x="0" y="0"/>
                </a:lnTo>
                <a:close/>
              </a:path>
            </a:pathLst>
          </a:custGeom>
          <a:blipFill rotWithShape="1">
            <a:blip r:embed="rId4">
              <a:alphaModFix/>
            </a:blip>
            <a:stretch>
              <a:fillRect b="0" l="0" r="0" t="0"/>
            </a:stretch>
          </a:blipFill>
          <a:ln>
            <a:noFill/>
          </a:ln>
        </p:spPr>
      </p:sp>
      <p:sp>
        <p:nvSpPr>
          <p:cNvPr id="223" name="Google Shape;223;p24"/>
          <p:cNvSpPr/>
          <p:nvPr/>
        </p:nvSpPr>
        <p:spPr>
          <a:xfrm>
            <a:off x="1635848" y="1947666"/>
            <a:ext cx="777502" cy="981075"/>
          </a:xfrm>
          <a:custGeom>
            <a:rect b="b" l="l" r="r" t="t"/>
            <a:pathLst>
              <a:path extrusionOk="0" h="981075" w="777502">
                <a:moveTo>
                  <a:pt x="0" y="0"/>
                </a:moveTo>
                <a:lnTo>
                  <a:pt x="777502" y="0"/>
                </a:lnTo>
                <a:lnTo>
                  <a:pt x="777502" y="981075"/>
                </a:lnTo>
                <a:lnTo>
                  <a:pt x="0" y="981075"/>
                </a:lnTo>
                <a:lnTo>
                  <a:pt x="0" y="0"/>
                </a:lnTo>
                <a:close/>
              </a:path>
            </a:pathLst>
          </a:custGeom>
          <a:blipFill rotWithShape="1">
            <a:blip r:embed="rId5">
              <a:alphaModFix/>
            </a:blip>
            <a:stretch>
              <a:fillRect b="0" l="0" r="0" t="0"/>
            </a:stretch>
          </a:blipFill>
          <a:ln>
            <a:noFill/>
          </a:ln>
        </p:spPr>
      </p:sp>
      <p:sp>
        <p:nvSpPr>
          <p:cNvPr id="224" name="Google Shape;224;p24"/>
          <p:cNvSpPr txBox="1"/>
          <p:nvPr/>
        </p:nvSpPr>
        <p:spPr>
          <a:xfrm>
            <a:off x="8294100" y="2956750"/>
            <a:ext cx="27825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cs-CZ" sz="2700">
                <a:latin typeface="Philosopher"/>
                <a:ea typeface="Philosopher"/>
                <a:cs typeface="Philosopher"/>
                <a:sym typeface="Philosopher"/>
              </a:rPr>
              <a:t>Engagement</a:t>
            </a:r>
            <a:endParaRPr sz="2700">
              <a:latin typeface="Philosopher"/>
              <a:ea typeface="Philosopher"/>
              <a:cs typeface="Philosopher"/>
              <a:sym typeface="Philosopher"/>
            </a:endParaRPr>
          </a:p>
        </p:txBody>
      </p:sp>
      <p:sp>
        <p:nvSpPr>
          <p:cNvPr id="225" name="Google Shape;225;p24"/>
          <p:cNvSpPr txBox="1"/>
          <p:nvPr/>
        </p:nvSpPr>
        <p:spPr>
          <a:xfrm>
            <a:off x="3551225" y="4413438"/>
            <a:ext cx="58209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cs-CZ" sz="2700">
                <a:latin typeface="Philosopher"/>
                <a:ea typeface="Philosopher"/>
                <a:cs typeface="Philosopher"/>
                <a:sym typeface="Philosopher"/>
              </a:rPr>
              <a:t>Défis et opportunités</a:t>
            </a:r>
            <a:endParaRPr sz="2700">
              <a:latin typeface="Philosopher"/>
              <a:ea typeface="Philosopher"/>
              <a:cs typeface="Philosopher"/>
              <a:sym typeface="Philosopher"/>
            </a:endParaRPr>
          </a:p>
        </p:txBody>
      </p:sp>
      <p:sp>
        <p:nvSpPr>
          <p:cNvPr id="226" name="Google Shape;226;p24"/>
          <p:cNvSpPr/>
          <p:nvPr/>
        </p:nvSpPr>
        <p:spPr>
          <a:xfrm>
            <a:off x="7056425" y="2633283"/>
            <a:ext cx="1251850" cy="1154832"/>
          </a:xfrm>
          <a:custGeom>
            <a:rect b="b" l="l" r="r" t="t"/>
            <a:pathLst>
              <a:path extrusionOk="0" h="2887080" w="3129626">
                <a:moveTo>
                  <a:pt x="0" y="0"/>
                </a:moveTo>
                <a:lnTo>
                  <a:pt x="3129626" y="0"/>
                </a:lnTo>
                <a:lnTo>
                  <a:pt x="3129626" y="2887080"/>
                </a:lnTo>
                <a:lnTo>
                  <a:pt x="0" y="2887080"/>
                </a:lnTo>
                <a:lnTo>
                  <a:pt x="0" y="0"/>
                </a:lnTo>
                <a:close/>
              </a:path>
            </a:pathLst>
          </a:custGeom>
          <a:blipFill rotWithShape="1">
            <a:blip r:embed="rId6">
              <a:alphaModFix/>
            </a:blip>
            <a:stretch>
              <a:fillRect b="0" l="0" r="0" t="0"/>
            </a:stretch>
          </a:blipFill>
          <a:ln>
            <a:noFill/>
          </a:ln>
        </p:spPr>
      </p:sp>
      <p:pic>
        <p:nvPicPr>
          <p:cNvPr id="227" name="Google Shape;227;p24"/>
          <p:cNvPicPr preferRelativeResize="0"/>
          <p:nvPr/>
        </p:nvPicPr>
        <p:blipFill>
          <a:blip r:embed="rId7">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5"/>
          <p:cNvSpPr/>
          <p:nvPr/>
        </p:nvSpPr>
        <p:spPr>
          <a:xfrm>
            <a:off x="8202700" y="1616338"/>
            <a:ext cx="3508200" cy="2574900"/>
          </a:xfrm>
          <a:prstGeom prst="ellipse">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33" name="Google Shape;233;p25"/>
          <p:cNvSpPr/>
          <p:nvPr/>
        </p:nvSpPr>
        <p:spPr>
          <a:xfrm>
            <a:off x="2362925" y="4222525"/>
            <a:ext cx="3694200" cy="2354700"/>
          </a:xfrm>
          <a:prstGeom prst="ellipse">
            <a:avLst/>
          </a:prstGeom>
          <a:solidFill>
            <a:srgbClr val="FFE7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34" name="Google Shape;234;p25"/>
          <p:cNvSpPr/>
          <p:nvPr/>
        </p:nvSpPr>
        <p:spPr>
          <a:xfrm>
            <a:off x="6300750" y="4115050"/>
            <a:ext cx="3508200" cy="25749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35" name="Google Shape;235;p25"/>
          <p:cNvSpPr/>
          <p:nvPr/>
        </p:nvSpPr>
        <p:spPr>
          <a:xfrm>
            <a:off x="608100" y="1714800"/>
            <a:ext cx="3399900" cy="25749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36" name="Google Shape;236;p25"/>
          <p:cNvSpPr txBox="1"/>
          <p:nvPr/>
        </p:nvSpPr>
        <p:spPr>
          <a:xfrm>
            <a:off x="2139200" y="393400"/>
            <a:ext cx="8087400" cy="785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u="sng">
                <a:solidFill>
                  <a:schemeClr val="dk1"/>
                </a:solidFill>
                <a:latin typeface="Philosopher"/>
                <a:ea typeface="Philosopher"/>
                <a:cs typeface="Philosopher"/>
                <a:sym typeface="Philosopher"/>
              </a:rPr>
              <a:t>Principes fondamentaux qui guident la création d'expériences d'apprentissage attrayantes - I</a:t>
            </a:r>
            <a:endParaRPr b="1" sz="2800" u="sng">
              <a:solidFill>
                <a:schemeClr val="dk1"/>
              </a:solidFill>
              <a:latin typeface="Philosopher"/>
              <a:ea typeface="Philosopher"/>
              <a:cs typeface="Philosopher"/>
              <a:sym typeface="Philosopher"/>
            </a:endParaRPr>
          </a:p>
        </p:txBody>
      </p:sp>
      <p:grpSp>
        <p:nvGrpSpPr>
          <p:cNvPr id="237" name="Google Shape;237;p25"/>
          <p:cNvGrpSpPr/>
          <p:nvPr/>
        </p:nvGrpSpPr>
        <p:grpSpPr>
          <a:xfrm>
            <a:off x="5470062" y="1356710"/>
            <a:ext cx="1251876" cy="358096"/>
            <a:chOff x="5470062" y="1167647"/>
            <a:chExt cx="1251876" cy="358096"/>
          </a:xfrm>
        </p:grpSpPr>
        <p:sp>
          <p:nvSpPr>
            <p:cNvPr id="238" name="Google Shape;238;p25"/>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25"/>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p25"/>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41" name="Google Shape;241;p25"/>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242" name="Google Shape;242;p25"/>
          <p:cNvSpPr txBox="1"/>
          <p:nvPr/>
        </p:nvSpPr>
        <p:spPr>
          <a:xfrm>
            <a:off x="223800" y="2032325"/>
            <a:ext cx="4168500" cy="2277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cs-CZ" sz="2000">
                <a:latin typeface="Philosopher"/>
                <a:ea typeface="Philosopher"/>
                <a:cs typeface="Philosopher"/>
                <a:sym typeface="Philosopher"/>
              </a:rPr>
              <a:t>Pertinence :</a:t>
            </a:r>
            <a:endParaRPr b="1" sz="20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2000">
                <a:latin typeface="Philosopher"/>
                <a:ea typeface="Philosopher"/>
                <a:cs typeface="Philosopher"/>
                <a:sym typeface="Philosopher"/>
              </a:rPr>
              <a:t>Veiller à ce que le contenu corresponde aux objectifs et aux besoins des apprenants, ainsi qu'à leurs applications dans le monde réel.</a:t>
            </a:r>
            <a:endParaRPr sz="2000">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1" sz="2200">
              <a:latin typeface="Philosopher"/>
              <a:ea typeface="Philosopher"/>
              <a:cs typeface="Philosopher"/>
              <a:sym typeface="Philosopher"/>
            </a:endParaRPr>
          </a:p>
        </p:txBody>
      </p:sp>
      <p:sp>
        <p:nvSpPr>
          <p:cNvPr id="243" name="Google Shape;243;p25"/>
          <p:cNvSpPr txBox="1"/>
          <p:nvPr/>
        </p:nvSpPr>
        <p:spPr>
          <a:xfrm>
            <a:off x="8295250" y="1909450"/>
            <a:ext cx="3323100" cy="21702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cs-CZ" sz="2000">
                <a:latin typeface="Philosopher"/>
                <a:ea typeface="Philosopher"/>
                <a:cs typeface="Philosopher"/>
                <a:sym typeface="Philosopher"/>
              </a:rPr>
              <a:t>Interactivité :</a:t>
            </a:r>
            <a:endParaRPr b="1" sz="2000">
              <a:latin typeface="Philosopher"/>
              <a:ea typeface="Philosopher"/>
              <a:cs typeface="Philosopher"/>
              <a:sym typeface="Philosopher"/>
            </a:endParaRPr>
          </a:p>
          <a:p>
            <a:pPr indent="0" lvl="0" marL="0" rtl="0" algn="ctr">
              <a:lnSpc>
                <a:spcPct val="115000"/>
              </a:lnSpc>
              <a:spcBef>
                <a:spcPts val="0"/>
              </a:spcBef>
              <a:spcAft>
                <a:spcPts val="0"/>
              </a:spcAft>
              <a:buClr>
                <a:schemeClr val="dk1"/>
              </a:buClr>
              <a:buSzPts val="1100"/>
              <a:buFont typeface="Arial"/>
              <a:buNone/>
            </a:pPr>
            <a:r>
              <a:rPr lang="cs-CZ" sz="2000">
                <a:latin typeface="Philosopher"/>
                <a:ea typeface="Philosopher"/>
                <a:cs typeface="Philosopher"/>
                <a:sym typeface="Philosopher"/>
              </a:rPr>
              <a:t>Incorporez des activités qui encouragent la participation, les discussions et l'apprentissage pratique.</a:t>
            </a:r>
            <a:endParaRPr sz="2000">
              <a:latin typeface="Philosopher"/>
              <a:ea typeface="Philosopher"/>
              <a:cs typeface="Philosopher"/>
              <a:sym typeface="Philosopher"/>
            </a:endParaRPr>
          </a:p>
          <a:p>
            <a:pPr indent="0" lvl="0" marL="0" rtl="0" algn="ctr">
              <a:lnSpc>
                <a:spcPct val="115000"/>
              </a:lnSpc>
              <a:spcBef>
                <a:spcPts val="0"/>
              </a:spcBef>
              <a:spcAft>
                <a:spcPts val="0"/>
              </a:spcAft>
              <a:buNone/>
            </a:pPr>
            <a:r>
              <a:t/>
            </a:r>
            <a:endParaRPr sz="2000">
              <a:latin typeface="Philosopher"/>
              <a:ea typeface="Philosopher"/>
              <a:cs typeface="Philosopher"/>
              <a:sym typeface="Philosopher"/>
            </a:endParaRPr>
          </a:p>
        </p:txBody>
      </p:sp>
      <p:sp>
        <p:nvSpPr>
          <p:cNvPr id="244" name="Google Shape;244;p25"/>
          <p:cNvSpPr txBox="1"/>
          <p:nvPr/>
        </p:nvSpPr>
        <p:spPr>
          <a:xfrm>
            <a:off x="2275825" y="4488850"/>
            <a:ext cx="3888300" cy="22011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cs-CZ" sz="2000">
                <a:latin typeface="Philosopher"/>
                <a:ea typeface="Philosopher"/>
                <a:cs typeface="Philosopher"/>
                <a:sym typeface="Philosopher"/>
              </a:rPr>
              <a:t>Retour d'information :</a:t>
            </a:r>
            <a:endParaRPr b="1" sz="2000">
              <a:latin typeface="Philosopher"/>
              <a:ea typeface="Philosopher"/>
              <a:cs typeface="Philosopher"/>
              <a:sym typeface="Philosopher"/>
            </a:endParaRPr>
          </a:p>
          <a:p>
            <a:pPr indent="0" lvl="0" marL="0" rtl="0" algn="ctr">
              <a:lnSpc>
                <a:spcPct val="115000"/>
              </a:lnSpc>
              <a:spcBef>
                <a:spcPts val="0"/>
              </a:spcBef>
              <a:spcAft>
                <a:spcPts val="0"/>
              </a:spcAft>
              <a:buClr>
                <a:schemeClr val="dk1"/>
              </a:buClr>
              <a:buSzPts val="1100"/>
              <a:buFont typeface="Arial"/>
              <a:buNone/>
            </a:pPr>
            <a:r>
              <a:rPr lang="cs-CZ" sz="2000">
                <a:latin typeface="Philosopher"/>
                <a:ea typeface="Philosopher"/>
                <a:cs typeface="Philosopher"/>
                <a:sym typeface="Philosopher"/>
              </a:rPr>
              <a:t>Fournir un retour d'information en temps utile pour guider les progrès des apprenants et renforcer leurs efforts.</a:t>
            </a:r>
            <a:endParaRPr sz="2000">
              <a:latin typeface="Philosopher"/>
              <a:ea typeface="Philosopher"/>
              <a:cs typeface="Philosopher"/>
              <a:sym typeface="Philosopher"/>
            </a:endParaRPr>
          </a:p>
          <a:p>
            <a:pPr indent="0" lvl="0" marL="0" rtl="0" algn="ctr">
              <a:lnSpc>
                <a:spcPct val="115000"/>
              </a:lnSpc>
              <a:spcBef>
                <a:spcPts val="0"/>
              </a:spcBef>
              <a:spcAft>
                <a:spcPts val="0"/>
              </a:spcAft>
              <a:buNone/>
            </a:pPr>
            <a:r>
              <a:t/>
            </a:r>
            <a:endParaRPr b="1" sz="2200">
              <a:latin typeface="Philosopher"/>
              <a:ea typeface="Philosopher"/>
              <a:cs typeface="Philosopher"/>
              <a:sym typeface="Philosopher"/>
            </a:endParaRPr>
          </a:p>
        </p:txBody>
      </p:sp>
      <p:sp>
        <p:nvSpPr>
          <p:cNvPr id="245" name="Google Shape;245;p25"/>
          <p:cNvSpPr txBox="1"/>
          <p:nvPr/>
        </p:nvSpPr>
        <p:spPr>
          <a:xfrm>
            <a:off x="6322800" y="4408150"/>
            <a:ext cx="3464100" cy="25242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cs-CZ" sz="2000">
                <a:latin typeface="Philosopher"/>
                <a:ea typeface="Philosopher"/>
                <a:cs typeface="Philosopher"/>
                <a:sym typeface="Philosopher"/>
              </a:rPr>
              <a:t>Adaptabilité :</a:t>
            </a:r>
            <a:endParaRPr b="1" sz="2000">
              <a:latin typeface="Philosopher"/>
              <a:ea typeface="Philosopher"/>
              <a:cs typeface="Philosopher"/>
              <a:sym typeface="Philosopher"/>
            </a:endParaRPr>
          </a:p>
          <a:p>
            <a:pPr indent="0" lvl="0" marL="0" rtl="0" algn="ctr">
              <a:lnSpc>
                <a:spcPct val="115000"/>
              </a:lnSpc>
              <a:spcBef>
                <a:spcPts val="0"/>
              </a:spcBef>
              <a:spcAft>
                <a:spcPts val="0"/>
              </a:spcAft>
              <a:buClr>
                <a:schemeClr val="dk1"/>
              </a:buClr>
              <a:buSzPts val="1100"/>
              <a:buFont typeface="Arial"/>
              <a:buNone/>
            </a:pPr>
            <a:r>
              <a:rPr lang="cs-CZ" sz="2000">
                <a:latin typeface="Philosopher"/>
                <a:ea typeface="Philosopher"/>
                <a:cs typeface="Philosopher"/>
                <a:sym typeface="Philosopher"/>
              </a:rPr>
              <a:t>Concevoir pour divers styles et préférences d'apprentissage, en s'adaptant à différents rythmes et formats.</a:t>
            </a:r>
            <a:endParaRPr sz="2000">
              <a:latin typeface="Philosopher"/>
              <a:ea typeface="Philosopher"/>
              <a:cs typeface="Philosopher"/>
              <a:sym typeface="Philosopher"/>
            </a:endParaRPr>
          </a:p>
          <a:p>
            <a:pPr indent="0" lvl="0" marL="0" rtl="0" algn="ctr">
              <a:lnSpc>
                <a:spcPct val="115000"/>
              </a:lnSpc>
              <a:spcBef>
                <a:spcPts val="0"/>
              </a:spcBef>
              <a:spcAft>
                <a:spcPts val="0"/>
              </a:spcAft>
              <a:buNone/>
            </a:pPr>
            <a:r>
              <a:t/>
            </a:r>
            <a:endParaRPr b="1" sz="2000">
              <a:latin typeface="Philosopher"/>
              <a:ea typeface="Philosopher"/>
              <a:cs typeface="Philosopher"/>
              <a:sym typeface="Philosopher"/>
            </a:endParaRPr>
          </a:p>
        </p:txBody>
      </p:sp>
      <p:sp>
        <p:nvSpPr>
          <p:cNvPr id="246" name="Google Shape;246;p25"/>
          <p:cNvSpPr/>
          <p:nvPr/>
        </p:nvSpPr>
        <p:spPr>
          <a:xfrm rot="2168123">
            <a:off x="4884701" y="2035241"/>
            <a:ext cx="2441309" cy="2252107"/>
          </a:xfrm>
          <a:custGeom>
            <a:rect b="b" l="l" r="r" t="t"/>
            <a:pathLst>
              <a:path extrusionOk="0" h="2887080" w="3129626">
                <a:moveTo>
                  <a:pt x="0" y="0"/>
                </a:moveTo>
                <a:lnTo>
                  <a:pt x="3129626" y="0"/>
                </a:lnTo>
                <a:lnTo>
                  <a:pt x="3129626" y="2887080"/>
                </a:lnTo>
                <a:lnTo>
                  <a:pt x="0" y="2887080"/>
                </a:lnTo>
                <a:lnTo>
                  <a:pt x="0" y="0"/>
                </a:lnTo>
                <a:close/>
              </a:path>
            </a:pathLst>
          </a:custGeom>
          <a:blipFill rotWithShape="1">
            <a:blip r:embed="rId4">
              <a:alphaModFix/>
            </a:blip>
            <a:stretch>
              <a:fillRect b="0" l="0" r="0" t="0"/>
            </a:stretch>
          </a:blipFill>
          <a:ln>
            <a:noFill/>
          </a:ln>
        </p:spPr>
      </p:sp>
      <p:pic>
        <p:nvPicPr>
          <p:cNvPr id="247" name="Google Shape;247;p25"/>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6"/>
          <p:cNvSpPr/>
          <p:nvPr/>
        </p:nvSpPr>
        <p:spPr>
          <a:xfrm>
            <a:off x="7729600" y="1629450"/>
            <a:ext cx="3964200" cy="23547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3" name="Google Shape;253;p26"/>
          <p:cNvSpPr/>
          <p:nvPr/>
        </p:nvSpPr>
        <p:spPr>
          <a:xfrm>
            <a:off x="6386250" y="3961775"/>
            <a:ext cx="3508200" cy="2574900"/>
          </a:xfrm>
          <a:prstGeom prst="ellipse">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4" name="Google Shape;254;p26"/>
          <p:cNvSpPr/>
          <p:nvPr/>
        </p:nvSpPr>
        <p:spPr>
          <a:xfrm>
            <a:off x="2381100" y="3961825"/>
            <a:ext cx="3508200" cy="25749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5" name="Google Shape;255;p26"/>
          <p:cNvSpPr/>
          <p:nvPr/>
        </p:nvSpPr>
        <p:spPr>
          <a:xfrm>
            <a:off x="473900" y="1705650"/>
            <a:ext cx="3694200" cy="2354700"/>
          </a:xfrm>
          <a:prstGeom prst="ellipse">
            <a:avLst/>
          </a:prstGeom>
          <a:solidFill>
            <a:srgbClr val="FFE7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6" name="Google Shape;256;p26"/>
          <p:cNvSpPr txBox="1"/>
          <p:nvPr/>
        </p:nvSpPr>
        <p:spPr>
          <a:xfrm>
            <a:off x="2383050" y="357325"/>
            <a:ext cx="7669500" cy="785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u="sng">
                <a:solidFill>
                  <a:schemeClr val="dk1"/>
                </a:solidFill>
                <a:latin typeface="Philosopher"/>
                <a:ea typeface="Philosopher"/>
                <a:cs typeface="Philosopher"/>
                <a:sym typeface="Philosopher"/>
              </a:rPr>
              <a:t>Principes fondamentaux qui guident la création d'expériences d'apprentissage attrayantes - II</a:t>
            </a:r>
            <a:endParaRPr b="1" sz="2800">
              <a:solidFill>
                <a:schemeClr val="dk1"/>
              </a:solidFill>
              <a:latin typeface="Philosopher"/>
              <a:ea typeface="Philosopher"/>
              <a:cs typeface="Philosopher"/>
              <a:sym typeface="Philosopher"/>
            </a:endParaRPr>
          </a:p>
        </p:txBody>
      </p:sp>
      <p:grpSp>
        <p:nvGrpSpPr>
          <p:cNvPr id="257" name="Google Shape;257;p26"/>
          <p:cNvGrpSpPr/>
          <p:nvPr/>
        </p:nvGrpSpPr>
        <p:grpSpPr>
          <a:xfrm>
            <a:off x="5470012" y="1367709"/>
            <a:ext cx="1251984" cy="358200"/>
            <a:chOff x="5470062" y="1167647"/>
            <a:chExt cx="1251984" cy="358200"/>
          </a:xfrm>
        </p:grpSpPr>
        <p:sp>
          <p:nvSpPr>
            <p:cNvPr id="258" name="Google Shape;258;p2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9" name="Google Shape;259;p2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0" name="Google Shape;260;p2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61" name="Google Shape;261;p26"/>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62" name="Google Shape;262;p26"/>
          <p:cNvSpPr txBox="1"/>
          <p:nvPr/>
        </p:nvSpPr>
        <p:spPr>
          <a:xfrm>
            <a:off x="6471750" y="4297175"/>
            <a:ext cx="3337200" cy="25242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cs-CZ" sz="2000">
                <a:latin typeface="Philosopher"/>
                <a:ea typeface="Philosopher"/>
                <a:cs typeface="Philosopher"/>
                <a:sym typeface="Philosopher"/>
              </a:rPr>
              <a:t>Clarté :</a:t>
            </a:r>
            <a:endParaRPr b="1" sz="2000">
              <a:latin typeface="Philosopher"/>
              <a:ea typeface="Philosopher"/>
              <a:cs typeface="Philosopher"/>
              <a:sym typeface="Philosopher"/>
            </a:endParaRPr>
          </a:p>
          <a:p>
            <a:pPr indent="0" lvl="0" marL="0" rtl="0" algn="ctr">
              <a:lnSpc>
                <a:spcPct val="115000"/>
              </a:lnSpc>
              <a:spcBef>
                <a:spcPts val="0"/>
              </a:spcBef>
              <a:spcAft>
                <a:spcPts val="0"/>
              </a:spcAft>
              <a:buClr>
                <a:schemeClr val="dk1"/>
              </a:buClr>
              <a:buSzPts val="1100"/>
              <a:buFont typeface="Arial"/>
              <a:buNone/>
            </a:pPr>
            <a:r>
              <a:rPr lang="cs-CZ" sz="2000">
                <a:latin typeface="Philosopher"/>
                <a:ea typeface="Philosopher"/>
                <a:cs typeface="Philosopher"/>
                <a:sym typeface="Philosopher"/>
              </a:rPr>
              <a:t>Présenter le contenu de manière claire et concise, en évitant toute complexité inutile.</a:t>
            </a:r>
            <a:endParaRPr sz="2000">
              <a:latin typeface="Philosopher"/>
              <a:ea typeface="Philosopher"/>
              <a:cs typeface="Philosopher"/>
              <a:sym typeface="Philosopher"/>
            </a:endParaRPr>
          </a:p>
          <a:p>
            <a:pPr indent="0" lvl="0" marL="0" rtl="0" algn="ctr">
              <a:lnSpc>
                <a:spcPct val="115000"/>
              </a:lnSpc>
              <a:spcBef>
                <a:spcPts val="0"/>
              </a:spcBef>
              <a:spcAft>
                <a:spcPts val="0"/>
              </a:spcAft>
              <a:buClr>
                <a:schemeClr val="dk1"/>
              </a:buClr>
              <a:buSzPts val="1100"/>
              <a:buFont typeface="Arial"/>
              <a:buNone/>
            </a:pPr>
            <a:r>
              <a:t/>
            </a:r>
            <a:endParaRPr b="1" sz="2000">
              <a:latin typeface="Philosopher"/>
              <a:ea typeface="Philosopher"/>
              <a:cs typeface="Philosopher"/>
              <a:sym typeface="Philosopher"/>
            </a:endParaRPr>
          </a:p>
          <a:p>
            <a:pPr indent="0" lvl="0" marL="0" rtl="0" algn="ctr">
              <a:lnSpc>
                <a:spcPct val="115000"/>
              </a:lnSpc>
              <a:spcBef>
                <a:spcPts val="0"/>
              </a:spcBef>
              <a:spcAft>
                <a:spcPts val="0"/>
              </a:spcAft>
              <a:buNone/>
            </a:pPr>
            <a:r>
              <a:t/>
            </a:r>
            <a:endParaRPr b="1" sz="2000">
              <a:latin typeface="Philosopher"/>
              <a:ea typeface="Philosopher"/>
              <a:cs typeface="Philosopher"/>
              <a:sym typeface="Philosopher"/>
            </a:endParaRPr>
          </a:p>
        </p:txBody>
      </p:sp>
      <p:sp>
        <p:nvSpPr>
          <p:cNvPr id="263" name="Google Shape;263;p26"/>
          <p:cNvSpPr txBox="1"/>
          <p:nvPr/>
        </p:nvSpPr>
        <p:spPr>
          <a:xfrm>
            <a:off x="338900" y="2007150"/>
            <a:ext cx="3964200" cy="19026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cs-CZ" sz="2100">
                <a:latin typeface="Philosopher"/>
                <a:ea typeface="Philosopher"/>
                <a:cs typeface="Philosopher"/>
                <a:sym typeface="Philosopher"/>
              </a:rPr>
              <a:t>Évaluation :</a:t>
            </a:r>
            <a:endParaRPr b="1" sz="2100">
              <a:latin typeface="Philosopher"/>
              <a:ea typeface="Philosopher"/>
              <a:cs typeface="Philosopher"/>
              <a:sym typeface="Philosopher"/>
            </a:endParaRPr>
          </a:p>
          <a:p>
            <a:pPr indent="0" lvl="0" marL="0" rtl="0" algn="ctr">
              <a:lnSpc>
                <a:spcPct val="115000"/>
              </a:lnSpc>
              <a:spcBef>
                <a:spcPts val="0"/>
              </a:spcBef>
              <a:spcAft>
                <a:spcPts val="0"/>
              </a:spcAft>
              <a:buClr>
                <a:schemeClr val="dk1"/>
              </a:buClr>
              <a:buSzPts val="1100"/>
              <a:buFont typeface="Arial"/>
              <a:buNone/>
            </a:pPr>
            <a:r>
              <a:rPr lang="cs-CZ" sz="2100">
                <a:latin typeface="Philosopher"/>
                <a:ea typeface="Philosopher"/>
                <a:cs typeface="Philosopher"/>
                <a:sym typeface="Philosopher"/>
              </a:rPr>
              <a:t>Incorporer des évaluations qui reflètent les défis du monde réel et mesurent la maîtrise.</a:t>
            </a:r>
            <a:endParaRPr sz="2100">
              <a:latin typeface="Philosopher"/>
              <a:ea typeface="Philosopher"/>
              <a:cs typeface="Philosopher"/>
              <a:sym typeface="Philosopher"/>
            </a:endParaRPr>
          </a:p>
          <a:p>
            <a:pPr indent="0" lvl="0" marL="0" rtl="0" algn="ctr">
              <a:lnSpc>
                <a:spcPct val="115000"/>
              </a:lnSpc>
              <a:spcBef>
                <a:spcPts val="0"/>
              </a:spcBef>
              <a:spcAft>
                <a:spcPts val="0"/>
              </a:spcAft>
              <a:buNone/>
            </a:pPr>
            <a:r>
              <a:t/>
            </a:r>
            <a:endParaRPr b="1" sz="2100">
              <a:latin typeface="Philosopher"/>
              <a:ea typeface="Philosopher"/>
              <a:cs typeface="Philosopher"/>
              <a:sym typeface="Philosopher"/>
            </a:endParaRPr>
          </a:p>
        </p:txBody>
      </p:sp>
      <p:sp>
        <p:nvSpPr>
          <p:cNvPr id="264" name="Google Shape;264;p26"/>
          <p:cNvSpPr txBox="1"/>
          <p:nvPr/>
        </p:nvSpPr>
        <p:spPr>
          <a:xfrm>
            <a:off x="7664200" y="1797900"/>
            <a:ext cx="4095000" cy="21702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cs-CZ" sz="2000">
                <a:latin typeface="Philosopher"/>
                <a:ea typeface="Philosopher"/>
                <a:cs typeface="Philosopher"/>
                <a:sym typeface="Philosopher"/>
              </a:rPr>
              <a:t>Motivation :</a:t>
            </a:r>
            <a:endParaRPr b="1" sz="2000">
              <a:latin typeface="Philosopher"/>
              <a:ea typeface="Philosopher"/>
              <a:cs typeface="Philosopher"/>
              <a:sym typeface="Philosopher"/>
            </a:endParaRPr>
          </a:p>
          <a:p>
            <a:pPr indent="0" lvl="0" marL="0" rtl="0" algn="ctr">
              <a:lnSpc>
                <a:spcPct val="115000"/>
              </a:lnSpc>
              <a:spcBef>
                <a:spcPts val="0"/>
              </a:spcBef>
              <a:spcAft>
                <a:spcPts val="0"/>
              </a:spcAft>
              <a:buClr>
                <a:schemeClr val="dk1"/>
              </a:buClr>
              <a:buSzPts val="1100"/>
              <a:buFont typeface="Arial"/>
              <a:buNone/>
            </a:pPr>
            <a:r>
              <a:rPr lang="cs-CZ" sz="2000">
                <a:latin typeface="Philosopher"/>
                <a:ea typeface="Philosopher"/>
                <a:cs typeface="Philosopher"/>
                <a:sym typeface="Philosopher"/>
              </a:rPr>
              <a:t>Utilisez des récits, des images et des scénarios convaincants pour impliquer les apprenants sur le plan émotionnel.</a:t>
            </a:r>
            <a:endParaRPr sz="2000">
              <a:latin typeface="Philosopher"/>
              <a:ea typeface="Philosopher"/>
              <a:cs typeface="Philosopher"/>
              <a:sym typeface="Philosopher"/>
            </a:endParaRPr>
          </a:p>
          <a:p>
            <a:pPr indent="0" lvl="0" marL="0" rtl="0" algn="ctr">
              <a:lnSpc>
                <a:spcPct val="115000"/>
              </a:lnSpc>
              <a:spcBef>
                <a:spcPts val="0"/>
              </a:spcBef>
              <a:spcAft>
                <a:spcPts val="0"/>
              </a:spcAft>
              <a:buNone/>
            </a:pPr>
            <a:r>
              <a:t/>
            </a:r>
            <a:endParaRPr b="1" sz="2000">
              <a:latin typeface="Philosopher"/>
              <a:ea typeface="Philosopher"/>
              <a:cs typeface="Philosopher"/>
              <a:sym typeface="Philosopher"/>
            </a:endParaRPr>
          </a:p>
        </p:txBody>
      </p:sp>
      <p:sp>
        <p:nvSpPr>
          <p:cNvPr id="265" name="Google Shape;265;p26"/>
          <p:cNvSpPr txBox="1"/>
          <p:nvPr/>
        </p:nvSpPr>
        <p:spPr>
          <a:xfrm>
            <a:off x="2636100" y="4060350"/>
            <a:ext cx="2998200" cy="28782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cs-CZ" sz="2000">
                <a:latin typeface="Philosopher"/>
                <a:ea typeface="Philosopher"/>
                <a:cs typeface="Philosopher"/>
                <a:sym typeface="Philosopher"/>
              </a:rPr>
              <a:t>Collaboration :</a:t>
            </a:r>
            <a:endParaRPr b="1" sz="2000">
              <a:latin typeface="Philosopher"/>
              <a:ea typeface="Philosopher"/>
              <a:cs typeface="Philosopher"/>
              <a:sym typeface="Philosopher"/>
            </a:endParaRPr>
          </a:p>
          <a:p>
            <a:pPr indent="0" lvl="0" marL="0" rtl="0" algn="ctr">
              <a:lnSpc>
                <a:spcPct val="115000"/>
              </a:lnSpc>
              <a:spcBef>
                <a:spcPts val="0"/>
              </a:spcBef>
              <a:spcAft>
                <a:spcPts val="0"/>
              </a:spcAft>
              <a:buClr>
                <a:schemeClr val="dk1"/>
              </a:buClr>
              <a:buSzPts val="1100"/>
              <a:buFont typeface="Arial"/>
              <a:buNone/>
            </a:pPr>
            <a:r>
              <a:rPr lang="cs-CZ" sz="2000">
                <a:latin typeface="Philosopher"/>
                <a:ea typeface="Philosopher"/>
                <a:cs typeface="Philosopher"/>
                <a:sym typeface="Philosopher"/>
              </a:rPr>
              <a:t>Promouvoir la collaboration par le biais de travaux de groupe, de discussions et de l'apprentissage par les pairs.</a:t>
            </a:r>
            <a:endParaRPr sz="2000">
              <a:latin typeface="Philosopher"/>
              <a:ea typeface="Philosopher"/>
              <a:cs typeface="Philosopher"/>
              <a:sym typeface="Philosopher"/>
            </a:endParaRPr>
          </a:p>
          <a:p>
            <a:pPr indent="0" lvl="0" marL="0" rtl="0" algn="ctr">
              <a:lnSpc>
                <a:spcPct val="115000"/>
              </a:lnSpc>
              <a:spcBef>
                <a:spcPts val="0"/>
              </a:spcBef>
              <a:spcAft>
                <a:spcPts val="0"/>
              </a:spcAft>
              <a:buNone/>
            </a:pPr>
            <a:r>
              <a:t/>
            </a:r>
            <a:endParaRPr b="1" sz="2000">
              <a:latin typeface="Philosopher"/>
              <a:ea typeface="Philosopher"/>
              <a:cs typeface="Philosopher"/>
              <a:sym typeface="Philosopher"/>
            </a:endParaRPr>
          </a:p>
        </p:txBody>
      </p:sp>
      <p:sp>
        <p:nvSpPr>
          <p:cNvPr id="266" name="Google Shape;266;p26"/>
          <p:cNvSpPr/>
          <p:nvPr/>
        </p:nvSpPr>
        <p:spPr>
          <a:xfrm rot="2168123">
            <a:off x="4884701" y="2035241"/>
            <a:ext cx="2441309" cy="2252107"/>
          </a:xfrm>
          <a:custGeom>
            <a:rect b="b" l="l" r="r" t="t"/>
            <a:pathLst>
              <a:path extrusionOk="0" h="2887080" w="3129626">
                <a:moveTo>
                  <a:pt x="0" y="0"/>
                </a:moveTo>
                <a:lnTo>
                  <a:pt x="3129626" y="0"/>
                </a:lnTo>
                <a:lnTo>
                  <a:pt x="3129626" y="2887080"/>
                </a:lnTo>
                <a:lnTo>
                  <a:pt x="0" y="2887080"/>
                </a:lnTo>
                <a:lnTo>
                  <a:pt x="0" y="0"/>
                </a:lnTo>
                <a:close/>
              </a:path>
            </a:pathLst>
          </a:custGeom>
          <a:blipFill rotWithShape="1">
            <a:blip r:embed="rId4">
              <a:alphaModFix/>
            </a:blip>
            <a:stretch>
              <a:fillRect b="0" l="0" r="0" t="0"/>
            </a:stretch>
          </a:blipFill>
          <a:ln>
            <a:noFill/>
          </a:ln>
        </p:spPr>
      </p:sp>
      <p:pic>
        <p:nvPicPr>
          <p:cNvPr id="267" name="Google Shape;267;p26"/>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27"/>
          <p:cNvPicPr preferRelativeResize="0"/>
          <p:nvPr/>
        </p:nvPicPr>
        <p:blipFill rotWithShape="1">
          <a:blip r:embed="rId3">
            <a:alphaModFix/>
          </a:blip>
          <a:srcRect b="5159" l="0" r="3474" t="0"/>
          <a:stretch/>
        </p:blipFill>
        <p:spPr>
          <a:xfrm>
            <a:off x="6655400" y="2703825"/>
            <a:ext cx="5479800" cy="4154175"/>
          </a:xfrm>
          <a:prstGeom prst="rect">
            <a:avLst/>
          </a:prstGeom>
          <a:noFill/>
          <a:ln>
            <a:noFill/>
          </a:ln>
        </p:spPr>
      </p:pic>
      <p:sp>
        <p:nvSpPr>
          <p:cNvPr id="273" name="Google Shape;273;p27"/>
          <p:cNvSpPr txBox="1"/>
          <p:nvPr/>
        </p:nvSpPr>
        <p:spPr>
          <a:xfrm>
            <a:off x="3340475" y="296425"/>
            <a:ext cx="5479800" cy="75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Activité en petit groupe : Conception d'une mini-leçon</a:t>
            </a:r>
            <a:endParaRPr b="1" i="0" sz="2800" u="none" cap="none" strike="noStrike">
              <a:solidFill>
                <a:schemeClr val="dk1"/>
              </a:solidFill>
              <a:latin typeface="Philosopher"/>
              <a:ea typeface="Philosopher"/>
              <a:cs typeface="Philosopher"/>
              <a:sym typeface="Philosopher"/>
            </a:endParaRPr>
          </a:p>
        </p:txBody>
      </p:sp>
      <p:grpSp>
        <p:nvGrpSpPr>
          <p:cNvPr id="274" name="Google Shape;274;p27"/>
          <p:cNvGrpSpPr/>
          <p:nvPr/>
        </p:nvGrpSpPr>
        <p:grpSpPr>
          <a:xfrm>
            <a:off x="5470021" y="1167649"/>
            <a:ext cx="1096393" cy="258975"/>
            <a:chOff x="5470062" y="1167647"/>
            <a:chExt cx="1251876" cy="358096"/>
          </a:xfrm>
        </p:grpSpPr>
        <p:sp>
          <p:nvSpPr>
            <p:cNvPr id="275" name="Google Shape;275;p27"/>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27"/>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27"/>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78" name="Google Shape;278;p27"/>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279" name="Google Shape;279;p27"/>
          <p:cNvSpPr txBox="1"/>
          <p:nvPr/>
        </p:nvSpPr>
        <p:spPr>
          <a:xfrm>
            <a:off x="700425" y="1455825"/>
            <a:ext cx="7133700" cy="4933800"/>
          </a:xfrm>
          <a:prstGeom prst="rect">
            <a:avLst/>
          </a:prstGeom>
          <a:noFill/>
          <a:ln>
            <a:noFill/>
          </a:ln>
        </p:spPr>
        <p:txBody>
          <a:bodyPr anchorCtr="0" anchor="t" bIns="45700" lIns="91425" spcFirstLastPara="1" rIns="91425" wrap="square" tIns="45700">
            <a:spAutoFit/>
          </a:bodyPr>
          <a:lstStyle/>
          <a:p>
            <a:pPr indent="-349250" lvl="0" marL="457200" rtl="0" algn="l">
              <a:lnSpc>
                <a:spcPct val="115000"/>
              </a:lnSpc>
              <a:spcBef>
                <a:spcPts val="1000"/>
              </a:spcBef>
              <a:spcAft>
                <a:spcPts val="0"/>
              </a:spcAft>
              <a:buSzPts val="1900"/>
              <a:buFont typeface="Philosopher"/>
              <a:buAutoNum type="arabicPeriod"/>
            </a:pPr>
            <a:r>
              <a:rPr lang="cs-CZ" sz="1900">
                <a:latin typeface="Philosopher"/>
                <a:ea typeface="Philosopher"/>
                <a:cs typeface="Philosopher"/>
                <a:sym typeface="Philosopher"/>
              </a:rPr>
              <a:t>Groupes de 3-4 personnes (maximum 8 groupes au total) ;</a:t>
            </a:r>
            <a:endParaRPr sz="1900">
              <a:latin typeface="Philosopher"/>
              <a:ea typeface="Philosopher"/>
              <a:cs typeface="Philosopher"/>
              <a:sym typeface="Philosopher"/>
            </a:endParaRPr>
          </a:p>
          <a:p>
            <a:pPr indent="-349250" lvl="0" marL="457200" rtl="0" algn="l">
              <a:lnSpc>
                <a:spcPct val="115000"/>
              </a:lnSpc>
              <a:spcBef>
                <a:spcPts val="1000"/>
              </a:spcBef>
              <a:spcAft>
                <a:spcPts val="0"/>
              </a:spcAft>
              <a:buSzPts val="1900"/>
              <a:buFont typeface="Philosopher"/>
              <a:buAutoNum type="arabicPeriod"/>
            </a:pPr>
            <a:r>
              <a:rPr lang="cs-CZ" sz="1900">
                <a:latin typeface="Philosopher"/>
                <a:ea typeface="Philosopher"/>
                <a:cs typeface="Philosopher"/>
                <a:sym typeface="Philosopher"/>
              </a:rPr>
              <a:t>8 modèles pour la conception d'une mini-leçon. (Chaque modèle correspond à un principe de conception pédagogique spécifique) ;</a:t>
            </a:r>
            <a:endParaRPr sz="1900">
              <a:latin typeface="Philosopher"/>
              <a:ea typeface="Philosopher"/>
              <a:cs typeface="Philosopher"/>
              <a:sym typeface="Philosopher"/>
            </a:endParaRPr>
          </a:p>
          <a:p>
            <a:pPr indent="-349250" lvl="0" marL="457200" rtl="0" algn="l">
              <a:lnSpc>
                <a:spcPct val="115000"/>
              </a:lnSpc>
              <a:spcBef>
                <a:spcPts val="1000"/>
              </a:spcBef>
              <a:spcAft>
                <a:spcPts val="0"/>
              </a:spcAft>
              <a:buSzPts val="1900"/>
              <a:buFont typeface="Philosopher"/>
              <a:buAutoNum type="arabicPeriod"/>
            </a:pPr>
            <a:r>
              <a:rPr lang="cs-CZ" sz="1900">
                <a:latin typeface="Philosopher"/>
                <a:ea typeface="Philosopher"/>
                <a:cs typeface="Philosopher"/>
                <a:sym typeface="Philosopher"/>
              </a:rPr>
              <a:t>Un groupe conçoit une brève mini-leçon basée sur le principe assigné. Choisissez un sujet lié aux intérêts des apprenants difficiles à atteindre et gardez à l'esprit les environnements numériques ;</a:t>
            </a:r>
            <a:endParaRPr sz="1900">
              <a:latin typeface="Philosopher"/>
              <a:ea typeface="Philosopher"/>
              <a:cs typeface="Philosopher"/>
              <a:sym typeface="Philosopher"/>
            </a:endParaRPr>
          </a:p>
          <a:p>
            <a:pPr indent="-349250" lvl="0" marL="457200" rtl="0" algn="l">
              <a:lnSpc>
                <a:spcPct val="115000"/>
              </a:lnSpc>
              <a:spcBef>
                <a:spcPts val="1000"/>
              </a:spcBef>
              <a:spcAft>
                <a:spcPts val="0"/>
              </a:spcAft>
              <a:buSzPts val="1900"/>
              <a:buFont typeface="Philosopher"/>
              <a:buAutoNum type="arabicPeriod"/>
            </a:pPr>
            <a:r>
              <a:rPr lang="cs-CZ" sz="1900">
                <a:latin typeface="Philosopher"/>
                <a:ea typeface="Philosopher"/>
                <a:cs typeface="Philosopher"/>
                <a:sym typeface="Philosopher"/>
              </a:rPr>
              <a:t>Chaque groupe présente la mini-leçon qu'il a conçue, en expliquant comment il a appliqué le principe de conception pédagogique donné ;</a:t>
            </a:r>
            <a:endParaRPr sz="1900">
              <a:latin typeface="Philosopher"/>
              <a:ea typeface="Philosopher"/>
              <a:cs typeface="Philosopher"/>
              <a:sym typeface="Philosopher"/>
            </a:endParaRPr>
          </a:p>
          <a:p>
            <a:pPr indent="-349250" lvl="0" marL="457200" rtl="0" algn="l">
              <a:lnSpc>
                <a:spcPct val="115000"/>
              </a:lnSpc>
              <a:spcBef>
                <a:spcPts val="1000"/>
              </a:spcBef>
              <a:spcAft>
                <a:spcPts val="0"/>
              </a:spcAft>
              <a:buSzPts val="1900"/>
              <a:buFont typeface="Philosopher"/>
              <a:buAutoNum type="arabicPeriod"/>
            </a:pPr>
            <a:r>
              <a:rPr lang="cs-CZ" sz="1900">
                <a:latin typeface="Philosopher"/>
                <a:ea typeface="Philosopher"/>
                <a:cs typeface="Philosopher"/>
                <a:sym typeface="Philosopher"/>
              </a:rPr>
              <a:t>Les groupes s'échangent des commentaires constructifs, soulignant les points forts et suggérant des améliorations.</a:t>
            </a:r>
            <a:endParaRPr sz="1900">
              <a:latin typeface="Philosopher"/>
              <a:ea typeface="Philosopher"/>
              <a:cs typeface="Philosopher"/>
              <a:sym typeface="Philosopher"/>
            </a:endParaRPr>
          </a:p>
        </p:txBody>
      </p:sp>
      <p:pic>
        <p:nvPicPr>
          <p:cNvPr id="280" name="Google Shape;280;p27"/>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28"/>
          <p:cNvPicPr preferRelativeResize="0"/>
          <p:nvPr/>
        </p:nvPicPr>
        <p:blipFill>
          <a:blip r:embed="rId3">
            <a:alphaModFix/>
          </a:blip>
          <a:stretch>
            <a:fillRect/>
          </a:stretch>
        </p:blipFill>
        <p:spPr>
          <a:xfrm>
            <a:off x="6948650" y="1466650"/>
            <a:ext cx="5243351" cy="5243351"/>
          </a:xfrm>
          <a:prstGeom prst="rect">
            <a:avLst/>
          </a:prstGeom>
          <a:noFill/>
          <a:ln>
            <a:noFill/>
          </a:ln>
        </p:spPr>
      </p:pic>
      <p:sp>
        <p:nvSpPr>
          <p:cNvPr id="286" name="Google Shape;286;p28"/>
          <p:cNvSpPr txBox="1"/>
          <p:nvPr/>
        </p:nvSpPr>
        <p:spPr>
          <a:xfrm>
            <a:off x="3897883" y="609318"/>
            <a:ext cx="4396233" cy="440857"/>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Modèle 1 : Pertinence</a:t>
            </a:r>
            <a:endParaRPr b="1" sz="2800">
              <a:solidFill>
                <a:schemeClr val="dk1"/>
              </a:solidFill>
              <a:latin typeface="Philosopher"/>
              <a:ea typeface="Philosopher"/>
              <a:cs typeface="Philosopher"/>
              <a:sym typeface="Philosopher"/>
            </a:endParaRPr>
          </a:p>
        </p:txBody>
      </p:sp>
      <p:grpSp>
        <p:nvGrpSpPr>
          <p:cNvPr id="287" name="Google Shape;287;p28"/>
          <p:cNvGrpSpPr/>
          <p:nvPr/>
        </p:nvGrpSpPr>
        <p:grpSpPr>
          <a:xfrm>
            <a:off x="5470062" y="1167647"/>
            <a:ext cx="1251876" cy="358096"/>
            <a:chOff x="5470062" y="1167647"/>
            <a:chExt cx="1251876" cy="358096"/>
          </a:xfrm>
        </p:grpSpPr>
        <p:sp>
          <p:nvSpPr>
            <p:cNvPr id="288" name="Google Shape;288;p28"/>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9" name="Google Shape;289;p28"/>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0" name="Google Shape;290;p28"/>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91" name="Google Shape;291;p28"/>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292" name="Google Shape;292;p28"/>
          <p:cNvSpPr txBox="1"/>
          <p:nvPr/>
        </p:nvSpPr>
        <p:spPr>
          <a:xfrm>
            <a:off x="772200" y="1985775"/>
            <a:ext cx="8775000" cy="4155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cs-CZ" sz="2400">
                <a:solidFill>
                  <a:schemeClr val="accent4"/>
                </a:solidFill>
                <a:latin typeface="Philosopher"/>
                <a:ea typeface="Philosopher"/>
                <a:cs typeface="Philosopher"/>
                <a:sym typeface="Philosopher"/>
              </a:rPr>
              <a:t>Objectif pédagogique</a:t>
            </a:r>
            <a:r>
              <a:rPr b="1" lang="cs-CZ" sz="2400">
                <a:solidFill>
                  <a:schemeClr val="dk1"/>
                </a:solidFill>
                <a:latin typeface="Philosopher"/>
                <a:ea typeface="Philosopher"/>
                <a:cs typeface="Philosopher"/>
                <a:sym typeface="Philosopher"/>
              </a:rPr>
              <a:t> </a:t>
            </a:r>
            <a:r>
              <a:rPr lang="cs-CZ" sz="2400">
                <a:solidFill>
                  <a:schemeClr val="dk1"/>
                </a:solidFill>
                <a:latin typeface="Philosopher"/>
                <a:ea typeface="Philosopher"/>
                <a:cs typeface="Philosopher"/>
                <a:sym typeface="Philosopher"/>
              </a:rPr>
              <a:t>: énoncer clairement l'objectif de la mini-leçon.</a:t>
            </a:r>
            <a:endParaRPr sz="2400">
              <a:solidFill>
                <a:schemeClr val="dk1"/>
              </a:solidFill>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rPr b="1" lang="cs-CZ" sz="2400">
                <a:solidFill>
                  <a:schemeClr val="accent4"/>
                </a:solidFill>
                <a:latin typeface="Philosopher"/>
                <a:ea typeface="Philosopher"/>
                <a:cs typeface="Philosopher"/>
                <a:sym typeface="Philosopher"/>
              </a:rPr>
              <a:t>Accroche </a:t>
            </a:r>
            <a:r>
              <a:rPr lang="cs-CZ" sz="2400">
                <a:solidFill>
                  <a:schemeClr val="dk1"/>
                </a:solidFill>
                <a:latin typeface="Philosopher"/>
                <a:ea typeface="Philosopher"/>
                <a:cs typeface="Philosopher"/>
                <a:sym typeface="Philosopher"/>
              </a:rPr>
              <a:t>: Introduire le sujet par un scénario du monde réel ou une question qui capte l'intérêt des apprenants.</a:t>
            </a:r>
            <a:endParaRPr sz="2400">
              <a:solidFill>
                <a:schemeClr val="dk1"/>
              </a:solidFill>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rPr b="1" lang="cs-CZ" sz="2400">
                <a:solidFill>
                  <a:schemeClr val="accent4"/>
                </a:solidFill>
                <a:latin typeface="Philosopher"/>
                <a:ea typeface="Philosopher"/>
                <a:cs typeface="Philosopher"/>
                <a:sym typeface="Philosopher"/>
              </a:rPr>
              <a:t>Activité d'application</a:t>
            </a:r>
            <a:r>
              <a:rPr b="1" lang="cs-CZ" sz="2400">
                <a:solidFill>
                  <a:schemeClr val="dk1"/>
                </a:solidFill>
                <a:latin typeface="Philosopher"/>
                <a:ea typeface="Philosopher"/>
                <a:cs typeface="Philosopher"/>
                <a:sym typeface="Philosopher"/>
              </a:rPr>
              <a:t> </a:t>
            </a:r>
            <a:r>
              <a:rPr lang="cs-CZ" sz="2400">
                <a:solidFill>
                  <a:schemeClr val="dk1"/>
                </a:solidFill>
                <a:latin typeface="Philosopher"/>
                <a:ea typeface="Philosopher"/>
                <a:cs typeface="Philosopher"/>
                <a:sym typeface="Philosopher"/>
              </a:rPr>
              <a:t>: Inclure une activité où les apprenants appliquent le contenu de la leçon à une situation pratique.</a:t>
            </a:r>
            <a:endParaRPr sz="2400">
              <a:solidFill>
                <a:schemeClr val="dk1"/>
              </a:solidFill>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rPr b="1" lang="cs-CZ" sz="2400">
                <a:solidFill>
                  <a:schemeClr val="accent4"/>
                </a:solidFill>
                <a:latin typeface="Philosopher"/>
                <a:ea typeface="Philosopher"/>
                <a:cs typeface="Philosopher"/>
                <a:sym typeface="Philosopher"/>
              </a:rPr>
              <a:t>Discussion </a:t>
            </a:r>
            <a:r>
              <a:rPr lang="cs-CZ" sz="2400">
                <a:solidFill>
                  <a:schemeClr val="dk1"/>
                </a:solidFill>
                <a:latin typeface="Philosopher"/>
                <a:ea typeface="Philosopher"/>
                <a:cs typeface="Philosopher"/>
                <a:sym typeface="Philosopher"/>
              </a:rPr>
              <a:t>: Encouragez les apprenants à discuter de la manière dont les concepts de la leçon se rapportent à leur vie ou à leurs expériences.</a:t>
            </a:r>
            <a:endParaRPr sz="2400">
              <a:solidFill>
                <a:schemeClr val="dk1"/>
              </a:solidFill>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t/>
            </a:r>
            <a:endParaRPr sz="2400">
              <a:solidFill>
                <a:schemeClr val="accent4"/>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1" sz="2400">
              <a:solidFill>
                <a:schemeClr val="accent4"/>
              </a:solidFill>
              <a:latin typeface="Philosopher"/>
              <a:ea typeface="Philosopher"/>
              <a:cs typeface="Philosopher"/>
              <a:sym typeface="Philosopher"/>
            </a:endParaRPr>
          </a:p>
        </p:txBody>
      </p:sp>
      <p:pic>
        <p:nvPicPr>
          <p:cNvPr id="293" name="Google Shape;293;p28"/>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29"/>
          <p:cNvPicPr preferRelativeResize="0"/>
          <p:nvPr/>
        </p:nvPicPr>
        <p:blipFill rotWithShape="1">
          <a:blip r:embed="rId3">
            <a:alphaModFix amt="19000"/>
          </a:blip>
          <a:srcRect b="4832" l="0" r="0" t="10836"/>
          <a:stretch/>
        </p:blipFill>
        <p:spPr>
          <a:xfrm>
            <a:off x="50" y="0"/>
            <a:ext cx="12192000" cy="6858000"/>
          </a:xfrm>
          <a:prstGeom prst="rect">
            <a:avLst/>
          </a:prstGeom>
          <a:noFill/>
          <a:ln>
            <a:noFill/>
          </a:ln>
        </p:spPr>
      </p:pic>
      <p:sp>
        <p:nvSpPr>
          <p:cNvPr id="299" name="Google Shape;299;p29"/>
          <p:cNvSpPr txBox="1"/>
          <p:nvPr/>
        </p:nvSpPr>
        <p:spPr>
          <a:xfrm>
            <a:off x="3897883" y="609318"/>
            <a:ext cx="4396200" cy="44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Modèle 2 : Interactivité</a:t>
            </a:r>
            <a:endParaRPr b="1" sz="2800">
              <a:solidFill>
                <a:schemeClr val="dk1"/>
              </a:solidFill>
              <a:latin typeface="Philosopher"/>
              <a:ea typeface="Philosopher"/>
              <a:cs typeface="Philosopher"/>
              <a:sym typeface="Philosopher"/>
            </a:endParaRPr>
          </a:p>
        </p:txBody>
      </p:sp>
      <p:grpSp>
        <p:nvGrpSpPr>
          <p:cNvPr id="300" name="Google Shape;300;p29"/>
          <p:cNvGrpSpPr/>
          <p:nvPr/>
        </p:nvGrpSpPr>
        <p:grpSpPr>
          <a:xfrm>
            <a:off x="5470062" y="1167647"/>
            <a:ext cx="1251984" cy="358200"/>
            <a:chOff x="5470062" y="1167647"/>
            <a:chExt cx="1251984" cy="358200"/>
          </a:xfrm>
        </p:grpSpPr>
        <p:sp>
          <p:nvSpPr>
            <p:cNvPr id="301" name="Google Shape;301;p2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2" name="Google Shape;302;p2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3" name="Google Shape;303;p2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04" name="Google Shape;304;p29"/>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305" name="Google Shape;305;p29"/>
          <p:cNvSpPr txBox="1"/>
          <p:nvPr/>
        </p:nvSpPr>
        <p:spPr>
          <a:xfrm>
            <a:off x="1367601" y="1525850"/>
            <a:ext cx="9456900" cy="48624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Clr>
                <a:schemeClr val="dk1"/>
              </a:buClr>
              <a:buSzPts val="1100"/>
              <a:buFont typeface="Arial"/>
              <a:buNone/>
            </a:pPr>
            <a:r>
              <a:rPr b="1" lang="cs-CZ" sz="2400">
                <a:solidFill>
                  <a:schemeClr val="accent4"/>
                </a:solidFill>
                <a:latin typeface="Philosopher"/>
                <a:ea typeface="Philosopher"/>
                <a:cs typeface="Philosopher"/>
                <a:sym typeface="Philosopher"/>
              </a:rPr>
              <a:t>Objectif pédagogique </a:t>
            </a:r>
            <a:r>
              <a:rPr lang="cs-CZ" sz="2400">
                <a:solidFill>
                  <a:schemeClr val="dk1"/>
                </a:solidFill>
                <a:latin typeface="Philosopher"/>
                <a:ea typeface="Philosopher"/>
                <a:cs typeface="Philosopher"/>
                <a:sym typeface="Philosopher"/>
              </a:rPr>
              <a:t>: préciser le résultat d'apprentissage de la mini-leçon.</a:t>
            </a:r>
            <a:endParaRPr sz="24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400">
                <a:solidFill>
                  <a:schemeClr val="accent4"/>
                </a:solidFill>
                <a:latin typeface="Philosopher"/>
                <a:ea typeface="Philosopher"/>
                <a:cs typeface="Philosopher"/>
                <a:sym typeface="Philosopher"/>
              </a:rPr>
              <a:t>Activité interactive </a:t>
            </a:r>
            <a:r>
              <a:rPr lang="cs-CZ" sz="2400">
                <a:solidFill>
                  <a:schemeClr val="dk1"/>
                </a:solidFill>
                <a:latin typeface="Philosopher"/>
                <a:ea typeface="Philosopher"/>
                <a:cs typeface="Philosopher"/>
                <a:sym typeface="Philosopher"/>
              </a:rPr>
              <a:t>: Incorporez une activité engageante qui requiert la participation des apprenants, telle qu'une discussion de groupe, l'analyse d'une étude de cas ou un quiz interactif.</a:t>
            </a:r>
            <a:endParaRPr sz="24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400">
                <a:solidFill>
                  <a:schemeClr val="accent4"/>
                </a:solidFill>
                <a:latin typeface="Philosopher"/>
                <a:ea typeface="Philosopher"/>
                <a:cs typeface="Philosopher"/>
                <a:sym typeface="Philosopher"/>
              </a:rPr>
              <a:t>Collaboration </a:t>
            </a:r>
            <a:r>
              <a:rPr lang="cs-CZ" sz="2400">
                <a:solidFill>
                  <a:schemeClr val="dk1"/>
                </a:solidFill>
                <a:latin typeface="Philosopher"/>
                <a:ea typeface="Philosopher"/>
                <a:cs typeface="Philosopher"/>
                <a:sym typeface="Philosopher"/>
              </a:rPr>
              <a:t>: Inclure un élément de collaboration qui encourage les apprenants à travailler ensemble pour résoudre un problème ou accomplir une tâche.</a:t>
            </a:r>
            <a:endParaRPr sz="24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rPr b="1" lang="cs-CZ" sz="2400">
                <a:solidFill>
                  <a:schemeClr val="accent4"/>
                </a:solidFill>
                <a:latin typeface="Philosopher"/>
                <a:ea typeface="Philosopher"/>
                <a:cs typeface="Philosopher"/>
                <a:sym typeface="Philosopher"/>
              </a:rPr>
              <a:t>Retour d'information </a:t>
            </a:r>
            <a:r>
              <a:rPr lang="cs-CZ" sz="2400">
                <a:solidFill>
                  <a:schemeClr val="dk1"/>
                </a:solidFill>
                <a:latin typeface="Philosopher"/>
                <a:ea typeface="Philosopher"/>
                <a:cs typeface="Philosopher"/>
                <a:sym typeface="Philosopher"/>
              </a:rPr>
              <a:t>: Fournir un retour d'information immédiat sur les activités interactives afin de renforcer l'apprentissage</a:t>
            </a:r>
            <a:r>
              <a:rPr lang="cs-CZ" sz="2400">
                <a:solidFill>
                  <a:schemeClr val="dk1"/>
                </a:solidFill>
                <a:latin typeface="Philosopher"/>
                <a:ea typeface="Philosopher"/>
                <a:cs typeface="Philosopher"/>
                <a:sym typeface="Philosopher"/>
              </a:rPr>
              <a:t>.</a:t>
            </a:r>
            <a:endParaRPr sz="2400">
              <a:solidFill>
                <a:schemeClr val="dk1"/>
              </a:solidFill>
              <a:latin typeface="Philosopher"/>
              <a:ea typeface="Philosopher"/>
              <a:cs typeface="Philosopher"/>
              <a:sym typeface="Philosopher"/>
            </a:endParaRPr>
          </a:p>
        </p:txBody>
      </p:sp>
      <p:pic>
        <p:nvPicPr>
          <p:cNvPr id="306" name="Google Shape;306;p29"/>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30"/>
          <p:cNvPicPr preferRelativeResize="0"/>
          <p:nvPr/>
        </p:nvPicPr>
        <p:blipFill rotWithShape="1">
          <a:blip r:embed="rId3">
            <a:alphaModFix amt="50000"/>
          </a:blip>
          <a:srcRect b="0" l="16492" r="0" t="0"/>
          <a:stretch/>
        </p:blipFill>
        <p:spPr>
          <a:xfrm>
            <a:off x="6324600" y="1616725"/>
            <a:ext cx="5633823" cy="4512900"/>
          </a:xfrm>
          <a:prstGeom prst="rect">
            <a:avLst/>
          </a:prstGeom>
          <a:noFill/>
          <a:ln>
            <a:noFill/>
          </a:ln>
        </p:spPr>
      </p:pic>
      <p:sp>
        <p:nvSpPr>
          <p:cNvPr id="312" name="Google Shape;312;p30"/>
          <p:cNvSpPr txBox="1"/>
          <p:nvPr/>
        </p:nvSpPr>
        <p:spPr>
          <a:xfrm>
            <a:off x="3450050" y="272813"/>
            <a:ext cx="5292000" cy="44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Modèle 3 : Retour d'information</a:t>
            </a:r>
            <a:endParaRPr b="1" sz="2800">
              <a:solidFill>
                <a:schemeClr val="dk1"/>
              </a:solidFill>
              <a:latin typeface="Philosopher"/>
              <a:ea typeface="Philosopher"/>
              <a:cs typeface="Philosopher"/>
              <a:sym typeface="Philosopher"/>
            </a:endParaRPr>
          </a:p>
        </p:txBody>
      </p:sp>
      <p:grpSp>
        <p:nvGrpSpPr>
          <p:cNvPr id="313" name="Google Shape;313;p30"/>
          <p:cNvGrpSpPr/>
          <p:nvPr/>
        </p:nvGrpSpPr>
        <p:grpSpPr>
          <a:xfrm>
            <a:off x="5470062" y="862847"/>
            <a:ext cx="1251984" cy="358200"/>
            <a:chOff x="5470062" y="1167647"/>
            <a:chExt cx="1251984" cy="358200"/>
          </a:xfrm>
        </p:grpSpPr>
        <p:sp>
          <p:nvSpPr>
            <p:cNvPr id="314" name="Google Shape;314;p3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5" name="Google Shape;315;p3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6" name="Google Shape;316;p3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17" name="Google Shape;317;p30"/>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318" name="Google Shape;318;p30"/>
          <p:cNvSpPr txBox="1"/>
          <p:nvPr/>
        </p:nvSpPr>
        <p:spPr>
          <a:xfrm>
            <a:off x="222450" y="1283075"/>
            <a:ext cx="6242400" cy="60885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Clr>
                <a:schemeClr val="dk1"/>
              </a:buClr>
              <a:buSzPts val="1100"/>
              <a:buFont typeface="Arial"/>
              <a:buNone/>
            </a:pPr>
            <a:r>
              <a:rPr b="1" lang="cs-CZ" sz="1900">
                <a:solidFill>
                  <a:schemeClr val="accent4"/>
                </a:solidFill>
                <a:latin typeface="Philosopher"/>
                <a:ea typeface="Philosopher"/>
                <a:cs typeface="Philosopher"/>
                <a:sym typeface="Philosopher"/>
              </a:rPr>
              <a:t>Objectif pédagogique </a:t>
            </a:r>
            <a:r>
              <a:rPr lang="cs-CZ" sz="1900">
                <a:solidFill>
                  <a:schemeClr val="dk1"/>
                </a:solidFill>
                <a:latin typeface="Philosopher"/>
                <a:ea typeface="Philosopher"/>
                <a:cs typeface="Philosopher"/>
                <a:sym typeface="Philosopher"/>
              </a:rPr>
              <a:t>: énoncer le résultat escompté de la mini-leçon.</a:t>
            </a:r>
            <a:endParaRPr sz="19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1900">
                <a:solidFill>
                  <a:schemeClr val="accent4"/>
                </a:solidFill>
                <a:latin typeface="Philosopher"/>
                <a:ea typeface="Philosopher"/>
                <a:cs typeface="Philosopher"/>
                <a:sym typeface="Philosopher"/>
              </a:rPr>
              <a:t>Évaluation </a:t>
            </a:r>
            <a:r>
              <a:rPr lang="cs-CZ" sz="1900">
                <a:solidFill>
                  <a:schemeClr val="dk1"/>
                </a:solidFill>
                <a:latin typeface="Philosopher"/>
                <a:ea typeface="Philosopher"/>
                <a:cs typeface="Philosopher"/>
                <a:sym typeface="Philosopher"/>
              </a:rPr>
              <a:t>: Inclure une activité d'évaluation formative où les apprenants peuvent mettre en pratique ce qu'ils ont appris.</a:t>
            </a:r>
            <a:endParaRPr sz="19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1900">
                <a:solidFill>
                  <a:schemeClr val="accent4"/>
                </a:solidFill>
                <a:latin typeface="Philosopher"/>
                <a:ea typeface="Philosopher"/>
                <a:cs typeface="Philosopher"/>
                <a:sym typeface="Philosopher"/>
              </a:rPr>
              <a:t>Boucle de rétroaction </a:t>
            </a:r>
            <a:r>
              <a:rPr lang="cs-CZ" sz="1900">
                <a:solidFill>
                  <a:schemeClr val="dk1"/>
                </a:solidFill>
                <a:latin typeface="Philosopher"/>
                <a:ea typeface="Philosopher"/>
                <a:cs typeface="Philosopher"/>
                <a:sym typeface="Philosopher"/>
              </a:rPr>
              <a:t>: Décrivez comment les apprenants recevront un retour d'information sur leurs évaluations, soit par le biais d'une auto-évaluation, d'une évaluation par les pairs ou d'un retour d'information de la part de l'enseignant.</a:t>
            </a:r>
            <a:endParaRPr sz="19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1900">
                <a:solidFill>
                  <a:schemeClr val="accent4"/>
                </a:solidFill>
                <a:latin typeface="Philosopher"/>
                <a:ea typeface="Philosopher"/>
                <a:cs typeface="Philosopher"/>
                <a:sym typeface="Philosopher"/>
              </a:rPr>
              <a:t>Réflexion </a:t>
            </a:r>
            <a:r>
              <a:rPr lang="cs-CZ" sz="1900">
                <a:solidFill>
                  <a:schemeClr val="dk1"/>
                </a:solidFill>
                <a:latin typeface="Philosopher"/>
                <a:ea typeface="Philosopher"/>
                <a:cs typeface="Philosopher"/>
                <a:sym typeface="Philosopher"/>
              </a:rPr>
              <a:t>: Incorporez une section où les apprenants réfléchissent à leurs résultats d'évaluation et identifient les domaines à améliorer.</a:t>
            </a:r>
            <a:endParaRPr sz="19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t/>
            </a:r>
            <a:endParaRPr b="1" sz="2000">
              <a:solidFill>
                <a:schemeClr val="accent4"/>
              </a:solidFill>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000">
              <a:solidFill>
                <a:schemeClr val="accent4"/>
              </a:solidFill>
              <a:latin typeface="Philosopher"/>
              <a:ea typeface="Philosopher"/>
              <a:cs typeface="Philosopher"/>
              <a:sym typeface="Philosopher"/>
            </a:endParaRPr>
          </a:p>
        </p:txBody>
      </p:sp>
      <p:pic>
        <p:nvPicPr>
          <p:cNvPr id="319" name="Google Shape;319;p30"/>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
        <p:nvSpPr>
          <p:cNvPr id="47" name="Google Shape;47;p13"/>
          <p:cNvSpPr/>
          <p:nvPr/>
        </p:nvSpPr>
        <p:spPr>
          <a:xfrm>
            <a:off x="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lose-up of hands holding coins&#10;&#10;Description automatically generated with medium confidence" id="48" name="Google Shape;48;p13"/>
          <p:cNvPicPr preferRelativeResize="0"/>
          <p:nvPr>
            <p:ph idx="2" type="pic"/>
          </p:nvPr>
        </p:nvPicPr>
        <p:blipFill rotWithShape="1">
          <a:blip r:embed="rId3">
            <a:alphaModFix/>
          </a:blip>
          <a:srcRect b="0" l="25403" r="25404" t="0"/>
          <a:stretch/>
        </p:blipFill>
        <p:spPr>
          <a:xfrm>
            <a:off x="1610913" y="1464429"/>
            <a:ext cx="2771775" cy="3756025"/>
          </a:xfrm>
          <a:prstGeom prst="rect">
            <a:avLst/>
          </a:prstGeom>
          <a:noFill/>
          <a:ln>
            <a:noFill/>
          </a:ln>
        </p:spPr>
      </p:pic>
      <p:sp>
        <p:nvSpPr>
          <p:cNvPr id="49" name="Google Shape;49;p13"/>
          <p:cNvSpPr txBox="1"/>
          <p:nvPr/>
        </p:nvSpPr>
        <p:spPr>
          <a:xfrm>
            <a:off x="7554300" y="811693"/>
            <a:ext cx="2019265"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MODULE </a:t>
            </a:r>
            <a:r>
              <a:rPr b="1" lang="cs-CZ" sz="1800">
                <a:solidFill>
                  <a:schemeClr val="dk1"/>
                </a:solidFill>
                <a:latin typeface="Philosopher"/>
                <a:ea typeface="Philosopher"/>
                <a:cs typeface="Philosopher"/>
                <a:sym typeface="Philosopher"/>
              </a:rPr>
              <a:t>3</a:t>
            </a:r>
            <a:endParaRPr b="1" i="0" sz="1800" u="none" cap="none" strike="noStrike">
              <a:solidFill>
                <a:schemeClr val="dk1"/>
              </a:solidFill>
              <a:latin typeface="Philosopher"/>
              <a:ea typeface="Philosopher"/>
              <a:cs typeface="Philosopher"/>
              <a:sym typeface="Philosopher"/>
            </a:endParaRPr>
          </a:p>
        </p:txBody>
      </p:sp>
      <p:sp>
        <p:nvSpPr>
          <p:cNvPr id="50" name="Google Shape;50;p13"/>
          <p:cNvSpPr txBox="1"/>
          <p:nvPr/>
        </p:nvSpPr>
        <p:spPr>
          <a:xfrm>
            <a:off x="7201695" y="2174891"/>
            <a:ext cx="3976200" cy="11592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Ce module comprend 14 heures de contenu d'apprentissage.</a:t>
            </a:r>
            <a:endParaRPr b="0" i="0" sz="2000" u="none" cap="none" strike="noStrike">
              <a:solidFill>
                <a:schemeClr val="dk1"/>
              </a:solidFill>
              <a:latin typeface="Roboto"/>
              <a:ea typeface="Roboto"/>
              <a:cs typeface="Roboto"/>
              <a:sym typeface="Roboto"/>
            </a:endParaRPr>
          </a:p>
        </p:txBody>
      </p:sp>
      <p:sp>
        <p:nvSpPr>
          <p:cNvPr id="51" name="Google Shape;51;p13"/>
          <p:cNvSpPr txBox="1"/>
          <p:nvPr/>
        </p:nvSpPr>
        <p:spPr>
          <a:xfrm>
            <a:off x="6338341" y="3544798"/>
            <a:ext cx="2761800" cy="9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Philosopher"/>
              <a:buNone/>
            </a:pPr>
            <a:r>
              <a:rPr b="1" lang="cs-CZ" sz="2800">
                <a:solidFill>
                  <a:schemeClr val="dk1"/>
                </a:solidFill>
                <a:latin typeface="Philosopher"/>
                <a:ea typeface="Philosopher"/>
                <a:cs typeface="Philosopher"/>
                <a:sym typeface="Philosopher"/>
              </a:rPr>
              <a:t>6 heures d'apprentissage en présentiel</a:t>
            </a:r>
            <a:endParaRPr b="1" i="0" sz="2800" u="none" cap="none" strike="noStrike">
              <a:solidFill>
                <a:schemeClr val="dk1"/>
              </a:solidFill>
              <a:latin typeface="Philosopher"/>
              <a:ea typeface="Philosopher"/>
              <a:cs typeface="Philosopher"/>
              <a:sym typeface="Philosopher"/>
            </a:endParaRPr>
          </a:p>
        </p:txBody>
      </p:sp>
      <p:sp>
        <p:nvSpPr>
          <p:cNvPr id="52" name="Google Shape;52;p13"/>
          <p:cNvSpPr txBox="1"/>
          <p:nvPr/>
        </p:nvSpPr>
        <p:spPr>
          <a:xfrm>
            <a:off x="8936400" y="3722425"/>
            <a:ext cx="3146100" cy="900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chemeClr val="dk1"/>
              </a:buClr>
              <a:buSzPts val="1400"/>
              <a:buFont typeface="Philosopher"/>
              <a:buNone/>
            </a:pPr>
            <a:r>
              <a:rPr b="1" lang="cs-CZ" sz="2800">
                <a:solidFill>
                  <a:schemeClr val="dk1"/>
                </a:solidFill>
                <a:latin typeface="Philosopher"/>
                <a:ea typeface="Philosopher"/>
                <a:cs typeface="Philosopher"/>
                <a:sym typeface="Philosopher"/>
              </a:rPr>
              <a:t>8 heures d'auto-apprentissage</a:t>
            </a:r>
            <a:endParaRPr sz="2800"/>
          </a:p>
        </p:txBody>
      </p:sp>
      <p:sp>
        <p:nvSpPr>
          <p:cNvPr id="53" name="Google Shape;53;p13"/>
          <p:cNvSpPr txBox="1"/>
          <p:nvPr/>
        </p:nvSpPr>
        <p:spPr>
          <a:xfrm>
            <a:off x="6330156" y="4656100"/>
            <a:ext cx="2761818" cy="2088041"/>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cs-CZ" sz="1500">
                <a:solidFill>
                  <a:schemeClr val="dk1"/>
                </a:solidFill>
                <a:latin typeface="Roboto"/>
                <a:ea typeface="Roboto"/>
                <a:cs typeface="Roboto"/>
                <a:sym typeface="Roboto"/>
              </a:rPr>
              <a:t>Cette présentation couvre les 6 heures d'apprentissage F2F.</a:t>
            </a:r>
            <a:endParaRPr sz="1500">
              <a:solidFill>
                <a:schemeClr val="dk1"/>
              </a:solidFill>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rPr lang="cs-CZ" sz="1500">
                <a:solidFill>
                  <a:schemeClr val="dk1"/>
                </a:solidFill>
                <a:latin typeface="Roboto"/>
                <a:ea typeface="Roboto"/>
                <a:cs typeface="Roboto"/>
                <a:sym typeface="Roboto"/>
              </a:rPr>
              <a:t>Elle est accompagnée d'un plan de cours pour l'animateur.</a:t>
            </a:r>
            <a:endParaRPr sz="1500">
              <a:solidFill>
                <a:schemeClr val="dk1"/>
              </a:solidFill>
              <a:latin typeface="Roboto"/>
              <a:ea typeface="Roboto"/>
              <a:cs typeface="Roboto"/>
              <a:sym typeface="Roboto"/>
            </a:endParaRPr>
          </a:p>
          <a:p>
            <a:pPr indent="0" lvl="0" marL="0" marR="0" rtl="0" algn="l">
              <a:lnSpc>
                <a:spcPct val="150000"/>
              </a:lnSpc>
              <a:spcBef>
                <a:spcPts val="0"/>
              </a:spcBef>
              <a:spcAft>
                <a:spcPts val="0"/>
              </a:spcAft>
              <a:buClr>
                <a:srgbClr val="000000"/>
              </a:buClr>
              <a:buSzPts val="1600"/>
              <a:buFont typeface="Arial"/>
              <a:buNone/>
            </a:pPr>
            <a:r>
              <a:t/>
            </a:r>
            <a:endParaRPr sz="1500">
              <a:solidFill>
                <a:schemeClr val="dk1"/>
              </a:solidFill>
              <a:latin typeface="Roboto"/>
              <a:ea typeface="Roboto"/>
              <a:cs typeface="Roboto"/>
              <a:sym typeface="Roboto"/>
            </a:endParaRPr>
          </a:p>
        </p:txBody>
      </p:sp>
      <p:sp>
        <p:nvSpPr>
          <p:cNvPr id="54" name="Google Shape;54;p13"/>
          <p:cNvSpPr txBox="1"/>
          <p:nvPr/>
        </p:nvSpPr>
        <p:spPr>
          <a:xfrm>
            <a:off x="8935200" y="5011450"/>
            <a:ext cx="2919000" cy="1271700"/>
          </a:xfrm>
          <a:prstGeom prst="rect">
            <a:avLst/>
          </a:prstGeom>
          <a:noFill/>
          <a:ln>
            <a:noFill/>
          </a:ln>
        </p:spPr>
        <p:txBody>
          <a:bodyPr anchorCtr="0" anchor="t" bIns="91425" lIns="91425" spcFirstLastPara="1" rIns="91425" wrap="square" tIns="91425">
            <a:noAutofit/>
          </a:bodyPr>
          <a:lstStyle/>
          <a:p>
            <a:pPr indent="0" lvl="0" marL="0" rtl="0" algn="r">
              <a:lnSpc>
                <a:spcPct val="150000"/>
              </a:lnSpc>
              <a:spcBef>
                <a:spcPts val="0"/>
              </a:spcBef>
              <a:spcAft>
                <a:spcPts val="0"/>
              </a:spcAft>
              <a:buClr>
                <a:schemeClr val="dk1"/>
              </a:buClr>
              <a:buSzPts val="1100"/>
              <a:buFont typeface="Arial"/>
              <a:buNone/>
            </a:pPr>
            <a:r>
              <a:rPr lang="cs-CZ" sz="1500">
                <a:solidFill>
                  <a:schemeClr val="dk1"/>
                </a:solidFill>
                <a:latin typeface="Roboto"/>
                <a:ea typeface="Roboto"/>
                <a:cs typeface="Roboto"/>
                <a:sym typeface="Roboto"/>
              </a:rPr>
              <a:t>Parcourez la présentation avec des ressources d'apprentissage autodirigées à votre propre rythme !</a:t>
            </a:r>
            <a:endParaRPr sz="1500">
              <a:solidFill>
                <a:schemeClr val="dk1"/>
              </a:solidFill>
              <a:latin typeface="Roboto"/>
              <a:ea typeface="Roboto"/>
              <a:cs typeface="Roboto"/>
              <a:sym typeface="Roboto"/>
            </a:endParaRPr>
          </a:p>
          <a:p>
            <a:pPr indent="0" lvl="0" marL="0" rtl="0" algn="r">
              <a:lnSpc>
                <a:spcPct val="150000"/>
              </a:lnSpc>
              <a:spcBef>
                <a:spcPts val="0"/>
              </a:spcBef>
              <a:spcAft>
                <a:spcPts val="0"/>
              </a:spcAft>
              <a:buClr>
                <a:schemeClr val="dk1"/>
              </a:buClr>
              <a:buSzPts val="1100"/>
              <a:buFont typeface="Arial"/>
              <a:buNone/>
            </a:pPr>
            <a:r>
              <a:t/>
            </a:r>
            <a:endParaRPr sz="1500">
              <a:solidFill>
                <a:schemeClr val="dk1"/>
              </a:solidFill>
              <a:latin typeface="Roboto"/>
              <a:ea typeface="Roboto"/>
              <a:cs typeface="Roboto"/>
              <a:sym typeface="Roboto"/>
            </a:endParaRPr>
          </a:p>
          <a:p>
            <a:pPr indent="0" lvl="0" marL="0" marR="0" rtl="0" algn="r">
              <a:lnSpc>
                <a:spcPct val="150000"/>
              </a:lnSpc>
              <a:spcBef>
                <a:spcPts val="0"/>
              </a:spcBef>
              <a:spcAft>
                <a:spcPts val="0"/>
              </a:spcAft>
              <a:buClr>
                <a:srgbClr val="000000"/>
              </a:buClr>
              <a:buSzPts val="1600"/>
              <a:buFont typeface="Arial"/>
              <a:buNone/>
            </a:pPr>
            <a:r>
              <a:t/>
            </a:r>
            <a:endParaRPr sz="1500">
              <a:solidFill>
                <a:schemeClr val="dk1"/>
              </a:solidFill>
              <a:latin typeface="Roboto"/>
              <a:ea typeface="Roboto"/>
              <a:cs typeface="Roboto"/>
              <a:sym typeface="Roboto"/>
            </a:endParaRPr>
          </a:p>
        </p:txBody>
      </p:sp>
      <p:grpSp>
        <p:nvGrpSpPr>
          <p:cNvPr id="55" name="Google Shape;55;p13"/>
          <p:cNvGrpSpPr/>
          <p:nvPr/>
        </p:nvGrpSpPr>
        <p:grpSpPr>
          <a:xfrm>
            <a:off x="7937994" y="1428370"/>
            <a:ext cx="1251876" cy="358096"/>
            <a:chOff x="5470062" y="1167647"/>
            <a:chExt cx="1251876" cy="358096"/>
          </a:xfrm>
        </p:grpSpPr>
        <p:sp>
          <p:nvSpPr>
            <p:cNvPr id="56" name="Google Shape;56;p13"/>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 name="Google Shape;57;p13"/>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13"/>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59" name="Google Shape;59;p13"/>
          <p:cNvPicPr preferRelativeResize="0"/>
          <p:nvPr/>
        </p:nvPicPr>
        <p:blipFill rotWithShape="1">
          <a:blip r:embed="rId4">
            <a:alphaModFix/>
          </a:blip>
          <a:srcRect b="0" l="0" r="0" t="0"/>
          <a:stretch/>
        </p:blipFill>
        <p:spPr>
          <a:xfrm>
            <a:off x="10252595" y="-167864"/>
            <a:ext cx="2386989" cy="1687495"/>
          </a:xfrm>
          <a:prstGeom prst="rect">
            <a:avLst/>
          </a:prstGeom>
          <a:noFill/>
          <a:ln>
            <a:noFill/>
          </a:ln>
        </p:spPr>
      </p:pic>
      <p:pic>
        <p:nvPicPr>
          <p:cNvPr id="60" name="Google Shape;60;p13"/>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31"/>
          <p:cNvPicPr preferRelativeResize="0"/>
          <p:nvPr/>
        </p:nvPicPr>
        <p:blipFill rotWithShape="1">
          <a:blip r:embed="rId3">
            <a:alphaModFix amt="10000"/>
          </a:blip>
          <a:srcRect b="11013" l="0" r="0" t="12181"/>
          <a:stretch/>
        </p:blipFill>
        <p:spPr>
          <a:xfrm>
            <a:off x="0" y="0"/>
            <a:ext cx="12192000" cy="6858000"/>
          </a:xfrm>
          <a:prstGeom prst="rect">
            <a:avLst/>
          </a:prstGeom>
          <a:noFill/>
          <a:ln>
            <a:noFill/>
          </a:ln>
        </p:spPr>
      </p:pic>
      <p:sp>
        <p:nvSpPr>
          <p:cNvPr id="325" name="Google Shape;325;p31"/>
          <p:cNvSpPr txBox="1"/>
          <p:nvPr/>
        </p:nvSpPr>
        <p:spPr>
          <a:xfrm>
            <a:off x="3370175" y="609325"/>
            <a:ext cx="5451600" cy="44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Modèle 4 : Capacité d'adaptation</a:t>
            </a:r>
            <a:endParaRPr b="1" sz="2800">
              <a:solidFill>
                <a:schemeClr val="dk1"/>
              </a:solidFill>
              <a:latin typeface="Philosopher"/>
              <a:ea typeface="Philosopher"/>
              <a:cs typeface="Philosopher"/>
              <a:sym typeface="Philosopher"/>
            </a:endParaRPr>
          </a:p>
        </p:txBody>
      </p:sp>
      <p:grpSp>
        <p:nvGrpSpPr>
          <p:cNvPr id="326" name="Google Shape;326;p31"/>
          <p:cNvGrpSpPr/>
          <p:nvPr/>
        </p:nvGrpSpPr>
        <p:grpSpPr>
          <a:xfrm>
            <a:off x="5470062" y="1167647"/>
            <a:ext cx="1251984" cy="358200"/>
            <a:chOff x="5470062" y="1167647"/>
            <a:chExt cx="1251984" cy="358200"/>
          </a:xfrm>
        </p:grpSpPr>
        <p:sp>
          <p:nvSpPr>
            <p:cNvPr id="327" name="Google Shape;327;p3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8" name="Google Shape;328;p3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9" name="Google Shape;329;p3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30" name="Google Shape;330;p31"/>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331" name="Google Shape;331;p31"/>
          <p:cNvSpPr txBox="1"/>
          <p:nvPr/>
        </p:nvSpPr>
        <p:spPr>
          <a:xfrm>
            <a:off x="1437475" y="1643163"/>
            <a:ext cx="9188100" cy="5886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Clr>
                <a:schemeClr val="dk1"/>
              </a:buClr>
              <a:buSzPts val="1100"/>
              <a:buFont typeface="Arial"/>
              <a:buNone/>
            </a:pPr>
            <a:r>
              <a:rPr b="1" lang="cs-CZ" sz="2300">
                <a:solidFill>
                  <a:schemeClr val="accent4"/>
                </a:solidFill>
                <a:latin typeface="Philosopher"/>
                <a:ea typeface="Philosopher"/>
                <a:cs typeface="Philosopher"/>
                <a:sym typeface="Philosopher"/>
              </a:rPr>
              <a:t>Objectif pédagogique </a:t>
            </a:r>
            <a:r>
              <a:rPr lang="cs-CZ" sz="2300">
                <a:solidFill>
                  <a:schemeClr val="dk1"/>
                </a:solidFill>
                <a:latin typeface="Philosopher"/>
                <a:ea typeface="Philosopher"/>
                <a:cs typeface="Philosopher"/>
                <a:sym typeface="Philosopher"/>
              </a:rPr>
              <a:t>: définir l'objectif d'apprentissage de la mini-leçon.</a:t>
            </a:r>
            <a:endParaRPr sz="23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300">
                <a:solidFill>
                  <a:schemeClr val="accent4"/>
                </a:solidFill>
                <a:latin typeface="Philosopher"/>
                <a:ea typeface="Philosopher"/>
                <a:cs typeface="Philosopher"/>
                <a:sym typeface="Philosopher"/>
              </a:rPr>
              <a:t>Modalités multiples </a:t>
            </a:r>
            <a:r>
              <a:rPr lang="cs-CZ" sz="2300">
                <a:solidFill>
                  <a:schemeClr val="dk1"/>
                </a:solidFill>
                <a:latin typeface="Philosopher"/>
                <a:ea typeface="Philosopher"/>
                <a:cs typeface="Philosopher"/>
                <a:sym typeface="Philosopher"/>
              </a:rPr>
              <a:t>: Inclure le contenu dans différents formats (texte, vidéo, audio) pour répondre aux différentes préférences d'apprentissage.</a:t>
            </a:r>
            <a:endParaRPr sz="23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300">
                <a:solidFill>
                  <a:schemeClr val="accent4"/>
                </a:solidFill>
                <a:latin typeface="Philosopher"/>
                <a:ea typeface="Philosopher"/>
                <a:cs typeface="Philosopher"/>
                <a:sym typeface="Philosopher"/>
              </a:rPr>
              <a:t>Options d'exploration </a:t>
            </a:r>
            <a:r>
              <a:rPr lang="cs-CZ" sz="2300">
                <a:solidFill>
                  <a:schemeClr val="dk1"/>
                </a:solidFill>
                <a:latin typeface="Philosopher"/>
                <a:ea typeface="Philosopher"/>
                <a:cs typeface="Philosopher"/>
                <a:sym typeface="Philosopher"/>
              </a:rPr>
              <a:t>: Proposez des ressources supplémentaires ou des activités facultatives aux apprenants qui souhaitent approfondir le sujet.</a:t>
            </a:r>
            <a:endParaRPr sz="23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300">
                <a:solidFill>
                  <a:schemeClr val="accent4"/>
                </a:solidFill>
                <a:latin typeface="Philosopher"/>
                <a:ea typeface="Philosopher"/>
                <a:cs typeface="Philosopher"/>
                <a:sym typeface="Philosopher"/>
              </a:rPr>
              <a:t>Personnalisation</a:t>
            </a:r>
            <a:r>
              <a:rPr lang="cs-CZ" sz="2300">
                <a:solidFill>
                  <a:schemeClr val="dk1"/>
                </a:solidFill>
                <a:latin typeface="Philosopher"/>
                <a:ea typeface="Philosopher"/>
                <a:cs typeface="Philosopher"/>
                <a:sym typeface="Philosopher"/>
              </a:rPr>
              <a:t> : Offrez aux apprenants la possibilité de choisir la manière dont ils abordent certaines parties de la leçon en fonction de leurs centres d'intérêt ou de leur style d'apprentissage.</a:t>
            </a:r>
            <a:endParaRPr sz="23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t/>
            </a:r>
            <a:endParaRPr b="1" sz="2300">
              <a:solidFill>
                <a:schemeClr val="accent4"/>
              </a:solidFill>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300">
              <a:solidFill>
                <a:schemeClr val="accent4"/>
              </a:solidFill>
              <a:latin typeface="Philosopher"/>
              <a:ea typeface="Philosopher"/>
              <a:cs typeface="Philosopher"/>
              <a:sym typeface="Philosopher"/>
            </a:endParaRPr>
          </a:p>
        </p:txBody>
      </p:sp>
      <p:pic>
        <p:nvPicPr>
          <p:cNvPr id="332" name="Google Shape;332;p31"/>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2"/>
          <p:cNvSpPr txBox="1"/>
          <p:nvPr/>
        </p:nvSpPr>
        <p:spPr>
          <a:xfrm>
            <a:off x="3897883" y="609318"/>
            <a:ext cx="4396200" cy="44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Modèle 5 : Clarté</a:t>
            </a:r>
            <a:endParaRPr b="1" sz="2800">
              <a:solidFill>
                <a:schemeClr val="dk1"/>
              </a:solidFill>
              <a:latin typeface="Philosopher"/>
              <a:ea typeface="Philosopher"/>
              <a:cs typeface="Philosopher"/>
              <a:sym typeface="Philosopher"/>
            </a:endParaRPr>
          </a:p>
        </p:txBody>
      </p:sp>
      <p:grpSp>
        <p:nvGrpSpPr>
          <p:cNvPr id="338" name="Google Shape;338;p32"/>
          <p:cNvGrpSpPr/>
          <p:nvPr/>
        </p:nvGrpSpPr>
        <p:grpSpPr>
          <a:xfrm>
            <a:off x="5470062" y="1167647"/>
            <a:ext cx="1251984" cy="358200"/>
            <a:chOff x="5470062" y="1167647"/>
            <a:chExt cx="1251984" cy="358200"/>
          </a:xfrm>
        </p:grpSpPr>
        <p:sp>
          <p:nvSpPr>
            <p:cNvPr id="339" name="Google Shape;339;p3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0" name="Google Shape;340;p3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1" name="Google Shape;341;p3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42" name="Google Shape;342;p32"/>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343" name="Google Shape;343;p32"/>
          <p:cNvSpPr txBox="1"/>
          <p:nvPr/>
        </p:nvSpPr>
        <p:spPr>
          <a:xfrm>
            <a:off x="281700" y="1643175"/>
            <a:ext cx="7210800" cy="5886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Clr>
                <a:schemeClr val="dk1"/>
              </a:buClr>
              <a:buSzPts val="1100"/>
              <a:buFont typeface="Arial"/>
              <a:buNone/>
            </a:pPr>
            <a:r>
              <a:rPr b="1" lang="cs-CZ" sz="2300">
                <a:solidFill>
                  <a:schemeClr val="accent4"/>
                </a:solidFill>
                <a:latin typeface="Philosopher"/>
                <a:ea typeface="Philosopher"/>
                <a:cs typeface="Philosopher"/>
                <a:sym typeface="Philosopher"/>
              </a:rPr>
              <a:t>Objectif pédagogique </a:t>
            </a:r>
            <a:r>
              <a:rPr lang="cs-CZ" sz="2300">
                <a:solidFill>
                  <a:schemeClr val="dk1"/>
                </a:solidFill>
                <a:latin typeface="Philosopher"/>
                <a:ea typeface="Philosopher"/>
                <a:cs typeface="Philosopher"/>
                <a:sym typeface="Philosopher"/>
              </a:rPr>
              <a:t>: formuler clairement le résultat d'apprentissage souhaité.</a:t>
            </a:r>
            <a:endParaRPr sz="23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300">
                <a:solidFill>
                  <a:schemeClr val="accent4"/>
                </a:solidFill>
                <a:latin typeface="Philosopher"/>
                <a:ea typeface="Philosopher"/>
                <a:cs typeface="Philosopher"/>
                <a:sym typeface="Philosopher"/>
              </a:rPr>
              <a:t>Simplicité </a:t>
            </a:r>
            <a:r>
              <a:rPr lang="cs-CZ" sz="2300">
                <a:solidFill>
                  <a:schemeClr val="dk1"/>
                </a:solidFill>
                <a:latin typeface="Philosopher"/>
                <a:ea typeface="Philosopher"/>
                <a:cs typeface="Philosopher"/>
                <a:sym typeface="Philosopher"/>
              </a:rPr>
              <a:t>: Présenter le contenu de manière claire et concise, en évitant le jargon ou la complexité inutile.</a:t>
            </a:r>
            <a:endParaRPr sz="23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300">
                <a:solidFill>
                  <a:schemeClr val="accent4"/>
                </a:solidFill>
                <a:latin typeface="Philosopher"/>
                <a:ea typeface="Philosopher"/>
                <a:cs typeface="Philosopher"/>
                <a:sym typeface="Philosopher"/>
              </a:rPr>
              <a:t>Aides visuelles </a:t>
            </a:r>
            <a:r>
              <a:rPr lang="cs-CZ" sz="2300">
                <a:solidFill>
                  <a:schemeClr val="dk1"/>
                </a:solidFill>
                <a:latin typeface="Philosopher"/>
                <a:ea typeface="Philosopher"/>
                <a:cs typeface="Philosopher"/>
                <a:sym typeface="Philosopher"/>
              </a:rPr>
              <a:t>: Incorporer des éléments visuels, tels que des diagrammes ou des infographies, pour illustrer les concepts clés.</a:t>
            </a:r>
            <a:endParaRPr sz="23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300">
                <a:solidFill>
                  <a:schemeClr val="accent4"/>
                </a:solidFill>
                <a:latin typeface="Philosopher"/>
                <a:ea typeface="Philosopher"/>
                <a:cs typeface="Philosopher"/>
                <a:sym typeface="Philosopher"/>
              </a:rPr>
              <a:t>Étape par étape </a:t>
            </a:r>
            <a:r>
              <a:rPr lang="cs-CZ" sz="2300">
                <a:solidFill>
                  <a:schemeClr val="dk1"/>
                </a:solidFill>
                <a:latin typeface="Philosopher"/>
                <a:ea typeface="Philosopher"/>
                <a:cs typeface="Philosopher"/>
                <a:sym typeface="Philosopher"/>
              </a:rPr>
              <a:t>: Décomposer les processus complexes en instructions étape par étape pour faciliter la compréhension.</a:t>
            </a:r>
            <a:endParaRPr sz="23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t/>
            </a:r>
            <a:endParaRPr b="1" sz="2300">
              <a:solidFill>
                <a:schemeClr val="accent4"/>
              </a:solidFill>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300">
              <a:solidFill>
                <a:schemeClr val="accent4"/>
              </a:solidFill>
              <a:latin typeface="Philosopher"/>
              <a:ea typeface="Philosopher"/>
              <a:cs typeface="Philosopher"/>
              <a:sym typeface="Philosopher"/>
            </a:endParaRPr>
          </a:p>
        </p:txBody>
      </p:sp>
      <p:pic>
        <p:nvPicPr>
          <p:cNvPr id="344" name="Google Shape;344;p32"/>
          <p:cNvPicPr preferRelativeResize="0"/>
          <p:nvPr/>
        </p:nvPicPr>
        <p:blipFill>
          <a:blip r:embed="rId4">
            <a:alphaModFix/>
          </a:blip>
          <a:stretch>
            <a:fillRect/>
          </a:stretch>
        </p:blipFill>
        <p:spPr>
          <a:xfrm>
            <a:off x="7372300" y="1540900"/>
            <a:ext cx="4610500" cy="4610500"/>
          </a:xfrm>
          <a:prstGeom prst="rect">
            <a:avLst/>
          </a:prstGeom>
          <a:noFill/>
          <a:ln>
            <a:noFill/>
          </a:ln>
        </p:spPr>
      </p:pic>
      <p:pic>
        <p:nvPicPr>
          <p:cNvPr id="345" name="Google Shape;345;p32"/>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33"/>
          <p:cNvPicPr preferRelativeResize="0"/>
          <p:nvPr/>
        </p:nvPicPr>
        <p:blipFill rotWithShape="1">
          <a:blip r:embed="rId3">
            <a:alphaModFix amt="16000"/>
          </a:blip>
          <a:srcRect b="0" l="0" r="0" t="19120"/>
          <a:stretch/>
        </p:blipFill>
        <p:spPr>
          <a:xfrm>
            <a:off x="0" y="0"/>
            <a:ext cx="12192000" cy="6857999"/>
          </a:xfrm>
          <a:prstGeom prst="rect">
            <a:avLst/>
          </a:prstGeom>
          <a:noFill/>
          <a:ln>
            <a:noFill/>
          </a:ln>
        </p:spPr>
      </p:pic>
      <p:sp>
        <p:nvSpPr>
          <p:cNvPr id="351" name="Google Shape;351;p33"/>
          <p:cNvSpPr txBox="1"/>
          <p:nvPr/>
        </p:nvSpPr>
        <p:spPr>
          <a:xfrm>
            <a:off x="3897883" y="609318"/>
            <a:ext cx="4396200" cy="44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Modèle 6 : Évaluation</a:t>
            </a:r>
            <a:endParaRPr b="1" sz="2800">
              <a:solidFill>
                <a:schemeClr val="dk1"/>
              </a:solidFill>
              <a:latin typeface="Philosopher"/>
              <a:ea typeface="Philosopher"/>
              <a:cs typeface="Philosopher"/>
              <a:sym typeface="Philosopher"/>
            </a:endParaRPr>
          </a:p>
        </p:txBody>
      </p:sp>
      <p:grpSp>
        <p:nvGrpSpPr>
          <p:cNvPr id="352" name="Google Shape;352;p33"/>
          <p:cNvGrpSpPr/>
          <p:nvPr/>
        </p:nvGrpSpPr>
        <p:grpSpPr>
          <a:xfrm>
            <a:off x="5470062" y="1167647"/>
            <a:ext cx="1251984" cy="358200"/>
            <a:chOff x="5470062" y="1167647"/>
            <a:chExt cx="1251984" cy="358200"/>
          </a:xfrm>
        </p:grpSpPr>
        <p:sp>
          <p:nvSpPr>
            <p:cNvPr id="353" name="Google Shape;353;p3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4" name="Google Shape;354;p3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5" name="Google Shape;355;p3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56" name="Google Shape;356;p33"/>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357" name="Google Shape;357;p33"/>
          <p:cNvSpPr txBox="1"/>
          <p:nvPr/>
        </p:nvSpPr>
        <p:spPr>
          <a:xfrm>
            <a:off x="1304225" y="1643175"/>
            <a:ext cx="9583500" cy="4665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Clr>
                <a:schemeClr val="dk1"/>
              </a:buClr>
              <a:buSzPts val="1100"/>
              <a:buFont typeface="Arial"/>
              <a:buNone/>
            </a:pPr>
            <a:r>
              <a:rPr b="1" lang="cs-CZ" sz="2300">
                <a:solidFill>
                  <a:schemeClr val="accent4"/>
                </a:solidFill>
                <a:latin typeface="Philosopher"/>
                <a:ea typeface="Philosopher"/>
                <a:cs typeface="Philosopher"/>
                <a:sym typeface="Philosopher"/>
              </a:rPr>
              <a:t>Objectif pédagogique </a:t>
            </a:r>
            <a:r>
              <a:rPr lang="cs-CZ" sz="2300">
                <a:solidFill>
                  <a:schemeClr val="dk1"/>
                </a:solidFill>
                <a:latin typeface="Philosopher"/>
                <a:ea typeface="Philosopher"/>
                <a:cs typeface="Philosopher"/>
                <a:sym typeface="Philosopher"/>
              </a:rPr>
              <a:t>: énoncer l'objectif d'apprentissage de la mini-leçon.</a:t>
            </a:r>
            <a:endParaRPr sz="23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300">
                <a:solidFill>
                  <a:schemeClr val="accent4"/>
                </a:solidFill>
                <a:latin typeface="Philosopher"/>
                <a:ea typeface="Philosopher"/>
                <a:cs typeface="Philosopher"/>
                <a:sym typeface="Philosopher"/>
              </a:rPr>
              <a:t>Tâche d'application</a:t>
            </a:r>
            <a:r>
              <a:rPr lang="cs-CZ" sz="2300">
                <a:solidFill>
                  <a:schemeClr val="dk1"/>
                </a:solidFill>
                <a:latin typeface="Philosopher"/>
                <a:ea typeface="Philosopher"/>
                <a:cs typeface="Philosopher"/>
                <a:sym typeface="Philosopher"/>
              </a:rPr>
              <a:t> : Concevoir une tâche d'application qui demande aux apprenants d'appliquer les concepts de la leçon à un scénario spécifique.</a:t>
            </a:r>
            <a:endParaRPr sz="23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300">
                <a:solidFill>
                  <a:schemeClr val="accent4"/>
                </a:solidFill>
                <a:latin typeface="Philosopher"/>
                <a:ea typeface="Philosopher"/>
                <a:cs typeface="Philosopher"/>
                <a:sym typeface="Philosopher"/>
              </a:rPr>
              <a:t>Rubrique ou critères</a:t>
            </a:r>
            <a:r>
              <a:rPr lang="cs-CZ" sz="2300">
                <a:solidFill>
                  <a:schemeClr val="dk1"/>
                </a:solidFill>
                <a:latin typeface="Philosopher"/>
                <a:ea typeface="Philosopher"/>
                <a:cs typeface="Philosopher"/>
                <a:sym typeface="Philosopher"/>
              </a:rPr>
              <a:t> : Fournir des critères d'évaluation clairs pour la tâche d'application, en expliquant comment les apprenants seront évalués.</a:t>
            </a:r>
            <a:endParaRPr sz="23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300">
                <a:solidFill>
                  <a:schemeClr val="accent4"/>
                </a:solidFill>
                <a:latin typeface="Philosopher"/>
                <a:ea typeface="Philosopher"/>
                <a:cs typeface="Philosopher"/>
                <a:sym typeface="Philosopher"/>
              </a:rPr>
              <a:t>Réflexion </a:t>
            </a:r>
            <a:r>
              <a:rPr lang="cs-CZ" sz="2300">
                <a:solidFill>
                  <a:schemeClr val="dk1"/>
                </a:solidFill>
                <a:latin typeface="Philosopher"/>
                <a:ea typeface="Philosopher"/>
                <a:cs typeface="Philosopher"/>
                <a:sym typeface="Philosopher"/>
              </a:rPr>
              <a:t>: Inclure un élément de réflexion où les apprenants discutent de ce qu'ils ont appris de l'expérience d'évaluation.</a:t>
            </a:r>
            <a:endParaRPr sz="23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t/>
            </a:r>
            <a:endParaRPr b="1" sz="2300">
              <a:solidFill>
                <a:schemeClr val="accent4"/>
              </a:solidFill>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300">
              <a:solidFill>
                <a:schemeClr val="accent4"/>
              </a:solidFill>
              <a:latin typeface="Philosopher"/>
              <a:ea typeface="Philosopher"/>
              <a:cs typeface="Philosopher"/>
              <a:sym typeface="Philosopher"/>
            </a:endParaRPr>
          </a:p>
        </p:txBody>
      </p:sp>
      <p:pic>
        <p:nvPicPr>
          <p:cNvPr id="358" name="Google Shape;358;p33"/>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34"/>
          <p:cNvPicPr preferRelativeResize="0"/>
          <p:nvPr/>
        </p:nvPicPr>
        <p:blipFill rotWithShape="1">
          <a:blip r:embed="rId3">
            <a:alphaModFix/>
          </a:blip>
          <a:srcRect b="1100" l="-301" r="49994" t="-1100"/>
          <a:stretch/>
        </p:blipFill>
        <p:spPr>
          <a:xfrm>
            <a:off x="0" y="2159725"/>
            <a:ext cx="5807273" cy="4698275"/>
          </a:xfrm>
          <a:prstGeom prst="rect">
            <a:avLst/>
          </a:prstGeom>
          <a:noFill/>
          <a:ln>
            <a:noFill/>
          </a:ln>
        </p:spPr>
      </p:pic>
      <p:sp>
        <p:nvSpPr>
          <p:cNvPr id="364" name="Google Shape;364;p34"/>
          <p:cNvSpPr txBox="1"/>
          <p:nvPr/>
        </p:nvSpPr>
        <p:spPr>
          <a:xfrm>
            <a:off x="3897883" y="609318"/>
            <a:ext cx="4396200" cy="44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Modèle 7 : Motivation</a:t>
            </a:r>
            <a:endParaRPr b="1" sz="2800">
              <a:solidFill>
                <a:schemeClr val="dk1"/>
              </a:solidFill>
              <a:latin typeface="Philosopher"/>
              <a:ea typeface="Philosopher"/>
              <a:cs typeface="Philosopher"/>
              <a:sym typeface="Philosopher"/>
            </a:endParaRPr>
          </a:p>
        </p:txBody>
      </p:sp>
      <p:grpSp>
        <p:nvGrpSpPr>
          <p:cNvPr id="365" name="Google Shape;365;p34"/>
          <p:cNvGrpSpPr/>
          <p:nvPr/>
        </p:nvGrpSpPr>
        <p:grpSpPr>
          <a:xfrm>
            <a:off x="5470062" y="1167647"/>
            <a:ext cx="1251984" cy="358200"/>
            <a:chOff x="5470062" y="1167647"/>
            <a:chExt cx="1251984" cy="358200"/>
          </a:xfrm>
        </p:grpSpPr>
        <p:sp>
          <p:nvSpPr>
            <p:cNvPr id="366" name="Google Shape;366;p3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7" name="Google Shape;367;p3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8" name="Google Shape;368;p3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69" name="Google Shape;369;p34"/>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370" name="Google Shape;370;p34"/>
          <p:cNvSpPr txBox="1"/>
          <p:nvPr/>
        </p:nvSpPr>
        <p:spPr>
          <a:xfrm>
            <a:off x="5366400" y="1643175"/>
            <a:ext cx="6825600" cy="6066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Clr>
                <a:schemeClr val="dk1"/>
              </a:buClr>
              <a:buSzPts val="1100"/>
              <a:buFont typeface="Arial"/>
              <a:buNone/>
            </a:pPr>
            <a:r>
              <a:rPr b="1" lang="cs-CZ" sz="2200">
                <a:solidFill>
                  <a:schemeClr val="accent4"/>
                </a:solidFill>
                <a:latin typeface="Philosopher"/>
                <a:ea typeface="Philosopher"/>
                <a:cs typeface="Philosopher"/>
                <a:sym typeface="Philosopher"/>
              </a:rPr>
              <a:t>Objectif pédagogique </a:t>
            </a:r>
            <a:r>
              <a:rPr lang="cs-CZ" sz="2200">
                <a:solidFill>
                  <a:schemeClr val="dk1"/>
                </a:solidFill>
                <a:latin typeface="Philosopher"/>
                <a:ea typeface="Philosopher"/>
                <a:cs typeface="Philosopher"/>
                <a:sym typeface="Philosopher"/>
              </a:rPr>
              <a:t>: décrire le résultat d'apprentissage attendu de la mini-leçon.</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200">
                <a:solidFill>
                  <a:schemeClr val="accent4"/>
                </a:solidFill>
                <a:latin typeface="Philosopher"/>
                <a:ea typeface="Philosopher"/>
                <a:cs typeface="Philosopher"/>
                <a:sym typeface="Philosopher"/>
              </a:rPr>
              <a:t>Raconter une histoire </a:t>
            </a:r>
            <a:r>
              <a:rPr lang="cs-CZ" sz="2200">
                <a:solidFill>
                  <a:schemeClr val="dk1"/>
                </a:solidFill>
                <a:latin typeface="Philosopher"/>
                <a:ea typeface="Philosopher"/>
                <a:cs typeface="Philosopher"/>
                <a:sym typeface="Philosopher"/>
              </a:rPr>
              <a:t>: Commencez par une histoire ou un récit convaincant en rapport avec le contenu de la leçon.</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200">
                <a:solidFill>
                  <a:schemeClr val="accent4"/>
                </a:solidFill>
                <a:latin typeface="Philosopher"/>
                <a:ea typeface="Philosopher"/>
                <a:cs typeface="Philosopher"/>
                <a:sym typeface="Philosopher"/>
              </a:rPr>
              <a:t>Engagement visuel</a:t>
            </a:r>
            <a:r>
              <a:rPr lang="cs-CZ" sz="2200">
                <a:solidFill>
                  <a:schemeClr val="dk1"/>
                </a:solidFill>
                <a:latin typeface="Philosopher"/>
                <a:ea typeface="Philosopher"/>
                <a:cs typeface="Philosopher"/>
                <a:sym typeface="Philosopher"/>
              </a:rPr>
              <a:t> : Incorporez des éléments visuels et multimédias qui renforcent le lien émotionnel avec le sujet.</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200">
                <a:solidFill>
                  <a:schemeClr val="accent4"/>
                </a:solidFill>
                <a:latin typeface="Philosopher"/>
                <a:ea typeface="Philosopher"/>
                <a:cs typeface="Philosopher"/>
                <a:sym typeface="Philosopher"/>
              </a:rPr>
              <a:t>Appel à l'action </a:t>
            </a:r>
            <a:r>
              <a:rPr lang="cs-CZ" sz="2200">
                <a:solidFill>
                  <a:schemeClr val="dk1"/>
                </a:solidFill>
                <a:latin typeface="Philosopher"/>
                <a:ea typeface="Philosopher"/>
                <a:cs typeface="Philosopher"/>
                <a:sym typeface="Philosopher"/>
              </a:rPr>
              <a:t>: Concluez par un appel à l'action stimulant qui encourage les apprenants à mettre en pratique ce qu'ils ont appris.</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t/>
            </a:r>
            <a:endParaRPr b="1" sz="2200">
              <a:solidFill>
                <a:schemeClr val="accent4"/>
              </a:solidFill>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200">
              <a:solidFill>
                <a:schemeClr val="accent4"/>
              </a:solidFill>
              <a:latin typeface="Philosopher"/>
              <a:ea typeface="Philosopher"/>
              <a:cs typeface="Philosopher"/>
              <a:sym typeface="Philosopher"/>
            </a:endParaRPr>
          </a:p>
        </p:txBody>
      </p:sp>
      <p:pic>
        <p:nvPicPr>
          <p:cNvPr id="371" name="Google Shape;371;p34"/>
          <p:cNvPicPr preferRelativeResize="0"/>
          <p:nvPr/>
        </p:nvPicPr>
        <p:blipFill>
          <a:blip r:embed="rId5">
            <a:alphaModFix/>
          </a:blip>
          <a:stretch>
            <a:fillRect/>
          </a:stretch>
        </p:blipFill>
        <p:spPr>
          <a:xfrm>
            <a:off x="141375" y="128250"/>
            <a:ext cx="1851249" cy="38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35"/>
          <p:cNvPicPr preferRelativeResize="0"/>
          <p:nvPr/>
        </p:nvPicPr>
        <p:blipFill rotWithShape="1">
          <a:blip r:embed="rId3">
            <a:alphaModFix/>
          </a:blip>
          <a:srcRect b="3428" l="0" r="4516" t="0"/>
          <a:stretch/>
        </p:blipFill>
        <p:spPr>
          <a:xfrm>
            <a:off x="5709100" y="1965700"/>
            <a:ext cx="6450024" cy="4892301"/>
          </a:xfrm>
          <a:prstGeom prst="rect">
            <a:avLst/>
          </a:prstGeom>
          <a:noFill/>
          <a:ln>
            <a:noFill/>
          </a:ln>
        </p:spPr>
      </p:pic>
      <p:sp>
        <p:nvSpPr>
          <p:cNvPr id="377" name="Google Shape;377;p35"/>
          <p:cNvSpPr txBox="1"/>
          <p:nvPr/>
        </p:nvSpPr>
        <p:spPr>
          <a:xfrm>
            <a:off x="3897958" y="337518"/>
            <a:ext cx="4396200" cy="44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Modèle 8 : Collaboration</a:t>
            </a:r>
            <a:endParaRPr b="1" sz="2800">
              <a:solidFill>
                <a:schemeClr val="dk1"/>
              </a:solidFill>
              <a:latin typeface="Philosopher"/>
              <a:ea typeface="Philosopher"/>
              <a:cs typeface="Philosopher"/>
              <a:sym typeface="Philosopher"/>
            </a:endParaRPr>
          </a:p>
        </p:txBody>
      </p:sp>
      <p:grpSp>
        <p:nvGrpSpPr>
          <p:cNvPr id="378" name="Google Shape;378;p35"/>
          <p:cNvGrpSpPr/>
          <p:nvPr/>
        </p:nvGrpSpPr>
        <p:grpSpPr>
          <a:xfrm>
            <a:off x="5470062" y="939047"/>
            <a:ext cx="1251984" cy="358200"/>
            <a:chOff x="5470062" y="1167647"/>
            <a:chExt cx="1251984" cy="358200"/>
          </a:xfrm>
        </p:grpSpPr>
        <p:sp>
          <p:nvSpPr>
            <p:cNvPr id="379" name="Google Shape;379;p3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0" name="Google Shape;380;p3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1" name="Google Shape;381;p3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82" name="Google Shape;382;p35"/>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383" name="Google Shape;383;p35"/>
          <p:cNvSpPr txBox="1"/>
          <p:nvPr/>
        </p:nvSpPr>
        <p:spPr>
          <a:xfrm>
            <a:off x="414900" y="1218625"/>
            <a:ext cx="5594100" cy="6210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Clr>
                <a:schemeClr val="dk1"/>
              </a:buClr>
              <a:buSzPts val="1100"/>
              <a:buFont typeface="Arial"/>
              <a:buNone/>
            </a:pPr>
            <a:r>
              <a:rPr b="1" lang="cs-CZ" sz="2100">
                <a:solidFill>
                  <a:schemeClr val="accent4"/>
                </a:solidFill>
                <a:latin typeface="Philosopher"/>
                <a:ea typeface="Philosopher"/>
                <a:cs typeface="Philosopher"/>
                <a:sym typeface="Philosopher"/>
              </a:rPr>
              <a:t>Objectif pédagogique </a:t>
            </a:r>
            <a:r>
              <a:rPr lang="cs-CZ" sz="2100">
                <a:solidFill>
                  <a:schemeClr val="dk1"/>
                </a:solidFill>
                <a:latin typeface="Philosopher"/>
                <a:ea typeface="Philosopher"/>
                <a:cs typeface="Philosopher"/>
                <a:sym typeface="Philosopher"/>
              </a:rPr>
              <a:t>: définir l'objectif d'apprentissage spécifique de la mini-leçon.</a:t>
            </a:r>
            <a:endParaRPr sz="21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100">
                <a:solidFill>
                  <a:schemeClr val="accent4"/>
                </a:solidFill>
                <a:latin typeface="Philosopher"/>
                <a:ea typeface="Philosopher"/>
                <a:cs typeface="Philosopher"/>
                <a:sym typeface="Philosopher"/>
              </a:rPr>
              <a:t>Tâche de groupe </a:t>
            </a:r>
            <a:r>
              <a:rPr lang="cs-CZ" sz="2100">
                <a:solidFill>
                  <a:schemeClr val="dk1"/>
                </a:solidFill>
                <a:latin typeface="Philosopher"/>
                <a:ea typeface="Philosopher"/>
                <a:cs typeface="Philosopher"/>
                <a:sym typeface="Philosopher"/>
              </a:rPr>
              <a:t>: Inclure une tâche collaborative qui demande aux apprenants de travailler ensemble pour résoudre un problème, trouver des idées ou analyser un cas.</a:t>
            </a:r>
            <a:endParaRPr sz="21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100">
                <a:solidFill>
                  <a:schemeClr val="accent4"/>
                </a:solidFill>
                <a:latin typeface="Philosopher"/>
                <a:ea typeface="Philosopher"/>
                <a:cs typeface="Philosopher"/>
                <a:sym typeface="Philosopher"/>
              </a:rPr>
              <a:t>Tableau de discussion </a:t>
            </a:r>
            <a:r>
              <a:rPr lang="cs-CZ" sz="2100">
                <a:solidFill>
                  <a:schemeClr val="dk1"/>
                </a:solidFill>
                <a:latin typeface="Philosopher"/>
                <a:ea typeface="Philosopher"/>
                <a:cs typeface="Philosopher"/>
                <a:sym typeface="Philosopher"/>
              </a:rPr>
              <a:t>: Fournir un espace virtuel pour que les apprenants puissent discuter et partager leur travail collaboratif.</a:t>
            </a:r>
            <a:endParaRPr sz="21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100">
                <a:solidFill>
                  <a:schemeClr val="accent4"/>
                </a:solidFill>
                <a:latin typeface="Philosopher"/>
                <a:ea typeface="Philosopher"/>
                <a:cs typeface="Philosopher"/>
                <a:sym typeface="Philosopher"/>
              </a:rPr>
              <a:t>Réflexion </a:t>
            </a:r>
            <a:r>
              <a:rPr lang="cs-CZ" sz="2100">
                <a:solidFill>
                  <a:schemeClr val="dk1"/>
                </a:solidFill>
                <a:latin typeface="Philosopher"/>
                <a:ea typeface="Philosopher"/>
                <a:cs typeface="Philosopher"/>
                <a:sym typeface="Philosopher"/>
              </a:rPr>
              <a:t>: Inclure une section de réflexion où les apprenants peuvent discuter des avantages et des défis du travail collaboratif.</a:t>
            </a:r>
            <a:endParaRPr sz="21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t/>
            </a:r>
            <a:endParaRPr b="1" sz="2100">
              <a:solidFill>
                <a:schemeClr val="accent4"/>
              </a:solidFill>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100">
              <a:solidFill>
                <a:schemeClr val="accent4"/>
              </a:solidFill>
              <a:latin typeface="Philosopher"/>
              <a:ea typeface="Philosopher"/>
              <a:cs typeface="Philosopher"/>
              <a:sym typeface="Philosopher"/>
            </a:endParaRPr>
          </a:p>
        </p:txBody>
      </p:sp>
      <p:pic>
        <p:nvPicPr>
          <p:cNvPr id="384" name="Google Shape;384;p35"/>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6"/>
          <p:cNvSpPr/>
          <p:nvPr/>
        </p:nvSpPr>
        <p:spPr>
          <a:xfrm>
            <a:off x="3824064" y="1076946"/>
            <a:ext cx="4543871" cy="470410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390" name="Google Shape;390;p36"/>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391" name="Google Shape;391;p36"/>
          <p:cNvSpPr txBox="1"/>
          <p:nvPr/>
        </p:nvSpPr>
        <p:spPr>
          <a:xfrm>
            <a:off x="5464654" y="1678900"/>
            <a:ext cx="1262700" cy="36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cs-CZ" sz="1800">
                <a:solidFill>
                  <a:schemeClr val="dk1"/>
                </a:solidFill>
                <a:latin typeface="Philosopher"/>
                <a:ea typeface="Philosopher"/>
                <a:cs typeface="Philosopher"/>
                <a:sym typeface="Philosopher"/>
              </a:rPr>
              <a:t>Session 3: </a:t>
            </a:r>
            <a:endParaRPr b="1" sz="1800">
              <a:solidFill>
                <a:schemeClr val="dk1"/>
              </a:solidFill>
              <a:latin typeface="Philosopher"/>
              <a:ea typeface="Philosopher"/>
              <a:cs typeface="Philosopher"/>
              <a:sym typeface="Philosopher"/>
            </a:endParaRPr>
          </a:p>
        </p:txBody>
      </p:sp>
      <p:sp>
        <p:nvSpPr>
          <p:cNvPr id="392" name="Google Shape;392;p36"/>
          <p:cNvSpPr txBox="1"/>
          <p:nvPr/>
        </p:nvSpPr>
        <p:spPr>
          <a:xfrm>
            <a:off x="3824077" y="4787783"/>
            <a:ext cx="45438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Communication et interaction</a:t>
            </a:r>
            <a:endParaRPr b="0" i="0" sz="2000" u="none" cap="none" strike="noStrike">
              <a:solidFill>
                <a:schemeClr val="dk1"/>
              </a:solidFill>
              <a:latin typeface="Roboto"/>
              <a:ea typeface="Roboto"/>
              <a:cs typeface="Roboto"/>
              <a:sym typeface="Roboto"/>
            </a:endParaRPr>
          </a:p>
        </p:txBody>
      </p:sp>
      <p:pic>
        <p:nvPicPr>
          <p:cNvPr id="393" name="Google Shape;393;p36"/>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37"/>
          <p:cNvSpPr txBox="1"/>
          <p:nvPr/>
        </p:nvSpPr>
        <p:spPr>
          <a:xfrm>
            <a:off x="3897906" y="603289"/>
            <a:ext cx="43962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Récapitulation de la session précédente</a:t>
            </a:r>
            <a:endParaRPr b="1" i="0" sz="2800" u="none" cap="none" strike="noStrike">
              <a:solidFill>
                <a:schemeClr val="dk1"/>
              </a:solidFill>
              <a:latin typeface="Philosopher"/>
              <a:ea typeface="Philosopher"/>
              <a:cs typeface="Philosopher"/>
              <a:sym typeface="Philosopher"/>
            </a:endParaRPr>
          </a:p>
        </p:txBody>
      </p:sp>
      <p:grpSp>
        <p:nvGrpSpPr>
          <p:cNvPr id="399" name="Google Shape;399;p37"/>
          <p:cNvGrpSpPr/>
          <p:nvPr/>
        </p:nvGrpSpPr>
        <p:grpSpPr>
          <a:xfrm>
            <a:off x="5470012" y="1360322"/>
            <a:ext cx="1251984" cy="358200"/>
            <a:chOff x="5470062" y="1167647"/>
            <a:chExt cx="1251984" cy="358200"/>
          </a:xfrm>
        </p:grpSpPr>
        <p:sp>
          <p:nvSpPr>
            <p:cNvPr id="400" name="Google Shape;400;p3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1" name="Google Shape;401;p3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2" name="Google Shape;402;p3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03" name="Google Shape;403;p37"/>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404" name="Google Shape;404;p37"/>
          <p:cNvSpPr txBox="1"/>
          <p:nvPr/>
        </p:nvSpPr>
        <p:spPr>
          <a:xfrm>
            <a:off x="3091750" y="2421588"/>
            <a:ext cx="8406900" cy="1246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cs-CZ" sz="3000">
                <a:latin typeface="Philosopher"/>
                <a:ea typeface="Philosopher"/>
                <a:cs typeface="Philosopher"/>
                <a:sym typeface="Philosopher"/>
              </a:rPr>
              <a:t>Principes pour des expériences d'apprentissage attrayantes ;</a:t>
            </a:r>
            <a:endParaRPr sz="3000">
              <a:latin typeface="Philosopher"/>
              <a:ea typeface="Philosopher"/>
              <a:cs typeface="Philosopher"/>
              <a:sym typeface="Philosopher"/>
            </a:endParaRPr>
          </a:p>
        </p:txBody>
      </p:sp>
      <p:sp>
        <p:nvSpPr>
          <p:cNvPr id="405" name="Google Shape;405;p37"/>
          <p:cNvSpPr/>
          <p:nvPr/>
        </p:nvSpPr>
        <p:spPr>
          <a:xfrm>
            <a:off x="702614" y="1651824"/>
            <a:ext cx="2202877" cy="2093651"/>
          </a:xfrm>
          <a:custGeom>
            <a:rect b="b" l="l" r="r" t="t"/>
            <a:pathLst>
              <a:path extrusionOk="0" h="2093651" w="2202877">
                <a:moveTo>
                  <a:pt x="0" y="0"/>
                </a:moveTo>
                <a:lnTo>
                  <a:pt x="2202876" y="0"/>
                </a:lnTo>
                <a:lnTo>
                  <a:pt x="2202876" y="2093651"/>
                </a:lnTo>
                <a:lnTo>
                  <a:pt x="0" y="2093651"/>
                </a:lnTo>
                <a:lnTo>
                  <a:pt x="0" y="0"/>
                </a:lnTo>
                <a:close/>
              </a:path>
            </a:pathLst>
          </a:custGeom>
          <a:blipFill rotWithShape="1">
            <a:blip r:embed="rId4">
              <a:alphaModFix/>
            </a:blip>
            <a:stretch>
              <a:fillRect b="0" l="0" r="0" t="0"/>
            </a:stretch>
          </a:blipFill>
          <a:ln>
            <a:noFill/>
          </a:ln>
        </p:spPr>
      </p:sp>
      <p:sp>
        <p:nvSpPr>
          <p:cNvPr id="406" name="Google Shape;406;p37"/>
          <p:cNvSpPr txBox="1"/>
          <p:nvPr/>
        </p:nvSpPr>
        <p:spPr>
          <a:xfrm>
            <a:off x="1020600" y="4425600"/>
            <a:ext cx="7273500" cy="11775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cs-CZ" sz="3000">
                <a:solidFill>
                  <a:schemeClr val="dk1"/>
                </a:solidFill>
                <a:latin typeface="Philosopher"/>
                <a:ea typeface="Philosopher"/>
                <a:cs typeface="Philosopher"/>
                <a:sym typeface="Philosopher"/>
              </a:rPr>
              <a:t>Les bases d'une communication efficace et de stratégies d'interaction.</a:t>
            </a:r>
            <a:endParaRPr sz="3000">
              <a:solidFill>
                <a:schemeClr val="dk1"/>
              </a:solidFill>
              <a:latin typeface="Philosopher"/>
              <a:ea typeface="Philosopher"/>
              <a:cs typeface="Philosopher"/>
              <a:sym typeface="Philosopher"/>
            </a:endParaRPr>
          </a:p>
        </p:txBody>
      </p:sp>
      <p:pic>
        <p:nvPicPr>
          <p:cNvPr id="407" name="Google Shape;407;p37"/>
          <p:cNvPicPr preferRelativeResize="0"/>
          <p:nvPr/>
        </p:nvPicPr>
        <p:blipFill>
          <a:blip r:embed="rId5">
            <a:alphaModFix/>
          </a:blip>
          <a:stretch>
            <a:fillRect/>
          </a:stretch>
        </p:blipFill>
        <p:spPr>
          <a:xfrm>
            <a:off x="8322075" y="3745475"/>
            <a:ext cx="2437675" cy="2446475"/>
          </a:xfrm>
          <a:prstGeom prst="rect">
            <a:avLst/>
          </a:prstGeom>
          <a:noFill/>
          <a:ln>
            <a:noFill/>
          </a:ln>
        </p:spPr>
      </p:pic>
      <p:pic>
        <p:nvPicPr>
          <p:cNvPr id="408" name="Google Shape;408;p37"/>
          <p:cNvPicPr preferRelativeResize="0"/>
          <p:nvPr/>
        </p:nvPicPr>
        <p:blipFill>
          <a:blip r:embed="rId6">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8"/>
          <p:cNvSpPr txBox="1"/>
          <p:nvPr/>
        </p:nvSpPr>
        <p:spPr>
          <a:xfrm>
            <a:off x="3457200" y="208363"/>
            <a:ext cx="5277600" cy="80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Stratégies de communication dans l'éducation numérique</a:t>
            </a:r>
            <a:endParaRPr b="1" i="0" sz="2800" u="none" cap="none" strike="noStrike">
              <a:solidFill>
                <a:schemeClr val="dk1"/>
              </a:solidFill>
              <a:latin typeface="Philosopher"/>
              <a:ea typeface="Philosopher"/>
              <a:cs typeface="Philosopher"/>
              <a:sym typeface="Philosopher"/>
            </a:endParaRPr>
          </a:p>
        </p:txBody>
      </p:sp>
      <p:grpSp>
        <p:nvGrpSpPr>
          <p:cNvPr id="414" name="Google Shape;414;p38"/>
          <p:cNvGrpSpPr/>
          <p:nvPr/>
        </p:nvGrpSpPr>
        <p:grpSpPr>
          <a:xfrm>
            <a:off x="5470048" y="1119045"/>
            <a:ext cx="1251876" cy="358096"/>
            <a:chOff x="5470062" y="1167647"/>
            <a:chExt cx="1251876" cy="358096"/>
          </a:xfrm>
        </p:grpSpPr>
        <p:sp>
          <p:nvSpPr>
            <p:cNvPr id="415" name="Google Shape;415;p38"/>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6" name="Google Shape;416;p38"/>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7" name="Google Shape;417;p38"/>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18" name="Google Shape;418;p38"/>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419" name="Google Shape;419;p38"/>
          <p:cNvSpPr txBox="1"/>
          <p:nvPr/>
        </p:nvSpPr>
        <p:spPr>
          <a:xfrm>
            <a:off x="390900" y="1739363"/>
            <a:ext cx="5705100" cy="4145700"/>
          </a:xfrm>
          <a:prstGeom prst="rect">
            <a:avLst/>
          </a:prstGeom>
          <a:noFill/>
          <a:ln>
            <a:noFill/>
          </a:ln>
        </p:spPr>
        <p:txBody>
          <a:bodyPr anchorCtr="0" anchor="t" bIns="45700" lIns="91425" spcFirstLastPara="1" rIns="91425" wrap="square" tIns="45700">
            <a:spAutoFit/>
          </a:bodyPr>
          <a:lstStyle/>
          <a:p>
            <a:pPr indent="-387350" lvl="0" marL="457200" rtl="0" algn="l">
              <a:lnSpc>
                <a:spcPct val="115000"/>
              </a:lnSpc>
              <a:spcBef>
                <a:spcPts val="1000"/>
              </a:spcBef>
              <a:spcAft>
                <a:spcPts val="0"/>
              </a:spcAft>
              <a:buSzPts val="2500"/>
              <a:buFont typeface="Philosopher"/>
              <a:buAutoNum type="arabicPeriod"/>
            </a:pPr>
            <a:r>
              <a:rPr b="1" lang="cs-CZ" sz="2500">
                <a:latin typeface="Philosopher"/>
                <a:ea typeface="Philosopher"/>
                <a:cs typeface="Philosopher"/>
                <a:sym typeface="Philosopher"/>
              </a:rPr>
              <a:t>Des instructions claires : </a:t>
            </a:r>
            <a:r>
              <a:rPr lang="cs-CZ" sz="2500">
                <a:latin typeface="Philosopher"/>
                <a:ea typeface="Philosopher"/>
                <a:cs typeface="Philosopher"/>
                <a:sym typeface="Philosopher"/>
              </a:rPr>
              <a:t>L'importance de fournir des instructions claires et concises pour les activités d'apprentissage ;</a:t>
            </a:r>
            <a:endParaRPr sz="2500">
              <a:latin typeface="Philosopher"/>
              <a:ea typeface="Philosopher"/>
              <a:cs typeface="Philosopher"/>
              <a:sym typeface="Philosopher"/>
            </a:endParaRPr>
          </a:p>
          <a:p>
            <a:pPr indent="-387350" lvl="0" marL="457200" rtl="0" algn="l">
              <a:lnSpc>
                <a:spcPct val="115000"/>
              </a:lnSpc>
              <a:spcBef>
                <a:spcPts val="1000"/>
              </a:spcBef>
              <a:spcAft>
                <a:spcPts val="1000"/>
              </a:spcAft>
              <a:buSzPts val="2500"/>
              <a:buFont typeface="Philosopher"/>
              <a:buAutoNum type="arabicPeriod"/>
            </a:pPr>
            <a:r>
              <a:rPr b="1" lang="cs-CZ" sz="2500">
                <a:latin typeface="Philosopher"/>
                <a:ea typeface="Philosopher"/>
                <a:cs typeface="Philosopher"/>
                <a:sym typeface="Philosopher"/>
              </a:rPr>
              <a:t>Un retour d'information opportun : </a:t>
            </a:r>
            <a:r>
              <a:rPr lang="cs-CZ" sz="2500">
                <a:latin typeface="Philosopher"/>
                <a:ea typeface="Philosopher"/>
                <a:cs typeface="Philosopher"/>
                <a:sym typeface="Philosopher"/>
              </a:rPr>
              <a:t>Le rôle et la place du retour d'information en temps utile pour maintenir la motivation et les progrès de l'apprenant ;</a:t>
            </a:r>
            <a:endParaRPr b="1" sz="2500">
              <a:latin typeface="Philosopher"/>
              <a:ea typeface="Philosopher"/>
              <a:cs typeface="Philosopher"/>
              <a:sym typeface="Philosopher"/>
            </a:endParaRPr>
          </a:p>
        </p:txBody>
      </p:sp>
      <p:pic>
        <p:nvPicPr>
          <p:cNvPr id="420" name="Google Shape;420;p38"/>
          <p:cNvPicPr preferRelativeResize="0"/>
          <p:nvPr/>
        </p:nvPicPr>
        <p:blipFill>
          <a:blip r:embed="rId4">
            <a:alphaModFix/>
          </a:blip>
          <a:stretch>
            <a:fillRect/>
          </a:stretch>
        </p:blipFill>
        <p:spPr>
          <a:xfrm>
            <a:off x="5896150" y="1678575"/>
            <a:ext cx="5897951" cy="4837874"/>
          </a:xfrm>
          <a:prstGeom prst="rect">
            <a:avLst/>
          </a:prstGeom>
          <a:noFill/>
          <a:ln>
            <a:noFill/>
          </a:ln>
        </p:spPr>
      </p:pic>
      <p:pic>
        <p:nvPicPr>
          <p:cNvPr id="421" name="Google Shape;421;p38"/>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9"/>
          <p:cNvSpPr txBox="1"/>
          <p:nvPr/>
        </p:nvSpPr>
        <p:spPr>
          <a:xfrm>
            <a:off x="3536888" y="208363"/>
            <a:ext cx="5118300" cy="80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Stratégies de communication dans l'éducation numérique</a:t>
            </a:r>
            <a:endParaRPr b="1" i="0" sz="2800" u="none" cap="none" strike="noStrike">
              <a:solidFill>
                <a:schemeClr val="dk1"/>
              </a:solidFill>
              <a:latin typeface="Philosopher"/>
              <a:ea typeface="Philosopher"/>
              <a:cs typeface="Philosopher"/>
              <a:sym typeface="Philosopher"/>
            </a:endParaRPr>
          </a:p>
        </p:txBody>
      </p:sp>
      <p:grpSp>
        <p:nvGrpSpPr>
          <p:cNvPr id="427" name="Google Shape;427;p39"/>
          <p:cNvGrpSpPr/>
          <p:nvPr/>
        </p:nvGrpSpPr>
        <p:grpSpPr>
          <a:xfrm>
            <a:off x="5470048" y="1119045"/>
            <a:ext cx="1251984" cy="358200"/>
            <a:chOff x="5470062" y="1167647"/>
            <a:chExt cx="1251984" cy="358200"/>
          </a:xfrm>
        </p:grpSpPr>
        <p:sp>
          <p:nvSpPr>
            <p:cNvPr id="428" name="Google Shape;428;p3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9" name="Google Shape;429;p3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0" name="Google Shape;430;p3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31" name="Google Shape;431;p39"/>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432" name="Google Shape;432;p39"/>
          <p:cNvSpPr txBox="1"/>
          <p:nvPr/>
        </p:nvSpPr>
        <p:spPr>
          <a:xfrm>
            <a:off x="6437100" y="2293600"/>
            <a:ext cx="5622300" cy="4844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000"/>
              </a:spcBef>
              <a:spcAft>
                <a:spcPts val="0"/>
              </a:spcAft>
              <a:buClr>
                <a:schemeClr val="dk1"/>
              </a:buClr>
              <a:buSzPts val="1100"/>
              <a:buFont typeface="Arial"/>
              <a:buNone/>
            </a:pPr>
            <a:r>
              <a:rPr b="1" lang="cs-CZ" sz="2500">
                <a:solidFill>
                  <a:schemeClr val="dk1"/>
                </a:solidFill>
                <a:latin typeface="Philosopher"/>
                <a:ea typeface="Philosopher"/>
                <a:cs typeface="Philosopher"/>
                <a:sym typeface="Philosopher"/>
              </a:rPr>
              <a:t>3. Contenu interactif </a:t>
            </a:r>
            <a:r>
              <a:rPr lang="cs-CZ" sz="2500">
                <a:solidFill>
                  <a:schemeClr val="dk1"/>
                </a:solidFill>
                <a:latin typeface="Philosopher"/>
                <a:ea typeface="Philosopher"/>
                <a:cs typeface="Philosopher"/>
                <a:sym typeface="Philosopher"/>
              </a:rPr>
              <a:t>: Les contenus interactifs tels que les quiz, les sondages et les discussions peuvent favoriser l'engagement ;</a:t>
            </a:r>
            <a:endParaRPr sz="2500">
              <a:solidFill>
                <a:schemeClr val="dk1"/>
              </a:solidFill>
              <a:latin typeface="Philosopher"/>
              <a:ea typeface="Philosopher"/>
              <a:cs typeface="Philosopher"/>
              <a:sym typeface="Philosopher"/>
            </a:endParaRPr>
          </a:p>
          <a:p>
            <a:pPr indent="0" lvl="0" marL="0" rtl="0" algn="l">
              <a:lnSpc>
                <a:spcPct val="115000"/>
              </a:lnSpc>
              <a:spcBef>
                <a:spcPts val="1000"/>
              </a:spcBef>
              <a:spcAft>
                <a:spcPts val="0"/>
              </a:spcAft>
              <a:buClr>
                <a:schemeClr val="dk1"/>
              </a:buClr>
              <a:buSzPts val="1100"/>
              <a:buFont typeface="Arial"/>
              <a:buNone/>
            </a:pPr>
            <a:r>
              <a:rPr b="1" lang="cs-CZ" sz="2500">
                <a:solidFill>
                  <a:schemeClr val="dk1"/>
                </a:solidFill>
                <a:latin typeface="Philosopher"/>
                <a:ea typeface="Philosopher"/>
                <a:cs typeface="Philosopher"/>
                <a:sym typeface="Philosopher"/>
              </a:rPr>
              <a:t>4. Multimédia</a:t>
            </a:r>
            <a:r>
              <a:rPr lang="cs-CZ" sz="2500">
                <a:solidFill>
                  <a:schemeClr val="dk1"/>
                </a:solidFill>
                <a:latin typeface="Philosopher"/>
                <a:ea typeface="Philosopher"/>
                <a:cs typeface="Philosopher"/>
                <a:sym typeface="Philosopher"/>
              </a:rPr>
              <a:t> : Les multimédias fournissent des éléments permettant de transmettre des informations de diverses manières ;</a:t>
            </a:r>
            <a:endParaRPr sz="2500">
              <a:solidFill>
                <a:schemeClr val="dk1"/>
              </a:solidFill>
              <a:latin typeface="Philosopher"/>
              <a:ea typeface="Philosopher"/>
              <a:cs typeface="Philosopher"/>
              <a:sym typeface="Philosopher"/>
            </a:endParaRPr>
          </a:p>
          <a:p>
            <a:pPr indent="0" lvl="0" marL="0" rtl="0" algn="l">
              <a:lnSpc>
                <a:spcPct val="115000"/>
              </a:lnSpc>
              <a:spcBef>
                <a:spcPts val="1000"/>
              </a:spcBef>
              <a:spcAft>
                <a:spcPts val="0"/>
              </a:spcAft>
              <a:buClr>
                <a:schemeClr val="dk1"/>
              </a:buClr>
              <a:buSzPts val="1100"/>
              <a:buFont typeface="Arial"/>
              <a:buNone/>
            </a:pPr>
            <a:r>
              <a:rPr lang="cs-CZ" sz="2500">
                <a:solidFill>
                  <a:schemeClr val="dk1"/>
                </a:solidFill>
                <a:latin typeface="Philosopher"/>
                <a:ea typeface="Philosopher"/>
                <a:cs typeface="Philosopher"/>
                <a:sym typeface="Philosopher"/>
              </a:rPr>
              <a:t>Et bien d'autres choses encore...</a:t>
            </a:r>
            <a:endParaRPr sz="2500">
              <a:solidFill>
                <a:schemeClr val="dk1"/>
              </a:solidFill>
              <a:latin typeface="Philosopher"/>
              <a:ea typeface="Philosopher"/>
              <a:cs typeface="Philosopher"/>
              <a:sym typeface="Philosopher"/>
            </a:endParaRPr>
          </a:p>
          <a:p>
            <a:pPr indent="0" lvl="0" marL="0" rtl="0" algn="l">
              <a:lnSpc>
                <a:spcPct val="115000"/>
              </a:lnSpc>
              <a:spcBef>
                <a:spcPts val="1000"/>
              </a:spcBef>
              <a:spcAft>
                <a:spcPts val="0"/>
              </a:spcAft>
              <a:buNone/>
            </a:pPr>
            <a:r>
              <a:t/>
            </a:r>
            <a:endParaRPr b="1" sz="2500">
              <a:solidFill>
                <a:schemeClr val="dk1"/>
              </a:solidFill>
              <a:latin typeface="Philosopher"/>
              <a:ea typeface="Philosopher"/>
              <a:cs typeface="Philosopher"/>
              <a:sym typeface="Philosopher"/>
            </a:endParaRPr>
          </a:p>
        </p:txBody>
      </p:sp>
      <p:pic>
        <p:nvPicPr>
          <p:cNvPr id="433" name="Google Shape;433;p39"/>
          <p:cNvPicPr preferRelativeResize="0"/>
          <p:nvPr/>
        </p:nvPicPr>
        <p:blipFill>
          <a:blip r:embed="rId4">
            <a:alphaModFix amt="70000"/>
          </a:blip>
          <a:stretch>
            <a:fillRect/>
          </a:stretch>
        </p:blipFill>
        <p:spPr>
          <a:xfrm>
            <a:off x="613400" y="2154275"/>
            <a:ext cx="5403528" cy="3604337"/>
          </a:xfrm>
          <a:prstGeom prst="rect">
            <a:avLst/>
          </a:prstGeom>
          <a:noFill/>
          <a:ln>
            <a:noFill/>
          </a:ln>
        </p:spPr>
      </p:pic>
      <p:pic>
        <p:nvPicPr>
          <p:cNvPr id="434" name="Google Shape;434;p39"/>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0"/>
          <p:cNvSpPr/>
          <p:nvPr/>
        </p:nvSpPr>
        <p:spPr>
          <a:xfrm>
            <a:off x="7728975" y="4571900"/>
            <a:ext cx="3642300" cy="1416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0" name="Google Shape;440;p40"/>
          <p:cNvSpPr txBox="1"/>
          <p:nvPr/>
        </p:nvSpPr>
        <p:spPr>
          <a:xfrm>
            <a:off x="1161950" y="248938"/>
            <a:ext cx="10209300" cy="112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CZ" sz="2200">
                <a:solidFill>
                  <a:schemeClr val="dk1"/>
                </a:solidFill>
                <a:latin typeface="Philosopher"/>
                <a:ea typeface="Philosopher"/>
                <a:cs typeface="Philosopher"/>
                <a:sym typeface="Philosopher"/>
              </a:rPr>
              <a:t>Sondage interactif : </a:t>
            </a:r>
            <a:endParaRPr b="1" sz="2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200">
                <a:solidFill>
                  <a:schemeClr val="dk1"/>
                </a:solidFill>
                <a:latin typeface="Philosopher"/>
                <a:ea typeface="Philosopher"/>
                <a:cs typeface="Philosopher"/>
                <a:sym typeface="Philosopher"/>
              </a:rPr>
              <a:t>Discuter des outils de communication et des réseaux sociaux préférés </a:t>
            </a:r>
            <a:endParaRPr b="1" sz="22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800"/>
              <a:buFont typeface="Philosopher"/>
              <a:buNone/>
            </a:pPr>
            <a:r>
              <a:t/>
            </a:r>
            <a:endParaRPr b="1" sz="2200">
              <a:solidFill>
                <a:schemeClr val="dk1"/>
              </a:solidFill>
              <a:latin typeface="Philosopher"/>
              <a:ea typeface="Philosopher"/>
              <a:cs typeface="Philosopher"/>
              <a:sym typeface="Philosopher"/>
            </a:endParaRPr>
          </a:p>
        </p:txBody>
      </p:sp>
      <p:grpSp>
        <p:nvGrpSpPr>
          <p:cNvPr id="441" name="Google Shape;441;p40"/>
          <p:cNvGrpSpPr/>
          <p:nvPr/>
        </p:nvGrpSpPr>
        <p:grpSpPr>
          <a:xfrm>
            <a:off x="5640685" y="1194945"/>
            <a:ext cx="1251876" cy="358096"/>
            <a:chOff x="5470062" y="1167647"/>
            <a:chExt cx="1251876" cy="358096"/>
          </a:xfrm>
        </p:grpSpPr>
        <p:sp>
          <p:nvSpPr>
            <p:cNvPr id="442" name="Google Shape;442;p4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3" name="Google Shape;443;p4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4" name="Google Shape;444;p4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45" name="Google Shape;445;p4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446" name="Google Shape;446;p40"/>
          <p:cNvSpPr txBox="1"/>
          <p:nvPr/>
        </p:nvSpPr>
        <p:spPr>
          <a:xfrm>
            <a:off x="703325" y="4216800"/>
            <a:ext cx="6337200" cy="1759800"/>
          </a:xfrm>
          <a:prstGeom prst="rect">
            <a:avLst/>
          </a:prstGeom>
          <a:noFill/>
          <a:ln>
            <a:noFill/>
          </a:ln>
        </p:spPr>
        <p:txBody>
          <a:bodyPr anchorCtr="0" anchor="t" bIns="45700" lIns="91425" spcFirstLastPara="1" rIns="91425" wrap="square" tIns="45700">
            <a:spAutoFit/>
          </a:bodyPr>
          <a:lstStyle/>
          <a:p>
            <a:pPr indent="0" lvl="0" marL="0" rtl="0" algn="l">
              <a:spcBef>
                <a:spcPts val="1000"/>
              </a:spcBef>
              <a:spcAft>
                <a:spcPts val="0"/>
              </a:spcAft>
              <a:buNone/>
            </a:pPr>
            <a:r>
              <a:rPr b="1" lang="cs-CZ" sz="2000">
                <a:latin typeface="Philosopher"/>
                <a:ea typeface="Philosopher"/>
                <a:cs typeface="Philosopher"/>
                <a:sym typeface="Philosopher"/>
              </a:rPr>
              <a:t>QUESTIONS : </a:t>
            </a:r>
            <a:endParaRPr b="1" sz="2000">
              <a:latin typeface="Philosopher"/>
              <a:ea typeface="Philosopher"/>
              <a:cs typeface="Philosopher"/>
              <a:sym typeface="Philosopher"/>
            </a:endParaRPr>
          </a:p>
          <a:p>
            <a:pPr indent="-355600" lvl="0" marL="457200" rtl="0" algn="l">
              <a:spcBef>
                <a:spcPts val="1000"/>
              </a:spcBef>
              <a:spcAft>
                <a:spcPts val="0"/>
              </a:spcAft>
              <a:buSzPts val="2000"/>
              <a:buFont typeface="Philosopher"/>
              <a:buChar char="●"/>
            </a:pPr>
            <a:r>
              <a:rPr lang="cs-CZ" sz="2000">
                <a:latin typeface="Philosopher"/>
                <a:ea typeface="Philosopher"/>
                <a:cs typeface="Philosopher"/>
                <a:sym typeface="Philosopher"/>
              </a:rPr>
              <a:t>partagez vos outils de communication préférés pour engager les apprenants ;</a:t>
            </a:r>
            <a:endParaRPr sz="2000">
              <a:latin typeface="Philosopher"/>
              <a:ea typeface="Philosopher"/>
              <a:cs typeface="Philosopher"/>
              <a:sym typeface="Philosopher"/>
            </a:endParaRPr>
          </a:p>
          <a:p>
            <a:pPr indent="-355600" lvl="0" marL="457200" rtl="0" algn="l">
              <a:spcBef>
                <a:spcPts val="0"/>
              </a:spcBef>
              <a:spcAft>
                <a:spcPts val="0"/>
              </a:spcAft>
              <a:buSzPts val="2000"/>
              <a:buFont typeface="Philosopher"/>
              <a:buChar char="●"/>
            </a:pPr>
            <a:r>
              <a:rPr lang="cs-CZ" sz="2000">
                <a:latin typeface="Philosopher"/>
                <a:ea typeface="Philosopher"/>
                <a:cs typeface="Philosopher"/>
                <a:sym typeface="Philosopher"/>
              </a:rPr>
              <a:t>partagez vos expériences en matière d'utilisation des réseaux sociaux à des fins éducatives ;</a:t>
            </a:r>
            <a:endParaRPr sz="2000">
              <a:latin typeface="Philosopher"/>
              <a:ea typeface="Philosopher"/>
              <a:cs typeface="Philosopher"/>
              <a:sym typeface="Philosopher"/>
            </a:endParaRPr>
          </a:p>
        </p:txBody>
      </p:sp>
      <p:pic>
        <p:nvPicPr>
          <p:cNvPr id="447" name="Google Shape;447;p40"/>
          <p:cNvPicPr preferRelativeResize="0"/>
          <p:nvPr/>
        </p:nvPicPr>
        <p:blipFill rotWithShape="1">
          <a:blip r:embed="rId4">
            <a:alphaModFix/>
          </a:blip>
          <a:srcRect b="10820" l="13292" r="12363" t="12820"/>
          <a:stretch/>
        </p:blipFill>
        <p:spPr>
          <a:xfrm>
            <a:off x="1986238" y="2438975"/>
            <a:ext cx="1186450" cy="1218625"/>
          </a:xfrm>
          <a:prstGeom prst="rect">
            <a:avLst/>
          </a:prstGeom>
          <a:noFill/>
          <a:ln>
            <a:noFill/>
          </a:ln>
        </p:spPr>
      </p:pic>
      <p:sp>
        <p:nvSpPr>
          <p:cNvPr id="448" name="Google Shape;448;p40"/>
          <p:cNvSpPr txBox="1"/>
          <p:nvPr/>
        </p:nvSpPr>
        <p:spPr>
          <a:xfrm>
            <a:off x="758325" y="3534838"/>
            <a:ext cx="3642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cs-CZ" sz="1500" u="sng">
                <a:solidFill>
                  <a:schemeClr val="hlink"/>
                </a:solidFill>
                <a:latin typeface="Philosopher"/>
                <a:ea typeface="Philosopher"/>
                <a:cs typeface="Philosopher"/>
                <a:sym typeface="Philosopher"/>
                <a:hlinkClick r:id="rId5"/>
              </a:rPr>
              <a:t>https://www.mentimeter.com</a:t>
            </a:r>
            <a:endParaRPr sz="1500"/>
          </a:p>
        </p:txBody>
      </p:sp>
      <p:pic>
        <p:nvPicPr>
          <p:cNvPr id="449" name="Google Shape;449;p40"/>
          <p:cNvPicPr preferRelativeResize="0"/>
          <p:nvPr/>
        </p:nvPicPr>
        <p:blipFill>
          <a:blip r:embed="rId6">
            <a:alphaModFix/>
          </a:blip>
          <a:stretch>
            <a:fillRect/>
          </a:stretch>
        </p:blipFill>
        <p:spPr>
          <a:xfrm>
            <a:off x="4173098" y="2549288"/>
            <a:ext cx="1841727" cy="626675"/>
          </a:xfrm>
          <a:prstGeom prst="rect">
            <a:avLst/>
          </a:prstGeom>
          <a:noFill/>
          <a:ln>
            <a:noFill/>
          </a:ln>
        </p:spPr>
      </p:pic>
      <p:sp>
        <p:nvSpPr>
          <p:cNvPr id="450" name="Google Shape;450;p40"/>
          <p:cNvSpPr txBox="1"/>
          <p:nvPr/>
        </p:nvSpPr>
        <p:spPr>
          <a:xfrm>
            <a:off x="3546550" y="3108375"/>
            <a:ext cx="3000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cs-CZ" sz="1500" u="sng">
                <a:solidFill>
                  <a:schemeClr val="hlink"/>
                </a:solidFill>
                <a:latin typeface="Philosopher"/>
                <a:ea typeface="Philosopher"/>
                <a:cs typeface="Philosopher"/>
                <a:sym typeface="Philosopher"/>
                <a:hlinkClick r:id="rId7"/>
              </a:rPr>
              <a:t>https://kahoot.com</a:t>
            </a:r>
            <a:endParaRPr sz="1500"/>
          </a:p>
        </p:txBody>
      </p:sp>
      <p:pic>
        <p:nvPicPr>
          <p:cNvPr id="451" name="Google Shape;451;p40"/>
          <p:cNvPicPr preferRelativeResize="0"/>
          <p:nvPr/>
        </p:nvPicPr>
        <p:blipFill rotWithShape="1">
          <a:blip r:embed="rId8">
            <a:alphaModFix/>
          </a:blip>
          <a:srcRect b="13997" l="24346" r="23927" t="16673"/>
          <a:stretch/>
        </p:blipFill>
        <p:spPr>
          <a:xfrm>
            <a:off x="6766340" y="2345890"/>
            <a:ext cx="1320832" cy="1251651"/>
          </a:xfrm>
          <a:prstGeom prst="rect">
            <a:avLst/>
          </a:prstGeom>
          <a:noFill/>
          <a:ln>
            <a:noFill/>
          </a:ln>
        </p:spPr>
      </p:pic>
      <p:pic>
        <p:nvPicPr>
          <p:cNvPr id="452" name="Google Shape;452;p40"/>
          <p:cNvPicPr preferRelativeResize="0"/>
          <p:nvPr/>
        </p:nvPicPr>
        <p:blipFill rotWithShape="1">
          <a:blip r:embed="rId9">
            <a:alphaModFix/>
          </a:blip>
          <a:srcRect b="9481" l="27703" r="25237" t="12161"/>
          <a:stretch/>
        </p:blipFill>
        <p:spPr>
          <a:xfrm>
            <a:off x="9391539" y="2373125"/>
            <a:ext cx="1084245" cy="1218625"/>
          </a:xfrm>
          <a:prstGeom prst="rect">
            <a:avLst/>
          </a:prstGeom>
          <a:noFill/>
          <a:ln>
            <a:noFill/>
          </a:ln>
        </p:spPr>
      </p:pic>
      <p:sp>
        <p:nvSpPr>
          <p:cNvPr id="453" name="Google Shape;453;p40"/>
          <p:cNvSpPr txBox="1"/>
          <p:nvPr/>
        </p:nvSpPr>
        <p:spPr>
          <a:xfrm>
            <a:off x="8433663" y="3407413"/>
            <a:ext cx="3000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cs-CZ" sz="1500" u="sng">
                <a:solidFill>
                  <a:schemeClr val="hlink"/>
                </a:solidFill>
                <a:latin typeface="Philosopher"/>
                <a:ea typeface="Philosopher"/>
                <a:cs typeface="Philosopher"/>
                <a:sym typeface="Philosopher"/>
                <a:hlinkClick r:id="rId10"/>
              </a:rPr>
              <a:t>https://jamboard.google.com</a:t>
            </a:r>
            <a:endParaRPr sz="1500"/>
          </a:p>
        </p:txBody>
      </p:sp>
      <p:sp>
        <p:nvSpPr>
          <p:cNvPr id="454" name="Google Shape;454;p40"/>
          <p:cNvSpPr txBox="1"/>
          <p:nvPr/>
        </p:nvSpPr>
        <p:spPr>
          <a:xfrm>
            <a:off x="6232888" y="3516063"/>
            <a:ext cx="2387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cs-CZ" sz="1500" u="sng">
                <a:solidFill>
                  <a:schemeClr val="hlink"/>
                </a:solidFill>
                <a:latin typeface="Philosopher"/>
                <a:ea typeface="Philosopher"/>
                <a:cs typeface="Philosopher"/>
                <a:sym typeface="Philosopher"/>
                <a:hlinkClick r:id="rId11"/>
              </a:rPr>
              <a:t>https://padlet.com</a:t>
            </a:r>
            <a:endParaRPr sz="1500"/>
          </a:p>
        </p:txBody>
      </p:sp>
      <p:sp>
        <p:nvSpPr>
          <p:cNvPr id="455" name="Google Shape;455;p40"/>
          <p:cNvSpPr txBox="1"/>
          <p:nvPr/>
        </p:nvSpPr>
        <p:spPr>
          <a:xfrm>
            <a:off x="958813" y="1804875"/>
            <a:ext cx="10274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cs-CZ" sz="2000">
                <a:solidFill>
                  <a:schemeClr val="accent4"/>
                </a:solidFill>
                <a:latin typeface="Philosopher"/>
                <a:ea typeface="Philosopher"/>
                <a:cs typeface="Philosopher"/>
                <a:sym typeface="Philosopher"/>
              </a:rPr>
              <a:t>Utilisez Mentimeter, Kahoot, Padlet ou Jamboard pour répondre aux questions ;</a:t>
            </a:r>
            <a:endParaRPr i="1" sz="1200">
              <a:solidFill>
                <a:schemeClr val="accent4"/>
              </a:solidFill>
            </a:endParaRPr>
          </a:p>
        </p:txBody>
      </p:sp>
      <p:sp>
        <p:nvSpPr>
          <p:cNvPr id="456" name="Google Shape;456;p40"/>
          <p:cNvSpPr txBox="1"/>
          <p:nvPr/>
        </p:nvSpPr>
        <p:spPr>
          <a:xfrm>
            <a:off x="7771725" y="4571900"/>
            <a:ext cx="3556800" cy="2288400"/>
          </a:xfrm>
          <a:prstGeom prst="rect">
            <a:avLst/>
          </a:prstGeom>
          <a:noFill/>
          <a:ln>
            <a:noFill/>
          </a:ln>
        </p:spPr>
        <p:txBody>
          <a:bodyPr anchorCtr="0" anchor="t" bIns="91425" lIns="91425" spcFirstLastPara="1" rIns="91425" wrap="square" tIns="91425">
            <a:spAutoFit/>
          </a:bodyPr>
          <a:lstStyle/>
          <a:p>
            <a:pPr indent="0" lvl="0" marL="0" rtl="0" algn="ctr">
              <a:spcBef>
                <a:spcPts val="1000"/>
              </a:spcBef>
              <a:spcAft>
                <a:spcPts val="0"/>
              </a:spcAft>
              <a:buClr>
                <a:schemeClr val="dk1"/>
              </a:buClr>
              <a:buSzPts val="1100"/>
              <a:buFont typeface="Arial"/>
              <a:buNone/>
            </a:pPr>
            <a:r>
              <a:rPr i="1" lang="cs-CZ" sz="2000">
                <a:solidFill>
                  <a:schemeClr val="lt1"/>
                </a:solidFill>
                <a:latin typeface="Philosopher"/>
                <a:ea typeface="Philosopher"/>
                <a:cs typeface="Philosopher"/>
                <a:sym typeface="Philosopher"/>
              </a:rPr>
              <a:t>Affichez les résultats du sondage et entamez une brève discussion sur les modèles et les tendances observés.</a:t>
            </a:r>
            <a:endParaRPr i="1" sz="2000">
              <a:solidFill>
                <a:schemeClr val="lt1"/>
              </a:solidFill>
              <a:latin typeface="Philosopher"/>
              <a:ea typeface="Philosopher"/>
              <a:cs typeface="Philosopher"/>
              <a:sym typeface="Philosopher"/>
            </a:endParaRPr>
          </a:p>
          <a:p>
            <a:pPr indent="0" lvl="0" marL="0" rtl="0" algn="ctr">
              <a:spcBef>
                <a:spcPts val="1000"/>
              </a:spcBef>
              <a:spcAft>
                <a:spcPts val="0"/>
              </a:spcAft>
              <a:buClr>
                <a:schemeClr val="dk1"/>
              </a:buClr>
              <a:buSzPts val="1100"/>
              <a:buFont typeface="Arial"/>
              <a:buNone/>
            </a:pPr>
            <a:r>
              <a:t/>
            </a:r>
            <a:endParaRPr i="1" sz="2000">
              <a:solidFill>
                <a:schemeClr val="lt1"/>
              </a:solidFill>
              <a:latin typeface="Philosopher"/>
              <a:ea typeface="Philosopher"/>
              <a:cs typeface="Philosopher"/>
              <a:sym typeface="Philosopher"/>
            </a:endParaRPr>
          </a:p>
          <a:p>
            <a:pPr indent="0" lvl="0" marL="0" rtl="0" algn="ctr">
              <a:spcBef>
                <a:spcPts val="1000"/>
              </a:spcBef>
              <a:spcAft>
                <a:spcPts val="0"/>
              </a:spcAft>
              <a:buNone/>
            </a:pPr>
            <a:r>
              <a:t/>
            </a:r>
            <a:endParaRPr i="1" sz="2000">
              <a:solidFill>
                <a:schemeClr val="lt1"/>
              </a:solidFill>
              <a:latin typeface="Philosopher"/>
              <a:ea typeface="Philosopher"/>
              <a:cs typeface="Philosopher"/>
              <a:sym typeface="Philosopher"/>
            </a:endParaRPr>
          </a:p>
        </p:txBody>
      </p:sp>
      <p:pic>
        <p:nvPicPr>
          <p:cNvPr id="457" name="Google Shape;457;p40"/>
          <p:cNvPicPr preferRelativeResize="0"/>
          <p:nvPr/>
        </p:nvPicPr>
        <p:blipFill>
          <a:blip r:embed="rId12">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p:nvPr/>
        </p:nvSpPr>
        <p:spPr>
          <a:xfrm>
            <a:off x="0" y="0"/>
            <a:ext cx="54864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p14"/>
          <p:cNvSpPr txBox="1"/>
          <p:nvPr/>
        </p:nvSpPr>
        <p:spPr>
          <a:xfrm rot="-5400000">
            <a:off x="-705125" y="2609803"/>
            <a:ext cx="42993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cs-CZ" sz="2400">
                <a:solidFill>
                  <a:schemeClr val="dk1"/>
                </a:solidFill>
                <a:latin typeface="Philosopher"/>
                <a:ea typeface="Philosopher"/>
                <a:cs typeface="Philosopher"/>
                <a:sym typeface="Philosopher"/>
              </a:rPr>
              <a:t>TABLE DES MATIÈRES</a:t>
            </a:r>
            <a:endParaRPr b="1" i="0" sz="2400" u="none" cap="none" strike="noStrike">
              <a:solidFill>
                <a:schemeClr val="dk1"/>
              </a:solidFill>
              <a:latin typeface="Philosopher"/>
              <a:ea typeface="Philosopher"/>
              <a:cs typeface="Philosopher"/>
              <a:sym typeface="Philosopher"/>
            </a:endParaRPr>
          </a:p>
        </p:txBody>
      </p:sp>
      <p:sp>
        <p:nvSpPr>
          <p:cNvPr id="67" name="Google Shape;67;p14"/>
          <p:cNvSpPr txBox="1"/>
          <p:nvPr/>
        </p:nvSpPr>
        <p:spPr>
          <a:xfrm>
            <a:off x="6745000" y="1605375"/>
            <a:ext cx="5486400" cy="6879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cs-CZ" sz="1800">
                <a:solidFill>
                  <a:schemeClr val="dk1"/>
                </a:solidFill>
                <a:latin typeface="Philosopher"/>
                <a:ea typeface="Philosopher"/>
                <a:cs typeface="Philosopher"/>
                <a:sym typeface="Philosopher"/>
              </a:rPr>
              <a:t>Session 1 : Introduction à l'engagement dans les environnements numériques </a:t>
            </a:r>
            <a:endParaRPr b="1" sz="1800">
              <a:solidFill>
                <a:schemeClr val="dk1"/>
              </a:solidFill>
              <a:latin typeface="Philosopher"/>
              <a:ea typeface="Philosopher"/>
              <a:cs typeface="Philosopher"/>
              <a:sym typeface="Philosopher"/>
            </a:endParaRPr>
          </a:p>
        </p:txBody>
      </p:sp>
      <p:sp>
        <p:nvSpPr>
          <p:cNvPr id="68" name="Google Shape;68;p14"/>
          <p:cNvSpPr/>
          <p:nvPr/>
        </p:nvSpPr>
        <p:spPr>
          <a:xfrm rot="5400000">
            <a:off x="6435675" y="1822970"/>
            <a:ext cx="276900" cy="238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 name="Google Shape;69;p14"/>
          <p:cNvSpPr txBox="1"/>
          <p:nvPr/>
        </p:nvSpPr>
        <p:spPr>
          <a:xfrm>
            <a:off x="6745001" y="4099592"/>
            <a:ext cx="4954200" cy="36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b="1" lang="cs-CZ" sz="1800">
                <a:solidFill>
                  <a:schemeClr val="dk1"/>
                </a:solidFill>
                <a:latin typeface="Philosopher"/>
                <a:ea typeface="Philosopher"/>
                <a:cs typeface="Philosopher"/>
                <a:sym typeface="Philosopher"/>
              </a:rPr>
              <a:t>Session 5 : Évaluation et retour d'information</a:t>
            </a:r>
            <a:endParaRPr b="1" sz="1800">
              <a:solidFill>
                <a:schemeClr val="dk1"/>
              </a:solidFill>
              <a:latin typeface="Philosopher"/>
              <a:ea typeface="Philosopher"/>
              <a:cs typeface="Philosopher"/>
              <a:sym typeface="Philosopher"/>
            </a:endParaRPr>
          </a:p>
        </p:txBody>
      </p:sp>
      <p:sp>
        <p:nvSpPr>
          <p:cNvPr id="70" name="Google Shape;70;p14"/>
          <p:cNvSpPr/>
          <p:nvPr/>
        </p:nvSpPr>
        <p:spPr>
          <a:xfrm rot="5400000">
            <a:off x="6442213" y="2497652"/>
            <a:ext cx="276900" cy="238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 name="Google Shape;71;p14"/>
          <p:cNvSpPr txBox="1"/>
          <p:nvPr/>
        </p:nvSpPr>
        <p:spPr>
          <a:xfrm>
            <a:off x="6744988" y="2273090"/>
            <a:ext cx="5347500" cy="13251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cs-CZ" sz="1800">
                <a:solidFill>
                  <a:schemeClr val="dk1"/>
                </a:solidFill>
                <a:latin typeface="Philosopher"/>
                <a:ea typeface="Philosopher"/>
                <a:cs typeface="Philosopher"/>
                <a:sym typeface="Philosopher"/>
              </a:rPr>
              <a:t>Session 2 : Concevoir des expériences d'apprentissage engageantes ;</a:t>
            </a:r>
            <a:endParaRPr b="1" sz="1800">
              <a:solidFill>
                <a:schemeClr val="dk1"/>
              </a:solidFill>
              <a:latin typeface="Philosopher"/>
              <a:ea typeface="Philosopher"/>
              <a:cs typeface="Philosopher"/>
              <a:sym typeface="Philosopher"/>
            </a:endParaRPr>
          </a:p>
          <a:p>
            <a:pPr indent="0" lvl="0" marL="0" rtl="0" algn="l">
              <a:lnSpc>
                <a:spcPct val="115000"/>
              </a:lnSpc>
              <a:spcBef>
                <a:spcPts val="0"/>
              </a:spcBef>
              <a:spcAft>
                <a:spcPts val="0"/>
              </a:spcAft>
              <a:buClr>
                <a:schemeClr val="dk1"/>
              </a:buClr>
              <a:buSzPts val="1100"/>
              <a:buFont typeface="Arial"/>
              <a:buNone/>
            </a:pPr>
            <a:r>
              <a:t/>
            </a:r>
            <a:endParaRPr b="1" sz="1800">
              <a:solidFill>
                <a:schemeClr val="dk1"/>
              </a:solidFill>
              <a:latin typeface="Philosopher"/>
              <a:ea typeface="Philosopher"/>
              <a:cs typeface="Philosopher"/>
              <a:sym typeface="Philosopher"/>
            </a:endParaRPr>
          </a:p>
          <a:p>
            <a:pPr indent="0" lvl="0" marL="0" rtl="0" algn="l">
              <a:lnSpc>
                <a:spcPct val="115000"/>
              </a:lnSpc>
              <a:spcBef>
                <a:spcPts val="0"/>
              </a:spcBef>
              <a:spcAft>
                <a:spcPts val="0"/>
              </a:spcAft>
              <a:buNone/>
            </a:pPr>
            <a:r>
              <a:t/>
            </a:r>
            <a:endParaRPr b="1" sz="1800">
              <a:solidFill>
                <a:schemeClr val="dk1"/>
              </a:solidFill>
              <a:latin typeface="Philosopher"/>
              <a:ea typeface="Philosopher"/>
              <a:cs typeface="Philosopher"/>
              <a:sym typeface="Philosopher"/>
            </a:endParaRPr>
          </a:p>
        </p:txBody>
      </p:sp>
      <p:sp>
        <p:nvSpPr>
          <p:cNvPr id="72" name="Google Shape;72;p14"/>
          <p:cNvSpPr/>
          <p:nvPr/>
        </p:nvSpPr>
        <p:spPr>
          <a:xfrm rot="5400000">
            <a:off x="6435675" y="3117179"/>
            <a:ext cx="276900" cy="238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 name="Google Shape;73;p14"/>
          <p:cNvSpPr txBox="1"/>
          <p:nvPr/>
        </p:nvSpPr>
        <p:spPr>
          <a:xfrm>
            <a:off x="6744989" y="3047075"/>
            <a:ext cx="4954200" cy="36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b="1" lang="cs-CZ" sz="1800">
                <a:solidFill>
                  <a:schemeClr val="dk1"/>
                </a:solidFill>
                <a:latin typeface="Philosopher"/>
                <a:ea typeface="Philosopher"/>
                <a:cs typeface="Philosopher"/>
                <a:sym typeface="Philosopher"/>
              </a:rPr>
              <a:t>Session 3 : Communication et interaction </a:t>
            </a:r>
            <a:endParaRPr b="1" sz="1800">
              <a:solidFill>
                <a:schemeClr val="dk1"/>
              </a:solidFill>
              <a:latin typeface="Philosopher"/>
              <a:ea typeface="Philosopher"/>
              <a:cs typeface="Philosopher"/>
              <a:sym typeface="Philosopher"/>
            </a:endParaRPr>
          </a:p>
        </p:txBody>
      </p:sp>
      <p:sp>
        <p:nvSpPr>
          <p:cNvPr id="74" name="Google Shape;74;p14"/>
          <p:cNvSpPr/>
          <p:nvPr/>
        </p:nvSpPr>
        <p:spPr>
          <a:xfrm rot="5400000">
            <a:off x="6442213" y="3690550"/>
            <a:ext cx="276900" cy="238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yellow, person&#10;&#10;Description automatically generated" id="75" name="Google Shape;75;p14"/>
          <p:cNvPicPr preferRelativeResize="0"/>
          <p:nvPr>
            <p:ph idx="2" type="pic"/>
          </p:nvPr>
        </p:nvPicPr>
        <p:blipFill rotWithShape="1">
          <a:blip r:embed="rId3">
            <a:alphaModFix/>
          </a:blip>
          <a:srcRect b="0" l="26728" r="26728" t="0"/>
          <a:stretch/>
        </p:blipFill>
        <p:spPr>
          <a:xfrm>
            <a:off x="2100263" y="573088"/>
            <a:ext cx="3995737" cy="5711825"/>
          </a:xfrm>
          <a:prstGeom prst="rect">
            <a:avLst/>
          </a:prstGeom>
          <a:noFill/>
          <a:ln>
            <a:noFill/>
          </a:ln>
        </p:spPr>
      </p:pic>
      <p:pic>
        <p:nvPicPr>
          <p:cNvPr descr="A picture containing icon&#10;&#10;Description automatically generated" id="76" name="Google Shape;76;p14"/>
          <p:cNvPicPr preferRelativeResize="0"/>
          <p:nvPr/>
        </p:nvPicPr>
        <p:blipFill rotWithShape="1">
          <a:blip r:embed="rId4">
            <a:alphaModFix/>
          </a:blip>
          <a:srcRect b="0" l="0" r="0" t="0"/>
          <a:stretch/>
        </p:blipFill>
        <p:spPr>
          <a:xfrm>
            <a:off x="10198706" y="-127565"/>
            <a:ext cx="2386989" cy="1687495"/>
          </a:xfrm>
          <a:prstGeom prst="rect">
            <a:avLst/>
          </a:prstGeom>
          <a:noFill/>
          <a:ln>
            <a:noFill/>
          </a:ln>
        </p:spPr>
      </p:pic>
      <p:sp>
        <p:nvSpPr>
          <p:cNvPr id="77" name="Google Shape;77;p14"/>
          <p:cNvSpPr txBox="1"/>
          <p:nvPr/>
        </p:nvSpPr>
        <p:spPr>
          <a:xfrm>
            <a:off x="6745001" y="4527692"/>
            <a:ext cx="4954200" cy="147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cs-CZ" sz="1800">
                <a:solidFill>
                  <a:schemeClr val="dk1"/>
                </a:solidFill>
                <a:latin typeface="Philosopher"/>
                <a:ea typeface="Philosopher"/>
                <a:cs typeface="Philosopher"/>
                <a:sym typeface="Philosopher"/>
              </a:rPr>
              <a:t>Session 6 : Adapter les stratégies d'engagement</a:t>
            </a:r>
            <a:endParaRPr b="1" sz="1800">
              <a:solidFill>
                <a:schemeClr val="dk1"/>
              </a:solidFill>
              <a:latin typeface="Philosopher"/>
              <a:ea typeface="Philosopher"/>
              <a:cs typeface="Philosopher"/>
              <a:sym typeface="Philosopher"/>
            </a:endParaRPr>
          </a:p>
          <a:p>
            <a:pPr indent="0" lvl="0" marL="0" rtl="0" algn="l">
              <a:lnSpc>
                <a:spcPct val="115000"/>
              </a:lnSpc>
              <a:spcBef>
                <a:spcPts val="600"/>
              </a:spcBef>
              <a:spcAft>
                <a:spcPts val="0"/>
              </a:spcAft>
              <a:buClr>
                <a:schemeClr val="dk1"/>
              </a:buClr>
              <a:buSzPts val="1100"/>
              <a:buFont typeface="Arial"/>
              <a:buNone/>
            </a:pPr>
            <a:r>
              <a:t/>
            </a:r>
            <a:endParaRPr b="1" sz="1800">
              <a:solidFill>
                <a:schemeClr val="dk1"/>
              </a:solidFill>
              <a:latin typeface="Philosopher"/>
              <a:ea typeface="Philosopher"/>
              <a:cs typeface="Philosopher"/>
              <a:sym typeface="Philosopher"/>
            </a:endParaRPr>
          </a:p>
          <a:p>
            <a:pPr indent="0" lvl="0" marL="0" rtl="0" algn="l">
              <a:lnSpc>
                <a:spcPct val="115000"/>
              </a:lnSpc>
              <a:spcBef>
                <a:spcPts val="600"/>
              </a:spcBef>
              <a:spcAft>
                <a:spcPts val="600"/>
              </a:spcAft>
              <a:buNone/>
            </a:pPr>
            <a:r>
              <a:t/>
            </a:r>
            <a:endParaRPr b="1" sz="1800">
              <a:solidFill>
                <a:schemeClr val="dk1"/>
              </a:solidFill>
              <a:latin typeface="Philosopher"/>
              <a:ea typeface="Philosopher"/>
              <a:cs typeface="Philosopher"/>
              <a:sym typeface="Philosopher"/>
            </a:endParaRPr>
          </a:p>
        </p:txBody>
      </p:sp>
      <p:sp>
        <p:nvSpPr>
          <p:cNvPr id="78" name="Google Shape;78;p14"/>
          <p:cNvSpPr txBox="1"/>
          <p:nvPr/>
        </p:nvSpPr>
        <p:spPr>
          <a:xfrm>
            <a:off x="6745001" y="3602230"/>
            <a:ext cx="495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cs-CZ" sz="1800">
                <a:solidFill>
                  <a:schemeClr val="dk1"/>
                </a:solidFill>
                <a:latin typeface="Philosopher"/>
                <a:ea typeface="Philosopher"/>
                <a:cs typeface="Philosopher"/>
                <a:sym typeface="Philosopher"/>
              </a:rPr>
              <a:t>Session 4 : Gamification et motivation</a:t>
            </a:r>
            <a:endParaRPr b="1" sz="1800">
              <a:solidFill>
                <a:schemeClr val="dk1"/>
              </a:solidFill>
              <a:latin typeface="Philosopher"/>
              <a:ea typeface="Philosopher"/>
              <a:cs typeface="Philosopher"/>
              <a:sym typeface="Philosopher"/>
            </a:endParaRPr>
          </a:p>
        </p:txBody>
      </p:sp>
      <p:sp>
        <p:nvSpPr>
          <p:cNvPr id="79" name="Google Shape;79;p14"/>
          <p:cNvSpPr txBox="1"/>
          <p:nvPr/>
        </p:nvSpPr>
        <p:spPr>
          <a:xfrm>
            <a:off x="6745001" y="5280480"/>
            <a:ext cx="4954200" cy="3693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600"/>
              </a:spcBef>
              <a:spcAft>
                <a:spcPts val="600"/>
              </a:spcAft>
              <a:buClr>
                <a:schemeClr val="dk1"/>
              </a:buClr>
              <a:buSzPts val="1100"/>
              <a:buFont typeface="Arial"/>
              <a:buNone/>
            </a:pPr>
            <a:r>
              <a:rPr b="1" lang="cs-CZ" sz="1800">
                <a:solidFill>
                  <a:schemeClr val="dk1"/>
                </a:solidFill>
                <a:latin typeface="Philosopher"/>
                <a:ea typeface="Philosopher"/>
                <a:cs typeface="Philosopher"/>
                <a:sym typeface="Philosopher"/>
              </a:rPr>
              <a:t>FAQ, évaluation et conclusion</a:t>
            </a:r>
            <a:endParaRPr b="1" sz="1800">
              <a:solidFill>
                <a:schemeClr val="dk1"/>
              </a:solidFill>
              <a:latin typeface="Philosopher"/>
              <a:ea typeface="Philosopher"/>
              <a:cs typeface="Philosopher"/>
              <a:sym typeface="Philosopher"/>
            </a:endParaRPr>
          </a:p>
        </p:txBody>
      </p:sp>
      <p:sp>
        <p:nvSpPr>
          <p:cNvPr id="80" name="Google Shape;80;p14"/>
          <p:cNvSpPr/>
          <p:nvPr/>
        </p:nvSpPr>
        <p:spPr>
          <a:xfrm rot="5400000">
            <a:off x="6442213" y="4164850"/>
            <a:ext cx="276900" cy="238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 name="Google Shape;81;p14"/>
          <p:cNvSpPr/>
          <p:nvPr/>
        </p:nvSpPr>
        <p:spPr>
          <a:xfrm rot="5400000">
            <a:off x="6442213" y="4639150"/>
            <a:ext cx="276900" cy="238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 name="Google Shape;82;p14"/>
          <p:cNvSpPr/>
          <p:nvPr/>
        </p:nvSpPr>
        <p:spPr>
          <a:xfrm rot="5400000">
            <a:off x="6442213" y="5324825"/>
            <a:ext cx="276900" cy="238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3" name="Google Shape;83;p14"/>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41"/>
          <p:cNvPicPr preferRelativeResize="0"/>
          <p:nvPr/>
        </p:nvPicPr>
        <p:blipFill rotWithShape="1">
          <a:blip r:embed="rId3">
            <a:alphaModFix amt="13000"/>
          </a:blip>
          <a:srcRect b="14263" l="0" r="0" t="11984"/>
          <a:stretch/>
        </p:blipFill>
        <p:spPr>
          <a:xfrm>
            <a:off x="0" y="100"/>
            <a:ext cx="12192000" cy="6858000"/>
          </a:xfrm>
          <a:prstGeom prst="rect">
            <a:avLst/>
          </a:prstGeom>
          <a:noFill/>
          <a:ln>
            <a:noFill/>
          </a:ln>
        </p:spPr>
      </p:pic>
      <p:sp>
        <p:nvSpPr>
          <p:cNvPr id="463" name="Google Shape;463;p41"/>
          <p:cNvSpPr txBox="1"/>
          <p:nvPr/>
        </p:nvSpPr>
        <p:spPr>
          <a:xfrm>
            <a:off x="3912600" y="303625"/>
            <a:ext cx="4366800" cy="654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Discussion de groupe : Partage d'expériences et de défis</a:t>
            </a:r>
            <a:endParaRPr b="1" i="0" sz="2400" u="none" cap="none" strike="noStrike">
              <a:solidFill>
                <a:schemeClr val="dk1"/>
              </a:solidFill>
              <a:latin typeface="Philosopher"/>
              <a:ea typeface="Philosopher"/>
              <a:cs typeface="Philosopher"/>
              <a:sym typeface="Philosopher"/>
            </a:endParaRPr>
          </a:p>
        </p:txBody>
      </p:sp>
      <p:grpSp>
        <p:nvGrpSpPr>
          <p:cNvPr id="464" name="Google Shape;464;p41"/>
          <p:cNvGrpSpPr/>
          <p:nvPr/>
        </p:nvGrpSpPr>
        <p:grpSpPr>
          <a:xfrm>
            <a:off x="5470062" y="1015247"/>
            <a:ext cx="1251876" cy="358096"/>
            <a:chOff x="5470062" y="1167647"/>
            <a:chExt cx="1251876" cy="358096"/>
          </a:xfrm>
        </p:grpSpPr>
        <p:sp>
          <p:nvSpPr>
            <p:cNvPr id="465" name="Google Shape;465;p41"/>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6" name="Google Shape;466;p41"/>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7" name="Google Shape;467;p41"/>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68" name="Google Shape;468;p41"/>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469" name="Google Shape;469;p41"/>
          <p:cNvSpPr txBox="1"/>
          <p:nvPr/>
        </p:nvSpPr>
        <p:spPr>
          <a:xfrm>
            <a:off x="1527900" y="1764075"/>
            <a:ext cx="9918000" cy="3555600"/>
          </a:xfrm>
          <a:prstGeom prst="rect">
            <a:avLst/>
          </a:prstGeom>
          <a:noFill/>
          <a:ln>
            <a:noFill/>
          </a:ln>
        </p:spPr>
        <p:txBody>
          <a:bodyPr anchorCtr="0" anchor="t" bIns="45700" lIns="91425" spcFirstLastPara="1" rIns="91425" wrap="square" tIns="45700">
            <a:spAutoFit/>
          </a:bodyPr>
          <a:lstStyle/>
          <a:p>
            <a:pPr indent="-355600" lvl="0" marL="457200" rtl="0" algn="just">
              <a:spcBef>
                <a:spcPts val="1000"/>
              </a:spcBef>
              <a:spcAft>
                <a:spcPts val="0"/>
              </a:spcAft>
              <a:buSzPts val="2000"/>
              <a:buFont typeface="Philosopher"/>
              <a:buAutoNum type="arabicPeriod"/>
            </a:pPr>
            <a:r>
              <a:rPr lang="cs-CZ" sz="2000">
                <a:latin typeface="Philosopher"/>
                <a:ea typeface="Philosopher"/>
                <a:cs typeface="Philosopher"/>
                <a:sym typeface="Philosopher"/>
              </a:rPr>
              <a:t>Répartissez les participants en petits groupes de 3 à 4 personnes.</a:t>
            </a:r>
            <a:endParaRPr sz="2000">
              <a:latin typeface="Philosopher"/>
              <a:ea typeface="Philosopher"/>
              <a:cs typeface="Philosopher"/>
              <a:sym typeface="Philosopher"/>
            </a:endParaRPr>
          </a:p>
          <a:p>
            <a:pPr indent="0" lvl="0" marL="0" rtl="0" algn="just">
              <a:spcBef>
                <a:spcPts val="1000"/>
              </a:spcBef>
              <a:spcAft>
                <a:spcPts val="0"/>
              </a:spcAft>
              <a:buNone/>
            </a:pPr>
            <a:r>
              <a:t/>
            </a:r>
            <a:endParaRPr sz="2000">
              <a:latin typeface="Philosopher"/>
              <a:ea typeface="Philosopher"/>
              <a:cs typeface="Philosopher"/>
              <a:sym typeface="Philosopher"/>
            </a:endParaRPr>
          </a:p>
          <a:p>
            <a:pPr indent="-355600" lvl="0" marL="457200" rtl="0" algn="just">
              <a:spcBef>
                <a:spcPts val="1000"/>
              </a:spcBef>
              <a:spcAft>
                <a:spcPts val="0"/>
              </a:spcAft>
              <a:buSzPts val="2000"/>
              <a:buFont typeface="Philosopher"/>
              <a:buAutoNum type="arabicPeriod"/>
            </a:pPr>
            <a:r>
              <a:rPr lang="cs-CZ" sz="2000">
                <a:latin typeface="Philosopher"/>
                <a:ea typeface="Philosopher"/>
                <a:cs typeface="Philosopher"/>
                <a:sym typeface="Philosopher"/>
              </a:rPr>
              <a:t>Discussion QUESTIONS :</a:t>
            </a:r>
            <a:endParaRPr sz="2000">
              <a:latin typeface="Philosopher"/>
              <a:ea typeface="Philosopher"/>
              <a:cs typeface="Philosopher"/>
              <a:sym typeface="Philosopher"/>
            </a:endParaRPr>
          </a:p>
          <a:p>
            <a:pPr indent="-355600" lvl="1" marL="1371600" rtl="0" algn="just">
              <a:spcBef>
                <a:spcPts val="0"/>
              </a:spcBef>
              <a:spcAft>
                <a:spcPts val="0"/>
              </a:spcAft>
              <a:buSzPts val="2000"/>
              <a:buFont typeface="Philosopher"/>
              <a:buAutoNum type="alphaLcPeriod"/>
            </a:pPr>
            <a:r>
              <a:rPr lang="cs-CZ" sz="2000">
                <a:latin typeface="Philosopher"/>
                <a:ea typeface="Philosopher"/>
                <a:cs typeface="Philosopher"/>
                <a:sym typeface="Philosopher"/>
              </a:rPr>
              <a:t>Quelles plateformes de réseaux sociaux avez-vous utilisées pour faire participer des apprenants adultes ? Quels ont été les résultats ?</a:t>
            </a:r>
            <a:endParaRPr sz="2000">
              <a:latin typeface="Philosopher"/>
              <a:ea typeface="Philosopher"/>
              <a:cs typeface="Philosopher"/>
              <a:sym typeface="Philosopher"/>
            </a:endParaRPr>
          </a:p>
          <a:p>
            <a:pPr indent="-355600" lvl="1" marL="1371600" rtl="0" algn="just">
              <a:spcBef>
                <a:spcPts val="0"/>
              </a:spcBef>
              <a:spcAft>
                <a:spcPts val="0"/>
              </a:spcAft>
              <a:buSzPts val="2000"/>
              <a:buFont typeface="Philosopher"/>
              <a:buAutoNum type="alphaLcPeriod"/>
            </a:pPr>
            <a:r>
              <a:rPr lang="cs-CZ" sz="2000">
                <a:latin typeface="Philosopher"/>
                <a:ea typeface="Philosopher"/>
                <a:cs typeface="Philosopher"/>
                <a:sym typeface="Philosopher"/>
              </a:rPr>
              <a:t>Quelles stratégies avez-vous trouvées efficaces pour susciter des discussions et des interactions sur les réseaux sociaux ?</a:t>
            </a:r>
            <a:endParaRPr sz="2000">
              <a:latin typeface="Philosopher"/>
              <a:ea typeface="Philosopher"/>
              <a:cs typeface="Philosopher"/>
              <a:sym typeface="Philosopher"/>
            </a:endParaRPr>
          </a:p>
          <a:p>
            <a:pPr indent="-355600" lvl="1" marL="1371600" rtl="0" algn="just">
              <a:spcBef>
                <a:spcPts val="0"/>
              </a:spcBef>
              <a:spcAft>
                <a:spcPts val="0"/>
              </a:spcAft>
              <a:buSzPts val="2000"/>
              <a:buFont typeface="Philosopher"/>
              <a:buAutoNum type="alphaLcPeriod"/>
            </a:pPr>
            <a:r>
              <a:rPr lang="cs-CZ" sz="2000">
                <a:latin typeface="Philosopher"/>
                <a:ea typeface="Philosopher"/>
                <a:cs typeface="Philosopher"/>
                <a:sym typeface="Philosopher"/>
              </a:rPr>
              <a:t>Quels défis avez-vous rencontrés lors de l'utilisation des réseaux sociaux à des fins d'engagement, et comment les avez-vous surmontés ?</a:t>
            </a:r>
            <a:endParaRPr sz="2000">
              <a:latin typeface="Philosopher"/>
              <a:ea typeface="Philosopher"/>
              <a:cs typeface="Philosopher"/>
              <a:sym typeface="Philosopher"/>
            </a:endParaRPr>
          </a:p>
          <a:p>
            <a:pPr indent="0" lvl="0" marL="457200" marR="0" rtl="0" algn="just">
              <a:lnSpc>
                <a:spcPct val="100000"/>
              </a:lnSpc>
              <a:spcBef>
                <a:spcPts val="1000"/>
              </a:spcBef>
              <a:spcAft>
                <a:spcPts val="0"/>
              </a:spcAft>
              <a:buNone/>
            </a:pPr>
            <a:r>
              <a:t/>
            </a:r>
            <a:endParaRPr sz="2000">
              <a:latin typeface="Philosopher"/>
              <a:ea typeface="Philosopher"/>
              <a:cs typeface="Philosopher"/>
              <a:sym typeface="Philosopher"/>
            </a:endParaRPr>
          </a:p>
        </p:txBody>
      </p:sp>
      <p:pic>
        <p:nvPicPr>
          <p:cNvPr id="470" name="Google Shape;470;p41"/>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2"/>
          <p:cNvSpPr txBox="1"/>
          <p:nvPr/>
        </p:nvSpPr>
        <p:spPr>
          <a:xfrm>
            <a:off x="3071701" y="2632325"/>
            <a:ext cx="6048600" cy="62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300">
                <a:latin typeface="Philosopher"/>
                <a:ea typeface="Philosopher"/>
                <a:cs typeface="Philosopher"/>
                <a:sym typeface="Philosopher"/>
              </a:rPr>
              <a:t>Questions-réponses et résumé.</a:t>
            </a:r>
            <a:endParaRPr b="1" i="0" sz="2500" u="none" cap="none" strike="noStrike">
              <a:solidFill>
                <a:schemeClr val="dk1"/>
              </a:solidFill>
              <a:latin typeface="Philosopher"/>
              <a:ea typeface="Philosopher"/>
              <a:cs typeface="Philosopher"/>
              <a:sym typeface="Philosopher"/>
            </a:endParaRPr>
          </a:p>
        </p:txBody>
      </p:sp>
      <p:grpSp>
        <p:nvGrpSpPr>
          <p:cNvPr id="476" name="Google Shape;476;p42"/>
          <p:cNvGrpSpPr/>
          <p:nvPr/>
        </p:nvGrpSpPr>
        <p:grpSpPr>
          <a:xfrm>
            <a:off x="5470012" y="3428997"/>
            <a:ext cx="1251984" cy="358200"/>
            <a:chOff x="5470062" y="1167647"/>
            <a:chExt cx="1251984" cy="358200"/>
          </a:xfrm>
        </p:grpSpPr>
        <p:sp>
          <p:nvSpPr>
            <p:cNvPr id="477" name="Google Shape;477;p4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8" name="Google Shape;478;p4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9" name="Google Shape;479;p4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80" name="Google Shape;480;p42"/>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481" name="Google Shape;481;p42"/>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descr="A person sitting at a desk with a computer and papers on it&#10;&#10;Description automatically generated with low confidence" id="486" name="Google Shape;486;p43"/>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487" name="Google Shape;487;p43"/>
          <p:cNvSpPr/>
          <p:nvPr/>
        </p:nvSpPr>
        <p:spPr>
          <a:xfrm>
            <a:off x="-264695" y="-270712"/>
            <a:ext cx="12721389" cy="7399421"/>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8" name="Google Shape;488;p43"/>
          <p:cNvSpPr txBox="1"/>
          <p:nvPr/>
        </p:nvSpPr>
        <p:spPr>
          <a:xfrm>
            <a:off x="1454725" y="2051300"/>
            <a:ext cx="93987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cs-CZ" sz="6600">
                <a:solidFill>
                  <a:schemeClr val="dk1"/>
                </a:solidFill>
                <a:latin typeface="Roboto"/>
                <a:ea typeface="Roboto"/>
                <a:cs typeface="Roboto"/>
                <a:sym typeface="Roboto"/>
              </a:rPr>
              <a:t>L'HEURE DE LA PAUSE !</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489" name="Google Shape;489;p43"/>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490" name="Google Shape;490;p43"/>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4"/>
          <p:cNvSpPr/>
          <p:nvPr/>
        </p:nvSpPr>
        <p:spPr>
          <a:xfrm>
            <a:off x="3824064" y="1076946"/>
            <a:ext cx="4543871" cy="470410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496" name="Google Shape;496;p44"/>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497" name="Google Shape;497;p44"/>
          <p:cNvSpPr txBox="1"/>
          <p:nvPr/>
        </p:nvSpPr>
        <p:spPr>
          <a:xfrm>
            <a:off x="5450555" y="1678900"/>
            <a:ext cx="12909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800"/>
              <a:buFont typeface="Arial"/>
              <a:buNone/>
            </a:pPr>
            <a:r>
              <a:rPr b="1" lang="cs-CZ" sz="1800">
                <a:solidFill>
                  <a:schemeClr val="dk1"/>
                </a:solidFill>
                <a:latin typeface="Philosopher"/>
                <a:ea typeface="Philosopher"/>
                <a:cs typeface="Philosopher"/>
                <a:sym typeface="Philosopher"/>
              </a:rPr>
              <a:t>Session 4 </a:t>
            </a:r>
            <a:endParaRPr b="1" sz="1800">
              <a:solidFill>
                <a:schemeClr val="dk1"/>
              </a:solidFill>
              <a:latin typeface="Philosopher"/>
              <a:ea typeface="Philosopher"/>
              <a:cs typeface="Philosopher"/>
              <a:sym typeface="Philosopher"/>
            </a:endParaRPr>
          </a:p>
        </p:txBody>
      </p:sp>
      <p:sp>
        <p:nvSpPr>
          <p:cNvPr id="498" name="Google Shape;498;p44"/>
          <p:cNvSpPr txBox="1"/>
          <p:nvPr/>
        </p:nvSpPr>
        <p:spPr>
          <a:xfrm>
            <a:off x="3824077" y="4635633"/>
            <a:ext cx="45438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Jeux et motivation</a:t>
            </a:r>
            <a:endParaRPr b="0" i="0" sz="2000" u="none" cap="none" strike="noStrike">
              <a:solidFill>
                <a:schemeClr val="dk1"/>
              </a:solidFill>
              <a:latin typeface="Roboto"/>
              <a:ea typeface="Roboto"/>
              <a:cs typeface="Roboto"/>
              <a:sym typeface="Roboto"/>
            </a:endParaRPr>
          </a:p>
        </p:txBody>
      </p:sp>
      <p:pic>
        <p:nvPicPr>
          <p:cNvPr id="499" name="Google Shape;499;p44"/>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45"/>
          <p:cNvSpPr txBox="1"/>
          <p:nvPr/>
        </p:nvSpPr>
        <p:spPr>
          <a:xfrm>
            <a:off x="3822381" y="603289"/>
            <a:ext cx="43962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Récapitulation de la session précédente</a:t>
            </a:r>
            <a:endParaRPr b="1" i="0" sz="2800" u="none" cap="none" strike="noStrike">
              <a:solidFill>
                <a:schemeClr val="dk1"/>
              </a:solidFill>
              <a:latin typeface="Philosopher"/>
              <a:ea typeface="Philosopher"/>
              <a:cs typeface="Philosopher"/>
              <a:sym typeface="Philosopher"/>
            </a:endParaRPr>
          </a:p>
        </p:txBody>
      </p:sp>
      <p:grpSp>
        <p:nvGrpSpPr>
          <p:cNvPr id="505" name="Google Shape;505;p45"/>
          <p:cNvGrpSpPr/>
          <p:nvPr/>
        </p:nvGrpSpPr>
        <p:grpSpPr>
          <a:xfrm>
            <a:off x="5394562" y="1360322"/>
            <a:ext cx="1251984" cy="358200"/>
            <a:chOff x="5470062" y="1167647"/>
            <a:chExt cx="1251984" cy="358200"/>
          </a:xfrm>
        </p:grpSpPr>
        <p:sp>
          <p:nvSpPr>
            <p:cNvPr id="506" name="Google Shape;506;p4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7" name="Google Shape;507;p4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8" name="Google Shape;508;p4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509" name="Google Shape;509;p45"/>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510" name="Google Shape;510;p45"/>
          <p:cNvSpPr txBox="1"/>
          <p:nvPr/>
        </p:nvSpPr>
        <p:spPr>
          <a:xfrm>
            <a:off x="3429900" y="2505038"/>
            <a:ext cx="5181300" cy="1463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cs-CZ" sz="2700">
                <a:latin typeface="Philosopher"/>
                <a:ea typeface="Philosopher"/>
                <a:cs typeface="Philosopher"/>
                <a:sym typeface="Philosopher"/>
              </a:rPr>
              <a:t>Les stratégies de communication discutées lors de la session précédente ;</a:t>
            </a:r>
            <a:endParaRPr sz="2700">
              <a:latin typeface="Philosopher"/>
              <a:ea typeface="Philosopher"/>
              <a:cs typeface="Philosopher"/>
              <a:sym typeface="Philosopher"/>
            </a:endParaRPr>
          </a:p>
        </p:txBody>
      </p:sp>
      <p:sp>
        <p:nvSpPr>
          <p:cNvPr id="511" name="Google Shape;511;p45"/>
          <p:cNvSpPr txBox="1"/>
          <p:nvPr/>
        </p:nvSpPr>
        <p:spPr>
          <a:xfrm>
            <a:off x="5897225" y="4553425"/>
            <a:ext cx="5487600" cy="145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cs-CZ" sz="2500">
                <a:solidFill>
                  <a:schemeClr val="dk1"/>
                </a:solidFill>
                <a:latin typeface="Philosopher"/>
                <a:ea typeface="Philosopher"/>
                <a:cs typeface="Philosopher"/>
                <a:sym typeface="Philosopher"/>
              </a:rPr>
              <a:t>L'importance de la communication et de l'interaction dans l'éducation numérique.</a:t>
            </a:r>
            <a:endParaRPr sz="1200"/>
          </a:p>
        </p:txBody>
      </p:sp>
      <p:sp>
        <p:nvSpPr>
          <p:cNvPr id="512" name="Google Shape;512;p45"/>
          <p:cNvSpPr/>
          <p:nvPr/>
        </p:nvSpPr>
        <p:spPr>
          <a:xfrm>
            <a:off x="3822363" y="4261333"/>
            <a:ext cx="1979620" cy="1596069"/>
          </a:xfrm>
          <a:custGeom>
            <a:rect b="b" l="l" r="r" t="t"/>
            <a:pathLst>
              <a:path extrusionOk="0" h="1596069" w="1979620">
                <a:moveTo>
                  <a:pt x="0" y="0"/>
                </a:moveTo>
                <a:lnTo>
                  <a:pt x="1979620" y="0"/>
                </a:lnTo>
                <a:lnTo>
                  <a:pt x="1979620" y="1596069"/>
                </a:lnTo>
                <a:lnTo>
                  <a:pt x="0" y="1596069"/>
                </a:lnTo>
                <a:lnTo>
                  <a:pt x="0" y="0"/>
                </a:lnTo>
                <a:close/>
              </a:path>
            </a:pathLst>
          </a:custGeom>
          <a:blipFill rotWithShape="1">
            <a:blip r:embed="rId4">
              <a:alphaModFix/>
            </a:blip>
            <a:stretch>
              <a:fillRect b="0" l="0" r="0" t="0"/>
            </a:stretch>
          </a:blipFill>
          <a:ln>
            <a:noFill/>
          </a:ln>
        </p:spPr>
      </p:sp>
      <p:sp>
        <p:nvSpPr>
          <p:cNvPr id="513" name="Google Shape;513;p45"/>
          <p:cNvSpPr/>
          <p:nvPr/>
        </p:nvSpPr>
        <p:spPr>
          <a:xfrm>
            <a:off x="1406675" y="2421914"/>
            <a:ext cx="1861380" cy="1355084"/>
          </a:xfrm>
          <a:custGeom>
            <a:rect b="b" l="l" r="r" t="t"/>
            <a:pathLst>
              <a:path extrusionOk="0" h="1191283" w="1751887">
                <a:moveTo>
                  <a:pt x="0" y="0"/>
                </a:moveTo>
                <a:lnTo>
                  <a:pt x="1751887" y="0"/>
                </a:lnTo>
                <a:lnTo>
                  <a:pt x="1751887" y="1191283"/>
                </a:lnTo>
                <a:lnTo>
                  <a:pt x="0" y="1191283"/>
                </a:lnTo>
                <a:lnTo>
                  <a:pt x="0" y="0"/>
                </a:lnTo>
                <a:close/>
              </a:path>
            </a:pathLst>
          </a:custGeom>
          <a:blipFill rotWithShape="1">
            <a:blip r:embed="rId5">
              <a:alphaModFix/>
            </a:blip>
            <a:stretch>
              <a:fillRect b="0" l="0" r="0" t="0"/>
            </a:stretch>
          </a:blipFill>
          <a:ln>
            <a:noFill/>
          </a:ln>
        </p:spPr>
      </p:sp>
      <p:pic>
        <p:nvPicPr>
          <p:cNvPr id="514" name="Google Shape;514;p45"/>
          <p:cNvPicPr preferRelativeResize="0"/>
          <p:nvPr/>
        </p:nvPicPr>
        <p:blipFill>
          <a:blip r:embed="rId6">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46"/>
          <p:cNvSpPr txBox="1"/>
          <p:nvPr/>
        </p:nvSpPr>
        <p:spPr>
          <a:xfrm>
            <a:off x="4078500" y="361175"/>
            <a:ext cx="4234200" cy="708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500">
                <a:solidFill>
                  <a:schemeClr val="dk1"/>
                </a:solidFill>
                <a:latin typeface="Philosopher"/>
                <a:ea typeface="Philosopher"/>
                <a:cs typeface="Philosopher"/>
                <a:sym typeface="Philosopher"/>
              </a:rPr>
              <a:t>Principes de la gamification et motivation (I)</a:t>
            </a:r>
            <a:endParaRPr b="1" i="0" sz="2500" u="none" cap="none" strike="noStrike">
              <a:solidFill>
                <a:schemeClr val="dk1"/>
              </a:solidFill>
              <a:latin typeface="Philosopher"/>
              <a:ea typeface="Philosopher"/>
              <a:cs typeface="Philosopher"/>
              <a:sym typeface="Philosopher"/>
            </a:endParaRPr>
          </a:p>
        </p:txBody>
      </p:sp>
      <p:pic>
        <p:nvPicPr>
          <p:cNvPr descr="A picture containing icon&#10;&#10;Description automatically generated" id="520" name="Google Shape;520;p46"/>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521" name="Google Shape;521;p46"/>
          <p:cNvSpPr txBox="1"/>
          <p:nvPr/>
        </p:nvSpPr>
        <p:spPr>
          <a:xfrm>
            <a:off x="623250" y="2437200"/>
            <a:ext cx="7261200" cy="1262100"/>
          </a:xfrm>
          <a:prstGeom prst="rect">
            <a:avLst/>
          </a:prstGeom>
          <a:noFill/>
          <a:ln>
            <a:noFill/>
          </a:ln>
        </p:spPr>
        <p:txBody>
          <a:bodyPr anchorCtr="0" anchor="t" bIns="45700" lIns="91425" spcFirstLastPara="1" rIns="91425" wrap="square" tIns="45700">
            <a:spAutoFit/>
          </a:bodyPr>
          <a:lstStyle/>
          <a:p>
            <a:pPr indent="-349250" lvl="0" marL="457200" marR="0" rtl="0" algn="l">
              <a:lnSpc>
                <a:spcPct val="100000"/>
              </a:lnSpc>
              <a:spcBef>
                <a:spcPts val="1000"/>
              </a:spcBef>
              <a:spcAft>
                <a:spcPts val="1000"/>
              </a:spcAft>
              <a:buSzPts val="1900"/>
              <a:buFont typeface="Philosopher"/>
              <a:buChar char="-"/>
            </a:pPr>
            <a:r>
              <a:rPr b="1" lang="cs-CZ" sz="1900">
                <a:highlight>
                  <a:schemeClr val="accent1"/>
                </a:highlight>
                <a:latin typeface="Philosopher"/>
                <a:ea typeface="Philosopher"/>
                <a:cs typeface="Philosopher"/>
                <a:sym typeface="Philosopher"/>
              </a:rPr>
              <a:t>Des objectifs clairs</a:t>
            </a:r>
            <a:r>
              <a:rPr lang="cs-CZ" sz="1900">
                <a:highlight>
                  <a:schemeClr val="lt1"/>
                </a:highlight>
                <a:latin typeface="Philosopher"/>
                <a:ea typeface="Philosopher"/>
                <a:cs typeface="Philosopher"/>
                <a:sym typeface="Philosopher"/>
              </a:rPr>
              <a:t> donnent un sens à l'action et à la direction, motivant les apprenants à travailler pour atteindre des résultats spécifiques. La réalisation des objectifs déclenche un sentiment d'accomplissement ;</a:t>
            </a:r>
            <a:endParaRPr sz="1900">
              <a:highlight>
                <a:schemeClr val="lt1"/>
              </a:highlight>
              <a:latin typeface="Philosopher"/>
              <a:ea typeface="Philosopher"/>
              <a:cs typeface="Philosopher"/>
              <a:sym typeface="Philosopher"/>
            </a:endParaRPr>
          </a:p>
        </p:txBody>
      </p:sp>
      <p:sp>
        <p:nvSpPr>
          <p:cNvPr id="522" name="Google Shape;522;p46"/>
          <p:cNvSpPr txBox="1"/>
          <p:nvPr/>
        </p:nvSpPr>
        <p:spPr>
          <a:xfrm>
            <a:off x="2271150" y="1330738"/>
            <a:ext cx="7848900" cy="13854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i="1" lang="cs-CZ" sz="1600">
                <a:latin typeface="Philosopher"/>
                <a:ea typeface="Philosopher"/>
                <a:cs typeface="Philosopher"/>
                <a:sym typeface="Philosopher"/>
              </a:rPr>
              <a:t>La gamification consiste à intégrer des éléments semblables à des jeux dans des contextes non ludiques afin de renforcer l'engagement et la motivation. Voici </a:t>
            </a:r>
            <a:r>
              <a:rPr b="1" i="1" lang="cs-CZ" sz="1600" u="sng">
                <a:highlight>
                  <a:schemeClr val="accent1"/>
                </a:highlight>
                <a:latin typeface="Philosopher"/>
                <a:ea typeface="Philosopher"/>
                <a:cs typeface="Philosopher"/>
                <a:sym typeface="Philosopher"/>
              </a:rPr>
              <a:t>les principes clés de la gamification </a:t>
            </a:r>
            <a:r>
              <a:rPr b="1" i="1" lang="cs-CZ" sz="1600">
                <a:latin typeface="Philosopher"/>
                <a:ea typeface="Philosopher"/>
                <a:cs typeface="Philosopher"/>
                <a:sym typeface="Philosopher"/>
              </a:rPr>
              <a:t>et leur impact sur la motivation de l'apprenant :</a:t>
            </a:r>
            <a:endParaRPr b="1" i="1" sz="16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i="1" sz="1800">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1" i="1" sz="1800">
              <a:latin typeface="Philosopher"/>
              <a:ea typeface="Philosopher"/>
              <a:cs typeface="Philosopher"/>
              <a:sym typeface="Philosopher"/>
            </a:endParaRPr>
          </a:p>
        </p:txBody>
      </p:sp>
      <p:sp>
        <p:nvSpPr>
          <p:cNvPr id="523" name="Google Shape;523;p46"/>
          <p:cNvSpPr txBox="1"/>
          <p:nvPr/>
        </p:nvSpPr>
        <p:spPr>
          <a:xfrm>
            <a:off x="623250" y="4752425"/>
            <a:ext cx="7791000" cy="1486200"/>
          </a:xfrm>
          <a:prstGeom prst="rect">
            <a:avLst/>
          </a:prstGeom>
          <a:noFill/>
          <a:ln>
            <a:noFill/>
          </a:ln>
        </p:spPr>
        <p:txBody>
          <a:bodyPr anchorCtr="0" anchor="t" bIns="91425" lIns="91425" spcFirstLastPara="1" rIns="91425" wrap="square" tIns="91425">
            <a:spAutoFit/>
          </a:bodyPr>
          <a:lstStyle/>
          <a:p>
            <a:pPr indent="-349250" lvl="0" marL="457200" rtl="0" algn="l">
              <a:lnSpc>
                <a:spcPct val="115000"/>
              </a:lnSpc>
              <a:spcBef>
                <a:spcPts val="1000"/>
              </a:spcBef>
              <a:spcAft>
                <a:spcPts val="1000"/>
              </a:spcAft>
              <a:buClr>
                <a:schemeClr val="dk1"/>
              </a:buClr>
              <a:buSzPts val="1900"/>
              <a:buFont typeface="Philosopher"/>
              <a:buChar char="-"/>
            </a:pPr>
            <a:r>
              <a:rPr b="1" lang="cs-CZ" sz="1900">
                <a:solidFill>
                  <a:schemeClr val="dk1"/>
                </a:solidFill>
                <a:highlight>
                  <a:schemeClr val="accent1"/>
                </a:highlight>
                <a:latin typeface="Philosopher"/>
                <a:ea typeface="Philosopher"/>
                <a:cs typeface="Philosopher"/>
                <a:sym typeface="Philosopher"/>
              </a:rPr>
              <a:t>Un retour d'information immédiat </a:t>
            </a:r>
            <a:r>
              <a:rPr lang="cs-CZ" sz="1900">
                <a:solidFill>
                  <a:schemeClr val="dk1"/>
                </a:solidFill>
                <a:highlight>
                  <a:schemeClr val="lt1"/>
                </a:highlight>
                <a:latin typeface="Philosopher"/>
                <a:ea typeface="Philosopher"/>
                <a:cs typeface="Philosopher"/>
                <a:sym typeface="Philosopher"/>
              </a:rPr>
              <a:t>informe les apprenants sur leurs performances, renforçant les comportements positifs et guidant les améliorations. Cela favorise le sentiment de compétence et aide à maintenir l'engagement.</a:t>
            </a:r>
            <a:endParaRPr sz="1900">
              <a:highlight>
                <a:schemeClr val="lt1"/>
              </a:highlight>
            </a:endParaRPr>
          </a:p>
        </p:txBody>
      </p:sp>
      <p:sp>
        <p:nvSpPr>
          <p:cNvPr id="524" name="Google Shape;524;p46"/>
          <p:cNvSpPr txBox="1"/>
          <p:nvPr/>
        </p:nvSpPr>
        <p:spPr>
          <a:xfrm>
            <a:off x="5243600" y="3586800"/>
            <a:ext cx="6855600" cy="1950600"/>
          </a:xfrm>
          <a:prstGeom prst="rect">
            <a:avLst/>
          </a:prstGeom>
          <a:noFill/>
          <a:ln>
            <a:noFill/>
          </a:ln>
        </p:spPr>
        <p:txBody>
          <a:bodyPr anchorCtr="0" anchor="t" bIns="91425" lIns="91425" spcFirstLastPara="1" rIns="91425" wrap="square" tIns="91425">
            <a:spAutoFit/>
          </a:bodyPr>
          <a:lstStyle/>
          <a:p>
            <a:pPr indent="-349250" lvl="0" marL="457200" rtl="0" algn="r">
              <a:lnSpc>
                <a:spcPct val="115000"/>
              </a:lnSpc>
              <a:spcBef>
                <a:spcPts val="0"/>
              </a:spcBef>
              <a:spcAft>
                <a:spcPts val="0"/>
              </a:spcAft>
              <a:buClr>
                <a:schemeClr val="dk1"/>
              </a:buClr>
              <a:buSzPts val="1900"/>
              <a:buFont typeface="Philosopher"/>
              <a:buChar char="-"/>
            </a:pPr>
            <a:r>
              <a:rPr b="1" lang="cs-CZ" sz="1900">
                <a:solidFill>
                  <a:schemeClr val="dk1"/>
                </a:solidFill>
                <a:highlight>
                  <a:schemeClr val="accent1"/>
                </a:highlight>
                <a:latin typeface="Philosopher"/>
                <a:ea typeface="Philosopher"/>
                <a:cs typeface="Philosopher"/>
                <a:sym typeface="Philosopher"/>
              </a:rPr>
              <a:t>La progression </a:t>
            </a:r>
            <a:r>
              <a:rPr lang="cs-CZ" sz="1900">
                <a:solidFill>
                  <a:schemeClr val="dk1"/>
                </a:solidFill>
                <a:highlight>
                  <a:schemeClr val="lt1"/>
                </a:highlight>
                <a:latin typeface="Philosopher"/>
                <a:ea typeface="Philosopher"/>
                <a:cs typeface="Philosopher"/>
                <a:sym typeface="Philosopher"/>
              </a:rPr>
              <a:t>fait appel au désir inné de croissance et de maîtrise des apprenants. Le fait de passer d'un niveau à l'autre crée un sentiment d'accomplissement et encourage la poursuite de la participation.</a:t>
            </a:r>
            <a:endParaRPr sz="1900">
              <a:solidFill>
                <a:schemeClr val="dk1"/>
              </a:solidFill>
              <a:highlight>
                <a:schemeClr val="lt1"/>
              </a:highlight>
              <a:latin typeface="Philosopher"/>
              <a:ea typeface="Philosopher"/>
              <a:cs typeface="Philosopher"/>
              <a:sym typeface="Philosopher"/>
            </a:endParaRPr>
          </a:p>
          <a:p>
            <a:pPr indent="0" lvl="0" marL="457200" rtl="0" algn="l">
              <a:lnSpc>
                <a:spcPct val="115000"/>
              </a:lnSpc>
              <a:spcBef>
                <a:spcPts val="1000"/>
              </a:spcBef>
              <a:spcAft>
                <a:spcPts val="1000"/>
              </a:spcAft>
              <a:buNone/>
            </a:pPr>
            <a:r>
              <a:t/>
            </a:r>
            <a:endParaRPr b="1" sz="1900">
              <a:solidFill>
                <a:schemeClr val="dk1"/>
              </a:solidFill>
              <a:highlight>
                <a:schemeClr val="accent1"/>
              </a:highlight>
              <a:latin typeface="Philosopher"/>
              <a:ea typeface="Philosopher"/>
              <a:cs typeface="Philosopher"/>
              <a:sym typeface="Philosopher"/>
            </a:endParaRPr>
          </a:p>
        </p:txBody>
      </p:sp>
      <p:sp>
        <p:nvSpPr>
          <p:cNvPr id="525" name="Google Shape;525;p46"/>
          <p:cNvSpPr/>
          <p:nvPr/>
        </p:nvSpPr>
        <p:spPr>
          <a:xfrm>
            <a:off x="2529450" y="1245588"/>
            <a:ext cx="7332300" cy="1015800"/>
          </a:xfrm>
          <a:prstGeom prst="rect">
            <a:avLst/>
          </a:prstGeom>
          <a:noFill/>
          <a:ln cap="flat" cmpd="sng" w="76200">
            <a:solidFill>
              <a:schemeClr val="accent1"/>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26" name="Google Shape;526;p46"/>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47"/>
          <p:cNvSpPr txBox="1"/>
          <p:nvPr/>
        </p:nvSpPr>
        <p:spPr>
          <a:xfrm>
            <a:off x="2682600" y="417600"/>
            <a:ext cx="6826800" cy="70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CZ" sz="2800">
                <a:solidFill>
                  <a:schemeClr val="dk1"/>
                </a:solidFill>
                <a:latin typeface="Philosopher"/>
                <a:ea typeface="Philosopher"/>
                <a:cs typeface="Philosopher"/>
                <a:sym typeface="Philosopher"/>
              </a:rPr>
              <a:t>Principes de la gamification et motivation (II)</a:t>
            </a:r>
            <a:endParaRPr b="1" sz="2800">
              <a:solidFill>
                <a:schemeClr val="dk1"/>
              </a:solidFill>
              <a:latin typeface="Philosopher"/>
              <a:ea typeface="Philosopher"/>
              <a:cs typeface="Philosopher"/>
              <a:sym typeface="Philosopher"/>
            </a:endParaRPr>
          </a:p>
          <a:p>
            <a:pPr indent="0" lvl="0" marL="0" rtl="0" algn="l">
              <a:spcBef>
                <a:spcPts val="0"/>
              </a:spcBef>
              <a:spcAft>
                <a:spcPts val="0"/>
              </a:spcAft>
              <a:buClr>
                <a:schemeClr val="dk1"/>
              </a:buClr>
              <a:buSzPts val="1800"/>
              <a:buFont typeface="Philosopher"/>
              <a:buNone/>
            </a:pPr>
            <a:r>
              <a:t/>
            </a:r>
            <a:endParaRPr b="1" sz="2800">
              <a:solidFill>
                <a:schemeClr val="dk1"/>
              </a:solidFill>
              <a:latin typeface="Philosopher"/>
              <a:ea typeface="Philosopher"/>
              <a:cs typeface="Philosopher"/>
              <a:sym typeface="Philosopher"/>
            </a:endParaRPr>
          </a:p>
        </p:txBody>
      </p:sp>
      <p:grpSp>
        <p:nvGrpSpPr>
          <p:cNvPr id="532" name="Google Shape;532;p47"/>
          <p:cNvGrpSpPr/>
          <p:nvPr/>
        </p:nvGrpSpPr>
        <p:grpSpPr>
          <a:xfrm>
            <a:off x="5470060" y="1039589"/>
            <a:ext cx="1251876" cy="358096"/>
            <a:chOff x="5470062" y="1167647"/>
            <a:chExt cx="1251876" cy="358096"/>
          </a:xfrm>
        </p:grpSpPr>
        <p:sp>
          <p:nvSpPr>
            <p:cNvPr id="533" name="Google Shape;533;p47"/>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4" name="Google Shape;534;p47"/>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5" name="Google Shape;535;p47"/>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536" name="Google Shape;536;p47"/>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537" name="Google Shape;537;p47"/>
          <p:cNvSpPr txBox="1"/>
          <p:nvPr/>
        </p:nvSpPr>
        <p:spPr>
          <a:xfrm>
            <a:off x="722550" y="1654825"/>
            <a:ext cx="8892900" cy="4171200"/>
          </a:xfrm>
          <a:prstGeom prst="rect">
            <a:avLst/>
          </a:prstGeom>
          <a:noFill/>
          <a:ln>
            <a:noFill/>
          </a:ln>
        </p:spPr>
        <p:txBody>
          <a:bodyPr anchorCtr="0" anchor="t" bIns="45700" lIns="91425" spcFirstLastPara="1" rIns="91425" wrap="square" tIns="45700">
            <a:spAutoFit/>
          </a:bodyPr>
          <a:lstStyle/>
          <a:p>
            <a:pPr indent="-355600" lvl="0" marL="457200" rtl="0" algn="l">
              <a:spcBef>
                <a:spcPts val="1000"/>
              </a:spcBef>
              <a:spcAft>
                <a:spcPts val="0"/>
              </a:spcAft>
              <a:buClr>
                <a:schemeClr val="dk1"/>
              </a:buClr>
              <a:buSzPts val="2000"/>
              <a:buFont typeface="Philosopher"/>
              <a:buChar char="-"/>
            </a:pPr>
            <a:r>
              <a:rPr b="1" lang="cs-CZ" sz="2000">
                <a:solidFill>
                  <a:schemeClr val="dk1"/>
                </a:solidFill>
                <a:highlight>
                  <a:schemeClr val="accent1"/>
                </a:highlight>
                <a:latin typeface="Philosopher"/>
                <a:ea typeface="Philosopher"/>
                <a:cs typeface="Philosopher"/>
                <a:sym typeface="Philosopher"/>
              </a:rPr>
              <a:t>Compétition et collaboration </a:t>
            </a:r>
            <a:r>
              <a:rPr lang="cs-CZ" sz="2000">
                <a:solidFill>
                  <a:schemeClr val="dk1"/>
                </a:solidFill>
                <a:highlight>
                  <a:schemeClr val="lt1"/>
                </a:highlight>
                <a:latin typeface="Philosopher"/>
                <a:ea typeface="Philosopher"/>
                <a:cs typeface="Philosopher"/>
                <a:sym typeface="Philosopher"/>
              </a:rPr>
              <a:t>: Une compétition saine stimule la motivation en poussant les apprenants à se surpasser ou à surpasser les autres. La collaboration favorise un sentiment de communauté et de réussite partagée, renforçant la motivation par le biais de l'interaction sociale ;</a:t>
            </a:r>
            <a:endParaRPr sz="2000">
              <a:solidFill>
                <a:schemeClr val="dk1"/>
              </a:solidFill>
              <a:highlight>
                <a:schemeClr val="lt1"/>
              </a:highlight>
              <a:latin typeface="Philosopher"/>
              <a:ea typeface="Philosopher"/>
              <a:cs typeface="Philosopher"/>
              <a:sym typeface="Philosopher"/>
            </a:endParaRPr>
          </a:p>
          <a:p>
            <a:pPr indent="-355600" lvl="0" marL="457200" rtl="0" algn="l">
              <a:spcBef>
                <a:spcPts val="1000"/>
              </a:spcBef>
              <a:spcAft>
                <a:spcPts val="0"/>
              </a:spcAft>
              <a:buClr>
                <a:schemeClr val="dk1"/>
              </a:buClr>
              <a:buSzPts val="2000"/>
              <a:buFont typeface="Philosopher"/>
              <a:buChar char="-"/>
            </a:pPr>
            <a:r>
              <a:rPr b="1" lang="cs-CZ" sz="2000">
                <a:solidFill>
                  <a:schemeClr val="dk1"/>
                </a:solidFill>
                <a:highlight>
                  <a:schemeClr val="accent1"/>
                </a:highlight>
                <a:latin typeface="Philosopher"/>
                <a:ea typeface="Philosopher"/>
                <a:cs typeface="Philosopher"/>
                <a:sym typeface="Philosopher"/>
              </a:rPr>
              <a:t>Les récompenses </a:t>
            </a:r>
            <a:r>
              <a:rPr lang="cs-CZ" sz="2000">
                <a:solidFill>
                  <a:schemeClr val="dk1"/>
                </a:solidFill>
                <a:highlight>
                  <a:schemeClr val="lt1"/>
                </a:highlight>
                <a:latin typeface="Philosopher"/>
                <a:ea typeface="Philosopher"/>
                <a:cs typeface="Philosopher"/>
                <a:sym typeface="Philosopher"/>
              </a:rPr>
              <a:t>fournissent une motivation intrinsèque et extrinsèque. Elles reconnaissent les efforts des apprenants, ce qui renforce l'engagement et le désir d'obtenir davantage de récompenses ;</a:t>
            </a:r>
            <a:endParaRPr sz="2000">
              <a:solidFill>
                <a:schemeClr val="dk1"/>
              </a:solidFill>
              <a:highlight>
                <a:schemeClr val="lt1"/>
              </a:highlight>
              <a:latin typeface="Philosopher"/>
              <a:ea typeface="Philosopher"/>
              <a:cs typeface="Philosopher"/>
              <a:sym typeface="Philosopher"/>
            </a:endParaRPr>
          </a:p>
          <a:p>
            <a:pPr indent="-355600" lvl="0" marL="457200" rtl="0" algn="l">
              <a:spcBef>
                <a:spcPts val="1000"/>
              </a:spcBef>
              <a:spcAft>
                <a:spcPts val="0"/>
              </a:spcAft>
              <a:buClr>
                <a:schemeClr val="dk1"/>
              </a:buClr>
              <a:buSzPts val="2000"/>
              <a:buFont typeface="Philosopher"/>
              <a:buChar char="-"/>
            </a:pPr>
            <a:r>
              <a:rPr b="1" lang="cs-CZ" sz="2000">
                <a:solidFill>
                  <a:schemeClr val="dk1"/>
                </a:solidFill>
                <a:highlight>
                  <a:schemeClr val="accent1"/>
                </a:highlight>
                <a:latin typeface="Philosopher"/>
                <a:ea typeface="Philosopher"/>
                <a:cs typeface="Philosopher"/>
                <a:sym typeface="Philosopher"/>
              </a:rPr>
              <a:t>L'interaction sociale </a:t>
            </a:r>
            <a:r>
              <a:rPr lang="cs-CZ" sz="2000">
                <a:solidFill>
                  <a:schemeClr val="dk1"/>
                </a:solidFill>
                <a:highlight>
                  <a:schemeClr val="lt1"/>
                </a:highlight>
                <a:latin typeface="Philosopher"/>
                <a:ea typeface="Philosopher"/>
                <a:cs typeface="Philosopher"/>
                <a:sym typeface="Philosopher"/>
              </a:rPr>
              <a:t>favorise un sentiment d'appartenance et de communauté. Les apprenants s'engagent davantage lorsqu'ils peuvent partager leurs expériences, collaborer et rivaliser avec leurs pairs ;</a:t>
            </a:r>
            <a:endParaRPr sz="2000">
              <a:solidFill>
                <a:schemeClr val="dk1"/>
              </a:solidFill>
              <a:highlight>
                <a:schemeClr val="lt1"/>
              </a:highlight>
              <a:latin typeface="Philosopher"/>
              <a:ea typeface="Philosopher"/>
              <a:cs typeface="Philosopher"/>
              <a:sym typeface="Philosopher"/>
            </a:endParaRPr>
          </a:p>
          <a:p>
            <a:pPr indent="-355600" lvl="0" marL="457200" rtl="0" algn="l">
              <a:spcBef>
                <a:spcPts val="1000"/>
              </a:spcBef>
              <a:spcAft>
                <a:spcPts val="1000"/>
              </a:spcAft>
              <a:buClr>
                <a:schemeClr val="dk1"/>
              </a:buClr>
              <a:buSzPts val="2000"/>
              <a:buFont typeface="Philosopher"/>
              <a:buChar char="-"/>
            </a:pPr>
            <a:r>
              <a:rPr b="1" lang="cs-CZ" sz="2000">
                <a:solidFill>
                  <a:schemeClr val="dk1"/>
                </a:solidFill>
                <a:highlight>
                  <a:schemeClr val="accent1"/>
                </a:highlight>
                <a:latin typeface="Philosopher"/>
                <a:ea typeface="Philosopher"/>
                <a:cs typeface="Philosopher"/>
                <a:sym typeface="Philosopher"/>
              </a:rPr>
              <a:t>Les défis et les surprises </a:t>
            </a:r>
            <a:r>
              <a:rPr lang="cs-CZ" sz="2000">
                <a:solidFill>
                  <a:schemeClr val="dk1"/>
                </a:solidFill>
                <a:highlight>
                  <a:schemeClr val="lt1"/>
                </a:highlight>
                <a:latin typeface="Philosopher"/>
                <a:ea typeface="Philosopher"/>
                <a:cs typeface="Philosopher"/>
                <a:sym typeface="Philosopher"/>
              </a:rPr>
              <a:t>suscitent la curiosité et l'excitation, évitant ainsi la monotonie et favorisant un engagement durable ;</a:t>
            </a:r>
            <a:endParaRPr sz="2000">
              <a:solidFill>
                <a:schemeClr val="dk1"/>
              </a:solidFill>
              <a:highlight>
                <a:schemeClr val="lt1"/>
              </a:highlight>
              <a:latin typeface="Philosopher"/>
              <a:ea typeface="Philosopher"/>
              <a:cs typeface="Philosopher"/>
              <a:sym typeface="Philosopher"/>
            </a:endParaRPr>
          </a:p>
        </p:txBody>
      </p:sp>
      <p:sp>
        <p:nvSpPr>
          <p:cNvPr id="538" name="Google Shape;538;p47"/>
          <p:cNvSpPr/>
          <p:nvPr/>
        </p:nvSpPr>
        <p:spPr>
          <a:xfrm>
            <a:off x="10392963" y="2954675"/>
            <a:ext cx="675824" cy="948645"/>
          </a:xfrm>
          <a:custGeom>
            <a:rect b="b" l="l" r="r" t="t"/>
            <a:pathLst>
              <a:path extrusionOk="0" h="1448313" w="997526">
                <a:moveTo>
                  <a:pt x="0" y="0"/>
                </a:moveTo>
                <a:lnTo>
                  <a:pt x="997526" y="0"/>
                </a:lnTo>
                <a:lnTo>
                  <a:pt x="997526" y="1448313"/>
                </a:lnTo>
                <a:lnTo>
                  <a:pt x="0" y="1448313"/>
                </a:lnTo>
                <a:lnTo>
                  <a:pt x="0" y="0"/>
                </a:lnTo>
                <a:close/>
              </a:path>
            </a:pathLst>
          </a:custGeom>
          <a:blipFill rotWithShape="1">
            <a:blip r:embed="rId4">
              <a:alphaModFix/>
            </a:blip>
            <a:stretch>
              <a:fillRect b="0" l="0" r="0" t="0"/>
            </a:stretch>
          </a:blipFill>
          <a:ln>
            <a:noFill/>
          </a:ln>
        </p:spPr>
      </p:sp>
      <p:sp>
        <p:nvSpPr>
          <p:cNvPr id="539" name="Google Shape;539;p47"/>
          <p:cNvSpPr/>
          <p:nvPr/>
        </p:nvSpPr>
        <p:spPr>
          <a:xfrm>
            <a:off x="10170913" y="4128937"/>
            <a:ext cx="1119934" cy="1025513"/>
          </a:xfrm>
          <a:custGeom>
            <a:rect b="b" l="l" r="r" t="t"/>
            <a:pathLst>
              <a:path extrusionOk="0" h="1429286" w="1566341">
                <a:moveTo>
                  <a:pt x="0" y="0"/>
                </a:moveTo>
                <a:lnTo>
                  <a:pt x="1566341" y="0"/>
                </a:lnTo>
                <a:lnTo>
                  <a:pt x="1566341" y="1429286"/>
                </a:lnTo>
                <a:lnTo>
                  <a:pt x="0" y="1429286"/>
                </a:lnTo>
                <a:lnTo>
                  <a:pt x="0" y="0"/>
                </a:lnTo>
                <a:close/>
              </a:path>
            </a:pathLst>
          </a:custGeom>
          <a:blipFill rotWithShape="1">
            <a:blip r:embed="rId5">
              <a:alphaModFix/>
            </a:blip>
            <a:stretch>
              <a:fillRect b="0" l="0" r="0" t="0"/>
            </a:stretch>
          </a:blipFill>
          <a:ln>
            <a:noFill/>
          </a:ln>
        </p:spPr>
      </p:sp>
      <p:sp>
        <p:nvSpPr>
          <p:cNvPr id="540" name="Google Shape;540;p47"/>
          <p:cNvSpPr/>
          <p:nvPr/>
        </p:nvSpPr>
        <p:spPr>
          <a:xfrm>
            <a:off x="10181488" y="5401275"/>
            <a:ext cx="1098788" cy="1025538"/>
          </a:xfrm>
          <a:custGeom>
            <a:rect b="b" l="l" r="r" t="t"/>
            <a:pathLst>
              <a:path extrusionOk="0" h="1559754" w="1323841">
                <a:moveTo>
                  <a:pt x="0" y="0"/>
                </a:moveTo>
                <a:lnTo>
                  <a:pt x="1323841" y="0"/>
                </a:lnTo>
                <a:lnTo>
                  <a:pt x="1323841" y="1559754"/>
                </a:lnTo>
                <a:lnTo>
                  <a:pt x="0" y="1559754"/>
                </a:lnTo>
                <a:lnTo>
                  <a:pt x="0" y="0"/>
                </a:lnTo>
                <a:close/>
              </a:path>
            </a:pathLst>
          </a:custGeom>
          <a:blipFill rotWithShape="1">
            <a:blip r:embed="rId6">
              <a:alphaModFix/>
            </a:blip>
            <a:stretch>
              <a:fillRect b="0" l="0" r="0" t="0"/>
            </a:stretch>
          </a:blipFill>
          <a:ln>
            <a:noFill/>
          </a:ln>
        </p:spPr>
      </p:sp>
      <p:sp>
        <p:nvSpPr>
          <p:cNvPr id="541" name="Google Shape;541;p47"/>
          <p:cNvSpPr/>
          <p:nvPr/>
        </p:nvSpPr>
        <p:spPr>
          <a:xfrm>
            <a:off x="10210864" y="1654824"/>
            <a:ext cx="1039999" cy="1024399"/>
          </a:xfrm>
          <a:custGeom>
            <a:rect b="b" l="l" r="r" t="t"/>
            <a:pathLst>
              <a:path extrusionOk="0" h="1379662" w="1400672">
                <a:moveTo>
                  <a:pt x="0" y="0"/>
                </a:moveTo>
                <a:lnTo>
                  <a:pt x="1400672" y="0"/>
                </a:lnTo>
                <a:lnTo>
                  <a:pt x="1400672" y="1379661"/>
                </a:lnTo>
                <a:lnTo>
                  <a:pt x="0" y="1379661"/>
                </a:lnTo>
                <a:lnTo>
                  <a:pt x="0" y="0"/>
                </a:lnTo>
                <a:close/>
              </a:path>
            </a:pathLst>
          </a:custGeom>
          <a:blipFill rotWithShape="1">
            <a:blip r:embed="rId7">
              <a:alphaModFix/>
            </a:blip>
            <a:stretch>
              <a:fillRect b="0" l="0" r="0" t="0"/>
            </a:stretch>
          </a:blipFill>
          <a:ln>
            <a:noFill/>
          </a:ln>
        </p:spPr>
      </p:sp>
      <p:pic>
        <p:nvPicPr>
          <p:cNvPr id="542" name="Google Shape;542;p47"/>
          <p:cNvPicPr preferRelativeResize="0"/>
          <p:nvPr/>
        </p:nvPicPr>
        <p:blipFill>
          <a:blip r:embed="rId8">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8"/>
          <p:cNvSpPr txBox="1"/>
          <p:nvPr/>
        </p:nvSpPr>
        <p:spPr>
          <a:xfrm>
            <a:off x="3094788" y="77563"/>
            <a:ext cx="6002400" cy="1063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Principes de la gamification et motivation (III)</a:t>
            </a:r>
            <a:endParaRPr b="1" sz="2800">
              <a:solidFill>
                <a:schemeClr val="dk1"/>
              </a:solidFill>
              <a:latin typeface="Philosopher"/>
              <a:ea typeface="Philosopher"/>
              <a:cs typeface="Philosopher"/>
              <a:sym typeface="Philosopher"/>
            </a:endParaRPr>
          </a:p>
        </p:txBody>
      </p:sp>
      <p:grpSp>
        <p:nvGrpSpPr>
          <p:cNvPr id="548" name="Google Shape;548;p48"/>
          <p:cNvGrpSpPr/>
          <p:nvPr/>
        </p:nvGrpSpPr>
        <p:grpSpPr>
          <a:xfrm>
            <a:off x="5470060" y="1039589"/>
            <a:ext cx="1251876" cy="358096"/>
            <a:chOff x="5470062" y="1167647"/>
            <a:chExt cx="1251876" cy="358096"/>
          </a:xfrm>
        </p:grpSpPr>
        <p:sp>
          <p:nvSpPr>
            <p:cNvPr id="549" name="Google Shape;549;p48"/>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0" name="Google Shape;550;p48"/>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1" name="Google Shape;551;p48"/>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552" name="Google Shape;552;p48"/>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553" name="Google Shape;553;p48"/>
          <p:cNvSpPr txBox="1"/>
          <p:nvPr/>
        </p:nvSpPr>
        <p:spPr>
          <a:xfrm>
            <a:off x="1971025" y="1908750"/>
            <a:ext cx="9442200" cy="4479000"/>
          </a:xfrm>
          <a:prstGeom prst="rect">
            <a:avLst/>
          </a:prstGeom>
          <a:noFill/>
          <a:ln>
            <a:noFill/>
          </a:ln>
        </p:spPr>
        <p:txBody>
          <a:bodyPr anchorCtr="0" anchor="t" bIns="45700" lIns="91425" spcFirstLastPara="1" rIns="91425" wrap="square" tIns="45700">
            <a:spAutoFit/>
          </a:bodyPr>
          <a:lstStyle/>
          <a:p>
            <a:pPr indent="-355600" lvl="0" marL="457200" rtl="0" algn="l">
              <a:spcBef>
                <a:spcPts val="1000"/>
              </a:spcBef>
              <a:spcAft>
                <a:spcPts val="0"/>
              </a:spcAft>
              <a:buSzPts val="2000"/>
              <a:buFont typeface="Philosopher"/>
              <a:buChar char="-"/>
            </a:pPr>
            <a:r>
              <a:rPr b="1" lang="cs-CZ" sz="2000">
                <a:highlight>
                  <a:schemeClr val="accent1"/>
                </a:highlight>
                <a:latin typeface="Philosopher"/>
                <a:ea typeface="Philosopher"/>
                <a:cs typeface="Philosopher"/>
                <a:sym typeface="Philosopher"/>
              </a:rPr>
              <a:t>La personnalisation </a:t>
            </a:r>
            <a:r>
              <a:rPr lang="cs-CZ" sz="2000">
                <a:highlight>
                  <a:schemeClr val="lt1"/>
                </a:highlight>
                <a:latin typeface="Philosopher"/>
                <a:ea typeface="Philosopher"/>
                <a:cs typeface="Philosopher"/>
                <a:sym typeface="Philosopher"/>
              </a:rPr>
              <a:t>répond aux préférences individuelles et favorise le sentiment d'autonomie. Le choix responsabilise les apprenants et accroît leur investissement dans le processus d'apprentissage ;</a:t>
            </a:r>
            <a:endParaRPr sz="2000">
              <a:highlight>
                <a:schemeClr val="lt1"/>
              </a:highlight>
              <a:latin typeface="Philosopher"/>
              <a:ea typeface="Philosopher"/>
              <a:cs typeface="Philosopher"/>
              <a:sym typeface="Philosopher"/>
            </a:endParaRPr>
          </a:p>
          <a:p>
            <a:pPr indent="-355600" lvl="0" marL="457200" rtl="0" algn="l">
              <a:spcBef>
                <a:spcPts val="1000"/>
              </a:spcBef>
              <a:spcAft>
                <a:spcPts val="0"/>
              </a:spcAft>
              <a:buSzPts val="2000"/>
              <a:buFont typeface="Philosopher"/>
              <a:buChar char="-"/>
            </a:pPr>
            <a:r>
              <a:rPr b="1" lang="cs-CZ" sz="2000">
                <a:highlight>
                  <a:schemeClr val="accent1"/>
                </a:highlight>
                <a:latin typeface="Philosopher"/>
                <a:ea typeface="Philosopher"/>
                <a:cs typeface="Philosopher"/>
                <a:sym typeface="Philosopher"/>
              </a:rPr>
              <a:t>Histoires immersives </a:t>
            </a:r>
            <a:r>
              <a:rPr lang="cs-CZ" sz="2000">
                <a:highlight>
                  <a:schemeClr val="lt1"/>
                </a:highlight>
                <a:latin typeface="Philosopher"/>
                <a:ea typeface="Philosopher"/>
                <a:cs typeface="Philosopher"/>
                <a:sym typeface="Philosopher"/>
              </a:rPr>
              <a:t>: Les histoires créent un contexte relatable et une connexion émotionnelle. La narration immersive peut conduire à un engagement plus profond et à un sentiment accru de pertinence ;</a:t>
            </a:r>
            <a:endParaRPr sz="2000">
              <a:highlight>
                <a:schemeClr val="lt1"/>
              </a:highlight>
              <a:latin typeface="Philosopher"/>
              <a:ea typeface="Philosopher"/>
              <a:cs typeface="Philosopher"/>
              <a:sym typeface="Philosopher"/>
            </a:endParaRPr>
          </a:p>
          <a:p>
            <a:pPr indent="-355600" lvl="0" marL="457200" rtl="0" algn="l">
              <a:spcBef>
                <a:spcPts val="1000"/>
              </a:spcBef>
              <a:spcAft>
                <a:spcPts val="0"/>
              </a:spcAft>
              <a:buSzPts val="2000"/>
              <a:buFont typeface="Philosopher"/>
              <a:buChar char="-"/>
            </a:pPr>
            <a:r>
              <a:rPr b="1" lang="cs-CZ" sz="2000">
                <a:highlight>
                  <a:schemeClr val="accent1"/>
                </a:highlight>
                <a:latin typeface="Philosopher"/>
                <a:ea typeface="Philosopher"/>
                <a:cs typeface="Philosopher"/>
                <a:sym typeface="Philosopher"/>
              </a:rPr>
              <a:t>Les réalisations et les classements </a:t>
            </a:r>
            <a:r>
              <a:rPr lang="cs-CZ" sz="2000">
                <a:highlight>
                  <a:schemeClr val="lt1"/>
                </a:highlight>
                <a:latin typeface="Philosopher"/>
                <a:ea typeface="Philosopher"/>
                <a:cs typeface="Philosopher"/>
                <a:sym typeface="Philosopher"/>
              </a:rPr>
              <a:t>: La reconnaissance publique et la visibilité des réalisations motivent les apprenants à se surpasser et à entrer en compétition. Les tableaux de classement alimentent le désir d'être au sommet et contribuent à un engagement durable ;</a:t>
            </a:r>
            <a:endParaRPr sz="2000">
              <a:highlight>
                <a:schemeClr val="lt1"/>
              </a:highlight>
              <a:latin typeface="Philosopher"/>
              <a:ea typeface="Philosopher"/>
              <a:cs typeface="Philosopher"/>
              <a:sym typeface="Philosopher"/>
            </a:endParaRPr>
          </a:p>
          <a:p>
            <a:pPr indent="-355600" lvl="0" marL="457200" rtl="0" algn="l">
              <a:spcBef>
                <a:spcPts val="1000"/>
              </a:spcBef>
              <a:spcAft>
                <a:spcPts val="1000"/>
              </a:spcAft>
              <a:buSzPts val="2000"/>
              <a:buFont typeface="Philosopher"/>
              <a:buChar char="-"/>
            </a:pPr>
            <a:r>
              <a:rPr b="1" lang="cs-CZ" sz="2000">
                <a:highlight>
                  <a:schemeClr val="accent1"/>
                </a:highlight>
                <a:latin typeface="Philosopher"/>
                <a:ea typeface="Philosopher"/>
                <a:cs typeface="Philosopher"/>
                <a:sym typeface="Philosopher"/>
              </a:rPr>
              <a:t>L'aspect ludique </a:t>
            </a:r>
            <a:r>
              <a:rPr lang="cs-CZ" sz="2000">
                <a:highlight>
                  <a:schemeClr val="lt1"/>
                </a:highlight>
                <a:latin typeface="Philosopher"/>
                <a:ea typeface="Philosopher"/>
                <a:cs typeface="Philosopher"/>
                <a:sym typeface="Philosopher"/>
              </a:rPr>
              <a:t>rend l'apprentissage agréable et réduit la difficulté perçue. Les interactions ludiques créent des émotions positives, ce qui contribue à renforcer la motivation.</a:t>
            </a:r>
            <a:endParaRPr sz="2000">
              <a:highlight>
                <a:schemeClr val="lt1"/>
              </a:highlight>
              <a:latin typeface="Philosopher"/>
              <a:ea typeface="Philosopher"/>
              <a:cs typeface="Philosopher"/>
              <a:sym typeface="Philosopher"/>
            </a:endParaRPr>
          </a:p>
        </p:txBody>
      </p:sp>
      <p:sp>
        <p:nvSpPr>
          <p:cNvPr id="554" name="Google Shape;554;p48"/>
          <p:cNvSpPr/>
          <p:nvPr/>
        </p:nvSpPr>
        <p:spPr>
          <a:xfrm>
            <a:off x="1173116" y="1743875"/>
            <a:ext cx="714156" cy="816178"/>
          </a:xfrm>
          <a:custGeom>
            <a:rect b="b" l="l" r="r" t="t"/>
            <a:pathLst>
              <a:path extrusionOk="0" h="1562064" w="1366806">
                <a:moveTo>
                  <a:pt x="0" y="0"/>
                </a:moveTo>
                <a:lnTo>
                  <a:pt x="1366806" y="0"/>
                </a:lnTo>
                <a:lnTo>
                  <a:pt x="1366806" y="1562063"/>
                </a:lnTo>
                <a:lnTo>
                  <a:pt x="0" y="1562063"/>
                </a:lnTo>
                <a:lnTo>
                  <a:pt x="0" y="0"/>
                </a:lnTo>
                <a:close/>
              </a:path>
            </a:pathLst>
          </a:custGeom>
          <a:blipFill rotWithShape="1">
            <a:blip r:embed="rId4">
              <a:alphaModFix/>
            </a:blip>
            <a:stretch>
              <a:fillRect b="0" l="0" r="0" t="0"/>
            </a:stretch>
          </a:blipFill>
          <a:ln>
            <a:noFill/>
          </a:ln>
        </p:spPr>
      </p:sp>
      <p:sp>
        <p:nvSpPr>
          <p:cNvPr id="555" name="Google Shape;555;p48"/>
          <p:cNvSpPr/>
          <p:nvPr/>
        </p:nvSpPr>
        <p:spPr>
          <a:xfrm>
            <a:off x="1067427" y="3763199"/>
            <a:ext cx="925523" cy="925523"/>
          </a:xfrm>
          <a:custGeom>
            <a:rect b="b" l="l" r="r" t="t"/>
            <a:pathLst>
              <a:path extrusionOk="0" h="1562064" w="1562064">
                <a:moveTo>
                  <a:pt x="0" y="0"/>
                </a:moveTo>
                <a:lnTo>
                  <a:pt x="1562064" y="0"/>
                </a:lnTo>
                <a:lnTo>
                  <a:pt x="1562064" y="1562063"/>
                </a:lnTo>
                <a:lnTo>
                  <a:pt x="0" y="1562063"/>
                </a:lnTo>
                <a:lnTo>
                  <a:pt x="0" y="0"/>
                </a:lnTo>
                <a:close/>
              </a:path>
            </a:pathLst>
          </a:custGeom>
          <a:blipFill rotWithShape="1">
            <a:blip r:embed="rId5">
              <a:alphaModFix/>
            </a:blip>
            <a:stretch>
              <a:fillRect b="0" l="0" r="0" t="0"/>
            </a:stretch>
          </a:blipFill>
          <a:ln>
            <a:noFill/>
          </a:ln>
        </p:spPr>
      </p:sp>
      <p:sp>
        <p:nvSpPr>
          <p:cNvPr id="556" name="Google Shape;556;p48"/>
          <p:cNvSpPr/>
          <p:nvPr/>
        </p:nvSpPr>
        <p:spPr>
          <a:xfrm>
            <a:off x="961259" y="2827386"/>
            <a:ext cx="1137859" cy="668492"/>
          </a:xfrm>
          <a:custGeom>
            <a:rect b="b" l="l" r="r" t="t"/>
            <a:pathLst>
              <a:path extrusionOk="0" h="871000" w="1482553">
                <a:moveTo>
                  <a:pt x="0" y="0"/>
                </a:moveTo>
                <a:lnTo>
                  <a:pt x="1482554" y="0"/>
                </a:lnTo>
                <a:lnTo>
                  <a:pt x="1482554" y="871000"/>
                </a:lnTo>
                <a:lnTo>
                  <a:pt x="0" y="871000"/>
                </a:lnTo>
                <a:lnTo>
                  <a:pt x="0" y="0"/>
                </a:lnTo>
                <a:close/>
              </a:path>
            </a:pathLst>
          </a:custGeom>
          <a:blipFill rotWithShape="1">
            <a:blip r:embed="rId6">
              <a:alphaModFix/>
            </a:blip>
            <a:stretch>
              <a:fillRect b="0" l="0" r="0" t="0"/>
            </a:stretch>
          </a:blipFill>
          <a:ln>
            <a:noFill/>
          </a:ln>
        </p:spPr>
      </p:sp>
      <p:sp>
        <p:nvSpPr>
          <p:cNvPr id="557" name="Google Shape;557;p48"/>
          <p:cNvSpPr/>
          <p:nvPr/>
        </p:nvSpPr>
        <p:spPr>
          <a:xfrm>
            <a:off x="1124752" y="4956039"/>
            <a:ext cx="810863" cy="816116"/>
          </a:xfrm>
          <a:custGeom>
            <a:rect b="b" l="l" r="r" t="t"/>
            <a:pathLst>
              <a:path extrusionOk="0" h="1511326" w="1522747">
                <a:moveTo>
                  <a:pt x="0" y="0"/>
                </a:moveTo>
                <a:lnTo>
                  <a:pt x="1522747" y="0"/>
                </a:lnTo>
                <a:lnTo>
                  <a:pt x="1522747" y="1511327"/>
                </a:lnTo>
                <a:lnTo>
                  <a:pt x="0" y="1511327"/>
                </a:lnTo>
                <a:lnTo>
                  <a:pt x="0" y="0"/>
                </a:lnTo>
                <a:close/>
              </a:path>
            </a:pathLst>
          </a:custGeom>
          <a:blipFill rotWithShape="1">
            <a:blip r:embed="rId7">
              <a:alphaModFix/>
            </a:blip>
            <a:stretch>
              <a:fillRect b="0" l="0" r="0" t="0"/>
            </a:stretch>
          </a:blipFill>
          <a:ln>
            <a:noFill/>
          </a:ln>
        </p:spPr>
      </p:sp>
      <p:pic>
        <p:nvPicPr>
          <p:cNvPr id="558" name="Google Shape;558;p48"/>
          <p:cNvPicPr preferRelativeResize="0"/>
          <p:nvPr/>
        </p:nvPicPr>
        <p:blipFill>
          <a:blip r:embed="rId8">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49"/>
          <p:cNvSpPr txBox="1"/>
          <p:nvPr/>
        </p:nvSpPr>
        <p:spPr>
          <a:xfrm>
            <a:off x="4446338" y="199500"/>
            <a:ext cx="5838600" cy="7725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cs-CZ" sz="2000">
                <a:solidFill>
                  <a:schemeClr val="dk1"/>
                </a:solidFill>
                <a:latin typeface="Philosopher"/>
                <a:ea typeface="Philosopher"/>
                <a:cs typeface="Philosopher"/>
                <a:sym typeface="Philosopher"/>
              </a:rPr>
              <a:t>Activité en petit groupe :</a:t>
            </a:r>
            <a:endParaRPr b="1" sz="2000">
              <a:solidFill>
                <a:schemeClr val="dk1"/>
              </a:solidFill>
              <a:latin typeface="Philosopher"/>
              <a:ea typeface="Philosopher"/>
              <a:cs typeface="Philosopher"/>
              <a:sym typeface="Philosopher"/>
            </a:endParaRPr>
          </a:p>
          <a:p>
            <a:pPr indent="0" lvl="0" marL="0" rtl="0" algn="r">
              <a:spcBef>
                <a:spcPts val="0"/>
              </a:spcBef>
              <a:spcAft>
                <a:spcPts val="0"/>
              </a:spcAft>
              <a:buClr>
                <a:schemeClr val="dk1"/>
              </a:buClr>
              <a:buSzPts val="1100"/>
              <a:buFont typeface="Arial"/>
              <a:buNone/>
            </a:pPr>
            <a:r>
              <a:rPr b="1" lang="cs-CZ" sz="2000">
                <a:solidFill>
                  <a:schemeClr val="dk1"/>
                </a:solidFill>
                <a:latin typeface="Philosopher"/>
                <a:ea typeface="Philosopher"/>
                <a:cs typeface="Philosopher"/>
                <a:sym typeface="Philosopher"/>
              </a:rPr>
              <a:t>Concevoir une activité d'apprentissage gamifiée</a:t>
            </a:r>
            <a:endParaRPr b="1" sz="2000">
              <a:solidFill>
                <a:schemeClr val="dk1"/>
              </a:solidFill>
              <a:latin typeface="Philosopher"/>
              <a:ea typeface="Philosopher"/>
              <a:cs typeface="Philosopher"/>
              <a:sym typeface="Philosopher"/>
            </a:endParaRPr>
          </a:p>
          <a:p>
            <a:pPr indent="0" lvl="0" marL="0" marR="0" rtl="0" algn="r">
              <a:lnSpc>
                <a:spcPct val="100000"/>
              </a:lnSpc>
              <a:spcBef>
                <a:spcPts val="0"/>
              </a:spcBef>
              <a:spcAft>
                <a:spcPts val="0"/>
              </a:spcAft>
              <a:buClr>
                <a:schemeClr val="dk1"/>
              </a:buClr>
              <a:buSzPts val="1800"/>
              <a:buFont typeface="Philosopher"/>
              <a:buNone/>
            </a:pPr>
            <a:r>
              <a:t/>
            </a:r>
            <a:endParaRPr b="1" sz="2000">
              <a:solidFill>
                <a:schemeClr val="dk1"/>
              </a:solidFill>
              <a:latin typeface="Philosopher"/>
              <a:ea typeface="Philosopher"/>
              <a:cs typeface="Philosopher"/>
              <a:sym typeface="Philosopher"/>
            </a:endParaRPr>
          </a:p>
        </p:txBody>
      </p:sp>
      <p:grpSp>
        <p:nvGrpSpPr>
          <p:cNvPr id="564" name="Google Shape;564;p49"/>
          <p:cNvGrpSpPr/>
          <p:nvPr/>
        </p:nvGrpSpPr>
        <p:grpSpPr>
          <a:xfrm>
            <a:off x="9050947" y="1012929"/>
            <a:ext cx="1060214" cy="205511"/>
            <a:chOff x="5470062" y="1167647"/>
            <a:chExt cx="1251876" cy="358096"/>
          </a:xfrm>
        </p:grpSpPr>
        <p:sp>
          <p:nvSpPr>
            <p:cNvPr id="565" name="Google Shape;565;p4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6" name="Google Shape;566;p4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7" name="Google Shape;567;p4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cxnSp>
        <p:nvCxnSpPr>
          <p:cNvPr id="568" name="Google Shape;568;p49"/>
          <p:cNvCxnSpPr/>
          <p:nvPr/>
        </p:nvCxnSpPr>
        <p:spPr>
          <a:xfrm>
            <a:off x="2049119" y="2098055"/>
            <a:ext cx="1529400" cy="0"/>
          </a:xfrm>
          <a:prstGeom prst="straightConnector1">
            <a:avLst/>
          </a:prstGeom>
          <a:noFill/>
          <a:ln cap="flat" cmpd="sng" w="25400">
            <a:solidFill>
              <a:schemeClr val="accent1"/>
            </a:solidFill>
            <a:prstDash val="solid"/>
            <a:miter lim="800000"/>
            <a:headEnd len="sm" w="sm" type="none"/>
            <a:tailEnd len="sm" w="sm" type="none"/>
          </a:ln>
        </p:spPr>
      </p:cxnSp>
      <p:grpSp>
        <p:nvGrpSpPr>
          <p:cNvPr id="569" name="Google Shape;569;p49"/>
          <p:cNvGrpSpPr/>
          <p:nvPr/>
        </p:nvGrpSpPr>
        <p:grpSpPr>
          <a:xfrm>
            <a:off x="1061926" y="1191303"/>
            <a:ext cx="1692942" cy="1708221"/>
            <a:chOff x="1550838" y="735710"/>
            <a:chExt cx="2648118" cy="2456105"/>
          </a:xfrm>
        </p:grpSpPr>
        <p:sp>
          <p:nvSpPr>
            <p:cNvPr id="570" name="Google Shape;570;p49"/>
            <p:cNvSpPr/>
            <p:nvPr/>
          </p:nvSpPr>
          <p:spPr>
            <a:xfrm rot="1084574">
              <a:off x="1787936" y="1026727"/>
              <a:ext cx="2173922" cy="1874072"/>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1" name="Google Shape;571;p49"/>
            <p:cNvSpPr/>
            <p:nvPr/>
          </p:nvSpPr>
          <p:spPr>
            <a:xfrm rot="400104">
              <a:off x="1787936" y="1026728"/>
              <a:ext cx="2173922" cy="1874072"/>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72" name="Google Shape;572;p49"/>
          <p:cNvSpPr txBox="1"/>
          <p:nvPr/>
        </p:nvSpPr>
        <p:spPr>
          <a:xfrm>
            <a:off x="1363891" y="1822280"/>
            <a:ext cx="10602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01</a:t>
            </a:r>
            <a:endParaRPr b="1" i="0" sz="3600" u="none" cap="none" strike="noStrike">
              <a:solidFill>
                <a:schemeClr val="dk1"/>
              </a:solidFill>
              <a:latin typeface="Philosopher"/>
              <a:ea typeface="Philosopher"/>
              <a:cs typeface="Philosopher"/>
              <a:sym typeface="Philosopher"/>
            </a:endParaRPr>
          </a:p>
        </p:txBody>
      </p:sp>
      <p:sp>
        <p:nvSpPr>
          <p:cNvPr id="573" name="Google Shape;573;p49"/>
          <p:cNvSpPr txBox="1"/>
          <p:nvPr/>
        </p:nvSpPr>
        <p:spPr>
          <a:xfrm>
            <a:off x="174425" y="2912875"/>
            <a:ext cx="2580600" cy="8310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cs-CZ" sz="1600">
                <a:solidFill>
                  <a:schemeClr val="dk1"/>
                </a:solidFill>
                <a:highlight>
                  <a:srgbClr val="FFE68F"/>
                </a:highlight>
                <a:latin typeface="Philosopher"/>
                <a:ea typeface="Philosopher"/>
                <a:cs typeface="Philosopher"/>
                <a:sym typeface="Philosopher"/>
              </a:rPr>
              <a:t>Introduction au scénario</a:t>
            </a:r>
            <a:endParaRPr b="1" sz="1600">
              <a:solidFill>
                <a:schemeClr val="dk1"/>
              </a:solidFill>
              <a:highlight>
                <a:srgbClr val="FFE68F"/>
              </a:highlight>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1600">
              <a:solidFill>
                <a:schemeClr val="dk1"/>
              </a:solidFill>
              <a:highlight>
                <a:srgbClr val="FFE68F"/>
              </a:highlight>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1800"/>
              <a:buFont typeface="Arial"/>
              <a:buNone/>
            </a:pPr>
            <a:r>
              <a:t/>
            </a:r>
            <a:endParaRPr b="1" sz="1600">
              <a:solidFill>
                <a:schemeClr val="dk1"/>
              </a:solidFill>
              <a:highlight>
                <a:srgbClr val="FFE68F"/>
              </a:highlight>
              <a:latin typeface="Philosopher"/>
              <a:ea typeface="Philosopher"/>
              <a:cs typeface="Philosopher"/>
              <a:sym typeface="Philosopher"/>
            </a:endParaRPr>
          </a:p>
        </p:txBody>
      </p:sp>
      <p:sp>
        <p:nvSpPr>
          <p:cNvPr id="574" name="Google Shape;574;p49"/>
          <p:cNvSpPr txBox="1"/>
          <p:nvPr/>
        </p:nvSpPr>
        <p:spPr>
          <a:xfrm>
            <a:off x="302350" y="3263500"/>
            <a:ext cx="2384400" cy="26409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1100"/>
              <a:buFont typeface="Arial"/>
              <a:buNone/>
            </a:pPr>
            <a:r>
              <a:rPr lang="cs-CZ">
                <a:latin typeface="Roboto"/>
                <a:ea typeface="Roboto"/>
                <a:cs typeface="Roboto"/>
                <a:sym typeface="Roboto"/>
              </a:rPr>
              <a:t>L'animateur présente un scénario d'apprentissage hypothétique lié au thème de l'atelier.</a:t>
            </a:r>
            <a:endParaRPr>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rPr lang="cs-CZ">
                <a:latin typeface="Roboto"/>
                <a:ea typeface="Roboto"/>
                <a:cs typeface="Roboto"/>
                <a:sym typeface="Roboto"/>
              </a:rPr>
              <a:t>Par exemple, la conception d'une activité ludique pour un cours de langue à distance.</a:t>
            </a:r>
            <a:endParaRPr>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t/>
            </a:r>
            <a:endParaRPr>
              <a:latin typeface="Roboto"/>
              <a:ea typeface="Roboto"/>
              <a:cs typeface="Roboto"/>
              <a:sym typeface="Roboto"/>
            </a:endParaRPr>
          </a:p>
          <a:p>
            <a:pPr indent="0" lvl="0" marL="0" marR="0" rtl="0" algn="l">
              <a:lnSpc>
                <a:spcPct val="150000"/>
              </a:lnSpc>
              <a:spcBef>
                <a:spcPts val="0"/>
              </a:spcBef>
              <a:spcAft>
                <a:spcPts val="0"/>
              </a:spcAft>
              <a:buClr>
                <a:srgbClr val="000000"/>
              </a:buClr>
              <a:buSzPts val="1400"/>
              <a:buFont typeface="Arial"/>
              <a:buNone/>
            </a:pPr>
            <a:r>
              <a:t/>
            </a:r>
            <a:endParaRPr>
              <a:latin typeface="Roboto"/>
              <a:ea typeface="Roboto"/>
              <a:cs typeface="Roboto"/>
              <a:sym typeface="Roboto"/>
            </a:endParaRPr>
          </a:p>
        </p:txBody>
      </p:sp>
      <p:sp>
        <p:nvSpPr>
          <p:cNvPr id="575" name="Google Shape;575;p49"/>
          <p:cNvSpPr txBox="1"/>
          <p:nvPr/>
        </p:nvSpPr>
        <p:spPr>
          <a:xfrm>
            <a:off x="2550875" y="2912875"/>
            <a:ext cx="25806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cs-CZ" sz="1600">
                <a:solidFill>
                  <a:schemeClr val="dk1"/>
                </a:solidFill>
                <a:highlight>
                  <a:srgbClr val="FFE68F"/>
                </a:highlight>
                <a:latin typeface="Philosopher"/>
                <a:ea typeface="Philosopher"/>
                <a:cs typeface="Philosopher"/>
                <a:sym typeface="Philosopher"/>
              </a:rPr>
              <a:t>Éléments de gamification</a:t>
            </a:r>
            <a:endParaRPr b="1" sz="1600">
              <a:solidFill>
                <a:schemeClr val="dk1"/>
              </a:solidFill>
              <a:highlight>
                <a:srgbClr val="FFE68F"/>
              </a:highlight>
              <a:latin typeface="Philosopher"/>
              <a:ea typeface="Philosopher"/>
              <a:cs typeface="Philosopher"/>
              <a:sym typeface="Philosopher"/>
            </a:endParaRPr>
          </a:p>
        </p:txBody>
      </p:sp>
      <p:sp>
        <p:nvSpPr>
          <p:cNvPr id="576" name="Google Shape;576;p49"/>
          <p:cNvSpPr txBox="1"/>
          <p:nvPr/>
        </p:nvSpPr>
        <p:spPr>
          <a:xfrm>
            <a:off x="2614975" y="3229025"/>
            <a:ext cx="2384400" cy="20934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1100"/>
              <a:buFont typeface="Arial"/>
              <a:buNone/>
            </a:pPr>
            <a:r>
              <a:rPr lang="cs-CZ">
                <a:solidFill>
                  <a:schemeClr val="dk1"/>
                </a:solidFill>
                <a:latin typeface="Roboto"/>
                <a:ea typeface="Roboto"/>
                <a:cs typeface="Roboto"/>
                <a:sym typeface="Roboto"/>
              </a:rPr>
              <a:t>L'animateur fournit aux groupes des éléments distincts à intégrer dans la conception de leurs activités ludiques. Il peut s'agir par exemple de points, de badges, de niveaux, de classements et de récompenses.</a:t>
            </a:r>
            <a:endParaRPr>
              <a:solidFill>
                <a:schemeClr val="dk1"/>
              </a:solidFill>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marR="0" rtl="0" algn="l">
              <a:lnSpc>
                <a:spcPct val="150000"/>
              </a:lnSpc>
              <a:spcBef>
                <a:spcPts val="0"/>
              </a:spcBef>
              <a:spcAft>
                <a:spcPts val="0"/>
              </a:spcAft>
              <a:buClr>
                <a:srgbClr val="000000"/>
              </a:buClr>
              <a:buSzPts val="1400"/>
              <a:buFont typeface="Arial"/>
              <a:buNone/>
            </a:pPr>
            <a:r>
              <a:t/>
            </a:r>
            <a:endParaRPr>
              <a:solidFill>
                <a:schemeClr val="dk1"/>
              </a:solidFill>
              <a:latin typeface="Roboto"/>
              <a:ea typeface="Roboto"/>
              <a:cs typeface="Roboto"/>
              <a:sym typeface="Roboto"/>
            </a:endParaRPr>
          </a:p>
        </p:txBody>
      </p:sp>
      <p:sp>
        <p:nvSpPr>
          <p:cNvPr id="577" name="Google Shape;577;p49"/>
          <p:cNvSpPr txBox="1"/>
          <p:nvPr/>
        </p:nvSpPr>
        <p:spPr>
          <a:xfrm>
            <a:off x="5001534" y="2886922"/>
            <a:ext cx="2384400" cy="10773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cs-CZ" sz="1600">
                <a:solidFill>
                  <a:schemeClr val="dk1"/>
                </a:solidFill>
                <a:highlight>
                  <a:srgbClr val="FFE68F"/>
                </a:highlight>
                <a:latin typeface="Philosopher"/>
                <a:ea typeface="Philosopher"/>
                <a:cs typeface="Philosopher"/>
                <a:sym typeface="Philosopher"/>
              </a:rPr>
              <a:t>Considérations relatives à la conception :</a:t>
            </a:r>
            <a:endParaRPr b="1" sz="1600">
              <a:solidFill>
                <a:schemeClr val="dk1"/>
              </a:solidFill>
              <a:highlight>
                <a:srgbClr val="FFE68F"/>
              </a:highlight>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1600">
              <a:solidFill>
                <a:schemeClr val="dk1"/>
              </a:solidFill>
              <a:highlight>
                <a:srgbClr val="FFE68F"/>
              </a:highlight>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1800"/>
              <a:buFont typeface="Arial"/>
              <a:buNone/>
            </a:pPr>
            <a:r>
              <a:t/>
            </a:r>
            <a:endParaRPr b="1" sz="1600">
              <a:solidFill>
                <a:schemeClr val="dk1"/>
              </a:solidFill>
              <a:highlight>
                <a:srgbClr val="FFE68F"/>
              </a:highlight>
              <a:latin typeface="Philosopher"/>
              <a:ea typeface="Philosopher"/>
              <a:cs typeface="Philosopher"/>
              <a:sym typeface="Philosopher"/>
            </a:endParaRPr>
          </a:p>
        </p:txBody>
      </p:sp>
      <p:sp>
        <p:nvSpPr>
          <p:cNvPr id="578" name="Google Shape;578;p49"/>
          <p:cNvSpPr txBox="1"/>
          <p:nvPr/>
        </p:nvSpPr>
        <p:spPr>
          <a:xfrm>
            <a:off x="4880613" y="3429000"/>
            <a:ext cx="2664300" cy="40251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cs-CZ">
                <a:solidFill>
                  <a:schemeClr val="dk1"/>
                </a:solidFill>
                <a:latin typeface="Roboto"/>
                <a:ea typeface="Roboto"/>
                <a:cs typeface="Roboto"/>
                <a:sym typeface="Roboto"/>
              </a:rPr>
              <a:t>- Créer des tâches ou des défis en rapport avec le scénario d'apprentissage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cs-CZ">
                <a:solidFill>
                  <a:schemeClr val="dk1"/>
                </a:solidFill>
                <a:latin typeface="Roboto"/>
                <a:ea typeface="Roboto"/>
                <a:cs typeface="Roboto"/>
                <a:sym typeface="Roboto"/>
              </a:rPr>
              <a:t>- Décider comment les participants peuvent gagner des points ou des badges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cs-CZ">
                <a:solidFill>
                  <a:schemeClr val="dk1"/>
                </a:solidFill>
                <a:latin typeface="Roboto"/>
                <a:ea typeface="Roboto"/>
                <a:cs typeface="Roboto"/>
                <a:sym typeface="Roboto"/>
              </a:rPr>
              <a:t>- Déterminer comment les niveaux ou la progression seront structurés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cs-CZ">
                <a:solidFill>
                  <a:schemeClr val="dk1"/>
                </a:solidFill>
                <a:latin typeface="Roboto"/>
                <a:ea typeface="Roboto"/>
                <a:cs typeface="Roboto"/>
                <a:sym typeface="Roboto"/>
              </a:rPr>
              <a:t>- Définir les récompenses qui motivent la participation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cs-CZ">
                <a:solidFill>
                  <a:schemeClr val="dk1"/>
                </a:solidFill>
                <a:latin typeface="Roboto"/>
                <a:ea typeface="Roboto"/>
                <a:cs typeface="Roboto"/>
                <a:sym typeface="Roboto"/>
              </a:rPr>
              <a:t>- Tenir compte de la durée et du rythme souhaités pour l'activité.</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a:solidFill>
                <a:schemeClr val="dk1"/>
              </a:solidFill>
              <a:latin typeface="Roboto"/>
              <a:ea typeface="Roboto"/>
              <a:cs typeface="Roboto"/>
              <a:sym typeface="Roboto"/>
            </a:endParaRPr>
          </a:p>
        </p:txBody>
      </p:sp>
      <p:sp>
        <p:nvSpPr>
          <p:cNvPr id="579" name="Google Shape;579;p49"/>
          <p:cNvSpPr txBox="1"/>
          <p:nvPr/>
        </p:nvSpPr>
        <p:spPr>
          <a:xfrm>
            <a:off x="7381300" y="2885150"/>
            <a:ext cx="2134800" cy="10773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cs-CZ" sz="1600">
                <a:solidFill>
                  <a:schemeClr val="dk1"/>
                </a:solidFill>
                <a:highlight>
                  <a:srgbClr val="FFE68F"/>
                </a:highlight>
                <a:latin typeface="Philosopher"/>
                <a:ea typeface="Philosopher"/>
                <a:cs typeface="Philosopher"/>
                <a:sym typeface="Philosopher"/>
              </a:rPr>
              <a:t>Règles et mécanismes</a:t>
            </a:r>
            <a:endParaRPr b="1" sz="1600">
              <a:solidFill>
                <a:schemeClr val="dk1"/>
              </a:solidFill>
              <a:highlight>
                <a:srgbClr val="FFE68F"/>
              </a:highlight>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1600">
              <a:solidFill>
                <a:schemeClr val="dk1"/>
              </a:solidFill>
              <a:highlight>
                <a:srgbClr val="FFE68F"/>
              </a:highlight>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1800"/>
              <a:buFont typeface="Arial"/>
              <a:buNone/>
            </a:pPr>
            <a:r>
              <a:t/>
            </a:r>
            <a:endParaRPr b="1" sz="1600">
              <a:solidFill>
                <a:schemeClr val="dk1"/>
              </a:solidFill>
              <a:highlight>
                <a:srgbClr val="FFE68F"/>
              </a:highlight>
              <a:latin typeface="Philosopher"/>
              <a:ea typeface="Philosopher"/>
              <a:cs typeface="Philosopher"/>
              <a:sym typeface="Philosopher"/>
            </a:endParaRPr>
          </a:p>
        </p:txBody>
      </p:sp>
      <p:sp>
        <p:nvSpPr>
          <p:cNvPr id="580" name="Google Shape;580;p49"/>
          <p:cNvSpPr txBox="1"/>
          <p:nvPr/>
        </p:nvSpPr>
        <p:spPr>
          <a:xfrm>
            <a:off x="9670500" y="3219400"/>
            <a:ext cx="2247900" cy="35295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cs-CZ">
                <a:solidFill>
                  <a:schemeClr val="dk1"/>
                </a:solidFill>
                <a:latin typeface="Roboto"/>
                <a:ea typeface="Roboto"/>
                <a:cs typeface="Roboto"/>
                <a:sym typeface="Roboto"/>
              </a:rPr>
              <a:t>- Présenter le scénario et le contexte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cs-CZ">
                <a:solidFill>
                  <a:schemeClr val="dk1"/>
                </a:solidFill>
                <a:latin typeface="Roboto"/>
                <a:ea typeface="Roboto"/>
                <a:cs typeface="Roboto"/>
                <a:sym typeface="Roboto"/>
              </a:rPr>
              <a:t>- Expliquer les éléments de gamification choisis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cs-CZ">
                <a:solidFill>
                  <a:schemeClr val="dk1"/>
                </a:solidFill>
                <a:latin typeface="Roboto"/>
                <a:ea typeface="Roboto"/>
                <a:cs typeface="Roboto"/>
                <a:sym typeface="Roboto"/>
              </a:rPr>
              <a:t>- Décrire les règles et les mécanismes de l'activité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cs-CZ">
                <a:solidFill>
                  <a:schemeClr val="dk1"/>
                </a:solidFill>
                <a:latin typeface="Roboto"/>
                <a:ea typeface="Roboto"/>
                <a:cs typeface="Roboto"/>
                <a:sym typeface="Roboto"/>
              </a:rPr>
              <a:t>- Discuter de la manière dont l'engagement et la motivation seront encouragés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cs-CZ">
                <a:solidFill>
                  <a:schemeClr val="dk1"/>
                </a:solidFill>
                <a:latin typeface="Roboto"/>
                <a:ea typeface="Roboto"/>
                <a:cs typeface="Roboto"/>
                <a:sym typeface="Roboto"/>
              </a:rPr>
              <a:t>- Partager les résultats et les avantages attendus.</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marR="0" rtl="0" algn="l">
              <a:lnSpc>
                <a:spcPct val="115000"/>
              </a:lnSpc>
              <a:spcBef>
                <a:spcPts val="0"/>
              </a:spcBef>
              <a:spcAft>
                <a:spcPts val="0"/>
              </a:spcAft>
              <a:buNone/>
            </a:pPr>
            <a:r>
              <a:t/>
            </a:r>
            <a:endParaRPr>
              <a:solidFill>
                <a:schemeClr val="dk1"/>
              </a:solidFill>
              <a:latin typeface="Roboto"/>
              <a:ea typeface="Roboto"/>
              <a:cs typeface="Roboto"/>
              <a:sym typeface="Roboto"/>
            </a:endParaRPr>
          </a:p>
        </p:txBody>
      </p:sp>
      <p:pic>
        <p:nvPicPr>
          <p:cNvPr descr="A picture containing icon&#10;&#10;Description automatically generated" id="581" name="Google Shape;581;p49"/>
          <p:cNvPicPr preferRelativeResize="0"/>
          <p:nvPr/>
        </p:nvPicPr>
        <p:blipFill rotWithShape="1">
          <a:blip r:embed="rId3">
            <a:alphaModFix/>
          </a:blip>
          <a:srcRect b="0" l="0" r="0" t="0"/>
          <a:stretch/>
        </p:blipFill>
        <p:spPr>
          <a:xfrm>
            <a:off x="10701663" y="-38388"/>
            <a:ext cx="1728144" cy="1221725"/>
          </a:xfrm>
          <a:prstGeom prst="rect">
            <a:avLst/>
          </a:prstGeom>
          <a:noFill/>
          <a:ln>
            <a:noFill/>
          </a:ln>
        </p:spPr>
      </p:pic>
      <p:sp>
        <p:nvSpPr>
          <p:cNvPr id="582" name="Google Shape;582;p49"/>
          <p:cNvSpPr txBox="1"/>
          <p:nvPr/>
        </p:nvSpPr>
        <p:spPr>
          <a:xfrm>
            <a:off x="270701" y="931825"/>
            <a:ext cx="6895800" cy="354000"/>
          </a:xfrm>
          <a:prstGeom prst="rect">
            <a:avLst/>
          </a:prstGeom>
          <a:noFill/>
          <a:ln>
            <a:noFill/>
          </a:ln>
        </p:spPr>
        <p:txBody>
          <a:bodyPr anchorCtr="0" anchor="t" bIns="45700" lIns="91425" spcFirstLastPara="1" rIns="91425" wrap="square" tIns="45700">
            <a:spAutoFit/>
          </a:bodyPr>
          <a:lstStyle/>
          <a:p>
            <a:pPr indent="-336550" lvl="0" marL="457200" rtl="0" algn="just">
              <a:spcBef>
                <a:spcPts val="0"/>
              </a:spcBef>
              <a:spcAft>
                <a:spcPts val="0"/>
              </a:spcAft>
              <a:buClr>
                <a:schemeClr val="dk1"/>
              </a:buClr>
              <a:buSzPts val="1700"/>
              <a:buFont typeface="Philosopher"/>
              <a:buChar char="-"/>
            </a:pPr>
            <a:r>
              <a:rPr lang="cs-CZ" sz="1700">
                <a:solidFill>
                  <a:schemeClr val="dk1"/>
                </a:solidFill>
                <a:latin typeface="Philosopher"/>
                <a:ea typeface="Philosopher"/>
                <a:cs typeface="Philosopher"/>
                <a:sym typeface="Philosopher"/>
              </a:rPr>
              <a:t>Répartissez les participants en petits groupes de 3 à 4 personnes.</a:t>
            </a:r>
            <a:endParaRPr b="0" i="0" sz="1900" u="none" cap="none" strike="noStrike">
              <a:solidFill>
                <a:srgbClr val="000000"/>
              </a:solidFill>
              <a:latin typeface="Philosopher"/>
              <a:ea typeface="Philosopher"/>
              <a:cs typeface="Philosopher"/>
              <a:sym typeface="Philosopher"/>
            </a:endParaRPr>
          </a:p>
        </p:txBody>
      </p:sp>
      <p:cxnSp>
        <p:nvCxnSpPr>
          <p:cNvPr id="583" name="Google Shape;583;p49"/>
          <p:cNvCxnSpPr/>
          <p:nvPr/>
        </p:nvCxnSpPr>
        <p:spPr>
          <a:xfrm>
            <a:off x="4267094" y="2086368"/>
            <a:ext cx="1529400" cy="0"/>
          </a:xfrm>
          <a:prstGeom prst="straightConnector1">
            <a:avLst/>
          </a:prstGeom>
          <a:noFill/>
          <a:ln cap="flat" cmpd="sng" w="25400">
            <a:solidFill>
              <a:schemeClr val="accent1"/>
            </a:solidFill>
            <a:prstDash val="solid"/>
            <a:miter lim="800000"/>
            <a:headEnd len="sm" w="sm" type="none"/>
            <a:tailEnd len="sm" w="sm" type="none"/>
          </a:ln>
        </p:spPr>
      </p:cxnSp>
      <p:grpSp>
        <p:nvGrpSpPr>
          <p:cNvPr id="584" name="Google Shape;584;p49"/>
          <p:cNvGrpSpPr/>
          <p:nvPr/>
        </p:nvGrpSpPr>
        <p:grpSpPr>
          <a:xfrm>
            <a:off x="3279959" y="1179616"/>
            <a:ext cx="1692930" cy="1708218"/>
            <a:chOff x="1550929" y="735710"/>
            <a:chExt cx="2648100" cy="2456100"/>
          </a:xfrm>
        </p:grpSpPr>
        <p:sp>
          <p:nvSpPr>
            <p:cNvPr id="585" name="Google Shape;585;p49"/>
            <p:cNvSpPr/>
            <p:nvPr/>
          </p:nvSpPr>
          <p:spPr>
            <a:xfrm rot="1084344">
              <a:off x="1788003" y="1026680"/>
              <a:ext cx="2173951" cy="1874161"/>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6" name="Google Shape;586;p49"/>
            <p:cNvSpPr/>
            <p:nvPr/>
          </p:nvSpPr>
          <p:spPr>
            <a:xfrm rot="399902">
              <a:off x="1788005" y="1026664"/>
              <a:ext cx="2173791" cy="1874163"/>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87" name="Google Shape;587;p49"/>
          <p:cNvSpPr txBox="1"/>
          <p:nvPr/>
        </p:nvSpPr>
        <p:spPr>
          <a:xfrm>
            <a:off x="3581866" y="1810593"/>
            <a:ext cx="10602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a:t>
            </a:r>
            <a:r>
              <a:rPr b="1" lang="cs-CZ" sz="3600">
                <a:solidFill>
                  <a:schemeClr val="dk1"/>
                </a:solidFill>
                <a:latin typeface="Philosopher"/>
                <a:ea typeface="Philosopher"/>
                <a:cs typeface="Philosopher"/>
                <a:sym typeface="Philosopher"/>
              </a:rPr>
              <a:t>2</a:t>
            </a:r>
            <a:endParaRPr b="1" i="0" sz="3600" u="none" cap="none" strike="noStrike">
              <a:solidFill>
                <a:schemeClr val="dk1"/>
              </a:solidFill>
              <a:latin typeface="Philosopher"/>
              <a:ea typeface="Philosopher"/>
              <a:cs typeface="Philosopher"/>
              <a:sym typeface="Philosopher"/>
            </a:endParaRPr>
          </a:p>
        </p:txBody>
      </p:sp>
      <p:cxnSp>
        <p:nvCxnSpPr>
          <p:cNvPr id="588" name="Google Shape;588;p49"/>
          <p:cNvCxnSpPr/>
          <p:nvPr/>
        </p:nvCxnSpPr>
        <p:spPr>
          <a:xfrm>
            <a:off x="6460544" y="2051330"/>
            <a:ext cx="1529400" cy="0"/>
          </a:xfrm>
          <a:prstGeom prst="straightConnector1">
            <a:avLst/>
          </a:prstGeom>
          <a:noFill/>
          <a:ln cap="flat" cmpd="sng" w="25400">
            <a:solidFill>
              <a:schemeClr val="accent1"/>
            </a:solidFill>
            <a:prstDash val="solid"/>
            <a:miter lim="800000"/>
            <a:headEnd len="sm" w="sm" type="none"/>
            <a:tailEnd len="sm" w="sm" type="none"/>
          </a:ln>
        </p:spPr>
      </p:cxnSp>
      <p:grpSp>
        <p:nvGrpSpPr>
          <p:cNvPr id="589" name="Google Shape;589;p49"/>
          <p:cNvGrpSpPr/>
          <p:nvPr/>
        </p:nvGrpSpPr>
        <p:grpSpPr>
          <a:xfrm>
            <a:off x="5473409" y="1144578"/>
            <a:ext cx="1692930" cy="1708218"/>
            <a:chOff x="1550929" y="735710"/>
            <a:chExt cx="2648100" cy="2456100"/>
          </a:xfrm>
        </p:grpSpPr>
        <p:sp>
          <p:nvSpPr>
            <p:cNvPr id="590" name="Google Shape;590;p49"/>
            <p:cNvSpPr/>
            <p:nvPr/>
          </p:nvSpPr>
          <p:spPr>
            <a:xfrm rot="1084344">
              <a:off x="1788003" y="1026680"/>
              <a:ext cx="2173951" cy="1874161"/>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1" name="Google Shape;591;p49"/>
            <p:cNvSpPr/>
            <p:nvPr/>
          </p:nvSpPr>
          <p:spPr>
            <a:xfrm rot="399902">
              <a:off x="1788005" y="1026664"/>
              <a:ext cx="2173791" cy="1874163"/>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92" name="Google Shape;592;p49"/>
          <p:cNvSpPr txBox="1"/>
          <p:nvPr/>
        </p:nvSpPr>
        <p:spPr>
          <a:xfrm>
            <a:off x="5775316" y="1775555"/>
            <a:ext cx="10602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a:t>
            </a:r>
            <a:r>
              <a:rPr b="1" lang="cs-CZ" sz="3600">
                <a:solidFill>
                  <a:schemeClr val="dk1"/>
                </a:solidFill>
                <a:latin typeface="Philosopher"/>
                <a:ea typeface="Philosopher"/>
                <a:cs typeface="Philosopher"/>
                <a:sym typeface="Philosopher"/>
              </a:rPr>
              <a:t>3</a:t>
            </a:r>
            <a:endParaRPr b="1" i="0" sz="3600" u="none" cap="none" strike="noStrike">
              <a:solidFill>
                <a:schemeClr val="dk1"/>
              </a:solidFill>
              <a:latin typeface="Philosopher"/>
              <a:ea typeface="Philosopher"/>
              <a:cs typeface="Philosopher"/>
              <a:sym typeface="Philosopher"/>
            </a:endParaRPr>
          </a:p>
        </p:txBody>
      </p:sp>
      <p:cxnSp>
        <p:nvCxnSpPr>
          <p:cNvPr id="593" name="Google Shape;593;p49"/>
          <p:cNvCxnSpPr/>
          <p:nvPr/>
        </p:nvCxnSpPr>
        <p:spPr>
          <a:xfrm>
            <a:off x="8603819" y="2086368"/>
            <a:ext cx="1529400" cy="0"/>
          </a:xfrm>
          <a:prstGeom prst="straightConnector1">
            <a:avLst/>
          </a:prstGeom>
          <a:noFill/>
          <a:ln cap="flat" cmpd="sng" w="25400">
            <a:solidFill>
              <a:schemeClr val="accent1"/>
            </a:solidFill>
            <a:prstDash val="solid"/>
            <a:miter lim="800000"/>
            <a:headEnd len="sm" w="sm" type="none"/>
            <a:tailEnd len="sm" w="sm" type="none"/>
          </a:ln>
        </p:spPr>
      </p:cxnSp>
      <p:grpSp>
        <p:nvGrpSpPr>
          <p:cNvPr id="594" name="Google Shape;594;p49"/>
          <p:cNvGrpSpPr/>
          <p:nvPr/>
        </p:nvGrpSpPr>
        <p:grpSpPr>
          <a:xfrm>
            <a:off x="7616684" y="1179616"/>
            <a:ext cx="1692930" cy="1708218"/>
            <a:chOff x="1550929" y="735710"/>
            <a:chExt cx="2648100" cy="2456100"/>
          </a:xfrm>
        </p:grpSpPr>
        <p:sp>
          <p:nvSpPr>
            <p:cNvPr id="595" name="Google Shape;595;p49"/>
            <p:cNvSpPr/>
            <p:nvPr/>
          </p:nvSpPr>
          <p:spPr>
            <a:xfrm rot="1084344">
              <a:off x="1788003" y="1026680"/>
              <a:ext cx="2173951" cy="1874161"/>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6" name="Google Shape;596;p49"/>
            <p:cNvSpPr/>
            <p:nvPr/>
          </p:nvSpPr>
          <p:spPr>
            <a:xfrm rot="399902">
              <a:off x="1788005" y="1026664"/>
              <a:ext cx="2173791" cy="1874163"/>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97" name="Google Shape;597;p49"/>
          <p:cNvSpPr txBox="1"/>
          <p:nvPr/>
        </p:nvSpPr>
        <p:spPr>
          <a:xfrm>
            <a:off x="7918591" y="1810593"/>
            <a:ext cx="10602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a:t>
            </a:r>
            <a:r>
              <a:rPr b="1" lang="cs-CZ" sz="3600">
                <a:solidFill>
                  <a:schemeClr val="dk1"/>
                </a:solidFill>
                <a:latin typeface="Philosopher"/>
                <a:ea typeface="Philosopher"/>
                <a:cs typeface="Philosopher"/>
                <a:sym typeface="Philosopher"/>
              </a:rPr>
              <a:t>4</a:t>
            </a:r>
            <a:endParaRPr b="1" i="0" sz="3600" u="none" cap="none" strike="noStrike">
              <a:solidFill>
                <a:schemeClr val="dk1"/>
              </a:solidFill>
              <a:latin typeface="Philosopher"/>
              <a:ea typeface="Philosopher"/>
              <a:cs typeface="Philosopher"/>
              <a:sym typeface="Philosopher"/>
            </a:endParaRPr>
          </a:p>
        </p:txBody>
      </p:sp>
      <p:grpSp>
        <p:nvGrpSpPr>
          <p:cNvPr id="598" name="Google Shape;598;p49"/>
          <p:cNvGrpSpPr/>
          <p:nvPr/>
        </p:nvGrpSpPr>
        <p:grpSpPr>
          <a:xfrm>
            <a:off x="9757084" y="1183166"/>
            <a:ext cx="1692930" cy="1708218"/>
            <a:chOff x="1550929" y="735710"/>
            <a:chExt cx="2648100" cy="2456100"/>
          </a:xfrm>
        </p:grpSpPr>
        <p:sp>
          <p:nvSpPr>
            <p:cNvPr id="599" name="Google Shape;599;p49"/>
            <p:cNvSpPr/>
            <p:nvPr/>
          </p:nvSpPr>
          <p:spPr>
            <a:xfrm rot="1084344">
              <a:off x="1788003" y="1026680"/>
              <a:ext cx="2173951" cy="1874161"/>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0" name="Google Shape;600;p49"/>
            <p:cNvSpPr/>
            <p:nvPr/>
          </p:nvSpPr>
          <p:spPr>
            <a:xfrm rot="399902">
              <a:off x="1788005" y="1026664"/>
              <a:ext cx="2173791" cy="1874163"/>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01" name="Google Shape;601;p49"/>
          <p:cNvSpPr txBox="1"/>
          <p:nvPr/>
        </p:nvSpPr>
        <p:spPr>
          <a:xfrm>
            <a:off x="10058991" y="1814143"/>
            <a:ext cx="10602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a:t>
            </a:r>
            <a:r>
              <a:rPr b="1" lang="cs-CZ" sz="3600">
                <a:solidFill>
                  <a:schemeClr val="dk1"/>
                </a:solidFill>
                <a:latin typeface="Philosopher"/>
                <a:ea typeface="Philosopher"/>
                <a:cs typeface="Philosopher"/>
                <a:sym typeface="Philosopher"/>
              </a:rPr>
              <a:t>5</a:t>
            </a:r>
            <a:endParaRPr b="1" i="0" sz="3600" u="none" cap="none" strike="noStrike">
              <a:solidFill>
                <a:schemeClr val="dk1"/>
              </a:solidFill>
              <a:latin typeface="Philosopher"/>
              <a:ea typeface="Philosopher"/>
              <a:cs typeface="Philosopher"/>
              <a:sym typeface="Philosopher"/>
            </a:endParaRPr>
          </a:p>
        </p:txBody>
      </p:sp>
      <p:sp>
        <p:nvSpPr>
          <p:cNvPr id="602" name="Google Shape;602;p49"/>
          <p:cNvSpPr txBox="1"/>
          <p:nvPr/>
        </p:nvSpPr>
        <p:spPr>
          <a:xfrm>
            <a:off x="9309625" y="2885150"/>
            <a:ext cx="2882400" cy="8310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cs-CZ" sz="1600">
                <a:solidFill>
                  <a:schemeClr val="dk1"/>
                </a:solidFill>
                <a:highlight>
                  <a:srgbClr val="FFE68F"/>
                </a:highlight>
                <a:latin typeface="Philosopher"/>
                <a:ea typeface="Philosopher"/>
                <a:cs typeface="Philosopher"/>
                <a:sym typeface="Philosopher"/>
              </a:rPr>
              <a:t>Structure de la présentation :</a:t>
            </a:r>
            <a:endParaRPr b="1" sz="1600">
              <a:solidFill>
                <a:schemeClr val="dk1"/>
              </a:solidFill>
              <a:highlight>
                <a:srgbClr val="FFE68F"/>
              </a:highlight>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1600">
              <a:solidFill>
                <a:schemeClr val="dk1"/>
              </a:solidFill>
              <a:highlight>
                <a:srgbClr val="FFE68F"/>
              </a:highlight>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1800"/>
              <a:buFont typeface="Arial"/>
              <a:buNone/>
            </a:pPr>
            <a:r>
              <a:t/>
            </a:r>
            <a:endParaRPr b="1" sz="1600">
              <a:solidFill>
                <a:schemeClr val="dk1"/>
              </a:solidFill>
              <a:highlight>
                <a:srgbClr val="FFE68F"/>
              </a:highlight>
              <a:latin typeface="Philosopher"/>
              <a:ea typeface="Philosopher"/>
              <a:cs typeface="Philosopher"/>
              <a:sym typeface="Philosopher"/>
            </a:endParaRPr>
          </a:p>
        </p:txBody>
      </p:sp>
      <p:sp>
        <p:nvSpPr>
          <p:cNvPr id="603" name="Google Shape;603;p49"/>
          <p:cNvSpPr txBox="1"/>
          <p:nvPr/>
        </p:nvSpPr>
        <p:spPr>
          <a:xfrm>
            <a:off x="7304700" y="3643625"/>
            <a:ext cx="2316900" cy="39231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000"/>
              </a:spcBef>
              <a:spcAft>
                <a:spcPts val="0"/>
              </a:spcAft>
              <a:buClr>
                <a:schemeClr val="dk1"/>
              </a:buClr>
              <a:buSzPts val="1100"/>
              <a:buFont typeface="Arial"/>
              <a:buNone/>
            </a:pPr>
            <a:r>
              <a:rPr lang="cs-CZ">
                <a:solidFill>
                  <a:schemeClr val="dk1"/>
                </a:solidFill>
                <a:latin typeface="Roboto"/>
                <a:ea typeface="Roboto"/>
                <a:cs typeface="Roboto"/>
                <a:sym typeface="Roboto"/>
              </a:rPr>
              <a:t>Les participants discutent et définissent les règles, les mécanismes et les lignes directrices de leur activité gamifiée :</a:t>
            </a:r>
            <a:endParaRPr>
              <a:solidFill>
                <a:schemeClr val="dk1"/>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rPr lang="cs-CZ">
                <a:solidFill>
                  <a:schemeClr val="dk1"/>
                </a:solidFill>
                <a:latin typeface="Roboto"/>
                <a:ea typeface="Roboto"/>
                <a:cs typeface="Roboto"/>
                <a:sym typeface="Roboto"/>
              </a:rPr>
              <a:t>- Comment les participants gagneront-ils des points ? </a:t>
            </a:r>
            <a:endParaRPr>
              <a:solidFill>
                <a:schemeClr val="dk1"/>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rPr lang="cs-CZ">
                <a:solidFill>
                  <a:schemeClr val="dk1"/>
                </a:solidFill>
                <a:latin typeface="Roboto"/>
                <a:ea typeface="Roboto"/>
                <a:cs typeface="Roboto"/>
                <a:sym typeface="Roboto"/>
              </a:rPr>
              <a:t>- Comment fonctionnera la progression ?</a:t>
            </a:r>
            <a:endParaRPr>
              <a:solidFill>
                <a:schemeClr val="dk1"/>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rPr lang="cs-CZ">
                <a:solidFill>
                  <a:schemeClr val="dk1"/>
                </a:solidFill>
                <a:latin typeface="Roboto"/>
                <a:ea typeface="Roboto"/>
                <a:cs typeface="Roboto"/>
                <a:sym typeface="Roboto"/>
              </a:rPr>
              <a:t>- Quelles sont les règles d'engagement ?  </a:t>
            </a:r>
            <a:endParaRPr>
              <a:solidFill>
                <a:schemeClr val="dk1"/>
              </a:solidFill>
              <a:latin typeface="Roboto"/>
              <a:ea typeface="Roboto"/>
              <a:cs typeface="Roboto"/>
              <a:sym typeface="Roboto"/>
            </a:endParaRPr>
          </a:p>
          <a:p>
            <a:pPr indent="0" lvl="0" marL="0" rtl="0" algn="l">
              <a:lnSpc>
                <a:spcPct val="115000"/>
              </a:lnSpc>
              <a:spcBef>
                <a:spcPts val="100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marR="0" rtl="0" algn="l">
              <a:lnSpc>
                <a:spcPct val="115000"/>
              </a:lnSpc>
              <a:spcBef>
                <a:spcPts val="1000"/>
              </a:spcBef>
              <a:spcAft>
                <a:spcPts val="0"/>
              </a:spcAft>
              <a:buNone/>
            </a:pPr>
            <a:r>
              <a:t/>
            </a:r>
            <a:endParaRPr>
              <a:solidFill>
                <a:schemeClr val="dk1"/>
              </a:solidFill>
              <a:latin typeface="Roboto"/>
              <a:ea typeface="Roboto"/>
              <a:cs typeface="Roboto"/>
              <a:sym typeface="Roboto"/>
            </a:endParaRPr>
          </a:p>
        </p:txBody>
      </p:sp>
      <p:pic>
        <p:nvPicPr>
          <p:cNvPr id="604" name="Google Shape;604;p49"/>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50"/>
          <p:cNvSpPr txBox="1"/>
          <p:nvPr/>
        </p:nvSpPr>
        <p:spPr>
          <a:xfrm>
            <a:off x="2972238" y="276313"/>
            <a:ext cx="6247500" cy="66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CZ" sz="2800">
                <a:solidFill>
                  <a:schemeClr val="dk1"/>
                </a:solidFill>
                <a:latin typeface="Philosopher"/>
                <a:ea typeface="Philosopher"/>
                <a:cs typeface="Philosopher"/>
                <a:sym typeface="Philosopher"/>
              </a:rPr>
              <a:t>Brève discussion et résumé.</a:t>
            </a:r>
            <a:endParaRPr b="1" sz="2800">
              <a:solidFill>
                <a:schemeClr val="dk1"/>
              </a:solidFill>
              <a:latin typeface="Philosopher"/>
              <a:ea typeface="Philosopher"/>
              <a:cs typeface="Philosopher"/>
              <a:sym typeface="Philosopher"/>
            </a:endParaRPr>
          </a:p>
        </p:txBody>
      </p:sp>
      <p:grpSp>
        <p:nvGrpSpPr>
          <p:cNvPr id="610" name="Google Shape;610;p50"/>
          <p:cNvGrpSpPr/>
          <p:nvPr/>
        </p:nvGrpSpPr>
        <p:grpSpPr>
          <a:xfrm>
            <a:off x="5470060" y="887189"/>
            <a:ext cx="1251876" cy="358096"/>
            <a:chOff x="5470062" y="1167647"/>
            <a:chExt cx="1251876" cy="358096"/>
          </a:xfrm>
        </p:grpSpPr>
        <p:sp>
          <p:nvSpPr>
            <p:cNvPr id="611" name="Google Shape;611;p5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2" name="Google Shape;612;p5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3" name="Google Shape;613;p5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14" name="Google Shape;614;p5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615" name="Google Shape;615;p50"/>
          <p:cNvSpPr txBox="1"/>
          <p:nvPr/>
        </p:nvSpPr>
        <p:spPr>
          <a:xfrm>
            <a:off x="906747" y="1761325"/>
            <a:ext cx="6864600" cy="39312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000"/>
              </a:spcBef>
              <a:spcAft>
                <a:spcPts val="0"/>
              </a:spcAft>
              <a:buNone/>
            </a:pPr>
            <a:r>
              <a:rPr b="1" lang="cs-CZ" sz="2200">
                <a:solidFill>
                  <a:schemeClr val="accent4"/>
                </a:solidFill>
                <a:latin typeface="Philosopher"/>
                <a:ea typeface="Philosopher"/>
                <a:cs typeface="Philosopher"/>
                <a:sym typeface="Philosopher"/>
              </a:rPr>
              <a:t>QUESTIONS :</a:t>
            </a:r>
            <a:endParaRPr b="1" sz="2200">
              <a:solidFill>
                <a:schemeClr val="accent4"/>
              </a:solidFill>
              <a:latin typeface="Philosopher"/>
              <a:ea typeface="Philosopher"/>
              <a:cs typeface="Philosopher"/>
              <a:sym typeface="Philosopher"/>
            </a:endParaRPr>
          </a:p>
          <a:p>
            <a:pPr indent="-355600" lvl="0" marL="914400" rtl="0" algn="l">
              <a:lnSpc>
                <a:spcPct val="115000"/>
              </a:lnSpc>
              <a:spcBef>
                <a:spcPts val="1000"/>
              </a:spcBef>
              <a:spcAft>
                <a:spcPts val="0"/>
              </a:spcAft>
              <a:buClr>
                <a:schemeClr val="dk1"/>
              </a:buClr>
              <a:buSzPts val="2000"/>
              <a:buFont typeface="Philosopher"/>
              <a:buChar char="-"/>
            </a:pPr>
            <a:r>
              <a:rPr lang="cs-CZ" sz="2200">
                <a:solidFill>
                  <a:schemeClr val="dk1"/>
                </a:solidFill>
                <a:latin typeface="Philosopher"/>
                <a:ea typeface="Philosopher"/>
                <a:cs typeface="Philosopher"/>
                <a:sym typeface="Philosopher"/>
              </a:rPr>
              <a:t>Comment avez-vous aligné la conception de votre activité sur les principes d'objectifs, de progression, de retour d'information et de compétition/collaboration ?</a:t>
            </a:r>
            <a:endParaRPr sz="2200">
              <a:solidFill>
                <a:schemeClr val="dk1"/>
              </a:solidFill>
              <a:latin typeface="Philosopher"/>
              <a:ea typeface="Philosopher"/>
              <a:cs typeface="Philosopher"/>
              <a:sym typeface="Philosopher"/>
            </a:endParaRPr>
          </a:p>
          <a:p>
            <a:pPr indent="-355600" lvl="0" marL="914400" rtl="0" algn="l">
              <a:lnSpc>
                <a:spcPct val="115000"/>
              </a:lnSpc>
              <a:spcBef>
                <a:spcPts val="1000"/>
              </a:spcBef>
              <a:spcAft>
                <a:spcPts val="0"/>
              </a:spcAft>
              <a:buClr>
                <a:schemeClr val="dk1"/>
              </a:buClr>
              <a:buSzPts val="2000"/>
              <a:buFont typeface="Philosopher"/>
              <a:buChar char="-"/>
            </a:pPr>
            <a:r>
              <a:rPr lang="cs-CZ" sz="2200">
                <a:solidFill>
                  <a:schemeClr val="dk1"/>
                </a:solidFill>
                <a:latin typeface="Philosopher"/>
                <a:ea typeface="Philosopher"/>
                <a:cs typeface="Philosopher"/>
                <a:sym typeface="Philosopher"/>
              </a:rPr>
              <a:t>Quelles difficultés avez-vous rencontrées lors de la conception de l'activité gamifiée et comment les avez-vous résolues ?</a:t>
            </a:r>
            <a:endParaRPr sz="2200">
              <a:solidFill>
                <a:schemeClr val="dk1"/>
              </a:solidFill>
              <a:latin typeface="Philosopher"/>
              <a:ea typeface="Philosopher"/>
              <a:cs typeface="Philosopher"/>
              <a:sym typeface="Philosopher"/>
            </a:endParaRPr>
          </a:p>
          <a:p>
            <a:pPr indent="-355600" lvl="0" marL="914400" rtl="0" algn="l">
              <a:lnSpc>
                <a:spcPct val="115000"/>
              </a:lnSpc>
              <a:spcBef>
                <a:spcPts val="1000"/>
              </a:spcBef>
              <a:spcAft>
                <a:spcPts val="1000"/>
              </a:spcAft>
              <a:buClr>
                <a:schemeClr val="dk1"/>
              </a:buClr>
              <a:buSzPts val="2000"/>
              <a:buFont typeface="Philosopher"/>
              <a:buChar char="-"/>
            </a:pPr>
            <a:r>
              <a:rPr lang="cs-CZ" sz="2200">
                <a:solidFill>
                  <a:schemeClr val="dk1"/>
                </a:solidFill>
                <a:latin typeface="Philosopher"/>
                <a:ea typeface="Philosopher"/>
                <a:cs typeface="Philosopher"/>
                <a:sym typeface="Philosopher"/>
              </a:rPr>
              <a:t>Q&amp;R</a:t>
            </a:r>
            <a:endParaRPr sz="2200">
              <a:solidFill>
                <a:schemeClr val="dk1"/>
              </a:solidFill>
              <a:latin typeface="Philosopher"/>
              <a:ea typeface="Philosopher"/>
              <a:cs typeface="Philosopher"/>
              <a:sym typeface="Philosopher"/>
            </a:endParaRPr>
          </a:p>
        </p:txBody>
      </p:sp>
      <p:pic>
        <p:nvPicPr>
          <p:cNvPr id="616" name="Google Shape;616;p50"/>
          <p:cNvPicPr preferRelativeResize="0"/>
          <p:nvPr/>
        </p:nvPicPr>
        <p:blipFill>
          <a:blip r:embed="rId4">
            <a:alphaModFix amt="60000"/>
          </a:blip>
          <a:stretch>
            <a:fillRect/>
          </a:stretch>
        </p:blipFill>
        <p:spPr>
          <a:xfrm>
            <a:off x="7771275" y="935175"/>
            <a:ext cx="3274575" cy="5736475"/>
          </a:xfrm>
          <a:prstGeom prst="rect">
            <a:avLst/>
          </a:prstGeom>
          <a:noFill/>
          <a:ln>
            <a:noFill/>
          </a:ln>
        </p:spPr>
      </p:pic>
      <p:pic>
        <p:nvPicPr>
          <p:cNvPr id="617" name="Google Shape;617;p50"/>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5"/>
          <p:cNvSpPr/>
          <p:nvPr/>
        </p:nvSpPr>
        <p:spPr>
          <a:xfrm>
            <a:off x="3824064" y="1076946"/>
            <a:ext cx="4543871" cy="470410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89" name="Google Shape;89;p15"/>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90" name="Google Shape;90;p15"/>
          <p:cNvSpPr txBox="1"/>
          <p:nvPr/>
        </p:nvSpPr>
        <p:spPr>
          <a:xfrm>
            <a:off x="5456992" y="1678850"/>
            <a:ext cx="1278000" cy="687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cs-CZ" sz="1800">
                <a:solidFill>
                  <a:schemeClr val="dk1"/>
                </a:solidFill>
                <a:latin typeface="Philosopher"/>
                <a:ea typeface="Philosopher"/>
                <a:cs typeface="Philosopher"/>
                <a:sym typeface="Philosopher"/>
              </a:rPr>
              <a:t>Session 1: </a:t>
            </a:r>
            <a:endParaRPr b="1" sz="1800">
              <a:solidFill>
                <a:schemeClr val="dk1"/>
              </a:solidFill>
              <a:latin typeface="Philosopher"/>
              <a:ea typeface="Philosopher"/>
              <a:cs typeface="Philosopher"/>
              <a:sym typeface="Philosopher"/>
            </a:endParaRPr>
          </a:p>
          <a:p>
            <a:pPr indent="0" lvl="0" marL="0" marR="0" rtl="0" algn="l">
              <a:lnSpc>
                <a:spcPct val="100000"/>
              </a:lnSpc>
              <a:spcBef>
                <a:spcPts val="0"/>
              </a:spcBef>
              <a:spcAft>
                <a:spcPts val="0"/>
              </a:spcAft>
              <a:buClr>
                <a:srgbClr val="000000"/>
              </a:buClr>
              <a:buSzPts val="1800"/>
              <a:buFont typeface="Arial"/>
              <a:buNone/>
            </a:pPr>
            <a:r>
              <a:t/>
            </a:r>
            <a:endParaRPr b="1" sz="1800">
              <a:solidFill>
                <a:schemeClr val="dk1"/>
              </a:solidFill>
              <a:latin typeface="Philosopher"/>
              <a:ea typeface="Philosopher"/>
              <a:cs typeface="Philosopher"/>
              <a:sym typeface="Philosopher"/>
            </a:endParaRPr>
          </a:p>
        </p:txBody>
      </p:sp>
      <p:sp>
        <p:nvSpPr>
          <p:cNvPr id="91" name="Google Shape;91;p15"/>
          <p:cNvSpPr txBox="1"/>
          <p:nvPr/>
        </p:nvSpPr>
        <p:spPr>
          <a:xfrm>
            <a:off x="3866238" y="4292975"/>
            <a:ext cx="4459500" cy="1508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400"/>
              <a:buFont typeface="Arial"/>
              <a:buNone/>
            </a:pPr>
            <a:r>
              <a:rPr lang="cs-CZ" sz="2300">
                <a:solidFill>
                  <a:schemeClr val="dk1"/>
                </a:solidFill>
                <a:latin typeface="Roboto"/>
                <a:ea typeface="Roboto"/>
                <a:cs typeface="Roboto"/>
                <a:sym typeface="Roboto"/>
              </a:rPr>
              <a:t>Introduction à l'engagement dans les environnements numériques</a:t>
            </a:r>
            <a:endParaRPr b="0" i="0" sz="2300" u="none" cap="none" strike="noStrike">
              <a:solidFill>
                <a:schemeClr val="dk1"/>
              </a:solidFill>
              <a:latin typeface="Roboto"/>
              <a:ea typeface="Roboto"/>
              <a:cs typeface="Roboto"/>
              <a:sym typeface="Roboto"/>
            </a:endParaRPr>
          </a:p>
        </p:txBody>
      </p:sp>
      <p:pic>
        <p:nvPicPr>
          <p:cNvPr id="92" name="Google Shape;92;p15"/>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51"/>
          <p:cNvSpPr/>
          <p:nvPr/>
        </p:nvSpPr>
        <p:spPr>
          <a:xfrm>
            <a:off x="3824064" y="1076946"/>
            <a:ext cx="4543800" cy="4704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623" name="Google Shape;623;p51"/>
          <p:cNvPicPr preferRelativeResize="0"/>
          <p:nvPr>
            <p:ph idx="2" type="pic"/>
          </p:nvPr>
        </p:nvPicPr>
        <p:blipFill rotWithShape="1">
          <a:blip r:embed="rId3">
            <a:alphaModFix/>
          </a:blip>
          <a:srcRect b="0" l="14655" r="14648" t="0"/>
          <a:stretch/>
        </p:blipFill>
        <p:spPr>
          <a:xfrm>
            <a:off x="5068883" y="2238750"/>
            <a:ext cx="2054228" cy="2054224"/>
          </a:xfrm>
          <a:prstGeom prst="rect">
            <a:avLst/>
          </a:prstGeom>
          <a:noFill/>
          <a:ln>
            <a:noFill/>
          </a:ln>
        </p:spPr>
      </p:pic>
      <p:sp>
        <p:nvSpPr>
          <p:cNvPr id="624" name="Google Shape;624;p51"/>
          <p:cNvSpPr txBox="1"/>
          <p:nvPr/>
        </p:nvSpPr>
        <p:spPr>
          <a:xfrm>
            <a:off x="5450530" y="1666225"/>
            <a:ext cx="1290900" cy="36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cs-CZ" sz="1800">
                <a:solidFill>
                  <a:schemeClr val="dk1"/>
                </a:solidFill>
                <a:latin typeface="Philosopher"/>
                <a:ea typeface="Philosopher"/>
                <a:cs typeface="Philosopher"/>
                <a:sym typeface="Philosopher"/>
              </a:rPr>
              <a:t>Session 5</a:t>
            </a:r>
            <a:endParaRPr b="1" sz="1800">
              <a:solidFill>
                <a:schemeClr val="dk1"/>
              </a:solidFill>
              <a:latin typeface="Philosopher"/>
              <a:ea typeface="Philosopher"/>
              <a:cs typeface="Philosopher"/>
              <a:sym typeface="Philosopher"/>
            </a:endParaRPr>
          </a:p>
        </p:txBody>
      </p:sp>
      <p:sp>
        <p:nvSpPr>
          <p:cNvPr id="625" name="Google Shape;625;p51"/>
          <p:cNvSpPr txBox="1"/>
          <p:nvPr/>
        </p:nvSpPr>
        <p:spPr>
          <a:xfrm>
            <a:off x="3824077" y="4635633"/>
            <a:ext cx="4543800" cy="7542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lang="cs-CZ" sz="2000">
                <a:solidFill>
                  <a:schemeClr val="dk1"/>
                </a:solidFill>
                <a:latin typeface="Roboto"/>
                <a:ea typeface="Roboto"/>
                <a:cs typeface="Roboto"/>
                <a:sym typeface="Roboto"/>
              </a:rPr>
              <a:t>Évaluation et retour d'information</a:t>
            </a:r>
            <a:endParaRPr sz="2000">
              <a:solidFill>
                <a:schemeClr val="dk1"/>
              </a:solidFill>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sz="2000">
              <a:solidFill>
                <a:schemeClr val="dk1"/>
              </a:solidFill>
              <a:latin typeface="Roboto"/>
              <a:ea typeface="Roboto"/>
              <a:cs typeface="Roboto"/>
              <a:sym typeface="Roboto"/>
            </a:endParaRPr>
          </a:p>
        </p:txBody>
      </p:sp>
      <p:pic>
        <p:nvPicPr>
          <p:cNvPr id="626" name="Google Shape;626;p51"/>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52"/>
          <p:cNvSpPr txBox="1"/>
          <p:nvPr/>
        </p:nvSpPr>
        <p:spPr>
          <a:xfrm>
            <a:off x="3822381" y="603289"/>
            <a:ext cx="43962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Récapitulation de la session précédente</a:t>
            </a:r>
            <a:endParaRPr b="1" i="0" sz="2800" u="none" cap="none" strike="noStrike">
              <a:solidFill>
                <a:schemeClr val="dk1"/>
              </a:solidFill>
              <a:latin typeface="Philosopher"/>
              <a:ea typeface="Philosopher"/>
              <a:cs typeface="Philosopher"/>
              <a:sym typeface="Philosopher"/>
            </a:endParaRPr>
          </a:p>
        </p:txBody>
      </p:sp>
      <p:grpSp>
        <p:nvGrpSpPr>
          <p:cNvPr id="632" name="Google Shape;632;p52"/>
          <p:cNvGrpSpPr/>
          <p:nvPr/>
        </p:nvGrpSpPr>
        <p:grpSpPr>
          <a:xfrm>
            <a:off x="5394562" y="1360322"/>
            <a:ext cx="1251984" cy="358200"/>
            <a:chOff x="5470062" y="1167647"/>
            <a:chExt cx="1251984" cy="358200"/>
          </a:xfrm>
        </p:grpSpPr>
        <p:sp>
          <p:nvSpPr>
            <p:cNvPr id="633" name="Google Shape;633;p5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4" name="Google Shape;634;p5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5" name="Google Shape;635;p5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36" name="Google Shape;636;p52"/>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637" name="Google Shape;637;p52"/>
          <p:cNvSpPr txBox="1"/>
          <p:nvPr/>
        </p:nvSpPr>
        <p:spPr>
          <a:xfrm>
            <a:off x="1817025" y="2555025"/>
            <a:ext cx="8406900" cy="1941600"/>
          </a:xfrm>
          <a:prstGeom prst="rect">
            <a:avLst/>
          </a:prstGeom>
          <a:noFill/>
          <a:ln>
            <a:noFill/>
          </a:ln>
        </p:spPr>
        <p:txBody>
          <a:bodyPr anchorCtr="0" anchor="t" bIns="45700" lIns="91425" spcFirstLastPara="1" rIns="91425" wrap="square" tIns="45700">
            <a:spAutoFit/>
          </a:bodyPr>
          <a:lstStyle/>
          <a:p>
            <a:pPr indent="0" lvl="0" marL="457200" rtl="0" algn="l">
              <a:lnSpc>
                <a:spcPct val="115000"/>
              </a:lnSpc>
              <a:spcBef>
                <a:spcPts val="0"/>
              </a:spcBef>
              <a:spcAft>
                <a:spcPts val="0"/>
              </a:spcAft>
              <a:buClr>
                <a:schemeClr val="dk1"/>
              </a:buClr>
              <a:buSzPts val="1100"/>
              <a:buFont typeface="Arial"/>
              <a:buNone/>
            </a:pPr>
            <a:r>
              <a:rPr lang="cs-CZ" sz="2700">
                <a:latin typeface="Philosopher"/>
                <a:ea typeface="Philosopher"/>
                <a:cs typeface="Philosopher"/>
                <a:sym typeface="Philosopher"/>
              </a:rPr>
              <a:t>Les principes de la gamification et leur impact sur la motivation de l'apprenant ;</a:t>
            </a:r>
            <a:endParaRPr sz="2700">
              <a:latin typeface="Philosopher"/>
              <a:ea typeface="Philosopher"/>
              <a:cs typeface="Philosopher"/>
              <a:sym typeface="Philosopher"/>
            </a:endParaRPr>
          </a:p>
          <a:p>
            <a:pPr indent="0" lvl="0" marL="457200" rtl="0" algn="l">
              <a:lnSpc>
                <a:spcPct val="115000"/>
              </a:lnSpc>
              <a:spcBef>
                <a:spcPts val="0"/>
              </a:spcBef>
              <a:spcAft>
                <a:spcPts val="0"/>
              </a:spcAft>
              <a:buClr>
                <a:schemeClr val="dk1"/>
              </a:buClr>
              <a:buSzPts val="1100"/>
              <a:buFont typeface="Arial"/>
              <a:buNone/>
            </a:pPr>
            <a:r>
              <a:t/>
            </a:r>
            <a:endParaRPr sz="2700">
              <a:latin typeface="Philosopher"/>
              <a:ea typeface="Philosopher"/>
              <a:cs typeface="Philosopher"/>
              <a:sym typeface="Philosopher"/>
            </a:endParaRPr>
          </a:p>
          <a:p>
            <a:pPr indent="0" lvl="0" marL="457200" rtl="0" algn="l">
              <a:lnSpc>
                <a:spcPct val="115000"/>
              </a:lnSpc>
              <a:spcBef>
                <a:spcPts val="0"/>
              </a:spcBef>
              <a:spcAft>
                <a:spcPts val="0"/>
              </a:spcAft>
              <a:buNone/>
            </a:pPr>
            <a:r>
              <a:t/>
            </a:r>
            <a:endParaRPr sz="2700">
              <a:latin typeface="Philosopher"/>
              <a:ea typeface="Philosopher"/>
              <a:cs typeface="Philosopher"/>
              <a:sym typeface="Philosopher"/>
            </a:endParaRPr>
          </a:p>
        </p:txBody>
      </p:sp>
      <p:sp>
        <p:nvSpPr>
          <p:cNvPr id="638" name="Google Shape;638;p52"/>
          <p:cNvSpPr txBox="1"/>
          <p:nvPr/>
        </p:nvSpPr>
        <p:spPr>
          <a:xfrm>
            <a:off x="4311775" y="4377325"/>
            <a:ext cx="6480900" cy="25119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Clr>
                <a:schemeClr val="dk1"/>
              </a:buClr>
              <a:buSzPts val="1100"/>
              <a:buFont typeface="Arial"/>
              <a:buNone/>
            </a:pPr>
            <a:r>
              <a:rPr lang="cs-CZ" sz="2700">
                <a:solidFill>
                  <a:schemeClr val="dk1"/>
                </a:solidFill>
                <a:latin typeface="Philosopher"/>
                <a:ea typeface="Philosopher"/>
                <a:cs typeface="Philosopher"/>
                <a:sym typeface="Philosopher"/>
              </a:rPr>
              <a:t>Le rôle de la gamification dans l'amélioration de l'engagement dans les environnements numériques.</a:t>
            </a:r>
            <a:endParaRPr sz="2700">
              <a:solidFill>
                <a:schemeClr val="dk1"/>
              </a:solidFill>
              <a:latin typeface="Philosopher"/>
              <a:ea typeface="Philosopher"/>
              <a:cs typeface="Philosopher"/>
              <a:sym typeface="Philosopher"/>
            </a:endParaRPr>
          </a:p>
          <a:p>
            <a:pPr indent="0" lvl="0" marL="457200" rtl="0" algn="l">
              <a:lnSpc>
                <a:spcPct val="115000"/>
              </a:lnSpc>
              <a:spcBef>
                <a:spcPts val="0"/>
              </a:spcBef>
              <a:spcAft>
                <a:spcPts val="0"/>
              </a:spcAft>
              <a:buClr>
                <a:schemeClr val="dk1"/>
              </a:buClr>
              <a:buSzPts val="1100"/>
              <a:buFont typeface="Arial"/>
              <a:buNone/>
            </a:pPr>
            <a:r>
              <a:t/>
            </a:r>
            <a:endParaRPr sz="2700">
              <a:solidFill>
                <a:schemeClr val="dk1"/>
              </a:solidFill>
              <a:latin typeface="Philosopher"/>
              <a:ea typeface="Philosopher"/>
              <a:cs typeface="Philosopher"/>
              <a:sym typeface="Philosopher"/>
            </a:endParaRPr>
          </a:p>
          <a:p>
            <a:pPr indent="0" lvl="0" marL="457200" rtl="0" algn="l">
              <a:lnSpc>
                <a:spcPct val="115000"/>
              </a:lnSpc>
              <a:spcBef>
                <a:spcPts val="0"/>
              </a:spcBef>
              <a:spcAft>
                <a:spcPts val="0"/>
              </a:spcAft>
              <a:buNone/>
            </a:pPr>
            <a:r>
              <a:t/>
            </a:r>
            <a:endParaRPr sz="2700">
              <a:solidFill>
                <a:schemeClr val="dk1"/>
              </a:solidFill>
              <a:latin typeface="Philosopher"/>
              <a:ea typeface="Philosopher"/>
              <a:cs typeface="Philosopher"/>
              <a:sym typeface="Philosopher"/>
            </a:endParaRPr>
          </a:p>
        </p:txBody>
      </p:sp>
      <p:sp>
        <p:nvSpPr>
          <p:cNvPr id="639" name="Google Shape;639;p52"/>
          <p:cNvSpPr/>
          <p:nvPr/>
        </p:nvSpPr>
        <p:spPr>
          <a:xfrm>
            <a:off x="922678" y="2443447"/>
            <a:ext cx="1252920" cy="985559"/>
          </a:xfrm>
          <a:custGeom>
            <a:rect b="b" l="l" r="r" t="t"/>
            <a:pathLst>
              <a:path extrusionOk="0" h="782190" w="943819">
                <a:moveTo>
                  <a:pt x="0" y="0"/>
                </a:moveTo>
                <a:lnTo>
                  <a:pt x="943819" y="0"/>
                </a:lnTo>
                <a:lnTo>
                  <a:pt x="943819" y="782190"/>
                </a:lnTo>
                <a:lnTo>
                  <a:pt x="0" y="782190"/>
                </a:lnTo>
                <a:lnTo>
                  <a:pt x="0" y="0"/>
                </a:lnTo>
                <a:close/>
              </a:path>
            </a:pathLst>
          </a:custGeom>
          <a:blipFill rotWithShape="1">
            <a:blip r:embed="rId4">
              <a:alphaModFix/>
            </a:blip>
            <a:stretch>
              <a:fillRect b="0" l="0" r="0" t="0"/>
            </a:stretch>
          </a:blipFill>
          <a:ln>
            <a:noFill/>
          </a:ln>
        </p:spPr>
      </p:sp>
      <p:sp>
        <p:nvSpPr>
          <p:cNvPr id="640" name="Google Shape;640;p52"/>
          <p:cNvSpPr/>
          <p:nvPr/>
        </p:nvSpPr>
        <p:spPr>
          <a:xfrm>
            <a:off x="3663200" y="4288527"/>
            <a:ext cx="936890" cy="1167479"/>
          </a:xfrm>
          <a:custGeom>
            <a:rect b="b" l="l" r="r" t="t"/>
            <a:pathLst>
              <a:path extrusionOk="0" h="981075" w="777502">
                <a:moveTo>
                  <a:pt x="0" y="0"/>
                </a:moveTo>
                <a:lnTo>
                  <a:pt x="777502" y="0"/>
                </a:lnTo>
                <a:lnTo>
                  <a:pt x="777502" y="981075"/>
                </a:lnTo>
                <a:lnTo>
                  <a:pt x="0" y="981075"/>
                </a:lnTo>
                <a:lnTo>
                  <a:pt x="0" y="0"/>
                </a:lnTo>
                <a:close/>
              </a:path>
            </a:pathLst>
          </a:custGeom>
          <a:blipFill rotWithShape="1">
            <a:blip r:embed="rId5">
              <a:alphaModFix/>
            </a:blip>
            <a:stretch>
              <a:fillRect b="0" l="0" r="0" t="0"/>
            </a:stretch>
          </a:blipFill>
          <a:ln>
            <a:noFill/>
          </a:ln>
        </p:spPr>
      </p:sp>
      <p:pic>
        <p:nvPicPr>
          <p:cNvPr id="641" name="Google Shape;641;p52"/>
          <p:cNvPicPr preferRelativeResize="0"/>
          <p:nvPr/>
        </p:nvPicPr>
        <p:blipFill>
          <a:blip r:embed="rId6">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descr="A picture containing icon&#10;&#10;Description automatically generated" id="646" name="Google Shape;646;p53"/>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647" name="Google Shape;647;p53"/>
          <p:cNvSpPr txBox="1"/>
          <p:nvPr/>
        </p:nvSpPr>
        <p:spPr>
          <a:xfrm>
            <a:off x="906754" y="1435238"/>
            <a:ext cx="10378500" cy="5292000"/>
          </a:xfrm>
          <a:prstGeom prst="rect">
            <a:avLst/>
          </a:prstGeom>
          <a:noFill/>
          <a:ln>
            <a:noFill/>
          </a:ln>
        </p:spPr>
        <p:txBody>
          <a:bodyPr anchorCtr="0" anchor="t" bIns="45700" lIns="91425" spcFirstLastPara="1" rIns="91425" wrap="square" tIns="45700">
            <a:spAutoFit/>
          </a:bodyPr>
          <a:lstStyle/>
          <a:p>
            <a:pPr indent="0" lvl="0" marL="914400" rtl="0" algn="ctr">
              <a:lnSpc>
                <a:spcPct val="115000"/>
              </a:lnSpc>
              <a:spcBef>
                <a:spcPts val="1000"/>
              </a:spcBef>
              <a:spcAft>
                <a:spcPts val="0"/>
              </a:spcAft>
              <a:buNone/>
            </a:pPr>
            <a:r>
              <a:rPr b="1" lang="cs-CZ" sz="2200">
                <a:solidFill>
                  <a:schemeClr val="dk1"/>
                </a:solidFill>
                <a:latin typeface="Philosopher"/>
                <a:ea typeface="Philosopher"/>
                <a:cs typeface="Philosopher"/>
                <a:sym typeface="Philosopher"/>
              </a:rPr>
              <a:t>1. Évaluation</a:t>
            </a:r>
            <a:r>
              <a:rPr b="1" lang="cs-CZ" sz="2200">
                <a:solidFill>
                  <a:schemeClr val="accent4"/>
                </a:solidFill>
                <a:latin typeface="Philosopher"/>
                <a:ea typeface="Philosopher"/>
                <a:cs typeface="Philosopher"/>
                <a:sym typeface="Philosopher"/>
              </a:rPr>
              <a:t> formative</a:t>
            </a:r>
            <a:r>
              <a:rPr b="1" lang="cs-CZ" sz="2200">
                <a:solidFill>
                  <a:schemeClr val="dk1"/>
                </a:solidFill>
                <a:latin typeface="Philosopher"/>
                <a:ea typeface="Philosopher"/>
                <a:cs typeface="Philosopher"/>
                <a:sym typeface="Philosopher"/>
              </a:rPr>
              <a:t> et </a:t>
            </a:r>
            <a:r>
              <a:rPr b="1" lang="cs-CZ" sz="2200">
                <a:solidFill>
                  <a:schemeClr val="accent4"/>
                </a:solidFill>
                <a:latin typeface="Philosopher"/>
                <a:ea typeface="Philosopher"/>
                <a:cs typeface="Philosopher"/>
                <a:sym typeface="Philosopher"/>
              </a:rPr>
              <a:t>récapitulative</a:t>
            </a:r>
            <a:r>
              <a:rPr b="1" lang="cs-CZ" sz="2200">
                <a:solidFill>
                  <a:schemeClr val="dk1"/>
                </a:solidFill>
                <a:latin typeface="Philosopher"/>
                <a:ea typeface="Philosopher"/>
                <a:cs typeface="Philosopher"/>
                <a:sym typeface="Philosopher"/>
              </a:rPr>
              <a:t> :</a:t>
            </a:r>
            <a:endParaRPr b="1" sz="2200" u="sng">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000">
                <a:solidFill>
                  <a:schemeClr val="lt1"/>
                </a:solidFill>
                <a:highlight>
                  <a:schemeClr val="accent2"/>
                </a:highlight>
                <a:latin typeface="Philosopher"/>
                <a:ea typeface="Philosopher"/>
                <a:cs typeface="Philosopher"/>
                <a:sym typeface="Philosopher"/>
              </a:rPr>
              <a:t>Évaluation formative </a:t>
            </a:r>
            <a:r>
              <a:rPr lang="cs-CZ" sz="2000">
                <a:solidFill>
                  <a:schemeClr val="dk1"/>
                </a:solidFill>
                <a:highlight>
                  <a:schemeClr val="lt1"/>
                </a:highlight>
                <a:latin typeface="Philosopher"/>
                <a:ea typeface="Philosopher"/>
                <a:cs typeface="Philosopher"/>
                <a:sym typeface="Philosopher"/>
              </a:rPr>
              <a:t>:  Les évaluations continues et permanentes qui fournissent des informations immédiates sur les progrès de l'apprenant au cours du processus d'apprentissage.</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500"/>
              </a:spcBef>
              <a:spcAft>
                <a:spcPts val="0"/>
              </a:spcAft>
              <a:buNone/>
            </a:pPr>
            <a:r>
              <a:rPr b="1" i="1" lang="cs-CZ" sz="2000">
                <a:solidFill>
                  <a:schemeClr val="dk1"/>
                </a:solidFill>
                <a:latin typeface="Philosopher"/>
                <a:ea typeface="Philosopher"/>
                <a:cs typeface="Philosopher"/>
                <a:sym typeface="Philosopher"/>
              </a:rPr>
              <a:t>Retour d'information efficace </a:t>
            </a:r>
            <a:r>
              <a:rPr lang="cs-CZ" sz="2000">
                <a:solidFill>
                  <a:schemeClr val="dk1"/>
                </a:solidFill>
                <a:latin typeface="Philosopher"/>
                <a:ea typeface="Philosopher"/>
                <a:cs typeface="Philosopher"/>
                <a:sym typeface="Philosopher"/>
              </a:rPr>
              <a:t>: Offrez un retour d'information spécifique et constructif qui guide la compréhension des apprenants et met en évidence les points à améliorer.</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000">
                <a:solidFill>
                  <a:schemeClr val="lt1"/>
                </a:solidFill>
                <a:highlight>
                  <a:schemeClr val="accent4"/>
                </a:highlight>
                <a:latin typeface="Philosopher"/>
                <a:ea typeface="Philosopher"/>
                <a:cs typeface="Philosopher"/>
                <a:sym typeface="Philosopher"/>
              </a:rPr>
              <a:t>Évaluation récapitulative </a:t>
            </a:r>
            <a:r>
              <a:rPr lang="cs-CZ" sz="2000">
                <a:solidFill>
                  <a:schemeClr val="dk1"/>
                </a:solidFill>
                <a:highlight>
                  <a:schemeClr val="lt1"/>
                </a:highlight>
                <a:latin typeface="Philosopher"/>
                <a:ea typeface="Philosopher"/>
                <a:cs typeface="Philosopher"/>
                <a:sym typeface="Philosopher"/>
              </a:rPr>
              <a:t>:  Évaluer la compréhension et les connaissances globales des apprenants à la fin d'une unité ou d'un cours.</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i="1" lang="cs-CZ" sz="2000">
                <a:solidFill>
                  <a:schemeClr val="dk1"/>
                </a:solidFill>
                <a:highlight>
                  <a:schemeClr val="lt1"/>
                </a:highlight>
                <a:latin typeface="Philosopher"/>
                <a:ea typeface="Philosopher"/>
                <a:cs typeface="Philosopher"/>
                <a:sym typeface="Philosopher"/>
              </a:rPr>
              <a:t>Retour d'information efficace : </a:t>
            </a:r>
            <a:r>
              <a:rPr lang="cs-CZ" sz="2000">
                <a:solidFill>
                  <a:schemeClr val="dk1"/>
                </a:solidFill>
                <a:highlight>
                  <a:schemeClr val="lt1"/>
                </a:highlight>
                <a:latin typeface="Philosopher"/>
                <a:ea typeface="Philosopher"/>
                <a:cs typeface="Philosopher"/>
                <a:sym typeface="Philosopher"/>
              </a:rPr>
              <a:t>Fournir un retour d'information complet qui renforce les acquis des apprenants et leur suggère des moyens d'améliorer leur compréhension en vue d'un apprentissage ultérieur.</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000">
              <a:solidFill>
                <a:schemeClr val="lt1"/>
              </a:solidFill>
              <a:highlight>
                <a:schemeClr val="accent4"/>
              </a:highlight>
              <a:latin typeface="Philosopher"/>
              <a:ea typeface="Philosopher"/>
              <a:cs typeface="Philosopher"/>
              <a:sym typeface="Philosopher"/>
            </a:endParaRPr>
          </a:p>
        </p:txBody>
      </p:sp>
      <p:sp>
        <p:nvSpPr>
          <p:cNvPr id="648" name="Google Shape;648;p53"/>
          <p:cNvSpPr txBox="1"/>
          <p:nvPr/>
        </p:nvSpPr>
        <p:spPr>
          <a:xfrm>
            <a:off x="2972250" y="123925"/>
            <a:ext cx="6544200" cy="70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CZ" sz="2400">
                <a:solidFill>
                  <a:schemeClr val="dk1"/>
                </a:solidFill>
                <a:latin typeface="Philosopher"/>
                <a:ea typeface="Philosopher"/>
                <a:cs typeface="Philosopher"/>
                <a:sym typeface="Philosopher"/>
              </a:rPr>
              <a:t>Stratégies d'évaluation et retour d'information efficace</a:t>
            </a:r>
            <a:endParaRPr b="1" sz="2400">
              <a:solidFill>
                <a:schemeClr val="dk1"/>
              </a:solidFill>
              <a:latin typeface="Philosopher"/>
              <a:ea typeface="Philosopher"/>
              <a:cs typeface="Philosopher"/>
              <a:sym typeface="Philosopher"/>
            </a:endParaRPr>
          </a:p>
        </p:txBody>
      </p:sp>
      <p:grpSp>
        <p:nvGrpSpPr>
          <p:cNvPr id="649" name="Google Shape;649;p53"/>
          <p:cNvGrpSpPr/>
          <p:nvPr/>
        </p:nvGrpSpPr>
        <p:grpSpPr>
          <a:xfrm>
            <a:off x="5609799" y="1068258"/>
            <a:ext cx="972416" cy="251958"/>
            <a:chOff x="5470062" y="1167647"/>
            <a:chExt cx="1251984" cy="358200"/>
          </a:xfrm>
        </p:grpSpPr>
        <p:sp>
          <p:nvSpPr>
            <p:cNvPr id="650" name="Google Shape;650;p5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1" name="Google Shape;651;p5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2" name="Google Shape;652;p5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653" name="Google Shape;653;p53"/>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pic>
        <p:nvPicPr>
          <p:cNvPr descr="A picture containing icon&#10;&#10;Description automatically generated" id="658" name="Google Shape;658;p54"/>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659" name="Google Shape;659;p54"/>
          <p:cNvSpPr txBox="1"/>
          <p:nvPr/>
        </p:nvSpPr>
        <p:spPr>
          <a:xfrm>
            <a:off x="705612" y="1218625"/>
            <a:ext cx="10780800" cy="54489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0"/>
              </a:spcAft>
              <a:buNone/>
            </a:pPr>
            <a:r>
              <a:rPr b="1" lang="cs-CZ" sz="2000">
                <a:solidFill>
                  <a:schemeClr val="dk1"/>
                </a:solidFill>
                <a:latin typeface="Philosopher"/>
                <a:ea typeface="Philosopher"/>
                <a:cs typeface="Philosopher"/>
                <a:sym typeface="Philosopher"/>
              </a:rPr>
              <a:t>2. Évaluations </a:t>
            </a:r>
            <a:r>
              <a:rPr b="1" lang="cs-CZ" sz="2000">
                <a:solidFill>
                  <a:schemeClr val="accent1"/>
                </a:solidFill>
                <a:latin typeface="Philosopher"/>
                <a:ea typeface="Philosopher"/>
                <a:cs typeface="Philosopher"/>
                <a:sym typeface="Philosopher"/>
              </a:rPr>
              <a:t>authentiques</a:t>
            </a:r>
            <a:r>
              <a:rPr b="1" lang="cs-CZ" sz="2000">
                <a:solidFill>
                  <a:schemeClr val="dk1"/>
                </a:solidFill>
                <a:latin typeface="Philosopher"/>
                <a:ea typeface="Philosopher"/>
                <a:cs typeface="Philosopher"/>
                <a:sym typeface="Philosopher"/>
              </a:rPr>
              <a:t> :</a:t>
            </a:r>
            <a:endParaRPr b="1" sz="2000" u="sng">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000">
                <a:solidFill>
                  <a:schemeClr val="lt1"/>
                </a:solidFill>
                <a:highlight>
                  <a:schemeClr val="accent1"/>
                </a:highlight>
                <a:latin typeface="Philosopher"/>
                <a:ea typeface="Philosopher"/>
                <a:cs typeface="Philosopher"/>
                <a:sym typeface="Philosopher"/>
              </a:rPr>
              <a:t>Description</a:t>
            </a:r>
            <a:r>
              <a:rPr lang="cs-CZ" sz="2000">
                <a:solidFill>
                  <a:schemeClr val="dk1"/>
                </a:solidFill>
                <a:highlight>
                  <a:schemeClr val="lt1"/>
                </a:highlight>
                <a:latin typeface="Philosopher"/>
                <a:ea typeface="Philosopher"/>
                <a:cs typeface="Philosopher"/>
                <a:sym typeface="Philosopher"/>
              </a:rPr>
              <a:t> : Concevoir des évaluations qui reflètent les tâches et les scénarios du monde réel, en demandant aux apprenants d'appliquer leurs connaissances et leurs compétences dans des contextes pratiques.</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500"/>
              </a:spcBef>
              <a:spcAft>
                <a:spcPts val="0"/>
              </a:spcAft>
              <a:buNone/>
            </a:pPr>
            <a:r>
              <a:rPr b="1" i="1" lang="cs-CZ" sz="2000">
                <a:solidFill>
                  <a:schemeClr val="dk1"/>
                </a:solidFill>
                <a:latin typeface="Philosopher"/>
                <a:ea typeface="Philosopher"/>
                <a:cs typeface="Philosopher"/>
                <a:sym typeface="Philosopher"/>
              </a:rPr>
              <a:t>Retour d'information efficace </a:t>
            </a:r>
            <a:r>
              <a:rPr lang="cs-CZ" sz="2000">
                <a:solidFill>
                  <a:schemeClr val="dk1"/>
                </a:solidFill>
                <a:latin typeface="Philosopher"/>
                <a:ea typeface="Philosopher"/>
                <a:cs typeface="Philosopher"/>
                <a:sym typeface="Philosopher"/>
              </a:rPr>
              <a:t>:</a:t>
            </a:r>
            <a:r>
              <a:rPr b="1" i="1" lang="cs-CZ" sz="2000">
                <a:solidFill>
                  <a:schemeClr val="dk1"/>
                </a:solidFill>
                <a:highlight>
                  <a:schemeClr val="lt1"/>
                </a:highlight>
                <a:latin typeface="Philosopher"/>
                <a:ea typeface="Philosopher"/>
                <a:cs typeface="Philosopher"/>
                <a:sym typeface="Philosopher"/>
              </a:rPr>
              <a:t> </a:t>
            </a:r>
            <a:r>
              <a:rPr lang="cs-CZ" sz="2000">
                <a:solidFill>
                  <a:schemeClr val="dk1"/>
                </a:solidFill>
                <a:highlight>
                  <a:schemeClr val="lt1"/>
                </a:highlight>
                <a:latin typeface="Philosopher"/>
                <a:ea typeface="Philosopher"/>
                <a:cs typeface="Philosopher"/>
                <a:sym typeface="Philosopher"/>
              </a:rPr>
              <a:t>Relier le retour d'information à l'application dans le monde réel, en soulignant comment leurs efforts s'alignent sur les compétences et les attentes pratiques.</a:t>
            </a:r>
            <a:endParaRPr b="1" sz="2000">
              <a:solidFill>
                <a:schemeClr val="lt1"/>
              </a:solidFill>
              <a:highlight>
                <a:schemeClr val="accent1"/>
              </a:highlight>
              <a:latin typeface="Philosopher"/>
              <a:ea typeface="Philosopher"/>
              <a:cs typeface="Philosopher"/>
              <a:sym typeface="Philosopher"/>
            </a:endParaRPr>
          </a:p>
          <a:p>
            <a:pPr indent="0" lvl="0" marL="0" rtl="0" algn="ctr">
              <a:lnSpc>
                <a:spcPct val="115000"/>
              </a:lnSpc>
              <a:spcBef>
                <a:spcPts val="1500"/>
              </a:spcBef>
              <a:spcAft>
                <a:spcPts val="0"/>
              </a:spcAft>
              <a:buClr>
                <a:schemeClr val="dk1"/>
              </a:buClr>
              <a:buSzPts val="1100"/>
              <a:buFont typeface="Arial"/>
              <a:buNone/>
            </a:pPr>
            <a:r>
              <a:rPr b="1" lang="cs-CZ" sz="2000">
                <a:solidFill>
                  <a:schemeClr val="dk1"/>
                </a:solidFill>
                <a:latin typeface="Philosopher"/>
                <a:ea typeface="Philosopher"/>
                <a:cs typeface="Philosopher"/>
                <a:sym typeface="Philosopher"/>
              </a:rPr>
              <a:t>3. Évaluation par</a:t>
            </a:r>
            <a:r>
              <a:rPr b="1" lang="cs-CZ" sz="2000">
                <a:solidFill>
                  <a:schemeClr val="accent3"/>
                </a:solidFill>
                <a:latin typeface="Philosopher"/>
                <a:ea typeface="Philosopher"/>
                <a:cs typeface="Philosopher"/>
                <a:sym typeface="Philosopher"/>
              </a:rPr>
              <a:t> les pairs :</a:t>
            </a:r>
            <a:endParaRPr b="1" sz="2000" u="sng">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000">
                <a:solidFill>
                  <a:schemeClr val="lt1"/>
                </a:solidFill>
                <a:highlight>
                  <a:schemeClr val="accent3"/>
                </a:highlight>
                <a:latin typeface="Philosopher"/>
                <a:ea typeface="Philosopher"/>
                <a:cs typeface="Philosopher"/>
                <a:sym typeface="Philosopher"/>
              </a:rPr>
              <a:t>Description</a:t>
            </a:r>
            <a:r>
              <a:rPr lang="cs-CZ" sz="2000">
                <a:solidFill>
                  <a:schemeClr val="dk1"/>
                </a:solidFill>
                <a:highlight>
                  <a:schemeClr val="lt1"/>
                </a:highlight>
                <a:latin typeface="Philosopher"/>
                <a:ea typeface="Philosopher"/>
                <a:cs typeface="Philosopher"/>
                <a:sym typeface="Philosopher"/>
              </a:rPr>
              <a:t> :  Demander aux apprenants d'évaluer le travail de leurs pairs et de fournir un retour d'information sur ce travail, en encourageant la pensée critique et l'auto-évaluation.</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i="1" lang="cs-CZ" sz="2000">
                <a:solidFill>
                  <a:schemeClr val="dk1"/>
                </a:solidFill>
                <a:latin typeface="Philosopher"/>
                <a:ea typeface="Philosopher"/>
                <a:cs typeface="Philosopher"/>
                <a:sym typeface="Philosopher"/>
              </a:rPr>
              <a:t>Un retour d'information efficace </a:t>
            </a:r>
            <a:r>
              <a:rPr lang="cs-CZ" sz="2000">
                <a:solidFill>
                  <a:schemeClr val="dk1"/>
                </a:solidFill>
                <a:latin typeface="Philosopher"/>
                <a:ea typeface="Philosopher"/>
                <a:cs typeface="Philosopher"/>
                <a:sym typeface="Philosopher"/>
              </a:rPr>
              <a:t>:</a:t>
            </a:r>
            <a:r>
              <a:rPr lang="cs-CZ" sz="2000">
                <a:solidFill>
                  <a:schemeClr val="dk1"/>
                </a:solidFill>
                <a:highlight>
                  <a:schemeClr val="lt1"/>
                </a:highlight>
                <a:latin typeface="Philosopher"/>
                <a:ea typeface="Philosopher"/>
                <a:cs typeface="Philosopher"/>
                <a:sym typeface="Philosopher"/>
              </a:rPr>
              <a:t>Former les apprenants à donner un feedback constructif, en soulignant les aspects positifs et en proposant des suggestions d'amélioration.</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000">
              <a:solidFill>
                <a:schemeClr val="lt1"/>
              </a:solidFill>
              <a:highlight>
                <a:schemeClr val="accent3"/>
              </a:highlight>
              <a:latin typeface="Philosopher"/>
              <a:ea typeface="Philosopher"/>
              <a:cs typeface="Philosopher"/>
              <a:sym typeface="Philosopher"/>
            </a:endParaRPr>
          </a:p>
        </p:txBody>
      </p:sp>
      <p:sp>
        <p:nvSpPr>
          <p:cNvPr id="660" name="Google Shape;660;p54"/>
          <p:cNvSpPr txBox="1"/>
          <p:nvPr/>
        </p:nvSpPr>
        <p:spPr>
          <a:xfrm>
            <a:off x="2972250" y="123926"/>
            <a:ext cx="6247500" cy="703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200">
                <a:solidFill>
                  <a:schemeClr val="dk1"/>
                </a:solidFill>
                <a:latin typeface="Philosopher"/>
                <a:ea typeface="Philosopher"/>
                <a:cs typeface="Philosopher"/>
                <a:sym typeface="Philosopher"/>
              </a:rPr>
              <a:t>Stratégies d'évaluation et retour d'information efficace</a:t>
            </a:r>
            <a:endParaRPr b="1" i="0" sz="2200" u="none" cap="none" strike="noStrike">
              <a:solidFill>
                <a:schemeClr val="dk1"/>
              </a:solidFill>
              <a:latin typeface="Philosopher"/>
              <a:ea typeface="Philosopher"/>
              <a:cs typeface="Philosopher"/>
              <a:sym typeface="Philosopher"/>
            </a:endParaRPr>
          </a:p>
        </p:txBody>
      </p:sp>
      <p:grpSp>
        <p:nvGrpSpPr>
          <p:cNvPr id="661" name="Google Shape;661;p54"/>
          <p:cNvGrpSpPr/>
          <p:nvPr/>
        </p:nvGrpSpPr>
        <p:grpSpPr>
          <a:xfrm>
            <a:off x="5609799" y="953958"/>
            <a:ext cx="972416" cy="251958"/>
            <a:chOff x="5470062" y="1167647"/>
            <a:chExt cx="1251984" cy="358200"/>
          </a:xfrm>
        </p:grpSpPr>
        <p:sp>
          <p:nvSpPr>
            <p:cNvPr id="662" name="Google Shape;662;p5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3" name="Google Shape;663;p5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4" name="Google Shape;664;p5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665" name="Google Shape;665;p54"/>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descr="A picture containing icon&#10;&#10;Description automatically generated" id="670" name="Google Shape;670;p55"/>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671" name="Google Shape;671;p55"/>
          <p:cNvSpPr txBox="1"/>
          <p:nvPr/>
        </p:nvSpPr>
        <p:spPr>
          <a:xfrm>
            <a:off x="906742" y="1256238"/>
            <a:ext cx="10378500" cy="50949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0"/>
              </a:spcAft>
              <a:buNone/>
            </a:pPr>
            <a:r>
              <a:rPr b="1" lang="cs-CZ" sz="2000">
                <a:solidFill>
                  <a:schemeClr val="dk1"/>
                </a:solidFill>
                <a:latin typeface="Philosopher"/>
                <a:ea typeface="Philosopher"/>
                <a:cs typeface="Philosopher"/>
                <a:sym typeface="Philosopher"/>
              </a:rPr>
              <a:t>4. </a:t>
            </a:r>
            <a:r>
              <a:rPr b="1" lang="cs-CZ" sz="2000">
                <a:solidFill>
                  <a:schemeClr val="accent6"/>
                </a:solidFill>
                <a:latin typeface="Philosopher"/>
                <a:ea typeface="Philosopher"/>
                <a:cs typeface="Philosopher"/>
                <a:sym typeface="Philosopher"/>
              </a:rPr>
              <a:t>Auto</a:t>
            </a:r>
            <a:r>
              <a:rPr b="1" lang="cs-CZ" sz="2000">
                <a:solidFill>
                  <a:schemeClr val="dk1"/>
                </a:solidFill>
                <a:latin typeface="Philosopher"/>
                <a:ea typeface="Philosopher"/>
                <a:cs typeface="Philosopher"/>
                <a:sym typeface="Philosopher"/>
              </a:rPr>
              <a:t>-évaluation :</a:t>
            </a:r>
            <a:endParaRPr b="1"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000">
                <a:solidFill>
                  <a:schemeClr val="lt1"/>
                </a:solidFill>
                <a:highlight>
                  <a:schemeClr val="accent6"/>
                </a:highlight>
                <a:latin typeface="Philosopher"/>
                <a:ea typeface="Philosopher"/>
                <a:cs typeface="Philosopher"/>
                <a:sym typeface="Philosopher"/>
              </a:rPr>
              <a:t>Description </a:t>
            </a:r>
            <a:r>
              <a:rPr lang="cs-CZ" sz="2000">
                <a:solidFill>
                  <a:schemeClr val="dk1"/>
                </a:solidFill>
                <a:highlight>
                  <a:schemeClr val="lt1"/>
                </a:highlight>
                <a:latin typeface="Philosopher"/>
                <a:ea typeface="Philosopher"/>
                <a:cs typeface="Philosopher"/>
                <a:sym typeface="Philosopher"/>
              </a:rPr>
              <a:t>: Encourager les apprenants à réfléchir à leur propre travail et à leurs progrès, en favorisant la conscience de soi et les compétences métacognitives.</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500"/>
              </a:spcBef>
              <a:spcAft>
                <a:spcPts val="0"/>
              </a:spcAft>
              <a:buNone/>
            </a:pPr>
            <a:r>
              <a:rPr b="1" i="1" lang="cs-CZ" sz="2000">
                <a:solidFill>
                  <a:schemeClr val="dk1"/>
                </a:solidFill>
                <a:latin typeface="Philosopher"/>
                <a:ea typeface="Philosopher"/>
                <a:cs typeface="Philosopher"/>
                <a:sym typeface="Philosopher"/>
              </a:rPr>
              <a:t>Retour d'information efficace </a:t>
            </a:r>
            <a:r>
              <a:rPr lang="cs-CZ" sz="2000">
                <a:solidFill>
                  <a:schemeClr val="dk1"/>
                </a:solidFill>
                <a:latin typeface="Philosopher"/>
                <a:ea typeface="Philosopher"/>
                <a:cs typeface="Philosopher"/>
                <a:sym typeface="Philosopher"/>
              </a:rPr>
              <a:t>:</a:t>
            </a:r>
            <a:r>
              <a:rPr lang="cs-CZ" sz="2000">
                <a:solidFill>
                  <a:schemeClr val="dk1"/>
                </a:solidFill>
                <a:highlight>
                  <a:schemeClr val="lt1"/>
                </a:highlight>
                <a:latin typeface="Philosopher"/>
                <a:ea typeface="Philosopher"/>
                <a:cs typeface="Philosopher"/>
                <a:sym typeface="Philosopher"/>
              </a:rPr>
              <a:t> Fournir des conseils sur l'auto-évaluation, en aidant les apprenants à identifier leurs points forts et les domaines dans lesquels ils doivent progresser.</a:t>
            </a:r>
            <a:endParaRPr sz="2000">
              <a:solidFill>
                <a:schemeClr val="dk1"/>
              </a:solidFill>
              <a:highlight>
                <a:schemeClr val="lt1"/>
              </a:highlight>
              <a:latin typeface="Philosopher"/>
              <a:ea typeface="Philosopher"/>
              <a:cs typeface="Philosopher"/>
              <a:sym typeface="Philosopher"/>
            </a:endParaRPr>
          </a:p>
          <a:p>
            <a:pPr indent="0" lvl="0" marL="0" rtl="0" algn="ctr">
              <a:lnSpc>
                <a:spcPct val="115000"/>
              </a:lnSpc>
              <a:spcBef>
                <a:spcPts val="1500"/>
              </a:spcBef>
              <a:spcAft>
                <a:spcPts val="0"/>
              </a:spcAft>
              <a:buClr>
                <a:schemeClr val="dk1"/>
              </a:buClr>
              <a:buSzPts val="1100"/>
              <a:buFont typeface="Arial"/>
              <a:buNone/>
            </a:pPr>
            <a:r>
              <a:rPr b="1" lang="cs-CZ" sz="2000">
                <a:solidFill>
                  <a:schemeClr val="dk1"/>
                </a:solidFill>
                <a:latin typeface="Philosopher"/>
                <a:ea typeface="Philosopher"/>
                <a:cs typeface="Philosopher"/>
                <a:sym typeface="Philosopher"/>
              </a:rPr>
              <a:t>5. Quiz et sondages </a:t>
            </a:r>
            <a:r>
              <a:rPr b="1" lang="cs-CZ" sz="2000">
                <a:solidFill>
                  <a:schemeClr val="accent5"/>
                </a:solidFill>
                <a:latin typeface="Philosopher"/>
                <a:ea typeface="Philosopher"/>
                <a:cs typeface="Philosopher"/>
                <a:sym typeface="Philosopher"/>
              </a:rPr>
              <a:t>interactifs :</a:t>
            </a:r>
            <a:endParaRPr b="1"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000">
                <a:solidFill>
                  <a:schemeClr val="lt1"/>
                </a:solidFill>
                <a:highlight>
                  <a:schemeClr val="accent5"/>
                </a:highlight>
                <a:latin typeface="Philosopher"/>
                <a:ea typeface="Philosopher"/>
                <a:cs typeface="Philosopher"/>
                <a:sym typeface="Philosopher"/>
              </a:rPr>
              <a:t>Description </a:t>
            </a:r>
            <a:r>
              <a:rPr lang="cs-CZ" sz="2000">
                <a:solidFill>
                  <a:schemeClr val="dk1"/>
                </a:solidFill>
                <a:highlight>
                  <a:schemeClr val="lt1"/>
                </a:highlight>
                <a:latin typeface="Philosopher"/>
                <a:ea typeface="Philosopher"/>
                <a:cs typeface="Philosopher"/>
                <a:sym typeface="Philosopher"/>
              </a:rPr>
              <a:t>: Incorporez des questionnaires et des sondages rapides pour évaluer la compréhension et l'engagement des apprenants.</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i="1" lang="cs-CZ" sz="2000">
                <a:solidFill>
                  <a:schemeClr val="dk1"/>
                </a:solidFill>
                <a:latin typeface="Philosopher"/>
                <a:ea typeface="Philosopher"/>
                <a:cs typeface="Philosopher"/>
                <a:sym typeface="Philosopher"/>
              </a:rPr>
              <a:t>Retour </a:t>
            </a:r>
            <a:r>
              <a:rPr b="1" i="1" lang="cs-CZ" sz="2000">
                <a:solidFill>
                  <a:schemeClr val="dk1"/>
                </a:solidFill>
                <a:highlight>
                  <a:schemeClr val="lt1"/>
                </a:highlight>
                <a:latin typeface="Philosopher"/>
                <a:ea typeface="Philosopher"/>
                <a:cs typeface="Philosopher"/>
                <a:sym typeface="Philosopher"/>
              </a:rPr>
              <a:t>d'information efficace :</a:t>
            </a:r>
            <a:r>
              <a:rPr lang="cs-CZ" sz="2000">
                <a:solidFill>
                  <a:schemeClr val="dk1"/>
                </a:solidFill>
                <a:highlight>
                  <a:schemeClr val="lt1"/>
                </a:highlight>
                <a:latin typeface="Philosopher"/>
                <a:ea typeface="Philosopher"/>
                <a:cs typeface="Philosopher"/>
                <a:sym typeface="Philosopher"/>
              </a:rPr>
              <a:t> Offrez un retour d'information immédiat après chaque question, en expliquant les bonnes réponses et en abordant les idées fausses.</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500"/>
              </a:spcBef>
              <a:spcAft>
                <a:spcPts val="0"/>
              </a:spcAft>
              <a:buNone/>
            </a:pPr>
            <a:r>
              <a:t/>
            </a:r>
            <a:endParaRPr b="1" sz="2000">
              <a:solidFill>
                <a:schemeClr val="lt1"/>
              </a:solidFill>
              <a:highlight>
                <a:schemeClr val="accent5"/>
              </a:highlight>
              <a:latin typeface="Philosopher"/>
              <a:ea typeface="Philosopher"/>
              <a:cs typeface="Philosopher"/>
              <a:sym typeface="Philosopher"/>
            </a:endParaRPr>
          </a:p>
        </p:txBody>
      </p:sp>
      <p:sp>
        <p:nvSpPr>
          <p:cNvPr id="672" name="Google Shape;672;p55"/>
          <p:cNvSpPr txBox="1"/>
          <p:nvPr/>
        </p:nvSpPr>
        <p:spPr>
          <a:xfrm>
            <a:off x="2972250" y="123926"/>
            <a:ext cx="6247500" cy="703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200">
                <a:solidFill>
                  <a:schemeClr val="dk1"/>
                </a:solidFill>
                <a:latin typeface="Philosopher"/>
                <a:ea typeface="Philosopher"/>
                <a:cs typeface="Philosopher"/>
                <a:sym typeface="Philosopher"/>
              </a:rPr>
              <a:t>Stratégies d'évaluation et retour d'information efficace</a:t>
            </a:r>
            <a:endParaRPr b="1" i="0" sz="2200" u="none" cap="none" strike="noStrike">
              <a:solidFill>
                <a:schemeClr val="dk1"/>
              </a:solidFill>
              <a:latin typeface="Philosopher"/>
              <a:ea typeface="Philosopher"/>
              <a:cs typeface="Philosopher"/>
              <a:sym typeface="Philosopher"/>
            </a:endParaRPr>
          </a:p>
        </p:txBody>
      </p:sp>
      <p:grpSp>
        <p:nvGrpSpPr>
          <p:cNvPr id="673" name="Google Shape;673;p55"/>
          <p:cNvGrpSpPr/>
          <p:nvPr/>
        </p:nvGrpSpPr>
        <p:grpSpPr>
          <a:xfrm>
            <a:off x="5609799" y="915858"/>
            <a:ext cx="972416" cy="251958"/>
            <a:chOff x="5470062" y="1167647"/>
            <a:chExt cx="1251984" cy="358200"/>
          </a:xfrm>
        </p:grpSpPr>
        <p:sp>
          <p:nvSpPr>
            <p:cNvPr id="674" name="Google Shape;674;p5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5" name="Google Shape;675;p5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6" name="Google Shape;676;p5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677" name="Google Shape;677;p55"/>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56"/>
          <p:cNvSpPr txBox="1"/>
          <p:nvPr/>
        </p:nvSpPr>
        <p:spPr>
          <a:xfrm>
            <a:off x="2565000" y="257563"/>
            <a:ext cx="7062000" cy="70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CZ" sz="2200">
                <a:solidFill>
                  <a:schemeClr val="dk1"/>
                </a:solidFill>
                <a:latin typeface="Philosopher"/>
                <a:ea typeface="Philosopher"/>
                <a:cs typeface="Philosopher"/>
                <a:sym typeface="Philosopher"/>
              </a:rPr>
              <a:t>Stratégies d'évaluation et retour d'information efficace</a:t>
            </a:r>
            <a:endParaRPr b="1" sz="22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800"/>
              <a:buFont typeface="Philosopher"/>
              <a:buNone/>
            </a:pPr>
            <a:r>
              <a:t/>
            </a:r>
            <a:endParaRPr b="1" sz="2200">
              <a:solidFill>
                <a:schemeClr val="dk1"/>
              </a:solidFill>
              <a:latin typeface="Philosopher"/>
              <a:ea typeface="Philosopher"/>
              <a:cs typeface="Philosopher"/>
              <a:sym typeface="Philosopher"/>
            </a:endParaRPr>
          </a:p>
        </p:txBody>
      </p:sp>
      <p:grpSp>
        <p:nvGrpSpPr>
          <p:cNvPr id="683" name="Google Shape;683;p56"/>
          <p:cNvGrpSpPr/>
          <p:nvPr/>
        </p:nvGrpSpPr>
        <p:grpSpPr>
          <a:xfrm>
            <a:off x="5596861" y="764745"/>
            <a:ext cx="972416" cy="251958"/>
            <a:chOff x="5470062" y="1167647"/>
            <a:chExt cx="1251984" cy="358200"/>
          </a:xfrm>
        </p:grpSpPr>
        <p:sp>
          <p:nvSpPr>
            <p:cNvPr id="684" name="Google Shape;684;p5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5" name="Google Shape;685;p5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6" name="Google Shape;686;p5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87" name="Google Shape;687;p56"/>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688" name="Google Shape;688;p56"/>
          <p:cNvSpPr txBox="1"/>
          <p:nvPr/>
        </p:nvSpPr>
        <p:spPr>
          <a:xfrm>
            <a:off x="893817" y="1218613"/>
            <a:ext cx="10378500" cy="54489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0"/>
              </a:spcAft>
              <a:buNone/>
            </a:pPr>
            <a:r>
              <a:rPr b="1" lang="cs-CZ" sz="2000">
                <a:solidFill>
                  <a:schemeClr val="dk1"/>
                </a:solidFill>
                <a:latin typeface="Philosopher"/>
                <a:ea typeface="Philosopher"/>
                <a:cs typeface="Philosopher"/>
                <a:sym typeface="Philosopher"/>
              </a:rPr>
              <a:t>6. Évaluations</a:t>
            </a:r>
            <a:r>
              <a:rPr b="1" lang="cs-CZ" sz="2000">
                <a:solidFill>
                  <a:schemeClr val="accent2"/>
                </a:solidFill>
                <a:latin typeface="Philosopher"/>
                <a:ea typeface="Philosopher"/>
                <a:cs typeface="Philosopher"/>
                <a:sym typeface="Philosopher"/>
              </a:rPr>
              <a:t> basées sur des scénarios :</a:t>
            </a:r>
            <a:endParaRPr b="1"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000">
                <a:solidFill>
                  <a:schemeClr val="lt1"/>
                </a:solidFill>
                <a:highlight>
                  <a:schemeClr val="accent2"/>
                </a:highlight>
                <a:latin typeface="Philosopher"/>
                <a:ea typeface="Philosopher"/>
                <a:cs typeface="Philosopher"/>
                <a:sym typeface="Philosopher"/>
              </a:rPr>
              <a:t>Description </a:t>
            </a:r>
            <a:r>
              <a:rPr lang="cs-CZ" sz="2000">
                <a:solidFill>
                  <a:schemeClr val="dk1"/>
                </a:solidFill>
                <a:highlight>
                  <a:schemeClr val="lt1"/>
                </a:highlight>
                <a:latin typeface="Philosopher"/>
                <a:ea typeface="Philosopher"/>
                <a:cs typeface="Philosopher"/>
                <a:sym typeface="Philosopher"/>
              </a:rPr>
              <a:t>: Présenter aux apprenants des scénarios du monde réel qui les obligent à prendre des décisions basées sur leur compréhension du sujet.</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i="1" lang="cs-CZ" sz="2000">
                <a:solidFill>
                  <a:schemeClr val="dk1"/>
                </a:solidFill>
                <a:highlight>
                  <a:schemeClr val="lt1"/>
                </a:highlight>
                <a:latin typeface="Philosopher"/>
                <a:ea typeface="Philosopher"/>
                <a:cs typeface="Philosopher"/>
                <a:sym typeface="Philosopher"/>
              </a:rPr>
              <a:t>Retour d'information efficace : </a:t>
            </a:r>
            <a:r>
              <a:rPr lang="cs-CZ" sz="2000">
                <a:solidFill>
                  <a:schemeClr val="dk1"/>
                </a:solidFill>
                <a:highlight>
                  <a:schemeClr val="lt1"/>
                </a:highlight>
                <a:latin typeface="Philosopher"/>
                <a:ea typeface="Philosopher"/>
                <a:cs typeface="Philosopher"/>
                <a:sym typeface="Philosopher"/>
              </a:rPr>
              <a:t>Fournir un retour d'information sur les conséquences de leurs décisions et sur la manière dont elles s'inscrivent dans le cadre du sujet traité.</a:t>
            </a:r>
            <a:endParaRPr sz="2000">
              <a:solidFill>
                <a:schemeClr val="dk1"/>
              </a:solidFill>
              <a:highlight>
                <a:schemeClr val="lt1"/>
              </a:highlight>
              <a:latin typeface="Philosopher"/>
              <a:ea typeface="Philosopher"/>
              <a:cs typeface="Philosopher"/>
              <a:sym typeface="Philosopher"/>
            </a:endParaRPr>
          </a:p>
          <a:p>
            <a:pPr indent="0" lvl="0" marL="0" rtl="0" algn="ctr">
              <a:lnSpc>
                <a:spcPct val="115000"/>
              </a:lnSpc>
              <a:spcBef>
                <a:spcPts val="1500"/>
              </a:spcBef>
              <a:spcAft>
                <a:spcPts val="0"/>
              </a:spcAft>
              <a:buClr>
                <a:schemeClr val="dk1"/>
              </a:buClr>
              <a:buSzPts val="1100"/>
              <a:buFont typeface="Arial"/>
              <a:buNone/>
            </a:pPr>
            <a:r>
              <a:rPr b="1" lang="cs-CZ" sz="2000">
                <a:solidFill>
                  <a:schemeClr val="dk1"/>
                </a:solidFill>
                <a:latin typeface="Philosopher"/>
                <a:ea typeface="Philosopher"/>
                <a:cs typeface="Philosopher"/>
                <a:sym typeface="Philosopher"/>
              </a:rPr>
              <a:t>7. </a:t>
            </a:r>
            <a:r>
              <a:rPr b="1" lang="cs-CZ" sz="2000">
                <a:solidFill>
                  <a:schemeClr val="accent1"/>
                </a:solidFill>
                <a:latin typeface="Philosopher"/>
                <a:ea typeface="Philosopher"/>
                <a:cs typeface="Philosopher"/>
                <a:sym typeface="Philosopher"/>
              </a:rPr>
              <a:t>Rubriques et critères :</a:t>
            </a:r>
            <a:endParaRPr b="1" sz="2000">
              <a:solidFill>
                <a:schemeClr val="accent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000">
                <a:solidFill>
                  <a:schemeClr val="lt1"/>
                </a:solidFill>
                <a:highlight>
                  <a:schemeClr val="accent1"/>
                </a:highlight>
                <a:latin typeface="Philosopher"/>
                <a:ea typeface="Philosopher"/>
                <a:cs typeface="Philosopher"/>
                <a:sym typeface="Philosopher"/>
              </a:rPr>
              <a:t>Description </a:t>
            </a:r>
            <a:r>
              <a:rPr lang="cs-CZ" sz="2000">
                <a:solidFill>
                  <a:schemeClr val="dk1"/>
                </a:solidFill>
                <a:highlight>
                  <a:schemeClr val="lt1"/>
                </a:highlight>
                <a:latin typeface="Philosopher"/>
                <a:ea typeface="Philosopher"/>
                <a:cs typeface="Philosopher"/>
                <a:sym typeface="Philosopher"/>
              </a:rPr>
              <a:t>: Définir clairement les critères d'évaluation et les rubriques pour communiquer les attentes et les normes d'évaluation.</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i="1" lang="cs-CZ" sz="2000">
                <a:solidFill>
                  <a:schemeClr val="dk1"/>
                </a:solidFill>
                <a:highlight>
                  <a:schemeClr val="lt1"/>
                </a:highlight>
                <a:latin typeface="Philosopher"/>
                <a:ea typeface="Philosopher"/>
                <a:cs typeface="Philosopher"/>
                <a:sym typeface="Philosopher"/>
              </a:rPr>
              <a:t>Retour d'information efficace : </a:t>
            </a:r>
            <a:r>
              <a:rPr lang="cs-CZ" sz="2000">
                <a:solidFill>
                  <a:schemeClr val="dk1"/>
                </a:solidFill>
                <a:highlight>
                  <a:schemeClr val="lt1"/>
                </a:highlight>
                <a:latin typeface="Philosopher"/>
                <a:ea typeface="Philosopher"/>
                <a:cs typeface="Philosopher"/>
                <a:sym typeface="Philosopher"/>
              </a:rPr>
              <a:t>Aligner le retour d'information sur des critères spécifiques, en soulignant les points sur lesquels les apprenants ont excellé et ceux qui peuvent être améliorés.</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000">
              <a:solidFill>
                <a:schemeClr val="lt1"/>
              </a:solidFill>
              <a:highlight>
                <a:schemeClr val="accent1"/>
              </a:highlight>
              <a:latin typeface="Philosopher"/>
              <a:ea typeface="Philosopher"/>
              <a:cs typeface="Philosopher"/>
              <a:sym typeface="Philosopher"/>
            </a:endParaRPr>
          </a:p>
        </p:txBody>
      </p:sp>
      <p:pic>
        <p:nvPicPr>
          <p:cNvPr id="689" name="Google Shape;689;p56"/>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57"/>
          <p:cNvSpPr txBox="1"/>
          <p:nvPr/>
        </p:nvSpPr>
        <p:spPr>
          <a:xfrm>
            <a:off x="2450150" y="123925"/>
            <a:ext cx="7170600" cy="703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200">
                <a:solidFill>
                  <a:schemeClr val="dk1"/>
                </a:solidFill>
                <a:latin typeface="Philosopher"/>
                <a:ea typeface="Philosopher"/>
                <a:cs typeface="Philosopher"/>
                <a:sym typeface="Philosopher"/>
              </a:rPr>
              <a:t>Stratégies d'évaluation et retour d'information efficace</a:t>
            </a:r>
            <a:endParaRPr b="1" i="0" sz="2200" u="none" cap="none" strike="noStrike">
              <a:solidFill>
                <a:schemeClr val="dk1"/>
              </a:solidFill>
              <a:latin typeface="Philosopher"/>
              <a:ea typeface="Philosopher"/>
              <a:cs typeface="Philosopher"/>
              <a:sym typeface="Philosopher"/>
            </a:endParaRPr>
          </a:p>
        </p:txBody>
      </p:sp>
      <p:grpSp>
        <p:nvGrpSpPr>
          <p:cNvPr id="695" name="Google Shape;695;p57"/>
          <p:cNvGrpSpPr/>
          <p:nvPr/>
        </p:nvGrpSpPr>
        <p:grpSpPr>
          <a:xfrm>
            <a:off x="5596861" y="764745"/>
            <a:ext cx="972416" cy="251958"/>
            <a:chOff x="5470062" y="1167647"/>
            <a:chExt cx="1251984" cy="358200"/>
          </a:xfrm>
        </p:grpSpPr>
        <p:sp>
          <p:nvSpPr>
            <p:cNvPr id="696" name="Google Shape;696;p5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7" name="Google Shape;697;p5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8" name="Google Shape;698;p5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99" name="Google Shape;699;p57"/>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700" name="Google Shape;700;p57"/>
          <p:cNvSpPr txBox="1"/>
          <p:nvPr/>
        </p:nvSpPr>
        <p:spPr>
          <a:xfrm>
            <a:off x="1163963" y="1315200"/>
            <a:ext cx="9838200" cy="51924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000"/>
              </a:spcBef>
              <a:spcAft>
                <a:spcPts val="0"/>
              </a:spcAft>
              <a:buClr>
                <a:schemeClr val="dk1"/>
              </a:buClr>
              <a:buSzPts val="1100"/>
              <a:buFont typeface="Arial"/>
              <a:buNone/>
            </a:pPr>
            <a:r>
              <a:rPr b="1" lang="cs-CZ" sz="2000">
                <a:solidFill>
                  <a:schemeClr val="dk1"/>
                </a:solidFill>
                <a:latin typeface="Philosopher"/>
                <a:ea typeface="Philosopher"/>
                <a:cs typeface="Philosopher"/>
                <a:sym typeface="Philosopher"/>
              </a:rPr>
              <a:t>8. Retour d'information </a:t>
            </a:r>
            <a:r>
              <a:rPr b="1" lang="cs-CZ" sz="2000">
                <a:solidFill>
                  <a:schemeClr val="accent4"/>
                </a:solidFill>
                <a:latin typeface="Philosopher"/>
                <a:ea typeface="Philosopher"/>
                <a:cs typeface="Philosopher"/>
                <a:sym typeface="Philosopher"/>
              </a:rPr>
              <a:t>audio et vidéo :</a:t>
            </a:r>
            <a:endParaRPr b="1" sz="2000">
              <a:solidFill>
                <a:schemeClr val="dk1"/>
              </a:solidFill>
              <a:latin typeface="Philosopher"/>
              <a:ea typeface="Philosopher"/>
              <a:cs typeface="Philosopher"/>
              <a:sym typeface="Philosopher"/>
            </a:endParaRPr>
          </a:p>
          <a:p>
            <a:pPr indent="0" lvl="0" marL="0" rtl="0" algn="l">
              <a:lnSpc>
                <a:spcPct val="115000"/>
              </a:lnSpc>
              <a:spcBef>
                <a:spcPts val="1000"/>
              </a:spcBef>
              <a:spcAft>
                <a:spcPts val="0"/>
              </a:spcAft>
              <a:buClr>
                <a:schemeClr val="dk1"/>
              </a:buClr>
              <a:buSzPts val="1100"/>
              <a:buFont typeface="Arial"/>
              <a:buNone/>
            </a:pPr>
            <a:r>
              <a:rPr b="1" lang="cs-CZ" sz="2000">
                <a:solidFill>
                  <a:schemeClr val="lt1"/>
                </a:solidFill>
                <a:highlight>
                  <a:schemeClr val="accent4"/>
                </a:highlight>
                <a:latin typeface="Philosopher"/>
                <a:ea typeface="Philosopher"/>
                <a:cs typeface="Philosopher"/>
                <a:sym typeface="Philosopher"/>
              </a:rPr>
              <a:t>Description </a:t>
            </a:r>
            <a:r>
              <a:rPr lang="cs-CZ" sz="2000">
                <a:solidFill>
                  <a:schemeClr val="dk1"/>
                </a:solidFill>
                <a:highlight>
                  <a:schemeClr val="lt1"/>
                </a:highlight>
                <a:latin typeface="Philosopher"/>
                <a:ea typeface="Philosopher"/>
                <a:cs typeface="Philosopher"/>
                <a:sym typeface="Philosopher"/>
              </a:rPr>
              <a:t>: Fournir un retour d'information sous forme d'enregistrements audio ou vidéo, ce qui permet une approche plus personnalisée et plus engageante.</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000"/>
              </a:spcBef>
              <a:spcAft>
                <a:spcPts val="0"/>
              </a:spcAft>
              <a:buClr>
                <a:schemeClr val="dk1"/>
              </a:buClr>
              <a:buSzPts val="1100"/>
              <a:buFont typeface="Arial"/>
              <a:buNone/>
            </a:pPr>
            <a:r>
              <a:rPr b="1" i="1" lang="cs-CZ" sz="2000">
                <a:solidFill>
                  <a:schemeClr val="dk1"/>
                </a:solidFill>
                <a:highlight>
                  <a:schemeClr val="lt1"/>
                </a:highlight>
                <a:latin typeface="Philosopher"/>
                <a:ea typeface="Philosopher"/>
                <a:cs typeface="Philosopher"/>
                <a:sym typeface="Philosopher"/>
              </a:rPr>
              <a:t>Retour d'information efficace : </a:t>
            </a:r>
            <a:r>
              <a:rPr lang="cs-CZ" sz="2000">
                <a:solidFill>
                  <a:schemeClr val="dk1"/>
                </a:solidFill>
                <a:highlight>
                  <a:schemeClr val="lt1"/>
                </a:highlight>
                <a:latin typeface="Philosopher"/>
                <a:ea typeface="Philosopher"/>
                <a:cs typeface="Philosopher"/>
                <a:sym typeface="Philosopher"/>
              </a:rPr>
              <a:t>Utiliser le ton, les gestes et les expressions pour transmettre efficacement les encouragements et les conseils.</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000"/>
              </a:spcBef>
              <a:spcAft>
                <a:spcPts val="0"/>
              </a:spcAft>
              <a:buNone/>
            </a:pPr>
            <a:r>
              <a:t/>
            </a:r>
            <a:endParaRPr b="1" sz="2000">
              <a:solidFill>
                <a:schemeClr val="lt1"/>
              </a:solidFill>
              <a:highlight>
                <a:schemeClr val="accent4"/>
              </a:highlight>
              <a:latin typeface="Philosopher"/>
              <a:ea typeface="Philosopher"/>
              <a:cs typeface="Philosopher"/>
              <a:sym typeface="Philosopher"/>
            </a:endParaRPr>
          </a:p>
          <a:p>
            <a:pPr indent="0" lvl="0" marL="0" marR="0" rtl="0" algn="ctr">
              <a:lnSpc>
                <a:spcPct val="115000"/>
              </a:lnSpc>
              <a:spcBef>
                <a:spcPts val="1000"/>
              </a:spcBef>
              <a:spcAft>
                <a:spcPts val="0"/>
              </a:spcAft>
              <a:buNone/>
            </a:pPr>
            <a:r>
              <a:rPr b="1" lang="cs-CZ" sz="2000">
                <a:solidFill>
                  <a:schemeClr val="dk1"/>
                </a:solidFill>
                <a:latin typeface="Philosopher"/>
                <a:ea typeface="Philosopher"/>
                <a:cs typeface="Philosopher"/>
                <a:sym typeface="Philosopher"/>
              </a:rPr>
              <a:t>9. Retour d'information </a:t>
            </a:r>
            <a:r>
              <a:rPr b="1" lang="cs-CZ" sz="2000">
                <a:solidFill>
                  <a:schemeClr val="accent3"/>
                </a:solidFill>
                <a:latin typeface="Philosopher"/>
                <a:ea typeface="Philosopher"/>
                <a:cs typeface="Philosopher"/>
                <a:sym typeface="Philosopher"/>
              </a:rPr>
              <a:t>en temps utile :</a:t>
            </a:r>
            <a:endParaRPr b="1" sz="2000" u="sng">
              <a:solidFill>
                <a:schemeClr val="dk1"/>
              </a:solidFill>
              <a:latin typeface="Philosopher"/>
              <a:ea typeface="Philosopher"/>
              <a:cs typeface="Philosopher"/>
              <a:sym typeface="Philosopher"/>
            </a:endParaRPr>
          </a:p>
          <a:p>
            <a:pPr indent="0" lvl="0" marL="0" rtl="0" algn="l">
              <a:lnSpc>
                <a:spcPct val="115000"/>
              </a:lnSpc>
              <a:spcBef>
                <a:spcPts val="1000"/>
              </a:spcBef>
              <a:spcAft>
                <a:spcPts val="0"/>
              </a:spcAft>
              <a:buClr>
                <a:schemeClr val="dk1"/>
              </a:buClr>
              <a:buSzPts val="1100"/>
              <a:buFont typeface="Arial"/>
              <a:buNone/>
            </a:pPr>
            <a:r>
              <a:rPr b="1" lang="cs-CZ" sz="2000">
                <a:solidFill>
                  <a:schemeClr val="lt1"/>
                </a:solidFill>
                <a:highlight>
                  <a:schemeClr val="accent3"/>
                </a:highlight>
                <a:latin typeface="Philosopher"/>
                <a:ea typeface="Philosopher"/>
                <a:cs typeface="Philosopher"/>
                <a:sym typeface="Philosopher"/>
              </a:rPr>
              <a:t>Description </a:t>
            </a:r>
            <a:r>
              <a:rPr lang="cs-CZ" sz="2000">
                <a:solidFill>
                  <a:schemeClr val="dk1"/>
                </a:solidFill>
                <a:highlight>
                  <a:schemeClr val="lt1"/>
                </a:highlight>
                <a:latin typeface="Philosopher"/>
                <a:ea typeface="Philosopher"/>
                <a:cs typeface="Philosopher"/>
                <a:sym typeface="Philosopher"/>
              </a:rPr>
              <a:t>: Offrir un retour d'information rapidement après les évaluations afin de maintenir l'élan et la motivation des apprenants.</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000"/>
              </a:spcBef>
              <a:spcAft>
                <a:spcPts val="0"/>
              </a:spcAft>
              <a:buClr>
                <a:schemeClr val="dk1"/>
              </a:buClr>
              <a:buSzPts val="1100"/>
              <a:buFont typeface="Arial"/>
              <a:buNone/>
            </a:pPr>
            <a:r>
              <a:rPr b="1" i="1" lang="cs-CZ" sz="2000">
                <a:solidFill>
                  <a:schemeClr val="dk1"/>
                </a:solidFill>
                <a:highlight>
                  <a:schemeClr val="lt1"/>
                </a:highlight>
                <a:latin typeface="Philosopher"/>
                <a:ea typeface="Philosopher"/>
                <a:cs typeface="Philosopher"/>
                <a:sym typeface="Philosopher"/>
              </a:rPr>
              <a:t>Retour d'information efficace : </a:t>
            </a:r>
            <a:r>
              <a:rPr lang="cs-CZ" sz="2000">
                <a:solidFill>
                  <a:schemeClr val="dk1"/>
                </a:solidFill>
                <a:highlight>
                  <a:schemeClr val="lt1"/>
                </a:highlight>
                <a:latin typeface="Philosopher"/>
                <a:ea typeface="Philosopher"/>
                <a:cs typeface="Philosopher"/>
                <a:sym typeface="Philosopher"/>
              </a:rPr>
              <a:t>Donner la priorité au respect des délais tout en veillant à ce que le retour d'information soit détaillé et exploitable.</a:t>
            </a:r>
            <a:endParaRPr sz="2000">
              <a:solidFill>
                <a:schemeClr val="dk1"/>
              </a:solidFill>
              <a:highlight>
                <a:schemeClr val="lt1"/>
              </a:highlight>
              <a:latin typeface="Philosopher"/>
              <a:ea typeface="Philosopher"/>
              <a:cs typeface="Philosopher"/>
              <a:sym typeface="Philosopher"/>
            </a:endParaRPr>
          </a:p>
          <a:p>
            <a:pPr indent="0" lvl="0" marL="0" marR="0" rtl="0" algn="l">
              <a:lnSpc>
                <a:spcPct val="115000"/>
              </a:lnSpc>
              <a:spcBef>
                <a:spcPts val="1000"/>
              </a:spcBef>
              <a:spcAft>
                <a:spcPts val="1000"/>
              </a:spcAft>
              <a:buNone/>
            </a:pPr>
            <a:r>
              <a:t/>
            </a:r>
            <a:endParaRPr b="1" sz="2000">
              <a:solidFill>
                <a:schemeClr val="lt1"/>
              </a:solidFill>
              <a:highlight>
                <a:schemeClr val="accent3"/>
              </a:highlight>
              <a:latin typeface="Philosopher"/>
              <a:ea typeface="Philosopher"/>
              <a:cs typeface="Philosopher"/>
              <a:sym typeface="Philosopher"/>
            </a:endParaRPr>
          </a:p>
        </p:txBody>
      </p:sp>
      <p:pic>
        <p:nvPicPr>
          <p:cNvPr id="701" name="Google Shape;701;p57"/>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58"/>
          <p:cNvSpPr txBox="1"/>
          <p:nvPr/>
        </p:nvSpPr>
        <p:spPr>
          <a:xfrm>
            <a:off x="2555700" y="61238"/>
            <a:ext cx="7080600" cy="703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200">
                <a:solidFill>
                  <a:schemeClr val="dk1"/>
                </a:solidFill>
                <a:latin typeface="Philosopher"/>
                <a:ea typeface="Philosopher"/>
                <a:cs typeface="Philosopher"/>
                <a:sym typeface="Philosopher"/>
              </a:rPr>
              <a:t>Stratégies d'évaluation et retour d'information efficace</a:t>
            </a:r>
            <a:endParaRPr b="1" i="0" sz="2200" u="none" cap="none" strike="noStrike">
              <a:solidFill>
                <a:schemeClr val="dk1"/>
              </a:solidFill>
              <a:latin typeface="Philosopher"/>
              <a:ea typeface="Philosopher"/>
              <a:cs typeface="Philosopher"/>
              <a:sym typeface="Philosopher"/>
            </a:endParaRPr>
          </a:p>
        </p:txBody>
      </p:sp>
      <p:grpSp>
        <p:nvGrpSpPr>
          <p:cNvPr id="707" name="Google Shape;707;p58"/>
          <p:cNvGrpSpPr/>
          <p:nvPr/>
        </p:nvGrpSpPr>
        <p:grpSpPr>
          <a:xfrm>
            <a:off x="5596861" y="764745"/>
            <a:ext cx="972416" cy="251958"/>
            <a:chOff x="5470062" y="1167647"/>
            <a:chExt cx="1251984" cy="358200"/>
          </a:xfrm>
        </p:grpSpPr>
        <p:sp>
          <p:nvSpPr>
            <p:cNvPr id="708" name="Google Shape;708;p5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9" name="Google Shape;709;p5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0" name="Google Shape;710;p5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11" name="Google Shape;711;p58"/>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712" name="Google Shape;712;p58"/>
          <p:cNvSpPr txBox="1"/>
          <p:nvPr/>
        </p:nvSpPr>
        <p:spPr>
          <a:xfrm>
            <a:off x="1400275" y="1853775"/>
            <a:ext cx="9225300" cy="25551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000"/>
              </a:spcBef>
              <a:spcAft>
                <a:spcPts val="0"/>
              </a:spcAft>
              <a:buClr>
                <a:schemeClr val="dk1"/>
              </a:buClr>
              <a:buSzPts val="1100"/>
              <a:buFont typeface="Arial"/>
              <a:buNone/>
            </a:pPr>
            <a:r>
              <a:rPr b="1" lang="cs-CZ" sz="2000">
                <a:solidFill>
                  <a:schemeClr val="dk1"/>
                </a:solidFill>
                <a:latin typeface="Philosopher"/>
                <a:ea typeface="Philosopher"/>
                <a:cs typeface="Philosopher"/>
                <a:sym typeface="Philosopher"/>
              </a:rPr>
              <a:t>10. Retour d'information </a:t>
            </a:r>
            <a:r>
              <a:rPr b="1" lang="cs-CZ" sz="2000">
                <a:solidFill>
                  <a:schemeClr val="accent5"/>
                </a:solidFill>
                <a:latin typeface="Philosopher"/>
                <a:ea typeface="Philosopher"/>
                <a:cs typeface="Philosopher"/>
                <a:sym typeface="Philosopher"/>
              </a:rPr>
              <a:t>axé sur les objectifs :</a:t>
            </a:r>
            <a:endParaRPr b="1" sz="2000">
              <a:solidFill>
                <a:schemeClr val="dk1"/>
              </a:solidFill>
              <a:latin typeface="Philosopher"/>
              <a:ea typeface="Philosopher"/>
              <a:cs typeface="Philosopher"/>
              <a:sym typeface="Philosopher"/>
            </a:endParaRPr>
          </a:p>
          <a:p>
            <a:pPr indent="0" lvl="0" marL="0" rtl="0" algn="l">
              <a:lnSpc>
                <a:spcPct val="115000"/>
              </a:lnSpc>
              <a:spcBef>
                <a:spcPts val="1000"/>
              </a:spcBef>
              <a:spcAft>
                <a:spcPts val="0"/>
              </a:spcAft>
              <a:buClr>
                <a:schemeClr val="dk1"/>
              </a:buClr>
              <a:buSzPts val="1100"/>
              <a:buFont typeface="Arial"/>
              <a:buNone/>
            </a:pPr>
            <a:r>
              <a:rPr b="1" lang="cs-CZ" sz="2000">
                <a:solidFill>
                  <a:schemeClr val="lt1"/>
                </a:solidFill>
                <a:highlight>
                  <a:schemeClr val="accent5"/>
                </a:highlight>
                <a:latin typeface="Philosopher"/>
                <a:ea typeface="Philosopher"/>
                <a:cs typeface="Philosopher"/>
                <a:sym typeface="Philosopher"/>
              </a:rPr>
              <a:t>Description</a:t>
            </a:r>
            <a:r>
              <a:rPr b="1" lang="cs-CZ" sz="2000">
                <a:solidFill>
                  <a:schemeClr val="dk1"/>
                </a:solidFill>
                <a:highlight>
                  <a:schemeClr val="lt1"/>
                </a:highlight>
                <a:latin typeface="Philosopher"/>
                <a:ea typeface="Philosopher"/>
                <a:cs typeface="Philosopher"/>
                <a:sym typeface="Philosopher"/>
              </a:rPr>
              <a:t> </a:t>
            </a:r>
            <a:r>
              <a:rPr lang="cs-CZ" sz="2000">
                <a:solidFill>
                  <a:schemeClr val="dk1"/>
                </a:solidFill>
                <a:highlight>
                  <a:schemeClr val="lt1"/>
                </a:highlight>
                <a:latin typeface="Philosopher"/>
                <a:ea typeface="Philosopher"/>
                <a:cs typeface="Philosopher"/>
                <a:sym typeface="Philosopher"/>
              </a:rPr>
              <a:t>: Aligner le feed-back sur les objectifs individuels des apprenants, en soulignant comment leurs efforts contribuent à leur parcours d'apprentissage.</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000"/>
              </a:spcBef>
              <a:spcAft>
                <a:spcPts val="0"/>
              </a:spcAft>
              <a:buClr>
                <a:schemeClr val="dk1"/>
              </a:buClr>
              <a:buSzPts val="1100"/>
              <a:buFont typeface="Arial"/>
              <a:buNone/>
            </a:pPr>
            <a:r>
              <a:rPr b="1" lang="cs-CZ" sz="2000">
                <a:solidFill>
                  <a:schemeClr val="dk1"/>
                </a:solidFill>
                <a:highlight>
                  <a:schemeClr val="lt1"/>
                </a:highlight>
                <a:latin typeface="Philosopher"/>
                <a:ea typeface="Philosopher"/>
                <a:cs typeface="Philosopher"/>
                <a:sym typeface="Philosopher"/>
              </a:rPr>
              <a:t>Retour d'information efficace : </a:t>
            </a:r>
            <a:r>
              <a:rPr lang="cs-CZ" sz="2000">
                <a:solidFill>
                  <a:schemeClr val="dk1"/>
                </a:solidFill>
                <a:highlight>
                  <a:schemeClr val="lt1"/>
                </a:highlight>
                <a:latin typeface="Philosopher"/>
                <a:ea typeface="Philosopher"/>
                <a:cs typeface="Philosopher"/>
                <a:sym typeface="Philosopher"/>
              </a:rPr>
              <a:t>Reconnaître les progrès accomplis dans la réalisation des objectifs et suggérer des stratégies pour les atteindre.</a:t>
            </a:r>
            <a:endParaRPr sz="2000">
              <a:solidFill>
                <a:schemeClr val="dk1"/>
              </a:solidFill>
              <a:highlight>
                <a:schemeClr val="lt1"/>
              </a:highlight>
              <a:latin typeface="Philosopher"/>
              <a:ea typeface="Philosopher"/>
              <a:cs typeface="Philosopher"/>
              <a:sym typeface="Philosopher"/>
            </a:endParaRPr>
          </a:p>
          <a:p>
            <a:pPr indent="0" lvl="0" marL="0" rtl="0" algn="l">
              <a:lnSpc>
                <a:spcPct val="115000"/>
              </a:lnSpc>
              <a:spcBef>
                <a:spcPts val="1000"/>
              </a:spcBef>
              <a:spcAft>
                <a:spcPts val="1000"/>
              </a:spcAft>
              <a:buClr>
                <a:schemeClr val="dk1"/>
              </a:buClr>
              <a:buSzPts val="1100"/>
              <a:buFont typeface="Arial"/>
              <a:buNone/>
            </a:pPr>
            <a:r>
              <a:t/>
            </a:r>
            <a:endParaRPr b="1" sz="2000">
              <a:solidFill>
                <a:schemeClr val="lt1"/>
              </a:solidFill>
              <a:highlight>
                <a:schemeClr val="accent5"/>
              </a:highlight>
              <a:latin typeface="Philosopher"/>
              <a:ea typeface="Philosopher"/>
              <a:cs typeface="Philosopher"/>
              <a:sym typeface="Philosopher"/>
            </a:endParaRPr>
          </a:p>
        </p:txBody>
      </p:sp>
      <p:sp>
        <p:nvSpPr>
          <p:cNvPr id="713" name="Google Shape;713;p58"/>
          <p:cNvSpPr/>
          <p:nvPr/>
        </p:nvSpPr>
        <p:spPr>
          <a:xfrm>
            <a:off x="8482450" y="4140102"/>
            <a:ext cx="2143125" cy="2143125"/>
          </a:xfrm>
          <a:custGeom>
            <a:rect b="b" l="l" r="r" t="t"/>
            <a:pathLst>
              <a:path extrusionOk="0" h="1371600" w="1371600">
                <a:moveTo>
                  <a:pt x="0" y="0"/>
                </a:moveTo>
                <a:lnTo>
                  <a:pt x="1371600" y="0"/>
                </a:lnTo>
                <a:lnTo>
                  <a:pt x="1371600" y="1371599"/>
                </a:lnTo>
                <a:lnTo>
                  <a:pt x="0" y="1371599"/>
                </a:lnTo>
                <a:lnTo>
                  <a:pt x="0" y="0"/>
                </a:lnTo>
                <a:close/>
              </a:path>
            </a:pathLst>
          </a:custGeom>
          <a:blipFill rotWithShape="1">
            <a:blip r:embed="rId4">
              <a:alphaModFix/>
            </a:blip>
            <a:stretch>
              <a:fillRect b="0" l="0" r="0" t="0"/>
            </a:stretch>
          </a:blipFill>
          <a:ln>
            <a:noFill/>
          </a:ln>
        </p:spPr>
      </p:sp>
      <p:pic>
        <p:nvPicPr>
          <p:cNvPr id="714" name="Google Shape;714;p58"/>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id="719" name="Google Shape;719;p59"/>
          <p:cNvPicPr preferRelativeResize="0"/>
          <p:nvPr/>
        </p:nvPicPr>
        <p:blipFill rotWithShape="1">
          <a:blip r:embed="rId3">
            <a:alphaModFix amt="19000"/>
          </a:blip>
          <a:srcRect b="0" l="0" r="537" t="0"/>
          <a:stretch/>
        </p:blipFill>
        <p:spPr>
          <a:xfrm>
            <a:off x="0" y="0"/>
            <a:ext cx="12349350" cy="6934199"/>
          </a:xfrm>
          <a:prstGeom prst="rect">
            <a:avLst/>
          </a:prstGeom>
          <a:noFill/>
          <a:ln>
            <a:noFill/>
          </a:ln>
        </p:spPr>
      </p:pic>
      <p:sp>
        <p:nvSpPr>
          <p:cNvPr id="720" name="Google Shape;720;p59"/>
          <p:cNvSpPr txBox="1"/>
          <p:nvPr/>
        </p:nvSpPr>
        <p:spPr>
          <a:xfrm>
            <a:off x="1972800" y="147925"/>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CZ" sz="2300">
                <a:solidFill>
                  <a:schemeClr val="dk1"/>
                </a:solidFill>
                <a:latin typeface="Philosopher"/>
                <a:ea typeface="Philosopher"/>
                <a:cs typeface="Philosopher"/>
                <a:sym typeface="Philosopher"/>
              </a:rPr>
              <a:t>Jeu de rôle : S'entraîner à fournir un retour d'information dans un environnement numérique</a:t>
            </a:r>
            <a:endParaRPr b="1" sz="23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300">
                <a:solidFill>
                  <a:schemeClr val="dk1"/>
                </a:solidFill>
                <a:latin typeface="Philosopher"/>
                <a:ea typeface="Philosopher"/>
                <a:cs typeface="Philosopher"/>
                <a:sym typeface="Philosopher"/>
              </a:rPr>
              <a:t>("L'évolution du rôle d'un formateur")</a:t>
            </a:r>
            <a:endParaRPr b="1" sz="23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800"/>
              <a:buFont typeface="Philosopher"/>
              <a:buNone/>
            </a:pPr>
            <a:r>
              <a:t/>
            </a:r>
            <a:endParaRPr b="1" sz="2300">
              <a:solidFill>
                <a:schemeClr val="dk1"/>
              </a:solidFill>
              <a:latin typeface="Philosopher"/>
              <a:ea typeface="Philosopher"/>
              <a:cs typeface="Philosopher"/>
              <a:sym typeface="Philosopher"/>
            </a:endParaRPr>
          </a:p>
        </p:txBody>
      </p:sp>
      <p:grpSp>
        <p:nvGrpSpPr>
          <p:cNvPr id="721" name="Google Shape;721;p59"/>
          <p:cNvGrpSpPr/>
          <p:nvPr/>
        </p:nvGrpSpPr>
        <p:grpSpPr>
          <a:xfrm>
            <a:off x="5470010" y="1123264"/>
            <a:ext cx="1251984" cy="358200"/>
            <a:chOff x="5470062" y="1167647"/>
            <a:chExt cx="1251984" cy="358200"/>
          </a:xfrm>
        </p:grpSpPr>
        <p:sp>
          <p:nvSpPr>
            <p:cNvPr id="722" name="Google Shape;722;p5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3" name="Google Shape;723;p5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4" name="Google Shape;724;p5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25" name="Google Shape;725;p59"/>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726" name="Google Shape;726;p59"/>
          <p:cNvSpPr txBox="1"/>
          <p:nvPr/>
        </p:nvSpPr>
        <p:spPr>
          <a:xfrm>
            <a:off x="906742" y="1123263"/>
            <a:ext cx="10378500" cy="5190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Clr>
                <a:schemeClr val="dk1"/>
              </a:buClr>
              <a:buSzPts val="1100"/>
              <a:buFont typeface="Arial"/>
              <a:buNone/>
            </a:pPr>
            <a:r>
              <a:rPr b="1" i="1" lang="cs-CZ" sz="1900" u="sng">
                <a:solidFill>
                  <a:schemeClr val="dk1"/>
                </a:solidFill>
                <a:latin typeface="Philosopher"/>
                <a:ea typeface="Philosopher"/>
                <a:cs typeface="Philosopher"/>
                <a:sym typeface="Philosopher"/>
              </a:rPr>
              <a:t>Scénario : </a:t>
            </a:r>
            <a:endParaRPr b="1" i="1" sz="1900" u="sng">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lang="cs-CZ" sz="1900">
                <a:solidFill>
                  <a:schemeClr val="dk1"/>
                </a:solidFill>
                <a:latin typeface="Philosopher"/>
                <a:ea typeface="Philosopher"/>
                <a:cs typeface="Philosopher"/>
                <a:sym typeface="Philosopher"/>
              </a:rPr>
              <a:t>Imaginez que vous êtes un formateur fournissant un retour à un apprenant sur un récent travail soumis numériquement. Votre objectif est de fournir un retour d'information motivant, spécifique et exploitable, afin de favoriser l'engagement et d'aider l'apprenant à progresser.</a:t>
            </a:r>
            <a:endParaRPr sz="19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1900" u="sng">
                <a:solidFill>
                  <a:schemeClr val="dk1"/>
                </a:solidFill>
                <a:latin typeface="Philosopher"/>
                <a:ea typeface="Philosopher"/>
                <a:cs typeface="Philosopher"/>
                <a:sym typeface="Philosopher"/>
              </a:rPr>
              <a:t>Rôles :</a:t>
            </a:r>
            <a:endParaRPr b="1" sz="1900" u="sng">
              <a:solidFill>
                <a:schemeClr val="dk1"/>
              </a:solidFill>
              <a:latin typeface="Philosopher"/>
              <a:ea typeface="Philosopher"/>
              <a:cs typeface="Philosopher"/>
              <a:sym typeface="Philosopher"/>
            </a:endParaRPr>
          </a:p>
          <a:p>
            <a:pPr indent="-349250" lvl="0" marL="457200" rtl="0" algn="l">
              <a:lnSpc>
                <a:spcPct val="115000"/>
              </a:lnSpc>
              <a:spcBef>
                <a:spcPts val="1500"/>
              </a:spcBef>
              <a:spcAft>
                <a:spcPts val="0"/>
              </a:spcAft>
              <a:buClr>
                <a:schemeClr val="dk1"/>
              </a:buClr>
              <a:buSzPts val="1900"/>
              <a:buFont typeface="Philosopher"/>
              <a:buChar char="-"/>
            </a:pPr>
            <a:r>
              <a:rPr b="1" lang="cs-CZ" sz="1900">
                <a:solidFill>
                  <a:schemeClr val="dk1"/>
                </a:solidFill>
                <a:highlight>
                  <a:schemeClr val="accent4"/>
                </a:highlight>
                <a:latin typeface="Philosopher"/>
                <a:ea typeface="Philosopher"/>
                <a:cs typeface="Philosopher"/>
                <a:sym typeface="Philosopher"/>
              </a:rPr>
              <a:t>Formateur :</a:t>
            </a:r>
            <a:r>
              <a:rPr lang="cs-CZ" sz="1900">
                <a:solidFill>
                  <a:schemeClr val="accent4"/>
                </a:solidFill>
                <a:latin typeface="Philosopher"/>
                <a:ea typeface="Philosopher"/>
                <a:cs typeface="Philosopher"/>
                <a:sym typeface="Philosopher"/>
              </a:rPr>
              <a:t> </a:t>
            </a:r>
            <a:r>
              <a:rPr lang="cs-CZ" sz="1900">
                <a:solidFill>
                  <a:schemeClr val="dk1"/>
                </a:solidFill>
                <a:latin typeface="Philosopher"/>
                <a:ea typeface="Philosopher"/>
                <a:cs typeface="Philosopher"/>
                <a:sym typeface="Philosopher"/>
              </a:rPr>
              <a:t>Celui qui donne un feedback sur le travail de l'apprenant - Donner un feedback sur le travail de l'apprenant. Utilisez des stratégies efficaces telles que l'utilisation du nom de l'apprenant, la reconnaissance de ses points forts et la prise en compte des points à améliorer ;</a:t>
            </a:r>
            <a:endParaRPr sz="1900">
              <a:solidFill>
                <a:schemeClr val="dk1"/>
              </a:solidFill>
              <a:latin typeface="Philosopher"/>
              <a:ea typeface="Philosopher"/>
              <a:cs typeface="Philosopher"/>
              <a:sym typeface="Philosopher"/>
            </a:endParaRPr>
          </a:p>
          <a:p>
            <a:pPr indent="-349250" lvl="0" marL="457200" rtl="0" algn="l">
              <a:lnSpc>
                <a:spcPct val="115000"/>
              </a:lnSpc>
              <a:spcBef>
                <a:spcPts val="0"/>
              </a:spcBef>
              <a:spcAft>
                <a:spcPts val="0"/>
              </a:spcAft>
              <a:buClr>
                <a:schemeClr val="dk1"/>
              </a:buClr>
              <a:buSzPts val="1900"/>
              <a:buFont typeface="Philosopher"/>
              <a:buChar char="-"/>
            </a:pPr>
            <a:r>
              <a:rPr b="1" lang="cs-CZ" sz="1900">
                <a:solidFill>
                  <a:schemeClr val="dk1"/>
                </a:solidFill>
                <a:highlight>
                  <a:schemeClr val="accent1"/>
                </a:highlight>
                <a:latin typeface="Philosopher"/>
                <a:ea typeface="Philosopher"/>
                <a:cs typeface="Philosopher"/>
                <a:sym typeface="Philosopher"/>
              </a:rPr>
              <a:t>Apprenant :</a:t>
            </a:r>
            <a:r>
              <a:rPr b="1" lang="cs-CZ" sz="1900">
                <a:solidFill>
                  <a:schemeClr val="dk1"/>
                </a:solidFill>
                <a:latin typeface="Philosopher"/>
                <a:ea typeface="Philosopher"/>
                <a:cs typeface="Philosopher"/>
                <a:sym typeface="Philosopher"/>
              </a:rPr>
              <a:t> </a:t>
            </a:r>
            <a:r>
              <a:rPr lang="cs-CZ" sz="1900">
                <a:solidFill>
                  <a:schemeClr val="dk1"/>
                </a:solidFill>
                <a:latin typeface="Philosopher"/>
                <a:ea typeface="Philosopher"/>
                <a:cs typeface="Philosopher"/>
                <a:sym typeface="Philosopher"/>
              </a:rPr>
              <a:t>La personne qui reçoit le retour d'information et y répond - Répond au retour d'information en posant des questions pour obtenir des éclaircissements ou des conseils supplémentaires.</a:t>
            </a:r>
            <a:endParaRPr sz="19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i="1" lang="cs-CZ" sz="1900" u="sng">
                <a:solidFill>
                  <a:schemeClr val="dk1"/>
                </a:solidFill>
                <a:latin typeface="Philosopher"/>
                <a:ea typeface="Philosopher"/>
                <a:cs typeface="Philosopher"/>
                <a:sym typeface="Philosopher"/>
              </a:rPr>
              <a:t>L'animateur observe </a:t>
            </a:r>
            <a:r>
              <a:rPr i="1" lang="cs-CZ" sz="1900">
                <a:solidFill>
                  <a:schemeClr val="dk1"/>
                </a:solidFill>
                <a:latin typeface="Philosopher"/>
                <a:ea typeface="Philosopher"/>
                <a:cs typeface="Philosopher"/>
                <a:sym typeface="Philosopher"/>
              </a:rPr>
              <a:t>: Observez l'interaction et prenez note des stratégies utilisées dans la transmission du feed-back.</a:t>
            </a:r>
            <a:endParaRPr i="1" sz="1900">
              <a:solidFill>
                <a:schemeClr val="dk1"/>
              </a:solidFill>
              <a:latin typeface="Philosopher"/>
              <a:ea typeface="Philosopher"/>
              <a:cs typeface="Philosopher"/>
              <a:sym typeface="Philosopher"/>
            </a:endParaRPr>
          </a:p>
        </p:txBody>
      </p:sp>
      <p:pic>
        <p:nvPicPr>
          <p:cNvPr id="727" name="Google Shape;727;p59"/>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60"/>
          <p:cNvSpPr/>
          <p:nvPr/>
        </p:nvSpPr>
        <p:spPr>
          <a:xfrm>
            <a:off x="3844900" y="1614625"/>
            <a:ext cx="6715500" cy="3642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3" name="Google Shape;733;p60"/>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Points de discussion</a:t>
            </a:r>
            <a:endParaRPr b="1" i="0" sz="2700" u="none" cap="none" strike="noStrike">
              <a:solidFill>
                <a:schemeClr val="dk1"/>
              </a:solidFill>
              <a:latin typeface="Philosopher"/>
              <a:ea typeface="Philosopher"/>
              <a:cs typeface="Philosopher"/>
              <a:sym typeface="Philosopher"/>
            </a:endParaRPr>
          </a:p>
        </p:txBody>
      </p:sp>
      <p:grpSp>
        <p:nvGrpSpPr>
          <p:cNvPr id="734" name="Google Shape;734;p60"/>
          <p:cNvGrpSpPr/>
          <p:nvPr/>
        </p:nvGrpSpPr>
        <p:grpSpPr>
          <a:xfrm>
            <a:off x="5470010" y="961514"/>
            <a:ext cx="1251984" cy="358200"/>
            <a:chOff x="5470062" y="1167647"/>
            <a:chExt cx="1251984" cy="358200"/>
          </a:xfrm>
        </p:grpSpPr>
        <p:sp>
          <p:nvSpPr>
            <p:cNvPr id="735" name="Google Shape;735;p6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6" name="Google Shape;736;p6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7" name="Google Shape;737;p6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38" name="Google Shape;738;p60"/>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739" name="Google Shape;739;p60"/>
          <p:cNvSpPr txBox="1"/>
          <p:nvPr/>
        </p:nvSpPr>
        <p:spPr>
          <a:xfrm>
            <a:off x="4066750" y="1614625"/>
            <a:ext cx="6271800" cy="4294500"/>
          </a:xfrm>
          <a:prstGeom prst="rect">
            <a:avLst/>
          </a:prstGeom>
          <a:noFill/>
          <a:ln>
            <a:noFill/>
          </a:ln>
        </p:spPr>
        <p:txBody>
          <a:bodyPr anchorCtr="0" anchor="t" bIns="45700" lIns="91425" spcFirstLastPara="1" rIns="91425" wrap="square" tIns="45700">
            <a:spAutoFit/>
          </a:bodyPr>
          <a:lstStyle/>
          <a:p>
            <a:pPr indent="-355600" lvl="0" marL="457200" rtl="0" algn="l">
              <a:lnSpc>
                <a:spcPct val="115000"/>
              </a:lnSpc>
              <a:spcBef>
                <a:spcPts val="1500"/>
              </a:spcBef>
              <a:spcAft>
                <a:spcPts val="0"/>
              </a:spcAft>
              <a:buClr>
                <a:schemeClr val="lt1"/>
              </a:buClr>
              <a:buSzPts val="2000"/>
              <a:buFont typeface="Philosopher"/>
              <a:buChar char="●"/>
            </a:pPr>
            <a:r>
              <a:rPr lang="cs-CZ" sz="2000">
                <a:solidFill>
                  <a:schemeClr val="lt1"/>
                </a:solidFill>
                <a:latin typeface="Philosopher"/>
                <a:ea typeface="Philosopher"/>
                <a:cs typeface="Philosopher"/>
                <a:sym typeface="Philosopher"/>
              </a:rPr>
              <a:t>Comment les stratégies de transmission du feedback utilisées par le formateur ont-elles eu un impact sur l'engagement et la motivation de l'apprenant ?</a:t>
            </a:r>
            <a:endParaRPr sz="2000">
              <a:solidFill>
                <a:schemeClr val="lt1"/>
              </a:solidFill>
              <a:latin typeface="Philosopher"/>
              <a:ea typeface="Philosopher"/>
              <a:cs typeface="Philosopher"/>
              <a:sym typeface="Philosopher"/>
            </a:endParaRPr>
          </a:p>
          <a:p>
            <a:pPr indent="-355600" lvl="0" marL="457200" rtl="0" algn="l">
              <a:lnSpc>
                <a:spcPct val="115000"/>
              </a:lnSpc>
              <a:spcBef>
                <a:spcPts val="0"/>
              </a:spcBef>
              <a:spcAft>
                <a:spcPts val="0"/>
              </a:spcAft>
              <a:buClr>
                <a:schemeClr val="lt1"/>
              </a:buClr>
              <a:buSzPts val="2000"/>
              <a:buFont typeface="Philosopher"/>
              <a:buChar char="●"/>
            </a:pPr>
            <a:r>
              <a:rPr lang="cs-CZ" sz="2000">
                <a:solidFill>
                  <a:schemeClr val="lt1"/>
                </a:solidFill>
                <a:latin typeface="Philosopher"/>
                <a:ea typeface="Philosopher"/>
                <a:cs typeface="Philosopher"/>
                <a:sym typeface="Philosopher"/>
              </a:rPr>
              <a:t>Quelles techniques spécifiques ont été employées pour rendre le retour d'information motivant, spécifique et exploitable ?</a:t>
            </a:r>
            <a:endParaRPr sz="2000">
              <a:solidFill>
                <a:schemeClr val="lt1"/>
              </a:solidFill>
              <a:latin typeface="Philosopher"/>
              <a:ea typeface="Philosopher"/>
              <a:cs typeface="Philosopher"/>
              <a:sym typeface="Philosopher"/>
            </a:endParaRPr>
          </a:p>
          <a:p>
            <a:pPr indent="-355600" lvl="0" marL="457200" rtl="0" algn="l">
              <a:lnSpc>
                <a:spcPct val="115000"/>
              </a:lnSpc>
              <a:spcBef>
                <a:spcPts val="0"/>
              </a:spcBef>
              <a:spcAft>
                <a:spcPts val="0"/>
              </a:spcAft>
              <a:buClr>
                <a:schemeClr val="lt1"/>
              </a:buClr>
              <a:buSzPts val="2000"/>
              <a:buFont typeface="Philosopher"/>
              <a:buChar char="●"/>
            </a:pPr>
            <a:r>
              <a:rPr lang="cs-CZ" sz="2000">
                <a:solidFill>
                  <a:schemeClr val="lt1"/>
                </a:solidFill>
                <a:latin typeface="Philosopher"/>
                <a:ea typeface="Philosopher"/>
                <a:cs typeface="Philosopher"/>
                <a:sym typeface="Philosopher"/>
              </a:rPr>
              <a:t>Comment ce jeu de rôle met-il en évidence l'évolution du rôle des formateurs à l'ère numérique ?</a:t>
            </a:r>
            <a:endParaRPr sz="2000">
              <a:solidFill>
                <a:schemeClr val="lt1"/>
              </a:solidFill>
              <a:latin typeface="Philosopher"/>
              <a:ea typeface="Philosopher"/>
              <a:cs typeface="Philosopher"/>
              <a:sym typeface="Philosopher"/>
            </a:endParaRPr>
          </a:p>
          <a:p>
            <a:pPr indent="-355600" lvl="0" marL="457200" rtl="0" algn="l">
              <a:lnSpc>
                <a:spcPct val="115000"/>
              </a:lnSpc>
              <a:spcBef>
                <a:spcPts val="0"/>
              </a:spcBef>
              <a:spcAft>
                <a:spcPts val="0"/>
              </a:spcAft>
              <a:buClr>
                <a:schemeClr val="lt1"/>
              </a:buClr>
              <a:buSzPts val="2000"/>
              <a:buFont typeface="Philosopher"/>
              <a:buChar char="●"/>
            </a:pPr>
            <a:r>
              <a:t/>
            </a:r>
            <a:endParaRPr sz="2000">
              <a:solidFill>
                <a:schemeClr val="lt1"/>
              </a:solidFill>
              <a:latin typeface="Philosopher"/>
              <a:ea typeface="Philosopher"/>
              <a:cs typeface="Philosopher"/>
              <a:sym typeface="Philosopher"/>
            </a:endParaRPr>
          </a:p>
          <a:p>
            <a:pPr indent="-355600" lvl="0" marL="457200" rtl="0" algn="l">
              <a:lnSpc>
                <a:spcPct val="115000"/>
              </a:lnSpc>
              <a:spcBef>
                <a:spcPts val="0"/>
              </a:spcBef>
              <a:spcAft>
                <a:spcPts val="0"/>
              </a:spcAft>
              <a:buClr>
                <a:schemeClr val="lt1"/>
              </a:buClr>
              <a:buSzPts val="2000"/>
              <a:buFont typeface="Philosopher"/>
              <a:buChar char="●"/>
            </a:pPr>
            <a:r>
              <a:t/>
            </a:r>
            <a:endParaRPr sz="2000">
              <a:solidFill>
                <a:schemeClr val="lt1"/>
              </a:solidFill>
              <a:latin typeface="Philosopher"/>
              <a:ea typeface="Philosopher"/>
              <a:cs typeface="Philosopher"/>
              <a:sym typeface="Philosopher"/>
            </a:endParaRPr>
          </a:p>
        </p:txBody>
      </p:sp>
      <p:sp>
        <p:nvSpPr>
          <p:cNvPr id="740" name="Google Shape;740;p60"/>
          <p:cNvSpPr/>
          <p:nvPr/>
        </p:nvSpPr>
        <p:spPr>
          <a:xfrm>
            <a:off x="1596075" y="3969375"/>
            <a:ext cx="2248814" cy="208346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4">
              <a:alphaModFix/>
            </a:blip>
            <a:stretch>
              <a:fillRect b="0" l="0" r="0" t="0"/>
            </a:stretch>
          </a:blipFill>
          <a:ln>
            <a:noFill/>
          </a:ln>
        </p:spPr>
      </p:sp>
      <p:pic>
        <p:nvPicPr>
          <p:cNvPr id="741" name="Google Shape;741;p60"/>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6"/>
          <p:cNvSpPr/>
          <p:nvPr/>
        </p:nvSpPr>
        <p:spPr>
          <a:xfrm>
            <a:off x="851690" y="974337"/>
            <a:ext cx="6096000" cy="3429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person, person&#10;&#10;Description automatically generated" id="98" name="Google Shape;98;p16"/>
          <p:cNvPicPr preferRelativeResize="0"/>
          <p:nvPr>
            <p:ph idx="2" type="pic"/>
          </p:nvPr>
        </p:nvPicPr>
        <p:blipFill rotWithShape="1">
          <a:blip r:embed="rId3">
            <a:alphaModFix/>
          </a:blip>
          <a:srcRect b="7813" l="0" r="0" t="7812"/>
          <a:stretch/>
        </p:blipFill>
        <p:spPr>
          <a:xfrm>
            <a:off x="5360988" y="2700338"/>
            <a:ext cx="6096000" cy="3429000"/>
          </a:xfrm>
          <a:prstGeom prst="rect">
            <a:avLst/>
          </a:prstGeom>
          <a:noFill/>
          <a:ln>
            <a:noFill/>
          </a:ln>
        </p:spPr>
      </p:pic>
      <p:sp>
        <p:nvSpPr>
          <p:cNvPr id="99" name="Google Shape;99;p16"/>
          <p:cNvSpPr txBox="1"/>
          <p:nvPr/>
        </p:nvSpPr>
        <p:spPr>
          <a:xfrm>
            <a:off x="940650" y="1060975"/>
            <a:ext cx="4420500" cy="3215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cs-CZ" sz="1700">
                <a:solidFill>
                  <a:schemeClr val="dk1"/>
                </a:solidFill>
                <a:latin typeface="Philosopher"/>
                <a:ea typeface="Philosopher"/>
                <a:cs typeface="Philosopher"/>
                <a:sym typeface="Philosopher"/>
              </a:rPr>
              <a:t>Le but de l'atelier </a:t>
            </a:r>
            <a:r>
              <a:rPr i="1" lang="cs-CZ" sz="1700">
                <a:solidFill>
                  <a:schemeClr val="dk1"/>
                </a:solidFill>
                <a:latin typeface="Philosopher"/>
                <a:ea typeface="Philosopher"/>
                <a:cs typeface="Philosopher"/>
                <a:sym typeface="Philosopher"/>
              </a:rPr>
              <a:t>: explorer les stratégies d'engagement dans les environnements d'apprentissage numériques</a:t>
            </a:r>
            <a:r>
              <a:rPr b="1" lang="cs-CZ" sz="1700">
                <a:solidFill>
                  <a:schemeClr val="dk1"/>
                </a:solidFill>
                <a:latin typeface="Philosopher"/>
                <a:ea typeface="Philosopher"/>
                <a:cs typeface="Philosopher"/>
                <a:sym typeface="Philosopher"/>
              </a:rPr>
              <a:t>.</a:t>
            </a:r>
            <a:endParaRPr b="1" sz="1700">
              <a:solidFill>
                <a:schemeClr val="dk1"/>
              </a:solidFill>
              <a:latin typeface="Philosopher"/>
              <a:ea typeface="Philosopher"/>
              <a:cs typeface="Philosopher"/>
              <a:sym typeface="Philosopher"/>
            </a:endParaRPr>
          </a:p>
          <a:p>
            <a:pPr indent="0" lvl="0" marL="0" rtl="0" algn="l">
              <a:lnSpc>
                <a:spcPct val="115000"/>
              </a:lnSpc>
              <a:spcBef>
                <a:spcPts val="0"/>
              </a:spcBef>
              <a:spcAft>
                <a:spcPts val="0"/>
              </a:spcAft>
              <a:buClr>
                <a:schemeClr val="dk1"/>
              </a:buClr>
              <a:buSzPts val="1100"/>
              <a:buFont typeface="Arial"/>
              <a:buNone/>
            </a:pPr>
            <a:r>
              <a:rPr b="1" lang="cs-CZ" sz="1700">
                <a:solidFill>
                  <a:schemeClr val="dk1"/>
                </a:solidFill>
                <a:latin typeface="Philosopher"/>
                <a:ea typeface="Philosopher"/>
                <a:cs typeface="Philosopher"/>
                <a:sym typeface="Philosopher"/>
              </a:rPr>
              <a:t>Objectifs spécifiques de cette session :</a:t>
            </a:r>
            <a:endParaRPr b="1" sz="1700">
              <a:solidFill>
                <a:schemeClr val="dk1"/>
              </a:solidFill>
              <a:latin typeface="Philosopher"/>
              <a:ea typeface="Philosopher"/>
              <a:cs typeface="Philosopher"/>
              <a:sym typeface="Philosopher"/>
            </a:endParaRPr>
          </a:p>
          <a:p>
            <a:pPr indent="0" lvl="0" marL="0" rtl="0" algn="l">
              <a:lnSpc>
                <a:spcPct val="115000"/>
              </a:lnSpc>
              <a:spcBef>
                <a:spcPts val="0"/>
              </a:spcBef>
              <a:spcAft>
                <a:spcPts val="0"/>
              </a:spcAft>
              <a:buClr>
                <a:schemeClr val="dk1"/>
              </a:buClr>
              <a:buSzPts val="1100"/>
              <a:buFont typeface="Arial"/>
              <a:buNone/>
            </a:pPr>
            <a:r>
              <a:rPr i="1" lang="cs-CZ" sz="1700">
                <a:solidFill>
                  <a:schemeClr val="dk1"/>
                </a:solidFill>
                <a:latin typeface="Philosopher"/>
                <a:ea typeface="Philosopher"/>
                <a:cs typeface="Philosopher"/>
                <a:sym typeface="Philosopher"/>
              </a:rPr>
              <a:t>- Comprendre l'importance de l'engagement dans l'apprentissage numérique.</a:t>
            </a:r>
            <a:endParaRPr i="1" sz="1700">
              <a:solidFill>
                <a:schemeClr val="dk1"/>
              </a:solidFill>
              <a:latin typeface="Philosopher"/>
              <a:ea typeface="Philosopher"/>
              <a:cs typeface="Philosopher"/>
              <a:sym typeface="Philosopher"/>
            </a:endParaRPr>
          </a:p>
          <a:p>
            <a:pPr indent="0" lvl="0" marL="0" rtl="0" algn="l">
              <a:lnSpc>
                <a:spcPct val="115000"/>
              </a:lnSpc>
              <a:spcBef>
                <a:spcPts val="0"/>
              </a:spcBef>
              <a:spcAft>
                <a:spcPts val="0"/>
              </a:spcAft>
              <a:buClr>
                <a:schemeClr val="dk1"/>
              </a:buClr>
              <a:buSzPts val="1100"/>
              <a:buFont typeface="Arial"/>
              <a:buNone/>
            </a:pPr>
            <a:r>
              <a:rPr i="1" lang="cs-CZ" sz="1700">
                <a:solidFill>
                  <a:schemeClr val="dk1"/>
                </a:solidFill>
                <a:latin typeface="Philosopher"/>
                <a:ea typeface="Philosopher"/>
                <a:cs typeface="Philosopher"/>
                <a:sym typeface="Philosopher"/>
              </a:rPr>
              <a:t>- Identifier les défis et les opportunités liés à l'engagement.</a:t>
            </a:r>
            <a:endParaRPr i="1" sz="1700">
              <a:solidFill>
                <a:schemeClr val="dk1"/>
              </a:solidFill>
              <a:latin typeface="Philosopher"/>
              <a:ea typeface="Philosopher"/>
              <a:cs typeface="Philosopher"/>
              <a:sym typeface="Philosopher"/>
            </a:endParaRPr>
          </a:p>
          <a:p>
            <a:pPr indent="0" lvl="0" marL="0" rtl="0" algn="l">
              <a:lnSpc>
                <a:spcPct val="115000"/>
              </a:lnSpc>
              <a:spcBef>
                <a:spcPts val="0"/>
              </a:spcBef>
              <a:spcAft>
                <a:spcPts val="0"/>
              </a:spcAft>
              <a:buClr>
                <a:schemeClr val="dk1"/>
              </a:buClr>
              <a:buSzPts val="1100"/>
              <a:buFont typeface="Arial"/>
              <a:buNone/>
            </a:pPr>
            <a:r>
              <a:rPr b="1" lang="cs-CZ" sz="1700">
                <a:solidFill>
                  <a:schemeClr val="dk1"/>
                </a:solidFill>
                <a:latin typeface="Philosopher"/>
                <a:ea typeface="Philosopher"/>
                <a:cs typeface="Philosopher"/>
                <a:sym typeface="Philosopher"/>
              </a:rPr>
              <a:t>La nature interactive de la session - la participation active est importante !</a:t>
            </a:r>
            <a:endParaRPr b="1" sz="1700">
              <a:solidFill>
                <a:schemeClr val="dk1"/>
              </a:solidFill>
              <a:latin typeface="Philosopher"/>
              <a:ea typeface="Philosopher"/>
              <a:cs typeface="Philosopher"/>
              <a:sym typeface="Philosopher"/>
            </a:endParaRPr>
          </a:p>
          <a:p>
            <a:pPr indent="0" lvl="0" marL="0" rtl="0" algn="l">
              <a:lnSpc>
                <a:spcPct val="115000"/>
              </a:lnSpc>
              <a:spcBef>
                <a:spcPts val="0"/>
              </a:spcBef>
              <a:spcAft>
                <a:spcPts val="0"/>
              </a:spcAft>
              <a:buNone/>
            </a:pPr>
            <a:r>
              <a:t/>
            </a:r>
            <a:endParaRPr b="1" sz="1700">
              <a:solidFill>
                <a:schemeClr val="dk1"/>
              </a:solidFill>
              <a:latin typeface="Philosopher"/>
              <a:ea typeface="Philosopher"/>
              <a:cs typeface="Philosopher"/>
              <a:sym typeface="Philosopher"/>
            </a:endParaRPr>
          </a:p>
        </p:txBody>
      </p:sp>
      <p:pic>
        <p:nvPicPr>
          <p:cNvPr descr="A picture containing icon&#10;&#10;Description automatically generated" id="100" name="Google Shape;100;p16"/>
          <p:cNvPicPr preferRelativeResize="0"/>
          <p:nvPr/>
        </p:nvPicPr>
        <p:blipFill rotWithShape="1">
          <a:blip r:embed="rId4">
            <a:alphaModFix/>
          </a:blip>
          <a:srcRect b="0" l="0" r="0" t="0"/>
          <a:stretch/>
        </p:blipFill>
        <p:spPr>
          <a:xfrm>
            <a:off x="10037933" y="-45061"/>
            <a:ext cx="2386989" cy="1687495"/>
          </a:xfrm>
          <a:prstGeom prst="rect">
            <a:avLst/>
          </a:prstGeom>
          <a:noFill/>
          <a:ln>
            <a:noFill/>
          </a:ln>
        </p:spPr>
      </p:pic>
      <p:sp>
        <p:nvSpPr>
          <p:cNvPr id="101" name="Google Shape;101;p16"/>
          <p:cNvSpPr txBox="1"/>
          <p:nvPr/>
        </p:nvSpPr>
        <p:spPr>
          <a:xfrm>
            <a:off x="3433500" y="606993"/>
            <a:ext cx="3735600" cy="383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200">
                <a:solidFill>
                  <a:schemeClr val="dk1"/>
                </a:solidFill>
                <a:latin typeface="Philosopher"/>
                <a:ea typeface="Philosopher"/>
                <a:cs typeface="Philosopher"/>
                <a:sym typeface="Philosopher"/>
              </a:rPr>
              <a:t>INTRODUCTION</a:t>
            </a:r>
            <a:endParaRPr b="1" i="0" sz="2200" u="none" cap="none" strike="noStrike">
              <a:solidFill>
                <a:schemeClr val="dk1"/>
              </a:solidFill>
              <a:latin typeface="Philosopher"/>
              <a:ea typeface="Philosopher"/>
              <a:cs typeface="Philosopher"/>
              <a:sym typeface="Philosopher"/>
            </a:endParaRPr>
          </a:p>
        </p:txBody>
      </p:sp>
      <p:pic>
        <p:nvPicPr>
          <p:cNvPr id="102" name="Google Shape;102;p16"/>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61"/>
          <p:cNvPicPr preferRelativeResize="0"/>
          <p:nvPr/>
        </p:nvPicPr>
        <p:blipFill rotWithShape="1">
          <a:blip r:embed="rId3">
            <a:alphaModFix amt="20000"/>
          </a:blip>
          <a:srcRect b="7071" l="0" r="0" t="8440"/>
          <a:stretch/>
        </p:blipFill>
        <p:spPr>
          <a:xfrm>
            <a:off x="0" y="0"/>
            <a:ext cx="12192000" cy="6858000"/>
          </a:xfrm>
          <a:prstGeom prst="rect">
            <a:avLst/>
          </a:prstGeom>
          <a:noFill/>
          <a:ln>
            <a:noFill/>
          </a:ln>
        </p:spPr>
      </p:pic>
      <p:sp>
        <p:nvSpPr>
          <p:cNvPr id="747" name="Google Shape;747;p61"/>
          <p:cNvSpPr txBox="1"/>
          <p:nvPr/>
        </p:nvSpPr>
        <p:spPr>
          <a:xfrm>
            <a:off x="1972800" y="748725"/>
            <a:ext cx="84030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Stratégies clés pour un retour d'information efficace :</a:t>
            </a:r>
            <a:endParaRPr b="1" sz="2700">
              <a:solidFill>
                <a:schemeClr val="dk1"/>
              </a:solidFill>
              <a:latin typeface="Philosopher"/>
              <a:ea typeface="Philosopher"/>
              <a:cs typeface="Philosopher"/>
              <a:sym typeface="Philosopher"/>
            </a:endParaRPr>
          </a:p>
        </p:txBody>
      </p:sp>
      <p:grpSp>
        <p:nvGrpSpPr>
          <p:cNvPr id="748" name="Google Shape;748;p61"/>
          <p:cNvGrpSpPr/>
          <p:nvPr/>
        </p:nvGrpSpPr>
        <p:grpSpPr>
          <a:xfrm>
            <a:off x="5470010" y="1654739"/>
            <a:ext cx="1251984" cy="358200"/>
            <a:chOff x="5470062" y="1167647"/>
            <a:chExt cx="1251984" cy="358200"/>
          </a:xfrm>
        </p:grpSpPr>
        <p:sp>
          <p:nvSpPr>
            <p:cNvPr id="749" name="Google Shape;749;p6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0" name="Google Shape;750;p6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1" name="Google Shape;751;p6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52" name="Google Shape;752;p61"/>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753" name="Google Shape;753;p61"/>
          <p:cNvSpPr/>
          <p:nvPr/>
        </p:nvSpPr>
        <p:spPr>
          <a:xfrm>
            <a:off x="893700" y="281842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61"/>
          <p:cNvSpPr/>
          <p:nvPr/>
        </p:nvSpPr>
        <p:spPr>
          <a:xfrm>
            <a:off x="4846625" y="443592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61"/>
          <p:cNvSpPr/>
          <p:nvPr/>
        </p:nvSpPr>
        <p:spPr>
          <a:xfrm>
            <a:off x="4846625" y="281842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61"/>
          <p:cNvSpPr/>
          <p:nvPr/>
        </p:nvSpPr>
        <p:spPr>
          <a:xfrm>
            <a:off x="8799000" y="281842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Philosopher"/>
              <a:ea typeface="Philosopher"/>
              <a:cs typeface="Philosopher"/>
              <a:sym typeface="Philosopher"/>
            </a:endParaRPr>
          </a:p>
        </p:txBody>
      </p:sp>
      <p:sp>
        <p:nvSpPr>
          <p:cNvPr id="757" name="Google Shape;757;p61"/>
          <p:cNvSpPr/>
          <p:nvPr/>
        </p:nvSpPr>
        <p:spPr>
          <a:xfrm>
            <a:off x="893700" y="362717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61"/>
          <p:cNvSpPr/>
          <p:nvPr/>
        </p:nvSpPr>
        <p:spPr>
          <a:xfrm>
            <a:off x="893700" y="443592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61"/>
          <p:cNvSpPr/>
          <p:nvPr/>
        </p:nvSpPr>
        <p:spPr>
          <a:xfrm>
            <a:off x="8799000" y="362717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Philosopher"/>
              <a:ea typeface="Philosopher"/>
              <a:cs typeface="Philosopher"/>
              <a:sym typeface="Philosopher"/>
            </a:endParaRPr>
          </a:p>
        </p:txBody>
      </p:sp>
      <p:sp>
        <p:nvSpPr>
          <p:cNvPr id="760" name="Google Shape;760;p61"/>
          <p:cNvSpPr/>
          <p:nvPr/>
        </p:nvSpPr>
        <p:spPr>
          <a:xfrm>
            <a:off x="4846625" y="362717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61"/>
          <p:cNvSpPr txBox="1"/>
          <p:nvPr/>
        </p:nvSpPr>
        <p:spPr>
          <a:xfrm>
            <a:off x="1185888" y="2726775"/>
            <a:ext cx="3221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Personnalisation ;</a:t>
            </a:r>
            <a:endParaRPr sz="2200">
              <a:latin typeface="Philosopher"/>
              <a:ea typeface="Philosopher"/>
              <a:cs typeface="Philosopher"/>
              <a:sym typeface="Philosopher"/>
            </a:endParaRPr>
          </a:p>
        </p:txBody>
      </p:sp>
      <p:sp>
        <p:nvSpPr>
          <p:cNvPr id="762" name="Google Shape;762;p61"/>
          <p:cNvSpPr txBox="1"/>
          <p:nvPr/>
        </p:nvSpPr>
        <p:spPr>
          <a:xfrm>
            <a:off x="1145088" y="3535525"/>
            <a:ext cx="3221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Renforcement positif ;</a:t>
            </a:r>
            <a:endParaRPr sz="2200">
              <a:solidFill>
                <a:schemeClr val="dk1"/>
              </a:solidFill>
              <a:latin typeface="Philosopher"/>
              <a:ea typeface="Philosopher"/>
              <a:cs typeface="Philosopher"/>
              <a:sym typeface="Philosopher"/>
            </a:endParaRPr>
          </a:p>
        </p:txBody>
      </p:sp>
      <p:sp>
        <p:nvSpPr>
          <p:cNvPr id="763" name="Google Shape;763;p61"/>
          <p:cNvSpPr txBox="1"/>
          <p:nvPr/>
        </p:nvSpPr>
        <p:spPr>
          <a:xfrm>
            <a:off x="1145102" y="4344275"/>
            <a:ext cx="37767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Spécificité ;</a:t>
            </a:r>
            <a:endParaRPr sz="2200">
              <a:solidFill>
                <a:schemeClr val="dk1"/>
              </a:solidFill>
              <a:latin typeface="Philosopher"/>
              <a:ea typeface="Philosopher"/>
              <a:cs typeface="Philosopher"/>
              <a:sym typeface="Philosopher"/>
            </a:endParaRPr>
          </a:p>
        </p:txBody>
      </p:sp>
      <p:sp>
        <p:nvSpPr>
          <p:cNvPr id="764" name="Google Shape;764;p61"/>
          <p:cNvSpPr txBox="1"/>
          <p:nvPr/>
        </p:nvSpPr>
        <p:spPr>
          <a:xfrm>
            <a:off x="5098026" y="2726775"/>
            <a:ext cx="35724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Critique constructive ;</a:t>
            </a:r>
            <a:endParaRPr sz="2200">
              <a:solidFill>
                <a:schemeClr val="dk1"/>
              </a:solidFill>
              <a:latin typeface="Philosopher"/>
              <a:ea typeface="Philosopher"/>
              <a:cs typeface="Philosopher"/>
              <a:sym typeface="Philosopher"/>
            </a:endParaRPr>
          </a:p>
        </p:txBody>
      </p:sp>
      <p:sp>
        <p:nvSpPr>
          <p:cNvPr id="765" name="Google Shape;765;p61"/>
          <p:cNvSpPr txBox="1"/>
          <p:nvPr/>
        </p:nvSpPr>
        <p:spPr>
          <a:xfrm>
            <a:off x="5098026" y="3535525"/>
            <a:ext cx="35724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Clarté et simplicité ;</a:t>
            </a:r>
            <a:endParaRPr sz="2200">
              <a:solidFill>
                <a:schemeClr val="dk1"/>
              </a:solidFill>
              <a:latin typeface="Philosopher"/>
              <a:ea typeface="Philosopher"/>
              <a:cs typeface="Philosopher"/>
              <a:sym typeface="Philosopher"/>
            </a:endParaRPr>
          </a:p>
        </p:txBody>
      </p:sp>
      <p:sp>
        <p:nvSpPr>
          <p:cNvPr id="766" name="Google Shape;766;p61"/>
          <p:cNvSpPr txBox="1"/>
          <p:nvPr/>
        </p:nvSpPr>
        <p:spPr>
          <a:xfrm>
            <a:off x="5098026" y="4344275"/>
            <a:ext cx="35724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Encouragement ;</a:t>
            </a:r>
            <a:endParaRPr sz="2200">
              <a:solidFill>
                <a:schemeClr val="dk1"/>
              </a:solidFill>
              <a:latin typeface="Philosopher"/>
              <a:ea typeface="Philosopher"/>
              <a:cs typeface="Philosopher"/>
              <a:sym typeface="Philosopher"/>
            </a:endParaRPr>
          </a:p>
        </p:txBody>
      </p:sp>
      <p:sp>
        <p:nvSpPr>
          <p:cNvPr id="767" name="Google Shape;767;p61"/>
          <p:cNvSpPr txBox="1"/>
          <p:nvPr/>
        </p:nvSpPr>
        <p:spPr>
          <a:xfrm>
            <a:off x="9050401" y="2726775"/>
            <a:ext cx="19314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Engagement ;</a:t>
            </a:r>
            <a:endParaRPr sz="2200">
              <a:solidFill>
                <a:schemeClr val="dk1"/>
              </a:solidFill>
              <a:latin typeface="Philosopher"/>
              <a:ea typeface="Philosopher"/>
              <a:cs typeface="Philosopher"/>
              <a:sym typeface="Philosopher"/>
            </a:endParaRPr>
          </a:p>
        </p:txBody>
      </p:sp>
      <p:sp>
        <p:nvSpPr>
          <p:cNvPr id="768" name="Google Shape;768;p61"/>
          <p:cNvSpPr txBox="1"/>
          <p:nvPr/>
        </p:nvSpPr>
        <p:spPr>
          <a:xfrm>
            <a:off x="9050400" y="3535525"/>
            <a:ext cx="2247900" cy="8205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Orienté vers l'avenir.</a:t>
            </a:r>
            <a:endParaRPr sz="2200">
              <a:solidFill>
                <a:schemeClr val="dk1"/>
              </a:solidFill>
              <a:latin typeface="Philosopher"/>
              <a:ea typeface="Philosopher"/>
              <a:cs typeface="Philosopher"/>
              <a:sym typeface="Philosopher"/>
            </a:endParaRPr>
          </a:p>
        </p:txBody>
      </p:sp>
      <p:pic>
        <p:nvPicPr>
          <p:cNvPr id="769" name="Google Shape;769;p61"/>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62"/>
          <p:cNvSpPr/>
          <p:nvPr/>
        </p:nvSpPr>
        <p:spPr>
          <a:xfrm>
            <a:off x="3824064" y="1076946"/>
            <a:ext cx="4543800" cy="4704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775" name="Google Shape;775;p62"/>
          <p:cNvPicPr preferRelativeResize="0"/>
          <p:nvPr>
            <p:ph idx="2" type="pic"/>
          </p:nvPr>
        </p:nvPicPr>
        <p:blipFill rotWithShape="1">
          <a:blip r:embed="rId3">
            <a:alphaModFix/>
          </a:blip>
          <a:srcRect b="0" l="14655" r="14648" t="0"/>
          <a:stretch/>
        </p:blipFill>
        <p:spPr>
          <a:xfrm>
            <a:off x="5068883" y="2238750"/>
            <a:ext cx="2054228" cy="2054224"/>
          </a:xfrm>
          <a:prstGeom prst="rect">
            <a:avLst/>
          </a:prstGeom>
          <a:noFill/>
          <a:ln>
            <a:noFill/>
          </a:ln>
        </p:spPr>
      </p:pic>
      <p:sp>
        <p:nvSpPr>
          <p:cNvPr id="776" name="Google Shape;776;p62"/>
          <p:cNvSpPr txBox="1"/>
          <p:nvPr/>
        </p:nvSpPr>
        <p:spPr>
          <a:xfrm>
            <a:off x="5450555" y="1678900"/>
            <a:ext cx="1290900" cy="36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600"/>
              </a:spcAft>
              <a:buClr>
                <a:schemeClr val="dk1"/>
              </a:buClr>
              <a:buSzPts val="1100"/>
              <a:buFont typeface="Arial"/>
              <a:buNone/>
            </a:pPr>
            <a:r>
              <a:rPr b="1" lang="cs-CZ" sz="1800">
                <a:solidFill>
                  <a:schemeClr val="dk1"/>
                </a:solidFill>
                <a:latin typeface="Philosopher"/>
                <a:ea typeface="Philosopher"/>
                <a:cs typeface="Philosopher"/>
                <a:sym typeface="Philosopher"/>
              </a:rPr>
              <a:t>Session 6</a:t>
            </a:r>
            <a:endParaRPr b="1" sz="1800">
              <a:solidFill>
                <a:schemeClr val="dk1"/>
              </a:solidFill>
              <a:latin typeface="Philosopher"/>
              <a:ea typeface="Philosopher"/>
              <a:cs typeface="Philosopher"/>
              <a:sym typeface="Philosopher"/>
            </a:endParaRPr>
          </a:p>
        </p:txBody>
      </p:sp>
      <p:sp>
        <p:nvSpPr>
          <p:cNvPr id="777" name="Google Shape;777;p62"/>
          <p:cNvSpPr txBox="1"/>
          <p:nvPr/>
        </p:nvSpPr>
        <p:spPr>
          <a:xfrm>
            <a:off x="3824077" y="4635633"/>
            <a:ext cx="45438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Adapter les stratégies d'engagement</a:t>
            </a:r>
            <a:endParaRPr b="0" i="0" sz="2000" u="none" cap="none" strike="noStrike">
              <a:solidFill>
                <a:schemeClr val="dk1"/>
              </a:solidFill>
              <a:latin typeface="Roboto"/>
              <a:ea typeface="Roboto"/>
              <a:cs typeface="Roboto"/>
              <a:sym typeface="Roboto"/>
            </a:endParaRPr>
          </a:p>
        </p:txBody>
      </p:sp>
      <p:pic>
        <p:nvPicPr>
          <p:cNvPr id="778" name="Google Shape;778;p62"/>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63"/>
          <p:cNvSpPr txBox="1"/>
          <p:nvPr/>
        </p:nvSpPr>
        <p:spPr>
          <a:xfrm>
            <a:off x="3897906" y="581289"/>
            <a:ext cx="43962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Récapitulation de la session précédente</a:t>
            </a:r>
            <a:endParaRPr b="1" i="0" sz="2800" u="none" cap="none" strike="noStrike">
              <a:solidFill>
                <a:schemeClr val="dk1"/>
              </a:solidFill>
              <a:latin typeface="Philosopher"/>
              <a:ea typeface="Philosopher"/>
              <a:cs typeface="Philosopher"/>
              <a:sym typeface="Philosopher"/>
            </a:endParaRPr>
          </a:p>
        </p:txBody>
      </p:sp>
      <p:grpSp>
        <p:nvGrpSpPr>
          <p:cNvPr id="784" name="Google Shape;784;p63"/>
          <p:cNvGrpSpPr/>
          <p:nvPr/>
        </p:nvGrpSpPr>
        <p:grpSpPr>
          <a:xfrm>
            <a:off x="5470087" y="1338322"/>
            <a:ext cx="1251984" cy="358200"/>
            <a:chOff x="5470062" y="1167647"/>
            <a:chExt cx="1251984" cy="358200"/>
          </a:xfrm>
        </p:grpSpPr>
        <p:sp>
          <p:nvSpPr>
            <p:cNvPr id="785" name="Google Shape;785;p6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6" name="Google Shape;786;p6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7" name="Google Shape;787;p6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88" name="Google Shape;788;p63"/>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789" name="Google Shape;789;p63"/>
          <p:cNvSpPr txBox="1"/>
          <p:nvPr/>
        </p:nvSpPr>
        <p:spPr>
          <a:xfrm>
            <a:off x="2364450" y="2159663"/>
            <a:ext cx="6059700" cy="1463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cs-CZ" sz="2700">
                <a:latin typeface="Philosopher"/>
                <a:ea typeface="Philosopher"/>
                <a:cs typeface="Philosopher"/>
                <a:sym typeface="Philosopher"/>
              </a:rPr>
              <a:t>L'importance de l'évaluation et du retour d'information pour stimuler l'engagement ;</a:t>
            </a:r>
            <a:endParaRPr sz="2700">
              <a:latin typeface="Philosopher"/>
              <a:ea typeface="Philosopher"/>
              <a:cs typeface="Philosopher"/>
              <a:sym typeface="Philosopher"/>
            </a:endParaRPr>
          </a:p>
        </p:txBody>
      </p:sp>
      <p:sp>
        <p:nvSpPr>
          <p:cNvPr id="790" name="Google Shape;790;p63"/>
          <p:cNvSpPr txBox="1"/>
          <p:nvPr/>
        </p:nvSpPr>
        <p:spPr>
          <a:xfrm>
            <a:off x="6186575" y="3801225"/>
            <a:ext cx="4975500" cy="155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cs-CZ" sz="2700">
                <a:solidFill>
                  <a:schemeClr val="dk1"/>
                </a:solidFill>
                <a:latin typeface="Philosopher"/>
                <a:ea typeface="Philosopher"/>
                <a:cs typeface="Philosopher"/>
                <a:sym typeface="Philosopher"/>
              </a:rPr>
              <a:t>L'importance du retour d'information dans l'amélioration de la motivation de l'apprenant.</a:t>
            </a:r>
            <a:endParaRPr/>
          </a:p>
        </p:txBody>
      </p:sp>
      <p:sp>
        <p:nvSpPr>
          <p:cNvPr id="791" name="Google Shape;791;p63"/>
          <p:cNvSpPr/>
          <p:nvPr/>
        </p:nvSpPr>
        <p:spPr>
          <a:xfrm>
            <a:off x="1206053" y="2426166"/>
            <a:ext cx="986376" cy="986376"/>
          </a:xfrm>
          <a:custGeom>
            <a:rect b="b" l="l" r="r" t="t"/>
            <a:pathLst>
              <a:path extrusionOk="0" h="779744" w="779744">
                <a:moveTo>
                  <a:pt x="0" y="0"/>
                </a:moveTo>
                <a:lnTo>
                  <a:pt x="779744" y="0"/>
                </a:lnTo>
                <a:lnTo>
                  <a:pt x="779744" y="779745"/>
                </a:lnTo>
                <a:lnTo>
                  <a:pt x="0" y="779745"/>
                </a:lnTo>
                <a:lnTo>
                  <a:pt x="0" y="0"/>
                </a:lnTo>
                <a:close/>
              </a:path>
            </a:pathLst>
          </a:custGeom>
          <a:blipFill rotWithShape="1">
            <a:blip r:embed="rId4">
              <a:alphaModFix/>
            </a:blip>
            <a:stretch>
              <a:fillRect b="0" l="0" r="0" t="0"/>
            </a:stretch>
          </a:blipFill>
          <a:ln>
            <a:noFill/>
          </a:ln>
        </p:spPr>
      </p:sp>
      <p:sp>
        <p:nvSpPr>
          <p:cNvPr id="792" name="Google Shape;792;p63"/>
          <p:cNvSpPr/>
          <p:nvPr/>
        </p:nvSpPr>
        <p:spPr>
          <a:xfrm>
            <a:off x="4799699" y="4086500"/>
            <a:ext cx="1189212" cy="985559"/>
          </a:xfrm>
          <a:custGeom>
            <a:rect b="b" l="l" r="r" t="t"/>
            <a:pathLst>
              <a:path extrusionOk="0" h="782190" w="943819">
                <a:moveTo>
                  <a:pt x="0" y="0"/>
                </a:moveTo>
                <a:lnTo>
                  <a:pt x="943819" y="0"/>
                </a:lnTo>
                <a:lnTo>
                  <a:pt x="943819" y="782190"/>
                </a:lnTo>
                <a:lnTo>
                  <a:pt x="0" y="782190"/>
                </a:lnTo>
                <a:lnTo>
                  <a:pt x="0" y="0"/>
                </a:lnTo>
                <a:close/>
              </a:path>
            </a:pathLst>
          </a:custGeom>
          <a:blipFill rotWithShape="1">
            <a:blip r:embed="rId5">
              <a:alphaModFix/>
            </a:blip>
            <a:stretch>
              <a:fillRect b="0" l="0" r="0" t="0"/>
            </a:stretch>
          </a:blipFill>
          <a:ln>
            <a:noFill/>
          </a:ln>
        </p:spPr>
      </p:sp>
      <p:pic>
        <p:nvPicPr>
          <p:cNvPr id="793" name="Google Shape;793;p63"/>
          <p:cNvPicPr preferRelativeResize="0"/>
          <p:nvPr/>
        </p:nvPicPr>
        <p:blipFill>
          <a:blip r:embed="rId6">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64"/>
          <p:cNvSpPr/>
          <p:nvPr/>
        </p:nvSpPr>
        <p:spPr>
          <a:xfrm>
            <a:off x="-7625" y="0"/>
            <a:ext cx="12207240" cy="6866573"/>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69" l="0" r="0" t="-9269"/>
            </a:stretch>
          </a:blipFill>
          <a:ln>
            <a:noFill/>
          </a:ln>
        </p:spPr>
      </p:sp>
      <p:sp>
        <p:nvSpPr>
          <p:cNvPr id="799" name="Google Shape;799;p64"/>
          <p:cNvSpPr/>
          <p:nvPr/>
        </p:nvSpPr>
        <p:spPr>
          <a:xfrm>
            <a:off x="0" y="2199600"/>
            <a:ext cx="12192000" cy="2458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0" name="Google Shape;800;p64"/>
          <p:cNvSpPr txBox="1"/>
          <p:nvPr/>
        </p:nvSpPr>
        <p:spPr>
          <a:xfrm>
            <a:off x="1972800" y="714875"/>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3000">
                <a:solidFill>
                  <a:schemeClr val="dk1"/>
                </a:solidFill>
                <a:highlight>
                  <a:schemeClr val="accent1"/>
                </a:highlight>
                <a:latin typeface="Philosopher"/>
                <a:ea typeface="Philosopher"/>
                <a:cs typeface="Philosopher"/>
                <a:sym typeface="Philosopher"/>
              </a:rPr>
              <a:t>Stratégies de personnalisation et adaptation</a:t>
            </a:r>
            <a:endParaRPr b="1" i="0" sz="3000" u="none" cap="none" strike="noStrike">
              <a:solidFill>
                <a:schemeClr val="dk1"/>
              </a:solidFill>
              <a:highlight>
                <a:schemeClr val="accent1"/>
              </a:highlight>
              <a:latin typeface="Philosopher"/>
              <a:ea typeface="Philosopher"/>
              <a:cs typeface="Philosopher"/>
              <a:sym typeface="Philosopher"/>
            </a:endParaRPr>
          </a:p>
        </p:txBody>
      </p:sp>
      <p:pic>
        <p:nvPicPr>
          <p:cNvPr descr="A picture containing icon&#10;&#10;Description automatically generated" id="801" name="Google Shape;801;p64"/>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802" name="Google Shape;802;p64"/>
          <p:cNvSpPr txBox="1"/>
          <p:nvPr/>
        </p:nvSpPr>
        <p:spPr>
          <a:xfrm>
            <a:off x="731700" y="2449875"/>
            <a:ext cx="10728600" cy="1736100"/>
          </a:xfrm>
          <a:prstGeom prst="rect">
            <a:avLst/>
          </a:prstGeom>
          <a:noFill/>
          <a:ln>
            <a:noFill/>
          </a:ln>
        </p:spPr>
        <p:txBody>
          <a:bodyPr anchorCtr="0" anchor="t" bIns="45700" lIns="91425" spcFirstLastPara="1" rIns="91425" wrap="square" tIns="45700">
            <a:spAutoFit/>
          </a:bodyPr>
          <a:lstStyle/>
          <a:p>
            <a:pPr indent="0" lvl="0" marL="457200" rtl="0" algn="ctr">
              <a:lnSpc>
                <a:spcPct val="115000"/>
              </a:lnSpc>
              <a:spcBef>
                <a:spcPts val="1500"/>
              </a:spcBef>
              <a:spcAft>
                <a:spcPts val="1000"/>
              </a:spcAft>
              <a:buNone/>
            </a:pPr>
            <a:r>
              <a:rPr b="1" i="1" lang="cs-CZ" sz="2400">
                <a:solidFill>
                  <a:schemeClr val="dk1"/>
                </a:solidFill>
                <a:latin typeface="Philosopher"/>
                <a:ea typeface="Philosopher"/>
                <a:cs typeface="Philosopher"/>
                <a:sym typeface="Philosopher"/>
              </a:rPr>
              <a:t>La personnalisation des stratégies d'engagement est essentielle pour répondre aux divers besoins, préférences et styles d'apprentissage de vos apprenants. Voici quelques stratégies et techniques efficaces pour adapter les approches d'engagement :</a:t>
            </a:r>
            <a:endParaRPr i="1" sz="2400">
              <a:solidFill>
                <a:schemeClr val="dk1"/>
              </a:solidFill>
              <a:latin typeface="Philosopher"/>
              <a:ea typeface="Philosopher"/>
              <a:cs typeface="Philosopher"/>
              <a:sym typeface="Philosopher"/>
            </a:endParaRPr>
          </a:p>
        </p:txBody>
      </p:sp>
      <p:pic>
        <p:nvPicPr>
          <p:cNvPr id="803" name="Google Shape;803;p64"/>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id="808" name="Google Shape;808;p65"/>
          <p:cNvPicPr preferRelativeResize="0"/>
          <p:nvPr/>
        </p:nvPicPr>
        <p:blipFill>
          <a:blip r:embed="rId3">
            <a:alphaModFix/>
          </a:blip>
          <a:stretch>
            <a:fillRect/>
          </a:stretch>
        </p:blipFill>
        <p:spPr>
          <a:xfrm>
            <a:off x="-474426" y="1173701"/>
            <a:ext cx="6391274" cy="4793450"/>
          </a:xfrm>
          <a:prstGeom prst="rect">
            <a:avLst/>
          </a:prstGeom>
          <a:noFill/>
          <a:ln>
            <a:noFill/>
          </a:ln>
        </p:spPr>
      </p:pic>
      <p:sp>
        <p:nvSpPr>
          <p:cNvPr id="809" name="Google Shape;809;p65"/>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Stratégies de personnalisation et adaptation</a:t>
            </a:r>
            <a:endParaRPr b="1" i="0" sz="2700" u="none" cap="none" strike="noStrike">
              <a:solidFill>
                <a:schemeClr val="dk1"/>
              </a:solidFill>
              <a:latin typeface="Philosopher"/>
              <a:ea typeface="Philosopher"/>
              <a:cs typeface="Philosopher"/>
              <a:sym typeface="Philosopher"/>
            </a:endParaRPr>
          </a:p>
        </p:txBody>
      </p:sp>
      <p:grpSp>
        <p:nvGrpSpPr>
          <p:cNvPr id="810" name="Google Shape;810;p65"/>
          <p:cNvGrpSpPr/>
          <p:nvPr/>
        </p:nvGrpSpPr>
        <p:grpSpPr>
          <a:xfrm>
            <a:off x="5470010" y="950514"/>
            <a:ext cx="1251984" cy="358200"/>
            <a:chOff x="5470062" y="1167647"/>
            <a:chExt cx="1251984" cy="358200"/>
          </a:xfrm>
        </p:grpSpPr>
        <p:sp>
          <p:nvSpPr>
            <p:cNvPr id="811" name="Google Shape;811;p6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2" name="Google Shape;812;p6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3" name="Google Shape;813;p6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14" name="Google Shape;814;p65"/>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815" name="Google Shape;815;p65"/>
          <p:cNvSpPr txBox="1"/>
          <p:nvPr/>
        </p:nvSpPr>
        <p:spPr>
          <a:xfrm>
            <a:off x="5470000" y="1978200"/>
            <a:ext cx="6206100" cy="5037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Clr>
                <a:schemeClr val="dk1"/>
              </a:buClr>
              <a:buSzPts val="1100"/>
              <a:buFont typeface="Arial"/>
              <a:buNone/>
            </a:pPr>
            <a:r>
              <a:rPr b="1" lang="cs-CZ" sz="2500">
                <a:solidFill>
                  <a:schemeClr val="accent2"/>
                </a:solidFill>
                <a:latin typeface="Philosopher"/>
                <a:ea typeface="Philosopher"/>
                <a:cs typeface="Philosopher"/>
                <a:sym typeface="Philosopher"/>
              </a:rPr>
              <a:t>1. Styles d'apprentissage :</a:t>
            </a:r>
            <a:endParaRPr b="1" sz="2500">
              <a:solidFill>
                <a:schemeClr val="accent2"/>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500">
                <a:solidFill>
                  <a:schemeClr val="dk1"/>
                </a:solidFill>
                <a:latin typeface="Philosopher"/>
                <a:ea typeface="Philosopher"/>
                <a:cs typeface="Philosopher"/>
                <a:sym typeface="Philosopher"/>
              </a:rPr>
              <a:t>Stratégie : </a:t>
            </a:r>
            <a:r>
              <a:rPr lang="cs-CZ" sz="2500">
                <a:solidFill>
                  <a:schemeClr val="dk1"/>
                </a:solidFill>
                <a:latin typeface="Philosopher"/>
                <a:ea typeface="Philosopher"/>
                <a:cs typeface="Philosopher"/>
                <a:sym typeface="Philosopher"/>
              </a:rPr>
              <a:t>Identifier les différents styles d'apprentissage (visuel, auditif, kinesthésique) et adapter les activités d'engagement en conséquence.</a:t>
            </a:r>
            <a:endParaRPr sz="25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i="1" lang="cs-CZ" sz="2500">
                <a:solidFill>
                  <a:schemeClr val="dk1"/>
                </a:solidFill>
                <a:latin typeface="Philosopher"/>
                <a:ea typeface="Philosopher"/>
                <a:cs typeface="Philosopher"/>
                <a:sym typeface="Philosopher"/>
              </a:rPr>
              <a:t>Techniques : </a:t>
            </a:r>
            <a:r>
              <a:rPr lang="cs-CZ" sz="2500">
                <a:solidFill>
                  <a:schemeClr val="dk1"/>
                </a:solidFill>
                <a:latin typeface="Philosopher"/>
                <a:ea typeface="Philosopher"/>
                <a:cs typeface="Philosopher"/>
                <a:sym typeface="Philosopher"/>
              </a:rPr>
              <a:t>Fournir du matériel visuel, incorporer des éléments audio et inclure des activités pratiques pour répondre aux différentes préférences d'apprentissage.</a:t>
            </a:r>
            <a:endParaRPr sz="25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500">
              <a:solidFill>
                <a:schemeClr val="accent2"/>
              </a:solidFill>
              <a:latin typeface="Philosopher"/>
              <a:ea typeface="Philosopher"/>
              <a:cs typeface="Philosopher"/>
              <a:sym typeface="Philosopher"/>
            </a:endParaRPr>
          </a:p>
        </p:txBody>
      </p:sp>
      <p:pic>
        <p:nvPicPr>
          <p:cNvPr id="816" name="Google Shape;816;p65"/>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id="821" name="Google Shape;821;p66"/>
          <p:cNvPicPr preferRelativeResize="0"/>
          <p:nvPr/>
        </p:nvPicPr>
        <p:blipFill rotWithShape="1">
          <a:blip r:embed="rId3">
            <a:alphaModFix amt="23000"/>
          </a:blip>
          <a:srcRect b="0" l="0" r="0" t="16254"/>
          <a:stretch/>
        </p:blipFill>
        <p:spPr>
          <a:xfrm>
            <a:off x="-25" y="55500"/>
            <a:ext cx="12192000" cy="6802500"/>
          </a:xfrm>
          <a:prstGeom prst="rect">
            <a:avLst/>
          </a:prstGeom>
          <a:noFill/>
          <a:ln>
            <a:noFill/>
          </a:ln>
        </p:spPr>
      </p:pic>
      <p:sp>
        <p:nvSpPr>
          <p:cNvPr id="822" name="Google Shape;822;p66"/>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Stratégies de personnalisation et adaptation</a:t>
            </a:r>
            <a:endParaRPr b="1" i="0" sz="2700" u="none" cap="none" strike="noStrike">
              <a:solidFill>
                <a:schemeClr val="dk1"/>
              </a:solidFill>
              <a:latin typeface="Philosopher"/>
              <a:ea typeface="Philosopher"/>
              <a:cs typeface="Philosopher"/>
              <a:sym typeface="Philosopher"/>
            </a:endParaRPr>
          </a:p>
        </p:txBody>
      </p:sp>
      <p:grpSp>
        <p:nvGrpSpPr>
          <p:cNvPr id="823" name="Google Shape;823;p66"/>
          <p:cNvGrpSpPr/>
          <p:nvPr/>
        </p:nvGrpSpPr>
        <p:grpSpPr>
          <a:xfrm>
            <a:off x="5470010" y="961514"/>
            <a:ext cx="1251984" cy="358200"/>
            <a:chOff x="5470062" y="1167647"/>
            <a:chExt cx="1251984" cy="358200"/>
          </a:xfrm>
        </p:grpSpPr>
        <p:sp>
          <p:nvSpPr>
            <p:cNvPr id="824" name="Google Shape;824;p6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5" name="Google Shape;825;p6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6" name="Google Shape;826;p6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27" name="Google Shape;827;p66"/>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828" name="Google Shape;828;p66"/>
          <p:cNvSpPr txBox="1"/>
          <p:nvPr/>
        </p:nvSpPr>
        <p:spPr>
          <a:xfrm>
            <a:off x="3719225" y="1773550"/>
            <a:ext cx="4753500" cy="4770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1500"/>
              </a:spcAft>
              <a:buNone/>
            </a:pPr>
            <a:r>
              <a:rPr b="1" lang="cs-CZ" sz="2500">
                <a:solidFill>
                  <a:schemeClr val="accent2"/>
                </a:solidFill>
                <a:latin typeface="Philosopher"/>
                <a:ea typeface="Philosopher"/>
                <a:cs typeface="Philosopher"/>
                <a:sym typeface="Philosopher"/>
              </a:rPr>
              <a:t>2. Des parcours flexibles :</a:t>
            </a:r>
            <a:endParaRPr sz="2200">
              <a:latin typeface="Philosopher"/>
              <a:ea typeface="Philosopher"/>
              <a:cs typeface="Philosopher"/>
              <a:sym typeface="Philosopher"/>
            </a:endParaRPr>
          </a:p>
        </p:txBody>
      </p:sp>
      <p:sp>
        <p:nvSpPr>
          <p:cNvPr id="829" name="Google Shape;829;p66"/>
          <p:cNvSpPr txBox="1"/>
          <p:nvPr/>
        </p:nvSpPr>
        <p:spPr>
          <a:xfrm>
            <a:off x="914125" y="3429000"/>
            <a:ext cx="3884100" cy="363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0"/>
              </a:spcAft>
              <a:buClr>
                <a:schemeClr val="dk1"/>
              </a:buClr>
              <a:buSzPts val="1100"/>
              <a:buFont typeface="Arial"/>
              <a:buNone/>
            </a:pPr>
            <a:r>
              <a:rPr b="1" lang="cs-CZ" sz="2200" u="sng">
                <a:solidFill>
                  <a:schemeClr val="dk1"/>
                </a:solidFill>
                <a:latin typeface="Philosopher"/>
                <a:ea typeface="Philosopher"/>
                <a:cs typeface="Philosopher"/>
                <a:sym typeface="Philosopher"/>
              </a:rPr>
              <a:t>Stratégie </a:t>
            </a:r>
            <a:r>
              <a:rPr lang="cs-CZ" sz="2200">
                <a:solidFill>
                  <a:schemeClr val="dk1"/>
                </a:solidFill>
                <a:latin typeface="Philosopher"/>
                <a:ea typeface="Philosopher"/>
                <a:cs typeface="Philosopher"/>
                <a:sym typeface="Philosopher"/>
              </a:rPr>
              <a:t>: Offrir aux apprenants la possibilité de choisir leur parcours d'apprentissage en fonction de leurs intérêts et de leurs points forts.</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t/>
            </a:r>
            <a:endParaRPr b="1" sz="2200" u="sng">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200" u="sng">
              <a:solidFill>
                <a:schemeClr val="dk1"/>
              </a:solidFill>
              <a:latin typeface="Philosopher"/>
              <a:ea typeface="Philosopher"/>
              <a:cs typeface="Philosopher"/>
              <a:sym typeface="Philosopher"/>
            </a:endParaRPr>
          </a:p>
        </p:txBody>
      </p:sp>
      <p:sp>
        <p:nvSpPr>
          <p:cNvPr id="830" name="Google Shape;830;p66"/>
          <p:cNvSpPr txBox="1"/>
          <p:nvPr/>
        </p:nvSpPr>
        <p:spPr>
          <a:xfrm>
            <a:off x="7689750" y="2583150"/>
            <a:ext cx="4034400" cy="208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i="1" lang="cs-CZ" sz="2200">
                <a:solidFill>
                  <a:schemeClr val="dk1"/>
                </a:solidFill>
                <a:latin typeface="Philosopher"/>
                <a:ea typeface="Philosopher"/>
                <a:cs typeface="Philosopher"/>
                <a:sym typeface="Philosopher"/>
              </a:rPr>
              <a:t>Techniques</a:t>
            </a:r>
            <a:r>
              <a:rPr lang="cs-CZ" sz="2200">
                <a:solidFill>
                  <a:schemeClr val="dk1"/>
                </a:solidFill>
                <a:latin typeface="Philosopher"/>
                <a:ea typeface="Philosopher"/>
                <a:cs typeface="Philosopher"/>
                <a:sym typeface="Philosopher"/>
              </a:rPr>
              <a:t> : Proposer une variété de sujets ou permettre aux apprenants de sélectionner des projets en rapport avec leurs passions.</a:t>
            </a:r>
            <a:endParaRPr/>
          </a:p>
        </p:txBody>
      </p:sp>
      <p:pic>
        <p:nvPicPr>
          <p:cNvPr id="831" name="Google Shape;831;p66"/>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id="836" name="Google Shape;836;p67"/>
          <p:cNvPicPr preferRelativeResize="0"/>
          <p:nvPr/>
        </p:nvPicPr>
        <p:blipFill rotWithShape="1">
          <a:blip r:embed="rId3">
            <a:alphaModFix amt="47000"/>
          </a:blip>
          <a:srcRect b="0" l="0" r="0" t="17409"/>
          <a:stretch/>
        </p:blipFill>
        <p:spPr>
          <a:xfrm>
            <a:off x="0" y="0"/>
            <a:ext cx="12192000" cy="6906576"/>
          </a:xfrm>
          <a:prstGeom prst="rect">
            <a:avLst/>
          </a:prstGeom>
          <a:noFill/>
          <a:ln>
            <a:noFill/>
          </a:ln>
        </p:spPr>
      </p:pic>
      <p:sp>
        <p:nvSpPr>
          <p:cNvPr id="837" name="Google Shape;837;p67"/>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Stratégies de personnalisation et adaptation</a:t>
            </a:r>
            <a:endParaRPr b="1" i="0" sz="2700" u="none" cap="none" strike="noStrike">
              <a:solidFill>
                <a:schemeClr val="dk1"/>
              </a:solidFill>
              <a:latin typeface="Philosopher"/>
              <a:ea typeface="Philosopher"/>
              <a:cs typeface="Philosopher"/>
              <a:sym typeface="Philosopher"/>
            </a:endParaRPr>
          </a:p>
        </p:txBody>
      </p:sp>
      <p:grpSp>
        <p:nvGrpSpPr>
          <p:cNvPr id="838" name="Google Shape;838;p67"/>
          <p:cNvGrpSpPr/>
          <p:nvPr/>
        </p:nvGrpSpPr>
        <p:grpSpPr>
          <a:xfrm>
            <a:off x="5470010" y="961514"/>
            <a:ext cx="1251984" cy="358200"/>
            <a:chOff x="5470062" y="1167647"/>
            <a:chExt cx="1251984" cy="358200"/>
          </a:xfrm>
        </p:grpSpPr>
        <p:sp>
          <p:nvSpPr>
            <p:cNvPr id="839" name="Google Shape;839;p6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0" name="Google Shape;840;p6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1" name="Google Shape;841;p6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42" name="Google Shape;842;p67"/>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843" name="Google Shape;843;p67"/>
          <p:cNvSpPr txBox="1"/>
          <p:nvPr/>
        </p:nvSpPr>
        <p:spPr>
          <a:xfrm>
            <a:off x="2031300" y="1849088"/>
            <a:ext cx="8129400" cy="4770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1500"/>
              </a:spcAft>
              <a:buClr>
                <a:schemeClr val="dk1"/>
              </a:buClr>
              <a:buSzPts val="1100"/>
              <a:buFont typeface="Arial"/>
              <a:buNone/>
            </a:pPr>
            <a:r>
              <a:rPr b="1" lang="cs-CZ" sz="2500">
                <a:solidFill>
                  <a:schemeClr val="accent2"/>
                </a:solidFill>
                <a:latin typeface="Philosopher"/>
                <a:ea typeface="Philosopher"/>
                <a:cs typeface="Philosopher"/>
                <a:sym typeface="Philosopher"/>
              </a:rPr>
              <a:t>3. Choix et autonomie :</a:t>
            </a:r>
            <a:endParaRPr sz="2200">
              <a:latin typeface="Philosopher"/>
              <a:ea typeface="Philosopher"/>
              <a:cs typeface="Philosopher"/>
              <a:sym typeface="Philosopher"/>
            </a:endParaRPr>
          </a:p>
        </p:txBody>
      </p:sp>
      <p:sp>
        <p:nvSpPr>
          <p:cNvPr id="844" name="Google Shape;844;p67"/>
          <p:cNvSpPr txBox="1"/>
          <p:nvPr/>
        </p:nvSpPr>
        <p:spPr>
          <a:xfrm>
            <a:off x="7351100" y="2896575"/>
            <a:ext cx="4533600" cy="208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i="1" lang="cs-CZ" sz="2200">
                <a:solidFill>
                  <a:schemeClr val="dk1"/>
                </a:solidFill>
                <a:latin typeface="Philosopher"/>
                <a:ea typeface="Philosopher"/>
                <a:cs typeface="Philosopher"/>
                <a:sym typeface="Philosopher"/>
              </a:rPr>
              <a:t>Techniques </a:t>
            </a:r>
            <a:r>
              <a:rPr lang="cs-CZ" sz="2200">
                <a:solidFill>
                  <a:schemeClr val="dk1"/>
                </a:solidFill>
                <a:latin typeface="Philosopher"/>
                <a:ea typeface="Philosopher"/>
                <a:cs typeface="Philosopher"/>
                <a:sym typeface="Philosopher"/>
              </a:rPr>
              <a:t>: Permettre aux apprenants de choisir parmi plusieurs sujets de projet ou les laisser décider de la manière de démontrer leur compréhension.</a:t>
            </a:r>
            <a:endParaRPr/>
          </a:p>
        </p:txBody>
      </p:sp>
      <p:sp>
        <p:nvSpPr>
          <p:cNvPr id="845" name="Google Shape;845;p67"/>
          <p:cNvSpPr txBox="1"/>
          <p:nvPr/>
        </p:nvSpPr>
        <p:spPr>
          <a:xfrm>
            <a:off x="768600" y="2896575"/>
            <a:ext cx="4126200" cy="208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lang="cs-CZ" sz="2200" u="sng">
                <a:solidFill>
                  <a:schemeClr val="dk1"/>
                </a:solidFill>
                <a:latin typeface="Philosopher"/>
                <a:ea typeface="Philosopher"/>
                <a:cs typeface="Philosopher"/>
                <a:sym typeface="Philosopher"/>
              </a:rPr>
              <a:t>Stratégie</a:t>
            </a:r>
            <a:r>
              <a:rPr lang="cs-CZ" sz="2200">
                <a:solidFill>
                  <a:schemeClr val="dk1"/>
                </a:solidFill>
                <a:latin typeface="Philosopher"/>
                <a:ea typeface="Philosopher"/>
                <a:cs typeface="Philosopher"/>
                <a:sym typeface="Philosopher"/>
              </a:rPr>
              <a:t> : Responsabiliser les apprenants en leur offrant des choix dans les devoirs et les activités, en encourageant un sentiment d'appropriation.</a:t>
            </a:r>
            <a:endParaRPr/>
          </a:p>
        </p:txBody>
      </p:sp>
      <p:pic>
        <p:nvPicPr>
          <p:cNvPr id="846" name="Google Shape;846;p67"/>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id="851" name="Google Shape;851;p68"/>
          <p:cNvPicPr preferRelativeResize="0"/>
          <p:nvPr/>
        </p:nvPicPr>
        <p:blipFill>
          <a:blip r:embed="rId3">
            <a:alphaModFix amt="65000"/>
          </a:blip>
          <a:stretch>
            <a:fillRect/>
          </a:stretch>
        </p:blipFill>
        <p:spPr>
          <a:xfrm>
            <a:off x="5922826" y="2208825"/>
            <a:ext cx="6070925" cy="4040950"/>
          </a:xfrm>
          <a:prstGeom prst="rect">
            <a:avLst/>
          </a:prstGeom>
          <a:noFill/>
          <a:ln>
            <a:noFill/>
          </a:ln>
        </p:spPr>
      </p:pic>
      <p:sp>
        <p:nvSpPr>
          <p:cNvPr id="852" name="Google Shape;852;p68"/>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Stratégies de personnalisation et adaptation</a:t>
            </a:r>
            <a:endParaRPr b="1" i="0" sz="2700" u="none" cap="none" strike="noStrike">
              <a:solidFill>
                <a:schemeClr val="dk1"/>
              </a:solidFill>
              <a:latin typeface="Philosopher"/>
              <a:ea typeface="Philosopher"/>
              <a:cs typeface="Philosopher"/>
              <a:sym typeface="Philosopher"/>
            </a:endParaRPr>
          </a:p>
        </p:txBody>
      </p:sp>
      <p:grpSp>
        <p:nvGrpSpPr>
          <p:cNvPr id="853" name="Google Shape;853;p68"/>
          <p:cNvGrpSpPr/>
          <p:nvPr/>
        </p:nvGrpSpPr>
        <p:grpSpPr>
          <a:xfrm>
            <a:off x="5470010" y="961514"/>
            <a:ext cx="1251984" cy="358200"/>
            <a:chOff x="5470062" y="1167647"/>
            <a:chExt cx="1251984" cy="358200"/>
          </a:xfrm>
        </p:grpSpPr>
        <p:sp>
          <p:nvSpPr>
            <p:cNvPr id="854" name="Google Shape;854;p6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5" name="Google Shape;855;p6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6" name="Google Shape;856;p6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57" name="Google Shape;857;p68"/>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858" name="Google Shape;858;p68"/>
          <p:cNvSpPr txBox="1"/>
          <p:nvPr/>
        </p:nvSpPr>
        <p:spPr>
          <a:xfrm>
            <a:off x="3526650" y="1467200"/>
            <a:ext cx="5138700" cy="4770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1500"/>
              </a:spcAft>
              <a:buClr>
                <a:schemeClr val="dk1"/>
              </a:buClr>
              <a:buSzPts val="1100"/>
              <a:buFont typeface="Arial"/>
              <a:buNone/>
            </a:pPr>
            <a:r>
              <a:rPr b="1" lang="cs-CZ" sz="2500">
                <a:solidFill>
                  <a:schemeClr val="accent2"/>
                </a:solidFill>
                <a:latin typeface="Philosopher"/>
                <a:ea typeface="Philosopher"/>
                <a:cs typeface="Philosopher"/>
                <a:sym typeface="Philosopher"/>
              </a:rPr>
              <a:t>4. Sensibilité culturelle :</a:t>
            </a:r>
            <a:endParaRPr b="1" sz="2000">
              <a:solidFill>
                <a:schemeClr val="accent2"/>
              </a:solidFill>
              <a:latin typeface="Philosopher"/>
              <a:ea typeface="Philosopher"/>
              <a:cs typeface="Philosopher"/>
              <a:sym typeface="Philosopher"/>
            </a:endParaRPr>
          </a:p>
        </p:txBody>
      </p:sp>
      <p:sp>
        <p:nvSpPr>
          <p:cNvPr id="859" name="Google Shape;859;p68"/>
          <p:cNvSpPr txBox="1"/>
          <p:nvPr/>
        </p:nvSpPr>
        <p:spPr>
          <a:xfrm>
            <a:off x="809800" y="2274300"/>
            <a:ext cx="4841400" cy="363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0"/>
              </a:spcAft>
              <a:buClr>
                <a:schemeClr val="dk1"/>
              </a:buClr>
              <a:buSzPts val="1100"/>
              <a:buFont typeface="Arial"/>
              <a:buNone/>
            </a:pPr>
            <a:r>
              <a:rPr b="1" lang="cs-CZ" sz="2200" u="sng">
                <a:solidFill>
                  <a:schemeClr val="dk1"/>
                </a:solidFill>
                <a:latin typeface="Philosopher"/>
                <a:ea typeface="Philosopher"/>
                <a:cs typeface="Philosopher"/>
                <a:sym typeface="Philosopher"/>
              </a:rPr>
              <a:t>Stratégie</a:t>
            </a:r>
            <a:r>
              <a:rPr lang="cs-CZ" sz="2200">
                <a:solidFill>
                  <a:schemeClr val="dk1"/>
                </a:solidFill>
                <a:latin typeface="Philosopher"/>
                <a:ea typeface="Philosopher"/>
                <a:cs typeface="Philosopher"/>
                <a:sym typeface="Philosopher"/>
              </a:rPr>
              <a:t> : Respecter les origines culturelles des apprenants en intégrant diverses perspectives et références.</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i="1" lang="cs-CZ" sz="2200">
                <a:solidFill>
                  <a:schemeClr val="dk1"/>
                </a:solidFill>
                <a:latin typeface="Philosopher"/>
                <a:ea typeface="Philosopher"/>
                <a:cs typeface="Philosopher"/>
                <a:sym typeface="Philosopher"/>
              </a:rPr>
              <a:t>Techniques :</a:t>
            </a:r>
            <a:r>
              <a:rPr lang="cs-CZ" sz="2200">
                <a:solidFill>
                  <a:schemeClr val="dk1"/>
                </a:solidFill>
                <a:latin typeface="Philosopher"/>
                <a:ea typeface="Philosopher"/>
                <a:cs typeface="Philosopher"/>
                <a:sym typeface="Philosopher"/>
              </a:rPr>
              <a:t> Incorporer des exemples, des études de cas et des contenus issus de différentes cultures pour renforcer la pertinence et l'inclusivité.</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200" u="sng">
              <a:solidFill>
                <a:schemeClr val="dk1"/>
              </a:solidFill>
              <a:latin typeface="Philosopher"/>
              <a:ea typeface="Philosopher"/>
              <a:cs typeface="Philosopher"/>
              <a:sym typeface="Philosopher"/>
            </a:endParaRPr>
          </a:p>
        </p:txBody>
      </p:sp>
      <p:pic>
        <p:nvPicPr>
          <p:cNvPr id="860" name="Google Shape;860;p68"/>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69"/>
          <p:cNvPicPr preferRelativeResize="0"/>
          <p:nvPr/>
        </p:nvPicPr>
        <p:blipFill rotWithShape="1">
          <a:blip r:embed="rId3">
            <a:alphaModFix amt="46000"/>
          </a:blip>
          <a:srcRect b="21050" l="0" r="8508" t="10470"/>
          <a:stretch/>
        </p:blipFill>
        <p:spPr>
          <a:xfrm>
            <a:off x="3651475" y="447475"/>
            <a:ext cx="8616875" cy="6449075"/>
          </a:xfrm>
          <a:prstGeom prst="rect">
            <a:avLst/>
          </a:prstGeom>
          <a:noFill/>
          <a:ln>
            <a:noFill/>
          </a:ln>
        </p:spPr>
      </p:pic>
      <p:sp>
        <p:nvSpPr>
          <p:cNvPr id="866" name="Google Shape;866;p69"/>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Stratégies de personnalisation et adaptation</a:t>
            </a:r>
            <a:endParaRPr b="1" i="0" sz="2700" u="none" cap="none" strike="noStrike">
              <a:solidFill>
                <a:schemeClr val="dk1"/>
              </a:solidFill>
              <a:latin typeface="Philosopher"/>
              <a:ea typeface="Philosopher"/>
              <a:cs typeface="Philosopher"/>
              <a:sym typeface="Philosopher"/>
            </a:endParaRPr>
          </a:p>
        </p:txBody>
      </p:sp>
      <p:grpSp>
        <p:nvGrpSpPr>
          <p:cNvPr id="867" name="Google Shape;867;p69"/>
          <p:cNvGrpSpPr/>
          <p:nvPr/>
        </p:nvGrpSpPr>
        <p:grpSpPr>
          <a:xfrm>
            <a:off x="5470010" y="961514"/>
            <a:ext cx="1251984" cy="358200"/>
            <a:chOff x="5470062" y="1167647"/>
            <a:chExt cx="1251984" cy="358200"/>
          </a:xfrm>
        </p:grpSpPr>
        <p:sp>
          <p:nvSpPr>
            <p:cNvPr id="868" name="Google Shape;868;p6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9" name="Google Shape;869;p6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0" name="Google Shape;870;p6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71" name="Google Shape;871;p69"/>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872" name="Google Shape;872;p69"/>
          <p:cNvSpPr txBox="1"/>
          <p:nvPr/>
        </p:nvSpPr>
        <p:spPr>
          <a:xfrm>
            <a:off x="3235050" y="1500225"/>
            <a:ext cx="6547500" cy="4770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1500"/>
              </a:spcAft>
              <a:buClr>
                <a:schemeClr val="dk1"/>
              </a:buClr>
              <a:buSzPts val="1100"/>
              <a:buFont typeface="Arial"/>
              <a:buNone/>
            </a:pPr>
            <a:r>
              <a:rPr b="1" lang="cs-CZ" sz="2500">
                <a:solidFill>
                  <a:schemeClr val="accent2"/>
                </a:solidFill>
                <a:latin typeface="Philosopher"/>
                <a:ea typeface="Philosopher"/>
                <a:cs typeface="Philosopher"/>
                <a:sym typeface="Philosopher"/>
              </a:rPr>
              <a:t>5. Objectifs personnels d'apprentissage :</a:t>
            </a:r>
            <a:endParaRPr b="1" sz="2200">
              <a:solidFill>
                <a:schemeClr val="accent2"/>
              </a:solidFill>
              <a:latin typeface="Philosopher"/>
              <a:ea typeface="Philosopher"/>
              <a:cs typeface="Philosopher"/>
              <a:sym typeface="Philosopher"/>
            </a:endParaRPr>
          </a:p>
        </p:txBody>
      </p:sp>
      <p:sp>
        <p:nvSpPr>
          <p:cNvPr id="873" name="Google Shape;873;p69"/>
          <p:cNvSpPr txBox="1"/>
          <p:nvPr/>
        </p:nvSpPr>
        <p:spPr>
          <a:xfrm>
            <a:off x="505650" y="1977225"/>
            <a:ext cx="4298700" cy="315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0"/>
              </a:spcAft>
              <a:buClr>
                <a:schemeClr val="dk1"/>
              </a:buClr>
              <a:buSzPts val="1100"/>
              <a:buFont typeface="Arial"/>
              <a:buNone/>
            </a:pPr>
            <a:r>
              <a:rPr b="1" lang="cs-CZ" sz="2100" u="sng">
                <a:solidFill>
                  <a:schemeClr val="dk1"/>
                </a:solidFill>
                <a:latin typeface="Philosopher"/>
                <a:ea typeface="Philosopher"/>
                <a:cs typeface="Philosopher"/>
                <a:sym typeface="Philosopher"/>
              </a:rPr>
              <a:t>Stratégie </a:t>
            </a:r>
            <a:r>
              <a:rPr lang="cs-CZ" sz="2100">
                <a:solidFill>
                  <a:schemeClr val="dk1"/>
                </a:solidFill>
                <a:latin typeface="Philosopher"/>
                <a:ea typeface="Philosopher"/>
                <a:cs typeface="Philosopher"/>
                <a:sym typeface="Philosopher"/>
              </a:rPr>
              <a:t>: Encourager les apprenants à définir leurs propres objectifs d'apprentissage, ce qui rend l'expérience d'apprentissage plus significative.</a:t>
            </a:r>
            <a:endParaRPr sz="21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t/>
            </a:r>
            <a:endParaRPr b="1" sz="2200" u="sng">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Clr>
                <a:schemeClr val="dk1"/>
              </a:buClr>
              <a:buSzPts val="1100"/>
              <a:buFont typeface="Arial"/>
              <a:buNone/>
            </a:pPr>
            <a:r>
              <a:t/>
            </a:r>
            <a:endParaRPr b="1" sz="2200" u="sng">
              <a:solidFill>
                <a:schemeClr val="dk1"/>
              </a:solidFill>
              <a:latin typeface="Philosopher"/>
              <a:ea typeface="Philosopher"/>
              <a:cs typeface="Philosopher"/>
              <a:sym typeface="Philosopher"/>
            </a:endParaRPr>
          </a:p>
        </p:txBody>
      </p:sp>
      <p:sp>
        <p:nvSpPr>
          <p:cNvPr id="874" name="Google Shape;874;p69"/>
          <p:cNvSpPr txBox="1"/>
          <p:nvPr/>
        </p:nvSpPr>
        <p:spPr>
          <a:xfrm>
            <a:off x="612900" y="4029925"/>
            <a:ext cx="4512900" cy="199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i="1" lang="cs-CZ" sz="2100">
                <a:solidFill>
                  <a:schemeClr val="dk1"/>
                </a:solidFill>
                <a:latin typeface="Philosopher"/>
                <a:ea typeface="Philosopher"/>
                <a:cs typeface="Philosopher"/>
                <a:sym typeface="Philosopher"/>
              </a:rPr>
              <a:t>Techniques </a:t>
            </a:r>
            <a:r>
              <a:rPr lang="cs-CZ" sz="2100">
                <a:solidFill>
                  <a:schemeClr val="dk1"/>
                </a:solidFill>
                <a:latin typeface="Philosopher"/>
                <a:ea typeface="Philosopher"/>
                <a:cs typeface="Philosopher"/>
                <a:sym typeface="Philosopher"/>
              </a:rPr>
              <a:t>: Demandez aux apprenants de définir ce qu'ils veulent atteindre et comment ils ont l'intention de le faire, en alignant les objectifs sur ceux du cours.</a:t>
            </a:r>
            <a:endParaRPr sz="1300"/>
          </a:p>
        </p:txBody>
      </p:sp>
      <p:pic>
        <p:nvPicPr>
          <p:cNvPr id="875" name="Google Shape;875;p69"/>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70"/>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Stratégies de personnalisation et adaptation</a:t>
            </a:r>
            <a:endParaRPr b="1" i="0" sz="2700" u="none" cap="none" strike="noStrike">
              <a:solidFill>
                <a:schemeClr val="dk1"/>
              </a:solidFill>
              <a:latin typeface="Philosopher"/>
              <a:ea typeface="Philosopher"/>
              <a:cs typeface="Philosopher"/>
              <a:sym typeface="Philosopher"/>
            </a:endParaRPr>
          </a:p>
        </p:txBody>
      </p:sp>
      <p:grpSp>
        <p:nvGrpSpPr>
          <p:cNvPr id="881" name="Google Shape;881;p70"/>
          <p:cNvGrpSpPr/>
          <p:nvPr/>
        </p:nvGrpSpPr>
        <p:grpSpPr>
          <a:xfrm>
            <a:off x="5470010" y="961514"/>
            <a:ext cx="1251984" cy="358200"/>
            <a:chOff x="5470062" y="1167647"/>
            <a:chExt cx="1251984" cy="358200"/>
          </a:xfrm>
        </p:grpSpPr>
        <p:sp>
          <p:nvSpPr>
            <p:cNvPr id="882" name="Google Shape;882;p7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3" name="Google Shape;883;p7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4" name="Google Shape;884;p7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85" name="Google Shape;885;p70"/>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886" name="Google Shape;886;p70"/>
          <p:cNvSpPr txBox="1"/>
          <p:nvPr/>
        </p:nvSpPr>
        <p:spPr>
          <a:xfrm>
            <a:off x="751200" y="1930200"/>
            <a:ext cx="5344800" cy="44706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Clr>
                <a:schemeClr val="dk1"/>
              </a:buClr>
              <a:buSzPts val="1100"/>
              <a:buFont typeface="Arial"/>
              <a:buNone/>
            </a:pPr>
            <a:r>
              <a:rPr b="1" lang="cs-CZ" sz="2500">
                <a:solidFill>
                  <a:schemeClr val="accent2"/>
                </a:solidFill>
                <a:latin typeface="Philosopher"/>
                <a:ea typeface="Philosopher"/>
                <a:cs typeface="Philosopher"/>
                <a:sym typeface="Philosopher"/>
              </a:rPr>
              <a:t>6. Contenu adaptatif :</a:t>
            </a:r>
            <a:endParaRPr b="1" sz="2500">
              <a:solidFill>
                <a:schemeClr val="accent2"/>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100" u="sng">
                <a:solidFill>
                  <a:schemeClr val="dk1"/>
                </a:solidFill>
                <a:latin typeface="Philosopher"/>
                <a:ea typeface="Philosopher"/>
                <a:cs typeface="Philosopher"/>
                <a:sym typeface="Philosopher"/>
              </a:rPr>
              <a:t>Stratégie : </a:t>
            </a:r>
            <a:r>
              <a:rPr lang="cs-CZ" sz="2100">
                <a:solidFill>
                  <a:schemeClr val="dk1"/>
                </a:solidFill>
                <a:latin typeface="Philosopher"/>
                <a:ea typeface="Philosopher"/>
                <a:cs typeface="Philosopher"/>
                <a:sym typeface="Philosopher"/>
              </a:rPr>
              <a:t>Utiliser des plateformes d'apprentissage adaptatif qui ajustent le contenu en fonction des performances et des progrès des apprenants.</a:t>
            </a:r>
            <a:endParaRPr sz="21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i="1" lang="cs-CZ" sz="2100">
                <a:solidFill>
                  <a:schemeClr val="dk1"/>
                </a:solidFill>
                <a:latin typeface="Philosopher"/>
                <a:ea typeface="Philosopher"/>
                <a:cs typeface="Philosopher"/>
                <a:sym typeface="Philosopher"/>
              </a:rPr>
              <a:t>Techniques : </a:t>
            </a:r>
            <a:r>
              <a:rPr lang="cs-CZ" sz="2100">
                <a:solidFill>
                  <a:schemeClr val="dk1"/>
                </a:solidFill>
                <a:latin typeface="Philosopher"/>
                <a:ea typeface="Philosopher"/>
                <a:cs typeface="Philosopher"/>
                <a:sym typeface="Philosopher"/>
              </a:rPr>
              <a:t>Utiliser des plateformes qui analysent les réponses de l'apprenant et adaptent le contenu ultérieur en fonction des difficultés rencontrées.</a:t>
            </a:r>
            <a:endParaRPr sz="21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500">
              <a:solidFill>
                <a:schemeClr val="accent2"/>
              </a:solidFill>
              <a:latin typeface="Philosopher"/>
              <a:ea typeface="Philosopher"/>
              <a:cs typeface="Philosopher"/>
              <a:sym typeface="Philosopher"/>
            </a:endParaRPr>
          </a:p>
        </p:txBody>
      </p:sp>
      <p:pic>
        <p:nvPicPr>
          <p:cNvPr id="887" name="Google Shape;887;p70"/>
          <p:cNvPicPr preferRelativeResize="0"/>
          <p:nvPr/>
        </p:nvPicPr>
        <p:blipFill>
          <a:blip r:embed="rId4">
            <a:alphaModFix amt="32000"/>
          </a:blip>
          <a:stretch>
            <a:fillRect/>
          </a:stretch>
        </p:blipFill>
        <p:spPr>
          <a:xfrm>
            <a:off x="6313865" y="1509450"/>
            <a:ext cx="5344747" cy="4891351"/>
          </a:xfrm>
          <a:prstGeom prst="rect">
            <a:avLst/>
          </a:prstGeom>
          <a:noFill/>
          <a:ln>
            <a:noFill/>
          </a:ln>
        </p:spPr>
      </p:pic>
      <p:pic>
        <p:nvPicPr>
          <p:cNvPr id="888" name="Google Shape;888;p70"/>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erson walking on a beach&#10;&#10;Description automatically generated with medium confidence" id="107" name="Google Shape;107;p17"/>
          <p:cNvPicPr preferRelativeResize="0"/>
          <p:nvPr>
            <p:ph idx="2" type="pic"/>
          </p:nvPr>
        </p:nvPicPr>
        <p:blipFill rotWithShape="1">
          <a:blip r:embed="rId3">
            <a:alphaModFix/>
          </a:blip>
          <a:srcRect b="7813" l="0" r="0" t="7812"/>
          <a:stretch/>
        </p:blipFill>
        <p:spPr>
          <a:xfrm>
            <a:off x="0" y="0"/>
            <a:ext cx="12191999" cy="6858001"/>
          </a:xfrm>
          <a:prstGeom prst="rect">
            <a:avLst/>
          </a:prstGeom>
          <a:noFill/>
          <a:ln>
            <a:noFill/>
          </a:ln>
        </p:spPr>
      </p:pic>
      <p:sp>
        <p:nvSpPr>
          <p:cNvPr id="108" name="Google Shape;108;p17"/>
          <p:cNvSpPr/>
          <p:nvPr/>
        </p:nvSpPr>
        <p:spPr>
          <a:xfrm rot="10800000">
            <a:off x="163050" y="118850"/>
            <a:ext cx="4539900" cy="397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9" name="Google Shape;109;p17"/>
          <p:cNvSpPr txBox="1"/>
          <p:nvPr/>
        </p:nvSpPr>
        <p:spPr>
          <a:xfrm>
            <a:off x="245100" y="563675"/>
            <a:ext cx="4375800" cy="384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CZ" sz="2300">
                <a:solidFill>
                  <a:schemeClr val="dk1"/>
                </a:solidFill>
                <a:latin typeface="Philosopher"/>
                <a:ea typeface="Philosopher"/>
                <a:cs typeface="Philosopher"/>
                <a:sym typeface="Philosopher"/>
              </a:rPr>
              <a:t>L'évolution du rôle des formateurs reflète le passage de la transmission d'informations à l'acquisition de compétences ; </a:t>
            </a:r>
            <a:endParaRPr b="1" sz="23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300">
                <a:solidFill>
                  <a:schemeClr val="dk1"/>
                </a:solidFill>
                <a:latin typeface="Philosopher"/>
                <a:ea typeface="Philosopher"/>
                <a:cs typeface="Philosopher"/>
                <a:sym typeface="Philosopher"/>
              </a:rPr>
              <a:t>Le rôle principal du formateur est désormais d'encourager la pensée critique, la résolution de problèmes et la capacité d'adaptation chez les étudiants.</a:t>
            </a:r>
            <a:endParaRPr b="1" sz="23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b="1" sz="23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t/>
            </a:r>
            <a:endParaRPr b="1" sz="2300">
              <a:solidFill>
                <a:schemeClr val="dk1"/>
              </a:solidFill>
              <a:latin typeface="Philosopher"/>
              <a:ea typeface="Philosopher"/>
              <a:cs typeface="Philosopher"/>
              <a:sym typeface="Philosopher"/>
            </a:endParaRPr>
          </a:p>
        </p:txBody>
      </p:sp>
      <p:sp>
        <p:nvSpPr>
          <p:cNvPr id="110" name="Google Shape;110;p17"/>
          <p:cNvSpPr/>
          <p:nvPr/>
        </p:nvSpPr>
        <p:spPr>
          <a:xfrm rot="10800000">
            <a:off x="7497675" y="3322250"/>
            <a:ext cx="4390200" cy="3207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1" name="Google Shape;111;p17"/>
          <p:cNvSpPr txBox="1"/>
          <p:nvPr/>
        </p:nvSpPr>
        <p:spPr>
          <a:xfrm>
            <a:off x="7674825" y="3322250"/>
            <a:ext cx="4035900" cy="3016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s-CZ" sz="2300">
                <a:solidFill>
                  <a:schemeClr val="dk1"/>
                </a:solidFill>
                <a:latin typeface="Philosopher"/>
                <a:ea typeface="Philosopher"/>
                <a:cs typeface="Philosopher"/>
                <a:sym typeface="Philosopher"/>
              </a:rPr>
              <a:t>Les engagements dans les environnements numériques peuvent aider les formateurs d'adultes à cultiver les compétences nécessaires et à atteindre les adultes qui n'ont pas suffisamment accès au système éducatif.</a:t>
            </a:r>
            <a:endParaRPr sz="2300"/>
          </a:p>
        </p:txBody>
      </p:sp>
      <p:sp>
        <p:nvSpPr>
          <p:cNvPr id="112" name="Google Shape;112;p17"/>
          <p:cNvSpPr/>
          <p:nvPr/>
        </p:nvSpPr>
        <p:spPr>
          <a:xfrm>
            <a:off x="6959025" y="317200"/>
            <a:ext cx="3625500" cy="2365500"/>
          </a:xfrm>
          <a:prstGeom prst="ellipse">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txBox="1"/>
          <p:nvPr/>
        </p:nvSpPr>
        <p:spPr>
          <a:xfrm>
            <a:off x="7238625" y="670075"/>
            <a:ext cx="3066300" cy="22812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b="1" lang="cs-CZ" sz="1800">
                <a:solidFill>
                  <a:schemeClr val="dk1"/>
                </a:solidFill>
                <a:latin typeface="Philosopher"/>
                <a:ea typeface="Philosopher"/>
                <a:cs typeface="Philosopher"/>
                <a:sym typeface="Philosopher"/>
              </a:rPr>
              <a:t>En savoir plus sur les environnements numériques (EN) : </a:t>
            </a:r>
            <a:r>
              <a:rPr b="1" lang="cs-CZ" sz="1800" u="sng">
                <a:solidFill>
                  <a:schemeClr val="hlink"/>
                </a:solidFill>
                <a:latin typeface="Philosopher"/>
                <a:ea typeface="Philosopher"/>
                <a:cs typeface="Philosopher"/>
                <a:sym typeface="Philosopher"/>
                <a:hlinkClick r:id="rId4"/>
              </a:rPr>
              <a:t>https://www.youtube.com/watch?v=-7UI-dTbMr0</a:t>
            </a:r>
            <a:endParaRPr b="1" sz="1800">
              <a:solidFill>
                <a:schemeClr val="dk1"/>
              </a:solidFill>
              <a:latin typeface="Philosopher"/>
              <a:ea typeface="Philosopher"/>
              <a:cs typeface="Philosopher"/>
              <a:sym typeface="Philosopher"/>
            </a:endParaRPr>
          </a:p>
          <a:p>
            <a:pPr indent="0" lvl="0" marL="0" rtl="0" algn="ctr">
              <a:lnSpc>
                <a:spcPct val="115000"/>
              </a:lnSpc>
              <a:spcBef>
                <a:spcPts val="0"/>
              </a:spcBef>
              <a:spcAft>
                <a:spcPts val="0"/>
              </a:spcAft>
              <a:buClr>
                <a:schemeClr val="dk1"/>
              </a:buClr>
              <a:buSzPts val="1100"/>
              <a:buFont typeface="Arial"/>
              <a:buNone/>
            </a:pPr>
            <a:r>
              <a:t/>
            </a:r>
            <a:endParaRPr b="1" sz="1800">
              <a:solidFill>
                <a:schemeClr val="dk1"/>
              </a:solidFill>
              <a:latin typeface="Philosopher"/>
              <a:ea typeface="Philosopher"/>
              <a:cs typeface="Philosopher"/>
              <a:sym typeface="Philosopher"/>
            </a:endParaRPr>
          </a:p>
          <a:p>
            <a:pPr indent="0" lvl="0" marL="0" marR="0" rtl="0" algn="ctr">
              <a:lnSpc>
                <a:spcPct val="115000"/>
              </a:lnSpc>
              <a:spcBef>
                <a:spcPts val="0"/>
              </a:spcBef>
              <a:spcAft>
                <a:spcPts val="0"/>
              </a:spcAft>
              <a:buNone/>
            </a:pPr>
            <a:r>
              <a:t/>
            </a:r>
            <a:endParaRPr b="1" sz="1800">
              <a:solidFill>
                <a:schemeClr val="dk1"/>
              </a:solidFill>
              <a:latin typeface="Philosopher"/>
              <a:ea typeface="Philosopher"/>
              <a:cs typeface="Philosopher"/>
              <a:sym typeface="Philosopher"/>
            </a:endParaRPr>
          </a:p>
        </p:txBody>
      </p:sp>
      <p:pic>
        <p:nvPicPr>
          <p:cNvPr id="114" name="Google Shape;114;p17"/>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id="893" name="Google Shape;893;p71"/>
          <p:cNvPicPr preferRelativeResize="0"/>
          <p:nvPr/>
        </p:nvPicPr>
        <p:blipFill rotWithShape="1">
          <a:blip r:embed="rId3">
            <a:alphaModFix amt="17000"/>
          </a:blip>
          <a:srcRect b="9140" l="0" r="0" t="0"/>
          <a:stretch/>
        </p:blipFill>
        <p:spPr>
          <a:xfrm>
            <a:off x="0" y="-65762"/>
            <a:ext cx="12192000" cy="6923762"/>
          </a:xfrm>
          <a:prstGeom prst="rect">
            <a:avLst/>
          </a:prstGeom>
          <a:noFill/>
          <a:ln>
            <a:noFill/>
          </a:ln>
        </p:spPr>
      </p:pic>
      <p:sp>
        <p:nvSpPr>
          <p:cNvPr id="894" name="Google Shape;894;p71"/>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Stratégies de personnalisation et adaptation</a:t>
            </a:r>
            <a:endParaRPr b="1" i="0" sz="2700" u="none" cap="none" strike="noStrike">
              <a:solidFill>
                <a:schemeClr val="dk1"/>
              </a:solidFill>
              <a:latin typeface="Philosopher"/>
              <a:ea typeface="Philosopher"/>
              <a:cs typeface="Philosopher"/>
              <a:sym typeface="Philosopher"/>
            </a:endParaRPr>
          </a:p>
        </p:txBody>
      </p:sp>
      <p:grpSp>
        <p:nvGrpSpPr>
          <p:cNvPr id="895" name="Google Shape;895;p71"/>
          <p:cNvGrpSpPr/>
          <p:nvPr/>
        </p:nvGrpSpPr>
        <p:grpSpPr>
          <a:xfrm>
            <a:off x="5470010" y="961514"/>
            <a:ext cx="1251984" cy="358200"/>
            <a:chOff x="5470062" y="1167647"/>
            <a:chExt cx="1251984" cy="358200"/>
          </a:xfrm>
        </p:grpSpPr>
        <p:sp>
          <p:nvSpPr>
            <p:cNvPr id="896" name="Google Shape;896;p7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7" name="Google Shape;897;p7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8" name="Google Shape;898;p7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99" name="Google Shape;899;p71"/>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900" name="Google Shape;900;p71"/>
          <p:cNvSpPr txBox="1"/>
          <p:nvPr/>
        </p:nvSpPr>
        <p:spPr>
          <a:xfrm>
            <a:off x="442050" y="1509575"/>
            <a:ext cx="4764600" cy="5079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1500"/>
              </a:spcAft>
              <a:buClr>
                <a:schemeClr val="dk1"/>
              </a:buClr>
              <a:buSzPts val="1100"/>
              <a:buFont typeface="Arial"/>
              <a:buNone/>
            </a:pPr>
            <a:r>
              <a:rPr b="1" lang="cs-CZ" sz="2700">
                <a:solidFill>
                  <a:schemeClr val="accent2"/>
                </a:solidFill>
                <a:latin typeface="Philosopher"/>
                <a:ea typeface="Philosopher"/>
                <a:cs typeface="Philosopher"/>
                <a:sym typeface="Philosopher"/>
              </a:rPr>
              <a:t>7. </a:t>
            </a:r>
            <a:r>
              <a:rPr b="1" lang="cs-CZ" sz="2700">
                <a:solidFill>
                  <a:schemeClr val="accent2"/>
                </a:solidFill>
                <a:latin typeface="Philosopher"/>
                <a:ea typeface="Philosopher"/>
                <a:cs typeface="Philosopher"/>
                <a:sym typeface="Philosopher"/>
              </a:rPr>
              <a:t>Échafaudage :</a:t>
            </a:r>
            <a:endParaRPr b="1" sz="2200">
              <a:solidFill>
                <a:schemeClr val="accent2"/>
              </a:solidFill>
              <a:latin typeface="Philosopher"/>
              <a:ea typeface="Philosopher"/>
              <a:cs typeface="Philosopher"/>
              <a:sym typeface="Philosopher"/>
            </a:endParaRPr>
          </a:p>
        </p:txBody>
      </p:sp>
      <p:sp>
        <p:nvSpPr>
          <p:cNvPr id="901" name="Google Shape;901;p71"/>
          <p:cNvSpPr txBox="1"/>
          <p:nvPr/>
        </p:nvSpPr>
        <p:spPr>
          <a:xfrm>
            <a:off x="3857450" y="4312575"/>
            <a:ext cx="5443800" cy="208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i="1" lang="cs-CZ" sz="2200">
                <a:solidFill>
                  <a:schemeClr val="dk1"/>
                </a:solidFill>
                <a:latin typeface="Philosopher"/>
                <a:ea typeface="Philosopher"/>
                <a:cs typeface="Philosopher"/>
                <a:sym typeface="Philosopher"/>
              </a:rPr>
              <a:t>Techniques</a:t>
            </a:r>
            <a:r>
              <a:rPr lang="cs-CZ" sz="2200">
                <a:solidFill>
                  <a:schemeClr val="dk1"/>
                </a:solidFill>
                <a:latin typeface="Philosopher"/>
                <a:ea typeface="Philosopher"/>
                <a:cs typeface="Philosopher"/>
                <a:sym typeface="Philosopher"/>
              </a:rPr>
              <a:t> : Commencer par des tâches simples et augmenter progressivement la complexité pour permettre aux apprenants d'acquérir des compétences de manière incrémentale.</a:t>
            </a:r>
            <a:endParaRPr sz="2200"/>
          </a:p>
        </p:txBody>
      </p:sp>
      <p:sp>
        <p:nvSpPr>
          <p:cNvPr id="902" name="Google Shape;902;p71"/>
          <p:cNvSpPr txBox="1"/>
          <p:nvPr/>
        </p:nvSpPr>
        <p:spPr>
          <a:xfrm>
            <a:off x="4845675" y="2513875"/>
            <a:ext cx="5028600" cy="169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lang="cs-CZ" sz="2200" u="sng">
                <a:solidFill>
                  <a:schemeClr val="dk1"/>
                </a:solidFill>
                <a:latin typeface="Philosopher"/>
                <a:ea typeface="Philosopher"/>
                <a:cs typeface="Philosopher"/>
                <a:sym typeface="Philosopher"/>
              </a:rPr>
              <a:t>Stratégie </a:t>
            </a:r>
            <a:r>
              <a:rPr lang="cs-CZ" sz="2200">
                <a:solidFill>
                  <a:schemeClr val="dk1"/>
                </a:solidFill>
                <a:latin typeface="Philosopher"/>
                <a:ea typeface="Philosopher"/>
                <a:cs typeface="Philosopher"/>
                <a:sym typeface="Philosopher"/>
              </a:rPr>
              <a:t>: Fournir un soutien structuré qui diminue progressivement au fur et à mesure que les apprenants deviennent plus confiants.</a:t>
            </a:r>
            <a:endParaRPr/>
          </a:p>
        </p:txBody>
      </p:sp>
      <p:pic>
        <p:nvPicPr>
          <p:cNvPr id="903" name="Google Shape;903;p71"/>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pic>
        <p:nvPicPr>
          <p:cNvPr id="908" name="Google Shape;908;p72"/>
          <p:cNvPicPr preferRelativeResize="0"/>
          <p:nvPr/>
        </p:nvPicPr>
        <p:blipFill rotWithShape="1">
          <a:blip r:embed="rId3">
            <a:alphaModFix amt="34000"/>
          </a:blip>
          <a:srcRect b="3235" l="0" r="0" t="12061"/>
          <a:stretch/>
        </p:blipFill>
        <p:spPr>
          <a:xfrm>
            <a:off x="0" y="-15025"/>
            <a:ext cx="12192000" cy="6888075"/>
          </a:xfrm>
          <a:prstGeom prst="rect">
            <a:avLst/>
          </a:prstGeom>
          <a:noFill/>
          <a:ln>
            <a:noFill/>
          </a:ln>
        </p:spPr>
      </p:pic>
      <p:sp>
        <p:nvSpPr>
          <p:cNvPr id="909" name="Google Shape;909;p72"/>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Stratégies de personnalisation et adaptation</a:t>
            </a:r>
            <a:endParaRPr b="1" i="0" sz="2700" u="none" cap="none" strike="noStrike">
              <a:solidFill>
                <a:schemeClr val="dk1"/>
              </a:solidFill>
              <a:latin typeface="Philosopher"/>
              <a:ea typeface="Philosopher"/>
              <a:cs typeface="Philosopher"/>
              <a:sym typeface="Philosopher"/>
            </a:endParaRPr>
          </a:p>
        </p:txBody>
      </p:sp>
      <p:grpSp>
        <p:nvGrpSpPr>
          <p:cNvPr id="910" name="Google Shape;910;p72"/>
          <p:cNvGrpSpPr/>
          <p:nvPr/>
        </p:nvGrpSpPr>
        <p:grpSpPr>
          <a:xfrm>
            <a:off x="5470010" y="961514"/>
            <a:ext cx="1251984" cy="358200"/>
            <a:chOff x="5470062" y="1167647"/>
            <a:chExt cx="1251984" cy="358200"/>
          </a:xfrm>
        </p:grpSpPr>
        <p:sp>
          <p:nvSpPr>
            <p:cNvPr id="911" name="Google Shape;911;p7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2" name="Google Shape;912;p7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3" name="Google Shape;913;p7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14" name="Google Shape;914;p72"/>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915" name="Google Shape;915;p72"/>
          <p:cNvSpPr txBox="1"/>
          <p:nvPr/>
        </p:nvSpPr>
        <p:spPr>
          <a:xfrm>
            <a:off x="3519300" y="1685625"/>
            <a:ext cx="5153400" cy="4926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1500"/>
              </a:spcAft>
              <a:buNone/>
            </a:pPr>
            <a:r>
              <a:rPr b="1" lang="cs-CZ" sz="2600">
                <a:solidFill>
                  <a:schemeClr val="accent2"/>
                </a:solidFill>
                <a:latin typeface="Philosopher"/>
                <a:ea typeface="Philosopher"/>
                <a:cs typeface="Philosopher"/>
                <a:sym typeface="Philosopher"/>
              </a:rPr>
              <a:t>8. Des évaluations variées :</a:t>
            </a:r>
            <a:endParaRPr b="1" sz="2200">
              <a:solidFill>
                <a:schemeClr val="accent2"/>
              </a:solidFill>
              <a:latin typeface="Philosopher"/>
              <a:ea typeface="Philosopher"/>
              <a:cs typeface="Philosopher"/>
              <a:sym typeface="Philosopher"/>
            </a:endParaRPr>
          </a:p>
        </p:txBody>
      </p:sp>
      <p:sp>
        <p:nvSpPr>
          <p:cNvPr id="916" name="Google Shape;916;p72"/>
          <p:cNvSpPr txBox="1"/>
          <p:nvPr/>
        </p:nvSpPr>
        <p:spPr>
          <a:xfrm>
            <a:off x="7832800" y="4374625"/>
            <a:ext cx="3730200" cy="226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i="1" lang="cs-CZ" sz="2000">
                <a:solidFill>
                  <a:schemeClr val="dk1"/>
                </a:solidFill>
                <a:latin typeface="Philosopher"/>
                <a:ea typeface="Philosopher"/>
                <a:cs typeface="Philosopher"/>
                <a:sym typeface="Philosopher"/>
              </a:rPr>
              <a:t>Techniques </a:t>
            </a:r>
            <a:r>
              <a:rPr lang="cs-CZ" sz="2000">
                <a:solidFill>
                  <a:schemeClr val="dk1"/>
                </a:solidFill>
                <a:latin typeface="Philosopher"/>
                <a:ea typeface="Philosopher"/>
                <a:cs typeface="Philosopher"/>
                <a:sym typeface="Philosopher"/>
              </a:rPr>
              <a:t>: Combiner des quiz, des essais, des présentations et des projets pour permettre aux apprenants de démontrer leur compréhension de différentes manières.</a:t>
            </a:r>
            <a:endParaRPr sz="2000"/>
          </a:p>
        </p:txBody>
      </p:sp>
      <p:sp>
        <p:nvSpPr>
          <p:cNvPr id="917" name="Google Shape;917;p72"/>
          <p:cNvSpPr txBox="1"/>
          <p:nvPr/>
        </p:nvSpPr>
        <p:spPr>
          <a:xfrm>
            <a:off x="988650" y="4551625"/>
            <a:ext cx="3818100" cy="155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lang="cs-CZ" sz="2000" u="sng">
                <a:solidFill>
                  <a:schemeClr val="dk1"/>
                </a:solidFill>
                <a:latin typeface="Philosopher"/>
                <a:ea typeface="Philosopher"/>
                <a:cs typeface="Philosopher"/>
                <a:sym typeface="Philosopher"/>
              </a:rPr>
              <a:t>Stratégie </a:t>
            </a:r>
            <a:r>
              <a:rPr lang="cs-CZ" sz="2000">
                <a:solidFill>
                  <a:schemeClr val="dk1"/>
                </a:solidFill>
                <a:latin typeface="Philosopher"/>
                <a:ea typeface="Philosopher"/>
                <a:cs typeface="Philosopher"/>
                <a:sym typeface="Philosopher"/>
              </a:rPr>
              <a:t>: Proposer diverses méthodes d'évaluation qui répondent aux différentes forces d'apprentissage.</a:t>
            </a:r>
            <a:endParaRPr sz="2000"/>
          </a:p>
        </p:txBody>
      </p:sp>
      <p:pic>
        <p:nvPicPr>
          <p:cNvPr id="918" name="Google Shape;918;p72"/>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id="923" name="Google Shape;923;p73"/>
          <p:cNvPicPr preferRelativeResize="0"/>
          <p:nvPr/>
        </p:nvPicPr>
        <p:blipFill rotWithShape="1">
          <a:blip r:embed="rId3">
            <a:alphaModFix/>
          </a:blip>
          <a:srcRect b="3646" l="0" r="0" t="8687"/>
          <a:stretch/>
        </p:blipFill>
        <p:spPr>
          <a:xfrm>
            <a:off x="1368975" y="1332625"/>
            <a:ext cx="9454041" cy="5525525"/>
          </a:xfrm>
          <a:prstGeom prst="rect">
            <a:avLst/>
          </a:prstGeom>
          <a:noFill/>
          <a:ln>
            <a:noFill/>
          </a:ln>
        </p:spPr>
      </p:pic>
      <p:sp>
        <p:nvSpPr>
          <p:cNvPr id="924" name="Google Shape;924;p73"/>
          <p:cNvSpPr txBox="1"/>
          <p:nvPr/>
        </p:nvSpPr>
        <p:spPr>
          <a:xfrm>
            <a:off x="1972800" y="55500"/>
            <a:ext cx="8246400" cy="85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500">
                <a:solidFill>
                  <a:schemeClr val="dk1"/>
                </a:solidFill>
                <a:latin typeface="Philosopher"/>
                <a:ea typeface="Philosopher"/>
                <a:cs typeface="Philosopher"/>
                <a:sym typeface="Philosopher"/>
              </a:rPr>
              <a:t>Stratégies de personnalisation et adaptation</a:t>
            </a:r>
            <a:endParaRPr b="1" i="0" sz="2500" u="none" cap="none" strike="noStrike">
              <a:solidFill>
                <a:schemeClr val="dk1"/>
              </a:solidFill>
              <a:latin typeface="Philosopher"/>
              <a:ea typeface="Philosopher"/>
              <a:cs typeface="Philosopher"/>
              <a:sym typeface="Philosopher"/>
            </a:endParaRPr>
          </a:p>
        </p:txBody>
      </p:sp>
      <p:grpSp>
        <p:nvGrpSpPr>
          <p:cNvPr id="925" name="Google Shape;925;p73"/>
          <p:cNvGrpSpPr/>
          <p:nvPr/>
        </p:nvGrpSpPr>
        <p:grpSpPr>
          <a:xfrm>
            <a:off x="5470010" y="809114"/>
            <a:ext cx="1251984" cy="358200"/>
            <a:chOff x="5470062" y="1167647"/>
            <a:chExt cx="1251984" cy="358200"/>
          </a:xfrm>
        </p:grpSpPr>
        <p:sp>
          <p:nvSpPr>
            <p:cNvPr id="926" name="Google Shape;926;p7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7" name="Google Shape;927;p7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8" name="Google Shape;928;p7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29" name="Google Shape;929;p73"/>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930" name="Google Shape;930;p73"/>
          <p:cNvSpPr txBox="1"/>
          <p:nvPr/>
        </p:nvSpPr>
        <p:spPr>
          <a:xfrm>
            <a:off x="6938975" y="3864538"/>
            <a:ext cx="4907700" cy="8865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1500"/>
              </a:spcAft>
              <a:buClr>
                <a:schemeClr val="dk1"/>
              </a:buClr>
              <a:buSzPts val="1100"/>
              <a:buFont typeface="Arial"/>
              <a:buNone/>
            </a:pPr>
            <a:r>
              <a:rPr b="1" lang="cs-CZ" sz="2400">
                <a:solidFill>
                  <a:schemeClr val="accent2"/>
                </a:solidFill>
                <a:latin typeface="Philosopher"/>
                <a:ea typeface="Philosopher"/>
                <a:cs typeface="Philosopher"/>
                <a:sym typeface="Philosopher"/>
              </a:rPr>
              <a:t>9. Retour d'information personnalisé :</a:t>
            </a:r>
            <a:endParaRPr b="1" sz="2400">
              <a:solidFill>
                <a:schemeClr val="accent2"/>
              </a:solidFill>
              <a:latin typeface="Philosopher"/>
              <a:ea typeface="Philosopher"/>
              <a:cs typeface="Philosopher"/>
              <a:sym typeface="Philosopher"/>
            </a:endParaRPr>
          </a:p>
        </p:txBody>
      </p:sp>
      <p:sp>
        <p:nvSpPr>
          <p:cNvPr id="931" name="Google Shape;931;p73"/>
          <p:cNvSpPr txBox="1"/>
          <p:nvPr/>
        </p:nvSpPr>
        <p:spPr>
          <a:xfrm>
            <a:off x="2063275" y="1717175"/>
            <a:ext cx="3956400" cy="155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i="1" lang="cs-CZ" sz="2000">
                <a:solidFill>
                  <a:schemeClr val="dk1"/>
                </a:solidFill>
                <a:latin typeface="Philosopher"/>
                <a:ea typeface="Philosopher"/>
                <a:cs typeface="Philosopher"/>
                <a:sym typeface="Philosopher"/>
              </a:rPr>
              <a:t>Techniques </a:t>
            </a:r>
            <a:r>
              <a:rPr lang="cs-CZ" sz="2000">
                <a:solidFill>
                  <a:schemeClr val="dk1"/>
                </a:solidFill>
                <a:latin typeface="Philosopher"/>
                <a:ea typeface="Philosopher"/>
                <a:cs typeface="Philosopher"/>
                <a:sym typeface="Philosopher"/>
              </a:rPr>
              <a:t>: Souligner leurs réalisations, relever les défis et suggérer des stratégies d'amélioration.</a:t>
            </a:r>
            <a:endParaRPr sz="2000"/>
          </a:p>
        </p:txBody>
      </p:sp>
      <p:sp>
        <p:nvSpPr>
          <p:cNvPr id="932" name="Google Shape;932;p73"/>
          <p:cNvSpPr txBox="1"/>
          <p:nvPr/>
        </p:nvSpPr>
        <p:spPr>
          <a:xfrm>
            <a:off x="6722000" y="1717175"/>
            <a:ext cx="3757500" cy="173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lang="cs-CZ" sz="1800" u="sng">
                <a:solidFill>
                  <a:schemeClr val="dk1"/>
                </a:solidFill>
                <a:latin typeface="Philosopher"/>
                <a:ea typeface="Philosopher"/>
                <a:cs typeface="Philosopher"/>
                <a:sym typeface="Philosopher"/>
              </a:rPr>
              <a:t>Stratégie</a:t>
            </a:r>
            <a:r>
              <a:rPr lang="cs-CZ" sz="1800">
                <a:solidFill>
                  <a:schemeClr val="dk1"/>
                </a:solidFill>
                <a:latin typeface="Philosopher"/>
                <a:ea typeface="Philosopher"/>
                <a:cs typeface="Philosopher"/>
                <a:sym typeface="Philosopher"/>
              </a:rPr>
              <a:t> : Fournir un retour d'information individualisé qui porte sur les points forts spécifiques des apprenants et sur les domaines dans lesquels ils doivent progresser.</a:t>
            </a:r>
            <a:endParaRPr sz="1800"/>
          </a:p>
        </p:txBody>
      </p:sp>
      <p:pic>
        <p:nvPicPr>
          <p:cNvPr id="933" name="Google Shape;933;p73"/>
          <p:cNvPicPr preferRelativeResize="0"/>
          <p:nvPr/>
        </p:nvPicPr>
        <p:blipFill>
          <a:blip r:embed="rId5">
            <a:alphaModFix/>
          </a:blip>
          <a:stretch>
            <a:fillRect/>
          </a:stretch>
        </p:blipFill>
        <p:spPr>
          <a:xfrm>
            <a:off x="212025" y="6337100"/>
            <a:ext cx="1851249" cy="3887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pic>
        <p:nvPicPr>
          <p:cNvPr id="938" name="Google Shape;938;p74"/>
          <p:cNvPicPr preferRelativeResize="0"/>
          <p:nvPr/>
        </p:nvPicPr>
        <p:blipFill rotWithShape="1">
          <a:blip r:embed="rId3">
            <a:alphaModFix/>
          </a:blip>
          <a:srcRect b="0" l="0" r="0" t="44264"/>
          <a:stretch/>
        </p:blipFill>
        <p:spPr>
          <a:xfrm>
            <a:off x="3398350" y="3836200"/>
            <a:ext cx="8141300" cy="3021800"/>
          </a:xfrm>
          <a:prstGeom prst="rect">
            <a:avLst/>
          </a:prstGeom>
          <a:noFill/>
          <a:ln>
            <a:noFill/>
          </a:ln>
        </p:spPr>
      </p:pic>
      <p:sp>
        <p:nvSpPr>
          <p:cNvPr id="939" name="Google Shape;939;p74"/>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Stratégies de personnalisation et adaptation</a:t>
            </a:r>
            <a:endParaRPr b="1" i="0" sz="2700" u="none" cap="none" strike="noStrike">
              <a:solidFill>
                <a:schemeClr val="dk1"/>
              </a:solidFill>
              <a:latin typeface="Philosopher"/>
              <a:ea typeface="Philosopher"/>
              <a:cs typeface="Philosopher"/>
              <a:sym typeface="Philosopher"/>
            </a:endParaRPr>
          </a:p>
        </p:txBody>
      </p:sp>
      <p:grpSp>
        <p:nvGrpSpPr>
          <p:cNvPr id="940" name="Google Shape;940;p74"/>
          <p:cNvGrpSpPr/>
          <p:nvPr/>
        </p:nvGrpSpPr>
        <p:grpSpPr>
          <a:xfrm>
            <a:off x="5470010" y="961514"/>
            <a:ext cx="1251984" cy="358200"/>
            <a:chOff x="5470062" y="1167647"/>
            <a:chExt cx="1251984" cy="358200"/>
          </a:xfrm>
        </p:grpSpPr>
        <p:sp>
          <p:nvSpPr>
            <p:cNvPr id="941" name="Google Shape;941;p7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2" name="Google Shape;942;p7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3" name="Google Shape;943;p7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44" name="Google Shape;944;p74"/>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945" name="Google Shape;945;p74"/>
          <p:cNvSpPr txBox="1"/>
          <p:nvPr/>
        </p:nvSpPr>
        <p:spPr>
          <a:xfrm>
            <a:off x="1084925" y="1629850"/>
            <a:ext cx="7826100" cy="3444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Clr>
                <a:schemeClr val="dk1"/>
              </a:buClr>
              <a:buSzPts val="1100"/>
              <a:buFont typeface="Arial"/>
              <a:buNone/>
            </a:pPr>
            <a:r>
              <a:rPr b="1" lang="cs-CZ" sz="2500">
                <a:solidFill>
                  <a:schemeClr val="accent2"/>
                </a:solidFill>
                <a:latin typeface="Philosopher"/>
                <a:ea typeface="Philosopher"/>
                <a:cs typeface="Philosopher"/>
                <a:sym typeface="Philosopher"/>
              </a:rPr>
              <a:t>10. Activités centrées sur l'apprenant :</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200" u="sng">
                <a:solidFill>
                  <a:schemeClr val="dk1"/>
                </a:solidFill>
                <a:latin typeface="Philosopher"/>
                <a:ea typeface="Philosopher"/>
                <a:cs typeface="Philosopher"/>
                <a:sym typeface="Philosopher"/>
              </a:rPr>
              <a:t>Stratégie : </a:t>
            </a:r>
            <a:r>
              <a:rPr lang="cs-CZ" sz="2200">
                <a:solidFill>
                  <a:schemeClr val="dk1"/>
                </a:solidFill>
                <a:latin typeface="Philosopher"/>
                <a:ea typeface="Philosopher"/>
                <a:cs typeface="Philosopher"/>
                <a:sym typeface="Philosopher"/>
              </a:rPr>
              <a:t>Concevoir des activités basées sur les intérêts des apprenants, susciter la motivation et l'engagement.</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i="1" lang="cs-CZ" sz="2200">
                <a:solidFill>
                  <a:schemeClr val="dk1"/>
                </a:solidFill>
                <a:latin typeface="Philosopher"/>
                <a:ea typeface="Philosopher"/>
                <a:cs typeface="Philosopher"/>
                <a:sym typeface="Philosopher"/>
              </a:rPr>
              <a:t>Techniques :</a:t>
            </a:r>
            <a:r>
              <a:rPr lang="cs-CZ" sz="2200">
                <a:solidFill>
                  <a:schemeClr val="dk1"/>
                </a:solidFill>
                <a:latin typeface="Philosopher"/>
                <a:ea typeface="Philosopher"/>
                <a:cs typeface="Philosopher"/>
                <a:sym typeface="Philosopher"/>
              </a:rPr>
              <a:t> Incorporer des sujets et des scénarios qui correspondent aux passions des apprenants et aux contextes du monde réel.</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500">
              <a:solidFill>
                <a:schemeClr val="accent2"/>
              </a:solidFill>
              <a:latin typeface="Philosopher"/>
              <a:ea typeface="Philosopher"/>
              <a:cs typeface="Philosopher"/>
              <a:sym typeface="Philosopher"/>
            </a:endParaRPr>
          </a:p>
        </p:txBody>
      </p:sp>
      <p:pic>
        <p:nvPicPr>
          <p:cNvPr id="946" name="Google Shape;946;p74"/>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id="951" name="Google Shape;951;p75"/>
          <p:cNvPicPr preferRelativeResize="0"/>
          <p:nvPr/>
        </p:nvPicPr>
        <p:blipFill>
          <a:blip r:embed="rId3">
            <a:alphaModFix amt="24000"/>
          </a:blip>
          <a:stretch>
            <a:fillRect/>
          </a:stretch>
        </p:blipFill>
        <p:spPr>
          <a:xfrm>
            <a:off x="-44025" y="0"/>
            <a:ext cx="12192000" cy="6857999"/>
          </a:xfrm>
          <a:prstGeom prst="rect">
            <a:avLst/>
          </a:prstGeom>
          <a:noFill/>
          <a:ln>
            <a:noFill/>
          </a:ln>
        </p:spPr>
      </p:pic>
      <p:sp>
        <p:nvSpPr>
          <p:cNvPr id="952" name="Google Shape;952;p75"/>
          <p:cNvSpPr txBox="1"/>
          <p:nvPr/>
        </p:nvSpPr>
        <p:spPr>
          <a:xfrm>
            <a:off x="1972800" y="73963"/>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Stratégies de personnalisation et adaptation</a:t>
            </a:r>
            <a:endParaRPr b="1" i="0" sz="2700" u="none" cap="none" strike="noStrike">
              <a:solidFill>
                <a:schemeClr val="dk1"/>
              </a:solidFill>
              <a:latin typeface="Philosopher"/>
              <a:ea typeface="Philosopher"/>
              <a:cs typeface="Philosopher"/>
              <a:sym typeface="Philosopher"/>
            </a:endParaRPr>
          </a:p>
        </p:txBody>
      </p:sp>
      <p:grpSp>
        <p:nvGrpSpPr>
          <p:cNvPr id="953" name="Google Shape;953;p75"/>
          <p:cNvGrpSpPr/>
          <p:nvPr/>
        </p:nvGrpSpPr>
        <p:grpSpPr>
          <a:xfrm>
            <a:off x="5425985" y="961514"/>
            <a:ext cx="1251984" cy="358200"/>
            <a:chOff x="5470062" y="1167647"/>
            <a:chExt cx="1251984" cy="358200"/>
          </a:xfrm>
        </p:grpSpPr>
        <p:sp>
          <p:nvSpPr>
            <p:cNvPr id="954" name="Google Shape;954;p7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5" name="Google Shape;955;p7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6" name="Google Shape;956;p7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57" name="Google Shape;957;p75"/>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958" name="Google Shape;958;p75"/>
          <p:cNvSpPr txBox="1"/>
          <p:nvPr/>
        </p:nvSpPr>
        <p:spPr>
          <a:xfrm>
            <a:off x="1488000" y="2279875"/>
            <a:ext cx="9216000" cy="36894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Clr>
                <a:schemeClr val="dk1"/>
              </a:buClr>
              <a:buSzPts val="1100"/>
              <a:buFont typeface="Arial"/>
              <a:buNone/>
            </a:pPr>
            <a:r>
              <a:rPr b="1" lang="cs-CZ" sz="2500">
                <a:solidFill>
                  <a:schemeClr val="accent2"/>
                </a:solidFill>
                <a:latin typeface="Philosopher"/>
                <a:ea typeface="Philosopher"/>
                <a:cs typeface="Philosopher"/>
                <a:sym typeface="Philosopher"/>
              </a:rPr>
              <a:t>11. Pertinence dans le monde réel :</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200" u="sng">
                <a:solidFill>
                  <a:schemeClr val="dk1"/>
                </a:solidFill>
                <a:latin typeface="Philosopher"/>
                <a:ea typeface="Philosopher"/>
                <a:cs typeface="Philosopher"/>
                <a:sym typeface="Philosopher"/>
              </a:rPr>
              <a:t>Stratégie : </a:t>
            </a:r>
            <a:r>
              <a:rPr lang="cs-CZ" sz="2200">
                <a:solidFill>
                  <a:schemeClr val="dk1"/>
                </a:solidFill>
                <a:latin typeface="Philosopher"/>
                <a:ea typeface="Philosopher"/>
                <a:cs typeface="Philosopher"/>
                <a:sym typeface="Philosopher"/>
              </a:rPr>
              <a:t>Montrer aux apprenants comment le contenu est applicable dans des situations de la vie réelle.</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i="1" lang="cs-CZ" sz="2200">
                <a:solidFill>
                  <a:schemeClr val="dk1"/>
                </a:solidFill>
                <a:latin typeface="Philosopher"/>
                <a:ea typeface="Philosopher"/>
                <a:cs typeface="Philosopher"/>
                <a:sym typeface="Philosopher"/>
              </a:rPr>
              <a:t>Techniques :</a:t>
            </a:r>
            <a:r>
              <a:rPr lang="cs-CZ" sz="2200">
                <a:solidFill>
                  <a:schemeClr val="dk1"/>
                </a:solidFill>
                <a:latin typeface="Philosopher"/>
                <a:ea typeface="Philosopher"/>
                <a:cs typeface="Philosopher"/>
                <a:sym typeface="Philosopher"/>
              </a:rPr>
              <a:t> Partagez des études de cas, des exemples et des réussites qui démontrent la valeur pratique des concepts enseignés.</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t/>
            </a:r>
            <a:endParaRPr b="1" sz="2500">
              <a:solidFill>
                <a:schemeClr val="accent2"/>
              </a:solidFill>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500">
              <a:solidFill>
                <a:schemeClr val="accent2"/>
              </a:solidFill>
              <a:latin typeface="Philosopher"/>
              <a:ea typeface="Philosopher"/>
              <a:cs typeface="Philosopher"/>
              <a:sym typeface="Philosopher"/>
            </a:endParaRPr>
          </a:p>
        </p:txBody>
      </p:sp>
      <p:pic>
        <p:nvPicPr>
          <p:cNvPr id="959" name="Google Shape;959;p75"/>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76"/>
          <p:cNvSpPr txBox="1"/>
          <p:nvPr/>
        </p:nvSpPr>
        <p:spPr>
          <a:xfrm>
            <a:off x="1479600" y="73963"/>
            <a:ext cx="92328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CZ" sz="2700">
                <a:solidFill>
                  <a:schemeClr val="dk1"/>
                </a:solidFill>
                <a:latin typeface="Philosopher"/>
                <a:ea typeface="Philosopher"/>
                <a:cs typeface="Philosopher"/>
                <a:sym typeface="Philosopher"/>
              </a:rPr>
              <a:t>Activité collaborative :</a:t>
            </a:r>
            <a:endParaRPr b="1" sz="27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700">
                <a:solidFill>
                  <a:schemeClr val="dk1"/>
                </a:solidFill>
                <a:latin typeface="Philosopher"/>
                <a:ea typeface="Philosopher"/>
                <a:cs typeface="Philosopher"/>
                <a:sym typeface="Philosopher"/>
              </a:rPr>
              <a:t>Partager et affiner les plans d'engagement individualisés (I)</a:t>
            </a:r>
            <a:endParaRPr b="1" sz="27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800"/>
              <a:buFont typeface="Philosopher"/>
              <a:buNone/>
            </a:pPr>
            <a:r>
              <a:t/>
            </a:r>
            <a:endParaRPr b="1" sz="2700">
              <a:solidFill>
                <a:schemeClr val="dk1"/>
              </a:solidFill>
              <a:latin typeface="Philosopher"/>
              <a:ea typeface="Philosopher"/>
              <a:cs typeface="Philosopher"/>
              <a:sym typeface="Philosopher"/>
            </a:endParaRPr>
          </a:p>
        </p:txBody>
      </p:sp>
      <p:grpSp>
        <p:nvGrpSpPr>
          <p:cNvPr id="965" name="Google Shape;965;p76"/>
          <p:cNvGrpSpPr/>
          <p:nvPr/>
        </p:nvGrpSpPr>
        <p:grpSpPr>
          <a:xfrm>
            <a:off x="5470010" y="1113914"/>
            <a:ext cx="1251984" cy="358200"/>
            <a:chOff x="5470062" y="1167647"/>
            <a:chExt cx="1251984" cy="358200"/>
          </a:xfrm>
        </p:grpSpPr>
        <p:sp>
          <p:nvSpPr>
            <p:cNvPr id="966" name="Google Shape;966;p7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7" name="Google Shape;967;p7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8" name="Google Shape;968;p7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69" name="Google Shape;969;p76"/>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970" name="Google Shape;970;p76"/>
          <p:cNvSpPr txBox="1"/>
          <p:nvPr/>
        </p:nvSpPr>
        <p:spPr>
          <a:xfrm>
            <a:off x="693600" y="1846075"/>
            <a:ext cx="10804800" cy="4163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None/>
            </a:pPr>
            <a:r>
              <a:rPr b="1" lang="cs-CZ" sz="2000" u="sng">
                <a:solidFill>
                  <a:schemeClr val="dk1"/>
                </a:solidFill>
                <a:highlight>
                  <a:srgbClr val="FFE77E"/>
                </a:highlight>
                <a:latin typeface="Philosopher"/>
                <a:ea typeface="Philosopher"/>
                <a:cs typeface="Philosopher"/>
                <a:sym typeface="Philosopher"/>
              </a:rPr>
              <a:t>L'objectif de l'activité</a:t>
            </a:r>
            <a:r>
              <a:rPr lang="cs-CZ" sz="2000">
                <a:solidFill>
                  <a:schemeClr val="dk1"/>
                </a:solidFill>
                <a:highlight>
                  <a:schemeClr val="lt1"/>
                </a:highlight>
                <a:latin typeface="Philosopher"/>
                <a:ea typeface="Philosopher"/>
                <a:cs typeface="Philosopher"/>
                <a:sym typeface="Philosopher"/>
              </a:rPr>
              <a:t> est d'améliorer collectivement les plans d'engagement par le biais d'une collaboration et d'une réflexion entre pairs.</a:t>
            </a:r>
            <a:endParaRPr sz="2000">
              <a:solidFill>
                <a:schemeClr val="dk1"/>
              </a:solidFill>
              <a:highlight>
                <a:schemeClr val="lt1"/>
              </a:highlight>
              <a:latin typeface="Philosopher"/>
              <a:ea typeface="Philosopher"/>
              <a:cs typeface="Philosopher"/>
              <a:sym typeface="Philosopher"/>
            </a:endParaRPr>
          </a:p>
          <a:p>
            <a:pPr indent="-355600" lvl="0" marL="457200" rtl="0" algn="l">
              <a:lnSpc>
                <a:spcPct val="115000"/>
              </a:lnSpc>
              <a:spcBef>
                <a:spcPts val="1500"/>
              </a:spcBef>
              <a:spcAft>
                <a:spcPts val="0"/>
              </a:spcAft>
              <a:buClr>
                <a:schemeClr val="dk1"/>
              </a:buClr>
              <a:buSzPts val="2000"/>
              <a:buFont typeface="Philosopher"/>
              <a:buAutoNum type="arabicPeriod"/>
            </a:pPr>
            <a:r>
              <a:rPr lang="cs-CZ" sz="2000">
                <a:solidFill>
                  <a:schemeClr val="dk1"/>
                </a:solidFill>
                <a:highlight>
                  <a:schemeClr val="lt1"/>
                </a:highlight>
                <a:latin typeface="Philosopher"/>
                <a:ea typeface="Philosopher"/>
                <a:cs typeface="Philosopher"/>
                <a:sym typeface="Philosopher"/>
              </a:rPr>
              <a:t>Répartissez les participants en petits groupes (3-4 personnes). Veillez à la diversité des contextes d'enseignement, des sujets et des expériences ;</a:t>
            </a:r>
            <a:endParaRPr sz="2000">
              <a:solidFill>
                <a:schemeClr val="dk1"/>
              </a:solidFill>
              <a:highlight>
                <a:schemeClr val="lt1"/>
              </a:highlight>
              <a:latin typeface="Philosopher"/>
              <a:ea typeface="Philosopher"/>
              <a:cs typeface="Philosopher"/>
              <a:sym typeface="Philosopher"/>
            </a:endParaRPr>
          </a:p>
          <a:p>
            <a:pPr indent="-355600" lvl="0" marL="457200" rtl="0" algn="l">
              <a:lnSpc>
                <a:spcPct val="115000"/>
              </a:lnSpc>
              <a:spcBef>
                <a:spcPts val="1500"/>
              </a:spcBef>
              <a:spcAft>
                <a:spcPts val="0"/>
              </a:spcAft>
              <a:buClr>
                <a:schemeClr val="dk1"/>
              </a:buClr>
              <a:buSzPts val="2000"/>
              <a:buFont typeface="Philosopher"/>
              <a:buAutoNum type="arabicPeriod"/>
            </a:pPr>
            <a:r>
              <a:rPr lang="cs-CZ" sz="2000">
                <a:solidFill>
                  <a:schemeClr val="dk1"/>
                </a:solidFill>
                <a:highlight>
                  <a:schemeClr val="lt1"/>
                </a:highlight>
                <a:latin typeface="Philosopher"/>
                <a:ea typeface="Philosopher"/>
                <a:cs typeface="Philosopher"/>
                <a:sym typeface="Philosopher"/>
              </a:rPr>
              <a:t>Attribuez à chaque groupe un sujet ou un thème spécifique pour lequel ils partageront et affineront les plans d'engagement ;</a:t>
            </a:r>
            <a:endParaRPr sz="2000">
              <a:solidFill>
                <a:schemeClr val="dk1"/>
              </a:solidFill>
              <a:highlight>
                <a:schemeClr val="lt1"/>
              </a:highlight>
              <a:latin typeface="Philosopher"/>
              <a:ea typeface="Philosopher"/>
              <a:cs typeface="Philosopher"/>
              <a:sym typeface="Philosopher"/>
            </a:endParaRPr>
          </a:p>
          <a:p>
            <a:pPr indent="-355600" lvl="0" marL="457200" rtl="0" algn="l">
              <a:lnSpc>
                <a:spcPct val="115000"/>
              </a:lnSpc>
              <a:spcBef>
                <a:spcPts val="1500"/>
              </a:spcBef>
              <a:spcAft>
                <a:spcPts val="1000"/>
              </a:spcAft>
              <a:buClr>
                <a:schemeClr val="dk1"/>
              </a:buClr>
              <a:buSzPts val="2000"/>
              <a:buFont typeface="Philosopher"/>
              <a:buAutoNum type="arabicPeriod"/>
            </a:pPr>
            <a:r>
              <a:rPr lang="cs-CZ" sz="2000">
                <a:solidFill>
                  <a:schemeClr val="dk1"/>
                </a:solidFill>
                <a:highlight>
                  <a:schemeClr val="lt1"/>
                </a:highlight>
                <a:latin typeface="Philosopher"/>
                <a:ea typeface="Philosopher"/>
                <a:cs typeface="Philosopher"/>
                <a:sym typeface="Philosopher"/>
              </a:rPr>
              <a:t>Au sein de leurs petits groupes, les participants partagent à tour de rôle leurs plans d'engagement individualisés pour le sujet assigné. Ils peuvent donner un aperçu de leurs stratégies et méthodes. (Remarque : chaque participant devrait disposer d'environ 2 minutes pour présenter son plan).</a:t>
            </a:r>
            <a:endParaRPr sz="2000">
              <a:solidFill>
                <a:schemeClr val="dk1"/>
              </a:solidFill>
              <a:highlight>
                <a:schemeClr val="lt1"/>
              </a:highlight>
              <a:latin typeface="Philosopher"/>
              <a:ea typeface="Philosopher"/>
              <a:cs typeface="Philosopher"/>
              <a:sym typeface="Philosopher"/>
            </a:endParaRPr>
          </a:p>
        </p:txBody>
      </p:sp>
      <p:pic>
        <p:nvPicPr>
          <p:cNvPr id="971" name="Google Shape;971;p76"/>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77"/>
          <p:cNvSpPr/>
          <p:nvPr/>
        </p:nvSpPr>
        <p:spPr>
          <a:xfrm>
            <a:off x="0" y="3294050"/>
            <a:ext cx="12192000" cy="2724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7" name="Google Shape;977;p77"/>
          <p:cNvSpPr txBox="1"/>
          <p:nvPr/>
        </p:nvSpPr>
        <p:spPr>
          <a:xfrm>
            <a:off x="1470450" y="73963"/>
            <a:ext cx="92511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CZ" sz="2700">
                <a:solidFill>
                  <a:schemeClr val="dk1"/>
                </a:solidFill>
                <a:latin typeface="Philosopher"/>
                <a:ea typeface="Philosopher"/>
                <a:cs typeface="Philosopher"/>
                <a:sym typeface="Philosopher"/>
              </a:rPr>
              <a:t>Activité collaborative :</a:t>
            </a:r>
            <a:endParaRPr b="1" sz="27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700">
                <a:solidFill>
                  <a:schemeClr val="dk1"/>
                </a:solidFill>
                <a:latin typeface="Philosopher"/>
                <a:ea typeface="Philosopher"/>
                <a:cs typeface="Philosopher"/>
                <a:sym typeface="Philosopher"/>
              </a:rPr>
              <a:t>Partager et affiner les plans d'engagement individualisés (II)</a:t>
            </a:r>
            <a:endParaRPr b="1" sz="2700">
              <a:solidFill>
                <a:schemeClr val="dk1"/>
              </a:solidFill>
              <a:latin typeface="Philosopher"/>
              <a:ea typeface="Philosopher"/>
              <a:cs typeface="Philosopher"/>
              <a:sym typeface="Philosopher"/>
            </a:endParaRPr>
          </a:p>
        </p:txBody>
      </p:sp>
      <p:grpSp>
        <p:nvGrpSpPr>
          <p:cNvPr id="978" name="Google Shape;978;p77"/>
          <p:cNvGrpSpPr/>
          <p:nvPr/>
        </p:nvGrpSpPr>
        <p:grpSpPr>
          <a:xfrm>
            <a:off x="5470010" y="1113914"/>
            <a:ext cx="1251984" cy="358200"/>
            <a:chOff x="5470062" y="1167647"/>
            <a:chExt cx="1251984" cy="358200"/>
          </a:xfrm>
        </p:grpSpPr>
        <p:sp>
          <p:nvSpPr>
            <p:cNvPr id="979" name="Google Shape;979;p7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0" name="Google Shape;980;p7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1" name="Google Shape;981;p7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82" name="Google Shape;982;p77"/>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983" name="Google Shape;983;p77"/>
          <p:cNvSpPr txBox="1"/>
          <p:nvPr/>
        </p:nvSpPr>
        <p:spPr>
          <a:xfrm>
            <a:off x="281700" y="1780050"/>
            <a:ext cx="11910300" cy="5010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Clr>
                <a:schemeClr val="dk1"/>
              </a:buClr>
              <a:buSzPts val="1100"/>
              <a:buFont typeface="Arial"/>
              <a:buNone/>
            </a:pPr>
            <a:r>
              <a:rPr b="1" lang="cs-CZ" sz="2000">
                <a:solidFill>
                  <a:schemeClr val="dk1"/>
                </a:solidFill>
                <a:latin typeface="Philosopher"/>
                <a:ea typeface="Philosopher"/>
                <a:cs typeface="Philosopher"/>
                <a:sym typeface="Philosopher"/>
              </a:rPr>
              <a:t>4. </a:t>
            </a:r>
            <a:r>
              <a:rPr lang="cs-CZ" sz="2000">
                <a:solidFill>
                  <a:schemeClr val="dk1"/>
                </a:solidFill>
                <a:latin typeface="Philosopher"/>
                <a:ea typeface="Philosopher"/>
                <a:cs typeface="Philosopher"/>
                <a:sym typeface="Philosopher"/>
              </a:rPr>
              <a:t>Après que chaque participant a présenté son plan, le groupe entame une discussion. Les autres membres du groupe offrent un retour d'information constructif, des suggestions et des idées pour améliorer les stratégies d'engagement présentées.</a:t>
            </a:r>
            <a:endParaRPr b="1" sz="2000">
              <a:solidFill>
                <a:schemeClr val="dk1"/>
              </a:solidFill>
              <a:latin typeface="Philosopher"/>
              <a:ea typeface="Philosopher"/>
              <a:cs typeface="Philosopher"/>
              <a:sym typeface="Philosopher"/>
            </a:endParaRPr>
          </a:p>
          <a:p>
            <a:pPr indent="0" lvl="0" marL="0" rtl="0" algn="l">
              <a:lnSpc>
                <a:spcPct val="100000"/>
              </a:lnSpc>
              <a:spcBef>
                <a:spcPts val="1500"/>
              </a:spcBef>
              <a:spcAft>
                <a:spcPts val="0"/>
              </a:spcAft>
              <a:buClr>
                <a:schemeClr val="dk1"/>
              </a:buClr>
              <a:buSzPts val="1100"/>
              <a:buFont typeface="Arial"/>
              <a:buNone/>
            </a:pPr>
            <a:r>
              <a:rPr b="1" i="1" lang="cs-CZ" sz="2000">
                <a:solidFill>
                  <a:schemeClr val="dk1"/>
                </a:solidFill>
                <a:latin typeface="Philosopher"/>
                <a:ea typeface="Philosopher"/>
                <a:cs typeface="Philosopher"/>
                <a:sym typeface="Philosopher"/>
              </a:rPr>
              <a:t>Questions directrices :</a:t>
            </a:r>
            <a:endParaRPr b="1" i="1" sz="2000">
              <a:solidFill>
                <a:schemeClr val="dk1"/>
              </a:solidFill>
              <a:latin typeface="Philosopher"/>
              <a:ea typeface="Philosopher"/>
              <a:cs typeface="Philosopher"/>
              <a:sym typeface="Philosopher"/>
            </a:endParaRPr>
          </a:p>
          <a:p>
            <a:pPr indent="0" lvl="0" marL="0" rtl="0" algn="l">
              <a:lnSpc>
                <a:spcPct val="100000"/>
              </a:lnSpc>
              <a:spcBef>
                <a:spcPts val="1500"/>
              </a:spcBef>
              <a:spcAft>
                <a:spcPts val="0"/>
              </a:spcAft>
              <a:buClr>
                <a:schemeClr val="dk1"/>
              </a:buClr>
              <a:buSzPts val="1100"/>
              <a:buFont typeface="Arial"/>
              <a:buNone/>
            </a:pPr>
            <a:r>
              <a:rPr lang="cs-CZ" sz="2000">
                <a:solidFill>
                  <a:schemeClr val="dk1"/>
                </a:solidFill>
                <a:latin typeface="Philosopher"/>
                <a:ea typeface="Philosopher"/>
                <a:cs typeface="Philosopher"/>
                <a:sym typeface="Philosopher"/>
              </a:rPr>
              <a:t>Quels sont les éléments du plan d'engagement qui correspondent à votre contexte d'enseignement ?</a:t>
            </a:r>
            <a:endParaRPr sz="2000">
              <a:solidFill>
                <a:schemeClr val="dk1"/>
              </a:solidFill>
              <a:latin typeface="Philosopher"/>
              <a:ea typeface="Philosopher"/>
              <a:cs typeface="Philosopher"/>
              <a:sym typeface="Philosopher"/>
            </a:endParaRPr>
          </a:p>
          <a:p>
            <a:pPr indent="0" lvl="0" marL="0" rtl="0" algn="l">
              <a:lnSpc>
                <a:spcPct val="100000"/>
              </a:lnSpc>
              <a:spcBef>
                <a:spcPts val="1500"/>
              </a:spcBef>
              <a:spcAft>
                <a:spcPts val="0"/>
              </a:spcAft>
              <a:buClr>
                <a:schemeClr val="dk1"/>
              </a:buClr>
              <a:buSzPts val="1100"/>
              <a:buFont typeface="Arial"/>
              <a:buNone/>
            </a:pPr>
            <a:r>
              <a:rPr lang="cs-CZ" sz="2000">
                <a:solidFill>
                  <a:schemeClr val="dk1"/>
                </a:solidFill>
                <a:latin typeface="Philosopher"/>
                <a:ea typeface="Philosopher"/>
                <a:cs typeface="Philosopher"/>
                <a:sym typeface="Philosopher"/>
              </a:rPr>
              <a:t>Comment des techniques de personnalisation spécifiques peuvent-elles être intégrées pour mieux répondre aux divers besoins des apprenants ?</a:t>
            </a:r>
            <a:endParaRPr sz="2000">
              <a:solidFill>
                <a:schemeClr val="dk1"/>
              </a:solidFill>
              <a:latin typeface="Philosopher"/>
              <a:ea typeface="Philosopher"/>
              <a:cs typeface="Philosopher"/>
              <a:sym typeface="Philosopher"/>
            </a:endParaRPr>
          </a:p>
          <a:p>
            <a:pPr indent="0" lvl="0" marL="0" rtl="0" algn="l">
              <a:lnSpc>
                <a:spcPct val="100000"/>
              </a:lnSpc>
              <a:spcBef>
                <a:spcPts val="1500"/>
              </a:spcBef>
              <a:spcAft>
                <a:spcPts val="0"/>
              </a:spcAft>
              <a:buClr>
                <a:schemeClr val="dk1"/>
              </a:buClr>
              <a:buSzPts val="1100"/>
              <a:buFont typeface="Arial"/>
              <a:buNone/>
            </a:pPr>
            <a:r>
              <a:rPr lang="cs-CZ" sz="2000">
                <a:solidFill>
                  <a:schemeClr val="dk1"/>
                </a:solidFill>
                <a:latin typeface="Philosopher"/>
                <a:ea typeface="Philosopher"/>
                <a:cs typeface="Philosopher"/>
                <a:sym typeface="Philosopher"/>
              </a:rPr>
              <a:t>Existe-t-il des approches innovantes qui pourraient être appliquées pour renforcer l'engagement ?</a:t>
            </a:r>
            <a:endParaRPr sz="2000">
              <a:solidFill>
                <a:schemeClr val="dk1"/>
              </a:solidFill>
              <a:latin typeface="Philosopher"/>
              <a:ea typeface="Philosopher"/>
              <a:cs typeface="Philosopher"/>
              <a:sym typeface="Philosopher"/>
            </a:endParaRPr>
          </a:p>
          <a:p>
            <a:pPr indent="0" lvl="0" marL="0" rtl="0" algn="l">
              <a:lnSpc>
                <a:spcPct val="100000"/>
              </a:lnSpc>
              <a:spcBef>
                <a:spcPts val="1500"/>
              </a:spcBef>
              <a:spcAft>
                <a:spcPts val="0"/>
              </a:spcAft>
              <a:buClr>
                <a:schemeClr val="dk1"/>
              </a:buClr>
              <a:buSzPts val="1100"/>
              <a:buFont typeface="Arial"/>
              <a:buNone/>
            </a:pPr>
            <a:r>
              <a:rPr lang="cs-CZ" sz="2000">
                <a:solidFill>
                  <a:schemeClr val="dk1"/>
                </a:solidFill>
                <a:latin typeface="Philosopher"/>
                <a:ea typeface="Philosopher"/>
                <a:cs typeface="Philosopher"/>
                <a:sym typeface="Philosopher"/>
              </a:rPr>
              <a:t>Quelles difficultés pourraient survenir lors de la mise en œuvre de ces stratégies et comment les atténuer ?</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t/>
            </a:r>
            <a:endParaRPr b="1"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000">
              <a:solidFill>
                <a:schemeClr val="dk1"/>
              </a:solidFill>
              <a:latin typeface="Philosopher"/>
              <a:ea typeface="Philosopher"/>
              <a:cs typeface="Philosopher"/>
              <a:sym typeface="Philosopher"/>
            </a:endParaRPr>
          </a:p>
        </p:txBody>
      </p:sp>
      <p:pic>
        <p:nvPicPr>
          <p:cNvPr id="984" name="Google Shape;984;p77"/>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78"/>
          <p:cNvSpPr txBox="1"/>
          <p:nvPr/>
        </p:nvSpPr>
        <p:spPr>
          <a:xfrm>
            <a:off x="1343850" y="73963"/>
            <a:ext cx="95043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CZ" sz="2700">
                <a:solidFill>
                  <a:schemeClr val="dk1"/>
                </a:solidFill>
                <a:latin typeface="Philosopher"/>
                <a:ea typeface="Philosopher"/>
                <a:cs typeface="Philosopher"/>
                <a:sym typeface="Philosopher"/>
              </a:rPr>
              <a:t>Activité collaborative :</a:t>
            </a:r>
            <a:endParaRPr b="1" sz="27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700">
                <a:solidFill>
                  <a:schemeClr val="dk1"/>
                </a:solidFill>
                <a:latin typeface="Philosopher"/>
                <a:ea typeface="Philosopher"/>
                <a:cs typeface="Philosopher"/>
                <a:sym typeface="Philosopher"/>
              </a:rPr>
              <a:t>Partager et affiner les plans d'engagement individualisés (III)</a:t>
            </a:r>
            <a:endParaRPr b="1" sz="2700">
              <a:solidFill>
                <a:schemeClr val="dk1"/>
              </a:solidFill>
              <a:latin typeface="Philosopher"/>
              <a:ea typeface="Philosopher"/>
              <a:cs typeface="Philosopher"/>
              <a:sym typeface="Philosopher"/>
            </a:endParaRPr>
          </a:p>
        </p:txBody>
      </p:sp>
      <p:grpSp>
        <p:nvGrpSpPr>
          <p:cNvPr id="990" name="Google Shape;990;p78"/>
          <p:cNvGrpSpPr/>
          <p:nvPr/>
        </p:nvGrpSpPr>
        <p:grpSpPr>
          <a:xfrm>
            <a:off x="5470010" y="1113914"/>
            <a:ext cx="1251984" cy="358200"/>
            <a:chOff x="5470062" y="1167647"/>
            <a:chExt cx="1251984" cy="358200"/>
          </a:xfrm>
        </p:grpSpPr>
        <p:sp>
          <p:nvSpPr>
            <p:cNvPr id="991" name="Google Shape;991;p7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2" name="Google Shape;992;p7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3" name="Google Shape;993;p7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94" name="Google Shape;994;p78"/>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995" name="Google Shape;995;p78"/>
          <p:cNvSpPr txBox="1"/>
          <p:nvPr/>
        </p:nvSpPr>
        <p:spPr>
          <a:xfrm>
            <a:off x="1188150" y="1765375"/>
            <a:ext cx="9815700" cy="4517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Clr>
                <a:schemeClr val="dk1"/>
              </a:buClr>
              <a:buSzPts val="1100"/>
              <a:buFont typeface="Arial"/>
              <a:buNone/>
            </a:pPr>
            <a:r>
              <a:rPr b="1" lang="cs-CZ" sz="2000">
                <a:solidFill>
                  <a:schemeClr val="dk1"/>
                </a:solidFill>
                <a:latin typeface="Philosopher"/>
                <a:ea typeface="Philosopher"/>
                <a:cs typeface="Philosopher"/>
                <a:sym typeface="Philosopher"/>
              </a:rPr>
              <a:t>5. </a:t>
            </a:r>
            <a:r>
              <a:rPr lang="cs-CZ" sz="2000">
                <a:solidFill>
                  <a:schemeClr val="dk1"/>
                </a:solidFill>
                <a:latin typeface="Philosopher"/>
                <a:ea typeface="Philosopher"/>
                <a:cs typeface="Philosopher"/>
                <a:sym typeface="Philosopher"/>
              </a:rPr>
              <a:t>Après avoir reçu le feedback, les participants prennent quelques minutes pour réviser et affiner leurs plans d'engagement sur la base des connaissances acquises lors de la discussion de groupe. (Note : Insistez sur le fait que les participants peuvent adapter le feedback à leur style d'enseignement et aux caractéristiques des apprenants).</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lang="cs-CZ" sz="2000">
                <a:solidFill>
                  <a:schemeClr val="dk1"/>
                </a:solidFill>
                <a:latin typeface="Philosopher"/>
                <a:ea typeface="Philosopher"/>
                <a:cs typeface="Philosopher"/>
                <a:sym typeface="Philosopher"/>
              </a:rPr>
              <a:t>6. </a:t>
            </a:r>
            <a:r>
              <a:rPr lang="cs-CZ" sz="2000">
                <a:solidFill>
                  <a:schemeClr val="dk1"/>
                </a:solidFill>
                <a:latin typeface="Philosopher"/>
                <a:ea typeface="Philosopher"/>
                <a:cs typeface="Philosopher"/>
                <a:sym typeface="Philosopher"/>
              </a:rPr>
              <a:t>Les participants se réunissent à nouveau en groupe entier. Chaque petit groupe sélectionne un plan d'engagement qui a été affiné sur la base du feedback reçu. Un représentant de chaque groupe partage brièvement le plan révisé avec l'ensemble de l'auditoire.</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Clr>
                <a:schemeClr val="dk1"/>
              </a:buClr>
              <a:buSzPts val="1100"/>
              <a:buFont typeface="Arial"/>
              <a:buNone/>
            </a:pPr>
            <a:r>
              <a:rPr b="1" i="1" lang="cs-CZ" sz="2000">
                <a:solidFill>
                  <a:schemeClr val="dk1"/>
                </a:solidFill>
                <a:latin typeface="Philosopher"/>
                <a:ea typeface="Philosopher"/>
                <a:cs typeface="Philosopher"/>
                <a:sym typeface="Philosopher"/>
              </a:rPr>
              <a:t>Réflexion :</a:t>
            </a:r>
            <a:r>
              <a:rPr lang="cs-CZ" sz="2000">
                <a:solidFill>
                  <a:schemeClr val="dk1"/>
                </a:solidFill>
                <a:latin typeface="Philosopher"/>
                <a:ea typeface="Philosopher"/>
                <a:cs typeface="Philosopher"/>
                <a:sym typeface="Philosopher"/>
              </a:rPr>
              <a:t> Après chaque présentation, encouragez les participants à réfléchir au processus de collaboration et à la valeur du retour d'information des pairs.</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b="1" sz="2000">
              <a:solidFill>
                <a:schemeClr val="dk1"/>
              </a:solidFill>
              <a:latin typeface="Philosopher"/>
              <a:ea typeface="Philosopher"/>
              <a:cs typeface="Philosopher"/>
              <a:sym typeface="Philosopher"/>
            </a:endParaRPr>
          </a:p>
        </p:txBody>
      </p:sp>
      <p:pic>
        <p:nvPicPr>
          <p:cNvPr id="996" name="Google Shape;996;p78"/>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pic>
        <p:nvPicPr>
          <p:cNvPr descr="A picture containing yellow&#10;&#10;Description automatically generated" id="1001" name="Google Shape;1001;p79"/>
          <p:cNvPicPr preferRelativeResize="0"/>
          <p:nvPr>
            <p:ph idx="2" type="pic"/>
          </p:nvPr>
        </p:nvPicPr>
        <p:blipFill rotWithShape="1">
          <a:blip r:embed="rId3">
            <a:alphaModFix/>
          </a:blip>
          <a:srcRect b="0" l="28722" r="28722" t="0"/>
          <a:stretch/>
        </p:blipFill>
        <p:spPr>
          <a:xfrm>
            <a:off x="627063" y="0"/>
            <a:ext cx="2917825" cy="6858000"/>
          </a:xfrm>
          <a:prstGeom prst="rect">
            <a:avLst/>
          </a:prstGeom>
          <a:noFill/>
          <a:ln>
            <a:noFill/>
          </a:ln>
        </p:spPr>
      </p:pic>
      <p:sp>
        <p:nvSpPr>
          <p:cNvPr id="1002" name="Google Shape;1002;p79"/>
          <p:cNvSpPr txBox="1"/>
          <p:nvPr/>
        </p:nvSpPr>
        <p:spPr>
          <a:xfrm>
            <a:off x="6216246" y="701602"/>
            <a:ext cx="3044700" cy="36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FAQ</a:t>
            </a:r>
            <a:endParaRPr b="1" i="0" sz="4000" u="none" cap="none" strike="noStrike">
              <a:solidFill>
                <a:schemeClr val="dk1"/>
              </a:solidFill>
              <a:latin typeface="Philosopher"/>
              <a:ea typeface="Philosopher"/>
              <a:cs typeface="Philosopher"/>
              <a:sym typeface="Philosopher"/>
            </a:endParaRPr>
          </a:p>
        </p:txBody>
      </p:sp>
      <p:grpSp>
        <p:nvGrpSpPr>
          <p:cNvPr id="1003" name="Google Shape;1003;p79"/>
          <p:cNvGrpSpPr/>
          <p:nvPr/>
        </p:nvGrpSpPr>
        <p:grpSpPr>
          <a:xfrm>
            <a:off x="7112674" y="1329442"/>
            <a:ext cx="1251876" cy="358096"/>
            <a:chOff x="5470062" y="1167647"/>
            <a:chExt cx="1251876" cy="358096"/>
          </a:xfrm>
        </p:grpSpPr>
        <p:sp>
          <p:nvSpPr>
            <p:cNvPr id="1004" name="Google Shape;1004;p7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5" name="Google Shape;1005;p7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6" name="Google Shape;1006;p7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007" name="Google Shape;1007;p79"/>
          <p:cNvSpPr txBox="1"/>
          <p:nvPr/>
        </p:nvSpPr>
        <p:spPr>
          <a:xfrm>
            <a:off x="5272999" y="5457537"/>
            <a:ext cx="6551671" cy="809668"/>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000"/>
              <a:buFont typeface="Arial"/>
              <a:buNone/>
            </a:pPr>
            <a:r>
              <a:t/>
            </a:r>
            <a:endParaRPr b="0" i="0" sz="1000" u="none" cap="none" strike="noStrike">
              <a:solidFill>
                <a:schemeClr val="dk1"/>
              </a:solidFill>
              <a:latin typeface="Roboto"/>
              <a:ea typeface="Roboto"/>
              <a:cs typeface="Roboto"/>
              <a:sym typeface="Roboto"/>
            </a:endParaRPr>
          </a:p>
        </p:txBody>
      </p:sp>
      <p:pic>
        <p:nvPicPr>
          <p:cNvPr descr="A picture containing icon&#10;&#10;Description automatically generated" id="1008" name="Google Shape;1008;p79"/>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1009" name="Google Shape;1009;p79"/>
          <p:cNvSpPr txBox="1"/>
          <p:nvPr/>
        </p:nvSpPr>
        <p:spPr>
          <a:xfrm>
            <a:off x="3644537" y="2024744"/>
            <a:ext cx="8188234" cy="324798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Vous avez des questions concernant le contenu de l'atelier ? N'hésitez pas à les poser dès maintenant !</a:t>
            </a:r>
            <a:endParaRPr sz="3200">
              <a:solidFill>
                <a:schemeClr val="dk1"/>
              </a:solidFill>
              <a:latin typeface="Philosopher"/>
              <a:ea typeface="Philosopher"/>
              <a:cs typeface="Philosopher"/>
              <a:sym typeface="Philosopher"/>
            </a:endParaRPr>
          </a:p>
        </p:txBody>
      </p:sp>
      <p:pic>
        <p:nvPicPr>
          <p:cNvPr id="1010" name="Google Shape;1010;p79"/>
          <p:cNvPicPr preferRelativeResize="0"/>
          <p:nvPr/>
        </p:nvPicPr>
        <p:blipFill>
          <a:blip r:embed="rId5">
            <a:alphaModFix/>
          </a:blip>
          <a:stretch>
            <a:fillRect/>
          </a:stretch>
        </p:blipFill>
        <p:spPr>
          <a:xfrm>
            <a:off x="9973425" y="6267200"/>
            <a:ext cx="1851249" cy="3887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80"/>
          <p:cNvSpPr txBox="1"/>
          <p:nvPr/>
        </p:nvSpPr>
        <p:spPr>
          <a:xfrm>
            <a:off x="3490037" y="742825"/>
            <a:ext cx="5211900" cy="36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4000">
                <a:solidFill>
                  <a:schemeClr val="dk1"/>
                </a:solidFill>
                <a:latin typeface="Philosopher"/>
                <a:ea typeface="Philosopher"/>
                <a:cs typeface="Philosopher"/>
                <a:sym typeface="Philosopher"/>
              </a:rPr>
              <a:t>Évaluation et conclusion</a:t>
            </a:r>
            <a:endParaRPr b="1" i="0" sz="4000" u="none" cap="none" strike="noStrike">
              <a:solidFill>
                <a:schemeClr val="dk1"/>
              </a:solidFill>
              <a:latin typeface="Philosopher"/>
              <a:ea typeface="Philosopher"/>
              <a:cs typeface="Philosopher"/>
              <a:sym typeface="Philosopher"/>
            </a:endParaRPr>
          </a:p>
        </p:txBody>
      </p:sp>
      <p:grpSp>
        <p:nvGrpSpPr>
          <p:cNvPr id="1016" name="Google Shape;1016;p80"/>
          <p:cNvGrpSpPr/>
          <p:nvPr/>
        </p:nvGrpSpPr>
        <p:grpSpPr>
          <a:xfrm>
            <a:off x="5470061" y="1709272"/>
            <a:ext cx="1251876" cy="358096"/>
            <a:chOff x="5470062" y="1167647"/>
            <a:chExt cx="1251876" cy="358096"/>
          </a:xfrm>
        </p:grpSpPr>
        <p:sp>
          <p:nvSpPr>
            <p:cNvPr id="1017" name="Google Shape;1017;p8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8" name="Google Shape;1018;p8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9" name="Google Shape;1019;p8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020" name="Google Shape;1020;p8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1021" name="Google Shape;1021;p80"/>
          <p:cNvSpPr txBox="1"/>
          <p:nvPr/>
        </p:nvSpPr>
        <p:spPr>
          <a:xfrm>
            <a:off x="1287236" y="2229898"/>
            <a:ext cx="10395857" cy="3065109"/>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Qu'avez-vous appris aujourd'hui ? Comment pourrez-vous utiliser vos nouvelles connaissances et compétences à l'avenir ?</a:t>
            </a:r>
            <a:endParaRPr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Veuillez remplir le questionnaire d'évaluation !</a:t>
            </a:r>
            <a:endParaRPr sz="32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t/>
            </a:r>
            <a:endParaRPr sz="3200">
              <a:solidFill>
                <a:schemeClr val="dk1"/>
              </a:solidFill>
              <a:latin typeface="Philosopher"/>
              <a:ea typeface="Philosopher"/>
              <a:cs typeface="Philosopher"/>
              <a:sym typeface="Philosopher"/>
            </a:endParaRPr>
          </a:p>
        </p:txBody>
      </p:sp>
      <p:pic>
        <p:nvPicPr>
          <p:cNvPr id="1022" name="Google Shape;1022;p80"/>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18"/>
          <p:cNvPicPr preferRelativeResize="0"/>
          <p:nvPr/>
        </p:nvPicPr>
        <p:blipFill>
          <a:blip r:embed="rId3">
            <a:alphaModFix amt="16000"/>
          </a:blip>
          <a:stretch>
            <a:fillRect/>
          </a:stretch>
        </p:blipFill>
        <p:spPr>
          <a:xfrm>
            <a:off x="-21400" y="0"/>
            <a:ext cx="12213400" cy="6858000"/>
          </a:xfrm>
          <a:prstGeom prst="rect">
            <a:avLst/>
          </a:prstGeom>
          <a:noFill/>
          <a:ln>
            <a:noFill/>
          </a:ln>
        </p:spPr>
      </p:pic>
      <p:sp>
        <p:nvSpPr>
          <p:cNvPr id="120" name="Google Shape;120;p18"/>
          <p:cNvSpPr txBox="1"/>
          <p:nvPr/>
        </p:nvSpPr>
        <p:spPr>
          <a:xfrm>
            <a:off x="3977525" y="590925"/>
            <a:ext cx="4915200" cy="19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cs-CZ" sz="2400">
                <a:solidFill>
                  <a:schemeClr val="dk1"/>
                </a:solidFill>
                <a:latin typeface="Philosopher"/>
                <a:ea typeface="Philosopher"/>
                <a:cs typeface="Philosopher"/>
                <a:sym typeface="Philosopher"/>
              </a:rPr>
              <a:t>Brise-glace - </a:t>
            </a:r>
            <a:endParaRPr b="1" sz="24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400">
                <a:solidFill>
                  <a:schemeClr val="dk1"/>
                </a:solidFill>
                <a:latin typeface="Philosopher"/>
                <a:ea typeface="Philosopher"/>
                <a:cs typeface="Philosopher"/>
                <a:sym typeface="Philosopher"/>
              </a:rPr>
              <a:t>"Deux vérités et un mensonge"</a:t>
            </a:r>
            <a:endParaRPr b="1" sz="24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800"/>
              <a:buFont typeface="Philosopher"/>
              <a:buNone/>
            </a:pPr>
            <a:r>
              <a:t/>
            </a:r>
            <a:endParaRPr b="1" sz="2400">
              <a:solidFill>
                <a:schemeClr val="dk1"/>
              </a:solidFill>
              <a:latin typeface="Philosopher"/>
              <a:ea typeface="Philosopher"/>
              <a:cs typeface="Philosopher"/>
              <a:sym typeface="Philosopher"/>
            </a:endParaRPr>
          </a:p>
        </p:txBody>
      </p:sp>
      <p:grpSp>
        <p:nvGrpSpPr>
          <p:cNvPr id="121" name="Google Shape;121;p18"/>
          <p:cNvGrpSpPr/>
          <p:nvPr/>
        </p:nvGrpSpPr>
        <p:grpSpPr>
          <a:xfrm>
            <a:off x="5703337" y="1246897"/>
            <a:ext cx="1251876" cy="358096"/>
            <a:chOff x="5470062" y="1167647"/>
            <a:chExt cx="1251876" cy="358096"/>
          </a:xfrm>
        </p:grpSpPr>
        <p:sp>
          <p:nvSpPr>
            <p:cNvPr id="122" name="Google Shape;122;p18"/>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3" name="Google Shape;123;p18"/>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4" name="Google Shape;124;p18"/>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25" name="Google Shape;125;p18"/>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126" name="Google Shape;126;p18"/>
          <p:cNvSpPr txBox="1"/>
          <p:nvPr/>
        </p:nvSpPr>
        <p:spPr>
          <a:xfrm>
            <a:off x="1462075" y="2065075"/>
            <a:ext cx="9734400" cy="3285600"/>
          </a:xfrm>
          <a:prstGeom prst="rect">
            <a:avLst/>
          </a:prstGeom>
          <a:noFill/>
          <a:ln>
            <a:noFill/>
          </a:ln>
        </p:spPr>
        <p:txBody>
          <a:bodyPr anchorCtr="0" anchor="t" bIns="45700" lIns="91425" spcFirstLastPara="1" rIns="91425" wrap="square" tIns="45700">
            <a:spAutoFit/>
          </a:bodyPr>
          <a:lstStyle/>
          <a:p>
            <a:pPr indent="-361950" lvl="0" marL="457200" rtl="0" algn="just">
              <a:lnSpc>
                <a:spcPct val="115000"/>
              </a:lnSpc>
              <a:spcBef>
                <a:spcPts val="0"/>
              </a:spcBef>
              <a:spcAft>
                <a:spcPts val="0"/>
              </a:spcAft>
              <a:buClr>
                <a:schemeClr val="dk1"/>
              </a:buClr>
              <a:buSzPts val="2100"/>
              <a:buFont typeface="Philosopher"/>
              <a:buAutoNum type="arabicPeriod"/>
            </a:pPr>
            <a:r>
              <a:rPr lang="cs-CZ" sz="2000">
                <a:solidFill>
                  <a:schemeClr val="dk1"/>
                </a:solidFill>
                <a:latin typeface="Philosopher"/>
                <a:ea typeface="Philosopher"/>
                <a:cs typeface="Philosopher"/>
                <a:sym typeface="Philosopher"/>
              </a:rPr>
              <a:t>Demandez à chaque participant de penser à deux affirmations vraies et à une affirmation fausse le concernant, en rapport avec la technologie numérique ou l'apprentissage en ligne.</a:t>
            </a:r>
            <a:endParaRPr sz="2000">
              <a:solidFill>
                <a:schemeClr val="dk1"/>
              </a:solidFill>
              <a:latin typeface="Philosopher"/>
              <a:ea typeface="Philosopher"/>
              <a:cs typeface="Philosopher"/>
              <a:sym typeface="Philosopher"/>
            </a:endParaRPr>
          </a:p>
          <a:p>
            <a:pPr indent="0" lvl="0" marL="457200" rtl="0" algn="just">
              <a:lnSpc>
                <a:spcPct val="115000"/>
              </a:lnSpc>
              <a:spcBef>
                <a:spcPts val="0"/>
              </a:spcBef>
              <a:spcAft>
                <a:spcPts val="0"/>
              </a:spcAft>
              <a:buNone/>
            </a:pPr>
            <a:r>
              <a:t/>
            </a:r>
            <a:endParaRPr sz="2000">
              <a:solidFill>
                <a:schemeClr val="dk1"/>
              </a:solidFill>
              <a:latin typeface="Philosopher"/>
              <a:ea typeface="Philosopher"/>
              <a:cs typeface="Philosopher"/>
              <a:sym typeface="Philosopher"/>
            </a:endParaRPr>
          </a:p>
          <a:p>
            <a:pPr indent="-361950" lvl="0" marL="457200" rtl="0" algn="just">
              <a:lnSpc>
                <a:spcPct val="115000"/>
              </a:lnSpc>
              <a:spcBef>
                <a:spcPts val="0"/>
              </a:spcBef>
              <a:spcAft>
                <a:spcPts val="0"/>
              </a:spcAft>
              <a:buClr>
                <a:schemeClr val="dk1"/>
              </a:buClr>
              <a:buSzPts val="2100"/>
              <a:buFont typeface="Philosopher"/>
              <a:buAutoNum type="arabicPeriod"/>
            </a:pPr>
            <a:r>
              <a:rPr lang="cs-CZ" sz="2000">
                <a:solidFill>
                  <a:schemeClr val="dk1"/>
                </a:solidFill>
                <a:latin typeface="Philosopher"/>
                <a:ea typeface="Philosopher"/>
                <a:cs typeface="Philosopher"/>
                <a:sym typeface="Philosopher"/>
              </a:rPr>
              <a:t>Les participants partagent leurs affirmations à tour de rôle et le reste du groupe devine quelle est l'affirmation mensongère.</a:t>
            </a:r>
            <a:endParaRPr sz="2000">
              <a:solidFill>
                <a:schemeClr val="dk1"/>
              </a:solidFill>
              <a:latin typeface="Philosopher"/>
              <a:ea typeface="Philosopher"/>
              <a:cs typeface="Philosopher"/>
              <a:sym typeface="Philosopher"/>
            </a:endParaRPr>
          </a:p>
          <a:p>
            <a:pPr indent="0" lvl="0" marL="457200" rtl="0" algn="just">
              <a:lnSpc>
                <a:spcPct val="115000"/>
              </a:lnSpc>
              <a:spcBef>
                <a:spcPts val="0"/>
              </a:spcBef>
              <a:spcAft>
                <a:spcPts val="0"/>
              </a:spcAft>
              <a:buNone/>
            </a:pPr>
            <a:r>
              <a:t/>
            </a:r>
            <a:endParaRPr sz="2000">
              <a:solidFill>
                <a:schemeClr val="dk1"/>
              </a:solidFill>
              <a:latin typeface="Philosopher"/>
              <a:ea typeface="Philosopher"/>
              <a:cs typeface="Philosopher"/>
              <a:sym typeface="Philosopher"/>
            </a:endParaRPr>
          </a:p>
          <a:p>
            <a:pPr indent="-361950" lvl="0" marL="457200" rtl="0" algn="just">
              <a:lnSpc>
                <a:spcPct val="115000"/>
              </a:lnSpc>
              <a:spcBef>
                <a:spcPts val="0"/>
              </a:spcBef>
              <a:spcAft>
                <a:spcPts val="0"/>
              </a:spcAft>
              <a:buClr>
                <a:schemeClr val="dk1"/>
              </a:buClr>
              <a:buSzPts val="2100"/>
              <a:buFont typeface="Philosopher"/>
              <a:buAutoNum type="arabicPeriod"/>
            </a:pPr>
            <a:r>
              <a:rPr lang="cs-CZ" sz="2000">
                <a:solidFill>
                  <a:schemeClr val="dk1"/>
                </a:solidFill>
                <a:latin typeface="Philosopher"/>
                <a:ea typeface="Philosopher"/>
                <a:cs typeface="Philosopher"/>
                <a:sym typeface="Philosopher"/>
              </a:rPr>
              <a:t>Cette activité encourage l'engagement, présente les participants et ajoute un élément d'amusement.</a:t>
            </a:r>
            <a:endParaRPr sz="2000">
              <a:solidFill>
                <a:schemeClr val="dk1"/>
              </a:solidFill>
              <a:latin typeface="Philosopher"/>
              <a:ea typeface="Philosopher"/>
              <a:cs typeface="Philosopher"/>
              <a:sym typeface="Philosopher"/>
            </a:endParaRPr>
          </a:p>
        </p:txBody>
      </p:sp>
      <p:pic>
        <p:nvPicPr>
          <p:cNvPr id="127" name="Google Shape;127;p18"/>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pic>
        <p:nvPicPr>
          <p:cNvPr descr="A person sitting at a desk with a computer and papers on it&#10;&#10;Description automatically generated with low confidence" id="1027" name="Google Shape;1027;p81"/>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1028" name="Google Shape;1028;p81"/>
          <p:cNvSpPr/>
          <p:nvPr/>
        </p:nvSpPr>
        <p:spPr>
          <a:xfrm>
            <a:off x="-264695" y="-270712"/>
            <a:ext cx="12721389" cy="7399421"/>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9" name="Google Shape;1029;p81"/>
          <p:cNvSpPr txBox="1"/>
          <p:nvPr/>
        </p:nvSpPr>
        <p:spPr>
          <a:xfrm>
            <a:off x="4629939" y="2069264"/>
            <a:ext cx="70143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cs-CZ" sz="6600">
                <a:solidFill>
                  <a:schemeClr val="dk1"/>
                </a:solidFill>
                <a:latin typeface="Roboto"/>
                <a:ea typeface="Roboto"/>
                <a:cs typeface="Roboto"/>
                <a:sym typeface="Roboto"/>
              </a:rPr>
              <a:t>MERCI !</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1030" name="Google Shape;1030;p81"/>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1031" name="Google Shape;1031;p81"/>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82"/>
          <p:cNvSpPr/>
          <p:nvPr/>
        </p:nvSpPr>
        <p:spPr>
          <a:xfrm>
            <a:off x="0" y="6314701"/>
            <a:ext cx="12192000" cy="54329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icon&#10;&#10;Description automatically generated" id="1037" name="Google Shape;1037;p82"/>
          <p:cNvPicPr preferRelativeResize="0"/>
          <p:nvPr/>
        </p:nvPicPr>
        <p:blipFill rotWithShape="1">
          <a:blip r:embed="rId3">
            <a:alphaModFix/>
          </a:blip>
          <a:srcRect b="0" l="0" r="0" t="0"/>
          <a:stretch/>
        </p:blipFill>
        <p:spPr>
          <a:xfrm>
            <a:off x="2946834" y="-349757"/>
            <a:ext cx="6572448" cy="4646428"/>
          </a:xfrm>
          <a:prstGeom prst="rect">
            <a:avLst/>
          </a:prstGeom>
          <a:noFill/>
          <a:ln>
            <a:noFill/>
          </a:ln>
        </p:spPr>
      </p:pic>
      <p:pic>
        <p:nvPicPr>
          <p:cNvPr descr="Logo, company name&#10;&#10;Description automatically generated" id="1038" name="Google Shape;1038;p82"/>
          <p:cNvPicPr preferRelativeResize="0"/>
          <p:nvPr/>
        </p:nvPicPr>
        <p:blipFill rotWithShape="1">
          <a:blip r:embed="rId4">
            <a:alphaModFix/>
          </a:blip>
          <a:srcRect b="0" l="0" r="0" t="0"/>
          <a:stretch/>
        </p:blipFill>
        <p:spPr>
          <a:xfrm>
            <a:off x="6708435" y="3659445"/>
            <a:ext cx="1557761" cy="1090828"/>
          </a:xfrm>
          <a:prstGeom prst="rect">
            <a:avLst/>
          </a:prstGeom>
          <a:noFill/>
          <a:ln>
            <a:noFill/>
          </a:ln>
        </p:spPr>
      </p:pic>
      <p:pic>
        <p:nvPicPr>
          <p:cNvPr descr="Logo, company name&#10;&#10;Description automatically generated" id="1039" name="Google Shape;1039;p82"/>
          <p:cNvPicPr preferRelativeResize="0"/>
          <p:nvPr/>
        </p:nvPicPr>
        <p:blipFill rotWithShape="1">
          <a:blip r:embed="rId5">
            <a:alphaModFix/>
          </a:blip>
          <a:srcRect b="0" l="0" r="0" t="0"/>
          <a:stretch/>
        </p:blipFill>
        <p:spPr>
          <a:xfrm>
            <a:off x="1513633" y="3274140"/>
            <a:ext cx="2010195" cy="2010195"/>
          </a:xfrm>
          <a:prstGeom prst="rect">
            <a:avLst/>
          </a:prstGeom>
          <a:noFill/>
          <a:ln>
            <a:noFill/>
          </a:ln>
        </p:spPr>
      </p:pic>
      <p:pic>
        <p:nvPicPr>
          <p:cNvPr descr="Logo&#10;&#10;Description automatically generated" id="1040" name="Google Shape;1040;p82"/>
          <p:cNvPicPr preferRelativeResize="0"/>
          <p:nvPr/>
        </p:nvPicPr>
        <p:blipFill rotWithShape="1">
          <a:blip r:embed="rId6">
            <a:alphaModFix/>
          </a:blip>
          <a:srcRect b="0" l="0" r="0" t="0"/>
          <a:stretch/>
        </p:blipFill>
        <p:spPr>
          <a:xfrm>
            <a:off x="1611909" y="5229626"/>
            <a:ext cx="1605199" cy="800060"/>
          </a:xfrm>
          <a:prstGeom prst="rect">
            <a:avLst/>
          </a:prstGeom>
          <a:noFill/>
          <a:ln>
            <a:noFill/>
          </a:ln>
        </p:spPr>
      </p:pic>
      <p:pic>
        <p:nvPicPr>
          <p:cNvPr descr="A picture containing company name&#10;&#10;Description automatically generated" id="1041" name="Google Shape;1041;p82"/>
          <p:cNvPicPr preferRelativeResize="0"/>
          <p:nvPr/>
        </p:nvPicPr>
        <p:blipFill rotWithShape="1">
          <a:blip r:embed="rId7">
            <a:alphaModFix/>
          </a:blip>
          <a:srcRect b="0" l="0" r="0" t="0"/>
          <a:stretch/>
        </p:blipFill>
        <p:spPr>
          <a:xfrm>
            <a:off x="9519282" y="3754416"/>
            <a:ext cx="888691" cy="963528"/>
          </a:xfrm>
          <a:prstGeom prst="rect">
            <a:avLst/>
          </a:prstGeom>
          <a:noFill/>
          <a:ln>
            <a:noFill/>
          </a:ln>
        </p:spPr>
      </p:pic>
      <p:pic>
        <p:nvPicPr>
          <p:cNvPr descr="Logo&#10;&#10;Description automatically generated with medium confidence" id="1042" name="Google Shape;1042;p82"/>
          <p:cNvPicPr preferRelativeResize="0"/>
          <p:nvPr/>
        </p:nvPicPr>
        <p:blipFill rotWithShape="1">
          <a:blip r:embed="rId8">
            <a:alphaModFix/>
          </a:blip>
          <a:srcRect b="0" l="0" r="0" t="0"/>
          <a:stretch/>
        </p:blipFill>
        <p:spPr>
          <a:xfrm>
            <a:off x="4048977" y="5091014"/>
            <a:ext cx="1628935" cy="1142685"/>
          </a:xfrm>
          <a:prstGeom prst="rect">
            <a:avLst/>
          </a:prstGeom>
          <a:noFill/>
          <a:ln>
            <a:noFill/>
          </a:ln>
        </p:spPr>
      </p:pic>
      <p:pic>
        <p:nvPicPr>
          <p:cNvPr descr="Logo&#10;&#10;Description automatically generated" id="1043" name="Google Shape;1043;p82"/>
          <p:cNvPicPr preferRelativeResize="0"/>
          <p:nvPr/>
        </p:nvPicPr>
        <p:blipFill rotWithShape="1">
          <a:blip r:embed="rId9">
            <a:alphaModFix/>
          </a:blip>
          <a:srcRect b="0" l="0" r="0" t="0"/>
          <a:stretch/>
        </p:blipFill>
        <p:spPr>
          <a:xfrm>
            <a:off x="4237279" y="4054164"/>
            <a:ext cx="1440633" cy="485013"/>
          </a:xfrm>
          <a:prstGeom prst="rect">
            <a:avLst/>
          </a:prstGeom>
          <a:noFill/>
          <a:ln>
            <a:noFill/>
          </a:ln>
        </p:spPr>
      </p:pic>
      <p:pic>
        <p:nvPicPr>
          <p:cNvPr descr="Logo, company name&#10;&#10;Description automatically generated" id="1044" name="Google Shape;1044;p82"/>
          <p:cNvPicPr preferRelativeResize="0"/>
          <p:nvPr/>
        </p:nvPicPr>
        <p:blipFill rotWithShape="1">
          <a:blip r:embed="rId10">
            <a:alphaModFix/>
          </a:blip>
          <a:srcRect b="0" l="0" r="0" t="0"/>
          <a:stretch/>
        </p:blipFill>
        <p:spPr>
          <a:xfrm>
            <a:off x="9480271" y="5411983"/>
            <a:ext cx="1630941" cy="604941"/>
          </a:xfrm>
          <a:prstGeom prst="rect">
            <a:avLst/>
          </a:prstGeom>
          <a:noFill/>
          <a:ln>
            <a:noFill/>
          </a:ln>
        </p:spPr>
      </p:pic>
      <p:sp>
        <p:nvSpPr>
          <p:cNvPr id="1045" name="Google Shape;1045;p82"/>
          <p:cNvSpPr txBox="1"/>
          <p:nvPr/>
        </p:nvSpPr>
        <p:spPr>
          <a:xfrm>
            <a:off x="5886652" y="6392007"/>
            <a:ext cx="5350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cs-CZ" sz="800">
                <a:solidFill>
                  <a:schemeClr val="dk1"/>
                </a:solidFill>
              </a:rPr>
              <a:t>Financé par l'Union européenne. Les points de vue et les opinions exprimés sont ceux des auteurs et ne reflètent pas nécessairement ceux de l'Union européenne ou de l'Agence nationale. Ni l'Union européenne ni l'Agence nationale ne peuvent en être tenues pour responsables. Numéro de projet : 2022-1-LT01-KA220-ADU-000085898</a:t>
            </a:r>
            <a:endParaRPr baseline="30000" sz="600">
              <a:latin typeface="Noto Sans"/>
              <a:ea typeface="Noto Sans"/>
              <a:cs typeface="Noto Sans"/>
              <a:sym typeface="Noto Sans"/>
            </a:endParaRPr>
          </a:p>
        </p:txBody>
      </p:sp>
      <p:pic>
        <p:nvPicPr>
          <p:cNvPr descr="Logo&#10;&#10;Description automatically generated" id="1046" name="Google Shape;1046;p82"/>
          <p:cNvPicPr preferRelativeResize="0"/>
          <p:nvPr/>
        </p:nvPicPr>
        <p:blipFill rotWithShape="1">
          <a:blip r:embed="rId11">
            <a:alphaModFix/>
          </a:blip>
          <a:srcRect b="0" l="0" r="0" t="0"/>
          <a:stretch/>
        </p:blipFill>
        <p:spPr>
          <a:xfrm>
            <a:off x="7019467" y="5121884"/>
            <a:ext cx="1231930" cy="822872"/>
          </a:xfrm>
          <a:prstGeom prst="rect">
            <a:avLst/>
          </a:prstGeom>
          <a:noFill/>
          <a:ln>
            <a:noFill/>
          </a:ln>
        </p:spPr>
      </p:pic>
      <p:pic>
        <p:nvPicPr>
          <p:cNvPr id="1047" name="Google Shape;1047;p82"/>
          <p:cNvPicPr preferRelativeResize="0"/>
          <p:nvPr/>
        </p:nvPicPr>
        <p:blipFill>
          <a:blip r:embed="rId12">
            <a:alphaModFix/>
          </a:blip>
          <a:stretch>
            <a:fillRect/>
          </a:stretch>
        </p:blipFill>
        <p:spPr>
          <a:xfrm>
            <a:off x="213225" y="6392000"/>
            <a:ext cx="1851249" cy="38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9"/>
          <p:cNvSpPr/>
          <p:nvPr/>
        </p:nvSpPr>
        <p:spPr>
          <a:xfrm>
            <a:off x="0" y="3500700"/>
            <a:ext cx="12192000" cy="3348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3" name="Google Shape;133;p19"/>
          <p:cNvSpPr txBox="1"/>
          <p:nvPr/>
        </p:nvSpPr>
        <p:spPr>
          <a:xfrm>
            <a:off x="4119600" y="210013"/>
            <a:ext cx="3952800" cy="798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Importance de l'engagement dans l'apprentissage numérique</a:t>
            </a:r>
            <a:endParaRPr b="1" i="0" sz="2400" u="none" cap="none" strike="noStrike">
              <a:solidFill>
                <a:schemeClr val="dk1"/>
              </a:solidFill>
              <a:latin typeface="Philosopher"/>
              <a:ea typeface="Philosopher"/>
              <a:cs typeface="Philosopher"/>
              <a:sym typeface="Philosopher"/>
            </a:endParaRPr>
          </a:p>
        </p:txBody>
      </p:sp>
      <p:grpSp>
        <p:nvGrpSpPr>
          <p:cNvPr id="134" name="Google Shape;134;p19"/>
          <p:cNvGrpSpPr/>
          <p:nvPr/>
        </p:nvGrpSpPr>
        <p:grpSpPr>
          <a:xfrm>
            <a:off x="5470012" y="1298897"/>
            <a:ext cx="1251984" cy="358200"/>
            <a:chOff x="5470062" y="1167647"/>
            <a:chExt cx="1251984" cy="358200"/>
          </a:xfrm>
        </p:grpSpPr>
        <p:sp>
          <p:nvSpPr>
            <p:cNvPr id="135" name="Google Shape;135;p1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6" name="Google Shape;136;p1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7" name="Google Shape;137;p1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38" name="Google Shape;138;p19"/>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39" name="Google Shape;139;p19"/>
          <p:cNvSpPr txBox="1"/>
          <p:nvPr/>
        </p:nvSpPr>
        <p:spPr>
          <a:xfrm>
            <a:off x="594300" y="1847800"/>
            <a:ext cx="11003400" cy="14622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lang="cs-CZ" sz="2000">
                <a:solidFill>
                  <a:schemeClr val="dk1"/>
                </a:solidFill>
                <a:latin typeface="Philosopher"/>
                <a:ea typeface="Philosopher"/>
                <a:cs typeface="Philosopher"/>
                <a:sym typeface="Philosopher"/>
              </a:rPr>
              <a:t>L'apprentissage numérique est un outil puissant qui peut permettre aux apprenants adultes difficiles à atteindre de surmonter les difficultés, d'acquérir des compétences et de réaliser leur plein potentiel. Il sert de pont entre leur situation unique et les possibilités de transformation que l'éducation peut offrir</a:t>
            </a:r>
            <a:endParaRPr sz="2000">
              <a:latin typeface="Philosopher"/>
              <a:ea typeface="Philosopher"/>
              <a:cs typeface="Philosopher"/>
              <a:sym typeface="Philosopher"/>
            </a:endParaRPr>
          </a:p>
        </p:txBody>
      </p:sp>
      <p:sp>
        <p:nvSpPr>
          <p:cNvPr id="140" name="Google Shape;140;p19"/>
          <p:cNvSpPr/>
          <p:nvPr/>
        </p:nvSpPr>
        <p:spPr>
          <a:xfrm>
            <a:off x="458125" y="389240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9"/>
          <p:cNvSpPr/>
          <p:nvPr/>
        </p:nvSpPr>
        <p:spPr>
          <a:xfrm>
            <a:off x="4411050" y="550990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9"/>
          <p:cNvSpPr/>
          <p:nvPr/>
        </p:nvSpPr>
        <p:spPr>
          <a:xfrm>
            <a:off x="4411050" y="389240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9"/>
          <p:cNvSpPr/>
          <p:nvPr/>
        </p:nvSpPr>
        <p:spPr>
          <a:xfrm>
            <a:off x="8363425" y="389240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Philosopher"/>
              <a:ea typeface="Philosopher"/>
              <a:cs typeface="Philosopher"/>
              <a:sym typeface="Philosopher"/>
            </a:endParaRPr>
          </a:p>
        </p:txBody>
      </p:sp>
      <p:sp>
        <p:nvSpPr>
          <p:cNvPr id="144" name="Google Shape;144;p19"/>
          <p:cNvSpPr/>
          <p:nvPr/>
        </p:nvSpPr>
        <p:spPr>
          <a:xfrm>
            <a:off x="458125" y="470115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9"/>
          <p:cNvSpPr/>
          <p:nvPr/>
        </p:nvSpPr>
        <p:spPr>
          <a:xfrm>
            <a:off x="458125" y="550990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9"/>
          <p:cNvSpPr/>
          <p:nvPr/>
        </p:nvSpPr>
        <p:spPr>
          <a:xfrm>
            <a:off x="8363425" y="470115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Philosopher"/>
              <a:ea typeface="Philosopher"/>
              <a:cs typeface="Philosopher"/>
              <a:sym typeface="Philosopher"/>
            </a:endParaRPr>
          </a:p>
        </p:txBody>
      </p:sp>
      <p:sp>
        <p:nvSpPr>
          <p:cNvPr id="147" name="Google Shape;147;p19"/>
          <p:cNvSpPr/>
          <p:nvPr/>
        </p:nvSpPr>
        <p:spPr>
          <a:xfrm>
            <a:off x="4411050" y="470115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9"/>
          <p:cNvSpPr txBox="1"/>
          <p:nvPr/>
        </p:nvSpPr>
        <p:spPr>
          <a:xfrm>
            <a:off x="750313" y="3800750"/>
            <a:ext cx="3221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Motivation et persévérance</a:t>
            </a:r>
            <a:endParaRPr sz="2000">
              <a:latin typeface="Philosopher"/>
              <a:ea typeface="Philosopher"/>
              <a:cs typeface="Philosopher"/>
              <a:sym typeface="Philosopher"/>
            </a:endParaRPr>
          </a:p>
        </p:txBody>
      </p:sp>
      <p:sp>
        <p:nvSpPr>
          <p:cNvPr id="149" name="Google Shape;149;p19"/>
          <p:cNvSpPr txBox="1"/>
          <p:nvPr/>
        </p:nvSpPr>
        <p:spPr>
          <a:xfrm>
            <a:off x="709526" y="4609500"/>
            <a:ext cx="3572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Pertinence et personnalisation</a:t>
            </a:r>
            <a:endParaRPr sz="2000">
              <a:latin typeface="Philosopher"/>
              <a:ea typeface="Philosopher"/>
              <a:cs typeface="Philosopher"/>
              <a:sym typeface="Philosopher"/>
            </a:endParaRPr>
          </a:p>
        </p:txBody>
      </p:sp>
      <p:sp>
        <p:nvSpPr>
          <p:cNvPr id="150" name="Google Shape;150;p19"/>
          <p:cNvSpPr txBox="1"/>
          <p:nvPr/>
        </p:nvSpPr>
        <p:spPr>
          <a:xfrm>
            <a:off x="709527" y="5418250"/>
            <a:ext cx="3776700" cy="754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Cultiver une communauté d'apprentissage</a:t>
            </a:r>
            <a:endParaRPr sz="2000">
              <a:latin typeface="Philosopher"/>
              <a:ea typeface="Philosopher"/>
              <a:cs typeface="Philosopher"/>
              <a:sym typeface="Philosopher"/>
            </a:endParaRPr>
          </a:p>
        </p:txBody>
      </p:sp>
      <p:sp>
        <p:nvSpPr>
          <p:cNvPr id="151" name="Google Shape;151;p19"/>
          <p:cNvSpPr txBox="1"/>
          <p:nvPr/>
        </p:nvSpPr>
        <p:spPr>
          <a:xfrm>
            <a:off x="4662451" y="3800750"/>
            <a:ext cx="3572400" cy="754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Développement et application des compétences</a:t>
            </a:r>
            <a:endParaRPr sz="2000">
              <a:latin typeface="Philosopher"/>
              <a:ea typeface="Philosopher"/>
              <a:cs typeface="Philosopher"/>
              <a:sym typeface="Philosopher"/>
            </a:endParaRPr>
          </a:p>
        </p:txBody>
      </p:sp>
      <p:sp>
        <p:nvSpPr>
          <p:cNvPr id="152" name="Google Shape;152;p19"/>
          <p:cNvSpPr txBox="1"/>
          <p:nvPr/>
        </p:nvSpPr>
        <p:spPr>
          <a:xfrm>
            <a:off x="4662451" y="4609500"/>
            <a:ext cx="3572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Flexibilité et accessibilité</a:t>
            </a:r>
            <a:endParaRPr sz="2000">
              <a:solidFill>
                <a:schemeClr val="dk1"/>
              </a:solidFill>
              <a:latin typeface="Philosopher"/>
              <a:ea typeface="Philosopher"/>
              <a:cs typeface="Philosopher"/>
              <a:sym typeface="Philosopher"/>
            </a:endParaRPr>
          </a:p>
        </p:txBody>
      </p:sp>
      <p:sp>
        <p:nvSpPr>
          <p:cNvPr id="153" name="Google Shape;153;p19"/>
          <p:cNvSpPr txBox="1"/>
          <p:nvPr/>
        </p:nvSpPr>
        <p:spPr>
          <a:xfrm>
            <a:off x="4662451" y="5418250"/>
            <a:ext cx="3572400" cy="754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Autonomisation et appropriation</a:t>
            </a:r>
            <a:endParaRPr sz="2000">
              <a:solidFill>
                <a:schemeClr val="dk1"/>
              </a:solidFill>
              <a:latin typeface="Philosopher"/>
              <a:ea typeface="Philosopher"/>
              <a:cs typeface="Philosopher"/>
              <a:sym typeface="Philosopher"/>
            </a:endParaRPr>
          </a:p>
        </p:txBody>
      </p:sp>
      <p:sp>
        <p:nvSpPr>
          <p:cNvPr id="154" name="Google Shape;154;p19"/>
          <p:cNvSpPr txBox="1"/>
          <p:nvPr/>
        </p:nvSpPr>
        <p:spPr>
          <a:xfrm>
            <a:off x="8614813" y="3800750"/>
            <a:ext cx="3221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Surmonter les obstacles</a:t>
            </a:r>
            <a:endParaRPr sz="2000">
              <a:solidFill>
                <a:schemeClr val="dk1"/>
              </a:solidFill>
              <a:latin typeface="Philosopher"/>
              <a:ea typeface="Philosopher"/>
              <a:cs typeface="Philosopher"/>
              <a:sym typeface="Philosopher"/>
            </a:endParaRPr>
          </a:p>
        </p:txBody>
      </p:sp>
      <p:sp>
        <p:nvSpPr>
          <p:cNvPr id="155" name="Google Shape;155;p19"/>
          <p:cNvSpPr txBox="1"/>
          <p:nvPr/>
        </p:nvSpPr>
        <p:spPr>
          <a:xfrm>
            <a:off x="8614813" y="4609500"/>
            <a:ext cx="3221100" cy="754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Amélioration de la littératie numérique</a:t>
            </a:r>
            <a:endParaRPr sz="2000">
              <a:solidFill>
                <a:schemeClr val="dk1"/>
              </a:solidFill>
              <a:latin typeface="Philosopher"/>
              <a:ea typeface="Philosopher"/>
              <a:cs typeface="Philosopher"/>
              <a:sym typeface="Philosopher"/>
            </a:endParaRPr>
          </a:p>
        </p:txBody>
      </p:sp>
      <p:pic>
        <p:nvPicPr>
          <p:cNvPr id="156" name="Google Shape;156;p19"/>
          <p:cNvPicPr preferRelativeResize="0"/>
          <p:nvPr/>
        </p:nvPicPr>
        <p:blipFill>
          <a:blip r:embed="rId4">
            <a:alphaModFix/>
          </a:blip>
          <a:stretch>
            <a:fillRect/>
          </a:stretch>
        </p:blipFill>
        <p:spPr>
          <a:xfrm>
            <a:off x="177300" y="6328475"/>
            <a:ext cx="1851249" cy="38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0"/>
          <p:cNvPicPr preferRelativeResize="0"/>
          <p:nvPr/>
        </p:nvPicPr>
        <p:blipFill rotWithShape="1">
          <a:blip r:embed="rId3">
            <a:alphaModFix amt="54000"/>
          </a:blip>
          <a:srcRect b="4704" l="0" r="0" t="13200"/>
          <a:stretch/>
        </p:blipFill>
        <p:spPr>
          <a:xfrm>
            <a:off x="0" y="0"/>
            <a:ext cx="12192001" cy="6918399"/>
          </a:xfrm>
          <a:prstGeom prst="rect">
            <a:avLst/>
          </a:prstGeom>
          <a:noFill/>
          <a:ln>
            <a:noFill/>
          </a:ln>
        </p:spPr>
      </p:pic>
      <p:sp>
        <p:nvSpPr>
          <p:cNvPr id="162" name="Google Shape;162;p20"/>
          <p:cNvSpPr/>
          <p:nvPr/>
        </p:nvSpPr>
        <p:spPr>
          <a:xfrm rot="10800000">
            <a:off x="6888925" y="1779750"/>
            <a:ext cx="3873300" cy="2841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3" name="Google Shape;163;p20"/>
          <p:cNvSpPr/>
          <p:nvPr/>
        </p:nvSpPr>
        <p:spPr>
          <a:xfrm rot="10800000">
            <a:off x="1196475" y="1780200"/>
            <a:ext cx="4050600" cy="2840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4" name="Google Shape;164;p20"/>
          <p:cNvSpPr txBox="1"/>
          <p:nvPr/>
        </p:nvSpPr>
        <p:spPr>
          <a:xfrm>
            <a:off x="4032749" y="658241"/>
            <a:ext cx="4126500" cy="460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3100">
                <a:solidFill>
                  <a:schemeClr val="dk1"/>
                </a:solidFill>
                <a:latin typeface="Philosopher"/>
                <a:ea typeface="Philosopher"/>
                <a:cs typeface="Philosopher"/>
                <a:sym typeface="Philosopher"/>
              </a:rPr>
              <a:t>Défis</a:t>
            </a:r>
            <a:endParaRPr b="1" i="0" sz="3100" cap="none" strike="noStrike">
              <a:solidFill>
                <a:schemeClr val="dk1"/>
              </a:solidFill>
              <a:latin typeface="Philosopher"/>
              <a:ea typeface="Philosopher"/>
              <a:cs typeface="Philosopher"/>
              <a:sym typeface="Philosopher"/>
            </a:endParaRPr>
          </a:p>
        </p:txBody>
      </p:sp>
      <p:grpSp>
        <p:nvGrpSpPr>
          <p:cNvPr id="165" name="Google Shape;165;p20"/>
          <p:cNvGrpSpPr/>
          <p:nvPr/>
        </p:nvGrpSpPr>
        <p:grpSpPr>
          <a:xfrm>
            <a:off x="5470012" y="1154947"/>
            <a:ext cx="1251984" cy="358200"/>
            <a:chOff x="5470062" y="1167647"/>
            <a:chExt cx="1251984" cy="358200"/>
          </a:xfrm>
        </p:grpSpPr>
        <p:sp>
          <p:nvSpPr>
            <p:cNvPr id="166" name="Google Shape;166;p2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2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p2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69" name="Google Shape;169;p20"/>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170" name="Google Shape;170;p20"/>
          <p:cNvSpPr txBox="1"/>
          <p:nvPr/>
        </p:nvSpPr>
        <p:spPr>
          <a:xfrm>
            <a:off x="1158525" y="1877750"/>
            <a:ext cx="4126500" cy="2931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b="1" lang="cs-CZ" sz="2300">
                <a:latin typeface="Philosopher"/>
                <a:ea typeface="Philosopher"/>
                <a:cs typeface="Philosopher"/>
                <a:sym typeface="Philosopher"/>
              </a:rPr>
              <a:t>Pour les formateurs :</a:t>
            </a:r>
            <a:endParaRPr b="1" sz="2300">
              <a:latin typeface="Philosopher"/>
              <a:ea typeface="Philosopher"/>
              <a:cs typeface="Philosopher"/>
              <a:sym typeface="Philosopher"/>
            </a:endParaRPr>
          </a:p>
          <a:p>
            <a:pPr indent="-336550" lvl="0" marL="457200" rtl="0" algn="l">
              <a:lnSpc>
                <a:spcPct val="115000"/>
              </a:lnSpc>
              <a:spcBef>
                <a:spcPts val="0"/>
              </a:spcBef>
              <a:spcAft>
                <a:spcPts val="0"/>
              </a:spcAft>
              <a:buSzPts val="1700"/>
              <a:buFont typeface="Philosopher"/>
              <a:buChar char="●"/>
            </a:pPr>
            <a:r>
              <a:rPr lang="cs-CZ" sz="2000">
                <a:latin typeface="Philosopher"/>
                <a:ea typeface="Philosopher"/>
                <a:cs typeface="Philosopher"/>
                <a:sym typeface="Philosopher"/>
              </a:rPr>
              <a:t>Concevoir un contenu efficace ;</a:t>
            </a:r>
            <a:endParaRPr sz="2000">
              <a:latin typeface="Philosopher"/>
              <a:ea typeface="Philosopher"/>
              <a:cs typeface="Philosopher"/>
              <a:sym typeface="Philosopher"/>
            </a:endParaRPr>
          </a:p>
          <a:p>
            <a:pPr indent="-336550" lvl="0" marL="457200" rtl="0" algn="l">
              <a:lnSpc>
                <a:spcPct val="115000"/>
              </a:lnSpc>
              <a:spcBef>
                <a:spcPts val="0"/>
              </a:spcBef>
              <a:spcAft>
                <a:spcPts val="0"/>
              </a:spcAft>
              <a:buSzPts val="1700"/>
              <a:buFont typeface="Philosopher"/>
              <a:buChar char="●"/>
            </a:pPr>
            <a:r>
              <a:rPr lang="cs-CZ" sz="2000">
                <a:latin typeface="Philosopher"/>
                <a:ea typeface="Philosopher"/>
                <a:cs typeface="Philosopher"/>
                <a:sym typeface="Philosopher"/>
              </a:rPr>
              <a:t>Questions relatives à la technologie ;</a:t>
            </a:r>
            <a:endParaRPr sz="2000">
              <a:latin typeface="Philosopher"/>
              <a:ea typeface="Philosopher"/>
              <a:cs typeface="Philosopher"/>
              <a:sym typeface="Philosopher"/>
            </a:endParaRPr>
          </a:p>
          <a:p>
            <a:pPr indent="-336550" lvl="0" marL="457200" rtl="0" algn="l">
              <a:lnSpc>
                <a:spcPct val="115000"/>
              </a:lnSpc>
              <a:spcBef>
                <a:spcPts val="0"/>
              </a:spcBef>
              <a:spcAft>
                <a:spcPts val="0"/>
              </a:spcAft>
              <a:buSzPts val="1700"/>
              <a:buFont typeface="Philosopher"/>
              <a:buChar char="●"/>
            </a:pPr>
            <a:r>
              <a:rPr lang="cs-CZ" sz="2000">
                <a:latin typeface="Philosopher"/>
                <a:ea typeface="Philosopher"/>
                <a:cs typeface="Philosopher"/>
                <a:sym typeface="Philosopher"/>
              </a:rPr>
              <a:t>Interaction et communication ;</a:t>
            </a:r>
            <a:endParaRPr sz="2000">
              <a:latin typeface="Philosopher"/>
              <a:ea typeface="Philosopher"/>
              <a:cs typeface="Philosopher"/>
              <a:sym typeface="Philosopher"/>
            </a:endParaRPr>
          </a:p>
          <a:p>
            <a:pPr indent="-336550" lvl="0" marL="457200" rtl="0" algn="l">
              <a:lnSpc>
                <a:spcPct val="115000"/>
              </a:lnSpc>
              <a:spcBef>
                <a:spcPts val="0"/>
              </a:spcBef>
              <a:spcAft>
                <a:spcPts val="0"/>
              </a:spcAft>
              <a:buSzPts val="1700"/>
              <a:buFont typeface="Philosopher"/>
              <a:buChar char="●"/>
            </a:pPr>
            <a:r>
              <a:rPr lang="cs-CZ" sz="2000">
                <a:latin typeface="Philosopher"/>
                <a:ea typeface="Philosopher"/>
                <a:cs typeface="Philosopher"/>
                <a:sym typeface="Philosopher"/>
              </a:rPr>
              <a:t>Évaluation et retour d'information.</a:t>
            </a:r>
            <a:endParaRPr sz="2000">
              <a:latin typeface="Philosopher"/>
              <a:ea typeface="Philosopher"/>
              <a:cs typeface="Philosopher"/>
              <a:sym typeface="Philosopher"/>
            </a:endParaRPr>
          </a:p>
          <a:p>
            <a:pPr indent="0" lvl="0" marL="0" marR="0" rtl="0" algn="l">
              <a:lnSpc>
                <a:spcPct val="115000"/>
              </a:lnSpc>
              <a:spcBef>
                <a:spcPts val="0"/>
              </a:spcBef>
              <a:spcAft>
                <a:spcPts val="0"/>
              </a:spcAft>
              <a:buNone/>
            </a:pPr>
            <a:r>
              <a:t/>
            </a:r>
            <a:endParaRPr sz="2000">
              <a:latin typeface="Philosopher"/>
              <a:ea typeface="Philosopher"/>
              <a:cs typeface="Philosopher"/>
              <a:sym typeface="Philosopher"/>
            </a:endParaRPr>
          </a:p>
        </p:txBody>
      </p:sp>
      <p:sp>
        <p:nvSpPr>
          <p:cNvPr id="171" name="Google Shape;171;p20"/>
          <p:cNvSpPr txBox="1"/>
          <p:nvPr/>
        </p:nvSpPr>
        <p:spPr>
          <a:xfrm>
            <a:off x="7016500" y="1879050"/>
            <a:ext cx="4053900" cy="3438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b="1" lang="cs-CZ" sz="2300">
                <a:latin typeface="Philosopher"/>
                <a:ea typeface="Philosopher"/>
                <a:cs typeface="Philosopher"/>
                <a:sym typeface="Philosopher"/>
              </a:rPr>
              <a:t>Pour les étudiants :</a:t>
            </a:r>
            <a:endParaRPr b="1" sz="2300">
              <a:latin typeface="Philosopher"/>
              <a:ea typeface="Philosopher"/>
              <a:cs typeface="Philosopher"/>
              <a:sym typeface="Philosopher"/>
            </a:endParaRPr>
          </a:p>
          <a:p>
            <a:pPr indent="0" lvl="0" marL="0" rtl="0" algn="l">
              <a:lnSpc>
                <a:spcPct val="115000"/>
              </a:lnSpc>
              <a:spcBef>
                <a:spcPts val="0"/>
              </a:spcBef>
              <a:spcAft>
                <a:spcPts val="0"/>
              </a:spcAft>
              <a:buClr>
                <a:schemeClr val="dk1"/>
              </a:buClr>
              <a:buSzPts val="1100"/>
              <a:buFont typeface="Arial"/>
              <a:buNone/>
            </a:pPr>
            <a:r>
              <a:t/>
            </a:r>
            <a:endParaRPr b="1" sz="2300">
              <a:latin typeface="Philosopher"/>
              <a:ea typeface="Philosopher"/>
              <a:cs typeface="Philosopher"/>
              <a:sym typeface="Philosopher"/>
            </a:endParaRPr>
          </a:p>
          <a:p>
            <a:pPr indent="-355600" lvl="0" marL="45720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Motivation et discipline ;</a:t>
            </a:r>
            <a:endParaRPr sz="2000">
              <a:latin typeface="Philosopher"/>
              <a:ea typeface="Philosopher"/>
              <a:cs typeface="Philosopher"/>
              <a:sym typeface="Philosopher"/>
            </a:endParaRPr>
          </a:p>
          <a:p>
            <a:pPr indent="-355600" lvl="0" marL="45720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Défis techniques ;</a:t>
            </a:r>
            <a:endParaRPr sz="2000">
              <a:latin typeface="Philosopher"/>
              <a:ea typeface="Philosopher"/>
              <a:cs typeface="Philosopher"/>
              <a:sym typeface="Philosopher"/>
            </a:endParaRPr>
          </a:p>
          <a:p>
            <a:pPr indent="-355600" lvl="0" marL="45720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Isolement et solitude ;</a:t>
            </a:r>
            <a:endParaRPr sz="2000">
              <a:latin typeface="Philosopher"/>
              <a:ea typeface="Philosopher"/>
              <a:cs typeface="Philosopher"/>
              <a:sym typeface="Philosopher"/>
            </a:endParaRPr>
          </a:p>
          <a:p>
            <a:pPr indent="-355600" lvl="0" marL="45720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Distractions ;</a:t>
            </a:r>
            <a:endParaRPr sz="2000">
              <a:latin typeface="Philosopher"/>
              <a:ea typeface="Philosopher"/>
              <a:cs typeface="Philosopher"/>
              <a:sym typeface="Philosopher"/>
            </a:endParaRPr>
          </a:p>
          <a:p>
            <a:pPr indent="-355600" lvl="0" marL="45720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Gestion du temps ;</a:t>
            </a:r>
            <a:endParaRPr sz="2000">
              <a:latin typeface="Philosopher"/>
              <a:ea typeface="Philosopher"/>
              <a:cs typeface="Philosopher"/>
              <a:sym typeface="Philosopher"/>
            </a:endParaRPr>
          </a:p>
          <a:p>
            <a:pPr indent="0" lvl="0" marL="0" rtl="0" algn="l">
              <a:lnSpc>
                <a:spcPct val="115000"/>
              </a:lnSpc>
              <a:spcBef>
                <a:spcPts val="0"/>
              </a:spcBef>
              <a:spcAft>
                <a:spcPts val="0"/>
              </a:spcAft>
              <a:buClr>
                <a:schemeClr val="dk1"/>
              </a:buClr>
              <a:buSzPts val="1100"/>
              <a:buFont typeface="Arial"/>
              <a:buNone/>
            </a:pPr>
            <a:r>
              <a:t/>
            </a:r>
            <a:endParaRPr b="1" sz="2300">
              <a:latin typeface="Philosopher"/>
              <a:ea typeface="Philosopher"/>
              <a:cs typeface="Philosopher"/>
              <a:sym typeface="Philosopher"/>
            </a:endParaRPr>
          </a:p>
          <a:p>
            <a:pPr indent="0" lvl="0" marL="0" marR="0" rtl="0" algn="l">
              <a:lnSpc>
                <a:spcPct val="115000"/>
              </a:lnSpc>
              <a:spcBef>
                <a:spcPts val="0"/>
              </a:spcBef>
              <a:spcAft>
                <a:spcPts val="0"/>
              </a:spcAft>
              <a:buNone/>
            </a:pPr>
            <a:r>
              <a:t/>
            </a:r>
            <a:endParaRPr b="1" sz="2300">
              <a:latin typeface="Philosopher"/>
              <a:ea typeface="Philosopher"/>
              <a:cs typeface="Philosopher"/>
              <a:sym typeface="Philosopher"/>
            </a:endParaRPr>
          </a:p>
        </p:txBody>
      </p:sp>
      <p:sp>
        <p:nvSpPr>
          <p:cNvPr id="172" name="Google Shape;172;p20"/>
          <p:cNvSpPr txBox="1"/>
          <p:nvPr/>
        </p:nvSpPr>
        <p:spPr>
          <a:xfrm>
            <a:off x="1563450" y="4900775"/>
            <a:ext cx="9065100" cy="8541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i="1" lang="cs-CZ" sz="1500">
                <a:solidFill>
                  <a:schemeClr val="accent2"/>
                </a:solidFill>
                <a:highlight>
                  <a:schemeClr val="lt1"/>
                </a:highlight>
                <a:latin typeface="Philosopher"/>
                <a:ea typeface="Philosopher"/>
                <a:cs typeface="Philosopher"/>
                <a:sym typeface="Philosopher"/>
              </a:rPr>
              <a:t>Les formateurs et les apprenants peuvent relever ces défis en adoptant des stratégies efficaces, telles qu'une communication claire, une participation active, l'utilisation de méthodes d'enseignement variées, la création de communautés d'apprentissage solidaires et la fourniture d'un retour d'information en temps utile.</a:t>
            </a:r>
            <a:endParaRPr i="1" sz="1500">
              <a:solidFill>
                <a:schemeClr val="accent2"/>
              </a:solidFill>
              <a:highlight>
                <a:schemeClr val="lt1"/>
              </a:highlight>
              <a:latin typeface="Philosopher"/>
              <a:ea typeface="Philosopher"/>
              <a:cs typeface="Philosopher"/>
              <a:sym typeface="Philosopher"/>
            </a:endParaRPr>
          </a:p>
        </p:txBody>
      </p:sp>
      <p:cxnSp>
        <p:nvCxnSpPr>
          <p:cNvPr id="173" name="Google Shape;173;p20"/>
          <p:cNvCxnSpPr/>
          <p:nvPr/>
        </p:nvCxnSpPr>
        <p:spPr>
          <a:xfrm>
            <a:off x="1989850" y="5999000"/>
            <a:ext cx="8307600" cy="0"/>
          </a:xfrm>
          <a:prstGeom prst="straightConnector1">
            <a:avLst/>
          </a:prstGeom>
          <a:noFill/>
          <a:ln cap="flat" cmpd="sng" w="76200">
            <a:solidFill>
              <a:schemeClr val="accent2"/>
            </a:solidFill>
            <a:prstDash val="solid"/>
            <a:round/>
            <a:headEnd len="med" w="med" type="none"/>
            <a:tailEnd len="med" w="med" type="none"/>
          </a:ln>
        </p:spPr>
      </p:cxnSp>
      <p:pic>
        <p:nvPicPr>
          <p:cNvPr id="174" name="Google Shape;174;p20"/>
          <p:cNvPicPr preferRelativeResize="0"/>
          <p:nvPr/>
        </p:nvPicPr>
        <p:blipFill>
          <a:blip r:embed="rId5">
            <a:alphaModFix/>
          </a:blip>
          <a:stretch>
            <a:fillRect/>
          </a:stretch>
        </p:blipFill>
        <p:spPr>
          <a:xfrm>
            <a:off x="177300" y="6328475"/>
            <a:ext cx="1851249" cy="38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