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Roboto"/>
      <p:regular r:id="rId47"/>
      <p:bold r:id="rId48"/>
      <p:italic r:id="rId49"/>
      <p:boldItalic r:id="rId50"/>
    </p:embeddedFont>
    <p:embeddedFont>
      <p:font typeface="Noto Sans"/>
      <p:regular r:id="rId51"/>
      <p:bold r:id="rId52"/>
      <p:italic r:id="rId53"/>
      <p:boldItalic r:id="rId54"/>
    </p:embeddedFont>
    <p:embeddedFont>
      <p:font typeface="Philosopher"/>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otoSans-regular.fntdata"/><Relationship Id="rId50" Type="http://schemas.openxmlformats.org/officeDocument/2006/relationships/font" Target="fonts/Roboto-boldItalic.fntdata"/><Relationship Id="rId53" Type="http://schemas.openxmlformats.org/officeDocument/2006/relationships/font" Target="fonts/NotoSans-italic.fntdata"/><Relationship Id="rId52" Type="http://schemas.openxmlformats.org/officeDocument/2006/relationships/font" Target="fonts/NotoSans-bold.fntdata"/><Relationship Id="rId11" Type="http://schemas.openxmlformats.org/officeDocument/2006/relationships/slide" Target="slides/slide6.xml"/><Relationship Id="rId55" Type="http://schemas.openxmlformats.org/officeDocument/2006/relationships/font" Target="fonts/Philosopher-regular.fntdata"/><Relationship Id="rId10" Type="http://schemas.openxmlformats.org/officeDocument/2006/relationships/slide" Target="slides/slide5.xml"/><Relationship Id="rId54" Type="http://schemas.openxmlformats.org/officeDocument/2006/relationships/font" Target="fonts/NotoSans-boldItalic.fntdata"/><Relationship Id="rId13" Type="http://schemas.openxmlformats.org/officeDocument/2006/relationships/slide" Target="slides/slide8.xml"/><Relationship Id="rId57" Type="http://schemas.openxmlformats.org/officeDocument/2006/relationships/font" Target="fonts/Philosopher-italic.fntdata"/><Relationship Id="rId12" Type="http://schemas.openxmlformats.org/officeDocument/2006/relationships/slide" Target="slides/slide7.xml"/><Relationship Id="rId56" Type="http://schemas.openxmlformats.org/officeDocument/2006/relationships/font" Target="fonts/Philosopher-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Philosopher-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42" name="Google Shape;14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54" name="Google Shape;1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66" name="Google Shape;16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78" name="Google Shape;17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150 minutes</a:t>
            </a:r>
            <a:endParaRPr/>
          </a:p>
          <a:p>
            <a:pPr indent="0" lvl="0" marL="0" rtl="0" algn="l">
              <a:lnSpc>
                <a:spcPct val="100000"/>
              </a:lnSpc>
              <a:spcBef>
                <a:spcPts val="0"/>
              </a:spcBef>
              <a:spcAft>
                <a:spcPts val="0"/>
              </a:spcAft>
              <a:buSzPts val="1100"/>
              <a:buNone/>
            </a:pPr>
            <a:r>
              <a:t/>
            </a:r>
            <a:endParaRPr/>
          </a:p>
        </p:txBody>
      </p:sp>
      <p:sp>
        <p:nvSpPr>
          <p:cNvPr id="190" name="Google Shape;19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99" name="Google Shape;19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11" name="Google Shape;2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Philosopher"/>
                <a:ea typeface="Philosopher"/>
                <a:cs typeface="Philosopher"/>
                <a:sym typeface="Philosopher"/>
              </a:rPr>
              <a:t>By focusing on group discussion rather than individual research or outcome creation, this activity will allow participants to tap into their collective knowledge, learn from each other's experiences, and engage in meaningful conversations about the digital tools and platforms relevant to micro-learning resource development.</a:t>
            </a:r>
            <a:endParaRPr>
              <a:latin typeface="Philosopher"/>
              <a:ea typeface="Philosopher"/>
              <a:cs typeface="Philosopher"/>
              <a:sym typeface="Philosopher"/>
            </a:endParaRPr>
          </a:p>
        </p:txBody>
      </p:sp>
      <p:sp>
        <p:nvSpPr>
          <p:cNvPr id="235" name="Google Shape;23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45" name="Google Shape;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Arial"/>
                <a:ea typeface="Arial"/>
                <a:cs typeface="Arial"/>
                <a:sym typeface="Arial"/>
              </a:rPr>
              <a:t>This activity is the main one of this workshop. Its objective is to </a:t>
            </a:r>
            <a:r>
              <a:rPr b="0" i="0" lang="cs-CZ">
                <a:solidFill>
                  <a:srgbClr val="374151"/>
                </a:solidFill>
                <a:latin typeface="Arial"/>
                <a:ea typeface="Arial"/>
                <a:cs typeface="Arial"/>
                <a:sym typeface="Arial"/>
              </a:rPr>
              <a:t>provide participants with a hands-on experience in creating a micro-learning resource using digital tools and platforms, fostering their creativity and understanding of the micro-learning design process.</a:t>
            </a:r>
            <a:endParaRPr>
              <a:latin typeface="Arial"/>
              <a:ea typeface="Arial"/>
              <a:cs typeface="Arial"/>
              <a:sym typeface="Arial"/>
            </a:endParaRPr>
          </a:p>
        </p:txBody>
      </p:sp>
      <p:sp>
        <p:nvSpPr>
          <p:cNvPr id="341" name="Google Shape;34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Arial"/>
                <a:ea typeface="Arial"/>
                <a:cs typeface="Arial"/>
                <a:sym typeface="Arial"/>
              </a:rPr>
              <a:t>This activity should take about 70 minutes, depending on the number of groups.</a:t>
            </a:r>
            <a:endParaRPr/>
          </a:p>
          <a:p>
            <a:pPr indent="0" lvl="0" marL="0" rtl="0" algn="l">
              <a:lnSpc>
                <a:spcPct val="100000"/>
              </a:lnSpc>
              <a:spcBef>
                <a:spcPts val="0"/>
              </a:spcBef>
              <a:spcAft>
                <a:spcPts val="0"/>
              </a:spcAft>
              <a:buSzPts val="1100"/>
              <a:buNone/>
            </a:pPr>
            <a:r>
              <a:rPr lang="cs-CZ">
                <a:latin typeface="Arial"/>
                <a:ea typeface="Arial"/>
                <a:cs typeface="Arial"/>
                <a:sym typeface="Arial"/>
              </a:rPr>
              <a:t>It offers a practical and collaborative experience for participants. By engaging in the process of designing and developing a micro-learning resource, participants can directly apply the concepts and principles discussed in the workshop to a real-world scenario.</a:t>
            </a:r>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cs-CZ">
                <a:latin typeface="Arial"/>
                <a:ea typeface="Arial"/>
                <a:cs typeface="Arial"/>
                <a:sym typeface="Arial"/>
              </a:rPr>
              <a:t>Through this hands-on activity, participants have the chance to actively explore different digital tools and platforms for creating micro-learning resources. They can experiment with multimedia elements, interactive features, and various formats to enhance the learning experience.</a:t>
            </a:r>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cs-CZ">
                <a:latin typeface="Arial"/>
                <a:ea typeface="Arial"/>
                <a:cs typeface="Arial"/>
                <a:sym typeface="Arial"/>
              </a:rPr>
              <a:t>By working in small groups, participants can benefit from the diverse perspectives and expertise of their peers. Collaboration fosters creativity and encourages participants to discuss and exchange ideas, leading to a richer learning experience. The activity also promotes teamwork and communication skills as groups work together to plan, create, and refine their micro-learning resource.</a:t>
            </a:r>
            <a:endParaRPr>
              <a:latin typeface="Arial"/>
              <a:ea typeface="Arial"/>
              <a:cs typeface="Arial"/>
              <a:sym typeface="Arial"/>
            </a:endParaRPr>
          </a:p>
        </p:txBody>
      </p:sp>
      <p:sp>
        <p:nvSpPr>
          <p:cNvPr id="384" name="Google Shape;38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396" name="Google Shape;39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05" name="Google Shape;40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17" name="Google Shape;41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29" name="Google Shape;42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79" name="Google Shape;47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491" name="Google Shape;49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505" name="Google Shape;50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30 minutes</a:t>
            </a:r>
            <a:endParaRPr/>
          </a:p>
        </p:txBody>
      </p:sp>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25 minutes</a:t>
            </a:r>
            <a:endParaRPr/>
          </a:p>
          <a:p>
            <a:pPr indent="0" lvl="0" marL="0" rtl="0" algn="l">
              <a:lnSpc>
                <a:spcPct val="100000"/>
              </a:lnSpc>
              <a:spcBef>
                <a:spcPts val="0"/>
              </a:spcBef>
              <a:spcAft>
                <a:spcPts val="0"/>
              </a:spcAft>
              <a:buSzPts val="1100"/>
              <a:buNone/>
            </a:pPr>
            <a:r>
              <a:t/>
            </a:r>
            <a:endParaRPr/>
          </a:p>
        </p:txBody>
      </p:sp>
      <p:sp>
        <p:nvSpPr>
          <p:cNvPr id="121" name="Google Shape;1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30" name="Google Shape;13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0" y="1936063"/>
            <a:ext cx="12192000" cy="298587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
          <p:cNvSpPr/>
          <p:nvPr>
            <p:ph idx="2" type="pic"/>
          </p:nvPr>
        </p:nvSpPr>
        <p:spPr>
          <a:xfrm>
            <a:off x="2100262" y="573087"/>
            <a:ext cx="3995738" cy="57118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7" name="Shape 17"/>
        <p:cNvGrpSpPr/>
        <p:nvPr/>
      </p:nvGrpSpPr>
      <p:grpSpPr>
        <a:xfrm>
          <a:off x="0" y="0"/>
          <a:ext cx="0" cy="0"/>
          <a:chOff x="0" y="0"/>
          <a:chExt cx="0" cy="0"/>
        </a:xfrm>
      </p:grpSpPr>
      <p:sp>
        <p:nvSpPr>
          <p:cNvPr id="18" name="Google Shape;18;p5"/>
          <p:cNvSpPr/>
          <p:nvPr>
            <p:ph idx="2" type="pic"/>
          </p:nvPr>
        </p:nvSpPr>
        <p:spPr>
          <a:xfrm>
            <a:off x="5068887" y="2402681"/>
            <a:ext cx="2054225" cy="20526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 name="Shape 19"/>
        <p:cNvGrpSpPr/>
        <p:nvPr/>
      </p:nvGrpSpPr>
      <p:grpSpPr>
        <a:xfrm>
          <a:off x="0" y="0"/>
          <a:ext cx="0" cy="0"/>
          <a:chOff x="0" y="0"/>
          <a:chExt cx="0" cy="0"/>
        </a:xfrm>
      </p:grpSpPr>
      <p:sp>
        <p:nvSpPr>
          <p:cNvPr id="20" name="Google Shape;20;p6"/>
          <p:cNvSpPr/>
          <p:nvPr>
            <p:ph idx="2" type="pic"/>
          </p:nvPr>
        </p:nvSpPr>
        <p:spPr>
          <a:xfrm>
            <a:off x="5360279" y="2700362"/>
            <a:ext cx="6096000" cy="3429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2" name="Shape 22"/>
        <p:cNvGrpSpPr/>
        <p:nvPr/>
      </p:nvGrpSpPr>
      <p:grpSpPr>
        <a:xfrm>
          <a:off x="0" y="0"/>
          <a:ext cx="0" cy="0"/>
          <a:chOff x="0" y="0"/>
          <a:chExt cx="0" cy="0"/>
        </a:xfrm>
      </p:grpSpPr>
      <p:sp>
        <p:nvSpPr>
          <p:cNvPr id="23" name="Google Shape;23;p8"/>
          <p:cNvSpPr/>
          <p:nvPr>
            <p:ph idx="2" type="pic"/>
          </p:nvPr>
        </p:nvSpPr>
        <p:spPr>
          <a:xfrm>
            <a:off x="1319669" y="2525150"/>
            <a:ext cx="2116082" cy="2117188"/>
          </a:xfrm>
          <a:prstGeom prst="rect">
            <a:avLst/>
          </a:prstGeom>
          <a:noFill/>
          <a:ln>
            <a:noFill/>
          </a:ln>
        </p:spPr>
      </p:sp>
      <p:sp>
        <p:nvSpPr>
          <p:cNvPr id="24" name="Google Shape;24;p8"/>
          <p:cNvSpPr/>
          <p:nvPr>
            <p:ph idx="3" type="pic"/>
          </p:nvPr>
        </p:nvSpPr>
        <p:spPr>
          <a:xfrm>
            <a:off x="3788433" y="2525150"/>
            <a:ext cx="2116082" cy="2117188"/>
          </a:xfrm>
          <a:prstGeom prst="rect">
            <a:avLst/>
          </a:prstGeom>
          <a:noFill/>
          <a:ln>
            <a:noFill/>
          </a:ln>
        </p:spPr>
      </p:sp>
      <p:sp>
        <p:nvSpPr>
          <p:cNvPr id="25" name="Google Shape;25;p8"/>
          <p:cNvSpPr/>
          <p:nvPr>
            <p:ph idx="4" type="pic"/>
          </p:nvPr>
        </p:nvSpPr>
        <p:spPr>
          <a:xfrm>
            <a:off x="6257197" y="2525150"/>
            <a:ext cx="2116082" cy="2117188"/>
          </a:xfrm>
          <a:prstGeom prst="rect">
            <a:avLst/>
          </a:prstGeom>
          <a:noFill/>
          <a:ln>
            <a:noFill/>
          </a:ln>
        </p:spPr>
      </p:sp>
      <p:sp>
        <p:nvSpPr>
          <p:cNvPr id="26" name="Google Shape;26;p8"/>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7" name="Shape 27"/>
        <p:cNvGrpSpPr/>
        <p:nvPr/>
      </p:nvGrpSpPr>
      <p:grpSpPr>
        <a:xfrm>
          <a:off x="0" y="0"/>
          <a:ext cx="0" cy="0"/>
          <a:chOff x="0" y="0"/>
          <a:chExt cx="0" cy="0"/>
        </a:xfrm>
      </p:grpSpPr>
      <p:sp>
        <p:nvSpPr>
          <p:cNvPr id="28" name="Google Shape;28;p9"/>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9" name="Shape 29"/>
        <p:cNvGrpSpPr/>
        <p:nvPr/>
      </p:nvGrpSpPr>
      <p:grpSpPr>
        <a:xfrm>
          <a:off x="0" y="0"/>
          <a:ext cx="0" cy="0"/>
          <a:chOff x="0" y="0"/>
          <a:chExt cx="0" cy="0"/>
        </a:xfrm>
      </p:grpSpPr>
      <p:sp>
        <p:nvSpPr>
          <p:cNvPr id="30" name="Google Shape;30;p10"/>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0.jpg"/><Relationship Id="rId6"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7.jpg"/><Relationship Id="rId6"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5.jpg"/><Relationship Id="rId6"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8.jpg"/><Relationship Id="rId6"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3.jpg"/><Relationship Id="rId6"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9.jpg"/><Relationship Id="rId6"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4.jpg"/><Relationship Id="rId6"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6.jpg"/><Relationship Id="rId6"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7.png"/><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22.jpg"/><Relationship Id="rId11" Type="http://schemas.openxmlformats.org/officeDocument/2006/relationships/image" Target="../media/image21.png"/><Relationship Id="rId10" Type="http://schemas.openxmlformats.org/officeDocument/2006/relationships/image" Target="../media/image29.jpg"/><Relationship Id="rId12" Type="http://schemas.openxmlformats.org/officeDocument/2006/relationships/image" Target="../media/image2.jpg"/><Relationship Id="rId9" Type="http://schemas.openxmlformats.org/officeDocument/2006/relationships/image" Target="../media/image24.png"/><Relationship Id="rId5" Type="http://schemas.openxmlformats.org/officeDocument/2006/relationships/image" Target="../media/image28.jpg"/><Relationship Id="rId6" Type="http://schemas.openxmlformats.org/officeDocument/2006/relationships/image" Target="../media/image20.png"/><Relationship Id="rId7" Type="http://schemas.openxmlformats.org/officeDocument/2006/relationships/image" Target="../media/image30.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7.png"/><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pic>
        <p:nvPicPr>
          <p:cNvPr descr="A picture containing logo&#10;&#10;Description automatically generated" id="37" name="Google Shape;37;p12"/>
          <p:cNvPicPr preferRelativeResize="0"/>
          <p:nvPr>
            <p:ph idx="2" type="pic"/>
          </p:nvPr>
        </p:nvPicPr>
        <p:blipFill rotWithShape="1">
          <a:blip r:embed="rId3">
            <a:alphaModFix/>
          </a:blip>
          <a:srcRect b="10216" l="0" r="0" t="10217"/>
          <a:stretch/>
        </p:blipFill>
        <p:spPr>
          <a:xfrm>
            <a:off x="0" y="0"/>
            <a:ext cx="12192000" cy="6858001"/>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2"/>
          <p:cNvSpPr txBox="1"/>
          <p:nvPr/>
        </p:nvSpPr>
        <p:spPr>
          <a:xfrm>
            <a:off x="222325" y="914725"/>
            <a:ext cx="495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p:txBody>
      </p:sp>
      <p:sp>
        <p:nvSpPr>
          <p:cNvPr id="40" name="Google Shape;40;p12"/>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12"/>
          <p:cNvSpPr txBox="1"/>
          <p:nvPr/>
        </p:nvSpPr>
        <p:spPr>
          <a:xfrm>
            <a:off x="348450" y="2581625"/>
            <a:ext cx="39840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2:</a:t>
            </a:r>
            <a:br>
              <a:rPr b="1" i="0" lang="cs-CZ" sz="2400" u="none" cap="none" strike="noStrik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Développer des ressources de micro-apprentissage pour les adultes peu qualifiés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2" name="Google Shape;42;p12"/>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Les avantages</a:t>
            </a:r>
            <a:endParaRPr b="1" i="0" sz="2800" u="none" cap="none" strike="noStrik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61709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9" name="Google Shape;149;p21"/>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50" name="Google Shape;150;p21"/>
          <p:cNvSpPr txBox="1"/>
          <p:nvPr/>
        </p:nvSpPr>
        <p:spPr>
          <a:xfrm>
            <a:off x="1850571" y="2274033"/>
            <a:ext cx="8490900" cy="4155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Flexible et accessible : Les apprenants peuvent accéder aux ressources de micro-apprentissage à tout moment, n'importe où et sur n'importe quel appareil.</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Personnalisé : Le micro-apprentissage peut être adapté aux besoins et aux intérêts spécifiques de chaque apprenant.</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Engageant : La nature courte et interactive du micro-apprentissage peut le rendre plus engageant et plus agréable que les formes traditionnelles d'apprentissage.</a:t>
            </a:r>
            <a:endParaRPr sz="24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sz="2400">
              <a:latin typeface="Philosopher"/>
              <a:ea typeface="Philosopher"/>
              <a:cs typeface="Philosopher"/>
              <a:sym typeface="Philosopher"/>
            </a:endParaRPr>
          </a:p>
        </p:txBody>
      </p:sp>
      <p:pic>
        <p:nvPicPr>
          <p:cNvPr id="151" name="Google Shape;151;p21"/>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L'efficacité</a:t>
            </a:r>
            <a:endParaRPr b="1" i="0" sz="2800" u="none" cap="none" strike="noStrik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1" name="Google Shape;161;p2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62" name="Google Shape;162;p22"/>
          <p:cNvSpPr txBox="1"/>
          <p:nvPr/>
        </p:nvSpPr>
        <p:spPr>
          <a:xfrm>
            <a:off x="1850546" y="1868058"/>
            <a:ext cx="8490900" cy="48948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La recherche a montré que le micro-apprentissage peut être un moyen efficace de transmettre des informations et d'améliorer les résultats de l'apprentissage.</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Des études ont montré que les apprenants retiennent mieux les informations lorsqu'elles sont présentées en petits morceaux bien ciblés.</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Le micro-apprentissage peut également contribuer à améliorer la motivation et l'engagement des apprenants, ce qui se traduit par de meilleurs résultats d'apprentissage.</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sz="2400">
              <a:latin typeface="Philosopher"/>
              <a:ea typeface="Philosopher"/>
              <a:cs typeface="Philosopher"/>
              <a:sym typeface="Philosopher"/>
            </a:endParaRPr>
          </a:p>
        </p:txBody>
      </p:sp>
      <p:pic>
        <p:nvPicPr>
          <p:cNvPr id="163" name="Google Shape;163;p22"/>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Applications</a:t>
            </a:r>
            <a:endParaRPr b="1" i="0" sz="2800" u="none" cap="none" strike="noStrik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73" name="Google Shape;173;p2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74" name="Google Shape;174;p23"/>
          <p:cNvSpPr txBox="1"/>
          <p:nvPr/>
        </p:nvSpPr>
        <p:spPr>
          <a:xfrm>
            <a:off x="1850570" y="2088976"/>
            <a:ext cx="8490900" cy="4725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cs-CZ" sz="2300">
                <a:latin typeface="Philosopher"/>
                <a:ea typeface="Philosopher"/>
                <a:cs typeface="Philosopher"/>
                <a:sym typeface="Philosopher"/>
              </a:rPr>
              <a:t>Le micro-apprentissage peut être appliqué à une variété d'objectifs d'apprentissage, tels que la formation professionnelle, le développement des compétences et l'enrichissement personnel.</a:t>
            </a:r>
            <a:endParaRPr sz="2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300">
                <a:latin typeface="Philosopher"/>
                <a:ea typeface="Philosopher"/>
                <a:cs typeface="Philosopher"/>
                <a:sym typeface="Philosopher"/>
              </a:rPr>
              <a:t>Il peut également être utilisé dans divers contextes, notamment dans les écoles, les entreprises et les organisations à but non lucratif.</a:t>
            </a:r>
            <a:endParaRPr sz="2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300">
                <a:latin typeface="Philosopher"/>
                <a:ea typeface="Philosopher"/>
                <a:cs typeface="Philosopher"/>
                <a:sym typeface="Philosopher"/>
              </a:rPr>
              <a:t>Le micro-apprentissage peut s'avérer particulièrement efficace pour les adultes peu qualifiés qui disposent de peu de temps ou de ressources pour les formes traditionnelles d'apprentissage.</a:t>
            </a:r>
            <a:endParaRPr sz="2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sz="2400">
              <a:latin typeface="Philosopher"/>
              <a:ea typeface="Philosopher"/>
              <a:cs typeface="Philosopher"/>
              <a:sym typeface="Philosopher"/>
            </a:endParaRPr>
          </a:p>
        </p:txBody>
      </p:sp>
      <p:pic>
        <p:nvPicPr>
          <p:cNvPr id="175" name="Google Shape;175;p23"/>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Bonnes pratiques</a:t>
            </a:r>
            <a:endParaRPr b="1" i="0" sz="2800" u="none" cap="none" strike="noStrik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5" name="Google Shape;185;p2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86" name="Google Shape;186;p24"/>
          <p:cNvSpPr txBox="1"/>
          <p:nvPr/>
        </p:nvSpPr>
        <p:spPr>
          <a:xfrm>
            <a:off x="1850570" y="2088976"/>
            <a:ext cx="8490900" cy="4155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Pour concevoir des ressources de micro-apprentissage efficaces, tenez compte des besoins et des intérêts de votre public cible.</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Utilisez des visuels, des éléments interactifs et d'autres techniques attrayantes pour capter l'attention des apprenants,</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400">
                <a:latin typeface="Philosopher"/>
                <a:ea typeface="Philosopher"/>
                <a:cs typeface="Philosopher"/>
                <a:sym typeface="Philosopher"/>
              </a:rPr>
              <a:t>Gardez un contenu ciblé et concis, en gardant à l'esprit des objectifs d'apprentissage et des résultats clairs.</a:t>
            </a:r>
            <a:endParaRPr sz="24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sz="2400">
              <a:latin typeface="Philosopher"/>
              <a:ea typeface="Philosopher"/>
              <a:cs typeface="Philosopher"/>
              <a:sym typeface="Philosopher"/>
            </a:endParaRPr>
          </a:p>
        </p:txBody>
      </p:sp>
      <p:pic>
        <p:nvPicPr>
          <p:cNvPr id="187" name="Google Shape;187;p24"/>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p:nvPr/>
        </p:nvSpPr>
        <p:spPr>
          <a:xfrm>
            <a:off x="3824064" y="1076946"/>
            <a:ext cx="4543800" cy="470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93" name="Google Shape;193;p2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194" name="Google Shape;194;p25"/>
          <p:cNvSpPr txBox="1"/>
          <p:nvPr/>
        </p:nvSpPr>
        <p:spPr>
          <a:xfrm>
            <a:off x="5655953" y="1678850"/>
            <a:ext cx="1105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Partie 3</a:t>
            </a:r>
            <a:endParaRPr b="1" i="0" sz="1800" u="none" cap="none" strike="noStrik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Outils et plateformes numériques pour la création de ressources de micro-apprentissage</a:t>
            </a:r>
            <a:endParaRPr b="0" i="0" sz="2000" u="none" cap="none" strike="noStrike">
              <a:solidFill>
                <a:schemeClr val="dk1"/>
              </a:solidFill>
              <a:latin typeface="Roboto"/>
              <a:ea typeface="Roboto"/>
              <a:cs typeface="Roboto"/>
              <a:sym typeface="Roboto"/>
            </a:endParaRPr>
          </a:p>
        </p:txBody>
      </p:sp>
      <p:pic>
        <p:nvPicPr>
          <p:cNvPr id="196" name="Google Shape;196;p25"/>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3897882" y="224745"/>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Outils numériques</a:t>
            </a:r>
            <a:endParaRPr b="1" i="0" sz="2800" u="none" cap="none" strike="noStrik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6" name="Google Shape;206;p2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7" name="Google Shape;207;p26"/>
          <p:cNvSpPr txBox="1"/>
          <p:nvPr/>
        </p:nvSpPr>
        <p:spPr>
          <a:xfrm>
            <a:off x="1547771" y="1562990"/>
            <a:ext cx="9396600" cy="52950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cs-CZ" sz="2600">
                <a:latin typeface="Philosopher"/>
                <a:ea typeface="Philosopher"/>
                <a:cs typeface="Philosopher"/>
                <a:sym typeface="Philosopher"/>
              </a:rPr>
              <a:t>Les outils et plateformes numériques jouent un rôle crucial dans la création de ressources de micro-apprentissage efficaces. Ils offrent un large éventail de caractéristiques et de fonctionnalités pour améliorer l'expérience d'apprentissage. </a:t>
            </a:r>
            <a:endParaRPr sz="26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6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2600">
                <a:latin typeface="Philosopher"/>
                <a:ea typeface="Philosopher"/>
                <a:cs typeface="Philosopher"/>
                <a:sym typeface="Philosopher"/>
              </a:rPr>
              <a:t>Ces outils permettent aux formateurs de concevoir des contenus interactifs et attrayants, intégrant des éléments multimédias tels que des vidéos, des images et des quiz. Grâce aux options de personnalisation, les formateurs peuvent adapter les ressources pour atteindre des objectifs d'apprentissage spécifiques et répondre aux besoins de leur public.</a:t>
            </a:r>
            <a:endParaRPr sz="26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600">
              <a:latin typeface="Philosopher"/>
              <a:ea typeface="Philosopher"/>
              <a:cs typeface="Philosopher"/>
              <a:sym typeface="Philosopher"/>
            </a:endParaRPr>
          </a:p>
          <a:p>
            <a:pPr indent="0" lvl="0" marL="0" marR="0" rtl="0" algn="just">
              <a:lnSpc>
                <a:spcPct val="100000"/>
              </a:lnSpc>
              <a:spcBef>
                <a:spcPts val="0"/>
              </a:spcBef>
              <a:spcAft>
                <a:spcPts val="0"/>
              </a:spcAft>
              <a:buNone/>
            </a:pPr>
            <a:r>
              <a:t/>
            </a:r>
            <a:endParaRPr sz="2600">
              <a:latin typeface="Philosopher"/>
              <a:ea typeface="Philosopher"/>
              <a:cs typeface="Philosopher"/>
              <a:sym typeface="Philosopher"/>
            </a:endParaRPr>
          </a:p>
        </p:txBody>
      </p:sp>
      <p:pic>
        <p:nvPicPr>
          <p:cNvPr id="208" name="Google Shape;208;p26"/>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Outils numériques</a:t>
            </a:r>
            <a:endParaRPr b="1" i="0" sz="2800" u="none" cap="none" strike="noStrik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8" name="Google Shape;218;p27"/>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19" name="Google Shape;219;p27"/>
          <p:cNvSpPr txBox="1"/>
          <p:nvPr/>
        </p:nvSpPr>
        <p:spPr>
          <a:xfrm>
            <a:off x="1576771" y="1524317"/>
            <a:ext cx="9396600" cy="52641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cs-CZ" sz="2400">
                <a:latin typeface="Philosopher"/>
                <a:ea typeface="Philosopher"/>
                <a:cs typeface="Philosopher"/>
                <a:sym typeface="Philosopher"/>
              </a:rPr>
              <a:t>La collaboration est facilitée par ces outils et plateformes, ce qui permet aux formateurs de travailler ensemble à la création de ressources de micro-apprentissage. En exploitant les capacités des outils et plateformes numériques, les formateurs peuvent rendre le micro-apprentissage accessible et adaptable à divers publics. Cela favorise l'inclusion et soutient les expériences d'apprentissage personnalisées. </a:t>
            </a:r>
            <a:endParaRPr sz="24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2400">
                <a:latin typeface="Philosopher"/>
                <a:ea typeface="Philosopher"/>
                <a:cs typeface="Philosopher"/>
                <a:sym typeface="Philosopher"/>
              </a:rPr>
              <a:t>Lors de la sélection des outils et des plateformes, il est important de les aligner sur les objectifs d'apprentissage et les exigences du public, en veillant à ce que les outils choisis contribuent efficacement à la création de ressources de micro-apprentissage percutantes.</a:t>
            </a:r>
            <a:endParaRPr sz="24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just">
              <a:lnSpc>
                <a:spcPct val="100000"/>
              </a:lnSpc>
              <a:spcBef>
                <a:spcPts val="0"/>
              </a:spcBef>
              <a:spcAft>
                <a:spcPts val="0"/>
              </a:spcAft>
              <a:buNone/>
            </a:pPr>
            <a:r>
              <a:t/>
            </a:r>
            <a:endParaRPr sz="2400">
              <a:latin typeface="Philosopher"/>
              <a:ea typeface="Philosopher"/>
              <a:cs typeface="Philosopher"/>
              <a:sym typeface="Philosopher"/>
            </a:endParaRPr>
          </a:p>
        </p:txBody>
      </p:sp>
      <p:pic>
        <p:nvPicPr>
          <p:cNvPr id="220" name="Google Shape;220;p27"/>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a:t>
            </a:r>
            <a:r>
              <a:rPr b="1" lang="cs-CZ" sz="2400">
                <a:solidFill>
                  <a:schemeClr val="dk1"/>
                </a:solidFill>
                <a:latin typeface="Philosopher"/>
                <a:ea typeface="Philosopher"/>
                <a:cs typeface="Philosopher"/>
                <a:sym typeface="Philosopher"/>
              </a:rPr>
              <a:t>é </a:t>
            </a:r>
            <a:r>
              <a:rPr b="1" i="0" lang="cs-CZ" sz="2400" u="none" cap="none" strike="noStrike">
                <a:solidFill>
                  <a:schemeClr val="dk1"/>
                </a:solidFill>
                <a:latin typeface="Philosopher"/>
                <a:ea typeface="Philosopher"/>
                <a:cs typeface="Philosopher"/>
                <a:sym typeface="Philosopher"/>
              </a:rPr>
              <a:t>2: Discussion</a:t>
            </a:r>
            <a:endParaRPr b="1" i="0" sz="2400" u="none" cap="none" strike="noStrik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0" name="Google Shape;230;p2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31" name="Google Shape;231;p28"/>
          <p:cNvSpPr txBox="1"/>
          <p:nvPr/>
        </p:nvSpPr>
        <p:spPr>
          <a:xfrm>
            <a:off x="707571" y="1718434"/>
            <a:ext cx="10651200" cy="4863900"/>
          </a:xfrm>
          <a:prstGeom prst="rect">
            <a:avLst/>
          </a:prstGeom>
          <a:noFill/>
          <a:ln>
            <a:noFill/>
          </a:ln>
        </p:spPr>
        <p:txBody>
          <a:bodyPr anchorCtr="0" anchor="t" bIns="45700" lIns="91425" spcFirstLastPara="1" rIns="91425" wrap="square" tIns="45700">
            <a:spAutoFit/>
          </a:bodyPr>
          <a:lstStyle/>
          <a:p>
            <a:pPr indent="-355600" lvl="0" marL="457200" rtl="0" algn="just">
              <a:spcBef>
                <a:spcPts val="0"/>
              </a:spcBef>
              <a:spcAft>
                <a:spcPts val="0"/>
              </a:spcAft>
              <a:buSzPts val="2000"/>
              <a:buAutoNum type="arabicPeriod"/>
            </a:pPr>
            <a:r>
              <a:rPr lang="cs-CZ" sz="2000">
                <a:latin typeface="Philosopher"/>
                <a:ea typeface="Philosopher"/>
                <a:cs typeface="Philosopher"/>
                <a:sym typeface="Philosopher"/>
              </a:rPr>
              <a:t>Répartissez les participants en petits groupes de 4 à 6 personnes.</a:t>
            </a:r>
            <a:endParaRPr sz="2000">
              <a:latin typeface="Philosopher"/>
              <a:ea typeface="Philosopher"/>
              <a:cs typeface="Philosopher"/>
              <a:sym typeface="Philosopher"/>
            </a:endParaRPr>
          </a:p>
          <a:p>
            <a:pPr indent="-355600" lvl="0" marL="457200" rtl="0" algn="just">
              <a:spcBef>
                <a:spcPts val="0"/>
              </a:spcBef>
              <a:spcAft>
                <a:spcPts val="0"/>
              </a:spcAft>
              <a:buSzPts val="2000"/>
              <a:buAutoNum type="arabicPeriod"/>
            </a:pPr>
            <a:r>
              <a:rPr lang="cs-CZ" sz="2000">
                <a:latin typeface="Philosopher"/>
                <a:ea typeface="Philosopher"/>
                <a:cs typeface="Philosopher"/>
                <a:sym typeface="Philosopher"/>
              </a:rPr>
              <a:t>Fournissez à chaque groupe une liste d'outils et de plateformes numériques couramment utilisés pour créer des ressources de micro-apprentissage. Utilisez la même liste que celle fournie précédemment ou adaptez-la en fonction de vos préférences.</a:t>
            </a:r>
            <a:endParaRPr sz="2000">
              <a:latin typeface="Philosopher"/>
              <a:ea typeface="Philosopher"/>
              <a:cs typeface="Philosopher"/>
              <a:sym typeface="Philosopher"/>
            </a:endParaRPr>
          </a:p>
          <a:p>
            <a:pPr indent="-355600" lvl="0" marL="457200" rtl="0" algn="just">
              <a:spcBef>
                <a:spcPts val="0"/>
              </a:spcBef>
              <a:spcAft>
                <a:spcPts val="0"/>
              </a:spcAft>
              <a:buSzPts val="2000"/>
              <a:buAutoNum type="arabicPeriod"/>
            </a:pPr>
            <a:r>
              <a:rPr lang="cs-CZ" sz="2000">
                <a:latin typeface="Philosopher"/>
                <a:ea typeface="Philosopher"/>
                <a:cs typeface="Philosopher"/>
                <a:sym typeface="Philosopher"/>
              </a:rPr>
              <a:t>Demandez aux groupes de discuter des points suivants pour l'outil ou la plateforme qu'ils ont choisi :</a:t>
            </a:r>
            <a:endParaRPr sz="2000">
              <a:latin typeface="Philosopher"/>
              <a:ea typeface="Philosopher"/>
              <a:cs typeface="Philosopher"/>
              <a:sym typeface="Philosopher"/>
            </a:endParaRPr>
          </a:p>
          <a:p>
            <a:pPr indent="0" lvl="0" marL="457200" rtl="0" algn="just">
              <a:spcBef>
                <a:spcPts val="0"/>
              </a:spcBef>
              <a:spcAft>
                <a:spcPts val="0"/>
              </a:spcAft>
              <a:buNone/>
            </a:pPr>
            <a:r>
              <a:t/>
            </a:r>
            <a:endParaRPr sz="20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Quelle est la convivialité de l'outil ou de la plate-forme ? Des compétences techniques ou de conception sont-elles requises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Quelles sont les caractéristiques et les fonctionnalités spécifiques offertes par l'outil/la plate-forme ? Comment soutiennent-ils la création de ressources de micro-apprentissage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L'outil/la plate-forme peut-il/elle être personnalisé(e) pour répondre à des besoins et préférences spécifiques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Comment l'outil/plateforme facilite-t-il l'interactivité et l'engagement de l'apprenant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L'outil/plateforme permet-il la collaboration entre formateurs ou apprenants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L'outil/la plate-forme est-il(elle) abordable ? Est-il facilement accessible, en particulier pour les adultes peu qualifiés ?</a:t>
            </a:r>
            <a:endParaRPr i="1" sz="1500">
              <a:latin typeface="Philosopher"/>
              <a:ea typeface="Philosopher"/>
              <a:cs typeface="Philosopher"/>
              <a:sym typeface="Philosopher"/>
            </a:endParaRPr>
          </a:p>
          <a:p>
            <a:pPr indent="-298450" lvl="0" marL="457200" rtl="0" algn="just">
              <a:spcBef>
                <a:spcPts val="0"/>
              </a:spcBef>
              <a:spcAft>
                <a:spcPts val="0"/>
              </a:spcAft>
              <a:buSzPts val="1100"/>
              <a:buChar char="•"/>
            </a:pPr>
            <a:r>
              <a:rPr i="1" lang="cs-CZ" sz="1500">
                <a:latin typeface="Philosopher"/>
                <a:ea typeface="Philosopher"/>
                <a:cs typeface="Philosopher"/>
                <a:sym typeface="Philosopher"/>
              </a:rPr>
              <a:t>Donnez des exemples ou des exemples de réussite concernant l'utilisation efficace de l'outil/la plate-forme pour le micro-apprentissage.</a:t>
            </a:r>
            <a:endParaRPr i="1" sz="1500">
              <a:latin typeface="Philosopher"/>
              <a:ea typeface="Philosopher"/>
              <a:cs typeface="Philosopher"/>
              <a:sym typeface="Philosopher"/>
            </a:endParaRPr>
          </a:p>
          <a:p>
            <a:pPr indent="0" lvl="0" marL="0" rtl="0" algn="just">
              <a:spcBef>
                <a:spcPts val="0"/>
              </a:spcBef>
              <a:spcAft>
                <a:spcPts val="0"/>
              </a:spcAft>
              <a:buNone/>
            </a:pPr>
            <a:r>
              <a:t/>
            </a:r>
            <a:endParaRPr sz="2000">
              <a:latin typeface="Philosopher"/>
              <a:ea typeface="Philosopher"/>
              <a:cs typeface="Philosopher"/>
              <a:sym typeface="Philosopher"/>
            </a:endParaRPr>
          </a:p>
        </p:txBody>
      </p:sp>
      <p:pic>
        <p:nvPicPr>
          <p:cNvPr id="232" name="Google Shape;232;p28"/>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1" name="Google Shape;241;p2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42" name="Google Shape;242;p29"/>
          <p:cNvSpPr txBox="1"/>
          <p:nvPr/>
        </p:nvSpPr>
        <p:spPr>
          <a:xfrm>
            <a:off x="707571" y="1718434"/>
            <a:ext cx="10651200" cy="47715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4. Encouragez les participants à partager leurs propres expériences, points de vue et opinions sur les outils/plateformes. Ils peuvent discuter des avantages et des inconvénients, des défis qu'ils ont rencontrés et des conseils ou des meilleures pratiques qu'ils ont découverts.</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5. En tant qu'animateur, passez d'un groupe à l'autre, écoutez activement les discussions et posez des questions directrices pour stimuler une conversation et une réflexion plus approfondies.</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6. Après une période de discussion déterminée, réunissez les groupes dans leur ensemble et lancez une discussion plus large.</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7. Lors de la discussion en groupe élargi, demandez à chaque groupe de partager ses principales conclusions et idées. Encouragez les participants des autres groupes à ajouter leurs réflexions, à fournir des perspectives supplémentaires ou à poser des questions.</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8. Résumez les principaux points soulevés au cours de la discussion et mettez en évidence les modèles ou les thèmes communs qui émergent.</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1900">
                <a:latin typeface="Philosopher"/>
                <a:ea typeface="Philosopher"/>
                <a:cs typeface="Philosopher"/>
                <a:sym typeface="Philosopher"/>
              </a:rPr>
              <a:t>9. Concluez l'activité en animant une brève séance de réflexion, au cours de laquelle les participants peuvent partager les principaux enseignements qu'ils ont tirés de la discussion.</a:t>
            </a:r>
            <a:endParaRPr sz="19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900">
              <a:latin typeface="Philosopher"/>
              <a:ea typeface="Philosopher"/>
              <a:cs typeface="Philosopher"/>
              <a:sym typeface="Philosopher"/>
            </a:endParaRPr>
          </a:p>
          <a:p>
            <a:pPr indent="0" lvl="0" marL="0" marR="0" rtl="0" algn="just">
              <a:lnSpc>
                <a:spcPct val="100000"/>
              </a:lnSpc>
              <a:spcBef>
                <a:spcPts val="0"/>
              </a:spcBef>
              <a:spcAft>
                <a:spcPts val="0"/>
              </a:spcAft>
              <a:buNone/>
            </a:pPr>
            <a:r>
              <a:t/>
            </a:r>
            <a:endParaRPr sz="1900">
              <a:latin typeface="Philosopher"/>
              <a:ea typeface="Philosopher"/>
              <a:cs typeface="Philosopher"/>
              <a:sym typeface="Philosopher"/>
            </a:endParaRPr>
          </a:p>
        </p:txBody>
      </p:sp>
      <p:sp>
        <p:nvSpPr>
          <p:cNvPr id="243" name="Google Shape;243;p29"/>
          <p:cNvSpPr txBox="1"/>
          <p:nvPr/>
        </p:nvSpPr>
        <p:spPr>
          <a:xfrm>
            <a:off x="4254935" y="563829"/>
            <a:ext cx="3682130"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a:t>
            </a:r>
            <a:r>
              <a:rPr b="1" lang="cs-CZ" sz="2400">
                <a:solidFill>
                  <a:schemeClr val="dk1"/>
                </a:solidFill>
                <a:latin typeface="Philosopher"/>
                <a:ea typeface="Philosopher"/>
                <a:cs typeface="Philosopher"/>
                <a:sym typeface="Philosopher"/>
              </a:rPr>
              <a:t>é</a:t>
            </a:r>
            <a:r>
              <a:rPr b="1" i="0" lang="cs-CZ" sz="2400" u="none" cap="none" strike="noStrike">
                <a:solidFill>
                  <a:schemeClr val="dk1"/>
                </a:solidFill>
                <a:latin typeface="Philosopher"/>
                <a:ea typeface="Philosopher"/>
                <a:cs typeface="Philosopher"/>
                <a:sym typeface="Philosopher"/>
              </a:rPr>
              <a:t> 2: Discussion</a:t>
            </a:r>
            <a:endParaRPr b="1" i="0" sz="2400" u="none" cap="none" strike="noStrike">
              <a:solidFill>
                <a:schemeClr val="dk1"/>
              </a:solidFill>
              <a:latin typeface="Philosopher"/>
              <a:ea typeface="Philosopher"/>
              <a:cs typeface="Philosopher"/>
              <a:sym typeface="Philosopher"/>
            </a:endParaRPr>
          </a:p>
        </p:txBody>
      </p:sp>
      <p:pic>
        <p:nvPicPr>
          <p:cNvPr id="244" name="Google Shape;244;p29"/>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erson sitting at a desk with a computer and papers on it&#10;&#10;Description automatically generated with low confidence" id="249" name="Google Shape;249;p3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 name="Google Shape;251;p30"/>
          <p:cNvSpPr txBox="1"/>
          <p:nvPr/>
        </p:nvSpPr>
        <p:spPr>
          <a:xfrm>
            <a:off x="1396725" y="1978800"/>
            <a:ext cx="94566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L'HEURE DE LA PAUSE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252" name="Google Shape;252;p3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253" name="Google Shape;253;p30"/>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8" name="Google Shape;48;p13"/>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2</a:t>
            </a:r>
            <a:endParaRPr b="1" i="0" sz="1800" u="none" cap="none" strike="noStrik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lang="cs-CZ" sz="2700">
                <a:solidFill>
                  <a:schemeClr val="dk1"/>
                </a:solidFill>
                <a:latin typeface="Philosopher"/>
                <a:ea typeface="Philosopher"/>
                <a:cs typeface="Philosopher"/>
                <a:sym typeface="Philosopher"/>
              </a:rPr>
              <a:t>6 heures d'apprentissage en présentiel</a:t>
            </a:r>
            <a:endParaRPr b="1" i="0" sz="2200" u="none" cap="none" strike="noStrik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lang="cs-CZ" sz="2700">
                <a:solidFill>
                  <a:schemeClr val="dk1"/>
                </a:solidFill>
                <a:latin typeface="Philosopher"/>
                <a:ea typeface="Philosopher"/>
                <a:cs typeface="Philosopher"/>
                <a:sym typeface="Philosopher"/>
              </a:rPr>
              <a:t>8 heures d'auto-apprentissage</a:t>
            </a:r>
            <a:endParaRPr sz="900"/>
          </a:p>
        </p:txBody>
      </p:sp>
      <p:sp>
        <p:nvSpPr>
          <p:cNvPr id="53" name="Google Shape;53;p13"/>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Cette présentation couvre les 6 heures d'apprentissage F2F.</a:t>
            </a:r>
            <a:endParaRPr sz="1600">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Elle est accompagnée d'un plan de cours pour l'animateur.</a:t>
            </a:r>
            <a:endParaRPr sz="1600">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600">
              <a:solidFill>
                <a:schemeClr val="dk1"/>
              </a:solidFill>
              <a:latin typeface="Roboto"/>
              <a:ea typeface="Roboto"/>
              <a:cs typeface="Roboto"/>
              <a:sym typeface="Roboto"/>
            </a:endParaRPr>
          </a:p>
        </p:txBody>
      </p:sp>
      <p:sp>
        <p:nvSpPr>
          <p:cNvPr id="54" name="Google Shape;54;p13"/>
          <p:cNvSpPr txBox="1"/>
          <p:nvPr/>
        </p:nvSpPr>
        <p:spPr>
          <a:xfrm>
            <a:off x="9218023" y="4948000"/>
            <a:ext cx="2527800" cy="17961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cs-CZ" sz="1600">
                <a:solidFill>
                  <a:schemeClr val="dk1"/>
                </a:solidFill>
                <a:latin typeface="Roboto"/>
                <a:ea typeface="Roboto"/>
                <a:cs typeface="Roboto"/>
                <a:sym typeface="Roboto"/>
              </a:rPr>
              <a:t>Parcourez la présentation avec des ressources d'apprentissage auto-dirigées à votre propre rythme !</a:t>
            </a:r>
            <a:endParaRPr b="0" i="0" sz="1600" u="none" cap="none" strike="noStrik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9" name="Google Shape;59;p13"/>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60" name="Google Shape;60;p13"/>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yellow&#10;&#10;Description automatically generated" id="258" name="Google Shape;258;p31"/>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Vid</a:t>
            </a:r>
            <a:r>
              <a:rPr b="1" lang="cs-CZ" sz="4000">
                <a:solidFill>
                  <a:schemeClr val="dk1"/>
                </a:solidFill>
                <a:latin typeface="Philosopher"/>
                <a:ea typeface="Philosopher"/>
                <a:cs typeface="Philosopher"/>
                <a:sym typeface="Philosopher"/>
              </a:rPr>
              <a:t>é</a:t>
            </a:r>
            <a:r>
              <a:rPr b="1" i="0" lang="cs-CZ" sz="4000" u="none" cap="none" strike="noStrike">
                <a:solidFill>
                  <a:schemeClr val="dk1"/>
                </a:solidFill>
                <a:latin typeface="Philosopher"/>
                <a:ea typeface="Philosopher"/>
                <a:cs typeface="Philosopher"/>
                <a:sym typeface="Philosopher"/>
              </a:rPr>
              <a:t>os</a:t>
            </a:r>
            <a:endParaRPr b="1" i="0" sz="4000" u="none" cap="none" strike="noStrik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64" name="Google Shape;264;p3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65" name="Google Shape;265;p31"/>
          <p:cNvSpPr txBox="1"/>
          <p:nvPr/>
        </p:nvSpPr>
        <p:spPr>
          <a:xfrm>
            <a:off x="3683726" y="2609947"/>
            <a:ext cx="8188234" cy="238584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Les diapositives suivantes présentent huit plateformes et outils.</a:t>
            </a:r>
            <a:endParaRPr/>
          </a:p>
        </p:txBody>
      </p:sp>
      <p:pic>
        <p:nvPicPr>
          <p:cNvPr id="266" name="Google Shape;266;p31"/>
          <p:cNvPicPr preferRelativeResize="0"/>
          <p:nvPr/>
        </p:nvPicPr>
        <p:blipFill>
          <a:blip r:embed="rId5">
            <a:alphaModFix/>
          </a:blip>
          <a:stretch>
            <a:fillRect/>
          </a:stretch>
        </p:blipFill>
        <p:spPr>
          <a:xfrm>
            <a:off x="9569300" y="6240298"/>
            <a:ext cx="2527652" cy="53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Background pattern&#10;&#10;Description automatically generated" id="271" name="Google Shape;271;p32"/>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72" name="Google Shape;272;p32"/>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273" name="Google Shape;273;p32" title="What is Kahoot!?"/>
          <p:cNvPicPr preferRelativeResize="0"/>
          <p:nvPr/>
        </p:nvPicPr>
        <p:blipFill rotWithShape="1">
          <a:blip r:embed="rId5">
            <a:alphaModFix/>
          </a:blip>
          <a:srcRect b="0" l="0" r="0" t="0"/>
          <a:stretch/>
        </p:blipFill>
        <p:spPr>
          <a:xfrm>
            <a:off x="1470741" y="914801"/>
            <a:ext cx="9501625" cy="5368418"/>
          </a:xfrm>
          <a:prstGeom prst="rect">
            <a:avLst/>
          </a:prstGeom>
          <a:noFill/>
          <a:ln>
            <a:noFill/>
          </a:ln>
        </p:spPr>
      </p:pic>
      <p:sp>
        <p:nvSpPr>
          <p:cNvPr id="274" name="Google Shape;274;p32"/>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Kahoot</a:t>
            </a:r>
            <a:endParaRPr b="1" i="0" sz="1800" u="none" cap="none" strike="noStrike">
              <a:solidFill>
                <a:schemeClr val="dk1"/>
              </a:solidFill>
              <a:latin typeface="Philosopher"/>
              <a:ea typeface="Philosopher"/>
              <a:cs typeface="Philosopher"/>
              <a:sym typeface="Philosopher"/>
            </a:endParaRPr>
          </a:p>
        </p:txBody>
      </p:sp>
      <p:pic>
        <p:nvPicPr>
          <p:cNvPr id="275" name="Google Shape;275;p32"/>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Background pattern&#10;&#10;Description automatically generated" id="280" name="Google Shape;280;p33"/>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81" name="Google Shape;281;p33"/>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282" name="Google Shape;282;p33"/>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Mentimeter</a:t>
            </a:r>
            <a:endParaRPr b="1" i="0" sz="1800" u="none" cap="none" strike="noStrike">
              <a:solidFill>
                <a:schemeClr val="dk1"/>
              </a:solidFill>
              <a:latin typeface="Philosopher"/>
              <a:ea typeface="Philosopher"/>
              <a:cs typeface="Philosopher"/>
              <a:sym typeface="Philosopher"/>
            </a:endParaRPr>
          </a:p>
        </p:txBody>
      </p:sp>
      <p:pic>
        <p:nvPicPr>
          <p:cNvPr id="283" name="Google Shape;283;p33" title="Say Hello to Mentimeter"/>
          <p:cNvPicPr preferRelativeResize="0"/>
          <p:nvPr/>
        </p:nvPicPr>
        <p:blipFill rotWithShape="1">
          <a:blip r:embed="rId5">
            <a:alphaModFix/>
          </a:blip>
          <a:srcRect b="0" l="0" r="0" t="0"/>
          <a:stretch/>
        </p:blipFill>
        <p:spPr>
          <a:xfrm>
            <a:off x="1443073" y="1025413"/>
            <a:ext cx="9305852" cy="5257806"/>
          </a:xfrm>
          <a:prstGeom prst="rect">
            <a:avLst/>
          </a:prstGeom>
          <a:noFill/>
          <a:ln>
            <a:noFill/>
          </a:ln>
        </p:spPr>
      </p:pic>
      <p:pic>
        <p:nvPicPr>
          <p:cNvPr id="284" name="Google Shape;284;p33"/>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Background pattern&#10;&#10;Description automatically generated" id="289" name="Google Shape;289;p34"/>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90" name="Google Shape;290;p34"/>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291" name="Google Shape;291;p34"/>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Articulate 360</a:t>
            </a:r>
            <a:endParaRPr b="1" i="0" sz="1800" u="none" cap="none" strike="noStrike">
              <a:solidFill>
                <a:schemeClr val="dk1"/>
              </a:solidFill>
              <a:latin typeface="Philosopher"/>
              <a:ea typeface="Philosopher"/>
              <a:cs typeface="Philosopher"/>
              <a:sym typeface="Philosopher"/>
            </a:endParaRPr>
          </a:p>
        </p:txBody>
      </p:sp>
      <p:pic>
        <p:nvPicPr>
          <p:cNvPr id="292" name="Google Shape;292;p34" title="Articulate 360 Capterra Final"/>
          <p:cNvPicPr preferRelativeResize="0"/>
          <p:nvPr/>
        </p:nvPicPr>
        <p:blipFill rotWithShape="1">
          <a:blip r:embed="rId5">
            <a:alphaModFix/>
          </a:blip>
          <a:srcRect b="0" l="0" r="0" t="0"/>
          <a:stretch/>
        </p:blipFill>
        <p:spPr>
          <a:xfrm>
            <a:off x="1367937" y="798792"/>
            <a:ext cx="9456123" cy="5342709"/>
          </a:xfrm>
          <a:prstGeom prst="rect">
            <a:avLst/>
          </a:prstGeom>
          <a:noFill/>
          <a:ln>
            <a:noFill/>
          </a:ln>
        </p:spPr>
      </p:pic>
      <p:pic>
        <p:nvPicPr>
          <p:cNvPr id="293" name="Google Shape;293;p34"/>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Background pattern&#10;&#10;Description automatically generated" id="298" name="Google Shape;298;p35"/>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99" name="Google Shape;299;p35"/>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300" name="Google Shape;300;p35"/>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Canva</a:t>
            </a:r>
            <a:endParaRPr b="1" i="0" sz="1800" u="none" cap="none" strike="noStrike">
              <a:solidFill>
                <a:schemeClr val="dk1"/>
              </a:solidFill>
              <a:latin typeface="Philosopher"/>
              <a:ea typeface="Philosopher"/>
              <a:cs typeface="Philosopher"/>
              <a:sym typeface="Philosopher"/>
            </a:endParaRPr>
          </a:p>
        </p:txBody>
      </p:sp>
      <p:pic>
        <p:nvPicPr>
          <p:cNvPr id="301" name="Google Shape;301;p35" title="What is Canva? How Canva Made Design Simple"/>
          <p:cNvPicPr preferRelativeResize="0"/>
          <p:nvPr/>
        </p:nvPicPr>
        <p:blipFill rotWithShape="1">
          <a:blip r:embed="rId5">
            <a:alphaModFix/>
          </a:blip>
          <a:srcRect b="0" l="0" r="0" t="0"/>
          <a:stretch/>
        </p:blipFill>
        <p:spPr>
          <a:xfrm>
            <a:off x="1486044" y="824375"/>
            <a:ext cx="9219910" cy="5209250"/>
          </a:xfrm>
          <a:prstGeom prst="rect">
            <a:avLst/>
          </a:prstGeom>
          <a:noFill/>
          <a:ln>
            <a:noFill/>
          </a:ln>
        </p:spPr>
      </p:pic>
      <p:pic>
        <p:nvPicPr>
          <p:cNvPr id="302" name="Google Shape;302;p35"/>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Background pattern&#10;&#10;Description automatically generated" id="307" name="Google Shape;307;p36"/>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08" name="Google Shape;308;p36"/>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309" name="Google Shape;309;p36"/>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Powtoon</a:t>
            </a:r>
            <a:endParaRPr b="1" i="0" sz="1800" u="none" cap="none" strike="noStrike">
              <a:solidFill>
                <a:schemeClr val="dk1"/>
              </a:solidFill>
              <a:latin typeface="Philosopher"/>
              <a:ea typeface="Philosopher"/>
              <a:cs typeface="Philosopher"/>
              <a:sym typeface="Philosopher"/>
            </a:endParaRPr>
          </a:p>
        </p:txBody>
      </p:sp>
      <p:pic>
        <p:nvPicPr>
          <p:cNvPr id="310" name="Google Shape;310;p36" title="Professional Presentation PowerPoint - by Powtoon"/>
          <p:cNvPicPr preferRelativeResize="0"/>
          <p:nvPr/>
        </p:nvPicPr>
        <p:blipFill rotWithShape="1">
          <a:blip r:embed="rId5">
            <a:alphaModFix/>
          </a:blip>
          <a:srcRect b="0" l="0" r="0" t="0"/>
          <a:stretch/>
        </p:blipFill>
        <p:spPr>
          <a:xfrm>
            <a:off x="1777478" y="989036"/>
            <a:ext cx="8637041" cy="4879928"/>
          </a:xfrm>
          <a:prstGeom prst="rect">
            <a:avLst/>
          </a:prstGeom>
          <a:noFill/>
          <a:ln>
            <a:noFill/>
          </a:ln>
        </p:spPr>
      </p:pic>
      <p:pic>
        <p:nvPicPr>
          <p:cNvPr id="311" name="Google Shape;311;p36"/>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Background pattern&#10;&#10;Description automatically generated" id="316" name="Google Shape;316;p37"/>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17" name="Google Shape;317;p37"/>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318" name="Google Shape;318;p37"/>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H5P</a:t>
            </a:r>
            <a:endParaRPr b="1" i="0" sz="1800" u="none" cap="none" strike="noStrike">
              <a:solidFill>
                <a:schemeClr val="dk1"/>
              </a:solidFill>
              <a:latin typeface="Philosopher"/>
              <a:ea typeface="Philosopher"/>
              <a:cs typeface="Philosopher"/>
              <a:sym typeface="Philosopher"/>
            </a:endParaRPr>
          </a:p>
        </p:txBody>
      </p:sp>
      <p:pic>
        <p:nvPicPr>
          <p:cNvPr id="319" name="Google Shape;319;p37" title="H5P – Introduction"/>
          <p:cNvPicPr preferRelativeResize="0"/>
          <p:nvPr/>
        </p:nvPicPr>
        <p:blipFill rotWithShape="1">
          <a:blip r:embed="rId5">
            <a:alphaModFix/>
          </a:blip>
          <a:srcRect b="0" l="0" r="0" t="0"/>
          <a:stretch/>
        </p:blipFill>
        <p:spPr>
          <a:xfrm>
            <a:off x="1863133" y="1071986"/>
            <a:ext cx="8465731" cy="4783138"/>
          </a:xfrm>
          <a:prstGeom prst="rect">
            <a:avLst/>
          </a:prstGeom>
          <a:noFill/>
          <a:ln>
            <a:noFill/>
          </a:ln>
        </p:spPr>
      </p:pic>
      <p:pic>
        <p:nvPicPr>
          <p:cNvPr id="320" name="Google Shape;320;p37"/>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Background pattern&#10;&#10;Description automatically generated" id="325" name="Google Shape;325;p38"/>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26" name="Google Shape;326;p38"/>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327" name="Google Shape;327;p38"/>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Quizlet</a:t>
            </a:r>
            <a:endParaRPr b="1" i="0" sz="1800" u="none" cap="none" strike="noStrike">
              <a:solidFill>
                <a:schemeClr val="dk1"/>
              </a:solidFill>
              <a:latin typeface="Philosopher"/>
              <a:ea typeface="Philosopher"/>
              <a:cs typeface="Philosopher"/>
              <a:sym typeface="Philosopher"/>
            </a:endParaRPr>
          </a:p>
        </p:txBody>
      </p:sp>
      <p:pic>
        <p:nvPicPr>
          <p:cNvPr id="328" name="Google Shape;328;p38" title="What is Quizlet?"/>
          <p:cNvPicPr preferRelativeResize="0"/>
          <p:nvPr/>
        </p:nvPicPr>
        <p:blipFill rotWithShape="1">
          <a:blip r:embed="rId5">
            <a:alphaModFix/>
          </a:blip>
          <a:srcRect b="0" l="0" r="0" t="0"/>
          <a:stretch/>
        </p:blipFill>
        <p:spPr>
          <a:xfrm>
            <a:off x="1757725" y="977875"/>
            <a:ext cx="8676549" cy="4902250"/>
          </a:xfrm>
          <a:prstGeom prst="rect">
            <a:avLst/>
          </a:prstGeom>
          <a:noFill/>
          <a:ln>
            <a:noFill/>
          </a:ln>
        </p:spPr>
      </p:pic>
      <p:pic>
        <p:nvPicPr>
          <p:cNvPr id="329" name="Google Shape;329;p38"/>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Background pattern&#10;&#10;Description automatically generated" id="334" name="Google Shape;334;p39"/>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35" name="Google Shape;335;p39"/>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336" name="Google Shape;336;p39"/>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a:t>
            </a:r>
            <a:r>
              <a:rPr b="1" lang="cs-CZ" sz="1800">
                <a:solidFill>
                  <a:schemeClr val="dk1"/>
                </a:solidFill>
                <a:latin typeface="Philosopher"/>
                <a:ea typeface="Philosopher"/>
                <a:cs typeface="Philosopher"/>
                <a:sym typeface="Philosopher"/>
              </a:rPr>
              <a:t>é</a:t>
            </a:r>
            <a:r>
              <a:rPr b="1" i="0" lang="cs-CZ" sz="1800" u="none" cap="none" strike="noStrike">
                <a:solidFill>
                  <a:schemeClr val="dk1"/>
                </a:solidFill>
                <a:latin typeface="Philosopher"/>
                <a:ea typeface="Philosopher"/>
                <a:cs typeface="Philosopher"/>
                <a:sym typeface="Philosopher"/>
              </a:rPr>
              <a:t>o: Genially</a:t>
            </a:r>
            <a:endParaRPr b="1" i="0" sz="1800" u="none" cap="none" strike="noStrike">
              <a:solidFill>
                <a:schemeClr val="dk1"/>
              </a:solidFill>
              <a:latin typeface="Philosopher"/>
              <a:ea typeface="Philosopher"/>
              <a:cs typeface="Philosopher"/>
              <a:sym typeface="Philosopher"/>
            </a:endParaRPr>
          </a:p>
        </p:txBody>
      </p:sp>
      <p:pic>
        <p:nvPicPr>
          <p:cNvPr id="337" name="Google Shape;337;p39" title="How to create a genially in 5 steps"/>
          <p:cNvPicPr preferRelativeResize="0"/>
          <p:nvPr/>
        </p:nvPicPr>
        <p:blipFill rotWithShape="1">
          <a:blip r:embed="rId5">
            <a:alphaModFix/>
          </a:blip>
          <a:srcRect b="0" l="0" r="0" t="0"/>
          <a:stretch/>
        </p:blipFill>
        <p:spPr>
          <a:xfrm>
            <a:off x="1777478" y="989036"/>
            <a:ext cx="8637041" cy="4879928"/>
          </a:xfrm>
          <a:prstGeom prst="rect">
            <a:avLst/>
          </a:prstGeom>
          <a:noFill/>
          <a:ln>
            <a:noFill/>
          </a:ln>
        </p:spPr>
      </p:pic>
      <p:pic>
        <p:nvPicPr>
          <p:cNvPr id="338" name="Google Shape;338;p39"/>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Activité 3 : Créer une ressource de micro-apprentissage </a:t>
            </a:r>
            <a:endParaRPr b="1" i="0" sz="2400" u="none" cap="none" strike="noStrik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48" name="Google Shape;348;p4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349" name="Google Shape;349;p40"/>
          <p:cNvSpPr txBox="1"/>
          <p:nvPr/>
        </p:nvSpPr>
        <p:spPr>
          <a:xfrm>
            <a:off x="943529" y="1717104"/>
            <a:ext cx="10305000" cy="3971100"/>
          </a:xfrm>
          <a:prstGeom prst="rect">
            <a:avLst/>
          </a:prstGeom>
          <a:noFill/>
          <a:ln>
            <a:noFill/>
          </a:ln>
        </p:spPr>
        <p:txBody>
          <a:bodyPr anchorCtr="0" anchor="t" bIns="45700" lIns="91425" spcFirstLastPara="1" rIns="91425" wrap="square" tIns="45700">
            <a:spAutoFit/>
          </a:bodyPr>
          <a:lstStyle/>
          <a:p>
            <a:pPr indent="-361950" lvl="0" marL="457200" rtl="0" algn="just">
              <a:spcBef>
                <a:spcPts val="0"/>
              </a:spcBef>
              <a:spcAft>
                <a:spcPts val="0"/>
              </a:spcAft>
              <a:buSzPts val="2100"/>
              <a:buAutoNum type="arabicPeriod"/>
            </a:pPr>
            <a:r>
              <a:rPr lang="cs-CZ" sz="2100">
                <a:latin typeface="Philosopher"/>
                <a:ea typeface="Philosopher"/>
                <a:cs typeface="Philosopher"/>
                <a:sym typeface="Philosopher"/>
              </a:rPr>
              <a:t>Répartissez les participants en petits groupes de 3 à 5 personnes.</a:t>
            </a:r>
            <a:endParaRPr sz="2100">
              <a:latin typeface="Philosopher"/>
              <a:ea typeface="Philosopher"/>
              <a:cs typeface="Philosopher"/>
              <a:sym typeface="Philosopher"/>
            </a:endParaRPr>
          </a:p>
          <a:p>
            <a:pPr indent="0" lvl="0" marL="457200" rtl="0" algn="just">
              <a:spcBef>
                <a:spcPts val="0"/>
              </a:spcBef>
              <a:spcAft>
                <a:spcPts val="0"/>
              </a:spcAft>
              <a:buNone/>
            </a:pPr>
            <a:r>
              <a:t/>
            </a:r>
            <a:endParaRPr sz="2100">
              <a:latin typeface="Philosopher"/>
              <a:ea typeface="Philosopher"/>
              <a:cs typeface="Philosopher"/>
              <a:sym typeface="Philosopher"/>
            </a:endParaRPr>
          </a:p>
          <a:p>
            <a:pPr indent="-361950" lvl="0" marL="457200" rtl="0" algn="just">
              <a:spcBef>
                <a:spcPts val="0"/>
              </a:spcBef>
              <a:spcAft>
                <a:spcPts val="0"/>
              </a:spcAft>
              <a:buSzPts val="2100"/>
              <a:buAutoNum type="arabicPeriod"/>
            </a:pPr>
            <a:r>
              <a:rPr lang="cs-CZ" sz="2100">
                <a:latin typeface="Philosopher"/>
                <a:ea typeface="Philosopher"/>
                <a:cs typeface="Philosopher"/>
                <a:sym typeface="Philosopher"/>
              </a:rPr>
              <a:t>Donnez à chaque groupe un sujet ou un domaine spécifique lié aux adultes peu qualifiés sur lequel ils se concentreront pour leur ressource de micro-apprentissage. Il peut s'agir, par exemple, de connaissances financières de base, de compétences numériques, de santé et de bien-être ou de communication sur le lieu de travail.</a:t>
            </a:r>
            <a:endParaRPr sz="2100">
              <a:latin typeface="Philosopher"/>
              <a:ea typeface="Philosopher"/>
              <a:cs typeface="Philosopher"/>
              <a:sym typeface="Philosopher"/>
            </a:endParaRPr>
          </a:p>
          <a:p>
            <a:pPr indent="0" lvl="0" marL="457200" rtl="0" algn="just">
              <a:spcBef>
                <a:spcPts val="0"/>
              </a:spcBef>
              <a:spcAft>
                <a:spcPts val="0"/>
              </a:spcAft>
              <a:buNone/>
            </a:pPr>
            <a:r>
              <a:t/>
            </a:r>
            <a:endParaRPr sz="2100">
              <a:latin typeface="Philosopher"/>
              <a:ea typeface="Philosopher"/>
              <a:cs typeface="Philosopher"/>
              <a:sym typeface="Philosopher"/>
            </a:endParaRPr>
          </a:p>
          <a:p>
            <a:pPr indent="-361950" lvl="0" marL="457200" rtl="0" algn="just">
              <a:spcBef>
                <a:spcPts val="0"/>
              </a:spcBef>
              <a:spcAft>
                <a:spcPts val="0"/>
              </a:spcAft>
              <a:buSzPts val="2100"/>
              <a:buAutoNum type="arabicPeriod"/>
            </a:pPr>
            <a:r>
              <a:rPr lang="cs-CZ" sz="2100">
                <a:latin typeface="Philosopher"/>
                <a:ea typeface="Philosopher"/>
                <a:cs typeface="Philosopher"/>
                <a:sym typeface="Philosopher"/>
              </a:rPr>
              <a:t>Expliquez que l'objectif de l'activité est que chaque groupe </a:t>
            </a:r>
            <a:r>
              <a:rPr lang="cs-CZ" sz="2100">
                <a:latin typeface="Philosopher"/>
                <a:ea typeface="Philosopher"/>
                <a:cs typeface="Philosopher"/>
                <a:sym typeface="Philosopher"/>
              </a:rPr>
              <a:t>conçoit</a:t>
            </a:r>
            <a:r>
              <a:rPr lang="cs-CZ" sz="2100">
                <a:latin typeface="Philosopher"/>
                <a:ea typeface="Philosopher"/>
                <a:cs typeface="Philosopher"/>
                <a:sym typeface="Philosopher"/>
              </a:rPr>
              <a:t> et crée en collaboration une ressource de micro-apprentissage sur le sujet qui lui a été assigné, en utilisant l'outil numérique ou la plateforme de son choix</a:t>
            </a:r>
            <a:endParaRPr sz="2100">
              <a:latin typeface="Philosopher"/>
              <a:ea typeface="Philosopher"/>
              <a:cs typeface="Philosopher"/>
              <a:sym typeface="Philosopher"/>
            </a:endParaRPr>
          </a:p>
          <a:p>
            <a:pPr indent="0" lvl="0" marL="457200" rtl="0" algn="just">
              <a:spcBef>
                <a:spcPts val="0"/>
              </a:spcBef>
              <a:spcAft>
                <a:spcPts val="0"/>
              </a:spcAft>
              <a:buNone/>
            </a:pPr>
            <a:r>
              <a:t/>
            </a:r>
            <a:endParaRPr sz="2100">
              <a:latin typeface="Philosopher"/>
              <a:ea typeface="Philosopher"/>
              <a:cs typeface="Philosopher"/>
              <a:sym typeface="Philosopher"/>
            </a:endParaRPr>
          </a:p>
          <a:p>
            <a:pPr indent="-361950" lvl="0" marL="457200" rtl="0" algn="just">
              <a:spcBef>
                <a:spcPts val="0"/>
              </a:spcBef>
              <a:spcAft>
                <a:spcPts val="0"/>
              </a:spcAft>
              <a:buSzPts val="2100"/>
              <a:buAutoNum type="arabicPeriod"/>
            </a:pPr>
            <a:r>
              <a:rPr lang="cs-CZ" sz="2100">
                <a:latin typeface="Philosopher"/>
                <a:ea typeface="Philosopher"/>
                <a:cs typeface="Philosopher"/>
                <a:sym typeface="Philosopher"/>
              </a:rPr>
              <a:t>Prévoyez du temps pour les étapes suivantes, expliquées sur la diapositive suivante.</a:t>
            </a:r>
            <a:endParaRPr sz="2100">
              <a:latin typeface="Philosopher"/>
              <a:ea typeface="Philosopher"/>
              <a:cs typeface="Philosopher"/>
              <a:sym typeface="Philosopher"/>
            </a:endParaRPr>
          </a:p>
        </p:txBody>
      </p:sp>
      <p:pic>
        <p:nvPicPr>
          <p:cNvPr id="350" name="Google Shape;350;p40"/>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4"/>
          <p:cNvSpPr txBox="1"/>
          <p:nvPr/>
        </p:nvSpPr>
        <p:spPr>
          <a:xfrm rot="-5400000">
            <a:off x="-792125" y="2522803"/>
            <a:ext cx="4473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TABLE DES MATIÈRES</a:t>
            </a:r>
            <a:endParaRPr b="1" i="0" sz="2400" u="none" cap="none" strike="noStrike">
              <a:solidFill>
                <a:schemeClr val="dk1"/>
              </a:solidFill>
              <a:latin typeface="Philosopher"/>
              <a:ea typeface="Philosopher"/>
              <a:cs typeface="Philosopher"/>
              <a:sym typeface="Philosopher"/>
            </a:endParaRPr>
          </a:p>
        </p:txBody>
      </p:sp>
      <p:sp>
        <p:nvSpPr>
          <p:cNvPr id="67" name="Google Shape;67;p14"/>
          <p:cNvSpPr txBox="1"/>
          <p:nvPr/>
        </p:nvSpPr>
        <p:spPr>
          <a:xfrm>
            <a:off x="6693525" y="1559925"/>
            <a:ext cx="5214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Partie 1 - Introduction et exercice de brise-glace </a:t>
            </a:r>
            <a:endParaRPr b="1" i="0" sz="1800" u="none" cap="none" strike="noStrike">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4"/>
          <p:cNvSpPr txBox="1"/>
          <p:nvPr/>
        </p:nvSpPr>
        <p:spPr>
          <a:xfrm>
            <a:off x="6700063" y="2026092"/>
            <a:ext cx="4954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Partie 2 - Vue d'ensemble du micro-apprentissage et de ses avantages </a:t>
            </a:r>
            <a:endParaRPr b="1" i="0" sz="1800" u="none" cap="none" strike="noStrik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Partie 3 - Outils et plateformes numériques pour la création de ressources de micro-apprentissage</a:t>
            </a:r>
            <a:endParaRPr b="1" i="0" sz="1800" u="none" cap="none" strike="noStrik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4"/>
          <p:cNvSpPr txBox="1"/>
          <p:nvPr/>
        </p:nvSpPr>
        <p:spPr>
          <a:xfrm>
            <a:off x="6700064" y="3649175"/>
            <a:ext cx="4954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Partie 4 - Relever les défis et les obstacles communs à l'adoption du micro-learning</a:t>
            </a:r>
            <a:endParaRPr b="1" i="0" sz="1800" u="none" cap="none" strike="noStrik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yellow, person&#10;&#10;Description automatically generated" id="75" name="Google Shape;75;p14"/>
          <p:cNvPicPr preferRelativeResize="0"/>
          <p:nvPr>
            <p:ph idx="2" type="pic"/>
          </p:nvPr>
        </p:nvPicPr>
        <p:blipFill rotWithShape="1">
          <a:blip r:embed="rId3">
            <a:alphaModFix/>
          </a:blip>
          <a:srcRect b="0" l="26728" r="26728" t="0"/>
          <a:stretch/>
        </p:blipFill>
        <p:spPr>
          <a:xfrm>
            <a:off x="2100263" y="573088"/>
            <a:ext cx="3995737" cy="5711825"/>
          </a:xfrm>
          <a:prstGeom prst="rect">
            <a:avLst/>
          </a:prstGeom>
          <a:noFill/>
          <a:ln>
            <a:noFill/>
          </a:ln>
        </p:spPr>
      </p:pic>
      <p:pic>
        <p:nvPicPr>
          <p:cNvPr descr="A picture containing icon&#10;&#10;Description automatically generated" id="76" name="Google Shape;76;p14"/>
          <p:cNvPicPr preferRelativeResize="0"/>
          <p:nvPr/>
        </p:nvPicPr>
        <p:blipFill rotWithShape="1">
          <a:blip r:embed="rId4">
            <a:alphaModFix/>
          </a:blip>
          <a:srcRect b="0" l="0" r="0" t="0"/>
          <a:stretch/>
        </p:blipFill>
        <p:spPr>
          <a:xfrm>
            <a:off x="10198706" y="-127565"/>
            <a:ext cx="2386989" cy="1687495"/>
          </a:xfrm>
          <a:prstGeom prst="rect">
            <a:avLst/>
          </a:prstGeom>
          <a:noFill/>
          <a:ln>
            <a:noFill/>
          </a:ln>
        </p:spPr>
      </p:pic>
      <p:pic>
        <p:nvPicPr>
          <p:cNvPr id="77" name="Google Shape;77;p14"/>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1"/>
          <p:cNvSpPr txBox="1"/>
          <p:nvPr/>
        </p:nvSpPr>
        <p:spPr>
          <a:xfrm>
            <a:off x="4671492" y="862063"/>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t/>
            </a:r>
            <a:endParaRPr b="1" i="0" sz="1800" u="none" cap="none" strike="noStrik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41"/>
          <p:cNvSpPr/>
          <p:nvPr/>
        </p:nvSpPr>
        <p:spPr>
          <a:xfrm>
            <a:off x="4552070" y="774896"/>
            <a:ext cx="3975900" cy="6141000"/>
          </a:xfrm>
          <a:prstGeom prst="rect">
            <a:avLst/>
          </a:prstGeom>
          <a:solidFill>
            <a:srgbClr val="C59A00">
              <a:alpha val="69411"/>
            </a:srgbClr>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cs-CZ" sz="1300" u="none" cap="none" strike="noStrike">
                <a:solidFill>
                  <a:schemeClr val="dk1"/>
                </a:solidFill>
                <a:latin typeface="Arial"/>
                <a:ea typeface="Arial"/>
                <a:cs typeface="Arial"/>
                <a:sym typeface="Arial"/>
              </a:rPr>
              <a:t>CREATION</a:t>
            </a:r>
            <a:endParaRPr sz="1300"/>
          </a:p>
          <a:p>
            <a:pPr indent="-311150" lvl="0" marL="457200" rtl="0" algn="just">
              <a:lnSpc>
                <a:spcPct val="150000"/>
              </a:lnSpc>
              <a:spcBef>
                <a:spcPts val="0"/>
              </a:spcBef>
              <a:spcAft>
                <a:spcPts val="0"/>
              </a:spcAft>
              <a:buSzPts val="1300"/>
              <a:buChar char="•"/>
            </a:pPr>
            <a:r>
              <a:rPr lang="cs-CZ" sz="1300"/>
              <a:t>Demandez aux groupes d'utiliser l'outil ou la plate-forme numérique de leur choix pour créer la ressource de micro-apprentissage. Ils peuvent créer des diapositives, des modules interactifs, des vidéos, des quiz ou tout autre format adapté à leur contenu et aux capacités de l'outil ou de la plateforme.</a:t>
            </a:r>
            <a:endParaRPr sz="1300"/>
          </a:p>
          <a:p>
            <a:pPr indent="-311150" lvl="0" marL="457200" rtl="0" algn="just">
              <a:lnSpc>
                <a:spcPct val="150000"/>
              </a:lnSpc>
              <a:spcBef>
                <a:spcPts val="0"/>
              </a:spcBef>
              <a:spcAft>
                <a:spcPts val="0"/>
              </a:spcAft>
              <a:buSzPts val="1300"/>
              <a:buChar char="•"/>
            </a:pPr>
            <a:r>
              <a:rPr lang="cs-CZ" sz="1300"/>
              <a:t>Encouragez-les à utiliser des éléments multimédias tels que des images, des vidéos et du son pour améliorer l'expérience d'apprentissage.</a:t>
            </a:r>
            <a:endParaRPr sz="1300"/>
          </a:p>
          <a:p>
            <a:pPr indent="-311150" lvl="0" marL="457200" rtl="0" algn="just">
              <a:lnSpc>
                <a:spcPct val="150000"/>
              </a:lnSpc>
              <a:spcBef>
                <a:spcPts val="0"/>
              </a:spcBef>
              <a:spcAft>
                <a:spcPts val="0"/>
              </a:spcAft>
              <a:buSzPts val="1300"/>
              <a:buChar char="•"/>
            </a:pPr>
            <a:r>
              <a:rPr lang="cs-CZ" sz="1300"/>
              <a:t>Rappelez aux participants de veiller à ce que la ressource soit visuellement attrayante, accessible et conforme aux objectifs d'apprentissage identifiés lors de la phase de planification.</a:t>
            </a:r>
            <a:endParaRPr sz="1300"/>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41"/>
          <p:cNvSpPr txBox="1"/>
          <p:nvPr/>
        </p:nvSpPr>
        <p:spPr>
          <a:xfrm>
            <a:off x="8751100" y="2647175"/>
            <a:ext cx="2817900" cy="3159900"/>
          </a:xfrm>
          <a:prstGeom prst="rect">
            <a:avLst/>
          </a:prstGeom>
          <a:noFill/>
          <a:ln>
            <a:noFill/>
          </a:ln>
        </p:spPr>
        <p:txBody>
          <a:bodyPr anchorCtr="0" anchor="t" bIns="91425" lIns="91425" spcFirstLastPara="1" rIns="91425" wrap="square" tIns="91425">
            <a:noAutofit/>
          </a:bodyPr>
          <a:lstStyle/>
          <a:p>
            <a:pPr indent="457200" lvl="0" marL="457200" rtl="0" algn="just">
              <a:lnSpc>
                <a:spcPct val="150000"/>
              </a:lnSpc>
              <a:spcBef>
                <a:spcPts val="0"/>
              </a:spcBef>
              <a:spcAft>
                <a:spcPts val="0"/>
              </a:spcAft>
              <a:buNone/>
            </a:pPr>
            <a:r>
              <a:rPr b="1" lang="cs-CZ"/>
              <a:t>RÉVISION</a:t>
            </a:r>
            <a:endParaRPr b="1"/>
          </a:p>
          <a:p>
            <a:pPr indent="-317500" lvl="0" marL="457200" rtl="0" algn="just">
              <a:lnSpc>
                <a:spcPct val="150000"/>
              </a:lnSpc>
              <a:spcBef>
                <a:spcPts val="0"/>
              </a:spcBef>
              <a:spcAft>
                <a:spcPts val="0"/>
              </a:spcAft>
              <a:buSzPts val="1400"/>
              <a:buChar char="•"/>
            </a:pPr>
            <a:r>
              <a:rPr lang="cs-CZ"/>
              <a:t>Conseillez aux groupes de revoir leur ressource de micro-apprentissage et d'y apporter les révisions ou améliorations nécessaires.</a:t>
            </a:r>
            <a:endParaRPr/>
          </a:p>
          <a:p>
            <a:pPr indent="-317500" lvl="0" marL="457200" rtl="0" algn="just">
              <a:lnSpc>
                <a:spcPct val="150000"/>
              </a:lnSpc>
              <a:spcBef>
                <a:spcPts val="0"/>
              </a:spcBef>
              <a:spcAft>
                <a:spcPts val="0"/>
              </a:spcAft>
              <a:buSzPts val="1400"/>
              <a:buChar char="•"/>
            </a:pPr>
            <a:r>
              <a:rPr lang="cs-CZ"/>
              <a:t>Encouragez-les à vérifier la clarté, la précision et la cohérence du contenu, ainsi qu'à tester tous les éléments ou activités interactifs.</a:t>
            </a:r>
            <a:endParaRPr b="1"/>
          </a:p>
        </p:txBody>
      </p:sp>
      <p:sp>
        <p:nvSpPr>
          <p:cNvPr id="360" name="Google Shape;360;p41"/>
          <p:cNvSpPr txBox="1"/>
          <p:nvPr/>
        </p:nvSpPr>
        <p:spPr>
          <a:xfrm>
            <a:off x="656750" y="1974075"/>
            <a:ext cx="3306300" cy="3159900"/>
          </a:xfrm>
          <a:prstGeom prst="rect">
            <a:avLst/>
          </a:prstGeom>
          <a:noFill/>
          <a:ln>
            <a:noFill/>
          </a:ln>
        </p:spPr>
        <p:txBody>
          <a:bodyPr anchorCtr="0" anchor="t" bIns="91425" lIns="91425" spcFirstLastPara="1" rIns="91425" wrap="square" tIns="91425">
            <a:noAutofit/>
          </a:bodyPr>
          <a:lstStyle/>
          <a:p>
            <a:pPr indent="457200" lvl="0" marL="457200" rtl="0" algn="just">
              <a:lnSpc>
                <a:spcPct val="150000"/>
              </a:lnSpc>
              <a:spcBef>
                <a:spcPts val="0"/>
              </a:spcBef>
              <a:spcAft>
                <a:spcPts val="0"/>
              </a:spcAft>
              <a:buNone/>
            </a:pPr>
            <a:r>
              <a:rPr b="1" lang="cs-CZ">
                <a:solidFill>
                  <a:schemeClr val="dk1"/>
                </a:solidFill>
              </a:rPr>
              <a:t>PLANIFIER</a:t>
            </a:r>
            <a:endParaRPr b="1">
              <a:solidFill>
                <a:schemeClr val="dk1"/>
              </a:solidFill>
            </a:endParaRPr>
          </a:p>
          <a:p>
            <a:pPr indent="-317500" lvl="0" marL="457200" rtl="0" algn="just">
              <a:lnSpc>
                <a:spcPct val="150000"/>
              </a:lnSpc>
              <a:spcBef>
                <a:spcPts val="0"/>
              </a:spcBef>
              <a:spcAft>
                <a:spcPts val="0"/>
              </a:spcAft>
              <a:buSzPts val="1400"/>
              <a:buChar char="•"/>
            </a:pPr>
            <a:r>
              <a:rPr lang="cs-CZ">
                <a:solidFill>
                  <a:schemeClr val="dk1"/>
                </a:solidFill>
              </a:rPr>
              <a:t>Encouragez les groupes à réfléchir et à définir les concepts clés, les objectifs d'apprentissage et la structure de leur ressource de micro-apprentissage.</a:t>
            </a:r>
            <a:endParaRPr>
              <a:solidFill>
                <a:schemeClr val="dk1"/>
              </a:solidFill>
            </a:endParaRPr>
          </a:p>
          <a:p>
            <a:pPr indent="-317500" lvl="0" marL="457200" rtl="0" algn="just">
              <a:lnSpc>
                <a:spcPct val="150000"/>
              </a:lnSpc>
              <a:spcBef>
                <a:spcPts val="0"/>
              </a:spcBef>
              <a:spcAft>
                <a:spcPts val="0"/>
              </a:spcAft>
              <a:buSzPts val="1400"/>
              <a:buChar char="•"/>
            </a:pPr>
            <a:r>
              <a:rPr lang="cs-CZ">
                <a:solidFill>
                  <a:schemeClr val="dk1"/>
                </a:solidFill>
              </a:rPr>
              <a:t>Conseillez-leur de tenir compte du public cible, des résultats d'apprentissage et de tout défi ou besoin spécifique des adultes peu qualifiés.</a:t>
            </a:r>
            <a:endParaRPr>
              <a:solidFill>
                <a:schemeClr val="dk1"/>
              </a:solidFill>
            </a:endParaRPr>
          </a:p>
          <a:p>
            <a:pPr indent="-317500" lvl="0" marL="457200" rtl="0" algn="just">
              <a:lnSpc>
                <a:spcPct val="150000"/>
              </a:lnSpc>
              <a:spcBef>
                <a:spcPts val="0"/>
              </a:spcBef>
              <a:spcAft>
                <a:spcPts val="0"/>
              </a:spcAft>
              <a:buSzPts val="1400"/>
              <a:buChar char="•"/>
            </a:pPr>
            <a:r>
              <a:rPr lang="cs-CZ">
                <a:solidFill>
                  <a:schemeClr val="dk1"/>
                </a:solidFill>
              </a:rPr>
              <a:t>Rappelez-leur que la ressource doit être concise, attrayante et axée sur un apprentissage par petites touches.</a:t>
            </a:r>
            <a:endParaRPr>
              <a:solidFill>
                <a:schemeClr val="dk1"/>
              </a:solidFill>
            </a:endParaRPr>
          </a:p>
        </p:txBody>
      </p:sp>
      <p:grpSp>
        <p:nvGrpSpPr>
          <p:cNvPr id="361" name="Google Shape;361;p41"/>
          <p:cNvGrpSpPr/>
          <p:nvPr/>
        </p:nvGrpSpPr>
        <p:grpSpPr>
          <a:xfrm>
            <a:off x="6133317" y="862079"/>
            <a:ext cx="813414" cy="744692"/>
            <a:chOff x="4841896" y="4468827"/>
            <a:chExt cx="469910" cy="430209"/>
          </a:xfrm>
        </p:grpSpPr>
        <p:sp>
          <p:nvSpPr>
            <p:cNvPr id="362" name="Google Shape;362;p41"/>
            <p:cNvSpPr/>
            <p:nvPr/>
          </p:nvSpPr>
          <p:spPr>
            <a:xfrm>
              <a:off x="5046684" y="4810140"/>
              <a:ext cx="60326" cy="14288"/>
            </a:xfrm>
            <a:custGeom>
              <a:rect b="b" l="l" r="r" t="t"/>
              <a:pathLst>
                <a:path extrusionOk="0" h="424" w="1693">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rect b="b" l="l" r="r" t="t"/>
              <a:pathLst>
                <a:path extrusionOk="0" h="10966" w="13264">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rect b="b" l="l" r="r" t="t"/>
              <a:pathLst>
                <a:path extrusionOk="0" h="7791" w="11239">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65" name="Google Shape;365;p41"/>
          <p:cNvGrpSpPr/>
          <p:nvPr/>
        </p:nvGrpSpPr>
        <p:grpSpPr>
          <a:xfrm>
            <a:off x="9855031" y="1753059"/>
            <a:ext cx="810660" cy="810664"/>
            <a:chOff x="6200801" y="4449777"/>
            <a:chExt cx="468319" cy="468321"/>
          </a:xfrm>
        </p:grpSpPr>
        <p:sp>
          <p:nvSpPr>
            <p:cNvPr id="366" name="Google Shape;366;p41"/>
            <p:cNvSpPr/>
            <p:nvPr/>
          </p:nvSpPr>
          <p:spPr>
            <a:xfrm>
              <a:off x="6499252" y="4603764"/>
              <a:ext cx="76200" cy="74614"/>
            </a:xfrm>
            <a:custGeom>
              <a:rect b="b" l="l" r="r" t="t"/>
              <a:pathLst>
                <a:path extrusionOk="0" h="2117" w="2118">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rect b="b" l="l" r="r" t="t"/>
              <a:pathLst>
                <a:path extrusionOk="0" h="1958" w="2713">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rect b="b" l="l" r="r" t="t"/>
              <a:pathLst>
                <a:path extrusionOk="0" h="1958" w="2713">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rect b="b" l="l" r="r" t="t"/>
              <a:pathLst>
                <a:path extrusionOk="0" h="2117" w="2118">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rect b="b" l="l" r="r" t="t"/>
              <a:pathLst>
                <a:path extrusionOk="0" h="2727" w="2726">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rect b="b" l="l" r="r" t="t"/>
              <a:pathLst>
                <a:path extrusionOk="0" h="2511" w="4598">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rect b="b" l="l" r="r" t="t"/>
              <a:pathLst>
                <a:path extrusionOk="0" h="13265" w="13264">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rect b="b" l="l" r="r" t="t"/>
              <a:pathLst>
                <a:path extrusionOk="0" h="4177" w="4177">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rect b="b" l="l" r="r" t="t"/>
              <a:pathLst>
                <a:path extrusionOk="0" h="3826" w="7227">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rect b="b" l="l" r="r" t="t"/>
              <a:pathLst>
                <a:path extrusionOk="0" h="3970" w="4168">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rect b="b" l="l" r="r" t="t"/>
              <a:pathLst>
                <a:path extrusionOk="0" h="3970" w="4167">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rect b="b" l="l" r="r" t="t"/>
              <a:pathLst>
                <a:path extrusionOk="0" h="3970" w="4167">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rect b="b" l="l" r="r" t="t"/>
              <a:pathLst>
                <a:path extrusionOk="0" h="706" w="1602">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descr="A picture containing icon&#10;&#10;Description automatically generated" id="380" name="Google Shape;380;p41"/>
          <p:cNvPicPr preferRelativeResize="0"/>
          <p:nvPr/>
        </p:nvPicPr>
        <p:blipFill rotWithShape="1">
          <a:blip r:embed="rId3">
            <a:alphaModFix/>
          </a:blip>
          <a:srcRect b="0" l="0" r="0" t="0"/>
          <a:stretch/>
        </p:blipFill>
        <p:spPr>
          <a:xfrm>
            <a:off x="10252596" y="30162"/>
            <a:ext cx="2106878" cy="1489469"/>
          </a:xfrm>
          <a:prstGeom prst="rect">
            <a:avLst/>
          </a:prstGeom>
          <a:noFill/>
          <a:ln>
            <a:noFill/>
          </a:ln>
        </p:spPr>
      </p:pic>
      <p:pic>
        <p:nvPicPr>
          <p:cNvPr id="381" name="Google Shape;381;p41"/>
          <p:cNvPicPr preferRelativeResize="0"/>
          <p:nvPr/>
        </p:nvPicPr>
        <p:blipFill>
          <a:blip r:embed="rId4">
            <a:alphaModFix/>
          </a:blip>
          <a:stretch>
            <a:fillRect/>
          </a:stretch>
        </p:blipFill>
        <p:spPr>
          <a:xfrm>
            <a:off x="58000" y="30148"/>
            <a:ext cx="2527652" cy="530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90" name="Google Shape;390;p4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391" name="Google Shape;391;p42"/>
          <p:cNvSpPr txBox="1"/>
          <p:nvPr/>
        </p:nvSpPr>
        <p:spPr>
          <a:xfrm>
            <a:off x="1092924" y="1671157"/>
            <a:ext cx="10006200" cy="44946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cs-CZ" sz="2200">
                <a:latin typeface="Philosopher"/>
                <a:ea typeface="Philosopher"/>
                <a:cs typeface="Philosopher"/>
                <a:sym typeface="Philosopher"/>
              </a:rPr>
              <a:t>5. Après le temps imparti, demandez à chaque groupe de présenter sa ressource de micro-apprentissage au reste des participants. Prévoyez 5 à 7 minutes pour la présentation de chaque groupe, y compris une brève explication du sujet, une vue d'ensemble de la ressource et une démonstration de ses principales caractéristiques.</a:t>
            </a:r>
            <a:endParaRPr sz="22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cs-CZ" sz="2200">
                <a:latin typeface="Philosopher"/>
                <a:ea typeface="Philosopher"/>
                <a:cs typeface="Philosopher"/>
                <a:sym typeface="Philosopher"/>
              </a:rPr>
              <a:t>6. Au fur et à mesure que les participants font leur présentation, encouragez les autres à donner leur avis et à poser des questions. Favoriser un environnement propice et constructif pour le partage d'idées et de suggestions.</a:t>
            </a:r>
            <a:endParaRPr sz="22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just">
              <a:spcBef>
                <a:spcPts val="0"/>
              </a:spcBef>
              <a:spcAft>
                <a:spcPts val="0"/>
              </a:spcAft>
              <a:buSzPts val="1100"/>
              <a:buNone/>
            </a:pPr>
            <a:r>
              <a:rPr lang="cs-CZ" sz="2200">
                <a:latin typeface="Philosopher"/>
                <a:ea typeface="Philosopher"/>
                <a:cs typeface="Philosopher"/>
                <a:sym typeface="Philosopher"/>
              </a:rPr>
              <a:t>7. Prévoyez une brève discussion après chaque présentation, au cours de laquelle les participants pourront réfléchir aux points forts et aux points à améliorer de chaque ressource de micro-apprentissage.</a:t>
            </a:r>
            <a:endParaRPr sz="2200">
              <a:latin typeface="Philosopher"/>
              <a:ea typeface="Philosopher"/>
              <a:cs typeface="Philosopher"/>
              <a:sym typeface="Philosopher"/>
            </a:endParaRPr>
          </a:p>
        </p:txBody>
      </p:sp>
      <p:sp>
        <p:nvSpPr>
          <p:cNvPr id="392" name="Google Shape;392;p42"/>
          <p:cNvSpPr txBox="1"/>
          <p:nvPr/>
        </p:nvSpPr>
        <p:spPr>
          <a:xfrm>
            <a:off x="2844437" y="518239"/>
            <a:ext cx="6503125" cy="2780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Activité 3 : Créer une ressource de micro-apprentissage </a:t>
            </a:r>
            <a:endParaRPr b="1" i="0" sz="2400" u="none" cap="none" strike="noStrike">
              <a:solidFill>
                <a:schemeClr val="dk1"/>
              </a:solidFill>
              <a:latin typeface="Philosopher"/>
              <a:ea typeface="Philosopher"/>
              <a:cs typeface="Philosopher"/>
              <a:sym typeface="Philosopher"/>
            </a:endParaRPr>
          </a:p>
        </p:txBody>
      </p:sp>
      <p:pic>
        <p:nvPicPr>
          <p:cNvPr id="393" name="Google Shape;393;p42"/>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99" name="Google Shape;399;p43"/>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400" name="Google Shape;400;p43"/>
          <p:cNvSpPr txBox="1"/>
          <p:nvPr/>
        </p:nvSpPr>
        <p:spPr>
          <a:xfrm>
            <a:off x="5655952" y="1678850"/>
            <a:ext cx="106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a:t>
            </a:r>
            <a:r>
              <a:rPr b="1" lang="cs-CZ" sz="1800">
                <a:solidFill>
                  <a:schemeClr val="dk1"/>
                </a:solidFill>
                <a:latin typeface="Philosopher"/>
                <a:ea typeface="Philosopher"/>
                <a:cs typeface="Philosopher"/>
                <a:sym typeface="Philosopher"/>
              </a:rPr>
              <a:t>ie</a:t>
            </a:r>
            <a:r>
              <a:rPr b="1" i="0" lang="cs-CZ" sz="1800" u="none" cap="none" strike="noStrike">
                <a:solidFill>
                  <a:schemeClr val="dk1"/>
                </a:solidFill>
                <a:latin typeface="Philosopher"/>
                <a:ea typeface="Philosopher"/>
                <a:cs typeface="Philosopher"/>
                <a:sym typeface="Philosopher"/>
              </a:rPr>
              <a:t> 4</a:t>
            </a:r>
            <a:endParaRPr b="1" i="0" sz="1800" u="none" cap="none" strike="noStrik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Relever les défis et les obstacles communs à l'adoption du micro-apprentissage</a:t>
            </a:r>
            <a:endParaRPr b="0" i="0" sz="2000" u="none" cap="none" strike="noStrike">
              <a:solidFill>
                <a:schemeClr val="dk1"/>
              </a:solidFill>
              <a:latin typeface="Roboto"/>
              <a:ea typeface="Roboto"/>
              <a:cs typeface="Roboto"/>
              <a:sym typeface="Roboto"/>
            </a:endParaRPr>
          </a:p>
        </p:txBody>
      </p:sp>
      <p:pic>
        <p:nvPicPr>
          <p:cNvPr id="402" name="Google Shape;402;p43"/>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4"/>
          <p:cNvSpPr txBox="1"/>
          <p:nvPr/>
        </p:nvSpPr>
        <p:spPr>
          <a:xfrm>
            <a:off x="3339600" y="457725"/>
            <a:ext cx="5277600" cy="30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Défis communs à l'adoption du micro-apprentissage</a:t>
            </a:r>
            <a:endParaRPr b="1" i="0" sz="2800" u="none" cap="none" strike="noStrike">
              <a:solidFill>
                <a:schemeClr val="dk1"/>
              </a:solidFill>
              <a:latin typeface="Philosopher"/>
              <a:ea typeface="Philosopher"/>
              <a:cs typeface="Philosopher"/>
              <a:sym typeface="Philosopher"/>
            </a:endParaRPr>
          </a:p>
        </p:txBody>
      </p:sp>
      <p:grpSp>
        <p:nvGrpSpPr>
          <p:cNvPr id="408" name="Google Shape;408;p44"/>
          <p:cNvGrpSpPr/>
          <p:nvPr/>
        </p:nvGrpSpPr>
        <p:grpSpPr>
          <a:xfrm>
            <a:off x="5352473" y="1155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12" name="Google Shape;412;p4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13" name="Google Shape;413;p44"/>
          <p:cNvSpPr txBox="1"/>
          <p:nvPr/>
        </p:nvSpPr>
        <p:spPr>
          <a:xfrm>
            <a:off x="1760218" y="1590349"/>
            <a:ext cx="8671500" cy="591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Manque de sensibilisation</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De nombreuses organisations ne sont pas conscientes des avantages et du potentiel du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Résistance au changement</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Certaines parties prenantes peuvent résister à l'adoption du micro-apprentissage en raison des méthodes de formation traditionnelles.</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Contraintes techniques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Un accès limité à la technologie ou une infrastructure numérique médiocre peuvent entraver la mise en œuvre du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Développement du contenu</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La création d'un contenu attrayant de courte taille peut prendre du temps et représenter un défi.</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100">
              <a:latin typeface="Philosopher"/>
              <a:ea typeface="Philosopher"/>
              <a:cs typeface="Philosopher"/>
              <a:sym typeface="Philosopher"/>
            </a:endParaRPr>
          </a:p>
        </p:txBody>
      </p:sp>
      <p:pic>
        <p:nvPicPr>
          <p:cNvPr id="414" name="Google Shape;414;p44"/>
          <p:cNvPicPr preferRelativeResize="0"/>
          <p:nvPr/>
        </p:nvPicPr>
        <p:blipFill>
          <a:blip r:embed="rId4">
            <a:alphaModFix/>
          </a:blip>
          <a:stretch>
            <a:fillRect/>
          </a:stretch>
        </p:blipFill>
        <p:spPr>
          <a:xfrm>
            <a:off x="86975" y="78248"/>
            <a:ext cx="2527652" cy="530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Surmonter les défis</a:t>
            </a:r>
            <a:endParaRPr b="1" i="0" sz="2800" u="none" cap="none" strike="noStrik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24" name="Google Shape;424;p45"/>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25" name="Google Shape;425;p45"/>
          <p:cNvSpPr txBox="1"/>
          <p:nvPr/>
        </p:nvSpPr>
        <p:spPr>
          <a:xfrm>
            <a:off x="1492406" y="1573495"/>
            <a:ext cx="9565200" cy="5587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Sensibilisation</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Mener des campagnes de sensibilisation et des sessions de formation pour formater les parties prenantes aux avantages du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Gestion du changement</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Mettre en œuvre des stratégies de gestion du changement pour lutter contre les résistances et promouvoir une culture de l'apprentissage continu.</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Solutions technologiques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Investir dans une infrastructure technologique appropriée et fournir les ressources nécessaires à une mise en œuvre efficace du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Soutien au développement du contenu</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Établir des lignes directrices et fournir des outils pour aider les formateurs et les experts en la matière à développer un contenu de micro-apprentissage attrayant.</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100">
              <a:latin typeface="Philosopher"/>
              <a:ea typeface="Philosopher"/>
              <a:cs typeface="Philosopher"/>
              <a:sym typeface="Philosopher"/>
            </a:endParaRPr>
          </a:p>
        </p:txBody>
      </p:sp>
      <p:pic>
        <p:nvPicPr>
          <p:cNvPr id="426" name="Google Shape;426;p45"/>
          <p:cNvPicPr preferRelativeResize="0"/>
          <p:nvPr/>
        </p:nvPicPr>
        <p:blipFill>
          <a:blip r:embed="rId4">
            <a:alphaModFix/>
          </a:blip>
          <a:stretch>
            <a:fillRect/>
          </a:stretch>
        </p:blipFill>
        <p:spPr>
          <a:xfrm>
            <a:off x="130475" y="107273"/>
            <a:ext cx="2527652" cy="530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S'attaquer aux obstacles</a:t>
            </a:r>
            <a:endParaRPr b="1" i="0" sz="2800" u="none" cap="none" strike="noStrik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36" name="Google Shape;436;p46"/>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37" name="Google Shape;437;p46"/>
          <p:cNvSpPr txBox="1"/>
          <p:nvPr/>
        </p:nvSpPr>
        <p:spPr>
          <a:xfrm>
            <a:off x="1492406" y="1573495"/>
            <a:ext cx="9565200" cy="5587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Parcours d'apprentissage personnalisés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Adapter le contenu du micro-apprentissage aux besoins et aux préférences de chaque apprenant.</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Gamification et récompenses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Incorporez des éléments de jeu et des incitations pour renforcer l'engagement et la motivation de l'apprenant.</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Approche adaptée au mobile</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Veillez à ce que le contenu du micro-apprentissage soit accessible sur des appareils mobiles afin de permettre un apprentissage flexible.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Possibilités d'apprentissage social</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Encouragez la collaboration et le partage des connaissances par le biais de forums de discussion, de groupes de chat ou de classes virtuelles.</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100">
              <a:latin typeface="Philosopher"/>
              <a:ea typeface="Philosopher"/>
              <a:cs typeface="Philosopher"/>
              <a:sym typeface="Philosopher"/>
            </a:endParaRPr>
          </a:p>
        </p:txBody>
      </p:sp>
      <p:pic>
        <p:nvPicPr>
          <p:cNvPr id="438" name="Google Shape;438;p46"/>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Évaluer vos ressources de micro-apprentissage</a:t>
            </a:r>
            <a:endParaRPr b="1" i="0" sz="2400" u="none" cap="none" strike="noStrik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cap="flat" cmpd="sng" w="25400">
            <a:solidFill>
              <a:schemeClr val="accent1"/>
            </a:solidFill>
            <a:prstDash val="solid"/>
            <a:miter lim="800000"/>
            <a:headEnd len="sm" w="sm" type="none"/>
            <a:tailEnd len="sm" w="sm" type="none"/>
          </a:ln>
        </p:spPr>
      </p:cxnSp>
      <p:cxnSp>
        <p:nvCxnSpPr>
          <p:cNvPr id="449" name="Google Shape;449;p47"/>
          <p:cNvCxnSpPr/>
          <p:nvPr/>
        </p:nvCxnSpPr>
        <p:spPr>
          <a:xfrm>
            <a:off x="7707893" y="2995543"/>
            <a:ext cx="2015377" cy="0"/>
          </a:xfrm>
          <a:prstGeom prst="straightConnector1">
            <a:avLst/>
          </a:prstGeom>
          <a:noFill/>
          <a:ln cap="flat" cmpd="sng" w="25400">
            <a:solidFill>
              <a:schemeClr val="accent1"/>
            </a:solidFill>
            <a:prstDash val="solid"/>
            <a:miter lim="800000"/>
            <a:headEnd len="sm" w="sm" type="none"/>
            <a:tailEnd len="sm" w="sm" type="none"/>
          </a:ln>
        </p:spPr>
      </p:cxnSp>
      <p:cxnSp>
        <p:nvCxnSpPr>
          <p:cNvPr id="450" name="Google Shape;450;p47"/>
          <p:cNvCxnSpPr/>
          <p:nvPr/>
        </p:nvCxnSpPr>
        <p:spPr>
          <a:xfrm>
            <a:off x="2286504" y="2995543"/>
            <a:ext cx="2015377" cy="0"/>
          </a:xfrm>
          <a:prstGeom prst="straightConnector1">
            <a:avLst/>
          </a:prstGeom>
          <a:noFill/>
          <a:ln cap="flat" cmpd="sng" w="25400">
            <a:solidFill>
              <a:schemeClr val="accent1"/>
            </a:solidFill>
            <a:prstDash val="solid"/>
            <a:miter lim="800000"/>
            <a:headEnd len="sm" w="sm" type="none"/>
            <a:tailEnd len="sm" w="sm" type="none"/>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01</a:t>
            </a:r>
            <a:endParaRPr b="1" i="0" sz="3600" u="none" cap="none" strike="noStrik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02</a:t>
            </a:r>
            <a:endParaRPr b="1" i="0" sz="3600" u="none" cap="none" strike="noStrik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03</a:t>
            </a:r>
            <a:endParaRPr b="1" i="0" sz="3600" u="none" cap="none" strike="noStrik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04</a:t>
            </a:r>
            <a:endParaRPr b="1" i="0" sz="3600" u="none" cap="none" strike="noStrike">
              <a:solidFill>
                <a:schemeClr val="dk1"/>
              </a:solidFill>
              <a:latin typeface="Philosopher"/>
              <a:ea typeface="Philosopher"/>
              <a:cs typeface="Philosopher"/>
              <a:sym typeface="Philosopher"/>
            </a:endParaRPr>
          </a:p>
        </p:txBody>
      </p:sp>
      <p:sp>
        <p:nvSpPr>
          <p:cNvPr id="467" name="Google Shape;467;p47"/>
          <p:cNvSpPr txBox="1"/>
          <p:nvPr/>
        </p:nvSpPr>
        <p:spPr>
          <a:xfrm>
            <a:off x="381800" y="4110425"/>
            <a:ext cx="29781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Définir des objectifs clairs</a:t>
            </a:r>
            <a:endParaRPr b="0" i="0" sz="1400" u="none" cap="none" strike="noStrike">
              <a:solidFill>
                <a:srgbClr val="000000"/>
              </a:solidFill>
              <a:latin typeface="Arial"/>
              <a:ea typeface="Arial"/>
              <a:cs typeface="Arial"/>
              <a:sym typeface="Arial"/>
            </a:endParaRPr>
          </a:p>
        </p:txBody>
      </p:sp>
      <p:sp>
        <p:nvSpPr>
          <p:cNvPr id="468" name="Google Shape;468;p47"/>
          <p:cNvSpPr txBox="1"/>
          <p:nvPr/>
        </p:nvSpPr>
        <p:spPr>
          <a:xfrm>
            <a:off x="584800" y="4527400"/>
            <a:ext cx="26793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Définir des objectifs d'apprentissage spécifiques et des résultats de performance qui peuvent être atteints grâce au micro-apprentissage.</a:t>
            </a:r>
            <a:endParaRPr b="0" i="0" sz="1400" u="none" cap="none" strike="noStrike">
              <a:solidFill>
                <a:srgbClr val="000000"/>
              </a:solidFill>
              <a:latin typeface="Roboto"/>
              <a:ea typeface="Roboto"/>
              <a:cs typeface="Roboto"/>
              <a:sym typeface="Roboto"/>
            </a:endParaRPr>
          </a:p>
        </p:txBody>
      </p:sp>
      <p:sp>
        <p:nvSpPr>
          <p:cNvPr id="469" name="Google Shape;469;p47"/>
          <p:cNvSpPr txBox="1"/>
          <p:nvPr/>
        </p:nvSpPr>
        <p:spPr>
          <a:xfrm>
            <a:off x="3502446" y="4110422"/>
            <a:ext cx="2384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Suivre les progrès de l'apprenant</a:t>
            </a:r>
            <a:endParaRPr b="0" i="0" sz="1400" u="none" cap="none" strike="noStrike">
              <a:solidFill>
                <a:srgbClr val="000000"/>
              </a:solidFill>
              <a:latin typeface="Arial"/>
              <a:ea typeface="Arial"/>
              <a:cs typeface="Arial"/>
              <a:sym typeface="Arial"/>
            </a:endParaRPr>
          </a:p>
        </p:txBody>
      </p:sp>
      <p:sp>
        <p:nvSpPr>
          <p:cNvPr id="470" name="Google Shape;470;p47"/>
          <p:cNvSpPr txBox="1"/>
          <p:nvPr/>
        </p:nvSpPr>
        <p:spPr>
          <a:xfrm>
            <a:off x="3445150" y="4780000"/>
            <a:ext cx="2590500" cy="25704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Mettre en œuvre un système robuste de suivi et d'analyse pour contrôler l'engagement des apprenants, les taux d'achèvement et la rétention des connaissances.</a:t>
            </a:r>
            <a:endParaRPr>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t/>
            </a:r>
            <a:endParaRPr>
              <a:solidFill>
                <a:schemeClr val="dk1"/>
              </a:solidFill>
              <a:latin typeface="Roboto"/>
              <a:ea typeface="Roboto"/>
              <a:cs typeface="Roboto"/>
              <a:sym typeface="Roboto"/>
            </a:endParaRPr>
          </a:p>
        </p:txBody>
      </p:sp>
      <p:sp>
        <p:nvSpPr>
          <p:cNvPr id="471" name="Google Shape;471;p47"/>
          <p:cNvSpPr txBox="1"/>
          <p:nvPr/>
        </p:nvSpPr>
        <p:spPr>
          <a:xfrm>
            <a:off x="6172759" y="4110422"/>
            <a:ext cx="2384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Recueillir un retour d'informations</a:t>
            </a:r>
            <a:endParaRPr b="0" i="0" sz="1400" u="none" cap="none" strike="noStrike">
              <a:solidFill>
                <a:srgbClr val="000000"/>
              </a:solidFill>
              <a:latin typeface="Arial"/>
              <a:ea typeface="Arial"/>
              <a:cs typeface="Arial"/>
              <a:sym typeface="Arial"/>
            </a:endParaRPr>
          </a:p>
        </p:txBody>
      </p:sp>
      <p:sp>
        <p:nvSpPr>
          <p:cNvPr id="472" name="Google Shape;472;p47"/>
          <p:cNvSpPr txBox="1"/>
          <p:nvPr/>
        </p:nvSpPr>
        <p:spPr>
          <a:xfrm>
            <a:off x="6215900" y="4724050"/>
            <a:ext cx="2527800" cy="25704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Recueillir régulièrement les réactions des apprenants et des formateurs afin d'identifier les domaines à améliorer et de procéder aux ajustements nécessaires.</a:t>
            </a:r>
            <a:endParaRPr>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t/>
            </a:r>
            <a:endParaRPr>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Amélioration continue</a:t>
            </a:r>
            <a:endParaRPr b="0" i="0" sz="1400" u="none" cap="none" strike="noStrike">
              <a:solidFill>
                <a:srgbClr val="000000"/>
              </a:solidFill>
              <a:latin typeface="Arial"/>
              <a:ea typeface="Arial"/>
              <a:cs typeface="Arial"/>
              <a:sym typeface="Arial"/>
            </a:endParaRPr>
          </a:p>
        </p:txBody>
      </p:sp>
      <p:sp>
        <p:nvSpPr>
          <p:cNvPr id="474" name="Google Shape;474;p47"/>
          <p:cNvSpPr txBox="1"/>
          <p:nvPr/>
        </p:nvSpPr>
        <p:spPr>
          <a:xfrm>
            <a:off x="9020499" y="4800825"/>
            <a:ext cx="2527800" cy="25704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Utiliser les données et les connaissances pour itérer et améliorer les programmes de micro-apprentissage, en veillant à ce qu'ils restent efficaces et pertinents.</a:t>
            </a:r>
            <a:endParaRPr>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t/>
            </a:r>
            <a:endParaRPr>
              <a:solidFill>
                <a:schemeClr val="dk1"/>
              </a:solidFill>
              <a:latin typeface="Roboto"/>
              <a:ea typeface="Roboto"/>
              <a:cs typeface="Roboto"/>
              <a:sym typeface="Roboto"/>
            </a:endParaRPr>
          </a:p>
        </p:txBody>
      </p:sp>
      <p:pic>
        <p:nvPicPr>
          <p:cNvPr descr="A picture containing icon&#10;&#10;Description automatically generated" id="475" name="Google Shape;475;p47"/>
          <p:cNvPicPr preferRelativeResize="0"/>
          <p:nvPr/>
        </p:nvPicPr>
        <p:blipFill rotWithShape="1">
          <a:blip r:embed="rId3">
            <a:alphaModFix/>
          </a:blip>
          <a:srcRect b="0" l="0" r="0" t="0"/>
          <a:stretch/>
        </p:blipFill>
        <p:spPr>
          <a:xfrm>
            <a:off x="10701663" y="-38388"/>
            <a:ext cx="1728147" cy="1221723"/>
          </a:xfrm>
          <a:prstGeom prst="rect">
            <a:avLst/>
          </a:prstGeom>
          <a:noFill/>
          <a:ln>
            <a:noFill/>
          </a:ln>
        </p:spPr>
      </p:pic>
      <p:pic>
        <p:nvPicPr>
          <p:cNvPr id="476" name="Google Shape;476;p47"/>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Exemples de réussite</a:t>
            </a:r>
            <a:endParaRPr b="1" i="0" sz="2800" u="none" cap="none" strike="noStrik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86" name="Google Shape;486;p4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87" name="Google Shape;487;p48"/>
          <p:cNvSpPr txBox="1"/>
          <p:nvPr/>
        </p:nvSpPr>
        <p:spPr>
          <a:xfrm>
            <a:off x="727742" y="1497313"/>
            <a:ext cx="10378500" cy="591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Présenter des exemples de réussite</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Mettez en avant des exemples d'organisations qui ont adopté avec succès le micro-apprentissage et obtenu des résultats positifs.</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Démontrer l'impact</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Partagez les données et les mesures qui illustrent les avantages du micro-learning, tels que l'augmentation de la rétention des connaissances, l'amélioration des performances et la réduction des coûts de formation.</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Fournir des témoignages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Inclure des citations ou des témoignages d'apprenants ou de formateurs qui ont fait l'expérience directe de la valeur du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100">
                <a:latin typeface="Philosopher"/>
                <a:ea typeface="Philosopher"/>
                <a:cs typeface="Philosopher"/>
                <a:sym typeface="Philosopher"/>
              </a:rPr>
              <a:t>Inspirer les autres</a:t>
            </a:r>
            <a:endParaRPr b="1"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100">
                <a:latin typeface="Philosopher"/>
                <a:ea typeface="Philosopher"/>
                <a:cs typeface="Philosopher"/>
                <a:sym typeface="Philosopher"/>
              </a:rPr>
              <a:t>Utilisez ces exemples pour motiver et encourager d'autres organisations à surmonter leurs difficultés et à adopter le micro-apprentissage.</a:t>
            </a:r>
            <a:endParaRPr sz="21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1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100">
              <a:latin typeface="Philosopher"/>
              <a:ea typeface="Philosopher"/>
              <a:cs typeface="Philosopher"/>
              <a:sym typeface="Philosopher"/>
            </a:endParaRPr>
          </a:p>
        </p:txBody>
      </p:sp>
      <p:pic>
        <p:nvPicPr>
          <p:cNvPr id="488" name="Google Shape;488;p48"/>
          <p:cNvPicPr preferRelativeResize="0"/>
          <p:nvPr/>
        </p:nvPicPr>
        <p:blipFill>
          <a:blip r:embed="rId4">
            <a:alphaModFix/>
          </a:blip>
          <a:stretch>
            <a:fillRect/>
          </a:stretch>
        </p:blipFill>
        <p:spPr>
          <a:xfrm>
            <a:off x="58000" y="101473"/>
            <a:ext cx="2527652" cy="530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picture containing yellow&#10;&#10;Description automatically generated" id="493" name="Google Shape;493;p49"/>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4000">
                <a:solidFill>
                  <a:schemeClr val="dk1"/>
                </a:solidFill>
                <a:latin typeface="Philosopher"/>
                <a:ea typeface="Philosopher"/>
                <a:cs typeface="Philosopher"/>
                <a:sym typeface="Philosopher"/>
              </a:rPr>
              <a:t>Session FAQ</a:t>
            </a:r>
            <a:endParaRPr b="1" i="0" sz="4000" u="none" cap="none" strike="noStrik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500" name="Google Shape;500;p49"/>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501" name="Google Shape;501;p49"/>
          <p:cNvSpPr txBox="1"/>
          <p:nvPr/>
        </p:nvSpPr>
        <p:spPr>
          <a:xfrm>
            <a:off x="3644537" y="2024744"/>
            <a:ext cx="8188234" cy="324798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Vous avez des questions concernant le contenu de l'atelier ? N'hésitez pas à les poser dès maintenant !</a:t>
            </a:r>
            <a:endParaRPr sz="3200">
              <a:solidFill>
                <a:schemeClr val="dk1"/>
              </a:solidFill>
              <a:latin typeface="Philosopher"/>
              <a:ea typeface="Philosopher"/>
              <a:cs typeface="Philosopher"/>
              <a:sym typeface="Philosopher"/>
            </a:endParaRPr>
          </a:p>
        </p:txBody>
      </p:sp>
      <p:pic>
        <p:nvPicPr>
          <p:cNvPr id="502" name="Google Shape;502;p49"/>
          <p:cNvPicPr preferRelativeResize="0"/>
          <p:nvPr/>
        </p:nvPicPr>
        <p:blipFill>
          <a:blip r:embed="rId5">
            <a:alphaModFix/>
          </a:blip>
          <a:stretch>
            <a:fillRect/>
          </a:stretch>
        </p:blipFill>
        <p:spPr>
          <a:xfrm>
            <a:off x="9540300" y="6196823"/>
            <a:ext cx="2527652" cy="530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0"/>
          <p:cNvSpPr txBox="1"/>
          <p:nvPr/>
        </p:nvSpPr>
        <p:spPr>
          <a:xfrm>
            <a:off x="4021050" y="688925"/>
            <a:ext cx="4349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4000">
                <a:solidFill>
                  <a:schemeClr val="dk1"/>
                </a:solidFill>
                <a:latin typeface="Philosopher"/>
                <a:ea typeface="Philosopher"/>
                <a:cs typeface="Philosopher"/>
                <a:sym typeface="Philosopher"/>
              </a:rPr>
              <a:t>Évaluation et conclusion</a:t>
            </a:r>
            <a:endParaRPr b="1" i="0" sz="4000" u="none" cap="none" strike="noStrik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12" name="Google Shape;512;p5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13" name="Google Shape;513;p50"/>
          <p:cNvSpPr txBox="1"/>
          <p:nvPr/>
        </p:nvSpPr>
        <p:spPr>
          <a:xfrm>
            <a:off x="1287236" y="2229898"/>
            <a:ext cx="10395857" cy="306510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Qu'avez-vous appris aujourd'hui ? Comment pourrez-vous utiliser vos nouvelles connaissances et compétences à l'avenir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Veuillez remplir le questionnaire d'évaluation en ligne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514" name="Google Shape;514;p50"/>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83" name="Google Shape;83;p1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84" name="Google Shape;84;p15"/>
          <p:cNvSpPr txBox="1"/>
          <p:nvPr/>
        </p:nvSpPr>
        <p:spPr>
          <a:xfrm>
            <a:off x="5655951" y="1678850"/>
            <a:ext cx="960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Partie 1</a:t>
            </a:r>
            <a:endParaRPr b="1" i="0" sz="1800" u="none" cap="none" strike="noStrike">
              <a:solidFill>
                <a:schemeClr val="dk1"/>
              </a:solidFill>
              <a:latin typeface="Philosopher"/>
              <a:ea typeface="Philosopher"/>
              <a:cs typeface="Philosopher"/>
              <a:sym typeface="Philosopher"/>
            </a:endParaRPr>
          </a:p>
        </p:txBody>
      </p:sp>
      <p:sp>
        <p:nvSpPr>
          <p:cNvPr id="85" name="Google Shape;85;p15"/>
          <p:cNvSpPr txBox="1"/>
          <p:nvPr/>
        </p:nvSpPr>
        <p:spPr>
          <a:xfrm>
            <a:off x="4522812" y="4292983"/>
            <a:ext cx="3465300" cy="20547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Clr>
                <a:schemeClr val="dk1"/>
              </a:buClr>
              <a:buSzPts val="1100"/>
              <a:buFont typeface="Arial"/>
              <a:buNone/>
            </a:pPr>
            <a:r>
              <a:rPr lang="cs-CZ" sz="2300">
                <a:solidFill>
                  <a:schemeClr val="dk1"/>
                </a:solidFill>
                <a:latin typeface="Roboto"/>
                <a:ea typeface="Roboto"/>
                <a:cs typeface="Roboto"/>
                <a:sym typeface="Roboto"/>
              </a:rPr>
              <a:t>Introduction</a:t>
            </a:r>
            <a:endParaRPr sz="2300">
              <a:solidFill>
                <a:schemeClr val="dk1"/>
              </a:solidFill>
              <a:latin typeface="Roboto"/>
              <a:ea typeface="Roboto"/>
              <a:cs typeface="Roboto"/>
              <a:sym typeface="Roboto"/>
            </a:endParaRPr>
          </a:p>
          <a:p>
            <a:pPr indent="0" lvl="0" marL="0" rtl="0" algn="ctr">
              <a:lnSpc>
                <a:spcPct val="150000"/>
              </a:lnSpc>
              <a:spcBef>
                <a:spcPts val="0"/>
              </a:spcBef>
              <a:spcAft>
                <a:spcPts val="0"/>
              </a:spcAft>
              <a:buClr>
                <a:schemeClr val="dk1"/>
              </a:buClr>
              <a:buSzPts val="1100"/>
              <a:buFont typeface="Arial"/>
              <a:buNone/>
            </a:pPr>
            <a:r>
              <a:rPr lang="cs-CZ" sz="2300">
                <a:solidFill>
                  <a:schemeClr val="dk1"/>
                </a:solidFill>
                <a:latin typeface="Roboto"/>
                <a:ea typeface="Roboto"/>
                <a:cs typeface="Roboto"/>
                <a:sym typeface="Roboto"/>
              </a:rPr>
              <a:t>&amp; Icebreaker (Brise-glace)</a:t>
            </a:r>
            <a:endParaRPr sz="2300">
              <a:solidFill>
                <a:schemeClr val="dk1"/>
              </a:solidFill>
              <a:latin typeface="Roboto"/>
              <a:ea typeface="Roboto"/>
              <a:cs typeface="Roboto"/>
              <a:sym typeface="Roboto"/>
            </a:endParaRPr>
          </a:p>
          <a:p>
            <a:pPr indent="0" lvl="0" marL="0" marR="0" rtl="0" algn="ctr">
              <a:lnSpc>
                <a:spcPct val="150000"/>
              </a:lnSpc>
              <a:spcBef>
                <a:spcPts val="0"/>
              </a:spcBef>
              <a:spcAft>
                <a:spcPts val="0"/>
              </a:spcAft>
              <a:buClr>
                <a:srgbClr val="000000"/>
              </a:buClr>
              <a:buSzPts val="2400"/>
              <a:buFont typeface="Arial"/>
              <a:buNone/>
            </a:pPr>
            <a:r>
              <a:t/>
            </a:r>
            <a:endParaRPr sz="2400">
              <a:solidFill>
                <a:schemeClr val="dk1"/>
              </a:solidFill>
              <a:latin typeface="Roboto"/>
              <a:ea typeface="Roboto"/>
              <a:cs typeface="Roboto"/>
              <a:sym typeface="Roboto"/>
            </a:endParaRPr>
          </a:p>
        </p:txBody>
      </p:sp>
      <p:pic>
        <p:nvPicPr>
          <p:cNvPr id="86" name="Google Shape;86;p15"/>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erson sitting at a desk with a computer and papers on it&#10;&#10;Description automatically generated with low confidence" id="519" name="Google Shape;519;p51"/>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1" name="Google Shape;521;p51"/>
          <p:cNvSpPr txBox="1"/>
          <p:nvPr/>
        </p:nvSpPr>
        <p:spPr>
          <a:xfrm>
            <a:off x="4274164" y="2094789"/>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522" name="Google Shape;522;p51"/>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523" name="Google Shape;523;p51"/>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529" name="Google Shape;529;p52"/>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530" name="Google Shape;530;p52"/>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531" name="Google Shape;531;p52"/>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532" name="Google Shape;532;p52"/>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533" name="Google Shape;533;p52"/>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534" name="Google Shape;534;p52"/>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535" name="Google Shape;535;p52"/>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536" name="Google Shape;536;p52"/>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537" name="Google Shape;537;p52"/>
          <p:cNvSpPr txBox="1"/>
          <p:nvPr/>
        </p:nvSpPr>
        <p:spPr>
          <a:xfrm>
            <a:off x="5760702" y="6375057"/>
            <a:ext cx="5350500" cy="461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cs-CZ" sz="8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baseline="30000" sz="600">
              <a:latin typeface="Noto Sans"/>
              <a:ea typeface="Noto Sans"/>
              <a:cs typeface="Noto Sans"/>
              <a:sym typeface="Noto Sans"/>
            </a:endParaRPr>
          </a:p>
        </p:txBody>
      </p:sp>
      <p:pic>
        <p:nvPicPr>
          <p:cNvPr descr="Logo&#10;&#10;Description automatically generated" id="538" name="Google Shape;538;p52"/>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539" name="Google Shape;539;p52"/>
          <p:cNvPicPr preferRelativeResize="0"/>
          <p:nvPr/>
        </p:nvPicPr>
        <p:blipFill>
          <a:blip r:embed="rId12">
            <a:alphaModFix/>
          </a:blip>
          <a:stretch>
            <a:fillRect/>
          </a:stretch>
        </p:blipFill>
        <p:spPr>
          <a:xfrm>
            <a:off x="0" y="6320998"/>
            <a:ext cx="2527652" cy="530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 person&#10;&#10;Description automatically generated" id="92" name="Google Shape;92;p16"/>
          <p:cNvPicPr preferRelativeResize="0"/>
          <p:nvPr>
            <p:ph idx="2" type="pic"/>
          </p:nvPr>
        </p:nvPicPr>
        <p:blipFill rotWithShape="1">
          <a:blip r:embed="rId3">
            <a:alphaModFix/>
          </a:blip>
          <a:srcRect b="7813" l="0" r="0" t="7812"/>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Bonjour !</a:t>
            </a:r>
            <a:endParaRPr b="1" i="0" sz="1800" u="none" cap="none" strike="noStrike">
              <a:solidFill>
                <a:schemeClr val="dk1"/>
              </a:solidFill>
              <a:latin typeface="Philosopher"/>
              <a:ea typeface="Philosopher"/>
              <a:cs typeface="Philosopher"/>
              <a:sym typeface="Philosopher"/>
            </a:endParaRPr>
          </a:p>
        </p:txBody>
      </p:sp>
      <p:sp>
        <p:nvSpPr>
          <p:cNvPr id="94" name="Google Shape;94;p16"/>
          <p:cNvSpPr txBox="1"/>
          <p:nvPr/>
        </p:nvSpPr>
        <p:spPr>
          <a:xfrm>
            <a:off x="1137250" y="1764914"/>
            <a:ext cx="4029900" cy="2649900"/>
          </a:xfrm>
          <a:prstGeom prst="rect">
            <a:avLst/>
          </a:prstGeom>
          <a:noFill/>
          <a:ln>
            <a:noFill/>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cs-CZ" sz="1500">
                <a:solidFill>
                  <a:schemeClr val="dk1"/>
                </a:solidFill>
                <a:latin typeface="Philosopher"/>
                <a:ea typeface="Philosopher"/>
                <a:cs typeface="Philosopher"/>
                <a:sym typeface="Philosopher"/>
              </a:rPr>
              <a:t>Dans cette présentation, nous explorerons comment les formateurs d'adultes peuvent développer leurs propres ressources numériques de micro-apprentissage pour soutenir les adultes peu qualifiés.</a:t>
            </a:r>
            <a:endParaRPr sz="1500">
              <a:solidFill>
                <a:schemeClr val="dk1"/>
              </a:solidFill>
              <a:latin typeface="Philosopher"/>
              <a:ea typeface="Philosopher"/>
              <a:cs typeface="Philosopher"/>
              <a:sym typeface="Philosopher"/>
            </a:endParaRPr>
          </a:p>
          <a:p>
            <a:pPr indent="0" lvl="0" marL="0" rtl="0" algn="just">
              <a:lnSpc>
                <a:spcPct val="150000"/>
              </a:lnSpc>
              <a:spcBef>
                <a:spcPts val="0"/>
              </a:spcBef>
              <a:spcAft>
                <a:spcPts val="0"/>
              </a:spcAft>
              <a:buClr>
                <a:schemeClr val="dk1"/>
              </a:buClr>
              <a:buSzPts val="1100"/>
              <a:buFont typeface="Arial"/>
              <a:buNone/>
            </a:pPr>
            <a:r>
              <a:rPr lang="cs-CZ" sz="1500">
                <a:solidFill>
                  <a:schemeClr val="dk1"/>
                </a:solidFill>
                <a:latin typeface="Philosopher"/>
                <a:ea typeface="Philosopher"/>
                <a:cs typeface="Philosopher"/>
                <a:sym typeface="Philosopher"/>
              </a:rPr>
              <a:t>À la fin de cette présentation, vous aurez une meilleure compréhension des outils et des stratégies nécessaires pour créer des ressources de micro-apprentissage efficaces.</a:t>
            </a:r>
            <a:endParaRPr sz="1500">
              <a:solidFill>
                <a:schemeClr val="dk1"/>
              </a:solidFill>
              <a:latin typeface="Philosopher"/>
              <a:ea typeface="Philosopher"/>
              <a:cs typeface="Philosopher"/>
              <a:sym typeface="Philosopher"/>
            </a:endParaRPr>
          </a:p>
          <a:p>
            <a:pPr indent="0" lvl="0" marL="0" rtl="0" algn="just">
              <a:lnSpc>
                <a:spcPct val="150000"/>
              </a:lnSpc>
              <a:spcBef>
                <a:spcPts val="0"/>
              </a:spcBef>
              <a:spcAft>
                <a:spcPts val="0"/>
              </a:spcAft>
              <a:buClr>
                <a:schemeClr val="dk1"/>
              </a:buClr>
              <a:buSzPts val="1100"/>
              <a:buFont typeface="Arial"/>
              <a:buNone/>
            </a:pPr>
            <a:r>
              <a:t/>
            </a:r>
            <a:endParaRPr sz="1500">
              <a:solidFill>
                <a:schemeClr val="dk1"/>
              </a:solidFill>
              <a:latin typeface="Philosopher"/>
              <a:ea typeface="Philosopher"/>
              <a:cs typeface="Philosopher"/>
              <a:sym typeface="Philosopher"/>
            </a:endParaRPr>
          </a:p>
          <a:p>
            <a:pPr indent="0" lvl="0" marL="0" marR="0" rtl="0" algn="just">
              <a:lnSpc>
                <a:spcPct val="150000"/>
              </a:lnSpc>
              <a:spcBef>
                <a:spcPts val="0"/>
              </a:spcBef>
              <a:spcAft>
                <a:spcPts val="0"/>
              </a:spcAft>
              <a:buClr>
                <a:schemeClr val="dk1"/>
              </a:buClr>
              <a:buSzPts val="1000"/>
              <a:buFont typeface="Roboto"/>
              <a:buNone/>
            </a:pPr>
            <a:r>
              <a:t/>
            </a:r>
            <a:endParaRPr sz="1500">
              <a:solidFill>
                <a:schemeClr val="dk1"/>
              </a:solidFill>
              <a:latin typeface="Philosopher"/>
              <a:ea typeface="Philosopher"/>
              <a:cs typeface="Philosopher"/>
              <a:sym typeface="Philosopher"/>
            </a:endParaRPr>
          </a:p>
        </p:txBody>
      </p:sp>
      <p:pic>
        <p:nvPicPr>
          <p:cNvPr descr="A picture containing icon&#10;&#10;Description automatically generated" id="95" name="Google Shape;95;p16"/>
          <p:cNvPicPr preferRelativeResize="0"/>
          <p:nvPr/>
        </p:nvPicPr>
        <p:blipFill rotWithShape="1">
          <a:blip r:embed="rId4">
            <a:alphaModFix/>
          </a:blip>
          <a:srcRect b="0" l="0" r="0" t="0"/>
          <a:stretch/>
        </p:blipFill>
        <p:spPr>
          <a:xfrm>
            <a:off x="10037933" y="-45061"/>
            <a:ext cx="2386989" cy="1687495"/>
          </a:xfrm>
          <a:prstGeom prst="rect">
            <a:avLst/>
          </a:prstGeom>
          <a:noFill/>
          <a:ln>
            <a:noFill/>
          </a:ln>
        </p:spPr>
      </p:pic>
      <p:pic>
        <p:nvPicPr>
          <p:cNvPr id="96" name="Google Shape;96;p16"/>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erson walking on a beach&#10;&#10;Description automatically generated with medium confidence" id="101" name="Google Shape;101;p17"/>
          <p:cNvPicPr preferRelativeResize="0"/>
          <p:nvPr>
            <p:ph idx="2" type="pic"/>
          </p:nvPr>
        </p:nvPicPr>
        <p:blipFill rotWithShape="1">
          <a:blip r:embed="rId3">
            <a:alphaModFix/>
          </a:blip>
          <a:srcRect b="7813" l="0" r="0" t="7812"/>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7"/>
          <p:cNvSpPr txBox="1"/>
          <p:nvPr/>
        </p:nvSpPr>
        <p:spPr>
          <a:xfrm>
            <a:off x="6319993" y="828443"/>
            <a:ext cx="5540700" cy="602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3000">
                <a:solidFill>
                  <a:schemeClr val="dk1"/>
                </a:solidFill>
                <a:latin typeface="Philosopher"/>
                <a:ea typeface="Philosopher"/>
                <a:cs typeface="Philosopher"/>
                <a:sym typeface="Philosopher"/>
              </a:rPr>
              <a:t>Saviez-vous que dans de nombreux pays européens, la majorité des adultes peu qualifiés ne reçoivent pas l'éducation et la formation dont ils ont besoin pour réussir sur le marché du travail d'aujourd'hui ? </a:t>
            </a:r>
            <a:endParaRPr b="1" sz="30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30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3000">
                <a:solidFill>
                  <a:schemeClr val="dk1"/>
                </a:solidFill>
                <a:latin typeface="Philosopher"/>
                <a:ea typeface="Philosopher"/>
                <a:cs typeface="Philosopher"/>
                <a:sym typeface="Philosopher"/>
              </a:rPr>
              <a:t>Les ressources de micro-apprentissage pourraient être la clé pour atteindre ces personnes.</a:t>
            </a:r>
            <a:endParaRPr b="1" sz="30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30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b="1" sz="3000">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t/>
            </a:r>
            <a:endParaRPr b="1" i="0" sz="6600" u="none" cap="none" strike="noStrike">
              <a:solidFill>
                <a:schemeClr val="dk1"/>
              </a:solidFill>
              <a:latin typeface="Philosopher"/>
              <a:ea typeface="Philosopher"/>
              <a:cs typeface="Philosopher"/>
              <a:sym typeface="Philosopher"/>
            </a:endParaRPr>
          </a:p>
        </p:txBody>
      </p:sp>
      <p:pic>
        <p:nvPicPr>
          <p:cNvPr id="105" name="Google Shape;105;p17"/>
          <p:cNvPicPr preferRelativeResize="0"/>
          <p:nvPr/>
        </p:nvPicPr>
        <p:blipFill rotWithShape="1">
          <a:blip r:embed="rId4">
            <a:alphaModFix/>
          </a:blip>
          <a:srcRect b="0" l="0" r="0" t="0"/>
          <a:stretch/>
        </p:blipFill>
        <p:spPr>
          <a:xfrm>
            <a:off x="304800" y="6454100"/>
            <a:ext cx="1143767" cy="249086"/>
          </a:xfrm>
          <a:prstGeom prst="rect">
            <a:avLst/>
          </a:prstGeom>
          <a:noFill/>
          <a:ln>
            <a:noFill/>
          </a:ln>
        </p:spPr>
      </p:pic>
      <p:pic>
        <p:nvPicPr>
          <p:cNvPr id="106" name="Google Shape;106;p17"/>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Activité 1 : Brise-glace - Chasse au trésor numérique</a:t>
            </a:r>
            <a:endParaRPr b="1" i="0" sz="2400" u="none" cap="none" strike="noStrik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6" name="Google Shape;116;p1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17" name="Google Shape;117;p18"/>
          <p:cNvSpPr txBox="1"/>
          <p:nvPr/>
        </p:nvSpPr>
        <p:spPr>
          <a:xfrm>
            <a:off x="707571" y="1718434"/>
            <a:ext cx="10651200" cy="4479000"/>
          </a:xfrm>
          <a:prstGeom prst="rect">
            <a:avLst/>
          </a:prstGeom>
          <a:noFill/>
          <a:ln>
            <a:noFill/>
          </a:ln>
        </p:spPr>
        <p:txBody>
          <a:bodyPr anchorCtr="0" anchor="t" bIns="45700" lIns="91425" spcFirstLastPara="1" rIns="91425" wrap="square" tIns="45700">
            <a:spAutoFit/>
          </a:bodyPr>
          <a:lstStyle/>
          <a:p>
            <a:pPr indent="-349250" lvl="0" marL="457200" rtl="0" algn="just">
              <a:spcBef>
                <a:spcPts val="0"/>
              </a:spcBef>
              <a:spcAft>
                <a:spcPts val="0"/>
              </a:spcAft>
              <a:buSzPts val="1900"/>
              <a:buAutoNum type="arabicPeriod"/>
            </a:pPr>
            <a:r>
              <a:rPr lang="cs-CZ" sz="1900">
                <a:latin typeface="Philosopher"/>
                <a:ea typeface="Philosopher"/>
                <a:cs typeface="Philosopher"/>
                <a:sym typeface="Philosopher"/>
              </a:rPr>
              <a:t>Répartissez les participants en équipes de 3 à 4 personnes.</a:t>
            </a:r>
            <a:endParaRPr sz="1900">
              <a:latin typeface="Philosopher"/>
              <a:ea typeface="Philosopher"/>
              <a:cs typeface="Philosopher"/>
              <a:sym typeface="Philosopher"/>
            </a:endParaRPr>
          </a:p>
          <a:p>
            <a:pPr indent="0" lvl="0" marL="457200" rtl="0" algn="just">
              <a:spcBef>
                <a:spcPts val="0"/>
              </a:spcBef>
              <a:spcAft>
                <a:spcPts val="0"/>
              </a:spcAft>
              <a:buNone/>
            </a:pPr>
            <a:r>
              <a:t/>
            </a:r>
            <a:endParaRPr sz="1900">
              <a:latin typeface="Philosopher"/>
              <a:ea typeface="Philosopher"/>
              <a:cs typeface="Philosopher"/>
              <a:sym typeface="Philosopher"/>
            </a:endParaRPr>
          </a:p>
          <a:p>
            <a:pPr indent="-349250" lvl="0" marL="457200" rtl="0" algn="just">
              <a:spcBef>
                <a:spcPts val="0"/>
              </a:spcBef>
              <a:spcAft>
                <a:spcPts val="0"/>
              </a:spcAft>
              <a:buSzPts val="1900"/>
              <a:buAutoNum type="arabicPeriod"/>
            </a:pPr>
            <a:r>
              <a:rPr lang="cs-CZ" sz="1900">
                <a:latin typeface="Philosopher"/>
                <a:ea typeface="Philosopher"/>
                <a:cs typeface="Philosopher"/>
                <a:sym typeface="Philosopher"/>
              </a:rPr>
              <a:t>Donnez à chaque équipe une liste d'outils numériques, de plateformes ou d'applications qui peuvent être utilisés pour créer des ressources de micro-apprentissage. Par exemple, vous pouvez inclure des outils tels que Canva, Quizlet ou Kahoot.</a:t>
            </a:r>
            <a:endParaRPr sz="1900">
              <a:latin typeface="Philosopher"/>
              <a:ea typeface="Philosopher"/>
              <a:cs typeface="Philosopher"/>
              <a:sym typeface="Philosopher"/>
            </a:endParaRPr>
          </a:p>
          <a:p>
            <a:pPr indent="0" lvl="0" marL="457200" rtl="0" algn="just">
              <a:spcBef>
                <a:spcPts val="0"/>
              </a:spcBef>
              <a:spcAft>
                <a:spcPts val="0"/>
              </a:spcAft>
              <a:buNone/>
            </a:pPr>
            <a:r>
              <a:t/>
            </a:r>
            <a:endParaRPr sz="1900">
              <a:latin typeface="Philosopher"/>
              <a:ea typeface="Philosopher"/>
              <a:cs typeface="Philosopher"/>
              <a:sym typeface="Philosopher"/>
            </a:endParaRPr>
          </a:p>
          <a:p>
            <a:pPr indent="-349250" lvl="0" marL="457200" rtl="0" algn="just">
              <a:spcBef>
                <a:spcPts val="0"/>
              </a:spcBef>
              <a:spcAft>
                <a:spcPts val="0"/>
              </a:spcAft>
              <a:buSzPts val="1900"/>
              <a:buAutoNum type="arabicPeriod"/>
            </a:pPr>
            <a:r>
              <a:rPr lang="cs-CZ" sz="1900">
                <a:latin typeface="Philosopher"/>
                <a:ea typeface="Philosopher"/>
                <a:cs typeface="Philosopher"/>
                <a:sym typeface="Philosopher"/>
              </a:rPr>
              <a:t>Demandez aux équipes d'utiliser leurs smartphones ou leurs ordinateurs portables pour rechercher des informations sur chaque outil de la liste. Elles doivent essayer de découvrir à quoi sert l'outil, comment il fonctionne et quels en sont les avantages ou les inconvénients.</a:t>
            </a:r>
            <a:endParaRPr sz="1900">
              <a:latin typeface="Philosopher"/>
              <a:ea typeface="Philosopher"/>
              <a:cs typeface="Philosopher"/>
              <a:sym typeface="Philosopher"/>
            </a:endParaRPr>
          </a:p>
          <a:p>
            <a:pPr indent="0" lvl="0" marL="457200" rtl="0" algn="just">
              <a:spcBef>
                <a:spcPts val="0"/>
              </a:spcBef>
              <a:spcAft>
                <a:spcPts val="0"/>
              </a:spcAft>
              <a:buNone/>
            </a:pPr>
            <a:r>
              <a:t/>
            </a:r>
            <a:endParaRPr sz="1900">
              <a:latin typeface="Philosopher"/>
              <a:ea typeface="Philosopher"/>
              <a:cs typeface="Philosopher"/>
              <a:sym typeface="Philosopher"/>
            </a:endParaRPr>
          </a:p>
          <a:p>
            <a:pPr indent="-349250" lvl="0" marL="457200" rtl="0" algn="just">
              <a:spcBef>
                <a:spcPts val="0"/>
              </a:spcBef>
              <a:spcAft>
                <a:spcPts val="0"/>
              </a:spcAft>
              <a:buSzPts val="1900"/>
              <a:buAutoNum type="arabicPeriod"/>
            </a:pPr>
            <a:r>
              <a:rPr lang="cs-CZ" sz="1900">
                <a:latin typeface="Philosopher"/>
                <a:ea typeface="Philosopher"/>
                <a:cs typeface="Philosopher"/>
                <a:sym typeface="Philosopher"/>
              </a:rPr>
              <a:t>Une fois qu'ils ont trouvé les informations, ils doivent les partager avec le reste de leur équipe et décider quel outil serait le plus utile pour créer des ressources de micro-apprentissage.</a:t>
            </a:r>
            <a:endParaRPr sz="1900">
              <a:latin typeface="Philosopher"/>
              <a:ea typeface="Philosopher"/>
              <a:cs typeface="Philosopher"/>
              <a:sym typeface="Philosopher"/>
            </a:endParaRPr>
          </a:p>
          <a:p>
            <a:pPr indent="0" lvl="0" marL="457200" rtl="0" algn="just">
              <a:spcBef>
                <a:spcPts val="0"/>
              </a:spcBef>
              <a:spcAft>
                <a:spcPts val="0"/>
              </a:spcAft>
              <a:buNone/>
            </a:pPr>
            <a:r>
              <a:t/>
            </a:r>
            <a:endParaRPr sz="1900">
              <a:latin typeface="Philosopher"/>
              <a:ea typeface="Philosopher"/>
              <a:cs typeface="Philosopher"/>
              <a:sym typeface="Philosopher"/>
            </a:endParaRPr>
          </a:p>
          <a:p>
            <a:pPr indent="-349250" lvl="0" marL="457200" rtl="0" algn="just">
              <a:spcBef>
                <a:spcPts val="0"/>
              </a:spcBef>
              <a:spcAft>
                <a:spcPts val="0"/>
              </a:spcAft>
              <a:buSzPts val="1900"/>
              <a:buAutoNum type="arabicPeriod"/>
            </a:pPr>
            <a:r>
              <a:rPr lang="cs-CZ" sz="1900">
                <a:latin typeface="Philosopher"/>
                <a:ea typeface="Philosopher"/>
                <a:cs typeface="Philosopher"/>
                <a:sym typeface="Philosopher"/>
              </a:rPr>
              <a:t>Enfin, demandez à chaque équipe de présenter l'outil qu'elle a choisi et d'expliquer pourquoi elle pense qu'il serait efficace pour créer des ressources numériques de micro-apprentissage.</a:t>
            </a:r>
            <a:endParaRPr sz="1900">
              <a:latin typeface="Philosopher"/>
              <a:ea typeface="Philosopher"/>
              <a:cs typeface="Philosopher"/>
              <a:sym typeface="Philosopher"/>
            </a:endParaRPr>
          </a:p>
        </p:txBody>
      </p:sp>
      <p:pic>
        <p:nvPicPr>
          <p:cNvPr id="118" name="Google Shape;118;p18"/>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24" name="Google Shape;124;p19"/>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125" name="Google Shape;125;p19"/>
          <p:cNvSpPr txBox="1"/>
          <p:nvPr/>
        </p:nvSpPr>
        <p:spPr>
          <a:xfrm>
            <a:off x="5655952" y="1678850"/>
            <a:ext cx="1032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Partie 2</a:t>
            </a:r>
            <a:endParaRPr b="1" i="0" sz="1800" u="none" cap="none" strike="noStrike">
              <a:solidFill>
                <a:schemeClr val="dk1"/>
              </a:solidFill>
              <a:latin typeface="Philosopher"/>
              <a:ea typeface="Philosopher"/>
              <a:cs typeface="Philosopher"/>
              <a:sym typeface="Philosopher"/>
            </a:endParaRPr>
          </a:p>
        </p:txBody>
      </p:sp>
      <p:sp>
        <p:nvSpPr>
          <p:cNvPr id="126" name="Google Shape;126;p19"/>
          <p:cNvSpPr txBox="1"/>
          <p:nvPr/>
        </p:nvSpPr>
        <p:spPr>
          <a:xfrm>
            <a:off x="4173742" y="4395658"/>
            <a:ext cx="38445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lang="cs-CZ" sz="2100">
                <a:solidFill>
                  <a:schemeClr val="dk1"/>
                </a:solidFill>
                <a:latin typeface="Roboto"/>
                <a:ea typeface="Roboto"/>
                <a:cs typeface="Roboto"/>
                <a:sym typeface="Roboto"/>
              </a:rPr>
              <a:t>Vue d'ensemble du micro-apprentissage et de ses avantages </a:t>
            </a:r>
            <a:endParaRPr b="0" i="0" sz="2100" u="none" cap="none" strike="noStrike">
              <a:solidFill>
                <a:schemeClr val="dk1"/>
              </a:solidFill>
              <a:latin typeface="Roboto"/>
              <a:ea typeface="Roboto"/>
              <a:cs typeface="Roboto"/>
              <a:sym typeface="Roboto"/>
            </a:endParaRPr>
          </a:p>
        </p:txBody>
      </p:sp>
      <p:pic>
        <p:nvPicPr>
          <p:cNvPr id="127" name="Google Shape;127;p19"/>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Qu'est-ce que le micro-apprentissage ?</a:t>
            </a:r>
            <a:endParaRPr b="1" i="0" sz="2800" u="none" cap="none" strike="noStrike">
              <a:solidFill>
                <a:schemeClr val="dk1"/>
              </a:solidFill>
              <a:latin typeface="Philosopher"/>
              <a:ea typeface="Philosopher"/>
              <a:cs typeface="Philosopher"/>
              <a:sym typeface="Philosopher"/>
            </a:endParaRPr>
          </a:p>
        </p:txBody>
      </p:sp>
      <p:grpSp>
        <p:nvGrpSpPr>
          <p:cNvPr id="133" name="Google Shape;133;p20"/>
          <p:cNvGrpSpPr/>
          <p:nvPr/>
        </p:nvGrpSpPr>
        <p:grpSpPr>
          <a:xfrm>
            <a:off x="5649112" y="1360322"/>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7" name="Google Shape;137;p2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38" name="Google Shape;138;p20"/>
          <p:cNvSpPr txBox="1"/>
          <p:nvPr/>
        </p:nvSpPr>
        <p:spPr>
          <a:xfrm>
            <a:off x="707571" y="1718434"/>
            <a:ext cx="10651200" cy="4833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cs-CZ" sz="2200">
                <a:latin typeface="Philosopher"/>
                <a:ea typeface="Philosopher"/>
                <a:cs typeface="Philosopher"/>
                <a:sym typeface="Philosopher"/>
              </a:rPr>
              <a:t>Le micro-apprentissage est une approche de l'apprentissage qui fournit des informations en petits morceaux.</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200">
                <a:latin typeface="Philosopher"/>
                <a:ea typeface="Philosopher"/>
                <a:cs typeface="Philosopher"/>
                <a:sym typeface="Philosopher"/>
              </a:rPr>
              <a:t>Ces éléments ne durent généralement pas plus de quelques minutes et peuvent être diffusés par le biais de divers canaux numériques.</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200">
                <a:latin typeface="Philosopher"/>
                <a:ea typeface="Philosopher"/>
                <a:cs typeface="Philosopher"/>
                <a:sym typeface="Philosopher"/>
              </a:rPr>
              <a:t>Le micro-apprentissage peut être utilisé pour compléter ou renforcer les formes traditionnelles d'apprentissage, ou comme une approche autonome pour les apprenants qui préfèrent des sessions d'apprentissage plus courtes et plus ciblées.</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200">
                <a:latin typeface="Philosopher"/>
                <a:ea typeface="Philosopher"/>
                <a:cs typeface="Philosopher"/>
                <a:sym typeface="Philosopher"/>
              </a:rPr>
              <a:t>Le micro-apprentissage peut être utilisé pour fournir des informations juste à temps, permettant aux apprenants d'accéder rapidement et facilement à l'information lorsqu'ils en ont le plus besoin.</a:t>
            </a:r>
            <a:endParaRPr sz="2200">
              <a:latin typeface="Philosopher"/>
              <a:ea typeface="Philosopher"/>
              <a:cs typeface="Philosopher"/>
              <a:sym typeface="Philosopher"/>
            </a:endParaRPr>
          </a:p>
          <a:p>
            <a:pPr indent="0" lvl="0" marL="0" marR="0" rtl="0" algn="l">
              <a:lnSpc>
                <a:spcPct val="100000"/>
              </a:lnSpc>
              <a:spcBef>
                <a:spcPts val="0"/>
              </a:spcBef>
              <a:spcAft>
                <a:spcPts val="0"/>
              </a:spcAft>
              <a:buNone/>
            </a:pPr>
            <a:r>
              <a:t/>
            </a:r>
            <a:endParaRPr sz="2200">
              <a:latin typeface="Philosopher"/>
              <a:ea typeface="Philosopher"/>
              <a:cs typeface="Philosopher"/>
              <a:sym typeface="Philosopher"/>
            </a:endParaRPr>
          </a:p>
        </p:txBody>
      </p:sp>
      <p:pic>
        <p:nvPicPr>
          <p:cNvPr id="139" name="Google Shape;139;p20"/>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