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Roboto"/>
      <p:regular r:id="rId23"/>
      <p:bold r:id="rId24"/>
      <p:italic r:id="rId25"/>
      <p:boldItalic r:id="rId26"/>
    </p:embeddedFont>
    <p:embeddedFont>
      <p:font typeface="Noto Sans"/>
      <p:regular r:id="rId27"/>
      <p:bold r:id="rId28"/>
      <p:italic r:id="rId29"/>
      <p:boldItalic r:id="rId30"/>
    </p:embeddedFont>
    <p:embeddedFont>
      <p:font typeface="Philosopher"/>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NotoSans-bold.fntdata"/><Relationship Id="rId27" Type="http://schemas.openxmlformats.org/officeDocument/2006/relationships/font" Target="fonts/Noto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otoSans-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hilosopher-regular.fntdata"/><Relationship Id="rId30" Type="http://schemas.openxmlformats.org/officeDocument/2006/relationships/font" Target="fonts/NotoSans-boldItalic.fntdata"/><Relationship Id="rId11" Type="http://schemas.openxmlformats.org/officeDocument/2006/relationships/slide" Target="slides/slide6.xml"/><Relationship Id="rId33" Type="http://schemas.openxmlformats.org/officeDocument/2006/relationships/font" Target="fonts/Philosopher-italic.fntdata"/><Relationship Id="rId10" Type="http://schemas.openxmlformats.org/officeDocument/2006/relationships/slide" Target="slides/slide5.xml"/><Relationship Id="rId32" Type="http://schemas.openxmlformats.org/officeDocument/2006/relationships/font" Target="fonts/Philosopher-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Philosopher-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 name="Google Shape;2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With H5P, content creators and educators can easily develop and integrate interactive elements into their websites, e-learning courses, and online platforms. It eliminates the need for complex coding or programming skills, as H5P offers a simple, intuitive interface for creating interactive content. Users can customize the appearance, behavior, and interactivity of each content type to meet their specific needs.</a:t>
            </a:r>
            <a:endParaRPr/>
          </a:p>
        </p:txBody>
      </p:sp>
      <p:sp>
        <p:nvSpPr>
          <p:cNvPr id="123" name="Google Shape;12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Quizlet is a powerful tool that offers a compact and user-friendly platform for practicing and mastering the material you need to learn. Whether you're a student looking to reinforce your understanding or a teacher seeking innovative ways to engage your students, Quizlet has got you covered.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cs-CZ"/>
              <a:t>With Quizlet, you can create personalized study sets that include flashcards, quizzes, and interactive games, tailored to your specific learning objectives. These study sets can be shared with others, allowing for collaborative learning and knowledge exchange. Additionally, Quizlet provides access to a vast library of user-generated study sets, covering a wide range of subjects and topics.</a:t>
            </a:r>
            <a:endParaRPr/>
          </a:p>
        </p:txBody>
      </p:sp>
      <p:sp>
        <p:nvSpPr>
          <p:cNvPr id="132" name="Google Shape;13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Genially is an innovative online tool that allows you to create captivating and interactive content in various formats, such as presentations, infographics, interactive videos, resumes, flow charts, and interactive images. With its wide range of features and functionalities, Genially empowers users to design visually stunning and engaging materials that captivate their audience.</a:t>
            </a:r>
            <a:endParaRPr/>
          </a:p>
        </p:txBody>
      </p:sp>
      <p:sp>
        <p:nvSpPr>
          <p:cNvPr id="141" name="Google Shape;14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Congratulations on completing your self-directed learning activities on micro-learning! Self-reflection is a crucial step in the learning process. </a:t>
            </a:r>
            <a:endParaRPr/>
          </a:p>
        </p:txBody>
      </p:sp>
      <p:sp>
        <p:nvSpPr>
          <p:cNvPr id="150" name="Google Shape;15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Congratulations on completing your self-directed learning activities on micro-learning! Self-reflection is a crucial step in the learning process. </a:t>
            </a:r>
            <a:endParaRPr/>
          </a:p>
        </p:txBody>
      </p:sp>
      <p:sp>
        <p:nvSpPr>
          <p:cNvPr id="164" name="Google Shape;16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1 academic hour = 45 minutes</a:t>
            </a:r>
            <a:endParaRPr/>
          </a:p>
        </p:txBody>
      </p:sp>
      <p:sp>
        <p:nvSpPr>
          <p:cNvPr id="39" name="Google Shape;3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10 minutes</a:t>
            </a:r>
            <a:endParaRPr/>
          </a:p>
        </p:txBody>
      </p:sp>
      <p:sp>
        <p:nvSpPr>
          <p:cNvPr id="57" name="Google Shape;5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In certain instances, relying solely on a 12-hour online course might not be the most effective approach to fostering student engagement. This is where the concept of "Microlearning" comes into play. Microlearning entails acquiring knowledge through small, easily manageable portions of content that are delivered to learners precisely when and where they require it. The underlying principle involves breaking down the subject matter into concise, readily digestible elements that address specific learning objectives.</a:t>
            </a:r>
            <a:endParaRPr/>
          </a:p>
        </p:txBody>
      </p:sp>
      <p:sp>
        <p:nvSpPr>
          <p:cNvPr id="69" name="Google Shape;6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cs-CZ">
                <a:solidFill>
                  <a:srgbClr val="374151"/>
                </a:solidFill>
                <a:latin typeface="Arial"/>
                <a:ea typeface="Arial"/>
                <a:cs typeface="Arial"/>
                <a:sym typeface="Arial"/>
              </a:rPr>
              <a:t>The tutorial video titled provides a step-by-step guide on utilizing Kahoot as a quiz creation tool. Russell explains important settings and features, including setting up a free Kahoot account, creating quizzes, previewing and sharing them, and testing quizzes. The video also covers logging in as a student, checking reports, and providing feedback. Russell emphasizes the use of the free version of Kahoot, showcasing its functionality in various educational settings. Additionally, the tutorial explores Kahoot's latest updates and discusses the limitations of the free version, suggesting paid options or alternative tools as alternatives.</a:t>
            </a:r>
            <a:endParaRPr>
              <a:latin typeface="Arial"/>
              <a:ea typeface="Arial"/>
              <a:cs typeface="Arial"/>
              <a:sym typeface="Arial"/>
            </a:endParaRPr>
          </a:p>
        </p:txBody>
      </p:sp>
      <p:sp>
        <p:nvSpPr>
          <p:cNvPr id="78" name="Google Shape;7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This video serves as a complete introduction to Mentimeter, covering its key components and functionalities. It focuses on the various uses of the free tool and demonstrates how it can engage students in both online and classroom settings. With Mentimeter, you can create unlimited presentations, each containing up to three questions. The tool offers a wide range of question types, such as multiple choice and word clouds, enabling you to collect opinions and conduct voting among students. Mentimeter proves effective for online teaching, allowing quick creation and sharing of questions to assess student understanding. Furthermore, it can enhance in-person presentations by enabling real-time audience interaction through their mobile devices. Mentimeter's simplicity, customizable appearance, and ability to provide immediate feedback make it an ideal tool for engaging students and creating interactive lessons.</a:t>
            </a:r>
            <a:endParaRPr/>
          </a:p>
        </p:txBody>
      </p:sp>
      <p:sp>
        <p:nvSpPr>
          <p:cNvPr id="87" name="Google Shape;8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cs-CZ">
                <a:solidFill>
                  <a:srgbClr val="374151"/>
                </a:solidFill>
                <a:latin typeface="Arial"/>
                <a:ea typeface="Arial"/>
                <a:cs typeface="Arial"/>
                <a:sym typeface="Arial"/>
              </a:rPr>
              <a:t>In this video, you'll find a comprehensive overview of Articulate 360, a leading course development tool and course authoring tool. Articulate 360 comprises a collection of eight applications, including Storyline 360 and Rise 360. This free tutorial series covers everything from beginners to experts, providing a one-stop resource for learning Articulate Storyline and getting started with your first course creation.</a:t>
            </a:r>
            <a:endParaRPr>
              <a:latin typeface="Arial"/>
              <a:ea typeface="Arial"/>
              <a:cs typeface="Arial"/>
              <a:sym typeface="Arial"/>
            </a:endParaRPr>
          </a:p>
        </p:txBody>
      </p:sp>
      <p:sp>
        <p:nvSpPr>
          <p:cNvPr id="96" name="Google Shape;9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This video provides a complete Canva tutorial for beginners, explaining all the functionalities, effects, and techniques you can employ to create engaging graphics. Canva is a free publishing and graphics design tool that allows you to ideate, create, and publish graphics and images for social media, websites, blogs, presentations, posters, flyers, and more. </a:t>
            </a:r>
            <a:endParaRPr/>
          </a:p>
        </p:txBody>
      </p:sp>
      <p:sp>
        <p:nvSpPr>
          <p:cNvPr id="105" name="Google Shape;10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Powtoon is renowned for its user-friendliness and ease of use, making it accessible to both novices and experienced users. By following this super helpful tutorial, you'll quickly grasp the fundamentals and unlock the full potential of Powtoon, enabling you to create engaging and visually appealing animated videos that captivate your audience.</a:t>
            </a:r>
            <a:endParaRPr/>
          </a:p>
        </p:txBody>
      </p:sp>
      <p:sp>
        <p:nvSpPr>
          <p:cNvPr id="114" name="Google Shape;11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3"/>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5" name="Shape 15"/>
        <p:cNvGrpSpPr/>
        <p:nvPr/>
      </p:nvGrpSpPr>
      <p:grpSpPr>
        <a:xfrm>
          <a:off x="0" y="0"/>
          <a:ext cx="0" cy="0"/>
          <a:chOff x="0" y="0"/>
          <a:chExt cx="0" cy="0"/>
        </a:xfrm>
      </p:grpSpPr>
      <p:sp>
        <p:nvSpPr>
          <p:cNvPr id="16" name="Google Shape;16;p4"/>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7" name="Shape 17"/>
        <p:cNvGrpSpPr/>
        <p:nvPr/>
      </p:nvGrpSpPr>
      <p:grpSpPr>
        <a:xfrm>
          <a:off x="0" y="0"/>
          <a:ext cx="0" cy="0"/>
          <a:chOff x="0" y="0"/>
          <a:chExt cx="0" cy="0"/>
        </a:xfrm>
      </p:grpSpPr>
      <p:sp>
        <p:nvSpPr>
          <p:cNvPr id="18" name="Google Shape;18;p5"/>
          <p:cNvSpPr/>
          <p:nvPr>
            <p:ph idx="2" type="pic"/>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9" name="Shape 19"/>
        <p:cNvGrpSpPr/>
        <p:nvPr/>
      </p:nvGrpSpPr>
      <p:grpSpPr>
        <a:xfrm>
          <a:off x="0" y="0"/>
          <a:ext cx="0" cy="0"/>
          <a:chOff x="0" y="0"/>
          <a:chExt cx="0" cy="0"/>
        </a:xfrm>
      </p:grpSpPr>
      <p:sp>
        <p:nvSpPr>
          <p:cNvPr id="20" name="Google Shape;20;p6"/>
          <p:cNvSpPr/>
          <p:nvPr>
            <p:ph idx="2" type="pic"/>
          </p:nvPr>
        </p:nvSpPr>
        <p:spPr>
          <a:xfrm>
            <a:off x="1319669" y="2525150"/>
            <a:ext cx="2116082" cy="2117188"/>
          </a:xfrm>
          <a:prstGeom prst="rect">
            <a:avLst/>
          </a:prstGeom>
          <a:noFill/>
          <a:ln>
            <a:noFill/>
          </a:ln>
        </p:spPr>
      </p:sp>
      <p:sp>
        <p:nvSpPr>
          <p:cNvPr id="21" name="Google Shape;21;p6"/>
          <p:cNvSpPr/>
          <p:nvPr>
            <p:ph idx="3" type="pic"/>
          </p:nvPr>
        </p:nvSpPr>
        <p:spPr>
          <a:xfrm>
            <a:off x="3788433" y="2525150"/>
            <a:ext cx="2116082" cy="2117188"/>
          </a:xfrm>
          <a:prstGeom prst="rect">
            <a:avLst/>
          </a:prstGeom>
          <a:noFill/>
          <a:ln>
            <a:noFill/>
          </a:ln>
        </p:spPr>
      </p:sp>
      <p:sp>
        <p:nvSpPr>
          <p:cNvPr id="22" name="Google Shape;22;p6"/>
          <p:cNvSpPr/>
          <p:nvPr>
            <p:ph idx="4" type="pic"/>
          </p:nvPr>
        </p:nvSpPr>
        <p:spPr>
          <a:xfrm>
            <a:off x="6257197" y="2525150"/>
            <a:ext cx="2116082" cy="2117188"/>
          </a:xfrm>
          <a:prstGeom prst="rect">
            <a:avLst/>
          </a:prstGeom>
          <a:noFill/>
          <a:ln>
            <a:noFill/>
          </a:ln>
        </p:spPr>
      </p:sp>
      <p:sp>
        <p:nvSpPr>
          <p:cNvPr id="23" name="Google Shape;23;p6"/>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4"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29.png"/><Relationship Id="rId5" Type="http://schemas.openxmlformats.org/officeDocument/2006/relationships/image" Target="../media/image8.jpg"/><Relationship Id="rId6"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29.png"/><Relationship Id="rId5" Type="http://schemas.openxmlformats.org/officeDocument/2006/relationships/image" Target="../media/image13.jpg"/><Relationship Id="rId6"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29.png"/><Relationship Id="rId5" Type="http://schemas.openxmlformats.org/officeDocument/2006/relationships/image" Target="../media/image16.jpg"/><Relationship Id="rId6"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29.png"/><Relationship Id="rId5"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jpg"/><Relationship Id="rId4" Type="http://schemas.openxmlformats.org/officeDocument/2006/relationships/image" Target="../media/image29.png"/><Relationship Id="rId5"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20.png"/><Relationship Id="rId5"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22.jpg"/><Relationship Id="rId11" Type="http://schemas.openxmlformats.org/officeDocument/2006/relationships/image" Target="../media/image30.png"/><Relationship Id="rId10" Type="http://schemas.openxmlformats.org/officeDocument/2006/relationships/image" Target="../media/image32.jpg"/><Relationship Id="rId12" Type="http://schemas.openxmlformats.org/officeDocument/2006/relationships/image" Target="../media/image4.jpg"/><Relationship Id="rId9" Type="http://schemas.openxmlformats.org/officeDocument/2006/relationships/image" Target="../media/image28.png"/><Relationship Id="rId5" Type="http://schemas.openxmlformats.org/officeDocument/2006/relationships/image" Target="../media/image24.jp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4.png"/><Relationship Id="rId4" Type="http://schemas.openxmlformats.org/officeDocument/2006/relationships/image" Target="../media/image29.png"/><Relationship Id="rId5"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29.png"/><Relationship Id="rId5" Type="http://schemas.openxmlformats.org/officeDocument/2006/relationships/image" Target="../media/image2.jpg"/><Relationship Id="rId6"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29.png"/><Relationship Id="rId5" Type="http://schemas.openxmlformats.org/officeDocument/2006/relationships/image" Target="../media/image3.jpg"/><Relationship Id="rId6"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29.png"/><Relationship Id="rId5" Type="http://schemas.openxmlformats.org/officeDocument/2006/relationships/image" Target="../media/image1.jpg"/><Relationship Id="rId6"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29.png"/><Relationship Id="rId5" Type="http://schemas.openxmlformats.org/officeDocument/2006/relationships/image" Target="../media/image5.jpg"/><Relationship Id="rId6"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29.png"/><Relationship Id="rId5" Type="http://schemas.openxmlformats.org/officeDocument/2006/relationships/image" Target="../media/image7.jpg"/><Relationship Id="rId6"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29.png"/><Relationship Id="rId5" Type="http://schemas.openxmlformats.org/officeDocument/2006/relationships/image" Target="../media/image6.jpg"/><Relationship Id="rId6"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 name="Shape 28"/>
        <p:cNvGrpSpPr/>
        <p:nvPr/>
      </p:nvGrpSpPr>
      <p:grpSpPr>
        <a:xfrm>
          <a:off x="0" y="0"/>
          <a:ext cx="0" cy="0"/>
          <a:chOff x="0" y="0"/>
          <a:chExt cx="0" cy="0"/>
        </a:xfrm>
      </p:grpSpPr>
      <p:pic>
        <p:nvPicPr>
          <p:cNvPr descr="A picture containing logo&#10;&#10;Description automatically generated" id="29" name="Google Shape;29;p8"/>
          <p:cNvPicPr preferRelativeResize="0"/>
          <p:nvPr>
            <p:ph idx="2" type="pic"/>
          </p:nvPr>
        </p:nvPicPr>
        <p:blipFill rotWithShape="1">
          <a:blip r:embed="rId3">
            <a:alphaModFix/>
          </a:blip>
          <a:srcRect b="10216" l="0" r="0" t="10217"/>
          <a:stretch/>
        </p:blipFill>
        <p:spPr>
          <a:xfrm>
            <a:off x="0" y="61291"/>
            <a:ext cx="12192000" cy="6858001"/>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8"/>
          <p:cNvSpPr txBox="1"/>
          <p:nvPr/>
        </p:nvSpPr>
        <p:spPr>
          <a:xfrm>
            <a:off x="251325" y="914725"/>
            <a:ext cx="50055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cs-CZ" sz="2400">
                <a:solidFill>
                  <a:schemeClr val="dk1"/>
                </a:solidFill>
                <a:latin typeface="Philosopher"/>
                <a:ea typeface="Philosopher"/>
                <a:cs typeface="Philosopher"/>
                <a:sym typeface="Philosopher"/>
              </a:rPr>
              <a:t>Formation de développement professionnel pour les formateurs d'adultes de première ligne</a:t>
            </a:r>
            <a:endParaRPr b="1" i="0" sz="24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Philosopher"/>
              <a:ea typeface="Philosopher"/>
              <a:cs typeface="Philosopher"/>
              <a:sym typeface="Philosopher"/>
            </a:endParaRPr>
          </a:p>
        </p:txBody>
      </p:sp>
      <p:sp>
        <p:nvSpPr>
          <p:cNvPr id="32" name="Google Shape;32;p8"/>
          <p:cNvSpPr/>
          <p:nvPr/>
        </p:nvSpPr>
        <p:spPr>
          <a:xfrm>
            <a:off x="1" y="2484337"/>
            <a:ext cx="4332514" cy="1889327"/>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8"/>
          <p:cNvSpPr txBox="1"/>
          <p:nvPr/>
        </p:nvSpPr>
        <p:spPr>
          <a:xfrm>
            <a:off x="348447" y="2484635"/>
            <a:ext cx="3853500" cy="221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cs-CZ" sz="2400" u="none" cap="none" strike="noStrike">
                <a:solidFill>
                  <a:schemeClr val="dk1"/>
                </a:solidFill>
                <a:latin typeface="Philosopher"/>
                <a:ea typeface="Philosopher"/>
                <a:cs typeface="Philosopher"/>
                <a:sym typeface="Philosopher"/>
              </a:rPr>
              <a:t>Module 2:</a:t>
            </a:r>
            <a:br>
              <a:rPr b="1" i="0" lang="cs-CZ" sz="2400" u="none" cap="none" strike="noStrike">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Les formateurs développent des ressources de micro-apprentissage pour les adultes peu qualifiés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 name="Google Shape;34;p8"/>
          <p:cNvSpPr/>
          <p:nvPr/>
        </p:nvSpPr>
        <p:spPr>
          <a:xfrm>
            <a:off x="7680960" y="5447210"/>
            <a:ext cx="4511040" cy="1301989"/>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8"/>
          <p:cNvSpPr txBox="1"/>
          <p:nvPr/>
        </p:nvSpPr>
        <p:spPr>
          <a:xfrm>
            <a:off x="8062530" y="5657712"/>
            <a:ext cx="3747900"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cs-CZ" sz="2400">
                <a:solidFill>
                  <a:schemeClr val="dk1"/>
                </a:solidFill>
                <a:latin typeface="Philosopher"/>
                <a:ea typeface="Philosopher"/>
                <a:cs typeface="Philosopher"/>
                <a:sym typeface="Philosopher"/>
              </a:rPr>
              <a:t>Ressources d'auto-apprentissage</a:t>
            </a:r>
            <a:endParaRPr b="1" i="0" sz="2400" u="none" cap="none" strike="noStrike">
              <a:solidFill>
                <a:schemeClr val="dk1"/>
              </a:solidFill>
              <a:latin typeface="Philosopher"/>
              <a:ea typeface="Philosopher"/>
              <a:cs typeface="Philosopher"/>
              <a:sym typeface="Philosopher"/>
            </a:endParaRPr>
          </a:p>
        </p:txBody>
      </p:sp>
      <p:pic>
        <p:nvPicPr>
          <p:cNvPr id="36" name="Google Shape;36;p8"/>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Background pattern&#10;&#10;Description automatically generated" id="125" name="Google Shape;125;p17"/>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126" name="Google Shape;126;p17"/>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127" name="Google Shape;127;p17"/>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1800">
                <a:solidFill>
                  <a:schemeClr val="dk1"/>
                </a:solidFill>
                <a:latin typeface="Philosopher"/>
                <a:ea typeface="Philosopher"/>
                <a:cs typeface="Philosopher"/>
                <a:sym typeface="Philosopher"/>
              </a:rPr>
              <a:t>SDLR 7 : Tutoriel H5P</a:t>
            </a:r>
            <a:endParaRPr b="1" i="0" sz="1800" u="none" cap="none" strike="noStrike">
              <a:solidFill>
                <a:schemeClr val="dk1"/>
              </a:solidFill>
              <a:latin typeface="Philosopher"/>
              <a:ea typeface="Philosopher"/>
              <a:cs typeface="Philosopher"/>
              <a:sym typeface="Philosopher"/>
            </a:endParaRPr>
          </a:p>
        </p:txBody>
      </p:sp>
      <p:pic>
        <p:nvPicPr>
          <p:cNvPr id="128" name="Google Shape;128;p17" title="Designing Interactive Content with H5P"/>
          <p:cNvPicPr preferRelativeResize="0"/>
          <p:nvPr/>
        </p:nvPicPr>
        <p:blipFill rotWithShape="1">
          <a:blip r:embed="rId5">
            <a:alphaModFix/>
          </a:blip>
          <a:srcRect b="0" l="0" r="0" t="0"/>
          <a:stretch/>
        </p:blipFill>
        <p:spPr>
          <a:xfrm>
            <a:off x="1853473" y="921839"/>
            <a:ext cx="8485051" cy="4794054"/>
          </a:xfrm>
          <a:prstGeom prst="rect">
            <a:avLst/>
          </a:prstGeom>
          <a:noFill/>
          <a:ln>
            <a:noFill/>
          </a:ln>
        </p:spPr>
      </p:pic>
      <p:pic>
        <p:nvPicPr>
          <p:cNvPr id="129" name="Google Shape;129;p17"/>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Background pattern&#10;&#10;Description automatically generated" id="134" name="Google Shape;134;p18"/>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135" name="Google Shape;135;p18"/>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136" name="Google Shape;136;p18"/>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1800">
                <a:solidFill>
                  <a:schemeClr val="dk1"/>
                </a:solidFill>
                <a:latin typeface="Philosopher"/>
                <a:ea typeface="Philosopher"/>
                <a:cs typeface="Philosopher"/>
                <a:sym typeface="Philosopher"/>
              </a:rPr>
              <a:t>SDLR 8 : Tutoriel Quizlet</a:t>
            </a:r>
            <a:endParaRPr b="1" i="0" sz="1800" u="none" cap="none" strike="noStrike">
              <a:solidFill>
                <a:schemeClr val="dk1"/>
              </a:solidFill>
              <a:latin typeface="Philosopher"/>
              <a:ea typeface="Philosopher"/>
              <a:cs typeface="Philosopher"/>
              <a:sym typeface="Philosopher"/>
            </a:endParaRPr>
          </a:p>
        </p:txBody>
      </p:sp>
      <p:pic>
        <p:nvPicPr>
          <p:cNvPr id="137" name="Google Shape;137;p18" title="How to use Quizlet - Official tutorial for new users"/>
          <p:cNvPicPr preferRelativeResize="0"/>
          <p:nvPr/>
        </p:nvPicPr>
        <p:blipFill rotWithShape="1">
          <a:blip r:embed="rId5">
            <a:alphaModFix/>
          </a:blip>
          <a:srcRect b="0" l="0" r="0" t="0"/>
          <a:stretch/>
        </p:blipFill>
        <p:spPr>
          <a:xfrm>
            <a:off x="2095136" y="1071986"/>
            <a:ext cx="8001726" cy="4520975"/>
          </a:xfrm>
          <a:prstGeom prst="rect">
            <a:avLst/>
          </a:prstGeom>
          <a:noFill/>
          <a:ln>
            <a:noFill/>
          </a:ln>
        </p:spPr>
      </p:pic>
      <p:pic>
        <p:nvPicPr>
          <p:cNvPr id="138" name="Google Shape;138;p18"/>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Background pattern&#10;&#10;Description automatically generated" id="143" name="Google Shape;143;p19"/>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144" name="Google Shape;144;p19"/>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145" name="Google Shape;145;p19"/>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1800">
                <a:solidFill>
                  <a:schemeClr val="dk1"/>
                </a:solidFill>
                <a:latin typeface="Philosopher"/>
                <a:ea typeface="Philosopher"/>
                <a:cs typeface="Philosopher"/>
                <a:sym typeface="Philosopher"/>
              </a:rPr>
              <a:t>SDLR 9 : Tutoriel Genially</a:t>
            </a:r>
            <a:endParaRPr b="1" i="0" sz="1800" u="none" cap="none" strike="noStrike">
              <a:solidFill>
                <a:schemeClr val="dk1"/>
              </a:solidFill>
              <a:latin typeface="Philosopher"/>
              <a:ea typeface="Philosopher"/>
              <a:cs typeface="Philosopher"/>
              <a:sym typeface="Philosopher"/>
            </a:endParaRPr>
          </a:p>
        </p:txBody>
      </p:sp>
      <p:pic>
        <p:nvPicPr>
          <p:cNvPr id="146" name="Google Shape;146;p19" title="What is Genially and how do you use it? - Tutorial and first steps for beginners ✍"/>
          <p:cNvPicPr preferRelativeResize="0"/>
          <p:nvPr/>
        </p:nvPicPr>
        <p:blipFill rotWithShape="1">
          <a:blip r:embed="rId5">
            <a:alphaModFix/>
          </a:blip>
          <a:srcRect b="0" l="0" r="0" t="0"/>
          <a:stretch/>
        </p:blipFill>
        <p:spPr>
          <a:xfrm>
            <a:off x="1735907" y="1015340"/>
            <a:ext cx="8720183" cy="4926903"/>
          </a:xfrm>
          <a:prstGeom prst="rect">
            <a:avLst/>
          </a:prstGeom>
          <a:noFill/>
          <a:ln>
            <a:noFill/>
          </a:ln>
        </p:spPr>
      </p:pic>
      <p:pic>
        <p:nvPicPr>
          <p:cNvPr id="147" name="Google Shape;147;p19"/>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A picture containing yellow&#10;&#10;Description automatically generated" id="152" name="Google Shape;152;p20"/>
          <p:cNvPicPr preferRelativeResize="0"/>
          <p:nvPr>
            <p:ph idx="2" type="pic"/>
          </p:nvPr>
        </p:nvPicPr>
        <p:blipFill rotWithShape="1">
          <a:blip r:embed="rId3">
            <a:alphaModFix/>
          </a:blip>
          <a:srcRect b="0" l="28722" r="28722" t="0"/>
          <a:stretch/>
        </p:blipFill>
        <p:spPr>
          <a:xfrm>
            <a:off x="627063" y="0"/>
            <a:ext cx="2917825" cy="6858000"/>
          </a:xfrm>
          <a:prstGeom prst="rect">
            <a:avLst/>
          </a:prstGeom>
          <a:noFill/>
          <a:ln>
            <a:noFill/>
          </a:ln>
        </p:spPr>
      </p:pic>
      <p:sp>
        <p:nvSpPr>
          <p:cNvPr id="153" name="Google Shape;153;p20"/>
          <p:cNvSpPr txBox="1"/>
          <p:nvPr/>
        </p:nvSpPr>
        <p:spPr>
          <a:xfrm>
            <a:off x="4281060" y="595686"/>
            <a:ext cx="3830973" cy="52971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4000">
                <a:solidFill>
                  <a:schemeClr val="dk1"/>
                </a:solidFill>
                <a:latin typeface="Philosopher"/>
                <a:ea typeface="Philosopher"/>
                <a:cs typeface="Philosopher"/>
                <a:sym typeface="Philosopher"/>
              </a:rPr>
              <a:t>Questions d'auto-réflexion</a:t>
            </a:r>
            <a:endParaRPr b="1" i="0" sz="4000" u="none" cap="none" strike="noStrike">
              <a:solidFill>
                <a:schemeClr val="dk1"/>
              </a:solidFill>
              <a:latin typeface="Philosopher"/>
              <a:ea typeface="Philosopher"/>
              <a:cs typeface="Philosopher"/>
              <a:sym typeface="Philosopher"/>
            </a:endParaRPr>
          </a:p>
        </p:txBody>
      </p:sp>
      <p:grpSp>
        <p:nvGrpSpPr>
          <p:cNvPr id="154" name="Google Shape;154;p20"/>
          <p:cNvGrpSpPr/>
          <p:nvPr/>
        </p:nvGrpSpPr>
        <p:grpSpPr>
          <a:xfrm>
            <a:off x="5470061" y="1504117"/>
            <a:ext cx="1251876" cy="358096"/>
            <a:chOff x="5470062" y="1167647"/>
            <a:chExt cx="1251876" cy="358096"/>
          </a:xfrm>
        </p:grpSpPr>
        <p:sp>
          <p:nvSpPr>
            <p:cNvPr id="155" name="Google Shape;155;p2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6" name="Google Shape;156;p2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p2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58" name="Google Shape;158;p20"/>
          <p:cNvSpPr txBox="1"/>
          <p:nvPr/>
        </p:nvSpPr>
        <p:spPr>
          <a:xfrm>
            <a:off x="5272999" y="5457537"/>
            <a:ext cx="6551671" cy="809668"/>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chemeClr val="dk1"/>
              </a:solidFill>
              <a:latin typeface="Roboto"/>
              <a:ea typeface="Roboto"/>
              <a:cs typeface="Roboto"/>
              <a:sym typeface="Roboto"/>
            </a:endParaRPr>
          </a:p>
        </p:txBody>
      </p:sp>
      <p:pic>
        <p:nvPicPr>
          <p:cNvPr descr="A picture containing icon&#10;&#10;Description automatically generated" id="159" name="Google Shape;159;p20"/>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160" name="Google Shape;160;p20"/>
          <p:cNvSpPr txBox="1"/>
          <p:nvPr/>
        </p:nvSpPr>
        <p:spPr>
          <a:xfrm>
            <a:off x="3644537" y="2024744"/>
            <a:ext cx="8188234" cy="4237570"/>
          </a:xfrm>
          <a:prstGeom prst="rect">
            <a:avLst/>
          </a:prstGeom>
          <a:noFill/>
          <a:ln>
            <a:noFill/>
          </a:ln>
        </p:spPr>
        <p:txBody>
          <a:bodyPr anchorCtr="0" anchor="ctr" bIns="91425" lIns="91425" spcFirstLastPara="1" rIns="91425" wrap="square" tIns="91425">
            <a:noAutofit/>
          </a:bodyPr>
          <a:lstStyle/>
          <a:p>
            <a:pPr indent="-298450" lvl="0" marL="457200" rtl="0" algn="just">
              <a:spcBef>
                <a:spcPts val="0"/>
              </a:spcBef>
              <a:spcAft>
                <a:spcPts val="0"/>
              </a:spcAft>
              <a:buClr>
                <a:schemeClr val="dk1"/>
              </a:buClr>
              <a:buSzPts val="1100"/>
              <a:buChar char="•"/>
            </a:pPr>
            <a:r>
              <a:rPr lang="cs-CZ" sz="2100">
                <a:solidFill>
                  <a:schemeClr val="dk1"/>
                </a:solidFill>
                <a:latin typeface="Philosopher"/>
                <a:ea typeface="Philosopher"/>
                <a:cs typeface="Philosopher"/>
                <a:sym typeface="Philosopher"/>
              </a:rPr>
              <a:t>Qu'est-ce qui vous a incité à explorer le micro-apprentissage et ses applications dans votre travail avec les étudiants ? Y a-t-il eu des défis ou des besoins spécifiques qui ont suscité votre intérêt ?</a:t>
            </a:r>
            <a:endParaRPr sz="2100">
              <a:solidFill>
                <a:schemeClr val="dk1"/>
              </a:solidFill>
              <a:latin typeface="Philosopher"/>
              <a:ea typeface="Philosopher"/>
              <a:cs typeface="Philosopher"/>
              <a:sym typeface="Philosopher"/>
            </a:endParaRPr>
          </a:p>
          <a:p>
            <a:pPr indent="-298450" lvl="0" marL="457200" rtl="0" algn="just">
              <a:spcBef>
                <a:spcPts val="0"/>
              </a:spcBef>
              <a:spcAft>
                <a:spcPts val="0"/>
              </a:spcAft>
              <a:buClr>
                <a:schemeClr val="dk1"/>
              </a:buClr>
              <a:buSzPts val="1100"/>
              <a:buChar char="•"/>
            </a:pPr>
            <a:r>
              <a:rPr lang="cs-CZ" sz="2100">
                <a:solidFill>
                  <a:schemeClr val="dk1"/>
                </a:solidFill>
                <a:latin typeface="Philosopher"/>
                <a:ea typeface="Philosopher"/>
                <a:cs typeface="Philosopher"/>
                <a:sym typeface="Philosopher"/>
              </a:rPr>
              <a:t>Au fur et à mesure que vous vous êtes familiarisé avec le micro-apprentissage, quels sont les idées ou les concepts clés qui vous ont le plus marqué ? Comment envisagez-vous de mettre en œuvre ces idées dans votre pratique d'enseignement ?</a:t>
            </a:r>
            <a:endParaRPr sz="2100">
              <a:solidFill>
                <a:schemeClr val="dk1"/>
              </a:solidFill>
              <a:latin typeface="Philosopher"/>
              <a:ea typeface="Philosopher"/>
              <a:cs typeface="Philosopher"/>
              <a:sym typeface="Philosopher"/>
            </a:endParaRPr>
          </a:p>
          <a:p>
            <a:pPr indent="-298450" lvl="0" marL="457200" rtl="0" algn="just">
              <a:spcBef>
                <a:spcPts val="0"/>
              </a:spcBef>
              <a:spcAft>
                <a:spcPts val="0"/>
              </a:spcAft>
              <a:buClr>
                <a:schemeClr val="dk1"/>
              </a:buClr>
              <a:buSzPts val="1100"/>
              <a:buChar char="•"/>
            </a:pPr>
            <a:r>
              <a:rPr lang="cs-CZ" sz="2100">
                <a:solidFill>
                  <a:schemeClr val="dk1"/>
                </a:solidFill>
                <a:latin typeface="Philosopher"/>
                <a:ea typeface="Philosopher"/>
                <a:cs typeface="Philosopher"/>
                <a:sym typeface="Philosopher"/>
              </a:rPr>
              <a:t>Réfléchissez au processus de création d'une ressource de micro-apprentissage. Qu'avez-vous trouvé de plus difficile ou de plus gratifiant dans cette expérience ? Comment cette expérience a-t-elle amélioré votre compréhension des principes qui sous-tendent la conception d'un micro-apprentissage efficace ?</a:t>
            </a:r>
            <a:endParaRPr sz="2100">
              <a:solidFill>
                <a:schemeClr val="dk1"/>
              </a:solidFill>
              <a:latin typeface="Philosopher"/>
              <a:ea typeface="Philosopher"/>
              <a:cs typeface="Philosopher"/>
              <a:sym typeface="Philosopher"/>
            </a:endParaRPr>
          </a:p>
          <a:p>
            <a:pPr indent="0" lvl="0" marL="457200" rtl="0" algn="just">
              <a:spcBef>
                <a:spcPts val="0"/>
              </a:spcBef>
              <a:spcAft>
                <a:spcPts val="0"/>
              </a:spcAft>
              <a:buNone/>
            </a:pPr>
            <a:r>
              <a:t/>
            </a:r>
            <a:endParaRPr sz="2100">
              <a:solidFill>
                <a:schemeClr val="dk1"/>
              </a:solidFill>
              <a:latin typeface="Philosopher"/>
              <a:ea typeface="Philosopher"/>
              <a:cs typeface="Philosopher"/>
              <a:sym typeface="Philosopher"/>
            </a:endParaRPr>
          </a:p>
        </p:txBody>
      </p:sp>
      <p:pic>
        <p:nvPicPr>
          <p:cNvPr id="161" name="Google Shape;161;p20"/>
          <p:cNvPicPr preferRelativeResize="0"/>
          <p:nvPr/>
        </p:nvPicPr>
        <p:blipFill>
          <a:blip r:embed="rId5">
            <a:alphaModFix/>
          </a:blip>
          <a:stretch>
            <a:fillRect/>
          </a:stretch>
        </p:blipFill>
        <p:spPr>
          <a:xfrm>
            <a:off x="9569325" y="6262323"/>
            <a:ext cx="2527652" cy="53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A picture containing yellow&#10;&#10;Description automatically generated" id="166" name="Google Shape;166;p21"/>
          <p:cNvPicPr preferRelativeResize="0"/>
          <p:nvPr>
            <p:ph idx="2" type="pic"/>
          </p:nvPr>
        </p:nvPicPr>
        <p:blipFill rotWithShape="1">
          <a:blip r:embed="rId3">
            <a:alphaModFix/>
          </a:blip>
          <a:srcRect b="0" l="28722" r="28722" t="0"/>
          <a:stretch/>
        </p:blipFill>
        <p:spPr>
          <a:xfrm>
            <a:off x="627063" y="0"/>
            <a:ext cx="2917825" cy="6858000"/>
          </a:xfrm>
          <a:prstGeom prst="rect">
            <a:avLst/>
          </a:prstGeom>
          <a:noFill/>
          <a:ln>
            <a:noFill/>
          </a:ln>
        </p:spPr>
      </p:pic>
      <p:sp>
        <p:nvSpPr>
          <p:cNvPr id="167" name="Google Shape;167;p21"/>
          <p:cNvSpPr txBox="1"/>
          <p:nvPr/>
        </p:nvSpPr>
        <p:spPr>
          <a:xfrm>
            <a:off x="5272999" y="5457537"/>
            <a:ext cx="6551671" cy="809668"/>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chemeClr val="dk1"/>
              </a:solidFill>
              <a:latin typeface="Roboto"/>
              <a:ea typeface="Roboto"/>
              <a:cs typeface="Roboto"/>
              <a:sym typeface="Roboto"/>
            </a:endParaRPr>
          </a:p>
        </p:txBody>
      </p:sp>
      <p:pic>
        <p:nvPicPr>
          <p:cNvPr descr="A picture containing icon&#10;&#10;Description automatically generated" id="168" name="Google Shape;168;p21"/>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169" name="Google Shape;169;p21"/>
          <p:cNvSpPr txBox="1"/>
          <p:nvPr/>
        </p:nvSpPr>
        <p:spPr>
          <a:xfrm>
            <a:off x="3644537" y="1005839"/>
            <a:ext cx="8188234" cy="5261365"/>
          </a:xfrm>
          <a:prstGeom prst="rect">
            <a:avLst/>
          </a:prstGeom>
          <a:noFill/>
          <a:ln>
            <a:noFill/>
          </a:ln>
        </p:spPr>
        <p:txBody>
          <a:bodyPr anchorCtr="0" anchor="ctr" bIns="91425" lIns="91425" spcFirstLastPara="1" rIns="91425" wrap="square" tIns="91425">
            <a:noAutofit/>
          </a:bodyPr>
          <a:lstStyle/>
          <a:p>
            <a:pPr indent="-317500" lvl="0" marL="457200" rtl="0" algn="just">
              <a:spcBef>
                <a:spcPts val="0"/>
              </a:spcBef>
              <a:spcAft>
                <a:spcPts val="0"/>
              </a:spcAft>
              <a:buClr>
                <a:schemeClr val="dk1"/>
              </a:buClr>
              <a:buSzPts val="1400"/>
              <a:buChar char="•"/>
            </a:pPr>
            <a:r>
              <a:rPr lang="cs-CZ" sz="2000">
                <a:solidFill>
                  <a:schemeClr val="dk1"/>
                </a:solidFill>
                <a:latin typeface="Philosopher"/>
                <a:ea typeface="Philosopher"/>
                <a:cs typeface="Philosopher"/>
                <a:sym typeface="Philosopher"/>
              </a:rPr>
              <a:t>Réfléchissez à vos propres préférences et styles d'apprentissage. Comment cette expérience d'auto-apprentissage s'est-elle alignée sur vos méthodes d'apprentissage préférées ? A-t-elle présenté de nouveaux défis ou des opportunités de développement ?</a:t>
            </a:r>
            <a:endParaRPr sz="2000">
              <a:solidFill>
                <a:schemeClr val="dk1"/>
              </a:solidFill>
              <a:latin typeface="Philosopher"/>
              <a:ea typeface="Philosopher"/>
              <a:cs typeface="Philosopher"/>
              <a:sym typeface="Philosopher"/>
            </a:endParaRPr>
          </a:p>
          <a:p>
            <a:pPr indent="-317500" lvl="0" marL="457200" rtl="0" algn="just">
              <a:spcBef>
                <a:spcPts val="0"/>
              </a:spcBef>
              <a:spcAft>
                <a:spcPts val="0"/>
              </a:spcAft>
              <a:buClr>
                <a:schemeClr val="dk1"/>
              </a:buClr>
              <a:buSzPts val="1400"/>
              <a:buChar char="•"/>
            </a:pPr>
            <a:r>
              <a:rPr lang="cs-CZ" sz="2000">
                <a:solidFill>
                  <a:schemeClr val="dk1"/>
                </a:solidFill>
                <a:latin typeface="Philosopher"/>
                <a:ea typeface="Philosopher"/>
                <a:cs typeface="Philosopher"/>
                <a:sym typeface="Philosopher"/>
              </a:rPr>
              <a:t>Réfléchissez à l'impact potentiel du micro-apprentissage sur l'expérience d'apprentissage de vos étudiants. Comment pensez-vous que l'intégration du micro-apprentissage dans votre pratique d'enseignement pourrait leur être bénéfique ? Y a-t-il des résultats d'apprentissage spécifiques que vous espérez atteindre ?</a:t>
            </a:r>
            <a:endParaRPr sz="2000">
              <a:solidFill>
                <a:schemeClr val="dk1"/>
              </a:solidFill>
              <a:latin typeface="Philosopher"/>
              <a:ea typeface="Philosopher"/>
              <a:cs typeface="Philosopher"/>
              <a:sym typeface="Philosopher"/>
            </a:endParaRPr>
          </a:p>
          <a:p>
            <a:pPr indent="-317500" lvl="0" marL="457200" rtl="0" algn="just">
              <a:spcBef>
                <a:spcPts val="0"/>
              </a:spcBef>
              <a:spcAft>
                <a:spcPts val="0"/>
              </a:spcAft>
              <a:buClr>
                <a:schemeClr val="dk1"/>
              </a:buClr>
              <a:buSzPts val="1400"/>
              <a:buChar char="•"/>
            </a:pPr>
            <a:r>
              <a:rPr lang="cs-CZ" sz="2000">
                <a:solidFill>
                  <a:schemeClr val="dk1"/>
                </a:solidFill>
                <a:latin typeface="Philosopher"/>
                <a:ea typeface="Philosopher"/>
                <a:cs typeface="Philosopher"/>
                <a:sym typeface="Philosopher"/>
              </a:rPr>
              <a:t>Réfléchissez aux obstacles ou aux barrières que vous prévoyez dans la mise en œuvre des stratégies de micro-apprentissage avec vos étudiants. Comment envisagez-vous de relever ces défis et d'assurer une intégration harmonieuse du micro-apprentissage dans votre enseignement ?</a:t>
            </a:r>
            <a:endParaRPr sz="2000">
              <a:solidFill>
                <a:schemeClr val="dk1"/>
              </a:solidFill>
              <a:latin typeface="Philosopher"/>
              <a:ea typeface="Philosopher"/>
              <a:cs typeface="Philosopher"/>
              <a:sym typeface="Philosopher"/>
            </a:endParaRPr>
          </a:p>
          <a:p>
            <a:pPr indent="-317500" lvl="0" marL="457200" rtl="0" algn="just">
              <a:spcBef>
                <a:spcPts val="0"/>
              </a:spcBef>
              <a:spcAft>
                <a:spcPts val="0"/>
              </a:spcAft>
              <a:buClr>
                <a:schemeClr val="dk1"/>
              </a:buClr>
              <a:buSzPts val="1400"/>
              <a:buChar char="•"/>
            </a:pPr>
            <a:r>
              <a:rPr lang="cs-CZ" sz="2000">
                <a:solidFill>
                  <a:schemeClr val="dk1"/>
                </a:solidFill>
                <a:latin typeface="Philosopher"/>
                <a:ea typeface="Philosopher"/>
                <a:cs typeface="Philosopher"/>
                <a:sym typeface="Philosopher"/>
              </a:rPr>
              <a:t>Enfin, sur la base de vos recherches et de vos expériences d'apprentissage, quels conseils ou recommandations clés donneriez-vous à d'autres formateurs désireux d'intégrer le micro-apprentissage dans leur pratique d'enseignement ? Quels sont les facteurs importants à prendre en compte ?</a:t>
            </a:r>
            <a:endParaRPr sz="2000">
              <a:solidFill>
                <a:schemeClr val="dk1"/>
              </a:solidFill>
              <a:latin typeface="Philosopher"/>
              <a:ea typeface="Philosopher"/>
              <a:cs typeface="Philosopher"/>
              <a:sym typeface="Philosopher"/>
            </a:endParaRPr>
          </a:p>
          <a:p>
            <a:pPr indent="0" lvl="0" marL="0" rtl="0" algn="just">
              <a:spcBef>
                <a:spcPts val="0"/>
              </a:spcBef>
              <a:spcAft>
                <a:spcPts val="0"/>
              </a:spcAft>
              <a:buNone/>
            </a:pPr>
            <a:r>
              <a:t/>
            </a:r>
            <a:endParaRPr sz="2000">
              <a:solidFill>
                <a:schemeClr val="dk1"/>
              </a:solidFill>
              <a:latin typeface="Philosopher"/>
              <a:ea typeface="Philosopher"/>
              <a:cs typeface="Philosopher"/>
              <a:sym typeface="Philosopher"/>
            </a:endParaRPr>
          </a:p>
        </p:txBody>
      </p:sp>
      <p:pic>
        <p:nvPicPr>
          <p:cNvPr id="170" name="Google Shape;170;p21"/>
          <p:cNvPicPr preferRelativeResize="0"/>
          <p:nvPr/>
        </p:nvPicPr>
        <p:blipFill>
          <a:blip r:embed="rId5">
            <a:alphaModFix/>
          </a:blip>
          <a:stretch>
            <a:fillRect/>
          </a:stretch>
        </p:blipFill>
        <p:spPr>
          <a:xfrm>
            <a:off x="9598300" y="6267198"/>
            <a:ext cx="2527652" cy="530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2"/>
          <p:cNvSpPr txBox="1"/>
          <p:nvPr/>
        </p:nvSpPr>
        <p:spPr>
          <a:xfrm>
            <a:off x="4573596" y="68892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Conclusion</a:t>
            </a:r>
            <a:endParaRPr b="1" i="0" sz="4000" u="none" cap="none" strike="noStrike">
              <a:solidFill>
                <a:schemeClr val="dk1"/>
              </a:solidFill>
              <a:latin typeface="Philosopher"/>
              <a:ea typeface="Philosopher"/>
              <a:cs typeface="Philosopher"/>
              <a:sym typeface="Philosopher"/>
            </a:endParaRPr>
          </a:p>
        </p:txBody>
      </p:sp>
      <p:grpSp>
        <p:nvGrpSpPr>
          <p:cNvPr id="176" name="Google Shape;176;p22"/>
          <p:cNvGrpSpPr/>
          <p:nvPr/>
        </p:nvGrpSpPr>
        <p:grpSpPr>
          <a:xfrm>
            <a:off x="5470061" y="1709272"/>
            <a:ext cx="1251876" cy="358096"/>
            <a:chOff x="5470062" y="1167647"/>
            <a:chExt cx="1251876" cy="358096"/>
          </a:xfrm>
        </p:grpSpPr>
        <p:sp>
          <p:nvSpPr>
            <p:cNvPr id="177" name="Google Shape;177;p22"/>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8" name="Google Shape;178;p22"/>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9" name="Google Shape;179;p22"/>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80" name="Google Shape;180;p22"/>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181" name="Google Shape;181;p22"/>
          <p:cNvSpPr txBox="1"/>
          <p:nvPr/>
        </p:nvSpPr>
        <p:spPr>
          <a:xfrm>
            <a:off x="1287236" y="2387373"/>
            <a:ext cx="10395900" cy="256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Nous vous remercions d'avoir participé à ces activités d'auto-apprentissage.</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Si vous avez apprécié ce module, nous vous recommandons d'explorer d'autres ressources ONE STEP UP.</a:t>
            </a:r>
            <a:endParaRPr sz="32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t/>
            </a:r>
            <a:endParaRPr sz="3200">
              <a:solidFill>
                <a:schemeClr val="dk1"/>
              </a:solidFill>
              <a:latin typeface="Philosopher"/>
              <a:ea typeface="Philosopher"/>
              <a:cs typeface="Philosopher"/>
              <a:sym typeface="Philosopher"/>
            </a:endParaRPr>
          </a:p>
        </p:txBody>
      </p:sp>
      <p:pic>
        <p:nvPicPr>
          <p:cNvPr id="182" name="Google Shape;182;p22"/>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descr="A person sitting at a desk with a computer and papers on it&#10;&#10;Description automatically generated with low confidence" id="187" name="Google Shape;187;p23"/>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188" name="Google Shape;188;p23"/>
          <p:cNvSpPr/>
          <p:nvPr/>
        </p:nvSpPr>
        <p:spPr>
          <a:xfrm>
            <a:off x="-264695" y="-270712"/>
            <a:ext cx="12721389" cy="7399421"/>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9" name="Google Shape;189;p23"/>
          <p:cNvSpPr txBox="1"/>
          <p:nvPr/>
        </p:nvSpPr>
        <p:spPr>
          <a:xfrm>
            <a:off x="4506139" y="2123789"/>
            <a:ext cx="70143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cs-CZ" sz="6600">
                <a:solidFill>
                  <a:schemeClr val="dk1"/>
                </a:solidFill>
                <a:latin typeface="Roboto"/>
                <a:ea typeface="Roboto"/>
                <a:cs typeface="Roboto"/>
                <a:sym typeface="Roboto"/>
              </a:rPr>
              <a:t>MERCI !</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190" name="Google Shape;190;p23"/>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191" name="Google Shape;191;p23"/>
          <p:cNvPicPr preferRelativeResize="0"/>
          <p:nvPr/>
        </p:nvPicPr>
        <p:blipFill>
          <a:blip r:embed="rId5">
            <a:alphaModFix/>
          </a:blip>
          <a:stretch>
            <a:fillRect/>
          </a:stretch>
        </p:blipFill>
        <p:spPr>
          <a:xfrm>
            <a:off x="0" y="6327298"/>
            <a:ext cx="2527652" cy="530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4"/>
          <p:cNvSpPr/>
          <p:nvPr/>
        </p:nvSpPr>
        <p:spPr>
          <a:xfrm>
            <a:off x="0" y="6314701"/>
            <a:ext cx="12192000" cy="54329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icon&#10;&#10;Description automatically generated" id="197" name="Google Shape;197;p24"/>
          <p:cNvPicPr preferRelativeResize="0"/>
          <p:nvPr/>
        </p:nvPicPr>
        <p:blipFill rotWithShape="1">
          <a:blip r:embed="rId3">
            <a:alphaModFix/>
          </a:blip>
          <a:srcRect b="0" l="0" r="0" t="0"/>
          <a:stretch/>
        </p:blipFill>
        <p:spPr>
          <a:xfrm>
            <a:off x="2946834" y="-349757"/>
            <a:ext cx="6572448" cy="4646428"/>
          </a:xfrm>
          <a:prstGeom prst="rect">
            <a:avLst/>
          </a:prstGeom>
          <a:noFill/>
          <a:ln>
            <a:noFill/>
          </a:ln>
        </p:spPr>
      </p:pic>
      <p:pic>
        <p:nvPicPr>
          <p:cNvPr descr="Logo, company name&#10;&#10;Description automatically generated" id="198" name="Google Shape;198;p24"/>
          <p:cNvPicPr preferRelativeResize="0"/>
          <p:nvPr/>
        </p:nvPicPr>
        <p:blipFill rotWithShape="1">
          <a:blip r:embed="rId4">
            <a:alphaModFix/>
          </a:blip>
          <a:srcRect b="0" l="0" r="0" t="0"/>
          <a:stretch/>
        </p:blipFill>
        <p:spPr>
          <a:xfrm>
            <a:off x="6708435" y="3659445"/>
            <a:ext cx="1557761" cy="1090828"/>
          </a:xfrm>
          <a:prstGeom prst="rect">
            <a:avLst/>
          </a:prstGeom>
          <a:noFill/>
          <a:ln>
            <a:noFill/>
          </a:ln>
        </p:spPr>
      </p:pic>
      <p:pic>
        <p:nvPicPr>
          <p:cNvPr descr="Logo, company name&#10;&#10;Description automatically generated" id="199" name="Google Shape;199;p24"/>
          <p:cNvPicPr preferRelativeResize="0"/>
          <p:nvPr/>
        </p:nvPicPr>
        <p:blipFill rotWithShape="1">
          <a:blip r:embed="rId5">
            <a:alphaModFix/>
          </a:blip>
          <a:srcRect b="0" l="0" r="0" t="0"/>
          <a:stretch/>
        </p:blipFill>
        <p:spPr>
          <a:xfrm>
            <a:off x="1513633" y="3274140"/>
            <a:ext cx="2010195" cy="2010195"/>
          </a:xfrm>
          <a:prstGeom prst="rect">
            <a:avLst/>
          </a:prstGeom>
          <a:noFill/>
          <a:ln>
            <a:noFill/>
          </a:ln>
        </p:spPr>
      </p:pic>
      <p:pic>
        <p:nvPicPr>
          <p:cNvPr descr="Logo&#10;&#10;Description automatically generated" id="200" name="Google Shape;200;p24"/>
          <p:cNvPicPr preferRelativeResize="0"/>
          <p:nvPr/>
        </p:nvPicPr>
        <p:blipFill rotWithShape="1">
          <a:blip r:embed="rId6">
            <a:alphaModFix/>
          </a:blip>
          <a:srcRect b="0" l="0" r="0" t="0"/>
          <a:stretch/>
        </p:blipFill>
        <p:spPr>
          <a:xfrm>
            <a:off x="1611909" y="5229626"/>
            <a:ext cx="1605199" cy="800060"/>
          </a:xfrm>
          <a:prstGeom prst="rect">
            <a:avLst/>
          </a:prstGeom>
          <a:noFill/>
          <a:ln>
            <a:noFill/>
          </a:ln>
        </p:spPr>
      </p:pic>
      <p:pic>
        <p:nvPicPr>
          <p:cNvPr descr="A picture containing company name&#10;&#10;Description automatically generated" id="201" name="Google Shape;201;p24"/>
          <p:cNvPicPr preferRelativeResize="0"/>
          <p:nvPr/>
        </p:nvPicPr>
        <p:blipFill rotWithShape="1">
          <a:blip r:embed="rId7">
            <a:alphaModFix/>
          </a:blip>
          <a:srcRect b="0" l="0" r="0" t="0"/>
          <a:stretch/>
        </p:blipFill>
        <p:spPr>
          <a:xfrm>
            <a:off x="9519282" y="3754416"/>
            <a:ext cx="888691" cy="963528"/>
          </a:xfrm>
          <a:prstGeom prst="rect">
            <a:avLst/>
          </a:prstGeom>
          <a:noFill/>
          <a:ln>
            <a:noFill/>
          </a:ln>
        </p:spPr>
      </p:pic>
      <p:pic>
        <p:nvPicPr>
          <p:cNvPr descr="Logo&#10;&#10;Description automatically generated with medium confidence" id="202" name="Google Shape;202;p24"/>
          <p:cNvPicPr preferRelativeResize="0"/>
          <p:nvPr/>
        </p:nvPicPr>
        <p:blipFill rotWithShape="1">
          <a:blip r:embed="rId8">
            <a:alphaModFix/>
          </a:blip>
          <a:srcRect b="0" l="0" r="0" t="0"/>
          <a:stretch/>
        </p:blipFill>
        <p:spPr>
          <a:xfrm>
            <a:off x="4048977" y="5091014"/>
            <a:ext cx="1628935" cy="1142685"/>
          </a:xfrm>
          <a:prstGeom prst="rect">
            <a:avLst/>
          </a:prstGeom>
          <a:noFill/>
          <a:ln>
            <a:noFill/>
          </a:ln>
        </p:spPr>
      </p:pic>
      <p:pic>
        <p:nvPicPr>
          <p:cNvPr descr="Logo&#10;&#10;Description automatically generated" id="203" name="Google Shape;203;p24"/>
          <p:cNvPicPr preferRelativeResize="0"/>
          <p:nvPr/>
        </p:nvPicPr>
        <p:blipFill rotWithShape="1">
          <a:blip r:embed="rId9">
            <a:alphaModFix/>
          </a:blip>
          <a:srcRect b="0" l="0" r="0" t="0"/>
          <a:stretch/>
        </p:blipFill>
        <p:spPr>
          <a:xfrm>
            <a:off x="4237279" y="4054164"/>
            <a:ext cx="1440633" cy="485013"/>
          </a:xfrm>
          <a:prstGeom prst="rect">
            <a:avLst/>
          </a:prstGeom>
          <a:noFill/>
          <a:ln>
            <a:noFill/>
          </a:ln>
        </p:spPr>
      </p:pic>
      <p:pic>
        <p:nvPicPr>
          <p:cNvPr descr="Logo, company name&#10;&#10;Description automatically generated" id="204" name="Google Shape;204;p24"/>
          <p:cNvPicPr preferRelativeResize="0"/>
          <p:nvPr/>
        </p:nvPicPr>
        <p:blipFill rotWithShape="1">
          <a:blip r:embed="rId10">
            <a:alphaModFix/>
          </a:blip>
          <a:srcRect b="0" l="0" r="0" t="0"/>
          <a:stretch/>
        </p:blipFill>
        <p:spPr>
          <a:xfrm>
            <a:off x="9480271" y="5411983"/>
            <a:ext cx="1630941" cy="604941"/>
          </a:xfrm>
          <a:prstGeom prst="rect">
            <a:avLst/>
          </a:prstGeom>
          <a:noFill/>
          <a:ln>
            <a:noFill/>
          </a:ln>
        </p:spPr>
      </p:pic>
      <p:sp>
        <p:nvSpPr>
          <p:cNvPr id="205" name="Google Shape;205;p24"/>
          <p:cNvSpPr txBox="1"/>
          <p:nvPr/>
        </p:nvSpPr>
        <p:spPr>
          <a:xfrm>
            <a:off x="5760702" y="6355507"/>
            <a:ext cx="5350500" cy="461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cs-CZ" sz="800">
                <a:solidFill>
                  <a:schemeClr val="dk1"/>
                </a:solidFill>
              </a:rPr>
              <a:t>Financé par l'Union européenne. Les points de vue et les opinions exprimés sont ceux des auteurs et ne reflètent pas nécessairement ceux de l'Union européenne ou de l'Agence nationale. Ni l'Union européenne ni l'Agence nationale ne peuvent en être tenues pour responsables. Numéro de projet : 2022-1-LT01-KA220-ADU-000085898</a:t>
            </a:r>
            <a:endParaRPr baseline="30000" sz="600">
              <a:latin typeface="Noto Sans"/>
              <a:ea typeface="Noto Sans"/>
              <a:cs typeface="Noto Sans"/>
              <a:sym typeface="Noto Sans"/>
            </a:endParaRPr>
          </a:p>
        </p:txBody>
      </p:sp>
      <p:pic>
        <p:nvPicPr>
          <p:cNvPr descr="Logo&#10;&#10;Description automatically generated" id="206" name="Google Shape;206;p24"/>
          <p:cNvPicPr preferRelativeResize="0"/>
          <p:nvPr/>
        </p:nvPicPr>
        <p:blipFill rotWithShape="1">
          <a:blip r:embed="rId11">
            <a:alphaModFix/>
          </a:blip>
          <a:srcRect b="0" l="0" r="0" t="0"/>
          <a:stretch/>
        </p:blipFill>
        <p:spPr>
          <a:xfrm>
            <a:off x="7019467" y="5121884"/>
            <a:ext cx="1231930" cy="822872"/>
          </a:xfrm>
          <a:prstGeom prst="rect">
            <a:avLst/>
          </a:prstGeom>
          <a:noFill/>
          <a:ln>
            <a:noFill/>
          </a:ln>
        </p:spPr>
      </p:pic>
      <p:pic>
        <p:nvPicPr>
          <p:cNvPr id="207" name="Google Shape;207;p24"/>
          <p:cNvPicPr preferRelativeResize="0"/>
          <p:nvPr/>
        </p:nvPicPr>
        <p:blipFill>
          <a:blip r:embed="rId12">
            <a:alphaModFix/>
          </a:blip>
          <a:stretch>
            <a:fillRect/>
          </a:stretch>
        </p:blipFill>
        <p:spPr>
          <a:xfrm>
            <a:off x="0" y="6320998"/>
            <a:ext cx="2527652" cy="530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ose-up of hands holding coins&#10;&#10;Description automatically generated with medium confidence" id="42" name="Google Shape;42;p9"/>
          <p:cNvPicPr preferRelativeResize="0"/>
          <p:nvPr>
            <p:ph idx="2" type="pic"/>
          </p:nvPr>
        </p:nvPicPr>
        <p:blipFill rotWithShape="1">
          <a:blip r:embed="rId3">
            <a:alphaModFix/>
          </a:blip>
          <a:srcRect b="0" l="25403" r="25404" t="0"/>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MODULE 2</a:t>
            </a:r>
            <a:endParaRPr b="1" i="0" sz="1800" u="none" cap="none" strike="noStrik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Ce module comprend 14 heures de contenu d'apprentissage.</a:t>
            </a:r>
            <a:endParaRPr b="0" i="0" sz="2000" u="none" cap="none" strike="noStrike">
              <a:solidFill>
                <a:schemeClr val="dk1"/>
              </a:solidFill>
              <a:latin typeface="Roboto"/>
              <a:ea typeface="Roboto"/>
              <a:cs typeface="Roboto"/>
              <a:sym typeface="Roboto"/>
            </a:endParaRPr>
          </a:p>
        </p:txBody>
      </p:sp>
      <p:sp>
        <p:nvSpPr>
          <p:cNvPr id="45" name="Google Shape;45;p9"/>
          <p:cNvSpPr txBox="1"/>
          <p:nvPr/>
        </p:nvSpPr>
        <p:spPr>
          <a:xfrm>
            <a:off x="6173391" y="3544748"/>
            <a:ext cx="2761818" cy="900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1" lang="cs-CZ" sz="2700">
                <a:solidFill>
                  <a:schemeClr val="dk1"/>
                </a:solidFill>
                <a:latin typeface="Philosopher"/>
                <a:ea typeface="Philosopher"/>
                <a:cs typeface="Philosopher"/>
                <a:sym typeface="Philosopher"/>
              </a:rPr>
              <a:t>6 heures d'apprentissage en présentiel</a:t>
            </a:r>
            <a:endParaRPr b="1" i="0" sz="2700" u="none" cap="none" strike="noStrike">
              <a:solidFill>
                <a:schemeClr val="dk1"/>
              </a:solidFill>
              <a:latin typeface="Philosopher"/>
              <a:ea typeface="Philosopher"/>
              <a:cs typeface="Philosopher"/>
              <a:sym typeface="Philosopher"/>
            </a:endParaRPr>
          </a:p>
        </p:txBody>
      </p:sp>
      <p:sp>
        <p:nvSpPr>
          <p:cNvPr id="46" name="Google Shape;46;p9"/>
          <p:cNvSpPr txBox="1"/>
          <p:nvPr/>
        </p:nvSpPr>
        <p:spPr>
          <a:xfrm>
            <a:off x="9210056" y="3722421"/>
            <a:ext cx="2918947" cy="900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1" lang="cs-CZ" sz="2700">
                <a:solidFill>
                  <a:schemeClr val="dk1"/>
                </a:solidFill>
                <a:latin typeface="Philosopher"/>
                <a:ea typeface="Philosopher"/>
                <a:cs typeface="Philosopher"/>
                <a:sym typeface="Philosopher"/>
              </a:rPr>
              <a:t>8 heures d'auto-apprentissage</a:t>
            </a:r>
            <a:endParaRPr sz="900"/>
          </a:p>
        </p:txBody>
      </p:sp>
      <p:sp>
        <p:nvSpPr>
          <p:cNvPr id="47" name="Google Shape;47;p9"/>
          <p:cNvSpPr txBox="1"/>
          <p:nvPr/>
        </p:nvSpPr>
        <p:spPr>
          <a:xfrm>
            <a:off x="6330156" y="4656100"/>
            <a:ext cx="2761818" cy="2088041"/>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cs-CZ" sz="1600">
                <a:solidFill>
                  <a:schemeClr val="dk1"/>
                </a:solidFill>
                <a:latin typeface="Roboto"/>
                <a:ea typeface="Roboto"/>
                <a:cs typeface="Roboto"/>
                <a:sym typeface="Roboto"/>
              </a:rPr>
              <a:t>Cette présentation couvre les 6 heures d'apprentissage au format "F2F".</a:t>
            </a:r>
            <a:endParaRPr sz="1600">
              <a:solidFill>
                <a:schemeClr val="dk1"/>
              </a:solidFill>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rPr lang="cs-CZ" sz="1600">
                <a:solidFill>
                  <a:schemeClr val="dk1"/>
                </a:solidFill>
                <a:latin typeface="Roboto"/>
                <a:ea typeface="Roboto"/>
                <a:cs typeface="Roboto"/>
                <a:sym typeface="Roboto"/>
              </a:rPr>
              <a:t>Elle est accompagnée d'un plan de cours pour l'animateur.</a:t>
            </a:r>
            <a:endParaRPr sz="1600">
              <a:solidFill>
                <a:schemeClr val="dk1"/>
              </a:solidFill>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t/>
            </a:r>
            <a:endParaRPr sz="1600">
              <a:solidFill>
                <a:schemeClr val="dk1"/>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1600"/>
              <a:buFont typeface="Arial"/>
              <a:buNone/>
            </a:pPr>
            <a:r>
              <a:t/>
            </a:r>
            <a:endParaRPr sz="1600">
              <a:solidFill>
                <a:schemeClr val="dk1"/>
              </a:solidFill>
              <a:latin typeface="Roboto"/>
              <a:ea typeface="Roboto"/>
              <a:cs typeface="Roboto"/>
              <a:sym typeface="Roboto"/>
            </a:endParaRPr>
          </a:p>
        </p:txBody>
      </p:sp>
      <p:sp>
        <p:nvSpPr>
          <p:cNvPr id="48" name="Google Shape;48;p9"/>
          <p:cNvSpPr txBox="1"/>
          <p:nvPr/>
        </p:nvSpPr>
        <p:spPr>
          <a:xfrm>
            <a:off x="9189875" y="4802050"/>
            <a:ext cx="2584800" cy="1796100"/>
          </a:xfrm>
          <a:prstGeom prst="rect">
            <a:avLst/>
          </a:prstGeom>
          <a:noFill/>
          <a:ln>
            <a:noFill/>
          </a:ln>
        </p:spPr>
        <p:txBody>
          <a:bodyPr anchorCtr="0" anchor="t" bIns="91425" lIns="91425" spcFirstLastPara="1" rIns="91425" wrap="square" tIns="91425">
            <a:noAutofit/>
          </a:bodyPr>
          <a:lstStyle/>
          <a:p>
            <a:pPr indent="0" lvl="0" marL="0" marR="0" rtl="0" algn="r">
              <a:lnSpc>
                <a:spcPct val="150000"/>
              </a:lnSpc>
              <a:spcBef>
                <a:spcPts val="0"/>
              </a:spcBef>
              <a:spcAft>
                <a:spcPts val="0"/>
              </a:spcAft>
              <a:buClr>
                <a:srgbClr val="000000"/>
              </a:buClr>
              <a:buSzPts val="1600"/>
              <a:buFont typeface="Arial"/>
              <a:buNone/>
            </a:pPr>
            <a:r>
              <a:rPr lang="cs-CZ" sz="1600">
                <a:solidFill>
                  <a:schemeClr val="dk1"/>
                </a:solidFill>
                <a:latin typeface="Roboto"/>
                <a:ea typeface="Roboto"/>
                <a:cs typeface="Roboto"/>
                <a:sym typeface="Roboto"/>
              </a:rPr>
              <a:t>Parcourez la présentation avec des ressources d'apprentissage auto-dirigées à votre propre rythme !</a:t>
            </a:r>
            <a:endParaRPr b="0" i="0" sz="1600" u="none" cap="none" strike="noStrike">
              <a:solidFill>
                <a:schemeClr val="dk1"/>
              </a:solidFill>
              <a:latin typeface="Roboto"/>
              <a:ea typeface="Roboto"/>
              <a:cs typeface="Roboto"/>
              <a:sym typeface="Roboto"/>
            </a:endParaRPr>
          </a:p>
        </p:txBody>
      </p:sp>
      <p:grpSp>
        <p:nvGrpSpPr>
          <p:cNvPr id="49" name="Google Shape;49;p9"/>
          <p:cNvGrpSpPr/>
          <p:nvPr/>
        </p:nvGrpSpPr>
        <p:grpSpPr>
          <a:xfrm>
            <a:off x="7937994" y="1428370"/>
            <a:ext cx="1251876" cy="358096"/>
            <a:chOff x="5470062" y="1167647"/>
            <a:chExt cx="1251876" cy="358096"/>
          </a:xfrm>
        </p:grpSpPr>
        <p:sp>
          <p:nvSpPr>
            <p:cNvPr id="50" name="Google Shape;50;p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 name="Google Shape;52;p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3" name="Google Shape;53;p9"/>
          <p:cNvPicPr preferRelativeResize="0"/>
          <p:nvPr/>
        </p:nvPicPr>
        <p:blipFill rotWithShape="1">
          <a:blip r:embed="rId4">
            <a:alphaModFix/>
          </a:blip>
          <a:srcRect b="0" l="0" r="0" t="0"/>
          <a:stretch/>
        </p:blipFill>
        <p:spPr>
          <a:xfrm>
            <a:off x="10252595" y="-167864"/>
            <a:ext cx="2386989" cy="1687495"/>
          </a:xfrm>
          <a:prstGeom prst="rect">
            <a:avLst/>
          </a:prstGeom>
          <a:noFill/>
          <a:ln>
            <a:noFill/>
          </a:ln>
        </p:spPr>
      </p:pic>
      <p:pic>
        <p:nvPicPr>
          <p:cNvPr id="54" name="Google Shape;54;p9"/>
          <p:cNvPicPr preferRelativeResize="0"/>
          <p:nvPr/>
        </p:nvPicPr>
        <p:blipFill>
          <a:blip r:embed="rId5">
            <a:alphaModFix/>
          </a:blip>
          <a:stretch>
            <a:fillRect/>
          </a:stretch>
        </p:blipFill>
        <p:spPr>
          <a:xfrm>
            <a:off x="0" y="6327298"/>
            <a:ext cx="2527652" cy="530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Introduction</a:t>
            </a:r>
            <a:endParaRPr b="1" i="0" sz="4000" u="none" cap="none" strike="noStrik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4" name="Google Shape;64;p1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65" name="Google Shape;65;p10"/>
          <p:cNvSpPr txBox="1"/>
          <p:nvPr/>
        </p:nvSpPr>
        <p:spPr>
          <a:xfrm>
            <a:off x="1214736" y="3428991"/>
            <a:ext cx="10395900" cy="256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Cette présentation comprend neuf ressources d'auto-apprentissage et un exercice d'auto-réflexion.</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N'hésitez pas à sélectionner les ressources qui correspondent le mieux à vos intérêts et à vos objectifs d'apprentissage. </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Ces ressources peuvent être explorées de manière indépendante, sans ordre prescrit ni obligation de les parcourir toutes.</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32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t/>
            </a:r>
            <a:endParaRPr sz="3200">
              <a:solidFill>
                <a:schemeClr val="dk1"/>
              </a:solidFill>
              <a:latin typeface="Philosopher"/>
              <a:ea typeface="Philosopher"/>
              <a:cs typeface="Philosopher"/>
              <a:sym typeface="Philosopher"/>
            </a:endParaRPr>
          </a:p>
        </p:txBody>
      </p:sp>
      <p:pic>
        <p:nvPicPr>
          <p:cNvPr id="66" name="Google Shape;66;p10"/>
          <p:cNvPicPr preferRelativeResize="0"/>
          <p:nvPr/>
        </p:nvPicPr>
        <p:blipFill>
          <a:blip r:embed="rId4">
            <a:alphaModFix/>
          </a:blip>
          <a:stretch>
            <a:fillRect/>
          </a:stretch>
        </p:blipFill>
        <p:spPr>
          <a:xfrm>
            <a:off x="0" y="6327298"/>
            <a:ext cx="2527652" cy="530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descr="Background pattern&#10;&#10;Description automatically generated" id="71" name="Google Shape;71;p11"/>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72" name="Google Shape;72;p11"/>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73" name="Google Shape;73;p11"/>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1800">
                <a:solidFill>
                  <a:schemeClr val="dk1"/>
                </a:solidFill>
                <a:latin typeface="Philosopher"/>
                <a:ea typeface="Philosopher"/>
                <a:cs typeface="Philosopher"/>
                <a:sym typeface="Philosopher"/>
              </a:rPr>
              <a:t>SDLR 1 : Qu'est-ce que le micro-apprentissage ?</a:t>
            </a:r>
            <a:endParaRPr b="1" i="0" sz="1800" u="none" cap="none" strike="noStrike">
              <a:solidFill>
                <a:schemeClr val="dk1"/>
              </a:solidFill>
              <a:latin typeface="Philosopher"/>
              <a:ea typeface="Philosopher"/>
              <a:cs typeface="Philosopher"/>
              <a:sym typeface="Philosopher"/>
            </a:endParaRPr>
          </a:p>
        </p:txBody>
      </p:sp>
      <p:pic>
        <p:nvPicPr>
          <p:cNvPr id="74" name="Google Shape;74;p11" title="What is Microlearning?"/>
          <p:cNvPicPr preferRelativeResize="0"/>
          <p:nvPr/>
        </p:nvPicPr>
        <p:blipFill rotWithShape="1">
          <a:blip r:embed="rId5">
            <a:alphaModFix/>
          </a:blip>
          <a:srcRect b="0" l="0" r="0" t="0"/>
          <a:stretch/>
        </p:blipFill>
        <p:spPr>
          <a:xfrm>
            <a:off x="1484288" y="1071986"/>
            <a:ext cx="9223421" cy="5211233"/>
          </a:xfrm>
          <a:prstGeom prst="rect">
            <a:avLst/>
          </a:prstGeom>
          <a:noFill/>
          <a:ln>
            <a:noFill/>
          </a:ln>
        </p:spPr>
      </p:pic>
      <p:pic>
        <p:nvPicPr>
          <p:cNvPr id="75" name="Google Shape;75;p11"/>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1"/>
                                        <p:tgtEl>
                                          <p:spTgt spid="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descr="Background pattern&#10;&#10;Description automatically generated" id="80" name="Google Shape;80;p12"/>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81" name="Google Shape;81;p12"/>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82" name="Google Shape;82;p12"/>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1800">
                <a:solidFill>
                  <a:schemeClr val="dk1"/>
                </a:solidFill>
                <a:latin typeface="Philosopher"/>
                <a:ea typeface="Philosopher"/>
                <a:cs typeface="Philosopher"/>
                <a:sym typeface="Philosopher"/>
              </a:rPr>
              <a:t>SDLR 2 : Tutoriel Kahoot</a:t>
            </a:r>
            <a:endParaRPr b="1" i="0" sz="1800" u="none" cap="none" strike="noStrike">
              <a:solidFill>
                <a:schemeClr val="dk1"/>
              </a:solidFill>
              <a:latin typeface="Philosopher"/>
              <a:ea typeface="Philosopher"/>
              <a:cs typeface="Philosopher"/>
              <a:sym typeface="Philosopher"/>
            </a:endParaRPr>
          </a:p>
        </p:txBody>
      </p:sp>
      <p:pic>
        <p:nvPicPr>
          <p:cNvPr id="83" name="Google Shape;83;p12" title="Complete Tutorial in Kahoot 2022 Free Account #kahoot #freekahoot"/>
          <p:cNvPicPr preferRelativeResize="0"/>
          <p:nvPr/>
        </p:nvPicPr>
        <p:blipFill rotWithShape="1">
          <a:blip r:embed="rId5">
            <a:alphaModFix/>
          </a:blip>
          <a:srcRect b="0" l="0" r="0" t="0"/>
          <a:stretch/>
        </p:blipFill>
        <p:spPr>
          <a:xfrm>
            <a:off x="1565712" y="869388"/>
            <a:ext cx="9060574" cy="5119224"/>
          </a:xfrm>
          <a:prstGeom prst="rect">
            <a:avLst/>
          </a:prstGeom>
          <a:noFill/>
          <a:ln>
            <a:noFill/>
          </a:ln>
        </p:spPr>
      </p:pic>
      <p:pic>
        <p:nvPicPr>
          <p:cNvPr id="84" name="Google Shape;84;p12"/>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
                                        <p:tgtEl>
                                          <p:spTgt spid="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Background pattern&#10;&#10;Description automatically generated" id="89" name="Google Shape;89;p13"/>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90" name="Google Shape;90;p13"/>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91" name="Google Shape;91;p13"/>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1800">
                <a:solidFill>
                  <a:schemeClr val="dk1"/>
                </a:solidFill>
                <a:latin typeface="Philosopher"/>
                <a:ea typeface="Philosopher"/>
                <a:cs typeface="Philosopher"/>
                <a:sym typeface="Philosopher"/>
              </a:rPr>
              <a:t>SDLR 3 : Tutoriel Mentimeter</a:t>
            </a:r>
            <a:endParaRPr b="1" i="0" sz="1800" u="none" cap="none" strike="noStrike">
              <a:solidFill>
                <a:schemeClr val="dk1"/>
              </a:solidFill>
              <a:latin typeface="Philosopher"/>
              <a:ea typeface="Philosopher"/>
              <a:cs typeface="Philosopher"/>
              <a:sym typeface="Philosopher"/>
            </a:endParaRPr>
          </a:p>
        </p:txBody>
      </p:sp>
      <p:pic>
        <p:nvPicPr>
          <p:cNvPr id="92" name="Google Shape;92;p13" title="Complete training in Mentimeter #mentimeter #studentengagement"/>
          <p:cNvPicPr preferRelativeResize="0"/>
          <p:nvPr/>
        </p:nvPicPr>
        <p:blipFill rotWithShape="1">
          <a:blip r:embed="rId5">
            <a:alphaModFix/>
          </a:blip>
          <a:srcRect b="0" l="0" r="0" t="0"/>
          <a:stretch/>
        </p:blipFill>
        <p:spPr>
          <a:xfrm>
            <a:off x="1484288" y="1017371"/>
            <a:ext cx="9223421" cy="5211233"/>
          </a:xfrm>
          <a:prstGeom prst="rect">
            <a:avLst/>
          </a:prstGeom>
          <a:noFill/>
          <a:ln>
            <a:noFill/>
          </a:ln>
        </p:spPr>
      </p:pic>
      <p:pic>
        <p:nvPicPr>
          <p:cNvPr id="93" name="Google Shape;93;p13"/>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descr="Background pattern&#10;&#10;Description automatically generated" id="98" name="Google Shape;98;p14"/>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99" name="Google Shape;99;p14"/>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100" name="Google Shape;100;p14"/>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1800">
                <a:solidFill>
                  <a:schemeClr val="dk1"/>
                </a:solidFill>
                <a:latin typeface="Philosopher"/>
                <a:ea typeface="Philosopher"/>
                <a:cs typeface="Philosopher"/>
                <a:sym typeface="Philosopher"/>
              </a:rPr>
              <a:t>SDLR 4 : Tutoriel Articulate 360</a:t>
            </a:r>
            <a:endParaRPr b="1" i="0" sz="1800" u="none" cap="none" strike="noStrike">
              <a:solidFill>
                <a:schemeClr val="dk1"/>
              </a:solidFill>
              <a:latin typeface="Philosopher"/>
              <a:ea typeface="Philosopher"/>
              <a:cs typeface="Philosopher"/>
              <a:sym typeface="Philosopher"/>
            </a:endParaRPr>
          </a:p>
        </p:txBody>
      </p:sp>
      <p:pic>
        <p:nvPicPr>
          <p:cNvPr id="101" name="Google Shape;101;p14" title="Articulate 360 Demo | Articulate 360 tutorial for beginners | Learn Articulate 360 Free"/>
          <p:cNvPicPr preferRelativeResize="0"/>
          <p:nvPr/>
        </p:nvPicPr>
        <p:blipFill rotWithShape="1">
          <a:blip r:embed="rId5">
            <a:alphaModFix/>
          </a:blip>
          <a:srcRect b="0" l="0" r="0" t="0"/>
          <a:stretch/>
        </p:blipFill>
        <p:spPr>
          <a:xfrm>
            <a:off x="1703180" y="1071986"/>
            <a:ext cx="8785638" cy="4963885"/>
          </a:xfrm>
          <a:prstGeom prst="rect">
            <a:avLst/>
          </a:prstGeom>
          <a:noFill/>
          <a:ln>
            <a:noFill/>
          </a:ln>
        </p:spPr>
      </p:pic>
      <p:pic>
        <p:nvPicPr>
          <p:cNvPr id="102" name="Google Shape;102;p14"/>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Background pattern&#10;&#10;Description automatically generated" id="107" name="Google Shape;107;p15"/>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108" name="Google Shape;108;p15"/>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109" name="Google Shape;109;p15"/>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1800">
                <a:solidFill>
                  <a:schemeClr val="dk1"/>
                </a:solidFill>
                <a:latin typeface="Philosopher"/>
                <a:ea typeface="Philosopher"/>
                <a:cs typeface="Philosopher"/>
                <a:sym typeface="Philosopher"/>
              </a:rPr>
              <a:t>SDLR 5 : Tutoriel Canva</a:t>
            </a:r>
            <a:endParaRPr b="1" i="0" sz="1800" u="none" cap="none" strike="noStrike">
              <a:solidFill>
                <a:schemeClr val="dk1"/>
              </a:solidFill>
              <a:latin typeface="Philosopher"/>
              <a:ea typeface="Philosopher"/>
              <a:cs typeface="Philosopher"/>
              <a:sym typeface="Philosopher"/>
            </a:endParaRPr>
          </a:p>
        </p:txBody>
      </p:sp>
      <p:pic>
        <p:nvPicPr>
          <p:cNvPr id="110" name="Google Shape;110;p15" title="FULL CANVA TUTORIAL 2023 | How To Use Canva For BEGINNERS!"/>
          <p:cNvPicPr preferRelativeResize="0"/>
          <p:nvPr/>
        </p:nvPicPr>
        <p:blipFill rotWithShape="1">
          <a:blip r:embed="rId5">
            <a:alphaModFix/>
          </a:blip>
          <a:srcRect b="0" l="0" r="0" t="0"/>
          <a:stretch/>
        </p:blipFill>
        <p:spPr>
          <a:xfrm>
            <a:off x="1700820" y="809788"/>
            <a:ext cx="9271546" cy="5238424"/>
          </a:xfrm>
          <a:prstGeom prst="rect">
            <a:avLst/>
          </a:prstGeom>
          <a:noFill/>
          <a:ln>
            <a:noFill/>
          </a:ln>
        </p:spPr>
      </p:pic>
      <p:pic>
        <p:nvPicPr>
          <p:cNvPr id="111" name="Google Shape;111;p15"/>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descr="Background pattern&#10;&#10;Description automatically generated" id="116" name="Google Shape;116;p16"/>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117" name="Google Shape;117;p16"/>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sp>
        <p:nvSpPr>
          <p:cNvPr id="118" name="Google Shape;118;p16"/>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1800">
                <a:solidFill>
                  <a:schemeClr val="dk1"/>
                </a:solidFill>
                <a:latin typeface="Philosopher"/>
                <a:ea typeface="Philosopher"/>
                <a:cs typeface="Philosopher"/>
                <a:sym typeface="Philosopher"/>
              </a:rPr>
              <a:t>SDLR 6 : Tutoriel Powtoon</a:t>
            </a:r>
            <a:endParaRPr b="1" i="0" sz="1800" u="none" cap="none" strike="noStrike">
              <a:solidFill>
                <a:schemeClr val="dk1"/>
              </a:solidFill>
              <a:latin typeface="Philosopher"/>
              <a:ea typeface="Philosopher"/>
              <a:cs typeface="Philosopher"/>
              <a:sym typeface="Philosopher"/>
            </a:endParaRPr>
          </a:p>
        </p:txBody>
      </p:sp>
      <p:pic>
        <p:nvPicPr>
          <p:cNvPr id="119" name="Google Shape;119;p16" title="Full Powtoon Tutorial For Beginners (2023)"/>
          <p:cNvPicPr preferRelativeResize="0"/>
          <p:nvPr/>
        </p:nvPicPr>
        <p:blipFill rotWithShape="1">
          <a:blip r:embed="rId5">
            <a:alphaModFix/>
          </a:blip>
          <a:srcRect b="0" l="0" r="0" t="0"/>
          <a:stretch/>
        </p:blipFill>
        <p:spPr>
          <a:xfrm>
            <a:off x="1889906" y="915526"/>
            <a:ext cx="9243646" cy="5222660"/>
          </a:xfrm>
          <a:prstGeom prst="rect">
            <a:avLst/>
          </a:prstGeom>
          <a:noFill/>
          <a:ln>
            <a:noFill/>
          </a:ln>
        </p:spPr>
      </p:pic>
      <p:pic>
        <p:nvPicPr>
          <p:cNvPr id="120" name="Google Shape;120;p16"/>
          <p:cNvPicPr preferRelativeResize="0"/>
          <p:nvPr/>
        </p:nvPicPr>
        <p:blipFill>
          <a:blip r:embed="rId6">
            <a:alphaModFix/>
          </a:blip>
          <a:stretch>
            <a:fillRect/>
          </a:stretch>
        </p:blipFill>
        <p:spPr>
          <a:xfrm>
            <a:off x="0" y="6327298"/>
            <a:ext cx="2527652"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