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Roboto"/>
      <p:regular r:id="rId36"/>
      <p:bold r:id="rId37"/>
      <p:italic r:id="rId38"/>
      <p:boldItalic r:id="rId39"/>
    </p:embeddedFont>
    <p:embeddedFont>
      <p:font typeface="Noto Sans"/>
      <p:regular r:id="rId40"/>
      <p:bold r:id="rId41"/>
      <p:italic r:id="rId42"/>
      <p:boldItalic r:id="rId43"/>
    </p:embeddedFont>
    <p:embeddedFont>
      <p:font typeface="Philosopher"/>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8" roundtripDataSignature="AMtx7mgNSvge4RcQrFdMRL5Tzjf8W4MW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regular.fntdata"/><Relationship Id="rId20" Type="http://schemas.openxmlformats.org/officeDocument/2006/relationships/slide" Target="slides/slide15.xml"/><Relationship Id="rId42" Type="http://schemas.openxmlformats.org/officeDocument/2006/relationships/font" Target="fonts/NotoSans-italic.fntdata"/><Relationship Id="rId41" Type="http://schemas.openxmlformats.org/officeDocument/2006/relationships/font" Target="fonts/NotoSans-bold.fntdata"/><Relationship Id="rId22" Type="http://schemas.openxmlformats.org/officeDocument/2006/relationships/slide" Target="slides/slide17.xml"/><Relationship Id="rId44" Type="http://schemas.openxmlformats.org/officeDocument/2006/relationships/font" Target="fonts/Philosopher-regular.fntdata"/><Relationship Id="rId21" Type="http://schemas.openxmlformats.org/officeDocument/2006/relationships/slide" Target="slides/slide16.xml"/><Relationship Id="rId43" Type="http://schemas.openxmlformats.org/officeDocument/2006/relationships/font" Target="fonts/NotoSans-boldItalic.fntdata"/><Relationship Id="rId24" Type="http://schemas.openxmlformats.org/officeDocument/2006/relationships/slide" Target="slides/slide19.xml"/><Relationship Id="rId46" Type="http://schemas.openxmlformats.org/officeDocument/2006/relationships/font" Target="fonts/Philosopher-italic.fntdata"/><Relationship Id="rId23" Type="http://schemas.openxmlformats.org/officeDocument/2006/relationships/slide" Target="slides/slide18.xml"/><Relationship Id="rId45" Type="http://schemas.openxmlformats.org/officeDocument/2006/relationships/font" Target="fonts/Philosopher-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Philosopher-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type="sldImg" idx="2"/>
          </p:nvPr>
        </p:nvSpPr>
        <p:spPr>
          <a:xfrm>
            <a:off x="1143225" y="685800"/>
            <a:ext cx="4572225"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5" name="Shape 25"/>
        <p:cNvGrpSpPr/>
        <p:nvPr/>
      </p:nvGrpSpPr>
      <p:grpSpPr>
        <a:xfrm>
          <a:off x="0" y="0"/>
          <a:ext cx="0" cy="0"/>
          <a:chOff x="0" y="0"/>
          <a:chExt cx="0" cy="0"/>
        </a:xfrm>
      </p:grpSpPr>
      <p:sp>
        <p:nvSpPr>
          <p:cNvPr id="26" name="Google Shape;26;p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27" name="Google Shape;27;p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5" name="Shape 145"/>
        <p:cNvGrpSpPr/>
        <p:nvPr/>
      </p:nvGrpSpPr>
      <p:grpSpPr>
        <a:xfrm>
          <a:off x="0" y="0"/>
          <a:ext cx="0" cy="0"/>
          <a:chOff x="0" y="0"/>
          <a:chExt cx="0" cy="0"/>
        </a:xfrm>
      </p:grpSpPr>
      <p:sp>
        <p:nvSpPr>
          <p:cNvPr id="146" name="Google Shape;146;g29eac917d12_0_6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Odkryj najlepsze praktyki w projektowaniu i dostarczaniu mikrolearningu, zapewniając skuteczne doświadczenie edukacyjne dla uczniów.</a:t>
            </a:r>
            <a:endParaRPr/>
          </a:p>
        </p:txBody>
      </p:sp>
      <p:sp>
        <p:nvSpPr>
          <p:cNvPr id="147" name="Google Shape;147;g29eac917d12_0_6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8" name="Shape 158"/>
        <p:cNvGrpSpPr/>
        <p:nvPr/>
      </p:nvGrpSpPr>
      <p:grpSpPr>
        <a:xfrm>
          <a:off x="0" y="0"/>
          <a:ext cx="0" cy="0"/>
          <a:chOff x="0" y="0"/>
          <a:chExt cx="0" cy="0"/>
        </a:xfrm>
      </p:grpSpPr>
      <p:sp>
        <p:nvSpPr>
          <p:cNvPr id="159" name="Google Shape;159;p7: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w zasadach i cechach teorii uczenia się dorosłych dzięki temu filmowi. Dowiedz się, w jaki sposób dorośli uczą się najlepiej i jakie ma to konsekwencje dla projektowania instrukcji.</a:t>
            </a:r>
            <a:endParaRPr/>
          </a:p>
        </p:txBody>
      </p:sp>
      <p:sp>
        <p:nvSpPr>
          <p:cNvPr id="160" name="Google Shape;160;p7: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71" name="Shape 171"/>
        <p:cNvGrpSpPr/>
        <p:nvPr/>
      </p:nvGrpSpPr>
      <p:grpSpPr>
        <a:xfrm>
          <a:off x="0" y="0"/>
          <a:ext cx="0" cy="0"/>
          <a:chOff x="0" y="0"/>
          <a:chExt cx="0" cy="0"/>
        </a:xfrm>
      </p:grpSpPr>
      <p:sp>
        <p:nvSpPr>
          <p:cNvPr id="172" name="Google Shape;172;p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Dowiedz się o praktycznych zastosowaniach teorii uczenia się dorosłych w środowisku edukacyjnym. Dowiedz się, w jaki sposób nauczyciele mogą wykorzystać te zasady do skutecznego nauczania.</a:t>
            </a:r>
            <a:endParaRPr/>
          </a:p>
        </p:txBody>
      </p:sp>
      <p:sp>
        <p:nvSpPr>
          <p:cNvPr id="173" name="Google Shape;173;p8: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4" name="Shape 184"/>
        <p:cNvGrpSpPr/>
        <p:nvPr/>
      </p:nvGrpSpPr>
      <p:grpSpPr>
        <a:xfrm>
          <a:off x="0" y="0"/>
          <a:ext cx="0" cy="0"/>
          <a:chOff x="0" y="0"/>
          <a:chExt cx="0" cy="0"/>
        </a:xfrm>
      </p:grpSpPr>
      <p:sp>
        <p:nvSpPr>
          <p:cNvPr id="185" name="Google Shape;185;g29eac917d12_0_4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Zapoznanie się z rzeczywistymi przykładami i studiami przypadków ilustrującymi zastosowanie teorii uczenia się dorosłych w różnych środowiskach edukacyjnych. Zrozumienie jej wpływu na efekty uczenia się.</a:t>
            </a:r>
            <a:endParaRPr/>
          </a:p>
        </p:txBody>
      </p:sp>
      <p:sp>
        <p:nvSpPr>
          <p:cNvPr id="186" name="Google Shape;186;g29eac917d12_0_4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97" name="Shape 197"/>
        <p:cNvGrpSpPr/>
        <p:nvPr/>
      </p:nvGrpSpPr>
      <p:grpSpPr>
        <a:xfrm>
          <a:off x="0" y="0"/>
          <a:ext cx="0" cy="0"/>
          <a:chOff x="0" y="0"/>
          <a:chExt cx="0" cy="0"/>
        </a:xfrm>
      </p:grpSpPr>
      <p:sp>
        <p:nvSpPr>
          <p:cNvPr id="198" name="Google Shape;198;p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podstawowe strategie i techniki projektowania skutecznych modułów Microlearning w tym wnikliwym filmie.</a:t>
            </a:r>
            <a:endParaRPr/>
          </a:p>
        </p:txBody>
      </p:sp>
      <p:sp>
        <p:nvSpPr>
          <p:cNvPr id="199" name="Google Shape;199;p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0" name="Shape 210"/>
        <p:cNvGrpSpPr/>
        <p:nvPr/>
      </p:nvGrpSpPr>
      <p:grpSpPr>
        <a:xfrm>
          <a:off x="0" y="0"/>
          <a:ext cx="0" cy="0"/>
          <a:chOff x="0" y="0"/>
          <a:chExt cx="0" cy="0"/>
        </a:xfrm>
      </p:grpSpPr>
      <p:sp>
        <p:nvSpPr>
          <p:cNvPr id="211" name="Google Shape;211;p1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zasady projektowania wizualnego dostosowane do tworzenia treści Microlearning, zwiększając zaangażowanie i zrozumienie uczniów.</a:t>
            </a:r>
            <a:endParaRPr/>
          </a:p>
        </p:txBody>
      </p:sp>
      <p:sp>
        <p:nvSpPr>
          <p:cNvPr id="212" name="Google Shape;212;p1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23" name="Shape 223"/>
        <p:cNvGrpSpPr/>
        <p:nvPr/>
      </p:nvGrpSpPr>
      <p:grpSpPr>
        <a:xfrm>
          <a:off x="0" y="0"/>
          <a:ext cx="0" cy="0"/>
          <a:chOff x="0" y="0"/>
          <a:chExt cx="0" cy="0"/>
        </a:xfrm>
      </p:grpSpPr>
      <p:sp>
        <p:nvSpPr>
          <p:cNvPr id="224" name="Google Shape;224;p1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w tworzeniu interaktywnych modułów Microlearning, odkrywając skuteczne metody dynamicznego angażowania uczniów.</a:t>
            </a:r>
            <a:endParaRPr/>
          </a:p>
        </p:txBody>
      </p:sp>
      <p:sp>
        <p:nvSpPr>
          <p:cNvPr id="225" name="Google Shape;225;p1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36" name="Shape 236"/>
        <p:cNvGrpSpPr/>
        <p:nvPr/>
      </p:nvGrpSpPr>
      <p:grpSpPr>
        <a:xfrm>
          <a:off x="0" y="0"/>
          <a:ext cx="0" cy="0"/>
          <a:chOff x="0" y="0"/>
          <a:chExt cx="0" cy="0"/>
        </a:xfrm>
      </p:grpSpPr>
      <p:sp>
        <p:nvSpPr>
          <p:cNvPr id="237" name="Google Shape;237;g29eac917d12_0_1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Zapoznaj się ze strategiami dzielenia treści specjalnie dostosowanymi do mikrolearningu, umożliwiającymi efektywne przyswajanie wiedzy w małych formatach.</a:t>
            </a:r>
            <a:endParaRPr/>
          </a:p>
        </p:txBody>
      </p:sp>
      <p:sp>
        <p:nvSpPr>
          <p:cNvPr id="238" name="Google Shape;238;g29eac917d12_0_1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49" name="Shape 249"/>
        <p:cNvGrpSpPr/>
        <p:nvPr/>
      </p:nvGrpSpPr>
      <p:grpSpPr>
        <a:xfrm>
          <a:off x="0" y="0"/>
          <a:ext cx="0" cy="0"/>
          <a:chOff x="0" y="0"/>
          <a:chExt cx="0" cy="0"/>
        </a:xfrm>
      </p:grpSpPr>
      <p:sp>
        <p:nvSpPr>
          <p:cNvPr id="250" name="Google Shape;250;p1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Zrozumienie skutecznych metod oceny i strategii odpowiednich do oceny efektów uczenia się w modułach Microlearning.</a:t>
            </a:r>
            <a:endParaRPr/>
          </a:p>
        </p:txBody>
      </p:sp>
      <p:sp>
        <p:nvSpPr>
          <p:cNvPr id="251" name="Google Shape;251;p1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62" name="Shape 262"/>
        <p:cNvGrpSpPr/>
        <p:nvPr/>
      </p:nvGrpSpPr>
      <p:grpSpPr>
        <a:xfrm>
          <a:off x="0" y="0"/>
          <a:ext cx="0" cy="0"/>
          <a:chOff x="0" y="0"/>
          <a:chExt cx="0" cy="0"/>
        </a:xfrm>
      </p:grpSpPr>
      <p:sp>
        <p:nvSpPr>
          <p:cNvPr id="263" name="Google Shape;263;p1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różne skuteczne metody dostarczania dostosowane do Microlearningu, rozumiejąc, w jaki sposób różne podejścia zwiększają zaangażowanie w naukę i retencję.</a:t>
            </a:r>
            <a:endParaRPr/>
          </a:p>
        </p:txBody>
      </p:sp>
      <p:sp>
        <p:nvSpPr>
          <p:cNvPr id="264" name="Google Shape;264;p1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7" name="Shape 37"/>
        <p:cNvGrpSpPr/>
        <p:nvPr/>
      </p:nvGrpSpPr>
      <p:grpSpPr>
        <a:xfrm>
          <a:off x="0" y="0"/>
          <a:ext cx="0" cy="0"/>
          <a:chOff x="0" y="0"/>
          <a:chExt cx="0" cy="0"/>
        </a:xfrm>
      </p:grpSpPr>
      <p:sp>
        <p:nvSpPr>
          <p:cNvPr id="38" name="Google Shape;38;p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1 godzina akademicka = 45 minut</a:t>
            </a:r>
            <a:endParaRPr/>
          </a:p>
        </p:txBody>
      </p:sp>
      <p:sp>
        <p:nvSpPr>
          <p:cNvPr id="39" name="Google Shape;39;p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75" name="Shape 275"/>
        <p:cNvGrpSpPr/>
        <p:nvPr/>
      </p:nvGrpSpPr>
      <p:grpSpPr>
        <a:xfrm>
          <a:off x="0" y="0"/>
          <a:ext cx="0" cy="0"/>
          <a:chOff x="0" y="0"/>
          <a:chExt cx="0" cy="0"/>
        </a:xfrm>
      </p:grpSpPr>
      <p:sp>
        <p:nvSpPr>
          <p:cNvPr id="276" name="Google Shape;276;p1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głębiej w konkretne strategie dostarczania stosowane w Microlearningu, odkrywając metody optymalizacji dostarczania treści dla różnych potrzeb uczniów.</a:t>
            </a:r>
            <a:endParaRPr/>
          </a:p>
        </p:txBody>
      </p:sp>
      <p:sp>
        <p:nvSpPr>
          <p:cNvPr id="277" name="Google Shape;277;p1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89" name="Shape 289"/>
        <p:cNvGrpSpPr/>
        <p:nvPr/>
      </p:nvGrpSpPr>
      <p:grpSpPr>
        <a:xfrm>
          <a:off x="0" y="0"/>
          <a:ext cx="0" cy="0"/>
          <a:chOff x="0" y="0"/>
          <a:chExt cx="0" cy="0"/>
        </a:xfrm>
      </p:grpSpPr>
      <p:sp>
        <p:nvSpPr>
          <p:cNvPr id="290" name="Google Shape;290;g29f4926f02b_0_4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metodologie mikrokształcenia i ich skuteczność w zwiększaniu efektów uczenia się.</a:t>
            </a:r>
            <a:endParaRPr/>
          </a:p>
        </p:txBody>
      </p:sp>
      <p:sp>
        <p:nvSpPr>
          <p:cNvPr id="291" name="Google Shape;291;g29f4926f02b_0_4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04" name="Shape 304"/>
        <p:cNvGrpSpPr/>
        <p:nvPr/>
      </p:nvGrpSpPr>
      <p:grpSpPr>
        <a:xfrm>
          <a:off x="0" y="0"/>
          <a:ext cx="0" cy="0"/>
          <a:chOff x="0" y="0"/>
          <a:chExt cx="0" cy="0"/>
        </a:xfrm>
      </p:grpSpPr>
      <p:sp>
        <p:nvSpPr>
          <p:cNvPr id="305" name="Google Shape;305;g29f4926f02b_0_6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Zagłęb się w zastosowanie Microlearningu w kontekście rozwoju umiejętności, rozumiejąc jego wpływ na nabywanie umiejętności.</a:t>
            </a:r>
            <a:endParaRPr/>
          </a:p>
        </p:txBody>
      </p:sp>
      <p:sp>
        <p:nvSpPr>
          <p:cNvPr id="306" name="Google Shape;306;g29f4926f02b_0_6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19" name="Shape 319"/>
        <p:cNvGrpSpPr/>
        <p:nvPr/>
      </p:nvGrpSpPr>
      <p:grpSpPr>
        <a:xfrm>
          <a:off x="0" y="0"/>
          <a:ext cx="0" cy="0"/>
          <a:chOff x="0" y="0"/>
          <a:chExt cx="0" cy="0"/>
        </a:xfrm>
      </p:grpSpPr>
      <p:sp>
        <p:nvSpPr>
          <p:cNvPr id="320" name="Google Shape;320;g29f4926f02b_0_10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Zbadaj rolę technologii w ułatwianiu skutecznych doświadczeń związanych z mikroedukacją, podkreślając jej wpływ na zaangażowanie i retencję.</a:t>
            </a:r>
            <a:endParaRPr/>
          </a:p>
        </p:txBody>
      </p:sp>
      <p:sp>
        <p:nvSpPr>
          <p:cNvPr id="321" name="Google Shape;321;g29f4926f02b_0_10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34" name="Shape 334"/>
        <p:cNvGrpSpPr/>
        <p:nvPr/>
      </p:nvGrpSpPr>
      <p:grpSpPr>
        <a:xfrm>
          <a:off x="0" y="0"/>
          <a:ext cx="0" cy="0"/>
          <a:chOff x="0" y="0"/>
          <a:chExt cx="0" cy="0"/>
        </a:xfrm>
      </p:grpSpPr>
      <p:sp>
        <p:nvSpPr>
          <p:cNvPr id="335" name="Google Shape;335;g29f4926f02b_0_118: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Zbadanie aspektów multimedialnych i ich wpływu na projektowanie i dostarczanie treści Microlearning.</a:t>
            </a:r>
            <a:endParaRPr/>
          </a:p>
        </p:txBody>
      </p:sp>
      <p:sp>
        <p:nvSpPr>
          <p:cNvPr id="336" name="Google Shape;336;g29f4926f02b_0_118: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49" name="Shape 349"/>
        <p:cNvGrpSpPr/>
        <p:nvPr/>
      </p:nvGrpSpPr>
      <p:grpSpPr>
        <a:xfrm>
          <a:off x="0" y="0"/>
          <a:ext cx="0" cy="0"/>
          <a:chOff x="0" y="0"/>
          <a:chExt cx="0" cy="0"/>
        </a:xfrm>
      </p:grpSpPr>
      <p:sp>
        <p:nvSpPr>
          <p:cNvPr id="350" name="Google Shape;350;g29f4926f02b_0_132: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Zbadanie skuteczności mikrokształcenia w edukacji zdrowotnej, podkreślając jego rolę w poprawie efektywności uczenia się w dziedzinie medycyny.</a:t>
            </a:r>
            <a:endParaRPr/>
          </a:p>
        </p:txBody>
      </p:sp>
      <p:sp>
        <p:nvSpPr>
          <p:cNvPr id="351" name="Google Shape;351;g29f4926f02b_0_132: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64" name="Shape 364"/>
        <p:cNvGrpSpPr/>
        <p:nvPr/>
      </p:nvGrpSpPr>
      <p:grpSpPr>
        <a:xfrm>
          <a:off x="0" y="0"/>
          <a:ext cx="0" cy="0"/>
          <a:chOff x="0" y="0"/>
          <a:chExt cx="0" cy="0"/>
        </a:xfrm>
      </p:grpSpPr>
      <p:sp>
        <p:nvSpPr>
          <p:cNvPr id="365" name="Google Shape;365;p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t/>
            </a:r>
            <a:endParaRPr/>
          </a:p>
        </p:txBody>
      </p:sp>
      <p:sp>
        <p:nvSpPr>
          <p:cNvPr id="366" name="Google Shape;366;p17:notes"/>
          <p:cNvSpPr/>
          <p:nvPr>
            <p:ph type="sldImg" idx="2"/>
          </p:nvPr>
        </p:nvSpPr>
        <p:spPr>
          <a:xfrm>
            <a:off x="1143225" y="685800"/>
            <a:ext cx="4572225" cy="34290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78" name="Shape 378"/>
        <p:cNvGrpSpPr/>
        <p:nvPr/>
      </p:nvGrpSpPr>
      <p:grpSpPr>
        <a:xfrm>
          <a:off x="0" y="0"/>
          <a:ext cx="0" cy="0"/>
          <a:chOff x="0" y="0"/>
          <a:chExt cx="0" cy="0"/>
        </a:xfrm>
      </p:grpSpPr>
      <p:sp>
        <p:nvSpPr>
          <p:cNvPr id="379" name="Google Shape;379;p1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t/>
            </a:r>
            <a:endParaRPr/>
          </a:p>
        </p:txBody>
      </p:sp>
      <p:sp>
        <p:nvSpPr>
          <p:cNvPr id="380" name="Google Shape;380;p18:notes"/>
          <p:cNvSpPr/>
          <p:nvPr>
            <p:ph type="sldImg" idx="2"/>
          </p:nvPr>
        </p:nvSpPr>
        <p:spPr>
          <a:xfrm>
            <a:off x="1143225" y="685800"/>
            <a:ext cx="4572225" cy="34290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391" name="Shape 391"/>
        <p:cNvGrpSpPr/>
        <p:nvPr/>
      </p:nvGrpSpPr>
      <p:grpSpPr>
        <a:xfrm>
          <a:off x="0" y="0"/>
          <a:ext cx="0" cy="0"/>
          <a:chOff x="0" y="0"/>
          <a:chExt cx="0" cy="0"/>
        </a:xfrm>
      </p:grpSpPr>
      <p:sp>
        <p:nvSpPr>
          <p:cNvPr id="392" name="Google Shape;392;p19: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393" name="Google Shape;393;p19: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03" name="Shape 403"/>
        <p:cNvGrpSpPr/>
        <p:nvPr/>
      </p:nvGrpSpPr>
      <p:grpSpPr>
        <a:xfrm>
          <a:off x="0" y="0"/>
          <a:ext cx="0" cy="0"/>
          <a:chOff x="0" y="0"/>
          <a:chExt cx="0" cy="0"/>
        </a:xfrm>
      </p:grpSpPr>
      <p:sp>
        <p:nvSpPr>
          <p:cNvPr id="404" name="Google Shape;404;p20: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0: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5" name="Shape 55"/>
        <p:cNvGrpSpPr/>
        <p:nvPr/>
      </p:nvGrpSpPr>
      <p:grpSpPr>
        <a:xfrm>
          <a:off x="0" y="0"/>
          <a:ext cx="0" cy="0"/>
          <a:chOff x="0" y="0"/>
          <a:chExt cx="0" cy="0"/>
        </a:xfrm>
      </p:grpSpPr>
      <p:sp>
        <p:nvSpPr>
          <p:cNvPr id="56" name="Google Shape;56;p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Takie podejście pozwala uczniom na zaangażowanie się w wiele perspektyw i przykładów związanych z przeglądem i definicją Microlearningu, oferując kompleksowe zrozumienie tej koncepcji. </a:t>
            </a:r>
            <a:endParaRPr/>
          </a:p>
        </p:txBody>
      </p:sp>
      <p:sp>
        <p:nvSpPr>
          <p:cNvPr id="57" name="Google Shape;57;p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412" name="Shape 412"/>
        <p:cNvGrpSpPr/>
        <p:nvPr/>
      </p:nvGrpSpPr>
      <p:grpSpPr>
        <a:xfrm>
          <a:off x="0" y="0"/>
          <a:ext cx="0" cy="0"/>
          <a:chOff x="0" y="0"/>
          <a:chExt cx="0" cy="0"/>
        </a:xfrm>
      </p:grpSpPr>
      <p:sp>
        <p:nvSpPr>
          <p:cNvPr id="413" name="Google Shape;413;p21: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
            </a:r>
            <a:endParaRPr/>
          </a:p>
        </p:txBody>
      </p:sp>
      <p:sp>
        <p:nvSpPr>
          <p:cNvPr id="414" name="Google Shape;414;p21: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7" name="Shape 67"/>
        <p:cNvGrpSpPr/>
        <p:nvPr/>
      </p:nvGrpSpPr>
      <p:grpSpPr>
        <a:xfrm>
          <a:off x="0" y="0"/>
          <a:ext cx="0" cy="0"/>
          <a:chOff x="0" y="0"/>
          <a:chExt cx="0" cy="0"/>
        </a:xfrm>
      </p:grpSpPr>
      <p:sp>
        <p:nvSpPr>
          <p:cNvPr id="68" name="Google Shape;68;p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Zanurz się w podstawowych koncepcjach Microlearningu dzięki temu filmowi. Omawia on definicję, znaczenie i kluczowe cechy Microlearningu w zwięzłym formacie.</a:t>
            </a:r>
            <a:endParaRPr/>
          </a:p>
        </p:txBody>
      </p:sp>
      <p:sp>
        <p:nvSpPr>
          <p:cNvPr id="69" name="Google Shape;69;p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0" name="Shape 80"/>
        <p:cNvGrpSpPr/>
        <p:nvPr/>
      </p:nvGrpSpPr>
      <p:grpSpPr>
        <a:xfrm>
          <a:off x="0" y="0"/>
          <a:ext cx="0" cy="0"/>
          <a:chOff x="0" y="0"/>
          <a:chExt cx="0" cy="0"/>
        </a:xfrm>
      </p:grpSpPr>
      <p:sp>
        <p:nvSpPr>
          <p:cNvPr id="81" name="Google Shape;81;g29f4926f02b_0_4: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Zapoznaj się z rzeczywistymi przykładami i zastosowaniami Microlearningu w tym filmie. Zobacz, jak różne branże wykorzystują Microlearning do poprawy wyników nauczania.</a:t>
            </a:r>
            <a:endParaRPr/>
          </a:p>
        </p:txBody>
      </p:sp>
      <p:sp>
        <p:nvSpPr>
          <p:cNvPr id="82" name="Google Shape;82;g29f4926f02b_0_4: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93" name="Shape 93"/>
        <p:cNvGrpSpPr/>
        <p:nvPr/>
      </p:nvGrpSpPr>
      <p:grpSpPr>
        <a:xfrm>
          <a:off x="0" y="0"/>
          <a:ext cx="0" cy="0"/>
          <a:chOff x="0" y="0"/>
          <a:chExt cx="0" cy="0"/>
        </a:xfrm>
      </p:grpSpPr>
      <p:sp>
        <p:nvSpPr>
          <p:cNvPr id="94" name="Google Shape;94;p5: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Uzyskaj głębszy wgląd w znaczenie i wpływ Microlearningu na efektywność i skuteczność uczenia się dzięki temu wciągającemu filmowi.</a:t>
            </a:r>
            <a:endParaRPr/>
          </a:p>
        </p:txBody>
      </p:sp>
      <p:sp>
        <p:nvSpPr>
          <p:cNvPr id="95" name="Google Shape;95;p5: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6" name="Shape 106"/>
        <p:cNvGrpSpPr/>
        <p:nvPr/>
      </p:nvGrpSpPr>
      <p:grpSpPr>
        <a:xfrm>
          <a:off x="0" y="0"/>
          <a:ext cx="0" cy="0"/>
          <a:chOff x="0" y="0"/>
          <a:chExt cx="0" cy="0"/>
        </a:xfrm>
      </p:grpSpPr>
      <p:sp>
        <p:nvSpPr>
          <p:cNvPr id="107" name="Google Shape;107;g29eac917d12_0_93: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różne techniki i metody stosowane w mikrokształceniu, aby ułatwić skuteczne i angażujące doświadczenia edukacyjne.</a:t>
            </a:r>
            <a:endParaRPr/>
          </a:p>
        </p:txBody>
      </p:sp>
      <p:sp>
        <p:nvSpPr>
          <p:cNvPr id="108" name="Google Shape;108;g29eac917d12_0_93: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9" name="Shape 119"/>
        <p:cNvGrpSpPr/>
        <p:nvPr/>
      </p:nvGrpSpPr>
      <p:grpSpPr>
        <a:xfrm>
          <a:off x="0" y="0"/>
          <a:ext cx="0" cy="0"/>
          <a:chOff x="0" y="0"/>
          <a:chExt cx="0" cy="0"/>
        </a:xfrm>
      </p:grpSpPr>
      <p:sp>
        <p:nvSpPr>
          <p:cNvPr id="120" name="Google Shape;120;g29eac917d12_0_10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Zagłęb się w strategie mikronauczania i odkryj, w jaki sposób przyczyniają się one do wydajnych procesów uczenia się, zwiększając retencję i zaangażowanie.</a:t>
            </a:r>
            <a:endParaRPr/>
          </a:p>
        </p:txBody>
      </p:sp>
      <p:sp>
        <p:nvSpPr>
          <p:cNvPr id="121" name="Google Shape;121;g29eac917d12_0_10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32" name="Shape 132"/>
        <p:cNvGrpSpPr/>
        <p:nvPr/>
      </p:nvGrpSpPr>
      <p:grpSpPr>
        <a:xfrm>
          <a:off x="0" y="0"/>
          <a:ext cx="0" cy="0"/>
          <a:chOff x="0" y="0"/>
          <a:chExt cx="0" cy="0"/>
        </a:xfrm>
      </p:grpSpPr>
      <p:sp>
        <p:nvSpPr>
          <p:cNvPr id="133" name="Google Shape;133;p6:notes"/>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solidFill>
                  <a:srgbClr val="0F0F0F"/>
                </a:solidFill>
                <a:latin typeface="Roboto"/>
                <a:ea typeface="Roboto"/>
                <a:cs typeface="Roboto"/>
                <a:sym typeface="Roboto"/>
              </a:rPr>
              <a:t>Poznaj praktyczne aspekty wdrażania mikrokształcenia w kontekście szkoleniowym oraz jego wpływ na zaangażowanie uczniów i zatrzymywanie wiedzy.</a:t>
            </a:r>
            <a:endParaRPr/>
          </a:p>
        </p:txBody>
      </p:sp>
      <p:sp>
        <p:nvSpPr>
          <p:cNvPr id="134" name="Google Shape;134;p6:notes"/>
          <p:cNvSpPr/>
          <p:nvPr>
            <p:ph type="sldImg" idx="2"/>
          </p:nvPr>
        </p:nvSpPr>
        <p:spPr>
          <a:xfrm>
            <a:off x="381000" y="685800"/>
            <a:ext cx="6096000" cy="3429000"/>
          </a:xfrm>
          <a:custGeom>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3"/>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24"/>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25"/>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7" name="Shape 17"/>
        <p:cNvGrpSpPr/>
        <p:nvPr/>
      </p:nvGrpSpPr>
      <p:grpSpPr>
        <a:xfrm>
          <a:off x="0" y="0"/>
          <a:ext cx="0" cy="0"/>
          <a:chOff x="0" y="0"/>
          <a:chExt cx="0" cy="0"/>
        </a:xfrm>
      </p:grpSpPr>
      <p:sp>
        <p:nvSpPr>
          <p:cNvPr id="18" name="Google Shape;18;p26"/>
          <p:cNvSpPr/>
          <p:nvPr>
            <p:ph idx="2" type="pic"/>
          </p:nvPr>
        </p:nvSpPr>
        <p:spPr>
          <a:xfrm>
            <a:off x="1319669" y="2525150"/>
            <a:ext cx="2116082" cy="2117188"/>
          </a:xfrm>
          <a:prstGeom prst="rect">
            <a:avLst/>
          </a:prstGeom>
          <a:noFill/>
          <a:ln>
            <a:noFill/>
          </a:ln>
        </p:spPr>
      </p:sp>
      <p:sp>
        <p:nvSpPr>
          <p:cNvPr id="19" name="Google Shape;19;p26"/>
          <p:cNvSpPr/>
          <p:nvPr>
            <p:ph idx="3" type="pic"/>
          </p:nvPr>
        </p:nvSpPr>
        <p:spPr>
          <a:xfrm>
            <a:off x="3788433" y="2525150"/>
            <a:ext cx="2116082" cy="2117188"/>
          </a:xfrm>
          <a:prstGeom prst="rect">
            <a:avLst/>
          </a:prstGeom>
          <a:noFill/>
          <a:ln>
            <a:noFill/>
          </a:ln>
        </p:spPr>
      </p:sp>
      <p:sp>
        <p:nvSpPr>
          <p:cNvPr id="20" name="Google Shape;20;p26"/>
          <p:cNvSpPr/>
          <p:nvPr>
            <p:ph idx="4" type="pic"/>
          </p:nvPr>
        </p:nvSpPr>
        <p:spPr>
          <a:xfrm>
            <a:off x="6257197" y="2525150"/>
            <a:ext cx="2116082" cy="2117188"/>
          </a:xfrm>
          <a:prstGeom prst="rect">
            <a:avLst/>
          </a:prstGeom>
          <a:noFill/>
          <a:ln>
            <a:noFill/>
          </a:ln>
        </p:spPr>
      </p:sp>
      <p:sp>
        <p:nvSpPr>
          <p:cNvPr id="21" name="Google Shape;21;p2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2" name="Shape 2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3" name="Shape 23"/>
        <p:cNvGrpSpPr/>
        <p:nvPr/>
      </p:nvGrpSpPr>
      <p:grpSpPr>
        <a:xfrm>
          <a:off x="0" y="0"/>
          <a:ext cx="0" cy="0"/>
          <a:chOff x="0" y="0"/>
          <a:chExt cx="0" cy="0"/>
        </a:xfrm>
      </p:grpSpPr>
      <p:sp>
        <p:nvSpPr>
          <p:cNvPr id="24" name="Google Shape;24;p28"/>
          <p:cNvSpPr/>
          <p:nvPr>
            <p:ph idx="2" type="pic"/>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p:txBody>
      </p:sp>
      <p:sp>
        <p:nvSpPr>
          <p:cNvPr id="7" name="Google Shape;7;p22"/>
          <p:cNvSpPr txBox="1"/>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p:txBody>
      </p:sp>
      <p:sp>
        <p:nvSpPr>
          <p:cNvPr id="8" name="Google Shape;8;p22"/>
          <p:cNvSpPr txBox="1"/>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p:txBody>
      </p:sp>
      <p:sp>
        <p:nvSpPr>
          <p:cNvPr id="9" name="Google Shape;9;p22"/>
          <p:cNvSpPr txBox="1"/>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p:txBody>
      </p:sp>
      <p:sp>
        <p:nvSpPr>
          <p:cNvPr id="10" name="Google Shape;10;p22"/>
          <p:cNvSpPr txBox="1"/>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PjcrH2X5oC4" TargetMode="External"/><Relationship Id="rId6"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XigkVs_sEPo" TargetMode="External"/><Relationship Id="rId6"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AejpN9dcbzY" TargetMode="External"/><Relationship Id="rId6"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MDfce4FsiT4" TargetMode="External"/><Relationship Id="rId6"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g8IOjgXlbYI" TargetMode="External"/><Relationship Id="rId6"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X_Ta0bTvbi0" TargetMode="External"/><Relationship Id="rId6"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i492b7QGlqU" TargetMode="External"/><Relationship Id="rId6"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yAjrNPk-JNA" TargetMode="External"/><Relationship Id="rId6"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erPwABFbdz8" TargetMode="External"/><Relationship Id="rId6"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X0_R7slBiNE" TargetMode="External"/><Relationship Id="rId6"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w4MQFBEXEMc" TargetMode="External"/><Relationship Id="rId6"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s://www.emerald.com/insight/content/doi/10.1108/JWAM-10-2020-0044/full/pdf" TargetMode="External"/><Relationship Id="rId6"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hyperlink" Target="https://intapi.sciendo.com/pdf/10.1515/bsaft-2017-0003" TargetMode="External"/><Relationship Id="rId5" Type="http://schemas.openxmlformats.org/officeDocument/2006/relationships/image" Target="../media/image4.pn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hyperlink" Target="https://link.springer.com/content/pdf/10.1007/s11423-022-10084-1.pdf" TargetMode="External"/><Relationship Id="rId6"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hyperlink" Target="https://link.springer.com/content/pdf/10.1007/s11042-020-09523-z.pdf" TargetMode="External"/><Relationship Id="rId5" Type="http://schemas.openxmlformats.org/officeDocument/2006/relationships/image" Target="../media/image38.png"/><Relationship Id="rId6"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hyperlink" Target="https://journals.plos.org/plosone/article/file?id=10.1371/journal.pone.0213178&amp;type=printable" TargetMode="External"/><Relationship Id="rId5" Type="http://schemas.openxmlformats.org/officeDocument/2006/relationships/image" Target="../media/image25.png"/><Relationship Id="rId6"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1.png"/><Relationship Id="rId5"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7.jpg"/><Relationship Id="rId4" Type="http://schemas.openxmlformats.org/officeDocument/2006/relationships/image" Target="../media/image1.png"/><Relationship Id="rId5"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32.jpg"/><Relationship Id="rId11" Type="http://schemas.openxmlformats.org/officeDocument/2006/relationships/image" Target="../media/image31.png"/><Relationship Id="rId10" Type="http://schemas.openxmlformats.org/officeDocument/2006/relationships/image" Target="../media/image36.jpg"/><Relationship Id="rId12" Type="http://schemas.openxmlformats.org/officeDocument/2006/relationships/image" Target="../media/image4.png"/><Relationship Id="rId9" Type="http://schemas.openxmlformats.org/officeDocument/2006/relationships/image" Target="../media/image30.png"/><Relationship Id="rId5" Type="http://schemas.openxmlformats.org/officeDocument/2006/relationships/image" Target="../media/image34.jpg"/><Relationship Id="rId6" Type="http://schemas.openxmlformats.org/officeDocument/2006/relationships/image" Target="../media/image29.png"/><Relationship Id="rId7" Type="http://schemas.openxmlformats.org/officeDocument/2006/relationships/image" Target="../media/image35.png"/><Relationship Id="rId8"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jg8sYvUMohQ" TargetMode="External"/><Relationship Id="rId6"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QIneSsndae8" TargetMode="External"/><Relationship Id="rId6"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nX7Mt6rccls" TargetMode="External"/><Relationship Id="rId6"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amLh5uGfiks" TargetMode="External"/><Relationship Id="rId6"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c-n_Tc_n-tk" TargetMode="External"/><Relationship Id="rId6"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www.youtube.com/watch?v=atnrcuAAz8Q" TargetMode="External"/><Relationship Id="rId6"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id="29" name="Google Shape;29;p1" descr="A picture containing logo&#10;&#10;Description automatically generated"/>
          <p:cNvPicPr preferRelativeResize="0"/>
          <p:nvPr>
            <p:ph type="pic" idx="2"/>
          </p:nvPr>
        </p:nvPicPr>
        <p:blipFill rotWithShape="1">
          <a:blip r:embed="rId3">
            <a:alphaModFix/>
          </a:blip>
          <a:srcRect l="0" t="10216" r="0" b="10216"/>
          <a:stretch/>
        </p:blipFill>
        <p:spPr>
          <a:xfrm>
            <a:off x="0" y="61291"/>
            <a:ext cx="12192000" cy="6858000"/>
          </a:xfrm>
          <a:prstGeom prst="rect">
            <a:avLst/>
          </a:prstGeom>
          <a:noFill/>
          <a:ln>
            <a:noFill/>
          </a:ln>
        </p:spPr>
      </p:pic>
      <p:sp>
        <p:nvSpPr>
          <p:cNvPr id="30" name="Google Shape;30;p1"/>
          <p:cNvSpPr/>
          <p:nvPr/>
        </p:nvSpPr>
        <p:spPr>
          <a:xfrm>
            <a:off x="0" y="817419"/>
            <a:ext cx="5529943" cy="1457696"/>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1" name="Google Shape;31;p1"/>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Szkolenie w zakresie rozwoju zawodowego dla nauczycieli pracujących z dorosłymi</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r>
              <a:t/>
            </a:r>
            <a:endParaRPr sz="2400" b="1" i="0" u="none" strike="noStrike" cap="none">
              <a:solidFill>
                <a:schemeClr val="dk1"/>
              </a:solidFill>
              <a:latin typeface="Philosopher"/>
              <a:ea typeface="Philosopher"/>
              <a:cs typeface="Philosopher"/>
              <a:sym typeface="Philosopher"/>
            </a:endParaRPr>
          </a:p>
        </p:txBody>
      </p:sp>
      <p:pic>
        <p:nvPicPr>
          <p:cNvPr id="32" name="Google Shape;32;p1"/>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33" name="Google Shape;33;p1"/>
          <p:cNvSpPr/>
          <p:nvPr/>
        </p:nvSpPr>
        <p:spPr>
          <a:xfrm>
            <a:off x="1" y="2484337"/>
            <a:ext cx="4332514" cy="1889327"/>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4" name="Google Shape;34;p1"/>
          <p:cNvSpPr txBox="1"/>
          <p:nvPr/>
        </p:nvSpPr>
        <p:spPr>
          <a:xfrm>
            <a:off x="348447" y="2581635"/>
            <a:ext cx="38535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400" b="1" i="0" u="none" strike="noStrike" cap="none">
                <a:solidFill>
                  <a:schemeClr val="dk1"/>
                </a:solidFill>
                <a:latin typeface="Philosopher"/>
                <a:ea typeface="Philosopher"/>
                <a:cs typeface="Philosopher"/>
                <a:sym typeface="Philosopher"/>
              </a:rPr>
              <a:t>Moduł </a:t>
            </a:r>
            <a:r>
              <a:rPr lang="en-GB" sz="2400" b="1">
                <a:solidFill>
                  <a:schemeClr val="dk1"/>
                </a:solidFill>
                <a:latin typeface="Philosopher"/>
                <a:ea typeface="Philosopher"/>
                <a:cs typeface="Philosopher"/>
                <a:sym typeface="Philosopher"/>
              </a:rPr>
              <a:t>1</a:t>
            </a:r>
            <a:r>
              <a:rPr lang="en-GB" sz="2400" b="1" i="0" u="none" strike="noStrike" cap="none">
                <a:solidFill>
                  <a:schemeClr val="dk1"/>
                </a:solidFill>
                <a:latin typeface="Philosopher"/>
                <a:ea typeface="Philosopher"/>
                <a:cs typeface="Philosopher"/>
                <a:sym typeface="Philosopher"/>
              </a:rPr>
              <a:t>:</a:t>
            </a:r>
            <a:br>
              <a:rPr lang="en-GB" sz="2400" b="1" i="0" u="none" strike="noStrike" cap="none">
                <a:solidFill>
                  <a:schemeClr val="dk1"/>
                </a:solidFill>
                <a:latin typeface="Philosopher"/>
                <a:ea typeface="Philosopher"/>
                <a:cs typeface="Philosopher"/>
                <a:sym typeface="Philosopher"/>
              </a:rPr>
            </a:br>
            <a:r>
              <a:rPr lang="en-GB" sz="2400" b="0" i="0" u="none" strike="noStrike" cap="none">
                <a:solidFill>
                  <a:schemeClr val="dk1"/>
                </a:solidFill>
                <a:latin typeface="Philosopher"/>
                <a:ea typeface="Philosopher"/>
                <a:cs typeface="Philosopher"/>
                <a:sym typeface="Philosopher"/>
              </a:rPr>
              <a:t>Wprowadzenie do teorii mikrokształcenia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t/>
            </a:r>
            <a:endParaRPr sz="1800" b="0" i="0" u="none" strike="noStrike" cap="none">
              <a:solidFill>
                <a:srgbClr val="000000"/>
              </a:solidFill>
              <a:latin typeface="Arial"/>
              <a:ea typeface="Arial"/>
              <a:cs typeface="Arial"/>
              <a:sym typeface="Arial"/>
            </a:endParaRPr>
          </a:p>
        </p:txBody>
      </p:sp>
      <p:sp>
        <p:nvSpPr>
          <p:cNvPr id="35" name="Google Shape;35;p1"/>
          <p:cNvSpPr/>
          <p:nvPr/>
        </p:nvSpPr>
        <p:spPr>
          <a:xfrm>
            <a:off x="7680960" y="5657712"/>
            <a:ext cx="4511040" cy="1301989"/>
          </a:xfrm>
          <a:prstGeom prst="rect">
            <a:avLst/>
          </a:prstGeom>
          <a:solidFill>
            <a:schemeClr val="accent1">
              <a:alpha val="6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6" name="Google Shape;36;p1"/>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Philosopher"/>
                <a:ea typeface="Philosopher"/>
                <a:cs typeface="Philosopher"/>
                <a:sym typeface="Philosopher"/>
              </a:rPr>
              <a:t>Zasoby do samodzielnej nauki</a:t>
            </a:r>
            <a:endParaRPr sz="2400" b="1"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9eac917d12_0_67"/>
          <p:cNvSpPr txBox="1"/>
          <p:nvPr/>
        </p:nvSpPr>
        <p:spPr>
          <a:xfrm>
            <a:off x="3271797" y="975625"/>
            <a:ext cx="56484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a:solidFill>
                  <a:schemeClr val="dk1"/>
                </a:solidFill>
                <a:latin typeface="Philosopher"/>
                <a:ea typeface="Philosopher"/>
                <a:cs typeface="Philosopher"/>
                <a:sym typeface="Philosopher"/>
              </a:rPr>
              <a:t>4</a:t>
            </a:r>
            <a:r>
              <a:rPr lang="en-GB" sz="2400" b="1" i="0" u="none" strike="noStrike" cap="none">
                <a:solidFill>
                  <a:schemeClr val="dk1"/>
                </a:solidFill>
                <a:latin typeface="Philosopher"/>
                <a:ea typeface="Philosopher"/>
                <a:cs typeface="Philosopher"/>
                <a:sym typeface="Philosopher"/>
              </a:rPr>
              <a:t>.  </a:t>
            </a:r>
            <a:r>
              <a:rPr lang="en-GB" sz="2400" b="1" i="0" u="none" strike="noStrike" cap="none">
                <a:solidFill>
                  <a:schemeClr val="dk1"/>
                </a:solidFill>
                <a:latin typeface="Philosopher"/>
                <a:ea typeface="Philosopher"/>
                <a:cs typeface="Philosopher"/>
                <a:sym typeface="Philosopher"/>
              </a:rPr>
              <a:t>Najlepsze </a:t>
            </a:r>
            <a:r>
              <a:rPr lang="en-GB" sz="2400" b="1">
                <a:solidFill>
                  <a:schemeClr val="dk1"/>
                </a:solidFill>
                <a:latin typeface="Philosopher"/>
                <a:ea typeface="Philosopher"/>
                <a:cs typeface="Philosopher"/>
                <a:sym typeface="Philosopher"/>
              </a:rPr>
              <a:t>praktyki w zakresie </a:t>
            </a:r>
            <a:r>
              <a:rPr lang="en-GB" sz="2400" b="1" i="0" u="none" strike="noStrike" cap="none">
                <a:solidFill>
                  <a:schemeClr val="dk1"/>
                </a:solidFill>
                <a:latin typeface="Philosopher"/>
                <a:ea typeface="Philosopher"/>
                <a:cs typeface="Philosopher"/>
                <a:sym typeface="Philosopher"/>
              </a:rPr>
              <a:t>mikronauczania</a:t>
            </a:r>
            <a:endParaRPr sz="2400" b="1" i="0" u="none" strike="noStrike" cap="none">
              <a:solidFill>
                <a:schemeClr val="dk1"/>
              </a:solidFill>
              <a:latin typeface="Philosopher"/>
              <a:ea typeface="Philosopher"/>
              <a:cs typeface="Philosopher"/>
              <a:sym typeface="Philosopher"/>
            </a:endParaRPr>
          </a:p>
        </p:txBody>
      </p:sp>
      <p:grpSp>
        <p:nvGrpSpPr>
          <p:cNvPr id="150" name="Google Shape;150;g29eac917d12_0_67"/>
          <p:cNvGrpSpPr/>
          <p:nvPr/>
        </p:nvGrpSpPr>
        <p:grpSpPr>
          <a:xfrm>
            <a:off x="5470008" y="1782417"/>
            <a:ext cx="1251984" cy="358200"/>
            <a:chOff x="5470062" y="1167647"/>
            <a:chExt cx="1251984" cy="358200"/>
          </a:xfrm>
        </p:grpSpPr>
        <p:sp>
          <p:nvSpPr>
            <p:cNvPr id="151" name="Google Shape;151;g29eac917d12_0_6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52" name="Google Shape;152;g29eac917d12_0_6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53" name="Google Shape;153;g29eac917d12_0_6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54" name="Google Shape;154;g29eac917d12_0_67"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pic>
        <p:nvPicPr>
          <p:cNvPr id="155" name="Google Shape;155;g29eac917d12_0_67"/>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56" name="Google Shape;156;g29eac917d12_0_67"/>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57" name="Google Shape;157;g29eac917d12_0_67" descr="In this webinar, we look at best practices for creating quality microlearning, and how to implement that in the Ed platform. &#10;&#10;Check out the Ed on http://www.edapp.com&#10;Log in to the LMS and start creating your own custom microlessons at https://www.admin.edapp.com&#10;Follow us on twitter at https://www.twitter.com/microlearninged&#10;Send us an email on hello@edapp.com&#10;Learn more about how Ed works on http://academy.edapp.com/&#10;&#10;----------&#10;&#10;Simpler &amp; smarter workplace learning.&#10;&#10;Ed is the learning management system (LMS) designed for today’s digital habits, delivering engaging and effective microlessons directly to your users devices, anytime, anywhere.&#10;&#10;Ed not only has one of the most modern LMS platforms ever created but also utilizes micro-learning with gamification. Content is broken up into easy digestible bite sized pieces and then reinforced with an engaging game. These features combined are perfectly suited to mobile and today’s professionals, and what’s more it’s clinically proven to have better retention too!&#10;&#10;Ed, the future of learning." title="Webinar: Microlearning best practices">
            <a:hlinkClick r:id="rId5"/>
          </p:cNvPr>
          <p:cNvPicPr preferRelativeResize="0"/>
          <p:nvPr/>
        </p:nvPicPr>
        <p:blipFill>
          <a:blip r:embed="rId6">
            <a:alphaModFix/>
          </a:blip>
          <a:stretch>
            <a:fillRect/>
          </a:stretch>
        </p:blipFill>
        <p:spPr>
          <a:xfrm>
            <a:off x="2714100" y="2340825"/>
            <a:ext cx="6763800" cy="380462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57"/>
                                        </p:tgtEl>
                                        <p:attrNameLst>
                                          <p:attrName>style.visibility</p:attrName>
                                        </p:attrNameLst>
                                      </p:cBhvr>
                                      <p:to>
                                        <p:strVal val="visible"/>
                                      </p:to>
                                    </p:set>
                                    <p:animEffect transition="in" filter="fade">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1800" b="1" i="0" u="none" strike="noStrike" cap="none">
                <a:solidFill>
                  <a:schemeClr val="dk1"/>
                </a:solidFill>
                <a:latin typeface="Philosopher"/>
                <a:ea typeface="Philosopher"/>
                <a:cs typeface="Philosopher"/>
                <a:sym typeface="Philosopher"/>
              </a:rPr>
              <a:t>1. </a:t>
            </a:r>
            <a:r>
              <a:rPr lang="en-GB" sz="2400" b="1" i="0" u="none" strike="noStrike" cap="none">
                <a:solidFill>
                  <a:srgbClr val="000000"/>
                </a:solidFill>
                <a:latin typeface="Philosopher"/>
                <a:ea typeface="Philosopher"/>
                <a:cs typeface="Philosopher"/>
                <a:sym typeface="Philosopher"/>
              </a:rPr>
              <a:t>Andragogika a pedagogika</a:t>
            </a:r>
            <a:endParaRPr sz="1800" b="1" i="0" u="none" strike="noStrike" cap="none">
              <a:solidFill>
                <a:schemeClr val="dk1"/>
              </a:solidFill>
              <a:latin typeface="Philosopher"/>
              <a:ea typeface="Philosopher"/>
              <a:cs typeface="Philosopher"/>
              <a:sym typeface="Philosopher"/>
            </a:endParaRPr>
          </a:p>
        </p:txBody>
      </p:sp>
      <p:grpSp>
        <p:nvGrpSpPr>
          <p:cNvPr id="163" name="Google Shape;163;p7"/>
          <p:cNvGrpSpPr/>
          <p:nvPr/>
        </p:nvGrpSpPr>
        <p:grpSpPr>
          <a:xfrm>
            <a:off x="5470008" y="1782417"/>
            <a:ext cx="1251984" cy="358200"/>
            <a:chOff x="5470062" y="1167647"/>
            <a:chExt cx="1251984" cy="358200"/>
          </a:xfrm>
        </p:grpSpPr>
        <p:sp>
          <p:nvSpPr>
            <p:cNvPr id="164" name="Google Shape;164;p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65" name="Google Shape;165;p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67" name="Google Shape;167;p7"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168" name="Google Shape;168;p7"/>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69" name="Google Shape;169;p7"/>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Teoria uczenia się dorosłych</a:t>
            </a:r>
            <a:endParaRPr sz="1400" b="0" i="0" u="none" strike="noStrike" cap="none">
              <a:solidFill>
                <a:srgbClr val="000000"/>
              </a:solidFill>
              <a:latin typeface="Arial"/>
              <a:ea typeface="Arial"/>
              <a:cs typeface="Arial"/>
              <a:sym typeface="Arial"/>
            </a:endParaRPr>
          </a:p>
        </p:txBody>
      </p:sp>
      <p:pic>
        <p:nvPicPr>
          <p:cNvPr id="170" name="Google Shape;170;p7" descr="Andragogy vs Pedagogy - A brief explanation of the practice of adult and child learning approach." title="Pedagogy VS Andragogy (with simple examples)">
            <a:hlinkClick r:id="rId5"/>
          </p:cNvPr>
          <p:cNvPicPr preferRelativeResize="0"/>
          <p:nvPr/>
        </p:nvPicPr>
        <p:blipFill>
          <a:blip r:embed="rId6">
            <a:alphaModFix/>
          </a:blip>
          <a:stretch>
            <a:fillRect/>
          </a:stretch>
        </p:blipFill>
        <p:spPr>
          <a:xfrm>
            <a:off x="2789300" y="2382050"/>
            <a:ext cx="6613404" cy="3720050"/>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70"/>
                                        </p:tgtEl>
                                        <p:attrNameLst>
                                          <p:attrName>style.visibility</p:attrName>
                                        </p:attrNameLst>
                                      </p:cBhvr>
                                      <p:to>
                                        <p:strVal val="visible"/>
                                      </p:to>
                                    </p:set>
                                    <p:animEffect transition="in" filter="fade">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Zastosowanie zasad uczenia się dorosłych w mikroedukacji</a:t>
            </a:r>
            <a:endParaRPr sz="2000" b="1" i="0" u="none" strike="noStrike" cap="none">
              <a:solidFill>
                <a:schemeClr val="dk1"/>
              </a:solidFill>
              <a:latin typeface="Philosopher"/>
              <a:ea typeface="Philosopher"/>
              <a:cs typeface="Philosopher"/>
              <a:sym typeface="Philosopher"/>
            </a:endParaRPr>
          </a:p>
        </p:txBody>
      </p:sp>
      <p:grpSp>
        <p:nvGrpSpPr>
          <p:cNvPr id="176" name="Google Shape;176;p8"/>
          <p:cNvGrpSpPr/>
          <p:nvPr/>
        </p:nvGrpSpPr>
        <p:grpSpPr>
          <a:xfrm>
            <a:off x="5470008" y="1782417"/>
            <a:ext cx="1251984" cy="358200"/>
            <a:chOff x="5470062" y="1167647"/>
            <a:chExt cx="1251984" cy="358200"/>
          </a:xfrm>
        </p:grpSpPr>
        <p:sp>
          <p:nvSpPr>
            <p:cNvPr id="177" name="Google Shape;177;p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78" name="Google Shape;178;p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79" name="Google Shape;179;p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80" name="Google Shape;180;p8"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181" name="Google Shape;181;p8"/>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82" name="Google Shape;182;p8"/>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Teoria uczenia się dorosłych</a:t>
            </a:r>
            <a:endParaRPr sz="1400" b="0" i="0" u="none" strike="noStrike" cap="none">
              <a:solidFill>
                <a:srgbClr val="000000"/>
              </a:solidFill>
              <a:latin typeface="Arial"/>
              <a:ea typeface="Arial"/>
              <a:cs typeface="Arial"/>
              <a:sym typeface="Arial"/>
            </a:endParaRPr>
          </a:p>
        </p:txBody>
      </p:sp>
      <p:pic>
        <p:nvPicPr>
          <p:cNvPr id="183" name="Google Shape;183;p8" descr="Animated in After Effects" title="Adult Learning Microlearning Animation">
            <a:hlinkClick r:id="rId5"/>
          </p:cNvPr>
          <p:cNvPicPr preferRelativeResize="0"/>
          <p:nvPr/>
        </p:nvPicPr>
        <p:blipFill>
          <a:blip r:embed="rId6">
            <a:alphaModFix/>
          </a:blip>
          <a:stretch>
            <a:fillRect/>
          </a:stretch>
        </p:blipFill>
        <p:spPr>
          <a:xfrm>
            <a:off x="2610188" y="2502350"/>
            <a:ext cx="6721575" cy="37808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83"/>
                                        </p:tgtEl>
                                        <p:attrNameLst>
                                          <p:attrName>style.visibility</p:attrName>
                                        </p:attrNameLst>
                                      </p:cBhvr>
                                      <p:to>
                                        <p:strVal val="visible"/>
                                      </p:to>
                                    </p:set>
                                    <p:animEffect transition="in" filter="fade">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9eac917d12_0_40"/>
          <p:cNvSpPr txBox="1"/>
          <p:nvPr/>
        </p:nvSpPr>
        <p:spPr>
          <a:xfrm>
            <a:off x="3166950" y="704613"/>
            <a:ext cx="5858100" cy="10059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a:t>
            </a:r>
            <a:r>
              <a:rPr lang="en-GB" sz="2300" b="1">
                <a:solidFill>
                  <a:srgbClr val="0F0F0F"/>
                </a:solidFill>
                <a:highlight>
                  <a:srgbClr val="FFFFFF"/>
                </a:highlight>
                <a:latin typeface="Philosopher"/>
                <a:ea typeface="Philosopher"/>
                <a:cs typeface="Philosopher"/>
                <a:sym typeface="Philosopher"/>
              </a:rPr>
              <a:t>Wykorzystanie zasad uczenia się dorosłych do tworzenia skutecznych szkoleń</a:t>
            </a:r>
            <a:endParaRPr sz="2000" b="1">
              <a:solidFill>
                <a:schemeClr val="dk1"/>
              </a:solidFill>
              <a:latin typeface="Philosopher"/>
              <a:ea typeface="Philosopher"/>
              <a:cs typeface="Philosopher"/>
              <a:sym typeface="Philosopher"/>
            </a:endParaRPr>
          </a:p>
        </p:txBody>
      </p:sp>
      <p:grpSp>
        <p:nvGrpSpPr>
          <p:cNvPr id="189" name="Google Shape;189;g29eac917d12_0_40"/>
          <p:cNvGrpSpPr/>
          <p:nvPr/>
        </p:nvGrpSpPr>
        <p:grpSpPr>
          <a:xfrm>
            <a:off x="5470008" y="1782417"/>
            <a:ext cx="1251984" cy="358200"/>
            <a:chOff x="5470062" y="1167647"/>
            <a:chExt cx="1251984" cy="358200"/>
          </a:xfrm>
        </p:grpSpPr>
        <p:sp>
          <p:nvSpPr>
            <p:cNvPr id="190" name="Google Shape;190;g29eac917d12_0_4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91" name="Google Shape;191;g29eac917d12_0_4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92" name="Google Shape;192;g29eac917d12_0_4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93" name="Google Shape;193;g29eac917d12_0_40"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pic>
        <p:nvPicPr>
          <p:cNvPr id="194" name="Google Shape;194;g29eac917d12_0_40"/>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95" name="Google Shape;195;g29eac917d12_0_40"/>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 Teoria uczenia się dorosłych</a:t>
            </a:r>
            <a:endParaRPr sz="1400" b="0" i="0" u="none" strike="noStrike" cap="none">
              <a:solidFill>
                <a:srgbClr val="000000"/>
              </a:solidFill>
              <a:latin typeface="Arial"/>
              <a:ea typeface="Arial"/>
              <a:cs typeface="Arial"/>
              <a:sym typeface="Arial"/>
            </a:endParaRPr>
          </a:p>
        </p:txBody>
      </p:sp>
      <p:pic>
        <p:nvPicPr>
          <p:cNvPr id="196" name="Google Shape;196;g29eac917d12_0_40" descr="Adult learners have specific needs and interests that greatly influence how they view and benefit from training efforts. Addressing these needs and interests can create more effective and engaging training. Dr. Black will cover foundational principles of adult learning theory and demonstrate how they can be incorporated into curricula. Dr. Black will draw from evidence-based education research on adult learning as well as his own extensive experience to present ideas you can use right away to enhance your own instruction and training programs." title="Using Adult Learning Principles to Create Effective Training">
            <a:hlinkClick r:id="rId5"/>
          </p:cNvPr>
          <p:cNvPicPr preferRelativeResize="0"/>
          <p:nvPr/>
        </p:nvPicPr>
        <p:blipFill>
          <a:blip r:embed="rId6">
            <a:alphaModFix/>
          </a:blip>
          <a:stretch>
            <a:fillRect/>
          </a:stretch>
        </p:blipFill>
        <p:spPr>
          <a:xfrm>
            <a:off x="3008700" y="2433849"/>
            <a:ext cx="6174600" cy="3473201"/>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96"/>
                                        </p:tgtEl>
                                        <p:attrNameLst>
                                          <p:attrName>style.visibility</p:attrName>
                                        </p:attrNameLst>
                                      </p:cBhvr>
                                      <p:to>
                                        <p:strVal val="visible"/>
                                      </p:to>
                                    </p:set>
                                    <p:animEffect transition="in" filter="fade">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9"/>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Opowiadanie historii w mikroedukacji</a:t>
            </a:r>
            <a:endParaRPr sz="2000" b="1" i="0" u="none" strike="noStrike" cap="none">
              <a:solidFill>
                <a:schemeClr val="dk1"/>
              </a:solidFill>
              <a:latin typeface="Philosopher"/>
              <a:ea typeface="Philosopher"/>
              <a:cs typeface="Philosopher"/>
              <a:sym typeface="Philosopher"/>
            </a:endParaRPr>
          </a:p>
        </p:txBody>
      </p:sp>
      <p:grpSp>
        <p:nvGrpSpPr>
          <p:cNvPr id="202" name="Google Shape;202;p9"/>
          <p:cNvGrpSpPr/>
          <p:nvPr/>
        </p:nvGrpSpPr>
        <p:grpSpPr>
          <a:xfrm>
            <a:off x="5470008" y="1782417"/>
            <a:ext cx="1251984" cy="358200"/>
            <a:chOff x="5470062" y="1167647"/>
            <a:chExt cx="1251984" cy="358200"/>
          </a:xfrm>
        </p:grpSpPr>
        <p:sp>
          <p:nvSpPr>
            <p:cNvPr id="203" name="Google Shape;203;p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04" name="Google Shape;204;p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05" name="Google Shape;205;p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06" name="Google Shape;206;p9"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207" name="Google Shape;207;p9"/>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08" name="Google Shape;208;p9"/>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09" name="Google Shape;209;p9" descr="1080 HD" title="Microlearning - Storytelling - Innovations">
            <a:hlinkClick r:id="rId5"/>
          </p:cNvPr>
          <p:cNvPicPr preferRelativeResize="0"/>
          <p:nvPr/>
        </p:nvPicPr>
        <p:blipFill>
          <a:blip r:embed="rId6">
            <a:alphaModFix/>
          </a:blip>
          <a:stretch>
            <a:fillRect/>
          </a:stretch>
        </p:blipFill>
        <p:spPr>
          <a:xfrm>
            <a:off x="2849050" y="2393609"/>
            <a:ext cx="6493900" cy="3652819"/>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09"/>
                                        </p:tgtEl>
                                        <p:attrNameLst>
                                          <p:attrName>style.visibility</p:attrName>
                                        </p:attrNameLst>
                                      </p:cBhvr>
                                      <p:to>
                                        <p:strVal val="visible"/>
                                      </p:to>
                                    </p:set>
                                    <p:animEffect transition="in" filter="fade">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0"/>
          <p:cNvSpPr txBox="1"/>
          <p:nvPr/>
        </p:nvSpPr>
        <p:spPr>
          <a:xfrm>
            <a:off x="3558976" y="955855"/>
            <a:ext cx="4823991"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2. Grywalizacja w mikroedukacji</a:t>
            </a:r>
            <a:endParaRPr sz="2000" b="1" i="0" u="none" strike="noStrike" cap="none">
              <a:solidFill>
                <a:schemeClr val="dk1"/>
              </a:solidFill>
              <a:latin typeface="Philosopher"/>
              <a:ea typeface="Philosopher"/>
              <a:cs typeface="Philosopher"/>
              <a:sym typeface="Philosopher"/>
            </a:endParaRPr>
          </a:p>
        </p:txBody>
      </p:sp>
      <p:grpSp>
        <p:nvGrpSpPr>
          <p:cNvPr id="215" name="Google Shape;215;p10"/>
          <p:cNvGrpSpPr/>
          <p:nvPr/>
        </p:nvGrpSpPr>
        <p:grpSpPr>
          <a:xfrm>
            <a:off x="5470008" y="1782417"/>
            <a:ext cx="1251984" cy="358200"/>
            <a:chOff x="5470062" y="1167647"/>
            <a:chExt cx="1251984" cy="358200"/>
          </a:xfrm>
        </p:grpSpPr>
        <p:sp>
          <p:nvSpPr>
            <p:cNvPr id="216" name="Google Shape;216;p1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17" name="Google Shape;217;p1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19" name="Google Shape;219;p10"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220" name="Google Shape;220;p10"/>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21" name="Google Shape;221;p10"/>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22" name="Google Shape;222;p10" descr="Learning is never a chore with ‘gamification’ at play! ‘Knowing’ gamification and ‘applying’ these principles are two different concepts. &#10;&#10;Gnowbe’s Founder and CEO So-Young Kang introduces 5 key principles of ‘gamified learning’ to help boost learner engagement and ultimately deepen understanding of content. &#10;&#10;Gnowbe is a pioneering microlearning solution designed to help the modern workforce learn better and faster. Based on the science of adult learning, gamification, and behavior design, Gnowbe’s bite-sized content drives 'on-the-job application' for greater performance.&#10;&#10;Want to incorporate mobile microlearning into your organization's learning strategy? Find out more: https://www.gnowbe.com/&#10;&#10;#Gnowbe #elearning #microlearning #edtech #hrtech #learningtech #adultlearning #education #mobilelearning" title="Principles of Gamified Learning">
            <a:hlinkClick r:id="rId5"/>
          </p:cNvPr>
          <p:cNvPicPr preferRelativeResize="0"/>
          <p:nvPr/>
        </p:nvPicPr>
        <p:blipFill>
          <a:blip r:embed="rId6">
            <a:alphaModFix/>
          </a:blip>
          <a:stretch>
            <a:fillRect/>
          </a:stretch>
        </p:blipFill>
        <p:spPr>
          <a:xfrm>
            <a:off x="2545875" y="2429998"/>
            <a:ext cx="6850178" cy="385322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22"/>
                                        </p:tgtEl>
                                        <p:attrNameLst>
                                          <p:attrName>style.visibility</p:attrName>
                                        </p:attrNameLst>
                                      </p:cBhvr>
                                      <p:to>
                                        <p:strVal val="visible"/>
                                      </p:to>
                                    </p:set>
                                    <p:animEffect transition="in" filter="fade">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1"/>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Jak tworzyć angażujące kursy Compliance z wykorzystaniem grywalizacji i mikroedukacji?</a:t>
            </a:r>
            <a:endParaRPr sz="2000" b="1" i="0" u="none" strike="noStrike" cap="none">
              <a:solidFill>
                <a:schemeClr val="dk1"/>
              </a:solidFill>
              <a:latin typeface="Philosopher"/>
              <a:ea typeface="Philosopher"/>
              <a:cs typeface="Philosopher"/>
              <a:sym typeface="Philosopher"/>
            </a:endParaRPr>
          </a:p>
        </p:txBody>
      </p:sp>
      <p:grpSp>
        <p:nvGrpSpPr>
          <p:cNvPr id="228" name="Google Shape;228;p11"/>
          <p:cNvGrpSpPr/>
          <p:nvPr/>
        </p:nvGrpSpPr>
        <p:grpSpPr>
          <a:xfrm>
            <a:off x="5470008" y="1782417"/>
            <a:ext cx="1251984" cy="358200"/>
            <a:chOff x="5470062" y="1167647"/>
            <a:chExt cx="1251984" cy="358200"/>
          </a:xfrm>
        </p:grpSpPr>
        <p:sp>
          <p:nvSpPr>
            <p:cNvPr id="229" name="Google Shape;229;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30" name="Google Shape;230;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31" name="Google Shape;231;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32" name="Google Shape;232;p11"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233" name="Google Shape;233;p11"/>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34" name="Google Shape;234;p11"/>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35" name="Google Shape;235;p11" descr="Here EI Design shows you 3 ways in which you can create engaging Compliance courses using techniques like Gamification and Microlearning. &#10;&#10;Compliance courses can often tend to be boring and mundane. Enhance the impact of your training now using EI Design’s strategies and solutions.&#10;&#10;About EI Design &#10;EI Design brings in 17 years of expertise servicing customers across 20+ countries catering to their varied eLearning needs. We have delivered more than 10,000+ hours of eLearning development content (of which over 2000+ hours are for Mobile Learning). We also have a strong expertise in localizing content in 31 global languages. Please visit - https://www.eidesign.net/ to know more.&#10;&#10;Please do subscribe for more related videos https://www.youtube.com/channel/UCcJlErCWN0IuiZPkeb7MqTQ?sub_confirmation=1&#10;&#10;Lets connect socially on&#10;LinkedIn ➡https://www.linkedin.com/in/ei-design-1a1867111&#10;Facebook➡ https://www.facebook.com/EIDesign.net/&#10;Twitter ➡ https://twitter.com/EIDesignLearn&#10;Pinterest ➡https://in.pinterest.com/EIDesign01/" title="3 Examples - How to create Engaging Compliance courses using Gamification and Microlearning">
            <a:hlinkClick r:id="rId5"/>
          </p:cNvPr>
          <p:cNvPicPr preferRelativeResize="0"/>
          <p:nvPr/>
        </p:nvPicPr>
        <p:blipFill>
          <a:blip r:embed="rId6">
            <a:alphaModFix/>
          </a:blip>
          <a:stretch>
            <a:fillRect/>
          </a:stretch>
        </p:blipFill>
        <p:spPr>
          <a:xfrm>
            <a:off x="3234875" y="2663725"/>
            <a:ext cx="5722250" cy="3218750"/>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35"/>
                                        </p:tgtEl>
                                        <p:attrNameLst>
                                          <p:attrName>style.visibility</p:attrName>
                                        </p:attrNameLst>
                                      </p:cBhvr>
                                      <p:to>
                                        <p:strVal val="visible"/>
                                      </p:to>
                                    </p:set>
                                    <p:animEffect transition="in" filter="fade">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9eac917d12_0_19"/>
          <p:cNvSpPr txBox="1"/>
          <p:nvPr/>
        </p:nvSpPr>
        <p:spPr>
          <a:xfrm>
            <a:off x="2597701" y="987189"/>
            <a:ext cx="6996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3. Jak stworzyć angażującą zgodność online</a:t>
            </a:r>
            <a:endParaRPr sz="2000" b="1" i="0" u="none" strike="noStrike" cap="none">
              <a:solidFill>
                <a:schemeClr val="dk1"/>
              </a:solidFill>
              <a:latin typeface="Philosopher"/>
              <a:ea typeface="Philosopher"/>
              <a:cs typeface="Philosopher"/>
              <a:sym typeface="Philosopher"/>
            </a:endParaRPr>
          </a:p>
        </p:txBody>
      </p:sp>
      <p:grpSp>
        <p:nvGrpSpPr>
          <p:cNvPr id="241" name="Google Shape;241;g29eac917d12_0_19"/>
          <p:cNvGrpSpPr/>
          <p:nvPr/>
        </p:nvGrpSpPr>
        <p:grpSpPr>
          <a:xfrm>
            <a:off x="5470020" y="1862892"/>
            <a:ext cx="1251984" cy="358200"/>
            <a:chOff x="5470062" y="1167647"/>
            <a:chExt cx="1251984" cy="358200"/>
          </a:xfrm>
        </p:grpSpPr>
        <p:sp>
          <p:nvSpPr>
            <p:cNvPr id="242" name="Google Shape;242;g29eac917d12_0_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43" name="Google Shape;243;g29eac917d12_0_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44" name="Google Shape;244;g29eac917d12_0_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45" name="Google Shape;245;g29eac917d12_0_19"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pic>
        <p:nvPicPr>
          <p:cNvPr id="246" name="Google Shape;246;g29eac917d12_0_19"/>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47" name="Google Shape;247;g29eac917d12_0_19"/>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48" name="Google Shape;248;g29eac917d12_0_19" descr="Try Easygenerator for free: https://bit.ly/3PTYLzG&#10;Learn more about compliance training: https://www.easygenerator.com/en/blog/compliance/&#10;&#10;----------&#10;&#10;Join Kasper Spiro, Chief Learning Strategist at Easygenerator, for a free webinar on how to make online compliance training more engaging and fun. In this webinar, Kasper will discuss the main issues around compliance training – lack of resources, lack of employee engagement, and repetitive content – and explain how to overcome them to create meaningful and effective compliance training for your employees.&#10;&#10;----------&#10;&#10;00:00 – Introduction&#10;01:05 – The issues of compliance training&#10;02:10 – Using course templates to develop compliance training&#10;04:38 – Using Employee-generated Learning to create compliance training more efficiently&#10;8:10 – How to embed multimedia in your corporate training&#10;9:54 – How to use different question types in your corporate training&#10;11:49 – How to use storytelling and humor in your corporate training&#10;13:46 – What is spaced learning and how can it help you beat the forgetting curve?&#10;17:25 – Easygenerator Course Afterword&#10;23:00 – How to make your online compliance training mobile-friendly&#10;25:30 – Compliance training best practices: additional resources&#10;27:30 – Creating a compliance training pre-assessment with Easygenerator&#10;36:42 – Tracking compliance training results and exporting certificates in Easygenerator&#10;38:50 – Key lessons learned&#10;42:10 – Q&amp;A&#10;&#10;----------&#10;&#10;Easygenerator is an award-winning e-learning authoring solution that simplifies and accelerates your organization’s learning development. Our software is trusted by over 50,000 users in more than 150 countries. &#10;&#10;Easygenerator Blog: https://www.easygenerator.com/en/blog/&#10;Easygenerator LinkedIn: https://www.linkedin.com/company/1465209/&#10;Easygenerator Facebook: https://www.facebook.com/easygenerator/&#10;Easygenerator Twitter: https://twitter.com/easygenerator&#10;&#10;#onlinecompliancetraining #createcompliancetraining #compliancetraining" title="How to create an engaging online compliance training program | FREE WEBINAR">
            <a:hlinkClick r:id="rId5"/>
          </p:cNvPr>
          <p:cNvPicPr preferRelativeResize="0"/>
          <p:nvPr/>
        </p:nvPicPr>
        <p:blipFill>
          <a:blip r:embed="rId6">
            <a:alphaModFix/>
          </a:blip>
          <a:stretch>
            <a:fillRect/>
          </a:stretch>
        </p:blipFill>
        <p:spPr>
          <a:xfrm>
            <a:off x="3185063" y="2414001"/>
            <a:ext cx="5821875" cy="3274800"/>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48"/>
                                        </p:tgtEl>
                                        <p:attrNameLst>
                                          <p:attrName>style.visibility</p:attrName>
                                        </p:attrNameLst>
                                      </p:cBhvr>
                                      <p:to>
                                        <p:strVal val="visible"/>
                                      </p:to>
                                    </p:set>
                                    <p:animEffect transition="in" filter="fade">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2"/>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4. Mikrolearning: Ważne narzędzie w strategii treści edukacyjnych</a:t>
            </a:r>
            <a:endParaRPr sz="2000" b="1" i="0" u="none" strike="noStrike" cap="none">
              <a:solidFill>
                <a:schemeClr val="dk1"/>
              </a:solidFill>
              <a:latin typeface="Philosopher"/>
              <a:ea typeface="Philosopher"/>
              <a:cs typeface="Philosopher"/>
              <a:sym typeface="Philosopher"/>
            </a:endParaRPr>
          </a:p>
        </p:txBody>
      </p:sp>
      <p:grpSp>
        <p:nvGrpSpPr>
          <p:cNvPr id="254" name="Google Shape;254;p12"/>
          <p:cNvGrpSpPr/>
          <p:nvPr/>
        </p:nvGrpSpPr>
        <p:grpSpPr>
          <a:xfrm>
            <a:off x="5470008" y="1782417"/>
            <a:ext cx="1251984" cy="358200"/>
            <a:chOff x="5470062" y="1167647"/>
            <a:chExt cx="1251984" cy="358200"/>
          </a:xfrm>
        </p:grpSpPr>
        <p:sp>
          <p:nvSpPr>
            <p:cNvPr id="255" name="Google Shape;255;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56" name="Google Shape;256;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57" name="Google Shape;257;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58" name="Google Shape;258;p12"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259" name="Google Shape;259;p12"/>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60" name="Google Shape;260;p12"/>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III. Projektowanie skutecznych modułów mikrolearningowych</a:t>
            </a:r>
            <a:endParaRPr sz="1400" b="0" i="0" u="none" strike="noStrike" cap="none">
              <a:solidFill>
                <a:srgbClr val="000000"/>
              </a:solidFill>
              <a:latin typeface="Arial"/>
              <a:ea typeface="Arial"/>
              <a:cs typeface="Arial"/>
              <a:sym typeface="Arial"/>
            </a:endParaRPr>
          </a:p>
        </p:txBody>
      </p:sp>
      <p:pic>
        <p:nvPicPr>
          <p:cNvPr id="261" name="Google Shape;261;p12" descr="Looking to reshape your learning content strategy but unsure where to start? &#10;&#10;One of the most powerful tactics to drive engagement is microlearning. In this webinar, on March 12th, we showcased how to leverage bite-sized content at the heart of your strategy to empower your users to want to learn.&#10;&#10;Hosted by our Chief Content Officer, Emma Layton, with special guest Michael Brown, Digital Learning Manager at Vanquis Bank, this webinar demonstrates: &#10;&#10;- Why microlearning is an essential part of your content toolkit&#10;- Practical tips to launch new content and mobilise your organisation&#10;- Innovative ways to integrate microlearning with your existing training offering.&#10;&#10;Q&amp;A&#10;&#10;Q1. How we actually add to our catalogue and how big we expect it to get? 24:10&#10;&#10;Q2. Do you use any external companies to verify the language you use in inclusive? 25:36 &amp; 33:20&#10;&#10;Q3. How do we respond to thing going around us? E.g. coronavirus 27:05&#10;&#10;Q4. VANQUIS – What was your criteria when choosing a content provider? 28:41&#10;&#10;Q5. Are all topics suitable for microlearning? 30:15&#10;&#10;Q6. VANQUIS – What’s next for Vanquis? 31:50&#10;&#10;Q7. Can we get a free trial and preview some of the modules for ourselves? 33:43&#10;&#10;Q8. Any suggestions on getting your organization to focus on the strategy or analysis phase? 34:27&#10;&#10;Q9. How do you suggest we can engage teams that are in direct service, such as answering queries on phonelines which may not use Yammer and access online learning due to restrictions in their role? 36:27&#10;&#10;Q10. People use the terms microlearning and bite-sized learning interchangeably, do THRIVE see a difference? 39:55" title="Why microlearning is the most important tool in your learning content strategy">
            <a:hlinkClick r:id="rId5"/>
          </p:cNvPr>
          <p:cNvPicPr preferRelativeResize="0"/>
          <p:nvPr/>
        </p:nvPicPr>
        <p:blipFill>
          <a:blip r:embed="rId6">
            <a:alphaModFix/>
          </a:blip>
          <a:stretch>
            <a:fillRect/>
          </a:stretch>
        </p:blipFill>
        <p:spPr>
          <a:xfrm>
            <a:off x="2554443" y="2185550"/>
            <a:ext cx="7083107" cy="3984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3"/>
          <p:cNvSpPr txBox="1"/>
          <p:nvPr/>
        </p:nvSpPr>
        <p:spPr>
          <a:xfrm>
            <a:off x="2597688" y="987189"/>
            <a:ext cx="6996619"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Technologia i platformy</a:t>
            </a:r>
            <a:endParaRPr sz="2000" b="1" i="0" u="none" strike="noStrike" cap="none">
              <a:solidFill>
                <a:schemeClr val="dk1"/>
              </a:solidFill>
              <a:latin typeface="Philosopher"/>
              <a:ea typeface="Philosopher"/>
              <a:cs typeface="Philosopher"/>
              <a:sym typeface="Philosopher"/>
            </a:endParaRPr>
          </a:p>
        </p:txBody>
      </p:sp>
      <p:grpSp>
        <p:nvGrpSpPr>
          <p:cNvPr id="267" name="Google Shape;267;p13"/>
          <p:cNvGrpSpPr/>
          <p:nvPr/>
        </p:nvGrpSpPr>
        <p:grpSpPr>
          <a:xfrm>
            <a:off x="5470008" y="1782417"/>
            <a:ext cx="1251984" cy="358200"/>
            <a:chOff x="5470062" y="1167647"/>
            <a:chExt cx="1251984" cy="358200"/>
          </a:xfrm>
        </p:grpSpPr>
        <p:sp>
          <p:nvSpPr>
            <p:cNvPr id="268" name="Google Shape;268;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69" name="Google Shape;269;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70" name="Google Shape;270;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71" name="Google Shape;271;p13"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272" name="Google Shape;272;p13"/>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73" name="Google Shape;273;p13"/>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IV. Metody dostawy</a:t>
            </a:r>
            <a:endParaRPr sz="1400" b="0" i="0" u="none" strike="noStrike" cap="none">
              <a:solidFill>
                <a:srgbClr val="000000"/>
              </a:solidFill>
              <a:latin typeface="Arial"/>
              <a:ea typeface="Arial"/>
              <a:cs typeface="Arial"/>
              <a:sym typeface="Arial"/>
            </a:endParaRPr>
          </a:p>
        </p:txBody>
      </p:sp>
      <p:pic>
        <p:nvPicPr>
          <p:cNvPr id="274" name="Google Shape;274;p13" descr="►► Watch FREE MasterClass → How to develop your eLearning Program in less than 90 days:&#10;https://bit.ly/es-free-masterclass&#10;&#10;Looking for the best microlearning platforms to enhance your learning experience? In this video, we reveal the top five microlearning platforms that are revolutionizing the way people learn. Discover the features and benefits of each platform and how they can help you and your business succeed!&#10;&#10;In this video: &#10;0:00 Intro&#10;0:06 Free masterclass invite&#10;0:12 Talent Cards&#10;0:28 Kajabi&#10;0:48 Youtube microlearning&#10;1:15 Spekit &#10;1:41 eduMe&#10;&#10;By the way, you can get your 30-day free trial (instead of 14-day) by using our link: https://bit.ly/Kajabi-30-day-trial&#10;&#10;LMSs and tools we use and recommend: &#10;Kajabi https://bit.ly/Kajabi-30-day-trial&#10;TalentCards https://bit.ly/ep-talentcards &#10;TalentLMS https://bit.ly/ep-talentlms &#10;Revolution Lightboard https://bit.ly/ep-lightboards &#10;VideoAsk https://bit.ly/ep-videoask &#10;Loom.com https://bit.ly/eP-Loom &#10;LearnWorlds https://bit.ly/ep-learnworlds&#10;VideoAsk https://bit.ly/ep-VideoAsk&#10;VidIQ vidiq.com/elearningpartner&#10; &#10;We are eLearning Partners, and we've created this channel to simplify your eLearning. eLearning can be complicated; after working with small to mid-sized organizations for the last 7 years, we are now sharing simple but effective ways to help you create your own eLearning program or online course. &#10;&#10;If you liked the video, please make sure to give it thumbs up and subscribe to our channel and ring the notification bell 🔔 so you won't miss our new videos. Don’t forget to share with your friends and family. We would love to hear your opinions, comment down below. Thanks for watching.&#10;&#10;#elearning #microlearning" title="The 5 Best Microlearning Platforms You Should be Using (Quick 2-min Guide)">
            <a:hlinkClick r:id="rId5"/>
          </p:cNvPr>
          <p:cNvPicPr preferRelativeResize="0"/>
          <p:nvPr/>
        </p:nvPicPr>
        <p:blipFill>
          <a:blip r:embed="rId6">
            <a:alphaModFix/>
          </a:blip>
          <a:stretch>
            <a:fillRect/>
          </a:stretch>
        </p:blipFill>
        <p:spPr>
          <a:xfrm>
            <a:off x="2796900" y="2343150"/>
            <a:ext cx="6598178" cy="37114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74"/>
                                        </p:tgtEl>
                                        <p:attrNameLst>
                                          <p:attrName>style.visibility</p:attrName>
                                        </p:attrNameLst>
                                      </p:cBhvr>
                                      <p:to>
                                        <p:strVal val="visible"/>
                                      </p:to>
                                    </p:set>
                                    <p:animEffect transition="in" filter="fade">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2"/>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42" name="Google Shape;42;p2" descr="Close-up of hands holding coins&#10;&#10;Description automatically generated with medium confidence"/>
          <p:cNvPicPr preferRelativeResize="0"/>
          <p:nvPr>
            <p:ph type="pic" idx="2"/>
          </p:nvPr>
        </p:nvPicPr>
        <p:blipFill rotWithShape="1">
          <a:blip r:embed="rId3">
            <a:alphaModFix/>
          </a:blip>
          <a:srcRect l="25403" t="0" r="25403" b="0"/>
          <a:stretch/>
        </p:blipFill>
        <p:spPr>
          <a:xfrm>
            <a:off x="1610913" y="1464429"/>
            <a:ext cx="2771775" cy="3756025"/>
          </a:xfrm>
          <a:prstGeom prst="rect">
            <a:avLst/>
          </a:prstGeom>
          <a:noFill/>
          <a:ln>
            <a:noFill/>
          </a:ln>
        </p:spPr>
      </p:pic>
      <p:sp>
        <p:nvSpPr>
          <p:cNvPr id="43" name="Google Shape;43;p2"/>
          <p:cNvSpPr txBox="1"/>
          <p:nvPr/>
        </p:nvSpPr>
        <p:spPr>
          <a:xfrm>
            <a:off x="8180222" y="1097218"/>
            <a:ext cx="2019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1800" b="1" i="0" u="none" strike="noStrike" cap="none">
                <a:solidFill>
                  <a:schemeClr val="dk1"/>
                </a:solidFill>
                <a:latin typeface="Philosopher"/>
                <a:ea typeface="Philosopher"/>
                <a:cs typeface="Philosopher"/>
                <a:sym typeface="Philosopher"/>
              </a:rPr>
              <a:t>MODUŁ 1</a:t>
            </a:r>
            <a:endParaRPr sz="1800" b="1" i="0" u="none" strike="noStrike" cap="none">
              <a:solidFill>
                <a:schemeClr val="dk1"/>
              </a:solidFill>
              <a:latin typeface="Philosopher"/>
              <a:ea typeface="Philosopher"/>
              <a:cs typeface="Philosopher"/>
              <a:sym typeface="Philosopher"/>
            </a:endParaRPr>
          </a:p>
        </p:txBody>
      </p:sp>
      <p:sp>
        <p:nvSpPr>
          <p:cNvPr id="44" name="Google Shape;44;p2"/>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GB" sz="2000" b="0" i="0" u="none" strike="noStrike" cap="none">
                <a:solidFill>
                  <a:schemeClr val="dk1"/>
                </a:solidFill>
                <a:latin typeface="Roboto"/>
                <a:ea typeface="Roboto"/>
                <a:cs typeface="Roboto"/>
                <a:sym typeface="Roboto"/>
              </a:rPr>
              <a:t>Moduł ten obejmuje 14 godzin materiałów edukacyjnych.</a:t>
            </a:r>
            <a:endParaRPr sz="2000" b="0" i="0" u="none" strike="noStrike" cap="none">
              <a:solidFill>
                <a:schemeClr val="dk1"/>
              </a:solidFill>
              <a:latin typeface="Roboto"/>
              <a:ea typeface="Roboto"/>
              <a:cs typeface="Roboto"/>
              <a:sym typeface="Roboto"/>
            </a:endParaRPr>
          </a:p>
        </p:txBody>
      </p:sp>
      <p:grpSp>
        <p:nvGrpSpPr>
          <p:cNvPr id="45" name="Google Shape;45;p2"/>
          <p:cNvGrpSpPr/>
          <p:nvPr/>
        </p:nvGrpSpPr>
        <p:grpSpPr>
          <a:xfrm>
            <a:off x="8563932" y="1640620"/>
            <a:ext cx="1251876" cy="358096"/>
            <a:chOff x="5470062" y="1167647"/>
            <a:chExt cx="1251876" cy="358096"/>
          </a:xfrm>
        </p:grpSpPr>
        <p:sp>
          <p:nvSpPr>
            <p:cNvPr id="46" name="Google Shape;46;p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7" name="Google Shape;47;p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48" name="Google Shape;48;p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49" name="Google Shape;49;p2" descr="A picture containing icon&#10;&#10;Description automatically generated"/>
          <p:cNvPicPr preferRelativeResize="0"/>
          <p:nvPr/>
        </p:nvPicPr>
        <p:blipFill rotWithShape="1">
          <a:blip r:embed="rId4">
            <a:alphaModFix/>
          </a:blip>
          <a:srcRect l="0" t="0" r="0" b="0"/>
          <a:stretch/>
        </p:blipFill>
        <p:spPr>
          <a:xfrm>
            <a:off x="10252595" y="-167864"/>
            <a:ext cx="2386989" cy="1687495"/>
          </a:xfrm>
          <a:prstGeom prst="rect">
            <a:avLst/>
          </a:prstGeom>
          <a:noFill/>
          <a:ln>
            <a:noFill/>
          </a:ln>
        </p:spPr>
      </p:pic>
      <p:pic>
        <p:nvPicPr>
          <p:cNvPr id="50" name="Google Shape;50;p2"/>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51" name="Google Shape;51;p2"/>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en-GB" sz="3200" b="1" i="0" u="none" strike="noStrike" cap="none">
                <a:solidFill>
                  <a:srgbClr val="000000"/>
                </a:solidFill>
                <a:latin typeface="Philosopher"/>
                <a:ea typeface="Philosopher"/>
                <a:cs typeface="Philosopher"/>
                <a:sym typeface="Philosopher"/>
              </a:rPr>
              <a:t>6 godzin nauki F2F</a:t>
            </a:r>
            <a:endParaRPr sz="3200" b="1" i="0" u="none" strike="noStrike" cap="none">
              <a:solidFill>
                <a:srgbClr val="000000"/>
              </a:solidFill>
              <a:latin typeface="Philosopher"/>
              <a:ea typeface="Philosopher"/>
              <a:cs typeface="Philosopher"/>
              <a:sym typeface="Philosopher"/>
            </a:endParaRPr>
          </a:p>
        </p:txBody>
      </p:sp>
      <p:sp>
        <p:nvSpPr>
          <p:cNvPr id="52" name="Google Shape;52;p2"/>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en-GB" sz="3200" b="1" i="0" u="none" strike="noStrike" cap="none">
                <a:solidFill>
                  <a:srgbClr val="000000"/>
                </a:solidFill>
                <a:latin typeface="Philosopher"/>
                <a:ea typeface="Philosopher"/>
                <a:cs typeface="Philosopher"/>
                <a:sym typeface="Philosopher"/>
              </a:rPr>
              <a:t>8 godzin samodzielnej nauki</a:t>
            </a:r>
            <a:endParaRPr sz="1400" b="0" i="0" u="none" strike="noStrike" cap="none">
              <a:solidFill>
                <a:srgbClr val="000000"/>
              </a:solidFill>
              <a:latin typeface="Arial"/>
              <a:ea typeface="Arial"/>
              <a:cs typeface="Arial"/>
              <a:sym typeface="Arial"/>
            </a:endParaRPr>
          </a:p>
        </p:txBody>
      </p:sp>
      <p:sp>
        <p:nvSpPr>
          <p:cNvPr id="53" name="Google Shape;53;p2"/>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Ta prezentacja obejmuje 6 godzin nauki F2F.</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Towarzyszy mu plan lekcji dla moderatora.</a:t>
            </a:r>
            <a:endParaRPr sz="1600" b="0" i="0" u="none" strike="noStrike" cap="none">
              <a:solidFill>
                <a:srgbClr val="000000"/>
              </a:solidFill>
              <a:latin typeface="Roboto"/>
              <a:ea typeface="Roboto"/>
              <a:cs typeface="Roboto"/>
              <a:sym typeface="Roboto"/>
            </a:endParaRPr>
          </a:p>
        </p:txBody>
      </p:sp>
      <p:sp>
        <p:nvSpPr>
          <p:cNvPr id="54" name="Google Shape;54;p2"/>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en-GB" sz="1600" b="0" i="0" u="none" strike="noStrike" cap="none">
                <a:solidFill>
                  <a:srgbClr val="000000"/>
                </a:solidFill>
                <a:latin typeface="Roboto"/>
                <a:ea typeface="Roboto"/>
                <a:cs typeface="Roboto"/>
                <a:sym typeface="Roboto"/>
              </a:rPr>
              <a:t>Przejdź przez prezentację z zasobami do samodzielnej nauki we własnym tempie!</a:t>
            </a:r>
            <a:endParaRPr sz="1600" b="0" i="0" u="none" strike="noStrike" cap="none">
              <a:solidFill>
                <a:srgbClr val="000000"/>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nvSpPr>
        <p:spPr>
          <a:xfrm>
            <a:off x="2597686" y="632673"/>
            <a:ext cx="6996619" cy="1599327"/>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1. Metody pomiaru skuteczności mikroedukacji</a:t>
            </a:r>
            <a:endParaRPr sz="2000" b="1" i="0" u="none" strike="noStrike" cap="none">
              <a:solidFill>
                <a:schemeClr val="dk1"/>
              </a:solidFill>
              <a:latin typeface="Philosopher"/>
              <a:ea typeface="Philosopher"/>
              <a:cs typeface="Philosopher"/>
              <a:sym typeface="Philosopher"/>
            </a:endParaRPr>
          </a:p>
        </p:txBody>
      </p:sp>
      <p:grpSp>
        <p:nvGrpSpPr>
          <p:cNvPr id="280" name="Google Shape;280;p14"/>
          <p:cNvGrpSpPr/>
          <p:nvPr/>
        </p:nvGrpSpPr>
        <p:grpSpPr>
          <a:xfrm>
            <a:off x="5470008" y="1782417"/>
            <a:ext cx="1251984" cy="358200"/>
            <a:chOff x="5470062" y="1167647"/>
            <a:chExt cx="1251984" cy="358200"/>
          </a:xfrm>
        </p:grpSpPr>
        <p:sp>
          <p:nvSpPr>
            <p:cNvPr id="281" name="Google Shape;281;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82" name="Google Shape;282;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83" name="Google Shape;283;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84" name="Google Shape;284;p14"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285" name="Google Shape;285;p14"/>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286" name="Google Shape;286;p14"/>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V. Ocena i ewaluacja</a:t>
            </a:r>
            <a:endParaRPr sz="1400" b="0" i="0" u="none" strike="noStrike" cap="none">
              <a:solidFill>
                <a:srgbClr val="000000"/>
              </a:solidFill>
              <a:latin typeface="Arial"/>
              <a:ea typeface="Arial"/>
              <a:cs typeface="Arial"/>
              <a:sym typeface="Arial"/>
            </a:endParaRPr>
          </a:p>
        </p:txBody>
      </p:sp>
      <p:sp>
        <p:nvSpPr>
          <p:cNvPr id="287" name="Google Shape;287;p14"/>
          <p:cNvSpPr/>
          <p:nvPr/>
        </p:nvSpPr>
        <p:spPr>
          <a:xfrm>
            <a:off x="0" y="0"/>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88" name="Google Shape;288;p14" descr="How do you easily use micro learning in training so learners can retain information?&#10;&#10;Short bursts of right size content that solve a specific problem targeted to helping people do their jobs.&#10;&#10;In this episode, Shannon explains that simplicity is the key and shares how most courses are just infographics waiting to get out.&#10;&#10;Do you want more training tips? You can easily watch the full interview here. www.techsmith.com/academy&#10;&#10;#Training #Learning #Development" title="Discover How To Easily Use Micro Learning for Effective Training">
            <a:hlinkClick r:id="rId5"/>
          </p:cNvPr>
          <p:cNvPicPr preferRelativeResize="0"/>
          <p:nvPr/>
        </p:nvPicPr>
        <p:blipFill>
          <a:blip r:embed="rId6">
            <a:alphaModFix/>
          </a:blip>
          <a:stretch>
            <a:fillRect/>
          </a:stretch>
        </p:blipFill>
        <p:spPr>
          <a:xfrm>
            <a:off x="2544713" y="2231991"/>
            <a:ext cx="7102550" cy="399518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288"/>
                                        </p:tgtEl>
                                        <p:attrNameLst>
                                          <p:attrName>style.visibility</p:attrName>
                                        </p:attrNameLst>
                                      </p:cBhvr>
                                      <p:to>
                                        <p:strVal val="visible"/>
                                      </p:to>
                                    </p:set>
                                    <p:animEffect transition="in" filter="fade">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9f4926f02b_0_4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294" name="Google Shape;294;g29f4926f02b_0_42"/>
          <p:cNvGrpSpPr/>
          <p:nvPr/>
        </p:nvGrpSpPr>
        <p:grpSpPr>
          <a:xfrm>
            <a:off x="5470006" y="775450"/>
            <a:ext cx="1327979" cy="358200"/>
            <a:chOff x="5470062" y="1167647"/>
            <a:chExt cx="1251984" cy="358200"/>
          </a:xfrm>
        </p:grpSpPr>
        <p:sp>
          <p:nvSpPr>
            <p:cNvPr id="295" name="Google Shape;295;g29f4926f02b_0_4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96" name="Google Shape;296;g29f4926f02b_0_4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297" name="Google Shape;297;g29f4926f02b_0_4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298" name="Google Shape;298;g29f4926f02b_0_42"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pic>
        <p:nvPicPr>
          <p:cNvPr id="299" name="Google Shape;299;g29f4926f02b_0_42"/>
          <p:cNvPicPr preferRelativeResize="0"/>
          <p:nvPr/>
        </p:nvPicPr>
        <p:blipFill rotWithShape="1">
          <a:blip r:embed="rId4">
            <a:alphaModFix/>
          </a:blip>
          <a:srcRect l="0" t="0" r="0" b="0"/>
          <a:stretch/>
        </p:blipFill>
        <p:spPr>
          <a:xfrm>
            <a:off x="10208078" y="6255599"/>
            <a:ext cx="1723773" cy="353455"/>
          </a:xfrm>
          <a:prstGeom prst="rect">
            <a:avLst/>
          </a:prstGeom>
          <a:noFill/>
          <a:ln>
            <a:noFill/>
          </a:ln>
        </p:spPr>
      </p:pic>
      <p:sp>
        <p:nvSpPr>
          <p:cNvPr id="300" name="Google Shape;300;g29f4926f02b_0_4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01" name="Google Shape;301;g29f4926f02b_0_42"/>
          <p:cNvSpPr txBox="1"/>
          <p:nvPr/>
        </p:nvSpPr>
        <p:spPr>
          <a:xfrm>
            <a:off x="5470000" y="3244350"/>
            <a:ext cx="54036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r>
              <a:rPr lang="en-GB" sz="1800" b="1">
                <a:latin typeface="Philosopher"/>
                <a:ea typeface="Philosopher"/>
                <a:cs typeface="Philosopher"/>
                <a:sym typeface="Philosopher"/>
              </a:rPr>
              <a:t>1. </a:t>
            </a:r>
            <a:r>
              <a:rPr lang="en-GB" sz="1800" b="1">
                <a:latin typeface="Philosopher"/>
                <a:ea typeface="Philosopher"/>
                <a:cs typeface="Philosopher"/>
                <a:sym typeface="Philosopher"/>
              </a:rPr>
              <a:t>Przegląd trendów w mikroedukacji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5"/>
              </a:rPr>
              <a:t>link</a:t>
            </a:r>
            <a:endParaRPr sz="1600" b="1">
              <a:latin typeface="Philosopher"/>
              <a:ea typeface="Philosopher"/>
              <a:cs typeface="Philosopher"/>
              <a:sym typeface="Philosopher"/>
            </a:endParaRPr>
          </a:p>
        </p:txBody>
      </p:sp>
      <p:pic>
        <p:nvPicPr>
          <p:cNvPr id="302" name="Google Shape;302;g29f4926f02b_0_42"/>
          <p:cNvPicPr preferRelativeResize="0"/>
          <p:nvPr/>
        </p:nvPicPr>
        <p:blipFill>
          <a:blip r:embed="rId6">
            <a:alphaModFix/>
          </a:blip>
          <a:stretch>
            <a:fillRect/>
          </a:stretch>
        </p:blipFill>
        <p:spPr>
          <a:xfrm>
            <a:off x="872950" y="1133650"/>
            <a:ext cx="3666325" cy="5037325"/>
          </a:xfrm>
          <a:prstGeom prst="rect">
            <a:avLst/>
          </a:prstGeom>
          <a:noFill/>
          <a:ln>
            <a:noFill/>
          </a:ln>
        </p:spPr>
      </p:pic>
      <p:sp>
        <p:nvSpPr>
          <p:cNvPr id="303" name="Google Shape;303;g29f4926f02b_0_42"/>
          <p:cNvSpPr txBox="1"/>
          <p:nvPr/>
        </p:nvSpPr>
        <p:spPr>
          <a:xfrm>
            <a:off x="7233612" y="39520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 45 min czytania)</a:t>
            </a:r>
            <a:endParaRPr sz="1300" i="1"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g29f4926f02b_0_60"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sp>
        <p:nvSpPr>
          <p:cNvPr id="309" name="Google Shape;309;g29f4926f02b_0_60"/>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10" name="Google Shape;310;g29f4926f02b_0_60"/>
          <p:cNvSpPr txBox="1"/>
          <p:nvPr/>
        </p:nvSpPr>
        <p:spPr>
          <a:xfrm>
            <a:off x="5002150" y="3244350"/>
            <a:ext cx="6879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2. MICROLEARNING: AN EVOLVING ELEARNING TREND </a:t>
            </a:r>
            <a:r>
              <a:rPr lang="en-GB" sz="1600" b="1">
                <a:latin typeface="Philosopher"/>
                <a:ea typeface="Philosopher"/>
                <a:cs typeface="Philosopher"/>
                <a:sym typeface="Philosopher"/>
              </a:rPr>
              <a:t>-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sp>
        <p:nvSpPr>
          <p:cNvPr id="311" name="Google Shape;311;g29f4926f02b_0_60"/>
          <p:cNvSpPr txBox="1"/>
          <p:nvPr/>
        </p:nvSpPr>
        <p:spPr>
          <a:xfrm>
            <a:off x="7234312" y="403388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 30 min czytania)</a:t>
            </a:r>
            <a:endParaRPr sz="1300" i="1" u="none" strike="noStrike" cap="none">
              <a:solidFill>
                <a:schemeClr val="dk1"/>
              </a:solidFill>
              <a:latin typeface="Philosopher"/>
              <a:ea typeface="Philosopher"/>
              <a:cs typeface="Philosopher"/>
              <a:sym typeface="Philosopher"/>
            </a:endParaRPr>
          </a:p>
        </p:txBody>
      </p:sp>
      <p:sp>
        <p:nvSpPr>
          <p:cNvPr id="312" name="Google Shape;312;g29f4926f02b_0_60"/>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13" name="Google Shape;313;g29f4926f02b_0_60"/>
          <p:cNvGrpSpPr/>
          <p:nvPr/>
        </p:nvGrpSpPr>
        <p:grpSpPr>
          <a:xfrm>
            <a:off x="5470006" y="775450"/>
            <a:ext cx="1327979" cy="358200"/>
            <a:chOff x="5470062" y="1167647"/>
            <a:chExt cx="1251984" cy="358200"/>
          </a:xfrm>
        </p:grpSpPr>
        <p:sp>
          <p:nvSpPr>
            <p:cNvPr id="314" name="Google Shape;314;g29f4926f02b_0_6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15" name="Google Shape;315;g29f4926f02b_0_6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16" name="Google Shape;316;g29f4926f02b_0_6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317" name="Google Shape;317;g29f4926f02b_0_60"/>
          <p:cNvPicPr preferRelativeResize="0"/>
          <p:nvPr/>
        </p:nvPicPr>
        <p:blipFill rotWithShape="1">
          <a:blip r:embed="rId5">
            <a:alphaModFix/>
          </a:blip>
          <a:srcRect l="0" t="0" r="0" b="0"/>
          <a:stretch/>
        </p:blipFill>
        <p:spPr>
          <a:xfrm>
            <a:off x="10208078" y="6255599"/>
            <a:ext cx="1723773" cy="353455"/>
          </a:xfrm>
          <a:prstGeom prst="rect">
            <a:avLst/>
          </a:prstGeom>
          <a:noFill/>
          <a:ln>
            <a:noFill/>
          </a:ln>
        </p:spPr>
      </p:pic>
      <p:pic>
        <p:nvPicPr>
          <p:cNvPr id="318" name="Google Shape;318;g29f4926f02b_0_60"/>
          <p:cNvPicPr preferRelativeResize="0"/>
          <p:nvPr/>
        </p:nvPicPr>
        <p:blipFill>
          <a:blip r:embed="rId6">
            <a:alphaModFix/>
          </a:blip>
          <a:stretch>
            <a:fillRect/>
          </a:stretch>
        </p:blipFill>
        <p:spPr>
          <a:xfrm>
            <a:off x="643450" y="1034349"/>
            <a:ext cx="3699425" cy="5221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9f4926f02b_0_104"/>
          <p:cNvPicPr preferRelativeResize="0"/>
          <p:nvPr/>
        </p:nvPicPr>
        <p:blipFill>
          <a:blip r:embed="rId3">
            <a:alphaModFix/>
          </a:blip>
          <a:stretch>
            <a:fillRect/>
          </a:stretch>
        </p:blipFill>
        <p:spPr>
          <a:xfrm>
            <a:off x="791125" y="1218650"/>
            <a:ext cx="3371649" cy="5124676"/>
          </a:xfrm>
          <a:prstGeom prst="rect">
            <a:avLst/>
          </a:prstGeom>
          <a:noFill/>
          <a:ln>
            <a:noFill/>
          </a:ln>
        </p:spPr>
      </p:pic>
      <p:pic>
        <p:nvPicPr>
          <p:cNvPr id="324" name="Google Shape;324;g29f4926f02b_0_104" descr="A picture containing icon&#10;&#10;Description automatically generated"/>
          <p:cNvPicPr preferRelativeResize="0"/>
          <p:nvPr/>
        </p:nvPicPr>
        <p:blipFill rotWithShape="1">
          <a:blip r:embed="rId4">
            <a:alphaModFix/>
          </a:blip>
          <a:srcRect l="0" t="0" r="0" b="0"/>
          <a:stretch/>
        </p:blipFill>
        <p:spPr>
          <a:xfrm>
            <a:off x="10625575" y="0"/>
            <a:ext cx="1723781" cy="1218638"/>
          </a:xfrm>
          <a:prstGeom prst="rect">
            <a:avLst/>
          </a:prstGeom>
          <a:noFill/>
          <a:ln>
            <a:noFill/>
          </a:ln>
        </p:spPr>
      </p:pic>
      <p:sp>
        <p:nvSpPr>
          <p:cNvPr id="325" name="Google Shape;325;g29f4926f02b_0_104"/>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26" name="Google Shape;326;g29f4926f02b_0_104"/>
          <p:cNvSpPr txBox="1"/>
          <p:nvPr/>
        </p:nvSpPr>
        <p:spPr>
          <a:xfrm>
            <a:off x="5579800" y="3244350"/>
            <a:ext cx="5724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3. Efekty mikronauczania</a:t>
            </a:r>
            <a:r>
              <a:rPr lang="en-GB" sz="1600" b="1">
                <a:latin typeface="Philosopher"/>
                <a:ea typeface="Philosopher"/>
                <a:cs typeface="Philosopher"/>
                <a:sym typeface="Philosopher"/>
              </a:rPr>
              <a:t>: </a:t>
            </a:r>
            <a:r>
              <a:rPr lang="en-GB" sz="1600" b="1">
                <a:latin typeface="Philosopher"/>
                <a:ea typeface="Philosopher"/>
                <a:cs typeface="Philosopher"/>
                <a:sym typeface="Philosopher"/>
              </a:rPr>
              <a:t>A Scoping Review - </a:t>
            </a:r>
            <a:r>
              <a:rPr lang="en-GB" sz="1600" u="sng">
                <a:solidFill>
                  <a:schemeClr val="hlink"/>
                </a:solidFill>
                <a:latin typeface="Philosopher"/>
                <a:ea typeface="Philosopher"/>
                <a:cs typeface="Philosopher"/>
                <a:sym typeface="Philosopher"/>
                <a:hlinkClick r:id="rId5"/>
              </a:rPr>
              <a:t>link</a:t>
            </a:r>
            <a:endParaRPr sz="1600" b="1">
              <a:latin typeface="Philosopher"/>
              <a:ea typeface="Philosopher"/>
              <a:cs typeface="Philosopher"/>
              <a:sym typeface="Philosopher"/>
            </a:endParaRPr>
          </a:p>
        </p:txBody>
      </p:sp>
      <p:sp>
        <p:nvSpPr>
          <p:cNvPr id="327" name="Google Shape;327;g29f4926f02b_0_104"/>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(około 1 godziny czytania)</a:t>
            </a:r>
            <a:endParaRPr sz="1300" i="1" u="none" strike="noStrike" cap="none">
              <a:solidFill>
                <a:schemeClr val="dk1"/>
              </a:solidFill>
              <a:latin typeface="Philosopher"/>
              <a:ea typeface="Philosopher"/>
              <a:cs typeface="Philosopher"/>
              <a:sym typeface="Philosopher"/>
            </a:endParaRPr>
          </a:p>
        </p:txBody>
      </p:sp>
      <p:sp>
        <p:nvSpPr>
          <p:cNvPr id="328" name="Google Shape;328;g29f4926f02b_0_104"/>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29" name="Google Shape;329;g29f4926f02b_0_104"/>
          <p:cNvGrpSpPr/>
          <p:nvPr/>
        </p:nvGrpSpPr>
        <p:grpSpPr>
          <a:xfrm>
            <a:off x="5470006" y="775450"/>
            <a:ext cx="1327979" cy="358200"/>
            <a:chOff x="5470062" y="1167647"/>
            <a:chExt cx="1251984" cy="358200"/>
          </a:xfrm>
        </p:grpSpPr>
        <p:sp>
          <p:nvSpPr>
            <p:cNvPr id="330" name="Google Shape;330;g29f4926f02b_0_10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31" name="Google Shape;331;g29f4926f02b_0_10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32" name="Google Shape;332;g29f4926f02b_0_10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333" name="Google Shape;333;g29f4926f02b_0_104"/>
          <p:cNvPicPr preferRelativeResize="0"/>
          <p:nvPr/>
        </p:nvPicPr>
        <p:blipFill rotWithShape="1">
          <a:blip r:embed="rId6">
            <a:alphaModFix/>
          </a:blip>
          <a:srcRect l="0" t="0" r="0" b="0"/>
          <a:stretch/>
        </p:blipFill>
        <p:spPr>
          <a:xfrm>
            <a:off x="10208078" y="6255599"/>
            <a:ext cx="1723773" cy="3534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g29f4926f02b_0_118"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sp>
        <p:nvSpPr>
          <p:cNvPr id="339" name="Google Shape;339;g29f4926f02b_0_118"/>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40" name="Google Shape;340;g29f4926f02b_0_118"/>
          <p:cNvSpPr txBox="1"/>
          <p:nvPr/>
        </p:nvSpPr>
        <p:spPr>
          <a:xfrm>
            <a:off x="5002150" y="3244350"/>
            <a:ext cx="6879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a:latin typeface="Philosopher"/>
                <a:ea typeface="Philosopher"/>
                <a:cs typeface="Philosopher"/>
                <a:sym typeface="Philosopher"/>
              </a:rPr>
              <a:t>4</a:t>
            </a:r>
            <a:r>
              <a:rPr lang="en-GB" sz="1800" b="1">
                <a:latin typeface="Philosopher"/>
                <a:ea typeface="Philosopher"/>
                <a:cs typeface="Philosopher"/>
                <a:sym typeface="Philosopher"/>
              </a:rPr>
              <a:t>. </a:t>
            </a:r>
            <a:r>
              <a:rPr lang="en-GB" sz="1800" b="1">
                <a:latin typeface="Philosopher"/>
                <a:ea typeface="Philosopher"/>
                <a:cs typeface="Philosopher"/>
                <a:sym typeface="Philosopher"/>
              </a:rPr>
              <a:t>Integracja treści mikrolearningowych z tradycyjnymi platformami e-learningowymi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sp>
        <p:nvSpPr>
          <p:cNvPr id="341" name="Google Shape;341;g29f4926f02b_0_118"/>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(około 1 godziny czytania)</a:t>
            </a:r>
            <a:endParaRPr sz="1300" i="1" u="none" strike="noStrike" cap="none">
              <a:solidFill>
                <a:schemeClr val="dk1"/>
              </a:solidFill>
              <a:latin typeface="Philosopher"/>
              <a:ea typeface="Philosopher"/>
              <a:cs typeface="Philosopher"/>
              <a:sym typeface="Philosopher"/>
            </a:endParaRPr>
          </a:p>
        </p:txBody>
      </p:sp>
      <p:sp>
        <p:nvSpPr>
          <p:cNvPr id="342" name="Google Shape;342;g29f4926f02b_0_118"/>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43" name="Google Shape;343;g29f4926f02b_0_118"/>
          <p:cNvGrpSpPr/>
          <p:nvPr/>
        </p:nvGrpSpPr>
        <p:grpSpPr>
          <a:xfrm>
            <a:off x="5470006" y="775450"/>
            <a:ext cx="1327979" cy="358200"/>
            <a:chOff x="5470062" y="1167647"/>
            <a:chExt cx="1251984" cy="358200"/>
          </a:xfrm>
        </p:grpSpPr>
        <p:sp>
          <p:nvSpPr>
            <p:cNvPr id="344" name="Google Shape;344;g29f4926f02b_0_1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45" name="Google Shape;345;g29f4926f02b_0_1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46" name="Google Shape;346;g29f4926f02b_0_1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347" name="Google Shape;347;g29f4926f02b_0_118"/>
          <p:cNvPicPr preferRelativeResize="0"/>
          <p:nvPr/>
        </p:nvPicPr>
        <p:blipFill>
          <a:blip r:embed="rId5">
            <a:alphaModFix/>
          </a:blip>
          <a:stretch>
            <a:fillRect/>
          </a:stretch>
        </p:blipFill>
        <p:spPr>
          <a:xfrm>
            <a:off x="545600" y="1414200"/>
            <a:ext cx="3245975" cy="4906874"/>
          </a:xfrm>
          <a:prstGeom prst="rect">
            <a:avLst/>
          </a:prstGeom>
          <a:noFill/>
          <a:ln>
            <a:noFill/>
          </a:ln>
        </p:spPr>
      </p:pic>
      <p:pic>
        <p:nvPicPr>
          <p:cNvPr id="348" name="Google Shape;348;g29f4926f02b_0_118"/>
          <p:cNvPicPr preferRelativeResize="0"/>
          <p:nvPr/>
        </p:nvPicPr>
        <p:blipFill rotWithShape="1">
          <a:blip r:embed="rId6">
            <a:alphaModFix/>
          </a:blip>
          <a:srcRect l="0" t="0" r="0" b="0"/>
          <a:stretch/>
        </p:blipFill>
        <p:spPr>
          <a:xfrm>
            <a:off x="10208078" y="6255599"/>
            <a:ext cx="1723773" cy="35345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g29f4926f02b_0_132"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sp>
        <p:nvSpPr>
          <p:cNvPr id="354" name="Google Shape;354;g29f4926f02b_0_132"/>
          <p:cNvSpPr/>
          <p:nvPr/>
        </p:nvSpPr>
        <p:spPr>
          <a:xfrm>
            <a:off x="0" y="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GB" sz="1000" b="0" i="0" u="none" strike="noStrike" cap="none">
                <a:solidFill>
                  <a:schemeClr val="dk1"/>
                </a:solidFill>
                <a:latin typeface="Arial"/>
                <a:ea typeface="Arial"/>
                <a:cs typeface="Arial"/>
                <a:sym typeface="Arial"/>
              </a:rPr>
              <a:t>Czy możesz podać mi kilka prostych pytań do autorefleksji po tym module samokształcenia?</a:t>
            </a:r>
            <a:endParaRPr/>
          </a:p>
          <a:p>
            <a:pPr marL="0" marR="0" lvl="0" indent="0" algn="l" rtl="0">
              <a:lnSpc>
                <a:spcPct val="100000"/>
              </a:lnSpc>
              <a:spcBef>
                <a:spcPts val="0"/>
              </a:spcBef>
              <a:spcAft>
                <a:spcPts val="0"/>
              </a:spcAft>
              <a:buClr>
                <a:schemeClr val="dk1"/>
              </a:buClr>
              <a:buSzPts val="1000"/>
              <a:buFont typeface="Arial"/>
              <a:buNone/>
            </a:pPr>
            <a:br>
              <a:rPr lang="en-GB" sz="10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355" name="Google Shape;355;g29f4926f02b_0_132"/>
          <p:cNvSpPr txBox="1"/>
          <p:nvPr/>
        </p:nvSpPr>
        <p:spPr>
          <a:xfrm>
            <a:off x="4811800" y="3260725"/>
            <a:ext cx="7260000" cy="661800"/>
          </a:xfrm>
          <a:prstGeom prst="rect">
            <a:avLst/>
          </a:prstGeom>
          <a:noFill/>
          <a:ln>
            <a:noFill/>
          </a:ln>
        </p:spPr>
        <p:txBody>
          <a:bodyPr spcFirstLastPara="1" wrap="square" lIns="91425" tIns="45700" rIns="91425" bIns="45700" anchor="t" anchorCtr="0">
            <a:spAutoFit/>
          </a:bodyPr>
          <a:lstStyle/>
          <a:p>
            <a:pPr marL="0" lvl="0" indent="0" algn="ctr" rtl="0">
              <a:lnSpc>
                <a:spcPct val="88043"/>
              </a:lnSpc>
              <a:spcBef>
                <a:spcPts val="0"/>
              </a:spcBef>
              <a:spcAft>
                <a:spcPts val="700"/>
              </a:spcAft>
              <a:buNone/>
            </a:pPr>
            <a:r>
              <a:rPr lang="en-GB" sz="1850" b="1">
                <a:solidFill>
                  <a:srgbClr val="202020"/>
                </a:solidFill>
                <a:highlight>
                  <a:srgbClr val="FFFFFF"/>
                </a:highlight>
                <a:latin typeface="Philosopher"/>
                <a:ea typeface="Philosopher"/>
                <a:cs typeface="Philosopher"/>
                <a:sym typeface="Philosopher"/>
              </a:rPr>
              <a:t>5. Mikrolearning dla bezpieczeństwa pacjentów: Szkolenie z zarządzania zasobami załogi w 15 minut - </a:t>
            </a:r>
            <a:r>
              <a:rPr lang="en-GB" sz="1600" u="sng">
                <a:solidFill>
                  <a:schemeClr val="hlink"/>
                </a:solidFill>
                <a:latin typeface="Philosopher"/>
                <a:ea typeface="Philosopher"/>
                <a:cs typeface="Philosopher"/>
                <a:sym typeface="Philosopher"/>
                <a:hlinkClick r:id="rId4"/>
              </a:rPr>
              <a:t>link</a:t>
            </a:r>
            <a:endParaRPr sz="1600" b="1">
              <a:latin typeface="Philosopher"/>
              <a:ea typeface="Philosopher"/>
              <a:cs typeface="Philosopher"/>
              <a:sym typeface="Philosopher"/>
            </a:endParaRPr>
          </a:p>
        </p:txBody>
      </p:sp>
      <p:pic>
        <p:nvPicPr>
          <p:cNvPr id="356" name="Google Shape;356;g29f4926f02b_0_132"/>
          <p:cNvPicPr preferRelativeResize="0"/>
          <p:nvPr/>
        </p:nvPicPr>
        <p:blipFill rotWithShape="1">
          <a:blip r:embed="rId5">
            <a:alphaModFix/>
          </a:blip>
          <a:srcRect l="4153" t="0" r="4162" b="0"/>
          <a:stretch/>
        </p:blipFill>
        <p:spPr>
          <a:xfrm>
            <a:off x="647625" y="1369425"/>
            <a:ext cx="3526624" cy="4977401"/>
          </a:xfrm>
          <a:prstGeom prst="rect">
            <a:avLst/>
          </a:prstGeom>
          <a:noFill/>
          <a:ln>
            <a:noFill/>
          </a:ln>
        </p:spPr>
      </p:pic>
      <p:sp>
        <p:nvSpPr>
          <p:cNvPr id="357" name="Google Shape;357;g29f4926f02b_0_132"/>
          <p:cNvSpPr txBox="1"/>
          <p:nvPr/>
        </p:nvSpPr>
        <p:spPr>
          <a:xfrm>
            <a:off x="7234312" y="4050238"/>
            <a:ext cx="2415000" cy="29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300" i="1">
                <a:solidFill>
                  <a:schemeClr val="dk1"/>
                </a:solidFill>
                <a:latin typeface="Philosopher"/>
                <a:ea typeface="Philosopher"/>
                <a:cs typeface="Philosopher"/>
                <a:sym typeface="Philosopher"/>
              </a:rPr>
              <a:t>(ok. 45 min czytania)</a:t>
            </a:r>
            <a:endParaRPr sz="1300" i="1" u="none" strike="noStrike" cap="none">
              <a:solidFill>
                <a:schemeClr val="dk1"/>
              </a:solidFill>
              <a:latin typeface="Philosopher"/>
              <a:ea typeface="Philosopher"/>
              <a:cs typeface="Philosopher"/>
              <a:sym typeface="Philosopher"/>
            </a:endParaRPr>
          </a:p>
        </p:txBody>
      </p:sp>
      <p:sp>
        <p:nvSpPr>
          <p:cNvPr id="358" name="Google Shape;358;g29f4926f02b_0_132"/>
          <p:cNvSpPr txBox="1"/>
          <p:nvPr/>
        </p:nvSpPr>
        <p:spPr>
          <a:xfrm>
            <a:off x="5089350" y="280600"/>
            <a:ext cx="2013300" cy="5163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000" b="1" i="0" u="none" strike="noStrike" cap="none">
                <a:solidFill>
                  <a:schemeClr val="dk1"/>
                </a:solidFill>
                <a:latin typeface="Philosopher"/>
                <a:ea typeface="Philosopher"/>
                <a:cs typeface="Philosopher"/>
                <a:sym typeface="Philosopher"/>
              </a:rPr>
              <a:t>ARCTICLES</a:t>
            </a:r>
            <a:endParaRPr sz="2000" b="1" i="0" u="none" strike="noStrike" cap="none">
              <a:solidFill>
                <a:schemeClr val="dk1"/>
              </a:solidFill>
              <a:latin typeface="Philosopher"/>
              <a:ea typeface="Philosopher"/>
              <a:cs typeface="Philosopher"/>
              <a:sym typeface="Philosopher"/>
            </a:endParaRPr>
          </a:p>
        </p:txBody>
      </p:sp>
      <p:grpSp>
        <p:nvGrpSpPr>
          <p:cNvPr id="359" name="Google Shape;359;g29f4926f02b_0_132"/>
          <p:cNvGrpSpPr/>
          <p:nvPr/>
        </p:nvGrpSpPr>
        <p:grpSpPr>
          <a:xfrm>
            <a:off x="5470006" y="775450"/>
            <a:ext cx="1327979" cy="358200"/>
            <a:chOff x="5470062" y="1167647"/>
            <a:chExt cx="1251984" cy="358200"/>
          </a:xfrm>
        </p:grpSpPr>
        <p:sp>
          <p:nvSpPr>
            <p:cNvPr id="360" name="Google Shape;360;g29f4926f02b_0_13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61" name="Google Shape;361;g29f4926f02b_0_13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62" name="Google Shape;362;g29f4926f02b_0_13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363" name="Google Shape;363;g29f4926f02b_0_132"/>
          <p:cNvPicPr preferRelativeResize="0"/>
          <p:nvPr/>
        </p:nvPicPr>
        <p:blipFill rotWithShape="1">
          <a:blip r:embed="rId6">
            <a:alphaModFix/>
          </a:blip>
          <a:srcRect l="0" t="0" r="0" b="0"/>
          <a:stretch/>
        </p:blipFill>
        <p:spPr>
          <a:xfrm>
            <a:off x="10208078" y="6255599"/>
            <a:ext cx="1723773" cy="35345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17" descr="A picture containing yellow&#10;&#10;Description automatically generated"/>
          <p:cNvPicPr preferRelativeResize="0"/>
          <p:nvPr>
            <p:ph type="pic" idx="2"/>
          </p:nvPr>
        </p:nvPicPr>
        <p:blipFill rotWithShape="1">
          <a:blip r:embed="rId3">
            <a:alphaModFix/>
          </a:blip>
          <a:srcRect l="28716" t="0" r="28716" b="0"/>
          <a:stretch/>
        </p:blipFill>
        <p:spPr>
          <a:xfrm>
            <a:off x="0" y="0"/>
            <a:ext cx="2918564" cy="6858000"/>
          </a:xfrm>
          <a:prstGeom prst="rect">
            <a:avLst/>
          </a:prstGeom>
          <a:noFill/>
          <a:ln>
            <a:noFill/>
          </a:ln>
        </p:spPr>
      </p:pic>
      <p:sp>
        <p:nvSpPr>
          <p:cNvPr id="369" name="Google Shape;369;p17"/>
          <p:cNvSpPr txBox="1"/>
          <p:nvPr/>
        </p:nvSpPr>
        <p:spPr>
          <a:xfrm>
            <a:off x="3539608" y="3068040"/>
            <a:ext cx="8121300" cy="3417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1.</a:t>
            </a:r>
            <a:r>
              <a:rPr lang="en-GB" sz="1800" b="0" i="0" u="none" strike="noStrike" cap="none">
                <a:solidFill>
                  <a:srgbClr val="000000"/>
                </a:solidFill>
                <a:latin typeface="Philosopher"/>
                <a:ea typeface="Philosopher"/>
                <a:cs typeface="Philosopher"/>
                <a:sym typeface="Philosopher"/>
              </a:rPr>
              <a:t> Jakich kluczowych pojęć i zasad mikrolearningu nauczyłem się podczas tego modułu?</a:t>
            </a:r>
            <a:endParaRPr/>
          </a:p>
          <a:p>
            <a:pPr marL="0" marR="0" lvl="0" indent="0" algn="just"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2.</a:t>
            </a:r>
            <a:r>
              <a:rPr lang="en-GB" sz="1800" b="0" i="0" u="none" strike="noStrike" cap="none">
                <a:solidFill>
                  <a:srgbClr val="000000"/>
                </a:solidFill>
                <a:latin typeface="Philosopher"/>
                <a:ea typeface="Philosopher"/>
                <a:cs typeface="Philosopher"/>
                <a:sym typeface="Philosopher"/>
              </a:rPr>
              <a:t> W jaki sposób te koncepcje są zgodne z moim wcześniejszym rozumieniem edukacji dorosłych i teorii uczenia się?</a:t>
            </a:r>
            <a:endParaRPr/>
          </a:p>
          <a:p>
            <a:pPr marL="0" marR="0" lvl="0" indent="0" algn="just"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3.</a:t>
            </a:r>
            <a:r>
              <a:rPr lang="en-GB" sz="1800" b="0" i="0" u="none" strike="noStrike" cap="none">
                <a:solidFill>
                  <a:srgbClr val="000000"/>
                </a:solidFill>
                <a:latin typeface="Philosopher"/>
                <a:ea typeface="Philosopher"/>
                <a:cs typeface="Philosopher"/>
                <a:sym typeface="Philosopher"/>
              </a:rPr>
              <a:t> Jakie konkretne korzyści płynące z mikrokształcenia w edukacji dorosłych były dla mnie najbardziej przekonujące i dlaczego?</a:t>
            </a:r>
            <a:endParaRPr/>
          </a:p>
          <a:p>
            <a:pPr marL="0" marR="0" lvl="0" indent="0" algn="just"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4.</a:t>
            </a:r>
            <a:r>
              <a:rPr lang="en-GB" sz="1800" b="0" i="0" u="none" strike="noStrike" cap="none">
                <a:solidFill>
                  <a:srgbClr val="000000"/>
                </a:solidFill>
                <a:latin typeface="Philosopher"/>
                <a:ea typeface="Philosopher"/>
                <a:cs typeface="Philosopher"/>
                <a:sym typeface="Philosopher"/>
              </a:rPr>
              <a:t> Czy byłem w stanie zastosować którąkolwiek z technik mikrokształcenia, których się nauczyłem, w moim własnym kontekście edukacyjnym lub pracy? Jeśli tak, jakie były tego rezultaty?</a:t>
            </a:r>
            <a:endParaRPr/>
          </a:p>
          <a:p>
            <a:pPr marL="0" marR="0" lvl="0" indent="0" algn="just"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p:txBody>
      </p:sp>
      <p:sp>
        <p:nvSpPr>
          <p:cNvPr id="370" name="Google Shape;370;p17"/>
          <p:cNvSpPr txBox="1"/>
          <p:nvPr/>
        </p:nvSpPr>
        <p:spPr>
          <a:xfrm>
            <a:off x="3755919" y="1743518"/>
            <a:ext cx="7688825"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600" b="1" i="0" u="none" strike="noStrike" cap="none">
                <a:solidFill>
                  <a:schemeClr val="dk1"/>
                </a:solidFill>
                <a:latin typeface="Philosopher"/>
                <a:ea typeface="Philosopher"/>
                <a:cs typeface="Philosopher"/>
                <a:sym typeface="Philosopher"/>
              </a:rPr>
              <a:t>Te pytania refleksyjne mogą pomóc w podsumowaniu wiedzy, wskazaniu obszarów, w których można poprawić swoje umiejętności i opracowaniu strategii, w jaki sposób bardziej efektywnie wykorzystywać techniki mikrokształcenia w dziedzinie edukacji dorosłych.</a:t>
            </a:r>
            <a:endParaRPr sz="1600" b="1" i="0" u="none" strike="noStrike" cap="none">
              <a:solidFill>
                <a:schemeClr val="dk1"/>
              </a:solidFill>
              <a:latin typeface="Philosopher"/>
              <a:ea typeface="Philosopher"/>
              <a:cs typeface="Philosopher"/>
              <a:sym typeface="Philosopher"/>
            </a:endParaRPr>
          </a:p>
        </p:txBody>
      </p:sp>
      <p:sp>
        <p:nvSpPr>
          <p:cNvPr id="371" name="Google Shape;371;p17"/>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Pytania do autorefleksji</a:t>
            </a:r>
            <a:endParaRPr sz="1800" b="0" i="0" u="none" strike="noStrike" cap="none">
              <a:solidFill>
                <a:srgbClr val="000000"/>
              </a:solidFill>
              <a:latin typeface="Arial"/>
              <a:ea typeface="Arial"/>
              <a:cs typeface="Arial"/>
              <a:sym typeface="Arial"/>
            </a:endParaRPr>
          </a:p>
        </p:txBody>
      </p:sp>
      <p:grpSp>
        <p:nvGrpSpPr>
          <p:cNvPr id="372" name="Google Shape;372;p17"/>
          <p:cNvGrpSpPr/>
          <p:nvPr/>
        </p:nvGrpSpPr>
        <p:grpSpPr>
          <a:xfrm>
            <a:off x="6974342" y="891793"/>
            <a:ext cx="1251984" cy="358200"/>
            <a:chOff x="5470062" y="1167647"/>
            <a:chExt cx="1251984" cy="358200"/>
          </a:xfrm>
        </p:grpSpPr>
        <p:sp>
          <p:nvSpPr>
            <p:cNvPr id="373" name="Google Shape;373;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74" name="Google Shape;374;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75" name="Google Shape;375;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376" name="Google Shape;376;p17" descr="A picture containing icon&#10;&#10;Description automatically generated"/>
          <p:cNvPicPr preferRelativeResize="0"/>
          <p:nvPr/>
        </p:nvPicPr>
        <p:blipFill rotWithShape="1">
          <a:blip r:embed="rId4">
            <a:alphaModFix/>
          </a:blip>
          <a:srcRect l="0" t="0" r="0" b="0"/>
          <a:stretch/>
        </p:blipFill>
        <p:spPr>
          <a:xfrm>
            <a:off x="10625575" y="0"/>
            <a:ext cx="1723784" cy="1218637"/>
          </a:xfrm>
          <a:prstGeom prst="rect">
            <a:avLst/>
          </a:prstGeom>
          <a:noFill/>
          <a:ln>
            <a:noFill/>
          </a:ln>
        </p:spPr>
      </p:pic>
      <p:pic>
        <p:nvPicPr>
          <p:cNvPr id="377" name="Google Shape;377;p17"/>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18" descr="A picture containing yellow&#10;&#10;Description automatically generated"/>
          <p:cNvPicPr preferRelativeResize="0"/>
          <p:nvPr>
            <p:ph type="pic" idx="2"/>
          </p:nvPr>
        </p:nvPicPr>
        <p:blipFill rotWithShape="1">
          <a:blip r:embed="rId3">
            <a:alphaModFix/>
          </a:blip>
          <a:srcRect l="28716" t="0" r="28716" b="0"/>
          <a:stretch/>
        </p:blipFill>
        <p:spPr>
          <a:xfrm>
            <a:off x="0" y="0"/>
            <a:ext cx="2918564" cy="6858000"/>
          </a:xfrm>
          <a:prstGeom prst="rect">
            <a:avLst/>
          </a:prstGeom>
          <a:noFill/>
          <a:ln>
            <a:noFill/>
          </a:ln>
        </p:spPr>
      </p:pic>
      <p:sp>
        <p:nvSpPr>
          <p:cNvPr id="383" name="Google Shape;383;p18"/>
          <p:cNvSpPr txBox="1"/>
          <p:nvPr/>
        </p:nvSpPr>
        <p:spPr>
          <a:xfrm>
            <a:off x="3539609" y="1914737"/>
            <a:ext cx="81213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5</a:t>
            </a:r>
            <a:r>
              <a:rPr lang="en-GB" sz="1800" b="1" i="0" u="none" strike="noStrike" cap="none">
                <a:solidFill>
                  <a:srgbClr val="000000"/>
                </a:solidFill>
                <a:latin typeface="Philosopher"/>
                <a:ea typeface="Philosopher"/>
                <a:cs typeface="Philosopher"/>
                <a:sym typeface="Philosopher"/>
              </a:rPr>
              <a:t>. </a:t>
            </a:r>
            <a:r>
              <a:rPr lang="en-GB" sz="1800" b="0" i="0" u="none" strike="noStrike" cap="none">
                <a:solidFill>
                  <a:srgbClr val="000000"/>
                </a:solidFill>
                <a:latin typeface="Philosopher"/>
                <a:ea typeface="Philosopher"/>
                <a:cs typeface="Philosopher"/>
                <a:sym typeface="Philosopher"/>
              </a:rPr>
              <a:t>Czy byłem w stanie zastosować którąkolwiek z technik mikrokształcenia, których się nauczyłem, w moim własnym kontekście edukacyjnym lub pracy? Jeśli tak, jakie były tego rezultaty?</a:t>
            </a:r>
            <a:endParaRPr/>
          </a:p>
          <a:p>
            <a:pPr marL="0" marR="0" lvl="0" indent="0" algn="l"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a:latin typeface="Philosopher"/>
                <a:ea typeface="Philosopher"/>
                <a:cs typeface="Philosopher"/>
                <a:sym typeface="Philosopher"/>
              </a:rPr>
              <a:t>6</a:t>
            </a:r>
            <a:r>
              <a:rPr lang="en-GB" sz="1800" b="1" i="0" u="none" strike="noStrike" cap="none">
                <a:solidFill>
                  <a:srgbClr val="000000"/>
                </a:solidFill>
                <a:latin typeface="Philosopher"/>
                <a:ea typeface="Philosopher"/>
                <a:cs typeface="Philosopher"/>
                <a:sym typeface="Philosopher"/>
              </a:rPr>
              <a:t>.</a:t>
            </a:r>
            <a:r>
              <a:rPr lang="en-GB" sz="1800" b="0" i="0" u="none" strike="noStrike" cap="none">
                <a:solidFill>
                  <a:srgbClr val="000000"/>
                </a:solidFill>
                <a:latin typeface="Philosopher"/>
                <a:ea typeface="Philosopher"/>
                <a:cs typeface="Philosopher"/>
                <a:sym typeface="Philosopher"/>
              </a:rPr>
              <a:t> Jakie przykłady z modułu zwróciły moją uwagę i jak mogę dostosować lub zastosować podobne strategie w mojej własnej praktyce?</a:t>
            </a:r>
            <a:endParaRPr/>
          </a:p>
          <a:p>
            <a:pPr marL="0" marR="0" lvl="0" indent="0" algn="l"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7.</a:t>
            </a:r>
            <a:r>
              <a:rPr lang="en-GB" sz="1800" b="0" i="0" u="none" strike="noStrike" cap="none">
                <a:solidFill>
                  <a:srgbClr val="000000"/>
                </a:solidFill>
                <a:latin typeface="Philosopher"/>
                <a:ea typeface="Philosopher"/>
                <a:cs typeface="Philosopher"/>
                <a:sym typeface="Philosopher"/>
              </a:rPr>
              <a:t> W jaki sposób moje poglądy na teorię uczenia się dorosłych ewoluowały lub pogłębiły się w wyniku tego doświadczenia edukacyjnego?</a:t>
            </a:r>
            <a:endParaRPr/>
          </a:p>
          <a:p>
            <a:pPr marL="0" marR="0" lvl="0" indent="0" algn="l"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8.</a:t>
            </a:r>
            <a:r>
              <a:rPr lang="en-GB" sz="1800" b="0" i="0" u="none" strike="noStrike" cap="none">
                <a:solidFill>
                  <a:srgbClr val="000000"/>
                </a:solidFill>
                <a:latin typeface="Philosopher"/>
                <a:ea typeface="Philosopher"/>
                <a:cs typeface="Philosopher"/>
                <a:sym typeface="Philosopher"/>
              </a:rPr>
              <a:t> W jaki sposób mogę zintegrować zasady mikrokształcenia z moim ciągłym rozwojem zawodowym i inicjatywami edukacyjnymi dla dorosłych?</a:t>
            </a:r>
            <a:endParaRPr/>
          </a:p>
          <a:p>
            <a:pPr marL="0" marR="0" lvl="0" indent="0" algn="l"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a:p>
            <a:pPr marL="0" marR="0" lvl="0" indent="0" algn="l" rtl="0">
              <a:lnSpc>
                <a:spcPct val="100000"/>
              </a:lnSpc>
              <a:spcBef>
                <a:spcPts val="0"/>
              </a:spcBef>
              <a:spcAft>
                <a:spcPts val="0"/>
              </a:spcAft>
              <a:buNone/>
            </a:pPr>
            <a:r>
              <a:t/>
            </a:r>
            <a:endParaRPr sz="1800" b="0" i="0" u="none" strike="noStrike" cap="none">
              <a:solidFill>
                <a:srgbClr val="000000"/>
              </a:solidFill>
              <a:latin typeface="Philosopher"/>
              <a:ea typeface="Philosopher"/>
              <a:cs typeface="Philosopher"/>
              <a:sym typeface="Philosopher"/>
            </a:endParaRPr>
          </a:p>
        </p:txBody>
      </p:sp>
      <p:pic>
        <p:nvPicPr>
          <p:cNvPr id="384" name="Google Shape;384;p18" descr="A picture containing icon&#10;&#10;Description automatically generated"/>
          <p:cNvPicPr preferRelativeResize="0"/>
          <p:nvPr/>
        </p:nvPicPr>
        <p:blipFill rotWithShape="1">
          <a:blip r:embed="rId4">
            <a:alphaModFix/>
          </a:blip>
          <a:srcRect l="0" t="0" r="0" b="0"/>
          <a:stretch/>
        </p:blipFill>
        <p:spPr>
          <a:xfrm>
            <a:off x="10625575" y="0"/>
            <a:ext cx="1723784" cy="1218637"/>
          </a:xfrm>
          <a:prstGeom prst="rect">
            <a:avLst/>
          </a:prstGeom>
          <a:noFill/>
          <a:ln>
            <a:noFill/>
          </a:ln>
        </p:spPr>
      </p:pic>
      <p:pic>
        <p:nvPicPr>
          <p:cNvPr id="385" name="Google Shape;385;p18"/>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
        <p:nvSpPr>
          <p:cNvPr id="386" name="Google Shape;386;p18"/>
          <p:cNvSpPr txBox="1"/>
          <p:nvPr/>
        </p:nvSpPr>
        <p:spPr>
          <a:xfrm>
            <a:off x="4552334" y="3010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000000"/>
                </a:solidFill>
                <a:latin typeface="Philosopher"/>
                <a:ea typeface="Philosopher"/>
                <a:cs typeface="Philosopher"/>
                <a:sym typeface="Philosopher"/>
              </a:rPr>
              <a:t>Pytania do autorefleksji</a:t>
            </a:r>
            <a:endParaRPr sz="1800" b="0" i="0" u="none" strike="noStrike" cap="none">
              <a:solidFill>
                <a:srgbClr val="000000"/>
              </a:solidFill>
              <a:latin typeface="Arial"/>
              <a:ea typeface="Arial"/>
              <a:cs typeface="Arial"/>
              <a:sym typeface="Arial"/>
            </a:endParaRPr>
          </a:p>
        </p:txBody>
      </p:sp>
      <p:grpSp>
        <p:nvGrpSpPr>
          <p:cNvPr id="387" name="Google Shape;387;p18"/>
          <p:cNvGrpSpPr/>
          <p:nvPr/>
        </p:nvGrpSpPr>
        <p:grpSpPr>
          <a:xfrm>
            <a:off x="6974342" y="891793"/>
            <a:ext cx="1251984" cy="358200"/>
            <a:chOff x="5470062" y="1167647"/>
            <a:chExt cx="1251984" cy="358200"/>
          </a:xfrm>
        </p:grpSpPr>
        <p:sp>
          <p:nvSpPr>
            <p:cNvPr id="388" name="Google Shape;388;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89" name="Google Shape;389;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90" name="Google Shape;390;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Wnioski</a:t>
            </a:r>
            <a:endParaRPr sz="4000" b="1" i="0" u="none" strike="noStrike" cap="none">
              <a:solidFill>
                <a:schemeClr val="dk1"/>
              </a:solidFill>
              <a:latin typeface="Philosopher"/>
              <a:ea typeface="Philosopher"/>
              <a:cs typeface="Philosopher"/>
              <a:sym typeface="Philosopher"/>
            </a:endParaRPr>
          </a:p>
        </p:txBody>
      </p:sp>
      <p:grpSp>
        <p:nvGrpSpPr>
          <p:cNvPr id="396" name="Google Shape;396;p19"/>
          <p:cNvGrpSpPr/>
          <p:nvPr/>
        </p:nvGrpSpPr>
        <p:grpSpPr>
          <a:xfrm>
            <a:off x="5470061" y="1709272"/>
            <a:ext cx="1251876" cy="358096"/>
            <a:chOff x="5470062" y="1167647"/>
            <a:chExt cx="1251876" cy="358096"/>
          </a:xfrm>
        </p:grpSpPr>
        <p:sp>
          <p:nvSpPr>
            <p:cNvPr id="397" name="Google Shape;397;p1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98" name="Google Shape;398;p1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399" name="Google Shape;399;p1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400" name="Google Shape;400;p19"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401" name="Google Shape;401;p19"/>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402" name="Google Shape;402;p19"/>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Dziękujemy za udział w tych działaniach związanych z samokształceniem.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Jeśli podobał Ci się ten moduł, zalecamy zapoznanie się z innymi zasobami ONE STEP UP.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20" descr="A person sitting at a desk with a computer and papers on it&#10;&#10;Description automatically generated with low confidence"/>
          <p:cNvPicPr preferRelativeResize="0"/>
          <p:nvPr/>
        </p:nvPicPr>
        <p:blipFill rotWithShape="1">
          <a:blip r:embed="rId3">
            <a:alphaModFix/>
          </a:blip>
          <a:srcRect l="0" t="0" r="0" b="0"/>
          <a:stretch/>
        </p:blipFill>
        <p:spPr>
          <a:xfrm>
            <a:off x="0" y="-1"/>
            <a:ext cx="12192000" cy="6858001"/>
          </a:xfrm>
          <a:prstGeom prst="rect">
            <a:avLst/>
          </a:prstGeom>
          <a:noFill/>
          <a:ln>
            <a:noFill/>
          </a:ln>
        </p:spPr>
      </p:pic>
      <p:sp>
        <p:nvSpPr>
          <p:cNvPr id="408" name="Google Shape;408;p20"/>
          <p:cNvSpPr/>
          <p:nvPr/>
        </p:nvSpPr>
        <p:spPr>
          <a:xfrm>
            <a:off x="-264695" y="-270712"/>
            <a:ext cx="12721389" cy="7399421"/>
          </a:xfrm>
          <a:prstGeom prst="rect">
            <a:avLst/>
          </a:prstGeom>
          <a:gradFill>
            <a:gsLst>
              <a:gs pos="0">
                <a:srgbClr val="FFE77E">
                  <a:alpha val="0"/>
                </a:srgbClr>
              </a:gs>
              <a:gs pos="100000">
                <a:srgbClr val="FFEDB1"/>
              </a:gs>
            </a:gsLst>
            <a:path path="circle">
              <a:fillToRect l="50%" t="50%" r="50%" b="5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t/>
            </a:r>
            <a:endParaRPr sz="1400" b="0" i="0" u="none" strike="noStrike" cap="none">
              <a:solidFill>
                <a:schemeClr val="lt1"/>
              </a:solidFill>
              <a:latin typeface="Arial"/>
              <a:ea typeface="Arial"/>
              <a:cs typeface="Arial"/>
              <a:sym typeface="Arial"/>
            </a:endParaRPr>
          </a:p>
        </p:txBody>
      </p:sp>
      <p:sp>
        <p:nvSpPr>
          <p:cNvPr id="409" name="Google Shape;409;p2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GB" sz="6600" b="0" i="0" u="none" strike="noStrike" cap="none">
                <a:solidFill>
                  <a:schemeClr val="dk1"/>
                </a:solidFill>
                <a:latin typeface="Roboto"/>
                <a:ea typeface="Roboto"/>
                <a:cs typeface="Roboto"/>
                <a:sym typeface="Roboto"/>
              </a:rPr>
              <a:t>DZIĘKUJĘ!</a:t>
            </a:r>
            <a:endParaRPr sz="6600" b="0" i="0" u="none" strike="noStrike" cap="none">
              <a:solidFill>
                <a:schemeClr val="dk1"/>
              </a:solidFill>
              <a:latin typeface="Roboto"/>
              <a:ea typeface="Roboto"/>
              <a:cs typeface="Roboto"/>
              <a:sym typeface="Roboto"/>
            </a:endParaRPr>
          </a:p>
        </p:txBody>
      </p:sp>
      <p:pic>
        <p:nvPicPr>
          <p:cNvPr id="410" name="Google Shape;410;p20" descr="A picture containing logo&#10;&#10;Description automatically generated"/>
          <p:cNvPicPr preferRelativeResize="0"/>
          <p:nvPr/>
        </p:nvPicPr>
        <p:blipFill rotWithShape="1">
          <a:blip r:embed="rId4">
            <a:alphaModFix/>
          </a:blip>
          <a:srcRect l="0" t="0" r="0" b="0"/>
          <a:stretch/>
        </p:blipFill>
        <p:spPr>
          <a:xfrm>
            <a:off x="10853446" y="74429"/>
            <a:ext cx="1338553" cy="946297"/>
          </a:xfrm>
          <a:prstGeom prst="rect">
            <a:avLst/>
          </a:prstGeom>
          <a:noFill/>
          <a:ln>
            <a:noFill/>
          </a:ln>
        </p:spPr>
      </p:pic>
      <p:pic>
        <p:nvPicPr>
          <p:cNvPr id="411" name="Google Shape;411;p20"/>
          <p:cNvPicPr preferRelativeResize="0"/>
          <p:nvPr/>
        </p:nvPicPr>
        <p:blipFill rotWithShape="1">
          <a:blip r:embed="rId5">
            <a:alphaModFix/>
          </a:blip>
          <a:srcRect l="0" t="0" r="0" b="0"/>
          <a:stretch/>
        </p:blipFill>
        <p:spPr>
          <a:xfrm>
            <a:off x="163286" y="6283219"/>
            <a:ext cx="2247900" cy="4609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3"/>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en-GB" sz="4000" b="1" i="0" u="none" strike="noStrike" cap="none">
                <a:solidFill>
                  <a:schemeClr val="dk1"/>
                </a:solidFill>
                <a:latin typeface="Philosopher"/>
                <a:ea typeface="Philosopher"/>
                <a:cs typeface="Philosopher"/>
                <a:sym typeface="Philosopher"/>
              </a:rPr>
              <a:t>Wprowadzenie</a:t>
            </a:r>
            <a:endParaRPr sz="4000" b="1" i="0" u="none" strike="noStrike" cap="none">
              <a:solidFill>
                <a:schemeClr val="dk1"/>
              </a:solidFill>
              <a:latin typeface="Philosopher"/>
              <a:ea typeface="Philosopher"/>
              <a:cs typeface="Philosopher"/>
              <a:sym typeface="Philosopher"/>
            </a:endParaRPr>
          </a:p>
        </p:txBody>
      </p:sp>
      <p:grpSp>
        <p:nvGrpSpPr>
          <p:cNvPr id="60" name="Google Shape;60;p3"/>
          <p:cNvGrpSpPr/>
          <p:nvPr/>
        </p:nvGrpSpPr>
        <p:grpSpPr>
          <a:xfrm>
            <a:off x="5470061" y="1709272"/>
            <a:ext cx="1251876" cy="358096"/>
            <a:chOff x="5470062" y="1167647"/>
            <a:chExt cx="1251876" cy="358096"/>
          </a:xfrm>
        </p:grpSpPr>
        <p:sp>
          <p:nvSpPr>
            <p:cNvPr id="61" name="Google Shape;61;p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62" name="Google Shape;62;p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63" name="Google Shape;63;p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64" name="Google Shape;64;p3" descr="A picture containing icon&#10;&#10;Description automatically generated"/>
          <p:cNvPicPr preferRelativeResize="0"/>
          <p:nvPr/>
        </p:nvPicPr>
        <p:blipFill rotWithShape="1">
          <a:blip r:embed="rId3">
            <a:alphaModFix/>
          </a:blip>
          <a:srcRect l="0" t="0" r="0" b="0"/>
          <a:stretch/>
        </p:blipFill>
        <p:spPr>
          <a:xfrm>
            <a:off x="10625575" y="0"/>
            <a:ext cx="1723782" cy="1218637"/>
          </a:xfrm>
          <a:prstGeom prst="rect">
            <a:avLst/>
          </a:prstGeom>
          <a:noFill/>
          <a:ln>
            <a:noFill/>
          </a:ln>
        </p:spPr>
      </p:pic>
      <p:pic>
        <p:nvPicPr>
          <p:cNvPr id="65" name="Google Shape;65;p3"/>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66" name="Google Shape;66;p3"/>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Ta prezentacja zawiera </a:t>
            </a:r>
            <a:r>
              <a:rPr lang="en-GB" sz="3200" b="1" i="0" u="none" strike="noStrike" cap="none">
                <a:solidFill>
                  <a:schemeClr val="dk1"/>
                </a:solidFill>
                <a:latin typeface="Philosopher"/>
                <a:ea typeface="Philosopher"/>
                <a:cs typeface="Philosopher"/>
                <a:sym typeface="Philosopher"/>
              </a:rPr>
              <a:t>materiały do samodzielnej nauki </a:t>
            </a:r>
            <a:r>
              <a:rPr lang="en-GB" sz="3200" b="0" i="0" u="none" strike="noStrike" cap="none">
                <a:solidFill>
                  <a:schemeClr val="dk1"/>
                </a:solidFill>
                <a:latin typeface="Philosopher"/>
                <a:ea typeface="Philosopher"/>
                <a:cs typeface="Philosopher"/>
                <a:sym typeface="Philosopher"/>
              </a:rPr>
              <a:t>i</a:t>
            </a:r>
            <a:r>
              <a:rPr lang="en-GB" sz="3200" b="1" i="0" u="none" strike="noStrike" cap="none">
                <a:solidFill>
                  <a:schemeClr val="dk1"/>
                </a:solidFill>
                <a:latin typeface="Philosopher"/>
                <a:ea typeface="Philosopher"/>
                <a:cs typeface="Philosopher"/>
                <a:sym typeface="Philosopher"/>
              </a:rPr>
              <a:t> ćwiczenia do samodzielnej refleksji.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Zachęcamy do wybrania zasobów, które najlepiej odpowiadają Twoim zainteresowaniom i celom edukacyjnym.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en-GB" sz="3200" b="0" i="0" u="none" strike="noStrike" cap="none">
                <a:solidFill>
                  <a:schemeClr val="dk1"/>
                </a:solidFill>
                <a:latin typeface="Philosopher"/>
                <a:ea typeface="Philosopher"/>
                <a:cs typeface="Philosopher"/>
                <a:sym typeface="Philosopher"/>
              </a:rPr>
              <a:t>Zasoby te można eksplorować </a:t>
            </a:r>
            <a:r>
              <a:rPr lang="en-GB" sz="3200" b="1" i="0" u="none" strike="noStrike" cap="none">
                <a:solidFill>
                  <a:schemeClr val="dk1"/>
                </a:solidFill>
                <a:latin typeface="Philosopher"/>
                <a:ea typeface="Philosopher"/>
                <a:cs typeface="Philosopher"/>
                <a:sym typeface="Philosopher"/>
              </a:rPr>
              <a:t>niezależnie</a:t>
            </a:r>
            <a:r>
              <a:rPr lang="en-GB" sz="3200" b="0" i="0" u="none" strike="noStrike" cap="none">
                <a:solidFill>
                  <a:schemeClr val="dk1"/>
                </a:solidFill>
                <a:latin typeface="Philosopher"/>
                <a:ea typeface="Philosopher"/>
                <a:cs typeface="Philosopher"/>
                <a:sym typeface="Philosopher"/>
              </a:rPr>
              <a:t>, bez określonej kolejności lub wymogu przejścia przez wszystkie z nich.</a:t>
            </a:r>
            <a:endParaRPr sz="3200" b="0" i="0" u="none" strike="noStrike" cap="none">
              <a:solidFill>
                <a:schemeClr val="dk1"/>
              </a:solidFill>
              <a:latin typeface="Philosopher"/>
              <a:ea typeface="Philosopher"/>
              <a:cs typeface="Philosopher"/>
              <a:sym typeface="Philosoph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1"/>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pic>
        <p:nvPicPr>
          <p:cNvPr id="417" name="Google Shape;417;p21" descr="A picture containing icon&#10;&#10;Description automatically generated"/>
          <p:cNvPicPr preferRelativeResize="0"/>
          <p:nvPr/>
        </p:nvPicPr>
        <p:blipFill rotWithShape="1">
          <a:blip r:embed="rId3">
            <a:alphaModFix/>
          </a:blip>
          <a:srcRect l="0" t="0" r="0" b="0"/>
          <a:stretch/>
        </p:blipFill>
        <p:spPr>
          <a:xfrm>
            <a:off x="2946834" y="-349757"/>
            <a:ext cx="6572448" cy="4646428"/>
          </a:xfrm>
          <a:prstGeom prst="rect">
            <a:avLst/>
          </a:prstGeom>
          <a:noFill/>
          <a:ln>
            <a:noFill/>
          </a:ln>
        </p:spPr>
      </p:pic>
      <p:pic>
        <p:nvPicPr>
          <p:cNvPr id="418" name="Google Shape;418;p21" descr="Logo, company name&#10;&#10;Description automatically generated"/>
          <p:cNvPicPr preferRelativeResize="0"/>
          <p:nvPr/>
        </p:nvPicPr>
        <p:blipFill rotWithShape="1">
          <a:blip r:embed="rId4">
            <a:alphaModFix/>
          </a:blip>
          <a:srcRect l="0" t="0" r="0" b="0"/>
          <a:stretch/>
        </p:blipFill>
        <p:spPr>
          <a:xfrm>
            <a:off x="6708435" y="3659445"/>
            <a:ext cx="1557761" cy="1090828"/>
          </a:xfrm>
          <a:prstGeom prst="rect">
            <a:avLst/>
          </a:prstGeom>
          <a:noFill/>
          <a:ln>
            <a:noFill/>
          </a:ln>
        </p:spPr>
      </p:pic>
      <p:pic>
        <p:nvPicPr>
          <p:cNvPr id="419" name="Google Shape;419;p21" descr="Logo, company name&#10;&#10;Description automatically generated"/>
          <p:cNvPicPr preferRelativeResize="0"/>
          <p:nvPr/>
        </p:nvPicPr>
        <p:blipFill rotWithShape="1">
          <a:blip r:embed="rId5">
            <a:alphaModFix/>
          </a:blip>
          <a:srcRect l="0" t="0" r="0" b="0"/>
          <a:stretch/>
        </p:blipFill>
        <p:spPr>
          <a:xfrm>
            <a:off x="1513633" y="3274140"/>
            <a:ext cx="2010195" cy="2010195"/>
          </a:xfrm>
          <a:prstGeom prst="rect">
            <a:avLst/>
          </a:prstGeom>
          <a:noFill/>
          <a:ln>
            <a:noFill/>
          </a:ln>
        </p:spPr>
      </p:pic>
      <p:pic>
        <p:nvPicPr>
          <p:cNvPr id="420" name="Google Shape;420;p21" descr="Logo&#10;&#10;Description automatically generated"/>
          <p:cNvPicPr preferRelativeResize="0"/>
          <p:nvPr/>
        </p:nvPicPr>
        <p:blipFill rotWithShape="1">
          <a:blip r:embed="rId6">
            <a:alphaModFix/>
          </a:blip>
          <a:srcRect l="0" t="0" r="0" b="0"/>
          <a:stretch/>
        </p:blipFill>
        <p:spPr>
          <a:xfrm>
            <a:off x="1611909" y="5229626"/>
            <a:ext cx="1605199" cy="800060"/>
          </a:xfrm>
          <a:prstGeom prst="rect">
            <a:avLst/>
          </a:prstGeom>
          <a:noFill/>
          <a:ln>
            <a:noFill/>
          </a:ln>
        </p:spPr>
      </p:pic>
      <p:pic>
        <p:nvPicPr>
          <p:cNvPr id="421" name="Google Shape;421;p21" descr="A picture containing company name&#10;&#10;Description automatically generated"/>
          <p:cNvPicPr preferRelativeResize="0"/>
          <p:nvPr/>
        </p:nvPicPr>
        <p:blipFill rotWithShape="1">
          <a:blip r:embed="rId7">
            <a:alphaModFix/>
          </a:blip>
          <a:srcRect l="0" t="0" r="0" b="0"/>
          <a:stretch/>
        </p:blipFill>
        <p:spPr>
          <a:xfrm>
            <a:off x="9519282" y="3754416"/>
            <a:ext cx="888691" cy="963528"/>
          </a:xfrm>
          <a:prstGeom prst="rect">
            <a:avLst/>
          </a:prstGeom>
          <a:noFill/>
          <a:ln>
            <a:noFill/>
          </a:ln>
        </p:spPr>
      </p:pic>
      <p:pic>
        <p:nvPicPr>
          <p:cNvPr id="422" name="Google Shape;422;p21" descr="Logo&#10;&#10;Description automatically generated with medium confidence"/>
          <p:cNvPicPr preferRelativeResize="0"/>
          <p:nvPr/>
        </p:nvPicPr>
        <p:blipFill rotWithShape="1">
          <a:blip r:embed="rId8">
            <a:alphaModFix/>
          </a:blip>
          <a:srcRect l="0" t="0" r="0" b="0"/>
          <a:stretch/>
        </p:blipFill>
        <p:spPr>
          <a:xfrm>
            <a:off x="4048977" y="5091014"/>
            <a:ext cx="1628935" cy="1142685"/>
          </a:xfrm>
          <a:prstGeom prst="rect">
            <a:avLst/>
          </a:prstGeom>
          <a:noFill/>
          <a:ln>
            <a:noFill/>
          </a:ln>
        </p:spPr>
      </p:pic>
      <p:pic>
        <p:nvPicPr>
          <p:cNvPr id="423" name="Google Shape;423;p21" descr="Logo&#10;&#10;Description automatically generated"/>
          <p:cNvPicPr preferRelativeResize="0"/>
          <p:nvPr/>
        </p:nvPicPr>
        <p:blipFill rotWithShape="1">
          <a:blip r:embed="rId9">
            <a:alphaModFix/>
          </a:blip>
          <a:srcRect l="0" t="0" r="0" b="0"/>
          <a:stretch/>
        </p:blipFill>
        <p:spPr>
          <a:xfrm>
            <a:off x="4237279" y="4054164"/>
            <a:ext cx="1440633" cy="485013"/>
          </a:xfrm>
          <a:prstGeom prst="rect">
            <a:avLst/>
          </a:prstGeom>
          <a:noFill/>
          <a:ln>
            <a:noFill/>
          </a:ln>
        </p:spPr>
      </p:pic>
      <p:pic>
        <p:nvPicPr>
          <p:cNvPr id="424" name="Google Shape;424;p21" descr="Logo, company name&#10;&#10;Description automatically generated"/>
          <p:cNvPicPr preferRelativeResize="0"/>
          <p:nvPr/>
        </p:nvPicPr>
        <p:blipFill rotWithShape="1">
          <a:blip r:embed="rId10">
            <a:alphaModFix/>
          </a:blip>
          <a:srcRect l="0" t="0" r="0" b="0"/>
          <a:stretch/>
        </p:blipFill>
        <p:spPr>
          <a:xfrm>
            <a:off x="9480271" y="5411983"/>
            <a:ext cx="1630941" cy="604941"/>
          </a:xfrm>
          <a:prstGeom prst="rect">
            <a:avLst/>
          </a:prstGeom>
          <a:noFill/>
          <a:ln>
            <a:noFill/>
          </a:ln>
        </p:spPr>
      </p:pic>
      <p:sp>
        <p:nvSpPr>
          <p:cNvPr id="425" name="Google Shape;425;p21"/>
          <p:cNvSpPr txBox="1"/>
          <p:nvPr/>
        </p:nvSpPr>
        <p:spPr>
          <a:xfrm>
            <a:off x="5760827" y="6460532"/>
            <a:ext cx="5350385"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a:solidFill>
                  <a:srgbClr val="000000"/>
                </a:solidFill>
                <a:latin typeface="Noto Sans"/>
                <a:ea typeface="Noto Sans"/>
                <a:cs typeface="Noto Sans"/>
                <a:sym typeface="Noto Sans"/>
              </a:rPr>
              <a:t>"Wsparcie Komisji Europejskiej dla tej publikacji nie stanowi poparcia dla treści, które odzwierciedlają jedynie poglądy autorów, a Komisja nie może być pociągana do odpowiedzialności za jakiekolwiek wykorzystanie zawartych w niej informacji".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a:solidFill>
                  <a:srgbClr val="000000"/>
                </a:solidFill>
                <a:latin typeface="Noto Sans"/>
                <a:ea typeface="Noto Sans"/>
                <a:cs typeface="Noto Sans"/>
                <a:sym typeface="Noto Sans"/>
              </a:rPr>
              <a:t>Numer projektu: 2022-1-LT01-KA220-ADU-000085898</a:t>
            </a:r>
            <a:endParaRPr sz="800" b="1" i="0" u="none" strike="noStrike" cap="none" baseline="30000">
              <a:solidFill>
                <a:srgbClr val="000000"/>
              </a:solidFill>
              <a:latin typeface="Noto Sans"/>
              <a:ea typeface="Noto Sans"/>
              <a:cs typeface="Noto Sans"/>
              <a:sym typeface="Noto Sans"/>
            </a:endParaRPr>
          </a:p>
        </p:txBody>
      </p:sp>
      <p:pic>
        <p:nvPicPr>
          <p:cNvPr id="426" name="Google Shape;426;p21" descr="Logo&#10;&#10;Description automatically generated"/>
          <p:cNvPicPr preferRelativeResize="0"/>
          <p:nvPr/>
        </p:nvPicPr>
        <p:blipFill rotWithShape="1">
          <a:blip r:embed="rId11">
            <a:alphaModFix/>
          </a:blip>
          <a:srcRect l="0" t="0" r="0" b="0"/>
          <a:stretch/>
        </p:blipFill>
        <p:spPr>
          <a:xfrm>
            <a:off x="7019467" y="5121884"/>
            <a:ext cx="1231930" cy="822872"/>
          </a:xfrm>
          <a:prstGeom prst="rect">
            <a:avLst/>
          </a:prstGeom>
          <a:noFill/>
          <a:ln>
            <a:noFill/>
          </a:ln>
        </p:spPr>
      </p:pic>
      <p:pic>
        <p:nvPicPr>
          <p:cNvPr id="427" name="Google Shape;427;p21"/>
          <p:cNvPicPr preferRelativeResize="0"/>
          <p:nvPr/>
        </p:nvPicPr>
        <p:blipFill rotWithShape="1">
          <a:blip r:embed="rId12">
            <a:alphaModFix/>
          </a:blip>
          <a:srcRect l="0" t="0" r="0" b="0"/>
          <a:stretch/>
        </p:blipFill>
        <p:spPr>
          <a:xfrm>
            <a:off x="166608" y="6355889"/>
            <a:ext cx="2247900" cy="460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4"/>
          <p:cNvSpPr txBox="1"/>
          <p:nvPr/>
        </p:nvSpPr>
        <p:spPr>
          <a:xfrm>
            <a:off x="3008671" y="980680"/>
            <a:ext cx="6174658" cy="682745"/>
          </a:xfrm>
          <a:prstGeom prst="rect">
            <a:avLst/>
          </a:prstGeom>
          <a:noFill/>
          <a:ln>
            <a:noFill/>
          </a:ln>
        </p:spPr>
        <p:txBody>
          <a:bodyPr spcFirstLastPara="1" wrap="square" lIns="91425" tIns="91425" rIns="91425" bIns="91425" anchor="ctr" anchorCtr="0">
            <a:noAutofit/>
          </a:bodyPr>
          <a:lstStyle/>
          <a:p>
            <a:pPr marL="76200" marR="0" lvl="0" indent="0" algn="l"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Przegląd i definicja mikronauczania</a:t>
            </a:r>
            <a:endParaRPr sz="2400" b="1" i="0" u="none" strike="noStrike" cap="none">
              <a:solidFill>
                <a:schemeClr val="dk1"/>
              </a:solidFill>
              <a:latin typeface="Philosopher"/>
              <a:ea typeface="Philosopher"/>
              <a:cs typeface="Philosopher"/>
              <a:sym typeface="Philosopher"/>
            </a:endParaRPr>
          </a:p>
        </p:txBody>
      </p:sp>
      <p:grpSp>
        <p:nvGrpSpPr>
          <p:cNvPr id="72" name="Google Shape;72;p4"/>
          <p:cNvGrpSpPr/>
          <p:nvPr/>
        </p:nvGrpSpPr>
        <p:grpSpPr>
          <a:xfrm>
            <a:off x="5470011" y="1769622"/>
            <a:ext cx="1251984" cy="358200"/>
            <a:chOff x="5470062" y="1167647"/>
            <a:chExt cx="1251984" cy="358200"/>
          </a:xfrm>
        </p:grpSpPr>
        <p:sp>
          <p:nvSpPr>
            <p:cNvPr id="73" name="Google Shape;73;p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74" name="Google Shape;74;p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75" name="Google Shape;75;p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76" name="Google Shape;76;p4"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77" name="Google Shape;77;p4"/>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78" name="Google Shape;78;p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79" name="Google Shape;79;p4" title="Video 2  Microlearning Definitions">
            <a:hlinkClick r:id="rId5"/>
          </p:cNvPr>
          <p:cNvPicPr preferRelativeResize="0"/>
          <p:nvPr/>
        </p:nvPicPr>
        <p:blipFill>
          <a:blip r:embed="rId6">
            <a:alphaModFix/>
          </a:blip>
          <a:stretch>
            <a:fillRect/>
          </a:stretch>
        </p:blipFill>
        <p:spPr>
          <a:xfrm>
            <a:off x="3327000" y="2491250"/>
            <a:ext cx="5538100" cy="31151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10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29f4926f02b_0_4"/>
          <p:cNvSpPr txBox="1"/>
          <p:nvPr/>
        </p:nvSpPr>
        <p:spPr>
          <a:xfrm>
            <a:off x="3008746" y="829592"/>
            <a:ext cx="61746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1. </a:t>
            </a:r>
            <a:r>
              <a:rPr lang="en-GB" sz="2400" b="1">
                <a:solidFill>
                  <a:schemeClr val="dk1"/>
                </a:solidFill>
                <a:latin typeface="Philosopher"/>
                <a:ea typeface="Philosopher"/>
                <a:cs typeface="Philosopher"/>
                <a:sym typeface="Philosopher"/>
              </a:rPr>
              <a:t>Przykłady mikronauczania</a:t>
            </a:r>
            <a:endParaRPr sz="2400" b="1" i="0" u="none" strike="noStrike" cap="none">
              <a:solidFill>
                <a:schemeClr val="dk1"/>
              </a:solidFill>
              <a:latin typeface="Philosopher"/>
              <a:ea typeface="Philosopher"/>
              <a:cs typeface="Philosopher"/>
              <a:sym typeface="Philosopher"/>
            </a:endParaRPr>
          </a:p>
        </p:txBody>
      </p:sp>
      <p:grpSp>
        <p:nvGrpSpPr>
          <p:cNvPr id="85" name="Google Shape;85;g29f4926f02b_0_4"/>
          <p:cNvGrpSpPr/>
          <p:nvPr/>
        </p:nvGrpSpPr>
        <p:grpSpPr>
          <a:xfrm>
            <a:off x="5470061" y="1709272"/>
            <a:ext cx="1251984" cy="358200"/>
            <a:chOff x="5470062" y="1167647"/>
            <a:chExt cx="1251984" cy="358200"/>
          </a:xfrm>
        </p:grpSpPr>
        <p:sp>
          <p:nvSpPr>
            <p:cNvPr id="86" name="Google Shape;86;g29f4926f02b_0_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87" name="Google Shape;87;g29f4926f02b_0_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88" name="Google Shape;88;g29f4926f02b_0_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89" name="Google Shape;89;g29f4926f02b_0_4"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pic>
        <p:nvPicPr>
          <p:cNvPr id="90" name="Google Shape;90;g29f4926f02b_0_4"/>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91" name="Google Shape;91;g29f4926f02b_0_4"/>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92" name="Google Shape;92;g29f4926f02b_0_4" title="Video 1 Overview of Microlearning">
            <a:hlinkClick r:id="rId5"/>
          </p:cNvPr>
          <p:cNvPicPr preferRelativeResize="0"/>
          <p:nvPr/>
        </p:nvPicPr>
        <p:blipFill>
          <a:blip r:embed="rId6">
            <a:alphaModFix/>
          </a:blip>
          <a:stretch>
            <a:fillRect/>
          </a:stretch>
        </p:blipFill>
        <p:spPr>
          <a:xfrm>
            <a:off x="3008750" y="2313213"/>
            <a:ext cx="6174600" cy="3473213"/>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
          <p:cNvSpPr txBox="1"/>
          <p:nvPr/>
        </p:nvSpPr>
        <p:spPr>
          <a:xfrm>
            <a:off x="3640051" y="866150"/>
            <a:ext cx="49119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Microlearning</a:t>
            </a:r>
            <a:r>
              <a:rPr lang="en-GB" sz="2400" b="1">
                <a:solidFill>
                  <a:schemeClr val="dk1"/>
                </a:solidFill>
                <a:latin typeface="Philosopher"/>
                <a:ea typeface="Philosopher"/>
                <a:cs typeface="Philosopher"/>
                <a:sym typeface="Philosopher"/>
              </a:rPr>
              <a:t>: Dlaczego to ma znaczenie</a:t>
            </a:r>
            <a:endParaRPr sz="2400" b="1" i="0" u="none" strike="noStrike" cap="none">
              <a:solidFill>
                <a:schemeClr val="dk1"/>
              </a:solidFill>
              <a:latin typeface="Philosopher"/>
              <a:ea typeface="Philosopher"/>
              <a:cs typeface="Philosopher"/>
              <a:sym typeface="Philosopher"/>
            </a:endParaRPr>
          </a:p>
        </p:txBody>
      </p:sp>
      <p:grpSp>
        <p:nvGrpSpPr>
          <p:cNvPr id="98" name="Google Shape;98;p5"/>
          <p:cNvGrpSpPr/>
          <p:nvPr/>
        </p:nvGrpSpPr>
        <p:grpSpPr>
          <a:xfrm>
            <a:off x="5470008" y="1782417"/>
            <a:ext cx="1251984" cy="358200"/>
            <a:chOff x="5470062" y="1167647"/>
            <a:chExt cx="1251984" cy="358200"/>
          </a:xfrm>
        </p:grpSpPr>
        <p:sp>
          <p:nvSpPr>
            <p:cNvPr id="99" name="Google Shape;99;p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00" name="Google Shape;100;p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01" name="Google Shape;101;p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02" name="Google Shape;102;p5"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103" name="Google Shape;103;p5"/>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04" name="Google Shape;104;p5"/>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05" name="Google Shape;105;p5" title="Video 3 Microlearning Examples">
            <a:hlinkClick r:id="rId5"/>
          </p:cNvPr>
          <p:cNvPicPr preferRelativeResize="0"/>
          <p:nvPr/>
        </p:nvPicPr>
        <p:blipFill>
          <a:blip r:embed="rId6">
            <a:alphaModFix/>
          </a:blip>
          <a:stretch>
            <a:fillRect/>
          </a:stretch>
        </p:blipFill>
        <p:spPr>
          <a:xfrm>
            <a:off x="2796913" y="2333550"/>
            <a:ext cx="6598178" cy="37114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05"/>
                                        </p:tgtEl>
                                        <p:attrNameLst>
                                          <p:attrName>style.visibility</p:attrName>
                                        </p:attrNameLst>
                                      </p:cBhvr>
                                      <p:to>
                                        <p:strVal val="visible"/>
                                      </p:to>
                                    </p:set>
                                    <p:animEffect transition="in" filter="fade">
                                      <p:cBhvr>
                                        <p:cTn dur="10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9eac917d12_0_93"/>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Przykłady mikronauczania</a:t>
            </a:r>
            <a:endParaRPr sz="2400" b="1" i="0" u="none" strike="noStrike" cap="none">
              <a:solidFill>
                <a:schemeClr val="dk1"/>
              </a:solidFill>
              <a:latin typeface="Philosopher"/>
              <a:ea typeface="Philosopher"/>
              <a:cs typeface="Philosopher"/>
              <a:sym typeface="Philosopher"/>
            </a:endParaRPr>
          </a:p>
        </p:txBody>
      </p:sp>
      <p:grpSp>
        <p:nvGrpSpPr>
          <p:cNvPr id="111" name="Google Shape;111;g29eac917d12_0_93"/>
          <p:cNvGrpSpPr/>
          <p:nvPr/>
        </p:nvGrpSpPr>
        <p:grpSpPr>
          <a:xfrm>
            <a:off x="5470008" y="1782417"/>
            <a:ext cx="1251984" cy="358200"/>
            <a:chOff x="5470062" y="1167647"/>
            <a:chExt cx="1251984" cy="358200"/>
          </a:xfrm>
        </p:grpSpPr>
        <p:sp>
          <p:nvSpPr>
            <p:cNvPr id="112" name="Google Shape;112;g29eac917d12_0_9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13" name="Google Shape;113;g29eac917d12_0_9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14" name="Google Shape;114;g29eac917d12_0_9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15" name="Google Shape;115;g29eac917d12_0_93"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pic>
        <p:nvPicPr>
          <p:cNvPr id="116" name="Google Shape;116;g29eac917d12_0_93"/>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17" name="Google Shape;117;g29eac917d12_0_93"/>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18" name="Google Shape;118;g29eac917d12_0_93" descr="Subscriber goal: ||||||||||||||| 144% ||||||||||||||| 2.88K/2K &#10;Newest Subscriber: Никита YT &#10;Latest tippers: &#10;Tipping link: https://mercury.streamelements.com/tip/instructionaldesigntips &#10; &#10;&#10;With real-life examples, we'll discuss how microlearning can enhance existing eLearning strategies when applied reasonably. Also, we'll learn from the failure of other companies how microlearning implementation can be a waste of money and nerves. Participants will get a checklist to create effective microlearning content.&#10;&#10;This session will be enlightening for both those who have never tried microlearning at all as well as for those who have been interested in the approach for a while.&#10;&#10;--------------------------------------------------------------------------&#10;&#10;SUPPORT IDT AND FUTURE IDTX EVENTS &#10;&#10;Subscribe right here on YouTube. It's quick and free!&#10;&#10;Join us on Discord: https://discord.gg/GRxNCc2eks&#10;Become one of our awesome Patrons: https://www.patreon.com/IDT&#10;Buy me a Beer: https://www.buymeacoffee.com/idtips&#10;Get some ID swag at the IDT store: https://idt-store.creator-spring.com/?" title="Microlearning examples and how to use them right away (iDTX 2022)">
            <a:hlinkClick r:id="rId5"/>
          </p:cNvPr>
          <p:cNvPicPr preferRelativeResize="0"/>
          <p:nvPr/>
        </p:nvPicPr>
        <p:blipFill>
          <a:blip r:embed="rId6">
            <a:alphaModFix/>
          </a:blip>
          <a:stretch>
            <a:fillRect/>
          </a:stretch>
        </p:blipFill>
        <p:spPr>
          <a:xfrm>
            <a:off x="2872174" y="2455275"/>
            <a:ext cx="6447650" cy="36267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10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9eac917d12_0_106"/>
          <p:cNvSpPr txBox="1"/>
          <p:nvPr/>
        </p:nvSpPr>
        <p:spPr>
          <a:xfrm>
            <a:off x="4176173" y="906748"/>
            <a:ext cx="3839700" cy="682800"/>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2. Przykłady mikronauczania</a:t>
            </a:r>
            <a:endParaRPr sz="2400" b="1" i="0" u="none" strike="noStrike" cap="none">
              <a:solidFill>
                <a:schemeClr val="dk1"/>
              </a:solidFill>
              <a:latin typeface="Philosopher"/>
              <a:ea typeface="Philosopher"/>
              <a:cs typeface="Philosopher"/>
              <a:sym typeface="Philosopher"/>
            </a:endParaRPr>
          </a:p>
        </p:txBody>
      </p:sp>
      <p:grpSp>
        <p:nvGrpSpPr>
          <p:cNvPr id="124" name="Google Shape;124;g29eac917d12_0_106"/>
          <p:cNvGrpSpPr/>
          <p:nvPr/>
        </p:nvGrpSpPr>
        <p:grpSpPr>
          <a:xfrm>
            <a:off x="5470008" y="1782417"/>
            <a:ext cx="1251984" cy="358200"/>
            <a:chOff x="5470062" y="1167647"/>
            <a:chExt cx="1251984" cy="358200"/>
          </a:xfrm>
        </p:grpSpPr>
        <p:sp>
          <p:nvSpPr>
            <p:cNvPr id="125" name="Google Shape;125;g29eac917d12_0_10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26" name="Google Shape;126;g29eac917d12_0_10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27" name="Google Shape;127;g29eac917d12_0_10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28" name="Google Shape;128;g29eac917d12_0_106" descr="A picture containing icon&#10;&#10;Description automatically generated"/>
          <p:cNvPicPr preferRelativeResize="0"/>
          <p:nvPr/>
        </p:nvPicPr>
        <p:blipFill rotWithShape="1">
          <a:blip r:embed="rId3">
            <a:alphaModFix/>
          </a:blip>
          <a:srcRect l="0" t="0" r="0" b="0"/>
          <a:stretch/>
        </p:blipFill>
        <p:spPr>
          <a:xfrm>
            <a:off x="10625575" y="0"/>
            <a:ext cx="1723781" cy="1218638"/>
          </a:xfrm>
          <a:prstGeom prst="rect">
            <a:avLst/>
          </a:prstGeom>
          <a:noFill/>
          <a:ln>
            <a:noFill/>
          </a:ln>
        </p:spPr>
      </p:pic>
      <p:pic>
        <p:nvPicPr>
          <p:cNvPr id="129" name="Google Shape;129;g29eac917d12_0_106"/>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30" name="Google Shape;130;g29eac917d12_0_106"/>
          <p:cNvSpPr txBox="1"/>
          <p:nvPr/>
        </p:nvSpPr>
        <p:spPr>
          <a:xfrm>
            <a:off x="471647" y="324896"/>
            <a:ext cx="6174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31" name="Google Shape;131;g29eac917d12_0_106" descr="Microlearning Examples and BEST STUDY TIPS!&#10;&#10;Are you interested in delving into what is microlearning and exploring it as a learning strategy?&#10;&#10;Microlearning theory, or bite sized learning, deals with relatively small learning units and short-term learning activities. Learning in stretches of 3-7 minutes matches the working memory capacity and attention span of humans and allows students to digest content quickly. Retention and comprehension becomes more focused and easier.&#10;&#10;In this microlearning video I will provide an overview of microlearning, present microlearning research, microlearning best practices, microlearning trends as well as microlearning strategies and microlearning tips. &#10;&#10;Microlearning: Short and Sweet https://amzn.to/3rgvuTQ&#10;The Microlearning Guide to Microlearning https://amzn.to/3kH3B53&#10;&#10;For more great info and tips, sign up for my newsletter! http://bit.ly/sharpcookienewsletter &#10;&#10;Get a FREE downloadable copy of the Sharp Cookie Brain Puzzle Book! http://bit.ly/sharpcookiepuzzlebook&#10;&#10;Interested in virtual tutoring? Send me an email at: hellosharpcookie@gmail.com 📩 &#10;&#10;Want to watch more about other learning theories? Check these out!&#10;&#10;9 Multiple Intelligences by Howard Gardner:&#10;https://youtu.be/_ocUjtB6-4Q&#10;&#10;Zone of Proximal Development and Scaffolding:&#10;https://youtu.be/aofSkZsy6IY&#10;&#10;Want to share this video with friends?&#10;https://youtu.be/c-n_Tc_n-tk&#10;&#10;Filming Equipment:&#10;Camera - https://amzn.to/3b5Cr4G&#10;Tripod - https://amzn.to/3kDrxGi&#10;Lighting Kit - https://amzn.to/3sAmTvI&#10;Microphone - https://amzn.to/38lbNmL&#10;&#10;**Please note that there are affiliate links in this description. This is an excellent way to help support the channel at no extra cost to you. Thank you so much!&#10;&#10;#microlearning #studytips #memorytips #sharpcookie" title="Microlearning Examples: When to use it &amp; When NOT to use it!">
            <a:hlinkClick r:id="rId5"/>
          </p:cNvPr>
          <p:cNvPicPr preferRelativeResize="0"/>
          <p:nvPr/>
        </p:nvPicPr>
        <p:blipFill>
          <a:blip r:embed="rId6">
            <a:alphaModFix/>
          </a:blip>
          <a:stretch>
            <a:fillRect/>
          </a:stretch>
        </p:blipFill>
        <p:spPr>
          <a:xfrm>
            <a:off x="2860288" y="2333499"/>
            <a:ext cx="6471425" cy="36401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31"/>
                                        </p:tgtEl>
                                        <p:attrNameLst>
                                          <p:attrName>style.visibility</p:attrName>
                                        </p:attrNameLst>
                                      </p:cBhvr>
                                      <p:to>
                                        <p:strVal val="visible"/>
                                      </p:to>
                                    </p:set>
                                    <p:animEffect transition="in" filter="fade">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nvSpPr>
        <p:spPr>
          <a:xfrm>
            <a:off x="4015209" y="915277"/>
            <a:ext cx="4161577" cy="682745"/>
          </a:xfrm>
          <a:prstGeom prst="rect">
            <a:avLst/>
          </a:prstGeom>
          <a:noFill/>
          <a:ln>
            <a:noFill/>
          </a:ln>
        </p:spPr>
        <p:txBody>
          <a:bodyPr spcFirstLastPara="1" wrap="square" lIns="91425" tIns="91425" rIns="91425" bIns="91425" anchor="ctr" anchorCtr="0">
            <a:noAutofit/>
          </a:bodyPr>
          <a:lstStyle/>
          <a:p>
            <a:pPr marL="76200" marR="0" lvl="0" indent="0" algn="ctr" rtl="0">
              <a:lnSpc>
                <a:spcPct val="100000"/>
              </a:lnSpc>
              <a:spcBef>
                <a:spcPts val="0"/>
              </a:spcBef>
              <a:spcAft>
                <a:spcPts val="0"/>
              </a:spcAft>
              <a:buNone/>
            </a:pPr>
            <a:r>
              <a:rPr lang="en-GB" sz="2400" b="1" i="0" u="none" strike="noStrike" cap="none">
                <a:solidFill>
                  <a:schemeClr val="dk1"/>
                </a:solidFill>
                <a:latin typeface="Philosopher"/>
                <a:ea typeface="Philosopher"/>
                <a:cs typeface="Philosopher"/>
                <a:sym typeface="Philosopher"/>
              </a:rPr>
              <a:t>3. Korzyści płynące z mikronauczania</a:t>
            </a:r>
            <a:endParaRPr sz="2400" b="1" i="0" u="none" strike="noStrike" cap="none">
              <a:solidFill>
                <a:schemeClr val="dk1"/>
              </a:solidFill>
              <a:latin typeface="Philosopher"/>
              <a:ea typeface="Philosopher"/>
              <a:cs typeface="Philosopher"/>
              <a:sym typeface="Philosopher"/>
            </a:endParaRPr>
          </a:p>
        </p:txBody>
      </p:sp>
      <p:grpSp>
        <p:nvGrpSpPr>
          <p:cNvPr id="137" name="Google Shape;137;p6"/>
          <p:cNvGrpSpPr/>
          <p:nvPr/>
        </p:nvGrpSpPr>
        <p:grpSpPr>
          <a:xfrm>
            <a:off x="5470008" y="1782417"/>
            <a:ext cx="1251984" cy="358200"/>
            <a:chOff x="5470062" y="1167647"/>
            <a:chExt cx="1251984" cy="358200"/>
          </a:xfrm>
        </p:grpSpPr>
        <p:sp>
          <p:nvSpPr>
            <p:cNvPr id="138" name="Google Shape;138;p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39" name="Google Shape;139;p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t/>
              </a:r>
              <a:endParaRPr sz="1800" b="0" i="0" u="none" strike="noStrike" cap="none">
                <a:solidFill>
                  <a:schemeClr val="lt1"/>
                </a:solidFill>
                <a:latin typeface="Calibri"/>
                <a:ea typeface="Calibri"/>
                <a:cs typeface="Calibri"/>
                <a:sym typeface="Calibri"/>
              </a:endParaRPr>
            </a:p>
          </p:txBody>
        </p:sp>
      </p:grpSp>
      <p:pic>
        <p:nvPicPr>
          <p:cNvPr id="141" name="Google Shape;141;p6" descr="A picture containing icon&#10;&#10;Description automatically generated"/>
          <p:cNvPicPr preferRelativeResize="0"/>
          <p:nvPr/>
        </p:nvPicPr>
        <p:blipFill rotWithShape="1">
          <a:blip r:embed="rId3">
            <a:alphaModFix/>
          </a:blip>
          <a:srcRect l="0" t="0" r="0" b="0"/>
          <a:stretch/>
        </p:blipFill>
        <p:spPr>
          <a:xfrm>
            <a:off x="10625575" y="0"/>
            <a:ext cx="1723784" cy="1218637"/>
          </a:xfrm>
          <a:prstGeom prst="rect">
            <a:avLst/>
          </a:prstGeom>
          <a:noFill/>
          <a:ln>
            <a:noFill/>
          </a:ln>
        </p:spPr>
      </p:pic>
      <p:pic>
        <p:nvPicPr>
          <p:cNvPr id="142" name="Google Shape;142;p6"/>
          <p:cNvPicPr preferRelativeResize="0"/>
          <p:nvPr/>
        </p:nvPicPr>
        <p:blipFill rotWithShape="1">
          <a:blip r:embed="rId4">
            <a:alphaModFix/>
          </a:blip>
          <a:srcRect l="0" t="0" r="0" b="0"/>
          <a:stretch/>
        </p:blipFill>
        <p:spPr>
          <a:xfrm>
            <a:off x="163286" y="6283219"/>
            <a:ext cx="2247900" cy="460922"/>
          </a:xfrm>
          <a:prstGeom prst="rect">
            <a:avLst/>
          </a:prstGeom>
          <a:noFill/>
          <a:ln>
            <a:noFill/>
          </a:ln>
        </p:spPr>
      </p:pic>
      <p:sp>
        <p:nvSpPr>
          <p:cNvPr id="143" name="Google Shape;143;p6"/>
          <p:cNvSpPr txBox="1"/>
          <p:nvPr/>
        </p:nvSpPr>
        <p:spPr>
          <a:xfrm>
            <a:off x="471647" y="324896"/>
            <a:ext cx="61746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1" i="0" u="none" strike="noStrike" cap="none">
                <a:solidFill>
                  <a:srgbClr val="000000"/>
                </a:solidFill>
                <a:latin typeface="Arial"/>
                <a:ea typeface="Arial"/>
                <a:cs typeface="Arial"/>
                <a:sym typeface="Arial"/>
              </a:rPr>
              <a:t>I. Wprowadzenie do mikronauczania</a:t>
            </a:r>
            <a:endParaRPr sz="1400" b="0" i="0" u="none" strike="noStrike" cap="none">
              <a:solidFill>
                <a:srgbClr val="000000"/>
              </a:solidFill>
              <a:latin typeface="Arial"/>
              <a:ea typeface="Arial"/>
              <a:cs typeface="Arial"/>
              <a:sym typeface="Arial"/>
            </a:endParaRPr>
          </a:p>
        </p:txBody>
      </p:sp>
      <p:pic>
        <p:nvPicPr>
          <p:cNvPr id="144" name="Google Shape;144;p6" descr="The term ‘microlearning’ is fast gaining popularity in the e-learning or digital learning space. But how many of us know what microlearning means? How is microlearning different from traditional learning?&#10;&#10;SkillUp is one of the communities of the Swiss Learning Exchange (SLX). At SkillUp we focus on responsive skill systems that can adapt to changing industry requirements.&#10;&#10;For SkillUp visit: https://www.skillupcentral.com/&#10;For SLX visit: slxlearning.com&#10;&#10;Requests for sharing this video, please contact us by email: info@slxlearning.com&#10;If you would like us to create a video like this one for you, please contact us by email : studios@slxleaning.com&#10;&#10;#Microlearning #customisedtraining #upskilling #onlinelearning #eLearning #education #skilldevelopment #challengeyourself #learninganddevelopment #SLX #SDGPlus #SLXLearning #LMS #shortvideo #YouTube #youtubevideo" title="Microlearning | Benefits of Microlearning | SkillUp">
            <a:hlinkClick r:id="rId5"/>
          </p:cNvPr>
          <p:cNvPicPr preferRelativeResize="0"/>
          <p:nvPr/>
        </p:nvPicPr>
        <p:blipFill>
          <a:blip r:embed="rId6">
            <a:alphaModFix/>
          </a:blip>
          <a:stretch>
            <a:fillRect/>
          </a:stretch>
        </p:blipFill>
        <p:spPr>
          <a:xfrm>
            <a:off x="2660575" y="2325025"/>
            <a:ext cx="6870825" cy="3864875"/>
          </a:xfrm>
          <a:prstGeom prst="rect">
            <a:avLst/>
          </a:prstGeom>
          <a:noFill/>
          <a:ln>
            <a:noFill/>
          </a:ln>
        </p:spPr>
      </p:pic>
    </p:spTree>
  </p:cSld>
  <p:clrMapOvr>
    <a:masterClrMapping/>
  </p:clrMapOvr>
  <p:timing>
    <p:tnLst>
      <p:par>
        <p:cTn dur="indefinite" restart="never" nodeType="tmRoot">
          <p:childTnLst>
            <p:seq concurrent="1" nextAc="seek">
              <p:cTn id="2" dur="indefinite" nodeType="mainSeq">
                <p:childTnLst>
                  <p:par>
                    <p:cTn fill="hold">
                      <p:stCondLst>
                        <p:cond delay="indefinite"/>
                      </p:stCondLst>
                      <p:childTnLst>
                        <p:par>
                          <p:cTn fill="hold">
                            <p:stCondLst>
                              <p:cond delay="0"/>
                            </p:stCondLst>
                            <p:childTnLst>
                              <p:par>
                                <p:cTn presetID="10" presetClass="entr" presetSubtype="0" fill="hold" nodeType="clickEffect">
                                  <p:stCondLst>
                                    <p:cond delay="0"/>
                                  </p:stCondLst>
                                  <p:childTnLst>
                                    <p:set>
                                      <p:cBhvr>
                                        <p:cTn dur="1" fill="hold">
                                          <p:stCondLst>
                                            <p:cond delay="0"/>
                                          </p:stCondLst>
                                        </p:cTn>
                                        <p:tgtEl>
                                          <p:spTgt spid="144"/>
                                        </p:tgtEl>
                                        <p:attrNameLst>
                                          <p:attrName>style.visibility</p:attrName>
                                        </p:attrNameLst>
                                      </p:cBhvr>
                                      <p:to>
                                        <p:strVal val="visible"/>
                                      </p:to>
                                    </p:set>
                                    <p:animEffect transition="in" filter="fade">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oreProperties xmlns:dc="http://purl.org/dc/elements/1.1/" xmlns:dcterms="http://purl.org/dc/terms/" xmlns:xsi="http://www.w3.org/2001/XMLSchema-instance" xmlns="http://schemas.openxmlformats.org/package/2006/metadata/core-properties">
  <keywords>, docId:ADE5C5BC43804B9AFCAC03C181C28B0B</keywords>
</coreProperties>
</file>