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Lst>
  <p:sldSz cx="18288000" cy="10287000"/>
  <p:notesSz cx="6858000" cy="9144000"/>
  <p:embeddedFontLst>
    <p:embeddedFont>
      <p:font typeface="Arimo" panose="020B0604020202020204" charset="0"/>
      <p:bold r:id="rId97"/>
      <p:boldItalic r:id="rId98"/>
    </p:embeddedFont>
    <p:embeddedFont>
      <p:font typeface="Lato" panose="020F0502020204030203" pitchFamily="34" charset="0"/>
      <p:regular r:id="rId99"/>
      <p:bold r:id="rId100"/>
      <p:italic r:id="rId101"/>
      <p:boldItalic r:id="rId102"/>
    </p:embeddedFont>
    <p:embeddedFont>
      <p:font typeface="Noto Sans" panose="020B0502040504020204" pitchFamily="34" charset="0"/>
      <p:regular r:id="rId103"/>
      <p:bold r:id="rId104"/>
      <p:italic r:id="rId105"/>
      <p:boldItalic r:id="rId106"/>
    </p:embeddedFont>
    <p:embeddedFont>
      <p:font typeface="Philosopher" panose="020B0604020202020204" charset="0"/>
      <p:bold r:id="rId107"/>
      <p:boldItalic r:id="rId108"/>
    </p:embeddedFont>
    <p:embeddedFont>
      <p:font typeface="Roboto" panose="02000000000000000000" pitchFamily="2"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g9LQTOLvWHflMeON4MKqUxyzcL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24" autoAdjust="0"/>
  </p:normalViewPr>
  <p:slideViewPr>
    <p:cSldViewPr snapToGrid="0">
      <p:cViewPr varScale="1">
        <p:scale>
          <a:sx n="61" d="100"/>
          <a:sy n="61" d="100"/>
        </p:scale>
        <p:origin x="123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6.fntdata"/><Relationship Id="rId110"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7.fntdata"/><Relationship Id="rId108" Type="http://schemas.openxmlformats.org/officeDocument/2006/relationships/font" Target="fonts/font12.fntdata"/><Relationship Id="rId11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7" name="Google Shape;22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28" name="Google Shape;228;p1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Τα σύντομα βίντεο είναι πολύτιμοι λίθοι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Όπως ένα σεμινάριο DIY για ένα μικρό έργο στο σπίτι.</a:t>
            </a:r>
            <a:endParaRPr/>
          </a:p>
          <a:p>
            <a:pPr marL="0" lvl="0" indent="0" algn="l" rtl="0">
              <a:spcBef>
                <a:spcPts val="0"/>
              </a:spcBef>
              <a:spcAft>
                <a:spcPts val="0"/>
              </a:spcAft>
              <a:buNone/>
            </a:pPr>
            <a:endParaRPr/>
          </a:p>
          <a:p>
            <a:pPr marL="0" lvl="0" indent="0" algn="l" rtl="0">
              <a:spcBef>
                <a:spcPts val="0"/>
              </a:spcBef>
              <a:spcAft>
                <a:spcPts val="0"/>
              </a:spcAft>
              <a:buNone/>
            </a:pPr>
            <a:r>
              <a:rPr lang="en-US"/>
              <a:t>Πάρτε τις πληροφορίες που χρειάζεστε χωρίς να επενδύσετε ώρες.</a:t>
            </a:r>
            <a:endParaRPr/>
          </a:p>
        </p:txBody>
      </p:sp>
      <p:sp>
        <p:nvSpPr>
          <p:cNvPr id="230" name="Google Shape;23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1" name="Google Shape;23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5" name="Google Shape;24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6" name="Google Shape;246;p1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κουίζ για ενίσχυση</a:t>
            </a:r>
            <a:endParaRPr/>
          </a:p>
          <a:p>
            <a:pPr marL="0" lvl="0" indent="0" algn="l" rtl="0">
              <a:spcBef>
                <a:spcPts val="0"/>
              </a:spcBef>
              <a:spcAft>
                <a:spcPts val="0"/>
              </a:spcAft>
              <a:buNone/>
            </a:pPr>
            <a:r>
              <a:rPr lang="en-US"/>
              <a:t>Τα γρήγορα κουίζ ταιριάζουν επίσης στο νομοσχέδιο.</a:t>
            </a:r>
            <a:endParaRPr/>
          </a:p>
          <a:p>
            <a:pPr marL="0" lvl="0" indent="0" algn="l" rtl="0">
              <a:spcBef>
                <a:spcPts val="0"/>
              </a:spcBef>
              <a:spcAft>
                <a:spcPts val="0"/>
              </a:spcAft>
              <a:buNone/>
            </a:pPr>
            <a:r>
              <a:rPr lang="en-US"/>
              <a:t>Σκεφτείτε το σαν ένα κουίζ μετά από ένα μίνι μάθημα.</a:t>
            </a:r>
            <a:endParaRPr/>
          </a:p>
        </p:txBody>
      </p:sp>
      <p:sp>
        <p:nvSpPr>
          <p:cNvPr id="248" name="Google Shape;24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9" name="Google Shape;24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4" name="Google Shape;264;p1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Πρακτικές εργασίες για άμεση χρήση</a:t>
            </a:r>
            <a:endParaRPr/>
          </a:p>
          <a:p>
            <a:pPr marL="0" lvl="0" indent="0" algn="l" rtl="0">
              <a:spcBef>
                <a:spcPts val="0"/>
              </a:spcBef>
              <a:spcAft>
                <a:spcPts val="0"/>
              </a:spcAft>
              <a:buNone/>
            </a:pPr>
            <a:endParaRPr/>
          </a:p>
          <a:p>
            <a:pPr marL="0" lvl="0" indent="0" algn="l" rtl="0">
              <a:spcBef>
                <a:spcPts val="0"/>
              </a:spcBef>
              <a:spcAft>
                <a:spcPts val="0"/>
              </a:spcAft>
              <a:buNone/>
            </a:pPr>
            <a:r>
              <a:rPr lang="en-US"/>
              <a:t>Η μικρομάθηση περιλαμβάνει επίσης πρακτικές εργασίες.</a:t>
            </a:r>
            <a:endParaRPr/>
          </a:p>
          <a:p>
            <a:pPr marL="0" lvl="0" indent="0" algn="l" rtl="0">
              <a:spcBef>
                <a:spcPts val="0"/>
              </a:spcBef>
              <a:spcAft>
                <a:spcPts val="0"/>
              </a:spcAft>
              <a:buNone/>
            </a:pPr>
            <a:endParaRPr/>
          </a:p>
          <a:p>
            <a:pPr marL="0" lvl="0" indent="0" algn="l" rtl="0">
              <a:spcBef>
                <a:spcPts val="0"/>
              </a:spcBef>
              <a:spcAft>
                <a:spcPts val="0"/>
              </a:spcAft>
              <a:buNone/>
            </a:pPr>
            <a:r>
              <a:rPr lang="en-US"/>
              <a:t>Φανταστείτε να μαθαίνετε ένα νέο λογισμικό μέσω ενός διαδραστικού σεμιναρίου.</a:t>
            </a:r>
            <a:endParaRPr/>
          </a:p>
          <a:p>
            <a:pPr marL="0" lvl="0" indent="0" algn="l" rtl="0">
              <a:spcBef>
                <a:spcPts val="0"/>
              </a:spcBef>
              <a:spcAft>
                <a:spcPts val="0"/>
              </a:spcAft>
              <a:buNone/>
            </a:pPr>
            <a:endParaRPr/>
          </a:p>
          <a:p>
            <a:pPr marL="0" lvl="0" indent="0" algn="l" rtl="0">
              <a:spcBef>
                <a:spcPts val="0"/>
              </a:spcBef>
              <a:spcAft>
                <a:spcPts val="0"/>
              </a:spcAft>
              <a:buNone/>
            </a:pPr>
            <a:r>
              <a:rPr lang="en-US"/>
              <a:t>Μαθαίνεις κάνοντας και εφαρμόζοντας αμέσως.</a:t>
            </a:r>
            <a:endParaRPr/>
          </a:p>
        </p:txBody>
      </p:sp>
      <p:sp>
        <p:nvSpPr>
          <p:cNvPr id="266" name="Google Shape;266;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8" name="Google Shape;29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9" name="Google Shape;299;p1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Γιατί η μικρο-μάθηση έχει σημασία</a:t>
            </a:r>
            <a:endParaRPr/>
          </a:p>
          <a:p>
            <a:pPr marL="0" lvl="0" indent="0" algn="l" rtl="0">
              <a:spcBef>
                <a:spcPts val="0"/>
              </a:spcBef>
              <a:spcAft>
                <a:spcPts val="0"/>
              </a:spcAft>
              <a:buNone/>
            </a:pPr>
            <a:r>
              <a:rPr lang="en-US"/>
              <a:t>Μικρο-μάθηση = Μεγάλα πλεονεκτήματα!</a:t>
            </a:r>
            <a:endParaRPr/>
          </a:p>
          <a:p>
            <a:pPr marL="0" lvl="0" indent="0" algn="l" rtl="0">
              <a:spcBef>
                <a:spcPts val="0"/>
              </a:spcBef>
              <a:spcAft>
                <a:spcPts val="0"/>
              </a:spcAft>
              <a:buNone/>
            </a:pPr>
            <a:r>
              <a:rPr lang="en-US"/>
              <a:t>Ας εξερευνήσουμε πώς μπορεί να μεταμορφώσει τη μαθησιακή σας εμπειρία.</a:t>
            </a:r>
            <a:endParaRPr/>
          </a:p>
          <a:p>
            <a:pPr marL="0" lvl="0" indent="0" algn="l" rtl="0">
              <a:spcBef>
                <a:spcPts val="0"/>
              </a:spcBef>
              <a:spcAft>
                <a:spcPts val="0"/>
              </a:spcAft>
              <a:buNone/>
            </a:pPr>
            <a:endParaRPr/>
          </a:p>
          <a:p>
            <a:pPr marL="0" lvl="0" indent="0" algn="l" rtl="0">
              <a:spcBef>
                <a:spcPts val="0"/>
              </a:spcBef>
              <a:spcAft>
                <a:spcPts val="0"/>
              </a:spcAft>
              <a:buNone/>
            </a:pPr>
            <a:r>
              <a:rPr lang="en-US"/>
              <a:t>Μειωμένος χρόνος Μάθετε σε σύντομες δόσεις,</a:t>
            </a:r>
            <a:endParaRPr/>
          </a:p>
          <a:p>
            <a:pPr marL="0" lvl="0" indent="0" algn="l" rtl="0">
              <a:spcBef>
                <a:spcPts val="0"/>
              </a:spcBef>
              <a:spcAft>
                <a:spcPts val="0"/>
              </a:spcAft>
              <a:buNone/>
            </a:pPr>
            <a:r>
              <a:rPr lang="en-US"/>
              <a:t>ιδανικό για πολυάσχολες ζωές.</a:t>
            </a:r>
            <a:endParaRPr/>
          </a:p>
        </p:txBody>
      </p:sp>
      <p:sp>
        <p:nvSpPr>
          <p:cNvPr id="301" name="Google Shape;30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2" name="Google Shape;30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0" name="Google Shape;350;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1" name="Google Shape;351;p1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βίντεο για συγκεκριμένες δεξιότητες εργασίας</a:t>
            </a:r>
            <a:endParaRPr/>
          </a:p>
          <a:p>
            <a:pPr marL="0" lvl="0" indent="0" algn="l" rtl="0">
              <a:spcBef>
                <a:spcPts val="0"/>
              </a:spcBef>
              <a:spcAft>
                <a:spcPts val="0"/>
              </a:spcAft>
              <a:buNone/>
            </a:pPr>
            <a:endParaRPr/>
          </a:p>
          <a:p>
            <a:pPr marL="0" lvl="0" indent="0" algn="l" rtl="0">
              <a:spcBef>
                <a:spcPts val="0"/>
              </a:spcBef>
              <a:spcAft>
                <a:spcPts val="0"/>
              </a:spcAft>
              <a:buNone/>
            </a:pPr>
            <a:r>
              <a:rPr lang="en-US"/>
              <a:t>Οπτικά infographics για θεμελιώδεις δεξιότητες  </a:t>
            </a:r>
            <a:endParaRPr/>
          </a:p>
          <a:p>
            <a:pPr marL="0" lvl="0" indent="0" algn="l" rtl="0">
              <a:spcBef>
                <a:spcPts val="0"/>
              </a:spcBef>
              <a:spcAft>
                <a:spcPts val="0"/>
              </a:spcAft>
              <a:buNone/>
            </a:pPr>
            <a:endParaRPr/>
          </a:p>
          <a:p>
            <a:pPr marL="0" lvl="0" indent="0" algn="l" rtl="0">
              <a:spcBef>
                <a:spcPts val="0"/>
              </a:spcBef>
              <a:spcAft>
                <a:spcPts val="0"/>
              </a:spcAft>
              <a:buNone/>
            </a:pPr>
            <a:r>
              <a:rPr lang="en-US"/>
              <a:t>Διαδραστικές κάρτες flashcards για τεχνολογική αυτοπεποίθηση</a:t>
            </a:r>
            <a:endParaRPr/>
          </a:p>
        </p:txBody>
      </p:sp>
      <p:sp>
        <p:nvSpPr>
          <p:cNvPr id="353" name="Google Shape;353;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4" name="Google Shape;354;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3" name="Google Shape;373;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74" name="Google Shape;374;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βίντεο για συγκεκριμένες δεξιότητες εργασίας</a:t>
            </a:r>
            <a:endParaRPr/>
          </a:p>
          <a:p>
            <a:pPr marL="0" lvl="0" indent="0" algn="l" rtl="0">
              <a:spcBef>
                <a:spcPts val="0"/>
              </a:spcBef>
              <a:spcAft>
                <a:spcPts val="0"/>
              </a:spcAft>
              <a:buNone/>
            </a:pPr>
            <a:endParaRPr/>
          </a:p>
          <a:p>
            <a:pPr marL="0" lvl="0" indent="0" algn="l" rtl="0">
              <a:spcBef>
                <a:spcPts val="0"/>
              </a:spcBef>
              <a:spcAft>
                <a:spcPts val="0"/>
              </a:spcAft>
              <a:buNone/>
            </a:pPr>
            <a:r>
              <a:rPr lang="en-US"/>
              <a:t>Οπτικά infographics για θεμελιώδεις δεξιότητες  </a:t>
            </a:r>
            <a:endParaRPr/>
          </a:p>
          <a:p>
            <a:pPr marL="0" lvl="0" indent="0" algn="l" rtl="0">
              <a:spcBef>
                <a:spcPts val="0"/>
              </a:spcBef>
              <a:spcAft>
                <a:spcPts val="0"/>
              </a:spcAft>
              <a:buNone/>
            </a:pPr>
            <a:endParaRPr/>
          </a:p>
          <a:p>
            <a:pPr marL="0" lvl="0" indent="0" algn="l" rtl="0">
              <a:spcBef>
                <a:spcPts val="0"/>
              </a:spcBef>
              <a:spcAft>
                <a:spcPts val="0"/>
              </a:spcAft>
              <a:buNone/>
            </a:pPr>
            <a:r>
              <a:rPr lang="en-US"/>
              <a:t>Διαδραστικές κάρτες flashcards για τεχνολογική αυτοπεποίθηση</a:t>
            </a:r>
            <a:endParaRPr/>
          </a:p>
        </p:txBody>
      </p:sp>
      <p:sp>
        <p:nvSpPr>
          <p:cNvPr id="376" name="Google Shape;376;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7" name="Google Shape;377;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3" name="Google Shape;39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4" name="Google Shape;394;p1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Μετά τη δραστηριότητα ευχαριστήστε όλους τους συμμετέχοντες για τις ιδέες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Επισημάνετε τη δύναμη του συνεργατικού καταιγισμού ιδεών και των διαφορετικών προοπτικών.</a:t>
            </a:r>
            <a:endParaRPr/>
          </a:p>
          <a:p>
            <a:pPr marL="0" lvl="0" indent="0" algn="l" rtl="0">
              <a:spcBef>
                <a:spcPts val="0"/>
              </a:spcBef>
              <a:spcAft>
                <a:spcPts val="0"/>
              </a:spcAft>
              <a:buNone/>
            </a:pPr>
            <a:r>
              <a:rPr lang="en-US"/>
              <a:t>Αυτή η δραστηριότητα ενθαρρύνει την ενεργό συμμετοχή, προωθεί τη συνεργατική μάθηση και επιτρέπει στους συμμετέχοντες να εφαρμόσουν τις έννοιες που συζητήθηκαν νωρίτερα στη συνεδρία. </a:t>
            </a:r>
            <a:endParaRPr/>
          </a:p>
        </p:txBody>
      </p:sp>
      <p:sp>
        <p:nvSpPr>
          <p:cNvPr id="396" name="Google Shape;39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7" name="Google Shape;39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0: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5" name="Google Shape;435;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36" name="Google Shape;436;p2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συνεδρία 1 εισήγαγε τη μικρομάθηση, τονίζοντας τα οφέλη και τη σημασία της για τους ενήλικες εκπαιδευόμενους. </a:t>
            </a:r>
            <a:endParaRPr/>
          </a:p>
          <a:p>
            <a:pPr marL="0" lvl="0" indent="0" algn="l" rtl="0">
              <a:spcBef>
                <a:spcPts val="0"/>
              </a:spcBef>
              <a:spcAft>
                <a:spcPts val="0"/>
              </a:spcAft>
              <a:buNone/>
            </a:pPr>
            <a:endParaRPr/>
          </a:p>
          <a:p>
            <a:pPr marL="0" lvl="0" indent="0" algn="l" rtl="0">
              <a:spcBef>
                <a:spcPts val="0"/>
              </a:spcBef>
              <a:spcAft>
                <a:spcPts val="0"/>
              </a:spcAft>
              <a:buNone/>
            </a:pPr>
            <a:r>
              <a:rPr lang="en-US"/>
              <a:t>Συζητήσαμε πώς η μικρομάθηση προσφέρει ευέλικτες, μικρές μαθησιακές εμπειρίες που ταιριάζουν με τον πολυάσχολο τρόπο ζωής. Οι συμμετέχοντες διερεύνησαν σενάρια πραγματικού κόσμου όπου η μικρομάθηση μπορεί να δώσει λύσεις σε κοινές μαθησιακές προκλήσεις.</a:t>
            </a:r>
            <a:endParaRPr/>
          </a:p>
        </p:txBody>
      </p:sp>
      <p:sp>
        <p:nvSpPr>
          <p:cNvPr id="438" name="Google Shape;438;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9" name="Google Shape;439;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1" name="Google Shape;451;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2" name="Google Shape;452;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Σε αυτό το σημείο έρχεται η μικρομάθηση.  Είναι σαν να μαθαίνετε σε μικρά κομμάτια, το καθένα σχεδιασμένο να χωράει στις τσέπες της πολυάσχολης ζωής σας. </a:t>
            </a:r>
            <a:endParaRPr/>
          </a:p>
          <a:p>
            <a:pPr marL="0" lvl="0" indent="0" algn="l" rtl="0">
              <a:spcBef>
                <a:spcPts val="0"/>
              </a:spcBef>
              <a:spcAft>
                <a:spcPts val="0"/>
              </a:spcAft>
              <a:buNone/>
            </a:pPr>
            <a:r>
              <a:rPr lang="en-US"/>
              <a:t>Σκεφτείτε το ως μάθηση που σέβεται το χρόνο σας, τις ανάγκες σας και τους στόχους σας. </a:t>
            </a:r>
            <a:endParaRPr/>
          </a:p>
          <a:p>
            <a:pPr marL="0" lvl="0" indent="0" algn="l" rtl="0">
              <a:spcBef>
                <a:spcPts val="0"/>
              </a:spcBef>
              <a:spcAft>
                <a:spcPts val="0"/>
              </a:spcAft>
              <a:buNone/>
            </a:pPr>
            <a:endParaRPr/>
          </a:p>
          <a:p>
            <a:pPr marL="0" lvl="0" indent="0" algn="l" rtl="0">
              <a:spcBef>
                <a:spcPts val="0"/>
              </a:spcBef>
              <a:spcAft>
                <a:spcPts val="0"/>
              </a:spcAft>
              <a:buNone/>
            </a:pPr>
            <a:r>
              <a:rPr lang="en-US"/>
              <a:t>Είμαστε εδώ για να διερευνήσουμε πώς η μικρομάθηση μπορεί να δώσει λύσεις σε ορισμένες από τις προκλήσεις που μπορεί να αντιμετωπίζουν οι ενήλικες με χαμηλά προσόντα σε πιο παραδοσιακές μαθησιακές ρυθμίσεις.</a:t>
            </a:r>
            <a:endParaRPr/>
          </a:p>
        </p:txBody>
      </p:sp>
      <p:sp>
        <p:nvSpPr>
          <p:cNvPr id="454" name="Google Shape;454;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5" name="Google Shape;455;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1" name="Google Shape;481;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82" name="Google Shape;482;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Μί</a:t>
            </a:r>
            <a:r>
              <a:rPr lang="en-US" dirty="0"/>
              <a:t>α από τις βασικές αρχές της μικρομάθησης είναι το "περιεχόμενο σε μέγεθος μπουκιάς".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Αυτή</a:t>
            </a:r>
            <a:r>
              <a:rPr lang="en-US" dirty="0"/>
              <a:t> η α</a:t>
            </a:r>
            <a:r>
              <a:rPr lang="en-US" dirty="0" err="1"/>
              <a:t>ρχή</a:t>
            </a:r>
            <a:r>
              <a:rPr lang="en-US" dirty="0"/>
              <a:t> π</a:t>
            </a:r>
            <a:r>
              <a:rPr lang="en-US" dirty="0" err="1"/>
              <a:t>εριλ</a:t>
            </a:r>
            <a:r>
              <a:rPr lang="en-US" dirty="0"/>
              <a:t>αμβάνει τη διάσπαση του μαθησιακού υλικού σε μικρά, διαχειρίσιμα κομμάτια.</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Φα</a:t>
            </a:r>
            <a:r>
              <a:rPr lang="en-US" dirty="0" err="1"/>
              <a:t>ντ</a:t>
            </a:r>
            <a:r>
              <a:rPr lang="en-US" dirty="0"/>
              <a:t>αστείτε το σαν να χωρίζετε ένα μεγάλο γεύμα σε μικρές μερίδες. </a:t>
            </a:r>
            <a:endParaRPr dirty="0"/>
          </a:p>
          <a:p>
            <a:pPr marL="0" lvl="0" indent="0" algn="l" rtl="0">
              <a:spcBef>
                <a:spcPts val="0"/>
              </a:spcBef>
              <a:spcAft>
                <a:spcPts val="0"/>
              </a:spcAft>
              <a:buNone/>
            </a:pPr>
            <a:r>
              <a:rPr lang="en-US" dirty="0" err="1"/>
              <a:t>Κάθε</a:t>
            </a:r>
            <a:r>
              <a:rPr lang="en-US" dirty="0"/>
              <a:t> </a:t>
            </a:r>
            <a:r>
              <a:rPr lang="en-US" dirty="0" err="1"/>
              <a:t>μερίδ</a:t>
            </a:r>
            <a:r>
              <a:rPr lang="en-US" dirty="0"/>
              <a:t>α είναι εύκολο να καταναλωθεί και να αφομοιωθεί.</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Με</a:t>
            </a:r>
            <a:r>
              <a:rPr lang="en-US" dirty="0"/>
              <a:t> </a:t>
            </a:r>
            <a:r>
              <a:rPr lang="en-US" dirty="0" err="1"/>
              <a:t>τον</a:t>
            </a:r>
            <a:r>
              <a:rPr lang="en-US" dirty="0"/>
              <a:t> </a:t>
            </a:r>
            <a:r>
              <a:rPr lang="en-US" dirty="0" err="1"/>
              <a:t>ίδιο</a:t>
            </a:r>
            <a:r>
              <a:rPr lang="en-US" dirty="0"/>
              <a:t> </a:t>
            </a:r>
            <a:r>
              <a:rPr lang="en-US" dirty="0" err="1"/>
              <a:t>τρό</a:t>
            </a:r>
            <a:r>
              <a:rPr lang="en-US" dirty="0"/>
              <a:t>πο, η ανάλυση του περιεχομένου σε μικρότερες μονάδες βοηθά στην καλύτερη κατανόηση.</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Γι</a:t>
            </a:r>
            <a:r>
              <a:rPr lang="en-US" dirty="0"/>
              <a:t>α παράδειγμα, αντί για μια μακροσκελή διάλεξη, σκεφτείτε να προσφέρετε σύντομα τμήματα βίντεο, infographics ή συνοπτικά άρθρα.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Αυτά</a:t>
            </a:r>
            <a:r>
              <a:rPr lang="en-US" dirty="0"/>
              <a:t> τα </a:t>
            </a:r>
            <a:r>
              <a:rPr lang="en-US" dirty="0" err="1"/>
              <a:t>κομμάτι</a:t>
            </a:r>
            <a:r>
              <a:rPr lang="en-US" dirty="0"/>
              <a:t>α σε μέγεθος μπουκιάς είναι πιο εύκολο να κατανοηθούν και να διατηρηθούν από τους μαθητές.</a:t>
            </a:r>
            <a:endParaRPr dirty="0"/>
          </a:p>
        </p:txBody>
      </p:sp>
      <p:sp>
        <p:nvSpPr>
          <p:cNvPr id="484" name="Google Shape;484;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5" name="Google Shape;485;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3" name="Google Shape;503;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4" name="Google Shape;504;p2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"εστιασμένοι στόχοι" είναι μια άλλη ζωτικής σημασίας αρχή. </a:t>
            </a:r>
            <a:endParaRPr/>
          </a:p>
          <a:p>
            <a:pPr marL="0" lvl="0" indent="0" algn="l" rtl="0">
              <a:spcBef>
                <a:spcPts val="0"/>
              </a:spcBef>
              <a:spcAft>
                <a:spcPts val="0"/>
              </a:spcAft>
              <a:buNone/>
            </a:pPr>
            <a:endParaRPr/>
          </a:p>
          <a:p>
            <a:pPr marL="0" lvl="0" indent="0" algn="l" rtl="0">
              <a:spcBef>
                <a:spcPts val="0"/>
              </a:spcBef>
              <a:spcAft>
                <a:spcPts val="0"/>
              </a:spcAft>
              <a:buNone/>
            </a:pPr>
            <a:r>
              <a:rPr lang="en-US"/>
              <a:t>Επισημαίνει τη σημασία των σαφών και συγκεκριμένων μαθησιακών στόχων. </a:t>
            </a:r>
            <a:endParaRPr/>
          </a:p>
          <a:p>
            <a:pPr marL="0" lvl="0" indent="0" algn="l" rtl="0">
              <a:spcBef>
                <a:spcPts val="0"/>
              </a:spcBef>
              <a:spcAft>
                <a:spcPts val="0"/>
              </a:spcAft>
              <a:buNone/>
            </a:pPr>
            <a:endParaRPr/>
          </a:p>
          <a:p>
            <a:pPr marL="0" lvl="0" indent="0" algn="l" rtl="0">
              <a:spcBef>
                <a:spcPts val="0"/>
              </a:spcBef>
              <a:spcAft>
                <a:spcPts val="0"/>
              </a:spcAft>
              <a:buNone/>
            </a:pPr>
            <a:r>
              <a:rPr lang="en-US"/>
              <a:t>Στη μικρομάθηση, οι στόχοι είναι σαν τα σημεία προορισμού σε έναν χάρτη. Καθοδηγούν τους εκπαιδευόμενους προς ένα ακριβές μαθησιακό αποτέλεσμα.</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αν ο στόχος είναι η βελτίωση του ψηφιακού αλφαβητισμού, ο στόχος θα μπορούσε να είναι "Μάθηση της δημιουργίας και διαχείρισης ενός λογαριασμού ηλεκτρονικού ταχυδρομείου". </a:t>
            </a:r>
            <a:endParaRPr/>
          </a:p>
          <a:p>
            <a:pPr marL="0" lvl="0" indent="0" algn="l" rtl="0">
              <a:spcBef>
                <a:spcPts val="0"/>
              </a:spcBef>
              <a:spcAft>
                <a:spcPts val="0"/>
              </a:spcAft>
              <a:buNone/>
            </a:pPr>
            <a:endParaRPr/>
          </a:p>
          <a:p>
            <a:pPr marL="0" lvl="0" indent="0" algn="l" rtl="0">
              <a:spcBef>
                <a:spcPts val="0"/>
              </a:spcBef>
              <a:spcAft>
                <a:spcPts val="0"/>
              </a:spcAft>
              <a:buNone/>
            </a:pPr>
            <a:r>
              <a:rPr lang="en-US"/>
              <a:t>Αυτή η σαφήνεια βοηθά τους εκπαιδευόμενους να παραμείνουν στην πορεία και τους παρακινεί να επιτύχουν τον στόχο.</a:t>
            </a:r>
            <a:endParaRPr/>
          </a:p>
        </p:txBody>
      </p:sp>
      <p:sp>
        <p:nvSpPr>
          <p:cNvPr id="506" name="Google Shape;506;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7" name="Google Shape;507;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8" name="Google Shape;528;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29" name="Google Shape;529;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"Εκμάθηση Just-in-Time" δίνει έμφαση στην παροχή έγκαιρων πληροφοριών όταν οι εκπαιδευόμενοι τις χρειάζονται περισσότερο.</a:t>
            </a:r>
            <a:endParaRPr/>
          </a:p>
          <a:p>
            <a:pPr marL="0" lvl="0" indent="0" algn="l" rtl="0">
              <a:spcBef>
                <a:spcPts val="0"/>
              </a:spcBef>
              <a:spcAft>
                <a:spcPts val="0"/>
              </a:spcAft>
              <a:buNone/>
            </a:pPr>
            <a:endParaRPr/>
          </a:p>
          <a:p>
            <a:pPr marL="0" lvl="0" indent="0" algn="l" rtl="0">
              <a:spcBef>
                <a:spcPts val="0"/>
              </a:spcBef>
              <a:spcAft>
                <a:spcPts val="0"/>
              </a:spcAft>
              <a:buNone/>
            </a:pPr>
            <a:r>
              <a:rPr lang="en-US"/>
              <a:t>Σκεφτείτε το ως την παροχή του κατάλληλου εργαλείου ακριβώς τη στιγμή που χρειάζεται για την επίλυση ενός προβλήματος. Αυτή η προσέγγιση διασφαλίζει ότι η μάθηση είναι σχετική και άμεσα εφαρμόσιμη.</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αν ένας ενήλικας εκπαιδευόμενος με χαμηλές δεξιότητες δυσκολεύεται με μια συγκεκριμένη εργασία στην εργασία του, όπως η χρήση ενός λογιστικού φύλλου, μπορεί να του παρασχεθεί ένα σύντομο σεμινάριο για τα βασικά λογιστικά φύλλα ακριβώς όταν το χρειάζεται.</a:t>
            </a:r>
            <a:endParaRPr/>
          </a:p>
        </p:txBody>
      </p:sp>
      <p:sp>
        <p:nvSpPr>
          <p:cNvPr id="531" name="Google Shape;531;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2" name="Google Shape;532;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8" name="Google Shape;548;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49" name="Google Shape;549;p2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τελευταία βασική αρχή, "Εξατομίκευση", επικεντρώνεται στην προσαρμογή του περιεχομένου στις ατομικές ανάγκες και προτιμήσεις.</a:t>
            </a:r>
            <a:endParaRPr/>
          </a:p>
          <a:p>
            <a:pPr marL="0" lvl="0" indent="0" algn="l" rtl="0">
              <a:spcBef>
                <a:spcPts val="0"/>
              </a:spcBef>
              <a:spcAft>
                <a:spcPts val="0"/>
              </a:spcAft>
              <a:buNone/>
            </a:pPr>
            <a:endParaRPr/>
          </a:p>
          <a:p>
            <a:pPr marL="0" lvl="0" indent="0" algn="l" rtl="0">
              <a:spcBef>
                <a:spcPts val="0"/>
              </a:spcBef>
              <a:spcAft>
                <a:spcPts val="0"/>
              </a:spcAft>
              <a:buNone/>
            </a:pPr>
            <a:r>
              <a:rPr lang="en-US"/>
              <a:t>Αναγνωρίστε ότι κάθε μαθητής είναι μοναδικός και μπορεί να έχει διαφορετικά επίπεδα προηγούμενων γνώσεων και μαθησιακών στυλ. Η εξατομίκευση διασφαλίζει ότι η μαθησιακή εμπειρία είναι σχετική και ελκυστική για κάθε μαθητή.</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μια πλατφόρμα μικρομάθησης μπορεί να προσαρμόζει το περιεχόμενο ανάλογα με την πρόοδο του εκπαιδευόμενου και να προσφέρει επιλογές για την εξερεύνηση σχετικών θεμάτων ενδιαφέροντος.</a:t>
            </a:r>
            <a:endParaRPr/>
          </a:p>
        </p:txBody>
      </p:sp>
      <p:sp>
        <p:nvSpPr>
          <p:cNvPr id="551" name="Google Shape;551;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2" name="Google Shape;552;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7" name="Google Shape;567;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68" name="Google Shape;568;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1" name="Google Shape;571;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3" name="Google Shape;583;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4" name="Google Shape;584;p2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Αναθέστε σε κάθε ομάδα ένα συγκεκριμένο σενάριο εκμάθησης ενηλίκων με χαμηλές δεξιότητες. </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μια ομάδα μπορεί να επικεντρωθεί στον "Βασικό ψηφιακό γραμματισμό", ενώ μια άλλη ομάδα μπορεί να ασχοληθεί με την "Αποτελεσματική επικοινωνία μέσω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 Εξηγήστε την εργασία στους εκπαιδευτικούς. </a:t>
            </a:r>
            <a:endParaRPr/>
          </a:p>
          <a:p>
            <a:pPr marL="0" lvl="0" indent="0" algn="l" rtl="0">
              <a:spcBef>
                <a:spcPts val="0"/>
              </a:spcBef>
              <a:spcAft>
                <a:spcPts val="0"/>
              </a:spcAft>
              <a:buNone/>
            </a:pPr>
            <a:endParaRPr/>
          </a:p>
          <a:p>
            <a:pPr marL="0" lvl="0" indent="0" algn="l" rtl="0">
              <a:spcBef>
                <a:spcPts val="0"/>
              </a:spcBef>
              <a:spcAft>
                <a:spcPts val="0"/>
              </a:spcAft>
              <a:buNone/>
            </a:pPr>
            <a:r>
              <a:rPr lang="en-US"/>
              <a:t>Στόχος τους είναι να κάνουν καταιγισμό ιδεών και να σχεδιάσουν μια δραστηριότητα μικρομάθησης που να ενσωματώνει τις τέσσερις αρχές που συζητήσαμε: Εστιασμένοι στόχοι, μάθηση "Just-in-Time" και εξατομίκευση.</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Βεβαιωθείτε ότι το περιεχόμενο είναι συνοπτικό και εύπεπτο.</a:t>
            </a:r>
            <a:endParaRPr/>
          </a:p>
          <a:p>
            <a:pPr marL="0" lvl="0" indent="0" algn="l" rtl="0">
              <a:spcBef>
                <a:spcPts val="0"/>
              </a:spcBef>
              <a:spcAft>
                <a:spcPts val="0"/>
              </a:spcAft>
              <a:buNone/>
            </a:pPr>
            <a:endParaRPr/>
          </a:p>
          <a:p>
            <a:pPr marL="0" lvl="0" indent="0" algn="l" rtl="0">
              <a:spcBef>
                <a:spcPts val="0"/>
              </a:spcBef>
              <a:spcAft>
                <a:spcPts val="0"/>
              </a:spcAft>
              <a:buNone/>
            </a:pPr>
            <a:r>
              <a:rPr lang="en-US"/>
              <a:t>Καθορίζουν σαφείς μαθησιακούς στόχους για τη δραστηριότητα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Εξετάστε το χρονοδιάγραμμα του πότε θα πρέπει να παραδοθεί το εκπαιδευτικό υλικό (just-in-time).</a:t>
            </a:r>
            <a:endParaRPr/>
          </a:p>
          <a:p>
            <a:pPr marL="0" lvl="0" indent="0" algn="l" rtl="0">
              <a:spcBef>
                <a:spcPts val="0"/>
              </a:spcBef>
              <a:spcAft>
                <a:spcPts val="0"/>
              </a:spcAft>
              <a:buNone/>
            </a:pPr>
            <a:endParaRPr/>
          </a:p>
          <a:p>
            <a:pPr marL="0" lvl="0" indent="0" algn="l" rtl="0">
              <a:spcBef>
                <a:spcPts val="0"/>
              </a:spcBef>
              <a:spcAft>
                <a:spcPts val="0"/>
              </a:spcAft>
              <a:buNone/>
            </a:pPr>
            <a:r>
              <a:rPr lang="en-US"/>
              <a:t>Σκεφτείτε πώς μπορούν να εξατομικεύσουν το περιεχόμενο ώστε να ανταποκρίνεται στις μοναδικές ανάγκες και προτιμήσεις του κοινού-στόχου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1. Καταιγισμός ιδεών και περίγραμμα Δώστε χρόνο στους εκπαιδευτικούς να κάνουν καταιγισμό ιδεών στις ομάδες τους. Ενθαρρύνετέ τους να σημειώσουν ιδέες, να περιγράψουν το περιεχόμενο και να συζητήσουν πώς μπορούν να εφαρμόσουν τις αρχές στο σενάριό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Κοινή χρήση: Μετά τον καταιγισμό ιδεών, καλέστε κάθε ομάδα να μοιραστεί μια σύντομη επισκόπηση της δραστηριότητάς της μικρομάθησης. Ενθαρρύνετέ τους να τονίσουν πώς έχουν ενσωματώσει τις αρχές και γιατί η προσέγγισή τους είναι κατάλληλη για ενήλικες εκπαιδευόμενους με χαμηλά προσόντα.</a:t>
            </a:r>
            <a:endParaRPr/>
          </a:p>
          <a:p>
            <a:pPr marL="0" lvl="0" indent="0" algn="l" rtl="0">
              <a:spcBef>
                <a:spcPts val="0"/>
              </a:spcBef>
              <a:spcAft>
                <a:spcPts val="0"/>
              </a:spcAft>
              <a:buNone/>
            </a:pPr>
            <a:endParaRPr/>
          </a:p>
          <a:p>
            <a:pPr marL="0" lvl="0" indent="0" algn="l" rtl="0">
              <a:spcBef>
                <a:spcPts val="0"/>
              </a:spcBef>
              <a:spcAft>
                <a:spcPts val="0"/>
              </a:spcAft>
              <a:buNone/>
            </a:pPr>
            <a:r>
              <a:rPr lang="en-US"/>
              <a:t>Συζήτηση: Διευκολύνετε μια σύντομη συζήτηση μετά από κάθε ομαδική παρουσίαση. Ενθαρρύνετε τους εκπαιδευτικούς να παρέχουν εποικοδομητική ανατροφοδότηση και να κάνουν ερωτήσεις για να εμβαθύνουν την κατανόησή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Ανακεφαλαίωση: Συνοψίστε τη δραστηριότητα τονίζοντας τη σημασία της ευθυγράμμισης του σχεδιασμού της μικρομάθησης με τις αρχές που συζητήθηκαν. Τονίστε ότι οι δραστηριότητες αυτές πρέπει να είναι μαθητοκεντρικές και να ανταποκρίνονται στις μοναδικές ανάγκες των ενηλίκων εκπαιδευομένων με χαμηλά προσόντα.</a:t>
            </a:r>
            <a:endParaRPr/>
          </a:p>
        </p:txBody>
      </p:sp>
      <p:sp>
        <p:nvSpPr>
          <p:cNvPr id="586" name="Google Shape;586;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7" name="Google Shape;587;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2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0: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31: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39" name="Google Shape;639;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0" name="Google Shape;640;p3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όλοι! Ας βουτήξουμε στο σχεδιασμό ελκυστικών δραστηριοτήτων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να ξεκινήσουμε, ας ανακεφαλαιώσουμε γρήγορα τα βασικά σημεία της προηγούμενης συνεδρίας μας, ιδίως τις αρχές της μικρομάθησης.</a:t>
            </a:r>
            <a:endParaRPr/>
          </a:p>
          <a:p>
            <a:pPr marL="0" lvl="0" indent="0" algn="l" rtl="0">
              <a:spcBef>
                <a:spcPts val="0"/>
              </a:spcBef>
              <a:spcAft>
                <a:spcPts val="0"/>
              </a:spcAft>
              <a:buNone/>
            </a:pPr>
            <a:r>
              <a:rPr lang="en-US"/>
              <a:t>Να θυμάστε ότι η αξιοποίηση αυτών των αρχών είναι το κλειδί καθώς σχεδιάζουμε τις δραστηριότητές μας.</a:t>
            </a:r>
            <a:endParaRPr/>
          </a:p>
          <a:p>
            <a:pPr marL="0" lvl="0" indent="0" algn="l" rtl="0">
              <a:spcBef>
                <a:spcPts val="0"/>
              </a:spcBef>
              <a:spcAft>
                <a:spcPts val="0"/>
              </a:spcAft>
              <a:buNone/>
            </a:pPr>
            <a:endParaRPr/>
          </a:p>
          <a:p>
            <a:pPr marL="0" lvl="0" indent="0" algn="l" rtl="0">
              <a:spcBef>
                <a:spcPts val="0"/>
              </a:spcBef>
              <a:spcAft>
                <a:spcPts val="0"/>
              </a:spcAft>
              <a:buNone/>
            </a:pPr>
            <a:r>
              <a:rPr lang="en-US"/>
              <a:t>Αυτές οι αρχές αποτελούν το θεμέλιο της αποτελεσματικής μικρομάθησης. Μας βοηθούν να δημιουργήσουμε περιεχόμενο που είναι ελκυστικό, εστιασμένο και άμεσα εφαρμόσιμο.</a:t>
            </a:r>
            <a:endParaRPr/>
          </a:p>
        </p:txBody>
      </p:sp>
      <p:sp>
        <p:nvSpPr>
          <p:cNvPr id="642" name="Google Shape;642;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3" name="Google Shape;643;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70" name="Google Shape;670;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71" name="Google Shape;671;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που ανανεώσαμε την κατανόηση των αρχών της μικρομάθησης, ας εξερευνήσουμε τεχνικές για να κάνουμε τη μικρομάθηση πραγματικά ελκυστική. Αυτές οι τεχνικές θα σας βοηθήσουν να εφαρμόσετε αυτές τις αρχές αποτελεσματικά.</a:t>
            </a:r>
            <a:endParaRPr/>
          </a:p>
        </p:txBody>
      </p:sp>
      <p:sp>
        <p:nvSpPr>
          <p:cNvPr id="673" name="Google Shape;673;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4" name="Google Shape;674;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00" name="Google Shape;700;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01" name="Google Shape;701;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αφήγηση ιστοριών είναι ένας ισχυρός τρόπος για την εμπλοκή των μαθητών. Φανταστείτε να χρησιμοποιείτε μια πραγματική ιστορία κάποιου που ξεπερνά τις προκλήσεις του ψηφιακού γραμματισμού για να διδάξετε βασικές δεξιότητες. Τέτοιες αφηγήσεις μπορούν να έχουν μεγάλη απήχηση στους ενήλικες εκπαιδευόμενους με χαμηλές δεξιότητες και να κάνουν την εμπειρία της μάθησης πιο κατανοητή.</a:t>
            </a:r>
            <a:endParaRPr/>
          </a:p>
        </p:txBody>
      </p:sp>
      <p:sp>
        <p:nvSpPr>
          <p:cNvPr id="703" name="Google Shape;703;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4" name="Google Shape;704;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17" name="Google Shape;717;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18" name="Google Shape;718;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ενσωμάτωση οπτικών μέσων, όπως infographics, διαγράμματα ή απλά κινούμενα σχέδια, μπορεί να βελτιώσει σημαντικά την εμπειρία μάθησης. Τα οπτικά στοιχεία μπορούν να απλοποιήσουν πολύπλοκες έννοιες και να παρέχουν μια γρήγορη οπτική αναφορά, η οποία είναι ιδιαίτερα πολύτιμη για τους εκπαιδευόμενους με περιορισμένες προηγούμενες γνώσεις.</a:t>
            </a:r>
            <a:endParaRPr/>
          </a:p>
        </p:txBody>
      </p:sp>
      <p:sp>
        <p:nvSpPr>
          <p:cNvPr id="720" name="Google Shape;720;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1" name="Google Shape;721;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4" name="Google Shape;734;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35" name="Google Shape;735;p3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δημιουργία σεναρίων μικρομάθησης που βασίζονται σε πραγματικές καταστάσεις είναι ένας αποτελεσματικός τρόπος για να βοηθήσετε τους εκπαιδευόμενους να εφαρμόσουν αυτά που έχουν μάθει σε πρακτικές καταστάσεις. Για παράδειγμα, ένα σενάριο που αφορά τον καθημερινό προϋπολογισμό ή την επίλυση κοινών προκλήσεων στο χώρο εργασίας μπορεί να ενδυναμώσει ενήλικες εκπαιδευόμενους με χαμηλά προσόντα με πρακτικές δεξιότητες.</a:t>
            </a:r>
            <a:endParaRPr/>
          </a:p>
        </p:txBody>
      </p:sp>
      <p:sp>
        <p:nvSpPr>
          <p:cNvPr id="737" name="Google Shape;737;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8" name="Google Shape;738;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1" name="Google Shape;751;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2" name="Google Shape;752;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παραδείγματα - Επιτρέψτε μου να μοιραστώ μαζί σας μερικά γρήγορα παραδείγματα:</a:t>
            </a:r>
            <a:endParaRPr/>
          </a:p>
          <a:p>
            <a:pPr marL="0" lvl="0" indent="0" algn="l" rtl="0">
              <a:spcBef>
                <a:spcPts val="0"/>
              </a:spcBef>
              <a:spcAft>
                <a:spcPts val="0"/>
              </a:spcAft>
              <a:buNone/>
            </a:pPr>
            <a:endParaRPr/>
          </a:p>
          <a:p>
            <a:pPr marL="0" lvl="0" indent="0" algn="l" rtl="0">
              <a:spcBef>
                <a:spcPts val="0"/>
              </a:spcBef>
              <a:spcAft>
                <a:spcPts val="0"/>
              </a:spcAft>
              <a:buNone/>
            </a:pPr>
            <a:r>
              <a:rPr lang="en-US"/>
              <a:t>Παράδειγμα 1: Φανταστείτε μια ενότητα μικρομάθησης για την επικοινωνία μέσω ηλεκτρονικού ταχυδρομείου. Χρησιμοποιήστε μια σύντομη, σχετική ιστορία για να παρουσιάσετε τα πλεονεκτήματα και τα εμπόδια της επαγγελματικής σύνταξης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Παράδειγμα 2: Σε μια ενότητα ψηφιακού αλφαβητισμού, συμπεριλάβετε οπτικούς οδηγούς βήμα προς βήμα για κοινές εργασίες, όπως η δημιουργία ενός λογαριασμού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Παράδειγμα 3: Για μια ενότητα δεξιοτήτων στο χώρο εργασίας, παρουσιάστε ένα πραγματικό σενάριο όπου οι εκπαιδευόμενοι πρέπει να εφαρμόσουν δεξιότητες επίλυσης προβλημάτων για να ξεπεράσουν μια κοινή πρόκληση στο χώρο εργασίας.</a:t>
            </a:r>
            <a:endParaRPr/>
          </a:p>
        </p:txBody>
      </p:sp>
      <p:sp>
        <p:nvSpPr>
          <p:cNvPr id="754" name="Google Shape;754;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5" name="Google Shape;755;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6" name="Google Shape;866;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67" name="Google Shape;867;p3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Αυτή η πρακτική δραστηριότητα θα σας δώσει μια πρακτική κατανόηση του τρόπου σχεδιασμού ελκυστικού περιεχομένου μικρομάθησης. </a:t>
            </a:r>
            <a:endParaRPr/>
          </a:p>
          <a:p>
            <a:pPr marL="0" lvl="0" indent="0" algn="l" rtl="0">
              <a:spcBef>
                <a:spcPts val="0"/>
              </a:spcBef>
              <a:spcAft>
                <a:spcPts val="0"/>
              </a:spcAft>
              <a:buNone/>
            </a:pPr>
            <a:endParaRPr/>
          </a:p>
          <a:p>
            <a:pPr marL="0" lvl="0" indent="0" algn="l" rtl="0">
              <a:spcBef>
                <a:spcPts val="0"/>
              </a:spcBef>
              <a:spcAft>
                <a:spcPts val="0"/>
              </a:spcAft>
              <a:buNone/>
            </a:pPr>
            <a:r>
              <a:rPr lang="en-US"/>
              <a:t>Θυμηθείτε να επικεντρωθείτε στις βασικές αρχές και να αξιοποιήσετε στο έπακρο τον περιορισμένο χρόνο σας. </a:t>
            </a:r>
            <a:endParaRPr/>
          </a:p>
          <a:p>
            <a:pPr marL="0" lvl="0" indent="0" algn="l" rtl="0">
              <a:spcBef>
                <a:spcPts val="0"/>
              </a:spcBef>
              <a:spcAft>
                <a:spcPts val="0"/>
              </a:spcAft>
              <a:buNone/>
            </a:pPr>
            <a:endParaRPr/>
          </a:p>
          <a:p>
            <a:pPr marL="0" lvl="0" indent="0" algn="l" rtl="0">
              <a:spcBef>
                <a:spcPts val="0"/>
              </a:spcBef>
              <a:spcAft>
                <a:spcPts val="0"/>
              </a:spcAft>
              <a:buNone/>
            </a:pPr>
            <a:r>
              <a:rPr lang="en-US"/>
              <a:t>Ας ξεκινήσουμε, και θα σας ενημερώσω όταν έρθει η ώρα να ολοκληρώσετε και να μοιραστείτε τις δημιουργίες σας.</a:t>
            </a:r>
            <a:endParaRPr/>
          </a:p>
        </p:txBody>
      </p:sp>
      <p:sp>
        <p:nvSpPr>
          <p:cNvPr id="869" name="Google Shape;869;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70" name="Google Shape;870;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97" name="Google Shape;897;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98" name="Google Shape;898;p4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Αυτή η πρακτική δραστηριότητα θα σας δώσει μια πρακτική κατανόηση του τρόπου σχεδιασμού ελκυστικού περιεχομένου μικρομάθησης. Θυμηθείτε να επικεντρωθείτε στις βασικές αρχές και να αξιοποιήσετε στο έπακρο τον περιορισμένο χρόνο σας. Ας ξεκινήσουμε και θα σας ενημερώσω όταν έρθει η ώρα να ολοκληρώσετε και να μοιραστείτε τις δημιουργίες σας.</a:t>
            </a:r>
            <a:endParaRPr/>
          </a:p>
        </p:txBody>
      </p:sp>
      <p:sp>
        <p:nvSpPr>
          <p:cNvPr id="900" name="Google Shape;900;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1" name="Google Shape;901;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23" name="Google Shape;923;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24" name="Google Shape;924;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αξιολογήσεις αποτελούν ζωτικό στοιχείο της μικρομάθησης. Ας αφιερώσουμε λίγο χρόνο για να κατανοήσουμε τη σημασία τους και να εξερευνήσουμε τους διαφορετικούς τύπους μικρο-αξιολογήσεων.</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Ενίσχυση της μάθησης: Οι αξιολογήσεις βοηθούν στην ενίσχυση των όσων οι εκπαιδευόμενοι μόλις μελέτησαν. Παρέχουν στους μαθητές την ευκαιρία να ανακαλέσουν και να εφαρμόσουν αυτά που έχουν μάθει σε ένα ελεγχόμενο περιβάλλον.</a:t>
            </a:r>
            <a:endParaRPr/>
          </a:p>
          <a:p>
            <a:pPr marL="0" lvl="0" indent="0" algn="l" rtl="0">
              <a:spcBef>
                <a:spcPts val="0"/>
              </a:spcBef>
              <a:spcAft>
                <a:spcPts val="0"/>
              </a:spcAft>
              <a:buNone/>
            </a:pPr>
            <a:endParaRPr/>
          </a:p>
          <a:p>
            <a:pPr marL="0" lvl="0" indent="0" algn="l" rtl="0">
              <a:spcBef>
                <a:spcPts val="0"/>
              </a:spcBef>
              <a:spcAft>
                <a:spcPts val="0"/>
              </a:spcAft>
              <a:buNone/>
            </a:pPr>
            <a:r>
              <a:rPr lang="en-US"/>
              <a:t>Μέτρηση της προόδου: Οι αξιολογήσεις μετρούν επίσης την πρόοδο των μαθητών. Σας επιτρέπουν να μετρήσετε πόσο καλά οι εκπαιδευόμενοι απορροφούν το περιεχόμενο και σημειώνουν πρόοδο ως προς τους μαθησιακούς τους στόχους.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Εντοπισμός κενών: Αυτό σας επιτρέπει να παρέχετε πρόσθετη υποστήριξη ή να προσαρμόσετε το περιεχόμενο της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Ενίσχυση της διατήρησης: Οι καλά σχεδιασμένες αξιολογήσεις συμβάλλουν στην καλύτερη διατήρηση των πληροφοριών. Ενθαρρύνουν την ενεργό ενασχόληση με το υλικό.</a:t>
            </a:r>
            <a:endParaRPr/>
          </a:p>
        </p:txBody>
      </p:sp>
      <p:sp>
        <p:nvSpPr>
          <p:cNvPr id="926" name="Google Shape;926;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27" name="Google Shape;927;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50" name="Google Shape;950;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51" name="Google Shape;951;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ας εξετάσουμε τους διάφορους τύπους μικρο-αξιολογήσεων που μπορείτε να χρησιμοποιήσετε στις δραστηριότητες μικρο-μάθησής σας. Αυτές οι αξιολογήσεις θα πρέπει να ευθυγραμμίζονται στενά με τους μαθησιακούς σας στόχους:</a:t>
            </a:r>
            <a:endParaRPr/>
          </a:p>
          <a:p>
            <a:pPr marL="0" lvl="0" indent="0" algn="l" rtl="0">
              <a:spcBef>
                <a:spcPts val="0"/>
              </a:spcBef>
              <a:spcAft>
                <a:spcPts val="0"/>
              </a:spcAft>
              <a:buNone/>
            </a:pPr>
            <a:endParaRPr/>
          </a:p>
          <a:p>
            <a:pPr marL="0" lvl="0" indent="0" algn="l" rtl="0">
              <a:spcBef>
                <a:spcPts val="0"/>
              </a:spcBef>
              <a:spcAft>
                <a:spcPts val="0"/>
              </a:spcAft>
              <a:buNone/>
            </a:pPr>
            <a:r>
              <a:rPr lang="en-US"/>
              <a:t>Τα σύντομα κουίζ με ερωτήσεις πολλαπλής επιλογής ή ερωτήσεις σωστού/λάθους είναι αποτελεσματικά για την αξιολόγηση της διατήρησης των γνώσεων. Μπορούν να ενσωματωθούν σε ενότητες μικρομάθησης για τον έλεγχο της κατανόησης.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Σύντομες εργασίες: Οι εργασίες που απαιτούν από τους μαθητές να εφαρμόσουν αυτά που έχουν μάθει σε πραγματικά σενάρια μπορούν να είναι ιδιαίτερα αποτελεσματικές. Για παράδειγμα, μπορείτε να ζητήσετε από τους μαθητές να συντάξουν ένα δείγμα ηλεκτρονικού ταχυδρομείου με βάση ένα μικρο-μάθημα σύνταξης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Ερωτήσεις προβληματισμού: Η υποβολή ανοιχτών αναστοχαστικών ερωτήσεων μπορεί να ενθαρρύνει την κριτική σκέψη και την αυτοαξιολόγηση. Για παράδειγμα, μπορείτε να προτρέψετε τους εκπαιδευόμενους να σκεφτούν πώς μπορούν να εφαρμόσουν μια νεοαποκτηθείσα δεξιότητα στην καθημερινή τους ζωή.</a:t>
            </a:r>
            <a:endParaRPr/>
          </a:p>
          <a:p>
            <a:pPr marL="0" lvl="0" indent="0" algn="l" rtl="0">
              <a:spcBef>
                <a:spcPts val="0"/>
              </a:spcBef>
              <a:spcAft>
                <a:spcPts val="0"/>
              </a:spcAft>
              <a:buNone/>
            </a:pPr>
            <a:endParaRPr/>
          </a:p>
          <a:p>
            <a:pPr marL="0" lvl="0" indent="0" algn="l" rtl="0">
              <a:spcBef>
                <a:spcPts val="0"/>
              </a:spcBef>
              <a:spcAft>
                <a:spcPts val="0"/>
              </a:spcAft>
              <a:buNone/>
            </a:pPr>
            <a:r>
              <a:rPr lang="en-US"/>
              <a:t>Να θυμάστε ότι ο τύπος αξιολόγησης που θα επιλέξετε θα πρέπει να ευθυγραμμίζεται με τους μαθησιακούς σας στόχους και τη φύση της δραστηριότητας μικρομάθησης. Οι αξιολογήσεις θα πρέπει όχι μόνο να αξιολογούν αλλά και να ενισχύουν τη μαθησιακή εμπειρία.</a:t>
            </a:r>
            <a:endParaRPr/>
          </a:p>
        </p:txBody>
      </p:sp>
      <p:sp>
        <p:nvSpPr>
          <p:cNvPr id="953" name="Google Shape;953;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4" name="Google Shape;954;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4" name="Google Shape;974;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75" name="Google Shape;975;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Καλύψαμε πολλά σε αυτή τη συνεδρία. </a:t>
            </a:r>
            <a:endParaRPr/>
          </a:p>
          <a:p>
            <a:pPr marL="0" lvl="0" indent="0" algn="l" rtl="0">
              <a:spcBef>
                <a:spcPts val="0"/>
              </a:spcBef>
              <a:spcAft>
                <a:spcPts val="0"/>
              </a:spcAft>
              <a:buNone/>
            </a:pPr>
            <a:endParaRPr/>
          </a:p>
          <a:p>
            <a:pPr marL="0" lvl="0" indent="0" algn="l" rtl="0">
              <a:spcBef>
                <a:spcPts val="0"/>
              </a:spcBef>
              <a:spcAft>
                <a:spcPts val="0"/>
              </a:spcAft>
              <a:buNone/>
            </a:pPr>
            <a:r>
              <a:rPr lang="en-US"/>
              <a:t>Θυμηθείτε, η μικρομάθηση αφορά την αποτελεσματική και αποδοτική παροχή περιεχομένου. Συνεχίστε να εφαρμόζετε αυτές τις αρχές καθώς σχεδιάζετε ελκυστικές εμπειρίες μικρομάθησης για ενήλικες εκπαιδευόμενους με χαμηλά προσόντα.</a:t>
            </a:r>
            <a:endParaRPr/>
          </a:p>
        </p:txBody>
      </p:sp>
      <p:sp>
        <p:nvSpPr>
          <p:cNvPr id="977" name="Google Shape;977;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8" name="Google Shape;978;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4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4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3" name="Google Shape;1013;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14" name="Google Shape;1014;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όλοι! Ας βουτήξουμε στο σχεδιασμό ελκυστικών δραστηριοτήτων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να ξεκινήσουμε, ας ανακεφαλαιώσουμε γρήγορα τα βασικά σημεία της προηγούμενης συνεδρίας μας, ιδίως τις αρχές της μικρομάθησης. Να θυμάστε ότι η οικοδόμηση πάνω σε αυτές τις αρχές είναι το κλειδί καθώς σχεδιάζουμε τις δραστηριότητές μας.</a:t>
            </a:r>
            <a:endParaRPr/>
          </a:p>
          <a:p>
            <a:pPr marL="0" lvl="0" indent="0" algn="l" rtl="0">
              <a:spcBef>
                <a:spcPts val="0"/>
              </a:spcBef>
              <a:spcAft>
                <a:spcPts val="0"/>
              </a:spcAft>
              <a:buNone/>
            </a:pPr>
            <a:endParaRPr/>
          </a:p>
          <a:p>
            <a:pPr marL="0" lvl="0" indent="0" algn="l" rtl="0">
              <a:spcBef>
                <a:spcPts val="0"/>
              </a:spcBef>
              <a:spcAft>
                <a:spcPts val="0"/>
              </a:spcAft>
              <a:buNone/>
            </a:pPr>
            <a:r>
              <a:rPr lang="en-US"/>
              <a:t>Αυτές οι αρχές αποτελούν το θεμέλιο της αποτελεσματικής μικρομάθησης. Μας βοηθούν να δημιουργήσουμε περιεχόμενο που είναι ελκυστικό, εστιασμένο και άμεσα εφαρμόσιμο.</a:t>
            </a:r>
            <a:endParaRPr/>
          </a:p>
        </p:txBody>
      </p:sp>
      <p:sp>
        <p:nvSpPr>
          <p:cNvPr id="1016" name="Google Shape;1016;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7" name="Google Shape;1017;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46" name="Google Shape;1046;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47" name="Google Shape;1047;p4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β) Κομψό, προσβάσιμο περιεχόμενο</a:t>
            </a:r>
            <a:endParaRPr/>
          </a:p>
          <a:p>
            <a:pPr marL="0" lvl="0" indent="0" algn="l" rtl="0">
              <a:spcBef>
                <a:spcPts val="0"/>
              </a:spcBef>
              <a:spcAft>
                <a:spcPts val="0"/>
              </a:spcAft>
              <a:buNone/>
            </a:pPr>
            <a:r>
              <a:rPr lang="en-US"/>
              <a:t>2. β) Μέσω διαφόρων μορφών, όπως βίντεο, κουίζ και infographics</a:t>
            </a:r>
            <a:endParaRPr/>
          </a:p>
        </p:txBody>
      </p:sp>
      <p:sp>
        <p:nvSpPr>
          <p:cNvPr id="1049" name="Google Shape;1049;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50" name="Google Shape;1050;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6" name="Google Shape;1066;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67" name="Google Shape;1067;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 Ευθυγράμμιση της μικρομάθησης με τους στόχους του προγράμματος σπουδών και τους μαθησιακούς στόχους</a:t>
            </a:r>
            <a:endParaRPr/>
          </a:p>
          <a:p>
            <a:pPr marL="0" lvl="0" indent="0" algn="l" rtl="0">
              <a:spcBef>
                <a:spcPts val="0"/>
              </a:spcBef>
              <a:spcAft>
                <a:spcPts val="0"/>
              </a:spcAft>
              <a:buNone/>
            </a:pPr>
            <a:r>
              <a:rPr lang="en-US"/>
              <a:t>γ) Παιχνιδοποίηση και κοινωνική μάθηση</a:t>
            </a:r>
            <a:endParaRPr/>
          </a:p>
          <a:p>
            <a:pPr marL="0" lvl="0" indent="0" algn="l" rtl="0">
              <a:spcBef>
                <a:spcPts val="0"/>
              </a:spcBef>
              <a:spcAft>
                <a:spcPts val="0"/>
              </a:spcAft>
              <a:buNone/>
            </a:pPr>
            <a:r>
              <a:rPr lang="en-US"/>
              <a:t>β) Θέστε στόχους και διατηρήστε ένα συνεπές πρόγραμμα</a:t>
            </a:r>
            <a:endParaRPr/>
          </a:p>
        </p:txBody>
      </p:sp>
      <p:sp>
        <p:nvSpPr>
          <p:cNvPr id="1069" name="Google Shape;1069;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70" name="Google Shape;1070;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4" name="Google Shape;1084;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85" name="Google Shape;1085;p4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παρακίνηση είναι απαραίτητη, ιδίως όταν εργάζεστε με ενήλικες εκπαιδευόμενους με χαμηλά προσόντα. Ας συζητήσουμε τις μοναδικές προκλήσεις της παρακίνησης αυτού του κοινού και ας διερευνήσουμε έννοιες όπως η εσωτερική και η εξωτερική παρακίνηση και πώς εφαρμόζονται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Τώρα, ας εμβαθύνουμε στο κρίσιμο θέμα των κινήτρων, το οποίο είναι ιδιαίτερα σημαντικό όταν εργάζεστε με ενήλικες εκπαιδευόμενους με χαμηλά προσόντα. Θα συζητήσουμε τις μοναδικές προκλήσεις της παρακίνησης αυτού του κοινού και θα διερευνήσουμε έννοιες όπως η εσωτερική και η εξωτερική παρακίνηση και πώς εφαρμόζονται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Η παροχή κινήτρων σε ενήλικες εκπαιδευόμενους με χαμηλά προσόντα στη μικρομάθηση μπορεί να αποτελέσει πρόκληση λόγω:</a:t>
            </a:r>
            <a:endParaRPr/>
          </a:p>
        </p:txBody>
      </p:sp>
      <p:sp>
        <p:nvSpPr>
          <p:cNvPr id="1087" name="Google Shape;1087;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88" name="Google Shape;1088;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7" name="Google Shape;1107;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08" name="Google Shape;1108;p5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παροχή κινήτρων σε ενήλικες εκπαιδευόμενους με χαμηλά προσόντα στη μικρομάθηση μπορεί να αποτελέσει πρόκληση λόγω:</a:t>
            </a:r>
            <a:endParaRPr/>
          </a:p>
        </p:txBody>
      </p:sp>
      <p:sp>
        <p:nvSpPr>
          <p:cNvPr id="1110" name="Google Shape;1110;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1" name="Google Shape;1111;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4" name="Google Shape;1134;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35" name="Google Shape;1135;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Τα εσωτερικά κίνητρα προέρχονται από το εσωτερικό, με γνώμονα το προσωπικό ενδιαφέρον ή την ικανοποίηση, ενώ τα εξωτερικά κίνητρα προέρχονται από εξωτερικές ανταμοιβές ή πιέσεις.</a:t>
            </a:r>
            <a:endParaRPr/>
          </a:p>
          <a:p>
            <a:pPr marL="0" lvl="0" indent="0" algn="l" rtl="0">
              <a:spcBef>
                <a:spcPts val="0"/>
              </a:spcBef>
              <a:spcAft>
                <a:spcPts val="0"/>
              </a:spcAft>
              <a:buNone/>
            </a:pPr>
            <a:endParaRPr/>
          </a:p>
          <a:p>
            <a:pPr marL="0" lvl="0" indent="0" algn="l" rtl="0">
              <a:spcBef>
                <a:spcPts val="0"/>
              </a:spcBef>
              <a:spcAft>
                <a:spcPts val="0"/>
              </a:spcAft>
              <a:buNone/>
            </a:pPr>
            <a:r>
              <a:rPr lang="en-US"/>
              <a:t>Πώς εφαρμόζονται αυτές οι έννοιες στη μικρομάθηση; Μοιραστείτε τις σκέψεις σας.</a:t>
            </a:r>
            <a:endParaRPr/>
          </a:p>
          <a:p>
            <a:pPr marL="0" lvl="0" indent="0" algn="l" rtl="0">
              <a:spcBef>
                <a:spcPts val="0"/>
              </a:spcBef>
              <a:spcAft>
                <a:spcPts val="0"/>
              </a:spcAft>
              <a:buNone/>
            </a:pPr>
            <a:r>
              <a:rPr lang="en-US"/>
              <a:t> (Οι συμμετέχοντες συζητούν πώς τα εσωτερικά και εξωτερικά κίνητρα μπορούν να χρησιμοποιηθούν αποτελεσματικά στη μικρομάθηση, μοιράζοντας παραδείγματα).</a:t>
            </a:r>
            <a:endParaRPr/>
          </a:p>
          <a:p>
            <a:pPr marL="0" lvl="0" indent="0" algn="l" rtl="0">
              <a:spcBef>
                <a:spcPts val="0"/>
              </a:spcBef>
              <a:spcAft>
                <a:spcPts val="0"/>
              </a:spcAft>
              <a:buNone/>
            </a:pPr>
            <a:endParaRPr/>
          </a:p>
          <a:p>
            <a:pPr marL="0" lvl="0" indent="0" algn="l" rtl="0">
              <a:spcBef>
                <a:spcPts val="0"/>
              </a:spcBef>
              <a:spcAft>
                <a:spcPts val="0"/>
              </a:spcAft>
              <a:buNone/>
            </a:pPr>
            <a:r>
              <a:rPr lang="en-US"/>
              <a:t>Καθώς κλείνουμε, μπορεί κάποιος να μοιραστεί στρατηγικές ή τεχνικές που μπορούν να χρησιμοποιηθούν για την ενίσχυση των κινήτρων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προσφέρουν προτάσεις για την αποτελεσματική παρακίνηση ενήλικων εκπαιδευομένων με χαμηλά προσόντα σε ένα περιβάλλον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Η παρακίνηση αποτελεί βασικό παράγοντα επιτυχίας στη μικρομάθηση, ιδίως όταν εργάζεται με συγκεκριμένο κοινό.</a:t>
            </a:r>
            <a:endParaRPr/>
          </a:p>
        </p:txBody>
      </p:sp>
      <p:sp>
        <p:nvSpPr>
          <p:cNvPr id="1137" name="Google Shape;1137;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8" name="Google Shape;1138;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4" name="Google Shape;1154;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55" name="Google Shape;1155;p5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ας ασχοληθούμε με την παιχνιδοποίηση και την κοινωνική μάθηση. Τα στοιχεία παιχνιδοποίησης, όπως τα σήματα και οι πόντοι, μπορούν να ενισχύσουν σημαντικά τη δέσμευση. Θα συζητήσουμε επίσης την αξία της κοινωνικής μάθησης, η οποία μπορεί να περιλαμβάνει ομαδικές προκλήσεις, πίνακες συζητήσεων και ανατροφοδότηση από ομοτίμους.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Πρώτον, ας επικεντρωθούμε στην παιχνιδοποίηση. Στοιχεία όπως τα σήματα και οι πόντοι μπορούν να κάνουν τη μάθηση πιο διασκεδαστική και ελκυστική. Πώς έχετε δει την εφαρμογή της παιχνιδοποίησης στη μικρομάθηση και ποια είναι τα οφέλη που έχετε παρατηρήσει;</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συζήτηση, ανταλλάσσοντας παραδείγματα και ιδέες σχετικά με την παιχνιδοποίηση στη μικρομάθηση)</a:t>
            </a:r>
            <a:endParaRPr/>
          </a:p>
        </p:txBody>
      </p:sp>
      <p:sp>
        <p:nvSpPr>
          <p:cNvPr id="1157" name="Google Shape;1157;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8" name="Google Shape;1158;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77" name="Google Shape;1177;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78" name="Google Shape;1178;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Συνεχίζοντας, ας συζητήσουμε για την κοινωνική μάθηση. Αυτό περιλαμβάνει ομαδικές προκλήσεις, πίνακες συζητήσεων και ανατροφοδότηση από ομότιμους. Πώς πιστεύετε ότι η κοινωνική μάθηση μπορεί να βελτιώσει την εμπειρία της μικρομάθησης και ποιες είναι κάποιες πιθανές προκλήσεις;</a:t>
            </a:r>
            <a:endParaRPr/>
          </a:p>
          <a:p>
            <a:pPr marL="0" lvl="0" indent="0" algn="l" rtl="0">
              <a:spcBef>
                <a:spcPts val="0"/>
              </a:spcBef>
              <a:spcAft>
                <a:spcPts val="0"/>
              </a:spcAft>
              <a:buNone/>
            </a:pPr>
            <a:endParaRPr/>
          </a:p>
          <a:p>
            <a:pPr marL="0" lvl="0" indent="0" algn="l" rtl="0">
              <a:spcBef>
                <a:spcPts val="0"/>
              </a:spcBef>
              <a:spcAft>
                <a:spcPts val="0"/>
              </a:spcAft>
              <a:buNone/>
            </a:pPr>
            <a:r>
              <a:rPr lang="en-US"/>
              <a:t>(μετά την ανάγνωση του PPT) - Η κοινωνική μάθηση αξιοποιεί τις κοινωνικές αλληλεπιδράσεις για να ενισχύσει την κατανόηση και τη διατήρηση των πληροφοριών, συχνά σε περιβάλλοντα όπως οι τάξεις, οι διαδικτυακές κοινότητες ή οι ομάδες εργασίας.</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συζητούν την αξία και τις πιθανές προκλήσεις της ενσωμάτωσης στοιχείων κοινωνικής μάθησης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Αποτελεσματική εφαρμογή:</a:t>
            </a:r>
            <a:endParaRPr/>
          </a:p>
          <a:p>
            <a:pPr marL="0" lvl="0" indent="0" algn="l" rtl="0">
              <a:spcBef>
                <a:spcPts val="0"/>
              </a:spcBef>
              <a:spcAft>
                <a:spcPts val="0"/>
              </a:spcAft>
              <a:buNone/>
            </a:pPr>
            <a:r>
              <a:rPr lang="en-US"/>
              <a:t>Πριν προχωρήσουμε, μπορείτε να μοιραστείτε μαζί μας συμβουλές ή βέλτιστες πρακτικές για την αποτελεσματική εφαρμογή της παιχνιδοποίησης και της κοινωνικής μάθησης σε σενάρια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Αυτά είναι ισχυρά εργαλεία για την ενίσχυση της εμπλοκής και της αλληλεπίδρασης στη μικρομάθηση. Κρατήστε αυτές τις έννοιες στο μυαλό σας καθώς θα εξερευνούμε περαιτέρω τη δραστηριότητα καταιγισμού ιδεών της παιχνιδοποίησης.</a:t>
            </a:r>
            <a:endParaRPr/>
          </a:p>
        </p:txBody>
      </p:sp>
      <p:sp>
        <p:nvSpPr>
          <p:cNvPr id="1180" name="Google Shape;1180;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1" name="Google Shape;1181;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13" name="Google Shape;1213;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14" name="Google Shape;1214;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Ήρθε η ώρα για μια διαδραστική δραστηριότητα. Σε μικρές ομάδες, θέλω ο καθένας από εσάς να κάνει καταιγισμό ιδεών για την παιχνιδοποίηση ενός σεναρίου μικρομάθησης. Σκεφτείτε δημιουργικά και φανταστείτε πώς μπορείτε να κάνετε τη μάθηση διασκεδαστική και ελκυστική. Στη συνέχεια, κάθε ομάδα θα μοιραστεί τις ιδέες της με την τάξη.</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ομαδικές συνεδρίες καταιγισμού ιδεών και στη συνέχεια μοιράζονται τις ιδέες τους για την παιχνιδοποίηση με την τάξη)</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Τώρα, ήρθε η ώρα για μια συναρπαστική και διαδραστική δραστηριότητα. Θα βουτήξουμε σε μια συνεδρία καταιγισμού ιδεών για την παιχνιδοποίηση.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Ομάδα 1: (Μοιράζεται τις ιδέες τους για την παιχνιδοποίηση)</a:t>
            </a:r>
            <a:endParaRPr/>
          </a:p>
          <a:p>
            <a:pPr marL="0" lvl="0" indent="0" algn="l" rtl="0">
              <a:spcBef>
                <a:spcPts val="0"/>
              </a:spcBef>
              <a:spcAft>
                <a:spcPts val="0"/>
              </a:spcAft>
              <a:buNone/>
            </a:pPr>
            <a:r>
              <a:rPr lang="en-US"/>
              <a:t>Ομάδα 2: (Μοιράζεται τις ιδέες τους για την παιχνιδοποίηση)</a:t>
            </a:r>
            <a:endParaRPr/>
          </a:p>
          <a:p>
            <a:pPr marL="0" lvl="0" indent="0" algn="l" rtl="0">
              <a:spcBef>
                <a:spcPts val="0"/>
              </a:spcBef>
              <a:spcAft>
                <a:spcPts val="0"/>
              </a:spcAft>
              <a:buNone/>
            </a:pPr>
            <a:r>
              <a:rPr lang="en-US"/>
              <a:t>Ομάδα 3: (Μοιράζεται τις ιδέες της για την παιχνιδοποίηση)</a:t>
            </a:r>
            <a:endParaRPr/>
          </a:p>
        </p:txBody>
      </p:sp>
      <p:sp>
        <p:nvSpPr>
          <p:cNvPr id="1216" name="Google Shape;1216;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17" name="Google Shape;1217;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6" name="Google Shape;1246;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47" name="Google Shape;1247;p5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Συζήτηση</a:t>
            </a:r>
            <a:endParaRPr/>
          </a:p>
          <a:p>
            <a:pPr marL="0" lvl="0" indent="0" algn="l" rtl="0">
              <a:spcBef>
                <a:spcPts val="0"/>
              </a:spcBef>
              <a:spcAft>
                <a:spcPts val="0"/>
              </a:spcAft>
              <a:buNone/>
            </a:pPr>
            <a:r>
              <a:rPr lang="en-US"/>
              <a:t>Ας ξεκινήσουμε μια σύντομη συζήτηση.</a:t>
            </a:r>
            <a:endParaRPr/>
          </a:p>
          <a:p>
            <a:pPr marL="0" lvl="0" indent="0" algn="l" rtl="0">
              <a:spcBef>
                <a:spcPts val="0"/>
              </a:spcBef>
              <a:spcAft>
                <a:spcPts val="0"/>
              </a:spcAft>
              <a:buNone/>
            </a:pPr>
            <a:endParaRPr/>
          </a:p>
          <a:p>
            <a:pPr marL="0" lvl="0" indent="0" algn="l" rtl="0">
              <a:spcBef>
                <a:spcPts val="0"/>
              </a:spcBef>
              <a:spcAft>
                <a:spcPts val="0"/>
              </a:spcAft>
              <a:buNone/>
            </a:pPr>
            <a:r>
              <a:rPr lang="en-US"/>
              <a:t>Τι μάθατε από αυτή τη δραστηριότητα; Πώς μπορούν αυτές οι ιδέες παιχνιδοποίησης να εφαρμοστούν για την ενίσχυση της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μια σύντομη συζήτηση, ανταλλάσσοντας γνώσεις και διδάγματα από τη δραστηριότητα)</a:t>
            </a:r>
            <a:endParaRPr/>
          </a:p>
        </p:txBody>
      </p:sp>
      <p:sp>
        <p:nvSpPr>
          <p:cNvPr id="1249" name="Google Shape;1249;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50" name="Google Shape;1250;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1" name="Google Shape;1261;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62" name="Google Shape;1262;p5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Καθώς ολοκληρώνουμε, ας συζητήσουμε την έννοια του σχηματισμού συνήθειας στη μάθηση. Πώς μπορούμε να δημιουργήσουμε τη συνήθεια της μικρομάθησης; Θα μοιραστούμε συμβουλές όπως ο καθορισμός στόχων και η διατήρηση ενός σταθερού προγράμματος.</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μια συζήτηση, μοιράζονται τις ιδέες και τις συμβουλές τους σχετικά με τη δημιουργία μιας συνήθειας μικρομάθησης)</a:t>
            </a:r>
            <a:endParaRPr/>
          </a:p>
        </p:txBody>
      </p:sp>
      <p:sp>
        <p:nvSpPr>
          <p:cNvPr id="1264" name="Google Shape;1264;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5" name="Google Shape;1265;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8" name="Google Shape;1278;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79" name="Google Shape;1279;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Σπουδαία δουλειά, όλοι σας! </a:t>
            </a:r>
            <a:endParaRPr/>
          </a:p>
          <a:p>
            <a:pPr marL="0" lvl="0" indent="0" algn="l" rtl="0">
              <a:spcBef>
                <a:spcPts val="0"/>
              </a:spcBef>
              <a:spcAft>
                <a:spcPts val="0"/>
              </a:spcAft>
              <a:buNone/>
            </a:pPr>
            <a:endParaRPr/>
          </a:p>
          <a:p>
            <a:pPr marL="0" lvl="0" indent="0" algn="l" rtl="0">
              <a:spcBef>
                <a:spcPts val="0"/>
              </a:spcBef>
              <a:spcAft>
                <a:spcPts val="0"/>
              </a:spcAft>
              <a:buNone/>
            </a:pPr>
            <a:r>
              <a:rPr lang="en-US"/>
              <a:t>Ακολουθούν ορισμένες συγκεκριμένες και πολύτιμες συμβουλές: (PPT)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Η μάθηση είναι ένα ταξίδι, και η δημιουργία συνηθειών αποτελεί βασικό μέρος του. Να θυμάστε ότι τα κίνητρα και η δέσμευση είναι βασικοί παράγοντες για την επιτυχία της μικρομάθησης. Συνεχίστε την εξαιρετική δουλειά και ας συνεχίσουμε να κάνουμε τη μάθηση συναρπαστική και αποτελεσματική.</a:t>
            </a:r>
            <a:endParaRPr/>
          </a:p>
          <a:p>
            <a:pPr marL="0" lvl="0" indent="0" algn="l" rtl="0">
              <a:spcBef>
                <a:spcPts val="0"/>
              </a:spcBef>
              <a:spcAft>
                <a:spcPts val="0"/>
              </a:spcAft>
              <a:buNone/>
            </a:pPr>
            <a:r>
              <a:rPr lang="en-US"/>
              <a:t>Λάβετε υπόψη σας τις συμβουλές και τις στρατηγικές που συζητήσαμε σήμερα.</a:t>
            </a:r>
            <a:endParaRPr/>
          </a:p>
        </p:txBody>
      </p:sp>
      <p:sp>
        <p:nvSpPr>
          <p:cNvPr id="1281" name="Google Shape;1281;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2" name="Google Shape;1282;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58: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59: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1" name="Google Shape;151;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 name="Google Shape;152;p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Πριν βουτήξουμε, ας σκεφτούμε λίγο τις παραδοσιακές συνθήκες μάθησης. Όλοι έχουμε βρεθεί εκεί, σωστά; Πολλές ώρες σε αίθουσες διδασκαλίας, ογκώδη βιβλία και μαθήματα που μοιάζουν να διαρκούν για πάντα. Τώρα, φανταστείτε ότι είστε ένας ενήλικας που συνδυάζει δουλειά, οικογένεια και άλλες ευθύνες. Είναι μια πρόκληση, έτσι δεν είναι;</a:t>
            </a:r>
            <a:endParaRPr/>
          </a:p>
        </p:txBody>
      </p:sp>
      <p:sp>
        <p:nvSpPr>
          <p:cNvPr id="154" name="Google Shape;154;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 name="Google Shape;155;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30" name="Google Shape;1330;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31" name="Google Shape;1331;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β) Κομψό, προσβάσιμο περιεχόμενο</a:t>
            </a:r>
            <a:endParaRPr/>
          </a:p>
          <a:p>
            <a:pPr marL="0" lvl="0" indent="0" algn="l" rtl="0">
              <a:spcBef>
                <a:spcPts val="0"/>
              </a:spcBef>
              <a:spcAft>
                <a:spcPts val="0"/>
              </a:spcAft>
              <a:buNone/>
            </a:pPr>
            <a:r>
              <a:rPr lang="en-US"/>
              <a:t>2. β) Μέσω διαφόρων μορφών, όπως βίντεο, κουίζ και infographics</a:t>
            </a:r>
            <a:endParaRPr/>
          </a:p>
        </p:txBody>
      </p:sp>
      <p:sp>
        <p:nvSpPr>
          <p:cNvPr id="1333" name="Google Shape;1333;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4" name="Google Shape;1334;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50" name="Google Shape;1350;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51" name="Google Shape;1351;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 Κάνοντας τη μάθηση πιο διασκεδαστική και ελκυστική</a:t>
            </a:r>
            <a:endParaRPr/>
          </a:p>
          <a:p>
            <a:pPr marL="0" lvl="0" indent="0" algn="l" rtl="0">
              <a:spcBef>
                <a:spcPts val="0"/>
              </a:spcBef>
              <a:spcAft>
                <a:spcPts val="0"/>
              </a:spcAft>
              <a:buNone/>
            </a:pPr>
            <a:r>
              <a:rPr lang="en-US"/>
              <a:t>β) Θέστε στόχους και διατηρήστε ένα συνεπές πρόγραμμα</a:t>
            </a:r>
            <a:endParaRPr/>
          </a:p>
          <a:p>
            <a:pPr marL="0" lvl="0" indent="0" algn="l" rtl="0">
              <a:spcBef>
                <a:spcPts val="0"/>
              </a:spcBef>
              <a:spcAft>
                <a:spcPts val="0"/>
              </a:spcAft>
              <a:buNone/>
            </a:pPr>
            <a:r>
              <a:rPr lang="en-US"/>
              <a:t>β) Νέες συνήθειες που προσπάθησαν να καθιερώσουν από την τελευταία συνεδρία</a:t>
            </a:r>
            <a:endParaRPr/>
          </a:p>
        </p:txBody>
      </p:sp>
      <p:sp>
        <p:nvSpPr>
          <p:cNvPr id="1353" name="Google Shape;1353;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4" name="Google Shape;1354;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2" name="Google Shape;1372;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3" name="Google Shape;1373;p6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στη συνεδρία μας με θέμα "Ενσωμάτωση της μικρο-μάθησης". Θα διερευνήσουμε τη σημασία της απρόσκοπτης ενσωμάτωσης της μικρομάθησης στις υπάρχουσες διδακτικές πρακτικές σας. Αυτή η ενσωμάτωση δεν είναι απλώς μια τάση- είναι ένα κρίσιμο στοιχείο της σύγχρονης εκπαίδευσης. Πρόκειται για τη βελτίωση των μαθησιακών εμπειριών των μαθητών σας. Ας αφιερώσουμε ένα λεπτό για να εστιάσουμε στα οφέλη της μικρομάθησης. Αυτή η προσέγγιση προσφέρει αξιοσημείωτα πλεονεκτήματα, καθιστώντας την ένα παιχνίδι που αλλάζει τον εκπαιδευτικό χώρο.</a:t>
            </a:r>
            <a:endParaRPr/>
          </a:p>
        </p:txBody>
      </p:sp>
      <p:sp>
        <p:nvSpPr>
          <p:cNvPr id="1375" name="Google Shape;1375;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6" name="Google Shape;1376;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2" name="Google Shape;1392;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93" name="Google Shape;1393;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στη συνεδρία μας με θέμα "Ενσωμάτωση της μικρο-μάθησης". </a:t>
            </a:r>
            <a:endParaRPr/>
          </a:p>
          <a:p>
            <a:pPr marL="0" lvl="0" indent="0" algn="l" rtl="0">
              <a:spcBef>
                <a:spcPts val="0"/>
              </a:spcBef>
              <a:spcAft>
                <a:spcPts val="0"/>
              </a:spcAft>
              <a:buNone/>
            </a:pPr>
            <a:endParaRPr/>
          </a:p>
          <a:p>
            <a:pPr marL="0" lvl="0" indent="0" algn="l" rtl="0">
              <a:spcBef>
                <a:spcPts val="0"/>
              </a:spcBef>
              <a:spcAft>
                <a:spcPts val="0"/>
              </a:spcAft>
              <a:buNone/>
            </a:pPr>
            <a:r>
              <a:rPr lang="en-US"/>
              <a:t>Θα διερευνήσουμε τη σημασία της απρόσκοπτης ενσωμάτωσης της μικρομάθησης στις υπάρχουσες διδακτικές πρακτικές σας.</a:t>
            </a:r>
            <a:endParaRPr/>
          </a:p>
          <a:p>
            <a:pPr marL="0" lvl="0" indent="0" algn="l" rtl="0">
              <a:spcBef>
                <a:spcPts val="0"/>
              </a:spcBef>
              <a:spcAft>
                <a:spcPts val="0"/>
              </a:spcAft>
              <a:buNone/>
            </a:pPr>
            <a:endParaRPr/>
          </a:p>
          <a:p>
            <a:pPr marL="0" lvl="0" indent="0" algn="l" rtl="0">
              <a:spcBef>
                <a:spcPts val="0"/>
              </a:spcBef>
              <a:spcAft>
                <a:spcPts val="0"/>
              </a:spcAft>
              <a:buNone/>
            </a:pPr>
            <a:r>
              <a:rPr lang="en-US"/>
              <a:t> Αυτή η ενσωμάτωση δεν είναι απλώς μια τάση, αλλά ένα κρίσιμο στοιχείο της σύγχρονης εκπαίδευσης. Πρόκειται για τη βελτίωση των μαθησιακών εμπειριών των μαθητών σας. Ας αφιερώσουμε ένα λεπτό για να εστιάσουμε στα οφέλη της μικρομάθησης. Αυτή η προσέγγιση προσφέρει αξιοσημείωτα πλεονεκτήματα, καθιστώντας την ένα παιχνίδι που αλλάζει τα δεδομένα στην εκπαίδευση.</a:t>
            </a:r>
            <a:endParaRPr/>
          </a:p>
        </p:txBody>
      </p:sp>
      <p:sp>
        <p:nvSpPr>
          <p:cNvPr id="1395" name="Google Shape;1395;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6" name="Google Shape;1396;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09" name="Google Shape;1409;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10" name="Google Shape;1410;p64: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ας εμβαθύνουμε στις στρατηγικές για την αποτελεσματική ενσωμάτωση της μικρομάθησης στο υπάρχον πρόγραμμα σπουδών σας.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Εφαρμόζοντας αυτές τις στρατηγικές, μπορείτε να ενσωματώσετε απρόσκοπτα τη μικρομάθηση στα υπάρχοντα προγράμματα σπουδών σας και να βελτιώσετε την εμπειρία μάθησης για τους μαθητές σας.</a:t>
            </a:r>
            <a:endParaRPr/>
          </a:p>
        </p:txBody>
      </p:sp>
      <p:sp>
        <p:nvSpPr>
          <p:cNvPr id="1412" name="Google Shape;1412;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3" name="Google Shape;1413;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41" name="Google Shape;1441;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42" name="Google Shape;1442;p65: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Μια αποτελεσματική προσέγγιση είναι να χωρίσετε το πρόγραμμα σπουδών σας σε μικρότερες ενότητες. Κάθε ενότητα μπορεί να συνοδεύεται από πόρους μικρομάθησης που ενισχύουν τις βασικές έννοιες. Αυτή η σπονδυλωτή ενσωμάτωση επιτρέπει στους μαθητές να ασχοληθούν με το περιεχόμενο σε μικρότερα, πιο εύπεπτα μέρη, καθιστώντας τα πολύπλοκα θέματα πιο εύχρηστα.</a:t>
            </a:r>
            <a:endParaRPr/>
          </a:p>
        </p:txBody>
      </p:sp>
      <p:sp>
        <p:nvSpPr>
          <p:cNvPr id="1444" name="Google Shape;1444;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45" name="Google Shape;1445;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3" name="Google Shape;1463;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64" name="Google Shape;1464;p66: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Εξετάστε το ενδεχόμενο ευθυγράμμισης των πόρων μικρομάθησης με τις άμεσες ανάγκες του προγράμματος σπουδών σας. Όταν οι μαθητές αντιμετωπίζουν συγκεκριμένες προκλήσεις ή ερωτήσεις, μπορούν να έχουν πρόσβαση σε υλικό μικρομάθησης που παρέχει άμεσες απαντήσεις. Αυτή η προσέγγιση μάθησης just-in-time διασφαλίζει ότι οι μαθητές λαμβάνουν την υποστήριξη που χρειάζονται όταν είναι πιο σχετική.</a:t>
            </a:r>
            <a:endParaRPr/>
          </a:p>
        </p:txBody>
      </p:sp>
      <p:sp>
        <p:nvSpPr>
          <p:cNvPr id="1466" name="Google Shape;1466;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67" name="Google Shape;1467;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5" name="Google Shape;1485;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86" name="Google Shape;1486;p67: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Αξιοποιήστε τη μικρομάθηση για διαμορφωτικές αξιολογήσεις. Ενσωματώστε γρήγορα κουίζ ή διαδραστικές ασκήσεις στο πρόγραμμα σπουδών σας για να μετρήσετε την κατανόηση των μαθητών. Η άμεση ανατροφοδότηση από αυτές τις αξιολογήσεις σας επιτρέπει να προσαρμόσετε τη διδακτική σας προσέγγιση, διασφαλίζοντας ότι το πρόγραμμα σπουδών παραμένει ελκυστικό και αποτελεσματικό.</a:t>
            </a:r>
            <a:endParaRPr/>
          </a:p>
        </p:txBody>
      </p:sp>
      <p:sp>
        <p:nvSpPr>
          <p:cNvPr id="1488" name="Google Shape;1488;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89" name="Google Shape;1489;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7" name="Google Shape;1507;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8" name="Google Shape;1508;p6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ευθυγράμμιση της μικρομάθησης με τους στόχους του προγράμματος σπουδών διασφαλίζει ότι κάθε κομμάτι περιεχομένου εξυπηρετεί έναν συγκεκριμένο εκπαιδευτικό σκοπό. Διατηρεί τη διδασκαλία σας εστιασμένη και συναφή, καθιστώντας τη μαθησιακή εμπειρία πιο ουσιαστική για τους μαθητές σας.</a:t>
            </a:r>
            <a:endParaRPr/>
          </a:p>
        </p:txBody>
      </p:sp>
      <p:sp>
        <p:nvSpPr>
          <p:cNvPr id="1510" name="Google Shape;1510;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1" name="Google Shape;1511;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5" name="Google Shape;1525;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6" name="Google Shape;1526;p6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Όταν το υλικό μικρομάθησης ευθυγραμμίζεται με τους στόχους του προγράμματος σπουδών, δημιουργείτε μια σαφή πορεία για τους μαθητές σας ώστε να επιτύχουν αποτελεσματικά μαθησιακά αποτελέσματα. Αυτή η ευθυγράμμιση βοηθά τους μαθητές να κατανοήσουν πώς κάθε μικροδιδασκαλία συμβάλλει στη συνολική κατανόηση ενός θέματος, καθιστώντας το μαθησιακό ταξίδι πιο συνεκτικό και σκόπιμο.</a:t>
            </a:r>
            <a:endParaRPr/>
          </a:p>
        </p:txBody>
      </p:sp>
      <p:sp>
        <p:nvSpPr>
          <p:cNvPr id="1528" name="Google Shape;1528;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29" name="Google Shape;1529;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 name="Google Shape;177;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 name="Google Shape;178;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Σε αυτό το σημείο έρχεται η μικρομάθηση. Είναι σαν να μαθαίνετε σε μικρά κομμάτια, το καθένα σχεδιασμένο να χωράει στις τσέπες της πολυάσχολης ζωής σας. Σκεφτείτε το ως μάθηση που σέβεται το χρόνο σας, τις ανάγκες σας και τους στόχους σας. Είμαστε εδώ για να διερευνήσουμε πώς η μικρομάθηση μπορεί να δώσει λύσεις σε ορισμένες από τις προκλήσεις που μπορεί να αντιμετωπίζουν οι ενήλικες με χαμηλά προσόντα σε πιο παραδοσιακές ρυθμίσεις μάθησης.</a:t>
            </a:r>
            <a:endParaRPr/>
          </a:p>
        </p:txBody>
      </p:sp>
      <p:sp>
        <p:nvSpPr>
          <p:cNvPr id="180" name="Google Shape;180;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 name="Google Shape;181;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3" name="Google Shape;1543;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44" name="Google Shape;1544;p7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μικρομάθηση μπορεί να ενσωματωθεί απρόσκοπτα με τις παραδοσιακές μεθόδους διδασκαλίας, προωθώντας ένα δυναμικό και ελκυστικό μαθησιακό περιβάλλον. Ας εξερευνήσουμε αυτή τη συνέργεια, ειδικά στο πλαίσιο της "ανεστραμμένης τάξης".</a:t>
            </a:r>
            <a:endParaRPr/>
          </a:p>
          <a:p>
            <a:pPr marL="0" lvl="0" indent="0" algn="l" rtl="0">
              <a:spcBef>
                <a:spcPts val="0"/>
              </a:spcBef>
              <a:spcAft>
                <a:spcPts val="0"/>
              </a:spcAft>
              <a:buNone/>
            </a:pPr>
            <a:endParaRPr/>
          </a:p>
          <a:p>
            <a:pPr marL="0" lvl="0" indent="0" algn="l" rtl="0">
              <a:spcBef>
                <a:spcPts val="0"/>
              </a:spcBef>
              <a:spcAft>
                <a:spcPts val="0"/>
              </a:spcAft>
              <a:buNone/>
            </a:pPr>
            <a:r>
              <a:rPr lang="en-US"/>
              <a:t>Ένας ισχυρός τρόπος για να συνδυάσετε τη μικρομάθηση με την παραδοσιακή διδασκαλία είναι η προσέγγιση της "γυριστής τάξης". Σε μια ανεστραμμένη τάξη, οι μαθητές αποκτούν πρόσβαση σε υλικό μικρομάθησης πριν από τις προσωπικές συνεδρίες της τάξης. Αυτή η προσέγγιση επιτρέπει στο χρόνο που διατίθεται πρόσωπο με πρόσωπο να επικεντρωθεί σε διαδραστικές συζητήσεις, επίλυση προβλημάτων και βαθύτερη κατανόηση, καθώς οι μαθητές έρχονται προετοιμασμένοι με θεμελιώδεις γνώσεις.</a:t>
            </a:r>
            <a:endParaRPr/>
          </a:p>
        </p:txBody>
      </p:sp>
      <p:sp>
        <p:nvSpPr>
          <p:cNvPr id="1546" name="Google Shape;1546;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7" name="Google Shape;1547;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1" name="Google Shape;1561;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62" name="Google Shape;1562;p7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μικρομάθηση μπορεί να ενισχύσει τη δέσμευση των μαθητών παρέχοντας πρόσβαση σε πόρους που ανταποκρίνονται στα ατομικά στυλ μάθησης.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Ορισμένοι μαθητές μπορεί να προτιμούν το αναγνωστικό υλικό, ενώ άλλοι επωφελούνται περισσότερο από τα βίντεο ή τις διαδραστικές ασκήσεις. Η ευελιξία της μικρομάθησης εξασφαλίζει ότι κάθε μαθητής έχει τους πόρους που χρειάζεται για να αριστεύσει.</a:t>
            </a:r>
            <a:endParaRPr/>
          </a:p>
          <a:p>
            <a:pPr marL="0" lvl="0" indent="0" algn="l" rtl="0">
              <a:spcBef>
                <a:spcPts val="0"/>
              </a:spcBef>
              <a:spcAft>
                <a:spcPts val="0"/>
              </a:spcAft>
              <a:buNone/>
            </a:pPr>
            <a:endParaRPr/>
          </a:p>
          <a:p>
            <a:pPr marL="0" lvl="0" indent="0" algn="l" rtl="0">
              <a:spcBef>
                <a:spcPts val="0"/>
              </a:spcBef>
              <a:spcAft>
                <a:spcPts val="0"/>
              </a:spcAft>
              <a:buNone/>
            </a:pPr>
            <a:r>
              <a:rPr lang="en-US"/>
              <a:t>Αυτός ο συνδυασμός μικρομάθησης και παραδοσιακών μεθόδων διδασκαλίας δημιουργεί μια ισορροπημένη και ελκυστική μαθησιακή εμπειρία, που απευθύνεται σε ένα ευρύ φάσμα μαθητών.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Τώρα, ας εξερευνήσουμε τα τεχνολογικά εργαλεία που μπορούν να κάνουν αυτή την ενσωμάτωση απρόσκοπτη.</a:t>
            </a:r>
            <a:endParaRPr/>
          </a:p>
        </p:txBody>
      </p:sp>
      <p:sp>
        <p:nvSpPr>
          <p:cNvPr id="1564" name="Google Shape;1564;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5" name="Google Shape;1565;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80" name="Google Shape;1580;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81" name="Google Shape;1581;p7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Ας βουτήξουμε τώρα στον κόσμο των τεχνολογικών εργαλείων που καθιστούν τη δημιουργία περιεχομένου μικρομάθησης τόσο προσιτή όσο και αποτελεσματική.</a:t>
            </a:r>
            <a:endParaRPr/>
          </a:p>
          <a:p>
            <a:pPr marL="0" lvl="0" indent="0" algn="l" rtl="0">
              <a:spcBef>
                <a:spcPts val="0"/>
              </a:spcBef>
              <a:spcAft>
                <a:spcPts val="0"/>
              </a:spcAft>
              <a:buNone/>
            </a:pPr>
            <a:endParaRPr/>
          </a:p>
          <a:p>
            <a:pPr marL="0" lvl="0" indent="0" algn="l" rtl="0">
              <a:spcBef>
                <a:spcPts val="0"/>
              </a:spcBef>
              <a:spcAft>
                <a:spcPts val="0"/>
              </a:spcAft>
              <a:buNone/>
            </a:pPr>
            <a:r>
              <a:rPr lang="en-US"/>
              <a:t>Υπάρχει ένα ευρύ φάσμα φιλικών προς το χρήστη εργαλείων για τη δημιουργία περιεχομένου μικρομάθησης. Εργαλεία όπως το Canva προσφέρουν διαισθητικές δυνατότητες σχεδιασμού, επιτρέποντάς σας να δημιουργήσετε οπτικά ελκυστικό υλικό. Το Canva παρέχει πληθώρα προτύπων, γραφικών και επιλογών προσαρμογής που ανταποκρίνονται σε διάφορα στυλ μάθησης.</a:t>
            </a:r>
            <a:endParaRPr/>
          </a:p>
        </p:txBody>
      </p:sp>
      <p:sp>
        <p:nvSpPr>
          <p:cNvPr id="1583" name="Google Shape;1583;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84" name="Google Shape;1584;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02" name="Google Shape;1602;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03" name="Google Shape;1603;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(Μετά τη ΔΕΗ)</a:t>
            </a:r>
            <a:endParaRPr/>
          </a:p>
          <a:p>
            <a:pPr marL="0" lvl="0" indent="0" algn="l" rtl="0">
              <a:spcBef>
                <a:spcPts val="0"/>
              </a:spcBef>
              <a:spcAft>
                <a:spcPts val="0"/>
              </a:spcAft>
              <a:buNone/>
            </a:pPr>
            <a:r>
              <a:rPr lang="en-US"/>
              <a:t>Αυτά τα φιλικά προς το χρήστη εργαλεία διευκολύνουν τους εκπαιδευτικούς να σχεδιάζουν και να παρέχουν αποτελεσματικά περιεχόμενο μικρομάθησης. Τώρα, ας αναφερθούμε εν συντομία στη σημασία της προσβασιμότητας για όλους τους εκπαιδευόμενους.</a:t>
            </a:r>
            <a:endParaRPr/>
          </a:p>
        </p:txBody>
      </p:sp>
      <p:sp>
        <p:nvSpPr>
          <p:cNvPr id="1605" name="Google Shape;1605;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6" name="Google Shape;1606;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4" name="Google Shape;1624;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25" name="Google Shape;1625;p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Πριν ολοκληρώσουμε, είναι ζωτικής σημασίας να τονίσουμε τη σημασία της προσβασιμότητας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Η προσβασιμότητα διασφαλίζει ότι όλοι οι εκπαιδευόμενοι, ανεξάρτητα από τις ιδιαίτερες ανάγκες και περιστάσεις τους, έχουν ισότιμη πρόσβαση στο εκπαιδευτικό περιεχόμενο. Το υλικό μικρομάθησης πρέπει να σχεδιάζεται με γνώμονα την προσβασιμότητα, διασφαλίζοντας ότι μπορεί να πλοηγηθεί εύκολα από όλους.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Εξετάστε παράγοντες όπως η παροχή εναλλακτικού κειμένου για εικόνες, κλειστές λεζάντες για βίντεο και περιεχόμενο φιλικό προς τον αναγνώστη οθόνης. </a:t>
            </a:r>
            <a:endParaRPr/>
          </a:p>
          <a:p>
            <a:pPr marL="0" lvl="0" indent="0" algn="l" rtl="0">
              <a:spcBef>
                <a:spcPts val="0"/>
              </a:spcBef>
              <a:spcAft>
                <a:spcPts val="0"/>
              </a:spcAft>
              <a:buNone/>
            </a:pPr>
            <a:r>
              <a:rPr lang="en-US"/>
              <a:t>Δίνοντας προτεραιότητα στην προσβασιμότητα, δημιουργείτε ένα περιβάλλον μάθησης χωρίς αποκλεισμούς, όπου κάθε μαθητής μπορεί να ευδοκιμήσει.</a:t>
            </a:r>
            <a:endParaRPr/>
          </a:p>
          <a:p>
            <a:pPr marL="0" lvl="0" indent="0" algn="l" rtl="0">
              <a:spcBef>
                <a:spcPts val="0"/>
              </a:spcBef>
              <a:spcAft>
                <a:spcPts val="0"/>
              </a:spcAft>
              <a:buNone/>
            </a:pPr>
            <a:endParaRPr/>
          </a:p>
          <a:p>
            <a:pPr marL="0" lvl="0" indent="0" algn="l" rtl="0">
              <a:spcBef>
                <a:spcPts val="0"/>
              </a:spcBef>
              <a:spcAft>
                <a:spcPts val="0"/>
              </a:spcAft>
              <a:buNone/>
            </a:pPr>
            <a:r>
              <a:rPr lang="en-US"/>
              <a:t>Έχοντας αυτό κατά νου, καλύψαμε τις βασικές πτυχές της ενσωμάτωσης της μικρομάθησης στις διδακτικές σας πρακτικές. Σας ευχαριστούμε που ήρθατε μαζί μας σήμερα, και ας συνεχίσουμε να κάνουμε τη μάθηση συναρπαστική και αποτελεσματική.</a:t>
            </a:r>
            <a:endParaRPr/>
          </a:p>
        </p:txBody>
      </p:sp>
      <p:sp>
        <p:nvSpPr>
          <p:cNvPr id="1627" name="Google Shape;1627;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28" name="Google Shape;1628;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75: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2" name="Google Shape;1652;p76: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67" name="Google Shape;1667;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68" name="Google Shape;1668;p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β) Κομψό, προσβάσιμο περιεχόμενο</a:t>
            </a:r>
            <a:endParaRPr/>
          </a:p>
          <a:p>
            <a:pPr marL="0" lvl="0" indent="0" algn="l" rtl="0">
              <a:spcBef>
                <a:spcPts val="0"/>
              </a:spcBef>
              <a:spcAft>
                <a:spcPts val="0"/>
              </a:spcAft>
              <a:buNone/>
            </a:pPr>
            <a:r>
              <a:rPr lang="en-US"/>
              <a:t>2. β) Μέσω διαφόρων μορφών, όπως βίντεο, κουίζ και infographics</a:t>
            </a:r>
            <a:endParaRPr/>
          </a:p>
        </p:txBody>
      </p:sp>
      <p:sp>
        <p:nvSpPr>
          <p:cNvPr id="1670" name="Google Shape;1670;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1" name="Google Shape;1671;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87" name="Google Shape;1687;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88" name="Google Shape;1688;p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 Ευθυγράμμιση της μικρομάθησης με τους στόχους του προγράμματος σπουδών και τους μαθησιακούς στόχους</a:t>
            </a:r>
            <a:endParaRPr/>
          </a:p>
          <a:p>
            <a:pPr marL="0" lvl="0" indent="0" algn="l" rtl="0">
              <a:spcBef>
                <a:spcPts val="0"/>
              </a:spcBef>
              <a:spcAft>
                <a:spcPts val="0"/>
              </a:spcAft>
              <a:buNone/>
            </a:pPr>
            <a:r>
              <a:rPr lang="en-US"/>
              <a:t>γ) Παιχνιδοποίηση και κοινωνική μάθηση</a:t>
            </a:r>
            <a:endParaRPr/>
          </a:p>
          <a:p>
            <a:pPr marL="0" lvl="0" indent="0" algn="l" rtl="0">
              <a:spcBef>
                <a:spcPts val="0"/>
              </a:spcBef>
              <a:spcAft>
                <a:spcPts val="0"/>
              </a:spcAft>
              <a:buNone/>
            </a:pPr>
            <a:r>
              <a:rPr lang="en-US"/>
              <a:t>β) Θέστε στόχους και διατηρήστε ένα συνεπές πρόγραμμα</a:t>
            </a:r>
            <a:endParaRPr/>
          </a:p>
        </p:txBody>
      </p:sp>
      <p:sp>
        <p:nvSpPr>
          <p:cNvPr id="1690" name="Google Shape;1690;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91" name="Google Shape;1691;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09" name="Google Shape;1709;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10" name="Google Shape;1710;p7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θα εξερευνήσουμε μερικά από τα εργαλεία που μπορούν να ενισχύσουν τις προσπάθειες micro-learning σας</a:t>
            </a:r>
            <a:endParaRPr/>
          </a:p>
          <a:p>
            <a:pPr marL="0" lvl="0" indent="0" algn="l" rtl="0">
              <a:spcBef>
                <a:spcPts val="0"/>
              </a:spcBef>
              <a:spcAft>
                <a:spcPts val="0"/>
              </a:spcAft>
              <a:buNone/>
            </a:pPr>
            <a:endParaRPr/>
          </a:p>
          <a:p>
            <a:pPr marL="0" lvl="0" indent="0" algn="l" rtl="0">
              <a:spcBef>
                <a:spcPts val="0"/>
              </a:spcBef>
              <a:spcAft>
                <a:spcPts val="0"/>
              </a:spcAft>
              <a:buNone/>
            </a:pPr>
            <a:r>
              <a:rPr lang="en-US"/>
              <a:t>Το Canva είναι ένα απίστευτα φιλικό προς το χρήστη εργαλείο γραφικών που μπορεί να σας βοηθήσει να δημιουργήσετε οπτικά ελκυστικό υλικό μικρομάθησης. Έχει χρησιμοποιήσει κάποιος από εσάς το Canva στο παρελθόν;</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Το Edpuzzle είναι φανταστικό για τη δημιουργία διαδραστικών μαθημάτων βίντεο. Μπορείτε να ενσωματώσετε κουίζ και ερωτήσεις απευθείας στα βίντεό σας. Ποιος έχει εμπειρία με το Edpuzzle;</a:t>
            </a:r>
            <a:endParaRPr/>
          </a:p>
          <a:p>
            <a:pPr marL="0" lvl="0" indent="0" algn="l" rtl="0">
              <a:spcBef>
                <a:spcPts val="0"/>
              </a:spcBef>
              <a:spcAft>
                <a:spcPts val="0"/>
              </a:spcAft>
              <a:buNone/>
            </a:pPr>
            <a:endParaRPr/>
          </a:p>
          <a:p>
            <a:pPr marL="0" lvl="0" indent="0" algn="l" rtl="0">
              <a:spcBef>
                <a:spcPts val="0"/>
              </a:spcBef>
              <a:spcAft>
                <a:spcPts val="0"/>
              </a:spcAft>
              <a:buNone/>
            </a:pPr>
            <a:r>
              <a:rPr lang="en-US"/>
              <a:t>Το Kahoot! είναι μια διαδραστική και ελκυστική πλατφόρμα που επιτρέπει στους εκπαιδευτικούς να δημιουργούν κουίζ, έρευνες και παιχνίδια για τους μαθητές τους. Πρόκειται για ένα ευέλικτο εργαλείο που μπορεί να μετατρέψει τη μάθηση σε μια διασκεδαστική και ανταγωνιστική εμπειρία.</a:t>
            </a:r>
            <a:endParaRPr/>
          </a:p>
          <a:p>
            <a:pPr marL="0" lvl="0" indent="0" algn="l" rtl="0">
              <a:spcBef>
                <a:spcPts val="0"/>
              </a:spcBef>
              <a:spcAft>
                <a:spcPts val="0"/>
              </a:spcAft>
              <a:buNone/>
            </a:pPr>
            <a:endParaRPr/>
          </a:p>
          <a:p>
            <a:pPr marL="0" lvl="0" indent="0" algn="l" rtl="0">
              <a:spcBef>
                <a:spcPts val="0"/>
              </a:spcBef>
              <a:spcAft>
                <a:spcPts val="0"/>
              </a:spcAft>
              <a:buNone/>
            </a:pPr>
            <a:r>
              <a:rPr lang="en-US"/>
              <a:t>Το Kahoot! κάνει τη μάθηση παιχνίδι. Οι εκπαιδευτικοί μπορούν να δημιουργήσουν κουίζ με ερωτήσεις πολλαπλής επιλογής, δημοσκοπήσεις και προκλήσεις. Οι μαθητές μπορούν να συμμετέχουν σε πραγματικό χρόνο από τις συσκευές τους, να απαντούν σε ερωτήσεις και να κερδίζουν πόντους. Είναι ένας εξαιρετικός τρόπος για την ενίσχυση βασικών εννοιών με ανταγωνιστικό και ευχάριστο τρόπο. Παρέχει άμεση ανατροφοδότηση τόσο στους εκπαιδευτικούς όσο και στους εκπαιδευόμενους.</a:t>
            </a:r>
            <a:endParaRPr/>
          </a:p>
          <a:p>
            <a:pPr marL="0" lvl="0" indent="0" algn="l" rtl="0">
              <a:spcBef>
                <a:spcPts val="0"/>
              </a:spcBef>
              <a:spcAft>
                <a:spcPts val="0"/>
              </a:spcAft>
              <a:buNone/>
            </a:pPr>
            <a:r>
              <a:rPr lang="en-US"/>
              <a:t> Με το Kahoot!, μπορείτε να δημιουργήσετε ελκυστικές δραστηριότητες μικρομάθησης που δεν είναι μόνο εκπαιδευτικές αλλά και διασκεδαστικές. Αυτό το εργαλείο είναι ιδιαίτερα αποτελεσματικό για την ενίσχυση της γνώσης και τον έλεγχο της κατανόησης με παιγνιώδη τρόπο.</a:t>
            </a:r>
            <a:endParaRPr/>
          </a:p>
        </p:txBody>
      </p:sp>
      <p:sp>
        <p:nvSpPr>
          <p:cNvPr id="1712" name="Google Shape;1712;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13" name="Google Shape;1713;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 name="Google Shape;19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7" name="Google Shape;197;p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p>
          <a:p>
            <a:pPr marL="0" lvl="0" indent="0" algn="l" rtl="0">
              <a:spcBef>
                <a:spcPts val="0"/>
              </a:spcBef>
              <a:spcAft>
                <a:spcPts val="0"/>
              </a:spcAft>
              <a:buNone/>
            </a:pPr>
            <a:endParaRPr/>
          </a:p>
          <a:p>
            <a:pPr marL="0" lvl="0" indent="0" algn="l" rtl="0">
              <a:spcBef>
                <a:spcPts val="0"/>
              </a:spcBef>
              <a:spcAft>
                <a:spcPts val="0"/>
              </a:spcAft>
              <a:buNone/>
            </a:pPr>
            <a:r>
              <a:rPr lang="en-US"/>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spcBef>
                <a:spcPts val="0"/>
              </a:spcBef>
              <a:spcAft>
                <a:spcPts val="0"/>
              </a:spcAft>
              <a:buNone/>
            </a:pPr>
            <a:endParaRPr/>
          </a:p>
          <a:p>
            <a:pPr marL="0" lvl="0" indent="0" algn="l" rtl="0">
              <a:spcBef>
                <a:spcPts val="0"/>
              </a:spcBef>
              <a:spcAft>
                <a:spcPts val="0"/>
              </a:spcAft>
              <a:buNone/>
            </a:pPr>
            <a:r>
              <a:rPr lang="en-US"/>
              <a:t>Articulate 360</a:t>
            </a:r>
            <a:endParaRPr/>
          </a:p>
          <a:p>
            <a:pPr marL="0" lvl="0" indent="0" algn="l" rtl="0">
              <a:spcBef>
                <a:spcPts val="0"/>
              </a:spcBef>
              <a:spcAft>
                <a:spcPts val="0"/>
              </a:spcAft>
              <a:buNone/>
            </a:pPr>
            <a:r>
              <a:rPr lang="en-US"/>
              <a:t>Adobe Captivate</a:t>
            </a:r>
            <a:endParaRPr/>
          </a:p>
          <a:p>
            <a:pPr marL="0" lvl="0" indent="0" algn="l" rtl="0">
              <a:spcBef>
                <a:spcPts val="0"/>
              </a:spcBef>
              <a:spcAft>
                <a:spcPts val="0"/>
              </a:spcAft>
              <a:buNone/>
            </a:pPr>
            <a:r>
              <a:rPr lang="en-US"/>
              <a:t>Camtasia</a:t>
            </a:r>
            <a:endParaRPr/>
          </a:p>
          <a:p>
            <a:pPr marL="0" lvl="0" indent="0" algn="l" rtl="0">
              <a:spcBef>
                <a:spcPts val="0"/>
              </a:spcBef>
              <a:spcAft>
                <a:spcPts val="0"/>
              </a:spcAft>
              <a:buNone/>
            </a:pPr>
            <a:r>
              <a:rPr lang="en-US"/>
              <a:t>H5P</a:t>
            </a:r>
            <a:endParaRPr/>
          </a:p>
          <a:p>
            <a:pPr marL="0" lvl="0" indent="0" algn="l" rtl="0">
              <a:spcBef>
                <a:spcPts val="0"/>
              </a:spcBef>
              <a:spcAft>
                <a:spcPts val="0"/>
              </a:spcAft>
              <a:buNone/>
            </a:pPr>
            <a:r>
              <a:rPr lang="en-US"/>
              <a:t>Σουίτα iSpring</a:t>
            </a:r>
            <a:endParaRPr/>
          </a:p>
          <a:p>
            <a:pPr marL="0" lvl="0" indent="0" algn="l" rtl="0">
              <a:spcBef>
                <a:spcPts val="0"/>
              </a:spcBef>
              <a:spcAft>
                <a:spcPts val="0"/>
              </a:spcAft>
              <a:buNone/>
            </a:pPr>
            <a:r>
              <a:rPr lang="en-US"/>
              <a:t>Canva</a:t>
            </a:r>
            <a:endParaRPr/>
          </a:p>
          <a:p>
            <a:pPr marL="0" lvl="0" indent="0" algn="l" rtl="0">
              <a:spcBef>
                <a:spcPts val="0"/>
              </a:spcBef>
              <a:spcAft>
                <a:spcPts val="0"/>
              </a:spcAft>
              <a:buNone/>
            </a:pPr>
            <a:r>
              <a:rPr lang="en-US"/>
              <a:t>Kahoot</a:t>
            </a:r>
            <a:endParaRPr/>
          </a:p>
          <a:p>
            <a:pPr marL="0" lvl="0" indent="0" algn="l" rtl="0">
              <a:spcBef>
                <a:spcPts val="0"/>
              </a:spcBef>
              <a:spcAft>
                <a:spcPts val="0"/>
              </a:spcAft>
              <a:buNone/>
            </a:pPr>
            <a:r>
              <a:rPr lang="en-US"/>
              <a:t>Quizlet</a:t>
            </a:r>
            <a:endParaRPr/>
          </a:p>
          <a:p>
            <a:pPr marL="0" lvl="0" indent="0" algn="l" rtl="0">
              <a:spcBef>
                <a:spcPts val="0"/>
              </a:spcBef>
              <a:spcAft>
                <a:spcPts val="0"/>
              </a:spcAft>
              <a:buNone/>
            </a:pPr>
            <a:r>
              <a:rPr lang="en-US"/>
              <a:t>Γενικά</a:t>
            </a:r>
            <a:endParaRPr/>
          </a:p>
          <a:p>
            <a:pPr marL="0" lvl="0" indent="0" algn="l" rtl="0">
              <a:spcBef>
                <a:spcPts val="0"/>
              </a:spcBef>
              <a:spcAft>
                <a:spcPts val="0"/>
              </a:spcAft>
              <a:buNone/>
            </a:pPr>
            <a:r>
              <a:rPr lang="en-US"/>
              <a:t>Μεντίμετρο</a:t>
            </a:r>
            <a:endParaRPr/>
          </a:p>
          <a:p>
            <a:pPr marL="0" lvl="0" indent="0" algn="l" rtl="0">
              <a:spcBef>
                <a:spcPts val="0"/>
              </a:spcBef>
              <a:spcAft>
                <a:spcPts val="0"/>
              </a:spcAft>
              <a:buNone/>
            </a:pPr>
            <a:r>
              <a:rPr lang="en-US"/>
              <a:t>Elucidat</a:t>
            </a:r>
            <a:endParaRPr/>
          </a:p>
          <a:p>
            <a:pPr marL="0" lvl="0" indent="0" algn="l" rtl="0">
              <a:spcBef>
                <a:spcPts val="0"/>
              </a:spcBef>
              <a:spcAft>
                <a:spcPts val="0"/>
              </a:spcAft>
              <a:buNone/>
            </a:pPr>
            <a:r>
              <a:rPr lang="en-US"/>
              <a:t>Easygenerator</a:t>
            </a:r>
            <a:endParaRPr/>
          </a:p>
          <a:p>
            <a:pPr marL="0" lvl="0" indent="0" algn="l" rtl="0">
              <a:spcBef>
                <a:spcPts val="0"/>
              </a:spcBef>
              <a:spcAft>
                <a:spcPts val="0"/>
              </a:spcAft>
              <a:buNone/>
            </a:pPr>
            <a:r>
              <a:rPr lang="en-US"/>
              <a:t>Lectora Inspire</a:t>
            </a:r>
            <a:endParaRPr/>
          </a:p>
          <a:p>
            <a:pPr marL="0" lvl="0" indent="0" algn="l" rtl="0">
              <a:spcBef>
                <a:spcPts val="0"/>
              </a:spcBef>
              <a:spcAft>
                <a:spcPts val="0"/>
              </a:spcAft>
              <a:buNone/>
            </a:pPr>
            <a:r>
              <a:rPr lang="en-US"/>
              <a:t>EdApp</a:t>
            </a:r>
            <a:endParaRPr/>
          </a:p>
          <a:p>
            <a:pPr marL="0" lvl="0" indent="0" algn="l" rtl="0">
              <a:spcBef>
                <a:spcPts val="0"/>
              </a:spcBef>
              <a:spcAft>
                <a:spcPts val="0"/>
              </a:spcAft>
              <a:buNone/>
            </a:pPr>
            <a:r>
              <a:rPr lang="en-US"/>
              <a:t>Docebo Content Creator</a:t>
            </a:r>
            <a:endParaRPr/>
          </a:p>
          <a:p>
            <a:pPr marL="0" lvl="0" indent="0" algn="l" rtl="0">
              <a:spcBef>
                <a:spcPts val="0"/>
              </a:spcBef>
              <a:spcAft>
                <a:spcPts val="0"/>
              </a:spcAft>
              <a:buNone/>
            </a:pPr>
            <a:r>
              <a:rPr lang="en-US"/>
              <a:t>WizIQ</a:t>
            </a:r>
            <a:endParaRPr/>
          </a:p>
          <a:p>
            <a:pPr marL="0" lvl="0" indent="0" algn="l" rtl="0">
              <a:spcBef>
                <a:spcPts val="0"/>
              </a:spcBef>
              <a:spcAft>
                <a:spcPts val="0"/>
              </a:spcAft>
              <a:buNone/>
            </a:pPr>
            <a:r>
              <a:rPr lang="en-US"/>
              <a:t>Powtoon</a:t>
            </a:r>
            <a:endParaRPr/>
          </a:p>
          <a:p>
            <a:pPr marL="0" lvl="0" indent="0" algn="l" rtl="0">
              <a:spcBef>
                <a:spcPts val="0"/>
              </a:spcBef>
              <a:spcAft>
                <a:spcPts val="0"/>
              </a:spcAft>
              <a:buNone/>
            </a:pPr>
            <a:r>
              <a:rPr lang="en-US"/>
              <a:t>Vyond</a:t>
            </a:r>
            <a:endParaRPr/>
          </a:p>
          <a:p>
            <a:pPr marL="0" lvl="0" indent="0" algn="l" rtl="0">
              <a:spcBef>
                <a:spcPts val="0"/>
              </a:spcBef>
              <a:spcAft>
                <a:spcPts val="0"/>
              </a:spcAft>
              <a:buNone/>
            </a:pPr>
            <a:r>
              <a:rPr lang="en-US"/>
              <a:t>Prezi</a:t>
            </a:r>
            <a:endParaRPr/>
          </a:p>
          <a:p>
            <a:pPr marL="0" lvl="0" indent="0" algn="l" rtl="0">
              <a:spcBef>
                <a:spcPts val="0"/>
              </a:spcBef>
              <a:spcAft>
                <a:spcPts val="0"/>
              </a:spcAft>
              <a:buNone/>
            </a:pPr>
            <a:r>
              <a:rPr lang="en-US"/>
              <a:t>Animaker</a:t>
            </a:r>
            <a:endParaRPr/>
          </a:p>
        </p:txBody>
      </p:sp>
      <p:sp>
        <p:nvSpPr>
          <p:cNvPr id="199" name="Google Shape;19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 name="Google Shape;20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31" name="Google Shape;1731;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32" name="Google Shape;1732;p8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3" name="Google Shape;1733;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Μελέτη περίπτωσης 1: Εταιρεία ABC </a:t>
            </a:r>
            <a:endParaRPr/>
          </a:p>
          <a:p>
            <a:pPr marL="0" lvl="0" indent="0" algn="l" rtl="0">
              <a:spcBef>
                <a:spcPts val="0"/>
              </a:spcBef>
              <a:spcAft>
                <a:spcPts val="0"/>
              </a:spcAft>
              <a:buNone/>
            </a:pPr>
            <a:endParaRPr/>
          </a:p>
          <a:p>
            <a:pPr marL="0" lvl="0" indent="0" algn="l" rtl="0">
              <a:spcBef>
                <a:spcPts val="0"/>
              </a:spcBef>
              <a:spcAft>
                <a:spcPts val="0"/>
              </a:spcAft>
              <a:buNone/>
            </a:pPr>
            <a:r>
              <a:rPr lang="en-US"/>
              <a:t>Η πρώτη μας μελέτη περίπτωσης παρουσιάζει την "Εταιρεία ABC", μια εταιρεία τεχνολογίας που εφάρμοσε με επιτυχία τη μικρομάθηση για να εκπαιδεύσει τους απομακρυσμένους υπαλλήλους της. Ας βουτήξουμε στην προσέγγισή τους και στα αποτελέσματά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Η εταιρεία ABC αναγνώρισε την ανάγκη να παρέχει στους απομακρυσμένους υπαλλήλους της συνεχή κατάρτιση για να συμβαδίζουν με τις εξελισσόμενες τεχνολογίες. Υιοθέτησαν μια προσέγγιση micro-learning, αναλύοντας πολύπλοκα τεχνολογικά θέματα σε μικρές ενότητες. Αυτές οι ενότητες ήταν εύκολα προσβάσιμες μέσω του συστήματος διαχείρισης μάθησης.</a:t>
            </a:r>
            <a:endParaRPr/>
          </a:p>
          <a:p>
            <a:pPr marL="0" lvl="0" indent="0" algn="l" rtl="0">
              <a:spcBef>
                <a:spcPts val="0"/>
              </a:spcBef>
              <a:spcAft>
                <a:spcPts val="0"/>
              </a:spcAft>
              <a:buNone/>
            </a:pPr>
            <a:r>
              <a:rPr lang="en-US"/>
              <a:t>Κάθε ενότητα σχεδιάστηκε έτσι ώστε να είναι σύντομη και ελκυστική, εστιάζοντας σε μια συγκεκριμένη δεξιότητα ή έννοια. Ενσωμάτωσαν στοιχεία πολυμέσων, όπως βίντεο, διαδραστικά κουίζ και infographics, ώστε να ανταποκρίνονται σε διάφορα μαθησιακά στυλ.</a:t>
            </a:r>
            <a:endParaRPr/>
          </a:p>
          <a:p>
            <a:pPr marL="0" lvl="0" indent="0" algn="l" rtl="0">
              <a:spcBef>
                <a:spcPts val="0"/>
              </a:spcBef>
              <a:spcAft>
                <a:spcPts val="0"/>
              </a:spcAft>
              <a:buNone/>
            </a:pPr>
            <a:r>
              <a:rPr lang="en-US"/>
              <a:t>Για να εξασφαλιστεί η λογοδοσία, εφάρμοσαν ένα παιχνιδοποιημένο σύστημα όπου οι εργαζόμενοι κέρδιζαν πόντους και σήματα για την ολοκλήρωση των ενοτήτων. Αυτό δημιούργησε υγιή ανταγωνισμό και αναγνώριση μεταξύ των εργαζομένων.</a:t>
            </a:r>
            <a:endParaRPr/>
          </a:p>
        </p:txBody>
      </p:sp>
      <p:sp>
        <p:nvSpPr>
          <p:cNvPr id="1734" name="Google Shape;1734;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35" name="Google Shape;1735;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60" name="Google Shape;1760;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61" name="Google Shape;1761;p8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Μελέτη περίπτωσης 1: Εταιρεία ABC </a:t>
            </a:r>
            <a:endParaRPr/>
          </a:p>
          <a:p>
            <a:pPr marL="0" lvl="0" indent="0" algn="l" rtl="0">
              <a:spcBef>
                <a:spcPts val="0"/>
              </a:spcBef>
              <a:spcAft>
                <a:spcPts val="0"/>
              </a:spcAft>
              <a:buNone/>
            </a:pPr>
            <a:endParaRPr/>
          </a:p>
          <a:p>
            <a:pPr marL="0" lvl="0" indent="0" algn="l" rtl="0">
              <a:spcBef>
                <a:spcPts val="0"/>
              </a:spcBef>
              <a:spcAft>
                <a:spcPts val="0"/>
              </a:spcAft>
              <a:buNone/>
            </a:pPr>
            <a:r>
              <a:rPr lang="en-US"/>
              <a:t> Η πρώτη μας μελέτη περίπτωσης παρουσιάζει την "Εταιρεία ABC", μια εταιρεία τεχνολογίας που εφάρμοσε με επιτυχία τη μικρομάθηση για να εκπαιδεύσει τους απομακρυσμένους υπαλλήλους της. Ας βουτήξουμε στην προσέγγισή τους και στα αποτελέσματά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Η εταιρεία ABC αναγνώρισε την ανάγκη να παρέχει στους απομακρυσμένους υπαλλήλους της συνεχή κατάρτιση για να συμβαδίζουν με τις εξελισσόμενες τεχνολογίες. Υιοθέτησαν μια προσέγγιση micro-learning, αναλύοντας πολύπλοκα τεχνολογικά θέματα σε μικρές ενότητες. Αυτές οι ενότητες ήταν εύκολα προσβάσιμες μέσω του συστήματος διαχείρισης μάθησης.</a:t>
            </a:r>
            <a:endParaRPr/>
          </a:p>
          <a:p>
            <a:pPr marL="0" lvl="0" indent="0" algn="l" rtl="0">
              <a:spcBef>
                <a:spcPts val="0"/>
              </a:spcBef>
              <a:spcAft>
                <a:spcPts val="0"/>
              </a:spcAft>
              <a:buNone/>
            </a:pPr>
            <a:r>
              <a:rPr lang="en-US"/>
              <a:t>Κάθε ενότητα σχεδιάστηκε έτσι ώστε να είναι σύντομη και ελκυστική, εστιάζοντας σε μια συγκεκριμένη δεξιότητα ή έννοια. Ενσωμάτωσαν στοιχεία πολυμέσων, όπως βίντεο, διαδραστικά κουίζ και infographics, ώστε να ανταποκρίνονται σε διάφορα μαθησιακά στυλ.</a:t>
            </a:r>
            <a:endParaRPr/>
          </a:p>
          <a:p>
            <a:pPr marL="0" lvl="0" indent="0" algn="l" rtl="0">
              <a:spcBef>
                <a:spcPts val="0"/>
              </a:spcBef>
              <a:spcAft>
                <a:spcPts val="0"/>
              </a:spcAft>
              <a:buNone/>
            </a:pPr>
            <a:r>
              <a:rPr lang="en-US"/>
              <a:t>Για να εξασφαλιστεί η λογοδοσία, εφάρμοσαν ένα παιχνιδοποιημένο σύστημα όπου οι εργαζόμενοι κέρδιζαν πόντους και σήματα για την ολοκλήρωση των ενοτήτων. Αυτό δημιούργησε υγιή ανταγωνισμό και αναγνώριση μεταξύ των εργαζομένων.</a:t>
            </a:r>
            <a:endParaRPr/>
          </a:p>
        </p:txBody>
      </p:sp>
      <p:sp>
        <p:nvSpPr>
          <p:cNvPr id="1763" name="Google Shape;1763;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4" name="Google Shape;1764;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9" name="Google Shape;1779;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0" name="Google Shape;1780;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εταιρεία ABC αναγνώρισε την ανάγκη να παρέχει στους απομακρυσμένους υπαλλήλους της συνεχή κατάρτιση για να συμβαδίζουν με τις εξελισσόμενες τεχνολογίες.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Υιοθέτησαν μια προσέγγιση μικρομάθησης, αναλύοντας πολύπλοκα τεχνολογικά θέματα σε μικρές ενότητες. Αυτές οι ενότητες ήταν εύκολα προσβάσιμες μέσω του συστήματος διαχείρισης 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Συντονιστής: Κάθε ενότητα σχεδιάστηκε έτσι ώστε να είναι σύντομη και ελκυστική, εστιάζοντας σε μια συγκεκριμένη δεξιότητα ή έννοια. Ενσωμάτωσαν στοιχεία πολυμέσων, όπως βίντεο, διαδραστικά κουίζ και infographics, ώστε να ανταποκρίνονται σε διάφορα μαθησιακά στυλ.</a:t>
            </a:r>
            <a:endParaRPr/>
          </a:p>
          <a:p>
            <a:pPr marL="0" lvl="0" indent="0" algn="l" rtl="0">
              <a:spcBef>
                <a:spcPts val="0"/>
              </a:spcBef>
              <a:spcAft>
                <a:spcPts val="0"/>
              </a:spcAft>
              <a:buNone/>
            </a:pPr>
            <a:endParaRPr/>
          </a:p>
          <a:p>
            <a:pPr marL="0" lvl="0" indent="0" algn="l" rtl="0">
              <a:spcBef>
                <a:spcPts val="0"/>
              </a:spcBef>
              <a:spcAft>
                <a:spcPts val="0"/>
              </a:spcAft>
              <a:buNone/>
            </a:pPr>
            <a:r>
              <a:rPr lang="en-US"/>
              <a:t>Συντονιστής: Για να εξασφαλιστεί η λογοδοσία, εφάρμοσαν ένα παιχνιδοποιημένο σύστημα όπου οι εργαζόμενοι κέρδιζαν πόντους και σήματα για την ολοκλήρωση των ενοτήτων. Αυτό δημιούργησε υγιή ανταγωνισμό και αναγνώριση μεταξύ των εργαζομένων.</a:t>
            </a:r>
            <a:endParaRPr/>
          </a:p>
        </p:txBody>
      </p:sp>
      <p:sp>
        <p:nvSpPr>
          <p:cNvPr id="1782" name="Google Shape;1782;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3" name="Google Shape;1783;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1" name="Google Shape;1801;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02" name="Google Shape;1802;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εργαζόμενοι συμμετείχαν με ενθουσιασμό, κερδίζοντας σήματα και επιτυγχάνοντας αναγνώριση.</a:t>
            </a:r>
            <a:endParaRPr/>
          </a:p>
          <a:p>
            <a:pPr marL="0" lvl="0" indent="0" algn="l" rtl="0">
              <a:spcBef>
                <a:spcPts val="0"/>
              </a:spcBef>
              <a:spcAft>
                <a:spcPts val="0"/>
              </a:spcAft>
              <a:buNone/>
            </a:pPr>
            <a:r>
              <a:rPr lang="en-US"/>
              <a:t>Συντονιστής: Η προσέγγιση μικρομάθησης της εταιρείας ABC όχι μόνο βελτίωσε την εκπαίδευση των εργαζομένων, αλλά συνέβαλε επίσης σε ένα πιο εξειδικευμένο και δεσμευμένο απομακρυσμένο εργατικό δυναμικό. Αυτή η μελέτη περίπτωσης καταδεικνύει πώς η μικρομάθηση μπορεί να αλλάξει τα δεδομένα για την εκπαίδευση των εργαζομένων, ακόμη και σε απομακρυσμένες θέσεις εργασίας.</a:t>
            </a:r>
            <a:endParaRPr/>
          </a:p>
        </p:txBody>
      </p:sp>
      <p:sp>
        <p:nvSpPr>
          <p:cNvPr id="1804" name="Google Shape;1804;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05" name="Google Shape;1805;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24" name="Google Shape;1824;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25" name="Google Shape;1825;p8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7" name="Google Shape;1827;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28" name="Google Shape;1828;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42" name="Google Shape;1842;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43" name="Google Shape;1843;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Το σχολείο Ζ εντόπισε μια κοινή πρόκληση στη μαθηματική εκπαίδευση - Οι μαθητές παλεύουν με τις θεμελιώδεις έννοιες</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να το αντιμετωπίσουν αυτό, εφάρμοσαν μια προσέγγιση μικρομάθησης στο πρόγραμμα μαθηματικών τους:</a:t>
            </a:r>
            <a:endParaRPr/>
          </a:p>
          <a:p>
            <a:pPr marL="0" lvl="0" indent="0" algn="l" rtl="0">
              <a:spcBef>
                <a:spcPts val="0"/>
              </a:spcBef>
              <a:spcAft>
                <a:spcPts val="0"/>
              </a:spcAft>
              <a:buNone/>
            </a:pPr>
            <a:r>
              <a:rPr lang="en-US"/>
              <a:t>Δημιούργησαν μια σειρά σύντομων, διαδραστικών μικρο-μαθημάτων, καθένα από τα οποία εστιάζει σε ένα συγκεκριμένο μαθηματικό θέμα ή έννοια. Αυτά τα μικρο-μαθήματα ήταν εύκολα προσβάσιμα μέσω της διαδικτυακής πλατφόρμας του σχολείου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Το School Z εισήγαγε επίσης στοιχεία παιχνιδοποίησης, όπως μαθηματικές προκλήσεις και πίνακες κατάταξης. Οι μαθητές κέρδιζαν πόντους και ανταγωνίζονταν με τους συμμαθητές τους, δημιουργώντας μια αίσθηση ενθουσιασμού και κινήτρων.</a:t>
            </a:r>
            <a:endParaRPr/>
          </a:p>
        </p:txBody>
      </p:sp>
      <p:sp>
        <p:nvSpPr>
          <p:cNvPr id="1845" name="Google Shape;1845;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6" name="Google Shape;1846;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63" name="Google Shape;1863;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64" name="Google Shape;1864;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ενασχόληση των μαθητών με τα μαθηματικά αυξήθηκε σημαντικά:</a:t>
            </a:r>
            <a:endParaRPr/>
          </a:p>
          <a:p>
            <a:pPr marL="0" lvl="0" indent="0" algn="l" rtl="0">
              <a:spcBef>
                <a:spcPts val="0"/>
              </a:spcBef>
              <a:spcAft>
                <a:spcPts val="0"/>
              </a:spcAft>
              <a:buNone/>
            </a:pPr>
            <a:endParaRPr/>
          </a:p>
          <a:p>
            <a:pPr marL="0" lvl="0" indent="0" algn="l" rtl="0">
              <a:spcBef>
                <a:spcPts val="0"/>
              </a:spcBef>
              <a:spcAft>
                <a:spcPts val="0"/>
              </a:spcAft>
              <a:buNone/>
            </a:pPr>
            <a:r>
              <a:rPr lang="en-US"/>
              <a:t>Τα σύντομα, στοχευμένα μικρο-μαθήματα τους διευκόλυναν να κατανοήσουν πολύπλοκες έννοιες.</a:t>
            </a:r>
            <a:endParaRPr/>
          </a:p>
          <a:p>
            <a:pPr marL="0" lvl="0" indent="0" algn="l" rtl="0">
              <a:spcBef>
                <a:spcPts val="0"/>
              </a:spcBef>
              <a:spcAft>
                <a:spcPts val="0"/>
              </a:spcAft>
              <a:buNone/>
            </a:pPr>
            <a:endParaRPr/>
          </a:p>
          <a:p>
            <a:pPr marL="0" lvl="0" indent="0" algn="l" rtl="0">
              <a:spcBef>
                <a:spcPts val="0"/>
              </a:spcBef>
              <a:spcAft>
                <a:spcPts val="0"/>
              </a:spcAft>
              <a:buNone/>
            </a:pPr>
            <a:r>
              <a:rPr lang="en-US"/>
              <a:t>Όσον αφορά τα αποτελέσματα, οι μαθητές παρουσίασαν αξιοσημείωτη βελτίωση στην επάρκεια στα μαθηματικά. Ο εστιασμένος, επαναλαμβανόμενος χαρακτήρας της μικρομάθησης βοήθησε στην ενίσχυση της κατανόησης των θεμελιωδών μαθηματικών θεμάτων.</a:t>
            </a:r>
            <a:endParaRPr/>
          </a:p>
          <a:p>
            <a:pPr marL="0" lvl="0" indent="0" algn="l" rtl="0">
              <a:spcBef>
                <a:spcPts val="0"/>
              </a:spcBef>
              <a:spcAft>
                <a:spcPts val="0"/>
              </a:spcAft>
              <a:buNone/>
            </a:pPr>
            <a:endParaRPr/>
          </a:p>
          <a:p>
            <a:pPr marL="0" lvl="0" indent="0" algn="l" rtl="0">
              <a:spcBef>
                <a:spcPts val="0"/>
              </a:spcBef>
              <a:spcAft>
                <a:spcPts val="0"/>
              </a:spcAft>
              <a:buNone/>
            </a:pPr>
            <a:r>
              <a:rPr lang="en-US"/>
              <a:t>Τα στοιχεία παιχνιδοποίησης πρόσθεσαν ένα στοιχείο διασκέδασης και φιλικού ανταγωνισμού. Οι μαθητές όχι μόνο μάθαιναν τα μαθηματικά πιο αποτελεσματικά αλλά και απολάμβαναν τη διαδικασία.</a:t>
            </a:r>
            <a:endParaRPr/>
          </a:p>
          <a:p>
            <a:pPr marL="0" lvl="0" indent="0" algn="l" rtl="0">
              <a:spcBef>
                <a:spcPts val="0"/>
              </a:spcBef>
              <a:spcAft>
                <a:spcPts val="0"/>
              </a:spcAft>
              <a:buNone/>
            </a:pPr>
            <a:endParaRPr/>
          </a:p>
          <a:p>
            <a:pPr marL="0" lvl="0" indent="0" algn="l" rtl="0">
              <a:spcBef>
                <a:spcPts val="0"/>
              </a:spcBef>
              <a:spcAft>
                <a:spcPts val="0"/>
              </a:spcAft>
              <a:buNone/>
            </a:pPr>
            <a:r>
              <a:rPr lang="en-US"/>
              <a:t>Η καινοτόμος προσέγγιση του σχολείου Ζ για την ενσωμάτωση της μικρομάθησης στο πρόγραμμα μαθηματικών δείχνει πώς αυτή η μέθοδος μπορεί να έχει θετικό αντίκτυπο στα εκπαιδευτικά αποτελέσματα, ιδιαίτερα σε δύσκολα μαθήματα όπως τα μαθηματικά.</a:t>
            </a:r>
            <a:endParaRPr/>
          </a:p>
        </p:txBody>
      </p:sp>
      <p:sp>
        <p:nvSpPr>
          <p:cNvPr id="1866" name="Google Shape;1866;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7" name="Google Shape;1867;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7" name="Google Shape;1887;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88" name="Google Shape;1888;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91" name="Google Shape;1891;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4" name="Google Shape;1904;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05" name="Google Shape;1905;p88: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7" name="Google Shape;1907;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8" name="Google Shape;1908;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4" name="Google Shape;1924;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25" name="Google Shape;1925;p8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ενήλικες εκπαιδευόμενοι αγκάλιασαν την προσέγγιση της μικρομάθησης, εκτιμώντας την ευελιξία και την προσβασιμότητά της. Μπορούσαν να μαθαίνουν την ώρα που ήθελαν. Το πιο σημαντικό είναι ότι πολλοί εκπαιδευόμενοι ανέφεραν σημαντική βελτίωση των δεξιοτήτων που σχετίζονται με την εργασία τους. Εξέφρασαν αυξημένη αυτοπεποίθηση και καλύτερη κατανόηση των τομέων που επέλεξαν.</a:t>
            </a:r>
            <a:endParaRPr/>
          </a:p>
          <a:p>
            <a:pPr marL="0" lvl="0" indent="0" algn="l" rtl="0">
              <a:spcBef>
                <a:spcPts val="0"/>
              </a:spcBef>
              <a:spcAft>
                <a:spcPts val="0"/>
              </a:spcAft>
              <a:buNone/>
            </a:pPr>
            <a:endParaRPr/>
          </a:p>
          <a:p>
            <a:pPr marL="0" lvl="0" indent="0" algn="l" rtl="0">
              <a:spcBef>
                <a:spcPts val="0"/>
              </a:spcBef>
              <a:spcAft>
                <a:spcPts val="0"/>
              </a:spcAft>
              <a:buNone/>
            </a:pPr>
            <a:r>
              <a:rPr lang="en-US"/>
              <a:t> Η εστίαση του MAAM στην εφαρμογή σε πραγματικές συνθήκες εξασφάλισε ότι οι εκπαιδευόμενοι ήταν έτοιμοι να εργαστούν μετά την ολοκλήρωση των ενοτήτων μικρομάθησης. Πολλοί βρήκαν νέες ευκαιρίες απασχόλησης ή διακρίθηκαν στους σημερινούς τους ρόλους.</a:t>
            </a:r>
            <a:endParaRPr/>
          </a:p>
          <a:p>
            <a:pPr marL="0" lvl="0" indent="0" algn="l" rtl="0">
              <a:spcBef>
                <a:spcPts val="0"/>
              </a:spcBef>
              <a:spcAft>
                <a:spcPts val="0"/>
              </a:spcAft>
              <a:buNone/>
            </a:pPr>
            <a:endParaRPr/>
          </a:p>
          <a:p>
            <a:pPr marL="0" lvl="0" indent="0" algn="l" rtl="0">
              <a:spcBef>
                <a:spcPts val="0"/>
              </a:spcBef>
              <a:spcAft>
                <a:spcPts val="0"/>
              </a:spcAft>
              <a:buNone/>
            </a:pPr>
            <a:r>
              <a:rPr lang="en-US"/>
              <a:t> Η δέσμευση του μη κερδοσκοπικού οργανισμού MAAM για τη μικρομάθηση ως εργαλείο ενδυνάμωσης καταδεικνύει πώς η προσαρμοσμένη, πρακτική μικρομάθηση μπορεί να επηρεάσει βαθιά τους ενήλικες εκπαιδευόμενους, ιδίως όταν πρόκειται για δεξιότητες που σχετίζονται με την εργασία.</a:t>
            </a:r>
            <a:endParaRPr/>
          </a:p>
        </p:txBody>
      </p:sp>
      <p:sp>
        <p:nvSpPr>
          <p:cNvPr id="1927" name="Google Shape;1927;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8" name="Google Shape;1928;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2" name="Google Shape;212;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13" name="Google Shape;213;p9: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Ας συνδέσουμε τη μικρομάθηση με την καθημερινή μας ρουτίνα. Έχετε παρακολουθήσει ποτέ ένα γρήγορο βίντεο με συνταγές αντί να διαβάσετε ένα μακροσκελές βιβλίο μαγειρικής;</a:t>
            </a:r>
            <a:endParaRPr/>
          </a:p>
          <a:p>
            <a:pPr marL="0" lvl="0" indent="0" algn="l" rtl="0">
              <a:spcBef>
                <a:spcPts val="0"/>
              </a:spcBef>
              <a:spcAft>
                <a:spcPts val="0"/>
              </a:spcAft>
              <a:buNone/>
            </a:pPr>
            <a:r>
              <a:rPr lang="en-US"/>
              <a:t>Αυτή είναι η μικρομάθηση σε δράση!</a:t>
            </a:r>
            <a:endParaRPr/>
          </a:p>
        </p:txBody>
      </p:sp>
      <p:sp>
        <p:nvSpPr>
          <p:cNvPr id="215" name="Google Shape;215;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6" name="Google Shape;216;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7" name="Google Shape;1947;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48" name="Google Shape;1948;p90: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0" name="Google Shape;1950;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51" name="Google Shape;1951;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4" name="Google Shape;1964;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65" name="Google Shape;1965;p9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6" name="Google Shape;1966;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7" name="Google Shape;1967;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68" name="Google Shape;1968;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80" name="Google Shape;1980;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81" name="Google Shape;1981;p92: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2" name="Google Shape;1982;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3" name="Google Shape;1983;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84" name="Google Shape;1984;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97" name="Google Shape;1997;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98" name="Google Shape;1998;p9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0" name="Google Shape;2000;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1" name="Google Shape;2001;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9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4" name="Google Shape;2014;p94: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image" Target="../media/image21.jpeg"/><Relationship Id="rId10" Type="http://schemas.openxmlformats.org/officeDocument/2006/relationships/hyperlink" Target="https://www.youtube.com/watch?v=0sl3eMAXspE" TargetMode="External"/><Relationship Id="rId4" Type="http://schemas.openxmlformats.org/officeDocument/2006/relationships/image" Target="../media/image20.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2.jpeg"/><Relationship Id="rId5" Type="http://schemas.openxmlformats.org/officeDocument/2006/relationships/image" Target="../media/image51.jpeg"/><Relationship Id="rId10" Type="http://schemas.openxmlformats.org/officeDocument/2006/relationships/image" Target="../media/image55.jpg"/><Relationship Id="rId4" Type="http://schemas.openxmlformats.org/officeDocument/2006/relationships/image" Target="../media/image50.jpeg"/><Relationship Id="rId9" Type="http://schemas.openxmlformats.org/officeDocument/2006/relationships/image" Target="../media/image54.jp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2.jpeg"/><Relationship Id="rId5" Type="http://schemas.openxmlformats.org/officeDocument/2006/relationships/image" Target="../media/image57.jpeg"/><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2.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jpe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5.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2.jpe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4.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1.jpg"/><Relationship Id="rId7" Type="http://schemas.openxmlformats.org/officeDocument/2006/relationships/image" Target="../media/image10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102.jpg"/><Relationship Id="rId10" Type="http://schemas.openxmlformats.org/officeDocument/2006/relationships/image" Target="../media/image98.png"/><Relationship Id="rId4" Type="http://schemas.openxmlformats.org/officeDocument/2006/relationships/image" Target="../media/image99.png"/><Relationship Id="rId9" Type="http://schemas.openxmlformats.org/officeDocument/2006/relationships/image" Target="../media/image2.jpeg"/></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04.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5.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17.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png"/><Relationship Id="rId10" Type="http://schemas.openxmlformats.org/officeDocument/2006/relationships/image" Target="../media/image122.png"/><Relationship Id="rId4" Type="http://schemas.openxmlformats.org/officeDocument/2006/relationships/image" Target="../media/image2.jpe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jpe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5.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jpeg"/><Relationship Id="rId7" Type="http://schemas.openxmlformats.org/officeDocument/2006/relationships/image" Target="../media/image133.png"/><Relationship Id="rId12"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25.png"/><Relationship Id="rId10" Type="http://schemas.openxmlformats.org/officeDocument/2006/relationships/image" Target="../media/image135.png"/><Relationship Id="rId4" Type="http://schemas.openxmlformats.org/officeDocument/2006/relationships/image" Target="../media/image5.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2.jpe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5.png"/><Relationship Id="rId9" Type="http://schemas.openxmlformats.org/officeDocument/2006/relationships/image" Target="../media/image142.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jpe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5.png"/><Relationship Id="rId9" Type="http://schemas.openxmlformats.org/officeDocument/2006/relationships/image" Target="../media/image147.png"/></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2.jpe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5.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0.jpg"/><Relationship Id="rId5" Type="http://schemas.openxmlformats.org/officeDocument/2006/relationships/image" Target="../media/image159.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jpeg"/><Relationship Id="rId7"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5.png"/><Relationship Id="rId9"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5.png"/><Relationship Id="rId4" Type="http://schemas.openxmlformats.org/officeDocument/2006/relationships/image" Target="../media/image168.jp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72.jpeg"/><Relationship Id="rId5" Type="http://schemas.openxmlformats.org/officeDocument/2006/relationships/image" Target="../media/image5.png"/><Relationship Id="rId4" Type="http://schemas.openxmlformats.org/officeDocument/2006/relationships/image" Target="../media/image171.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3.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9.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4.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1.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5.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0.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1.gif"/><Relationship Id="rId5" Type="http://schemas.openxmlformats.org/officeDocument/2006/relationships/image" Target="../media/image190.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5.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24.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png"/><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jpeg"/><Relationship Id="rId7" Type="http://schemas.openxmlformats.org/officeDocument/2006/relationships/image" Target="../media/image19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3.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01.jp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jpg"/><Relationship Id="rId7" Type="http://schemas.openxmlformats.org/officeDocument/2006/relationships/image" Target="../media/image205.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4.jpg"/><Relationship Id="rId5"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207.png"/></Relationships>
</file>

<file path=ppt/slides/_rels/slide8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1.jpg"/><Relationship Id="rId7" Type="http://schemas.openxmlformats.org/officeDocument/2006/relationships/image" Target="../media/image209.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5.png"/><Relationship Id="rId10" Type="http://schemas.openxmlformats.org/officeDocument/2006/relationships/image" Target="../media/image204.jpg"/><Relationship Id="rId4" Type="http://schemas.openxmlformats.org/officeDocument/2006/relationships/image" Target="../media/image2.jpeg"/><Relationship Id="rId9" Type="http://schemas.openxmlformats.org/officeDocument/2006/relationships/image" Target="../media/image211.png"/></Relationships>
</file>

<file path=ppt/slides/_rels/slide84.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1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07.png"/><Relationship Id="rId5" Type="http://schemas.openxmlformats.org/officeDocument/2006/relationships/image" Target="../media/image5.png"/><Relationship Id="rId4" Type="http://schemas.openxmlformats.org/officeDocument/2006/relationships/image" Target="../media/image2.jpeg"/></Relationships>
</file>

<file path=ppt/slides/_rels/slide8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2.jpg"/><Relationship Id="rId7" Type="http://schemas.openxmlformats.org/officeDocument/2006/relationships/image" Target="../media/image213.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04.jpg"/><Relationship Id="rId5" Type="http://schemas.openxmlformats.org/officeDocument/2006/relationships/image" Target="../media/image5.png"/><Relationship Id="rId10" Type="http://schemas.openxmlformats.org/officeDocument/2006/relationships/image" Target="../media/image216.png"/><Relationship Id="rId4" Type="http://schemas.openxmlformats.org/officeDocument/2006/relationships/image" Target="../media/image2.jpeg"/><Relationship Id="rId9"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3" Type="http://schemas.openxmlformats.org/officeDocument/2006/relationships/image" Target="../media/image203.jpg"/><Relationship Id="rId7" Type="http://schemas.openxmlformats.org/officeDocument/2006/relationships/image" Target="../media/image218.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5.png"/><Relationship Id="rId4" Type="http://schemas.openxmlformats.org/officeDocument/2006/relationships/image" Target="../media/image2.jpeg"/></Relationships>
</file>

<file path=ppt/slides/_rels/slide8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03.jpg"/><Relationship Id="rId7" Type="http://schemas.openxmlformats.org/officeDocument/2006/relationships/image" Target="../media/image21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204.jpg"/><Relationship Id="rId9" Type="http://schemas.openxmlformats.org/officeDocument/2006/relationships/image" Target="../media/image221.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media/image5.png"/><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5.png"/><Relationship Id="rId7" Type="http://schemas.openxmlformats.org/officeDocument/2006/relationships/image" Target="../media/image228.jpeg"/><Relationship Id="rId12"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26.jpg"/><Relationship Id="rId10" Type="http://schemas.openxmlformats.org/officeDocument/2006/relationships/image" Target="../media/image231.jpg"/><Relationship Id="rId4" Type="http://schemas.openxmlformats.org/officeDocument/2006/relationships/image" Target="../media/image225.jpg"/><Relationship Id="rId9"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97289" y="-1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sp>
      <p:sp>
        <p:nvSpPr>
          <p:cNvPr id="90" name="Google Shape;90;p1"/>
          <p:cNvSpPr txBox="1"/>
          <p:nvPr/>
        </p:nvSpPr>
        <p:spPr>
          <a:xfrm>
            <a:off x="586092" y="1398725"/>
            <a:ext cx="6498812" cy="265919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dirty="0">
                <a:solidFill>
                  <a:srgbClr val="000000"/>
                </a:solidFill>
                <a:latin typeface="Philosopher"/>
                <a:ea typeface="Philosopher"/>
                <a:cs typeface="Philosopher"/>
                <a:sym typeface="Philosopher"/>
              </a:rPr>
              <a:t>Κα</a:t>
            </a:r>
            <a:r>
              <a:rPr lang="en-US" sz="3600" b="1" i="0" u="none" strike="noStrike" cap="none" dirty="0" err="1">
                <a:solidFill>
                  <a:srgbClr val="000000"/>
                </a:solidFill>
                <a:latin typeface="Philosopher"/>
                <a:ea typeface="Philosopher"/>
                <a:cs typeface="Philosopher"/>
                <a:sym typeface="Philosopher"/>
              </a:rPr>
              <a:t>τάρτιση</a:t>
            </a:r>
            <a:r>
              <a:rPr lang="en-US" sz="3600" b="1" i="0" u="none" strike="noStrike" cap="none" dirty="0">
                <a:solidFill>
                  <a:srgbClr val="000000"/>
                </a:solidFill>
                <a:latin typeface="Philosopher"/>
                <a:ea typeface="Philosopher"/>
                <a:cs typeface="Philosopher"/>
                <a:sym typeface="Philosopher"/>
              </a:rPr>
              <a:t> επα</a:t>
            </a:r>
            <a:r>
              <a:rPr lang="en-US" sz="3600" b="1" i="0" u="none" strike="noStrike" cap="none" dirty="0" err="1">
                <a:solidFill>
                  <a:srgbClr val="000000"/>
                </a:solidFill>
                <a:latin typeface="Philosopher"/>
                <a:ea typeface="Philosopher"/>
                <a:cs typeface="Philosopher"/>
                <a:sym typeface="Philosopher"/>
              </a:rPr>
              <a:t>γγελμ</a:t>
            </a:r>
            <a:r>
              <a:rPr lang="en-US" sz="3600" b="1" i="0" u="none" strike="noStrike" cap="none" dirty="0">
                <a:solidFill>
                  <a:srgbClr val="000000"/>
                </a:solidFill>
                <a:latin typeface="Philosopher"/>
                <a:ea typeface="Philosopher"/>
                <a:cs typeface="Philosopher"/>
                <a:sym typeface="Philosopher"/>
              </a:rPr>
              <a:t>ατικής ανάπτυξης για εκπαιδευτές ενηλίκων πρώτης γραμμής</a:t>
            </a:r>
            <a:endParaRPr dirty="0"/>
          </a:p>
          <a:p>
            <a:pPr marL="0" marR="0" lvl="0" indent="0" algn="ctr" rtl="0">
              <a:lnSpc>
                <a:spcPct val="120000"/>
              </a:lnSpc>
              <a:spcBef>
                <a:spcPts val="0"/>
              </a:spcBef>
              <a:spcAft>
                <a:spcPts val="0"/>
              </a:spcAft>
              <a:buNone/>
            </a:pPr>
            <a:endParaRPr sz="3600" b="1" i="0" u="none" strike="noStrike" cap="none" dirty="0">
              <a:solidFill>
                <a:srgbClr val="000000"/>
              </a:solidFill>
              <a:latin typeface="Philosopher"/>
              <a:ea typeface="Philosopher"/>
              <a:cs typeface="Philosopher"/>
              <a:sym typeface="Philosopher"/>
            </a:endParaRPr>
          </a:p>
        </p:txBody>
      </p:sp>
      <p:sp>
        <p:nvSpPr>
          <p:cNvPr id="91" name="Google Shape;91;p1"/>
          <p:cNvSpPr/>
          <p:nvPr/>
        </p:nvSpPr>
        <p:spPr>
          <a:xfrm>
            <a:off x="-163773" y="5143490"/>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txBody>
          <a:bodyPr/>
          <a:lstStyle/>
          <a:p>
            <a:endParaRPr lang="en-CY" dirty="0"/>
          </a:p>
        </p:txBody>
      </p:sp>
      <p:sp>
        <p:nvSpPr>
          <p:cNvPr id="92" name="Google Shape;92;p1"/>
          <p:cNvSpPr txBox="1"/>
          <p:nvPr/>
        </p:nvSpPr>
        <p:spPr>
          <a:xfrm>
            <a:off x="286933" y="5573962"/>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dirty="0" err="1">
                <a:solidFill>
                  <a:srgbClr val="000000"/>
                </a:solidFill>
                <a:latin typeface="Philosopher"/>
                <a:ea typeface="Philosopher"/>
                <a:cs typeface="Philosopher"/>
                <a:sym typeface="Philosopher"/>
              </a:rPr>
              <a:t>Ενότητ</a:t>
            </a:r>
            <a:r>
              <a:rPr lang="en-US" sz="3600" b="1" i="0" u="none" strike="noStrike" cap="none" dirty="0">
                <a:solidFill>
                  <a:srgbClr val="000000"/>
                </a:solidFill>
                <a:latin typeface="Philosopher"/>
                <a:ea typeface="Philosopher"/>
                <a:cs typeface="Philosopher"/>
                <a:sym typeface="Philosopher"/>
              </a:rPr>
              <a:t>α 1:</a:t>
            </a:r>
            <a:endParaRPr dirty="0"/>
          </a:p>
          <a:p>
            <a:pPr marL="0" marR="0" lvl="0" indent="0" algn="l" rtl="0">
              <a:lnSpc>
                <a:spcPct val="120000"/>
              </a:lnSpc>
              <a:spcBef>
                <a:spcPts val="0"/>
              </a:spcBef>
              <a:spcAft>
                <a:spcPts val="0"/>
              </a:spcAft>
              <a:buNone/>
            </a:pPr>
            <a:r>
              <a:rPr lang="en-US" sz="3600" b="0" i="0" u="none" strike="noStrike" cap="none" dirty="0" err="1">
                <a:solidFill>
                  <a:srgbClr val="000000"/>
                </a:solidFill>
                <a:latin typeface="Philosopher"/>
                <a:ea typeface="Philosopher"/>
                <a:cs typeface="Philosopher"/>
                <a:sym typeface="Philosopher"/>
              </a:rPr>
              <a:t>Εισ</a:t>
            </a:r>
            <a:r>
              <a:rPr lang="en-US" sz="3600" b="0" i="0" u="none" strike="noStrike" cap="none" dirty="0">
                <a:solidFill>
                  <a:srgbClr val="000000"/>
                </a:solidFill>
                <a:latin typeface="Philosopher"/>
                <a:ea typeface="Philosopher"/>
                <a:cs typeface="Philosopher"/>
                <a:sym typeface="Philosopher"/>
              </a:rPr>
              <a:t>αγωγή στην τεχνολογία Microlearning</a:t>
            </a:r>
            <a:endParaRPr dirty="0"/>
          </a:p>
          <a:p>
            <a:pPr marL="0" marR="0" lvl="0" indent="0" algn="l" rtl="0">
              <a:lnSpc>
                <a:spcPct val="120000"/>
              </a:lnSpc>
              <a:spcBef>
                <a:spcPts val="0"/>
              </a:spcBef>
              <a:spcAft>
                <a:spcPts val="0"/>
              </a:spcAft>
              <a:buNone/>
            </a:pPr>
            <a:endParaRPr sz="3600" b="0" i="0" u="none" strike="noStrike" cap="none" dirty="0">
              <a:solidFill>
                <a:srgbClr val="000000"/>
              </a:solidFill>
              <a:latin typeface="Philosopher"/>
              <a:ea typeface="Philosopher"/>
              <a:cs typeface="Philosopher"/>
              <a:sym typeface="Philosopher"/>
            </a:endParaRPr>
          </a:p>
        </p:txBody>
      </p:sp>
      <p:sp>
        <p:nvSpPr>
          <p:cNvPr id="93" name="Google Shape;93;p1"/>
          <p:cNvSpPr/>
          <p:nvPr/>
        </p:nvSpPr>
        <p:spPr>
          <a:xfrm>
            <a:off x="233168" y="9601200"/>
            <a:ext cx="2372872" cy="467832"/>
          </a:xfrm>
          <a:custGeom>
            <a:avLst/>
            <a:gdLst/>
            <a:ahLst/>
            <a:cxnLst/>
            <a:rect l="l" t="t" r="r" b="b"/>
            <a:pathLst>
              <a:path w="2372872" h="467832" extrusionOk="0">
                <a:moveTo>
                  <a:pt x="0" y="0"/>
                </a:moveTo>
                <a:lnTo>
                  <a:pt x="2372872" y="0"/>
                </a:lnTo>
                <a:lnTo>
                  <a:pt x="2372872" y="467832"/>
                </a:lnTo>
                <a:lnTo>
                  <a:pt x="0" y="467832"/>
                </a:lnTo>
                <a:lnTo>
                  <a:pt x="0" y="0"/>
                </a:lnTo>
                <a:close/>
              </a:path>
            </a:pathLst>
          </a:custGeom>
          <a:blipFill rotWithShape="1">
            <a:blip r:embed="rId4">
              <a:alphaModFix/>
            </a:blip>
            <a:stretch>
              <a:fillRect l="-2054" t="-4247" r="-4470" b="-654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sp>
      <p:sp>
        <p:nvSpPr>
          <p:cNvPr id="234" name="Google Shape;234;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sp>
      <p:sp>
        <p:nvSpPr>
          <p:cNvPr id="235" name="Google Shape;235;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sp>
      <p:sp>
        <p:nvSpPr>
          <p:cNvPr id="236" name="Google Shape;236;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Σύντομα βίντεο για γρήγορη εκμάθηση</a:t>
            </a:r>
            <a:endParaRPr/>
          </a:p>
        </p:txBody>
      </p:sp>
      <p:sp>
        <p:nvSpPr>
          <p:cNvPr id="237" name="Google Shape;237;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sp>
      <p:sp>
        <p:nvSpPr>
          <p:cNvPr id="238" name="Google Shape;238;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sp>
      <p:sp>
        <p:nvSpPr>
          <p:cNvPr id="239" name="Google Shape;239;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sp>
      <p:sp>
        <p:nvSpPr>
          <p:cNvPr id="240" name="Google Shape;240;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sp>
      <p:sp>
        <p:nvSpPr>
          <p:cNvPr id="241" name="Google Shape;241;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sp>
      <p:sp>
        <p:nvSpPr>
          <p:cNvPr id="242" name="Google Shape;242;p10"/>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3">
              <a:alphaModFix/>
            </a:blip>
            <a:stretch>
              <a:fillRect l="-2006" t="-4247" r="-2012" b="-654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sp>
      <p:sp>
        <p:nvSpPr>
          <p:cNvPr id="252" name="Google Shape;25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sp>
      <p:sp>
        <p:nvSpPr>
          <p:cNvPr id="253" name="Google Shape;253;p11"/>
          <p:cNvSpPr txBox="1"/>
          <p:nvPr/>
        </p:nvSpPr>
        <p:spPr>
          <a:xfrm>
            <a:off x="11443777" y="5490367"/>
            <a:ext cx="4900971" cy="844211"/>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pPr>
            <a:r>
              <a:rPr lang="en-US" sz="2400" b="0" i="0" u="none" strike="noStrike" cap="none">
                <a:solidFill>
                  <a:srgbClr val="000000"/>
                </a:solidFill>
                <a:latin typeface="Roboto"/>
                <a:ea typeface="Roboto"/>
                <a:cs typeface="Roboto"/>
                <a:sym typeface="Roboto"/>
              </a:rPr>
              <a:t>Βοηθήστε </a:t>
            </a:r>
            <a:r>
              <a:rPr lang="en-US" sz="2400" b="1" i="0" u="none" strike="noStrike" cap="none">
                <a:solidFill>
                  <a:srgbClr val="000000"/>
                </a:solidFill>
                <a:latin typeface="Roboto"/>
                <a:ea typeface="Roboto"/>
                <a:cs typeface="Roboto"/>
                <a:sym typeface="Roboto"/>
              </a:rPr>
              <a:t>να ενισχύσετε </a:t>
            </a:r>
            <a:r>
              <a:rPr lang="en-US" sz="2400" b="0" i="0" u="none" strike="noStrike" cap="none">
                <a:solidFill>
                  <a:srgbClr val="000000"/>
                </a:solidFill>
                <a:latin typeface="Roboto"/>
                <a:ea typeface="Roboto"/>
                <a:cs typeface="Roboto"/>
                <a:sym typeface="Roboto"/>
              </a:rPr>
              <a:t>αυτά που έχετε </a:t>
            </a:r>
            <a:r>
              <a:rPr lang="en-US" sz="2400" b="1" i="0" u="none" strike="noStrike" cap="none">
                <a:solidFill>
                  <a:srgbClr val="000000"/>
                </a:solidFill>
                <a:latin typeface="Roboto"/>
                <a:ea typeface="Roboto"/>
                <a:cs typeface="Roboto"/>
                <a:sym typeface="Roboto"/>
              </a:rPr>
              <a:t>μάθει </a:t>
            </a:r>
            <a:r>
              <a:rPr lang="en-US" sz="2400" b="0" i="0" u="none" strike="noStrike" cap="none">
                <a:solidFill>
                  <a:srgbClr val="000000"/>
                </a:solidFill>
                <a:latin typeface="Roboto"/>
                <a:ea typeface="Roboto"/>
                <a:cs typeface="Roboto"/>
                <a:sym typeface="Roboto"/>
              </a:rPr>
              <a:t>χωρίς να σας </a:t>
            </a:r>
            <a:r>
              <a:rPr lang="en-US" sz="2400" b="1" i="0" u="none" strike="noStrike" cap="none">
                <a:solidFill>
                  <a:srgbClr val="000000"/>
                </a:solidFill>
                <a:latin typeface="Roboto"/>
                <a:ea typeface="Roboto"/>
                <a:cs typeface="Roboto"/>
                <a:sym typeface="Roboto"/>
              </a:rPr>
              <a:t>καταβάλλουν</a:t>
            </a:r>
            <a:endParaRPr/>
          </a:p>
        </p:txBody>
      </p:sp>
      <p:sp>
        <p:nvSpPr>
          <p:cNvPr id="254" name="Google Shape;25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sp>
      <p:sp>
        <p:nvSpPr>
          <p:cNvPr id="255" name="Google Shape;25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sp>
      <p:sp>
        <p:nvSpPr>
          <p:cNvPr id="256" name="Google Shape;25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sp>
      <p:sp>
        <p:nvSpPr>
          <p:cNvPr id="257" name="Google Shape;25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Γρήγορα κουίζ για ενίσχυση</a:t>
            </a:r>
            <a:endParaRPr/>
          </a:p>
        </p:txBody>
      </p:sp>
      <p:sp>
        <p:nvSpPr>
          <p:cNvPr id="258" name="Google Shape;25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sp>
      <p:sp>
        <p:nvSpPr>
          <p:cNvPr id="259" name="Google Shape;25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sp>
      <p:sp>
        <p:nvSpPr>
          <p:cNvPr id="260" name="Google Shape;260;p11"/>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sp>
      <p:sp>
        <p:nvSpPr>
          <p:cNvPr id="270" name="Google Shape;270;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Πρακτικές εργασίες για άμεση χρήση</a:t>
            </a:r>
            <a:endParaRPr/>
          </a:p>
        </p:txBody>
      </p:sp>
      <p:sp>
        <p:nvSpPr>
          <p:cNvPr id="271" name="Google Shape;271;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sp>
      <p:sp>
        <p:nvSpPr>
          <p:cNvPr id="272" name="Google Shape;272;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sp>
      <p:sp>
        <p:nvSpPr>
          <p:cNvPr id="273" name="Google Shape;273;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sp>
        <p:nvSpPr>
          <p:cNvPr id="274" name="Google Shape;274;p12"/>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0" name="Google Shape;280;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1" name="Google Shape;281;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2" name="Google Shape;282;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Τα πλεονεκτήματα της μικρο-μάθησης</a:t>
            </a:r>
            <a:endParaRPr/>
          </a:p>
        </p:txBody>
      </p:sp>
      <p:sp>
        <p:nvSpPr>
          <p:cNvPr id="283" name="Google Shape;283;p13"/>
          <p:cNvSpPr txBox="1"/>
          <p:nvPr/>
        </p:nvSpPr>
        <p:spPr>
          <a:xfrm>
            <a:off x="985898" y="4300189"/>
            <a:ext cx="4236100" cy="132959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a:solidFill>
                  <a:srgbClr val="000000"/>
                </a:solidFill>
                <a:latin typeface="Roboto"/>
                <a:ea typeface="Roboto"/>
                <a:cs typeface="Roboto"/>
                <a:sym typeface="Roboto"/>
              </a:rPr>
              <a:t>Τα</a:t>
            </a:r>
            <a:r>
              <a:rPr lang="en-US" sz="2400" b="0" i="0" u="none" strike="noStrike" cap="none" dirty="0" err="1">
                <a:solidFill>
                  <a:srgbClr val="000000"/>
                </a:solidFill>
                <a:latin typeface="Roboto"/>
                <a:ea typeface="Roboto"/>
                <a:cs typeface="Roboto"/>
                <a:sym typeface="Roboto"/>
              </a:rPr>
              <a:t>ιριάζει</a:t>
            </a:r>
            <a:r>
              <a:rPr lang="en-US" sz="2400" b="0" i="0" u="none" strike="noStrike" cap="none" dirty="0">
                <a:solidFill>
                  <a:srgbClr val="000000"/>
                </a:solidFill>
                <a:latin typeface="Roboto"/>
                <a:ea typeface="Roboto"/>
                <a:cs typeface="Roboto"/>
                <a:sym typeface="Roboto"/>
              </a:rPr>
              <a:t> </a:t>
            </a:r>
            <a:r>
              <a:rPr lang="en-US" sz="2400" b="0" i="0" u="none" strike="noStrike" cap="none" dirty="0" err="1">
                <a:solidFill>
                  <a:srgbClr val="FFCA08"/>
                </a:solidFill>
                <a:latin typeface="Roboto"/>
                <a:ea typeface="Roboto"/>
                <a:cs typeface="Roboto"/>
                <a:sym typeface="Roboto"/>
              </a:rPr>
              <a:t>γάντι</a:t>
            </a:r>
            <a:r>
              <a:rPr lang="en-US" sz="2400" b="0" i="0" u="none" strike="noStrike" cap="none" dirty="0">
                <a:solidFill>
                  <a:srgbClr val="FFCA08"/>
                </a:solidFill>
                <a:latin typeface="Roboto"/>
                <a:ea typeface="Roboto"/>
                <a:cs typeface="Roboto"/>
                <a:sym typeface="Roboto"/>
              </a:rPr>
              <a:t> </a:t>
            </a:r>
            <a:r>
              <a:rPr lang="en-US" sz="2400" b="0" i="0" u="none" strike="noStrike" cap="none" dirty="0" err="1">
                <a:solidFill>
                  <a:srgbClr val="FFCA08"/>
                </a:solidFill>
                <a:latin typeface="Roboto"/>
                <a:ea typeface="Roboto"/>
                <a:cs typeface="Roboto"/>
                <a:sym typeface="Roboto"/>
              </a:rPr>
              <a:t>στ</a:t>
            </a:r>
            <a:r>
              <a:rPr lang="en-US" sz="2400" b="0" i="0" u="none" strike="noStrike" cap="none" dirty="0">
                <a:solidFill>
                  <a:srgbClr val="FFCA08"/>
                </a:solidFill>
                <a:latin typeface="Roboto"/>
                <a:ea typeface="Roboto"/>
                <a:cs typeface="Roboto"/>
                <a:sym typeface="Roboto"/>
              </a:rPr>
              <a:t>α </a:t>
            </a:r>
            <a:r>
              <a:rPr lang="en-US" sz="2400" b="0" i="0" u="none" strike="noStrike" cap="none" dirty="0">
                <a:solidFill>
                  <a:srgbClr val="000000"/>
                </a:solidFill>
                <a:latin typeface="Roboto"/>
                <a:ea typeface="Roboto"/>
                <a:cs typeface="Roboto"/>
                <a:sym typeface="Roboto"/>
              </a:rPr>
              <a:t>πολυάσχολα </a:t>
            </a:r>
            <a:r>
              <a:rPr lang="en-US" sz="2400" b="0" i="0" u="none" strike="noStrike" cap="none" dirty="0">
                <a:solidFill>
                  <a:srgbClr val="FFCA08"/>
                </a:solidFill>
                <a:latin typeface="Roboto"/>
                <a:ea typeface="Roboto"/>
                <a:cs typeface="Roboto"/>
                <a:sym typeface="Roboto"/>
              </a:rPr>
              <a:t>χρονοδιαγράμματα</a:t>
            </a:r>
            <a:endParaRPr dirty="0"/>
          </a:p>
        </p:txBody>
      </p:sp>
      <p:sp>
        <p:nvSpPr>
          <p:cNvPr id="284" name="Google Shape;284;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Παρέχει </a:t>
            </a:r>
            <a:r>
              <a:rPr lang="en-US" sz="2400" b="0" i="0" u="none" strike="noStrike" cap="none">
                <a:solidFill>
                  <a:srgbClr val="FFCA08"/>
                </a:solidFill>
                <a:latin typeface="Roboto"/>
                <a:ea typeface="Roboto"/>
                <a:cs typeface="Roboto"/>
                <a:sym typeface="Roboto"/>
              </a:rPr>
              <a:t>γνώσεις </a:t>
            </a:r>
            <a:r>
              <a:rPr lang="en-US" sz="2400" b="0" i="0" u="none" strike="noStrike" cap="none">
                <a:solidFill>
                  <a:srgbClr val="000000"/>
                </a:solidFill>
                <a:latin typeface="Roboto"/>
                <a:ea typeface="Roboto"/>
                <a:cs typeface="Roboto"/>
                <a:sym typeface="Roboto"/>
              </a:rPr>
              <a:t>ακριβώς όταν </a:t>
            </a:r>
            <a:r>
              <a:rPr lang="en-US" sz="2400" b="0" i="0" u="none" strike="noStrike" cap="none">
                <a:solidFill>
                  <a:srgbClr val="FFCA08"/>
                </a:solidFill>
                <a:latin typeface="Roboto"/>
                <a:ea typeface="Roboto"/>
                <a:cs typeface="Roboto"/>
                <a:sym typeface="Roboto"/>
              </a:rPr>
              <a:t>τις χρειάζεστε</a:t>
            </a:r>
            <a:endParaRPr/>
          </a:p>
        </p:txBody>
      </p:sp>
      <p:sp>
        <p:nvSpPr>
          <p:cNvPr id="285" name="Google Shape;285;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Επικεντρώνεται σε </a:t>
            </a:r>
            <a:r>
              <a:rPr lang="en-US" sz="2400" b="0" i="0" u="none" strike="noStrike" cap="none">
                <a:solidFill>
                  <a:srgbClr val="FFCA08"/>
                </a:solidFill>
                <a:latin typeface="Roboto"/>
                <a:ea typeface="Roboto"/>
                <a:cs typeface="Roboto"/>
                <a:sym typeface="Roboto"/>
              </a:rPr>
              <a:t>συγκεκριμένους μαθησιακούς στόχους</a:t>
            </a:r>
            <a:endParaRPr/>
          </a:p>
        </p:txBody>
      </p:sp>
      <p:sp>
        <p:nvSpPr>
          <p:cNvPr id="286" name="Google Shape;286;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sp>
      <p:sp>
        <p:nvSpPr>
          <p:cNvPr id="287" name="Google Shape;287;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sp>
      <p:sp>
        <p:nvSpPr>
          <p:cNvPr id="288" name="Google Shape;288;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sp>
        <p:nvSpPr>
          <p:cNvPr id="289" name="Google Shape;289;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1.</a:t>
            </a:r>
            <a:endParaRPr/>
          </a:p>
        </p:txBody>
      </p:sp>
      <p:sp>
        <p:nvSpPr>
          <p:cNvPr id="290" name="Google Shape;290;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2.</a:t>
            </a:r>
            <a:endParaRPr/>
          </a:p>
        </p:txBody>
      </p:sp>
      <p:sp>
        <p:nvSpPr>
          <p:cNvPr id="291" name="Google Shape;291;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3.</a:t>
            </a:r>
            <a:endParaRPr/>
          </a:p>
        </p:txBody>
      </p:sp>
      <p:sp>
        <p:nvSpPr>
          <p:cNvPr id="292" name="Google Shape;292;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sp>
      <p:sp>
        <p:nvSpPr>
          <p:cNvPr id="293" name="Google Shape;293;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sp>
      <p:sp>
        <p:nvSpPr>
          <p:cNvPr id="294" name="Google Shape;294;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sp>
      <p:sp>
        <p:nvSpPr>
          <p:cNvPr id="295" name="Google Shape;295;p13"/>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9">
              <a:alphaModFix/>
            </a:blip>
            <a:stretch>
              <a:fillRect l="-2006" t="-4247" r="-2012" b="-654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sp>
      <p:sp>
        <p:nvSpPr>
          <p:cNvPr id="305" name="Google Shape;305;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sp>
      <p:sp>
        <p:nvSpPr>
          <p:cNvPr id="306" name="Google Shape;306;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sp>
      <p:sp>
        <p:nvSpPr>
          <p:cNvPr id="307" name="Google Shape;307;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CA08"/>
                </a:solidFill>
                <a:latin typeface="Philosopher"/>
                <a:ea typeface="Philosopher"/>
                <a:cs typeface="Philosopher"/>
                <a:sym typeface="Philosopher"/>
              </a:rPr>
              <a:t>Γιατί η μικρο-μάθηση έχει σημασία: </a:t>
            </a:r>
            <a:r>
              <a:rPr lang="en-US" sz="4200" b="1" i="0" u="none" strike="noStrike" cap="none">
                <a:solidFill>
                  <a:srgbClr val="FFCA08"/>
                </a:solidFill>
                <a:latin typeface="Philosopher"/>
                <a:ea typeface="Philosopher"/>
                <a:cs typeface="Philosopher"/>
                <a:sym typeface="Philosopher"/>
              </a:rPr>
              <a:t>Οφέλη</a:t>
            </a:r>
            <a:endParaRPr/>
          </a:p>
        </p:txBody>
      </p:sp>
      <p:sp>
        <p:nvSpPr>
          <p:cNvPr id="308" name="Google Shape;308;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Ευκολία</a:t>
            </a:r>
            <a:endParaRPr/>
          </a:p>
        </p:txBody>
      </p:sp>
      <p:sp>
        <p:nvSpPr>
          <p:cNvPr id="309" name="Google Shape;309;p14"/>
          <p:cNvSpPr txBox="1"/>
          <p:nvPr/>
        </p:nvSpPr>
        <p:spPr>
          <a:xfrm>
            <a:off x="1704702" y="2809462"/>
            <a:ext cx="2305397"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Ευελιξία</a:t>
            </a:r>
            <a:endParaRPr/>
          </a:p>
        </p:txBody>
      </p:sp>
      <p:sp>
        <p:nvSpPr>
          <p:cNvPr id="310" name="Google Shape;310;p14"/>
          <p:cNvSpPr txBox="1"/>
          <p:nvPr/>
        </p:nvSpPr>
        <p:spPr>
          <a:xfrm>
            <a:off x="1618596" y="4677483"/>
            <a:ext cx="3307080"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Μάθετε όταν σας </a:t>
            </a:r>
            <a:r>
              <a:rPr lang="en-US" sz="2100" b="1" i="0" u="none" strike="noStrike" cap="none">
                <a:solidFill>
                  <a:srgbClr val="FFCA08"/>
                </a:solidFill>
                <a:latin typeface="Roboto"/>
                <a:ea typeface="Roboto"/>
                <a:cs typeface="Roboto"/>
                <a:sym typeface="Roboto"/>
              </a:rPr>
              <a:t>βολεύει</a:t>
            </a:r>
            <a:endParaRPr/>
          </a:p>
        </p:txBody>
      </p:sp>
      <p:sp>
        <p:nvSpPr>
          <p:cNvPr id="311" name="Google Shape;311;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Δεν χρειάζεται </a:t>
            </a:r>
            <a:r>
              <a:rPr lang="en-US" sz="2100" b="0" i="0" u="none" strike="noStrike" cap="none">
                <a:solidFill>
                  <a:srgbClr val="000000"/>
                </a:solidFill>
                <a:latin typeface="Roboto"/>
                <a:ea typeface="Roboto"/>
                <a:cs typeface="Roboto"/>
                <a:sym typeface="Roboto"/>
              </a:rPr>
              <a:t>να τηρείτε </a:t>
            </a:r>
            <a:r>
              <a:rPr lang="en-US" sz="2100" b="1" i="0" u="none" strike="noStrike" cap="none">
                <a:solidFill>
                  <a:srgbClr val="FFCA08"/>
                </a:solidFill>
                <a:latin typeface="Roboto"/>
                <a:ea typeface="Roboto"/>
                <a:cs typeface="Roboto"/>
                <a:sym typeface="Roboto"/>
              </a:rPr>
              <a:t>σταθερά χρονοδιαγράμματα</a:t>
            </a:r>
            <a:endParaRPr/>
          </a:p>
        </p:txBody>
      </p:sp>
      <p:sp>
        <p:nvSpPr>
          <p:cNvPr id="312" name="Google Shape;312;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Πρόσβαση στο περιεχόμενο </a:t>
            </a:r>
            <a:r>
              <a:rPr lang="en-US" sz="2100" b="0" i="0" u="none" strike="noStrike" cap="none">
                <a:solidFill>
                  <a:srgbClr val="000000"/>
                </a:solidFill>
                <a:latin typeface="Roboto"/>
                <a:ea typeface="Roboto"/>
                <a:cs typeface="Roboto"/>
                <a:sym typeface="Roboto"/>
              </a:rPr>
              <a:t>από οπουδήποτε</a:t>
            </a:r>
            <a:endParaRPr/>
          </a:p>
        </p:txBody>
      </p:sp>
      <p:sp>
        <p:nvSpPr>
          <p:cNvPr id="313" name="Google Shape;313;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Χρησιμοποιήστε το </a:t>
            </a:r>
            <a:r>
              <a:rPr lang="en-US" sz="2100" b="1" i="0" u="none" strike="noStrike" cap="none">
                <a:solidFill>
                  <a:srgbClr val="FFCA08"/>
                </a:solidFill>
                <a:latin typeface="Roboto"/>
                <a:ea typeface="Roboto"/>
                <a:cs typeface="Roboto"/>
                <a:sym typeface="Roboto"/>
              </a:rPr>
              <a:t>τηλέφωνό σας</a:t>
            </a:r>
            <a:r>
              <a:rPr lang="en-US" sz="2100" b="0" i="0" u="none" strike="noStrike" cap="none">
                <a:solidFill>
                  <a:srgbClr val="000000"/>
                </a:solidFill>
                <a:latin typeface="Roboto"/>
                <a:ea typeface="Roboto"/>
                <a:cs typeface="Roboto"/>
                <a:sym typeface="Roboto"/>
              </a:rPr>
              <a:t>, το </a:t>
            </a:r>
            <a:r>
              <a:rPr lang="en-US" sz="2100" b="1" i="0" u="none" strike="noStrike" cap="none">
                <a:solidFill>
                  <a:srgbClr val="FFCA08"/>
                </a:solidFill>
                <a:latin typeface="Roboto"/>
                <a:ea typeface="Roboto"/>
                <a:cs typeface="Roboto"/>
                <a:sym typeface="Roboto"/>
              </a:rPr>
              <a:t>tablet </a:t>
            </a:r>
            <a:r>
              <a:rPr lang="en-US" sz="2100" b="0" i="0" u="none" strike="noStrike" cap="none">
                <a:solidFill>
                  <a:srgbClr val="000000"/>
                </a:solidFill>
                <a:latin typeface="Roboto"/>
                <a:ea typeface="Roboto"/>
                <a:cs typeface="Roboto"/>
                <a:sym typeface="Roboto"/>
              </a:rPr>
              <a:t>ή τον </a:t>
            </a:r>
            <a:r>
              <a:rPr lang="en-US" sz="2100" b="1" i="0" u="none" strike="noStrike" cap="none">
                <a:solidFill>
                  <a:srgbClr val="FFCA08"/>
                </a:solidFill>
                <a:latin typeface="Roboto"/>
                <a:ea typeface="Roboto"/>
                <a:cs typeface="Roboto"/>
                <a:sym typeface="Roboto"/>
              </a:rPr>
              <a:t>φορητό σας υπολογιστή</a:t>
            </a:r>
            <a:endParaRPr/>
          </a:p>
        </p:txBody>
      </p:sp>
      <p:sp>
        <p:nvSpPr>
          <p:cNvPr id="314" name="Google Shape;314;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17" name="Google Shape;317;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sp>
      <p:sp>
        <p:nvSpPr>
          <p:cNvPr id="319" name="Google Shape;319;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sp>
      <p:sp>
        <p:nvSpPr>
          <p:cNvPr id="320" name="Google Shape;320;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sp>
      <p:sp>
        <p:nvSpPr>
          <p:cNvPr id="321" name="Google Shape;321;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sp>
      <p:sp>
        <p:nvSpPr>
          <p:cNvPr id="322" name="Google Shape;322;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sp>
      <p:sp>
        <p:nvSpPr>
          <p:cNvPr id="323" name="Google Shape;323;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Μειωμένη χρονική δέσμευση</a:t>
            </a:r>
            <a:endParaRPr/>
          </a:p>
        </p:txBody>
      </p:sp>
      <p:sp>
        <p:nvSpPr>
          <p:cNvPr id="324" name="Google Shape;324;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sp>
      <p:sp>
        <p:nvSpPr>
          <p:cNvPr id="325" name="Google Shape;325;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Μειωμένος χρόνος Μάθετε </a:t>
            </a:r>
            <a:r>
              <a:rPr lang="en-US" sz="2100" b="0" i="0" u="none" strike="noStrike" cap="none">
                <a:solidFill>
                  <a:srgbClr val="000000"/>
                </a:solidFill>
                <a:latin typeface="Roboto"/>
                <a:ea typeface="Roboto"/>
                <a:cs typeface="Roboto"/>
                <a:sym typeface="Roboto"/>
              </a:rPr>
              <a:t>σε σύντομες εκρήξεις</a:t>
            </a:r>
            <a:endParaRPr/>
          </a:p>
        </p:txBody>
      </p:sp>
      <p:sp>
        <p:nvSpPr>
          <p:cNvPr id="326" name="Google Shape;326;p14"/>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3">
              <a:alphaModFix/>
            </a:blip>
            <a:stretch>
              <a:fillRect l="-2006" t="-4247" r="-2012" b="-654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sp>
      <p:sp>
        <p:nvSpPr>
          <p:cNvPr id="332" name="Google Shape;332;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sp>
      <p:sp>
        <p:nvSpPr>
          <p:cNvPr id="333" name="Google Shape;333;p15"/>
          <p:cNvSpPr txBox="1"/>
          <p:nvPr/>
        </p:nvSpPr>
        <p:spPr>
          <a:xfrm rot="-5400000">
            <a:off x="-1062726" y="4079512"/>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Αντιμετώπιση των προκλήσεων που αντιμετωπίζουν οι ενήλικες χαμηλής ειδίκευσης</a:t>
            </a:r>
            <a:endParaRPr/>
          </a:p>
        </p:txBody>
      </p:sp>
      <p:sp>
        <p:nvSpPr>
          <p:cNvPr id="334" name="Google Shape;334;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sp>
      <p:sp>
        <p:nvSpPr>
          <p:cNvPr id="335" name="Google Shape;335;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Πρόκληση: </a:t>
            </a:r>
            <a:r>
              <a:rPr lang="en-US" sz="2100" b="0" i="0" u="none" strike="noStrike" cap="none">
                <a:solidFill>
                  <a:srgbClr val="000000"/>
                </a:solidFill>
                <a:latin typeface="Philosopher"/>
                <a:ea typeface="Philosopher"/>
                <a:cs typeface="Philosopher"/>
                <a:sym typeface="Philosopher"/>
              </a:rPr>
              <a:t>Περιορισμένος χρόνος λόγω εργασίας, οικογένειας και άλλα.</a:t>
            </a:r>
            <a:endParaRPr/>
          </a:p>
        </p:txBody>
      </p:sp>
      <p:sp>
        <p:nvSpPr>
          <p:cNvPr id="336" name="Google Shape;336;p15"/>
          <p:cNvSpPr txBox="1"/>
          <p:nvPr/>
        </p:nvSpPr>
        <p:spPr>
          <a:xfrm>
            <a:off x="13690766" y="1379034"/>
            <a:ext cx="3680453"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Πρόκληση: </a:t>
            </a:r>
            <a:r>
              <a:rPr lang="en-US" sz="2100" b="0" i="0" u="none" strike="noStrike" cap="none">
                <a:solidFill>
                  <a:srgbClr val="000000"/>
                </a:solidFill>
                <a:latin typeface="Philosopher"/>
                <a:ea typeface="Philosopher"/>
                <a:cs typeface="Philosopher"/>
                <a:sym typeface="Philosopher"/>
              </a:rPr>
              <a:t>θέματα εμπιστοσύνης σε παραδοσιακά μαθησιακά περιβάλλοντα</a:t>
            </a:r>
            <a:endParaRPr/>
          </a:p>
        </p:txBody>
      </p:sp>
      <p:sp>
        <p:nvSpPr>
          <p:cNvPr id="337" name="Google Shape;337;p15"/>
          <p:cNvSpPr txBox="1"/>
          <p:nvPr/>
        </p:nvSpPr>
        <p:spPr>
          <a:xfrm>
            <a:off x="5151924" y="562355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Λύση: </a:t>
            </a:r>
            <a:r>
              <a:rPr lang="en-US" sz="2100" b="0" i="0" u="none" strike="noStrike" cap="none">
                <a:solidFill>
                  <a:srgbClr val="000000"/>
                </a:solidFill>
                <a:latin typeface="Philosopher"/>
                <a:ea typeface="Philosopher"/>
                <a:cs typeface="Philosopher"/>
                <a:sym typeface="Philosopher"/>
              </a:rPr>
              <a:t>Micro-learning χωράει στις τσέπες του χρόνου σας</a:t>
            </a:r>
            <a:endParaRPr/>
          </a:p>
        </p:txBody>
      </p:sp>
      <p:sp>
        <p:nvSpPr>
          <p:cNvPr id="338" name="Google Shape;338;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Παράδειγμα: </a:t>
            </a:r>
            <a:r>
              <a:rPr lang="en-US" sz="2100" b="0" i="0" u="none" strike="noStrike" cap="none">
                <a:solidFill>
                  <a:srgbClr val="000000"/>
                </a:solidFill>
                <a:latin typeface="Philosopher"/>
                <a:ea typeface="Philosopher"/>
                <a:cs typeface="Philosopher"/>
                <a:sym typeface="Philosopher"/>
              </a:rPr>
              <a:t>Εκμάθηση δεξιοτήτων που σχετίζονται με την εργασία κατά τη διάρκεια του μεσημεριανού διαλείμματος</a:t>
            </a:r>
            <a:endParaRPr/>
          </a:p>
        </p:txBody>
      </p:sp>
      <p:sp>
        <p:nvSpPr>
          <p:cNvPr id="339" name="Google Shape;339;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Λύση: </a:t>
            </a:r>
            <a:r>
              <a:rPr lang="en-US" sz="2100" b="0" i="0" u="none" strike="noStrike" cap="none">
                <a:solidFill>
                  <a:srgbClr val="000000"/>
                </a:solidFill>
                <a:latin typeface="Philosopher"/>
                <a:ea typeface="Philosopher"/>
                <a:cs typeface="Philosopher"/>
                <a:sym typeface="Philosopher"/>
              </a:rPr>
              <a:t>Μικρές νίκες και γρήγορη πρόοδος στο micro-learning</a:t>
            </a:r>
            <a:endParaRPr/>
          </a:p>
        </p:txBody>
      </p:sp>
      <p:sp>
        <p:nvSpPr>
          <p:cNvPr id="340" name="Google Shape;340;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Παράδειγμα: </a:t>
            </a:r>
            <a:r>
              <a:rPr lang="en-US" sz="2100" b="0" i="0" u="none" strike="noStrike" cap="none">
                <a:solidFill>
                  <a:srgbClr val="000000"/>
                </a:solidFill>
                <a:latin typeface="Philosopher"/>
                <a:ea typeface="Philosopher"/>
                <a:cs typeface="Philosopher"/>
                <a:sym typeface="Philosopher"/>
              </a:rPr>
              <a:t>Απόκτηση εμπιστοσύνης στη χρήση νέας τεχνολογίας βήμα προς βήμα</a:t>
            </a:r>
            <a:endParaRPr/>
          </a:p>
        </p:txBody>
      </p:sp>
      <p:sp>
        <p:nvSpPr>
          <p:cNvPr id="341" name="Google Shape;341;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sp>
      <p:sp>
        <p:nvSpPr>
          <p:cNvPr id="342" name="Google Shape;342;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sp>
      <p:sp>
        <p:nvSpPr>
          <p:cNvPr id="343" name="Google Shape;343;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sp>
      <p:sp>
        <p:nvSpPr>
          <p:cNvPr id="344" name="Google Shape;344;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sp>
      <p:sp>
        <p:nvSpPr>
          <p:cNvPr id="345" name="Google Shape;345;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sp>
      <p:sp>
        <p:nvSpPr>
          <p:cNvPr id="346" name="Google Shape;346;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sp>
      <p:sp>
        <p:nvSpPr>
          <p:cNvPr id="347" name="Google Shape;347;p15"/>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sp>
      <p:sp>
        <p:nvSpPr>
          <p:cNvPr id="357" name="Google Shape;357;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Βίντεο με οδηγίες χρήσης</a:t>
            </a:r>
            <a:endParaRPr/>
          </a:p>
        </p:txBody>
      </p:sp>
      <p:sp>
        <p:nvSpPr>
          <p:cNvPr id="358" name="Google Shape;358;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Μικρο-μάθηση = Διαφορετικές μορφές</a:t>
            </a:r>
            <a:endParaRPr/>
          </a:p>
        </p:txBody>
      </p:sp>
      <p:sp>
        <p:nvSpPr>
          <p:cNvPr id="359" name="Google Shape;359;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Infographics</a:t>
            </a:r>
            <a:endParaRPr/>
          </a:p>
        </p:txBody>
      </p:sp>
      <p:sp>
        <p:nvSpPr>
          <p:cNvPr id="360" name="Google Shape;360;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Flashcards</a:t>
            </a:r>
            <a:endParaRPr/>
          </a:p>
        </p:txBody>
      </p:sp>
      <p:sp>
        <p:nvSpPr>
          <p:cNvPr id="361" name="Google Shape;361;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Κουίζ</a:t>
            </a:r>
            <a:endParaRPr/>
          </a:p>
        </p:txBody>
      </p:sp>
      <p:sp>
        <p:nvSpPr>
          <p:cNvPr id="362" name="Google Shape;362;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sp>
      <p:sp>
        <p:nvSpPr>
          <p:cNvPr id="363" name="Google Shape;363;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sp>
      <p:sp>
        <p:nvSpPr>
          <p:cNvPr id="364" name="Google Shape;364;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sp>
      <p:sp>
        <p:nvSpPr>
          <p:cNvPr id="365" name="Google Shape;365;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sp>
      <p:sp>
        <p:nvSpPr>
          <p:cNvPr id="366" name="Google Shape;366;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sp>
      <p:sp>
        <p:nvSpPr>
          <p:cNvPr id="367" name="Google Shape;367;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sp>
      <p:sp>
        <p:nvSpPr>
          <p:cNvPr id="368" name="Google Shape;368;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sp>
      <p:sp>
        <p:nvSpPr>
          <p:cNvPr id="369" name="Google Shape;369;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sp>
      <p:sp>
        <p:nvSpPr>
          <p:cNvPr id="370" name="Google Shape;370;p16"/>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1">
              <a:alphaModFix/>
            </a:blip>
            <a:stretch>
              <a:fillRect l="-2006" t="-4247" r="-2012" b="-654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380" name="Google Shape;380;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Πώς μπορεί η μικρομάθηση να βοηθήσει τους ενήλικες με χαμηλά προσόντα;</a:t>
            </a:r>
            <a:endParaRP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Βελτίωση επαγγελματικών δεξιοτήτων</a:t>
            </a:r>
            <a:endParaRPr/>
          </a:p>
        </p:txBody>
      </p:sp>
      <p:sp>
        <p:nvSpPr>
          <p:cNvPr id="382" name="Google Shape;382;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Ενίσχυση του βασικού αλφαβητισμού</a:t>
            </a:r>
            <a:endParaRPr/>
          </a:p>
        </p:txBody>
      </p:sp>
      <p:sp>
        <p:nvSpPr>
          <p:cNvPr id="383" name="Google Shape;383;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sp>
      <p:sp>
        <p:nvSpPr>
          <p:cNvPr id="384" name="Google Shape;384;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sp>
      <p:sp>
        <p:nvSpPr>
          <p:cNvPr id="385" name="Google Shape;385;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sp>
      <p:sp>
        <p:nvSpPr>
          <p:cNvPr id="386" name="Google Shape;386;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sp>
      <p:sp>
        <p:nvSpPr>
          <p:cNvPr id="387" name="Google Shape;387;p17"/>
          <p:cNvSpPr/>
          <p:nvPr/>
        </p:nvSpPr>
        <p:spPr>
          <a:xfrm>
            <a:off x="8863736" y="3958963"/>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sp>
      <p:sp>
        <p:nvSpPr>
          <p:cNvPr id="388" name="Google Shape;388;p17"/>
          <p:cNvSpPr txBox="1"/>
          <p:nvPr/>
        </p:nvSpPr>
        <p:spPr>
          <a:xfrm>
            <a:off x="13069394" y="2963703"/>
            <a:ext cx="4334686"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Ανάπτυξη ψηφιακής επάρκειας</a:t>
            </a:r>
            <a:endParaRPr/>
          </a:p>
        </p:txBody>
      </p:sp>
      <p:sp>
        <p:nvSpPr>
          <p:cNvPr id="389" name="Google Shape;389;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sp>
      <p:sp>
        <p:nvSpPr>
          <p:cNvPr id="390" name="Google Shape;390;p17"/>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11">
              <a:alphaModFix/>
            </a:blip>
            <a:stretch>
              <a:fillRect l="-2006" t="-4247" r="-2012" b="-654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00" name="Google Shape;400;p18"/>
          <p:cNvSpPr txBox="1"/>
          <p:nvPr/>
        </p:nvSpPr>
        <p:spPr>
          <a:xfrm>
            <a:off x="2480481" y="1505397"/>
            <a:ext cx="14530146" cy="873588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Σκοπός</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Να διερευνήσει πώς η μικρομάθηση μπορεί να αντιμετωπίσει τις μαθησιακές προκλήσεις</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Σχηματισμός ομάδας</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Μικρές ομάδες των 3-4 ατόμων</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Διαλέξτε ένα χαρτί με πρόκληση!</a:t>
            </a: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Brainstorm</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Συζητήστε πώς η μικρομάθηση θα μπορούσε να συμβάλει στην αντιμετώπιση της συγκεκριμένης πρόκλησης. Η δημιουργική σκέψη και η ανταλλαγή προσωπικών εμπειριών είναι σημεία κλειδιά!</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Ανταλλαγή γνώσεων</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Κάθε ομάδα επιλέγει έναν εκπρόσωπο για να μοιραστεί τις ιδέες της με όλη την τάξη. Οι εκπρόσωποι παρουσιάζουν εν συντομία τις ιδέες της ομάδας τους.</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Καταιγισμός ιδεών για την πρόκληση της μικρο-μάθησης</a:t>
            </a:r>
            <a:endParaRPr/>
          </a:p>
        </p:txBody>
      </p:sp>
      <p:sp>
        <p:nvSpPr>
          <p:cNvPr id="402" name="Google Shape;402;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sp>
      <p:sp>
        <p:nvSpPr>
          <p:cNvPr id="403" name="Google Shape;403;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sp>
      <p:sp>
        <p:nvSpPr>
          <p:cNvPr id="404" name="Google Shape;404;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sp>
      <p:sp>
        <p:nvSpPr>
          <p:cNvPr id="405" name="Google Shape;405;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sp>
      <p:sp>
        <p:nvSpPr>
          <p:cNvPr id="406" name="Google Shape;406;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sp>
      <p:sp>
        <p:nvSpPr>
          <p:cNvPr id="407" name="Google Shape;407;p18"/>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9">
              <a:alphaModFix/>
            </a:blip>
            <a:stretch>
              <a:fillRect l="-2006" t="-4247" r="-2012" b="-654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413" name="Google Shape;413;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sp>
      <p:sp>
        <p:nvSpPr>
          <p:cNvPr id="414" name="Google Shape;414;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2</a:t>
            </a:r>
            <a:endParaRPr/>
          </a:p>
        </p:txBody>
      </p:sp>
      <p:sp>
        <p:nvSpPr>
          <p:cNvPr id="415" name="Google Shape;415;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Αρχές της μικρομάθησης</a:t>
            </a:r>
            <a:endParaRPr/>
          </a:p>
        </p:txBody>
      </p:sp>
      <p:sp>
        <p:nvSpPr>
          <p:cNvPr id="416" name="Google Shape;416;p19"/>
          <p:cNvSpPr txBox="1"/>
          <p:nvPr/>
        </p:nvSpPr>
        <p:spPr>
          <a:xfrm>
            <a:off x="5827536" y="7684502"/>
            <a:ext cx="6632928" cy="38927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Ενίσχυση της μάθησης για ενήλικες εκπαιδευόμενους με χαμηλή ειδίκευση</a:t>
            </a:r>
            <a:endParaRPr/>
          </a:p>
        </p:txBody>
      </p:sp>
      <p:sp>
        <p:nvSpPr>
          <p:cNvPr id="417" name="Google Shape;417;p19"/>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a:alphaModFix/>
            </a:blip>
            <a:stretch>
              <a:fillRect l="-51652" r="-51686"/>
            </a:stretch>
          </a:blipFill>
          <a:ln>
            <a:noFill/>
          </a:ln>
        </p:spPr>
      </p:sp>
      <p:sp>
        <p:nvSpPr>
          <p:cNvPr id="100" name="Google Shape;100;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ΜΟΝΑΔΑ 1</a:t>
            </a:r>
            <a:endParaRPr/>
          </a:p>
        </p:txBody>
      </p:sp>
      <p:sp>
        <p:nvSpPr>
          <p:cNvPr id="101" name="Google Shape;101;p2"/>
          <p:cNvSpPr txBox="1"/>
          <p:nvPr/>
        </p:nvSpPr>
        <p:spPr>
          <a:xfrm>
            <a:off x="9216520" y="3282298"/>
            <a:ext cx="9197122" cy="1661993"/>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3000" b="0" i="0" u="none" strike="noStrike" cap="none" dirty="0" err="1">
                <a:solidFill>
                  <a:srgbClr val="000000"/>
                </a:solidFill>
                <a:latin typeface="Roboto"/>
                <a:ea typeface="Roboto"/>
                <a:cs typeface="Roboto"/>
                <a:sym typeface="Roboto"/>
              </a:rPr>
              <a:t>Αυτή</a:t>
            </a:r>
            <a:r>
              <a:rPr lang="en-US" sz="3000" b="0" i="0" u="none" strike="noStrike" cap="none" dirty="0">
                <a:solidFill>
                  <a:srgbClr val="000000"/>
                </a:solidFill>
                <a:latin typeface="Roboto"/>
                <a:ea typeface="Roboto"/>
                <a:cs typeface="Roboto"/>
                <a:sym typeface="Roboto"/>
              </a:rPr>
              <a:t> η </a:t>
            </a:r>
            <a:r>
              <a:rPr lang="en-US" sz="3000" b="0" i="0" u="none" strike="noStrike" cap="none" dirty="0" err="1">
                <a:solidFill>
                  <a:srgbClr val="000000"/>
                </a:solidFill>
                <a:latin typeface="Roboto"/>
                <a:ea typeface="Roboto"/>
                <a:cs typeface="Roboto"/>
                <a:sym typeface="Roboto"/>
              </a:rPr>
              <a:t>ενότητ</a:t>
            </a:r>
            <a:r>
              <a:rPr lang="en-US" sz="3000" b="0" i="0" u="none" strike="noStrike" cap="none" dirty="0">
                <a:solidFill>
                  <a:srgbClr val="000000"/>
                </a:solidFill>
                <a:latin typeface="Roboto"/>
                <a:ea typeface="Roboto"/>
                <a:cs typeface="Roboto"/>
                <a:sym typeface="Roboto"/>
              </a:rPr>
              <a:t>α περιλαμβάνει 14 ώρες </a:t>
            </a:r>
          </a:p>
          <a:p>
            <a:pPr marL="0" marR="0" lvl="0" indent="0" algn="ctr" rtl="0">
              <a:lnSpc>
                <a:spcPct val="180000"/>
              </a:lnSpc>
              <a:spcBef>
                <a:spcPts val="0"/>
              </a:spcBef>
              <a:spcAft>
                <a:spcPts val="0"/>
              </a:spcAft>
              <a:buNone/>
            </a:pPr>
            <a:r>
              <a:rPr lang="en-US" sz="3000" b="0" i="0" u="none" strike="noStrike" cap="none" dirty="0">
                <a:solidFill>
                  <a:srgbClr val="000000"/>
                </a:solidFill>
                <a:latin typeface="Roboto"/>
                <a:ea typeface="Roboto"/>
                <a:cs typeface="Roboto"/>
                <a:sym typeface="Roboto"/>
              </a:rPr>
              <a:t>μα</a:t>
            </a:r>
            <a:r>
              <a:rPr lang="en-US" sz="3000" b="0" i="0" u="none" strike="noStrike" cap="none" dirty="0" err="1">
                <a:solidFill>
                  <a:srgbClr val="000000"/>
                </a:solidFill>
                <a:latin typeface="Roboto"/>
                <a:ea typeface="Roboto"/>
                <a:cs typeface="Roboto"/>
                <a:sym typeface="Roboto"/>
              </a:rPr>
              <a:t>θησι</a:t>
            </a:r>
            <a:r>
              <a:rPr lang="en-US" sz="3000" b="0" i="0" u="none" strike="noStrike" cap="none" dirty="0">
                <a:solidFill>
                  <a:srgbClr val="000000"/>
                </a:solidFill>
                <a:latin typeface="Roboto"/>
                <a:ea typeface="Roboto"/>
                <a:cs typeface="Roboto"/>
                <a:sym typeface="Roboto"/>
              </a:rPr>
              <a:t>ακού περιεχομένου</a:t>
            </a:r>
            <a:endParaRPr dirty="0"/>
          </a:p>
        </p:txBody>
      </p:sp>
      <p:sp>
        <p:nvSpPr>
          <p:cNvPr id="102" name="Google Shape;102;p2"/>
          <p:cNvSpPr txBox="1"/>
          <p:nvPr/>
        </p:nvSpPr>
        <p:spPr>
          <a:xfrm>
            <a:off x="9932310" y="4955358"/>
            <a:ext cx="2969007"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dirty="0">
                <a:solidFill>
                  <a:srgbClr val="000000"/>
                </a:solidFill>
                <a:latin typeface="Philosopher"/>
                <a:ea typeface="Philosopher"/>
                <a:cs typeface="Philosopher"/>
                <a:sym typeface="Philosopher"/>
              </a:rPr>
              <a:t>6 </a:t>
            </a:r>
            <a:r>
              <a:rPr lang="en-US" sz="3600" b="1" i="0" u="none" strike="noStrike" cap="none" dirty="0" err="1">
                <a:solidFill>
                  <a:srgbClr val="000000"/>
                </a:solidFill>
                <a:latin typeface="Philosopher"/>
                <a:ea typeface="Philosopher"/>
                <a:cs typeface="Philosopher"/>
                <a:sym typeface="Philosopher"/>
              </a:rPr>
              <a:t>ώρες</a:t>
            </a:r>
            <a:r>
              <a:rPr lang="en-US" sz="3600" b="1" i="0" u="none" strike="noStrike" cap="none" dirty="0">
                <a:solidFill>
                  <a:srgbClr val="000000"/>
                </a:solidFill>
                <a:latin typeface="Philosopher"/>
                <a:ea typeface="Philosopher"/>
                <a:cs typeface="Philosopher"/>
                <a:sym typeface="Philosopher"/>
              </a:rPr>
              <a:t> </a:t>
            </a:r>
            <a:r>
              <a:rPr lang="el-GR" sz="3600" b="1" dirty="0">
                <a:latin typeface="Philosopher"/>
                <a:ea typeface="Philosopher"/>
                <a:cs typeface="Philosopher"/>
                <a:sym typeface="Philosopher"/>
              </a:rPr>
              <a:t>δια ζώσης</a:t>
            </a:r>
          </a:p>
          <a:p>
            <a:pPr marL="0" marR="0" lvl="0" indent="0" algn="ctr" rtl="0">
              <a:lnSpc>
                <a:spcPct val="120000"/>
              </a:lnSpc>
              <a:spcBef>
                <a:spcPts val="0"/>
              </a:spcBef>
              <a:spcAft>
                <a:spcPts val="0"/>
              </a:spcAft>
              <a:buNone/>
            </a:pPr>
            <a:r>
              <a:rPr lang="en-US" sz="3600" b="1" i="0" u="none" strike="noStrike" cap="none" dirty="0" err="1">
                <a:solidFill>
                  <a:srgbClr val="000000"/>
                </a:solidFill>
                <a:latin typeface="Philosopher"/>
                <a:ea typeface="Philosopher"/>
                <a:cs typeface="Philosopher"/>
                <a:sym typeface="Philosopher"/>
              </a:rPr>
              <a:t>μάθησης</a:t>
            </a:r>
            <a:r>
              <a:rPr lang="en-US" sz="3600" b="1" i="0" u="none" strike="noStrike" cap="none" dirty="0">
                <a:solidFill>
                  <a:srgbClr val="000000"/>
                </a:solidFill>
                <a:latin typeface="Philosopher"/>
                <a:ea typeface="Philosopher"/>
                <a:cs typeface="Philosopher"/>
                <a:sym typeface="Philosopher"/>
              </a:rPr>
              <a:t> </a:t>
            </a:r>
            <a:endParaRPr dirty="0"/>
          </a:p>
        </p:txBody>
      </p:sp>
      <p:sp>
        <p:nvSpPr>
          <p:cNvPr id="103" name="Google Shape;103;p2"/>
          <p:cNvSpPr txBox="1"/>
          <p:nvPr/>
        </p:nvSpPr>
        <p:spPr>
          <a:xfrm>
            <a:off x="13793962" y="4955358"/>
            <a:ext cx="4195570" cy="177279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i="0" u="none" strike="noStrike" cap="none" dirty="0">
                <a:solidFill>
                  <a:srgbClr val="000000"/>
                </a:solidFill>
                <a:latin typeface="Philosopher"/>
                <a:ea typeface="Philosopher"/>
                <a:cs typeface="Philosopher"/>
                <a:sym typeface="Philosopher"/>
              </a:rPr>
              <a:t>8 </a:t>
            </a:r>
            <a:r>
              <a:rPr lang="en-US" sz="3200" b="1" i="0" u="none" strike="noStrike" cap="none" dirty="0" err="1">
                <a:solidFill>
                  <a:srgbClr val="000000"/>
                </a:solidFill>
                <a:latin typeface="Philosopher"/>
                <a:ea typeface="Philosopher"/>
                <a:cs typeface="Philosopher"/>
                <a:sym typeface="Philosopher"/>
              </a:rPr>
              <a:t>ώρες</a:t>
            </a:r>
            <a:r>
              <a:rPr lang="en-US" sz="3200" b="1" i="0" u="none" strike="noStrike" cap="none" dirty="0">
                <a:solidFill>
                  <a:srgbClr val="000000"/>
                </a:solidFill>
                <a:latin typeface="Philosopher"/>
                <a:ea typeface="Philosopher"/>
                <a:cs typeface="Philosopher"/>
                <a:sym typeface="Philosopher"/>
              </a:rPr>
              <a:t> α</a:t>
            </a:r>
            <a:r>
              <a:rPr lang="en-US" sz="3200" b="1" i="0" u="none" strike="noStrike" cap="none" dirty="0" err="1">
                <a:solidFill>
                  <a:srgbClr val="000000"/>
                </a:solidFill>
                <a:latin typeface="Philosopher"/>
                <a:ea typeface="Philosopher"/>
                <a:cs typeface="Philosopher"/>
                <a:sym typeface="Philosopher"/>
              </a:rPr>
              <a:t>υτοκ</a:t>
            </a:r>
            <a:r>
              <a:rPr lang="en-US" sz="3200" b="1" i="0" u="none" strike="noStrike" cap="none" dirty="0">
                <a:solidFill>
                  <a:srgbClr val="000000"/>
                </a:solidFill>
                <a:latin typeface="Philosopher"/>
                <a:ea typeface="Philosopher"/>
                <a:cs typeface="Philosopher"/>
                <a:sym typeface="Philosopher"/>
              </a:rPr>
              <a:t>ατευθυνόμενης μάθησης</a:t>
            </a:r>
            <a:endParaRPr sz="1200" dirty="0"/>
          </a:p>
        </p:txBody>
      </p:sp>
      <p:sp>
        <p:nvSpPr>
          <p:cNvPr id="104" name="Google Shape;104;p2"/>
          <p:cNvSpPr txBox="1"/>
          <p:nvPr/>
        </p:nvSpPr>
        <p:spPr>
          <a:xfrm>
            <a:off x="9586659" y="6814812"/>
            <a:ext cx="4122183" cy="2276884"/>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pPr>
            <a:r>
              <a:rPr lang="en-US" sz="2400" b="0" i="0" u="none" strike="noStrike" cap="none" dirty="0" err="1">
                <a:solidFill>
                  <a:srgbClr val="000000"/>
                </a:solidFill>
                <a:latin typeface="Roboto"/>
                <a:ea typeface="Roboto"/>
                <a:cs typeface="Roboto"/>
                <a:sym typeface="Roboto"/>
              </a:rPr>
              <a:t>Αυτή</a:t>
            </a:r>
            <a:r>
              <a:rPr lang="en-US" sz="2400" b="0" i="0" u="none" strike="noStrike" cap="none" dirty="0">
                <a:solidFill>
                  <a:srgbClr val="000000"/>
                </a:solidFill>
                <a:latin typeface="Roboto"/>
                <a:ea typeface="Roboto"/>
                <a:cs typeface="Roboto"/>
                <a:sym typeface="Roboto"/>
              </a:rPr>
              <a:t> η πα</a:t>
            </a:r>
            <a:r>
              <a:rPr lang="en-US" sz="2400" b="0" i="0" u="none" strike="noStrike" cap="none" dirty="0" err="1">
                <a:solidFill>
                  <a:srgbClr val="000000"/>
                </a:solidFill>
                <a:latin typeface="Roboto"/>
                <a:ea typeface="Roboto"/>
                <a:cs typeface="Roboto"/>
                <a:sym typeface="Roboto"/>
              </a:rPr>
              <a:t>ρουσί</a:t>
            </a:r>
            <a:r>
              <a:rPr lang="en-US" sz="2400" b="0" i="0" u="none" strike="noStrike" cap="none" dirty="0">
                <a:solidFill>
                  <a:srgbClr val="000000"/>
                </a:solidFill>
                <a:latin typeface="Roboto"/>
                <a:ea typeface="Roboto"/>
                <a:cs typeface="Roboto"/>
                <a:sym typeface="Roboto"/>
              </a:rPr>
              <a:t>αση καλύπτει τις 6 ώρες μάθησης F2F.</a:t>
            </a:r>
            <a:endParaRPr dirty="0"/>
          </a:p>
          <a:p>
            <a:pPr marL="0" marR="0" lvl="0" indent="0" algn="l" rtl="0">
              <a:lnSpc>
                <a:spcPct val="180000"/>
              </a:lnSpc>
              <a:spcBef>
                <a:spcPts val="0"/>
              </a:spcBef>
              <a:spcAft>
                <a:spcPts val="0"/>
              </a:spcAft>
              <a:buNone/>
            </a:pPr>
            <a:r>
              <a:rPr lang="en-US" sz="2400" b="0" i="0" u="none" strike="noStrike" cap="none" dirty="0" err="1">
                <a:solidFill>
                  <a:srgbClr val="000000"/>
                </a:solidFill>
                <a:latin typeface="Roboto"/>
                <a:ea typeface="Roboto"/>
                <a:cs typeface="Roboto"/>
                <a:sym typeface="Roboto"/>
              </a:rPr>
              <a:t>Συνοδεύετ</a:t>
            </a:r>
            <a:r>
              <a:rPr lang="en-US" sz="2400" b="0" i="0" u="none" strike="noStrike" cap="none" dirty="0">
                <a:solidFill>
                  <a:srgbClr val="000000"/>
                </a:solidFill>
                <a:latin typeface="Roboto"/>
                <a:ea typeface="Roboto"/>
                <a:cs typeface="Roboto"/>
                <a:sym typeface="Roboto"/>
              </a:rPr>
              <a:t>αι από ένα Σχέδιο Μαθήματος για τον συντονιστή.</a:t>
            </a:r>
            <a:endParaRPr dirty="0"/>
          </a:p>
        </p:txBody>
      </p:sp>
      <p:sp>
        <p:nvSpPr>
          <p:cNvPr id="105" name="Google Shape;105;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Προχωρήστε στην παρουσίαση με πόρους αυτοκατευθυνόμενης μάθησης με τον δικό σας ρυθμό!</a:t>
            </a:r>
            <a:endParaRPr/>
          </a:p>
        </p:txBody>
      </p:sp>
      <p:sp>
        <p:nvSpPr>
          <p:cNvPr id="106" name="Google Shape;106;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sp>
      <p:sp>
        <p:nvSpPr>
          <p:cNvPr id="107" name="Google Shape;107;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sp>
      <p:sp>
        <p:nvSpPr>
          <p:cNvPr id="108" name="Google Shape;108;p2"/>
          <p:cNvSpPr/>
          <p:nvPr/>
        </p:nvSpPr>
        <p:spPr>
          <a:xfrm>
            <a:off x="233168" y="9601200"/>
            <a:ext cx="2372872" cy="467832"/>
          </a:xfrm>
          <a:custGeom>
            <a:avLst/>
            <a:gdLst/>
            <a:ahLst/>
            <a:cxnLst/>
            <a:rect l="l" t="t" r="r" b="b"/>
            <a:pathLst>
              <a:path w="2372872" h="467832" extrusionOk="0">
                <a:moveTo>
                  <a:pt x="0" y="0"/>
                </a:moveTo>
                <a:lnTo>
                  <a:pt x="2372872" y="0"/>
                </a:lnTo>
                <a:lnTo>
                  <a:pt x="2372872" y="467832"/>
                </a:lnTo>
                <a:lnTo>
                  <a:pt x="0" y="467832"/>
                </a:lnTo>
                <a:lnTo>
                  <a:pt x="0" y="0"/>
                </a:lnTo>
                <a:close/>
              </a:path>
            </a:pathLst>
          </a:custGeom>
          <a:blipFill rotWithShape="1">
            <a:blip r:embed="rId6">
              <a:alphaModFix/>
            </a:blip>
            <a:stretch>
              <a:fillRect l="-2054" t="-4247" r="-4470" b="-654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423" name="Google Shape;423;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424" name="Google Shape;424;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2</a:t>
            </a:r>
            <a:endParaRPr/>
          </a:p>
        </p:txBody>
      </p:sp>
      <p:sp>
        <p:nvSpPr>
          <p:cNvPr id="425" name="Google Shape;425;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6" name="Google Shape;426;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7" name="Google Shape;427;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8" name="Google Shape;428;p20"/>
          <p:cNvSpPr txBox="1"/>
          <p:nvPr/>
        </p:nvSpPr>
        <p:spPr>
          <a:xfrm>
            <a:off x="13914726" y="7374040"/>
            <a:ext cx="4281834" cy="98943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Αρχές σχεδιασμού μικρομάθησης</a:t>
            </a:r>
            <a:endParaRPr/>
          </a:p>
        </p:txBody>
      </p:sp>
      <p:sp>
        <p:nvSpPr>
          <p:cNvPr id="429" name="Google Shape;429;p20"/>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Εξηγήστε τις βασικές αρχές της μικρομάθησης</a:t>
            </a:r>
            <a:endParaRPr/>
          </a:p>
        </p:txBody>
      </p:sp>
      <p:sp>
        <p:nvSpPr>
          <p:cNvPr id="430" name="Google Shape;430;p20"/>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 με ενήλικες εκπαιδευόμενους χαμηλής ειδίκευσης</a:t>
            </a:r>
            <a:endParaRPr/>
          </a:p>
        </p:txBody>
      </p:sp>
      <p:sp>
        <p:nvSpPr>
          <p:cNvPr id="431" name="Google Shape;431;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Δείξτε πώς η εστίαση στους μαθησιακούς στόχους ενισχύει τα αποτελέσματα</a:t>
            </a:r>
            <a:endParaRPr/>
          </a:p>
        </p:txBody>
      </p:sp>
      <p:sp>
        <p:nvSpPr>
          <p:cNvPr id="432" name="Google Shape;432;p20"/>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rot="5400000">
            <a:off x="7063740" y="-3924300"/>
            <a:ext cx="416052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sp>
      <p:sp>
        <p:nvSpPr>
          <p:cNvPr id="442" name="Google Shape;442;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43" name="Google Shape;443;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100" b="1" i="0" u="none" strike="noStrike" cap="none">
                <a:solidFill>
                  <a:srgbClr val="D9D9D9"/>
                </a:solidFill>
                <a:latin typeface="Arimo"/>
                <a:ea typeface="Arimo"/>
                <a:cs typeface="Arimo"/>
                <a:sym typeface="Arimo"/>
              </a:rPr>
              <a:t>Ανακεφαλαίωση και προθέρμανση (10 λεπτά)</a:t>
            </a:r>
            <a:endParaRPr/>
          </a:p>
        </p:txBody>
      </p:sp>
      <p:sp>
        <p:nvSpPr>
          <p:cNvPr id="444" name="Google Shape;444;p21"/>
          <p:cNvSpPr txBox="1"/>
          <p:nvPr/>
        </p:nvSpPr>
        <p:spPr>
          <a:xfrm>
            <a:off x="426720" y="4026928"/>
            <a:ext cx="5715000"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Ποια ήταν η κύρια εστίαση της Συνεδρίας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 Προηγμένες τεχνικές μάθησης</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β) Μικρομάθηση για πολυάσχολους ενήλικες</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γ) Παραδοσιακές μέθοδοι εκπαίδευσης</a:t>
            </a:r>
            <a:endParaRPr/>
          </a:p>
        </p:txBody>
      </p:sp>
      <p:sp>
        <p:nvSpPr>
          <p:cNvPr id="445" name="Google Shape;445;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000"/>
                </a:solidFill>
                <a:latin typeface="Philosopher"/>
                <a:ea typeface="Philosopher"/>
                <a:cs typeface="Philosopher"/>
                <a:sym typeface="Philosopher"/>
              </a:rPr>
              <a:t>Κουίζ: Ανακεφαλαίωση της Μικρο-Μάθησης</a:t>
            </a:r>
            <a:endParaRPr/>
          </a:p>
        </p:txBody>
      </p:sp>
      <p:sp>
        <p:nvSpPr>
          <p:cNvPr id="446" name="Google Shape;446;p21"/>
          <p:cNvSpPr txBox="1"/>
          <p:nvPr/>
        </p:nvSpPr>
        <p:spPr>
          <a:xfrm>
            <a:off x="6453498" y="4026448"/>
            <a:ext cx="6143002"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Περιγράψτε με μια φράση τη μικρομάθηση</a:t>
            </a:r>
            <a:r>
              <a:rPr lang="en-US" sz="2400" b="0" i="0" u="none" strike="noStrike" cap="none">
                <a:solidFill>
                  <a:srgbClr val="000000"/>
                </a:solidFill>
                <a:latin typeface="Philosopher"/>
                <a:ea typeface="Philosopher"/>
                <a:cs typeface="Philosopher"/>
                <a:sym typeface="Philosopher"/>
              </a:rPr>
              <a:t>.</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 Μακροχρόνια και σε βάθος μάθηση</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β) Ευέλικτη μάθηση σε μέγεθος μπουκιάς</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γ) Καθημερινές συνεδρίες στην αίθουσα διδασκαλίας</a:t>
            </a:r>
            <a:endParaRPr/>
          </a:p>
        </p:txBody>
      </p:sp>
      <p:sp>
        <p:nvSpPr>
          <p:cNvPr id="447" name="Google Shape;447;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Τι εξερευνήσατε στη συνεδρία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 Φανταστικά σενάρια</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β) Σενάρια πραγματικού κόσμου</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γ) Ιστορικά γεγονότα</a:t>
            </a:r>
            <a:endParaRPr/>
          </a:p>
        </p:txBody>
      </p:sp>
      <p:sp>
        <p:nvSpPr>
          <p:cNvPr id="448" name="Google Shape;448;p21"/>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sp>
      <p:grpSp>
        <p:nvGrpSpPr>
          <p:cNvPr id="458" name="Google Shape;458;p22"/>
          <p:cNvGrpSpPr/>
          <p:nvPr/>
        </p:nvGrpSpPr>
        <p:grpSpPr>
          <a:xfrm>
            <a:off x="5902074" y="4909846"/>
            <a:ext cx="4930708" cy="1178603"/>
            <a:chOff x="-1524" y="-1524"/>
            <a:chExt cx="6574278" cy="1571471"/>
          </a:xfrm>
        </p:grpSpPr>
        <p:sp>
          <p:nvSpPr>
            <p:cNvPr id="459" name="Google Shape;459;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sp>
        <p:sp>
          <p:nvSpPr>
            <p:cNvPr id="460" name="Google Shape;460;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22"/>
          <p:cNvGrpSpPr/>
          <p:nvPr/>
        </p:nvGrpSpPr>
        <p:grpSpPr>
          <a:xfrm>
            <a:off x="13129147" y="6683340"/>
            <a:ext cx="4409038" cy="2901383"/>
            <a:chOff x="-1524" y="-1524"/>
            <a:chExt cx="5808345" cy="2604643"/>
          </a:xfrm>
        </p:grpSpPr>
        <p:sp>
          <p:nvSpPr>
            <p:cNvPr id="462" name="Google Shape;462;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sp>
        <p:sp>
          <p:nvSpPr>
            <p:cNvPr id="463" name="Google Shape;463;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2"/>
          <p:cNvSpPr/>
          <p:nvPr/>
        </p:nvSpPr>
        <p:spPr>
          <a:xfrm>
            <a:off x="13239554" y="6751481"/>
            <a:ext cx="4241006" cy="2663133"/>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sp>
      <p:sp>
        <p:nvSpPr>
          <p:cNvPr id="465" name="Google Shape;465;p22"/>
          <p:cNvSpPr/>
          <p:nvPr/>
        </p:nvSpPr>
        <p:spPr>
          <a:xfrm>
            <a:off x="5971270" y="4986006"/>
            <a:ext cx="4742223" cy="2814597"/>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sp>
      <p:sp>
        <p:nvSpPr>
          <p:cNvPr id="466" name="Google Shape;466;p22"/>
          <p:cNvSpPr/>
          <p:nvPr/>
        </p:nvSpPr>
        <p:spPr>
          <a:xfrm>
            <a:off x="572224" y="3192930"/>
            <a:ext cx="4402553" cy="2293470"/>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sp>
      <p:sp>
        <p:nvSpPr>
          <p:cNvPr id="467" name="Google Shape;467;p22"/>
          <p:cNvSpPr txBox="1"/>
          <p:nvPr/>
        </p:nvSpPr>
        <p:spPr>
          <a:xfrm>
            <a:off x="146448" y="310331"/>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Μικρομάθηση</a:t>
            </a:r>
            <a:endParaRPr/>
          </a:p>
        </p:txBody>
      </p:sp>
      <p:sp>
        <p:nvSpPr>
          <p:cNvPr id="468" name="Google Shape;468;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Ορισμός</a:t>
            </a:r>
            <a:endParaRPr/>
          </a:p>
        </p:txBody>
      </p:sp>
      <p:sp>
        <p:nvSpPr>
          <p:cNvPr id="469" name="Google Shape;469;p22"/>
          <p:cNvSpPr txBox="1"/>
          <p:nvPr/>
        </p:nvSpPr>
        <p:spPr>
          <a:xfrm>
            <a:off x="7159916" y="3310442"/>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Σημασία</a:t>
            </a:r>
            <a:endParaRPr/>
          </a:p>
        </p:txBody>
      </p:sp>
      <p:sp>
        <p:nvSpPr>
          <p:cNvPr id="470" name="Google Shape;470;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471" name="Google Shape;471;p22"/>
          <p:cNvSpPr txBox="1"/>
          <p:nvPr/>
        </p:nvSpPr>
        <p:spPr>
          <a:xfrm>
            <a:off x="735838" y="3495120"/>
            <a:ext cx="4099560"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Μαθησιακή προσέγγιση που χαρακτηρίζεται από την παροχή περιεχομένου σε </a:t>
            </a:r>
            <a:r>
              <a:rPr lang="en-US" sz="2100" b="1" i="0" u="none" strike="noStrike" cap="none">
                <a:solidFill>
                  <a:srgbClr val="000000"/>
                </a:solidFill>
                <a:latin typeface="Philosopher"/>
                <a:ea typeface="Philosopher"/>
                <a:cs typeface="Philosopher"/>
                <a:sym typeface="Philosopher"/>
              </a:rPr>
              <a:t>μικρές, εύκολα αφομοιώσιμες μονάδες </a:t>
            </a:r>
            <a:r>
              <a:rPr lang="en-US" sz="2100" b="0" i="0" u="none" strike="noStrike" cap="none">
                <a:solidFill>
                  <a:srgbClr val="FFFFFF"/>
                </a:solidFill>
                <a:latin typeface="Philosopher"/>
                <a:ea typeface="Philosopher"/>
                <a:cs typeface="Philosopher"/>
                <a:sym typeface="Philosopher"/>
              </a:rPr>
              <a:t>ή κομμάτια. </a:t>
            </a:r>
            <a:endParaRPr/>
          </a:p>
        </p:txBody>
      </p:sp>
      <p:sp>
        <p:nvSpPr>
          <p:cNvPr id="472" name="Google Shape;472;p22"/>
          <p:cNvSpPr txBox="1"/>
          <p:nvPr/>
        </p:nvSpPr>
        <p:spPr>
          <a:xfrm>
            <a:off x="13321211" y="6751481"/>
            <a:ext cx="4149566" cy="2731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err="1">
                <a:solidFill>
                  <a:srgbClr val="FFFFFF"/>
                </a:solidFill>
                <a:latin typeface="Philosopher"/>
                <a:ea typeface="Philosopher"/>
                <a:cs typeface="Philosopher"/>
                <a:sym typeface="Philosopher"/>
              </a:rPr>
              <a:t>Αν</a:t>
            </a:r>
            <a:r>
              <a:rPr lang="en-US" sz="2100" b="0" i="0" u="none" strike="noStrike" cap="none" dirty="0">
                <a:solidFill>
                  <a:srgbClr val="FFFFFF"/>
                </a:solidFill>
                <a:latin typeface="Philosopher"/>
                <a:ea typeface="Philosopher"/>
                <a:cs typeface="Philosopher"/>
                <a:sym typeface="Philosopher"/>
              </a:rPr>
              <a:t>αγνωρίζει ότι οι μαθητές αυτοί αντιμετωπίζουν συχνά </a:t>
            </a:r>
            <a:r>
              <a:rPr lang="en-US" sz="2100" b="1" i="0" u="none" strike="noStrike" cap="none" dirty="0">
                <a:solidFill>
                  <a:srgbClr val="000000"/>
                </a:solidFill>
                <a:latin typeface="Philosopher"/>
                <a:ea typeface="Philosopher"/>
                <a:cs typeface="Philosopher"/>
                <a:sym typeface="Philosopher"/>
              </a:rPr>
              <a:t>χρονικούς περιορισμούς </a:t>
            </a:r>
            <a:r>
              <a:rPr lang="en-US" sz="2100" b="0" i="0" u="none" strike="noStrike" cap="none" dirty="0">
                <a:solidFill>
                  <a:srgbClr val="FFFFFF"/>
                </a:solidFill>
                <a:latin typeface="Philosopher"/>
                <a:ea typeface="Philosopher"/>
                <a:cs typeface="Philosopher"/>
                <a:sym typeface="Philosopher"/>
              </a:rPr>
              <a:t>και απαιτούν μια μαθησιακή προσέγγιση που να σέβεται το πολυάσχολο πρόγραμμά τους και την περιορισμένη διάρκεια της προσοχής τους.</a:t>
            </a:r>
            <a:endParaRPr dirty="0"/>
          </a:p>
        </p:txBody>
      </p:sp>
      <p:sp>
        <p:nvSpPr>
          <p:cNvPr id="473" name="Google Shape;473;p22"/>
          <p:cNvSpPr txBox="1"/>
          <p:nvPr/>
        </p:nvSpPr>
        <p:spPr>
          <a:xfrm>
            <a:off x="6674442" y="4966957"/>
            <a:ext cx="3678788"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err="1">
                <a:solidFill>
                  <a:srgbClr val="FFFFFF"/>
                </a:solidFill>
                <a:latin typeface="Philosopher"/>
                <a:ea typeface="Philosopher"/>
                <a:cs typeface="Philosopher"/>
                <a:sym typeface="Philosopher"/>
              </a:rPr>
              <a:t>έγκειτ</a:t>
            </a:r>
            <a:r>
              <a:rPr lang="en-US" sz="2100" b="0" i="0" u="none" strike="noStrike" cap="none" dirty="0">
                <a:solidFill>
                  <a:srgbClr val="FFFFFF"/>
                </a:solidFill>
                <a:latin typeface="Philosopher"/>
                <a:ea typeface="Philosopher"/>
                <a:cs typeface="Philosopher"/>
                <a:sym typeface="Philosopher"/>
              </a:rPr>
              <a:t>αι στην αποτελεσματικότητά του όσον αφορά την </a:t>
            </a:r>
            <a:r>
              <a:rPr lang="en-US" sz="2100" b="1" i="0" u="none" strike="noStrike" cap="none" dirty="0">
                <a:solidFill>
                  <a:srgbClr val="FFFFFF"/>
                </a:solidFill>
                <a:latin typeface="Philosopher"/>
                <a:ea typeface="Philosopher"/>
                <a:cs typeface="Philosopher"/>
                <a:sym typeface="Philosopher"/>
              </a:rPr>
              <a:t>αντιμετώπιση των </a:t>
            </a:r>
            <a:r>
              <a:rPr lang="en-US" sz="2100" b="1" i="0" u="none" strike="noStrike" cap="none" dirty="0">
                <a:solidFill>
                  <a:srgbClr val="000000"/>
                </a:solidFill>
                <a:latin typeface="Philosopher"/>
                <a:ea typeface="Philosopher"/>
                <a:cs typeface="Philosopher"/>
                <a:sym typeface="Philosopher"/>
              </a:rPr>
              <a:t>ειδικών αναγκών </a:t>
            </a:r>
            <a:r>
              <a:rPr lang="en-US" sz="2100" b="0" i="0" u="none" strike="noStrike" cap="none" dirty="0">
                <a:solidFill>
                  <a:srgbClr val="FFFFFF"/>
                </a:solidFill>
                <a:latin typeface="Philosopher"/>
                <a:ea typeface="Philosopher"/>
                <a:cs typeface="Philosopher"/>
                <a:sym typeface="Philosopher"/>
              </a:rPr>
              <a:t>των </a:t>
            </a:r>
            <a:r>
              <a:rPr lang="en-US" sz="2100" b="1" i="0" u="none" strike="noStrike" cap="none" dirty="0">
                <a:solidFill>
                  <a:srgbClr val="FFFFFF"/>
                </a:solidFill>
                <a:latin typeface="Philosopher"/>
                <a:ea typeface="Philosopher"/>
                <a:cs typeface="Philosopher"/>
                <a:sym typeface="Philosopher"/>
              </a:rPr>
              <a:t>ενηλίκων εκπαιδευομένων με χαμηλά προσόντα</a:t>
            </a:r>
            <a:endParaRPr dirty="0"/>
          </a:p>
        </p:txBody>
      </p:sp>
      <p:sp>
        <p:nvSpPr>
          <p:cNvPr id="474" name="Google Shape;474;p22"/>
          <p:cNvSpPr txBox="1"/>
          <p:nvPr/>
        </p:nvSpPr>
        <p:spPr>
          <a:xfrm>
            <a:off x="13555424" y="5115331"/>
            <a:ext cx="3032911"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Προσοχή</a:t>
            </a:r>
            <a:endParaRPr/>
          </a:p>
        </p:txBody>
      </p:sp>
      <p:sp>
        <p:nvSpPr>
          <p:cNvPr id="475" name="Google Shape;475;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476" name="Google Shape;476;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477" name="Google Shape;477;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sp>
      <p:sp>
        <p:nvSpPr>
          <p:cNvPr id="478" name="Google Shape;478;p22"/>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sp>
      <p:sp>
        <p:nvSpPr>
          <p:cNvPr id="488" name="Google Shape;488;p2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489" name="Google Shape;489;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5">
              <a:alphaModFix/>
            </a:blip>
            <a:stretch>
              <a:fillRect/>
            </a:stretch>
          </a:blipFill>
          <a:ln>
            <a:noFill/>
          </a:ln>
        </p:spPr>
      </p:sp>
      <p:sp>
        <p:nvSpPr>
          <p:cNvPr id="490" name="Google Shape;490;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6">
              <a:alphaModFix/>
            </a:blip>
            <a:stretch>
              <a:fillRect b="-32"/>
            </a:stretch>
          </a:blipFill>
          <a:ln>
            <a:noFill/>
          </a:ln>
        </p:spPr>
      </p:sp>
      <p:cxnSp>
        <p:nvCxnSpPr>
          <p:cNvPr id="491" name="Google Shape;491;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492" name="Google Shape;492;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493" name="Google Shape;493;p23"/>
          <p:cNvGrpSpPr/>
          <p:nvPr/>
        </p:nvGrpSpPr>
        <p:grpSpPr>
          <a:xfrm>
            <a:off x="0" y="7968207"/>
            <a:ext cx="14756018" cy="1632279"/>
            <a:chOff x="0" y="-9525"/>
            <a:chExt cx="3988514" cy="429901"/>
          </a:xfrm>
        </p:grpSpPr>
        <p:sp>
          <p:nvSpPr>
            <p:cNvPr id="494" name="Google Shape;494;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 name="Google Shape;496;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7">
              <a:alphaModFix/>
            </a:blip>
            <a:stretch>
              <a:fillRect/>
            </a:stretch>
          </a:blipFill>
          <a:ln>
            <a:noFill/>
          </a:ln>
        </p:spPr>
      </p:sp>
      <p:sp>
        <p:nvSpPr>
          <p:cNvPr id="497" name="Google Shape;497;p23"/>
          <p:cNvSpPr txBox="1"/>
          <p:nvPr/>
        </p:nvSpPr>
        <p:spPr>
          <a:xfrm>
            <a:off x="460599" y="3012616"/>
            <a:ext cx="6917410" cy="9620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199" b="1" i="0" u="none" strike="noStrike" cap="none" dirty="0" err="1">
                <a:solidFill>
                  <a:srgbClr val="000000"/>
                </a:solidFill>
                <a:latin typeface="Philosopher"/>
                <a:ea typeface="Philosopher"/>
                <a:cs typeface="Philosopher"/>
                <a:sym typeface="Philosopher"/>
              </a:rPr>
              <a:t>Περιεχόμενο</a:t>
            </a:r>
            <a:r>
              <a:rPr lang="en-US" sz="6199" b="1" i="0" u="none" strike="noStrike" cap="none" dirty="0">
                <a:solidFill>
                  <a:srgbClr val="000000"/>
                </a:solidFill>
                <a:latin typeface="Philosopher"/>
                <a:ea typeface="Philosopher"/>
                <a:cs typeface="Philosopher"/>
                <a:sym typeface="Philosopher"/>
              </a:rPr>
              <a:t> </a:t>
            </a:r>
            <a:r>
              <a:rPr lang="en-US" sz="6199" b="1" i="0" u="none" strike="noStrike" cap="none" dirty="0" err="1">
                <a:solidFill>
                  <a:srgbClr val="000000"/>
                </a:solidFill>
                <a:latin typeface="Philosopher"/>
                <a:ea typeface="Philosopher"/>
                <a:cs typeface="Philosopher"/>
                <a:sym typeface="Philosopher"/>
              </a:rPr>
              <a:t>σε</a:t>
            </a:r>
            <a:r>
              <a:rPr lang="en-US" sz="6199" b="1" i="0" u="none" strike="noStrike" cap="none" dirty="0">
                <a:solidFill>
                  <a:srgbClr val="000000"/>
                </a:solidFill>
                <a:latin typeface="Philosopher"/>
                <a:ea typeface="Philosopher"/>
                <a:cs typeface="Philosopher"/>
                <a:sym typeface="Philosopher"/>
              </a:rPr>
              <a:t> </a:t>
            </a:r>
            <a:r>
              <a:rPr lang="en-US" sz="6199" b="1" i="0" u="none" strike="noStrike" cap="none" dirty="0" err="1">
                <a:solidFill>
                  <a:srgbClr val="000000"/>
                </a:solidFill>
                <a:latin typeface="Philosopher"/>
                <a:ea typeface="Philosopher"/>
                <a:cs typeface="Philosopher"/>
                <a:sym typeface="Philosopher"/>
              </a:rPr>
              <a:t>μέγεθος</a:t>
            </a:r>
            <a:r>
              <a:rPr lang="en-US" sz="6199" b="1" i="0" u="none" strike="noStrike" cap="none" dirty="0">
                <a:solidFill>
                  <a:srgbClr val="000000"/>
                </a:solidFill>
                <a:latin typeface="Philosopher"/>
                <a:ea typeface="Philosopher"/>
                <a:cs typeface="Philosopher"/>
                <a:sym typeface="Philosopher"/>
              </a:rPr>
              <a:t> μπ</a:t>
            </a:r>
            <a:r>
              <a:rPr lang="en-US" sz="6199" b="1" i="0" u="none" strike="noStrike" cap="none" dirty="0" err="1">
                <a:solidFill>
                  <a:srgbClr val="000000"/>
                </a:solidFill>
                <a:latin typeface="Philosopher"/>
                <a:ea typeface="Philosopher"/>
                <a:cs typeface="Philosopher"/>
                <a:sym typeface="Philosopher"/>
              </a:rPr>
              <a:t>ουκιάς</a:t>
            </a:r>
            <a:r>
              <a:rPr lang="en-US" sz="6199" b="1" i="0" u="none" strike="noStrike" cap="none" dirty="0">
                <a:solidFill>
                  <a:srgbClr val="000000"/>
                </a:solidFill>
                <a:latin typeface="Philosopher"/>
                <a:ea typeface="Philosopher"/>
                <a:cs typeface="Philosopher"/>
                <a:sym typeface="Philosopher"/>
              </a:rPr>
              <a:t> </a:t>
            </a:r>
            <a:endParaRPr dirty="0"/>
          </a:p>
        </p:txBody>
      </p:sp>
      <p:sp>
        <p:nvSpPr>
          <p:cNvPr id="498" name="Google Shape;498;p23"/>
          <p:cNvSpPr txBox="1"/>
          <p:nvPr/>
        </p:nvSpPr>
        <p:spPr>
          <a:xfrm>
            <a:off x="478339" y="8166201"/>
            <a:ext cx="12802349"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Φανταστείτε το σαν να χωρίζετε ένα </a:t>
            </a:r>
            <a:r>
              <a:rPr lang="en-US" sz="2400" b="0" i="0" u="none" strike="noStrike" cap="none">
                <a:solidFill>
                  <a:srgbClr val="944472"/>
                </a:solidFill>
                <a:latin typeface="Philosopher"/>
                <a:ea typeface="Philosopher"/>
                <a:cs typeface="Philosopher"/>
                <a:sym typeface="Philosopher"/>
              </a:rPr>
              <a:t>μεγάλο γεύμα </a:t>
            </a:r>
            <a:r>
              <a:rPr lang="en-US" sz="2400" b="0" i="0" u="none" strike="noStrike" cap="none">
                <a:solidFill>
                  <a:srgbClr val="000000"/>
                </a:solidFill>
                <a:latin typeface="Philosopher"/>
                <a:ea typeface="Philosopher"/>
                <a:cs typeface="Philosopher"/>
                <a:sym typeface="Philosopher"/>
              </a:rPr>
              <a:t>σε </a:t>
            </a:r>
            <a:r>
              <a:rPr lang="en-US" sz="2400" b="1" i="0" u="none" strike="noStrike" cap="none">
                <a:solidFill>
                  <a:srgbClr val="000000"/>
                </a:solidFill>
                <a:latin typeface="Philosopher"/>
                <a:ea typeface="Philosopher"/>
                <a:cs typeface="Philosopher"/>
                <a:sym typeface="Philosopher"/>
              </a:rPr>
              <a:t>μικρές μερίδες</a:t>
            </a:r>
            <a:r>
              <a:rPr lang="en-US" sz="2400" b="0" i="0" u="none" strike="noStrike" cap="none">
                <a:solidFill>
                  <a:srgbClr val="000000"/>
                </a:solidFill>
                <a:latin typeface="Philosopher"/>
                <a:ea typeface="Philosopher"/>
                <a:cs typeface="Philosopher"/>
                <a:sym typeface="Philosopher"/>
              </a:rPr>
              <a:t>. Κάθε μερίδα είναι εύκολο να καταναλωθεί και να χωνευτεί. Με τον ίδιο τρόπο, ο διαχωρισμός του περιεχομένου σε μικρότερες μονάδες βοηθά στην καλύτερη κατανόηση</a:t>
            </a:r>
            <a:endParaRPr/>
          </a:p>
        </p:txBody>
      </p:sp>
      <p:sp>
        <p:nvSpPr>
          <p:cNvPr id="499" name="Google Shape;499;p23"/>
          <p:cNvSpPr txBox="1"/>
          <p:nvPr/>
        </p:nvSpPr>
        <p:spPr>
          <a:xfrm>
            <a:off x="673884" y="5500687"/>
            <a:ext cx="6510189"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ανάλυση της μαθησιακής ύλης σε μικρά, διαχειρίσιμα κομμάτια</a:t>
            </a:r>
            <a:endParaRPr/>
          </a:p>
        </p:txBody>
      </p:sp>
      <p:sp>
        <p:nvSpPr>
          <p:cNvPr id="500" name="Google Shape;500;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24"/>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510" name="Google Shape;510;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511" name="Google Shape;511;p24"/>
          <p:cNvGrpSpPr/>
          <p:nvPr/>
        </p:nvGrpSpPr>
        <p:grpSpPr>
          <a:xfrm>
            <a:off x="565167" y="4282881"/>
            <a:ext cx="3490837" cy="1936944"/>
            <a:chOff x="0" y="-9525"/>
            <a:chExt cx="919397" cy="510142"/>
          </a:xfrm>
        </p:grpSpPr>
        <p:sp>
          <p:nvSpPr>
            <p:cNvPr id="512" name="Google Shape;512;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sp>
        <p:sp>
          <p:nvSpPr>
            <p:cNvPr id="513" name="Google Shape;513;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4" name="Google Shape;514;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5">
              <a:alphaModFix/>
            </a:blip>
            <a:stretch>
              <a:fillRect/>
            </a:stretch>
          </a:blipFill>
          <a:ln>
            <a:noFill/>
          </a:ln>
        </p:spPr>
      </p:sp>
      <p:sp>
        <p:nvSpPr>
          <p:cNvPr id="515" name="Google Shape;515;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6">
              <a:alphaModFix/>
            </a:blip>
            <a:stretch>
              <a:fillRect/>
            </a:stretch>
          </a:blipFill>
          <a:ln>
            <a:noFill/>
          </a:ln>
        </p:spPr>
      </p:sp>
      <p:sp>
        <p:nvSpPr>
          <p:cNvPr id="516" name="Google Shape;516;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7">
              <a:alphaModFix/>
            </a:blip>
            <a:stretch>
              <a:fillRect/>
            </a:stretch>
          </a:blipFill>
          <a:ln>
            <a:noFill/>
          </a:ln>
        </p:spPr>
      </p:sp>
      <p:sp>
        <p:nvSpPr>
          <p:cNvPr id="517" name="Google Shape;517;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8">
              <a:alphaModFix/>
            </a:blip>
            <a:stretch>
              <a:fillRect/>
            </a:stretch>
          </a:blipFill>
          <a:ln>
            <a:noFill/>
          </a:ln>
        </p:spPr>
      </p:sp>
      <p:sp>
        <p:nvSpPr>
          <p:cNvPr id="518" name="Google Shape;518;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9">
              <a:alphaModFix/>
            </a:blip>
            <a:stretch>
              <a:fillRect/>
            </a:stretch>
          </a:blipFill>
          <a:ln>
            <a:noFill/>
          </a:ln>
        </p:spPr>
      </p:sp>
      <p:sp>
        <p:nvSpPr>
          <p:cNvPr id="519" name="Google Shape;519;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8746" b="1" i="0" u="none" strike="noStrike" cap="none">
                <a:solidFill>
                  <a:srgbClr val="000000"/>
                </a:solidFill>
                <a:latin typeface="Philosopher"/>
                <a:ea typeface="Philosopher"/>
                <a:cs typeface="Philosopher"/>
                <a:sym typeface="Philosopher"/>
              </a:rPr>
              <a:t>Εστιασμένοι στόχοι</a:t>
            </a:r>
            <a:endParaRPr/>
          </a:p>
        </p:txBody>
      </p:sp>
      <p:sp>
        <p:nvSpPr>
          <p:cNvPr id="520" name="Google Shape;520;p24"/>
          <p:cNvSpPr txBox="1"/>
          <p:nvPr/>
        </p:nvSpPr>
        <p:spPr>
          <a:xfrm>
            <a:off x="877005" y="4536010"/>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Στη μικρομάθηση, </a:t>
            </a:r>
            <a:r>
              <a:rPr lang="en-US" sz="2400" b="1" i="0" u="none" strike="noStrike" cap="none">
                <a:solidFill>
                  <a:srgbClr val="000000"/>
                </a:solidFill>
                <a:latin typeface="Philosopher"/>
                <a:ea typeface="Philosopher"/>
                <a:cs typeface="Philosopher"/>
                <a:sym typeface="Philosopher"/>
              </a:rPr>
              <a:t>οι στόχοι </a:t>
            </a:r>
            <a:r>
              <a:rPr lang="en-US" sz="2400" b="0" i="0" u="none" strike="noStrike" cap="none">
                <a:solidFill>
                  <a:srgbClr val="000000"/>
                </a:solidFill>
                <a:latin typeface="Philosopher"/>
                <a:ea typeface="Philosopher"/>
                <a:cs typeface="Philosopher"/>
                <a:sym typeface="Philosopher"/>
              </a:rPr>
              <a:t>είναι σαν τα </a:t>
            </a:r>
            <a:r>
              <a:rPr lang="en-US" sz="2400" b="1" i="0" u="none" strike="noStrike" cap="none">
                <a:solidFill>
                  <a:srgbClr val="000000"/>
                </a:solidFill>
                <a:latin typeface="Philosopher"/>
                <a:ea typeface="Philosopher"/>
                <a:cs typeface="Philosopher"/>
                <a:sym typeface="Philosopher"/>
              </a:rPr>
              <a:t>σημεία προορισμού σε έναν χάρτη</a:t>
            </a:r>
            <a:r>
              <a:rPr lang="en-US" sz="2400" b="0" i="0" u="none" strike="noStrike" cap="none">
                <a:solidFill>
                  <a:srgbClr val="000000"/>
                </a:solidFill>
                <a:latin typeface="Philosopher"/>
                <a:ea typeface="Philosopher"/>
                <a:cs typeface="Philosopher"/>
                <a:sym typeface="Philosopher"/>
              </a:rPr>
              <a:t>!</a:t>
            </a:r>
            <a:endParaRPr/>
          </a:p>
        </p:txBody>
      </p:sp>
      <p:sp>
        <p:nvSpPr>
          <p:cNvPr id="521" name="Google Shape;521;p24"/>
          <p:cNvSpPr txBox="1"/>
          <p:nvPr/>
        </p:nvSpPr>
        <p:spPr>
          <a:xfrm>
            <a:off x="1684795" y="7178173"/>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Καθοδηγούν </a:t>
            </a:r>
            <a:r>
              <a:rPr lang="en-US" sz="2400" b="0" i="0" u="none" strike="noStrike" cap="none">
                <a:solidFill>
                  <a:srgbClr val="000000"/>
                </a:solidFill>
                <a:latin typeface="Philosopher"/>
                <a:ea typeface="Philosopher"/>
                <a:cs typeface="Philosopher"/>
                <a:sym typeface="Philosopher"/>
              </a:rPr>
              <a:t>τους εκπαιδευόμενους προς </a:t>
            </a:r>
            <a:r>
              <a:rPr lang="en-US" sz="2400" b="1" i="0" u="none" strike="noStrike" cap="none">
                <a:solidFill>
                  <a:srgbClr val="000000"/>
                </a:solidFill>
                <a:latin typeface="Philosopher"/>
                <a:ea typeface="Philosopher"/>
                <a:cs typeface="Philosopher"/>
                <a:sym typeface="Philosopher"/>
              </a:rPr>
              <a:t>ένα ακριβές μαθησιακό αποτέλεσμα</a:t>
            </a:r>
            <a:endParaRPr/>
          </a:p>
        </p:txBody>
      </p:sp>
      <p:sp>
        <p:nvSpPr>
          <p:cNvPr id="522" name="Google Shape;522;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Στόχος (θα μπορούσε να είναι)</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"Μαθαίνω να δημιουργώ και να διαχειρίζομαι έναν λογαριασμό ηλεκτρονικού ταχυδρομείου." </a:t>
            </a:r>
            <a:endParaRPr/>
          </a:p>
        </p:txBody>
      </p:sp>
      <p:sp>
        <p:nvSpPr>
          <p:cNvPr id="523" name="Google Shape;523;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Παράδειγμα</a:t>
            </a:r>
            <a:endParaRPr/>
          </a:p>
        </p:txBody>
      </p:sp>
      <p:sp>
        <p:nvSpPr>
          <p:cNvPr id="524" name="Google Shape;524;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Στόχος</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Βελτίωση του ψηφιακού αλφαβητισμού</a:t>
            </a:r>
            <a:endParaRPr/>
          </a:p>
        </p:txBody>
      </p:sp>
      <p:sp>
        <p:nvSpPr>
          <p:cNvPr id="525" name="Google Shape;525;p24"/>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5"/>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535" name="Google Shape;535;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4">
              <a:alphaModFix/>
            </a:blip>
            <a:stretch>
              <a:fillRect/>
            </a:stretch>
          </a:blipFill>
          <a:ln>
            <a:noFill/>
          </a:ln>
        </p:spPr>
      </p:sp>
      <p:sp>
        <p:nvSpPr>
          <p:cNvPr id="536" name="Google Shape;536;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sp>
        <p:nvSpPr>
          <p:cNvPr id="537" name="Google Shape;537;p25"/>
          <p:cNvSpPr/>
          <p:nvPr/>
        </p:nvSpPr>
        <p:spPr>
          <a:xfrm>
            <a:off x="310195" y="3804985"/>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6">
              <a:alphaModFix/>
            </a:blip>
            <a:stretch>
              <a:fillRect/>
            </a:stretch>
          </a:blipFill>
          <a:ln>
            <a:noFill/>
          </a:ln>
        </p:spPr>
      </p:sp>
      <p:sp>
        <p:nvSpPr>
          <p:cNvPr id="538" name="Google Shape;538;p25"/>
          <p:cNvSpPr/>
          <p:nvPr/>
        </p:nvSpPr>
        <p:spPr>
          <a:xfrm>
            <a:off x="5200850" y="7692911"/>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7">
              <a:alphaModFix/>
            </a:blip>
            <a:stretch>
              <a:fillRect/>
            </a:stretch>
          </a:blipFill>
          <a:ln>
            <a:noFill/>
          </a:ln>
        </p:spPr>
      </p:sp>
      <p:sp>
        <p:nvSpPr>
          <p:cNvPr id="539" name="Google Shape;539;p25"/>
          <p:cNvSpPr txBox="1"/>
          <p:nvPr/>
        </p:nvSpPr>
        <p:spPr>
          <a:xfrm>
            <a:off x="335181" y="1547728"/>
            <a:ext cx="10361734" cy="12620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235" b="1" i="0" u="none" strike="noStrike" cap="none" dirty="0" err="1">
                <a:solidFill>
                  <a:srgbClr val="000000"/>
                </a:solidFill>
                <a:latin typeface="Philosopher"/>
                <a:ea typeface="Philosopher"/>
                <a:cs typeface="Philosopher"/>
                <a:sym typeface="Philosopher"/>
              </a:rPr>
              <a:t>Μάθηση</a:t>
            </a:r>
            <a:r>
              <a:rPr lang="en-US" sz="8235" b="1" i="0" u="none" strike="noStrike" cap="none" dirty="0">
                <a:solidFill>
                  <a:srgbClr val="000000"/>
                </a:solidFill>
                <a:latin typeface="Philosopher"/>
                <a:ea typeface="Philosopher"/>
                <a:cs typeface="Philosopher"/>
                <a:sym typeface="Philosopher"/>
              </a:rPr>
              <a:t> Just-in-Time </a:t>
            </a:r>
            <a:endParaRPr dirty="0"/>
          </a:p>
        </p:txBody>
      </p:sp>
      <p:sp>
        <p:nvSpPr>
          <p:cNvPr id="540" name="Google Shape;540;p25"/>
          <p:cNvSpPr txBox="1"/>
          <p:nvPr/>
        </p:nvSpPr>
        <p:spPr>
          <a:xfrm>
            <a:off x="310195" y="5886195"/>
            <a:ext cx="4841616" cy="4431983"/>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Έν</a:t>
            </a:r>
            <a:r>
              <a:rPr lang="en-US" sz="2400" b="0" i="0" u="none" strike="noStrike" cap="none" dirty="0">
                <a:solidFill>
                  <a:srgbClr val="000000"/>
                </a:solidFill>
                <a:latin typeface="Philosopher"/>
                <a:ea typeface="Philosopher"/>
                <a:cs typeface="Philosopher"/>
                <a:sym typeface="Philosopher"/>
              </a:rPr>
              <a:t>ας </a:t>
            </a:r>
            <a:r>
              <a:rPr lang="en-US" sz="2400" b="1" i="0" u="none" strike="noStrike" cap="none" dirty="0">
                <a:solidFill>
                  <a:srgbClr val="000000"/>
                </a:solidFill>
                <a:latin typeface="Philosopher"/>
                <a:ea typeface="Philosopher"/>
                <a:cs typeface="Philosopher"/>
                <a:sym typeface="Philosopher"/>
              </a:rPr>
              <a:t>ενήλικος εκπαιδευόμενος με χαμηλές δεξιότητες </a:t>
            </a:r>
            <a:r>
              <a:rPr lang="en-US" sz="2400" b="0" i="0" u="none" strike="noStrike" cap="none" dirty="0">
                <a:solidFill>
                  <a:srgbClr val="000000"/>
                </a:solidFill>
                <a:latin typeface="Philosopher"/>
                <a:ea typeface="Philosopher"/>
                <a:cs typeface="Philosopher"/>
                <a:sym typeface="Philosopher"/>
              </a:rPr>
              <a:t>δυσκολεύεται με μια συγκεκριμένη εργασία στην εργασία του</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a:solidFill>
                  <a:srgbClr val="000000"/>
                </a:solidFill>
                <a:latin typeface="Philosopher"/>
                <a:ea typeface="Philosopher"/>
                <a:cs typeface="Philosopher"/>
                <a:sym typeface="Philosopher"/>
              </a:rPr>
              <a:t>όπως η </a:t>
            </a:r>
            <a:r>
              <a:rPr lang="en-US" sz="2400" b="1" i="0" u="none" strike="noStrike" cap="none" dirty="0">
                <a:solidFill>
                  <a:srgbClr val="000000"/>
                </a:solidFill>
                <a:latin typeface="Philosopher"/>
                <a:ea typeface="Philosopher"/>
                <a:cs typeface="Philosopher"/>
                <a:sym typeface="Philosopher"/>
              </a:rPr>
              <a:t>χρήση ενός λογιστικού φύλλου:</a:t>
            </a:r>
            <a:endParaRPr dirty="0"/>
          </a:p>
          <a:p>
            <a:pPr marL="0" marR="0" lvl="0" indent="0" algn="just"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Έν</a:t>
            </a:r>
            <a:r>
              <a:rPr lang="en-US" sz="2400" b="1" i="0" u="none" strike="noStrike" cap="none" dirty="0">
                <a:solidFill>
                  <a:srgbClr val="000000"/>
                </a:solidFill>
                <a:latin typeface="Philosopher"/>
                <a:ea typeface="Philosopher"/>
                <a:cs typeface="Philosopher"/>
                <a:sym typeface="Philosopher"/>
              </a:rPr>
              <a:t>α σύντομο σεμινάριο για </a:t>
            </a:r>
            <a:r>
              <a:rPr lang="en-US" sz="2400" b="1" i="0" u="none" strike="noStrike" cap="none" dirty="0">
                <a:solidFill>
                  <a:srgbClr val="FFC000"/>
                </a:solidFill>
                <a:latin typeface="Philosopher"/>
                <a:ea typeface="Philosopher"/>
                <a:cs typeface="Philosopher"/>
                <a:sym typeface="Philosopher"/>
              </a:rPr>
              <a:t>τα βασικά λογιστικά φύλλα </a:t>
            </a:r>
            <a:r>
              <a:rPr lang="en-US" sz="2400" b="1" i="0" u="none" strike="noStrike" cap="none" dirty="0">
                <a:solidFill>
                  <a:srgbClr val="000000"/>
                </a:solidFill>
                <a:latin typeface="Philosopher"/>
                <a:ea typeface="Philosopher"/>
                <a:cs typeface="Philosopher"/>
                <a:sym typeface="Philosopher"/>
              </a:rPr>
              <a:t>μπορεί να παρασχεθεί ακριβώς όταν το χρειάζονται.</a:t>
            </a:r>
            <a:endParaRPr dirty="0"/>
          </a:p>
        </p:txBody>
      </p:sp>
      <p:sp>
        <p:nvSpPr>
          <p:cNvPr id="541" name="Google Shape;541;p25"/>
          <p:cNvSpPr txBox="1"/>
          <p:nvPr/>
        </p:nvSpPr>
        <p:spPr>
          <a:xfrm>
            <a:off x="1396155" y="3513886"/>
            <a:ext cx="617963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a:t>
            </a:r>
            <a:r>
              <a:rPr lang="en-US" sz="2400" b="0" i="0" u="none" strike="noStrike" cap="none" dirty="0" err="1">
                <a:solidFill>
                  <a:srgbClr val="000000"/>
                </a:solidFill>
                <a:latin typeface="Philosopher"/>
                <a:ea typeface="Philosopher"/>
                <a:cs typeface="Philosopher"/>
                <a:sym typeface="Philosopher"/>
              </a:rPr>
              <a:t>Σκεφτείτε</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το</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ως</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a:solidFill>
                  <a:srgbClr val="000000"/>
                </a:solidFill>
                <a:latin typeface="Philosopher"/>
                <a:ea typeface="Philosopher"/>
                <a:cs typeface="Philosopher"/>
                <a:sym typeface="Philosopher"/>
              </a:rPr>
              <a:t>Πα</a:t>
            </a:r>
            <a:r>
              <a:rPr lang="en-US" sz="2400" b="1" i="0" u="none" strike="noStrike" cap="none" dirty="0" err="1">
                <a:solidFill>
                  <a:srgbClr val="000000"/>
                </a:solidFill>
                <a:latin typeface="Philosopher"/>
                <a:ea typeface="Philosopher"/>
                <a:cs typeface="Philosopher"/>
                <a:sym typeface="Philosopher"/>
              </a:rPr>
              <a:t>ροχή</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του</a:t>
            </a:r>
            <a:r>
              <a:rPr lang="en-US" sz="2400" b="1" i="0" u="none" strike="noStrike" cap="none" dirty="0">
                <a:solidFill>
                  <a:srgbClr val="000000"/>
                </a:solidFill>
                <a:latin typeface="Philosopher"/>
                <a:ea typeface="Philosopher"/>
                <a:cs typeface="Philosopher"/>
                <a:sym typeface="Philosopher"/>
              </a:rPr>
              <a:t> κα</a:t>
            </a:r>
            <a:r>
              <a:rPr lang="en-US" sz="2400" b="1" i="0" u="none" strike="noStrike" cap="none" dirty="0" err="1">
                <a:solidFill>
                  <a:srgbClr val="000000"/>
                </a:solidFill>
                <a:latin typeface="Philosopher"/>
                <a:ea typeface="Philosopher"/>
                <a:cs typeface="Philosopher"/>
                <a:sym typeface="Philosopher"/>
              </a:rPr>
              <a:t>τάλληλου</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εργ</a:t>
            </a:r>
            <a:r>
              <a:rPr lang="en-US" sz="2400" b="1" i="0" u="none" strike="noStrike" cap="none" dirty="0">
                <a:solidFill>
                  <a:srgbClr val="000000"/>
                </a:solidFill>
                <a:latin typeface="Philosopher"/>
                <a:ea typeface="Philosopher"/>
                <a:cs typeface="Philosopher"/>
                <a:sym typeface="Philosopher"/>
              </a:rPr>
              <a:t>αλείου ακριβώς όταν χρειάζεται για την επίλυση ενός προβλήματος.</a:t>
            </a:r>
            <a:endParaRPr dirty="0"/>
          </a:p>
        </p:txBody>
      </p:sp>
      <p:sp>
        <p:nvSpPr>
          <p:cNvPr id="542" name="Google Shape;542;p25"/>
          <p:cNvSpPr txBox="1"/>
          <p:nvPr/>
        </p:nvSpPr>
        <p:spPr>
          <a:xfrm>
            <a:off x="335181" y="2800209"/>
            <a:ext cx="8278568" cy="295275"/>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pPr>
            <a:r>
              <a:rPr lang="en-US" sz="1912" b="0" i="0" u="none" strike="noStrike" cap="none">
                <a:solidFill>
                  <a:srgbClr val="FFCA08"/>
                </a:solidFill>
                <a:latin typeface="Philosopher"/>
                <a:ea typeface="Philosopher"/>
                <a:cs typeface="Philosopher"/>
                <a:sym typeface="Philosopher"/>
              </a:rPr>
              <a:t> την παροχή έγκαιρης πληροφόρησης όταν οι εκπαιδευόμενοι τη χρειάζονται περισσότερο</a:t>
            </a:r>
            <a:endParaRPr/>
          </a:p>
        </p:txBody>
      </p:sp>
      <p:sp>
        <p:nvSpPr>
          <p:cNvPr id="543" name="Google Shape;543;p25"/>
          <p:cNvSpPr txBox="1"/>
          <p:nvPr/>
        </p:nvSpPr>
        <p:spPr>
          <a:xfrm>
            <a:off x="5905213" y="6849180"/>
            <a:ext cx="1191220"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FFCA08"/>
                </a:solidFill>
                <a:latin typeface="Philosopher"/>
                <a:ea typeface="Philosopher"/>
                <a:cs typeface="Philosopher"/>
                <a:sym typeface="Philosopher"/>
              </a:rPr>
              <a:t>Παράδειγμα</a:t>
            </a:r>
            <a:endParaRPr/>
          </a:p>
        </p:txBody>
      </p:sp>
      <p:sp>
        <p:nvSpPr>
          <p:cNvPr id="544" name="Google Shape;544;p25"/>
          <p:cNvSpPr txBox="1"/>
          <p:nvPr/>
        </p:nvSpPr>
        <p:spPr>
          <a:xfrm>
            <a:off x="457953" y="5182044"/>
            <a:ext cx="7354342" cy="2762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b="0" i="0" u="none" strike="noStrike" cap="none" dirty="0">
                <a:solidFill>
                  <a:srgbClr val="000000"/>
                </a:solidFill>
                <a:latin typeface="Philosopher"/>
                <a:ea typeface="Philosopher"/>
                <a:cs typeface="Philosopher"/>
                <a:sym typeface="Philosopher"/>
              </a:rPr>
              <a:t>Η π</a:t>
            </a:r>
            <a:r>
              <a:rPr lang="en-US" sz="1800" b="0" i="0" u="none" strike="noStrike" cap="none" dirty="0" err="1">
                <a:solidFill>
                  <a:srgbClr val="000000"/>
                </a:solidFill>
                <a:latin typeface="Philosopher"/>
                <a:ea typeface="Philosopher"/>
                <a:cs typeface="Philosopher"/>
                <a:sym typeface="Philosopher"/>
              </a:rPr>
              <a:t>ροσέγγιση</a:t>
            </a:r>
            <a:r>
              <a:rPr lang="en-US" sz="1800" b="0" i="0" u="none" strike="noStrike" cap="none" dirty="0">
                <a:solidFill>
                  <a:srgbClr val="000000"/>
                </a:solidFill>
                <a:latin typeface="Philosopher"/>
                <a:ea typeface="Philosopher"/>
                <a:cs typeface="Philosopher"/>
                <a:sym typeface="Philosopher"/>
              </a:rPr>
              <a:t> α</a:t>
            </a:r>
            <a:r>
              <a:rPr lang="en-US" sz="1800" b="0" i="0" u="none" strike="noStrike" cap="none" dirty="0" err="1">
                <a:solidFill>
                  <a:srgbClr val="000000"/>
                </a:solidFill>
                <a:latin typeface="Philosopher"/>
                <a:ea typeface="Philosopher"/>
                <a:cs typeface="Philosopher"/>
                <a:sym typeface="Philosopher"/>
              </a:rPr>
              <a:t>υτή</a:t>
            </a:r>
            <a:r>
              <a:rPr lang="en-US" sz="1800" b="0" i="0" u="none" strike="noStrike" cap="none" dirty="0">
                <a:solidFill>
                  <a:srgbClr val="000000"/>
                </a:solidFill>
                <a:latin typeface="Philosopher"/>
                <a:ea typeface="Philosopher"/>
                <a:cs typeface="Philosopher"/>
                <a:sym typeface="Philosopher"/>
              </a:rPr>
              <a:t> </a:t>
            </a:r>
            <a:r>
              <a:rPr lang="en-US" sz="1800" b="0" i="0" u="none" strike="noStrike" cap="none" dirty="0" err="1">
                <a:solidFill>
                  <a:srgbClr val="000000"/>
                </a:solidFill>
                <a:latin typeface="Philosopher"/>
                <a:ea typeface="Philosopher"/>
                <a:cs typeface="Philosopher"/>
                <a:sym typeface="Philosopher"/>
              </a:rPr>
              <a:t>δι</a:t>
            </a:r>
            <a:r>
              <a:rPr lang="en-US" sz="1800" b="0" i="0" u="none" strike="noStrike" cap="none" dirty="0">
                <a:solidFill>
                  <a:srgbClr val="000000"/>
                </a:solidFill>
                <a:latin typeface="Philosopher"/>
                <a:ea typeface="Philosopher"/>
                <a:cs typeface="Philosopher"/>
                <a:sym typeface="Philosopher"/>
              </a:rPr>
              <a:t>ασφαλίζει ότι η μάθηση είναι σχετική και άμεσα εφαρμόσιμη.</a:t>
            </a:r>
            <a:endParaRPr dirty="0"/>
          </a:p>
        </p:txBody>
      </p:sp>
      <p:sp>
        <p:nvSpPr>
          <p:cNvPr id="545" name="Google Shape;545;p25"/>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sp>
      <p:sp>
        <p:nvSpPr>
          <p:cNvPr id="555" name="Google Shape;555;p26"/>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556" name="Google Shape;556;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sp>
        <p:nvSpPr>
          <p:cNvPr id="557" name="Google Shape;557;p26"/>
          <p:cNvSpPr/>
          <p:nvPr/>
        </p:nvSpPr>
        <p:spPr>
          <a:xfrm>
            <a:off x="449539" y="7164649"/>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6">
              <a:alphaModFix/>
            </a:blip>
            <a:stretch>
              <a:fillRect/>
            </a:stretch>
          </a:blipFill>
          <a:ln>
            <a:noFill/>
          </a:ln>
        </p:spPr>
      </p:sp>
      <p:sp>
        <p:nvSpPr>
          <p:cNvPr id="558" name="Google Shape;558;p26"/>
          <p:cNvSpPr/>
          <p:nvPr/>
        </p:nvSpPr>
        <p:spPr>
          <a:xfrm>
            <a:off x="449539" y="43613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7">
              <a:alphaModFix/>
            </a:blip>
            <a:stretch>
              <a:fillRect/>
            </a:stretch>
          </a:blipFill>
          <a:ln>
            <a:noFill/>
          </a:ln>
        </p:spPr>
      </p:sp>
      <p:sp>
        <p:nvSpPr>
          <p:cNvPr id="559" name="Google Shape;559;p26"/>
          <p:cNvSpPr/>
          <p:nvPr/>
        </p:nvSpPr>
        <p:spPr>
          <a:xfrm>
            <a:off x="449539" y="5454938"/>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8">
              <a:alphaModFix/>
            </a:blip>
            <a:stretch>
              <a:fillRect/>
            </a:stretch>
          </a:blipFill>
          <a:ln>
            <a:noFill/>
          </a:ln>
        </p:spPr>
      </p:sp>
      <p:sp>
        <p:nvSpPr>
          <p:cNvPr id="560" name="Google Shape;560;p26"/>
          <p:cNvSpPr txBox="1"/>
          <p:nvPr/>
        </p:nvSpPr>
        <p:spPr>
          <a:xfrm>
            <a:off x="335181" y="1918147"/>
            <a:ext cx="7607052" cy="1343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735" b="1" i="0" u="none" strike="noStrike" cap="none">
                <a:solidFill>
                  <a:srgbClr val="000000"/>
                </a:solidFill>
                <a:latin typeface="Philosopher"/>
                <a:ea typeface="Philosopher"/>
                <a:cs typeface="Philosopher"/>
                <a:sym typeface="Philosopher"/>
              </a:rPr>
              <a:t>Εξατομίκευση</a:t>
            </a:r>
            <a:endParaRPr/>
          </a:p>
        </p:txBody>
      </p:sp>
      <p:sp>
        <p:nvSpPr>
          <p:cNvPr id="561" name="Google Shape;561;p26"/>
          <p:cNvSpPr txBox="1"/>
          <p:nvPr/>
        </p:nvSpPr>
        <p:spPr>
          <a:xfrm>
            <a:off x="449539" y="3084960"/>
            <a:ext cx="6318796" cy="342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00" b="0" i="0" u="none" strike="noStrike" cap="none">
                <a:solidFill>
                  <a:srgbClr val="000000"/>
                </a:solidFill>
                <a:latin typeface="Philosopher"/>
                <a:ea typeface="Philosopher"/>
                <a:cs typeface="Philosopher"/>
                <a:sym typeface="Philosopher"/>
              </a:rPr>
              <a:t>προσαρμογή του περιεχομένου στις ατομικές ανάγκες και προτιμήσεις</a:t>
            </a:r>
            <a:endParaRPr/>
          </a:p>
        </p:txBody>
      </p:sp>
      <p:sp>
        <p:nvSpPr>
          <p:cNvPr id="562" name="Google Shape;562;p26"/>
          <p:cNvSpPr txBox="1"/>
          <p:nvPr/>
        </p:nvSpPr>
        <p:spPr>
          <a:xfrm>
            <a:off x="1550977" y="4415408"/>
            <a:ext cx="9451248" cy="18192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Κάθε μαθητής είναι </a:t>
            </a:r>
            <a:r>
              <a:rPr lang="en-US" sz="2400" b="1" i="0" u="none" strike="noStrike" cap="none">
                <a:solidFill>
                  <a:srgbClr val="FFCA08"/>
                </a:solidFill>
                <a:latin typeface="Philosopher"/>
                <a:ea typeface="Philosopher"/>
                <a:cs typeface="Philosopher"/>
                <a:sym typeface="Philosopher"/>
              </a:rPr>
              <a:t>μοναδικός </a:t>
            </a:r>
            <a:r>
              <a:rPr lang="en-US" sz="2400" b="1" i="0" u="none" strike="noStrike" cap="none">
                <a:solidFill>
                  <a:srgbClr val="000000"/>
                </a:solidFill>
                <a:latin typeface="Philosopher"/>
                <a:ea typeface="Philosopher"/>
                <a:cs typeface="Philosopher"/>
                <a:sym typeface="Philosopher"/>
              </a:rPr>
              <a:t>και μπορεί να έχει διαφορετικά επίπεδα προηγούμενων γνώσεων και μαθησιακών στυλ.</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Η εξατομίκευση διασφαλίζει ότι η μαθησιακή εμπειρία είναι </a:t>
            </a:r>
            <a:r>
              <a:rPr lang="en-US" sz="2400" b="1" i="0" u="none" strike="noStrike" cap="none">
                <a:solidFill>
                  <a:srgbClr val="FFCA08"/>
                </a:solidFill>
                <a:latin typeface="Philosopher"/>
                <a:ea typeface="Philosopher"/>
                <a:cs typeface="Philosopher"/>
                <a:sym typeface="Philosopher"/>
              </a:rPr>
              <a:t>σχετική </a:t>
            </a:r>
            <a:r>
              <a:rPr lang="en-US" sz="2400" b="1" i="0" u="none" strike="noStrike" cap="none">
                <a:solidFill>
                  <a:srgbClr val="000000"/>
                </a:solidFill>
                <a:latin typeface="Philosopher"/>
                <a:ea typeface="Philosopher"/>
                <a:cs typeface="Philosopher"/>
                <a:sym typeface="Philosopher"/>
              </a:rPr>
              <a:t>και </a:t>
            </a:r>
            <a:r>
              <a:rPr lang="en-US" sz="2400" b="1" i="0" u="none" strike="noStrike" cap="none">
                <a:solidFill>
                  <a:srgbClr val="FFCA08"/>
                </a:solidFill>
                <a:latin typeface="Philosopher"/>
                <a:ea typeface="Philosopher"/>
                <a:cs typeface="Philosopher"/>
                <a:sym typeface="Philosopher"/>
              </a:rPr>
              <a:t>ελκυστική </a:t>
            </a:r>
            <a:r>
              <a:rPr lang="en-US" sz="2400" b="1" i="0" u="none" strike="noStrike" cap="none">
                <a:solidFill>
                  <a:srgbClr val="000000"/>
                </a:solidFill>
                <a:latin typeface="Philosopher"/>
                <a:ea typeface="Philosopher"/>
                <a:cs typeface="Philosopher"/>
                <a:sym typeface="Philosopher"/>
              </a:rPr>
              <a:t>για κάθε μαθητή.</a:t>
            </a:r>
            <a:endParaRPr/>
          </a:p>
        </p:txBody>
      </p:sp>
      <p:sp>
        <p:nvSpPr>
          <p:cNvPr id="563" name="Google Shape;563;p26"/>
          <p:cNvSpPr txBox="1"/>
          <p:nvPr/>
        </p:nvSpPr>
        <p:spPr>
          <a:xfrm>
            <a:off x="3205963" y="7556155"/>
            <a:ext cx="8025438" cy="12534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Για παράδειγμα, μια </a:t>
            </a:r>
            <a:r>
              <a:rPr lang="en-US" sz="2400" b="1" i="0" u="none" strike="noStrike" cap="none">
                <a:solidFill>
                  <a:srgbClr val="FFC000"/>
                </a:solidFill>
                <a:latin typeface="Philosopher"/>
                <a:ea typeface="Philosopher"/>
                <a:cs typeface="Philosopher"/>
                <a:sym typeface="Philosopher"/>
              </a:rPr>
              <a:t>πλατφόρμα μικρομάθησης </a:t>
            </a:r>
            <a:r>
              <a:rPr lang="en-US" sz="2400" b="1" i="0" u="none" strike="noStrike" cap="none">
                <a:solidFill>
                  <a:srgbClr val="000000"/>
                </a:solidFill>
                <a:latin typeface="Philosopher"/>
                <a:ea typeface="Philosopher"/>
                <a:cs typeface="Philosopher"/>
                <a:sym typeface="Philosopher"/>
              </a:rPr>
              <a:t>μπορεί να προσαρμόζει το περιεχόμενο ανάλογα με την πρόοδο του εκπαιδευόμενου και να προσφέρει επιλογές για την εξερεύνηση σχετικών θεμάτων ενδιαφέροντος.</a:t>
            </a:r>
            <a:endParaRPr/>
          </a:p>
        </p:txBody>
      </p:sp>
      <p:sp>
        <p:nvSpPr>
          <p:cNvPr id="564" name="Google Shape;564;p26"/>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7"/>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574" name="Google Shape;574;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4">
              <a:alphaModFix/>
            </a:blip>
            <a:stretch>
              <a:fillRect/>
            </a:stretch>
          </a:blipFill>
          <a:ln>
            <a:noFill/>
          </a:ln>
        </p:spPr>
      </p:sp>
      <p:sp>
        <p:nvSpPr>
          <p:cNvPr id="575" name="Google Shape;575;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grpSp>
        <p:nvGrpSpPr>
          <p:cNvPr id="576" name="Google Shape;576;p27"/>
          <p:cNvGrpSpPr/>
          <p:nvPr/>
        </p:nvGrpSpPr>
        <p:grpSpPr>
          <a:xfrm>
            <a:off x="141889" y="3493445"/>
            <a:ext cx="12393116" cy="6793555"/>
            <a:chOff x="0" y="-9525"/>
            <a:chExt cx="3213123" cy="1431040"/>
          </a:xfrm>
        </p:grpSpPr>
        <p:sp>
          <p:nvSpPr>
            <p:cNvPr id="577" name="Google Shape;577;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sp>
        <p:sp>
          <p:nvSpPr>
            <p:cNvPr id="578" name="Google Shape;578;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9" name="Google Shape;579;p27"/>
          <p:cNvSpPr/>
          <p:nvPr/>
        </p:nvSpPr>
        <p:spPr>
          <a:xfrm>
            <a:off x="590138" y="5229243"/>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6">
              <a:alphaModFix/>
            </a:blip>
            <a:stretch>
              <a:fillRect/>
            </a:stretch>
          </a:blipFill>
          <a:ln>
            <a:noFill/>
          </a:ln>
        </p:spPr>
      </p:sp>
      <p:sp>
        <p:nvSpPr>
          <p:cNvPr id="580" name="Google Shape;580;p27"/>
          <p:cNvSpPr txBox="1"/>
          <p:nvPr/>
        </p:nvSpPr>
        <p:spPr>
          <a:xfrm>
            <a:off x="2871571" y="3929705"/>
            <a:ext cx="9161100" cy="5515356"/>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200" b="1" i="0" u="none" strike="noStrike" cap="none" dirty="0" err="1">
                <a:solidFill>
                  <a:srgbClr val="FFFFFF"/>
                </a:solidFill>
                <a:latin typeface="Philosopher"/>
                <a:ea typeface="Philosopher"/>
                <a:cs typeface="Philosopher"/>
                <a:sym typeface="Philosopher"/>
              </a:rPr>
              <a:t>Τώρ</a:t>
            </a:r>
            <a:r>
              <a:rPr lang="en-US" sz="3200" b="1" i="0" u="none" strike="noStrike" cap="none" dirty="0">
                <a:solidFill>
                  <a:srgbClr val="FFFFFF"/>
                </a:solidFill>
                <a:latin typeface="Philosopher"/>
                <a:ea typeface="Philosopher"/>
                <a:cs typeface="Philosopher"/>
                <a:sym typeface="Philosopher"/>
              </a:rPr>
              <a:t>α που εμβαθύναμε στις αρχές της μικρομάθησης, ας κάνουμε τη θεωρία πράξη!</a:t>
            </a:r>
            <a:endParaRPr sz="1100" dirty="0"/>
          </a:p>
          <a:p>
            <a:pPr marL="0" marR="0" lvl="0" indent="0" algn="ctr" rtl="0">
              <a:lnSpc>
                <a:spcPct val="140010"/>
              </a:lnSpc>
              <a:spcBef>
                <a:spcPts val="0"/>
              </a:spcBef>
              <a:spcAft>
                <a:spcPts val="0"/>
              </a:spcAft>
              <a:buNone/>
            </a:pPr>
            <a:endParaRPr sz="3200" b="1" i="0" u="none" strike="noStrike" cap="none" dirty="0">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pPr>
            <a:r>
              <a:rPr lang="en-US" sz="3200" b="1" i="0" u="none" strike="noStrike" cap="none" dirty="0" err="1">
                <a:solidFill>
                  <a:srgbClr val="FFFFFF"/>
                </a:solidFill>
                <a:latin typeface="Philosopher"/>
                <a:ea typeface="Philosopher"/>
                <a:cs typeface="Philosopher"/>
                <a:sym typeface="Philosopher"/>
              </a:rPr>
              <a:t>Σε</a:t>
            </a:r>
            <a:r>
              <a:rPr lang="en-US" sz="3200" b="1" i="0" u="none" strike="noStrike" cap="none" dirty="0">
                <a:solidFill>
                  <a:srgbClr val="FFFFFF"/>
                </a:solidFill>
                <a:latin typeface="Philosopher"/>
                <a:ea typeface="Philosopher"/>
                <a:cs typeface="Philosopher"/>
                <a:sym typeface="Philosopher"/>
              </a:rPr>
              <a:t> α</a:t>
            </a:r>
            <a:r>
              <a:rPr lang="en-US" sz="3200" b="1" i="0" u="none" strike="noStrike" cap="none" dirty="0" err="1">
                <a:solidFill>
                  <a:srgbClr val="FFFFFF"/>
                </a:solidFill>
                <a:latin typeface="Philosopher"/>
                <a:ea typeface="Philosopher"/>
                <a:cs typeface="Philosopher"/>
                <a:sym typeface="Philosopher"/>
              </a:rPr>
              <a:t>υτή</a:t>
            </a:r>
            <a:r>
              <a:rPr lang="en-US" sz="3200" b="1" i="0" u="none" strike="noStrike" cap="none" dirty="0">
                <a:solidFill>
                  <a:srgbClr val="FFFFFF"/>
                </a:solidFill>
                <a:latin typeface="Philosopher"/>
                <a:ea typeface="Philosopher"/>
                <a:cs typeface="Philosopher"/>
                <a:sym typeface="Philosopher"/>
              </a:rPr>
              <a:t> </a:t>
            </a:r>
            <a:r>
              <a:rPr lang="en-US" sz="3200" b="1" i="0" u="none" strike="noStrike" cap="none" dirty="0" err="1">
                <a:solidFill>
                  <a:srgbClr val="FFFFFF"/>
                </a:solidFill>
                <a:latin typeface="Philosopher"/>
                <a:ea typeface="Philosopher"/>
                <a:cs typeface="Philosopher"/>
                <a:sym typeface="Philosopher"/>
              </a:rPr>
              <a:t>την</a:t>
            </a:r>
            <a:r>
              <a:rPr lang="en-US" sz="3200" b="1" i="0" u="none" strike="noStrike" cap="none" dirty="0">
                <a:solidFill>
                  <a:srgbClr val="FFFFFF"/>
                </a:solidFill>
                <a:latin typeface="Philosopher"/>
                <a:ea typeface="Philosopher"/>
                <a:cs typeface="Philosopher"/>
                <a:sym typeface="Philosopher"/>
              </a:rPr>
              <a:t> πρα</a:t>
            </a:r>
            <a:r>
              <a:rPr lang="en-US" sz="3200" b="1" i="0" u="none" strike="noStrike" cap="none" dirty="0" err="1">
                <a:solidFill>
                  <a:srgbClr val="FFFFFF"/>
                </a:solidFill>
                <a:latin typeface="Philosopher"/>
                <a:ea typeface="Philosopher"/>
                <a:cs typeface="Philosopher"/>
                <a:sym typeface="Philosopher"/>
              </a:rPr>
              <a:t>κτική</a:t>
            </a:r>
            <a:r>
              <a:rPr lang="en-US" sz="3200" b="1" i="0" u="none" strike="noStrike" cap="none" dirty="0">
                <a:solidFill>
                  <a:srgbClr val="FFFFFF"/>
                </a:solidFill>
                <a:latin typeface="Philosopher"/>
                <a:ea typeface="Philosopher"/>
                <a:cs typeface="Philosopher"/>
                <a:sym typeface="Philosopher"/>
              </a:rPr>
              <a:t> </a:t>
            </a:r>
            <a:r>
              <a:rPr lang="en-US" sz="3200" b="1" i="0" u="none" strike="noStrike" cap="none" dirty="0" err="1">
                <a:solidFill>
                  <a:srgbClr val="FFFFFF"/>
                </a:solidFill>
                <a:latin typeface="Philosopher"/>
                <a:ea typeface="Philosopher"/>
                <a:cs typeface="Philosopher"/>
                <a:sym typeface="Philosopher"/>
              </a:rPr>
              <a:t>δρ</a:t>
            </a:r>
            <a:r>
              <a:rPr lang="en-US" sz="3200" b="1" i="0" u="none" strike="noStrike" cap="none" dirty="0">
                <a:solidFill>
                  <a:srgbClr val="FFFFFF"/>
                </a:solidFill>
                <a:latin typeface="Philosopher"/>
                <a:ea typeface="Philosopher"/>
                <a:cs typeface="Philosopher"/>
                <a:sym typeface="Philosopher"/>
              </a:rPr>
              <a:t>αστηριότητα, θα εξερευνήσουμε </a:t>
            </a:r>
            <a:r>
              <a:rPr lang="en-US" sz="3200" b="1" i="0" u="none" strike="noStrike" cap="none" dirty="0">
                <a:solidFill>
                  <a:srgbClr val="000000"/>
                </a:solidFill>
                <a:latin typeface="Philosopher"/>
                <a:ea typeface="Philosopher"/>
                <a:cs typeface="Philosopher"/>
                <a:sym typeface="Philosopher"/>
              </a:rPr>
              <a:t>πώς να σχεδιάζουμε δραστηριότητες μικρομάθησης </a:t>
            </a:r>
            <a:r>
              <a:rPr lang="en-US" sz="3200" b="1" i="0" u="none" strike="noStrike" cap="none" dirty="0">
                <a:solidFill>
                  <a:srgbClr val="FFFFFF"/>
                </a:solidFill>
                <a:latin typeface="Philosopher"/>
                <a:ea typeface="Philosopher"/>
                <a:cs typeface="Philosopher"/>
                <a:sym typeface="Philosopher"/>
              </a:rPr>
              <a:t>προσαρμοσμένες σε </a:t>
            </a:r>
            <a:r>
              <a:rPr lang="en-US" sz="3200" b="1" i="0" u="none" strike="noStrike" cap="none" dirty="0">
                <a:solidFill>
                  <a:srgbClr val="000000"/>
                </a:solidFill>
                <a:latin typeface="Philosopher"/>
                <a:ea typeface="Philosopher"/>
                <a:cs typeface="Philosopher"/>
                <a:sym typeface="Philosopher"/>
              </a:rPr>
              <a:t>ενήλικες εκπαιδευόμενους με χαμηλά προσόντα.</a:t>
            </a:r>
            <a:endParaRPr sz="11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590" name="Google Shape;590;p28"/>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591" name="Google Shape;591;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5">
              <a:alphaModFix/>
            </a:blip>
            <a:stretch>
              <a:fillRect/>
            </a:stretch>
          </a:blipFill>
          <a:ln>
            <a:noFill/>
          </a:ln>
        </p:spPr>
      </p:sp>
      <p:sp>
        <p:nvSpPr>
          <p:cNvPr id="592" name="Google Shape;592;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6">
              <a:alphaModFix/>
            </a:blip>
            <a:stretch>
              <a:fillRect/>
            </a:stretch>
          </a:blipFill>
          <a:ln>
            <a:noFill/>
          </a:ln>
        </p:spPr>
      </p:sp>
      <p:sp>
        <p:nvSpPr>
          <p:cNvPr id="593" name="Google Shape;593;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7">
              <a:alphaModFix/>
            </a:blip>
            <a:stretch>
              <a:fillRect/>
            </a:stretch>
          </a:blipFill>
          <a:ln>
            <a:noFill/>
          </a:ln>
        </p:spPr>
      </p:sp>
      <p:sp>
        <p:nvSpPr>
          <p:cNvPr id="594" name="Google Shape;594;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8">
              <a:alphaModFix/>
            </a:blip>
            <a:stretch>
              <a:fillRect/>
            </a:stretch>
          </a:blipFill>
          <a:ln>
            <a:noFill/>
          </a:ln>
        </p:spPr>
      </p:sp>
      <p:sp>
        <p:nvSpPr>
          <p:cNvPr id="595" name="Google Shape;595;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199" b="1" i="0" u="none" strike="noStrike" cap="none">
                <a:solidFill>
                  <a:srgbClr val="EEAE34"/>
                </a:solidFill>
                <a:latin typeface="Philosopher"/>
                <a:ea typeface="Philosopher"/>
                <a:cs typeface="Philosopher"/>
                <a:sym typeface="Philosopher"/>
              </a:rPr>
              <a:t>Πρακτική δραστηριότητα - Κατευθυντήριες γραμμές</a:t>
            </a:r>
            <a:endParaRPr/>
          </a:p>
        </p:txBody>
      </p:sp>
      <p:sp>
        <p:nvSpPr>
          <p:cNvPr id="596" name="Google Shape;596;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Βεβαιωθείτε ότι το περιεχόμενο είναι </a:t>
            </a:r>
            <a:r>
              <a:rPr lang="en-US" sz="2999" b="1" i="0" u="none" strike="noStrike" cap="none">
                <a:solidFill>
                  <a:srgbClr val="F4B234"/>
                </a:solidFill>
                <a:latin typeface="Philosopher"/>
                <a:ea typeface="Philosopher"/>
                <a:cs typeface="Philosopher"/>
                <a:sym typeface="Philosopher"/>
              </a:rPr>
              <a:t>συνοπτικό </a:t>
            </a:r>
            <a:r>
              <a:rPr lang="en-US" sz="2999" b="1" i="0" u="none" strike="noStrike" cap="none">
                <a:solidFill>
                  <a:srgbClr val="000000"/>
                </a:solidFill>
                <a:latin typeface="Philosopher"/>
                <a:ea typeface="Philosopher"/>
                <a:cs typeface="Philosopher"/>
                <a:sym typeface="Philosopher"/>
              </a:rPr>
              <a:t>και </a:t>
            </a:r>
            <a:r>
              <a:rPr lang="en-US" sz="2999" b="1" i="0" u="none" strike="noStrike" cap="none">
                <a:solidFill>
                  <a:srgbClr val="F4B234"/>
                </a:solidFill>
                <a:latin typeface="Philosopher"/>
                <a:ea typeface="Philosopher"/>
                <a:cs typeface="Philosopher"/>
                <a:sym typeface="Philosopher"/>
              </a:rPr>
              <a:t>εύπεπτο.</a:t>
            </a:r>
            <a:endParaRPr/>
          </a:p>
        </p:txBody>
      </p:sp>
      <p:sp>
        <p:nvSpPr>
          <p:cNvPr id="597" name="Google Shape;597;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Καθορίζουν σαφείς μαθησιακούς στόχους για τη δραστηριότητα </a:t>
            </a:r>
            <a:r>
              <a:rPr lang="en-US" sz="3000" b="1" i="0" u="none" strike="noStrike" cap="none">
                <a:solidFill>
                  <a:srgbClr val="F4B234"/>
                </a:solidFill>
                <a:latin typeface="Philosopher"/>
                <a:ea typeface="Philosopher"/>
                <a:cs typeface="Philosopher"/>
                <a:sym typeface="Philosopher"/>
              </a:rPr>
              <a:t>μικρομάθησης.</a:t>
            </a:r>
            <a:endParaRPr/>
          </a:p>
        </p:txBody>
      </p:sp>
      <p:sp>
        <p:nvSpPr>
          <p:cNvPr id="598" name="Google Shape;598;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Εξετάστε το χρονοδιάγραμμα του χρόνου </a:t>
            </a:r>
            <a:r>
              <a:rPr lang="en-US" sz="3000" b="1" i="0" u="none" strike="noStrike" cap="none">
                <a:solidFill>
                  <a:srgbClr val="EEAE34"/>
                </a:solidFill>
                <a:latin typeface="Philosopher"/>
                <a:ea typeface="Philosopher"/>
                <a:cs typeface="Philosopher"/>
                <a:sym typeface="Philosopher"/>
              </a:rPr>
              <a:t>παράδοσης </a:t>
            </a:r>
            <a:r>
              <a:rPr lang="en-US" sz="3000" b="1" i="0" u="none" strike="noStrike" cap="none">
                <a:solidFill>
                  <a:srgbClr val="000000"/>
                </a:solidFill>
                <a:latin typeface="Philosopher"/>
                <a:ea typeface="Philosopher"/>
                <a:cs typeface="Philosopher"/>
                <a:sym typeface="Philosopher"/>
              </a:rPr>
              <a:t>του μαθησιακού υλικού</a:t>
            </a:r>
            <a:endParaRPr/>
          </a:p>
        </p:txBody>
      </p:sp>
      <p:sp>
        <p:nvSpPr>
          <p:cNvPr id="599" name="Google Shape;599;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Σκεφτείτε πώς μπορούν να </a:t>
            </a:r>
            <a:r>
              <a:rPr lang="en-US" sz="3000" b="1" i="0" u="none" strike="noStrike" cap="none">
                <a:solidFill>
                  <a:srgbClr val="F4B234"/>
                </a:solidFill>
                <a:latin typeface="Philosopher"/>
                <a:ea typeface="Philosopher"/>
                <a:cs typeface="Philosopher"/>
                <a:sym typeface="Philosopher"/>
              </a:rPr>
              <a:t>εξατομικεύσουν </a:t>
            </a:r>
            <a:r>
              <a:rPr lang="en-US" sz="3000" b="1" i="0" u="none" strike="noStrike" cap="none">
                <a:solidFill>
                  <a:srgbClr val="000000"/>
                </a:solidFill>
                <a:latin typeface="Philosopher"/>
                <a:ea typeface="Philosopher"/>
                <a:cs typeface="Philosopher"/>
                <a:sym typeface="Philosopher"/>
              </a:rPr>
              <a:t>το περιεχόμενο ώστε να ανταποκρίνεται στις μοναδικές </a:t>
            </a:r>
            <a:r>
              <a:rPr lang="en-US" sz="3000" b="1" i="0" u="none" strike="noStrike" cap="none">
                <a:solidFill>
                  <a:srgbClr val="F4B234"/>
                </a:solidFill>
                <a:latin typeface="Philosopher"/>
                <a:ea typeface="Philosopher"/>
                <a:cs typeface="Philosopher"/>
                <a:sym typeface="Philosopher"/>
              </a:rPr>
              <a:t>ανάγκες </a:t>
            </a:r>
            <a:r>
              <a:rPr lang="en-US" sz="3000" b="1" i="0" u="none" strike="noStrike" cap="none">
                <a:solidFill>
                  <a:srgbClr val="000000"/>
                </a:solidFill>
                <a:latin typeface="Philosopher"/>
                <a:ea typeface="Philosopher"/>
                <a:cs typeface="Philosopher"/>
                <a:sym typeface="Philosopher"/>
              </a:rPr>
              <a:t>και </a:t>
            </a:r>
            <a:r>
              <a:rPr lang="en-US" sz="3000" b="1" i="0" u="none" strike="noStrike" cap="none">
                <a:solidFill>
                  <a:srgbClr val="F4B234"/>
                </a:solidFill>
                <a:latin typeface="Philosopher"/>
                <a:ea typeface="Philosopher"/>
                <a:cs typeface="Philosopher"/>
                <a:sym typeface="Philosopher"/>
              </a:rPr>
              <a:t>προτιμήσεις του </a:t>
            </a:r>
            <a:r>
              <a:rPr lang="en-US" sz="3000" b="1" i="0" u="none" strike="noStrike" cap="none">
                <a:solidFill>
                  <a:srgbClr val="000000"/>
                </a:solidFill>
                <a:latin typeface="Philosopher"/>
                <a:ea typeface="Philosopher"/>
                <a:cs typeface="Philosopher"/>
                <a:sym typeface="Philosopher"/>
              </a:rPr>
              <a:t>κοινού-στόχου τους.</a:t>
            </a:r>
            <a:endParaRPr/>
          </a:p>
        </p:txBody>
      </p:sp>
      <p:grpSp>
        <p:nvGrpSpPr>
          <p:cNvPr id="600" name="Google Shape;600;p28"/>
          <p:cNvGrpSpPr/>
          <p:nvPr/>
        </p:nvGrpSpPr>
        <p:grpSpPr>
          <a:xfrm>
            <a:off x="428927" y="2019205"/>
            <a:ext cx="17430146" cy="1538224"/>
            <a:chOff x="0" y="-9525"/>
            <a:chExt cx="4590656" cy="405129"/>
          </a:xfrm>
        </p:grpSpPr>
        <p:sp>
          <p:nvSpPr>
            <p:cNvPr id="601" name="Google Shape;601;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sp>
        <p:sp>
          <p:nvSpPr>
            <p:cNvPr id="602" name="Google Shape;602;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3" name="Google Shape;603;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a:solidFill>
                  <a:srgbClr val="FFFFFF"/>
                </a:solidFill>
                <a:latin typeface="Philosopher"/>
                <a:ea typeface="Philosopher"/>
                <a:cs typeface="Philosopher"/>
                <a:sym typeface="Philosopher"/>
              </a:rPr>
              <a:t>ΣΤΟΧΟΣ: Να κάνετε καταιγισμό ιδεών και να περιγράψετε μια δραστηριότητα μικρομάθησης που να ενσωματώνει τις τέσσερις αρχές που συζητήσαμε</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sp>
      <p:sp>
        <p:nvSpPr>
          <p:cNvPr id="609" name="Google Shape;609;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sp>
      <p:sp>
        <p:nvSpPr>
          <p:cNvPr id="610" name="Google Shape;610;p2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5">
              <a:alphaModFix/>
            </a:blip>
            <a:stretch>
              <a:fillRect l="-2006" t="-4247" r="-2012" b="-6540"/>
            </a:stretch>
          </a:blipFill>
          <a:ln>
            <a:noFill/>
          </a:ln>
        </p:spPr>
      </p:sp>
      <p:sp>
        <p:nvSpPr>
          <p:cNvPr id="611" name="Google Shape;611;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6">
              <a:alphaModFix/>
            </a:blip>
            <a:stretch>
              <a:fillRect/>
            </a:stretch>
          </a:blipFill>
          <a:ln>
            <a:noFill/>
          </a:ln>
        </p:spPr>
      </p:sp>
      <p:sp>
        <p:nvSpPr>
          <p:cNvPr id="612" name="Google Shape;612;p29"/>
          <p:cNvSpPr txBox="1"/>
          <p:nvPr/>
        </p:nvSpPr>
        <p:spPr>
          <a:xfrm>
            <a:off x="1635673" y="3679316"/>
            <a:ext cx="15016654" cy="2756919"/>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699" b="1" i="0" u="none" strike="noStrike" cap="none">
                <a:solidFill>
                  <a:srgbClr val="000000"/>
                </a:solidFill>
                <a:latin typeface="Philosopher"/>
                <a:ea typeface="Philosopher"/>
                <a:cs typeface="Philosopher"/>
                <a:sym typeface="Philosopher"/>
              </a:rPr>
              <a:t> Πώς μπορείτε να εφαρμόσετε αυτές τις αρχές όταν σχεδιάζετε </a:t>
            </a:r>
            <a:r>
              <a:rPr lang="en-US" sz="4699" b="1" i="0" u="none" strike="noStrike" cap="none">
                <a:solidFill>
                  <a:srgbClr val="F59F35"/>
                </a:solidFill>
                <a:latin typeface="Philosopher"/>
                <a:ea typeface="Philosopher"/>
                <a:cs typeface="Philosopher"/>
                <a:sym typeface="Philosopher"/>
              </a:rPr>
              <a:t>εμπειρίες μικρομάθησης </a:t>
            </a:r>
            <a:r>
              <a:rPr lang="en-US" sz="4699" b="1" i="0" u="none" strike="noStrike" cap="none">
                <a:solidFill>
                  <a:srgbClr val="000000"/>
                </a:solidFill>
                <a:latin typeface="Philosopher"/>
                <a:ea typeface="Philosopher"/>
                <a:cs typeface="Philosopher"/>
                <a:sym typeface="Philosopher"/>
              </a:rPr>
              <a:t>για ενήλικες εκπαιδευόμενους με χαμηλά προσόντα στο συγκεκριμένο πλαίσιο διδασκαλίας σας;</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sp>
      <p:sp>
        <p:nvSpPr>
          <p:cNvPr id="114" name="Google Shape;114;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ΠΊΝΑΚΑΣ ΠΕΡΙΕΧΟΜΈΝΩΝ</a:t>
            </a:r>
            <a:endParaRPr/>
          </a:p>
        </p:txBody>
      </p:sp>
      <p:sp>
        <p:nvSpPr>
          <p:cNvPr id="115" name="Google Shape;115;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7" name="Google Shape;117;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8" name="Google Shape;118;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a:alphaModFix/>
            </a:blip>
            <a:stretch>
              <a:fillRect l="-57420" r="-57420" b="-38"/>
            </a:stretch>
          </a:blipFill>
          <a:ln>
            <a:noFill/>
          </a:ln>
        </p:spPr>
      </p:sp>
      <p:sp>
        <p:nvSpPr>
          <p:cNvPr id="119" name="Google Shape;119;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sp>
      <p:sp>
        <p:nvSpPr>
          <p:cNvPr id="120" name="Google Shape;120;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2" name="Google Shape;122;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3" name="Google Shape;123;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1: Εισαγωγή στη </a:t>
            </a:r>
            <a:r>
              <a:rPr lang="en-US" sz="2400" b="0" i="0" u="none" strike="noStrike" cap="none">
                <a:solidFill>
                  <a:srgbClr val="000000"/>
                </a:solidFill>
                <a:latin typeface="Philosopher"/>
                <a:ea typeface="Philosopher"/>
                <a:cs typeface="Philosopher"/>
                <a:sym typeface="Philosopher"/>
              </a:rPr>
              <a:t>μικρο-μάθηση </a:t>
            </a:r>
            <a:endParaRPr/>
          </a:p>
        </p:txBody>
      </p:sp>
      <p:sp>
        <p:nvSpPr>
          <p:cNvPr id="124" name="Google Shape;124;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2: Αρχές της </a:t>
            </a:r>
            <a:r>
              <a:rPr lang="en-US" sz="2400" b="0" i="0" u="none" strike="noStrike" cap="none">
                <a:solidFill>
                  <a:srgbClr val="000000"/>
                </a:solidFill>
                <a:latin typeface="Philosopher"/>
                <a:ea typeface="Philosopher"/>
                <a:cs typeface="Philosopher"/>
                <a:sym typeface="Philosopher"/>
              </a:rPr>
              <a:t>μικρο-μάθησης </a:t>
            </a:r>
            <a:endParaRPr/>
          </a:p>
        </p:txBody>
      </p:sp>
      <p:sp>
        <p:nvSpPr>
          <p:cNvPr id="125" name="Google Shape;125;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3: Σχεδιασμός </a:t>
            </a:r>
            <a:r>
              <a:rPr lang="en-US" sz="2400" b="0" i="0" u="none" strike="noStrike" cap="none">
                <a:solidFill>
                  <a:srgbClr val="000000"/>
                </a:solidFill>
                <a:latin typeface="Philosopher"/>
                <a:ea typeface="Philosopher"/>
                <a:cs typeface="Philosopher"/>
                <a:sym typeface="Philosopher"/>
              </a:rPr>
              <a:t>δραστηριοτήτων</a:t>
            </a:r>
            <a:r>
              <a:rPr lang="en-US" sz="2400" b="1" i="0" u="none" strike="noStrike" cap="none">
                <a:solidFill>
                  <a:srgbClr val="000000"/>
                </a:solidFill>
                <a:latin typeface="Philosopher"/>
                <a:ea typeface="Philosopher"/>
                <a:cs typeface="Philosopher"/>
                <a:sym typeface="Philosopher"/>
              </a:rPr>
              <a:t> μικρο-μάθησης </a:t>
            </a:r>
            <a:endParaRPr/>
          </a:p>
        </p:txBody>
      </p:sp>
      <p:sp>
        <p:nvSpPr>
          <p:cNvPr id="126" name="Google Shape;126;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4: Ενίσχυση της δέσμευσης και των </a:t>
            </a:r>
            <a:r>
              <a:rPr lang="en-US" sz="2400" b="0" i="0" u="none" strike="noStrike" cap="none">
                <a:solidFill>
                  <a:srgbClr val="000000"/>
                </a:solidFill>
                <a:latin typeface="Philosopher"/>
                <a:ea typeface="Philosopher"/>
                <a:cs typeface="Philosopher"/>
                <a:sym typeface="Philosopher"/>
              </a:rPr>
              <a:t>κινήτρων </a:t>
            </a:r>
            <a:endParaRPr/>
          </a:p>
        </p:txBody>
      </p:sp>
      <p:sp>
        <p:nvSpPr>
          <p:cNvPr id="127" name="Google Shape;127;p3"/>
          <p:cNvSpPr txBox="1"/>
          <p:nvPr/>
        </p:nvSpPr>
        <p:spPr>
          <a:xfrm>
            <a:off x="10036701" y="7145205"/>
            <a:ext cx="7777122"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5: </a:t>
            </a:r>
            <a:r>
              <a:rPr lang="en-US" sz="2400" b="0" i="0" u="none" strike="noStrike" cap="none">
                <a:solidFill>
                  <a:srgbClr val="000000"/>
                </a:solidFill>
                <a:latin typeface="Philosopher"/>
                <a:ea typeface="Philosopher"/>
                <a:cs typeface="Philosopher"/>
                <a:sym typeface="Philosopher"/>
              </a:rPr>
              <a:t>Στρατηγικές</a:t>
            </a:r>
            <a:r>
              <a:rPr lang="en-US" sz="2400" b="1" i="0" u="none" strike="noStrike" cap="none">
                <a:solidFill>
                  <a:srgbClr val="000000"/>
                </a:solidFill>
                <a:latin typeface="Philosopher"/>
                <a:ea typeface="Philosopher"/>
                <a:cs typeface="Philosopher"/>
                <a:sym typeface="Philosopher"/>
              </a:rPr>
              <a:t> εφαρμογής της μικρο-μάθησης </a:t>
            </a:r>
            <a:endParaRPr/>
          </a:p>
        </p:txBody>
      </p:sp>
      <p:sp>
        <p:nvSpPr>
          <p:cNvPr id="128" name="Google Shape;128;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6: Μελέτες περιπτώσεων και βέλτιστες πρακτικές</a:t>
            </a:r>
            <a:endParaRPr/>
          </a:p>
        </p:txBody>
      </p:sp>
      <p:sp>
        <p:nvSpPr>
          <p:cNvPr id="129" name="Google Shape;129;p3"/>
          <p:cNvSpPr/>
          <p:nvPr/>
        </p:nvSpPr>
        <p:spPr>
          <a:xfrm>
            <a:off x="15732148" y="9544208"/>
            <a:ext cx="2377645" cy="466385"/>
          </a:xfrm>
          <a:custGeom>
            <a:avLst/>
            <a:gdLst/>
            <a:ahLst/>
            <a:cxnLst/>
            <a:rect l="l" t="t" r="r" b="b"/>
            <a:pathLst>
              <a:path w="2377645" h="466385" extrusionOk="0">
                <a:moveTo>
                  <a:pt x="0" y="0"/>
                </a:moveTo>
                <a:lnTo>
                  <a:pt x="2377646" y="0"/>
                </a:lnTo>
                <a:lnTo>
                  <a:pt x="2377646" y="466384"/>
                </a:lnTo>
                <a:lnTo>
                  <a:pt x="0" y="466384"/>
                </a:lnTo>
                <a:lnTo>
                  <a:pt x="0" y="0"/>
                </a:lnTo>
                <a:close/>
              </a:path>
            </a:pathLst>
          </a:custGeom>
          <a:blipFill rotWithShape="1">
            <a:blip r:embed="rId5">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618" name="Google Shape;618;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sp>
      <p:sp>
        <p:nvSpPr>
          <p:cNvPr id="619" name="Google Shape;619;p30"/>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620" name="Google Shape;620;p30"/>
          <p:cNvSpPr txBox="1"/>
          <p:nvPr/>
        </p:nvSpPr>
        <p:spPr>
          <a:xfrm>
            <a:off x="8257671" y="2550105"/>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3</a:t>
            </a:r>
            <a:endParaRPr/>
          </a:p>
        </p:txBody>
      </p:sp>
      <p:sp>
        <p:nvSpPr>
          <p:cNvPr id="621" name="Google Shape;621;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Σχεδιασμός </a:t>
            </a:r>
            <a:r>
              <a:rPr lang="en-US" sz="2700" b="0" i="0" u="none" strike="noStrike" cap="none">
                <a:solidFill>
                  <a:srgbClr val="000000"/>
                </a:solidFill>
                <a:latin typeface="Philosopher"/>
                <a:ea typeface="Philosopher"/>
                <a:cs typeface="Philosopher"/>
                <a:sym typeface="Philosopher"/>
              </a:rPr>
              <a:t>δραστηριοτήτων</a:t>
            </a:r>
            <a:r>
              <a:rPr lang="en-US" sz="2700" b="1" i="0" u="none" strike="noStrike" cap="none">
                <a:solidFill>
                  <a:srgbClr val="000000"/>
                </a:solidFill>
                <a:latin typeface="Philosopher"/>
                <a:ea typeface="Philosopher"/>
                <a:cs typeface="Philosopher"/>
                <a:sym typeface="Philosopher"/>
              </a:rPr>
              <a:t>μικρο-μάθησης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627" name="Google Shape;627;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628" name="Google Shape;628;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3</a:t>
            </a:r>
            <a:endParaRPr/>
          </a:p>
        </p:txBody>
      </p:sp>
      <p:sp>
        <p:nvSpPr>
          <p:cNvPr id="629" name="Google Shape;629;p31"/>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630" name="Google Shape;630;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1" name="Google Shape;631;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2" name="Google Shape;632;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3" name="Google Shape;633;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Διδάξτε πώς να δημιουργείτε ελκυστικό περιεχόμενο μικρομάθησης</a:t>
            </a:r>
            <a:endParaRPr/>
          </a:p>
        </p:txBody>
      </p:sp>
      <p:sp>
        <p:nvSpPr>
          <p:cNvPr id="634" name="Google Shape;634;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Έμφαση στα πολυμέσα και τα διαδραστικά στοιχεία</a:t>
            </a:r>
            <a:endParaRPr/>
          </a:p>
        </p:txBody>
      </p:sp>
      <p:sp>
        <p:nvSpPr>
          <p:cNvPr id="635" name="Google Shape;635;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Οδηγός για τη δημιουργία αποτελεσματικών αξιολογήσεων μικρο-μάθησης</a:t>
            </a:r>
            <a:endParaRPr/>
          </a:p>
        </p:txBody>
      </p:sp>
      <p:sp>
        <p:nvSpPr>
          <p:cNvPr id="636" name="Google Shape;636;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Σχεδιασμός </a:t>
            </a:r>
            <a:r>
              <a:rPr lang="en-US" sz="2700" b="0" i="0" u="none" strike="noStrike" cap="none">
                <a:solidFill>
                  <a:srgbClr val="000000"/>
                </a:solidFill>
                <a:latin typeface="Philosopher"/>
                <a:ea typeface="Philosopher"/>
                <a:cs typeface="Philosopher"/>
                <a:sym typeface="Philosopher"/>
              </a:rPr>
              <a:t>δραστηριοτήτων</a:t>
            </a:r>
            <a:r>
              <a:rPr lang="en-US" sz="2700" b="1" i="0" u="none" strike="noStrike" cap="none">
                <a:solidFill>
                  <a:srgbClr val="000000"/>
                </a:solidFill>
                <a:latin typeface="Philosopher"/>
                <a:ea typeface="Philosopher"/>
                <a:cs typeface="Philosopher"/>
                <a:sym typeface="Philosopher"/>
              </a:rPr>
              <a:t>μικρο-μάθησης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txBox="1"/>
          <p:nvPr/>
        </p:nvSpPr>
        <p:spPr>
          <a:xfrm>
            <a:off x="1998507"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Περιεχόμενο σε μέγεθος μπουκιάς</a:t>
            </a:r>
            <a:endParaRPr/>
          </a:p>
        </p:txBody>
      </p:sp>
      <p:sp>
        <p:nvSpPr>
          <p:cNvPr id="647" name="Google Shape;647;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sp>
      <p:sp>
        <p:nvSpPr>
          <p:cNvPr id="649" name="Google Shape;649;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Εστιασμένοι στόχοι</a:t>
            </a:r>
            <a:endParaRPr/>
          </a:p>
        </p:txBody>
      </p:sp>
      <p:sp>
        <p:nvSpPr>
          <p:cNvPr id="650" name="Google Shape;650;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Μάθηση Just-in-Time</a:t>
            </a:r>
            <a:endParaRPr/>
          </a:p>
        </p:txBody>
      </p:sp>
      <p:sp>
        <p:nvSpPr>
          <p:cNvPr id="652" name="Google Shape;652;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Εξατομίκευση</a:t>
            </a:r>
            <a:endParaRPr/>
          </a:p>
        </p:txBody>
      </p:sp>
      <p:sp>
        <p:nvSpPr>
          <p:cNvPr id="654" name="Google Shape;654;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Στο δεύτερο μέρος συζητήσαμε τέσσερις βασικές αρχές:</a:t>
            </a:r>
            <a:endParaRPr/>
          </a:p>
        </p:txBody>
      </p:sp>
      <p:sp>
        <p:nvSpPr>
          <p:cNvPr id="655" name="Google Shape;655;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Σαφείς και συγκεκριμένοι μαθησιακοί στόχοι</a:t>
            </a:r>
            <a:endParaRPr/>
          </a:p>
        </p:txBody>
      </p:sp>
      <p:sp>
        <p:nvSpPr>
          <p:cNvPr id="656" name="Google Shape;656;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sp>
      <p:sp>
        <p:nvSpPr>
          <p:cNvPr id="657" name="Google Shape;657;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Έγκαιρη παροχή πληροφοριών</a:t>
            </a:r>
            <a:endParaRPr/>
          </a:p>
        </p:txBody>
      </p:sp>
      <p:sp>
        <p:nvSpPr>
          <p:cNvPr id="658" name="Google Shape;658;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sp>
      <p:sp>
        <p:nvSpPr>
          <p:cNvPr id="659" name="Google Shape;659;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Προσαρμογή του περιεχομένου στις ατομικές ανάγκες</a:t>
            </a:r>
            <a:endParaRPr/>
          </a:p>
        </p:txBody>
      </p:sp>
      <p:sp>
        <p:nvSpPr>
          <p:cNvPr id="660" name="Google Shape;660;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sp>
      <p:sp>
        <p:nvSpPr>
          <p:cNvPr id="661" name="Google Shape;661;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Παροχή περιεχομένου σε μικρά, εύπεπτα κομμάτια</a:t>
            </a:r>
            <a:endParaRPr/>
          </a:p>
        </p:txBody>
      </p:sp>
      <p:sp>
        <p:nvSpPr>
          <p:cNvPr id="662" name="Google Shape;662;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sp>
      <p:sp>
        <p:nvSpPr>
          <p:cNvPr id="663" name="Google Shape;663;p32"/>
          <p:cNvSpPr/>
          <p:nvPr/>
        </p:nvSpPr>
        <p:spPr>
          <a:xfrm>
            <a:off x="1697320" y="88882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sp>
      <p:sp>
        <p:nvSpPr>
          <p:cNvPr id="664" name="Google Shape;664;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665" name="Google Shape;665;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9">
              <a:alphaModFix/>
            </a:blip>
            <a:stretch>
              <a:fillRect l="-20723" r="-20723" b="-10179"/>
            </a:stretch>
          </a:blipFill>
          <a:ln>
            <a:noFill/>
          </a:ln>
        </p:spPr>
      </p:sp>
      <p:sp>
        <p:nvSpPr>
          <p:cNvPr id="666" name="Google Shape;666;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2</a:t>
            </a:r>
            <a:endParaRPr/>
          </a:p>
        </p:txBody>
      </p:sp>
      <p:sp>
        <p:nvSpPr>
          <p:cNvPr id="667" name="Google Shape;667;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Αρχές της μικρομάθησης</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3"/>
          <p:cNvSpPr/>
          <p:nvPr/>
        </p:nvSpPr>
        <p:spPr>
          <a:xfrm>
            <a:off x="2138289" y="4354980"/>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sp>
      <p:sp>
        <p:nvSpPr>
          <p:cNvPr id="679" name="Google Shape;679;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sp>
      <p:sp>
        <p:nvSpPr>
          <p:cNvPr id="681" name="Google Shape;681;p33"/>
          <p:cNvSpPr/>
          <p:nvPr/>
        </p:nvSpPr>
        <p:spPr>
          <a:xfrm>
            <a:off x="11832173" y="4354980"/>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sp>
      <p:sp>
        <p:nvSpPr>
          <p:cNvPr id="683" name="Google Shape;683;p33"/>
          <p:cNvSpPr txBox="1"/>
          <p:nvPr/>
        </p:nvSpPr>
        <p:spPr>
          <a:xfrm>
            <a:off x="2342469" y="5402690"/>
            <a:ext cx="3879192" cy="81868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err="1">
                <a:solidFill>
                  <a:srgbClr val="000000"/>
                </a:solidFill>
                <a:latin typeface="Philosopher"/>
                <a:ea typeface="Philosopher"/>
                <a:cs typeface="Philosopher"/>
                <a:sym typeface="Philosopher"/>
              </a:rPr>
              <a:t>Αφήγηση</a:t>
            </a:r>
            <a:r>
              <a:rPr lang="en-US" sz="3800" b="1" i="0" u="none" strike="noStrike" cap="none" dirty="0">
                <a:solidFill>
                  <a:srgbClr val="000000"/>
                </a:solidFill>
                <a:latin typeface="Philosopher"/>
                <a:ea typeface="Philosopher"/>
                <a:cs typeface="Philosopher"/>
                <a:sym typeface="Philosopher"/>
              </a:rPr>
              <a:t> </a:t>
            </a:r>
            <a:r>
              <a:rPr lang="en-US" sz="3200" b="1" i="0" u="none" strike="noStrike" cap="none" dirty="0" err="1">
                <a:solidFill>
                  <a:srgbClr val="000000"/>
                </a:solidFill>
                <a:latin typeface="Philosopher"/>
                <a:ea typeface="Philosopher"/>
                <a:cs typeface="Philosopher"/>
                <a:sym typeface="Philosopher"/>
              </a:rPr>
              <a:t>ιστοριών</a:t>
            </a:r>
            <a:endParaRPr dirty="0"/>
          </a:p>
        </p:txBody>
      </p:sp>
      <p:sp>
        <p:nvSpPr>
          <p:cNvPr id="684" name="Google Shape;684;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685" name="Google Shape;685;p33"/>
          <p:cNvSpPr txBox="1"/>
          <p:nvPr/>
        </p:nvSpPr>
        <p:spPr>
          <a:xfrm>
            <a:off x="7191459" y="5713679"/>
            <a:ext cx="3879192" cy="6894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000000"/>
                </a:solidFill>
                <a:latin typeface="Philosopher"/>
                <a:ea typeface="Philosopher"/>
                <a:cs typeface="Philosopher"/>
                <a:sym typeface="Philosopher"/>
              </a:rPr>
              <a:t>Οπ</a:t>
            </a:r>
            <a:r>
              <a:rPr lang="en-US" sz="3200" b="1" i="0" u="none" strike="noStrike" cap="none" dirty="0" err="1">
                <a:solidFill>
                  <a:srgbClr val="000000"/>
                </a:solidFill>
                <a:latin typeface="Philosopher"/>
                <a:ea typeface="Philosopher"/>
                <a:cs typeface="Philosopher"/>
                <a:sym typeface="Philosopher"/>
              </a:rPr>
              <a:t>τικά</a:t>
            </a:r>
            <a:r>
              <a:rPr lang="en-US" sz="3200" b="1" i="0" u="none" strike="noStrike" cap="none" dirty="0">
                <a:solidFill>
                  <a:srgbClr val="000000"/>
                </a:solidFill>
                <a:latin typeface="Philosopher"/>
                <a:ea typeface="Philosopher"/>
                <a:cs typeface="Philosopher"/>
                <a:sym typeface="Philosopher"/>
              </a:rPr>
              <a:t> </a:t>
            </a:r>
            <a:r>
              <a:rPr lang="en-US" sz="3200" b="1" i="0" u="none" strike="noStrike" cap="none" dirty="0" err="1">
                <a:solidFill>
                  <a:srgbClr val="000000"/>
                </a:solidFill>
                <a:latin typeface="Philosopher"/>
                <a:ea typeface="Philosopher"/>
                <a:cs typeface="Philosopher"/>
                <a:sym typeface="Philosopher"/>
              </a:rPr>
              <a:t>μέσ</a:t>
            </a:r>
            <a:r>
              <a:rPr lang="en-US" sz="3200" b="1" i="0" u="none" strike="noStrike" cap="none" dirty="0">
                <a:solidFill>
                  <a:srgbClr val="000000"/>
                </a:solidFill>
                <a:latin typeface="Philosopher"/>
                <a:ea typeface="Philosopher"/>
                <a:cs typeface="Philosopher"/>
                <a:sym typeface="Philosopher"/>
              </a:rPr>
              <a:t>α </a:t>
            </a:r>
            <a:endParaRPr sz="1200" dirty="0"/>
          </a:p>
        </p:txBody>
      </p:sp>
      <p:sp>
        <p:nvSpPr>
          <p:cNvPr id="686" name="Google Shape;686;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688" name="Google Shape;688;p33"/>
          <p:cNvSpPr txBox="1"/>
          <p:nvPr/>
        </p:nvSpPr>
        <p:spPr>
          <a:xfrm>
            <a:off x="11918298" y="5411959"/>
            <a:ext cx="4199541"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Σενάρι</a:t>
            </a:r>
            <a:r>
              <a:rPr lang="en-US" sz="2400" b="1" i="0" u="none" strike="noStrike" cap="none" dirty="0">
                <a:solidFill>
                  <a:srgbClr val="000000"/>
                </a:solidFill>
                <a:latin typeface="Philosopher"/>
                <a:ea typeface="Philosopher"/>
                <a:cs typeface="Philosopher"/>
                <a:sym typeface="Philosopher"/>
              </a:rPr>
              <a:t>α πραγματικής ζωής</a:t>
            </a:r>
            <a:endParaRPr sz="1000" dirty="0"/>
          </a:p>
        </p:txBody>
      </p:sp>
      <p:sp>
        <p:nvSpPr>
          <p:cNvPr id="689" name="Google Shape;689;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691" name="Google Shape;691;p33"/>
          <p:cNvSpPr txBox="1"/>
          <p:nvPr/>
        </p:nvSpPr>
        <p:spPr>
          <a:xfrm>
            <a:off x="2110679" y="6380555"/>
            <a:ext cx="4290504" cy="763799"/>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pPr>
            <a:r>
              <a:rPr lang="en-US" sz="2068" b="0" i="0" u="none" strike="noStrike" cap="none" dirty="0">
                <a:solidFill>
                  <a:srgbClr val="000000"/>
                </a:solidFill>
                <a:latin typeface="Philosopher"/>
                <a:ea typeface="Philosopher"/>
                <a:cs typeface="Philosopher"/>
                <a:sym typeface="Philosopher"/>
              </a:rPr>
              <a:t> </a:t>
            </a:r>
            <a:r>
              <a:rPr lang="en-US" sz="2068" b="0" i="0" u="none" strike="noStrike" cap="none" dirty="0" err="1">
                <a:solidFill>
                  <a:srgbClr val="000000"/>
                </a:solidFill>
                <a:latin typeface="Philosopher"/>
                <a:ea typeface="Philosopher"/>
                <a:cs typeface="Philosopher"/>
                <a:sym typeface="Philosopher"/>
              </a:rPr>
              <a:t>Έν</a:t>
            </a:r>
            <a:r>
              <a:rPr lang="en-US" sz="2068" b="0" i="0" u="none" strike="noStrike" cap="none" dirty="0">
                <a:solidFill>
                  <a:srgbClr val="000000"/>
                </a:solidFill>
                <a:latin typeface="Philosopher"/>
                <a:ea typeface="Philosopher"/>
                <a:cs typeface="Philosopher"/>
                <a:sym typeface="Philosopher"/>
              </a:rPr>
              <a:t>ας </a:t>
            </a:r>
            <a:r>
              <a:rPr lang="en-US" sz="1800" b="0" i="0" u="none" strike="noStrike" cap="none" dirty="0">
                <a:solidFill>
                  <a:srgbClr val="000000"/>
                </a:solidFill>
                <a:latin typeface="Philosopher"/>
                <a:ea typeface="Philosopher"/>
                <a:cs typeface="Philosopher"/>
                <a:sym typeface="Philosopher"/>
              </a:rPr>
              <a:t>ισχυρός τρόπος εμπλοκής </a:t>
            </a:r>
            <a:r>
              <a:rPr lang="en-US" sz="2068" b="0" i="0" u="none" strike="noStrike" cap="none" dirty="0">
                <a:solidFill>
                  <a:srgbClr val="000000"/>
                </a:solidFill>
                <a:latin typeface="Philosopher"/>
                <a:ea typeface="Philosopher"/>
                <a:cs typeface="Philosopher"/>
                <a:sym typeface="Philosopher"/>
              </a:rPr>
              <a:t>των μαθητών</a:t>
            </a:r>
            <a:endParaRPr dirty="0"/>
          </a:p>
        </p:txBody>
      </p:sp>
      <p:sp>
        <p:nvSpPr>
          <p:cNvPr id="692" name="Google Shape;692;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dirty="0">
                <a:solidFill>
                  <a:srgbClr val="000000"/>
                </a:solidFill>
                <a:latin typeface="Philosopher"/>
                <a:ea typeface="Philosopher"/>
                <a:cs typeface="Philosopher"/>
                <a:sym typeface="Philosopher"/>
              </a:rPr>
              <a:t>Infographics, </a:t>
            </a:r>
            <a:r>
              <a:rPr lang="en-US" sz="1900" b="0" i="0" u="none" strike="noStrike" cap="none" dirty="0" err="1">
                <a:solidFill>
                  <a:srgbClr val="000000"/>
                </a:solidFill>
                <a:latin typeface="Philosopher"/>
                <a:ea typeface="Philosopher"/>
                <a:cs typeface="Philosopher"/>
                <a:sym typeface="Philosopher"/>
              </a:rPr>
              <a:t>δι</a:t>
            </a:r>
            <a:r>
              <a:rPr lang="en-US" sz="1900" b="0" i="0" u="none" strike="noStrike" cap="none" dirty="0">
                <a:solidFill>
                  <a:srgbClr val="000000"/>
                </a:solidFill>
                <a:latin typeface="Philosopher"/>
                <a:ea typeface="Philosopher"/>
                <a:cs typeface="Philosopher"/>
                <a:sym typeface="Philosopher"/>
              </a:rPr>
              <a:t>αγράμματα, απλά κινούμενα σχέδια</a:t>
            </a:r>
            <a:endParaRPr dirty="0"/>
          </a:p>
        </p:txBody>
      </p:sp>
      <p:sp>
        <p:nvSpPr>
          <p:cNvPr id="693" name="Google Shape;693;p33"/>
          <p:cNvSpPr txBox="1"/>
          <p:nvPr/>
        </p:nvSpPr>
        <p:spPr>
          <a:xfrm>
            <a:off x="11760261" y="6144275"/>
            <a:ext cx="4389307" cy="14034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dirty="0" err="1">
                <a:solidFill>
                  <a:srgbClr val="000000"/>
                </a:solidFill>
                <a:latin typeface="Philosopher"/>
                <a:ea typeface="Philosopher"/>
                <a:cs typeface="Philosopher"/>
                <a:sym typeface="Philosopher"/>
              </a:rPr>
              <a:t>Έν</a:t>
            </a:r>
            <a:r>
              <a:rPr lang="en-US" sz="1900" b="0" i="0" u="none" strike="noStrike" cap="none" dirty="0">
                <a:solidFill>
                  <a:srgbClr val="000000"/>
                </a:solidFill>
                <a:latin typeface="Philosopher"/>
                <a:ea typeface="Philosopher"/>
                <a:cs typeface="Philosopher"/>
                <a:sym typeface="Philosopher"/>
              </a:rPr>
              <a:t>ας αποτελεσματικός τρόπος για να βοηθηθούν οι εκπαιδευόμενοι να εφαρμόσουν αυτά που έχουν μάθει σε πρακτικές καταστάσεις</a:t>
            </a:r>
            <a:endParaRPr dirty="0"/>
          </a:p>
        </p:txBody>
      </p:sp>
      <p:sp>
        <p:nvSpPr>
          <p:cNvPr id="694" name="Google Shape;694;p33"/>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sp>
      <p:sp>
        <p:nvSpPr>
          <p:cNvPr id="695" name="Google Shape;695;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sp>
      <p:sp>
        <p:nvSpPr>
          <p:cNvPr id="696" name="Google Shape;696;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799" b="1" i="0" u="none" strike="noStrike" cap="none" dirty="0">
                <a:solidFill>
                  <a:srgbClr val="000000"/>
                </a:solidFill>
                <a:latin typeface="Philosopher"/>
                <a:ea typeface="Philosopher"/>
                <a:cs typeface="Philosopher"/>
                <a:sym typeface="Philosopher"/>
              </a:rPr>
              <a:t> </a:t>
            </a:r>
            <a:r>
              <a:rPr lang="en-US" sz="5799" b="1" i="0" u="none" strike="noStrike" cap="none" dirty="0" err="1">
                <a:solidFill>
                  <a:srgbClr val="000000"/>
                </a:solidFill>
                <a:latin typeface="Philosopher"/>
                <a:ea typeface="Philosopher"/>
                <a:cs typeface="Philosopher"/>
                <a:sym typeface="Philosopher"/>
              </a:rPr>
              <a:t>Τεχνικές</a:t>
            </a:r>
            <a:r>
              <a:rPr lang="en-US" sz="5799" b="1" i="0" u="none" strike="noStrike" cap="none" dirty="0">
                <a:solidFill>
                  <a:srgbClr val="000000"/>
                </a:solidFill>
                <a:latin typeface="Philosopher"/>
                <a:ea typeface="Philosopher"/>
                <a:cs typeface="Philosopher"/>
                <a:sym typeface="Philosopher"/>
              </a:rPr>
              <a:t> </a:t>
            </a:r>
            <a:r>
              <a:rPr lang="en-US" sz="5799" b="1" i="0" u="none" strike="noStrike" cap="none" dirty="0" err="1">
                <a:solidFill>
                  <a:srgbClr val="000000"/>
                </a:solidFill>
                <a:latin typeface="Philosopher"/>
                <a:ea typeface="Philosopher"/>
                <a:cs typeface="Philosopher"/>
                <a:sym typeface="Philosopher"/>
              </a:rPr>
              <a:t>γι</a:t>
            </a:r>
            <a:r>
              <a:rPr lang="en-US" sz="5799" b="1" i="0" u="none" strike="noStrike" cap="none" dirty="0">
                <a:solidFill>
                  <a:srgbClr val="000000"/>
                </a:solidFill>
                <a:latin typeface="Philosopher"/>
                <a:ea typeface="Philosopher"/>
                <a:cs typeface="Philosopher"/>
                <a:sym typeface="Philosopher"/>
              </a:rPr>
              <a:t>α να γίνει η μικρομάθηση πραγματικά ελκυστική</a:t>
            </a:r>
            <a:endParaRPr dirty="0"/>
          </a:p>
        </p:txBody>
      </p:sp>
      <p:sp>
        <p:nvSpPr>
          <p:cNvPr id="697" name="Google Shape;697;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sp>
      <p:sp>
        <p:nvSpPr>
          <p:cNvPr id="708" name="Google Shape;708;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txBox="1"/>
          <p:nvPr/>
        </p:nvSpPr>
        <p:spPr>
          <a:xfrm>
            <a:off x="11467483" y="3358105"/>
            <a:ext cx="4845397" cy="861774"/>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000" b="1" i="0" u="none" strike="noStrike" cap="none" dirty="0" err="1">
                <a:solidFill>
                  <a:srgbClr val="000000"/>
                </a:solidFill>
                <a:latin typeface="Philosopher"/>
                <a:ea typeface="Philosopher"/>
                <a:cs typeface="Philosopher"/>
                <a:sym typeface="Philosopher"/>
              </a:rPr>
              <a:t>Αφήγηση</a:t>
            </a:r>
            <a:r>
              <a:rPr lang="en-US" sz="4000" b="1" i="0" u="none" strike="noStrike" cap="none" dirty="0">
                <a:solidFill>
                  <a:srgbClr val="000000"/>
                </a:solidFill>
                <a:latin typeface="Philosopher"/>
                <a:ea typeface="Philosopher"/>
                <a:cs typeface="Philosopher"/>
                <a:sym typeface="Philosopher"/>
              </a:rPr>
              <a:t> </a:t>
            </a:r>
            <a:r>
              <a:rPr lang="en-US" sz="4000" b="1" i="0" u="none" strike="noStrike" cap="none" dirty="0" err="1">
                <a:solidFill>
                  <a:srgbClr val="000000"/>
                </a:solidFill>
                <a:latin typeface="Philosopher"/>
                <a:ea typeface="Philosopher"/>
                <a:cs typeface="Philosopher"/>
                <a:sym typeface="Philosopher"/>
              </a:rPr>
              <a:t>ιστοριών</a:t>
            </a:r>
            <a:endParaRPr sz="1100" dirty="0"/>
          </a:p>
        </p:txBody>
      </p:sp>
      <p:sp>
        <p:nvSpPr>
          <p:cNvPr id="710" name="Google Shape;710;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711" name="Google Shape;711;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Η χρήση μιας πραγματικής ιστορίας κάποιου που ξεπερνά τις προκλήσεις του ψηφιακού γραμματισμού μπορεί να έχει μεγάλη απήχηση στους ενήλικες εκπαιδευόμενους με χαμηλά προσόντα. </a:t>
            </a:r>
            <a:endParaRPr/>
          </a:p>
        </p:txBody>
      </p:sp>
      <p:sp>
        <p:nvSpPr>
          <p:cNvPr id="712" name="Google Shape;712;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 Ένας ισχυρός τρόπος εμπλοκής των μαθητών</a:t>
            </a:r>
            <a:endParaRPr/>
          </a:p>
        </p:txBody>
      </p:sp>
      <p:sp>
        <p:nvSpPr>
          <p:cNvPr id="713" name="Google Shape;713;p34"/>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714" name="Google Shape;714;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5">
              <a:alphaModFix/>
            </a:blip>
            <a:stretch>
              <a:fillRect l="-14765" r="-20796" b="-4987"/>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sp>
      <p:sp>
        <p:nvSpPr>
          <p:cNvPr id="725" name="Google Shape;725;p35"/>
          <p:cNvSpPr txBox="1"/>
          <p:nvPr/>
        </p:nvSpPr>
        <p:spPr>
          <a:xfrm>
            <a:off x="3181730" y="3431160"/>
            <a:ext cx="4101939" cy="1033937"/>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799" b="1" i="0" u="none" strike="noStrike" cap="none" dirty="0">
                <a:solidFill>
                  <a:srgbClr val="000000"/>
                </a:solidFill>
                <a:latin typeface="Philosopher"/>
                <a:ea typeface="Philosopher"/>
                <a:cs typeface="Philosopher"/>
                <a:sym typeface="Philosopher"/>
              </a:rPr>
              <a:t>Οπ</a:t>
            </a:r>
            <a:r>
              <a:rPr lang="en-US" sz="4799" b="1" i="0" u="none" strike="noStrike" cap="none" dirty="0" err="1">
                <a:solidFill>
                  <a:srgbClr val="000000"/>
                </a:solidFill>
                <a:latin typeface="Philosopher"/>
                <a:ea typeface="Philosopher"/>
                <a:cs typeface="Philosopher"/>
                <a:sym typeface="Philosopher"/>
              </a:rPr>
              <a:t>τι</a:t>
            </a:r>
            <a:r>
              <a:rPr lang="el-GR" sz="4799" b="1" i="0" u="none" strike="noStrike" cap="none" dirty="0">
                <a:solidFill>
                  <a:srgbClr val="000000"/>
                </a:solidFill>
                <a:latin typeface="Philosopher"/>
                <a:ea typeface="Philosopher"/>
                <a:cs typeface="Philosopher"/>
                <a:sym typeface="Philosopher"/>
              </a:rPr>
              <a:t>κ</a:t>
            </a:r>
            <a:r>
              <a:rPr lang="en-US" sz="4799" b="1" i="0" u="none" strike="noStrike" cap="none" dirty="0">
                <a:solidFill>
                  <a:srgbClr val="000000"/>
                </a:solidFill>
                <a:latin typeface="Philosopher"/>
                <a:ea typeface="Philosopher"/>
                <a:cs typeface="Philosopher"/>
                <a:sym typeface="Philosopher"/>
              </a:rPr>
              <a:t>ά </a:t>
            </a:r>
            <a:r>
              <a:rPr lang="en-US" sz="4799" b="1" i="0" u="none" strike="noStrike" cap="none" dirty="0" err="1">
                <a:solidFill>
                  <a:srgbClr val="000000"/>
                </a:solidFill>
                <a:latin typeface="Philosopher"/>
                <a:ea typeface="Philosopher"/>
                <a:cs typeface="Philosopher"/>
                <a:sym typeface="Philosopher"/>
              </a:rPr>
              <a:t>μέσ</a:t>
            </a:r>
            <a:r>
              <a:rPr lang="en-US" sz="4799" b="1" i="0" u="none" strike="noStrike" cap="none" dirty="0">
                <a:solidFill>
                  <a:srgbClr val="000000"/>
                </a:solidFill>
                <a:latin typeface="Philosopher"/>
                <a:ea typeface="Philosopher"/>
                <a:cs typeface="Philosopher"/>
                <a:sym typeface="Philosopher"/>
              </a:rPr>
              <a:t>α </a:t>
            </a:r>
            <a:endParaRPr dirty="0"/>
          </a:p>
        </p:txBody>
      </p:sp>
      <p:sp>
        <p:nvSpPr>
          <p:cNvPr id="726" name="Google Shape;726;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728" name="Google Shape;728;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Τα οπτικά μέσα μπορούν να απλοποιήσουν πολύπλοκες έννοιες και να παρέχουν μια γρήγορη οπτική αναφορά, η οποία είναι ιδιαίτερα πολύτιμη για μαθητές με περιορισμένες προηγούμενες γνώσεις.</a:t>
            </a:r>
            <a:endParaRPr/>
          </a:p>
        </p:txBody>
      </p:sp>
      <p:sp>
        <p:nvSpPr>
          <p:cNvPr id="729" name="Google Shape;729;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Infographics, διαγράμματα, απλά κινούμενα σχέδια</a:t>
            </a:r>
            <a:endParaRPr/>
          </a:p>
        </p:txBody>
      </p:sp>
      <p:sp>
        <p:nvSpPr>
          <p:cNvPr id="730" name="Google Shape;730;p35"/>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731" name="Google Shape;731;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5">
              <a:alphaModFix/>
            </a:blip>
            <a:stretch>
              <a:fillRect l="-14765" r="-20796" b="-4987"/>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sp>
      <p:sp>
        <p:nvSpPr>
          <p:cNvPr id="742" name="Google Shape;742;p36"/>
          <p:cNvSpPr txBox="1"/>
          <p:nvPr/>
        </p:nvSpPr>
        <p:spPr>
          <a:xfrm>
            <a:off x="8768877" y="2582670"/>
            <a:ext cx="7298438"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Σενάρια πραγματικής ζωής</a:t>
            </a:r>
            <a:endParaRPr/>
          </a:p>
        </p:txBody>
      </p:sp>
      <p:sp>
        <p:nvSpPr>
          <p:cNvPr id="743" name="Google Shape;743;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745" name="Google Shape;745;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Ένα σενάριο που περιλαμβάνει τον καθημερινό προϋπολογισμό ή την επίλυση κοινών προκλήσεων στο χώρο εργασίας μπορεί να ενδυναμώσει τους ενήλικες με χαμηλά προσόντα με πρακτικές δεξιότητες</a:t>
            </a:r>
            <a:endParaRPr/>
          </a:p>
        </p:txBody>
      </p:sp>
      <p:sp>
        <p:nvSpPr>
          <p:cNvPr id="746" name="Google Shape;746;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Ένας αποτελεσματικός τρόπος για να βοηθηθούν οι εκπαιδευόμενοι να εφαρμόσουν αυτά που έχουν μάθει σε πρακτικές καταστάσεις</a:t>
            </a:r>
            <a:endParaRPr/>
          </a:p>
        </p:txBody>
      </p:sp>
      <p:sp>
        <p:nvSpPr>
          <p:cNvPr id="747" name="Google Shape;747;p36"/>
          <p:cNvSpPr/>
          <p:nvPr/>
        </p:nvSpPr>
        <p:spPr>
          <a:xfrm>
            <a:off x="558034" y="9258300"/>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748" name="Google Shape;748;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5">
              <a:alphaModFix/>
            </a:blip>
            <a:stretch>
              <a:fillRect l="-14765" r="-20796" b="-4987"/>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7"/>
          <p:cNvSpPr/>
          <p:nvPr/>
        </p:nvSpPr>
        <p:spPr>
          <a:xfrm>
            <a:off x="743375" y="4360191"/>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sp>
      <p:sp>
        <p:nvSpPr>
          <p:cNvPr id="759" name="Google Shape;759;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sp>
      <p:sp>
        <p:nvSpPr>
          <p:cNvPr id="761" name="Google Shape;761;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8000" b="1" i="0" u="none" strike="noStrike" cap="none">
                <a:solidFill>
                  <a:srgbClr val="F59F35"/>
                </a:solidFill>
                <a:latin typeface="Philosopher"/>
                <a:ea typeface="Philosopher"/>
                <a:cs typeface="Philosopher"/>
                <a:sym typeface="Philosopher"/>
              </a:rPr>
              <a:t>Παραδείγματα</a:t>
            </a:r>
            <a:endParaRPr/>
          </a:p>
        </p:txBody>
      </p:sp>
      <p:sp>
        <p:nvSpPr>
          <p:cNvPr id="763" name="Google Shape;763;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sp>
      <p:sp>
        <p:nvSpPr>
          <p:cNvPr id="764" name="Google Shape;764;p37"/>
          <p:cNvSpPr txBox="1"/>
          <p:nvPr/>
        </p:nvSpPr>
        <p:spPr>
          <a:xfrm>
            <a:off x="961349" y="4611995"/>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dirty="0">
                <a:solidFill>
                  <a:srgbClr val="F59F35"/>
                </a:solidFill>
                <a:latin typeface="Philosopher"/>
                <a:ea typeface="Philosopher"/>
                <a:cs typeface="Philosopher"/>
                <a:sym typeface="Philosopher"/>
              </a:rPr>
              <a:t>1</a:t>
            </a:r>
            <a:endParaRPr dirty="0"/>
          </a:p>
        </p:txBody>
      </p:sp>
      <p:sp>
        <p:nvSpPr>
          <p:cNvPr id="765" name="Google Shape;765;p37"/>
          <p:cNvSpPr txBox="1"/>
          <p:nvPr/>
        </p:nvSpPr>
        <p:spPr>
          <a:xfrm>
            <a:off x="972321" y="6083354"/>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dirty="0">
                <a:solidFill>
                  <a:srgbClr val="000000"/>
                </a:solidFill>
                <a:latin typeface="Philosopher"/>
                <a:ea typeface="Philosopher"/>
                <a:cs typeface="Philosopher"/>
                <a:sym typeface="Philosopher"/>
              </a:rPr>
              <a:t>Φα</a:t>
            </a:r>
            <a:r>
              <a:rPr lang="en-US" sz="2100" b="1" i="0" u="none" strike="noStrike" cap="none" dirty="0" err="1">
                <a:solidFill>
                  <a:srgbClr val="000000"/>
                </a:solidFill>
                <a:latin typeface="Philosopher"/>
                <a:ea typeface="Philosopher"/>
                <a:cs typeface="Philosopher"/>
                <a:sym typeface="Philosopher"/>
              </a:rPr>
              <a:t>ντ</a:t>
            </a:r>
            <a:r>
              <a:rPr lang="en-US" sz="2100" b="1" i="0" u="none" strike="noStrike" cap="none" dirty="0">
                <a:solidFill>
                  <a:srgbClr val="000000"/>
                </a:solidFill>
                <a:latin typeface="Philosopher"/>
                <a:ea typeface="Philosopher"/>
                <a:cs typeface="Philosopher"/>
                <a:sym typeface="Philosopher"/>
              </a:rPr>
              <a:t>αστείτε μια ενότητα μικροεκπαίδευσης για την επικοινωνία μέσω ηλεκτρονικού ταχυδρομείου. </a:t>
            </a:r>
            <a:r>
              <a:rPr lang="en-US" sz="2100" b="1" i="0" u="none" strike="noStrike" cap="none" dirty="0" err="1">
                <a:solidFill>
                  <a:srgbClr val="000000"/>
                </a:solidFill>
                <a:latin typeface="Philosopher"/>
                <a:ea typeface="Philosopher"/>
                <a:cs typeface="Philosopher"/>
                <a:sym typeface="Philosopher"/>
              </a:rPr>
              <a:t>Χρησιμο</a:t>
            </a:r>
            <a:r>
              <a:rPr lang="en-US" sz="2100" b="1" i="0" u="none" strike="noStrike" cap="none" dirty="0">
                <a:solidFill>
                  <a:srgbClr val="000000"/>
                </a:solidFill>
                <a:latin typeface="Philosopher"/>
                <a:ea typeface="Philosopher"/>
                <a:cs typeface="Philosopher"/>
                <a:sym typeface="Philosopher"/>
              </a:rPr>
              <a:t>ποιήστε μια </a:t>
            </a:r>
            <a:r>
              <a:rPr lang="en-US" sz="2100" b="1" i="0" u="none" strike="noStrike" cap="none" dirty="0">
                <a:solidFill>
                  <a:srgbClr val="F59F35"/>
                </a:solidFill>
                <a:latin typeface="Philosopher"/>
                <a:ea typeface="Philosopher"/>
                <a:cs typeface="Philosopher"/>
                <a:sym typeface="Philosopher"/>
              </a:rPr>
              <a:t>σύντομη, σχετική ιστορία </a:t>
            </a:r>
            <a:r>
              <a:rPr lang="en-US" sz="2100" b="1" i="0" u="none" strike="noStrike" cap="none" dirty="0">
                <a:solidFill>
                  <a:srgbClr val="000000"/>
                </a:solidFill>
                <a:latin typeface="Philosopher"/>
                <a:ea typeface="Philosopher"/>
                <a:cs typeface="Philosopher"/>
                <a:sym typeface="Philosopher"/>
              </a:rPr>
              <a:t>για να παρουσιάσετε τα πλεονεκτήματα και τα εμπόδια της επαγγελματικής σύνταξης ηλεκτρονικού ταχυδρομείου.</a:t>
            </a:r>
            <a:endParaRPr dirty="0"/>
          </a:p>
          <a:p>
            <a:pPr marL="0" marR="0" lvl="0" indent="0" algn="just" rtl="0">
              <a:lnSpc>
                <a:spcPct val="140000"/>
              </a:lnSpc>
              <a:spcBef>
                <a:spcPts val="0"/>
              </a:spcBef>
              <a:spcAft>
                <a:spcPts val="0"/>
              </a:spcAft>
              <a:buNone/>
            </a:pPr>
            <a:endParaRPr sz="2100" b="1" i="0" u="none" strike="noStrike" cap="none" dirty="0">
              <a:solidFill>
                <a:srgbClr val="000000"/>
              </a:solidFill>
              <a:latin typeface="Philosopher"/>
              <a:ea typeface="Philosopher"/>
              <a:cs typeface="Philosopher"/>
              <a:sym typeface="Philosopher"/>
            </a:endParaRPr>
          </a:p>
        </p:txBody>
      </p:sp>
      <p:sp>
        <p:nvSpPr>
          <p:cNvPr id="766" name="Google Shape;766;p37"/>
          <p:cNvSpPr txBox="1"/>
          <p:nvPr/>
        </p:nvSpPr>
        <p:spPr>
          <a:xfrm>
            <a:off x="6851937" y="6140138"/>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dirty="0" err="1">
                <a:solidFill>
                  <a:srgbClr val="000000"/>
                </a:solidFill>
                <a:latin typeface="Philosopher"/>
                <a:ea typeface="Philosopher"/>
                <a:cs typeface="Philosopher"/>
                <a:sym typeface="Philosopher"/>
              </a:rPr>
              <a:t>Σε</a:t>
            </a:r>
            <a:r>
              <a:rPr lang="en-US" sz="2100" b="1" i="0" u="none" strike="noStrike" cap="none" dirty="0">
                <a:solidFill>
                  <a:srgbClr val="000000"/>
                </a:solidFill>
                <a:latin typeface="Philosopher"/>
                <a:ea typeface="Philosopher"/>
                <a:cs typeface="Philosopher"/>
                <a:sym typeface="Philosopher"/>
              </a:rPr>
              <a:t> </a:t>
            </a:r>
            <a:r>
              <a:rPr lang="en-US" sz="2100" b="1" i="0" u="none" strike="noStrike" cap="none" dirty="0" err="1">
                <a:solidFill>
                  <a:srgbClr val="000000"/>
                </a:solidFill>
                <a:latin typeface="Philosopher"/>
                <a:ea typeface="Philosopher"/>
                <a:cs typeface="Philosopher"/>
                <a:sym typeface="Philosopher"/>
              </a:rPr>
              <a:t>μι</a:t>
            </a:r>
            <a:r>
              <a:rPr lang="en-US" sz="2100" b="1" i="0" u="none" strike="noStrike" cap="none" dirty="0">
                <a:solidFill>
                  <a:srgbClr val="000000"/>
                </a:solidFill>
                <a:latin typeface="Philosopher"/>
                <a:ea typeface="Philosopher"/>
                <a:cs typeface="Philosopher"/>
                <a:sym typeface="Philosopher"/>
              </a:rPr>
              <a:t>α ενότητα ψηφιακού αλφαβητισμού, συμπεριλάβετε </a:t>
            </a:r>
            <a:r>
              <a:rPr lang="en-US" sz="2100" b="1" i="0" u="none" strike="noStrike" cap="none" dirty="0">
                <a:solidFill>
                  <a:srgbClr val="F59F35"/>
                </a:solidFill>
                <a:latin typeface="Philosopher"/>
                <a:ea typeface="Philosopher"/>
                <a:cs typeface="Philosopher"/>
                <a:sym typeface="Philosopher"/>
              </a:rPr>
              <a:t>οπτικούς οδηγούς βήμα προς βήμα </a:t>
            </a:r>
            <a:r>
              <a:rPr lang="en-US" sz="2100" b="1" i="0" u="none" strike="noStrike" cap="none" dirty="0">
                <a:solidFill>
                  <a:srgbClr val="000000"/>
                </a:solidFill>
                <a:latin typeface="Philosopher"/>
                <a:ea typeface="Philosopher"/>
                <a:cs typeface="Philosopher"/>
                <a:sym typeface="Philosopher"/>
              </a:rPr>
              <a:t>για κοινές εργασίες, όπως η δημιουργία ενός λογαριασμού ηλεκτρονικού ταχυδρομείου.</a:t>
            </a:r>
            <a:endParaRPr dirty="0"/>
          </a:p>
        </p:txBody>
      </p:sp>
      <p:sp>
        <p:nvSpPr>
          <p:cNvPr id="767" name="Google Shape;767;p37"/>
          <p:cNvSpPr txBox="1"/>
          <p:nvPr/>
        </p:nvSpPr>
        <p:spPr>
          <a:xfrm>
            <a:off x="12458772" y="6097410"/>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dirty="0" err="1">
                <a:solidFill>
                  <a:srgbClr val="000000"/>
                </a:solidFill>
                <a:latin typeface="Philosopher"/>
                <a:ea typeface="Philosopher"/>
                <a:cs typeface="Philosopher"/>
                <a:sym typeface="Philosopher"/>
              </a:rPr>
              <a:t>Γι</a:t>
            </a:r>
            <a:r>
              <a:rPr lang="en-US" sz="2100" b="1" i="0" u="none" strike="noStrike" cap="none" dirty="0">
                <a:solidFill>
                  <a:srgbClr val="000000"/>
                </a:solidFill>
                <a:latin typeface="Philosopher"/>
                <a:ea typeface="Philosopher"/>
                <a:cs typeface="Philosopher"/>
                <a:sym typeface="Philosopher"/>
              </a:rPr>
              <a:t>α μια ενότητα δεξιοτήτων στο χώρο εργασίας, παρουσιάστε ένα </a:t>
            </a:r>
            <a:r>
              <a:rPr lang="en-US" sz="2100" b="1" i="0" u="none" strike="noStrike" cap="none" dirty="0">
                <a:solidFill>
                  <a:srgbClr val="F59F35"/>
                </a:solidFill>
                <a:latin typeface="Philosopher"/>
                <a:ea typeface="Philosopher"/>
                <a:cs typeface="Philosopher"/>
                <a:sym typeface="Philosopher"/>
              </a:rPr>
              <a:t>πραγματικό σενάριο </a:t>
            </a:r>
            <a:r>
              <a:rPr lang="en-US" sz="2100" b="1" i="0" u="none" strike="noStrike" cap="none" dirty="0">
                <a:solidFill>
                  <a:srgbClr val="000000"/>
                </a:solidFill>
                <a:latin typeface="Philosopher"/>
                <a:ea typeface="Philosopher"/>
                <a:cs typeface="Philosopher"/>
                <a:sym typeface="Philosopher"/>
              </a:rPr>
              <a:t>όπου οι εκπαιδευόμενοι πρέπει να εφαρμόσουν δεξιότητες επίλυσης προβλημάτων για να ξεπεράσουν μια κοινή πρόκληση στο χώρο εργασίας.</a:t>
            </a:r>
            <a:endParaRPr dirty="0"/>
          </a:p>
        </p:txBody>
      </p:sp>
      <p:sp>
        <p:nvSpPr>
          <p:cNvPr id="768" name="Google Shape;768;p37"/>
          <p:cNvSpPr txBox="1"/>
          <p:nvPr/>
        </p:nvSpPr>
        <p:spPr>
          <a:xfrm>
            <a:off x="12311298" y="4626712"/>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dirty="0">
                <a:solidFill>
                  <a:srgbClr val="F59F35"/>
                </a:solidFill>
                <a:latin typeface="Philosopher"/>
                <a:ea typeface="Philosopher"/>
                <a:cs typeface="Philosopher"/>
                <a:sym typeface="Philosopher"/>
              </a:rPr>
              <a:t>3</a:t>
            </a:r>
            <a:endParaRPr dirty="0"/>
          </a:p>
        </p:txBody>
      </p:sp>
      <p:sp>
        <p:nvSpPr>
          <p:cNvPr id="769" name="Google Shape;769;p37"/>
          <p:cNvSpPr txBox="1"/>
          <p:nvPr/>
        </p:nvSpPr>
        <p:spPr>
          <a:xfrm>
            <a:off x="6851938" y="4614108"/>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pPr>
            <a:r>
              <a:rPr lang="en-US" sz="8349" b="1" i="0" u="none" strike="noStrike" cap="none" dirty="0">
                <a:solidFill>
                  <a:srgbClr val="F59F35"/>
                </a:solidFill>
                <a:latin typeface="Philosopher"/>
                <a:ea typeface="Philosopher"/>
                <a:cs typeface="Philosopher"/>
                <a:sym typeface="Philosopher"/>
              </a:rPr>
              <a:t>2</a:t>
            </a:r>
            <a:endParaRPr dirty="0"/>
          </a:p>
        </p:txBody>
      </p:sp>
      <p:sp>
        <p:nvSpPr>
          <p:cNvPr id="770" name="Google Shape;770;p37"/>
          <p:cNvSpPr/>
          <p:nvPr/>
        </p:nvSpPr>
        <p:spPr>
          <a:xfrm>
            <a:off x="6517400" y="9408807"/>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9">
              <a:alphaModFix/>
            </a:blip>
            <a:stretch>
              <a:fillRect l="-2006" t="-4247" r="-2012" b="-6540"/>
            </a:stretch>
          </a:blipFill>
          <a:ln>
            <a:noFill/>
          </a:ln>
        </p:spPr>
      </p:sp>
      <p:sp>
        <p:nvSpPr>
          <p:cNvPr id="771" name="Google Shape;771;p37"/>
          <p:cNvSpPr/>
          <p:nvPr/>
        </p:nvSpPr>
        <p:spPr>
          <a:xfrm>
            <a:off x="961349" y="2813828"/>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10">
              <a:alphaModFix amt="5000"/>
            </a:blip>
            <a:stretch>
              <a:fillRect/>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777" name="Google Shape;777;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sp>
      <p:sp>
        <p:nvSpPr>
          <p:cNvPr id="778" name="Google Shape;778;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79" name="Google Shape;779;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sp>
      <p:sp>
        <p:nvSpPr>
          <p:cNvPr id="780" name="Google Shape;780;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1" name="Google Shape;781;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2" name="Google Shape;782;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3" name="Google Shape;783;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84" name="Google Shape;784;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sp>
      <p:sp>
        <p:nvSpPr>
          <p:cNvPr id="785" name="Google Shape;785;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sp>
      <p:sp>
        <p:nvSpPr>
          <p:cNvPr id="786" name="Google Shape;786;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7" name="Google Shape;787;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8" name="Google Shape;788;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9" name="Google Shape;789;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90" name="Google Shape;790;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91" name="Google Shape;791;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92" name="Google Shape;792;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grpSp>
        <p:nvGrpSpPr>
          <p:cNvPr id="793" name="Google Shape;793;p38"/>
          <p:cNvGrpSpPr/>
          <p:nvPr/>
        </p:nvGrpSpPr>
        <p:grpSpPr>
          <a:xfrm rot="10800000">
            <a:off x="-258630" y="2263606"/>
            <a:ext cx="9441086" cy="4722365"/>
            <a:chOff x="0" y="0"/>
            <a:chExt cx="12588115" cy="6296487"/>
          </a:xfrm>
        </p:grpSpPr>
        <p:sp>
          <p:nvSpPr>
            <p:cNvPr id="794" name="Google Shape;794;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sp>
        <p:sp>
          <p:nvSpPr>
            <p:cNvPr id="795" name="Google Shape;795;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sp>
        <p:sp>
          <p:nvSpPr>
            <p:cNvPr id="796" name="Google Shape;796;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797" name="Google Shape;797;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798" name="Google Shape;798;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799" name="Google Shape;799;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0" name="Google Shape;800;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1" name="Google Shape;801;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802" name="Google Shape;802;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3" name="Google Shape;803;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sp>
        <p:sp>
          <p:nvSpPr>
            <p:cNvPr id="804" name="Google Shape;804;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5" name="Google Shape;805;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6" name="Google Shape;806;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7" name="Google Shape;807;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8" name="Google Shape;808;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9" name="Google Shape;809;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sp>
        <p:sp>
          <p:nvSpPr>
            <p:cNvPr id="810" name="Google Shape;810;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1" name="Google Shape;811;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2" name="Google Shape;812;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3" name="Google Shape;813;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sp>
      </p:grpSp>
      <p:grpSp>
        <p:nvGrpSpPr>
          <p:cNvPr id="814" name="Google Shape;814;p38"/>
          <p:cNvGrpSpPr/>
          <p:nvPr/>
        </p:nvGrpSpPr>
        <p:grpSpPr>
          <a:xfrm>
            <a:off x="3586281" y="7801427"/>
            <a:ext cx="723695" cy="740657"/>
            <a:chOff x="0" y="-19050"/>
            <a:chExt cx="812800" cy="831850"/>
          </a:xfrm>
        </p:grpSpPr>
        <p:sp>
          <p:nvSpPr>
            <p:cNvPr id="815" name="Google Shape;81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7" name="Google Shape;817;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sp>
      <p:sp>
        <p:nvSpPr>
          <p:cNvPr id="818" name="Google Shape;818;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grpSp>
        <p:nvGrpSpPr>
          <p:cNvPr id="819" name="Google Shape;819;p38"/>
          <p:cNvGrpSpPr/>
          <p:nvPr/>
        </p:nvGrpSpPr>
        <p:grpSpPr>
          <a:xfrm>
            <a:off x="7672938" y="7801427"/>
            <a:ext cx="723695" cy="740657"/>
            <a:chOff x="0" y="-19050"/>
            <a:chExt cx="812800" cy="83185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2" name="Google Shape;822;p38"/>
          <p:cNvGrpSpPr/>
          <p:nvPr/>
        </p:nvGrpSpPr>
        <p:grpSpPr>
          <a:xfrm>
            <a:off x="11740771" y="7801427"/>
            <a:ext cx="723695" cy="740657"/>
            <a:chOff x="0" y="-19050"/>
            <a:chExt cx="812800" cy="83185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5" name="Google Shape;825;p38"/>
          <p:cNvGrpSpPr/>
          <p:nvPr/>
        </p:nvGrpSpPr>
        <p:grpSpPr>
          <a:xfrm>
            <a:off x="1565106" y="1305980"/>
            <a:ext cx="723695" cy="740657"/>
            <a:chOff x="0" y="-19050"/>
            <a:chExt cx="812800" cy="83185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8" name="Google Shape;828;p38"/>
          <p:cNvGrpSpPr/>
          <p:nvPr/>
        </p:nvGrpSpPr>
        <p:grpSpPr>
          <a:xfrm>
            <a:off x="5595290" y="1305980"/>
            <a:ext cx="723695" cy="740657"/>
            <a:chOff x="0" y="-19050"/>
            <a:chExt cx="812800" cy="831850"/>
          </a:xfrm>
        </p:grpSpPr>
        <p:sp>
          <p:nvSpPr>
            <p:cNvPr id="829" name="Google Shape;82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1" name="Google Shape;831;p38"/>
          <p:cNvGrpSpPr/>
          <p:nvPr/>
        </p:nvGrpSpPr>
        <p:grpSpPr>
          <a:xfrm>
            <a:off x="9643867" y="1305980"/>
            <a:ext cx="723695" cy="740657"/>
            <a:chOff x="0" y="-19050"/>
            <a:chExt cx="812800" cy="831850"/>
          </a:xfrm>
        </p:grpSpPr>
        <p:sp>
          <p:nvSpPr>
            <p:cNvPr id="832" name="Google Shape;83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4" name="Google Shape;834;p38"/>
          <p:cNvGrpSpPr/>
          <p:nvPr/>
        </p:nvGrpSpPr>
        <p:grpSpPr>
          <a:xfrm>
            <a:off x="13691787" y="1305980"/>
            <a:ext cx="723695" cy="740657"/>
            <a:chOff x="0" y="-19050"/>
            <a:chExt cx="812800" cy="831850"/>
          </a:xfrm>
        </p:grpSpPr>
        <p:sp>
          <p:nvSpPr>
            <p:cNvPr id="835" name="Google Shape;83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7" name="Google Shape;837;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8" name="Google Shape;838;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9" name="Google Shape;839;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sp>
      <p:sp>
        <p:nvSpPr>
          <p:cNvPr id="840" name="Google Shape;840;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1" name="Google Shape;841;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2" name="Google Shape;842;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3" name="Google Shape;843;p38"/>
          <p:cNvSpPr txBox="1"/>
          <p:nvPr/>
        </p:nvSpPr>
        <p:spPr>
          <a:xfrm>
            <a:off x="989782" y="657225"/>
            <a:ext cx="187434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Επιλέξτε μια δεξιότητα</a:t>
            </a:r>
            <a:endParaRPr/>
          </a:p>
        </p:txBody>
      </p:sp>
      <p:sp>
        <p:nvSpPr>
          <p:cNvPr id="844" name="Google Shape;844;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sp>
        <p:nvSpPr>
          <p:cNvPr id="845" name="Google Shape;845;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846" name="Google Shape;846;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847" name="Google Shape;847;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848" name="Google Shape;848;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49" name="Google Shape;849;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sp>
        <p:nvSpPr>
          <p:cNvPr id="850" name="Google Shape;850;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51" name="Google Shape;851;p38"/>
          <p:cNvSpPr txBox="1"/>
          <p:nvPr/>
        </p:nvSpPr>
        <p:spPr>
          <a:xfrm>
            <a:off x="2848017" y="9021467"/>
            <a:ext cx="2270985"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Κατα</a:t>
            </a:r>
            <a:r>
              <a:rPr lang="en-US" sz="2400" b="1" i="0" u="none" strike="noStrike" cap="none" dirty="0" err="1">
                <a:solidFill>
                  <a:srgbClr val="000000"/>
                </a:solidFill>
                <a:latin typeface="Philosopher"/>
                <a:ea typeface="Philosopher"/>
                <a:cs typeface="Philosopher"/>
                <a:sym typeface="Philosopher"/>
              </a:rPr>
              <a:t>ιγισμός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ιδεών</a:t>
            </a:r>
            <a:r>
              <a:rPr lang="en-US" sz="2400" b="1" i="0" u="none" strike="noStrike" cap="none" dirty="0">
                <a:solidFill>
                  <a:srgbClr val="000000"/>
                </a:solidFill>
                <a:latin typeface="Philosopher"/>
                <a:ea typeface="Philosopher"/>
                <a:cs typeface="Philosopher"/>
                <a:sym typeface="Philosopher"/>
              </a:rPr>
              <a:t> </a:t>
            </a:r>
            <a:endParaRPr dirty="0"/>
          </a:p>
        </p:txBody>
      </p:sp>
      <p:sp>
        <p:nvSpPr>
          <p:cNvPr id="852" name="Google Shape;852;p38"/>
          <p:cNvSpPr txBox="1"/>
          <p:nvPr/>
        </p:nvSpPr>
        <p:spPr>
          <a:xfrm>
            <a:off x="5014154" y="606424"/>
            <a:ext cx="1736134"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Σχεδι</a:t>
            </a:r>
            <a:r>
              <a:rPr lang="en-US" sz="2400" b="1" i="0" u="none" strike="noStrike" cap="none" dirty="0">
                <a:solidFill>
                  <a:srgbClr val="000000"/>
                </a:solidFill>
                <a:latin typeface="Philosopher"/>
                <a:ea typeface="Philosopher"/>
                <a:cs typeface="Philosopher"/>
                <a:sym typeface="Philosopher"/>
              </a:rPr>
              <a:t>ασμός</a:t>
            </a:r>
            <a:endParaRPr dirty="0"/>
          </a:p>
        </p:txBody>
      </p:sp>
      <p:sp>
        <p:nvSpPr>
          <p:cNvPr id="853" name="Google Shape;853;p38"/>
          <p:cNvSpPr txBox="1"/>
          <p:nvPr/>
        </p:nvSpPr>
        <p:spPr>
          <a:xfrm>
            <a:off x="7169872" y="9046226"/>
            <a:ext cx="2060998"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Δημιουργί</a:t>
            </a:r>
            <a:r>
              <a:rPr lang="en-US" sz="2400" b="1" i="0" u="none" strike="noStrike" cap="none" dirty="0">
                <a:solidFill>
                  <a:srgbClr val="000000"/>
                </a:solidFill>
                <a:latin typeface="Philosopher"/>
                <a:ea typeface="Philosopher"/>
                <a:cs typeface="Philosopher"/>
                <a:sym typeface="Philosopher"/>
              </a:rPr>
              <a:t>α</a:t>
            </a:r>
            <a:endParaRPr dirty="0"/>
          </a:p>
        </p:txBody>
      </p:sp>
      <p:sp>
        <p:nvSpPr>
          <p:cNvPr id="854" name="Google Shape;854;p38"/>
          <p:cNvSpPr txBox="1"/>
          <p:nvPr/>
        </p:nvSpPr>
        <p:spPr>
          <a:xfrm>
            <a:off x="9146299" y="434658"/>
            <a:ext cx="1517764"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Οπ</a:t>
            </a:r>
            <a:r>
              <a:rPr lang="en-US" sz="2400" b="1" i="0" u="none" strike="noStrike" cap="none" dirty="0" err="1">
                <a:solidFill>
                  <a:srgbClr val="000000"/>
                </a:solidFill>
                <a:latin typeface="Philosopher"/>
                <a:ea typeface="Philosopher"/>
                <a:cs typeface="Philosopher"/>
                <a:sym typeface="Philosopher"/>
              </a:rPr>
              <a:t>τικά</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μέσ</a:t>
            </a:r>
            <a:r>
              <a:rPr lang="en-US" sz="2400" b="1" i="0" u="none" strike="noStrike" cap="none" dirty="0">
                <a:solidFill>
                  <a:srgbClr val="000000"/>
                </a:solidFill>
                <a:latin typeface="Philosopher"/>
                <a:ea typeface="Philosopher"/>
                <a:cs typeface="Philosopher"/>
                <a:sym typeface="Philosopher"/>
              </a:rPr>
              <a:t>α</a:t>
            </a:r>
            <a:endParaRPr dirty="0"/>
          </a:p>
        </p:txBody>
      </p:sp>
      <p:sp>
        <p:nvSpPr>
          <p:cNvPr id="855" name="Google Shape;855;p38"/>
          <p:cNvSpPr txBox="1"/>
          <p:nvPr/>
        </p:nvSpPr>
        <p:spPr>
          <a:xfrm>
            <a:off x="10859456" y="9067800"/>
            <a:ext cx="2486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Διαχείριση χρόνου</a:t>
            </a:r>
            <a:endParaRPr/>
          </a:p>
        </p:txBody>
      </p:sp>
      <p:sp>
        <p:nvSpPr>
          <p:cNvPr id="856" name="Google Shape;856;p38"/>
          <p:cNvSpPr txBox="1"/>
          <p:nvPr/>
        </p:nvSpPr>
        <p:spPr>
          <a:xfrm>
            <a:off x="12709297" y="404526"/>
            <a:ext cx="2587043"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Κοινή</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χρήση</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ζεύγους</a:t>
            </a:r>
            <a:r>
              <a:rPr lang="en-US" sz="2400" b="1" i="0" u="none" strike="noStrike" cap="none" dirty="0">
                <a:solidFill>
                  <a:srgbClr val="000000"/>
                </a:solidFill>
                <a:latin typeface="Philosopher"/>
                <a:ea typeface="Philosopher"/>
                <a:cs typeface="Philosopher"/>
                <a:sym typeface="Philosopher"/>
              </a:rPr>
              <a:t> </a:t>
            </a:r>
            <a:endParaRPr dirty="0"/>
          </a:p>
        </p:txBody>
      </p:sp>
      <p:sp>
        <p:nvSpPr>
          <p:cNvPr id="857" name="Google Shape;857;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sp>
      <p:sp>
        <p:nvSpPr>
          <p:cNvPr id="858" name="Google Shape;858;p38"/>
          <p:cNvSpPr/>
          <p:nvPr/>
        </p:nvSpPr>
        <p:spPr>
          <a:xfrm>
            <a:off x="282274" y="9439275"/>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8">
              <a:alphaModFix/>
            </a:blip>
            <a:stretch>
              <a:fillRect l="-2006" t="-4247" r="-2012" b="-6540"/>
            </a:stretch>
          </a:blipFill>
          <a:ln>
            <a:noFill/>
          </a:ln>
        </p:spPr>
      </p:sp>
      <p:sp>
        <p:nvSpPr>
          <p:cNvPr id="859" name="Google Shape;859;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97" b="1" i="0" u="none" strike="noStrike" cap="none">
                <a:solidFill>
                  <a:srgbClr val="F59F35"/>
                </a:solidFill>
                <a:latin typeface="Philosopher"/>
                <a:ea typeface="Philosopher"/>
                <a:cs typeface="Philosopher"/>
                <a:sym typeface="Philosopher"/>
              </a:rPr>
              <a:t> Δραστηριότητα με τα χέρια: Δημιουργία περιεχομένου </a:t>
            </a:r>
            <a:endParaRPr/>
          </a:p>
        </p:txBody>
      </p:sp>
      <p:sp>
        <p:nvSpPr>
          <p:cNvPr id="860" name="Google Shape;860;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861" name="Google Shape;861;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sp>
        <p:nvSpPr>
          <p:cNvPr id="862" name="Google Shape;862;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sp>
      <p:sp>
        <p:nvSpPr>
          <p:cNvPr id="863" name="Google Shape;863;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Δραστηριότητα με τα χέρια: Δημιουργία περιεχομένου </a:t>
            </a:r>
            <a:endParaRPr/>
          </a:p>
        </p:txBody>
      </p:sp>
      <p:sp>
        <p:nvSpPr>
          <p:cNvPr id="873" name="Google Shape;873;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874" name="Google Shape;874;p39"/>
          <p:cNvSpPr txBox="1"/>
          <p:nvPr/>
        </p:nvSpPr>
        <p:spPr>
          <a:xfrm>
            <a:off x="1629183" y="2271580"/>
            <a:ext cx="1627943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Επιλέξτε μια πρακτική δεξιότητα σχετική με ενήλικες εκπαιδευόμενους με χαμηλά προσόντα. Θα μπορούσε να είναι κάτι που σχετίζεται με τον ψηφιακό γραμματισμό, τις δεξιότητες στο χώρο εργασίας ή οποιονδήποτε άλλο τομέα που σας ενδιαφέρει.</a:t>
            </a:r>
            <a:endParaRPr/>
          </a:p>
        </p:txBody>
      </p:sp>
      <p:grpSp>
        <p:nvGrpSpPr>
          <p:cNvPr id="875" name="Google Shape;875;p39"/>
          <p:cNvGrpSpPr/>
          <p:nvPr/>
        </p:nvGrpSpPr>
        <p:grpSpPr>
          <a:xfrm>
            <a:off x="695725" y="2235979"/>
            <a:ext cx="723695" cy="740657"/>
            <a:chOff x="0" y="-19050"/>
            <a:chExt cx="812800" cy="831850"/>
          </a:xfrm>
        </p:grpSpPr>
        <p:sp>
          <p:nvSpPr>
            <p:cNvPr id="876" name="Google Shape;87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8" name="Google Shape;878;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grpSp>
        <p:nvGrpSpPr>
          <p:cNvPr id="879" name="Google Shape;879;p39"/>
          <p:cNvGrpSpPr/>
          <p:nvPr/>
        </p:nvGrpSpPr>
        <p:grpSpPr>
          <a:xfrm>
            <a:off x="686721" y="4074099"/>
            <a:ext cx="723695" cy="740657"/>
            <a:chOff x="0" y="-19050"/>
            <a:chExt cx="812800" cy="831850"/>
          </a:xfrm>
        </p:grpSpPr>
        <p:sp>
          <p:nvSpPr>
            <p:cNvPr id="880" name="Google Shape;88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2" name="Google Shape;882;p39"/>
          <p:cNvSpPr txBox="1"/>
          <p:nvPr/>
        </p:nvSpPr>
        <p:spPr>
          <a:xfrm>
            <a:off x="1638708" y="4090855"/>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Σκεφτείτε πώς μπορείτε να διδάξετε αυτή τη δεξιότητα σε μορφή μικρομάθησης. Εξετάστε τις αρχές που συζητήσαμε, όπως το περιεχόμενο σε μέγεθος μπουκιάς, οι σαφείς στόχοι, η εκμάθηση just-in-time και η εξατομίκευση.</a:t>
            </a:r>
            <a:endParaRPr/>
          </a:p>
        </p:txBody>
      </p:sp>
      <p:sp>
        <p:nvSpPr>
          <p:cNvPr id="883" name="Google Shape;883;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84" name="Google Shape;884;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Δημιουργήστε ένα πρόχειρο περίγραμμα της δραστηριότητάς σας μικρομάθησης. Αποφασίστε πώς θα παρουσιάσετε το περιεχόμενο χρησιμοποιώντας ελκυστικές τεχνικές, όπως αφήγηση, οπτικό υλικό ή σενάρια πραγματικής ζωής. Σκεφτείτε το χρονοδιάγραμμα και την αλληλουχία του περιεχομένου σας</a:t>
            </a:r>
            <a:endParaRPr/>
          </a:p>
        </p:txBody>
      </p:sp>
      <p:grpSp>
        <p:nvGrpSpPr>
          <p:cNvPr id="885" name="Google Shape;885;p39"/>
          <p:cNvGrpSpPr/>
          <p:nvPr/>
        </p:nvGrpSpPr>
        <p:grpSpPr>
          <a:xfrm>
            <a:off x="695725" y="5912218"/>
            <a:ext cx="723695" cy="740657"/>
            <a:chOff x="0" y="-19050"/>
            <a:chExt cx="812800" cy="831850"/>
          </a:xfrm>
        </p:grpSpPr>
        <p:sp>
          <p:nvSpPr>
            <p:cNvPr id="886" name="Google Shape;88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8" name="Google Shape;888;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grpSp>
        <p:nvGrpSpPr>
          <p:cNvPr id="889" name="Google Shape;889;p39"/>
          <p:cNvGrpSpPr/>
          <p:nvPr/>
        </p:nvGrpSpPr>
        <p:grpSpPr>
          <a:xfrm>
            <a:off x="686721" y="7750338"/>
            <a:ext cx="723695" cy="740657"/>
            <a:chOff x="0" y="-19050"/>
            <a:chExt cx="812800" cy="831850"/>
          </a:xfrm>
        </p:grpSpPr>
        <p:sp>
          <p:nvSpPr>
            <p:cNvPr id="890" name="Google Shape;89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2" name="Google Shape;892;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93" name="Google Shape;893;p39"/>
          <p:cNvSpPr txBox="1"/>
          <p:nvPr/>
        </p:nvSpPr>
        <p:spPr>
          <a:xfrm>
            <a:off x="1638708" y="77485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Ξεκινήστε να δημιουργείτε τη δραστηριότητα μικρομάθησής σας. Μπορείτε να χρησιμοποιήσετε μια απλή μορφή, όπως ένα σύντομο βίντεο, ένα infographic ή μια σειρά διαδραστικών διαφανειών. Θυμηθείτε να το κρατήσετε συνοπτικό και ελκυστικό</a:t>
            </a:r>
            <a:endParaRPr/>
          </a:p>
        </p:txBody>
      </p:sp>
      <p:sp>
        <p:nvSpPr>
          <p:cNvPr id="894" name="Google Shape;894;p39"/>
          <p:cNvSpPr/>
          <p:nvPr/>
        </p:nvSpPr>
        <p:spPr>
          <a:xfrm>
            <a:off x="16170252" y="9661256"/>
            <a:ext cx="1738370" cy="334665"/>
          </a:xfrm>
          <a:custGeom>
            <a:avLst/>
            <a:gdLst/>
            <a:ahLst/>
            <a:cxnLst/>
            <a:rect l="l" t="t" r="r" b="b"/>
            <a:pathLst>
              <a:path w="1738370" h="334665" extrusionOk="0">
                <a:moveTo>
                  <a:pt x="0" y="0"/>
                </a:moveTo>
                <a:lnTo>
                  <a:pt x="1738370" y="0"/>
                </a:lnTo>
                <a:lnTo>
                  <a:pt x="1738370" y="334665"/>
                </a:lnTo>
                <a:lnTo>
                  <a:pt x="0" y="334665"/>
                </a:lnTo>
                <a:lnTo>
                  <a:pt x="0" y="0"/>
                </a:lnTo>
                <a:close/>
              </a:path>
            </a:pathLst>
          </a:custGeom>
          <a:blipFill rotWithShape="1">
            <a:blip r:embed="rId4">
              <a:alphaModFix/>
            </a:blip>
            <a:stretch>
              <a:fillRect l="-2006" t="-4247" r="-2012" b="-654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5" name="Google Shape;135;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6" name="Google Shape;136;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1</a:t>
            </a:r>
            <a:endParaRPr/>
          </a:p>
        </p:txBody>
      </p:sp>
      <p:sp>
        <p:nvSpPr>
          <p:cNvPr id="137" name="Google Shape;137;p4"/>
          <p:cNvSpPr txBox="1"/>
          <p:nvPr/>
        </p:nvSpPr>
        <p:spPr>
          <a:xfrm>
            <a:off x="7279477" y="6866610"/>
            <a:ext cx="3729030"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Εισαγωγή στη μικρομάθηση</a:t>
            </a:r>
            <a:endParaRPr/>
          </a:p>
        </p:txBody>
      </p:sp>
      <p:sp>
        <p:nvSpPr>
          <p:cNvPr id="138" name="Google Shape;138;p4"/>
          <p:cNvSpPr/>
          <p:nvPr/>
        </p:nvSpPr>
        <p:spPr>
          <a:xfrm>
            <a:off x="233168" y="9601200"/>
            <a:ext cx="2372872" cy="467832"/>
          </a:xfrm>
          <a:custGeom>
            <a:avLst/>
            <a:gdLst/>
            <a:ahLst/>
            <a:cxnLst/>
            <a:rect l="l" t="t" r="r" b="b"/>
            <a:pathLst>
              <a:path w="2372872" h="467832" extrusionOk="0">
                <a:moveTo>
                  <a:pt x="0" y="0"/>
                </a:moveTo>
                <a:lnTo>
                  <a:pt x="2372872" y="0"/>
                </a:lnTo>
                <a:lnTo>
                  <a:pt x="2372872" y="467832"/>
                </a:lnTo>
                <a:lnTo>
                  <a:pt x="0" y="467832"/>
                </a:lnTo>
                <a:lnTo>
                  <a:pt x="0" y="0"/>
                </a:lnTo>
                <a:close/>
              </a:path>
            </a:pathLst>
          </a:custGeom>
          <a:blipFill rotWithShape="1">
            <a:blip r:embed="rId4">
              <a:alphaModFix/>
            </a:blip>
            <a:stretch>
              <a:fillRect l="-2054" t="-4247" r="-4470" b="-6540"/>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0"/>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Δραστηριότητα με τα χέρια: Δημιουργία περιεχομένου </a:t>
            </a:r>
            <a:endParaRPr/>
          </a:p>
        </p:txBody>
      </p:sp>
      <p:sp>
        <p:nvSpPr>
          <p:cNvPr id="904" name="Google Shape;904;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grpSp>
        <p:nvGrpSpPr>
          <p:cNvPr id="905" name="Google Shape;905;p40"/>
          <p:cNvGrpSpPr/>
          <p:nvPr/>
        </p:nvGrpSpPr>
        <p:grpSpPr>
          <a:xfrm>
            <a:off x="767386" y="2581349"/>
            <a:ext cx="723695" cy="740657"/>
            <a:chOff x="0" y="-19050"/>
            <a:chExt cx="812800" cy="831850"/>
          </a:xfrm>
        </p:grpSpPr>
        <p:sp>
          <p:nvSpPr>
            <p:cNvPr id="906" name="Google Shape;906;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8" name="Google Shape;908;p40"/>
          <p:cNvGrpSpPr/>
          <p:nvPr/>
        </p:nvGrpSpPr>
        <p:grpSpPr>
          <a:xfrm>
            <a:off x="767386" y="4590918"/>
            <a:ext cx="723695" cy="740657"/>
            <a:chOff x="0" y="-19050"/>
            <a:chExt cx="812800" cy="831850"/>
          </a:xfrm>
        </p:grpSpPr>
        <p:sp>
          <p:nvSpPr>
            <p:cNvPr id="909" name="Google Shape;909;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1" name="Google Shape;911;p40"/>
          <p:cNvGrpSpPr/>
          <p:nvPr/>
        </p:nvGrpSpPr>
        <p:grpSpPr>
          <a:xfrm>
            <a:off x="767386" y="6714788"/>
            <a:ext cx="723695" cy="740657"/>
            <a:chOff x="0" y="-19050"/>
            <a:chExt cx="812800" cy="831850"/>
          </a:xfrm>
        </p:grpSpPr>
        <p:sp>
          <p:nvSpPr>
            <p:cNvPr id="912" name="Google Shape;91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4" name="Google Shape;914;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915" name="Google Shape;915;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916" name="Google Shape;916;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917" name="Google Shape;917;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Τα οπτικά μέσα ή τα σύντομα βίντεο μπορούν να είναι ιδιαίτερα αποτελεσματικά για να τραβήξουν την προσοχή των μαθητών. Σκεφτείτε πώς μπορείτε να ενσωματώσετε αυτά τα στοιχεία στη δραστηριότητά σας</a:t>
            </a:r>
            <a:endParaRPr/>
          </a:p>
        </p:txBody>
      </p:sp>
      <p:sp>
        <p:nvSpPr>
          <p:cNvPr id="918" name="Google Shape;918;p40"/>
          <p:cNvSpPr txBox="1"/>
          <p:nvPr/>
        </p:nvSpPr>
        <p:spPr>
          <a:xfrm>
            <a:off x="1818386" y="4817430"/>
            <a:ext cx="81138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Προσέξτε τον χρόνο- έχετε 8 λεπτά για αυτή τη δραστηριότητα.</a:t>
            </a:r>
            <a:endParaRPr/>
          </a:p>
        </p:txBody>
      </p:sp>
      <p:sp>
        <p:nvSpPr>
          <p:cNvPr id="919" name="Google Shape;919;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Αφού δημιουργήσετε τη δραστηριότητα μικρομάθησης, μοιραστείτε την με τον συνεργάτη σας. Εξηγήστε πώς εφαρμόσατε τις τεχνικές εμπλοκής που συζητήσαμε και πώς η δραστηριότητά σας αφορά την επιλεγμένη δεξιότητα</a:t>
            </a:r>
            <a:endParaRPr/>
          </a:p>
        </p:txBody>
      </p:sp>
      <p:sp>
        <p:nvSpPr>
          <p:cNvPr id="920" name="Google Shape;920;p40"/>
          <p:cNvSpPr/>
          <p:nvPr/>
        </p:nvSpPr>
        <p:spPr>
          <a:xfrm>
            <a:off x="16170252" y="9661256"/>
            <a:ext cx="1738370" cy="334665"/>
          </a:xfrm>
          <a:custGeom>
            <a:avLst/>
            <a:gdLst/>
            <a:ahLst/>
            <a:cxnLst/>
            <a:rect l="l" t="t" r="r" b="b"/>
            <a:pathLst>
              <a:path w="1738370" h="334665" extrusionOk="0">
                <a:moveTo>
                  <a:pt x="0" y="0"/>
                </a:moveTo>
                <a:lnTo>
                  <a:pt x="1738370" y="0"/>
                </a:lnTo>
                <a:lnTo>
                  <a:pt x="1738370" y="334665"/>
                </a:lnTo>
                <a:lnTo>
                  <a:pt x="0" y="334665"/>
                </a:lnTo>
                <a:lnTo>
                  <a:pt x="0" y="0"/>
                </a:lnTo>
                <a:close/>
              </a:path>
            </a:pathLst>
          </a:custGeom>
          <a:blipFill rotWithShape="1">
            <a:blip r:embed="rId4">
              <a:alphaModFix/>
            </a:blip>
            <a:stretch>
              <a:fillRect l="-2006" t="-4247" r="-2012" b="-6540"/>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1891634" y="5520330"/>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34" name="Google Shape;934;p41"/>
          <p:cNvSpPr/>
          <p:nvPr/>
        </p:nvSpPr>
        <p:spPr>
          <a:xfrm>
            <a:off x="282274" y="9439275"/>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4">
              <a:alphaModFix/>
            </a:blip>
            <a:stretch>
              <a:fillRect l="-2006" t="-4247" r="-2012" b="-6540"/>
            </a:stretch>
          </a:blipFill>
          <a:ln>
            <a:noFill/>
          </a:ln>
        </p:spPr>
      </p:sp>
      <p:sp>
        <p:nvSpPr>
          <p:cNvPr id="935" name="Google Shape;935;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5">
              <a:alphaModFix amt="14000"/>
            </a:blip>
            <a:stretch>
              <a:fillRect/>
            </a:stretch>
          </a:blipFill>
          <a:ln>
            <a:noFill/>
          </a:ln>
        </p:spPr>
      </p:sp>
      <p:sp>
        <p:nvSpPr>
          <p:cNvPr id="936" name="Google Shape;936;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6">
              <a:alphaModFix amt="34000"/>
            </a:blip>
            <a:stretch>
              <a:fillRect/>
            </a:stretch>
          </a:blipFill>
          <a:ln>
            <a:noFill/>
          </a:ln>
        </p:spPr>
      </p:sp>
      <p:sp>
        <p:nvSpPr>
          <p:cNvPr id="937" name="Google Shape;937;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7">
              <a:alphaModFix amt="16000"/>
            </a:blip>
            <a:stretch>
              <a:fillRect/>
            </a:stretch>
          </a:blipFill>
          <a:ln>
            <a:noFill/>
          </a:ln>
        </p:spPr>
      </p:sp>
      <p:sp>
        <p:nvSpPr>
          <p:cNvPr id="938" name="Google Shape;938;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8">
              <a:alphaModFix amt="15000"/>
            </a:blip>
            <a:stretch>
              <a:fillRect/>
            </a:stretch>
          </a:blipFill>
          <a:ln>
            <a:noFill/>
          </a:ln>
        </p:spPr>
      </p:sp>
      <p:sp>
        <p:nvSpPr>
          <p:cNvPr id="939" name="Google Shape;939;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Ενίσχυση της μάθησης</a:t>
            </a:r>
            <a:endParaRPr/>
          </a:p>
        </p:txBody>
      </p:sp>
      <p:sp>
        <p:nvSpPr>
          <p:cNvPr id="940" name="Google Shape;940;p41"/>
          <p:cNvSpPr txBox="1"/>
          <p:nvPr/>
        </p:nvSpPr>
        <p:spPr>
          <a:xfrm>
            <a:off x="2161413" y="587400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dirty="0" err="1">
                <a:solidFill>
                  <a:srgbClr val="94A037"/>
                </a:solidFill>
                <a:latin typeface="Philosopher"/>
                <a:ea typeface="Philosopher"/>
                <a:cs typeface="Philosopher"/>
                <a:sym typeface="Philosopher"/>
              </a:rPr>
              <a:t>Προσδιορισμός</a:t>
            </a:r>
            <a:r>
              <a:rPr lang="en-US" sz="4200" b="1" i="0" u="none" strike="noStrike" cap="none" dirty="0">
                <a:solidFill>
                  <a:srgbClr val="94A037"/>
                </a:solidFill>
                <a:latin typeface="Philosopher"/>
                <a:ea typeface="Philosopher"/>
                <a:cs typeface="Philosopher"/>
                <a:sym typeface="Philosopher"/>
              </a:rPr>
              <a:t> </a:t>
            </a:r>
            <a:r>
              <a:rPr lang="en-US" sz="4200" b="1" i="0" u="none" strike="noStrike" cap="none" dirty="0" err="1">
                <a:solidFill>
                  <a:srgbClr val="94A037"/>
                </a:solidFill>
                <a:latin typeface="Philosopher"/>
                <a:ea typeface="Philosopher"/>
                <a:cs typeface="Philosopher"/>
                <a:sym typeface="Philosopher"/>
              </a:rPr>
              <a:t>κενών</a:t>
            </a:r>
            <a:endParaRPr dirty="0"/>
          </a:p>
        </p:txBody>
      </p:sp>
      <p:sp>
        <p:nvSpPr>
          <p:cNvPr id="941" name="Google Shape;941;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Μέτρηση της προόδου</a:t>
            </a:r>
            <a:endParaRPr/>
          </a:p>
        </p:txBody>
      </p:sp>
      <p:sp>
        <p:nvSpPr>
          <p:cNvPr id="942" name="Google Shape;942;p41"/>
          <p:cNvSpPr txBox="1"/>
          <p:nvPr/>
        </p:nvSpPr>
        <p:spPr>
          <a:xfrm>
            <a:off x="9703199" y="582818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dirty="0" err="1">
                <a:solidFill>
                  <a:srgbClr val="94A037"/>
                </a:solidFill>
                <a:latin typeface="Philosopher"/>
                <a:ea typeface="Philosopher"/>
                <a:cs typeface="Philosopher"/>
                <a:sym typeface="Philosopher"/>
              </a:rPr>
              <a:t>Ενίσχυση</a:t>
            </a:r>
            <a:r>
              <a:rPr lang="en-US" sz="4200" b="1" i="0" u="none" strike="noStrike" cap="none" dirty="0">
                <a:solidFill>
                  <a:srgbClr val="94A037"/>
                </a:solidFill>
                <a:latin typeface="Philosopher"/>
                <a:ea typeface="Philosopher"/>
                <a:cs typeface="Philosopher"/>
                <a:sym typeface="Philosopher"/>
              </a:rPr>
              <a:t> </a:t>
            </a:r>
            <a:r>
              <a:rPr lang="en-US" sz="4200" b="1" i="0" u="none" strike="noStrike" cap="none" dirty="0" err="1">
                <a:solidFill>
                  <a:srgbClr val="94A037"/>
                </a:solidFill>
                <a:latin typeface="Philosopher"/>
                <a:ea typeface="Philosopher"/>
                <a:cs typeface="Philosopher"/>
                <a:sym typeface="Philosopher"/>
              </a:rPr>
              <a:t>της</a:t>
            </a:r>
            <a:r>
              <a:rPr lang="en-US" sz="4200" b="1" i="0" u="none" strike="noStrike" cap="none" dirty="0">
                <a:solidFill>
                  <a:srgbClr val="94A037"/>
                </a:solidFill>
                <a:latin typeface="Philosopher"/>
                <a:ea typeface="Philosopher"/>
                <a:cs typeface="Philosopher"/>
                <a:sym typeface="Philosopher"/>
              </a:rPr>
              <a:t> </a:t>
            </a:r>
            <a:r>
              <a:rPr lang="en-US" sz="4200" b="1" i="0" u="none" strike="noStrike" cap="none" dirty="0" err="1">
                <a:solidFill>
                  <a:srgbClr val="94A037"/>
                </a:solidFill>
                <a:latin typeface="Philosopher"/>
                <a:ea typeface="Philosopher"/>
                <a:cs typeface="Philosopher"/>
                <a:sym typeface="Philosopher"/>
              </a:rPr>
              <a:t>δι</a:t>
            </a:r>
            <a:r>
              <a:rPr lang="en-US" sz="4200" b="1" i="0" u="none" strike="noStrike" cap="none" dirty="0">
                <a:solidFill>
                  <a:srgbClr val="94A037"/>
                </a:solidFill>
                <a:latin typeface="Philosopher"/>
                <a:ea typeface="Philosopher"/>
                <a:cs typeface="Philosopher"/>
                <a:sym typeface="Philosopher"/>
              </a:rPr>
              <a:t>ατήρησης</a:t>
            </a:r>
            <a:endParaRPr dirty="0"/>
          </a:p>
        </p:txBody>
      </p:sp>
      <p:sp>
        <p:nvSpPr>
          <p:cNvPr id="943" name="Google Shape;943;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Οι αξιολογήσεις συμβάλλουν στην ενίσχυση των όσων οι μαθητές μόλις μελέτησαν. Παρέχουν στους μαθητές την ευκαιρία να ανακαλέσουν και να εφαρμόσουν αυτά που έχουν μάθει σε ένα ελεγχόμενο περιβάλλον.</a:t>
            </a:r>
            <a:endParaRPr/>
          </a:p>
        </p:txBody>
      </p:sp>
      <p:sp>
        <p:nvSpPr>
          <p:cNvPr id="944" name="Google Shape;944;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Οι αξιολογήσεις μετρούν επίσης την πρόοδο των μαθητών. Σας επιτρέπουν να μετρήσετε πόσο καλά οι μαθητές απορροφούν το περιεχόμενο και σημειώνουν πρόοδο ως προς τους μαθησιακούς τους στόχους.</a:t>
            </a:r>
            <a:endParaRPr/>
          </a:p>
        </p:txBody>
      </p:sp>
      <p:sp>
        <p:nvSpPr>
          <p:cNvPr id="945" name="Google Shape;945;p41"/>
          <p:cNvSpPr txBox="1"/>
          <p:nvPr/>
        </p:nvSpPr>
        <p:spPr>
          <a:xfrm>
            <a:off x="2209652" y="6805716"/>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Αν</a:t>
            </a:r>
            <a:r>
              <a:rPr lang="en-US" sz="2100" b="0" i="0" u="none" strike="noStrike" cap="none" dirty="0">
                <a:solidFill>
                  <a:srgbClr val="000000"/>
                </a:solidFill>
                <a:latin typeface="Philosopher"/>
                <a:ea typeface="Philosopher"/>
                <a:cs typeface="Philosopher"/>
                <a:sym typeface="Philosopher"/>
              </a:rPr>
              <a:t>αλύοντας τα αποτελέσματα της αξιολόγησης, μπορείτε να εντοπίσετε τους τομείς στους οποίους οι εκπαιδευόμενοι μπορεί να δυσκολεύονται, επιτρέποντάς σας να παρέχετε πρόσθετη υποστήριξη ή να προσαρμόσετε το περιεχόμενο της μικρομάθησης.</a:t>
            </a:r>
            <a:endParaRPr dirty="0"/>
          </a:p>
        </p:txBody>
      </p:sp>
      <p:sp>
        <p:nvSpPr>
          <p:cNvPr id="946" name="Google Shape;946;p41"/>
          <p:cNvSpPr txBox="1"/>
          <p:nvPr/>
        </p:nvSpPr>
        <p:spPr>
          <a:xfrm>
            <a:off x="9910266" y="7367768"/>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err="1">
                <a:solidFill>
                  <a:srgbClr val="000000"/>
                </a:solidFill>
                <a:latin typeface="Philosopher"/>
                <a:ea typeface="Philosopher"/>
                <a:cs typeface="Philosopher"/>
                <a:sym typeface="Philosopher"/>
              </a:rPr>
              <a:t>Οι</a:t>
            </a:r>
            <a:r>
              <a:rPr lang="en-US" sz="2100" b="0" i="0" u="none" strike="noStrike" cap="none" dirty="0">
                <a:solidFill>
                  <a:srgbClr val="000000"/>
                </a:solidFill>
                <a:latin typeface="Philosopher"/>
                <a:ea typeface="Philosopher"/>
                <a:cs typeface="Philosopher"/>
                <a:sym typeface="Philosopher"/>
              </a:rPr>
              <a:t> κα</a:t>
            </a:r>
            <a:r>
              <a:rPr lang="en-US" sz="2100" b="0" i="0" u="none" strike="noStrike" cap="none" dirty="0" err="1">
                <a:solidFill>
                  <a:srgbClr val="000000"/>
                </a:solidFill>
                <a:latin typeface="Philosopher"/>
                <a:ea typeface="Philosopher"/>
                <a:cs typeface="Philosopher"/>
                <a:sym typeface="Philosopher"/>
              </a:rPr>
              <a:t>λά</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σχεδι</a:t>
            </a:r>
            <a:r>
              <a:rPr lang="en-US" sz="2100" b="0" i="0" u="none" strike="noStrike" cap="none" dirty="0">
                <a:solidFill>
                  <a:srgbClr val="000000"/>
                </a:solidFill>
                <a:latin typeface="Philosopher"/>
                <a:ea typeface="Philosopher"/>
                <a:cs typeface="Philosopher"/>
                <a:sym typeface="Philosopher"/>
              </a:rPr>
              <a:t>ασμένες αξιολογήσεις συμβάλλουν στην καλύτερη διατήρηση των πληροφοριών. </a:t>
            </a:r>
            <a:r>
              <a:rPr lang="en-US" sz="2100" b="0" i="0" u="none" strike="noStrike" cap="none" dirty="0" err="1">
                <a:solidFill>
                  <a:srgbClr val="000000"/>
                </a:solidFill>
                <a:latin typeface="Philosopher"/>
                <a:ea typeface="Philosopher"/>
                <a:cs typeface="Philosopher"/>
                <a:sym typeface="Philosopher"/>
              </a:rPr>
              <a:t>Ενθ</a:t>
            </a:r>
            <a:r>
              <a:rPr lang="en-US" sz="2100" b="0" i="0" u="none" strike="noStrike" cap="none" dirty="0">
                <a:solidFill>
                  <a:srgbClr val="000000"/>
                </a:solidFill>
                <a:latin typeface="Philosopher"/>
                <a:ea typeface="Philosopher"/>
                <a:cs typeface="Philosopher"/>
                <a:sym typeface="Philosopher"/>
              </a:rPr>
              <a:t>αρρύνουν την ενεργό ενασχόληση με το υλικό</a:t>
            </a:r>
            <a:endParaRPr dirty="0"/>
          </a:p>
        </p:txBody>
      </p:sp>
      <p:sp>
        <p:nvSpPr>
          <p:cNvPr id="947" name="Google Shape;947;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Αξιολόγηση Σημασία</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57" name="Google Shape;957;p42"/>
          <p:cNvSpPr/>
          <p:nvPr/>
        </p:nvSpPr>
        <p:spPr>
          <a:xfrm>
            <a:off x="282274" y="9439275"/>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4">
              <a:alphaModFix/>
            </a:blip>
            <a:stretch>
              <a:fillRect l="-2006" t="-4247" r="-2012" b="-6540"/>
            </a:stretch>
          </a:blipFill>
          <a:ln>
            <a:noFill/>
          </a:ln>
        </p:spPr>
      </p:sp>
      <p:sp>
        <p:nvSpPr>
          <p:cNvPr id="958" name="Google Shape;958;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5">
              <a:alphaModFix amt="31999"/>
            </a:blip>
            <a:stretch>
              <a:fillRect/>
            </a:stretch>
          </a:blipFill>
          <a:ln>
            <a:noFill/>
          </a:ln>
        </p:spPr>
      </p:sp>
      <p:sp>
        <p:nvSpPr>
          <p:cNvPr id="959" name="Google Shape;959;p42"/>
          <p:cNvSpPr/>
          <p:nvPr/>
        </p:nvSpPr>
        <p:spPr>
          <a:xfrm flipH="1">
            <a:off x="6778737"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6">
              <a:alphaModFix amt="14000"/>
            </a:blip>
            <a:stretch>
              <a:fillRect/>
            </a:stretch>
          </a:blipFill>
          <a:ln>
            <a:noFill/>
          </a:ln>
        </p:spPr>
      </p:sp>
      <p:sp>
        <p:nvSpPr>
          <p:cNvPr id="960" name="Google Shape;960;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7">
              <a:alphaModFix amt="28000"/>
            </a:blip>
            <a:stretch>
              <a:fillRect/>
            </a:stretch>
          </a:blipFill>
          <a:ln>
            <a:noFill/>
          </a:ln>
        </p:spPr>
      </p:sp>
      <p:sp>
        <p:nvSpPr>
          <p:cNvPr id="961" name="Google Shape;961;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8">
              <a:alphaModFix amt="51000"/>
            </a:blip>
            <a:stretch>
              <a:fillRect/>
            </a:stretch>
          </a:blipFill>
          <a:ln>
            <a:noFill/>
          </a:ln>
        </p:spPr>
      </p:sp>
      <p:sp>
        <p:nvSpPr>
          <p:cNvPr id="962" name="Google Shape;962;p42"/>
          <p:cNvSpPr txBox="1"/>
          <p:nvPr/>
        </p:nvSpPr>
        <p:spPr>
          <a:xfrm>
            <a:off x="12956416" y="4711327"/>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dirty="0">
                <a:solidFill>
                  <a:srgbClr val="000000"/>
                </a:solidFill>
                <a:latin typeface="Philosopher"/>
                <a:ea typeface="Philosopher"/>
                <a:cs typeface="Philosopher"/>
                <a:sym typeface="Philosopher"/>
              </a:rPr>
              <a:t>Η υποβ</a:t>
            </a:r>
            <a:r>
              <a:rPr lang="en-US" sz="2360" b="1" i="0" u="none" strike="noStrike" cap="none" dirty="0" err="1">
                <a:solidFill>
                  <a:srgbClr val="000000"/>
                </a:solidFill>
                <a:latin typeface="Philosopher"/>
                <a:ea typeface="Philosopher"/>
                <a:cs typeface="Philosopher"/>
                <a:sym typeface="Philosopher"/>
              </a:rPr>
              <a:t>ολή</a:t>
            </a:r>
            <a:r>
              <a:rPr lang="en-US" sz="2360" b="1" i="0" u="none" strike="noStrike" cap="none" dirty="0">
                <a:solidFill>
                  <a:srgbClr val="000000"/>
                </a:solidFill>
                <a:latin typeface="Philosopher"/>
                <a:ea typeface="Philosopher"/>
                <a:cs typeface="Philosopher"/>
                <a:sym typeface="Philosopher"/>
              </a:rPr>
              <a:t> α</a:t>
            </a:r>
            <a:r>
              <a:rPr lang="en-US" sz="2360" b="1" i="0" u="none" strike="noStrike" cap="none" dirty="0" err="1">
                <a:solidFill>
                  <a:srgbClr val="000000"/>
                </a:solidFill>
                <a:latin typeface="Philosopher"/>
                <a:ea typeface="Philosopher"/>
                <a:cs typeface="Philosopher"/>
                <a:sym typeface="Philosopher"/>
              </a:rPr>
              <a:t>νοιχτών</a:t>
            </a:r>
            <a:r>
              <a:rPr lang="en-US" sz="2360" b="1" i="0" u="none" strike="noStrike" cap="none" dirty="0">
                <a:solidFill>
                  <a:srgbClr val="000000"/>
                </a:solidFill>
                <a:latin typeface="Philosopher"/>
                <a:ea typeface="Philosopher"/>
                <a:cs typeface="Philosopher"/>
                <a:sym typeface="Philosopher"/>
              </a:rPr>
              <a:t> ανα</a:t>
            </a:r>
            <a:r>
              <a:rPr lang="en-US" sz="2360" b="1" i="0" u="none" strike="noStrike" cap="none" dirty="0" err="1">
                <a:solidFill>
                  <a:srgbClr val="000000"/>
                </a:solidFill>
                <a:latin typeface="Philosopher"/>
                <a:ea typeface="Philosopher"/>
                <a:cs typeface="Philosopher"/>
                <a:sym typeface="Philosopher"/>
              </a:rPr>
              <a:t>στοχ</a:t>
            </a:r>
            <a:r>
              <a:rPr lang="en-US" sz="2360" b="1" i="0" u="none" strike="noStrike" cap="none" dirty="0">
                <a:solidFill>
                  <a:srgbClr val="000000"/>
                </a:solidFill>
                <a:latin typeface="Philosopher"/>
                <a:ea typeface="Philosopher"/>
                <a:cs typeface="Philosopher"/>
                <a:sym typeface="Philosopher"/>
              </a:rPr>
              <a:t>αστικών ερωτήσεων μπορεί να ενθαρρύνει την κριτική σκέψη και την αυτοαξιολόγηση</a:t>
            </a:r>
            <a:endParaRPr dirty="0"/>
          </a:p>
        </p:txBody>
      </p:sp>
      <p:sp>
        <p:nvSpPr>
          <p:cNvPr id="963" name="Google Shape;963;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499" b="1" i="0" u="none" strike="noStrike" cap="none">
                <a:solidFill>
                  <a:srgbClr val="F59F35"/>
                </a:solidFill>
                <a:latin typeface="Philosopher"/>
                <a:ea typeface="Philosopher"/>
                <a:cs typeface="Philosopher"/>
                <a:sym typeface="Philosopher"/>
              </a:rPr>
              <a:t>Τύποι</a:t>
            </a:r>
            <a:endParaRPr/>
          </a:p>
        </p:txBody>
      </p:sp>
      <p:sp>
        <p:nvSpPr>
          <p:cNvPr id="964" name="Google Shape;964;p42"/>
          <p:cNvSpPr txBox="1"/>
          <p:nvPr/>
        </p:nvSpPr>
        <p:spPr>
          <a:xfrm>
            <a:off x="1586931" y="3285845"/>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Κουίζ</a:t>
            </a:r>
            <a:endParaRPr dirty="0"/>
          </a:p>
        </p:txBody>
      </p:sp>
      <p:sp>
        <p:nvSpPr>
          <p:cNvPr id="965" name="Google Shape;965;p42"/>
          <p:cNvSpPr txBox="1"/>
          <p:nvPr/>
        </p:nvSpPr>
        <p:spPr>
          <a:xfrm>
            <a:off x="7062952" y="2739547"/>
            <a:ext cx="3190642" cy="1846403"/>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Σύντομο</a:t>
            </a:r>
            <a:r>
              <a:rPr lang="en-US" sz="4999" b="1" i="0" u="none" strike="noStrike" cap="none" dirty="0">
                <a:solidFill>
                  <a:srgbClr val="94A037"/>
                </a:solidFill>
                <a:latin typeface="Philosopher"/>
                <a:ea typeface="Philosopher"/>
                <a:cs typeface="Philosopher"/>
                <a:sym typeface="Philosopher"/>
              </a:rPr>
              <a:t> </a:t>
            </a:r>
            <a:endParaRPr dirty="0"/>
          </a:p>
          <a:p>
            <a:pPr marL="0" marR="0" lvl="0" indent="0" algn="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Αν</a:t>
            </a:r>
            <a:r>
              <a:rPr lang="en-US" sz="4999" b="1" i="0" u="none" strike="noStrike" cap="none" dirty="0">
                <a:solidFill>
                  <a:srgbClr val="94A037"/>
                </a:solidFill>
                <a:latin typeface="Philosopher"/>
                <a:ea typeface="Philosopher"/>
                <a:cs typeface="Philosopher"/>
                <a:sym typeface="Philosopher"/>
              </a:rPr>
              <a:t>αθέσεις</a:t>
            </a:r>
            <a:endParaRPr dirty="0"/>
          </a:p>
        </p:txBody>
      </p:sp>
      <p:sp>
        <p:nvSpPr>
          <p:cNvPr id="966" name="Google Shape;966;p42"/>
          <p:cNvSpPr txBox="1"/>
          <p:nvPr/>
        </p:nvSpPr>
        <p:spPr>
          <a:xfrm>
            <a:off x="12309113" y="2739547"/>
            <a:ext cx="5476137" cy="1846403"/>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Αντ</a:t>
            </a:r>
            <a:r>
              <a:rPr lang="en-US" sz="4999" b="1" i="0" u="none" strike="noStrike" cap="none" dirty="0">
                <a:solidFill>
                  <a:srgbClr val="94A037"/>
                </a:solidFill>
                <a:latin typeface="Philosopher"/>
                <a:ea typeface="Philosopher"/>
                <a:cs typeface="Philosopher"/>
                <a:sym typeface="Philosopher"/>
              </a:rPr>
              <a:t>ανακλαστικό</a:t>
            </a:r>
            <a:endParaRPr dirty="0"/>
          </a:p>
          <a:p>
            <a:pPr marL="0" marR="0" lvl="0" indent="0" algn="ct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Ερωτήσεις</a:t>
            </a:r>
            <a:endParaRPr dirty="0"/>
          </a:p>
        </p:txBody>
      </p:sp>
      <p:sp>
        <p:nvSpPr>
          <p:cNvPr id="967" name="Google Shape;967;p42"/>
          <p:cNvSpPr txBox="1"/>
          <p:nvPr/>
        </p:nvSpPr>
        <p:spPr>
          <a:xfrm>
            <a:off x="388049" y="4967081"/>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pPr>
            <a:r>
              <a:rPr lang="en-US" sz="2362" b="1" i="0" u="none" strike="noStrike" cap="none" dirty="0">
                <a:solidFill>
                  <a:srgbClr val="000000"/>
                </a:solidFill>
                <a:latin typeface="Philosopher"/>
                <a:ea typeface="Philosopher"/>
                <a:cs typeface="Philosopher"/>
                <a:sym typeface="Philosopher"/>
              </a:rPr>
              <a:t>Τα </a:t>
            </a:r>
            <a:r>
              <a:rPr lang="en-US" sz="2362" b="1" i="0" u="none" strike="noStrike" cap="none" dirty="0" err="1">
                <a:solidFill>
                  <a:srgbClr val="000000"/>
                </a:solidFill>
                <a:latin typeface="Philosopher"/>
                <a:ea typeface="Philosopher"/>
                <a:cs typeface="Philosopher"/>
                <a:sym typeface="Philosopher"/>
              </a:rPr>
              <a:t>σύντομ</a:t>
            </a:r>
            <a:r>
              <a:rPr lang="en-US" sz="2362" b="1" i="0" u="none" strike="noStrike" cap="none" dirty="0">
                <a:solidFill>
                  <a:srgbClr val="000000"/>
                </a:solidFill>
                <a:latin typeface="Philosopher"/>
                <a:ea typeface="Philosopher"/>
                <a:cs typeface="Philosopher"/>
                <a:sym typeface="Philosopher"/>
              </a:rPr>
              <a:t>α κουίζ με ερωτήσεις πολλαπλής επιλογής ή ερωτήσεις σωστού/λάθους είναι αποτελεσματικά για την αξιολόγηση της διατήρησης των γνώσεων.</a:t>
            </a:r>
            <a:endParaRPr dirty="0"/>
          </a:p>
        </p:txBody>
      </p:sp>
      <p:sp>
        <p:nvSpPr>
          <p:cNvPr id="968" name="Google Shape;968;p42"/>
          <p:cNvSpPr txBox="1"/>
          <p:nvPr/>
        </p:nvSpPr>
        <p:spPr>
          <a:xfrm>
            <a:off x="6488850" y="4830452"/>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dirty="0" err="1">
                <a:solidFill>
                  <a:srgbClr val="000000"/>
                </a:solidFill>
                <a:latin typeface="Philosopher"/>
                <a:ea typeface="Philosopher"/>
                <a:cs typeface="Philosopher"/>
                <a:sym typeface="Philosopher"/>
              </a:rPr>
              <a:t>Οι</a:t>
            </a:r>
            <a:r>
              <a:rPr lang="en-US" sz="2360" b="1" i="0" u="none" strike="noStrike" cap="none" dirty="0">
                <a:solidFill>
                  <a:srgbClr val="000000"/>
                </a:solidFill>
                <a:latin typeface="Philosopher"/>
                <a:ea typeface="Philosopher"/>
                <a:cs typeface="Philosopher"/>
                <a:sym typeface="Philosopher"/>
              </a:rPr>
              <a:t> </a:t>
            </a:r>
            <a:r>
              <a:rPr lang="en-US" sz="2360" b="1" i="0" u="none" strike="noStrike" cap="none" dirty="0" err="1">
                <a:solidFill>
                  <a:srgbClr val="000000"/>
                </a:solidFill>
                <a:latin typeface="Philosopher"/>
                <a:ea typeface="Philosopher"/>
                <a:cs typeface="Philosopher"/>
                <a:sym typeface="Philosopher"/>
              </a:rPr>
              <a:t>εργ</a:t>
            </a:r>
            <a:r>
              <a:rPr lang="en-US" sz="2360" b="1" i="0" u="none" strike="noStrike" cap="none" dirty="0">
                <a:solidFill>
                  <a:srgbClr val="000000"/>
                </a:solidFill>
                <a:latin typeface="Philosopher"/>
                <a:ea typeface="Philosopher"/>
                <a:cs typeface="Philosopher"/>
                <a:sym typeface="Philosopher"/>
              </a:rPr>
              <a:t>ασίες που απαιτούν από τους εκπαιδευόμενους να εφαρμόσουν αυτά που έχουν μάθει σε πραγματικά σενάρια μπορούν να είναι ιδιαίτερα αποτελεσματικές.</a:t>
            </a:r>
            <a:endParaRPr dirty="0"/>
          </a:p>
        </p:txBody>
      </p:sp>
      <p:sp>
        <p:nvSpPr>
          <p:cNvPr id="969" name="Google Shape;969;p42"/>
          <p:cNvSpPr txBox="1"/>
          <p:nvPr/>
        </p:nvSpPr>
        <p:spPr>
          <a:xfrm>
            <a:off x="609773" y="7530631"/>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dirty="0">
                <a:solidFill>
                  <a:srgbClr val="000000"/>
                </a:solidFill>
                <a:latin typeface="Philosopher"/>
                <a:ea typeface="Philosopher"/>
                <a:cs typeface="Philosopher"/>
                <a:sym typeface="Philosopher"/>
              </a:rPr>
              <a:t>Μπ</a:t>
            </a:r>
            <a:r>
              <a:rPr lang="en-US" sz="2700" b="0" i="0" u="none" strike="noStrike" cap="none" dirty="0" err="1">
                <a:solidFill>
                  <a:srgbClr val="000000"/>
                </a:solidFill>
                <a:latin typeface="Philosopher"/>
                <a:ea typeface="Philosopher"/>
                <a:cs typeface="Philosopher"/>
                <a:sym typeface="Philosopher"/>
              </a:rPr>
              <a:t>ορούν</a:t>
            </a:r>
            <a:r>
              <a:rPr lang="en-US" sz="2700" b="0" i="0" u="none" strike="noStrike" cap="none" dirty="0">
                <a:solidFill>
                  <a:srgbClr val="000000"/>
                </a:solidFill>
                <a:latin typeface="Philosopher"/>
                <a:ea typeface="Philosopher"/>
                <a:cs typeface="Philosopher"/>
                <a:sym typeface="Philosopher"/>
              </a:rPr>
              <a:t> να </a:t>
            </a:r>
            <a:r>
              <a:rPr lang="en-US" sz="2700" b="0" i="0" u="none" strike="noStrike" cap="none" dirty="0" err="1">
                <a:solidFill>
                  <a:srgbClr val="000000"/>
                </a:solidFill>
                <a:latin typeface="Philosopher"/>
                <a:ea typeface="Philosopher"/>
                <a:cs typeface="Philosopher"/>
                <a:sym typeface="Philosopher"/>
              </a:rPr>
              <a:t>ενσωμ</a:t>
            </a:r>
            <a:r>
              <a:rPr lang="en-US" sz="2700" b="0" i="0" u="none" strike="noStrike" cap="none" dirty="0">
                <a:solidFill>
                  <a:srgbClr val="000000"/>
                </a:solidFill>
                <a:latin typeface="Philosopher"/>
                <a:ea typeface="Philosopher"/>
                <a:cs typeface="Philosopher"/>
                <a:sym typeface="Philosopher"/>
              </a:rPr>
              <a:t>ατωθούν σε ενότητες μικρομάθησης για τον έλεγχο της κατανόησης</a:t>
            </a:r>
            <a:endParaRPr dirty="0"/>
          </a:p>
        </p:txBody>
      </p:sp>
      <p:sp>
        <p:nvSpPr>
          <p:cNvPr id="970" name="Google Shape;970;p42"/>
          <p:cNvSpPr txBox="1"/>
          <p:nvPr/>
        </p:nvSpPr>
        <p:spPr>
          <a:xfrm>
            <a:off x="6488850" y="6929437"/>
            <a:ext cx="5310300"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dirty="0" err="1">
                <a:solidFill>
                  <a:srgbClr val="000000"/>
                </a:solidFill>
                <a:latin typeface="Philosopher"/>
                <a:ea typeface="Philosopher"/>
                <a:cs typeface="Philosopher"/>
                <a:sym typeface="Philosopher"/>
              </a:rPr>
              <a:t>Γι</a:t>
            </a:r>
            <a:r>
              <a:rPr lang="en-US" sz="2700" b="0" i="0" u="none" strike="noStrike" cap="none" dirty="0">
                <a:solidFill>
                  <a:srgbClr val="000000"/>
                </a:solidFill>
                <a:latin typeface="Philosopher"/>
                <a:ea typeface="Philosopher"/>
                <a:cs typeface="Philosopher"/>
                <a:sym typeface="Philosopher"/>
              </a:rPr>
              <a:t>α παράδειγμα, θα μπορούσατε να ζητήσετε από τους μαθητές να συντάξουν ένα δείγμα ηλεκτρονικού ταχυδρομείου με βάση ένα μικρο-μάθημα σύνταξης ηλεκτρονικού ταχυδρομείου.</a:t>
            </a:r>
            <a:endParaRPr dirty="0"/>
          </a:p>
        </p:txBody>
      </p:sp>
      <p:sp>
        <p:nvSpPr>
          <p:cNvPr id="971" name="Google Shape;971;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Για παράδειγμα, θα μπορούσατε να προτρέψετε τους εκπαιδευόμενους να σκεφτούν πώς μπορούν να εφαρμόσουν μια νεοαποκτηθείσα δεξιότητα στην καθημερινή τους ζωή.</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sp>
      <p:sp>
        <p:nvSpPr>
          <p:cNvPr id="981" name="Google Shape;981;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sp>
      <p:sp>
        <p:nvSpPr>
          <p:cNvPr id="982" name="Google Shape;982;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sp>
      <p:sp>
        <p:nvSpPr>
          <p:cNvPr id="983" name="Google Shape;983;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sp>
      <p:sp>
        <p:nvSpPr>
          <p:cNvPr id="984" name="Google Shape;984;p43"/>
          <p:cNvSpPr txBox="1"/>
          <p:nvPr/>
        </p:nvSpPr>
        <p:spPr>
          <a:xfrm>
            <a:off x="3007175" y="3628245"/>
            <a:ext cx="12273645" cy="221560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799" b="1" i="0" u="none" strike="noStrike" cap="none" dirty="0" err="1">
                <a:solidFill>
                  <a:srgbClr val="000000"/>
                </a:solidFill>
                <a:latin typeface="Philosopher"/>
                <a:ea typeface="Philosopher"/>
                <a:cs typeface="Philosopher"/>
                <a:sym typeface="Philosopher"/>
              </a:rPr>
              <a:t>Θυμηθείτε</a:t>
            </a:r>
            <a:r>
              <a:rPr lang="en-US" sz="4799" b="1" i="0" u="none" strike="noStrike" cap="none" dirty="0">
                <a:solidFill>
                  <a:srgbClr val="000000"/>
                </a:solidFill>
                <a:latin typeface="Philosopher"/>
                <a:ea typeface="Philosopher"/>
                <a:cs typeface="Philosopher"/>
                <a:sym typeface="Philosopher"/>
              </a:rPr>
              <a:t>, η </a:t>
            </a:r>
            <a:r>
              <a:rPr lang="en-US" sz="4799" b="1" i="0" u="none" strike="noStrike" cap="none" dirty="0" err="1">
                <a:solidFill>
                  <a:srgbClr val="000000"/>
                </a:solidFill>
                <a:latin typeface="Philosopher"/>
                <a:ea typeface="Philosopher"/>
                <a:cs typeface="Philosopher"/>
                <a:sym typeface="Philosopher"/>
              </a:rPr>
              <a:t>μικρομάθηση</a:t>
            </a:r>
            <a:r>
              <a:rPr lang="en-US" sz="4799" b="1" i="0" u="none" strike="noStrike" cap="none" dirty="0">
                <a:solidFill>
                  <a:srgbClr val="000000"/>
                </a:solidFill>
                <a:latin typeface="Philosopher"/>
                <a:ea typeface="Philosopher"/>
                <a:cs typeface="Philosopher"/>
                <a:sym typeface="Philosopher"/>
              </a:rPr>
              <a:t> α</a:t>
            </a:r>
            <a:r>
              <a:rPr lang="en-US" sz="4799" b="1" i="0" u="none" strike="noStrike" cap="none" dirty="0" err="1">
                <a:solidFill>
                  <a:srgbClr val="000000"/>
                </a:solidFill>
                <a:latin typeface="Philosopher"/>
                <a:ea typeface="Philosopher"/>
                <a:cs typeface="Philosopher"/>
                <a:sym typeface="Philosopher"/>
              </a:rPr>
              <a:t>φορά</a:t>
            </a:r>
            <a:r>
              <a:rPr lang="en-US" sz="4799" b="1" i="0" u="none" strike="noStrike" cap="none" dirty="0">
                <a:solidFill>
                  <a:srgbClr val="000000"/>
                </a:solidFill>
                <a:latin typeface="Philosopher"/>
                <a:ea typeface="Philosopher"/>
                <a:cs typeface="Philosopher"/>
                <a:sym typeface="Philosopher"/>
              </a:rPr>
              <a:t> </a:t>
            </a:r>
            <a:r>
              <a:rPr lang="en-US" sz="4799" b="1" i="0" u="none" strike="noStrike" cap="none" dirty="0" err="1">
                <a:solidFill>
                  <a:srgbClr val="000000"/>
                </a:solidFill>
                <a:latin typeface="Philosopher"/>
                <a:ea typeface="Philosopher"/>
                <a:cs typeface="Philosopher"/>
                <a:sym typeface="Philosopher"/>
              </a:rPr>
              <a:t>την</a:t>
            </a:r>
            <a:r>
              <a:rPr lang="en-US" sz="4799" b="1" i="0" u="none" strike="noStrike" cap="none" dirty="0">
                <a:solidFill>
                  <a:srgbClr val="000000"/>
                </a:solidFill>
                <a:latin typeface="Philosopher"/>
                <a:ea typeface="Philosopher"/>
                <a:cs typeface="Philosopher"/>
                <a:sym typeface="Philosopher"/>
              </a:rPr>
              <a:t> </a:t>
            </a:r>
            <a:r>
              <a:rPr lang="en-US" sz="4799" b="1" i="0" u="none" strike="noStrike" cap="none" dirty="0">
                <a:solidFill>
                  <a:srgbClr val="FBF9FF"/>
                </a:solidFill>
                <a:latin typeface="Philosopher"/>
                <a:ea typeface="Philosopher"/>
                <a:cs typeface="Philosopher"/>
                <a:sym typeface="Philosopher"/>
              </a:rPr>
              <a:t>απ</a:t>
            </a:r>
            <a:r>
              <a:rPr lang="en-US" sz="4799" b="1" i="0" u="none" strike="noStrike" cap="none" dirty="0" err="1">
                <a:solidFill>
                  <a:srgbClr val="FBF9FF"/>
                </a:solidFill>
                <a:latin typeface="Philosopher"/>
                <a:ea typeface="Philosopher"/>
                <a:cs typeface="Philosopher"/>
                <a:sym typeface="Philosopher"/>
              </a:rPr>
              <a:t>οτελεσμ</a:t>
            </a:r>
            <a:r>
              <a:rPr lang="en-US" sz="4799" b="1" i="0" u="none" strike="noStrike" cap="none" dirty="0">
                <a:solidFill>
                  <a:srgbClr val="FBF9FF"/>
                </a:solidFill>
                <a:latin typeface="Philosopher"/>
                <a:ea typeface="Philosopher"/>
                <a:cs typeface="Philosopher"/>
                <a:sym typeface="Philosopher"/>
              </a:rPr>
              <a:t>ατική </a:t>
            </a:r>
            <a:r>
              <a:rPr lang="en-US" sz="4799" b="1" i="0" u="none" strike="noStrike" cap="none" dirty="0">
                <a:solidFill>
                  <a:srgbClr val="000000"/>
                </a:solidFill>
                <a:latin typeface="Philosopher"/>
                <a:ea typeface="Philosopher"/>
                <a:cs typeface="Philosopher"/>
                <a:sym typeface="Philosopher"/>
              </a:rPr>
              <a:t>και </a:t>
            </a:r>
            <a:r>
              <a:rPr lang="en-US" sz="4799" b="1" i="0" u="none" strike="noStrike" cap="none" dirty="0">
                <a:solidFill>
                  <a:srgbClr val="FFFFFF"/>
                </a:solidFill>
                <a:latin typeface="Philosopher"/>
                <a:ea typeface="Philosopher"/>
                <a:cs typeface="Philosopher"/>
                <a:sym typeface="Philosopher"/>
              </a:rPr>
              <a:t>αποδοτική </a:t>
            </a:r>
            <a:r>
              <a:rPr lang="en-US" sz="4799" b="1" i="0" u="none" strike="noStrike" cap="none" dirty="0">
                <a:solidFill>
                  <a:srgbClr val="FBF9FF"/>
                </a:solidFill>
                <a:latin typeface="Philosopher"/>
                <a:ea typeface="Philosopher"/>
                <a:cs typeface="Philosopher"/>
                <a:sym typeface="Philosopher"/>
              </a:rPr>
              <a:t>παροχή περιεχομένου</a:t>
            </a:r>
            <a:r>
              <a:rPr lang="en-US" sz="4799" b="1" i="0" u="none" strike="noStrike" cap="none" dirty="0">
                <a:solidFill>
                  <a:srgbClr val="000000"/>
                </a:solidFill>
                <a:latin typeface="Philosopher"/>
                <a:ea typeface="Philosopher"/>
                <a:cs typeface="Philosopher"/>
                <a:sym typeface="Philosopher"/>
              </a:rPr>
              <a:t>!</a:t>
            </a:r>
            <a:endParaRPr dirty="0"/>
          </a:p>
        </p:txBody>
      </p:sp>
      <p:sp>
        <p:nvSpPr>
          <p:cNvPr id="985" name="Google Shape;985;p43"/>
          <p:cNvSpPr txBox="1"/>
          <p:nvPr/>
        </p:nvSpPr>
        <p:spPr>
          <a:xfrm>
            <a:off x="4538278" y="7134144"/>
            <a:ext cx="10964718"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0" i="0" u="none" strike="noStrike" cap="none" dirty="0" err="1">
                <a:solidFill>
                  <a:srgbClr val="000000"/>
                </a:solidFill>
                <a:latin typeface="Philosopher"/>
                <a:ea typeface="Philosopher"/>
                <a:cs typeface="Philosopher"/>
                <a:sym typeface="Philosopher"/>
              </a:rPr>
              <a:t>Συνεχίστε</a:t>
            </a:r>
            <a:r>
              <a:rPr lang="en-US" sz="3399" b="0" i="0" u="none" strike="noStrike" cap="none" dirty="0">
                <a:solidFill>
                  <a:srgbClr val="000000"/>
                </a:solidFill>
                <a:latin typeface="Philosopher"/>
                <a:ea typeface="Philosopher"/>
                <a:cs typeface="Philosopher"/>
                <a:sym typeface="Philosopher"/>
              </a:rPr>
              <a:t> να </a:t>
            </a:r>
            <a:r>
              <a:rPr lang="en-US" sz="3399" b="0" i="0" u="none" strike="noStrike" cap="none" dirty="0" err="1">
                <a:solidFill>
                  <a:srgbClr val="000000"/>
                </a:solidFill>
                <a:latin typeface="Philosopher"/>
                <a:ea typeface="Philosopher"/>
                <a:cs typeface="Philosopher"/>
                <a:sym typeface="Philosopher"/>
              </a:rPr>
              <a:t>εφ</a:t>
            </a:r>
            <a:r>
              <a:rPr lang="en-US" sz="3399" b="0" i="0" u="none" strike="noStrike" cap="none" dirty="0">
                <a:solidFill>
                  <a:srgbClr val="000000"/>
                </a:solidFill>
                <a:latin typeface="Philosopher"/>
                <a:ea typeface="Philosopher"/>
                <a:cs typeface="Philosopher"/>
                <a:sym typeface="Philosopher"/>
              </a:rPr>
              <a:t>αρμόζετε αυτές τις αρχές καθώς σχεδιάζετε ελκυστικές </a:t>
            </a:r>
            <a:endParaRPr dirty="0"/>
          </a:p>
          <a:p>
            <a:pPr marL="0" marR="0" lvl="0" indent="0" algn="ctr" rtl="0">
              <a:lnSpc>
                <a:spcPct val="120005"/>
              </a:lnSpc>
              <a:spcBef>
                <a:spcPts val="0"/>
              </a:spcBef>
              <a:spcAft>
                <a:spcPts val="0"/>
              </a:spcAft>
              <a:buNone/>
            </a:pPr>
            <a:r>
              <a:rPr lang="en-US" sz="3399" b="0" i="0" u="none" strike="noStrike" cap="none" dirty="0" err="1">
                <a:solidFill>
                  <a:srgbClr val="000000"/>
                </a:solidFill>
                <a:latin typeface="Philosopher"/>
                <a:ea typeface="Philosopher"/>
                <a:cs typeface="Philosopher"/>
                <a:sym typeface="Philosopher"/>
              </a:rPr>
              <a:t>εμ</a:t>
            </a:r>
            <a:r>
              <a:rPr lang="en-US" sz="3399" b="0" i="0" u="none" strike="noStrike" cap="none" dirty="0">
                <a:solidFill>
                  <a:srgbClr val="000000"/>
                </a:solidFill>
                <a:latin typeface="Philosopher"/>
                <a:ea typeface="Philosopher"/>
                <a:cs typeface="Philosopher"/>
                <a:sym typeface="Philosopher"/>
              </a:rPr>
              <a:t>πειρίες μικρομάθησης για ενήλικες εκπαιδευόμενους με χαμηλά προσόντα</a:t>
            </a:r>
            <a:endParaRPr dirty="0"/>
          </a:p>
        </p:txBody>
      </p:sp>
      <p:sp>
        <p:nvSpPr>
          <p:cNvPr id="986" name="Google Shape;986;p4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992" name="Google Shape;992;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993" name="Google Shape;993;p44"/>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994" name="Google Shape;994;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4</a:t>
            </a:r>
            <a:endParaRPr/>
          </a:p>
        </p:txBody>
      </p:sp>
      <p:sp>
        <p:nvSpPr>
          <p:cNvPr id="995" name="Google Shape;995;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Προώθηση της δέσμευσης και των </a:t>
            </a:r>
            <a:r>
              <a:rPr lang="en-US" sz="2700" b="0" i="0" u="none" strike="noStrike" cap="none">
                <a:solidFill>
                  <a:srgbClr val="000000"/>
                </a:solidFill>
                <a:latin typeface="Philosopher"/>
                <a:ea typeface="Philosopher"/>
                <a:cs typeface="Philosopher"/>
                <a:sym typeface="Philosopher"/>
              </a:rPr>
              <a:t>κινήτρων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001" name="Google Shape;1001;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002" name="Google Shape;1002;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4</a:t>
            </a:r>
            <a:endParaRPr/>
          </a:p>
        </p:txBody>
      </p:sp>
      <p:sp>
        <p:nvSpPr>
          <p:cNvPr id="1003" name="Google Shape;1003;p45"/>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1004" name="Google Shape;1004;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5" name="Google Shape;1005;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6" name="Google Shape;1006;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7" name="Google Shape;1007;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Εξηγήστε τις βασικές αρχές της μικρομάθησης</a:t>
            </a:r>
            <a:endParaRPr/>
          </a:p>
        </p:txBody>
      </p:sp>
      <p:sp>
        <p:nvSpPr>
          <p:cNvPr id="1008" name="Google Shape;1008;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 με ενήλικες εκπαιδευόμενους χαμηλής ειδίκευσης</a:t>
            </a:r>
            <a:endParaRPr/>
          </a:p>
        </p:txBody>
      </p:sp>
      <p:sp>
        <p:nvSpPr>
          <p:cNvPr id="1009" name="Google Shape;1009;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Δείξτε πώς η εστίαση στους μαθησιακούς στόχους ενισχύει τα αποτελέσματα</a:t>
            </a:r>
            <a:endParaRPr/>
          </a:p>
        </p:txBody>
      </p:sp>
      <p:sp>
        <p:nvSpPr>
          <p:cNvPr id="1010" name="Google Shape;1010;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Προώθηση της δέσμευσης και των </a:t>
            </a:r>
            <a:r>
              <a:rPr lang="en-US" sz="2400" b="0" i="0" u="none" strike="noStrike" cap="none">
                <a:solidFill>
                  <a:srgbClr val="000000"/>
                </a:solidFill>
                <a:latin typeface="Philosopher"/>
                <a:ea typeface="Philosopher"/>
                <a:cs typeface="Philosopher"/>
                <a:sym typeface="Philosopher"/>
              </a:rPr>
              <a:t>κινήτρων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sp>
      <p:sp>
        <p:nvSpPr>
          <p:cNvPr id="1021" name="Google Shape;1021;p46"/>
          <p:cNvSpPr/>
          <p:nvPr/>
        </p:nvSpPr>
        <p:spPr>
          <a:xfrm>
            <a:off x="402486" y="91930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1022" name="Google Shape;1022;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23" name="Google Shape;1023;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5">
              <a:alphaModFix/>
            </a:blip>
            <a:stretch>
              <a:fillRect l="-20723" r="-20723" b="-10179"/>
            </a:stretch>
          </a:blipFill>
          <a:ln>
            <a:noFill/>
          </a:ln>
        </p:spPr>
      </p:sp>
      <p:sp>
        <p:nvSpPr>
          <p:cNvPr id="1024" name="Google Shape;1024;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6">
              <a:alphaModFix amt="24000"/>
            </a:blip>
            <a:stretch>
              <a:fillRect/>
            </a:stretch>
          </a:blipFill>
          <a:ln>
            <a:noFill/>
          </a:ln>
        </p:spPr>
      </p:sp>
      <p:sp>
        <p:nvSpPr>
          <p:cNvPr id="1030" name="Google Shape;1030;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7">
              <a:alphaModFix amt="24000"/>
            </a:blip>
            <a:stretch>
              <a:fillRect/>
            </a:stretch>
          </a:blipFill>
          <a:ln>
            <a:noFill/>
          </a:ln>
        </p:spPr>
      </p:sp>
      <p:sp>
        <p:nvSpPr>
          <p:cNvPr id="1031" name="Google Shape;1031;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8">
              <a:alphaModFix amt="24000"/>
            </a:blip>
            <a:stretch>
              <a:fillRect/>
            </a:stretch>
          </a:blipFill>
          <a:ln>
            <a:noFill/>
          </a:ln>
        </p:spPr>
      </p:sp>
      <p:sp>
        <p:nvSpPr>
          <p:cNvPr id="1032" name="Google Shape;1032;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9">
              <a:alphaModFix amt="24000"/>
            </a:blip>
            <a:stretch>
              <a:fillRect/>
            </a:stretch>
          </a:blipFill>
          <a:ln>
            <a:noFill/>
          </a:ln>
        </p:spPr>
      </p:sp>
      <p:sp>
        <p:nvSpPr>
          <p:cNvPr id="1033" name="Google Shape;1033;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10">
              <a:alphaModFix amt="24000"/>
            </a:blip>
            <a:stretch>
              <a:fillRect/>
            </a:stretch>
          </a:blipFill>
          <a:ln>
            <a:noFill/>
          </a:ln>
        </p:spPr>
      </p:sp>
      <p:sp>
        <p:nvSpPr>
          <p:cNvPr id="1034" name="Google Shape;1034;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1">
              <a:alphaModFix amt="24000"/>
            </a:blip>
            <a:stretch>
              <a:fillRect/>
            </a:stretch>
          </a:blipFill>
          <a:ln>
            <a:noFill/>
          </a:ln>
        </p:spPr>
      </p:sp>
      <p:sp>
        <p:nvSpPr>
          <p:cNvPr id="1035" name="Google Shape;1035;p46"/>
          <p:cNvSpPr txBox="1"/>
          <p:nvPr/>
        </p:nvSpPr>
        <p:spPr>
          <a:xfrm>
            <a:off x="2502799" y="2190150"/>
            <a:ext cx="7562896" cy="6572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Στο τρίτο μέρος συζητήσαμε:</a:t>
            </a:r>
            <a:endParaRPr/>
          </a:p>
        </p:txBody>
      </p:sp>
      <p:sp>
        <p:nvSpPr>
          <p:cNvPr id="1036" name="Google Shape;1036;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3</a:t>
            </a:r>
            <a:endParaRPr/>
          </a:p>
        </p:txBody>
      </p:sp>
      <p:sp>
        <p:nvSpPr>
          <p:cNvPr id="1037" name="Google Shape;1037;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Σχεδιασμός δραστηριοτήτων μικρο-μάθησης</a:t>
            </a:r>
            <a:endParaRPr/>
          </a:p>
        </p:txBody>
      </p:sp>
      <p:sp>
        <p:nvSpPr>
          <p:cNvPr id="1038" name="Google Shape;1038;p46"/>
          <p:cNvSpPr txBox="1"/>
          <p:nvPr/>
        </p:nvSpPr>
        <p:spPr>
          <a:xfrm>
            <a:off x="286429" y="3955505"/>
            <a:ext cx="2509027" cy="4904932"/>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Η </a:t>
            </a:r>
            <a:r>
              <a:rPr lang="en-US" sz="2400" b="1" i="0" u="none" strike="noStrike" cap="none" dirty="0" err="1">
                <a:solidFill>
                  <a:srgbClr val="000000"/>
                </a:solidFill>
                <a:latin typeface="Philosopher"/>
                <a:ea typeface="Philosopher"/>
                <a:cs typeface="Philosopher"/>
                <a:sym typeface="Philosopher"/>
              </a:rPr>
              <a:t>σημ</a:t>
            </a:r>
            <a:r>
              <a:rPr lang="en-US" sz="2400" b="1" i="0" u="none" strike="noStrike" cap="none" dirty="0">
                <a:solidFill>
                  <a:srgbClr val="000000"/>
                </a:solidFill>
                <a:latin typeface="Philosopher"/>
                <a:ea typeface="Philosopher"/>
                <a:cs typeface="Philosopher"/>
                <a:sym typeface="Philosopher"/>
              </a:rPr>
              <a:t>ασία της μικρο-μάθησης για την παροχή προσιτού περιεχομένου για τους εκπαιδευόμενους.</a:t>
            </a:r>
            <a:endParaRPr dirty="0"/>
          </a:p>
        </p:txBody>
      </p:sp>
      <p:sp>
        <p:nvSpPr>
          <p:cNvPr id="1039" name="Google Shape;1039;p46"/>
          <p:cNvSpPr txBox="1"/>
          <p:nvPr/>
        </p:nvSpPr>
        <p:spPr>
          <a:xfrm>
            <a:off x="3191215" y="4385337"/>
            <a:ext cx="2599711" cy="3188589"/>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Οι</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διάφορες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μέθοδοι</a:t>
            </a:r>
            <a:r>
              <a:rPr lang="en-US" sz="2400" b="1" i="0" u="none" strike="noStrike" cap="none" dirty="0">
                <a:solidFill>
                  <a:srgbClr val="000000"/>
                </a:solidFill>
                <a:latin typeface="Philosopher"/>
                <a:ea typeface="Philosopher"/>
                <a:cs typeface="Philosopher"/>
                <a:sym typeface="Philosopher"/>
              </a:rPr>
              <a:t> πα</a:t>
            </a:r>
            <a:r>
              <a:rPr lang="en-US" sz="2400" b="1" i="0" u="none" strike="noStrike" cap="none" dirty="0" err="1">
                <a:solidFill>
                  <a:srgbClr val="000000"/>
                </a:solidFill>
                <a:latin typeface="Philosopher"/>
                <a:ea typeface="Philosopher"/>
                <a:cs typeface="Philosopher"/>
                <a:sym typeface="Philosopher"/>
              </a:rPr>
              <a:t>ροχής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μικρο-μάθησης</a:t>
            </a:r>
            <a:r>
              <a:rPr lang="en-US" sz="2400" b="1" i="0" u="none" strike="noStrike" cap="none" dirty="0">
                <a:solidFill>
                  <a:srgbClr val="000000"/>
                </a:solidFill>
                <a:latin typeface="Philosopher"/>
                <a:ea typeface="Philosopher"/>
                <a:cs typeface="Philosopher"/>
                <a:sym typeface="Philosopher"/>
              </a:rPr>
              <a:t>, όπ</a:t>
            </a:r>
            <a:r>
              <a:rPr lang="en-US" sz="2400" b="1" i="0" u="none" strike="noStrike" cap="none" dirty="0" err="1">
                <a:solidFill>
                  <a:srgbClr val="000000"/>
                </a:solidFill>
                <a:latin typeface="Philosopher"/>
                <a:ea typeface="Philosopher"/>
                <a:cs typeface="Philosopher"/>
                <a:sym typeface="Philosopher"/>
              </a:rPr>
              <a:t>ως</a:t>
            </a:r>
            <a:r>
              <a:rPr lang="en-US" sz="2400" b="1" i="0" u="none" strike="noStrike" cap="none" dirty="0">
                <a:solidFill>
                  <a:srgbClr val="000000"/>
                </a:solidFill>
                <a:latin typeface="Philosopher"/>
                <a:ea typeface="Philosopher"/>
                <a:cs typeface="Philosopher"/>
                <a:sym typeface="Philosopher"/>
              </a:rPr>
              <a:t> β</a:t>
            </a:r>
            <a:r>
              <a:rPr lang="en-US" sz="2400" b="1" i="0" u="none" strike="noStrike" cap="none" dirty="0" err="1">
                <a:solidFill>
                  <a:srgbClr val="000000"/>
                </a:solidFill>
                <a:latin typeface="Philosopher"/>
                <a:ea typeface="Philosopher"/>
                <a:cs typeface="Philosopher"/>
                <a:sym typeface="Philosopher"/>
              </a:rPr>
              <a:t>ίντεο</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κουίζ</a:t>
            </a:r>
            <a:r>
              <a:rPr lang="en-US" sz="2400" b="1" i="0" u="none" strike="noStrike" cap="none" dirty="0">
                <a:solidFill>
                  <a:srgbClr val="000000"/>
                </a:solidFill>
                <a:latin typeface="Philosopher"/>
                <a:ea typeface="Philosopher"/>
                <a:cs typeface="Philosopher"/>
                <a:sym typeface="Philosopher"/>
              </a:rPr>
              <a:t>, infographics και </a:t>
            </a:r>
            <a:r>
              <a:rPr lang="en-US" sz="2400" b="1" i="0" u="none" strike="noStrike" cap="none" dirty="0" err="1">
                <a:solidFill>
                  <a:srgbClr val="000000"/>
                </a:solidFill>
                <a:latin typeface="Philosopher"/>
                <a:ea typeface="Philosopher"/>
                <a:cs typeface="Philosopher"/>
                <a:sym typeface="Philosopher"/>
              </a:rPr>
              <a:t>άλλ</a:t>
            </a:r>
            <a:r>
              <a:rPr lang="en-US" sz="2400" b="1" i="0" u="none" strike="noStrike" cap="none" dirty="0">
                <a:solidFill>
                  <a:srgbClr val="000000"/>
                </a:solidFill>
                <a:latin typeface="Philosopher"/>
                <a:ea typeface="Philosopher"/>
                <a:cs typeface="Philosopher"/>
                <a:sym typeface="Philosopher"/>
              </a:rPr>
              <a:t>α.</a:t>
            </a:r>
            <a:endParaRPr dirty="0"/>
          </a:p>
        </p:txBody>
      </p:sp>
      <p:sp>
        <p:nvSpPr>
          <p:cNvPr id="1040" name="Google Shape;1040;p46"/>
          <p:cNvSpPr txBox="1"/>
          <p:nvPr/>
        </p:nvSpPr>
        <p:spPr>
          <a:xfrm>
            <a:off x="6317859" y="4444722"/>
            <a:ext cx="2595212" cy="301621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Στρ</a:t>
            </a:r>
            <a:r>
              <a:rPr lang="en-US" sz="2000" b="1" i="0" u="none" strike="noStrike" cap="none" dirty="0">
                <a:solidFill>
                  <a:srgbClr val="000000"/>
                </a:solidFill>
                <a:latin typeface="Philosopher"/>
                <a:ea typeface="Philosopher"/>
                <a:cs typeface="Philosopher"/>
                <a:sym typeface="Philosopher"/>
              </a:rPr>
              <a:t>ατηγικές για την ενσωμάτωση της μικρομάθησης σε μεγαλύτερα μαθήματα ή προγράμματα σπουδών</a:t>
            </a:r>
            <a:endParaRPr sz="1200" dirty="0"/>
          </a:p>
        </p:txBody>
      </p:sp>
      <p:sp>
        <p:nvSpPr>
          <p:cNvPr id="1041" name="Google Shape;1041;p46"/>
          <p:cNvSpPr txBox="1"/>
          <p:nvPr/>
        </p:nvSpPr>
        <p:spPr>
          <a:xfrm>
            <a:off x="12541781" y="4043473"/>
            <a:ext cx="2443270" cy="3822585"/>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pPr>
            <a:r>
              <a:rPr lang="en-US" sz="2000" b="1" i="0" u="none" strike="noStrike" cap="none" dirty="0">
                <a:solidFill>
                  <a:srgbClr val="000000"/>
                </a:solidFill>
                <a:latin typeface="Philosopher"/>
                <a:ea typeface="Philosopher"/>
                <a:cs typeface="Philosopher"/>
                <a:sym typeface="Philosopher"/>
              </a:rPr>
              <a:t>Τα </a:t>
            </a:r>
            <a:r>
              <a:rPr lang="en-US" sz="2000" b="1" i="0" u="none" strike="noStrike" cap="none" dirty="0" err="1">
                <a:solidFill>
                  <a:srgbClr val="000000"/>
                </a:solidFill>
                <a:latin typeface="Philosopher"/>
                <a:ea typeface="Philosopher"/>
                <a:cs typeface="Philosopher"/>
                <a:sym typeface="Philosopher"/>
              </a:rPr>
              <a:t>δυνητικά</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οφέλη</a:t>
            </a:r>
            <a:r>
              <a:rPr lang="en-US" sz="2000" b="1" i="0" u="none" strike="noStrike" cap="none" dirty="0">
                <a:solidFill>
                  <a:srgbClr val="000000"/>
                </a:solidFill>
                <a:latin typeface="Philosopher"/>
                <a:ea typeface="Philosopher"/>
                <a:cs typeface="Philosopher"/>
                <a:sym typeface="Philosopher"/>
              </a:rPr>
              <a:t> από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στοιχείων</a:t>
            </a:r>
            <a:r>
              <a:rPr lang="en-US" sz="2000" b="1" i="0" u="none" strike="noStrike" cap="none" dirty="0">
                <a:solidFill>
                  <a:srgbClr val="000000"/>
                </a:solidFill>
                <a:latin typeface="Philosopher"/>
                <a:ea typeface="Philosopher"/>
                <a:cs typeface="Philosopher"/>
                <a:sym typeface="Philosopher"/>
              </a:rPr>
              <a:t> πα</a:t>
            </a:r>
            <a:r>
              <a:rPr lang="en-US" sz="2000" b="1" i="0" u="none" strike="noStrike" cap="none" dirty="0" err="1">
                <a:solidFill>
                  <a:srgbClr val="000000"/>
                </a:solidFill>
                <a:latin typeface="Philosopher"/>
                <a:ea typeface="Philosopher"/>
                <a:cs typeface="Philosopher"/>
                <a:sym typeface="Philosopher"/>
              </a:rPr>
              <a:t>ιχνιδο</a:t>
            </a:r>
            <a:r>
              <a:rPr lang="en-US" sz="2000" b="1" i="0" u="none" strike="noStrike" cap="none" dirty="0">
                <a:solidFill>
                  <a:srgbClr val="000000"/>
                </a:solidFill>
                <a:latin typeface="Philosopher"/>
                <a:ea typeface="Philosopher"/>
                <a:cs typeface="Philosopher"/>
                <a:sym typeface="Philosopher"/>
              </a:rPr>
              <a:t>ποίησης και κοινωνικής μάθησης για την ενίσχυση της δέσμευσης</a:t>
            </a:r>
            <a:endParaRPr sz="1200" dirty="0"/>
          </a:p>
        </p:txBody>
      </p:sp>
      <p:sp>
        <p:nvSpPr>
          <p:cNvPr id="1042" name="Google Shape;1042;p46"/>
          <p:cNvSpPr txBox="1"/>
          <p:nvPr/>
        </p:nvSpPr>
        <p:spPr>
          <a:xfrm>
            <a:off x="15589795" y="4324377"/>
            <a:ext cx="2501894" cy="3373231"/>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Συμ</a:t>
            </a:r>
            <a:r>
              <a:rPr lang="en-US" sz="2000" b="1" i="0" u="none" strike="noStrike" cap="none" dirty="0">
                <a:solidFill>
                  <a:srgbClr val="000000"/>
                </a:solidFill>
                <a:latin typeface="Philosopher"/>
                <a:ea typeface="Philosopher"/>
                <a:cs typeface="Philosopher"/>
                <a:sym typeface="Philosopher"/>
              </a:rPr>
              <a:t>βουλές για την ενθάρρυνση της συνεχούς μάθησης, όπως ο καθορισμός </a:t>
            </a:r>
            <a:r>
              <a:rPr lang="en-US" sz="1800" b="1" i="0" u="none" strike="noStrike" cap="none" dirty="0">
                <a:solidFill>
                  <a:srgbClr val="000000"/>
                </a:solidFill>
                <a:latin typeface="Philosopher"/>
                <a:ea typeface="Philosopher"/>
                <a:cs typeface="Philosopher"/>
                <a:sym typeface="Philosopher"/>
              </a:rPr>
              <a:t>στόχων</a:t>
            </a:r>
            <a:r>
              <a:rPr lang="en-US" sz="2000" b="1" i="0" u="none" strike="noStrike" cap="none" dirty="0">
                <a:solidFill>
                  <a:srgbClr val="000000"/>
                </a:solidFill>
                <a:latin typeface="Philosopher"/>
                <a:ea typeface="Philosopher"/>
                <a:cs typeface="Philosopher"/>
                <a:sym typeface="Philosopher"/>
              </a:rPr>
              <a:t> και η διατήρηση ενός σταθερού προγράμματος</a:t>
            </a:r>
            <a:endParaRPr sz="1200" dirty="0"/>
          </a:p>
        </p:txBody>
      </p:sp>
      <p:sp>
        <p:nvSpPr>
          <p:cNvPr id="1043" name="Google Shape;1043;p46"/>
          <p:cNvSpPr txBox="1"/>
          <p:nvPr/>
        </p:nvSpPr>
        <p:spPr>
          <a:xfrm>
            <a:off x="9284406" y="3989748"/>
            <a:ext cx="2805220" cy="3520964"/>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 για να διασφαλιστεί η συνάφεια</a:t>
            </a:r>
            <a:endParaRPr sz="1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7"/>
          <p:cNvSpPr/>
          <p:nvPr/>
        </p:nvSpPr>
        <p:spPr>
          <a:xfrm rot="5400000">
            <a:off x="3505434" y="1487217"/>
            <a:ext cx="3349074"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sp>
      <p:sp>
        <p:nvSpPr>
          <p:cNvPr id="1055" name="Google Shape;1055;p47"/>
          <p:cNvSpPr/>
          <p:nvPr/>
        </p:nvSpPr>
        <p:spPr>
          <a:xfrm>
            <a:off x="1697320" y="88882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1056" name="Google Shape;1056;p47"/>
          <p:cNvSpPr txBox="1"/>
          <p:nvPr/>
        </p:nvSpPr>
        <p:spPr>
          <a:xfrm>
            <a:off x="2070161" y="3685898"/>
            <a:ext cx="6219622" cy="25107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Ποιος είναι ο κύριος σκοπός της μικρομάθησης;</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α) </a:t>
            </a:r>
            <a:r>
              <a:rPr lang="en-US" sz="2400" b="1" i="0" u="none" strike="noStrike" cap="none">
                <a:solidFill>
                  <a:srgbClr val="000000"/>
                </a:solidFill>
                <a:latin typeface="Philosopher"/>
                <a:ea typeface="Philosopher"/>
                <a:cs typeface="Philosopher"/>
                <a:sym typeface="Philosopher"/>
              </a:rPr>
              <a:t>Εμπεριστατωμένο, μακροσκελές περιεχόμενο</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β) </a:t>
            </a:r>
            <a:r>
              <a:rPr lang="en-US" sz="2400" b="1" i="0" u="none" strike="noStrike" cap="none">
                <a:solidFill>
                  <a:srgbClr val="000000"/>
                </a:solidFill>
                <a:latin typeface="Philosopher"/>
                <a:ea typeface="Philosopher"/>
                <a:cs typeface="Philosopher"/>
                <a:sym typeface="Philosopher"/>
              </a:rPr>
              <a:t>Κομψό, προσβάσιμο περιεχόμενο</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γ) </a:t>
            </a:r>
            <a:r>
              <a:rPr lang="en-US" sz="2400" b="1" i="0" u="none" strike="noStrike" cap="none">
                <a:solidFill>
                  <a:srgbClr val="000000"/>
                </a:solidFill>
                <a:latin typeface="Philosopher"/>
                <a:ea typeface="Philosopher"/>
                <a:cs typeface="Philosopher"/>
                <a:sym typeface="Philosopher"/>
              </a:rPr>
              <a:t>Πολύπλοκες αξιολογήσεις</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δ) </a:t>
            </a:r>
            <a:r>
              <a:rPr lang="en-US" sz="2400" b="1" i="0" u="none" strike="noStrike" cap="none">
                <a:solidFill>
                  <a:srgbClr val="000000"/>
                </a:solidFill>
                <a:latin typeface="Philosopher"/>
                <a:ea typeface="Philosopher"/>
                <a:cs typeface="Philosopher"/>
                <a:sym typeface="Philosopher"/>
              </a:rPr>
              <a:t>Πλήρες υλικό μαθημάτων</a:t>
            </a:r>
            <a:endParaRPr/>
          </a:p>
        </p:txBody>
      </p:sp>
      <p:sp>
        <p:nvSpPr>
          <p:cNvPr id="1057" name="Google Shape;1057;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Πώς μπορεί να παρασχεθεί η μικρομάθηση;</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α) </a:t>
            </a:r>
            <a:r>
              <a:rPr lang="en-US" sz="2400" b="1" i="0" u="none" strike="noStrike" cap="none">
                <a:solidFill>
                  <a:srgbClr val="000000"/>
                </a:solidFill>
                <a:latin typeface="Philosopher"/>
                <a:ea typeface="Philosopher"/>
                <a:cs typeface="Philosopher"/>
                <a:sym typeface="Philosopher"/>
              </a:rPr>
              <a:t>Μόνο μέσω υλικού που βασίζεται σε κείμενο</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β) </a:t>
            </a:r>
            <a:r>
              <a:rPr lang="en-US" sz="2400" b="1" i="0" u="none" strike="noStrike" cap="none">
                <a:solidFill>
                  <a:srgbClr val="000000"/>
                </a:solidFill>
                <a:latin typeface="Philosopher"/>
                <a:ea typeface="Philosopher"/>
                <a:cs typeface="Philosopher"/>
                <a:sym typeface="Philosopher"/>
              </a:rPr>
              <a:t>μέσω διαφόρων μορφών, όπως βίντεο, κουίζ και infographics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γ) </a:t>
            </a:r>
            <a:r>
              <a:rPr lang="en-US" sz="2400" b="1" i="0" u="none" strike="noStrike" cap="none">
                <a:solidFill>
                  <a:srgbClr val="000000"/>
                </a:solidFill>
                <a:latin typeface="Philosopher"/>
                <a:ea typeface="Philosopher"/>
                <a:cs typeface="Philosopher"/>
                <a:sym typeface="Philosopher"/>
              </a:rPr>
              <a:t>Αποκλειστικά μέσω μακροσκελών άρθρων</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δ) </a:t>
            </a:r>
            <a:r>
              <a:rPr lang="en-US" sz="2400" b="1" i="0" u="none" strike="noStrike" cap="none">
                <a:solidFill>
                  <a:srgbClr val="000000"/>
                </a:solidFill>
                <a:latin typeface="Philosopher"/>
                <a:ea typeface="Philosopher"/>
                <a:cs typeface="Philosopher"/>
                <a:sym typeface="Philosopher"/>
              </a:rPr>
              <a:t>Διαλέξεις δια ζώσης</a:t>
            </a:r>
            <a:endParaRPr/>
          </a:p>
        </p:txBody>
      </p:sp>
      <p:sp>
        <p:nvSpPr>
          <p:cNvPr id="1058" name="Google Shape;1058;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59" name="Google Shape;1059;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060" name="Google Shape;1060;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Σχεδιασμός δραστηριοτήτων μικρο-μάθησης</a:t>
            </a:r>
            <a:endParaRPr/>
          </a:p>
        </p:txBody>
      </p:sp>
      <p:sp>
        <p:nvSpPr>
          <p:cNvPr id="1061" name="Google Shape;1061;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5">
              <a:alphaModFix/>
            </a:blip>
            <a:stretch>
              <a:fillRect l="-20723" r="-20723" b="-10179"/>
            </a:stretch>
          </a:blipFill>
          <a:ln>
            <a:noFill/>
          </a:ln>
        </p:spPr>
      </p:sp>
      <p:sp>
        <p:nvSpPr>
          <p:cNvPr id="1062" name="Google Shape;1062;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3</a:t>
            </a:r>
            <a:endParaRPr/>
          </a:p>
        </p:txBody>
      </p:sp>
      <p:sp>
        <p:nvSpPr>
          <p:cNvPr id="1063" name="Google Shape;1063;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sp>
      <p:sp>
        <p:nvSpPr>
          <p:cNvPr id="1076" name="Google Shape;1076;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sp>
        <p:nvSpPr>
          <p:cNvPr id="1077" name="Google Shape;1077;p48"/>
          <p:cNvSpPr/>
          <p:nvPr/>
        </p:nvSpPr>
        <p:spPr>
          <a:xfrm>
            <a:off x="1028700" y="87056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5">
              <a:alphaModFix/>
            </a:blip>
            <a:stretch>
              <a:fillRect l="-2006" t="-4247" r="-2012" b="-6540"/>
            </a:stretch>
          </a:blipFill>
          <a:ln>
            <a:noFill/>
          </a:ln>
        </p:spPr>
      </p:sp>
      <p:sp>
        <p:nvSpPr>
          <p:cNvPr id="1078" name="Google Shape;1078;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079" name="Google Shape;1079;p48"/>
          <p:cNvSpPr txBox="1"/>
          <p:nvPr/>
        </p:nvSpPr>
        <p:spPr>
          <a:xfrm>
            <a:off x="526194" y="2583516"/>
            <a:ext cx="6411705" cy="4308872"/>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a:t>
            </a:r>
            <a:r>
              <a:rPr lang="en-US" sz="2000" b="1" i="0" u="none" strike="noStrike" cap="none" dirty="0">
                <a:solidFill>
                  <a:srgbClr val="000000"/>
                </a:solidFill>
                <a:latin typeface="Philosopher"/>
                <a:ea typeface="Philosopher"/>
                <a:cs typeface="Philosopher"/>
                <a:sym typeface="Philosopher"/>
              </a:rPr>
              <a:t>α είναι μια στρατηγική για την ενσωμάτωση της μικρομάθησης σε μεγαλύτερα μαθήματα;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a:solidFill>
                  <a:srgbClr val="000000"/>
                </a:solidFill>
                <a:latin typeface="Philosopher"/>
                <a:ea typeface="Philosopher"/>
                <a:cs typeface="Philosopher"/>
                <a:sym typeface="Philosopher"/>
              </a:rPr>
              <a:t>Παραβία</a:t>
            </a:r>
            <a:r>
              <a:rPr lang="en-US" sz="2000" b="1" i="0" u="none" strike="noStrike" cap="none" dirty="0" err="1">
                <a:solidFill>
                  <a:srgbClr val="000000"/>
                </a:solidFill>
                <a:latin typeface="Philosopher"/>
                <a:ea typeface="Philosopher"/>
                <a:cs typeface="Philosopher"/>
                <a:sym typeface="Philosopher"/>
              </a:rPr>
              <a:t>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p:txBody>
      </p:sp>
      <p:sp>
        <p:nvSpPr>
          <p:cNvPr id="1080" name="Google Shape;1080;p48"/>
          <p:cNvSpPr txBox="1"/>
          <p:nvPr/>
        </p:nvSpPr>
        <p:spPr>
          <a:xfrm>
            <a:off x="9398302" y="999076"/>
            <a:ext cx="5856368" cy="316888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το βασικό στοιχείο για την ενίσχυση της δέσμευσης στη μικρομάθηση;</a:t>
            </a:r>
            <a:endParaRPr sz="1200" dirty="0"/>
          </a:p>
          <a:p>
            <a:pPr marL="0" marR="0" lvl="0" indent="0" algn="l" rtl="0">
              <a:lnSpc>
                <a:spcPct val="143000"/>
              </a:lnSpc>
              <a:spcBef>
                <a:spcPts val="0"/>
              </a:spcBef>
              <a:spcAft>
                <a:spcPts val="0"/>
              </a:spcAft>
              <a:buNone/>
            </a:pPr>
            <a:r>
              <a:rPr lang="en-US" sz="2000" b="1" i="0" u="none" strike="noStrike" cap="none" dirty="0">
                <a:solidFill>
                  <a:srgbClr val="000000"/>
                </a:solidFill>
                <a:latin typeface="Philosopher"/>
                <a:ea typeface="Philosopher"/>
                <a:cs typeface="Philosopher"/>
                <a:sym typeface="Philosopher"/>
              </a:rPr>
              <a:t> </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Μα</a:t>
            </a:r>
            <a:r>
              <a:rPr lang="en-US" sz="2000" b="1" i="0" u="none" strike="noStrike" cap="none" dirty="0" err="1">
                <a:solidFill>
                  <a:srgbClr val="000000"/>
                </a:solidFill>
                <a:latin typeface="Philosopher"/>
                <a:ea typeface="Philosopher"/>
                <a:cs typeface="Philosopher"/>
                <a:sym typeface="Philosopher"/>
              </a:rPr>
              <a:t>κροχρόνιες</a:t>
            </a:r>
            <a:r>
              <a:rPr lang="en-US" sz="2000" b="1" i="0" u="none" strike="noStrike" cap="none" dirty="0">
                <a:solidFill>
                  <a:srgbClr val="000000"/>
                </a:solidFill>
                <a:latin typeface="Philosopher"/>
                <a:ea typeface="Philosopher"/>
                <a:cs typeface="Philosopher"/>
                <a:sym typeface="Philosopher"/>
              </a:rPr>
              <a:t> ανα</a:t>
            </a:r>
            <a:r>
              <a:rPr lang="en-US" sz="2000" b="1" i="0" u="none" strike="noStrike" cap="none" dirty="0" err="1">
                <a:solidFill>
                  <a:srgbClr val="000000"/>
                </a:solidFill>
                <a:latin typeface="Philosopher"/>
                <a:ea typeface="Philosopher"/>
                <a:cs typeface="Philosopher"/>
                <a:sym typeface="Philosopher"/>
              </a:rPr>
              <a:t>θέσεις</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Εξωγενή</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a:solidFill>
                  <a:srgbClr val="000000"/>
                </a:solidFill>
                <a:latin typeface="Philosopher"/>
                <a:ea typeface="Philosopher"/>
                <a:cs typeface="Philosopher"/>
                <a:sym typeface="Philosopher"/>
              </a:rPr>
              <a:t>Πα</a:t>
            </a:r>
            <a:r>
              <a:rPr lang="en-US" sz="2000" b="1" i="0" u="none" strike="noStrike" cap="none" dirty="0" err="1">
                <a:solidFill>
                  <a:srgbClr val="000000"/>
                </a:solidFill>
                <a:latin typeface="Philosopher"/>
                <a:ea typeface="Philosopher"/>
                <a:cs typeface="Philosopher"/>
                <a:sym typeface="Philosopher"/>
              </a:rPr>
              <a:t>ιχνιδο</a:t>
            </a:r>
            <a:r>
              <a:rPr lang="en-US" sz="2000" b="1" i="0" u="none" strike="noStrike" cap="none" dirty="0">
                <a:solidFill>
                  <a:srgbClr val="000000"/>
                </a:solidFill>
                <a:latin typeface="Philosopher"/>
                <a:ea typeface="Philosopher"/>
                <a:cs typeface="Philosopher"/>
                <a:sym typeface="Philosopher"/>
              </a:rPr>
              <a:t>ποίηση και κοινωνική μάθηση</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ομόνωση</a:t>
            </a:r>
            <a:r>
              <a:rPr lang="en-US" sz="2000" b="1" i="0" u="none" strike="noStrike" cap="none" dirty="0">
                <a:solidFill>
                  <a:srgbClr val="000000"/>
                </a:solidFill>
                <a:latin typeface="Philosopher"/>
                <a:ea typeface="Philosopher"/>
                <a:cs typeface="Philosopher"/>
                <a:sym typeface="Philosopher"/>
              </a:rPr>
              <a:t> από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συνομηλίκους</a:t>
            </a:r>
            <a:endParaRPr sz="1200" dirty="0"/>
          </a:p>
        </p:txBody>
      </p:sp>
      <p:sp>
        <p:nvSpPr>
          <p:cNvPr id="1081" name="Google Shape;1081;p48"/>
          <p:cNvSpPr txBox="1"/>
          <p:nvPr/>
        </p:nvSpPr>
        <p:spPr>
          <a:xfrm>
            <a:off x="7935772" y="5909310"/>
            <a:ext cx="5809511" cy="387798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Πώς</a:t>
            </a:r>
            <a:r>
              <a:rPr lang="en-US" sz="2000" b="1" i="0" u="none" strike="noStrike" cap="none" dirty="0">
                <a:solidFill>
                  <a:srgbClr val="000000"/>
                </a:solidFill>
                <a:latin typeface="Philosopher"/>
                <a:ea typeface="Philosopher"/>
                <a:cs typeface="Philosopher"/>
                <a:sym typeface="Philosopher"/>
              </a:rPr>
              <a:t> μπ</a:t>
            </a:r>
            <a:r>
              <a:rPr lang="en-US" sz="2000" b="1" i="0" u="none" strike="noStrike" cap="none" dirty="0" err="1">
                <a:solidFill>
                  <a:srgbClr val="000000"/>
                </a:solidFill>
                <a:latin typeface="Philosopher"/>
                <a:ea typeface="Philosopher"/>
                <a:cs typeface="Philosopher"/>
                <a:sym typeface="Philosopher"/>
              </a:rPr>
              <a:t>ορείτε</a:t>
            </a:r>
            <a:r>
              <a:rPr lang="en-US" sz="2000" b="1" i="0" u="none" strike="noStrike" cap="none" dirty="0">
                <a:solidFill>
                  <a:srgbClr val="000000"/>
                </a:solidFill>
                <a:latin typeface="Philosopher"/>
                <a:ea typeface="Philosopher"/>
                <a:cs typeface="Philosopher"/>
                <a:sym typeface="Philosopher"/>
              </a:rPr>
              <a:t> να </a:t>
            </a:r>
            <a:r>
              <a:rPr lang="en-US" sz="2000" b="1" i="0" u="none" strike="noStrike" cap="none" dirty="0" err="1">
                <a:solidFill>
                  <a:srgbClr val="000000"/>
                </a:solidFill>
                <a:latin typeface="Philosopher"/>
                <a:ea typeface="Philosopher"/>
                <a:cs typeface="Philosopher"/>
                <a:sym typeface="Philosopher"/>
              </a:rPr>
              <a:t>ενθ</a:t>
            </a:r>
            <a:r>
              <a:rPr lang="en-US" sz="2000" b="1" i="0" u="none" strike="noStrike" cap="none" dirty="0">
                <a:solidFill>
                  <a:srgbClr val="000000"/>
                </a:solidFill>
                <a:latin typeface="Philosopher"/>
                <a:ea typeface="Philosopher"/>
                <a:cs typeface="Philosopher"/>
                <a:sym typeface="Philosopher"/>
              </a:rPr>
              <a:t>αρρύνετε τη συνεχή μάθηση με τη μικρομάθηση;</a:t>
            </a:r>
            <a:endParaRPr sz="1200" dirty="0"/>
          </a:p>
          <a:p>
            <a:pPr marL="0" marR="0" lvl="0" indent="0" algn="l" rtl="0">
              <a:lnSpc>
                <a:spcPct val="13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ακανόνιστο πρόγραμμα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Θέστε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συνεπές πρόγραμμα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Αγνοούν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ρόοδο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των</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θητών</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Χρήση</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κράς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διάρκει</a:t>
            </a:r>
            <a:r>
              <a:rPr lang="en-US" sz="2000" b="1" i="0" u="none" strike="noStrike" cap="none" dirty="0">
                <a:solidFill>
                  <a:srgbClr val="000000"/>
                </a:solidFill>
                <a:latin typeface="Philosopher"/>
                <a:ea typeface="Philosopher"/>
                <a:cs typeface="Philosopher"/>
                <a:sym typeface="Philosopher"/>
              </a:rPr>
              <a:t>ας, σπάνιας μαθησιακής ύλης</a:t>
            </a:r>
            <a:endParaRPr sz="1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4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091" name="Google Shape;1091;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092" name="Google Shape;1092;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5">
              <a:alphaModFix amt="8999"/>
            </a:blip>
            <a:stretch>
              <a:fillRect/>
            </a:stretch>
          </a:blipFill>
          <a:ln>
            <a:noFill/>
          </a:ln>
        </p:spPr>
      </p:sp>
      <p:sp>
        <p:nvSpPr>
          <p:cNvPr id="1093" name="Google Shape;1093;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6">
              <a:alphaModFix/>
            </a:blip>
            <a:stretch>
              <a:fillRect/>
            </a:stretch>
          </a:blipFill>
          <a:ln>
            <a:noFill/>
          </a:ln>
        </p:spPr>
      </p:sp>
      <p:sp>
        <p:nvSpPr>
          <p:cNvPr id="1094" name="Google Shape;1094;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7">
              <a:alphaModFix/>
            </a:blip>
            <a:stretch>
              <a:fillRect/>
            </a:stretch>
          </a:blipFill>
          <a:ln>
            <a:noFill/>
          </a:ln>
        </p:spPr>
      </p:sp>
      <p:sp>
        <p:nvSpPr>
          <p:cNvPr id="1095" name="Google Shape;1095;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8">
              <a:alphaModFix/>
            </a:blip>
            <a:stretch>
              <a:fillRect/>
            </a:stretch>
          </a:blipFill>
          <a:ln>
            <a:noFill/>
          </a:ln>
        </p:spPr>
      </p:sp>
      <p:sp>
        <p:nvSpPr>
          <p:cNvPr id="1096" name="Google Shape;1096;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9">
              <a:alphaModFix/>
            </a:blip>
            <a:stretch>
              <a:fillRect/>
            </a:stretch>
          </a:blipFill>
          <a:ln>
            <a:noFill/>
          </a:ln>
        </p:spPr>
      </p:sp>
      <p:sp>
        <p:nvSpPr>
          <p:cNvPr id="1097" name="Google Shape;1097;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10">
              <a:alphaModFix/>
            </a:blip>
            <a:stretch>
              <a:fillRect/>
            </a:stretch>
          </a:blipFill>
          <a:ln>
            <a:noFill/>
          </a:ln>
        </p:spPr>
      </p:sp>
      <p:sp>
        <p:nvSpPr>
          <p:cNvPr id="1098" name="Google Shape;1098;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1">
              <a:alphaModFix/>
            </a:blip>
            <a:stretch>
              <a:fillRect/>
            </a:stretch>
          </a:blipFill>
          <a:ln>
            <a:noFill/>
          </a:ln>
        </p:spPr>
      </p:sp>
      <p:sp>
        <p:nvSpPr>
          <p:cNvPr id="1099" name="Google Shape;1099;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Κίνητρα στη μικρο-μάθηση </a:t>
            </a:r>
            <a:endParaRPr/>
          </a:p>
        </p:txBody>
      </p:sp>
      <p:sp>
        <p:nvSpPr>
          <p:cNvPr id="1100" name="Google Shape;1100;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Η παροχή κινήτρων σε ενήλικες εκπαιδευόμενους με χαμηλά προσόντα στη μικρομάθηση μπορεί να αποτελέσει πρόκληση λόγω:</a:t>
            </a:r>
            <a:endParaRPr/>
          </a:p>
        </p:txBody>
      </p:sp>
      <p:sp>
        <p:nvSpPr>
          <p:cNvPr id="1101" name="Google Shape;1101;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Έλλειψη εμπιστοσύνης </a:t>
            </a:r>
            <a:endParaRPr/>
          </a:p>
        </p:txBody>
      </p:sp>
      <p:sp>
        <p:nvSpPr>
          <p:cNvPr id="1102" name="Google Shape;1102;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Περιορισμένος ψηφιακός αλφαβητισμός</a:t>
            </a:r>
            <a:endParaRPr/>
          </a:p>
        </p:txBody>
      </p:sp>
      <p:sp>
        <p:nvSpPr>
          <p:cNvPr id="1103" name="Google Shape;1103;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Ενίσχυση της αυτοεκτίμησής τους</a:t>
            </a:r>
            <a:endParaRPr/>
          </a:p>
        </p:txBody>
      </p:sp>
      <p:sp>
        <p:nvSpPr>
          <p:cNvPr id="1104" name="Google Shape;1104;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Παροχή φιλικών προς το χρήστη εργαλείων και υποστήριξης</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4" name="Google Shape;144;p5"/>
          <p:cNvSpPr txBox="1"/>
          <p:nvPr/>
        </p:nvSpPr>
        <p:spPr>
          <a:xfrm>
            <a:off x="7512853" y="1605396"/>
            <a:ext cx="2231400" cy="281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ΚΑΛΏΣ ΉΡΘΑΤΕ!</a:t>
            </a:r>
            <a:endParaRPr/>
          </a:p>
        </p:txBody>
      </p:sp>
      <p:sp>
        <p:nvSpPr>
          <p:cNvPr id="145" name="Google Shape;145;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sp>
      <p:sp>
        <p:nvSpPr>
          <p:cNvPr id="146" name="Google Shape;146;p5"/>
          <p:cNvSpPr txBox="1"/>
          <p:nvPr/>
        </p:nvSpPr>
        <p:spPr>
          <a:xfrm>
            <a:off x="1103428" y="1885565"/>
            <a:ext cx="7525119" cy="3874315"/>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Είμαστε ενθουσιασμένοι που ξεκινάμε το ταξίδι μας στον κόσμο της μικρομάθησης και στο πώς μπορεί να κάνει μεγάλη διαφορά στην εκπαίδευση ενηλίκων. Η μικρομάθηση μπορεί να είναι ένας όρος με τον οποίο δεν είστε ακόμη εξοικειωμένοι, αλλά μέχρι το τέλος του χρόνου που θα περάσουμε μαζί, θα έχετε μια σταθερή </a:t>
            </a:r>
            <a:endParaRPr/>
          </a:p>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κατανόηση της δύναμης και των δυνατοτήτων της.</a:t>
            </a:r>
            <a:endParaRPr/>
          </a:p>
        </p:txBody>
      </p:sp>
      <p:sp>
        <p:nvSpPr>
          <p:cNvPr id="147" name="Google Shape;147;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8" r="-6249"/>
            </a:stretch>
          </a:blipFill>
          <a:ln>
            <a:noFill/>
          </a:ln>
        </p:spPr>
      </p:sp>
      <p:sp>
        <p:nvSpPr>
          <p:cNvPr id="148" name="Google Shape;148;p5"/>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5">
              <a:alphaModFix/>
            </a:blip>
            <a:stretch>
              <a:fillRect l="-2006" t="-4247" r="-2012" b="-6540"/>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50"/>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114" name="Google Shape;1114;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115" name="Google Shape;1115;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5">
              <a:alphaModFix amt="8999"/>
            </a:blip>
            <a:stretch>
              <a:fillRect/>
            </a:stretch>
          </a:blipFill>
          <a:ln>
            <a:noFill/>
          </a:ln>
        </p:spPr>
      </p:sp>
      <p:sp>
        <p:nvSpPr>
          <p:cNvPr id="1116" name="Google Shape;1116;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6">
              <a:alphaModFix/>
            </a:blip>
            <a:stretch>
              <a:fillRect/>
            </a:stretch>
          </a:blipFill>
          <a:ln>
            <a:noFill/>
          </a:ln>
        </p:spPr>
      </p:sp>
      <p:sp>
        <p:nvSpPr>
          <p:cNvPr id="1117" name="Google Shape;1117;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7">
              <a:alphaModFix/>
            </a:blip>
            <a:stretch>
              <a:fillRect/>
            </a:stretch>
          </a:blipFill>
          <a:ln>
            <a:noFill/>
          </a:ln>
        </p:spPr>
      </p:sp>
      <p:sp>
        <p:nvSpPr>
          <p:cNvPr id="1118" name="Google Shape;1118;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8">
              <a:alphaModFix/>
            </a:blip>
            <a:stretch>
              <a:fillRect/>
            </a:stretch>
          </a:blipFill>
          <a:ln>
            <a:noFill/>
          </a:ln>
        </p:spPr>
      </p:sp>
      <p:sp>
        <p:nvSpPr>
          <p:cNvPr id="1119" name="Google Shape;1119;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8">
              <a:alphaModFix/>
            </a:blip>
            <a:stretch>
              <a:fillRect/>
            </a:stretch>
          </a:blipFill>
          <a:ln>
            <a:noFill/>
          </a:ln>
        </p:spPr>
      </p:sp>
      <p:sp>
        <p:nvSpPr>
          <p:cNvPr id="1120" name="Google Shape;1120;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8">
              <a:alphaModFix/>
            </a:blip>
            <a:stretch>
              <a:fillRect/>
            </a:stretch>
          </a:blipFill>
          <a:ln>
            <a:noFill/>
          </a:ln>
        </p:spPr>
      </p:sp>
      <p:sp>
        <p:nvSpPr>
          <p:cNvPr id="1121" name="Google Shape;1121;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9">
              <a:alphaModFix/>
            </a:blip>
            <a:stretch>
              <a:fillRect/>
            </a:stretch>
          </a:blipFill>
          <a:ln>
            <a:noFill/>
          </a:ln>
        </p:spPr>
      </p:sp>
      <p:sp>
        <p:nvSpPr>
          <p:cNvPr id="1122" name="Google Shape;1122;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10">
              <a:alphaModFix/>
            </a:blip>
            <a:stretch>
              <a:fillRect/>
            </a:stretch>
          </a:blipFill>
          <a:ln>
            <a:noFill/>
          </a:ln>
        </p:spPr>
      </p:sp>
      <p:sp>
        <p:nvSpPr>
          <p:cNvPr id="1123" name="Google Shape;1123;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1">
              <a:alphaModFix/>
            </a:blip>
            <a:stretch>
              <a:fillRect/>
            </a:stretch>
          </a:blipFill>
          <a:ln>
            <a:noFill/>
          </a:ln>
        </p:spPr>
      </p:sp>
      <p:sp>
        <p:nvSpPr>
          <p:cNvPr id="1124" name="Google Shape;1124;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2">
              <a:alphaModFix/>
            </a:blip>
            <a:stretch>
              <a:fillRect/>
            </a:stretch>
          </a:blipFill>
          <a:ln>
            <a:noFill/>
          </a:ln>
        </p:spPr>
      </p:sp>
      <p:sp>
        <p:nvSpPr>
          <p:cNvPr id="1125" name="Google Shape;1125;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Χρονικοί περιορισμοί</a:t>
            </a:r>
            <a:endParaRPr/>
          </a:p>
        </p:txBody>
      </p:sp>
      <p:sp>
        <p:nvSpPr>
          <p:cNvPr id="1126" name="Google Shape;1126;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Σχεδιασμός περιεχομένου για την αντιμετώπιση θεμελιωδών δεξιοτήτων</a:t>
            </a:r>
            <a:endParaRPr/>
          </a:p>
        </p:txBody>
      </p:sp>
      <p:sp>
        <p:nvSpPr>
          <p:cNvPr id="1127" name="Google Shape;1127;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Δείξτε την άμεση πρακτικότητα της μάθησης</a:t>
            </a:r>
            <a:endParaRPr/>
          </a:p>
        </p:txBody>
      </p:sp>
      <p:sp>
        <p:nvSpPr>
          <p:cNvPr id="1128" name="Google Shape;1128;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Προσφέρει ευέλικτες επιλογές μάθησης</a:t>
            </a:r>
            <a:endParaRPr/>
          </a:p>
        </p:txBody>
      </p:sp>
      <p:sp>
        <p:nvSpPr>
          <p:cNvPr id="1129" name="Google Shape;1129;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Κενά βασικών δεξιοτήτων</a:t>
            </a:r>
            <a:endParaRPr/>
          </a:p>
        </p:txBody>
      </p:sp>
      <p:sp>
        <p:nvSpPr>
          <p:cNvPr id="1130" name="Google Shape;1130;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a:t>
            </a:r>
            <a:endParaRPr/>
          </a:p>
        </p:txBody>
      </p:sp>
      <p:sp>
        <p:nvSpPr>
          <p:cNvPr id="1131" name="Google Shape;1131;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Κίνητρα στη μικρο-μάθηση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51"/>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141" name="Google Shape;1141;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142" name="Google Shape;1142;p51"/>
          <p:cNvSpPr/>
          <p:nvPr/>
        </p:nvSpPr>
        <p:spPr>
          <a:xfrm flipH="1">
            <a:off x="826518" y="4398947"/>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5">
              <a:alphaModFix amt="19999"/>
            </a:blip>
            <a:stretch>
              <a:fillRect/>
            </a:stretch>
          </a:blipFill>
          <a:ln>
            <a:noFill/>
          </a:ln>
        </p:spPr>
      </p:sp>
      <p:sp>
        <p:nvSpPr>
          <p:cNvPr id="1143" name="Google Shape;1143;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6">
              <a:alphaModFix amt="23000"/>
            </a:blip>
            <a:stretch>
              <a:fillRect/>
            </a:stretch>
          </a:blipFill>
          <a:ln>
            <a:noFill/>
          </a:ln>
        </p:spPr>
      </p:sp>
      <p:sp>
        <p:nvSpPr>
          <p:cNvPr id="1144" name="Google Shape;1144;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7">
              <a:alphaModFix amt="23000"/>
            </a:blip>
            <a:stretch>
              <a:fillRect/>
            </a:stretch>
          </a:blipFill>
          <a:ln>
            <a:noFill/>
          </a:ln>
        </p:spPr>
      </p:sp>
      <p:sp>
        <p:nvSpPr>
          <p:cNvPr id="1145" name="Google Shape;1145;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8">
              <a:alphaModFix amt="23000"/>
            </a:blip>
            <a:stretch>
              <a:fillRect/>
            </a:stretch>
          </a:blipFill>
          <a:ln>
            <a:noFill/>
          </a:ln>
        </p:spPr>
      </p:sp>
      <p:sp>
        <p:nvSpPr>
          <p:cNvPr id="1146" name="Google Shape;1146;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9">
              <a:alphaModFix amt="23000"/>
            </a:blip>
            <a:stretch>
              <a:fillRect/>
            </a:stretch>
          </a:blipFill>
          <a:ln>
            <a:noFill/>
          </a:ln>
        </p:spPr>
      </p:sp>
      <p:sp>
        <p:nvSpPr>
          <p:cNvPr id="1147" name="Google Shape;1147;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Κίνητρα στη μικρο-μάθηση </a:t>
            </a:r>
            <a:endParaRPr/>
          </a:p>
        </p:txBody>
      </p:sp>
      <p:sp>
        <p:nvSpPr>
          <p:cNvPr id="1148" name="Google Shape;1148;p51"/>
          <p:cNvSpPr txBox="1"/>
          <p:nvPr/>
        </p:nvSpPr>
        <p:spPr>
          <a:xfrm>
            <a:off x="10330976" y="4027472"/>
            <a:ext cx="558492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FF843D"/>
                </a:solidFill>
                <a:latin typeface="Philosopher"/>
                <a:ea typeface="Philosopher"/>
                <a:cs typeface="Philosopher"/>
                <a:sym typeface="Philosopher"/>
              </a:rPr>
              <a:t>Εξωγενή κίνητρα</a:t>
            </a:r>
            <a:endParaRPr/>
          </a:p>
        </p:txBody>
      </p:sp>
      <p:sp>
        <p:nvSpPr>
          <p:cNvPr id="1149" name="Google Shape;1149;p51"/>
          <p:cNvSpPr txBox="1"/>
          <p:nvPr/>
        </p:nvSpPr>
        <p:spPr>
          <a:xfrm>
            <a:off x="882029" y="5157372"/>
            <a:ext cx="5562260"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err="1">
                <a:solidFill>
                  <a:srgbClr val="00B050"/>
                </a:solidFill>
                <a:latin typeface="Philosopher"/>
                <a:ea typeface="Philosopher"/>
                <a:cs typeface="Philosopher"/>
                <a:sym typeface="Philosopher"/>
              </a:rPr>
              <a:t>Εσωτερικά</a:t>
            </a:r>
            <a:r>
              <a:rPr lang="en-US" sz="4899" b="1" i="0" u="none" strike="noStrike" cap="none" dirty="0">
                <a:solidFill>
                  <a:srgbClr val="00B050"/>
                </a:solidFill>
                <a:latin typeface="Philosopher"/>
                <a:ea typeface="Philosopher"/>
                <a:cs typeface="Philosopher"/>
                <a:sym typeface="Philosopher"/>
              </a:rPr>
              <a:t> </a:t>
            </a:r>
            <a:r>
              <a:rPr lang="en-US" sz="4899" b="1" i="0" u="none" strike="noStrike" cap="none" dirty="0" err="1">
                <a:solidFill>
                  <a:srgbClr val="00B050"/>
                </a:solidFill>
                <a:latin typeface="Philosopher"/>
                <a:ea typeface="Philosopher"/>
                <a:cs typeface="Philosopher"/>
                <a:sym typeface="Philosopher"/>
              </a:rPr>
              <a:t>κίνητρ</a:t>
            </a:r>
            <a:r>
              <a:rPr lang="en-US" sz="4899" b="1" i="0" u="none" strike="noStrike" cap="none" dirty="0">
                <a:solidFill>
                  <a:srgbClr val="00B050"/>
                </a:solidFill>
                <a:latin typeface="Philosopher"/>
                <a:ea typeface="Philosopher"/>
                <a:cs typeface="Philosopher"/>
                <a:sym typeface="Philosopher"/>
              </a:rPr>
              <a:t>α</a:t>
            </a:r>
            <a:endParaRPr dirty="0"/>
          </a:p>
        </p:txBody>
      </p:sp>
      <p:sp>
        <p:nvSpPr>
          <p:cNvPr id="1150" name="Google Shape;1150;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Η </a:t>
            </a:r>
            <a:r>
              <a:rPr lang="en-US" sz="2400" b="1" i="0" u="none" strike="noStrike" cap="none">
                <a:solidFill>
                  <a:srgbClr val="000000"/>
                </a:solidFill>
                <a:latin typeface="Philosopher"/>
                <a:ea typeface="Philosopher"/>
                <a:cs typeface="Philosopher"/>
                <a:sym typeface="Philosopher"/>
              </a:rPr>
              <a:t>εσωτερική παρόρμηση για συμμετοχή σε </a:t>
            </a:r>
            <a:r>
              <a:rPr lang="en-US" sz="2400" b="0" i="0" u="none" strike="noStrike" cap="none">
                <a:solidFill>
                  <a:srgbClr val="000000"/>
                </a:solidFill>
                <a:latin typeface="Philosopher"/>
                <a:ea typeface="Philosopher"/>
                <a:cs typeface="Philosopher"/>
                <a:sym typeface="Philosopher"/>
              </a:rPr>
              <a:t>μια </a:t>
            </a:r>
            <a:r>
              <a:rPr lang="en-US" sz="2400" b="1" i="0" u="none" strike="noStrike" cap="none">
                <a:solidFill>
                  <a:srgbClr val="000000"/>
                </a:solidFill>
                <a:latin typeface="Philosopher"/>
                <a:ea typeface="Philosopher"/>
                <a:cs typeface="Philosopher"/>
                <a:sym typeface="Philosopher"/>
              </a:rPr>
              <a:t>δραστηριότητα </a:t>
            </a:r>
            <a:r>
              <a:rPr lang="en-US" sz="2400" b="0" i="0" u="none" strike="noStrike" cap="none">
                <a:solidFill>
                  <a:srgbClr val="000000"/>
                </a:solidFill>
                <a:latin typeface="Philosopher"/>
                <a:ea typeface="Philosopher"/>
                <a:cs typeface="Philosopher"/>
                <a:sym typeface="Philosopher"/>
              </a:rPr>
              <a:t>για </a:t>
            </a:r>
            <a:r>
              <a:rPr lang="en-US" sz="2400" b="1" i="0" u="none" strike="noStrike" cap="none">
                <a:solidFill>
                  <a:srgbClr val="000000"/>
                </a:solidFill>
                <a:latin typeface="Philosopher"/>
                <a:ea typeface="Philosopher"/>
                <a:cs typeface="Philosopher"/>
                <a:sym typeface="Philosopher"/>
              </a:rPr>
              <a:t>προσωπική ικανοποίηση </a:t>
            </a:r>
            <a:r>
              <a:rPr lang="en-US" sz="2400" b="0" i="0" u="none" strike="noStrike" cap="none">
                <a:solidFill>
                  <a:srgbClr val="000000"/>
                </a:solidFill>
                <a:latin typeface="Philosopher"/>
                <a:ea typeface="Philosopher"/>
                <a:cs typeface="Philosopher"/>
                <a:sym typeface="Philosopher"/>
              </a:rPr>
              <a:t>και όχι για </a:t>
            </a:r>
            <a:r>
              <a:rPr lang="en-US" sz="2400" b="1" i="0" u="none" strike="noStrike" cap="none">
                <a:solidFill>
                  <a:srgbClr val="000000"/>
                </a:solidFill>
                <a:latin typeface="Philosopher"/>
                <a:ea typeface="Philosopher"/>
                <a:cs typeface="Philosopher"/>
                <a:sym typeface="Philosopher"/>
              </a:rPr>
              <a:t>εξωτερικές ανταμοιβές</a:t>
            </a:r>
            <a:endParaRPr/>
          </a:p>
        </p:txBody>
      </p:sp>
      <p:sp>
        <p:nvSpPr>
          <p:cNvPr id="1151" name="Google Shape;1151;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Η </a:t>
            </a:r>
            <a:r>
              <a:rPr lang="en-US" sz="2400" b="1" i="0" u="none" strike="noStrike" cap="none">
                <a:solidFill>
                  <a:srgbClr val="000000"/>
                </a:solidFill>
                <a:latin typeface="Philosopher"/>
                <a:ea typeface="Philosopher"/>
                <a:cs typeface="Philosopher"/>
                <a:sym typeface="Philosopher"/>
              </a:rPr>
              <a:t>συμμετοχή </a:t>
            </a:r>
            <a:r>
              <a:rPr lang="en-US" sz="2400" b="0" i="0" u="none" strike="noStrike" cap="none">
                <a:solidFill>
                  <a:srgbClr val="000000"/>
                </a:solidFill>
                <a:latin typeface="Philosopher"/>
                <a:ea typeface="Philosopher"/>
                <a:cs typeface="Philosopher"/>
                <a:sym typeface="Philosopher"/>
              </a:rPr>
              <a:t>σε μια </a:t>
            </a:r>
            <a:r>
              <a:rPr lang="en-US" sz="2400" b="1" i="0" u="none" strike="noStrike" cap="none">
                <a:solidFill>
                  <a:srgbClr val="000000"/>
                </a:solidFill>
                <a:latin typeface="Philosopher"/>
                <a:ea typeface="Philosopher"/>
                <a:cs typeface="Philosopher"/>
                <a:sym typeface="Philosopher"/>
              </a:rPr>
              <a:t>δραστηριότητα ή εργασία </a:t>
            </a:r>
            <a:r>
              <a:rPr lang="en-US" sz="2400" b="0" i="0" u="none" strike="noStrike" cap="none">
                <a:solidFill>
                  <a:srgbClr val="000000"/>
                </a:solidFill>
                <a:latin typeface="Philosopher"/>
                <a:ea typeface="Philosopher"/>
                <a:cs typeface="Philosopher"/>
                <a:sym typeface="Philosopher"/>
              </a:rPr>
              <a:t>για </a:t>
            </a:r>
            <a:r>
              <a:rPr lang="en-US" sz="2400" b="1" i="0" u="none" strike="noStrike" cap="none">
                <a:solidFill>
                  <a:srgbClr val="000000"/>
                </a:solidFill>
                <a:latin typeface="Philosopher"/>
                <a:ea typeface="Philosopher"/>
                <a:cs typeface="Philosopher"/>
                <a:sym typeface="Philosopher"/>
              </a:rPr>
              <a:t>λόγους εξωτερικούς προς την ίδια την εργασία. </a:t>
            </a:r>
            <a:r>
              <a:rPr lang="en-US" sz="2400" b="0" i="0" u="none" strike="noStrike" cap="none">
                <a:solidFill>
                  <a:srgbClr val="000000"/>
                </a:solidFill>
                <a:latin typeface="Philosopher"/>
                <a:ea typeface="Philosopher"/>
                <a:cs typeface="Philosopher"/>
                <a:sym typeface="Philosopher"/>
              </a:rPr>
              <a:t>Συνήθως περιλαμβάνει την </a:t>
            </a:r>
            <a:r>
              <a:rPr lang="en-US" sz="2400" b="1" i="0" u="none" strike="noStrike" cap="none">
                <a:solidFill>
                  <a:srgbClr val="000000"/>
                </a:solidFill>
                <a:latin typeface="Philosopher"/>
                <a:ea typeface="Philosopher"/>
                <a:cs typeface="Philosopher"/>
                <a:sym typeface="Philosopher"/>
              </a:rPr>
              <a:t>αναζήτηση ανταμοιβών, την αναγνώριση </a:t>
            </a:r>
            <a:r>
              <a:rPr lang="en-US" sz="2400" b="0" i="0" u="none" strike="noStrike" cap="none">
                <a:solidFill>
                  <a:srgbClr val="000000"/>
                </a:solidFill>
                <a:latin typeface="Philosopher"/>
                <a:ea typeface="Philosopher"/>
                <a:cs typeface="Philosopher"/>
                <a:sym typeface="Philosopher"/>
              </a:rPr>
              <a:t>ή την </a:t>
            </a:r>
            <a:r>
              <a:rPr lang="en-US" sz="2400" b="1" i="0" u="none" strike="noStrike" cap="none">
                <a:solidFill>
                  <a:srgbClr val="000000"/>
                </a:solidFill>
                <a:latin typeface="Philosopher"/>
                <a:ea typeface="Philosopher"/>
                <a:cs typeface="Philosopher"/>
                <a:sym typeface="Philosopher"/>
              </a:rPr>
              <a:t>αποφυγή της τιμωρίας </a:t>
            </a:r>
            <a:r>
              <a:rPr lang="en-US" sz="2400" b="0" i="0" u="none" strike="noStrike" cap="none">
                <a:solidFill>
                  <a:srgbClr val="000000"/>
                </a:solidFill>
                <a:latin typeface="Philosopher"/>
                <a:ea typeface="Philosopher"/>
                <a:cs typeface="Philosopher"/>
                <a:sym typeface="Philosopher"/>
              </a:rPr>
              <a:t>ως </a:t>
            </a:r>
            <a:r>
              <a:rPr lang="en-US" sz="2400" b="1" i="0" u="none" strike="noStrike" cap="none">
                <a:solidFill>
                  <a:srgbClr val="000000"/>
                </a:solidFill>
                <a:latin typeface="Philosopher"/>
                <a:ea typeface="Philosopher"/>
                <a:cs typeface="Philosopher"/>
                <a:sym typeface="Philosopher"/>
              </a:rPr>
              <a:t>πρωταρχικούς κινητήριους παράγοντες.</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52"/>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161" name="Google Shape;1161;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162" name="Google Shape;1162;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5">
              <a:alphaModFix/>
            </a:blip>
            <a:stretch>
              <a:fillRect/>
            </a:stretch>
          </a:blipFill>
          <a:ln>
            <a:noFill/>
          </a:ln>
        </p:spPr>
      </p:sp>
      <p:sp>
        <p:nvSpPr>
          <p:cNvPr id="1163" name="Google Shape;1163;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6">
              <a:alphaModFix/>
            </a:blip>
            <a:stretch>
              <a:fillRect/>
            </a:stretch>
          </a:blipFill>
          <a:ln>
            <a:noFill/>
          </a:ln>
        </p:spPr>
      </p:sp>
      <p:sp>
        <p:nvSpPr>
          <p:cNvPr id="1164" name="Google Shape;1164;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7">
              <a:alphaModFix/>
            </a:blip>
            <a:stretch>
              <a:fillRect/>
            </a:stretch>
          </a:blipFill>
          <a:ln>
            <a:noFill/>
          </a:ln>
        </p:spPr>
      </p:sp>
      <p:sp>
        <p:nvSpPr>
          <p:cNvPr id="1165" name="Google Shape;1165;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8">
              <a:alphaModFix/>
            </a:blip>
            <a:stretch>
              <a:fillRect/>
            </a:stretch>
          </a:blipFill>
          <a:ln>
            <a:noFill/>
          </a:ln>
        </p:spPr>
      </p:sp>
      <p:sp>
        <p:nvSpPr>
          <p:cNvPr id="1166" name="Google Shape;1166;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9">
              <a:alphaModFix amt="10999"/>
            </a:blip>
            <a:stretch>
              <a:fillRect/>
            </a:stretch>
          </a:blipFill>
          <a:ln>
            <a:noFill/>
          </a:ln>
        </p:spPr>
      </p:sp>
      <p:sp>
        <p:nvSpPr>
          <p:cNvPr id="1167" name="Google Shape;1167;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Παιχνιδοποίηση και κοινωνική μάθηση</a:t>
            </a:r>
            <a:endParaRPr/>
          </a:p>
        </p:txBody>
      </p:sp>
      <p:sp>
        <p:nvSpPr>
          <p:cNvPr id="1168" name="Google Shape;1168;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899" b="1" i="0" u="none" strike="noStrike" cap="none">
                <a:solidFill>
                  <a:srgbClr val="F59F35"/>
                </a:solidFill>
                <a:latin typeface="Philosopher"/>
                <a:ea typeface="Philosopher"/>
                <a:cs typeface="Philosopher"/>
                <a:sym typeface="Philosopher"/>
              </a:rPr>
              <a:t>Στοιχεία Gamification</a:t>
            </a:r>
            <a:endParaRPr/>
          </a:p>
        </p:txBody>
      </p:sp>
      <p:sp>
        <p:nvSpPr>
          <p:cNvPr id="1169" name="Google Shape;1169;p52"/>
          <p:cNvSpPr txBox="1"/>
          <p:nvPr/>
        </p:nvSpPr>
        <p:spPr>
          <a:xfrm>
            <a:off x="2937272" y="8683394"/>
            <a:ext cx="85144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Σημεία</a:t>
            </a:r>
            <a:endParaRPr/>
          </a:p>
        </p:txBody>
      </p:sp>
      <p:sp>
        <p:nvSpPr>
          <p:cNvPr id="1170" name="Google Shape;1170;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899" b="0" i="0" u="none" strike="noStrike" cap="none">
                <a:solidFill>
                  <a:srgbClr val="000000"/>
                </a:solidFill>
                <a:latin typeface="Philosopher"/>
                <a:ea typeface="Philosopher"/>
                <a:cs typeface="Philosopher"/>
                <a:sym typeface="Philosopher"/>
              </a:rPr>
              <a:t>Χαρακτηριστικά που δανείζονται από παιχνίδια και προστίθενται σε καταστάσεις εκτός παιχνιδιού για να </a:t>
            </a:r>
            <a:r>
              <a:rPr lang="en-US" sz="2899" b="1" i="0" u="none" strike="noStrike" cap="none">
                <a:solidFill>
                  <a:srgbClr val="000000"/>
                </a:solidFill>
                <a:latin typeface="Philosopher"/>
                <a:ea typeface="Philosopher"/>
                <a:cs typeface="Philosopher"/>
                <a:sym typeface="Philosopher"/>
              </a:rPr>
              <a:t>ενισχύσουν τη δέσμευση </a:t>
            </a:r>
            <a:r>
              <a:rPr lang="en-US" sz="2899" b="0" i="0" u="none" strike="noStrike" cap="none">
                <a:solidFill>
                  <a:srgbClr val="000000"/>
                </a:solidFill>
                <a:latin typeface="Philosopher"/>
                <a:ea typeface="Philosopher"/>
                <a:cs typeface="Philosopher"/>
                <a:sym typeface="Philosopher"/>
              </a:rPr>
              <a:t>και τα </a:t>
            </a:r>
            <a:r>
              <a:rPr lang="en-US" sz="2899" b="1" i="0" u="none" strike="noStrike" cap="none">
                <a:solidFill>
                  <a:srgbClr val="000000"/>
                </a:solidFill>
                <a:latin typeface="Philosopher"/>
                <a:ea typeface="Philosopher"/>
                <a:cs typeface="Philosopher"/>
                <a:sym typeface="Philosopher"/>
              </a:rPr>
              <a:t>κίνητρα</a:t>
            </a:r>
            <a:endParaRPr/>
          </a:p>
        </p:txBody>
      </p:sp>
      <p:sp>
        <p:nvSpPr>
          <p:cNvPr id="1171" name="Google Shape;1171;p52"/>
          <p:cNvSpPr txBox="1"/>
          <p:nvPr/>
        </p:nvSpPr>
        <p:spPr>
          <a:xfrm>
            <a:off x="1028700" y="5894001"/>
            <a:ext cx="24772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Αυτά μπορεί να περιλαμβάνουν:</a:t>
            </a:r>
            <a:endParaRPr/>
          </a:p>
        </p:txBody>
      </p:sp>
      <p:sp>
        <p:nvSpPr>
          <p:cNvPr id="1172" name="Google Shape;1172;p52"/>
          <p:cNvSpPr txBox="1"/>
          <p:nvPr/>
        </p:nvSpPr>
        <p:spPr>
          <a:xfrm>
            <a:off x="6748135" y="8683394"/>
            <a:ext cx="104760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Κονκάρδες</a:t>
            </a:r>
            <a:endParaRPr/>
          </a:p>
        </p:txBody>
      </p:sp>
      <p:sp>
        <p:nvSpPr>
          <p:cNvPr id="1173" name="Google Shape;1173;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Πίνακες κατάταξης</a:t>
            </a:r>
            <a:endParaRPr/>
          </a:p>
        </p:txBody>
      </p:sp>
      <p:sp>
        <p:nvSpPr>
          <p:cNvPr id="1174" name="Google Shape;1174;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Προκλήσεις</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53"/>
          <p:cNvSpPr/>
          <p:nvPr/>
        </p:nvSpPr>
        <p:spPr>
          <a:xfrm>
            <a:off x="15038788" y="9338830"/>
            <a:ext cx="2870782" cy="552674"/>
          </a:xfrm>
          <a:custGeom>
            <a:avLst/>
            <a:gdLst/>
            <a:ahLst/>
            <a:cxnLst/>
            <a:rect l="l" t="t" r="r" b="b"/>
            <a:pathLst>
              <a:path w="2870782" h="552674" extrusionOk="0">
                <a:moveTo>
                  <a:pt x="0" y="0"/>
                </a:moveTo>
                <a:lnTo>
                  <a:pt x="2870783" y="0"/>
                </a:lnTo>
                <a:lnTo>
                  <a:pt x="2870783" y="552673"/>
                </a:lnTo>
                <a:lnTo>
                  <a:pt x="0" y="552673"/>
                </a:lnTo>
                <a:lnTo>
                  <a:pt x="0" y="0"/>
                </a:lnTo>
                <a:close/>
              </a:path>
            </a:pathLst>
          </a:custGeom>
          <a:blipFill rotWithShape="1">
            <a:blip r:embed="rId3">
              <a:alphaModFix/>
            </a:blip>
            <a:stretch>
              <a:fillRect l="-2006" t="-4247" r="-2012" b="-6540"/>
            </a:stretch>
          </a:blipFill>
          <a:ln>
            <a:noFill/>
          </a:ln>
        </p:spPr>
      </p:sp>
      <p:sp>
        <p:nvSpPr>
          <p:cNvPr id="1184" name="Google Shape;1184;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185" name="Google Shape;1185;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3"/>
          <p:cNvSpPr/>
          <p:nvPr/>
        </p:nvSpPr>
        <p:spPr>
          <a:xfrm>
            <a:off x="3205963" y="4480345"/>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5">
              <a:alphaModFix/>
            </a:blip>
            <a:stretch>
              <a:fillRect/>
            </a:stretch>
          </a:blipFill>
          <a:ln>
            <a:noFill/>
          </a:ln>
        </p:spPr>
      </p:sp>
      <p:sp>
        <p:nvSpPr>
          <p:cNvPr id="1187" name="Google Shape;1187;p53"/>
          <p:cNvSpPr/>
          <p:nvPr/>
        </p:nvSpPr>
        <p:spPr>
          <a:xfrm>
            <a:off x="721909" y="650931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6">
              <a:alphaModFix/>
            </a:blip>
            <a:stretch>
              <a:fillRect/>
            </a:stretch>
          </a:blipFill>
          <a:ln>
            <a:noFill/>
          </a:ln>
        </p:spPr>
      </p:sp>
      <p:sp>
        <p:nvSpPr>
          <p:cNvPr id="1188" name="Google Shape;1188;p53"/>
          <p:cNvSpPr/>
          <p:nvPr/>
        </p:nvSpPr>
        <p:spPr>
          <a:xfrm>
            <a:off x="3224691" y="7901349"/>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7">
              <a:alphaModFix/>
            </a:blip>
            <a:stretch>
              <a:fillRect/>
            </a:stretch>
          </a:blipFill>
          <a:ln>
            <a:noFill/>
          </a:ln>
        </p:spPr>
      </p:sp>
      <p:sp>
        <p:nvSpPr>
          <p:cNvPr id="1189" name="Google Shape;1189;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8">
              <a:alphaModFix/>
            </a:blip>
            <a:stretch>
              <a:fillRect/>
            </a:stretch>
          </a:blipFill>
          <a:ln>
            <a:noFill/>
          </a:ln>
        </p:spPr>
      </p:sp>
      <p:sp>
        <p:nvSpPr>
          <p:cNvPr id="1190" name="Google Shape;1190;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a:off x="9634471" y="3901071"/>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9">
              <a:alphaModFix/>
            </a:blip>
            <a:stretch>
              <a:fillRect/>
            </a:stretch>
          </a:blipFill>
          <a:ln>
            <a:noFill/>
          </a:ln>
        </p:spPr>
      </p:sp>
      <p:sp>
        <p:nvSpPr>
          <p:cNvPr id="1192" name="Google Shape;1192;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3"/>
          <p:cNvSpPr/>
          <p:nvPr/>
        </p:nvSpPr>
        <p:spPr>
          <a:xfrm>
            <a:off x="9439863" y="87002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10">
              <a:alphaModFix/>
            </a:blip>
            <a:stretch>
              <a:fillRect/>
            </a:stretch>
          </a:blipFill>
          <a:ln>
            <a:noFill/>
          </a:ln>
        </p:spPr>
      </p:sp>
      <p:sp>
        <p:nvSpPr>
          <p:cNvPr id="1195" name="Google Shape;1195;p53"/>
          <p:cNvSpPr/>
          <p:nvPr/>
        </p:nvSpPr>
        <p:spPr>
          <a:xfrm>
            <a:off x="9634471" y="69450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1">
              <a:alphaModFix/>
            </a:blip>
            <a:stretch>
              <a:fillRect/>
            </a:stretch>
          </a:blipFill>
          <a:ln>
            <a:noFill/>
          </a:ln>
        </p:spPr>
      </p:sp>
      <p:sp>
        <p:nvSpPr>
          <p:cNvPr id="1196" name="Google Shape;1196;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3"/>
          <p:cNvSpPr/>
          <p:nvPr/>
        </p:nvSpPr>
        <p:spPr>
          <a:xfrm>
            <a:off x="9532636" y="5305408"/>
            <a:ext cx="1566341" cy="1429286"/>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2">
              <a:alphaModFix/>
            </a:blip>
            <a:stretch>
              <a:fillRect/>
            </a:stretch>
          </a:blipFill>
          <a:ln>
            <a:noFill/>
          </a:ln>
        </p:spPr>
      </p:sp>
      <p:sp>
        <p:nvSpPr>
          <p:cNvPr id="1198" name="Google Shape;1198;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3">
              <a:alphaModFix/>
            </a:blip>
            <a:stretch>
              <a:fillRect/>
            </a:stretch>
          </a:blipFill>
          <a:ln>
            <a:noFill/>
          </a:ln>
        </p:spPr>
      </p:sp>
      <p:sp>
        <p:nvSpPr>
          <p:cNvPr id="1199" name="Google Shape;1199;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900" b="1" i="0" u="none" strike="noStrike" cap="none">
                <a:solidFill>
                  <a:srgbClr val="F59F35"/>
                </a:solidFill>
                <a:latin typeface="Philosopher"/>
                <a:ea typeface="Philosopher"/>
                <a:cs typeface="Philosopher"/>
                <a:sym typeface="Philosopher"/>
              </a:rPr>
              <a:t>Κοινωνική μάθηση</a:t>
            </a:r>
            <a:endParaRPr/>
          </a:p>
        </p:txBody>
      </p:sp>
      <p:sp>
        <p:nvSpPr>
          <p:cNvPr id="1200" name="Google Shape;1200;p53"/>
          <p:cNvSpPr txBox="1"/>
          <p:nvPr/>
        </p:nvSpPr>
        <p:spPr>
          <a:xfrm>
            <a:off x="3651188" y="2836772"/>
            <a:ext cx="14258382" cy="43815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900" b="0" i="0" u="none" strike="noStrike" cap="none">
                <a:solidFill>
                  <a:srgbClr val="000000"/>
                </a:solidFill>
                <a:latin typeface="Philosopher"/>
                <a:ea typeface="Philosopher"/>
                <a:cs typeface="Philosopher"/>
                <a:sym typeface="Philosopher"/>
              </a:rPr>
              <a:t>Μαθησιακή προσέγγιση που </a:t>
            </a:r>
            <a:r>
              <a:rPr lang="en-US" sz="2900" b="1" i="0" u="none" strike="noStrike" cap="none">
                <a:solidFill>
                  <a:srgbClr val="000000"/>
                </a:solidFill>
                <a:latin typeface="Philosopher"/>
                <a:ea typeface="Philosopher"/>
                <a:cs typeface="Philosopher"/>
                <a:sym typeface="Philosopher"/>
              </a:rPr>
              <a:t>πραγματοποιείται μέσω αλληλεπιδράσεων </a:t>
            </a:r>
            <a:r>
              <a:rPr lang="en-US" sz="2900" b="0" i="0" u="none" strike="noStrike" cap="none">
                <a:solidFill>
                  <a:srgbClr val="000000"/>
                </a:solidFill>
                <a:latin typeface="Philosopher"/>
                <a:ea typeface="Philosopher"/>
                <a:cs typeface="Philosopher"/>
                <a:sym typeface="Philosopher"/>
              </a:rPr>
              <a:t>και </a:t>
            </a:r>
            <a:r>
              <a:rPr lang="en-US" sz="2900" b="1" i="0" u="none" strike="noStrike" cap="none">
                <a:solidFill>
                  <a:srgbClr val="000000"/>
                </a:solidFill>
                <a:latin typeface="Philosopher"/>
                <a:ea typeface="Philosopher"/>
                <a:cs typeface="Philosopher"/>
                <a:sym typeface="Philosopher"/>
              </a:rPr>
              <a:t>συνεργασίας με άλλους </a:t>
            </a:r>
            <a:endParaRPr/>
          </a:p>
        </p:txBody>
      </p:sp>
      <p:sp>
        <p:nvSpPr>
          <p:cNvPr id="1201" name="Google Shape;1201;p53"/>
          <p:cNvSpPr txBox="1"/>
          <p:nvPr/>
        </p:nvSpPr>
        <p:spPr>
          <a:xfrm>
            <a:off x="769193" y="4166340"/>
            <a:ext cx="211544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Περιλαμβάνει την </a:t>
            </a:r>
            <a:r>
              <a:rPr lang="en-US" sz="1900" b="1" i="0" u="none" strike="noStrike" cap="none">
                <a:solidFill>
                  <a:srgbClr val="000000"/>
                </a:solidFill>
                <a:latin typeface="Philosopher"/>
                <a:ea typeface="Philosopher"/>
                <a:cs typeface="Philosopher"/>
                <a:sym typeface="Philosopher"/>
              </a:rPr>
              <a:t>απόκτηση</a:t>
            </a:r>
            <a:endParaRPr/>
          </a:p>
        </p:txBody>
      </p:sp>
      <p:sp>
        <p:nvSpPr>
          <p:cNvPr id="1202" name="Google Shape;1202;p53"/>
          <p:cNvSpPr txBox="1"/>
          <p:nvPr/>
        </p:nvSpPr>
        <p:spPr>
          <a:xfrm>
            <a:off x="2892130" y="6830731"/>
            <a:ext cx="2541462" cy="62150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50" b="1" i="0" u="none" strike="noStrike" cap="none">
                <a:solidFill>
                  <a:srgbClr val="F59F35"/>
                </a:solidFill>
                <a:latin typeface="Philosopher"/>
                <a:ea typeface="Philosopher"/>
                <a:cs typeface="Philosopher"/>
                <a:sym typeface="Philosopher"/>
              </a:rPr>
              <a:t>Γνώση</a:t>
            </a:r>
            <a:endParaRPr/>
          </a:p>
        </p:txBody>
      </p:sp>
      <p:sp>
        <p:nvSpPr>
          <p:cNvPr id="1203" name="Google Shape;1203;p53"/>
          <p:cNvSpPr txBox="1"/>
          <p:nvPr/>
        </p:nvSpPr>
        <p:spPr>
          <a:xfrm>
            <a:off x="-25906" y="5265555"/>
            <a:ext cx="3119179" cy="590931"/>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pPr>
            <a:r>
              <a:rPr lang="en-US" sz="3200" b="1" i="0" u="none" strike="noStrike" cap="none" dirty="0" err="1">
                <a:solidFill>
                  <a:srgbClr val="F59F35"/>
                </a:solidFill>
                <a:latin typeface="Philosopher"/>
                <a:ea typeface="Philosopher"/>
                <a:cs typeface="Philosopher"/>
                <a:sym typeface="Philosopher"/>
              </a:rPr>
              <a:t>Δεξιότητες</a:t>
            </a:r>
            <a:endParaRPr sz="1050" dirty="0"/>
          </a:p>
        </p:txBody>
      </p:sp>
      <p:sp>
        <p:nvSpPr>
          <p:cNvPr id="1204" name="Google Shape;1204;p53"/>
          <p:cNvSpPr txBox="1"/>
          <p:nvPr/>
        </p:nvSpPr>
        <p:spPr>
          <a:xfrm>
            <a:off x="390372" y="8778796"/>
            <a:ext cx="2436770" cy="51706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2800" b="1" i="0" u="none" strike="noStrike" cap="none" dirty="0" err="1">
                <a:solidFill>
                  <a:srgbClr val="F59F35"/>
                </a:solidFill>
                <a:latin typeface="Philosopher"/>
                <a:ea typeface="Philosopher"/>
                <a:cs typeface="Philosopher"/>
                <a:sym typeface="Philosopher"/>
              </a:rPr>
              <a:t>Δι</a:t>
            </a:r>
            <a:r>
              <a:rPr lang="en-US" sz="2800" b="1" i="0" u="none" strike="noStrike" cap="none" dirty="0">
                <a:solidFill>
                  <a:srgbClr val="F59F35"/>
                </a:solidFill>
                <a:latin typeface="Philosopher"/>
                <a:ea typeface="Philosopher"/>
                <a:cs typeface="Philosopher"/>
                <a:sym typeface="Philosopher"/>
              </a:rPr>
              <a:t>απιστώσεις</a:t>
            </a:r>
            <a:endParaRPr sz="1000" dirty="0"/>
          </a:p>
        </p:txBody>
      </p:sp>
      <p:sp>
        <p:nvSpPr>
          <p:cNvPr id="1205" name="Google Shape;1205;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μέσω του </a:t>
            </a:r>
            <a:endParaRPr/>
          </a:p>
        </p:txBody>
      </p:sp>
      <p:sp>
        <p:nvSpPr>
          <p:cNvPr id="1206" name="Google Shape;1206;p53"/>
          <p:cNvSpPr txBox="1"/>
          <p:nvPr/>
        </p:nvSpPr>
        <p:spPr>
          <a:xfrm>
            <a:off x="11608954" y="4150610"/>
            <a:ext cx="1996687"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Παρα</a:t>
            </a:r>
            <a:r>
              <a:rPr lang="en-US" sz="2400" b="1" i="0" u="none" strike="noStrike" cap="none" dirty="0" err="1">
                <a:solidFill>
                  <a:srgbClr val="F59F35"/>
                </a:solidFill>
                <a:latin typeface="Philosopher"/>
                <a:ea typeface="Philosopher"/>
                <a:cs typeface="Philosopher"/>
                <a:sym typeface="Philosopher"/>
              </a:rPr>
              <a:t>τήρηση</a:t>
            </a:r>
            <a:endParaRPr dirty="0"/>
          </a:p>
        </p:txBody>
      </p:sp>
      <p:sp>
        <p:nvSpPr>
          <p:cNvPr id="1207" name="Google Shape;1207;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μέσα σε ένα κοινωνικό ή ομαδικό πλαίσιο</a:t>
            </a:r>
            <a:endParaRPr/>
          </a:p>
        </p:txBody>
      </p:sp>
      <p:sp>
        <p:nvSpPr>
          <p:cNvPr id="1208" name="Google Shape;1208;p53"/>
          <p:cNvSpPr txBox="1"/>
          <p:nvPr/>
        </p:nvSpPr>
        <p:spPr>
          <a:xfrm>
            <a:off x="11303876" y="7562314"/>
            <a:ext cx="2711669"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F59F35"/>
                </a:solidFill>
                <a:latin typeface="Philosopher"/>
                <a:ea typeface="Philosopher"/>
                <a:cs typeface="Philosopher"/>
                <a:sym typeface="Philosopher"/>
              </a:rPr>
              <a:t>Αν</a:t>
            </a:r>
            <a:r>
              <a:rPr lang="en-US" sz="2400" b="1" i="0" u="none" strike="noStrike" cap="none" dirty="0">
                <a:solidFill>
                  <a:srgbClr val="F59F35"/>
                </a:solidFill>
                <a:latin typeface="Philosopher"/>
                <a:ea typeface="Philosopher"/>
                <a:cs typeface="Philosopher"/>
                <a:sym typeface="Philosopher"/>
              </a:rPr>
              <a:t>ατροφοδότηση</a:t>
            </a:r>
            <a:endParaRPr dirty="0"/>
          </a:p>
        </p:txBody>
      </p:sp>
      <p:sp>
        <p:nvSpPr>
          <p:cNvPr id="1209" name="Google Shape;1209;p53"/>
          <p:cNvSpPr txBox="1"/>
          <p:nvPr/>
        </p:nvSpPr>
        <p:spPr>
          <a:xfrm>
            <a:off x="11527483" y="9243471"/>
            <a:ext cx="148203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Συζήτηση</a:t>
            </a:r>
            <a:endParaRPr/>
          </a:p>
        </p:txBody>
      </p:sp>
      <p:sp>
        <p:nvSpPr>
          <p:cNvPr id="1210" name="Google Shape;1210;p53"/>
          <p:cNvSpPr txBox="1"/>
          <p:nvPr/>
        </p:nvSpPr>
        <p:spPr>
          <a:xfrm>
            <a:off x="11527483" y="5885914"/>
            <a:ext cx="26360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Κοινές εμπειρίες</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a:alphaModFix amt="72000"/>
            </a:blip>
            <a:stretch>
              <a:fillRect l="-41527" r="-42367" b="-1096"/>
            </a:stretch>
          </a:blipFill>
          <a:ln>
            <a:noFill/>
          </a:ln>
        </p:spPr>
      </p:sp>
      <p:sp>
        <p:nvSpPr>
          <p:cNvPr id="1220" name="Google Shape;1220;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221" name="Google Shape;1221;p54"/>
          <p:cNvSpPr txBox="1"/>
          <p:nvPr/>
        </p:nvSpPr>
        <p:spPr>
          <a:xfrm>
            <a:off x="1020607" y="575566"/>
            <a:ext cx="7797503" cy="260725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000" b="1" i="0" u="none" strike="noStrike" cap="none" dirty="0" err="1">
                <a:solidFill>
                  <a:srgbClr val="F59F35"/>
                </a:solidFill>
                <a:latin typeface="Philosopher"/>
                <a:ea typeface="Philosopher"/>
                <a:cs typeface="Philosopher"/>
                <a:sym typeface="Philosopher"/>
              </a:rPr>
              <a:t>Δρ</a:t>
            </a:r>
            <a:r>
              <a:rPr lang="en-US" sz="4000" b="1" i="0" u="none" strike="noStrike" cap="none" dirty="0">
                <a:solidFill>
                  <a:srgbClr val="F59F35"/>
                </a:solidFill>
                <a:latin typeface="Philosopher"/>
                <a:ea typeface="Philosopher"/>
                <a:cs typeface="Philosopher"/>
                <a:sym typeface="Philosopher"/>
              </a:rPr>
              <a:t>αστηριότητα: Gamification Brainstorm</a:t>
            </a:r>
            <a:endParaRPr dirty="0"/>
          </a:p>
          <a:p>
            <a:pPr marL="0" marR="0" lvl="0" indent="0" algn="ctr" rtl="0">
              <a:lnSpc>
                <a:spcPct val="149017"/>
              </a:lnSpc>
              <a:spcBef>
                <a:spcPts val="0"/>
              </a:spcBef>
              <a:spcAft>
                <a:spcPts val="0"/>
              </a:spcAft>
              <a:buNone/>
            </a:pPr>
            <a:r>
              <a:rPr lang="en-US" sz="3001" b="0" i="0" u="none" strike="noStrike" cap="none" dirty="0" err="1">
                <a:solidFill>
                  <a:srgbClr val="000000"/>
                </a:solidFill>
                <a:latin typeface="Philosopher"/>
                <a:ea typeface="Philosopher"/>
                <a:cs typeface="Philosopher"/>
                <a:sym typeface="Philosopher"/>
              </a:rPr>
              <a:t>Κάνοντ</a:t>
            </a:r>
            <a:r>
              <a:rPr lang="en-US" sz="3001" b="0" i="0" u="none" strike="noStrike" cap="none" dirty="0">
                <a:solidFill>
                  <a:srgbClr val="000000"/>
                </a:solidFill>
                <a:latin typeface="Philosopher"/>
                <a:ea typeface="Philosopher"/>
                <a:cs typeface="Philosopher"/>
                <a:sym typeface="Philosopher"/>
              </a:rPr>
              <a:t>ας τη μάθηση διασκεδαστική και ελκυστική</a:t>
            </a:r>
            <a:endParaRPr dirty="0"/>
          </a:p>
        </p:txBody>
      </p:sp>
      <p:sp>
        <p:nvSpPr>
          <p:cNvPr id="1222" name="Google Shape;1222;p54"/>
          <p:cNvSpPr txBox="1"/>
          <p:nvPr/>
        </p:nvSpPr>
        <p:spPr>
          <a:xfrm>
            <a:off x="1222517" y="3072375"/>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Παρακα</a:t>
            </a:r>
            <a:r>
              <a:rPr lang="en-US" sz="2400" b="1" i="0" u="none" strike="noStrike" cap="none" dirty="0" err="1">
                <a:solidFill>
                  <a:srgbClr val="000000"/>
                </a:solidFill>
                <a:latin typeface="Philosopher"/>
                <a:ea typeface="Philosopher"/>
                <a:cs typeface="Philosopher"/>
                <a:sym typeface="Philosopher"/>
              </a:rPr>
              <a:t>λώ</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χωριστείτε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μικρές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ομάδες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των</a:t>
            </a:r>
            <a:r>
              <a:rPr lang="en-US" sz="2400" b="1" i="0" u="none" strike="noStrike" cap="none" dirty="0">
                <a:solidFill>
                  <a:srgbClr val="000000"/>
                </a:solidFill>
                <a:latin typeface="Philosopher"/>
                <a:ea typeface="Philosopher"/>
                <a:cs typeface="Philosopher"/>
                <a:sym typeface="Philosopher"/>
              </a:rPr>
              <a:t> 3-4 α</a:t>
            </a:r>
            <a:r>
              <a:rPr lang="en-US" sz="2400" b="1" i="0" u="none" strike="noStrike" cap="none" dirty="0" err="1">
                <a:solidFill>
                  <a:srgbClr val="000000"/>
                </a:solidFill>
                <a:latin typeface="Philosopher"/>
                <a:ea typeface="Philosopher"/>
                <a:cs typeface="Philosopher"/>
                <a:sym typeface="Philosopher"/>
              </a:rPr>
              <a:t>τόμων</a:t>
            </a:r>
            <a:r>
              <a:rPr lang="en-US" sz="2400" b="1" i="0" u="none" strike="noStrike" cap="none" dirty="0">
                <a:solidFill>
                  <a:srgbClr val="000000"/>
                </a:solidFill>
                <a:latin typeface="Philosopher"/>
                <a:ea typeface="Philosopher"/>
                <a:cs typeface="Philosopher"/>
                <a:sym typeface="Philosopher"/>
              </a:rPr>
              <a:t>.</a:t>
            </a:r>
            <a:endParaRPr dirty="0"/>
          </a:p>
        </p:txBody>
      </p:sp>
      <p:sp>
        <p:nvSpPr>
          <p:cNvPr id="1223" name="Google Shape;1223;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Έχετε 8 λεπτά για τον καταιγισμό ιδεών και 2 λεπτά για κάθε ομάδα να μοιραστεί τις ιδέες της.</a:t>
            </a:r>
            <a:endParaRPr/>
          </a:p>
        </p:txBody>
      </p:sp>
      <p:sp>
        <p:nvSpPr>
          <p:cNvPr id="1224" name="Google Shape;1224;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Το έργο μας είναι να κάνουμε καταιγισμό ιδεών για την παιχνιδοποίηση ενός σεναρίου μικρομάθησης.</a:t>
            </a:r>
            <a:endParaRPr/>
          </a:p>
        </p:txBody>
      </p:sp>
      <p:sp>
        <p:nvSpPr>
          <p:cNvPr id="1225" name="Google Shape;1225;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Σκεφτείτε δημιουργικά και φανταστείτε πώς μπορείτε να κάνετε τη μάθηση διασκεδαστική και ελκυστική μέσω της παιχνιδοποίησης.</a:t>
            </a:r>
            <a:endParaRPr/>
          </a:p>
        </p:txBody>
      </p:sp>
      <p:sp>
        <p:nvSpPr>
          <p:cNvPr id="1226" name="Google Shape;1226;p54"/>
          <p:cNvSpPr txBox="1"/>
          <p:nvPr/>
        </p:nvSpPr>
        <p:spPr>
          <a:xfrm>
            <a:off x="3063769" y="8153892"/>
            <a:ext cx="3711178" cy="6286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99" b="1" i="0" u="none" strike="noStrike" cap="none">
                <a:solidFill>
                  <a:srgbClr val="F59F35"/>
                </a:solidFill>
                <a:latin typeface="Philosopher"/>
                <a:ea typeface="Philosopher"/>
                <a:cs typeface="Philosopher"/>
                <a:sym typeface="Philosopher"/>
              </a:rPr>
              <a:t>Έτοιμοι; Έτοιμοι; Go!</a:t>
            </a:r>
            <a:endParaRPr/>
          </a:p>
        </p:txBody>
      </p:sp>
      <p:sp>
        <p:nvSpPr>
          <p:cNvPr id="1227" name="Google Shape;1227;p54"/>
          <p:cNvSpPr/>
          <p:nvPr/>
        </p:nvSpPr>
        <p:spPr>
          <a:xfrm>
            <a:off x="476127" y="9515967"/>
            <a:ext cx="2241013" cy="431432"/>
          </a:xfrm>
          <a:custGeom>
            <a:avLst/>
            <a:gdLst/>
            <a:ahLst/>
            <a:cxnLst/>
            <a:rect l="l" t="t" r="r" b="b"/>
            <a:pathLst>
              <a:path w="2241013" h="431432" extrusionOk="0">
                <a:moveTo>
                  <a:pt x="0" y="0"/>
                </a:moveTo>
                <a:lnTo>
                  <a:pt x="2241014" y="0"/>
                </a:lnTo>
                <a:lnTo>
                  <a:pt x="2241014" y="431433"/>
                </a:lnTo>
                <a:lnTo>
                  <a:pt x="0" y="431433"/>
                </a:lnTo>
                <a:lnTo>
                  <a:pt x="0" y="0"/>
                </a:lnTo>
                <a:close/>
              </a:path>
            </a:pathLst>
          </a:custGeom>
          <a:blipFill rotWithShape="1">
            <a:blip r:embed="rId5">
              <a:alphaModFix/>
            </a:blip>
            <a:stretch>
              <a:fillRect l="-2006" t="-4247" r="-2012" b="-6540"/>
            </a:stretch>
          </a:blipFill>
          <a:ln>
            <a:noFill/>
          </a:ln>
        </p:spPr>
      </p:sp>
      <p:grpSp>
        <p:nvGrpSpPr>
          <p:cNvPr id="1228" name="Google Shape;1228;p54"/>
          <p:cNvGrpSpPr/>
          <p:nvPr/>
        </p:nvGrpSpPr>
        <p:grpSpPr>
          <a:xfrm>
            <a:off x="475620" y="3004497"/>
            <a:ext cx="493620" cy="505189"/>
            <a:chOff x="0" y="-19050"/>
            <a:chExt cx="812800" cy="831850"/>
          </a:xfrm>
        </p:grpSpPr>
        <p:sp>
          <p:nvSpPr>
            <p:cNvPr id="1229" name="Google Shape;122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1" name="Google Shape;1231;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1</a:t>
            </a:r>
            <a:endParaRPr/>
          </a:p>
        </p:txBody>
      </p:sp>
      <p:grpSp>
        <p:nvGrpSpPr>
          <p:cNvPr id="1232" name="Google Shape;1232;p54"/>
          <p:cNvGrpSpPr/>
          <p:nvPr/>
        </p:nvGrpSpPr>
        <p:grpSpPr>
          <a:xfrm>
            <a:off x="452424" y="4183180"/>
            <a:ext cx="493620" cy="505189"/>
            <a:chOff x="0" y="-19050"/>
            <a:chExt cx="812800" cy="831850"/>
          </a:xfrm>
        </p:grpSpPr>
        <p:sp>
          <p:nvSpPr>
            <p:cNvPr id="1233" name="Google Shape;1233;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5" name="Google Shape;1235;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2</a:t>
            </a:r>
            <a:endParaRPr/>
          </a:p>
        </p:txBody>
      </p:sp>
      <p:grpSp>
        <p:nvGrpSpPr>
          <p:cNvPr id="1236" name="Google Shape;1236;p54"/>
          <p:cNvGrpSpPr/>
          <p:nvPr/>
        </p:nvGrpSpPr>
        <p:grpSpPr>
          <a:xfrm>
            <a:off x="435370" y="5486425"/>
            <a:ext cx="493620" cy="505189"/>
            <a:chOff x="0" y="-19050"/>
            <a:chExt cx="812800" cy="831850"/>
          </a:xfrm>
        </p:grpSpPr>
        <p:sp>
          <p:nvSpPr>
            <p:cNvPr id="1237" name="Google Shape;1237;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9" name="Google Shape;1239;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3</a:t>
            </a:r>
            <a:endParaRPr/>
          </a:p>
        </p:txBody>
      </p:sp>
      <p:grpSp>
        <p:nvGrpSpPr>
          <p:cNvPr id="1240" name="Google Shape;1240;p54"/>
          <p:cNvGrpSpPr/>
          <p:nvPr/>
        </p:nvGrpSpPr>
        <p:grpSpPr>
          <a:xfrm>
            <a:off x="435370" y="6904913"/>
            <a:ext cx="493620" cy="505189"/>
            <a:chOff x="0" y="-19050"/>
            <a:chExt cx="812800" cy="831850"/>
          </a:xfrm>
        </p:grpSpPr>
        <p:sp>
          <p:nvSpPr>
            <p:cNvPr id="1241" name="Google Shape;124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3" name="Google Shape;1243;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sp>
      <p:sp>
        <p:nvSpPr>
          <p:cNvPr id="1253" name="Google Shape;1253;p55"/>
          <p:cNvSpPr/>
          <p:nvPr/>
        </p:nvSpPr>
        <p:spPr>
          <a:xfrm>
            <a:off x="15804379" y="9574051"/>
            <a:ext cx="2137622" cy="411528"/>
          </a:xfrm>
          <a:custGeom>
            <a:avLst/>
            <a:gdLst/>
            <a:ahLst/>
            <a:cxnLst/>
            <a:rect l="l" t="t" r="r" b="b"/>
            <a:pathLst>
              <a:path w="2137622" h="411528" extrusionOk="0">
                <a:moveTo>
                  <a:pt x="0" y="0"/>
                </a:moveTo>
                <a:lnTo>
                  <a:pt x="2137622" y="0"/>
                </a:lnTo>
                <a:lnTo>
                  <a:pt x="2137622" y="411528"/>
                </a:lnTo>
                <a:lnTo>
                  <a:pt x="0" y="411528"/>
                </a:lnTo>
                <a:lnTo>
                  <a:pt x="0" y="0"/>
                </a:lnTo>
                <a:close/>
              </a:path>
            </a:pathLst>
          </a:custGeom>
          <a:blipFill rotWithShape="1">
            <a:blip r:embed="rId4">
              <a:alphaModFix/>
            </a:blip>
            <a:stretch>
              <a:fillRect l="-2006" t="-4247" r="-2012" b="-6540"/>
            </a:stretch>
          </a:blipFill>
          <a:ln>
            <a:noFill/>
          </a:ln>
        </p:spPr>
      </p:sp>
      <p:sp>
        <p:nvSpPr>
          <p:cNvPr id="1254" name="Google Shape;1254;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sp>
      <p:sp>
        <p:nvSpPr>
          <p:cNvPr id="1255" name="Google Shape;1255;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256" name="Google Shape;1256;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499" b="1" i="0" u="none" strike="noStrike" cap="none">
                <a:solidFill>
                  <a:srgbClr val="000000"/>
                </a:solidFill>
                <a:latin typeface="Philosopher"/>
                <a:ea typeface="Philosopher"/>
                <a:cs typeface="Philosopher"/>
                <a:sym typeface="Philosopher"/>
              </a:rPr>
              <a:t>Τι μάθατε από αυτή τη δραστηριότητα; Πώς μπορούν αυτές οι ιδέες παιχνιδοποίησης να εφαρμοστούν για την ενίσχυση της μικρομάθησης;</a:t>
            </a:r>
            <a:endParaRPr/>
          </a:p>
        </p:txBody>
      </p:sp>
      <p:sp>
        <p:nvSpPr>
          <p:cNvPr id="1257" name="Google Shape;1257;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699" b="1" i="0" u="none" strike="noStrike" cap="none">
                <a:solidFill>
                  <a:srgbClr val="FCD001"/>
                </a:solidFill>
                <a:latin typeface="Philosopher"/>
                <a:ea typeface="Philosopher"/>
                <a:cs typeface="Philosopher"/>
                <a:sym typeface="Philosopher"/>
              </a:rPr>
              <a:t>Συζήτηση</a:t>
            </a:r>
            <a:endParaRPr/>
          </a:p>
        </p:txBody>
      </p:sp>
      <p:sp>
        <p:nvSpPr>
          <p:cNvPr id="1258" name="Google Shape;1258;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pPr>
            <a:r>
              <a:rPr lang="en-US" sz="2201" b="1" i="0" u="none" strike="noStrike" cap="none">
                <a:solidFill>
                  <a:srgbClr val="FCD001"/>
                </a:solidFill>
                <a:latin typeface="Philosopher"/>
                <a:ea typeface="Philosopher"/>
                <a:cs typeface="Philosopher"/>
                <a:sym typeface="Philosopher"/>
              </a:rPr>
              <a:t>Δραστηριότητα: Gamification Brainstorm</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56"/>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268" name="Google Shape;1268;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269" name="Google Shape;1269;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5">
              <a:alphaModFix amt="9999"/>
            </a:blip>
            <a:stretch>
              <a:fillRect/>
            </a:stretch>
          </a:blipFill>
          <a:ln>
            <a:noFill/>
          </a:ln>
        </p:spPr>
      </p:sp>
      <p:sp>
        <p:nvSpPr>
          <p:cNvPr id="1270" name="Google Shape;1270;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6">
              <a:alphaModFix amt="49000"/>
            </a:blip>
            <a:stretch>
              <a:fillRect l="-1058" t="-13448" r="-3140" b="-22473"/>
            </a:stretch>
          </a:blipFill>
          <a:ln>
            <a:noFill/>
          </a:ln>
        </p:spPr>
      </p:sp>
      <p:sp>
        <p:nvSpPr>
          <p:cNvPr id="1271" name="Google Shape;1271;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sp>
      <p:sp>
        <p:nvSpPr>
          <p:cNvPr id="1272" name="Google Shape;1272;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7">
              <a:alphaModFix/>
            </a:blip>
            <a:stretch>
              <a:fillRect/>
            </a:stretch>
          </a:blipFill>
          <a:ln>
            <a:noFill/>
          </a:ln>
        </p:spPr>
      </p:sp>
      <p:sp>
        <p:nvSpPr>
          <p:cNvPr id="1273" name="Google Shape;1273;p56"/>
          <p:cNvSpPr txBox="1"/>
          <p:nvPr/>
        </p:nvSpPr>
        <p:spPr>
          <a:xfrm>
            <a:off x="7017901" y="4111096"/>
            <a:ext cx="10174392" cy="21232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599" b="1" i="0" u="none" strike="noStrike" cap="none" dirty="0" err="1">
                <a:solidFill>
                  <a:srgbClr val="FFFFFF"/>
                </a:solidFill>
                <a:latin typeface="Philosopher"/>
                <a:ea typeface="Philosopher"/>
                <a:cs typeface="Philosopher"/>
                <a:sym typeface="Philosopher"/>
              </a:rPr>
              <a:t>Πώς</a:t>
            </a:r>
            <a:r>
              <a:rPr lang="en-US" sz="4599" b="1" i="0" u="none" strike="noStrike" cap="none" dirty="0">
                <a:solidFill>
                  <a:srgbClr val="FFFFFF"/>
                </a:solidFill>
                <a:latin typeface="Philosopher"/>
                <a:ea typeface="Philosopher"/>
                <a:cs typeface="Philosopher"/>
                <a:sym typeface="Philosopher"/>
              </a:rPr>
              <a:t> μπ</a:t>
            </a:r>
            <a:r>
              <a:rPr lang="en-US" sz="4599" b="1" i="0" u="none" strike="noStrike" cap="none" dirty="0" err="1">
                <a:solidFill>
                  <a:srgbClr val="FFFFFF"/>
                </a:solidFill>
                <a:latin typeface="Philosopher"/>
                <a:ea typeface="Philosopher"/>
                <a:cs typeface="Philosopher"/>
                <a:sym typeface="Philosopher"/>
              </a:rPr>
              <a:t>ορούμε</a:t>
            </a:r>
            <a:r>
              <a:rPr lang="en-US" sz="4599" b="1" i="0" u="none" strike="noStrike" cap="none" dirty="0">
                <a:solidFill>
                  <a:srgbClr val="FFFFFF"/>
                </a:solidFill>
                <a:latin typeface="Philosopher"/>
                <a:ea typeface="Philosopher"/>
                <a:cs typeface="Philosopher"/>
                <a:sym typeface="Philosopher"/>
              </a:rPr>
              <a:t> να </a:t>
            </a:r>
            <a:r>
              <a:rPr lang="en-US" sz="4599" b="1" i="0" u="none" strike="noStrike" cap="none" dirty="0" err="1">
                <a:solidFill>
                  <a:srgbClr val="FFFFFF"/>
                </a:solidFill>
                <a:latin typeface="Philosopher"/>
                <a:ea typeface="Philosopher"/>
                <a:cs typeface="Philosopher"/>
                <a:sym typeface="Philosopher"/>
              </a:rPr>
              <a:t>κάνουμε</a:t>
            </a:r>
            <a:r>
              <a:rPr lang="en-US" sz="4599" b="1" i="0" u="none" strike="noStrike" cap="none" dirty="0">
                <a:solidFill>
                  <a:srgbClr val="FFFFFF"/>
                </a:solidFill>
                <a:latin typeface="Philosopher"/>
                <a:ea typeface="Philosopher"/>
                <a:cs typeface="Philosopher"/>
                <a:sym typeface="Philosopher"/>
              </a:rPr>
              <a:t> </a:t>
            </a:r>
            <a:r>
              <a:rPr lang="en-US" sz="4599" b="1" i="0" u="none" strike="noStrike" cap="none" dirty="0" err="1">
                <a:solidFill>
                  <a:srgbClr val="FFFFFF"/>
                </a:solidFill>
                <a:latin typeface="Philosopher"/>
                <a:ea typeface="Philosopher"/>
                <a:cs typeface="Philosopher"/>
                <a:sym typeface="Philosopher"/>
              </a:rPr>
              <a:t>τη</a:t>
            </a:r>
            <a:r>
              <a:rPr lang="en-US" sz="4599" b="1" i="0" u="none" strike="noStrike" cap="none" dirty="0">
                <a:solidFill>
                  <a:srgbClr val="FFFFFF"/>
                </a:solidFill>
                <a:latin typeface="Philosopher"/>
                <a:ea typeface="Philosopher"/>
                <a:cs typeface="Philosopher"/>
                <a:sym typeface="Philosopher"/>
              </a:rPr>
              <a:t> </a:t>
            </a:r>
            <a:r>
              <a:rPr lang="en-US" sz="4599" b="1" i="0" u="none" strike="noStrike" cap="none" dirty="0" err="1">
                <a:solidFill>
                  <a:srgbClr val="FFFFFF"/>
                </a:solidFill>
                <a:latin typeface="Philosopher"/>
                <a:ea typeface="Philosopher"/>
                <a:cs typeface="Philosopher"/>
                <a:sym typeface="Philosopher"/>
              </a:rPr>
              <a:t>μάθηση</a:t>
            </a:r>
            <a:r>
              <a:rPr lang="en-US" sz="4599" b="1" i="0" u="none" strike="noStrike" cap="none" dirty="0">
                <a:solidFill>
                  <a:srgbClr val="FFFFFF"/>
                </a:solidFill>
                <a:latin typeface="Philosopher"/>
                <a:ea typeface="Philosopher"/>
                <a:cs typeface="Philosopher"/>
                <a:sym typeface="Philosopher"/>
              </a:rPr>
              <a:t> </a:t>
            </a:r>
            <a:r>
              <a:rPr lang="en-US" sz="4599" b="1" i="0" u="none" strike="noStrike" cap="none" dirty="0" err="1">
                <a:solidFill>
                  <a:srgbClr val="FFFFFF"/>
                </a:solidFill>
                <a:latin typeface="Philosopher"/>
                <a:ea typeface="Philosopher"/>
                <a:cs typeface="Philosopher"/>
                <a:sym typeface="Philosopher"/>
              </a:rPr>
              <a:t>έν</a:t>
            </a:r>
            <a:r>
              <a:rPr lang="en-US" sz="4599" b="1" i="0" u="none" strike="noStrike" cap="none" dirty="0">
                <a:solidFill>
                  <a:srgbClr val="FFFFFF"/>
                </a:solidFill>
                <a:latin typeface="Philosopher"/>
                <a:ea typeface="Philosopher"/>
                <a:cs typeface="Philosopher"/>
                <a:sym typeface="Philosopher"/>
              </a:rPr>
              <a:t>α τακτικό μέρος της ζωής μας; </a:t>
            </a:r>
            <a:endParaRPr dirty="0"/>
          </a:p>
        </p:txBody>
      </p:sp>
      <p:sp>
        <p:nvSpPr>
          <p:cNvPr id="1274" name="Google Shape;1274;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580" b="1" i="0" u="none" strike="noStrike" cap="none">
                <a:solidFill>
                  <a:srgbClr val="231F20"/>
                </a:solidFill>
                <a:latin typeface="Philosopher"/>
                <a:ea typeface="Philosopher"/>
                <a:cs typeface="Philosopher"/>
                <a:sym typeface="Philosopher"/>
              </a:rPr>
              <a:t> Χτίζοντας μια συνήθεια μικρο-μάθησης</a:t>
            </a:r>
            <a:endParaRPr/>
          </a:p>
        </p:txBody>
      </p:sp>
      <p:sp>
        <p:nvSpPr>
          <p:cNvPr id="1275" name="Google Shape;1275;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pPr>
            <a:r>
              <a:rPr lang="en-US" sz="4243" b="1" i="0" u="none" strike="noStrike" cap="none">
                <a:solidFill>
                  <a:srgbClr val="F59F35"/>
                </a:solidFill>
                <a:latin typeface="Philosopher"/>
                <a:ea typeface="Philosopher"/>
                <a:cs typeface="Philosopher"/>
                <a:sym typeface="Philosopher"/>
              </a:rPr>
              <a:t>Ας συζητήσουμε μερικές στρατηγικές!</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57"/>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285" name="Google Shape;1285;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286" name="Google Shape;1286;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5">
              <a:alphaModFix/>
            </a:blip>
            <a:stretch>
              <a:fillRect/>
            </a:stretch>
          </a:blipFill>
          <a:ln>
            <a:noFill/>
          </a:ln>
        </p:spPr>
      </p:sp>
      <p:sp>
        <p:nvSpPr>
          <p:cNvPr id="1287" name="Google Shape;1287;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6">
              <a:alphaModFix amt="19999"/>
            </a:blip>
            <a:stretch>
              <a:fillRect/>
            </a:stretch>
          </a:blipFill>
          <a:ln>
            <a:noFill/>
          </a:ln>
        </p:spPr>
      </p:sp>
      <p:sp>
        <p:nvSpPr>
          <p:cNvPr id="1288" name="Google Shape;1288;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7">
              <a:alphaModFix amt="19999"/>
            </a:blip>
            <a:stretch>
              <a:fillRect/>
            </a:stretch>
          </a:blipFill>
          <a:ln>
            <a:noFill/>
          </a:ln>
        </p:spPr>
      </p:sp>
      <p:sp>
        <p:nvSpPr>
          <p:cNvPr id="1289" name="Google Shape;1289;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8">
              <a:alphaModFix amt="19999"/>
            </a:blip>
            <a:stretch>
              <a:fillRect/>
            </a:stretch>
          </a:blipFill>
          <a:ln>
            <a:noFill/>
          </a:ln>
        </p:spPr>
      </p:sp>
      <p:sp>
        <p:nvSpPr>
          <p:cNvPr id="1290" name="Google Shape;1290;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9">
              <a:alphaModFix amt="19999"/>
            </a:blip>
            <a:stretch>
              <a:fillRect/>
            </a:stretch>
          </a:blipFill>
          <a:ln>
            <a:noFill/>
          </a:ln>
        </p:spPr>
      </p:sp>
      <p:sp>
        <p:nvSpPr>
          <p:cNvPr id="1291" name="Google Shape;1291;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10">
              <a:alphaModFix amt="19999"/>
            </a:blip>
            <a:stretch>
              <a:fillRect/>
            </a:stretch>
          </a:blipFill>
          <a:ln>
            <a:noFill/>
          </a:ln>
        </p:spPr>
      </p:sp>
      <p:sp>
        <p:nvSpPr>
          <p:cNvPr id="1292" name="Google Shape;1292;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Ενθάρρυνση της συνεχούς μάθησης</a:t>
            </a:r>
            <a:endParaRPr/>
          </a:p>
        </p:txBody>
      </p:sp>
      <p:sp>
        <p:nvSpPr>
          <p:cNvPr id="1293" name="Google Shape;1293;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700" b="1" i="0" u="none" strike="noStrike" cap="none">
                <a:solidFill>
                  <a:srgbClr val="F59F35"/>
                </a:solidFill>
                <a:latin typeface="Philosopher"/>
                <a:ea typeface="Philosopher"/>
                <a:cs typeface="Philosopher"/>
                <a:sym typeface="Philosopher"/>
              </a:rPr>
              <a:t> Χτίζοντας μια συνήθεια μικρο-μάθησης</a:t>
            </a:r>
            <a:endParaRPr/>
          </a:p>
        </p:txBody>
      </p:sp>
      <p:sp>
        <p:nvSpPr>
          <p:cNvPr id="1294" name="Google Shape;1294;p57"/>
          <p:cNvSpPr txBox="1"/>
          <p:nvPr/>
        </p:nvSpPr>
        <p:spPr>
          <a:xfrm>
            <a:off x="376506" y="4591050"/>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Ορίστε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συγκεκριμένους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στόχους</a:t>
            </a:r>
            <a:r>
              <a:rPr lang="en-US" sz="2400" b="1" i="0" u="none" strike="noStrike" cap="none" dirty="0">
                <a:solidFill>
                  <a:srgbClr val="000000"/>
                </a:solidFill>
                <a:latin typeface="Philosopher"/>
                <a:ea typeface="Philosopher"/>
                <a:cs typeface="Philosopher"/>
                <a:sym typeface="Philosopher"/>
              </a:rPr>
              <a:t> </a:t>
            </a:r>
            <a:endParaRPr dirty="0"/>
          </a:p>
        </p:txBody>
      </p:sp>
      <p:sp>
        <p:nvSpPr>
          <p:cNvPr id="1295" name="Google Shape;1295;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Συνεπές χρονοδιάγραμμα</a:t>
            </a:r>
            <a:endParaRPr/>
          </a:p>
        </p:txBody>
      </p:sp>
      <p:sp>
        <p:nvSpPr>
          <p:cNvPr id="1296" name="Google Shape;1296;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Σύντομη και συχνή</a:t>
            </a:r>
            <a:endParaRPr/>
          </a:p>
        </p:txBody>
      </p:sp>
      <p:sp>
        <p:nvSpPr>
          <p:cNvPr id="1297" name="Google Shape;1297;p57"/>
          <p:cNvSpPr txBox="1"/>
          <p:nvPr/>
        </p:nvSpPr>
        <p:spPr>
          <a:xfrm>
            <a:off x="10579619" y="8283623"/>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Ενσωμ</a:t>
            </a:r>
            <a:r>
              <a:rPr lang="en-US" sz="2400" b="1" i="0" u="none" strike="noStrike" cap="none" dirty="0">
                <a:solidFill>
                  <a:srgbClr val="000000"/>
                </a:solidFill>
                <a:latin typeface="Philosopher"/>
                <a:ea typeface="Philosopher"/>
                <a:cs typeface="Philosopher"/>
                <a:sym typeface="Philosopher"/>
              </a:rPr>
              <a:t>ατώστε τη μικρο-μάθηση στις καθημερινές εργασίες</a:t>
            </a:r>
            <a:endParaRPr dirty="0"/>
          </a:p>
        </p:txBody>
      </p:sp>
      <p:sp>
        <p:nvSpPr>
          <p:cNvPr id="1298" name="Google Shape;1298;p57"/>
          <p:cNvSpPr txBox="1"/>
          <p:nvPr/>
        </p:nvSpPr>
        <p:spPr>
          <a:xfrm>
            <a:off x="14841202" y="4591050"/>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Παρακολούθηση προόδου</a:t>
            </a:r>
            <a:endParaRPr/>
          </a:p>
        </p:txBody>
      </p:sp>
      <p:sp>
        <p:nvSpPr>
          <p:cNvPr id="1299" name="Google Shape;1299;p57"/>
          <p:cNvSpPr txBox="1"/>
          <p:nvPr/>
        </p:nvSpPr>
        <p:spPr>
          <a:xfrm>
            <a:off x="696786" y="599740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Κα</a:t>
            </a:r>
            <a:r>
              <a:rPr lang="en-US" sz="2400" b="0" i="0" u="none" strike="noStrike" cap="none" dirty="0" err="1">
                <a:solidFill>
                  <a:srgbClr val="000000"/>
                </a:solidFill>
                <a:latin typeface="Philosopher"/>
                <a:ea typeface="Philosopher"/>
                <a:cs typeface="Philosopher"/>
                <a:sym typeface="Philosopher"/>
              </a:rPr>
              <a:t>θορίστε</a:t>
            </a:r>
            <a:r>
              <a:rPr lang="en-US" sz="2400" b="0" i="0" u="none" strike="noStrike" cap="none" dirty="0">
                <a:solidFill>
                  <a:srgbClr val="000000"/>
                </a:solidFill>
                <a:latin typeface="Philosopher"/>
                <a:ea typeface="Philosopher"/>
                <a:cs typeface="Philosopher"/>
                <a:sym typeface="Philosopher"/>
              </a:rPr>
              <a:t> σα</a:t>
            </a:r>
            <a:r>
              <a:rPr lang="en-US" sz="2400" b="0" i="0" u="none" strike="noStrike" cap="none" dirty="0" err="1">
                <a:solidFill>
                  <a:srgbClr val="000000"/>
                </a:solidFill>
                <a:latin typeface="Philosopher"/>
                <a:ea typeface="Philosopher"/>
                <a:cs typeface="Philosopher"/>
                <a:sym typeface="Philosopher"/>
              </a:rPr>
              <a:t>φείς</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εφικτούς</a:t>
            </a:r>
            <a:r>
              <a:rPr lang="en-US" sz="2400" b="0" i="0" u="none" strike="noStrike" cap="none" dirty="0">
                <a:solidFill>
                  <a:srgbClr val="000000"/>
                </a:solidFill>
                <a:latin typeface="Philosopher"/>
                <a:ea typeface="Philosopher"/>
                <a:cs typeface="Philosopher"/>
                <a:sym typeface="Philosopher"/>
              </a:rPr>
              <a:t> μα</a:t>
            </a:r>
            <a:r>
              <a:rPr lang="en-US" sz="2400" b="0" i="0" u="none" strike="noStrike" cap="none" dirty="0" err="1">
                <a:solidFill>
                  <a:srgbClr val="000000"/>
                </a:solidFill>
                <a:latin typeface="Philosopher"/>
                <a:ea typeface="Philosopher"/>
                <a:cs typeface="Philosopher"/>
                <a:sym typeface="Philosopher"/>
              </a:rPr>
              <a:t>θησι</a:t>
            </a:r>
            <a:r>
              <a:rPr lang="en-US" sz="2400" b="0" i="0" u="none" strike="noStrike" cap="none" dirty="0">
                <a:solidFill>
                  <a:srgbClr val="000000"/>
                </a:solidFill>
                <a:latin typeface="Philosopher"/>
                <a:ea typeface="Philosopher"/>
                <a:cs typeface="Philosopher"/>
                <a:sym typeface="Philosopher"/>
              </a:rPr>
              <a:t>ακούς στόχους για να παραμείνετε συγκεντρωμένοι</a:t>
            </a:r>
            <a:endParaRPr dirty="0"/>
          </a:p>
        </p:txBody>
      </p:sp>
      <p:sp>
        <p:nvSpPr>
          <p:cNvPr id="1300" name="Google Shape;1300;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Καθιέρωση τακτικού, σταθερού χρόνου για τις συνεδρίες μικρομάθησης</a:t>
            </a:r>
            <a:endParaRPr/>
          </a:p>
        </p:txBody>
      </p:sp>
      <p:sp>
        <p:nvSpPr>
          <p:cNvPr id="1301" name="Google Shape;1301;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Κρατήστε τις συνεδρίες σύντομες και συχνές, ιδανικά καθημερινά ή μερικές φορές την εβδομάδα.</a:t>
            </a:r>
            <a:endParaRPr/>
          </a:p>
        </p:txBody>
      </p:sp>
      <p:sp>
        <p:nvSpPr>
          <p:cNvPr id="1302" name="Google Shape;1302;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Ενσωματώστε τη μικρομάθηση στην καθημερινή σας ρουτίνα, όπως κατά τη διάρκεια των διαλειμμάτων ή πριν από τον ύπνο.</a:t>
            </a:r>
            <a:endParaRPr/>
          </a:p>
        </p:txBody>
      </p:sp>
      <p:sp>
        <p:nvSpPr>
          <p:cNvPr id="1303" name="Google Shape;1303;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Παρακολουθήστε την πρόοδό σας και γιορτάστε τα μικρά επιτεύγματα για να ενισχύσετε τη συνήθεια.</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09" name="Google Shape;1309;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10" name="Google Shape;1310;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5</a:t>
            </a:r>
            <a:endParaRPr/>
          </a:p>
        </p:txBody>
      </p:sp>
      <p:sp>
        <p:nvSpPr>
          <p:cNvPr id="1311" name="Google Shape;1311;p58"/>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1312" name="Google Shape;1312;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Στρατηγικές εφαρμογής της μικρο-μάθησης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318" name="Google Shape;1318;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319" name="Google Shape;1319;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5</a:t>
            </a:r>
            <a:endParaRPr/>
          </a:p>
        </p:txBody>
      </p:sp>
      <p:sp>
        <p:nvSpPr>
          <p:cNvPr id="1320" name="Google Shape;1320;p59"/>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1321" name="Google Shape;1321;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2" name="Google Shape;1322;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3" name="Google Shape;1323;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4" name="Google Shape;1324;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Εξηγήστε τις βασικές αρχές της μικρομάθησης</a:t>
            </a:r>
            <a:endParaRPr/>
          </a:p>
        </p:txBody>
      </p:sp>
      <p:sp>
        <p:nvSpPr>
          <p:cNvPr id="1325" name="Google Shape;1325;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 με ενήλικες εκπαιδευόμενους χαμηλής ειδίκευσης</a:t>
            </a:r>
            <a:endParaRPr/>
          </a:p>
        </p:txBody>
      </p:sp>
      <p:sp>
        <p:nvSpPr>
          <p:cNvPr id="1326" name="Google Shape;1326;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Δείξτε πώς η εστίαση στους μαθησιακούς στόχους ενισχύει τα αποτελέσματα</a:t>
            </a:r>
            <a:endParaRPr/>
          </a:p>
        </p:txBody>
      </p:sp>
      <p:sp>
        <p:nvSpPr>
          <p:cNvPr id="1327" name="Google Shape;1327;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50" b="1" i="0" u="none" strike="noStrike" cap="none">
                <a:solidFill>
                  <a:srgbClr val="000000"/>
                </a:solidFill>
                <a:latin typeface="Philosopher"/>
                <a:ea typeface="Philosopher"/>
                <a:cs typeface="Philosopher"/>
                <a:sym typeface="Philosopher"/>
              </a:rPr>
              <a:t>Στρατηγικές εφαρμογής της μικρο-μάθησης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sp>
      <p:sp>
        <p:nvSpPr>
          <p:cNvPr id="158" name="Google Shape;158;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59" name="Google Shape;159;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FFFF"/>
                </a:solidFill>
                <a:latin typeface="Philosopher"/>
                <a:ea typeface="Philosopher"/>
                <a:cs typeface="Philosopher"/>
                <a:sym typeface="Philosopher"/>
              </a:rPr>
              <a:t>Παραδοσιακές ρυθμίσεις μάθησης</a:t>
            </a:r>
            <a:endParaRPr/>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39" name="Google Shape;1339;p60"/>
          <p:cNvSpPr/>
          <p:nvPr/>
        </p:nvSpPr>
        <p:spPr>
          <a:xfrm>
            <a:off x="1697320" y="8888219"/>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1340" name="Google Shape;1340;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41" name="Google Shape;1341;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342" name="Google Shape;1342;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515" b="1" i="0" u="none" strike="noStrike" cap="none">
                <a:solidFill>
                  <a:srgbClr val="000000"/>
                </a:solidFill>
                <a:latin typeface="Philosopher"/>
                <a:ea typeface="Philosopher"/>
                <a:cs typeface="Philosopher"/>
                <a:sym typeface="Philosopher"/>
              </a:rPr>
              <a:t>Προώθηση της δέσμευσης και των κινήτρων</a:t>
            </a:r>
            <a:endParaRPr/>
          </a:p>
        </p:txBody>
      </p:sp>
      <p:sp>
        <p:nvSpPr>
          <p:cNvPr id="1343" name="Google Shape;1343;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5">
              <a:alphaModFix/>
            </a:blip>
            <a:stretch>
              <a:fillRect l="-23107" r="-34611" b="-10179"/>
            </a:stretch>
          </a:blipFill>
          <a:ln>
            <a:noFill/>
          </a:ln>
        </p:spPr>
      </p:sp>
      <p:sp>
        <p:nvSpPr>
          <p:cNvPr id="1344" name="Google Shape;1344;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Μέρος 4</a:t>
            </a:r>
            <a:endParaRPr/>
          </a:p>
        </p:txBody>
      </p:sp>
      <p:sp>
        <p:nvSpPr>
          <p:cNvPr id="1345" name="Google Shape;1345;p60"/>
          <p:cNvSpPr txBox="1"/>
          <p:nvPr/>
        </p:nvSpPr>
        <p:spPr>
          <a:xfrm>
            <a:off x="1431541" y="3898947"/>
            <a:ext cx="6965303" cy="3471720"/>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ορισμένες στρατηγικές για την ενσωμάτωση της μικρομάθησης σε μεγαλύτερα μαθήματα;</a:t>
            </a:r>
            <a:endParaRPr sz="1200" dirty="0"/>
          </a:p>
          <a:p>
            <a:pPr marL="0" marR="0" lvl="0" indent="0" algn="l" rtl="0">
              <a:lnSpc>
                <a:spcPct val="140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Παραβ</a:t>
            </a:r>
            <a:r>
              <a:rPr lang="en-US" sz="2000" b="1" i="0" u="none" strike="noStrike" cap="none" dirty="0" err="1">
                <a:solidFill>
                  <a:srgbClr val="000000"/>
                </a:solidFill>
                <a:latin typeface="Philosopher"/>
                <a:ea typeface="Philosopher"/>
                <a:cs typeface="Philosopher"/>
                <a:sym typeface="Philosopher"/>
              </a:rPr>
              <a:t>λέ</a:t>
            </a:r>
            <a:r>
              <a:rPr lang="en-US" sz="2000" b="1" i="0" u="none" strike="noStrike" cap="none" dirty="0">
                <a:solidFill>
                  <a:srgbClr val="000000"/>
                </a:solidFill>
                <a:latin typeface="Philosopher"/>
                <a:ea typeface="Philosopher"/>
                <a:cs typeface="Philosopher"/>
                <a:sym typeface="Philosopher"/>
              </a:rPr>
              <a:t>πει τους στόχους του προγράμματος σπουδών</a:t>
            </a:r>
            <a:endParaRPr sz="1200" dirty="0"/>
          </a:p>
        </p:txBody>
      </p:sp>
      <p:sp>
        <p:nvSpPr>
          <p:cNvPr id="1346" name="Google Shape;1346;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Στο πλαίσιο της μικρομάθησης, τι είναι τα εσωτερικά κίνητρα;</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α) </a:t>
            </a:r>
            <a:r>
              <a:rPr lang="en-US" sz="2400" b="1" i="0" u="none" strike="noStrike" cap="none">
                <a:solidFill>
                  <a:srgbClr val="000000"/>
                </a:solidFill>
                <a:latin typeface="Philosopher"/>
                <a:ea typeface="Philosopher"/>
                <a:cs typeface="Philosopher"/>
                <a:sym typeface="Philosopher"/>
              </a:rPr>
              <a:t>Κίνητρα που καθοδηγούνται από εξωτερικές ανταμοιβές</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β) </a:t>
            </a:r>
            <a:r>
              <a:rPr lang="en-US" sz="2400" b="1" i="0" u="none" strike="noStrike" cap="none">
                <a:solidFill>
                  <a:srgbClr val="000000"/>
                </a:solidFill>
                <a:latin typeface="Philosopher"/>
                <a:ea typeface="Philosopher"/>
                <a:cs typeface="Philosopher"/>
                <a:sym typeface="Philosopher"/>
              </a:rPr>
              <a:t>Κίνητρα εκ των έσω, με γνώμονα το προσωπικό ενδιαφέρον ή την ικανοποίηση</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γ) </a:t>
            </a:r>
            <a:r>
              <a:rPr lang="en-US" sz="2400" b="1" i="0" u="none" strike="noStrike" cap="none">
                <a:solidFill>
                  <a:srgbClr val="000000"/>
                </a:solidFill>
                <a:latin typeface="Philosopher"/>
                <a:ea typeface="Philosopher"/>
                <a:cs typeface="Philosopher"/>
                <a:sym typeface="Philosopher"/>
              </a:rPr>
              <a:t>Ένα είδος στοιχείου παιχνιδοποίησης</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δ) </a:t>
            </a:r>
            <a:r>
              <a:rPr lang="en-US" sz="2400" b="1" i="0" u="none" strike="noStrike" cap="none">
                <a:solidFill>
                  <a:srgbClr val="000000"/>
                </a:solidFill>
                <a:latin typeface="Philosopher"/>
                <a:ea typeface="Philosopher"/>
                <a:cs typeface="Philosopher"/>
                <a:sym typeface="Philosopher"/>
              </a:rPr>
              <a:t>Η απουσία κινήτρων</a:t>
            </a:r>
            <a:endParaRPr/>
          </a:p>
        </p:txBody>
      </p:sp>
      <p:sp>
        <p:nvSpPr>
          <p:cNvPr id="1347" name="Google Shape;1347;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61"/>
          <p:cNvSpPr/>
          <p:nvPr/>
        </p:nvSpPr>
        <p:spPr>
          <a:xfrm rot="5400000">
            <a:off x="2611969" y="3183017"/>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59" name="Google Shape;1359;p61"/>
          <p:cNvSpPr/>
          <p:nvPr/>
        </p:nvSpPr>
        <p:spPr>
          <a:xfrm>
            <a:off x="325023" y="939704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360" name="Google Shape;1360;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361" name="Google Shape;1361;p61"/>
          <p:cNvSpPr txBox="1"/>
          <p:nvPr/>
        </p:nvSpPr>
        <p:spPr>
          <a:xfrm>
            <a:off x="1165762" y="5143500"/>
            <a:ext cx="7051171" cy="3364639"/>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ένα πλεονέκτημα από την ενσωμάτωση στοιχείων παιχνιδοποίησης, όπως κονκάρδες και πόντοι, στη μικρομάθηση;</a:t>
            </a:r>
            <a:endParaRPr sz="1200" dirty="0"/>
          </a:p>
          <a:p>
            <a:pPr marL="0" marR="0" lvl="0" indent="0" algn="just" rtl="0">
              <a:lnSpc>
                <a:spcPct val="140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Δημιουργί</a:t>
            </a:r>
            <a:r>
              <a:rPr lang="en-US" sz="2000" b="1" i="0" u="none" strike="noStrike" cap="none" dirty="0">
                <a:solidFill>
                  <a:srgbClr val="000000"/>
                </a:solidFill>
                <a:latin typeface="Philosopher"/>
                <a:ea typeface="Philosopher"/>
                <a:cs typeface="Philosopher"/>
                <a:sym typeface="Philosopher"/>
              </a:rPr>
              <a:t>α μιας βαρετής μαθησιακής εμπειρίας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Ενθάρρυνση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απ</a:t>
            </a:r>
            <a:r>
              <a:rPr lang="en-US" sz="2000" b="1" i="0" u="none" strike="noStrike" cap="none" dirty="0" err="1">
                <a:solidFill>
                  <a:srgbClr val="000000"/>
                </a:solidFill>
                <a:latin typeface="Philosopher"/>
                <a:ea typeface="Philosopher"/>
                <a:cs typeface="Philosopher"/>
                <a:sym typeface="Philosopher"/>
              </a:rPr>
              <a:t>οδέσμευσης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Κάνοντ</a:t>
            </a:r>
            <a:r>
              <a:rPr lang="en-US" sz="2000" b="1" i="0" u="none" strike="noStrike" cap="none" dirty="0">
                <a:solidFill>
                  <a:srgbClr val="000000"/>
                </a:solidFill>
                <a:latin typeface="Philosopher"/>
                <a:ea typeface="Philosopher"/>
                <a:cs typeface="Philosopher"/>
                <a:sym typeface="Philosopher"/>
              </a:rPr>
              <a:t>ας τη μάθηση πιο διασκεδαστική και ελκυστική</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Επιβ</a:t>
            </a:r>
            <a:r>
              <a:rPr lang="en-US" sz="2000" b="1" i="0" u="none" strike="noStrike" cap="none" dirty="0" err="1">
                <a:solidFill>
                  <a:srgbClr val="000000"/>
                </a:solidFill>
                <a:latin typeface="Philosopher"/>
                <a:ea typeface="Philosopher"/>
                <a:cs typeface="Philosopher"/>
                <a:sym typeface="Philosopher"/>
              </a:rPr>
              <a:t>ράδυνση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θησι</a:t>
            </a:r>
            <a:r>
              <a:rPr lang="en-US" sz="2000" b="1" i="0" u="none" strike="noStrike" cap="none" dirty="0">
                <a:solidFill>
                  <a:srgbClr val="000000"/>
                </a:solidFill>
                <a:latin typeface="Philosopher"/>
                <a:ea typeface="Philosopher"/>
                <a:cs typeface="Philosopher"/>
                <a:sym typeface="Philosopher"/>
              </a:rPr>
              <a:t>ακής διαδικασίας</a:t>
            </a:r>
            <a:endParaRPr sz="1200" dirty="0"/>
          </a:p>
        </p:txBody>
      </p:sp>
      <p:sp>
        <p:nvSpPr>
          <p:cNvPr id="1362" name="Google Shape;1362;p61"/>
          <p:cNvSpPr txBox="1"/>
          <p:nvPr/>
        </p:nvSpPr>
        <p:spPr>
          <a:xfrm>
            <a:off x="10816831" y="6028373"/>
            <a:ext cx="6586809" cy="386259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Πώς</a:t>
            </a:r>
            <a:r>
              <a:rPr lang="en-US" sz="2000" b="1" i="0" u="none" strike="noStrike" cap="none" dirty="0">
                <a:solidFill>
                  <a:srgbClr val="000000"/>
                </a:solidFill>
                <a:latin typeface="Philosopher"/>
                <a:ea typeface="Philosopher"/>
                <a:cs typeface="Philosopher"/>
                <a:sym typeface="Philosopher"/>
              </a:rPr>
              <a:t> μπ</a:t>
            </a:r>
            <a:r>
              <a:rPr lang="en-US" sz="2000" b="1" i="0" u="none" strike="noStrike" cap="none" dirty="0" err="1">
                <a:solidFill>
                  <a:srgbClr val="000000"/>
                </a:solidFill>
                <a:latin typeface="Philosopher"/>
                <a:ea typeface="Philosopher"/>
                <a:cs typeface="Philosopher"/>
                <a:sym typeface="Philosopher"/>
              </a:rPr>
              <a:t>ορείτε</a:t>
            </a:r>
            <a:r>
              <a:rPr lang="en-US" sz="2000" b="1" i="0" u="none" strike="noStrike" cap="none" dirty="0">
                <a:solidFill>
                  <a:srgbClr val="000000"/>
                </a:solidFill>
                <a:latin typeface="Philosopher"/>
                <a:ea typeface="Philosopher"/>
                <a:cs typeface="Philosopher"/>
                <a:sym typeface="Philosopher"/>
              </a:rPr>
              <a:t> να </a:t>
            </a:r>
            <a:r>
              <a:rPr lang="en-US" sz="2000" b="1" i="0" u="none" strike="noStrike" cap="none" dirty="0" err="1">
                <a:solidFill>
                  <a:srgbClr val="000000"/>
                </a:solidFill>
                <a:latin typeface="Philosopher"/>
                <a:ea typeface="Philosopher"/>
                <a:cs typeface="Philosopher"/>
                <a:sym typeface="Philosopher"/>
              </a:rPr>
              <a:t>ενθ</a:t>
            </a:r>
            <a:r>
              <a:rPr lang="en-US" sz="2000" b="1" i="0" u="none" strike="noStrike" cap="none" dirty="0">
                <a:solidFill>
                  <a:srgbClr val="000000"/>
                </a:solidFill>
                <a:latin typeface="Philosopher"/>
                <a:ea typeface="Philosopher"/>
                <a:cs typeface="Philosopher"/>
                <a:sym typeface="Philosopher"/>
              </a:rPr>
              <a:t>αρρύνετε τη συνεχή μάθηση με τη μικρομάθηση;</a:t>
            </a:r>
            <a:endParaRPr sz="1200" dirty="0"/>
          </a:p>
          <a:p>
            <a:pPr marL="0" marR="0" lvl="0" indent="0" algn="l" rtl="0">
              <a:lnSpc>
                <a:spcPct val="144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ακανόνιστο πρόγραμμα</a:t>
            </a:r>
            <a:endParaRPr sz="1200" dirty="0"/>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Θέστε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συνεπές πρόγραμμα</a:t>
            </a:r>
            <a:endParaRPr sz="1200" dirty="0"/>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Θέστε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ρε</a:t>
            </a:r>
            <a:r>
              <a:rPr lang="en-US" sz="2000" b="1" i="0" u="none" strike="noStrike" cap="none" dirty="0">
                <a:solidFill>
                  <a:srgbClr val="000000"/>
                </a:solidFill>
                <a:latin typeface="Philosopher"/>
                <a:ea typeface="Philosopher"/>
                <a:cs typeface="Philosopher"/>
                <a:sym typeface="Philosopher"/>
              </a:rPr>
              <a:t>αλιστικές προσδοκίες</a:t>
            </a:r>
            <a:endParaRPr sz="1200" dirty="0"/>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Χρήση</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κροσκελούς</a:t>
            </a:r>
            <a:r>
              <a:rPr lang="en-US" sz="2000" b="1" i="0" u="none" strike="noStrike" cap="none" dirty="0">
                <a:solidFill>
                  <a:srgbClr val="000000"/>
                </a:solidFill>
                <a:latin typeface="Philosopher"/>
                <a:ea typeface="Philosopher"/>
                <a:cs typeface="Philosopher"/>
                <a:sym typeface="Philosopher"/>
              </a:rPr>
              <a:t>, σπ</a:t>
            </a:r>
            <a:r>
              <a:rPr lang="en-US" sz="2000" b="1" i="0" u="none" strike="noStrike" cap="none" dirty="0" err="1">
                <a:solidFill>
                  <a:srgbClr val="000000"/>
                </a:solidFill>
                <a:latin typeface="Philosopher"/>
                <a:ea typeface="Philosopher"/>
                <a:cs typeface="Philosopher"/>
                <a:sym typeface="Philosopher"/>
              </a:rPr>
              <a:t>άνιου</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εκ</a:t>
            </a:r>
            <a:r>
              <a:rPr lang="en-US" sz="2000" b="1" i="0" u="none" strike="noStrike" cap="none" dirty="0">
                <a:solidFill>
                  <a:srgbClr val="000000"/>
                </a:solidFill>
                <a:latin typeface="Philosopher"/>
                <a:ea typeface="Philosopher"/>
                <a:cs typeface="Philosopher"/>
                <a:sym typeface="Philosopher"/>
              </a:rPr>
              <a:t>παιδευτικού υλικού</a:t>
            </a:r>
            <a:endParaRPr sz="1200" dirty="0"/>
          </a:p>
        </p:txBody>
      </p:sp>
      <p:sp>
        <p:nvSpPr>
          <p:cNvPr id="1363" name="Google Shape;1363;p61"/>
          <p:cNvSpPr txBox="1"/>
          <p:nvPr/>
        </p:nvSpPr>
        <p:spPr>
          <a:xfrm>
            <a:off x="8687052" y="666430"/>
            <a:ext cx="6852989" cy="3776418"/>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Στο</a:t>
            </a:r>
            <a:r>
              <a:rPr lang="en-US" sz="2000" b="1" i="0" u="none" strike="noStrike" cap="none" dirty="0">
                <a:solidFill>
                  <a:srgbClr val="000000"/>
                </a:solidFill>
                <a:latin typeface="Philosopher"/>
                <a:ea typeface="Philosopher"/>
                <a:cs typeface="Philosopher"/>
                <a:sym typeface="Philosopher"/>
              </a:rPr>
              <a:t> πλα</a:t>
            </a:r>
            <a:r>
              <a:rPr lang="en-US" sz="2000" b="1" i="0" u="none" strike="noStrike" cap="none" dirty="0" err="1">
                <a:solidFill>
                  <a:srgbClr val="000000"/>
                </a:solidFill>
                <a:latin typeface="Philosopher"/>
                <a:ea typeface="Philosopher"/>
                <a:cs typeface="Philosopher"/>
                <a:sym typeface="Philosopher"/>
              </a:rPr>
              <a:t>ίσιο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συνεδρί</a:t>
            </a:r>
            <a:r>
              <a:rPr lang="en-US" sz="2000" b="1" i="0" u="none" strike="noStrike" cap="none" dirty="0">
                <a:solidFill>
                  <a:srgbClr val="000000"/>
                </a:solidFill>
                <a:latin typeface="Philosopher"/>
                <a:ea typeface="Philosopher"/>
                <a:cs typeface="Philosopher"/>
                <a:sym typeface="Philosopher"/>
              </a:rPr>
              <a:t>ας, τι καλούνται οι συμμετέχοντες να μοιραστούν κατά τη διάρκεια του μέρους της ανταλλαγής συνηθειών;</a:t>
            </a:r>
            <a:endParaRPr sz="1200" dirty="0"/>
          </a:p>
          <a:p>
            <a:pPr marL="0" marR="0" lvl="0" indent="0" algn="l" rtl="0">
              <a:lnSpc>
                <a:spcPct val="140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F59F35"/>
                </a:solidFill>
                <a:latin typeface="Philosopher"/>
                <a:ea typeface="Philosopher"/>
                <a:cs typeface="Philosopher"/>
                <a:sym typeface="Philosopher"/>
              </a:rPr>
              <a:t>τις</a:t>
            </a:r>
            <a:r>
              <a:rPr lang="en-US" sz="2000" b="1" i="0" u="none" strike="noStrike" cap="none" dirty="0">
                <a:solidFill>
                  <a:srgbClr val="F59F35"/>
                </a:solidFill>
                <a:latin typeface="Philosopher"/>
                <a:ea typeface="Philosopher"/>
                <a:cs typeface="Philosopher"/>
                <a:sym typeface="Philosopher"/>
              </a:rPr>
              <a:t> </a:t>
            </a:r>
            <a:r>
              <a:rPr lang="en-US" sz="2000" b="1" i="0" u="none" strike="noStrike" cap="none" dirty="0">
                <a:solidFill>
                  <a:srgbClr val="000000"/>
                </a:solidFill>
                <a:latin typeface="Philosopher"/>
                <a:ea typeface="Philosopher"/>
                <a:cs typeface="Philosopher"/>
                <a:sym typeface="Philosopher"/>
              </a:rPr>
              <a:t>αγαπ</a:t>
            </a:r>
            <a:r>
              <a:rPr lang="en-US" sz="2000" b="1" i="0" u="none" strike="noStrike" cap="none" dirty="0" err="1">
                <a:solidFill>
                  <a:srgbClr val="000000"/>
                </a:solidFill>
                <a:latin typeface="Philosopher"/>
                <a:ea typeface="Philosopher"/>
                <a:cs typeface="Philosopher"/>
                <a:sym typeface="Philosopher"/>
              </a:rPr>
              <a:t>ημένες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τα</a:t>
            </a:r>
            <a:r>
              <a:rPr lang="en-US" sz="2000" b="1" i="0" u="none" strike="noStrike" cap="none" dirty="0" err="1">
                <a:solidFill>
                  <a:srgbClr val="000000"/>
                </a:solidFill>
                <a:latin typeface="Philosopher"/>
                <a:ea typeface="Philosopher"/>
                <a:cs typeface="Philosopher"/>
                <a:sym typeface="Philosopher"/>
              </a:rPr>
              <a:t>ινίες</a:t>
            </a:r>
            <a:r>
              <a:rPr lang="en-US" sz="2000" b="1" i="0" u="none" strike="noStrike" cap="none" dirty="0">
                <a:solidFill>
                  <a:srgbClr val="000000"/>
                </a:solidFill>
                <a:latin typeface="Philosopher"/>
                <a:ea typeface="Philosopher"/>
                <a:cs typeface="Philosopher"/>
                <a:sym typeface="Philosopher"/>
              </a:rPr>
              <a:t> και βιβ</a:t>
            </a:r>
            <a:r>
              <a:rPr lang="en-US" sz="2000" b="1" i="0" u="none" strike="noStrike" cap="none" dirty="0" err="1">
                <a:solidFill>
                  <a:srgbClr val="000000"/>
                </a:solidFill>
                <a:latin typeface="Philosopher"/>
                <a:ea typeface="Philosopher"/>
                <a:cs typeface="Philosopher"/>
                <a:sym typeface="Philosopher"/>
              </a:rPr>
              <a:t>λί</a:t>
            </a:r>
            <a:r>
              <a:rPr lang="en-US" sz="2000" b="1" i="0" u="none" strike="noStrike" cap="none" dirty="0">
                <a:solidFill>
                  <a:srgbClr val="000000"/>
                </a:solidFill>
                <a:latin typeface="Philosopher"/>
                <a:ea typeface="Philosopher"/>
                <a:cs typeface="Philosopher"/>
                <a:sym typeface="Philosopher"/>
              </a:rPr>
              <a:t>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Νέες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συνήθειες</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ροσ</a:t>
            </a:r>
            <a:r>
              <a:rPr lang="en-US" sz="2000" b="1" i="0" u="none" strike="noStrike" cap="none" dirty="0">
                <a:solidFill>
                  <a:srgbClr val="000000"/>
                </a:solidFill>
                <a:latin typeface="Philosopher"/>
                <a:ea typeface="Philosopher"/>
                <a:cs typeface="Philosopher"/>
                <a:sym typeface="Philosopher"/>
              </a:rPr>
              <a:t>πάθησαν να καθιερώσουν από την τελευταία συνεδρία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τις</a:t>
            </a:r>
            <a:r>
              <a:rPr lang="en-US" sz="2000" b="1" i="0" u="none" strike="noStrike" cap="none" dirty="0">
                <a:solidFill>
                  <a:srgbClr val="000000"/>
                </a:solidFill>
                <a:latin typeface="Philosopher"/>
                <a:ea typeface="Philosopher"/>
                <a:cs typeface="Philosopher"/>
                <a:sym typeface="Philosopher"/>
              </a:rPr>
              <a:t> τα</a:t>
            </a:r>
            <a:r>
              <a:rPr lang="en-US" sz="2000" b="1" i="0" u="none" strike="noStrike" cap="none" dirty="0" err="1">
                <a:solidFill>
                  <a:srgbClr val="000000"/>
                </a:solidFill>
                <a:latin typeface="Philosopher"/>
                <a:ea typeface="Philosopher"/>
                <a:cs typeface="Philosopher"/>
                <a:sym typeface="Philosopher"/>
              </a:rPr>
              <a:t>ξιδιωτικές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εμ</a:t>
            </a:r>
            <a:r>
              <a:rPr lang="en-US" sz="2000" b="1" i="0" u="none" strike="noStrike" cap="none" dirty="0">
                <a:solidFill>
                  <a:srgbClr val="000000"/>
                </a:solidFill>
                <a:latin typeface="Philosopher"/>
                <a:ea typeface="Philosopher"/>
                <a:cs typeface="Philosopher"/>
                <a:sym typeface="Philosopher"/>
              </a:rPr>
              <a:t>πειρίες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Τα αγαπ</a:t>
            </a:r>
            <a:r>
              <a:rPr lang="en-US" sz="2000" b="1" i="0" u="none" strike="noStrike" cap="none" dirty="0" err="1">
                <a:solidFill>
                  <a:srgbClr val="000000"/>
                </a:solidFill>
                <a:latin typeface="Philosopher"/>
                <a:ea typeface="Philosopher"/>
                <a:cs typeface="Philosopher"/>
                <a:sym typeface="Philosopher"/>
              </a:rPr>
              <a:t>ημέν</a:t>
            </a:r>
            <a:r>
              <a:rPr lang="en-US" sz="2000" b="1" i="0" u="none" strike="noStrike" cap="none" dirty="0">
                <a:solidFill>
                  <a:srgbClr val="000000"/>
                </a:solidFill>
                <a:latin typeface="Philosopher"/>
                <a:ea typeface="Philosopher"/>
                <a:cs typeface="Philosopher"/>
                <a:sym typeface="Philosopher"/>
              </a:rPr>
              <a:t>α τους φαγητά</a:t>
            </a:r>
            <a:endParaRPr dirty="0"/>
          </a:p>
        </p:txBody>
      </p:sp>
      <p:sp>
        <p:nvSpPr>
          <p:cNvPr id="1364" name="Google Shape;1364;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65" name="Google Shape;1365;p61"/>
          <p:cNvSpPr txBox="1"/>
          <p:nvPr/>
        </p:nvSpPr>
        <p:spPr>
          <a:xfrm>
            <a:off x="1572584" y="557680"/>
            <a:ext cx="2104011" cy="89011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dirty="0" err="1">
                <a:solidFill>
                  <a:srgbClr val="000000"/>
                </a:solidFill>
                <a:latin typeface="Philosopher"/>
                <a:ea typeface="Philosopher"/>
                <a:cs typeface="Philosopher"/>
                <a:sym typeface="Philosopher"/>
              </a:rPr>
              <a:t>Προώθηση</a:t>
            </a:r>
            <a:r>
              <a:rPr lang="en-US" sz="1610" b="1" i="0" u="none" strike="noStrike" cap="none" dirty="0">
                <a:solidFill>
                  <a:srgbClr val="000000"/>
                </a:solidFill>
                <a:latin typeface="Philosopher"/>
                <a:ea typeface="Philosopher"/>
                <a:cs typeface="Philosopher"/>
                <a:sym typeface="Philosopher"/>
              </a:rPr>
              <a:t> </a:t>
            </a:r>
            <a:r>
              <a:rPr lang="en-US" sz="1610" b="1" i="0" u="none" strike="noStrike" cap="none" dirty="0" err="1">
                <a:solidFill>
                  <a:srgbClr val="000000"/>
                </a:solidFill>
                <a:latin typeface="Philosopher"/>
                <a:ea typeface="Philosopher"/>
                <a:cs typeface="Philosopher"/>
                <a:sym typeface="Philosopher"/>
              </a:rPr>
              <a:t>της</a:t>
            </a:r>
            <a:r>
              <a:rPr lang="en-US" sz="1610" b="1" i="0" u="none" strike="noStrike" cap="none" dirty="0">
                <a:solidFill>
                  <a:srgbClr val="000000"/>
                </a:solidFill>
                <a:latin typeface="Philosopher"/>
                <a:ea typeface="Philosopher"/>
                <a:cs typeface="Philosopher"/>
                <a:sym typeface="Philosopher"/>
              </a:rPr>
              <a:t> </a:t>
            </a:r>
            <a:r>
              <a:rPr lang="en-US" sz="1610" b="1" i="0" u="none" strike="noStrike" cap="none" dirty="0" err="1">
                <a:solidFill>
                  <a:srgbClr val="000000"/>
                </a:solidFill>
                <a:latin typeface="Philosopher"/>
                <a:ea typeface="Philosopher"/>
                <a:cs typeface="Philosopher"/>
                <a:sym typeface="Philosopher"/>
              </a:rPr>
              <a:t>δέσμευσης</a:t>
            </a:r>
            <a:r>
              <a:rPr lang="en-US" sz="1610" b="1" i="0" u="none" strike="noStrike" cap="none" dirty="0">
                <a:solidFill>
                  <a:srgbClr val="000000"/>
                </a:solidFill>
                <a:latin typeface="Philosopher"/>
                <a:ea typeface="Philosopher"/>
                <a:cs typeface="Philosopher"/>
                <a:sym typeface="Philosopher"/>
              </a:rPr>
              <a:t> και </a:t>
            </a:r>
            <a:r>
              <a:rPr lang="en-US" sz="1610" b="1" i="0" u="none" strike="noStrike" cap="none" dirty="0" err="1">
                <a:solidFill>
                  <a:srgbClr val="000000"/>
                </a:solidFill>
                <a:latin typeface="Philosopher"/>
                <a:ea typeface="Philosopher"/>
                <a:cs typeface="Philosopher"/>
                <a:sym typeface="Philosopher"/>
              </a:rPr>
              <a:t>των</a:t>
            </a:r>
            <a:r>
              <a:rPr lang="en-US" sz="1610" b="1" i="0" u="none" strike="noStrike" cap="none" dirty="0">
                <a:solidFill>
                  <a:srgbClr val="000000"/>
                </a:solidFill>
                <a:latin typeface="Philosopher"/>
                <a:ea typeface="Philosopher"/>
                <a:cs typeface="Philosopher"/>
                <a:sym typeface="Philosopher"/>
              </a:rPr>
              <a:t> </a:t>
            </a:r>
            <a:r>
              <a:rPr lang="en-US" sz="1600" b="1" i="0" u="none" strike="noStrike" cap="none" dirty="0" err="1">
                <a:solidFill>
                  <a:srgbClr val="000000"/>
                </a:solidFill>
                <a:latin typeface="Philosopher"/>
                <a:ea typeface="Philosopher"/>
                <a:cs typeface="Philosopher"/>
                <a:sym typeface="Philosopher"/>
              </a:rPr>
              <a:t>κινήτρων</a:t>
            </a:r>
            <a:endParaRPr dirty="0"/>
          </a:p>
        </p:txBody>
      </p:sp>
      <p:sp>
        <p:nvSpPr>
          <p:cNvPr id="1366" name="Google Shape;1366;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5">
              <a:alphaModFix/>
            </a:blip>
            <a:stretch>
              <a:fillRect l="-23470" r="-36729" b="-10179"/>
            </a:stretch>
          </a:blipFill>
          <a:ln>
            <a:noFill/>
          </a:ln>
        </p:spPr>
      </p:sp>
      <p:sp>
        <p:nvSpPr>
          <p:cNvPr id="1367" name="Google Shape;1367;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Μέρος 4</a:t>
            </a:r>
            <a:endParaRPr/>
          </a:p>
        </p:txBody>
      </p:sp>
      <p:sp>
        <p:nvSpPr>
          <p:cNvPr id="1368" name="Google Shape;1368;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369" name="Google Shape;1369;p61"/>
          <p:cNvSpPr/>
          <p:nvPr/>
        </p:nvSpPr>
        <p:spPr>
          <a:xfrm>
            <a:off x="8391257" y="729373"/>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txBody>
          <a:bodyPr/>
          <a:lstStyle/>
          <a:p>
            <a:endParaRPr lang="en-CY"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62"/>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379" name="Google Shape;1379;p62"/>
          <p:cNvSpPr/>
          <p:nvPr/>
        </p:nvSpPr>
        <p:spPr>
          <a:xfrm>
            <a:off x="-753056" y="1746659"/>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4">
              <a:alphaModFix/>
            </a:blip>
            <a:stretch>
              <a:fillRect t="-8648" b="-8649"/>
            </a:stretch>
          </a:blipFill>
          <a:ln>
            <a:noFill/>
          </a:ln>
        </p:spPr>
      </p:sp>
      <p:sp>
        <p:nvSpPr>
          <p:cNvPr id="1380" name="Google Shape;1380;p62"/>
          <p:cNvSpPr/>
          <p:nvPr/>
        </p:nvSpPr>
        <p:spPr>
          <a:xfrm rot="5400000">
            <a:off x="11135019" y="-697124"/>
            <a:ext cx="4018961"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sp>
      <p:sp>
        <p:nvSpPr>
          <p:cNvPr id="1381" name="Google Shape;1381;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382" name="Google Shape;1382;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6">
              <a:alphaModFix/>
            </a:blip>
            <a:stretch>
              <a:fillRect/>
            </a:stretch>
          </a:blipFill>
          <a:ln>
            <a:noFill/>
          </a:ln>
        </p:spPr>
      </p:sp>
      <p:sp>
        <p:nvSpPr>
          <p:cNvPr id="1383" name="Google Shape;1383;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6">
              <a:alphaModFix/>
            </a:blip>
            <a:stretch>
              <a:fillRect/>
            </a:stretch>
          </a:blipFill>
          <a:ln>
            <a:noFill/>
          </a:ln>
        </p:spPr>
      </p:sp>
      <p:sp>
        <p:nvSpPr>
          <p:cNvPr id="1384" name="Google Shape;1384;p62"/>
          <p:cNvSpPr/>
          <p:nvPr/>
        </p:nvSpPr>
        <p:spPr>
          <a:xfrm rot="5400000">
            <a:off x="6624535" y="1574363"/>
            <a:ext cx="1352736" cy="14601807"/>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sp>
      <p:sp>
        <p:nvSpPr>
          <p:cNvPr id="1385" name="Google Shape;1385;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7">
              <a:alphaModFix/>
            </a:blip>
            <a:stretch>
              <a:fillRect/>
            </a:stretch>
          </a:blipFill>
          <a:ln>
            <a:noFill/>
          </a:ln>
        </p:spPr>
      </p:sp>
      <p:sp>
        <p:nvSpPr>
          <p:cNvPr id="1386" name="Google Shape;1386;p62"/>
          <p:cNvSpPr txBox="1"/>
          <p:nvPr/>
        </p:nvSpPr>
        <p:spPr>
          <a:xfrm>
            <a:off x="9693771" y="2748351"/>
            <a:ext cx="6901458" cy="704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i="0" u="none" strike="noStrike" cap="none">
                <a:solidFill>
                  <a:srgbClr val="000000"/>
                </a:solidFill>
                <a:latin typeface="Philosopher"/>
                <a:ea typeface="Philosopher"/>
                <a:cs typeface="Philosopher"/>
                <a:sym typeface="Philosopher"/>
              </a:rPr>
              <a:t>Ενσωμάτωση της μικρο-μάθησης</a:t>
            </a:r>
            <a:endParaRPr/>
          </a:p>
        </p:txBody>
      </p:sp>
      <p:sp>
        <p:nvSpPr>
          <p:cNvPr id="1387" name="Google Shape;1387;p62"/>
          <p:cNvSpPr txBox="1"/>
          <p:nvPr/>
        </p:nvSpPr>
        <p:spPr>
          <a:xfrm>
            <a:off x="160666" y="7323003"/>
            <a:ext cx="12740965" cy="733425"/>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pPr>
            <a:r>
              <a:rPr lang="en-US" sz="2400" b="0" i="0" u="none" strike="noStrike" cap="none">
                <a:solidFill>
                  <a:srgbClr val="F59F35"/>
                </a:solidFill>
                <a:latin typeface="Philosopher"/>
                <a:ea typeface="Philosopher"/>
                <a:cs typeface="Philosopher"/>
                <a:sym typeface="Philosopher"/>
              </a:rPr>
              <a:t>Η μικρομάθηση επιτρέπει στους μαθητές να έχουν πρόσβαση σε εκπαιδευτικό περιεχόμενο σε μικρές, διαχειρίσιμες μερίδες. </a:t>
            </a:r>
            <a:endParaRPr/>
          </a:p>
        </p:txBody>
      </p:sp>
      <p:sp>
        <p:nvSpPr>
          <p:cNvPr id="1388" name="Google Shape;1388;p62"/>
          <p:cNvSpPr txBox="1"/>
          <p:nvPr/>
        </p:nvSpPr>
        <p:spPr>
          <a:xfrm>
            <a:off x="11815614" y="5270275"/>
            <a:ext cx="26577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Ευελιξία</a:t>
            </a:r>
            <a:endParaRPr/>
          </a:p>
        </p:txBody>
      </p:sp>
      <p:sp>
        <p:nvSpPr>
          <p:cNvPr id="1389" name="Google Shape;1389;p62"/>
          <p:cNvSpPr txBox="1"/>
          <p:nvPr/>
        </p:nvSpPr>
        <p:spPr>
          <a:xfrm>
            <a:off x="335181" y="8393919"/>
            <a:ext cx="12391936" cy="90551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pPr>
            <a:r>
              <a:rPr lang="en-US" sz="2599" b="1" i="0" u="none" strike="noStrike" cap="none">
                <a:solidFill>
                  <a:srgbClr val="1E100E"/>
                </a:solidFill>
                <a:latin typeface="Philosopher"/>
                <a:ea typeface="Philosopher"/>
                <a:cs typeface="Philosopher"/>
                <a:sym typeface="Philosopher"/>
              </a:rPr>
              <a:t>Αυτή η ευελιξία προσαρμόζεται σε διαφορετικά στυλ μάθησης και πολυάσχολα χρονοδιαγράμματα, διευκολύνοντας τους μαθητές να μαθαίνουν με το δικό τους ρυθμό.</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6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grpSp>
        <p:nvGrpSpPr>
          <p:cNvPr id="1399" name="Google Shape;1399;p63"/>
          <p:cNvGrpSpPr/>
          <p:nvPr/>
        </p:nvGrpSpPr>
        <p:grpSpPr>
          <a:xfrm>
            <a:off x="8750043" y="3460514"/>
            <a:ext cx="9537957" cy="5849548"/>
            <a:chOff x="0" y="-9525"/>
            <a:chExt cx="2512055" cy="1540622"/>
          </a:xfrm>
        </p:grpSpPr>
        <p:sp>
          <p:nvSpPr>
            <p:cNvPr id="1400" name="Google Shape;1400;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sp>
        <p:sp>
          <p:nvSpPr>
            <p:cNvPr id="1401" name="Google Shape;1401;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02" name="Google Shape;1402;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4">
              <a:alphaModFix amt="16000"/>
            </a:blip>
            <a:stretch>
              <a:fillRect/>
            </a:stretch>
          </a:blipFill>
          <a:ln>
            <a:noFill/>
          </a:ln>
        </p:spPr>
      </p:sp>
      <p:sp>
        <p:nvSpPr>
          <p:cNvPr id="1403" name="Google Shape;1403;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sp>
        <p:nvSpPr>
          <p:cNvPr id="1404" name="Google Shape;1404;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6">
              <a:alphaModFix/>
            </a:blip>
            <a:stretch>
              <a:fillRect l="-1475" t="-609" r="-1475"/>
            </a:stretch>
          </a:blipFill>
          <a:ln>
            <a:noFill/>
          </a:ln>
        </p:spPr>
      </p:sp>
      <p:sp>
        <p:nvSpPr>
          <p:cNvPr id="1405" name="Google Shape;1405;p63"/>
          <p:cNvSpPr txBox="1"/>
          <p:nvPr/>
        </p:nvSpPr>
        <p:spPr>
          <a:xfrm rot="-1271530">
            <a:off x="2998909" y="3107124"/>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35" b="1" i="0" u="none" strike="noStrike" cap="none" dirty="0" err="1">
                <a:solidFill>
                  <a:srgbClr val="000000"/>
                </a:solidFill>
                <a:latin typeface="Philosopher"/>
                <a:ea typeface="Philosopher"/>
                <a:cs typeface="Philosopher"/>
                <a:sym typeface="Philosopher"/>
              </a:rPr>
              <a:t>Ενσωμάτωση</a:t>
            </a:r>
            <a:r>
              <a:rPr lang="en-US" sz="1835" b="1" i="0" u="none" strike="noStrike" cap="none" dirty="0">
                <a:solidFill>
                  <a:srgbClr val="000000"/>
                </a:solidFill>
                <a:latin typeface="Philosopher"/>
                <a:ea typeface="Philosopher"/>
                <a:cs typeface="Philosopher"/>
                <a:sym typeface="Philosopher"/>
              </a:rPr>
              <a:t> </a:t>
            </a:r>
            <a:r>
              <a:rPr lang="en-US" sz="1835" b="1" i="0" u="none" strike="noStrike" cap="none" dirty="0" err="1">
                <a:solidFill>
                  <a:srgbClr val="000000"/>
                </a:solidFill>
                <a:latin typeface="Philosopher"/>
                <a:ea typeface="Philosopher"/>
                <a:cs typeface="Philosopher"/>
                <a:sym typeface="Philosopher"/>
              </a:rPr>
              <a:t>της</a:t>
            </a:r>
            <a:r>
              <a:rPr lang="en-US" sz="1835" b="1" i="0" u="none" strike="noStrike" cap="none" dirty="0">
                <a:solidFill>
                  <a:srgbClr val="000000"/>
                </a:solidFill>
                <a:latin typeface="Philosopher"/>
                <a:ea typeface="Philosopher"/>
                <a:cs typeface="Philosopher"/>
                <a:sym typeface="Philosopher"/>
              </a:rPr>
              <a:t> </a:t>
            </a:r>
            <a:r>
              <a:rPr lang="en-US" sz="1835" b="1" i="0" u="none" strike="noStrike" cap="none" dirty="0" err="1">
                <a:solidFill>
                  <a:srgbClr val="000000"/>
                </a:solidFill>
                <a:latin typeface="Philosopher"/>
                <a:ea typeface="Philosopher"/>
                <a:cs typeface="Philosopher"/>
                <a:sym typeface="Philosopher"/>
              </a:rPr>
              <a:t>μικρο-μάθησης</a:t>
            </a:r>
            <a:endParaRPr dirty="0"/>
          </a:p>
        </p:txBody>
      </p:sp>
      <p:sp>
        <p:nvSpPr>
          <p:cNvPr id="1406" name="Google Shape;1406;p63"/>
          <p:cNvSpPr txBox="1"/>
          <p:nvPr/>
        </p:nvSpPr>
        <p:spPr>
          <a:xfrm>
            <a:off x="10005882" y="3842219"/>
            <a:ext cx="7377032" cy="5467843"/>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pPr>
            <a:r>
              <a:rPr lang="en-US" sz="2800" b="0" i="0" u="none" strike="noStrike" cap="none" dirty="0" err="1">
                <a:solidFill>
                  <a:srgbClr val="F59F35"/>
                </a:solidFill>
                <a:latin typeface="Philosopher"/>
                <a:ea typeface="Philosopher"/>
                <a:cs typeface="Philosopher"/>
                <a:sym typeface="Philosopher"/>
              </a:rPr>
              <a:t>Με</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την</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άνοδο</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των</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ψηφι</a:t>
            </a:r>
            <a:r>
              <a:rPr lang="en-US" sz="2800" b="0" i="0" u="none" strike="noStrike" cap="none" dirty="0">
                <a:solidFill>
                  <a:srgbClr val="F59F35"/>
                </a:solidFill>
                <a:latin typeface="Philosopher"/>
                <a:ea typeface="Philosopher"/>
                <a:cs typeface="Philosopher"/>
                <a:sym typeface="Philosopher"/>
              </a:rPr>
              <a:t>ακών πλατφορμών και των κινητών συσκευών, το </a:t>
            </a:r>
            <a:r>
              <a:rPr lang="en-US" sz="2800" b="1" i="0" u="none" strike="noStrike" cap="none" dirty="0">
                <a:solidFill>
                  <a:srgbClr val="F59F35"/>
                </a:solidFill>
                <a:latin typeface="Philosopher"/>
                <a:ea typeface="Philosopher"/>
                <a:cs typeface="Philosopher"/>
                <a:sym typeface="Philosopher"/>
              </a:rPr>
              <a:t>υλικό μικροεκπαίδευσης </a:t>
            </a:r>
            <a:r>
              <a:rPr lang="en-US" sz="2800" b="0" i="0" u="none" strike="noStrike" cap="none" dirty="0">
                <a:solidFill>
                  <a:srgbClr val="F59F35"/>
                </a:solidFill>
                <a:latin typeface="Philosopher"/>
                <a:ea typeface="Philosopher"/>
                <a:cs typeface="Philosopher"/>
                <a:sym typeface="Philosopher"/>
              </a:rPr>
              <a:t>είναι εύκολα </a:t>
            </a:r>
            <a:r>
              <a:rPr lang="en-US" sz="2800" b="1" i="0" u="none" strike="noStrike" cap="none" dirty="0">
                <a:solidFill>
                  <a:srgbClr val="F59F35"/>
                </a:solidFill>
                <a:latin typeface="Philosopher"/>
                <a:ea typeface="Philosopher"/>
                <a:cs typeface="Philosopher"/>
                <a:sym typeface="Philosopher"/>
              </a:rPr>
              <a:t>διαθέσιμο οποτεδήποτε και </a:t>
            </a:r>
            <a:r>
              <a:rPr lang="en-US" sz="2800" b="0" i="0" u="none" strike="noStrike" cap="none" dirty="0">
                <a:solidFill>
                  <a:srgbClr val="F59F35"/>
                </a:solidFill>
                <a:latin typeface="Philosopher"/>
                <a:ea typeface="Philosopher"/>
                <a:cs typeface="Philosopher"/>
                <a:sym typeface="Philosopher"/>
              </a:rPr>
              <a:t>οπουδήποτε. </a:t>
            </a:r>
            <a:r>
              <a:rPr lang="en-US" sz="2800" b="0" i="0" u="none" strike="noStrike" cap="none" dirty="0" err="1">
                <a:solidFill>
                  <a:srgbClr val="F59F35"/>
                </a:solidFill>
                <a:latin typeface="Philosopher"/>
                <a:ea typeface="Philosopher"/>
                <a:cs typeface="Philosopher"/>
                <a:sym typeface="Philosopher"/>
              </a:rPr>
              <a:t>Αυτή</a:t>
            </a:r>
            <a:r>
              <a:rPr lang="en-US" sz="2800" b="0" i="0" u="none" strike="noStrike" cap="none" dirty="0">
                <a:solidFill>
                  <a:srgbClr val="F59F35"/>
                </a:solidFill>
                <a:latin typeface="Philosopher"/>
                <a:ea typeface="Philosopher"/>
                <a:cs typeface="Philosopher"/>
                <a:sym typeface="Philosopher"/>
              </a:rPr>
              <a:t> η </a:t>
            </a:r>
            <a:r>
              <a:rPr lang="en-US" sz="2800" b="1" i="0" u="none" strike="noStrike" cap="none" dirty="0">
                <a:solidFill>
                  <a:srgbClr val="F59F35"/>
                </a:solidFill>
                <a:latin typeface="Philosopher"/>
                <a:ea typeface="Philosopher"/>
                <a:cs typeface="Philosopher"/>
                <a:sym typeface="Philosopher"/>
              </a:rPr>
              <a:t>π</a:t>
            </a:r>
            <a:r>
              <a:rPr lang="en-US" sz="2800" b="1" i="0" u="none" strike="noStrike" cap="none" dirty="0" err="1">
                <a:solidFill>
                  <a:srgbClr val="F59F35"/>
                </a:solidFill>
                <a:latin typeface="Philosopher"/>
                <a:ea typeface="Philosopher"/>
                <a:cs typeface="Philosopher"/>
                <a:sym typeface="Philosopher"/>
              </a:rPr>
              <a:t>ροσ</a:t>
            </a:r>
            <a:r>
              <a:rPr lang="en-US" sz="2800" b="1" i="0" u="none" strike="noStrike" cap="none" dirty="0">
                <a:solidFill>
                  <a:srgbClr val="F59F35"/>
                </a:solidFill>
                <a:latin typeface="Philosopher"/>
                <a:ea typeface="Philosopher"/>
                <a:cs typeface="Philosopher"/>
                <a:sym typeface="Philosopher"/>
              </a:rPr>
              <a:t>βασιμότητα </a:t>
            </a:r>
            <a:r>
              <a:rPr lang="en-US" sz="2800" b="0" i="0" u="none" strike="noStrike" cap="none" dirty="0">
                <a:solidFill>
                  <a:srgbClr val="F59F35"/>
                </a:solidFill>
                <a:latin typeface="Philosopher"/>
                <a:ea typeface="Philosopher"/>
                <a:cs typeface="Philosopher"/>
                <a:sym typeface="Philosopher"/>
              </a:rPr>
              <a:t>εξισώνει τους όρους ανταγωνισμού για τους εκπαιδευόμενους, εξασφαλίζοντας ότι μπορούν να έχουν πρόσβαση σε </a:t>
            </a:r>
            <a:r>
              <a:rPr lang="en-US" sz="2800" b="1" i="0" u="none" strike="noStrike" cap="none" dirty="0">
                <a:solidFill>
                  <a:srgbClr val="F59F35"/>
                </a:solidFill>
                <a:latin typeface="Philosopher"/>
                <a:ea typeface="Philosopher"/>
                <a:cs typeface="Philosopher"/>
                <a:sym typeface="Philosopher"/>
              </a:rPr>
              <a:t>ποιοτικό περιεχόμενο </a:t>
            </a:r>
            <a:r>
              <a:rPr lang="en-US" sz="2800" b="0" i="0" u="none" strike="noStrike" cap="none" dirty="0">
                <a:solidFill>
                  <a:srgbClr val="F59F35"/>
                </a:solidFill>
                <a:latin typeface="Philosopher"/>
                <a:ea typeface="Philosopher"/>
                <a:cs typeface="Philosopher"/>
                <a:sym typeface="Philosopher"/>
              </a:rPr>
              <a:t>όταν το χρειάζονται περισσότερο.</a:t>
            </a:r>
            <a:endParaRPr sz="12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64"/>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416" name="Google Shape;1416;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17" name="Google Shape;1417;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64"/>
          <p:cNvGrpSpPr/>
          <p:nvPr/>
        </p:nvGrpSpPr>
        <p:grpSpPr>
          <a:xfrm>
            <a:off x="2952453" y="3129251"/>
            <a:ext cx="636090" cy="650998"/>
            <a:chOff x="0" y="-19050"/>
            <a:chExt cx="812800" cy="831850"/>
          </a:xfrm>
        </p:grpSpPr>
        <p:sp>
          <p:nvSpPr>
            <p:cNvPr id="1421" name="Google Shape;1421;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3" name="Google Shape;1423;p64"/>
          <p:cNvGrpSpPr/>
          <p:nvPr/>
        </p:nvGrpSpPr>
        <p:grpSpPr>
          <a:xfrm>
            <a:off x="8806403" y="3041258"/>
            <a:ext cx="661867" cy="677380"/>
            <a:chOff x="0" y="-19050"/>
            <a:chExt cx="812800" cy="831850"/>
          </a:xfrm>
        </p:grpSpPr>
        <p:sp>
          <p:nvSpPr>
            <p:cNvPr id="1424" name="Google Shape;1424;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6" name="Google Shape;1426;p64"/>
          <p:cNvGrpSpPr/>
          <p:nvPr/>
        </p:nvGrpSpPr>
        <p:grpSpPr>
          <a:xfrm>
            <a:off x="14823744" y="3079639"/>
            <a:ext cx="624365" cy="638999"/>
            <a:chOff x="0" y="-19050"/>
            <a:chExt cx="812800" cy="831850"/>
          </a:xfrm>
        </p:grpSpPr>
        <p:sp>
          <p:nvSpPr>
            <p:cNvPr id="1427" name="Google Shape;1427;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9" name="Google Shape;1429;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5">
              <a:alphaModFix amt="18999"/>
            </a:blip>
            <a:stretch>
              <a:fillRect/>
            </a:stretch>
          </a:blipFill>
          <a:ln>
            <a:noFill/>
          </a:ln>
        </p:spPr>
      </p:sp>
      <p:sp>
        <p:nvSpPr>
          <p:cNvPr id="1430" name="Google Shape;1430;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6">
              <a:alphaModFix amt="18999"/>
            </a:blip>
            <a:stretch>
              <a:fillRect/>
            </a:stretch>
          </a:blipFill>
          <a:ln>
            <a:noFill/>
          </a:ln>
        </p:spPr>
      </p:sp>
      <p:sp>
        <p:nvSpPr>
          <p:cNvPr id="1431" name="Google Shape;1431;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Αξιολόγηση και βρόχος ανατροφοδότησης </a:t>
            </a:r>
            <a:endParaRPr/>
          </a:p>
        </p:txBody>
      </p:sp>
      <p:sp>
        <p:nvSpPr>
          <p:cNvPr id="1432" name="Google Shape;1432;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Μάθηση Just-in-Time </a:t>
            </a:r>
            <a:endParaRPr/>
          </a:p>
        </p:txBody>
      </p:sp>
      <p:sp>
        <p:nvSpPr>
          <p:cNvPr id="1433" name="Google Shape;1433;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59F35"/>
                </a:solidFill>
                <a:latin typeface="Philosopher"/>
                <a:ea typeface="Philosopher"/>
                <a:cs typeface="Philosopher"/>
                <a:sym typeface="Philosopher"/>
              </a:rPr>
              <a:t>Ενσωμάτωση της μικρο-μάθησης: Στρατηγικές ενσωμάτωσης </a:t>
            </a:r>
            <a:endParaRPr/>
          </a:p>
        </p:txBody>
      </p:sp>
      <p:sp>
        <p:nvSpPr>
          <p:cNvPr id="1434" name="Google Shape;1434;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Αρθρωτή ενσωμάτωση </a:t>
            </a:r>
            <a:endParaRPr/>
          </a:p>
        </p:txBody>
      </p:sp>
      <p:sp>
        <p:nvSpPr>
          <p:cNvPr id="1435" name="Google Shape;1435;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
        <p:nvSpPr>
          <p:cNvPr id="1436" name="Google Shape;1436;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
        <p:nvSpPr>
          <p:cNvPr id="1437" name="Google Shape;1437;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
        <p:nvSpPr>
          <p:cNvPr id="1438" name="Google Shape;1438;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7">
              <a:alphaModFix amt="18999"/>
            </a:blip>
            <a:stretch>
              <a:fillRect/>
            </a:stretch>
          </a:blipFill>
          <a:ln>
            <a:noFill/>
          </a:ln>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65"/>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448" name="Google Shape;1448;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49" name="Google Shape;1449;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Χωρίστε το πρόγραμμα σπουδών σας σε μικρότερες ενότητες </a:t>
            </a:r>
            <a:endParaRPr/>
          </a:p>
        </p:txBody>
      </p:sp>
      <p:sp>
        <p:nvSpPr>
          <p:cNvPr id="1451" name="Google Shape;1451;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5">
              <a:alphaModFix amt="18999"/>
            </a:blip>
            <a:stretch>
              <a:fillRect/>
            </a:stretch>
          </a:blipFill>
          <a:ln>
            <a:noFill/>
          </a:ln>
        </p:spPr>
      </p:sp>
      <p:sp>
        <p:nvSpPr>
          <p:cNvPr id="1452" name="Google Shape;1452;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6">
              <a:alphaModFix/>
            </a:blip>
            <a:stretch>
              <a:fillRect/>
            </a:stretch>
          </a:blipFill>
          <a:ln>
            <a:noFill/>
          </a:ln>
        </p:spPr>
      </p:sp>
      <p:sp>
        <p:nvSpPr>
          <p:cNvPr id="1453" name="Google Shape;1453;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7">
              <a:alphaModFix/>
            </a:blip>
            <a:stretch>
              <a:fillRect/>
            </a:stretch>
          </a:blipFill>
          <a:ln>
            <a:noFill/>
          </a:ln>
        </p:spPr>
      </p:sp>
      <p:sp>
        <p:nvSpPr>
          <p:cNvPr id="1454" name="Google Shape;1454;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455" name="Google Shape;1455;p65"/>
          <p:cNvSpPr txBox="1"/>
          <p:nvPr/>
        </p:nvSpPr>
        <p:spPr>
          <a:xfrm>
            <a:off x="1620035" y="1881449"/>
            <a:ext cx="4637931"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Αρθρωτή ενσωμάτωση </a:t>
            </a:r>
            <a:endParaRPr/>
          </a:p>
        </p:txBody>
      </p:sp>
      <p:sp>
        <p:nvSpPr>
          <p:cNvPr id="1456" name="Google Shape;1456;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Κάθε ενότητα μπορεί να συνοδεύεται από πόρους μικρομάθησης που ενισχύουν τις βασικές έννοιες.</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Αυτό επιτρέπει στους μαθητές να ασχοληθούν με το περιεχόμενο σε μικρότερα, πιο εύπεπτα μέρη, καθιστώντας τα πολύπλοκα θέματα πιο εύκολα διαχειρίσιμα.</a:t>
            </a:r>
            <a:endParaRPr/>
          </a:p>
        </p:txBody>
      </p:sp>
      <p:grpSp>
        <p:nvGrpSpPr>
          <p:cNvPr id="1457" name="Google Shape;1457;p65"/>
          <p:cNvGrpSpPr/>
          <p:nvPr/>
        </p:nvGrpSpPr>
        <p:grpSpPr>
          <a:xfrm>
            <a:off x="753056" y="1866541"/>
            <a:ext cx="636090" cy="650998"/>
            <a:chOff x="0" y="-19050"/>
            <a:chExt cx="812800" cy="831850"/>
          </a:xfrm>
        </p:grpSpPr>
        <p:sp>
          <p:nvSpPr>
            <p:cNvPr id="1458" name="Google Shape;1458;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0" name="Google Shape;1460;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66"/>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470" name="Google Shape;1470;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71" name="Google Shape;1471;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5">
              <a:alphaModFix amt="18999"/>
            </a:blip>
            <a:stretch>
              <a:fillRect/>
            </a:stretch>
          </a:blipFill>
          <a:ln>
            <a:noFill/>
          </a:ln>
        </p:spPr>
      </p:sp>
      <p:sp>
        <p:nvSpPr>
          <p:cNvPr id="1472" name="Google Shape;1472;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Ευθυγραμμίστε τους πόρους μικρομάθησης με τις άμεσες ανάγκες του προγράμματος σπουδών σας</a:t>
            </a:r>
            <a:endParaRPr/>
          </a:p>
        </p:txBody>
      </p:sp>
      <p:sp>
        <p:nvSpPr>
          <p:cNvPr id="1474" name="Google Shape;1474;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Όταν οι μαθητές αντιμετωπίζουν </a:t>
            </a:r>
            <a:r>
              <a:rPr lang="en-US" sz="2699" b="1" i="0" u="none" strike="noStrike" cap="none">
                <a:solidFill>
                  <a:srgbClr val="000000"/>
                </a:solidFill>
                <a:latin typeface="Philosopher"/>
                <a:ea typeface="Philosopher"/>
                <a:cs typeface="Philosopher"/>
                <a:sym typeface="Philosopher"/>
              </a:rPr>
              <a:t>συγκεκριμένες προκλήσεις </a:t>
            </a:r>
            <a:r>
              <a:rPr lang="en-US" sz="2699" b="0" i="0" u="none" strike="noStrike" cap="none">
                <a:solidFill>
                  <a:srgbClr val="000000"/>
                </a:solidFill>
                <a:latin typeface="Philosopher"/>
                <a:ea typeface="Philosopher"/>
                <a:cs typeface="Philosopher"/>
                <a:sym typeface="Philosopher"/>
              </a:rPr>
              <a:t>ή </a:t>
            </a:r>
            <a:r>
              <a:rPr lang="en-US" sz="2699" b="1" i="0" u="none" strike="noStrike" cap="none">
                <a:solidFill>
                  <a:srgbClr val="000000"/>
                </a:solidFill>
                <a:latin typeface="Philosopher"/>
                <a:ea typeface="Philosopher"/>
                <a:cs typeface="Philosopher"/>
                <a:sym typeface="Philosopher"/>
              </a:rPr>
              <a:t>ερωτήσεις</a:t>
            </a:r>
            <a:r>
              <a:rPr lang="en-US" sz="2699" b="0" i="0" u="none" strike="noStrike" cap="none">
                <a:solidFill>
                  <a:srgbClr val="000000"/>
                </a:solidFill>
                <a:latin typeface="Philosopher"/>
                <a:ea typeface="Philosopher"/>
                <a:cs typeface="Philosopher"/>
                <a:sym typeface="Philosopher"/>
              </a:rPr>
              <a:t>, μπορούν να έχουν πρόσβαση σε υλικό μικρομάθησης που </a:t>
            </a:r>
            <a:r>
              <a:rPr lang="en-US" sz="2699" b="1" i="0" u="none" strike="noStrike" cap="none">
                <a:solidFill>
                  <a:srgbClr val="000000"/>
                </a:solidFill>
                <a:latin typeface="Philosopher"/>
                <a:ea typeface="Philosopher"/>
                <a:cs typeface="Philosopher"/>
                <a:sym typeface="Philosopher"/>
              </a:rPr>
              <a:t>παρέχει άμεσες απαντήσεις.</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 Η προσέγγιση αυτή διασφαλίζει ότι οι </a:t>
            </a:r>
            <a:r>
              <a:rPr lang="en-US" sz="2699" b="1" i="0" u="none" strike="noStrike" cap="none">
                <a:solidFill>
                  <a:srgbClr val="000000"/>
                </a:solidFill>
                <a:latin typeface="Philosopher"/>
                <a:ea typeface="Philosopher"/>
                <a:cs typeface="Philosopher"/>
                <a:sym typeface="Philosopher"/>
              </a:rPr>
              <a:t>μαθητές λαμβάνουν την υποστήριξη που χρειάζονται όταν είναι πιο κατάλληλη.</a:t>
            </a:r>
            <a:endParaRPr/>
          </a:p>
        </p:txBody>
      </p:sp>
      <p:grpSp>
        <p:nvGrpSpPr>
          <p:cNvPr id="1475" name="Google Shape;1475;p66"/>
          <p:cNvGrpSpPr/>
          <p:nvPr/>
        </p:nvGrpSpPr>
        <p:grpSpPr>
          <a:xfrm>
            <a:off x="753056" y="1866541"/>
            <a:ext cx="636090" cy="650998"/>
            <a:chOff x="0" y="-19050"/>
            <a:chExt cx="812800" cy="831850"/>
          </a:xfrm>
        </p:grpSpPr>
        <p:sp>
          <p:nvSpPr>
            <p:cNvPr id="1476" name="Google Shape;1476;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8" name="Google Shape;1478;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6">
              <a:alphaModFix/>
            </a:blip>
            <a:stretch>
              <a:fillRect/>
            </a:stretch>
          </a:blipFill>
          <a:ln>
            <a:noFill/>
          </a:ln>
        </p:spPr>
      </p:sp>
      <p:sp>
        <p:nvSpPr>
          <p:cNvPr id="1479" name="Google Shape;1479;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7">
              <a:alphaModFix/>
            </a:blip>
            <a:stretch>
              <a:fillRect/>
            </a:stretch>
          </a:blipFill>
          <a:ln>
            <a:noFill/>
          </a:ln>
        </p:spPr>
      </p:sp>
      <p:sp>
        <p:nvSpPr>
          <p:cNvPr id="1480" name="Google Shape;1480;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481" name="Google Shape;1481;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Μάθηση Just-in-Time  </a:t>
            </a:r>
            <a:endParaRPr/>
          </a:p>
        </p:txBody>
      </p:sp>
      <p:sp>
        <p:nvSpPr>
          <p:cNvPr id="1482" name="Google Shape;1482;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67"/>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492" name="Google Shape;1492;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93" name="Google Shape;1493;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5">
              <a:alphaModFix amt="18999"/>
            </a:blip>
            <a:stretch>
              <a:fillRect/>
            </a:stretch>
          </a:blipFill>
          <a:ln>
            <a:noFill/>
          </a:ln>
        </p:spPr>
      </p:sp>
      <p:sp>
        <p:nvSpPr>
          <p:cNvPr id="1494" name="Google Shape;1494;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67"/>
          <p:cNvGrpSpPr/>
          <p:nvPr/>
        </p:nvGrpSpPr>
        <p:grpSpPr>
          <a:xfrm>
            <a:off x="753056" y="1830527"/>
            <a:ext cx="636090" cy="650998"/>
            <a:chOff x="0" y="-19050"/>
            <a:chExt cx="812800" cy="831850"/>
          </a:xfrm>
        </p:grpSpPr>
        <p:sp>
          <p:nvSpPr>
            <p:cNvPr id="1496" name="Google Shape;1496;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8" name="Google Shape;1498;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6">
              <a:alphaModFix/>
            </a:blip>
            <a:stretch>
              <a:fillRect/>
            </a:stretch>
          </a:blipFill>
          <a:ln>
            <a:noFill/>
          </a:ln>
        </p:spPr>
      </p:sp>
      <p:sp>
        <p:nvSpPr>
          <p:cNvPr id="1499" name="Google Shape;1499;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7">
              <a:alphaModFix/>
            </a:blip>
            <a:stretch>
              <a:fillRect/>
            </a:stretch>
          </a:blipFill>
          <a:ln>
            <a:noFill/>
          </a:ln>
        </p:spPr>
      </p:sp>
      <p:sp>
        <p:nvSpPr>
          <p:cNvPr id="1500" name="Google Shape;1500;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Αξιοποίηση της μικρομάθησης για διαμορφωτικές αξιολογήσεις</a:t>
            </a:r>
            <a:endParaRPr/>
          </a:p>
        </p:txBody>
      </p:sp>
      <p:sp>
        <p:nvSpPr>
          <p:cNvPr id="1501" name="Google Shape;1501;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502" name="Google Shape;1502;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Ενσωματώστε γρήγορα κουίζ ή διαδραστικές ασκήσεις στο πρόγραμμα σπουδών σας για να μετρήσετε την κατανόηση των μαθητών.</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Η άμεση ανατροφοδότηση από αυτές τις αξιολογήσεις σας επιτρέπει να προσαρμόσετε τη διδακτική σας προσέγγιση, διασφαλίζοντας ότι το πρόγραμμα σπουδών παραμένει ελκυστικό και αποτελεσματικό.</a:t>
            </a:r>
            <a:endParaRPr/>
          </a:p>
        </p:txBody>
      </p:sp>
      <p:sp>
        <p:nvSpPr>
          <p:cNvPr id="1503" name="Google Shape;1503;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Αξιολόγηση και βρόχος ανατροφοδότησης </a:t>
            </a:r>
            <a:endParaRPr/>
          </a:p>
        </p:txBody>
      </p:sp>
      <p:sp>
        <p:nvSpPr>
          <p:cNvPr id="1504" name="Google Shape;1504;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68"/>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514" name="Google Shape;1514;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515" name="Google Shape;1515;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5">
              <a:alphaModFix/>
            </a:blip>
            <a:stretch>
              <a:fillRect/>
            </a:stretch>
          </a:blipFill>
          <a:ln>
            <a:noFill/>
          </a:ln>
        </p:spPr>
      </p:sp>
      <p:sp>
        <p:nvSpPr>
          <p:cNvPr id="1518" name="Google Shape;1518;p68"/>
          <p:cNvSpPr/>
          <p:nvPr/>
        </p:nvSpPr>
        <p:spPr>
          <a:xfrm>
            <a:off x="8346764"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6">
              <a:alphaModFix amt="14000"/>
            </a:blip>
            <a:stretch>
              <a:fillRect/>
            </a:stretch>
          </a:blipFill>
          <a:ln>
            <a:noFill/>
          </a:ln>
        </p:spPr>
      </p:sp>
      <p:sp>
        <p:nvSpPr>
          <p:cNvPr id="1519" name="Google Shape;1519;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Ευθυγράμμιση </a:t>
            </a:r>
            <a:endParaRPr/>
          </a:p>
        </p:txBody>
      </p:sp>
      <p:sp>
        <p:nvSpPr>
          <p:cNvPr id="1520" name="Google Shape;1520;p68"/>
          <p:cNvSpPr txBox="1"/>
          <p:nvPr/>
        </p:nvSpPr>
        <p:spPr>
          <a:xfrm>
            <a:off x="5357097" y="495300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Η ευθυγράμμιση της μικρομάθησης </a:t>
            </a:r>
            <a:r>
              <a:rPr lang="en-US" sz="2400" b="0" i="0" u="none" strike="noStrike" cap="none">
                <a:solidFill>
                  <a:srgbClr val="000000"/>
                </a:solidFill>
                <a:latin typeface="Philosopher"/>
                <a:ea typeface="Philosopher"/>
                <a:cs typeface="Philosopher"/>
                <a:sym typeface="Philosopher"/>
              </a:rPr>
              <a:t>με </a:t>
            </a:r>
            <a:r>
              <a:rPr lang="en-US" sz="2400" b="1" i="0" u="none" strike="noStrike" cap="none">
                <a:solidFill>
                  <a:srgbClr val="000000"/>
                </a:solidFill>
                <a:latin typeface="Philosopher"/>
                <a:ea typeface="Philosopher"/>
                <a:cs typeface="Philosopher"/>
                <a:sym typeface="Philosopher"/>
              </a:rPr>
              <a:t>τους στόχους του προγράμματος σπουδών </a:t>
            </a:r>
            <a:r>
              <a:rPr lang="en-US" sz="2400" b="0" i="0" u="none" strike="noStrike" cap="none">
                <a:solidFill>
                  <a:srgbClr val="000000"/>
                </a:solidFill>
                <a:latin typeface="Philosopher"/>
                <a:ea typeface="Philosopher"/>
                <a:cs typeface="Philosopher"/>
                <a:sym typeface="Philosopher"/>
              </a:rPr>
              <a:t>διασφαλίζει ότι </a:t>
            </a:r>
            <a:r>
              <a:rPr lang="en-US" sz="2400" b="1" i="0" u="none" strike="noStrike" cap="none">
                <a:solidFill>
                  <a:srgbClr val="000000"/>
                </a:solidFill>
                <a:latin typeface="Philosopher"/>
                <a:ea typeface="Philosopher"/>
                <a:cs typeface="Philosopher"/>
                <a:sym typeface="Philosopher"/>
              </a:rPr>
              <a:t>κάθε κομμάτι περιεχομένου </a:t>
            </a:r>
            <a:r>
              <a:rPr lang="en-US" sz="2400" b="0" i="0" u="none" strike="noStrike" cap="none">
                <a:solidFill>
                  <a:srgbClr val="000000"/>
                </a:solidFill>
                <a:latin typeface="Philosopher"/>
                <a:ea typeface="Philosopher"/>
                <a:cs typeface="Philosopher"/>
                <a:sym typeface="Philosopher"/>
              </a:rPr>
              <a:t>εξυπηρετεί έναν </a:t>
            </a:r>
            <a:r>
              <a:rPr lang="en-US" sz="2400" b="1" i="0" u="none" strike="noStrike" cap="none">
                <a:solidFill>
                  <a:srgbClr val="000000"/>
                </a:solidFill>
                <a:latin typeface="Philosopher"/>
                <a:ea typeface="Philosopher"/>
                <a:cs typeface="Philosopher"/>
                <a:sym typeface="Philosopher"/>
              </a:rPr>
              <a:t>συγκεκριμένο εκπαιδευτικό σκοπό.</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Διατηρεί τη </a:t>
            </a:r>
            <a:r>
              <a:rPr lang="en-US" sz="2400" b="1" i="0" u="none" strike="noStrike" cap="none">
                <a:solidFill>
                  <a:srgbClr val="000000"/>
                </a:solidFill>
                <a:latin typeface="Philosopher"/>
                <a:ea typeface="Philosopher"/>
                <a:cs typeface="Philosopher"/>
                <a:sym typeface="Philosopher"/>
              </a:rPr>
              <a:t>διδασκαλία </a:t>
            </a:r>
            <a:r>
              <a:rPr lang="en-US" sz="2400" b="0" i="0" u="none" strike="noStrike" cap="none">
                <a:solidFill>
                  <a:srgbClr val="000000"/>
                </a:solidFill>
                <a:latin typeface="Philosopher"/>
                <a:ea typeface="Philosopher"/>
                <a:cs typeface="Philosopher"/>
                <a:sym typeface="Philosopher"/>
              </a:rPr>
              <a:t>σας </a:t>
            </a:r>
            <a:r>
              <a:rPr lang="en-US" sz="2400" b="1" i="0" u="none" strike="noStrike" cap="none">
                <a:solidFill>
                  <a:srgbClr val="000000"/>
                </a:solidFill>
                <a:latin typeface="Philosopher"/>
                <a:ea typeface="Philosopher"/>
                <a:cs typeface="Philosopher"/>
                <a:sym typeface="Philosopher"/>
              </a:rPr>
              <a:t>εστιασμένη </a:t>
            </a:r>
            <a:r>
              <a:rPr lang="en-US" sz="2400" b="0" i="0" u="none" strike="noStrike" cap="none">
                <a:solidFill>
                  <a:srgbClr val="000000"/>
                </a:solidFill>
                <a:latin typeface="Philosopher"/>
                <a:ea typeface="Philosopher"/>
                <a:cs typeface="Philosopher"/>
                <a:sym typeface="Philosopher"/>
              </a:rPr>
              <a:t>και σχετική, καθιστώντας τη </a:t>
            </a:r>
            <a:r>
              <a:rPr lang="en-US" sz="2400" b="1" i="0" u="none" strike="noStrike" cap="none">
                <a:solidFill>
                  <a:srgbClr val="000000"/>
                </a:solidFill>
                <a:latin typeface="Philosopher"/>
                <a:ea typeface="Philosopher"/>
                <a:cs typeface="Philosopher"/>
                <a:sym typeface="Philosopher"/>
              </a:rPr>
              <a:t>μαθησιακή εμπειρία πιο ουσιαστική </a:t>
            </a:r>
            <a:r>
              <a:rPr lang="en-US" sz="2400" b="0" i="0" u="none" strike="noStrike" cap="none">
                <a:solidFill>
                  <a:srgbClr val="000000"/>
                </a:solidFill>
                <a:latin typeface="Philosopher"/>
                <a:ea typeface="Philosopher"/>
                <a:cs typeface="Philosopher"/>
                <a:sym typeface="Philosopher"/>
              </a:rPr>
              <a:t>για τους μαθητές σας.</a:t>
            </a:r>
            <a:endParaRPr/>
          </a:p>
        </p:txBody>
      </p:sp>
      <p:sp>
        <p:nvSpPr>
          <p:cNvPr id="1521" name="Google Shape;1521;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Σημασία της ευθυγράμμισης</a:t>
            </a:r>
            <a:endParaRPr/>
          </a:p>
        </p:txBody>
      </p:sp>
      <p:sp>
        <p:nvSpPr>
          <p:cNvPr id="1522" name="Google Shape;1522;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6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532" name="Google Shape;1532;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533" name="Google Shape;1533;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5">
              <a:alphaModFix/>
            </a:blip>
            <a:stretch>
              <a:fillRect/>
            </a:stretch>
          </a:blipFill>
          <a:ln>
            <a:noFill/>
          </a:ln>
        </p:spPr>
      </p:sp>
      <p:sp>
        <p:nvSpPr>
          <p:cNvPr id="1535" name="Google Shape;1535;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9"/>
          <p:cNvSpPr/>
          <p:nvPr/>
        </p:nvSpPr>
        <p:spPr>
          <a:xfrm>
            <a:off x="8375830"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6">
              <a:alphaModFix amt="9999"/>
            </a:blip>
            <a:stretch>
              <a:fillRect/>
            </a:stretch>
          </a:blipFill>
          <a:ln>
            <a:noFill/>
          </a:ln>
        </p:spPr>
      </p:sp>
      <p:sp>
        <p:nvSpPr>
          <p:cNvPr id="1537" name="Google Shape;1537;p69"/>
          <p:cNvSpPr txBox="1"/>
          <p:nvPr/>
        </p:nvSpPr>
        <p:spPr>
          <a:xfrm>
            <a:off x="5168344" y="4242433"/>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Όταν το </a:t>
            </a:r>
            <a:r>
              <a:rPr lang="en-US" sz="2400" b="1" i="0" u="none" strike="noStrike" cap="none">
                <a:solidFill>
                  <a:srgbClr val="000000"/>
                </a:solidFill>
                <a:latin typeface="Philosopher"/>
                <a:ea typeface="Philosopher"/>
                <a:cs typeface="Philosopher"/>
                <a:sym typeface="Philosopher"/>
              </a:rPr>
              <a:t>υλικό μικρομάθησης ευθυγραμμίζεται </a:t>
            </a:r>
            <a:r>
              <a:rPr lang="en-US" sz="2400" b="0" i="0" u="none" strike="noStrike" cap="none">
                <a:solidFill>
                  <a:srgbClr val="000000"/>
                </a:solidFill>
                <a:latin typeface="Philosopher"/>
                <a:ea typeface="Philosopher"/>
                <a:cs typeface="Philosopher"/>
                <a:sym typeface="Philosopher"/>
              </a:rPr>
              <a:t>με τους </a:t>
            </a:r>
            <a:r>
              <a:rPr lang="en-US" sz="2400" b="1" i="0" u="none" strike="noStrike" cap="none">
                <a:solidFill>
                  <a:srgbClr val="000000"/>
                </a:solidFill>
                <a:latin typeface="Philosopher"/>
                <a:ea typeface="Philosopher"/>
                <a:cs typeface="Philosopher"/>
                <a:sym typeface="Philosopher"/>
              </a:rPr>
              <a:t>στόχους του προγράμματος σπουδών</a:t>
            </a:r>
            <a:r>
              <a:rPr lang="en-US" sz="2400" b="0" i="0" u="none" strike="noStrike" cap="none">
                <a:solidFill>
                  <a:srgbClr val="000000"/>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δημιουργείτε μια σαφή πορεία </a:t>
            </a:r>
            <a:r>
              <a:rPr lang="en-US" sz="2400" b="0" i="0" u="none" strike="noStrike" cap="none">
                <a:solidFill>
                  <a:srgbClr val="000000"/>
                </a:solidFill>
                <a:latin typeface="Philosopher"/>
                <a:ea typeface="Philosopher"/>
                <a:cs typeface="Philosopher"/>
                <a:sym typeface="Philosopher"/>
              </a:rPr>
              <a:t>για τους μαθητές σας ώστε να </a:t>
            </a:r>
            <a:r>
              <a:rPr lang="en-US" sz="2400" b="1" i="0" u="none" strike="noStrike" cap="none">
                <a:solidFill>
                  <a:srgbClr val="000000"/>
                </a:solidFill>
                <a:latin typeface="Philosopher"/>
                <a:ea typeface="Philosopher"/>
                <a:cs typeface="Philosopher"/>
                <a:sym typeface="Philosopher"/>
              </a:rPr>
              <a:t>επιτύχουν αποτελεσματικά μαθησιακά αποτελέσματα.</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Αυτή η ευθυγράμμιση </a:t>
            </a:r>
            <a:r>
              <a:rPr lang="en-US" sz="2400" b="1" i="0" u="none" strike="noStrike" cap="none">
                <a:solidFill>
                  <a:srgbClr val="000000"/>
                </a:solidFill>
                <a:latin typeface="Philosopher"/>
                <a:ea typeface="Philosopher"/>
                <a:cs typeface="Philosopher"/>
                <a:sym typeface="Philosopher"/>
              </a:rPr>
              <a:t>βοηθά τους μαθητές να κατανοήσουν πώς κάθε μικροδιδασκαλία </a:t>
            </a:r>
            <a:r>
              <a:rPr lang="en-US" sz="2400" b="0" i="0" u="none" strike="noStrike" cap="none">
                <a:solidFill>
                  <a:srgbClr val="000000"/>
                </a:solidFill>
                <a:latin typeface="Philosopher"/>
                <a:ea typeface="Philosopher"/>
                <a:cs typeface="Philosopher"/>
                <a:sym typeface="Philosopher"/>
              </a:rPr>
              <a:t>συμβάλλει στη συνολική </a:t>
            </a:r>
            <a:r>
              <a:rPr lang="en-US" sz="2400" b="1" i="0" u="none" strike="noStrike" cap="none">
                <a:solidFill>
                  <a:srgbClr val="000000"/>
                </a:solidFill>
                <a:latin typeface="Philosopher"/>
                <a:ea typeface="Philosopher"/>
                <a:cs typeface="Philosopher"/>
                <a:sym typeface="Philosopher"/>
              </a:rPr>
              <a:t>κατανόηση ενός θέματος</a:t>
            </a:r>
            <a:r>
              <a:rPr lang="en-US" sz="2400" b="0" i="0" u="none" strike="noStrike" cap="none">
                <a:solidFill>
                  <a:srgbClr val="000000"/>
                </a:solidFill>
                <a:latin typeface="Philosopher"/>
                <a:ea typeface="Philosopher"/>
                <a:cs typeface="Philosopher"/>
                <a:sym typeface="Philosopher"/>
              </a:rPr>
              <a:t>, καθιστώντας την πορεία μάθησης πιο </a:t>
            </a:r>
            <a:r>
              <a:rPr lang="en-US" sz="2400" b="1" i="0" u="none" strike="noStrike" cap="none">
                <a:solidFill>
                  <a:srgbClr val="000000"/>
                </a:solidFill>
                <a:latin typeface="Philosopher"/>
                <a:ea typeface="Philosopher"/>
                <a:cs typeface="Philosopher"/>
                <a:sym typeface="Philosopher"/>
              </a:rPr>
              <a:t>συνεκτική </a:t>
            </a:r>
            <a:r>
              <a:rPr lang="en-US" sz="2400" b="0" i="0" u="none" strike="noStrike" cap="none">
                <a:solidFill>
                  <a:srgbClr val="000000"/>
                </a:solidFill>
                <a:latin typeface="Philosopher"/>
                <a:ea typeface="Philosopher"/>
                <a:cs typeface="Philosopher"/>
                <a:sym typeface="Philosopher"/>
              </a:rPr>
              <a:t>και </a:t>
            </a:r>
            <a:r>
              <a:rPr lang="en-US" sz="2400" b="1" i="0" u="none" strike="noStrike" cap="none">
                <a:solidFill>
                  <a:srgbClr val="000000"/>
                </a:solidFill>
                <a:latin typeface="Philosopher"/>
                <a:ea typeface="Philosopher"/>
                <a:cs typeface="Philosopher"/>
                <a:sym typeface="Philosopher"/>
              </a:rPr>
              <a:t>σκόπιμη.</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538" name="Google Shape;1538;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Αποτελεσματικά μαθησιακά αποτελέσματα </a:t>
            </a:r>
            <a:endParaRPr/>
          </a:p>
        </p:txBody>
      </p:sp>
      <p:sp>
        <p:nvSpPr>
          <p:cNvPr id="1539" name="Google Shape;1539;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540" name="Google Shape;1540;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Ευθυγράμμιση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6995160" y="5458898"/>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sp>
      <p:sp>
        <p:nvSpPr>
          <p:cNvPr id="184" name="Google Shape;184;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sp>
      <p:sp>
        <p:nvSpPr>
          <p:cNvPr id="185" name="Google Shape;185;p7"/>
          <p:cNvSpPr txBox="1"/>
          <p:nvPr/>
        </p:nvSpPr>
        <p:spPr>
          <a:xfrm>
            <a:off x="10630563" y="2731452"/>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Μικρομάθηση</a:t>
            </a:r>
            <a:endParaRPr/>
          </a:p>
        </p:txBody>
      </p:sp>
      <p:sp>
        <p:nvSpPr>
          <p:cNvPr id="186" name="Google Shape;186;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Χρόνος </a:t>
            </a:r>
            <a:endParaRPr/>
          </a:p>
        </p:txBody>
      </p:sp>
      <p:sp>
        <p:nvSpPr>
          <p:cNvPr id="187" name="Google Shape;187;p7"/>
          <p:cNvSpPr txBox="1"/>
          <p:nvPr/>
        </p:nvSpPr>
        <p:spPr>
          <a:xfrm>
            <a:off x="11122925" y="6580353"/>
            <a:ext cx="2524836"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dirty="0" err="1">
                <a:solidFill>
                  <a:srgbClr val="FFFFFF"/>
                </a:solidFill>
                <a:latin typeface="Philosopher"/>
                <a:ea typeface="Philosopher"/>
                <a:cs typeface="Philosopher"/>
                <a:sym typeface="Philosopher"/>
              </a:rPr>
              <a:t>Χρειάζετ</a:t>
            </a:r>
            <a:r>
              <a:rPr lang="en-US" sz="3600" b="1" i="0" u="none" strike="noStrike" cap="none" dirty="0">
                <a:solidFill>
                  <a:srgbClr val="FFFFFF"/>
                </a:solidFill>
                <a:latin typeface="Philosopher"/>
                <a:ea typeface="Philosopher"/>
                <a:cs typeface="Philosopher"/>
                <a:sym typeface="Philosopher"/>
              </a:rPr>
              <a:t>αι</a:t>
            </a:r>
            <a:endParaRPr dirty="0"/>
          </a:p>
        </p:txBody>
      </p:sp>
      <p:sp>
        <p:nvSpPr>
          <p:cNvPr id="188" name="Google Shape;188;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Στόχοι</a:t>
            </a:r>
            <a:endParaRPr/>
          </a:p>
        </p:txBody>
      </p:sp>
      <p:sp>
        <p:nvSpPr>
          <p:cNvPr id="189" name="Google Shape;189;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sp>
      <p:sp>
        <p:nvSpPr>
          <p:cNvPr id="190" name="Google Shape;190;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191" name="Google Shape;191;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192" name="Google Shape;192;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sp>
      <p:sp>
        <p:nvSpPr>
          <p:cNvPr id="193" name="Google Shape;193;p7"/>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8">
              <a:alphaModFix/>
            </a:blip>
            <a:stretch>
              <a:fillRect l="-2006" t="-4247" r="-2012" b="-6540"/>
            </a:stretch>
          </a:blipFill>
          <a:ln>
            <a:noFill/>
          </a:ln>
        </p:spPr>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70"/>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550" name="Google Shape;1550;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551" name="Google Shape;1551;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5">
              <a:alphaModFix/>
            </a:blip>
            <a:stretch>
              <a:fillRect/>
            </a:stretch>
          </a:blipFill>
          <a:ln>
            <a:noFill/>
          </a:ln>
        </p:spPr>
      </p:sp>
      <p:sp>
        <p:nvSpPr>
          <p:cNvPr id="1554" name="Google Shape;1554;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6">
              <a:alphaModFix amt="9999"/>
            </a:blip>
            <a:stretch>
              <a:fillRect/>
            </a:stretch>
          </a:blipFill>
          <a:ln>
            <a:noFill/>
          </a:ln>
        </p:spPr>
      </p:sp>
      <p:sp>
        <p:nvSpPr>
          <p:cNvPr id="1555" name="Google Shape;1555;p70"/>
          <p:cNvSpPr txBox="1"/>
          <p:nvPr/>
        </p:nvSpPr>
        <p:spPr>
          <a:xfrm>
            <a:off x="5274181" y="3846132"/>
            <a:ext cx="12254937" cy="3376763"/>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pPr>
            <a:r>
              <a:rPr lang="en-US" sz="2292" b="0" i="0" u="none" strike="noStrike" cap="none">
                <a:solidFill>
                  <a:srgbClr val="000000"/>
                </a:solidFill>
                <a:latin typeface="Philosopher"/>
                <a:ea typeface="Philosopher"/>
                <a:cs typeface="Philosopher"/>
                <a:sym typeface="Philosopher"/>
              </a:rPr>
              <a:t>Ένας ισχυρός τρόπος για να </a:t>
            </a:r>
            <a:r>
              <a:rPr lang="en-US" sz="2292" b="1" i="0" u="none" strike="noStrike" cap="none">
                <a:solidFill>
                  <a:srgbClr val="000000"/>
                </a:solidFill>
                <a:latin typeface="Philosopher"/>
                <a:ea typeface="Philosopher"/>
                <a:cs typeface="Philosopher"/>
                <a:sym typeface="Philosopher"/>
              </a:rPr>
              <a:t>συνδυάσετε τη μικρομάθηση </a:t>
            </a:r>
            <a:r>
              <a:rPr lang="en-US" sz="2292" b="0" i="0" u="none" strike="noStrike" cap="none">
                <a:solidFill>
                  <a:srgbClr val="000000"/>
                </a:solidFill>
                <a:latin typeface="Philosopher"/>
                <a:ea typeface="Philosopher"/>
                <a:cs typeface="Philosopher"/>
                <a:sym typeface="Philosopher"/>
              </a:rPr>
              <a:t>με την παραδοσιακή διδασκαλία είναι η προσέγγιση της "γυριστής τάξης":</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Οι μαθητές </a:t>
            </a:r>
            <a:r>
              <a:rPr lang="en-US" sz="2292" b="1" i="0" u="none" strike="noStrike" cap="none">
                <a:solidFill>
                  <a:srgbClr val="000000"/>
                </a:solidFill>
                <a:latin typeface="Philosopher"/>
                <a:ea typeface="Philosopher"/>
                <a:cs typeface="Philosopher"/>
                <a:sym typeface="Philosopher"/>
              </a:rPr>
              <a:t>έχουν πρόσβαση σε υλικό μικρομάθησης πριν από τις προσωπικές </a:t>
            </a:r>
            <a:r>
              <a:rPr lang="en-US" sz="2292" b="0" i="0" u="none" strike="noStrike" cap="none">
                <a:solidFill>
                  <a:srgbClr val="000000"/>
                </a:solidFill>
                <a:latin typeface="Philosopher"/>
                <a:ea typeface="Philosopher"/>
                <a:cs typeface="Philosopher"/>
                <a:sym typeface="Philosopher"/>
              </a:rPr>
              <a:t>συνεδρίες </a:t>
            </a:r>
            <a:r>
              <a:rPr lang="en-US" sz="2292" b="1" i="0" u="none" strike="noStrike" cap="none">
                <a:solidFill>
                  <a:srgbClr val="000000"/>
                </a:solidFill>
                <a:latin typeface="Philosopher"/>
                <a:ea typeface="Philosopher"/>
                <a:cs typeface="Philosopher"/>
                <a:sym typeface="Philosopher"/>
              </a:rPr>
              <a:t>της τάξης.</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Επιτρέπει </a:t>
            </a:r>
            <a:r>
              <a:rPr lang="en-US" sz="2292" b="1" i="0" u="none" strike="noStrike" cap="none">
                <a:solidFill>
                  <a:srgbClr val="000000"/>
                </a:solidFill>
                <a:latin typeface="Philosopher"/>
                <a:ea typeface="Philosopher"/>
                <a:cs typeface="Philosopher"/>
                <a:sym typeface="Philosopher"/>
              </a:rPr>
              <a:t>χρόνο πρόσωπο με πρόσωπο για να επικεντρωθεί σε διαδραστικές συζητήσεις, επίλυση προβλημάτων και βαθύτερη κατανόηση, </a:t>
            </a:r>
            <a:r>
              <a:rPr lang="en-US" sz="2292" b="0" i="0" u="none" strike="noStrike" cap="none">
                <a:solidFill>
                  <a:srgbClr val="000000"/>
                </a:solidFill>
                <a:latin typeface="Philosopher"/>
                <a:ea typeface="Philosopher"/>
                <a:cs typeface="Philosopher"/>
                <a:sym typeface="Philosopher"/>
              </a:rPr>
              <a:t>καθώς οι μαθητές έρχονται προετοιμασμένοι με θεμελιώδεις γνώσεις.</a:t>
            </a:r>
            <a:endParaRPr/>
          </a:p>
        </p:txBody>
      </p:sp>
      <p:sp>
        <p:nvSpPr>
          <p:cNvPr id="1556" name="Google Shape;1556;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με την παραδοσιακή διδασκαλία</a:t>
            </a:r>
            <a:endParaRPr/>
          </a:p>
        </p:txBody>
      </p:sp>
      <p:sp>
        <p:nvSpPr>
          <p:cNvPr id="1557" name="Google Shape;1557;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Η προσέγγιση της αναποδογυρισμένης τάξης</a:t>
            </a:r>
            <a:endParaRPr/>
          </a:p>
        </p:txBody>
      </p:sp>
      <p:sp>
        <p:nvSpPr>
          <p:cNvPr id="1558" name="Google Shape;1558;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71"/>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568" name="Google Shape;1568;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569" name="Google Shape;1569;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5">
              <a:alphaModFix amt="9999"/>
            </a:blip>
            <a:stretch>
              <a:fillRect/>
            </a:stretch>
          </a:blipFill>
          <a:ln>
            <a:noFill/>
          </a:ln>
        </p:spPr>
      </p:sp>
      <p:sp>
        <p:nvSpPr>
          <p:cNvPr id="1571" name="Google Shape;1571;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6">
              <a:alphaModFix/>
            </a:blip>
            <a:stretch>
              <a:fillRect/>
            </a:stretch>
          </a:blipFill>
          <a:ln>
            <a:noFill/>
          </a:ln>
        </p:spPr>
      </p:sp>
      <p:sp>
        <p:nvSpPr>
          <p:cNvPr id="1573" name="Google Shape;1573;p71"/>
          <p:cNvSpPr txBox="1"/>
          <p:nvPr/>
        </p:nvSpPr>
        <p:spPr>
          <a:xfrm>
            <a:off x="5170052" y="3980011"/>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Παρέχοντας πρόσβαση σε </a:t>
            </a:r>
            <a:r>
              <a:rPr lang="en-US" sz="2433" b="1" i="0" u="none" strike="noStrike" cap="none">
                <a:solidFill>
                  <a:srgbClr val="000000"/>
                </a:solidFill>
                <a:latin typeface="Philosopher"/>
                <a:ea typeface="Philosopher"/>
                <a:cs typeface="Philosopher"/>
                <a:sym typeface="Philosopher"/>
              </a:rPr>
              <a:t>πόρους </a:t>
            </a:r>
            <a:r>
              <a:rPr lang="en-US" sz="2433" b="0" i="0" u="none" strike="noStrike" cap="none">
                <a:solidFill>
                  <a:srgbClr val="000000"/>
                </a:solidFill>
                <a:latin typeface="Philosopher"/>
                <a:ea typeface="Philosopher"/>
                <a:cs typeface="Philosopher"/>
                <a:sym typeface="Philosopher"/>
              </a:rPr>
              <a:t>που ανταποκρίνονται στα </a:t>
            </a:r>
            <a:r>
              <a:rPr lang="en-US" sz="2433" b="1" i="0" u="none" strike="noStrike" cap="none">
                <a:solidFill>
                  <a:srgbClr val="000000"/>
                </a:solidFill>
                <a:latin typeface="Philosopher"/>
                <a:ea typeface="Philosopher"/>
                <a:cs typeface="Philosopher"/>
                <a:sym typeface="Philosopher"/>
              </a:rPr>
              <a:t>ατομικά μαθησιακά στυλ</a:t>
            </a:r>
            <a:endParaRPr/>
          </a:p>
          <a:p>
            <a:pPr marL="0" marR="0" lvl="0" indent="0" algn="ctr"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Ορισμένοι μαθητές μπορεί να προτιμούν το </a:t>
            </a:r>
            <a:r>
              <a:rPr lang="en-US" sz="2433" b="1" i="0" u="none" strike="noStrike" cap="none">
                <a:solidFill>
                  <a:srgbClr val="000000"/>
                </a:solidFill>
                <a:latin typeface="Philosopher"/>
                <a:ea typeface="Philosopher"/>
                <a:cs typeface="Philosopher"/>
                <a:sym typeface="Philosopher"/>
              </a:rPr>
              <a:t>αναγνωστικό υλικό</a:t>
            </a:r>
            <a:r>
              <a:rPr lang="en-US" sz="2433" b="0" i="0" u="none" strike="noStrike" cap="none">
                <a:solidFill>
                  <a:srgbClr val="000000"/>
                </a:solidFill>
                <a:latin typeface="Philosopher"/>
                <a:ea typeface="Philosopher"/>
                <a:cs typeface="Philosopher"/>
                <a:sym typeface="Philosopher"/>
              </a:rPr>
              <a:t>, ενώ άλλοι επωφελούνται περισσότερο από </a:t>
            </a:r>
            <a:r>
              <a:rPr lang="en-US" sz="2433" b="1" i="0" u="none" strike="noStrike" cap="none">
                <a:solidFill>
                  <a:srgbClr val="000000"/>
                </a:solidFill>
                <a:latin typeface="Philosopher"/>
                <a:ea typeface="Philosopher"/>
                <a:cs typeface="Philosopher"/>
                <a:sym typeface="Philosopher"/>
              </a:rPr>
              <a:t>βίντεο </a:t>
            </a:r>
            <a:r>
              <a:rPr lang="en-US" sz="2433" b="0" i="0" u="none" strike="noStrike" cap="none">
                <a:solidFill>
                  <a:srgbClr val="000000"/>
                </a:solidFill>
                <a:latin typeface="Philosopher"/>
                <a:ea typeface="Philosopher"/>
                <a:cs typeface="Philosopher"/>
                <a:sym typeface="Philosopher"/>
              </a:rPr>
              <a:t>ή </a:t>
            </a:r>
            <a:r>
              <a:rPr lang="en-US" sz="2433" b="1" i="0" u="none" strike="noStrike" cap="none">
                <a:solidFill>
                  <a:srgbClr val="000000"/>
                </a:solidFill>
                <a:latin typeface="Philosopher"/>
                <a:ea typeface="Philosopher"/>
                <a:cs typeface="Philosopher"/>
                <a:sym typeface="Philosopher"/>
              </a:rPr>
              <a:t>διαδραστικές ασκήσεις.</a:t>
            </a:r>
            <a:endParaRPr/>
          </a:p>
          <a:p>
            <a:pPr marL="0" marR="0" lvl="0" indent="0" algn="l"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Η ευελιξία της μικρο-μάθησης εξασφαλίζει ότι </a:t>
            </a:r>
            <a:r>
              <a:rPr lang="en-US" sz="2433" b="1" i="0" u="none" strike="noStrike" cap="none">
                <a:solidFill>
                  <a:srgbClr val="000000"/>
                </a:solidFill>
                <a:latin typeface="Philosopher"/>
                <a:ea typeface="Philosopher"/>
                <a:cs typeface="Philosopher"/>
                <a:sym typeface="Philosopher"/>
              </a:rPr>
              <a:t>κάθε μαθητής έχει τους πόρους που χρειάζεται για να αριστεύσει.</a:t>
            </a:r>
            <a:endParaRPr/>
          </a:p>
        </p:txBody>
      </p:sp>
      <p:sp>
        <p:nvSpPr>
          <p:cNvPr id="1574" name="Google Shape;1574;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Ενίσχυση της δέσμευσης</a:t>
            </a:r>
            <a:endParaRP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575" name="Google Shape;1575;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Αυτός ο συνδυασμός μικρο-μάθησης και παραδοσιακών μεθόδων διδασκαλίας δημιουργεί μια ισορροπημένη και ελκυστική μαθησιακή εμπειρία, που απευθύνεται σε ένα ευρύ φάσμα μαθητών.</a:t>
            </a:r>
            <a:endParaRPr/>
          </a:p>
        </p:txBody>
      </p:sp>
      <p:sp>
        <p:nvSpPr>
          <p:cNvPr id="1576" name="Google Shape;1576;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577" name="Google Shape;1577;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με την παραδοσιακή διδασκαλία</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72"/>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587" name="Google Shape;1587;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588" name="Google Shape;1588;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5">
              <a:alphaModFix amt="9999"/>
            </a:blip>
            <a:stretch>
              <a:fillRect/>
            </a:stretch>
          </a:blipFill>
          <a:ln>
            <a:noFill/>
          </a:ln>
        </p:spPr>
      </p:sp>
      <p:sp>
        <p:nvSpPr>
          <p:cNvPr id="1590" name="Google Shape;1590;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2" name="Google Shape;1592;p72"/>
          <p:cNvPicPr preferRelativeResize="0"/>
          <p:nvPr/>
        </p:nvPicPr>
        <p:blipFill rotWithShape="1">
          <a:blip r:embed="rId6">
            <a:alphaModFix/>
          </a:blip>
          <a:srcRect/>
          <a:stretch/>
        </p:blipFill>
        <p:spPr>
          <a:xfrm>
            <a:off x="894115" y="7530376"/>
            <a:ext cx="1246282" cy="1246282"/>
          </a:xfrm>
          <a:prstGeom prst="rect">
            <a:avLst/>
          </a:prstGeom>
          <a:noFill/>
          <a:ln>
            <a:noFill/>
          </a:ln>
        </p:spPr>
      </p:pic>
      <p:sp>
        <p:nvSpPr>
          <p:cNvPr id="1593" name="Google Shape;1593;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7">
              <a:alphaModFix/>
            </a:blip>
            <a:stretch>
              <a:fillRect/>
            </a:stretch>
          </a:blipFill>
          <a:ln>
            <a:noFill/>
          </a:ln>
        </p:spPr>
      </p:sp>
      <p:sp>
        <p:nvSpPr>
          <p:cNvPr id="1594" name="Google Shape;1594;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Τεχνολογικά Εργαλεία</a:t>
            </a:r>
            <a:endParaRPr/>
          </a:p>
        </p:txBody>
      </p:sp>
      <p:sp>
        <p:nvSpPr>
          <p:cNvPr id="1595" name="Google Shape;1595;p72"/>
          <p:cNvSpPr txBox="1"/>
          <p:nvPr/>
        </p:nvSpPr>
        <p:spPr>
          <a:xfrm>
            <a:off x="1770572" y="4377160"/>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Εργαλεία φιλικά προς το χρήστη</a:t>
            </a:r>
            <a:endParaRPr/>
          </a:p>
        </p:txBody>
      </p:sp>
      <p:sp>
        <p:nvSpPr>
          <p:cNvPr id="1596" name="Google Shape;1596;p72"/>
          <p:cNvSpPr txBox="1"/>
          <p:nvPr/>
        </p:nvSpPr>
        <p:spPr>
          <a:xfrm>
            <a:off x="8080131" y="4170785"/>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Υπάρχει ένα </a:t>
            </a:r>
            <a:r>
              <a:rPr lang="en-US" sz="2499" b="1" i="0" u="none" strike="noStrike" cap="none">
                <a:solidFill>
                  <a:srgbClr val="000000"/>
                </a:solidFill>
                <a:latin typeface="Philosopher"/>
                <a:ea typeface="Philosopher"/>
                <a:cs typeface="Philosopher"/>
                <a:sym typeface="Philosopher"/>
              </a:rPr>
              <a:t>ευρύ φάσμα φιλικών προς το χρήστη εργαλείων </a:t>
            </a:r>
            <a:r>
              <a:rPr lang="en-US" sz="2499" b="0" i="0" u="none" strike="noStrike" cap="none">
                <a:solidFill>
                  <a:srgbClr val="000000"/>
                </a:solidFill>
                <a:latin typeface="Philosopher"/>
                <a:ea typeface="Philosopher"/>
                <a:cs typeface="Philosopher"/>
                <a:sym typeface="Philosopher"/>
              </a:rPr>
              <a:t>για τη </a:t>
            </a:r>
            <a:r>
              <a:rPr lang="en-US" sz="2499" b="1" i="0" u="none" strike="noStrike" cap="none">
                <a:solidFill>
                  <a:srgbClr val="000000"/>
                </a:solidFill>
                <a:latin typeface="Philosopher"/>
                <a:ea typeface="Philosopher"/>
                <a:cs typeface="Philosopher"/>
                <a:sym typeface="Philosopher"/>
              </a:rPr>
              <a:t>δημιουργία </a:t>
            </a:r>
            <a:r>
              <a:rPr lang="en-US" sz="2499" b="0" i="0" u="none" strike="noStrike" cap="none">
                <a:solidFill>
                  <a:srgbClr val="000000"/>
                </a:solidFill>
                <a:latin typeface="Philosopher"/>
                <a:ea typeface="Philosopher"/>
                <a:cs typeface="Philosopher"/>
                <a:sym typeface="Philosopher"/>
              </a:rPr>
              <a:t>περιεχομένου </a:t>
            </a:r>
            <a:r>
              <a:rPr lang="en-US" sz="2499" b="1" i="0" u="none" strike="noStrike" cap="none">
                <a:solidFill>
                  <a:srgbClr val="000000"/>
                </a:solidFill>
                <a:latin typeface="Philosopher"/>
                <a:ea typeface="Philosopher"/>
                <a:cs typeface="Philosopher"/>
                <a:sym typeface="Philosopher"/>
              </a:rPr>
              <a:t>μικρομάθησης</a:t>
            </a:r>
            <a:endParaRPr/>
          </a:p>
        </p:txBody>
      </p:sp>
      <p:sp>
        <p:nvSpPr>
          <p:cNvPr id="1597" name="Google Shape;1597;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Προσφέρει διαισθητικές </a:t>
            </a:r>
            <a:r>
              <a:rPr lang="en-US" sz="2400" b="1" i="0" u="none" strike="noStrike" cap="none">
                <a:solidFill>
                  <a:srgbClr val="000000"/>
                </a:solidFill>
                <a:latin typeface="Philosopher"/>
                <a:ea typeface="Philosopher"/>
                <a:cs typeface="Philosopher"/>
                <a:sym typeface="Philosopher"/>
              </a:rPr>
              <a:t>δυνατότητες σχεδιασμού, επιτρέποντάς σας να δημιουργήσετε οπτικά ελκυστικό υλικό.</a:t>
            </a:r>
            <a:endParaRPr/>
          </a:p>
          <a:p>
            <a:pPr marL="518160" marR="0" lvl="1" indent="-259079" algn="l" rtl="0">
              <a:lnSpc>
                <a:spcPct val="147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Παρέχει πληθώρα προτύπων, γραφικών και επιλογών προσαρμογής που ανταποκρίνονται σε διάφορα στυλ μάθησης.</a:t>
            </a:r>
            <a:endParaRPr/>
          </a:p>
        </p:txBody>
      </p:sp>
      <p:sp>
        <p:nvSpPr>
          <p:cNvPr id="1598" name="Google Shape;1598;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Παράδειγμα</a:t>
            </a:r>
            <a:endParaRPr/>
          </a:p>
        </p:txBody>
      </p:sp>
      <p:sp>
        <p:nvSpPr>
          <p:cNvPr id="1599" name="Google Shape;1599;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73"/>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609" name="Google Shape;1609;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610" name="Google Shape;1610;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5">
              <a:alphaModFix amt="9999"/>
            </a:blip>
            <a:stretch>
              <a:fillRect/>
            </a:stretch>
          </a:blipFill>
          <a:ln>
            <a:noFill/>
          </a:ln>
        </p:spPr>
      </p:sp>
      <p:sp>
        <p:nvSpPr>
          <p:cNvPr id="1612" name="Google Shape;1612;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6">
              <a:alphaModFix/>
            </a:blip>
            <a:stretch>
              <a:fillRect/>
            </a:stretch>
          </a:blipFill>
          <a:ln>
            <a:noFill/>
          </a:ln>
        </p:spPr>
      </p:sp>
      <p:sp>
        <p:nvSpPr>
          <p:cNvPr id="1614" name="Google Shape;1614;p73"/>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3"/>
          <p:cNvSpPr/>
          <p:nvPr/>
        </p:nvSpPr>
        <p:spPr>
          <a:xfrm>
            <a:off x="705263" y="733375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7">
              <a:alphaModFix/>
            </a:blip>
            <a:stretch>
              <a:fillRect/>
            </a:stretch>
          </a:blipFill>
          <a:ln>
            <a:noFill/>
          </a:ln>
        </p:spPr>
      </p:sp>
      <p:sp>
        <p:nvSpPr>
          <p:cNvPr id="1616" name="Google Shape;1616;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Για να δημιουργήσετε διαδραστικά βίντεο μικρομάθησης</a:t>
            </a:r>
            <a:endParaRPr/>
          </a:p>
        </p:txBody>
      </p:sp>
      <p:sp>
        <p:nvSpPr>
          <p:cNvPr id="1617" name="Google Shape;1617;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Τεχνολογικά Εργαλεία</a:t>
            </a:r>
            <a:endParaRPr/>
          </a:p>
        </p:txBody>
      </p:sp>
      <p:sp>
        <p:nvSpPr>
          <p:cNvPr id="1618" name="Google Shape;1618;p73"/>
          <p:cNvSpPr txBox="1"/>
          <p:nvPr/>
        </p:nvSpPr>
        <p:spPr>
          <a:xfrm>
            <a:off x="2929432" y="4105275"/>
            <a:ext cx="2979672" cy="125547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dirty="0" err="1">
                <a:solidFill>
                  <a:srgbClr val="94A037"/>
                </a:solidFill>
                <a:latin typeface="Philosopher"/>
                <a:ea typeface="Philosopher"/>
                <a:cs typeface="Philosopher"/>
                <a:sym typeface="Philosopher"/>
              </a:rPr>
              <a:t>Δι</a:t>
            </a:r>
            <a:r>
              <a:rPr lang="en-US" sz="3399" b="1" i="0" u="none" strike="noStrike" cap="none" dirty="0">
                <a:solidFill>
                  <a:srgbClr val="94A037"/>
                </a:solidFill>
                <a:latin typeface="Philosopher"/>
                <a:ea typeface="Philosopher"/>
                <a:cs typeface="Philosopher"/>
                <a:sym typeface="Philosopher"/>
              </a:rPr>
              <a:t>αδραστική μάθηση </a:t>
            </a:r>
            <a:endParaRPr dirty="0"/>
          </a:p>
        </p:txBody>
      </p:sp>
      <p:sp>
        <p:nvSpPr>
          <p:cNvPr id="1619" name="Google Shape;1619;p73"/>
          <p:cNvSpPr txBox="1"/>
          <p:nvPr/>
        </p:nvSpPr>
        <p:spPr>
          <a:xfrm>
            <a:off x="2561794" y="7300692"/>
            <a:ext cx="14208443" cy="16725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 Το Edpuzzle </a:t>
            </a:r>
            <a:r>
              <a:rPr lang="en-US" sz="2400" b="0" i="0" u="none" strike="noStrike" cap="none">
                <a:solidFill>
                  <a:srgbClr val="000000"/>
                </a:solidFill>
                <a:latin typeface="Philosopher"/>
                <a:ea typeface="Philosopher"/>
                <a:cs typeface="Philosopher"/>
                <a:sym typeface="Philosopher"/>
              </a:rPr>
              <a:t>σας </a:t>
            </a:r>
            <a:r>
              <a:rPr lang="en-US" sz="2400" b="1" i="0" u="none" strike="noStrike" cap="none">
                <a:solidFill>
                  <a:srgbClr val="000000"/>
                </a:solidFill>
                <a:latin typeface="Philosopher"/>
                <a:ea typeface="Philosopher"/>
                <a:cs typeface="Philosopher"/>
                <a:sym typeface="Philosopher"/>
              </a:rPr>
              <a:t>επιτρέπει να προσθέσετε κουίζ </a:t>
            </a:r>
            <a:r>
              <a:rPr lang="en-US" sz="2400" b="0" i="0" u="none" strike="noStrike" cap="none">
                <a:solidFill>
                  <a:srgbClr val="000000"/>
                </a:solidFill>
                <a:latin typeface="Philosopher"/>
                <a:ea typeface="Philosopher"/>
                <a:cs typeface="Philosopher"/>
                <a:sym typeface="Philosopher"/>
              </a:rPr>
              <a:t>και </a:t>
            </a:r>
            <a:r>
              <a:rPr lang="en-US" sz="2400" b="1" i="0" u="none" strike="noStrike" cap="none">
                <a:solidFill>
                  <a:srgbClr val="000000"/>
                </a:solidFill>
                <a:latin typeface="Philosopher"/>
                <a:ea typeface="Philosopher"/>
                <a:cs typeface="Philosopher"/>
                <a:sym typeface="Philosopher"/>
              </a:rPr>
              <a:t>ερωτήσεις απευθείας στα βίντεό σας</a:t>
            </a:r>
            <a:r>
              <a:rPr lang="en-US" sz="2400" b="0" i="0" u="none" strike="noStrike" cap="none">
                <a:solidFill>
                  <a:srgbClr val="000000"/>
                </a:solidFill>
                <a:latin typeface="Philosopher"/>
                <a:ea typeface="Philosopher"/>
                <a:cs typeface="Philosopher"/>
                <a:sym typeface="Philosopher"/>
              </a:rPr>
              <a:t>, μετατρέποντας την παθητική παρακολούθηση σε ενεργή μάθηση.</a:t>
            </a:r>
            <a:endParaRPr/>
          </a:p>
          <a:p>
            <a:pPr marL="0" marR="0" lvl="0" indent="0" algn="l" rtl="0">
              <a:lnSpc>
                <a:spcPct val="13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Το Edpuzzle </a:t>
            </a:r>
            <a:r>
              <a:rPr lang="en-US" sz="2400" b="1" i="0" u="none" strike="noStrike" cap="none">
                <a:solidFill>
                  <a:srgbClr val="000000"/>
                </a:solidFill>
                <a:latin typeface="Philosopher"/>
                <a:ea typeface="Philosopher"/>
                <a:cs typeface="Philosopher"/>
                <a:sym typeface="Philosopher"/>
              </a:rPr>
              <a:t>προσφέρει </a:t>
            </a:r>
            <a:r>
              <a:rPr lang="en-US" sz="2400" b="0" i="0" u="none" strike="noStrike" cap="none">
                <a:solidFill>
                  <a:srgbClr val="000000"/>
                </a:solidFill>
                <a:latin typeface="Philosopher"/>
                <a:ea typeface="Philosopher"/>
                <a:cs typeface="Philosopher"/>
                <a:sym typeface="Philosopher"/>
              </a:rPr>
              <a:t>επίσης </a:t>
            </a:r>
            <a:r>
              <a:rPr lang="en-US" sz="2400" b="1" i="0" u="none" strike="noStrike" cap="none">
                <a:solidFill>
                  <a:srgbClr val="000000"/>
                </a:solidFill>
                <a:latin typeface="Philosopher"/>
                <a:ea typeface="Philosopher"/>
                <a:cs typeface="Philosopher"/>
                <a:sym typeface="Philosopher"/>
              </a:rPr>
              <a:t>αναλυτικά στοιχεία </a:t>
            </a:r>
            <a:r>
              <a:rPr lang="en-US" sz="2400" b="0" i="0" u="none" strike="noStrike" cap="none">
                <a:solidFill>
                  <a:srgbClr val="000000"/>
                </a:solidFill>
                <a:latin typeface="Philosopher"/>
                <a:ea typeface="Philosopher"/>
                <a:cs typeface="Philosopher"/>
                <a:sym typeface="Philosopher"/>
              </a:rPr>
              <a:t>για </a:t>
            </a:r>
            <a:r>
              <a:rPr lang="en-US" sz="2400" b="1" i="0" u="none" strike="noStrike" cap="none">
                <a:solidFill>
                  <a:srgbClr val="000000"/>
                </a:solidFill>
                <a:latin typeface="Philosopher"/>
                <a:ea typeface="Philosopher"/>
                <a:cs typeface="Philosopher"/>
                <a:sym typeface="Philosopher"/>
              </a:rPr>
              <a:t>την παρακολούθηση της προόδου και της δέσμευσης των μαθητών.</a:t>
            </a:r>
            <a:endParaRPr/>
          </a:p>
        </p:txBody>
      </p:sp>
      <p:sp>
        <p:nvSpPr>
          <p:cNvPr id="1620" name="Google Shape;1620;p73"/>
          <p:cNvSpPr txBox="1"/>
          <p:nvPr/>
        </p:nvSpPr>
        <p:spPr>
          <a:xfrm>
            <a:off x="604864" y="6629946"/>
            <a:ext cx="2324568"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Πα</a:t>
            </a:r>
            <a:r>
              <a:rPr lang="en-US" sz="2400" b="1" i="0" u="none" strike="noStrike" cap="none" dirty="0" err="1">
                <a:solidFill>
                  <a:srgbClr val="F59F35"/>
                </a:solidFill>
                <a:latin typeface="Philosopher"/>
                <a:ea typeface="Philosopher"/>
                <a:cs typeface="Philosopher"/>
                <a:sym typeface="Philosopher"/>
              </a:rPr>
              <a:t>ράδειγμ</a:t>
            </a:r>
            <a:r>
              <a:rPr lang="en-US" sz="2400" b="1" i="0" u="none" strike="noStrike" cap="none" dirty="0">
                <a:solidFill>
                  <a:srgbClr val="F59F35"/>
                </a:solidFill>
                <a:latin typeface="Philosopher"/>
                <a:ea typeface="Philosopher"/>
                <a:cs typeface="Philosopher"/>
                <a:sym typeface="Philosopher"/>
              </a:rPr>
              <a:t>α</a:t>
            </a:r>
            <a:endParaRPr dirty="0"/>
          </a:p>
        </p:txBody>
      </p:sp>
      <p:sp>
        <p:nvSpPr>
          <p:cNvPr id="1621" name="Google Shape;1621;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74"/>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631" name="Google Shape;1631;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632" name="Google Shape;1632;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5">
              <a:alphaModFix amt="10999"/>
            </a:blip>
            <a:stretch>
              <a:fillRect/>
            </a:stretch>
          </a:blipFill>
          <a:ln>
            <a:noFill/>
          </a:ln>
        </p:spPr>
      </p:sp>
      <p:sp>
        <p:nvSpPr>
          <p:cNvPr id="1634" name="Google Shape;1634;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6">
              <a:alphaModFix/>
            </a:blip>
            <a:stretch>
              <a:fillRect/>
            </a:stretch>
          </a:blipFill>
          <a:ln>
            <a:noFill/>
          </a:ln>
        </p:spPr>
      </p:sp>
      <p:sp>
        <p:nvSpPr>
          <p:cNvPr id="1636" name="Google Shape;1636;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Προσβασιμότητα </a:t>
            </a:r>
            <a:endParaRPr/>
          </a:p>
        </p:txBody>
      </p:sp>
      <p:sp>
        <p:nvSpPr>
          <p:cNvPr id="1637" name="Google Shape;1637;p74"/>
          <p:cNvSpPr txBox="1"/>
          <p:nvPr/>
        </p:nvSpPr>
        <p:spPr>
          <a:xfrm>
            <a:off x="1604650" y="5256361"/>
            <a:ext cx="3202625" cy="1034129"/>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2800" b="1" i="0" u="none" strike="noStrike" cap="none" dirty="0" err="1">
                <a:solidFill>
                  <a:srgbClr val="94A037"/>
                </a:solidFill>
                <a:latin typeface="Philosopher"/>
                <a:ea typeface="Philosopher"/>
                <a:cs typeface="Philosopher"/>
                <a:sym typeface="Philosopher"/>
              </a:rPr>
              <a:t>Εξ</a:t>
            </a:r>
            <a:r>
              <a:rPr lang="en-US" sz="2800" b="1" i="0" u="none" strike="noStrike" cap="none" dirty="0">
                <a:solidFill>
                  <a:srgbClr val="94A037"/>
                </a:solidFill>
                <a:latin typeface="Philosopher"/>
                <a:ea typeface="Philosopher"/>
                <a:cs typeface="Philosopher"/>
                <a:sym typeface="Philosopher"/>
              </a:rPr>
              <a:t>ασφάλιση της συμμετοχικότητας </a:t>
            </a:r>
            <a:endParaRPr sz="1100" dirty="0"/>
          </a:p>
        </p:txBody>
      </p:sp>
      <p:sp>
        <p:nvSpPr>
          <p:cNvPr id="1638" name="Google Shape;1638;p74"/>
          <p:cNvSpPr txBox="1"/>
          <p:nvPr/>
        </p:nvSpPr>
        <p:spPr>
          <a:xfrm>
            <a:off x="5235948" y="439253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Η προσβασιμότητα διασφαλίζει ότι </a:t>
            </a:r>
            <a:r>
              <a:rPr lang="en-US" sz="2400" b="1" i="0" u="none" strike="noStrike" cap="none">
                <a:solidFill>
                  <a:srgbClr val="000000"/>
                </a:solidFill>
                <a:latin typeface="Philosopher"/>
                <a:ea typeface="Philosopher"/>
                <a:cs typeface="Philosopher"/>
                <a:sym typeface="Philosopher"/>
              </a:rPr>
              <a:t>όλοι οι εκπαιδευόμενοι, ανεξάρτητα από τις </a:t>
            </a:r>
            <a:r>
              <a:rPr lang="en-US" sz="2400" b="0" i="0" u="none" strike="noStrike" cap="none">
                <a:solidFill>
                  <a:srgbClr val="000000"/>
                </a:solidFill>
                <a:latin typeface="Philosopher"/>
                <a:ea typeface="Philosopher"/>
                <a:cs typeface="Philosopher"/>
                <a:sym typeface="Philosopher"/>
              </a:rPr>
              <a:t>ιδιαίτερες ανάγκες και περιστάσεις τους, έχουν </a:t>
            </a:r>
            <a:r>
              <a:rPr lang="en-US" sz="2400" b="1" i="0" u="none" strike="noStrike" cap="none">
                <a:solidFill>
                  <a:srgbClr val="000000"/>
                </a:solidFill>
                <a:latin typeface="Philosopher"/>
                <a:ea typeface="Philosopher"/>
                <a:cs typeface="Philosopher"/>
                <a:sym typeface="Philosopher"/>
              </a:rPr>
              <a:t>ισότιμη πρόσβαση στο εκπαιδευτικό περιεχόμενο.</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Το υλικό μικροεκπαίδευσης πρέπει να </a:t>
            </a:r>
            <a:r>
              <a:rPr lang="en-US" sz="2400" b="1" i="0" u="none" strike="noStrike" cap="none">
                <a:solidFill>
                  <a:srgbClr val="000000"/>
                </a:solidFill>
                <a:latin typeface="Philosopher"/>
                <a:ea typeface="Philosopher"/>
                <a:cs typeface="Philosopher"/>
                <a:sym typeface="Philosopher"/>
              </a:rPr>
              <a:t>σχεδιάζεται με γνώμονα την προσβασιμότητα</a:t>
            </a:r>
            <a:r>
              <a:rPr lang="en-US" sz="2400" b="0" i="0" u="none" strike="noStrike" cap="none">
                <a:solidFill>
                  <a:srgbClr val="000000"/>
                </a:solidFill>
                <a:latin typeface="Philosopher"/>
                <a:ea typeface="Philosopher"/>
                <a:cs typeface="Philosopher"/>
                <a:sym typeface="Philosopher"/>
              </a:rPr>
              <a:t>, διασφαλίζοντας ότι μπορεί να πλοηγηθεί εύκολα ο καθένας.</a:t>
            </a:r>
            <a:endParaRPr/>
          </a:p>
        </p:txBody>
      </p:sp>
      <p:sp>
        <p:nvSpPr>
          <p:cNvPr id="1639" name="Google Shape;1639;p74"/>
          <p:cNvSpPr txBox="1"/>
          <p:nvPr/>
        </p:nvSpPr>
        <p:spPr>
          <a:xfrm>
            <a:off x="478500" y="8113859"/>
            <a:ext cx="1729173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Εξετάστε παράγοντες όπως η παροχή εναλλακτικού κειμένου για εικόνες, κλειστές λεζάντες για βίντεο και περιεχόμενο φιλικό προς τον αναγνώστη οθόνης. Δίνοντας προτεραιότητα στην προσβασιμότητα, δημιουργείτε ένα περιβάλλον μάθησης χωρίς αποκλεισμούς, όπου κάθε μαθητής μπορεί να ευδοκιμήσει.</a:t>
            </a:r>
            <a:endParaRPr/>
          </a:p>
        </p:txBody>
      </p:sp>
      <p:sp>
        <p:nvSpPr>
          <p:cNvPr id="1640" name="Google Shape;1640;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646" name="Google Shape;1646;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647" name="Google Shape;1647;p75"/>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6</a:t>
            </a:r>
            <a:endParaRPr/>
          </a:p>
        </p:txBody>
      </p:sp>
      <p:sp>
        <p:nvSpPr>
          <p:cNvPr id="1648" name="Google Shape;1648;p75"/>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1649" name="Google Shape;1649;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Μελέτες περιπτώσεων και βέλτιστες πρακτικές</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655" name="Google Shape;1655;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656" name="Google Shape;1656;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6</a:t>
            </a:r>
            <a:endParaRPr/>
          </a:p>
        </p:txBody>
      </p:sp>
      <p:sp>
        <p:nvSpPr>
          <p:cNvPr id="1657" name="Google Shape;1657;p76"/>
          <p:cNvSpPr/>
          <p:nvPr/>
        </p:nvSpPr>
        <p:spPr>
          <a:xfrm>
            <a:off x="244929" y="9424828"/>
            <a:ext cx="3371850" cy="691383"/>
          </a:xfrm>
          <a:custGeom>
            <a:avLst/>
            <a:gdLst/>
            <a:ahLst/>
            <a:cxnLst/>
            <a:rect l="l" t="t" r="r" b="b"/>
            <a:pathLst>
              <a:path w="3371850" h="691383" extrusionOk="0">
                <a:moveTo>
                  <a:pt x="0" y="0"/>
                </a:moveTo>
                <a:lnTo>
                  <a:pt x="3371850" y="0"/>
                </a:lnTo>
                <a:lnTo>
                  <a:pt x="3371850" y="691384"/>
                </a:lnTo>
                <a:lnTo>
                  <a:pt x="0" y="691384"/>
                </a:lnTo>
                <a:lnTo>
                  <a:pt x="0" y="0"/>
                </a:lnTo>
                <a:close/>
              </a:path>
            </a:pathLst>
          </a:custGeom>
          <a:blipFill rotWithShape="1">
            <a:blip r:embed="rId4">
              <a:alphaModFix/>
            </a:blip>
            <a:stretch>
              <a:fillRect/>
            </a:stretch>
          </a:blipFill>
          <a:ln>
            <a:noFill/>
          </a:ln>
        </p:spPr>
      </p:sp>
      <p:sp>
        <p:nvSpPr>
          <p:cNvPr id="1658" name="Google Shape;1658;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9" name="Google Shape;1659;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60" name="Google Shape;1660;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61" name="Google Shape;1661;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Εξερευνήστε πραγματικές μελέτες περιπτώσεων επιτυχημένων εφαρμογών μικρομάθησης</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2" name="Google Shape;1662;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Συζητήστε τις προκλήσεις και τα διδάγματα που αντλήσατε από αυτές τις περιπτώσεις</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3" name="Google Shape;1663;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Ενθαρρύνετε την ανοιχτή συζήτηση και τις ερωτήσεις και απαντήσεις</a:t>
            </a:r>
            <a:endParaRPr/>
          </a:p>
        </p:txBody>
      </p:sp>
      <p:sp>
        <p:nvSpPr>
          <p:cNvPr id="1664" name="Google Shape;1664;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Μελέτες περιπτώσεων και βέλτιστες πρακτικές</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76" name="Google Shape;1676;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677" name="Google Shape;1677;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Στρατηγικές εφαρμογής της μικρο-μάθησης</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678" name="Google Shape;1678;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679" name="Google Shape;1679;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5</a:t>
            </a:r>
            <a:endParaRPr/>
          </a:p>
        </p:txBody>
      </p:sp>
      <p:sp>
        <p:nvSpPr>
          <p:cNvPr id="1680" name="Google Shape;1680;p77"/>
          <p:cNvSpPr txBox="1"/>
          <p:nvPr/>
        </p:nvSpPr>
        <p:spPr>
          <a:xfrm>
            <a:off x="2070161" y="3574662"/>
            <a:ext cx="6219622" cy="5207579"/>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ορισμένες στρατηγικές για την ενσωμάτωση της μικρομάθησης σε μεγαλύτερα μαθήματα;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Παραβ</a:t>
            </a:r>
            <a:r>
              <a:rPr lang="en-US" sz="2000" b="1" i="0" u="none" strike="noStrike" cap="none" dirty="0" err="1">
                <a:solidFill>
                  <a:srgbClr val="000000"/>
                </a:solidFill>
                <a:latin typeface="Philosopher"/>
                <a:ea typeface="Philosopher"/>
                <a:cs typeface="Philosopher"/>
                <a:sym typeface="Philosopher"/>
              </a:rPr>
              <a:t>λέ</a:t>
            </a:r>
            <a:r>
              <a:rPr lang="en-US" sz="2000" b="1" i="0" u="none" strike="noStrike" cap="none" dirty="0">
                <a:solidFill>
                  <a:srgbClr val="000000"/>
                </a:solidFill>
                <a:latin typeface="Philosopher"/>
                <a:ea typeface="Philosopher"/>
                <a:cs typeface="Philosopher"/>
                <a:sym typeface="Philosopher"/>
              </a:rPr>
              <a:t>πει τους στόχους του προγράμματος σπουδών</a:t>
            </a:r>
            <a:endParaRPr sz="1200" dirty="0"/>
          </a:p>
        </p:txBody>
      </p:sp>
      <p:sp>
        <p:nvSpPr>
          <p:cNvPr id="1681" name="Google Shape;1681;p77"/>
          <p:cNvSpPr txBox="1"/>
          <p:nvPr/>
        </p:nvSpPr>
        <p:spPr>
          <a:xfrm>
            <a:off x="9818694" y="5133975"/>
            <a:ext cx="6435870" cy="371178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Στο</a:t>
            </a:r>
            <a:r>
              <a:rPr lang="en-US" sz="2000" b="1" i="0" u="none" strike="noStrike" cap="none" dirty="0">
                <a:solidFill>
                  <a:srgbClr val="000000"/>
                </a:solidFill>
                <a:latin typeface="Philosopher"/>
                <a:ea typeface="Philosopher"/>
                <a:cs typeface="Philosopher"/>
                <a:sym typeface="Philosopher"/>
              </a:rPr>
              <a:t> πλα</a:t>
            </a:r>
            <a:r>
              <a:rPr lang="en-US" sz="2000" b="1" i="0" u="none" strike="noStrike" cap="none" dirty="0" err="1">
                <a:solidFill>
                  <a:srgbClr val="000000"/>
                </a:solidFill>
                <a:latin typeface="Philosopher"/>
                <a:ea typeface="Philosopher"/>
                <a:cs typeface="Philosopher"/>
                <a:sym typeface="Philosopher"/>
              </a:rPr>
              <a:t>ίσιο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τι</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τα εσωτερικά κίνητρα;</a:t>
            </a:r>
            <a:endParaRPr sz="1200" dirty="0"/>
          </a:p>
          <a:p>
            <a:pPr marL="0" marR="0" lvl="0" indent="0" algn="ctr" rtl="0">
              <a:lnSpc>
                <a:spcPct val="11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 που καθοδηγούνται από εξωτερικές ανταμοιβές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 εκ των έσω, με γνώμονα το προσωπικό ενδιαφέρον ή την ικανοποίηση</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Έν</a:t>
            </a:r>
            <a:r>
              <a:rPr lang="en-US" sz="2000" b="1" i="0" u="none" strike="noStrike" cap="none" dirty="0">
                <a:solidFill>
                  <a:srgbClr val="000000"/>
                </a:solidFill>
                <a:latin typeface="Philosopher"/>
                <a:ea typeface="Philosopher"/>
                <a:cs typeface="Philosopher"/>
                <a:sym typeface="Philosopher"/>
              </a:rPr>
              <a:t>α είδος στοιχείου παιχνιδοποίησης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Η απ</a:t>
            </a:r>
            <a:r>
              <a:rPr lang="en-US" sz="2000" b="1" i="0" u="none" strike="noStrike" cap="none" dirty="0" err="1">
                <a:solidFill>
                  <a:srgbClr val="000000"/>
                </a:solidFill>
                <a:latin typeface="Philosopher"/>
                <a:ea typeface="Philosopher"/>
                <a:cs typeface="Philosopher"/>
                <a:sym typeface="Philosopher"/>
              </a:rPr>
              <a:t>ουσί</a:t>
            </a:r>
            <a:r>
              <a:rPr lang="en-US" sz="2000" b="1" i="0" u="none" strike="noStrike" cap="none" dirty="0">
                <a:solidFill>
                  <a:srgbClr val="000000"/>
                </a:solidFill>
                <a:latin typeface="Philosopher"/>
                <a:ea typeface="Philosopher"/>
                <a:cs typeface="Philosopher"/>
                <a:sym typeface="Philosopher"/>
              </a:rPr>
              <a:t>α κινήτρων</a:t>
            </a:r>
            <a:endParaRPr sz="1200" dirty="0"/>
          </a:p>
        </p:txBody>
      </p:sp>
      <p:sp>
        <p:nvSpPr>
          <p:cNvPr id="1682" name="Google Shape;1682;p77"/>
          <p:cNvSpPr/>
          <p:nvPr/>
        </p:nvSpPr>
        <p:spPr>
          <a:xfrm>
            <a:off x="8289783" y="857534"/>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683" name="Google Shape;1683;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684" name="Google Shape;1684;p77"/>
          <p:cNvSpPr/>
          <p:nvPr/>
        </p:nvSpPr>
        <p:spPr>
          <a:xfrm>
            <a:off x="307641" y="9417213"/>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6">
              <a:alphaModFix/>
            </a:blip>
            <a:stretch>
              <a:fillRect l="-2006" t="-4247" r="-2012" b="-6540"/>
            </a:stretch>
          </a:blipFill>
          <a:ln>
            <a:noFill/>
          </a:ln>
        </p:spPr>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96" name="Google Shape;1696;p78"/>
          <p:cNvSpPr/>
          <p:nvPr/>
        </p:nvSpPr>
        <p:spPr>
          <a:xfrm>
            <a:off x="307641" y="9417213"/>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4">
              <a:alphaModFix/>
            </a:blip>
            <a:stretch>
              <a:fillRect l="-2006" t="-4247" r="-2012" b="-6540"/>
            </a:stretch>
          </a:blipFill>
          <a:ln>
            <a:noFill/>
          </a:ln>
        </p:spPr>
      </p:sp>
      <p:sp>
        <p:nvSpPr>
          <p:cNvPr id="1697" name="Google Shape;1697;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8"/>
          <p:cNvSpPr txBox="1"/>
          <p:nvPr/>
        </p:nvSpPr>
        <p:spPr>
          <a:xfrm>
            <a:off x="939796" y="3426210"/>
            <a:ext cx="6235944" cy="5219891"/>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a:t>
            </a:r>
            <a:r>
              <a:rPr lang="en-US" sz="2000" b="1" i="0" u="none" strike="noStrike" cap="none" dirty="0">
                <a:solidFill>
                  <a:srgbClr val="000000"/>
                </a:solidFill>
                <a:latin typeface="Philosopher"/>
                <a:ea typeface="Philosopher"/>
                <a:cs typeface="Philosopher"/>
                <a:sym typeface="Philosopher"/>
              </a:rPr>
              <a:t>α είναι μια στρατηγική για την ενσωμάτωση της μικρομάθησης σε μεγαλύτερα μαθήματα;</a:t>
            </a:r>
            <a:endParaRPr sz="1200" dirty="0"/>
          </a:p>
          <a:p>
            <a:pPr marL="0" marR="0" lvl="0" indent="0" algn="l" rtl="0">
              <a:lnSpc>
                <a:spcPct val="13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a:solidFill>
                  <a:srgbClr val="000000"/>
                </a:solidFill>
                <a:latin typeface="Philosopher"/>
                <a:ea typeface="Philosopher"/>
                <a:cs typeface="Philosopher"/>
                <a:sym typeface="Philosopher"/>
              </a:rPr>
              <a:t>Παραβία</a:t>
            </a:r>
            <a:r>
              <a:rPr lang="en-US" sz="2000" b="1" i="0" u="none" strike="noStrike" cap="none" dirty="0" err="1">
                <a:solidFill>
                  <a:srgbClr val="000000"/>
                </a:solidFill>
                <a:latin typeface="Philosopher"/>
                <a:ea typeface="Philosopher"/>
                <a:cs typeface="Philosopher"/>
                <a:sym typeface="Philosopher"/>
              </a:rPr>
              <a:t>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p:txBody>
      </p:sp>
      <p:sp>
        <p:nvSpPr>
          <p:cNvPr id="1699" name="Google Shape;1699;p78"/>
          <p:cNvSpPr txBox="1"/>
          <p:nvPr/>
        </p:nvSpPr>
        <p:spPr>
          <a:xfrm>
            <a:off x="8688214" y="6320677"/>
            <a:ext cx="5856368" cy="2917722"/>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το βασικό στοιχείο για την ενίσχυση της δέσμευσης στη μικρομάθηση;</a:t>
            </a:r>
            <a:endParaRPr sz="1200" dirty="0"/>
          </a:p>
          <a:p>
            <a:pPr marL="0" marR="0" lvl="0" indent="0" algn="l" rtl="0">
              <a:lnSpc>
                <a:spcPct val="11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Μα</a:t>
            </a:r>
            <a:r>
              <a:rPr lang="en-US" sz="2000" b="1" i="0" u="none" strike="noStrike" cap="none" dirty="0" err="1">
                <a:solidFill>
                  <a:srgbClr val="000000"/>
                </a:solidFill>
                <a:latin typeface="Philosopher"/>
                <a:ea typeface="Philosopher"/>
                <a:cs typeface="Philosopher"/>
                <a:sym typeface="Philosopher"/>
              </a:rPr>
              <a:t>κροχρόνιες</a:t>
            </a:r>
            <a:r>
              <a:rPr lang="en-US" sz="2000" b="1" i="0" u="none" strike="noStrike" cap="none" dirty="0">
                <a:solidFill>
                  <a:srgbClr val="000000"/>
                </a:solidFill>
                <a:latin typeface="Philosopher"/>
                <a:ea typeface="Philosopher"/>
                <a:cs typeface="Philosopher"/>
                <a:sym typeface="Philosopher"/>
              </a:rPr>
              <a:t> ανα</a:t>
            </a:r>
            <a:r>
              <a:rPr lang="en-US" sz="2000" b="1" i="0" u="none" strike="noStrike" cap="none" dirty="0" err="1">
                <a:solidFill>
                  <a:srgbClr val="000000"/>
                </a:solidFill>
                <a:latin typeface="Philosopher"/>
                <a:ea typeface="Philosopher"/>
                <a:cs typeface="Philosopher"/>
                <a:sym typeface="Philosopher"/>
              </a:rPr>
              <a:t>θέσεις</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Εξωγενή</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a:solidFill>
                  <a:srgbClr val="000000"/>
                </a:solidFill>
                <a:latin typeface="Philosopher"/>
                <a:ea typeface="Philosopher"/>
                <a:cs typeface="Philosopher"/>
                <a:sym typeface="Philosopher"/>
              </a:rPr>
              <a:t>Πα</a:t>
            </a:r>
            <a:r>
              <a:rPr lang="en-US" sz="2000" b="1" i="0" u="none" strike="noStrike" cap="none" dirty="0" err="1">
                <a:solidFill>
                  <a:srgbClr val="000000"/>
                </a:solidFill>
                <a:latin typeface="Philosopher"/>
                <a:ea typeface="Philosopher"/>
                <a:cs typeface="Philosopher"/>
                <a:sym typeface="Philosopher"/>
              </a:rPr>
              <a:t>ιχνιδο</a:t>
            </a:r>
            <a:r>
              <a:rPr lang="en-US" sz="2000" b="1" i="0" u="none" strike="noStrike" cap="none" dirty="0">
                <a:solidFill>
                  <a:srgbClr val="000000"/>
                </a:solidFill>
                <a:latin typeface="Philosopher"/>
                <a:ea typeface="Philosopher"/>
                <a:cs typeface="Philosopher"/>
                <a:sym typeface="Philosopher"/>
              </a:rPr>
              <a:t>ποίηση και κοινωνική μάθηση</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ομόνωση</a:t>
            </a:r>
            <a:r>
              <a:rPr lang="en-US" sz="2000" b="1" i="0" u="none" strike="noStrike" cap="none" dirty="0">
                <a:solidFill>
                  <a:srgbClr val="000000"/>
                </a:solidFill>
                <a:latin typeface="Philosopher"/>
                <a:ea typeface="Philosopher"/>
                <a:cs typeface="Philosopher"/>
                <a:sym typeface="Philosopher"/>
              </a:rPr>
              <a:t> από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συνομηλίκους</a:t>
            </a:r>
            <a:endParaRPr sz="1200" dirty="0"/>
          </a:p>
        </p:txBody>
      </p:sp>
      <p:sp>
        <p:nvSpPr>
          <p:cNvPr id="1700" name="Google Shape;1700;p78"/>
          <p:cNvSpPr txBox="1"/>
          <p:nvPr/>
        </p:nvSpPr>
        <p:spPr>
          <a:xfrm>
            <a:off x="10459959" y="1526703"/>
            <a:ext cx="6059323" cy="29051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Πώς</a:t>
            </a:r>
            <a:r>
              <a:rPr lang="en-US" sz="2400" b="1" i="0" u="none" strike="noStrike" cap="none" dirty="0">
                <a:solidFill>
                  <a:srgbClr val="000000"/>
                </a:solidFill>
                <a:latin typeface="Philosopher"/>
                <a:ea typeface="Philosopher"/>
                <a:cs typeface="Philosopher"/>
                <a:sym typeface="Philosopher"/>
              </a:rPr>
              <a:t> μπ</a:t>
            </a:r>
            <a:r>
              <a:rPr lang="en-US" sz="2400" b="1" i="0" u="none" strike="noStrike" cap="none" dirty="0" err="1">
                <a:solidFill>
                  <a:srgbClr val="000000"/>
                </a:solidFill>
                <a:latin typeface="Philosopher"/>
                <a:ea typeface="Philosopher"/>
                <a:cs typeface="Philosopher"/>
                <a:sym typeface="Philosopher"/>
              </a:rPr>
              <a:t>ορείτε</a:t>
            </a:r>
            <a:r>
              <a:rPr lang="en-US" sz="2400" b="1" i="0" u="none" strike="noStrike" cap="none" dirty="0">
                <a:solidFill>
                  <a:srgbClr val="000000"/>
                </a:solidFill>
                <a:latin typeface="Philosopher"/>
                <a:ea typeface="Philosopher"/>
                <a:cs typeface="Philosopher"/>
                <a:sym typeface="Philosopher"/>
              </a:rPr>
              <a:t> να </a:t>
            </a:r>
            <a:r>
              <a:rPr lang="en-US" sz="2400" b="1" i="0" u="none" strike="noStrike" cap="none" dirty="0" err="1">
                <a:solidFill>
                  <a:srgbClr val="000000"/>
                </a:solidFill>
                <a:latin typeface="Philosopher"/>
                <a:ea typeface="Philosopher"/>
                <a:cs typeface="Philosopher"/>
                <a:sym typeface="Philosopher"/>
              </a:rPr>
              <a:t>ενθ</a:t>
            </a:r>
            <a:r>
              <a:rPr lang="en-US" sz="2400" b="1" i="0" u="none" strike="noStrike" cap="none" dirty="0">
                <a:solidFill>
                  <a:srgbClr val="000000"/>
                </a:solidFill>
                <a:latin typeface="Philosopher"/>
                <a:ea typeface="Philosopher"/>
                <a:cs typeface="Philosopher"/>
                <a:sym typeface="Philosopher"/>
              </a:rPr>
              <a:t>αρρύνετε τη συνεχή μάθηση με τη μικρομάθηση;</a:t>
            </a:r>
            <a:endParaRPr dirty="0"/>
          </a:p>
          <a:p>
            <a:pPr marL="0" marR="0" lvl="0" indent="0" algn="ctr"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α) </a:t>
            </a:r>
            <a:r>
              <a:rPr lang="en-US" sz="2400" b="1" i="0" u="none" strike="noStrike" cap="none" dirty="0" err="1">
                <a:solidFill>
                  <a:srgbClr val="000000"/>
                </a:solidFill>
                <a:latin typeface="Philosopher"/>
                <a:ea typeface="Philosopher"/>
                <a:cs typeface="Philosopher"/>
                <a:sym typeface="Philosopher"/>
              </a:rPr>
              <a:t>Δι</a:t>
            </a:r>
            <a:r>
              <a:rPr lang="en-US" sz="2400" b="1" i="0" u="none" strike="noStrike" cap="none" dirty="0">
                <a:solidFill>
                  <a:srgbClr val="000000"/>
                </a:solidFill>
                <a:latin typeface="Philosopher"/>
                <a:ea typeface="Philosopher"/>
                <a:cs typeface="Philosopher"/>
                <a:sym typeface="Philosopher"/>
              </a:rPr>
              <a:t>ατηρήστε ένα ακανόνιστο πρόγραμμα</a:t>
            </a:r>
            <a:endParaRPr dirty="0"/>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β) </a:t>
            </a:r>
            <a:r>
              <a:rPr lang="en-US" sz="2400" b="1" i="0" u="none" strike="noStrike" cap="none" dirty="0" err="1">
                <a:solidFill>
                  <a:srgbClr val="000000"/>
                </a:solidFill>
                <a:latin typeface="Philosopher"/>
                <a:ea typeface="Philosopher"/>
                <a:cs typeface="Philosopher"/>
                <a:sym typeface="Philosopher"/>
              </a:rPr>
              <a:t>Θέστε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στόχους</a:t>
            </a:r>
            <a:r>
              <a:rPr lang="en-US" sz="2400" b="1" i="0" u="none" strike="noStrike" cap="none" dirty="0">
                <a:solidFill>
                  <a:srgbClr val="000000"/>
                </a:solidFill>
                <a:latin typeface="Philosopher"/>
                <a:ea typeface="Philosopher"/>
                <a:cs typeface="Philosopher"/>
                <a:sym typeface="Philosopher"/>
              </a:rPr>
              <a:t> και </a:t>
            </a:r>
            <a:r>
              <a:rPr lang="en-US" sz="2400" b="1" i="0" u="none" strike="noStrike" cap="none" dirty="0" err="1">
                <a:solidFill>
                  <a:srgbClr val="000000"/>
                </a:solidFill>
                <a:latin typeface="Philosopher"/>
                <a:ea typeface="Philosopher"/>
                <a:cs typeface="Philosopher"/>
                <a:sym typeface="Philosopher"/>
              </a:rPr>
              <a:t>δι</a:t>
            </a:r>
            <a:r>
              <a:rPr lang="en-US" sz="2400" b="1" i="0" u="none" strike="noStrike" cap="none" dirty="0">
                <a:solidFill>
                  <a:srgbClr val="000000"/>
                </a:solidFill>
                <a:latin typeface="Philosopher"/>
                <a:ea typeface="Philosopher"/>
                <a:cs typeface="Philosopher"/>
                <a:sym typeface="Philosopher"/>
              </a:rPr>
              <a:t>ατηρήστε ένα συνεπές πρόγραμμα</a:t>
            </a:r>
            <a:endParaRPr dirty="0"/>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γ) </a:t>
            </a:r>
            <a:r>
              <a:rPr lang="en-US" sz="2400" b="1" i="0" u="none" strike="noStrike" cap="none" dirty="0" err="1">
                <a:solidFill>
                  <a:srgbClr val="000000"/>
                </a:solidFill>
                <a:latin typeface="Philosopher"/>
                <a:ea typeface="Philosopher"/>
                <a:cs typeface="Philosopher"/>
                <a:sym typeface="Philosopher"/>
              </a:rPr>
              <a:t>Αγνοούν</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την</a:t>
            </a:r>
            <a:r>
              <a:rPr lang="en-US" sz="2400" b="1" i="0" u="none" strike="noStrike" cap="none" dirty="0">
                <a:solidFill>
                  <a:srgbClr val="000000"/>
                </a:solidFill>
                <a:latin typeface="Philosopher"/>
                <a:ea typeface="Philosopher"/>
                <a:cs typeface="Philosopher"/>
                <a:sym typeface="Philosopher"/>
              </a:rPr>
              <a:t> π</a:t>
            </a:r>
            <a:r>
              <a:rPr lang="en-US" sz="2400" b="1" i="0" u="none" strike="noStrike" cap="none" dirty="0" err="1">
                <a:solidFill>
                  <a:srgbClr val="000000"/>
                </a:solidFill>
                <a:latin typeface="Philosopher"/>
                <a:ea typeface="Philosopher"/>
                <a:cs typeface="Philosopher"/>
                <a:sym typeface="Philosopher"/>
              </a:rPr>
              <a:t>ρόοδο</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των</a:t>
            </a:r>
            <a:r>
              <a:rPr lang="en-US" sz="2400" b="1" i="0" u="none" strike="noStrike" cap="none" dirty="0">
                <a:solidFill>
                  <a:srgbClr val="000000"/>
                </a:solidFill>
                <a:latin typeface="Philosopher"/>
                <a:ea typeface="Philosopher"/>
                <a:cs typeface="Philosopher"/>
                <a:sym typeface="Philosopher"/>
              </a:rPr>
              <a:t> μα</a:t>
            </a:r>
            <a:r>
              <a:rPr lang="en-US" sz="2400" b="1" i="0" u="none" strike="noStrike" cap="none" dirty="0" err="1">
                <a:solidFill>
                  <a:srgbClr val="000000"/>
                </a:solidFill>
                <a:latin typeface="Philosopher"/>
                <a:ea typeface="Philosopher"/>
                <a:cs typeface="Philosopher"/>
                <a:sym typeface="Philosopher"/>
              </a:rPr>
              <a:t>θητών</a:t>
            </a:r>
            <a:endParaRPr dirty="0"/>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δ) </a:t>
            </a:r>
            <a:r>
              <a:rPr lang="en-US" sz="2400" b="1" i="0" u="none" strike="noStrike" cap="none" dirty="0" err="1">
                <a:solidFill>
                  <a:srgbClr val="000000"/>
                </a:solidFill>
                <a:latin typeface="Philosopher"/>
                <a:ea typeface="Philosopher"/>
                <a:cs typeface="Philosopher"/>
                <a:sym typeface="Philosopher"/>
              </a:rPr>
              <a:t>Χρήση</a:t>
            </a:r>
            <a:r>
              <a:rPr lang="en-US" sz="2400" b="1" i="0" u="none" strike="noStrike" cap="none" dirty="0">
                <a:solidFill>
                  <a:srgbClr val="000000"/>
                </a:solidFill>
                <a:latin typeface="Philosopher"/>
                <a:ea typeface="Philosopher"/>
                <a:cs typeface="Philosopher"/>
                <a:sym typeface="Philosopher"/>
              </a:rPr>
              <a:t> μα</a:t>
            </a:r>
            <a:r>
              <a:rPr lang="en-US" sz="2400" b="1" i="0" u="none" strike="noStrike" cap="none" dirty="0" err="1">
                <a:solidFill>
                  <a:srgbClr val="000000"/>
                </a:solidFill>
                <a:latin typeface="Philosopher"/>
                <a:ea typeface="Philosopher"/>
                <a:cs typeface="Philosopher"/>
                <a:sym typeface="Philosopher"/>
              </a:rPr>
              <a:t>κράς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διάρκει</a:t>
            </a:r>
            <a:r>
              <a:rPr lang="en-US" sz="2400" b="1" i="0" u="none" strike="noStrike" cap="none" dirty="0">
                <a:solidFill>
                  <a:srgbClr val="000000"/>
                </a:solidFill>
                <a:latin typeface="Philosopher"/>
                <a:ea typeface="Philosopher"/>
                <a:cs typeface="Philosopher"/>
                <a:sym typeface="Philosopher"/>
              </a:rPr>
              <a:t>ας, σπάνιας μαθησιακής ύλης</a:t>
            </a:r>
            <a:endParaRPr dirty="0"/>
          </a:p>
        </p:txBody>
      </p:sp>
      <p:sp>
        <p:nvSpPr>
          <p:cNvPr id="1701" name="Google Shape;1701;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702" name="Google Shape;1702;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Στρατηγικές εφαρμογής της μικρο-μάθησης</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03" name="Google Shape;1703;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5">
              <a:alphaModFix/>
            </a:blip>
            <a:stretch>
              <a:fillRect l="-20723" r="-20723" b="-10179"/>
            </a:stretch>
          </a:blipFill>
          <a:ln>
            <a:noFill/>
          </a:ln>
        </p:spPr>
      </p:sp>
      <p:sp>
        <p:nvSpPr>
          <p:cNvPr id="1704" name="Google Shape;1704;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5</a:t>
            </a:r>
            <a:endParaRPr/>
          </a:p>
        </p:txBody>
      </p:sp>
      <p:sp>
        <p:nvSpPr>
          <p:cNvPr id="1705" name="Google Shape;1705;p78"/>
          <p:cNvSpPr/>
          <p:nvPr/>
        </p:nvSpPr>
        <p:spPr>
          <a:xfrm>
            <a:off x="8190101" y="662277"/>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6">
              <a:alphaModFix amt="14000"/>
            </a:blip>
            <a:stretch>
              <a:fillRect/>
            </a:stretch>
          </a:blipFill>
          <a:ln>
            <a:noFill/>
          </a:ln>
        </p:spPr>
      </p:sp>
      <p:sp>
        <p:nvSpPr>
          <p:cNvPr id="1706" name="Google Shape;1706;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79"/>
          <p:cNvSpPr/>
          <p:nvPr/>
        </p:nvSpPr>
        <p:spPr>
          <a:xfrm>
            <a:off x="335181" y="476026"/>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3">
              <a:alphaModFix/>
            </a:blip>
            <a:stretch>
              <a:fillRect l="-2006" t="-4247" r="-2012" b="-6540"/>
            </a:stretch>
          </a:blipFill>
          <a:ln>
            <a:noFill/>
          </a:ln>
        </p:spPr>
      </p:sp>
      <p:sp>
        <p:nvSpPr>
          <p:cNvPr id="1716" name="Google Shape;1716;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717" name="Google Shape;1717;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5">
              <a:alphaModFix/>
            </a:blip>
            <a:stretch>
              <a:fillRect t="-28882" b="-28883"/>
            </a:stretch>
          </a:blipFill>
          <a:ln>
            <a:noFill/>
          </a:ln>
        </p:spPr>
      </p:sp>
      <p:sp>
        <p:nvSpPr>
          <p:cNvPr id="1718" name="Google Shape;1718;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6">
              <a:alphaModFix/>
            </a:blip>
            <a:stretch>
              <a:fillRect/>
            </a:stretch>
          </a:blipFill>
          <a:ln>
            <a:noFill/>
          </a:ln>
        </p:spPr>
      </p:sp>
      <p:sp>
        <p:nvSpPr>
          <p:cNvPr id="1719" name="Google Shape;1719;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7">
              <a:alphaModFix/>
            </a:blip>
            <a:stretch>
              <a:fillRect/>
            </a:stretch>
          </a:blipFill>
          <a:ln>
            <a:noFill/>
          </a:ln>
        </p:spPr>
      </p:sp>
      <p:sp>
        <p:nvSpPr>
          <p:cNvPr id="1720" name="Google Shape;1720;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8">
              <a:alphaModFix amt="9999"/>
            </a:blip>
            <a:stretch>
              <a:fillRect/>
            </a:stretch>
          </a:blipFill>
          <a:ln>
            <a:noFill/>
          </a:ln>
        </p:spPr>
      </p:sp>
      <p:sp>
        <p:nvSpPr>
          <p:cNvPr id="1721" name="Google Shape;1721;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1" i="0" u="none" strike="noStrike" cap="none">
                <a:solidFill>
                  <a:srgbClr val="000000"/>
                </a:solidFill>
                <a:latin typeface="Philosopher"/>
                <a:ea typeface="Philosopher"/>
                <a:cs typeface="Philosopher"/>
                <a:sym typeface="Philosopher"/>
              </a:rPr>
              <a:t>Edpuzzle </a:t>
            </a:r>
            <a:endParaRPr/>
          </a:p>
        </p:txBody>
      </p:sp>
      <p:sp>
        <p:nvSpPr>
          <p:cNvPr id="1722" name="Google Shape;1722;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699" b="1" i="0" u="none" strike="noStrike" cap="none">
                <a:solidFill>
                  <a:srgbClr val="F59F35"/>
                </a:solidFill>
                <a:latin typeface="Philosopher"/>
                <a:ea typeface="Philosopher"/>
                <a:cs typeface="Philosopher"/>
                <a:sym typeface="Philosopher"/>
              </a:rPr>
              <a:t>Εξερεύνηση εργαλείων </a:t>
            </a:r>
            <a:endParaRPr/>
          </a:p>
        </p:txBody>
      </p:sp>
      <p:sp>
        <p:nvSpPr>
          <p:cNvPr id="1723" name="Google Shape;1723;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Ένα απίστευτα φιλικό προς το χρήστη εργαλείο γραφικών που μπορεί να σας βοηθήσει να δημιουργήσετε οπτικά ελκυστικό υλικό μικρομάθησης</a:t>
            </a:r>
            <a:endParaRPr/>
          </a:p>
        </p:txBody>
      </p:sp>
      <p:sp>
        <p:nvSpPr>
          <p:cNvPr id="1724" name="Google Shape;1724;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Φανταστικό για τη δημιουργία διαδραστικών μαθημάτων βίντεο. Μπορείτε να ενσωματώσετε κουίζ και ερωτήσεις απευθείας στα βίντεό σας.</a:t>
            </a:r>
            <a:endParaRPr/>
          </a:p>
        </p:txBody>
      </p:sp>
      <p:sp>
        <p:nvSpPr>
          <p:cNvPr id="1725" name="Google Shape;1725;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Μια διαδραστική και ελκυστική πλατφόρμα που επιτρέπει στους εκπαιδευτικούς να δημιουργούν κουίζ, έρευνες και παιχνίδια για τους μαθητές τους. Είναι ένα ευέλικτο εργαλείο που μπορεί να μετατρέψει τη μάθηση σε μια διασκεδαστική και ανταγωνιστική εμπειρία</a:t>
            </a:r>
            <a:endParaRPr/>
          </a:p>
        </p:txBody>
      </p:sp>
      <p:sp>
        <p:nvSpPr>
          <p:cNvPr id="1726" name="Google Shape;1726;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Έχει χρησιμοποιήσει κάποιος από εσάς το Kahoot στο παρελθόν;</a:t>
            </a:r>
            <a:endParaRPr/>
          </a:p>
        </p:txBody>
      </p:sp>
      <p:sp>
        <p:nvSpPr>
          <p:cNvPr id="1727" name="Google Shape;1727;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Ποιος έχει εμπειρία με το Edpuzzle;</a:t>
            </a:r>
            <a:endParaRPr/>
          </a:p>
        </p:txBody>
      </p:sp>
      <p:sp>
        <p:nvSpPr>
          <p:cNvPr id="1728" name="Google Shape;1728;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Έχει χρησιμοποιήσει κάποιος από εσάς το Canva στο παρελθόν;</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sp>
      <p:sp>
        <p:nvSpPr>
          <p:cNvPr id="203" name="Google Shape;203;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204" name="Google Shape;204;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 = Μάθηση σε μικρές, εύπεπτες μονάδες </a:t>
            </a:r>
            <a:endParaRPr/>
          </a:p>
        </p:txBody>
      </p:sp>
      <p:sp>
        <p:nvSpPr>
          <p:cNvPr id="205" name="Google Shape;205;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Σέβεται το χρόνο σας, κάνοντας τη μάθηση πιο προσιτή</a:t>
            </a:r>
            <a:endParaRPr/>
          </a:p>
        </p:txBody>
      </p:sp>
      <p:sp>
        <p:nvSpPr>
          <p:cNvPr id="206" name="Google Shape;206;p8"/>
          <p:cNvSpPr txBox="1"/>
          <p:nvPr/>
        </p:nvSpPr>
        <p:spPr>
          <a:xfrm>
            <a:off x="1533171" y="6231315"/>
            <a:ext cx="4715202"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Αναλύει τα πολύπλοκα θέματα σε μικρά κομμάτια</a:t>
            </a:r>
            <a:endParaRPr/>
          </a:p>
        </p:txBody>
      </p:sp>
      <p:sp>
        <p:nvSpPr>
          <p:cNvPr id="207" name="Google Shape;207;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208" name="Google Shape;208;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209" name="Google Shape;209;p8"/>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7">
              <a:alphaModFix/>
            </a:blip>
            <a:stretch>
              <a:fillRect l="-2006" t="-4247" r="-2012" b="-6540"/>
            </a:stretch>
          </a:blipFill>
          <a:ln>
            <a:noFill/>
          </a:ln>
        </p:spPr>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80"/>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3">
              <a:alphaModFix/>
            </a:blip>
            <a:stretch>
              <a:fillRect l="-2006" t="-4247" r="-2012" b="-6540"/>
            </a:stretch>
          </a:blipFill>
          <a:ln>
            <a:noFill/>
          </a:ln>
        </p:spPr>
      </p:sp>
      <p:sp>
        <p:nvSpPr>
          <p:cNvPr id="1738" name="Google Shape;1738;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739" name="Google Shape;1739;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5">
              <a:alphaModFix/>
            </a:blip>
            <a:stretch>
              <a:fillRect/>
            </a:stretch>
          </a:blipFill>
          <a:ln>
            <a:noFill/>
          </a:ln>
        </p:spPr>
      </p:sp>
      <p:sp>
        <p:nvSpPr>
          <p:cNvPr id="1740" name="Google Shape;1740;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Εταιρεία ABC</a:t>
            </a:r>
            <a:endParaRPr/>
          </a:p>
        </p:txBody>
      </p:sp>
      <p:sp>
        <p:nvSpPr>
          <p:cNvPr id="1741" name="Google Shape;1741;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099" b="1" i="0" u="none" strike="noStrike" cap="none">
                <a:solidFill>
                  <a:srgbClr val="F59F35"/>
                </a:solidFill>
                <a:latin typeface="Philosopher"/>
                <a:ea typeface="Philosopher"/>
                <a:cs typeface="Philosopher"/>
                <a:sym typeface="Philosopher"/>
              </a:rPr>
              <a:t>Μελέτες περιπτώσεων</a:t>
            </a:r>
            <a:endParaRPr/>
          </a:p>
        </p:txBody>
      </p:sp>
      <p:sp>
        <p:nvSpPr>
          <p:cNvPr id="1742" name="Google Shape;1742;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6">
              <a:alphaModFix/>
            </a:blip>
            <a:stretch>
              <a:fillRect l="-72899" t="-35298" b="-10063"/>
            </a:stretch>
          </a:blipFill>
          <a:ln>
            <a:noFill/>
          </a:ln>
        </p:spPr>
      </p:sp>
      <p:sp>
        <p:nvSpPr>
          <p:cNvPr id="1743" name="Google Shape;1743;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7">
              <a:alphaModFix/>
            </a:blip>
            <a:stretch>
              <a:fillRect l="-30269" t="-7660" b="-7659"/>
            </a:stretch>
          </a:blipFill>
          <a:ln>
            <a:noFill/>
          </a:ln>
        </p:spPr>
      </p:sp>
      <p:sp>
        <p:nvSpPr>
          <p:cNvPr id="1744" name="Google Shape;1744;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Σχολείο Z</a:t>
            </a:r>
            <a:endParaRPr/>
          </a:p>
        </p:txBody>
      </p:sp>
      <p:sp>
        <p:nvSpPr>
          <p:cNvPr id="1745" name="Google Shape;1745;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Μη κερδοσκοπικός οργανισμός MAAM</a:t>
            </a:r>
            <a:endParaRPr/>
          </a:p>
        </p:txBody>
      </p:sp>
      <p:grpSp>
        <p:nvGrpSpPr>
          <p:cNvPr id="1746" name="Google Shape;1746;p80"/>
          <p:cNvGrpSpPr/>
          <p:nvPr/>
        </p:nvGrpSpPr>
        <p:grpSpPr>
          <a:xfrm rot="-5400000">
            <a:off x="2993284" y="3221512"/>
            <a:ext cx="723695" cy="740657"/>
            <a:chOff x="0" y="-19050"/>
            <a:chExt cx="812800" cy="831850"/>
          </a:xfrm>
        </p:grpSpPr>
        <p:sp>
          <p:nvSpPr>
            <p:cNvPr id="1747" name="Google Shape;1747;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49" name="Google Shape;1749;p80"/>
          <p:cNvGrpSpPr/>
          <p:nvPr/>
        </p:nvGrpSpPr>
        <p:grpSpPr>
          <a:xfrm rot="-5400000">
            <a:off x="8773672" y="3210155"/>
            <a:ext cx="723695" cy="740657"/>
            <a:chOff x="0" y="-19050"/>
            <a:chExt cx="812800" cy="831850"/>
          </a:xfrm>
        </p:grpSpPr>
        <p:sp>
          <p:nvSpPr>
            <p:cNvPr id="1750" name="Google Shape;1750;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52" name="Google Shape;1752;p80"/>
          <p:cNvGrpSpPr/>
          <p:nvPr/>
        </p:nvGrpSpPr>
        <p:grpSpPr>
          <a:xfrm rot="-5400000">
            <a:off x="14308295" y="3221512"/>
            <a:ext cx="723695" cy="740657"/>
            <a:chOff x="0" y="-19050"/>
            <a:chExt cx="812800" cy="831850"/>
          </a:xfrm>
        </p:grpSpPr>
        <p:sp>
          <p:nvSpPr>
            <p:cNvPr id="1753" name="Google Shape;1753;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5" name="Google Shape;1755;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52" b="1" i="0" u="none" strike="noStrike" cap="none">
                <a:solidFill>
                  <a:srgbClr val="000000"/>
                </a:solidFill>
                <a:latin typeface="Philosopher"/>
                <a:ea typeface="Philosopher"/>
                <a:cs typeface="Philosopher"/>
                <a:sym typeface="Philosopher"/>
              </a:rPr>
              <a:t>1</a:t>
            </a:r>
            <a:endParaRPr/>
          </a:p>
        </p:txBody>
      </p:sp>
      <p:sp>
        <p:nvSpPr>
          <p:cNvPr id="1756" name="Google Shape;1756;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2</a:t>
            </a:r>
            <a:endParaRPr/>
          </a:p>
        </p:txBody>
      </p:sp>
      <p:sp>
        <p:nvSpPr>
          <p:cNvPr id="1757" name="Google Shape;1757;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3</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81"/>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3">
              <a:alphaModFix/>
            </a:blip>
            <a:stretch>
              <a:fillRect l="-2006" t="-4247" r="-2012" b="-6540"/>
            </a:stretch>
          </a:blipFill>
          <a:ln>
            <a:noFill/>
          </a:ln>
        </p:spPr>
      </p:sp>
      <p:sp>
        <p:nvSpPr>
          <p:cNvPr id="1767" name="Google Shape;1767;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768" name="Google Shape;1768;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5">
              <a:alphaModFix/>
            </a:blip>
            <a:stretch>
              <a:fillRect/>
            </a:stretch>
          </a:blipFill>
          <a:ln>
            <a:noFill/>
          </a:ln>
        </p:spPr>
      </p:sp>
      <p:grpSp>
        <p:nvGrpSpPr>
          <p:cNvPr id="1769" name="Google Shape;1769;p81"/>
          <p:cNvGrpSpPr/>
          <p:nvPr/>
        </p:nvGrpSpPr>
        <p:grpSpPr>
          <a:xfrm>
            <a:off x="533930" y="5107335"/>
            <a:ext cx="11932595" cy="2647740"/>
            <a:chOff x="0" y="-9525"/>
            <a:chExt cx="3142741" cy="697347"/>
          </a:xfrm>
        </p:grpSpPr>
        <p:sp>
          <p:nvSpPr>
            <p:cNvPr id="1770" name="Google Shape;1770;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771" name="Google Shape;1771;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72" name="Google Shape;1772;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310" b="1" i="0" u="none" strike="noStrike" cap="none">
                <a:solidFill>
                  <a:srgbClr val="DFAC52"/>
                </a:solidFill>
                <a:latin typeface="Philosopher"/>
                <a:ea typeface="Philosopher"/>
                <a:cs typeface="Philosopher"/>
                <a:sym typeface="Philosopher"/>
              </a:rPr>
              <a:t>Εταιρεία ABC</a:t>
            </a:r>
            <a:endParaRPr/>
          </a:p>
        </p:txBody>
      </p:sp>
      <p:sp>
        <p:nvSpPr>
          <p:cNvPr id="1773" name="Google Shape;1773;p81"/>
          <p:cNvSpPr txBox="1"/>
          <p:nvPr/>
        </p:nvSpPr>
        <p:spPr>
          <a:xfrm>
            <a:off x="335181" y="6185553"/>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Να παρέχει στους </a:t>
            </a:r>
            <a:r>
              <a:rPr lang="en-US" sz="2400" b="1" i="0" u="none" strike="noStrike" cap="none">
                <a:solidFill>
                  <a:srgbClr val="000000"/>
                </a:solidFill>
                <a:latin typeface="Philosopher"/>
                <a:ea typeface="Philosopher"/>
                <a:cs typeface="Philosopher"/>
                <a:sym typeface="Philosopher"/>
              </a:rPr>
              <a:t>απομακρυσμένους υπαλλήλους συνεχή κατάρτιση </a:t>
            </a:r>
            <a:r>
              <a:rPr lang="en-US" sz="2400" b="0" i="0" u="none" strike="noStrike" cap="none">
                <a:solidFill>
                  <a:srgbClr val="000000"/>
                </a:solidFill>
                <a:latin typeface="Philosopher"/>
                <a:ea typeface="Philosopher"/>
                <a:cs typeface="Philosopher"/>
                <a:sym typeface="Philosopher"/>
              </a:rPr>
              <a:t>για να </a:t>
            </a:r>
            <a:r>
              <a:rPr lang="en-US" sz="2400" b="1" i="0" u="none" strike="noStrike" cap="none">
                <a:solidFill>
                  <a:srgbClr val="000000"/>
                </a:solidFill>
                <a:latin typeface="Philosopher"/>
                <a:ea typeface="Philosopher"/>
                <a:cs typeface="Philosopher"/>
                <a:sym typeface="Philosopher"/>
              </a:rPr>
              <a:t>συμβαδίζουν </a:t>
            </a:r>
            <a:r>
              <a:rPr lang="en-US" sz="2400" b="0" i="0" u="none" strike="noStrike" cap="none">
                <a:solidFill>
                  <a:srgbClr val="000000"/>
                </a:solidFill>
                <a:latin typeface="Philosopher"/>
                <a:ea typeface="Philosopher"/>
                <a:cs typeface="Philosopher"/>
                <a:sym typeface="Philosopher"/>
              </a:rPr>
              <a:t>με τις </a:t>
            </a:r>
            <a:r>
              <a:rPr lang="en-US" sz="2400" b="1" i="0" u="none" strike="noStrike" cap="none">
                <a:solidFill>
                  <a:srgbClr val="000000"/>
                </a:solidFill>
                <a:latin typeface="Philosopher"/>
                <a:ea typeface="Philosopher"/>
                <a:cs typeface="Philosopher"/>
                <a:sym typeface="Philosopher"/>
              </a:rPr>
              <a:t>εξελισσόμενες τεχνολογίες</a:t>
            </a:r>
            <a:endParaRPr/>
          </a:p>
        </p:txBody>
      </p:sp>
      <p:sp>
        <p:nvSpPr>
          <p:cNvPr id="1774" name="Google Shape;1774;p81"/>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Μελέτες περιπτώσεων</a:t>
            </a:r>
            <a:endParaRPr/>
          </a:p>
        </p:txBody>
      </p:sp>
      <p:sp>
        <p:nvSpPr>
          <p:cNvPr id="1775" name="Google Shape;1775;p81"/>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Η ανάγκη</a:t>
            </a:r>
            <a:endParaRPr/>
          </a:p>
        </p:txBody>
      </p:sp>
      <p:sp>
        <p:nvSpPr>
          <p:cNvPr id="1776" name="Google Shape;1776;p81"/>
          <p:cNvSpPr txBox="1"/>
          <p:nvPr/>
        </p:nvSpPr>
        <p:spPr>
          <a:xfrm>
            <a:off x="10897373" y="1951667"/>
            <a:ext cx="653355" cy="962025"/>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pPr>
            <a:r>
              <a:rPr lang="en-US" sz="6168" b="1" i="0" u="none" strike="noStrike" cap="none">
                <a:solidFill>
                  <a:srgbClr val="DFAC52"/>
                </a:solidFill>
                <a:latin typeface="Arimo"/>
                <a:ea typeface="Arimo"/>
                <a:cs typeface="Arimo"/>
                <a:sym typeface="Arimo"/>
              </a:rPr>
              <a:t>1.</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sp>
      <p:sp>
        <p:nvSpPr>
          <p:cNvPr id="1786" name="Google Shape;1786;p82"/>
          <p:cNvSpPr/>
          <p:nvPr/>
        </p:nvSpPr>
        <p:spPr>
          <a:xfrm>
            <a:off x="14929158"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787" name="Google Shape;1787;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grpSp>
        <p:nvGrpSpPr>
          <p:cNvPr id="1788" name="Google Shape;1788;p82"/>
          <p:cNvGrpSpPr/>
          <p:nvPr/>
        </p:nvGrpSpPr>
        <p:grpSpPr>
          <a:xfrm>
            <a:off x="488060" y="3667628"/>
            <a:ext cx="12830803" cy="6259223"/>
            <a:chOff x="0" y="-9525"/>
            <a:chExt cx="3379306" cy="1648520"/>
          </a:xfrm>
        </p:grpSpPr>
        <p:sp>
          <p:nvSpPr>
            <p:cNvPr id="1789" name="Google Shape;1789;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790" name="Google Shape;1790;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91" name="Google Shape;1791;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6">
              <a:alphaModFix/>
            </a:blip>
            <a:stretch>
              <a:fillRect b="-29981"/>
            </a:stretch>
          </a:blipFill>
          <a:ln>
            <a:noFill/>
          </a:ln>
        </p:spPr>
      </p:sp>
      <p:sp>
        <p:nvSpPr>
          <p:cNvPr id="1792" name="Google Shape;1792;p82"/>
          <p:cNvSpPr/>
          <p:nvPr/>
        </p:nvSpPr>
        <p:spPr>
          <a:xfrm>
            <a:off x="684547" y="3956776"/>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7">
              <a:alphaModFix/>
            </a:blip>
            <a:stretch>
              <a:fillRect/>
            </a:stretch>
          </a:blipFill>
          <a:ln>
            <a:noFill/>
          </a:ln>
        </p:spPr>
      </p:sp>
      <p:sp>
        <p:nvSpPr>
          <p:cNvPr id="1793" name="Google Shape;1793;p82"/>
          <p:cNvSpPr/>
          <p:nvPr/>
        </p:nvSpPr>
        <p:spPr>
          <a:xfrm>
            <a:off x="945906" y="6206526"/>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8">
              <a:alphaModFix/>
            </a:blip>
            <a:stretch>
              <a:fillRect/>
            </a:stretch>
          </a:blipFill>
          <a:ln>
            <a:noFill/>
          </a:ln>
        </p:spPr>
      </p:sp>
      <p:sp>
        <p:nvSpPr>
          <p:cNvPr id="1794" name="Google Shape;1794;p82"/>
          <p:cNvSpPr/>
          <p:nvPr/>
        </p:nvSpPr>
        <p:spPr>
          <a:xfrm>
            <a:off x="819948" y="7892753"/>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9">
              <a:alphaModFix/>
            </a:blip>
            <a:stretch>
              <a:fillRect/>
            </a:stretch>
          </a:blipFill>
          <a:ln>
            <a:noFill/>
          </a:ln>
        </p:spPr>
      </p:sp>
      <p:sp>
        <p:nvSpPr>
          <p:cNvPr id="1795" name="Google Shape;1795;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796" name="Google Shape;1796;p82"/>
          <p:cNvSpPr txBox="1"/>
          <p:nvPr/>
        </p:nvSpPr>
        <p:spPr>
          <a:xfrm>
            <a:off x="498392" y="2065595"/>
            <a:ext cx="7445914" cy="74295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 Προσέγγιση</a:t>
            </a:r>
            <a:endParaRPr/>
          </a:p>
        </p:txBody>
      </p:sp>
      <p:sp>
        <p:nvSpPr>
          <p:cNvPr id="1797" name="Google Shape;1797;p82"/>
          <p:cNvSpPr txBox="1"/>
          <p:nvPr/>
        </p:nvSpPr>
        <p:spPr>
          <a:xfrm>
            <a:off x="2264529" y="4052160"/>
            <a:ext cx="10708772" cy="4875181"/>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Κατα</a:t>
            </a:r>
            <a:r>
              <a:rPr lang="en-US" sz="2400" b="0" i="0" u="none" strike="noStrike" cap="none" dirty="0" err="1">
                <a:solidFill>
                  <a:srgbClr val="000000"/>
                </a:solidFill>
                <a:latin typeface="Philosopher"/>
                <a:ea typeface="Philosopher"/>
                <a:cs typeface="Philosopher"/>
                <a:sym typeface="Philosopher"/>
              </a:rPr>
              <a:t>νομή</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σύνθετων</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τεχνολογικών</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θεμάτων</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σε</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μικρές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ενότητες</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εύκολ</a:t>
            </a:r>
            <a:r>
              <a:rPr lang="en-US" sz="2400" b="0" i="0" u="none" strike="noStrike" cap="none" dirty="0">
                <a:solidFill>
                  <a:srgbClr val="000000"/>
                </a:solidFill>
                <a:latin typeface="Philosopher"/>
                <a:ea typeface="Philosopher"/>
                <a:cs typeface="Philosopher"/>
                <a:sym typeface="Philosopher"/>
              </a:rPr>
              <a:t>α προσβάσιμες μέσω του συστήματος διαχείρισης μάθησης.</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Κάθε</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ενότητ</a:t>
            </a:r>
            <a:r>
              <a:rPr lang="en-US" sz="2400" b="0" i="0" u="none" strike="noStrike" cap="none" dirty="0">
                <a:solidFill>
                  <a:srgbClr val="000000"/>
                </a:solidFill>
                <a:latin typeface="Philosopher"/>
                <a:ea typeface="Philosopher"/>
                <a:cs typeface="Philosopher"/>
                <a:sym typeface="Philosopher"/>
              </a:rPr>
              <a:t>α σχεδιάστηκε έτσι ώστε να είναι </a:t>
            </a:r>
            <a:r>
              <a:rPr lang="en-US" sz="2400" b="1" i="0" u="none" strike="noStrike" cap="none" dirty="0">
                <a:solidFill>
                  <a:srgbClr val="000000"/>
                </a:solidFill>
                <a:latin typeface="Philosopher"/>
                <a:ea typeface="Philosopher"/>
                <a:cs typeface="Philosopher"/>
                <a:sym typeface="Philosopher"/>
              </a:rPr>
              <a:t>σύντομη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ελκυστική, </a:t>
            </a:r>
            <a:r>
              <a:rPr lang="en-US" sz="2400" b="0" i="0" u="none" strike="noStrike" cap="none" dirty="0">
                <a:solidFill>
                  <a:srgbClr val="000000"/>
                </a:solidFill>
                <a:latin typeface="Philosopher"/>
                <a:ea typeface="Philosopher"/>
                <a:cs typeface="Philosopher"/>
                <a:sym typeface="Philosopher"/>
              </a:rPr>
              <a:t>εστιάζοντας σε μια </a:t>
            </a:r>
            <a:r>
              <a:rPr lang="en-US" sz="2400" b="1" i="0" u="none" strike="noStrike" cap="none" dirty="0">
                <a:solidFill>
                  <a:srgbClr val="000000"/>
                </a:solidFill>
                <a:latin typeface="Philosopher"/>
                <a:ea typeface="Philosopher"/>
                <a:cs typeface="Philosopher"/>
                <a:sym typeface="Philosopher"/>
              </a:rPr>
              <a:t>συγκεκριμένη δεξιότητα ή έννοια </a:t>
            </a:r>
            <a:r>
              <a:rPr lang="en-US" sz="2400" b="0" i="0" u="none" strike="noStrike" cap="none" dirty="0">
                <a:solidFill>
                  <a:srgbClr val="000000"/>
                </a:solidFill>
                <a:latin typeface="Philosopher"/>
                <a:ea typeface="Philosopher"/>
                <a:cs typeface="Philosopher"/>
                <a:sym typeface="Philosopher"/>
              </a:rPr>
              <a:t>(ενσωμάτωσαν </a:t>
            </a:r>
            <a:r>
              <a:rPr lang="en-US" sz="2400" b="1" i="0" u="none" strike="noStrike" cap="none" dirty="0">
                <a:solidFill>
                  <a:srgbClr val="000000"/>
                </a:solidFill>
                <a:latin typeface="Philosopher"/>
                <a:ea typeface="Philosopher"/>
                <a:cs typeface="Philosopher"/>
                <a:sym typeface="Philosopher"/>
              </a:rPr>
              <a:t>βίντεο</a:t>
            </a:r>
            <a:r>
              <a:rPr lang="en-US" sz="2400" b="0" i="0" u="none" strike="noStrike" cap="none" dirty="0">
                <a:solidFill>
                  <a:srgbClr val="000000"/>
                </a:solidFill>
                <a:latin typeface="Philosopher"/>
                <a:ea typeface="Philosopher"/>
                <a:cs typeface="Philosopher"/>
                <a:sym typeface="Philosopher"/>
              </a:rPr>
              <a:t>, διαδραστικά </a:t>
            </a:r>
            <a:r>
              <a:rPr lang="en-US" sz="2400" b="1" i="0" u="none" strike="noStrike" cap="none" dirty="0">
                <a:solidFill>
                  <a:srgbClr val="000000"/>
                </a:solidFill>
                <a:latin typeface="Philosopher"/>
                <a:ea typeface="Philosopher"/>
                <a:cs typeface="Philosopher"/>
                <a:sym typeface="Philosopher"/>
              </a:rPr>
              <a:t>κουίζ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infographics</a:t>
            </a:r>
            <a:r>
              <a:rPr lang="en-US" sz="2400" b="0" i="0" u="none" strike="noStrike" cap="none" dirty="0">
                <a:solidFill>
                  <a:srgbClr val="000000"/>
                </a:solidFill>
                <a:latin typeface="Philosopher"/>
                <a:ea typeface="Philosopher"/>
                <a:cs typeface="Philosopher"/>
                <a:sym typeface="Philosopher"/>
              </a:rPr>
              <a:t>).</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Γι</a:t>
            </a:r>
            <a:r>
              <a:rPr lang="en-US" sz="2400" b="0" i="0" u="none" strike="noStrike" cap="none" dirty="0">
                <a:solidFill>
                  <a:srgbClr val="000000"/>
                </a:solidFill>
                <a:latin typeface="Philosopher"/>
                <a:ea typeface="Philosopher"/>
                <a:cs typeface="Philosopher"/>
                <a:sym typeface="Philosopher"/>
              </a:rPr>
              <a:t>α να διασφαλιστεί </a:t>
            </a:r>
            <a:r>
              <a:rPr lang="en-US" sz="2400" b="1" i="0" u="none" strike="noStrike" cap="none" dirty="0">
                <a:solidFill>
                  <a:srgbClr val="000000"/>
                </a:solidFill>
                <a:latin typeface="Philosopher"/>
                <a:ea typeface="Philosopher"/>
                <a:cs typeface="Philosopher"/>
                <a:sym typeface="Philosopher"/>
              </a:rPr>
              <a:t>η λογοδοσία</a:t>
            </a:r>
            <a:r>
              <a:rPr lang="en-US" sz="2400" b="0" i="0" u="none" strike="noStrike" cap="none" dirty="0">
                <a:solidFill>
                  <a:srgbClr val="000000"/>
                </a:solidFill>
                <a:latin typeface="Philosopher"/>
                <a:ea typeface="Philosopher"/>
                <a:cs typeface="Philosopher"/>
                <a:sym typeface="Philosopher"/>
              </a:rPr>
              <a:t>, εφάρμοσαν ένα </a:t>
            </a:r>
            <a:r>
              <a:rPr lang="en-US" sz="2400" b="1" i="0" u="none" strike="noStrike" cap="none" dirty="0">
                <a:solidFill>
                  <a:srgbClr val="000000"/>
                </a:solidFill>
                <a:latin typeface="Philosopher"/>
                <a:ea typeface="Philosopher"/>
                <a:cs typeface="Philosopher"/>
                <a:sym typeface="Philosopher"/>
              </a:rPr>
              <a:t>παιχνιδοποιημένο σύστημα </a:t>
            </a:r>
            <a:r>
              <a:rPr lang="en-US" sz="2400" b="0" i="0" u="none" strike="noStrike" cap="none" dirty="0">
                <a:solidFill>
                  <a:srgbClr val="000000"/>
                </a:solidFill>
                <a:latin typeface="Philosopher"/>
                <a:ea typeface="Philosopher"/>
                <a:cs typeface="Philosopher"/>
                <a:sym typeface="Philosopher"/>
              </a:rPr>
              <a:t>όπου οι εργαζόμενοι κέρδιζαν πόντους και σήματα για την ολοκλήρωση των ενοτήτων.</a:t>
            </a:r>
            <a:endParaRPr dirty="0"/>
          </a:p>
        </p:txBody>
      </p:sp>
      <p:sp>
        <p:nvSpPr>
          <p:cNvPr id="1798" name="Google Shape;1798;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Εταιρεία ABC</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sp>
      <p:sp>
        <p:nvSpPr>
          <p:cNvPr id="1808" name="Google Shape;1808;p83"/>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809" name="Google Shape;1809;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grpSp>
        <p:nvGrpSpPr>
          <p:cNvPr id="1810" name="Google Shape;1810;p83"/>
          <p:cNvGrpSpPr/>
          <p:nvPr/>
        </p:nvGrpSpPr>
        <p:grpSpPr>
          <a:xfrm>
            <a:off x="327590" y="3578644"/>
            <a:ext cx="12830803" cy="5649120"/>
            <a:chOff x="0" y="-9525"/>
            <a:chExt cx="3379306" cy="1487834"/>
          </a:xfrm>
        </p:grpSpPr>
        <p:sp>
          <p:nvSpPr>
            <p:cNvPr id="1811" name="Google Shape;1811;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sp>
        <p:sp>
          <p:nvSpPr>
            <p:cNvPr id="1812" name="Google Shape;1812;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3" name="Google Shape;1813;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6">
              <a:alphaModFix/>
            </a:blip>
            <a:stretch>
              <a:fillRect/>
            </a:stretch>
          </a:blipFill>
          <a:ln>
            <a:noFill/>
          </a:ln>
        </p:spPr>
      </p:sp>
      <p:sp>
        <p:nvSpPr>
          <p:cNvPr id="1814" name="Google Shape;1814;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7">
              <a:alphaModFix/>
            </a:blip>
            <a:stretch>
              <a:fillRect/>
            </a:stretch>
          </a:blipFill>
          <a:ln>
            <a:noFill/>
          </a:ln>
        </p:spPr>
      </p:sp>
      <p:sp>
        <p:nvSpPr>
          <p:cNvPr id="1815" name="Google Shape;1815;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8">
              <a:alphaModFix/>
            </a:blip>
            <a:stretch>
              <a:fillRect/>
            </a:stretch>
          </a:blipFill>
          <a:ln>
            <a:noFill/>
          </a:ln>
        </p:spPr>
      </p:sp>
      <p:sp>
        <p:nvSpPr>
          <p:cNvPr id="1816" name="Google Shape;1816;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9">
              <a:alphaModFix/>
            </a:blip>
            <a:stretch>
              <a:fillRect/>
            </a:stretch>
          </a:blipFill>
          <a:ln>
            <a:noFill/>
          </a:ln>
        </p:spPr>
      </p:sp>
      <p:sp>
        <p:nvSpPr>
          <p:cNvPr id="1817" name="Google Shape;1817;p83"/>
          <p:cNvSpPr txBox="1"/>
          <p:nvPr/>
        </p:nvSpPr>
        <p:spPr>
          <a:xfrm>
            <a:off x="719230" y="2648687"/>
            <a:ext cx="5366259"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Απ</a:t>
            </a:r>
            <a:r>
              <a:rPr lang="en-US" sz="4899" b="1" i="0" u="none" strike="noStrike" cap="none" dirty="0" err="1">
                <a:solidFill>
                  <a:srgbClr val="000000"/>
                </a:solidFill>
                <a:latin typeface="Philosopher"/>
                <a:ea typeface="Philosopher"/>
                <a:cs typeface="Philosopher"/>
                <a:sym typeface="Philosopher"/>
              </a:rPr>
              <a:t>οτελέσμ</a:t>
            </a:r>
            <a:r>
              <a:rPr lang="en-US" sz="4899" b="1" i="0" u="none" strike="noStrike" cap="none" dirty="0">
                <a:solidFill>
                  <a:srgbClr val="000000"/>
                </a:solidFill>
                <a:latin typeface="Philosopher"/>
                <a:ea typeface="Philosopher"/>
                <a:cs typeface="Philosopher"/>
                <a:sym typeface="Philosopher"/>
              </a:rPr>
              <a:t>ατα</a:t>
            </a:r>
            <a:endParaRPr dirty="0"/>
          </a:p>
        </p:txBody>
      </p:sp>
      <p:sp>
        <p:nvSpPr>
          <p:cNvPr id="1818" name="Google Shape;1818;p83"/>
          <p:cNvSpPr txBox="1"/>
          <p:nvPr/>
        </p:nvSpPr>
        <p:spPr>
          <a:xfrm>
            <a:off x="2293396" y="3995925"/>
            <a:ext cx="10339712" cy="47148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Η εταιρεία ABC παρατήρησε </a:t>
            </a:r>
            <a:r>
              <a:rPr lang="en-US" sz="2400" b="1" i="0" u="none" strike="noStrike" cap="none">
                <a:solidFill>
                  <a:srgbClr val="040606"/>
                </a:solidFill>
                <a:latin typeface="Philosopher"/>
                <a:ea typeface="Philosopher"/>
                <a:cs typeface="Philosopher"/>
                <a:sym typeface="Philosopher"/>
              </a:rPr>
              <a:t>σημαντική βελτίωση </a:t>
            </a:r>
            <a:r>
              <a:rPr lang="en-US" sz="2400" b="0" i="0" u="none" strike="noStrike" cap="none">
                <a:solidFill>
                  <a:srgbClr val="040606"/>
                </a:solidFill>
                <a:latin typeface="Philosopher"/>
                <a:ea typeface="Philosopher"/>
                <a:cs typeface="Philosopher"/>
                <a:sym typeface="Philosopher"/>
              </a:rPr>
              <a:t>στη </a:t>
            </a:r>
            <a:r>
              <a:rPr lang="en-US" sz="2400" b="1" i="0" u="none" strike="noStrike" cap="none">
                <a:solidFill>
                  <a:srgbClr val="040606"/>
                </a:solidFill>
                <a:latin typeface="Philosopher"/>
                <a:ea typeface="Philosopher"/>
                <a:cs typeface="Philosopher"/>
                <a:sym typeface="Philosopher"/>
              </a:rPr>
              <a:t>δέσμευση των εργαζομένων </a:t>
            </a:r>
            <a:r>
              <a:rPr lang="en-US" sz="2400" b="0" i="0" u="none" strike="noStrike" cap="none">
                <a:solidFill>
                  <a:srgbClr val="040606"/>
                </a:solidFill>
                <a:latin typeface="Philosopher"/>
                <a:ea typeface="Philosopher"/>
                <a:cs typeface="Philosopher"/>
                <a:sym typeface="Philosopher"/>
              </a:rPr>
              <a:t>με το εκπαιδευτικό υλικό</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Οι εργαζόμενοι ανέφεραν ότι αισθάνονται μεγαλύτερη </a:t>
            </a:r>
            <a:r>
              <a:rPr lang="en-US" sz="2400" b="1" i="0" u="none" strike="noStrike" cap="none">
                <a:solidFill>
                  <a:srgbClr val="040606"/>
                </a:solidFill>
                <a:latin typeface="Philosopher"/>
                <a:ea typeface="Philosopher"/>
                <a:cs typeface="Philosopher"/>
                <a:sym typeface="Philosopher"/>
              </a:rPr>
              <a:t>αυτοπεποίθηση </a:t>
            </a:r>
            <a:r>
              <a:rPr lang="en-US" sz="2400" b="0" i="0" u="none" strike="noStrike" cap="none">
                <a:solidFill>
                  <a:srgbClr val="040606"/>
                </a:solidFill>
                <a:latin typeface="Philosopher"/>
                <a:ea typeface="Philosopher"/>
                <a:cs typeface="Philosopher"/>
                <a:sym typeface="Philosopher"/>
              </a:rPr>
              <a:t>στην </a:t>
            </a:r>
            <a:r>
              <a:rPr lang="en-US" sz="2400" b="1" i="0" u="none" strike="noStrike" cap="none">
                <a:solidFill>
                  <a:srgbClr val="040606"/>
                </a:solidFill>
                <a:latin typeface="Philosopher"/>
                <a:ea typeface="Philosopher"/>
                <a:cs typeface="Philosopher"/>
                <a:sym typeface="Philosopher"/>
              </a:rPr>
              <a:t>εφαρμογή </a:t>
            </a:r>
            <a:r>
              <a:rPr lang="en-US" sz="2400" b="0" i="0" u="none" strike="noStrike" cap="none">
                <a:solidFill>
                  <a:srgbClr val="040606"/>
                </a:solidFill>
                <a:latin typeface="Philosopher"/>
                <a:ea typeface="Philosopher"/>
                <a:cs typeface="Philosopher"/>
                <a:sym typeface="Philosopher"/>
              </a:rPr>
              <a:t>των νεοαποκτηθέντων </a:t>
            </a:r>
            <a:r>
              <a:rPr lang="en-US" sz="2400" b="1" i="0" u="none" strike="noStrike" cap="none">
                <a:solidFill>
                  <a:srgbClr val="040606"/>
                </a:solidFill>
                <a:latin typeface="Philosopher"/>
                <a:ea typeface="Philosopher"/>
                <a:cs typeface="Philosopher"/>
                <a:sym typeface="Philosopher"/>
              </a:rPr>
              <a:t>δεξιοτήτων </a:t>
            </a:r>
            <a:r>
              <a:rPr lang="en-US" sz="2400" b="0" i="0" u="none" strike="noStrike" cap="none">
                <a:solidFill>
                  <a:srgbClr val="040606"/>
                </a:solidFill>
                <a:latin typeface="Philosopher"/>
                <a:ea typeface="Philosopher"/>
                <a:cs typeface="Philosopher"/>
                <a:sym typeface="Philosopher"/>
              </a:rPr>
              <a:t>τους σε </a:t>
            </a:r>
            <a:r>
              <a:rPr lang="en-US" sz="2400" b="1" i="0" u="none" strike="noStrike" cap="none">
                <a:solidFill>
                  <a:srgbClr val="040606"/>
                </a:solidFill>
                <a:latin typeface="Philosopher"/>
                <a:ea typeface="Philosopher"/>
                <a:cs typeface="Philosopher"/>
                <a:sym typeface="Philosopher"/>
              </a:rPr>
              <a:t>πραγματικές καταστάσεις</a:t>
            </a: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Τα </a:t>
            </a:r>
            <a:r>
              <a:rPr lang="en-US" sz="2400" b="1" i="0" u="none" strike="noStrike" cap="none">
                <a:solidFill>
                  <a:srgbClr val="040606"/>
                </a:solidFill>
                <a:latin typeface="Philosopher"/>
                <a:ea typeface="Philosopher"/>
                <a:cs typeface="Philosopher"/>
                <a:sym typeface="Philosopher"/>
              </a:rPr>
              <a:t>στοιχεία παιχνιδοποίησης </a:t>
            </a:r>
            <a:r>
              <a:rPr lang="en-US" sz="2400" b="0" i="0" u="none" strike="noStrike" cap="none">
                <a:solidFill>
                  <a:srgbClr val="040606"/>
                </a:solidFill>
                <a:latin typeface="Philosopher"/>
                <a:ea typeface="Philosopher"/>
                <a:cs typeface="Philosopher"/>
                <a:sym typeface="Philosopher"/>
              </a:rPr>
              <a:t>πρόσθεσαν ένα στοιχείο </a:t>
            </a:r>
            <a:r>
              <a:rPr lang="en-US" sz="2400" b="1" i="0" u="none" strike="noStrike" cap="none">
                <a:solidFill>
                  <a:srgbClr val="040606"/>
                </a:solidFill>
                <a:latin typeface="Philosopher"/>
                <a:ea typeface="Philosopher"/>
                <a:cs typeface="Philosopher"/>
                <a:sym typeface="Philosopher"/>
              </a:rPr>
              <a:t>διασκέδασης </a:t>
            </a:r>
            <a:r>
              <a:rPr lang="en-US" sz="2400" b="0" i="0" u="none" strike="noStrike" cap="none">
                <a:solidFill>
                  <a:srgbClr val="040606"/>
                </a:solidFill>
                <a:latin typeface="Philosopher"/>
                <a:ea typeface="Philosopher"/>
                <a:cs typeface="Philosopher"/>
                <a:sym typeface="Philosopher"/>
              </a:rPr>
              <a:t>και </a:t>
            </a:r>
            <a:r>
              <a:rPr lang="en-US" sz="2400" b="1" i="0" u="none" strike="noStrike" cap="none">
                <a:solidFill>
                  <a:srgbClr val="040606"/>
                </a:solidFill>
                <a:latin typeface="Philosopher"/>
                <a:ea typeface="Philosopher"/>
                <a:cs typeface="Philosopher"/>
                <a:sym typeface="Philosopher"/>
              </a:rPr>
              <a:t>ανταγωνισμού, οδηγώντας </a:t>
            </a:r>
            <a:r>
              <a:rPr lang="en-US" sz="2400" b="0" i="0" u="none" strike="noStrike" cap="none">
                <a:solidFill>
                  <a:srgbClr val="040606"/>
                </a:solidFill>
                <a:latin typeface="Philosopher"/>
                <a:ea typeface="Philosopher"/>
                <a:cs typeface="Philosopher"/>
                <a:sym typeface="Philosopher"/>
              </a:rPr>
              <a:t>σε υψηλότερα ποσοστά ολοκλήρωσης.</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Οι εργαζόμενοι </a:t>
            </a:r>
            <a:r>
              <a:rPr lang="en-US" sz="2400" b="1" i="0" u="none" strike="noStrike" cap="none">
                <a:solidFill>
                  <a:srgbClr val="040606"/>
                </a:solidFill>
                <a:latin typeface="Philosopher"/>
                <a:ea typeface="Philosopher"/>
                <a:cs typeface="Philosopher"/>
                <a:sym typeface="Philosopher"/>
              </a:rPr>
              <a:t>συμμετείχαν με ενθουσιασμό</a:t>
            </a:r>
            <a:r>
              <a:rPr lang="en-US" sz="2400" b="0" i="0" u="none" strike="noStrike" cap="none">
                <a:solidFill>
                  <a:srgbClr val="040606"/>
                </a:solidFill>
                <a:latin typeface="Philosopher"/>
                <a:ea typeface="Philosopher"/>
                <a:cs typeface="Philosopher"/>
                <a:sym typeface="Philosopher"/>
              </a:rPr>
              <a:t>, κερδίζοντας σήματα και επιτυγχάνοντας αναγνώριση</a:t>
            </a:r>
            <a:endParaRPr/>
          </a:p>
        </p:txBody>
      </p:sp>
      <p:sp>
        <p:nvSpPr>
          <p:cNvPr id="1819" name="Google Shape;1819;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10">
              <a:alphaModFix/>
            </a:blip>
            <a:stretch>
              <a:fillRect b="-29981"/>
            </a:stretch>
          </a:blipFill>
          <a:ln>
            <a:noFill/>
          </a:ln>
        </p:spPr>
      </p:sp>
      <p:sp>
        <p:nvSpPr>
          <p:cNvPr id="1820" name="Google Shape;1820;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821" name="Google Shape;1821;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Εταιρεία ABC</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sp>
      <p:sp>
        <p:nvSpPr>
          <p:cNvPr id="1831" name="Google Shape;1831;p84"/>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832" name="Google Shape;1832;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grpSp>
        <p:nvGrpSpPr>
          <p:cNvPr id="1833" name="Google Shape;1833;p84"/>
          <p:cNvGrpSpPr/>
          <p:nvPr/>
        </p:nvGrpSpPr>
        <p:grpSpPr>
          <a:xfrm>
            <a:off x="533930" y="5107335"/>
            <a:ext cx="11932595" cy="2647740"/>
            <a:chOff x="0" y="-9525"/>
            <a:chExt cx="3142741" cy="697347"/>
          </a:xfrm>
        </p:grpSpPr>
        <p:sp>
          <p:nvSpPr>
            <p:cNvPr id="1834" name="Google Shape;1834;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35" name="Google Shape;1835;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6" name="Google Shape;1836;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Το σχολείο Ζ εντόπισε μια κοινή πρόκληση στη μαθηματική εκπαίδευση - Οι μαθητές </a:t>
            </a:r>
            <a:r>
              <a:rPr lang="en-US" sz="2400" b="1" i="0" u="none" strike="noStrike" cap="none">
                <a:solidFill>
                  <a:srgbClr val="000000"/>
                </a:solidFill>
                <a:latin typeface="Philosopher"/>
                <a:ea typeface="Philosopher"/>
                <a:cs typeface="Philosopher"/>
                <a:sym typeface="Philosopher"/>
              </a:rPr>
              <a:t>παλεύουν με τις θεμελιώδεις έννοιες</a:t>
            </a:r>
            <a:endParaRPr/>
          </a:p>
        </p:txBody>
      </p:sp>
      <p:sp>
        <p:nvSpPr>
          <p:cNvPr id="1837" name="Google Shape;1837;p84"/>
          <p:cNvSpPr txBox="1"/>
          <p:nvPr/>
        </p:nvSpPr>
        <p:spPr>
          <a:xfrm>
            <a:off x="653146" y="2891700"/>
            <a:ext cx="2381095"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F59F35"/>
                </a:solidFill>
                <a:latin typeface="Philosopher"/>
                <a:ea typeface="Philosopher"/>
                <a:cs typeface="Philosopher"/>
                <a:sym typeface="Philosopher"/>
              </a:rPr>
              <a:t>Μελέτες</a:t>
            </a:r>
            <a:r>
              <a:rPr lang="en-US" sz="2400" b="1" i="0" u="none" strike="noStrike" cap="none" dirty="0">
                <a:solidFill>
                  <a:srgbClr val="F59F35"/>
                </a:solidFill>
                <a:latin typeface="Philosopher"/>
                <a:ea typeface="Philosopher"/>
                <a:cs typeface="Philosopher"/>
                <a:sym typeface="Philosopher"/>
              </a:rPr>
              <a:t> π</a:t>
            </a:r>
            <a:r>
              <a:rPr lang="en-US" sz="2400" b="1" i="0" u="none" strike="noStrike" cap="none" dirty="0" err="1">
                <a:solidFill>
                  <a:srgbClr val="F59F35"/>
                </a:solidFill>
                <a:latin typeface="Philosopher"/>
                <a:ea typeface="Philosopher"/>
                <a:cs typeface="Philosopher"/>
                <a:sym typeface="Philosopher"/>
              </a:rPr>
              <a:t>ερι</a:t>
            </a:r>
            <a:r>
              <a:rPr lang="en-US" sz="2400" b="1" i="0" u="none" strike="noStrike" cap="none" dirty="0">
                <a:solidFill>
                  <a:srgbClr val="F59F35"/>
                </a:solidFill>
                <a:latin typeface="Philosopher"/>
                <a:ea typeface="Philosopher"/>
                <a:cs typeface="Philosopher"/>
                <a:sym typeface="Philosopher"/>
              </a:rPr>
              <a:t>πτώσεων</a:t>
            </a:r>
            <a:endParaRPr dirty="0"/>
          </a:p>
        </p:txBody>
      </p:sp>
      <p:sp>
        <p:nvSpPr>
          <p:cNvPr id="1838" name="Google Shape;1838;p84"/>
          <p:cNvSpPr txBox="1"/>
          <p:nvPr/>
        </p:nvSpPr>
        <p:spPr>
          <a:xfrm>
            <a:off x="533930" y="4217463"/>
            <a:ext cx="3722760"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Η α</a:t>
            </a:r>
            <a:r>
              <a:rPr lang="en-US" sz="4899" b="1" i="0" u="none" strike="noStrike" cap="none" dirty="0" err="1">
                <a:solidFill>
                  <a:srgbClr val="000000"/>
                </a:solidFill>
                <a:latin typeface="Philosopher"/>
                <a:ea typeface="Philosopher"/>
                <a:cs typeface="Philosopher"/>
                <a:sym typeface="Philosopher"/>
              </a:rPr>
              <a:t>νάγκη</a:t>
            </a:r>
            <a:endParaRPr dirty="0"/>
          </a:p>
        </p:txBody>
      </p:sp>
      <p:sp>
        <p:nvSpPr>
          <p:cNvPr id="1839" name="Google Shape;1839;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Σχολείο Z</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sp>
      <p:sp>
        <p:nvSpPr>
          <p:cNvPr id="1849" name="Google Shape;1849;p85"/>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850" name="Google Shape;1850;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grpSp>
        <p:nvGrpSpPr>
          <p:cNvPr id="1851" name="Google Shape;1851;p85"/>
          <p:cNvGrpSpPr/>
          <p:nvPr/>
        </p:nvGrpSpPr>
        <p:grpSpPr>
          <a:xfrm>
            <a:off x="4802495" y="2828944"/>
            <a:ext cx="12830803" cy="5663903"/>
            <a:chOff x="0" y="-9525"/>
            <a:chExt cx="3379306" cy="1491728"/>
          </a:xfrm>
        </p:grpSpPr>
        <p:sp>
          <p:nvSpPr>
            <p:cNvPr id="1852" name="Google Shape;1852;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sp>
        <p:sp>
          <p:nvSpPr>
            <p:cNvPr id="1853" name="Google Shape;1853;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4" name="Google Shape;1854;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6">
              <a:alphaModFix/>
            </a:blip>
            <a:stretch>
              <a:fillRect/>
            </a:stretch>
          </a:blipFill>
          <a:ln>
            <a:noFill/>
          </a:ln>
        </p:spPr>
      </p:sp>
      <p:sp>
        <p:nvSpPr>
          <p:cNvPr id="1855" name="Google Shape;1855;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7">
              <a:alphaModFix/>
            </a:blip>
            <a:stretch>
              <a:fillRect/>
            </a:stretch>
          </a:blipFill>
          <a:ln>
            <a:noFill/>
          </a:ln>
        </p:spPr>
      </p:sp>
      <p:sp>
        <p:nvSpPr>
          <p:cNvPr id="1856" name="Google Shape;1856;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FFFFF"/>
                </a:solidFill>
                <a:latin typeface="Lato"/>
                <a:ea typeface="Lato"/>
                <a:cs typeface="Lato"/>
                <a:sym typeface="Lato"/>
              </a:rPr>
              <a:t>2</a:t>
            </a:r>
            <a:endParaRPr/>
          </a:p>
        </p:txBody>
      </p:sp>
      <p:sp>
        <p:nvSpPr>
          <p:cNvPr id="1857" name="Google Shape;1857;p85"/>
          <p:cNvSpPr txBox="1"/>
          <p:nvPr/>
        </p:nvSpPr>
        <p:spPr>
          <a:xfrm>
            <a:off x="13179972" y="2107351"/>
            <a:ext cx="4405701"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err="1">
                <a:solidFill>
                  <a:srgbClr val="000000"/>
                </a:solidFill>
                <a:latin typeface="Philosopher"/>
                <a:ea typeface="Philosopher"/>
                <a:cs typeface="Philosopher"/>
                <a:sym typeface="Philosopher"/>
              </a:rPr>
              <a:t>Προσέγγιση</a:t>
            </a:r>
            <a:endParaRPr dirty="0"/>
          </a:p>
        </p:txBody>
      </p:sp>
      <p:sp>
        <p:nvSpPr>
          <p:cNvPr id="1858" name="Google Shape;1858;p85"/>
          <p:cNvSpPr txBox="1"/>
          <p:nvPr/>
        </p:nvSpPr>
        <p:spPr>
          <a:xfrm>
            <a:off x="12265573" y="564301"/>
            <a:ext cx="5367726" cy="1212511"/>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dirty="0">
                <a:solidFill>
                  <a:srgbClr val="DFAC52"/>
                </a:solidFill>
                <a:latin typeface="Philosopher"/>
                <a:ea typeface="Philosopher"/>
                <a:cs typeface="Philosopher"/>
                <a:sym typeface="Philosopher"/>
              </a:rPr>
              <a:t>2. </a:t>
            </a:r>
            <a:r>
              <a:rPr lang="en-US" sz="6566" b="1" i="0" u="none" strike="noStrike" cap="none" dirty="0" err="1">
                <a:solidFill>
                  <a:srgbClr val="DFAC52"/>
                </a:solidFill>
                <a:latin typeface="Philosopher"/>
                <a:ea typeface="Philosopher"/>
                <a:cs typeface="Philosopher"/>
                <a:sym typeface="Philosopher"/>
              </a:rPr>
              <a:t>Σχολείο</a:t>
            </a:r>
            <a:r>
              <a:rPr lang="en-US" sz="6566" b="1" i="0" u="none" strike="noStrike" cap="none" dirty="0">
                <a:solidFill>
                  <a:srgbClr val="DFAC52"/>
                </a:solidFill>
                <a:latin typeface="Philosopher"/>
                <a:ea typeface="Philosopher"/>
                <a:cs typeface="Philosopher"/>
                <a:sym typeface="Philosopher"/>
              </a:rPr>
              <a:t> Z</a:t>
            </a:r>
            <a:endParaRPr dirty="0"/>
          </a:p>
        </p:txBody>
      </p:sp>
      <p:sp>
        <p:nvSpPr>
          <p:cNvPr id="1859" name="Google Shape;1859;p85"/>
          <p:cNvSpPr txBox="1"/>
          <p:nvPr/>
        </p:nvSpPr>
        <p:spPr>
          <a:xfrm>
            <a:off x="5073635" y="3192953"/>
            <a:ext cx="12198664" cy="1736757"/>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Γι</a:t>
            </a:r>
            <a:r>
              <a:rPr lang="en-US" sz="2400" b="1" i="0" u="none" strike="noStrike" cap="none" dirty="0">
                <a:solidFill>
                  <a:srgbClr val="000000"/>
                </a:solidFill>
                <a:latin typeface="Philosopher"/>
                <a:ea typeface="Philosopher"/>
                <a:cs typeface="Philosopher"/>
                <a:sym typeface="Philosopher"/>
              </a:rPr>
              <a:t>α να το αντιμετωπίσουν αυτό, εφάρμοσαν μια προσέγγιση μικρομάθησης στο πρόγραμμα μαθηματικών τους:</a:t>
            </a: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p:txBody>
      </p:sp>
      <p:sp>
        <p:nvSpPr>
          <p:cNvPr id="1860" name="Google Shape;1860;p85"/>
          <p:cNvSpPr txBox="1"/>
          <p:nvPr/>
        </p:nvSpPr>
        <p:spPr>
          <a:xfrm>
            <a:off x="7004303" y="5189730"/>
            <a:ext cx="10075279" cy="310238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Δημιούργησ</a:t>
            </a:r>
            <a:r>
              <a:rPr lang="en-US" sz="2400" b="0" i="0" u="none" strike="noStrike" cap="none" dirty="0">
                <a:solidFill>
                  <a:srgbClr val="000000"/>
                </a:solidFill>
                <a:latin typeface="Philosopher"/>
                <a:ea typeface="Philosopher"/>
                <a:cs typeface="Philosopher"/>
                <a:sym typeface="Philosopher"/>
              </a:rPr>
              <a:t>αν μια σειρά σύντομων, </a:t>
            </a:r>
            <a:r>
              <a:rPr lang="en-US" sz="2400" b="1" i="0" u="none" strike="noStrike" cap="none" dirty="0">
                <a:solidFill>
                  <a:srgbClr val="000000"/>
                </a:solidFill>
                <a:latin typeface="Philosopher"/>
                <a:ea typeface="Philosopher"/>
                <a:cs typeface="Philosopher"/>
                <a:sym typeface="Philosopher"/>
              </a:rPr>
              <a:t>διαδραστικών μικρο-μαθημάτων</a:t>
            </a:r>
            <a:r>
              <a:rPr lang="en-US" sz="2400" b="0" i="0" u="none" strike="noStrike" cap="none" dirty="0">
                <a:solidFill>
                  <a:srgbClr val="000000"/>
                </a:solidFill>
                <a:latin typeface="Philosopher"/>
                <a:ea typeface="Philosopher"/>
                <a:cs typeface="Philosopher"/>
                <a:sym typeface="Philosopher"/>
              </a:rPr>
              <a:t>, καθένα από τα οποία εστιάζει σε ένα συγκεκριμένο μαθηματικό θέμα ή έννοια.</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Το</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σχολείο</a:t>
            </a:r>
            <a:r>
              <a:rPr lang="en-US" sz="2400" b="0" i="0" u="none" strike="noStrike" cap="none" dirty="0">
                <a:solidFill>
                  <a:srgbClr val="000000"/>
                </a:solidFill>
                <a:latin typeface="Philosopher"/>
                <a:ea typeface="Philosopher"/>
                <a:cs typeface="Philosopher"/>
                <a:sym typeface="Philosopher"/>
              </a:rPr>
              <a:t> Ζ </a:t>
            </a:r>
            <a:r>
              <a:rPr lang="en-US" sz="2400" b="0" i="0" u="none" strike="noStrike" cap="none" dirty="0" err="1">
                <a:solidFill>
                  <a:srgbClr val="000000"/>
                </a:solidFill>
                <a:latin typeface="Philosopher"/>
                <a:ea typeface="Philosopher"/>
                <a:cs typeface="Philosopher"/>
                <a:sym typeface="Philosopher"/>
              </a:rPr>
              <a:t>εισήγ</a:t>
            </a:r>
            <a:r>
              <a:rPr lang="en-US" sz="2400" b="0" i="0" u="none" strike="noStrike" cap="none" dirty="0">
                <a:solidFill>
                  <a:srgbClr val="000000"/>
                </a:solidFill>
                <a:latin typeface="Philosopher"/>
                <a:ea typeface="Philosopher"/>
                <a:cs typeface="Philosopher"/>
                <a:sym typeface="Philosopher"/>
              </a:rPr>
              <a:t>αγε επίσης </a:t>
            </a:r>
            <a:r>
              <a:rPr lang="en-US" sz="2400" b="1" i="0" u="none" strike="noStrike" cap="none" dirty="0">
                <a:solidFill>
                  <a:srgbClr val="000000"/>
                </a:solidFill>
                <a:latin typeface="Philosopher"/>
                <a:ea typeface="Philosopher"/>
                <a:cs typeface="Philosopher"/>
                <a:sym typeface="Philosopher"/>
              </a:rPr>
              <a:t>στοιχεία παιχνιδοποίησης</a:t>
            </a:r>
            <a:r>
              <a:rPr lang="en-US" sz="2400" b="0" i="0" u="none" strike="noStrike" cap="none" dirty="0">
                <a:solidFill>
                  <a:srgbClr val="000000"/>
                </a:solidFill>
                <a:latin typeface="Philosopher"/>
                <a:ea typeface="Philosopher"/>
                <a:cs typeface="Philosopher"/>
                <a:sym typeface="Philosopher"/>
              </a:rPr>
              <a:t>, όπως μαθηματικές προκλήσεις και πίνακες κατάταξης: οι μαθητές κέρδιζαν πόντους και ανταγωνίζονταν με τους συμμαθητές τους, δημιουργώντας μια αίσθηση </a:t>
            </a:r>
            <a:r>
              <a:rPr lang="en-US" sz="2400" b="1" i="0" u="none" strike="noStrike" cap="none" dirty="0">
                <a:solidFill>
                  <a:srgbClr val="000000"/>
                </a:solidFill>
                <a:latin typeface="Philosopher"/>
                <a:ea typeface="Philosopher"/>
                <a:cs typeface="Philosopher"/>
                <a:sym typeface="Philosopher"/>
              </a:rPr>
              <a:t>ενθουσιασμού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κινήτρων.</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944" t="-10118" b="-11810"/>
            </a:stretch>
          </a:blipFill>
          <a:ln>
            <a:noFill/>
          </a:ln>
        </p:spPr>
      </p:sp>
      <p:grpSp>
        <p:nvGrpSpPr>
          <p:cNvPr id="1870" name="Google Shape;1870;p86"/>
          <p:cNvGrpSpPr/>
          <p:nvPr/>
        </p:nvGrpSpPr>
        <p:grpSpPr>
          <a:xfrm>
            <a:off x="5457197" y="2159645"/>
            <a:ext cx="12830803" cy="6548351"/>
            <a:chOff x="0" y="-9525"/>
            <a:chExt cx="3379306" cy="1724669"/>
          </a:xfrm>
        </p:grpSpPr>
        <p:sp>
          <p:nvSpPr>
            <p:cNvPr id="1871" name="Google Shape;1871;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sp>
        <p:sp>
          <p:nvSpPr>
            <p:cNvPr id="1872" name="Google Shape;1872;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3" name="Google Shape;1873;p86"/>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874" name="Google Shape;1874;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sp>
        <p:nvSpPr>
          <p:cNvPr id="1875" name="Google Shape;1875;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6">
              <a:alphaModFix/>
            </a:blip>
            <a:stretch>
              <a:fillRect/>
            </a:stretch>
          </a:blipFill>
          <a:ln>
            <a:noFill/>
          </a:ln>
        </p:spPr>
      </p:sp>
      <p:sp>
        <p:nvSpPr>
          <p:cNvPr id="1876" name="Google Shape;1876;p86"/>
          <p:cNvSpPr txBox="1"/>
          <p:nvPr/>
        </p:nvSpPr>
        <p:spPr>
          <a:xfrm>
            <a:off x="6992745" y="2614484"/>
            <a:ext cx="10918507" cy="443198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Η </a:t>
            </a:r>
            <a:r>
              <a:rPr lang="en-US" sz="2400" b="0" i="0" u="none" strike="noStrike" cap="none" dirty="0" err="1">
                <a:solidFill>
                  <a:srgbClr val="000000"/>
                </a:solidFill>
                <a:latin typeface="Philosopher"/>
                <a:ea typeface="Philosopher"/>
                <a:cs typeface="Philosopher"/>
                <a:sym typeface="Philosopher"/>
              </a:rPr>
              <a:t>εν</a:t>
            </a:r>
            <a:r>
              <a:rPr lang="en-US" sz="2400" b="0" i="0" u="none" strike="noStrike" cap="none" dirty="0">
                <a:solidFill>
                  <a:srgbClr val="000000"/>
                </a:solidFill>
                <a:latin typeface="Philosopher"/>
                <a:ea typeface="Philosopher"/>
                <a:cs typeface="Philosopher"/>
                <a:sym typeface="Philosopher"/>
              </a:rPr>
              <a:t>ασχόληση των μαθητών με τα μαθηματικά </a:t>
            </a:r>
            <a:r>
              <a:rPr lang="en-US" sz="2400" b="1" i="0" u="none" strike="noStrike" cap="none" dirty="0">
                <a:solidFill>
                  <a:srgbClr val="000000"/>
                </a:solidFill>
                <a:latin typeface="Philosopher"/>
                <a:ea typeface="Philosopher"/>
                <a:cs typeface="Philosopher"/>
                <a:sym typeface="Philosopher"/>
              </a:rPr>
              <a:t>αυξήθηκε σημαντικά</a:t>
            </a: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Οι</a:t>
            </a:r>
            <a:r>
              <a:rPr lang="en-US" sz="2400" b="0" i="0" u="none" strike="noStrike" cap="none" dirty="0">
                <a:solidFill>
                  <a:srgbClr val="000000"/>
                </a:solidFill>
                <a:latin typeface="Philosopher"/>
                <a:ea typeface="Philosopher"/>
                <a:cs typeface="Philosopher"/>
                <a:sym typeface="Philosopher"/>
              </a:rPr>
              <a:t> μα</a:t>
            </a:r>
            <a:r>
              <a:rPr lang="en-US" sz="2400" b="0" i="0" u="none" strike="noStrike" cap="none" dirty="0" err="1">
                <a:solidFill>
                  <a:srgbClr val="000000"/>
                </a:solidFill>
                <a:latin typeface="Philosopher"/>
                <a:ea typeface="Philosopher"/>
                <a:cs typeface="Philosopher"/>
                <a:sym typeface="Philosopher"/>
              </a:rPr>
              <a:t>θητές</a:t>
            </a:r>
            <a:r>
              <a:rPr lang="en-US" sz="2400" b="0" i="0" u="none" strike="noStrike" cap="none" dirty="0">
                <a:solidFill>
                  <a:srgbClr val="000000"/>
                </a:solidFill>
                <a:latin typeface="Philosopher"/>
                <a:ea typeface="Philosopher"/>
                <a:cs typeface="Philosopher"/>
                <a:sym typeface="Philosopher"/>
              </a:rPr>
              <a:t> πα</a:t>
            </a:r>
            <a:r>
              <a:rPr lang="en-US" sz="2400" b="0" i="0" u="none" strike="noStrike" cap="none" dirty="0" err="1">
                <a:solidFill>
                  <a:srgbClr val="000000"/>
                </a:solidFill>
                <a:latin typeface="Philosopher"/>
                <a:ea typeface="Philosopher"/>
                <a:cs typeface="Philosopher"/>
                <a:sym typeface="Philosopher"/>
              </a:rPr>
              <a:t>ρουσί</a:t>
            </a:r>
            <a:r>
              <a:rPr lang="en-US" sz="2400" b="0" i="0" u="none" strike="noStrike" cap="none" dirty="0">
                <a:solidFill>
                  <a:srgbClr val="000000"/>
                </a:solidFill>
                <a:latin typeface="Philosopher"/>
                <a:ea typeface="Philosopher"/>
                <a:cs typeface="Philosopher"/>
                <a:sym typeface="Philosopher"/>
              </a:rPr>
              <a:t>ασαν </a:t>
            </a:r>
            <a:r>
              <a:rPr lang="en-US" sz="2400" b="1" i="0" u="none" strike="noStrike" cap="none" dirty="0">
                <a:solidFill>
                  <a:srgbClr val="000000"/>
                </a:solidFill>
                <a:latin typeface="Philosopher"/>
                <a:ea typeface="Philosopher"/>
                <a:cs typeface="Philosopher"/>
                <a:sym typeface="Philosopher"/>
              </a:rPr>
              <a:t>αξιοσημείωτη βελτίωση </a:t>
            </a:r>
            <a:r>
              <a:rPr lang="en-US" sz="2400" b="0" i="0" u="none" strike="noStrike" cap="none" dirty="0">
                <a:solidFill>
                  <a:srgbClr val="000000"/>
                </a:solidFill>
                <a:latin typeface="Philosopher"/>
                <a:ea typeface="Philosopher"/>
                <a:cs typeface="Philosopher"/>
                <a:sym typeface="Philosopher"/>
              </a:rPr>
              <a:t>στην επάρκεια των μαθηματικών: ο </a:t>
            </a:r>
            <a:r>
              <a:rPr lang="en-US" sz="2400" b="1" i="0" u="none" strike="noStrike" cap="none" dirty="0">
                <a:solidFill>
                  <a:srgbClr val="000000"/>
                </a:solidFill>
                <a:latin typeface="Philosopher"/>
                <a:ea typeface="Philosopher"/>
                <a:cs typeface="Philosopher"/>
                <a:sym typeface="Philosopher"/>
              </a:rPr>
              <a:t>εστιασμένος, επαναλαμβανόμενος χαρακτήρας της μικρο-μάθησης </a:t>
            </a:r>
            <a:r>
              <a:rPr lang="en-US" sz="2400" b="0" i="0" u="none" strike="noStrike" cap="none" dirty="0">
                <a:solidFill>
                  <a:srgbClr val="000000"/>
                </a:solidFill>
                <a:latin typeface="Philosopher"/>
                <a:ea typeface="Philosopher"/>
                <a:cs typeface="Philosopher"/>
                <a:sym typeface="Philosopher"/>
              </a:rPr>
              <a:t>βοήθησε στην </a:t>
            </a:r>
            <a:r>
              <a:rPr lang="en-US" sz="2400" b="1" i="0" u="none" strike="noStrike" cap="none" dirty="0">
                <a:solidFill>
                  <a:srgbClr val="000000"/>
                </a:solidFill>
                <a:latin typeface="Philosopher"/>
                <a:ea typeface="Philosopher"/>
                <a:cs typeface="Philosopher"/>
                <a:sym typeface="Philosopher"/>
              </a:rPr>
              <a:t>ενίσχυση της κατανόησης </a:t>
            </a:r>
            <a:r>
              <a:rPr lang="en-US" sz="2400" b="0" i="0" u="none" strike="noStrike" cap="none" dirty="0">
                <a:solidFill>
                  <a:srgbClr val="000000"/>
                </a:solidFill>
                <a:latin typeface="Philosopher"/>
                <a:ea typeface="Philosopher"/>
                <a:cs typeface="Philosopher"/>
                <a:sym typeface="Philosopher"/>
              </a:rPr>
              <a:t>των θεμελιωδών μαθηματικών θεμάτων.</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Τα </a:t>
            </a:r>
            <a:r>
              <a:rPr lang="en-US" sz="2400" b="1" i="0" u="none" strike="noStrike" cap="none" dirty="0" err="1">
                <a:solidFill>
                  <a:srgbClr val="000000"/>
                </a:solidFill>
                <a:latin typeface="Philosopher"/>
                <a:ea typeface="Philosopher"/>
                <a:cs typeface="Philosopher"/>
                <a:sym typeface="Philosopher"/>
              </a:rPr>
              <a:t>στοιχεί</a:t>
            </a:r>
            <a:r>
              <a:rPr lang="en-US" sz="2400" b="1" i="0" u="none" strike="noStrike" cap="none" dirty="0">
                <a:solidFill>
                  <a:srgbClr val="000000"/>
                </a:solidFill>
                <a:latin typeface="Philosopher"/>
                <a:ea typeface="Philosopher"/>
                <a:cs typeface="Philosopher"/>
                <a:sym typeface="Philosopher"/>
              </a:rPr>
              <a:t>α της παιχνιδοποίησης </a:t>
            </a:r>
            <a:r>
              <a:rPr lang="en-US" sz="2400" b="0" i="0" u="none" strike="noStrike" cap="none" dirty="0">
                <a:solidFill>
                  <a:srgbClr val="000000"/>
                </a:solidFill>
                <a:latin typeface="Philosopher"/>
                <a:ea typeface="Philosopher"/>
                <a:cs typeface="Philosopher"/>
                <a:sym typeface="Philosopher"/>
              </a:rPr>
              <a:t>πρόσθεσαν ένα στοιχείο διασκέδασης και φιλικού ανταγωνισμού: οι μαθητές όχι μόνο μάθαιναν τα μαθηματικά πιο αποτελεσματικά αλλά και </a:t>
            </a:r>
            <a:r>
              <a:rPr lang="en-US" sz="2400" b="1" i="0" u="none" strike="noStrike" cap="none" dirty="0">
                <a:solidFill>
                  <a:srgbClr val="000000"/>
                </a:solidFill>
                <a:latin typeface="Philosopher"/>
                <a:ea typeface="Philosopher"/>
                <a:cs typeface="Philosopher"/>
                <a:sym typeface="Philosopher"/>
              </a:rPr>
              <a:t>απολάμβαναν τη διαδικασία.</a:t>
            </a:r>
            <a:endParaRPr dirty="0"/>
          </a:p>
        </p:txBody>
      </p:sp>
      <p:sp>
        <p:nvSpPr>
          <p:cNvPr id="1877" name="Google Shape;1877;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7">
              <a:alphaModFix/>
            </a:blip>
            <a:stretch>
              <a:fillRect/>
            </a:stretch>
          </a:blipFill>
          <a:ln>
            <a:noFill/>
          </a:ln>
        </p:spPr>
      </p:sp>
      <p:sp>
        <p:nvSpPr>
          <p:cNvPr id="1878" name="Google Shape;1878;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8">
              <a:alphaModFix/>
            </a:blip>
            <a:stretch>
              <a:fillRect/>
            </a:stretch>
          </a:blipFill>
          <a:ln>
            <a:noFill/>
          </a:ln>
        </p:spPr>
      </p:sp>
      <p:sp>
        <p:nvSpPr>
          <p:cNvPr id="1879" name="Google Shape;1879;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9">
              <a:alphaModFix/>
            </a:blip>
            <a:stretch>
              <a:fillRect/>
            </a:stretch>
          </a:blipFill>
          <a:ln>
            <a:noFill/>
          </a:ln>
        </p:spPr>
      </p:sp>
      <p:sp>
        <p:nvSpPr>
          <p:cNvPr id="1880" name="Google Shape;1880;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10">
              <a:alphaModFix/>
            </a:blip>
            <a:stretch>
              <a:fillRect/>
            </a:stretch>
          </a:blipFill>
          <a:ln>
            <a:noFill/>
          </a:ln>
        </p:spPr>
      </p:sp>
      <p:sp>
        <p:nvSpPr>
          <p:cNvPr id="1881" name="Google Shape;1881;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BF9FF"/>
                </a:solidFill>
                <a:latin typeface="Arimo"/>
                <a:ea typeface="Arimo"/>
                <a:cs typeface="Arimo"/>
                <a:sym typeface="Arimo"/>
              </a:rPr>
              <a:t>2</a:t>
            </a:r>
            <a:endParaRPr/>
          </a:p>
        </p:txBody>
      </p:sp>
      <p:sp>
        <p:nvSpPr>
          <p:cNvPr id="1882" name="Google Shape;1882;p86"/>
          <p:cNvSpPr txBox="1"/>
          <p:nvPr/>
        </p:nvSpPr>
        <p:spPr>
          <a:xfrm>
            <a:off x="5457197" y="1205649"/>
            <a:ext cx="5736320"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Απ</a:t>
            </a:r>
            <a:r>
              <a:rPr lang="en-US" sz="4899" b="1" i="0" u="none" strike="noStrike" cap="none" dirty="0" err="1">
                <a:solidFill>
                  <a:srgbClr val="000000"/>
                </a:solidFill>
                <a:latin typeface="Philosopher"/>
                <a:ea typeface="Philosopher"/>
                <a:cs typeface="Philosopher"/>
                <a:sym typeface="Philosopher"/>
              </a:rPr>
              <a:t>οτελέσμ</a:t>
            </a:r>
            <a:r>
              <a:rPr lang="en-US" sz="4899" b="1" i="0" u="none" strike="noStrike" cap="none" dirty="0">
                <a:solidFill>
                  <a:srgbClr val="000000"/>
                </a:solidFill>
                <a:latin typeface="Philosopher"/>
                <a:ea typeface="Philosopher"/>
                <a:cs typeface="Philosopher"/>
                <a:sym typeface="Philosopher"/>
              </a:rPr>
              <a:t>ατα</a:t>
            </a:r>
            <a:endParaRPr dirty="0"/>
          </a:p>
        </p:txBody>
      </p:sp>
      <p:sp>
        <p:nvSpPr>
          <p:cNvPr id="1883" name="Google Shape;1883;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5018" b="1" i="0" u="none" strike="noStrike" cap="none">
                <a:solidFill>
                  <a:srgbClr val="DFAC52"/>
                </a:solidFill>
                <a:latin typeface="Philosopher"/>
                <a:ea typeface="Philosopher"/>
                <a:cs typeface="Philosopher"/>
                <a:sym typeface="Philosopher"/>
              </a:rPr>
              <a:t>Σχολείο Z</a:t>
            </a:r>
            <a:endParaRPr/>
          </a:p>
        </p:txBody>
      </p:sp>
      <p:sp>
        <p:nvSpPr>
          <p:cNvPr id="1884" name="Google Shape;1884;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Η καινοτόμος προσέγγιση του σχολείου Ζ για την </a:t>
            </a:r>
            <a:r>
              <a:rPr lang="en-US" sz="2400" b="1" i="0" u="none" strike="noStrike" cap="none">
                <a:solidFill>
                  <a:srgbClr val="000000"/>
                </a:solidFill>
                <a:latin typeface="Philosopher"/>
                <a:ea typeface="Philosopher"/>
                <a:cs typeface="Philosopher"/>
                <a:sym typeface="Philosopher"/>
              </a:rPr>
              <a:t>ενσωμάτωση της μικρομάθησης </a:t>
            </a:r>
            <a:r>
              <a:rPr lang="en-US" sz="2400" b="0" i="0" u="none" strike="noStrike" cap="none">
                <a:solidFill>
                  <a:srgbClr val="000000"/>
                </a:solidFill>
                <a:latin typeface="Philosopher"/>
                <a:ea typeface="Philosopher"/>
                <a:cs typeface="Philosopher"/>
                <a:sym typeface="Philosopher"/>
              </a:rPr>
              <a:t>στο πρόγραμμα σπουδών των μαθηματικών δείχνει πώς αυτή η μέθοδος μπορεί να έχει </a:t>
            </a:r>
            <a:r>
              <a:rPr lang="en-US" sz="2400" b="1" i="0" u="none" strike="noStrike" cap="none">
                <a:solidFill>
                  <a:srgbClr val="000000"/>
                </a:solidFill>
                <a:latin typeface="Philosopher"/>
                <a:ea typeface="Philosopher"/>
                <a:cs typeface="Philosopher"/>
                <a:sym typeface="Philosopher"/>
              </a:rPr>
              <a:t>θετικό αντίκτυπο </a:t>
            </a:r>
            <a:r>
              <a:rPr lang="en-US" sz="2400" b="0" i="0" u="none" strike="noStrike" cap="none">
                <a:solidFill>
                  <a:srgbClr val="000000"/>
                </a:solidFill>
                <a:latin typeface="Philosopher"/>
                <a:ea typeface="Philosopher"/>
                <a:cs typeface="Philosopher"/>
                <a:sym typeface="Philosopher"/>
              </a:rPr>
              <a:t>στα </a:t>
            </a:r>
            <a:r>
              <a:rPr lang="en-US" sz="2400" b="1" i="0" u="none" strike="noStrike" cap="none">
                <a:solidFill>
                  <a:srgbClr val="000000"/>
                </a:solidFill>
                <a:latin typeface="Philosopher"/>
                <a:ea typeface="Philosopher"/>
                <a:cs typeface="Philosopher"/>
                <a:sym typeface="Philosopher"/>
              </a:rPr>
              <a:t>εκπαιδευτικά αποτελέσματα</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sp>
        <p:nvSpPr>
          <p:cNvPr id="1894" name="Google Shape;1894;p87"/>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895" name="Google Shape;1895;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grpSp>
        <p:nvGrpSpPr>
          <p:cNvPr id="1896" name="Google Shape;1896;p87"/>
          <p:cNvGrpSpPr/>
          <p:nvPr/>
        </p:nvGrpSpPr>
        <p:grpSpPr>
          <a:xfrm>
            <a:off x="533930" y="5107335"/>
            <a:ext cx="11932595" cy="2647740"/>
            <a:chOff x="0" y="-9525"/>
            <a:chExt cx="3142741" cy="697347"/>
          </a:xfrm>
        </p:grpSpPr>
        <p:sp>
          <p:nvSpPr>
            <p:cNvPr id="1897" name="Google Shape;1897;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98" name="Google Shape;1898;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9" name="Google Shape;1899;p87"/>
          <p:cNvSpPr txBox="1"/>
          <p:nvPr/>
        </p:nvSpPr>
        <p:spPr>
          <a:xfrm>
            <a:off x="533930" y="3454507"/>
            <a:ext cx="3580870"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F59F35"/>
                </a:solidFill>
                <a:latin typeface="Philosopher"/>
                <a:ea typeface="Philosopher"/>
                <a:cs typeface="Philosopher"/>
                <a:sym typeface="Philosopher"/>
              </a:rPr>
              <a:t>Μελέτες</a:t>
            </a:r>
            <a:r>
              <a:rPr lang="en-US" sz="2400" b="1" i="0" u="none" strike="noStrike" cap="none" dirty="0">
                <a:solidFill>
                  <a:srgbClr val="F59F35"/>
                </a:solidFill>
                <a:latin typeface="Philosopher"/>
                <a:ea typeface="Philosopher"/>
                <a:cs typeface="Philosopher"/>
                <a:sym typeface="Philosopher"/>
              </a:rPr>
              <a:t> π</a:t>
            </a:r>
            <a:r>
              <a:rPr lang="en-US" sz="2400" b="1" i="0" u="none" strike="noStrike" cap="none" dirty="0" err="1">
                <a:solidFill>
                  <a:srgbClr val="F59F35"/>
                </a:solidFill>
                <a:latin typeface="Philosopher"/>
                <a:ea typeface="Philosopher"/>
                <a:cs typeface="Philosopher"/>
                <a:sym typeface="Philosopher"/>
              </a:rPr>
              <a:t>ερι</a:t>
            </a:r>
            <a:r>
              <a:rPr lang="en-US" sz="2400" b="1" i="0" u="none" strike="noStrike" cap="none" dirty="0">
                <a:solidFill>
                  <a:srgbClr val="F59F35"/>
                </a:solidFill>
                <a:latin typeface="Philosopher"/>
                <a:ea typeface="Philosopher"/>
                <a:cs typeface="Philosopher"/>
                <a:sym typeface="Philosopher"/>
              </a:rPr>
              <a:t>πτώσεων</a:t>
            </a:r>
            <a:endParaRPr dirty="0"/>
          </a:p>
        </p:txBody>
      </p:sp>
      <p:sp>
        <p:nvSpPr>
          <p:cNvPr id="1900" name="Google Shape;1900;p87"/>
          <p:cNvSpPr txBox="1"/>
          <p:nvPr/>
        </p:nvSpPr>
        <p:spPr>
          <a:xfrm>
            <a:off x="533930" y="4217463"/>
            <a:ext cx="3896180"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Η α</a:t>
            </a:r>
            <a:r>
              <a:rPr lang="en-US" sz="4899" b="1" i="0" u="none" strike="noStrike" cap="none" dirty="0" err="1">
                <a:solidFill>
                  <a:srgbClr val="000000"/>
                </a:solidFill>
                <a:latin typeface="Philosopher"/>
                <a:ea typeface="Philosopher"/>
                <a:cs typeface="Philosopher"/>
                <a:sym typeface="Philosopher"/>
              </a:rPr>
              <a:t>νάγκη</a:t>
            </a:r>
            <a:endParaRPr dirty="0"/>
          </a:p>
        </p:txBody>
      </p:sp>
      <p:sp>
        <p:nvSpPr>
          <p:cNvPr id="1901" name="Google Shape;1901;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Ο μη κερδοσκοπικός οργανισμός MAAM εντόπισε μια σημαντική ανάγκη στην κοινότητά του - ενήλικες εκπαιδευόμενους που επιδιώκουν να αποκτήσουν δεξιότητες και γνώσεις σχετικές με την εργασία.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grpSp>
        <p:nvGrpSpPr>
          <p:cNvPr id="1911" name="Google Shape;1911;p88"/>
          <p:cNvGrpSpPr/>
          <p:nvPr/>
        </p:nvGrpSpPr>
        <p:grpSpPr>
          <a:xfrm>
            <a:off x="360327" y="3535517"/>
            <a:ext cx="12830803" cy="6259223"/>
            <a:chOff x="0" y="-9525"/>
            <a:chExt cx="3379306" cy="1648520"/>
          </a:xfrm>
        </p:grpSpPr>
        <p:sp>
          <p:nvSpPr>
            <p:cNvPr id="1912" name="Google Shape;1912;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913" name="Google Shape;1913;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4" name="Google Shape;1914;p88"/>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915" name="Google Shape;1915;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916" name="Google Shape;1916;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6">
              <a:alphaModFix/>
            </a:blip>
            <a:stretch>
              <a:fillRect/>
            </a:stretch>
          </a:blipFill>
          <a:ln>
            <a:noFill/>
          </a:ln>
        </p:spPr>
      </p:sp>
      <p:sp>
        <p:nvSpPr>
          <p:cNvPr id="1917" name="Google Shape;1917;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7">
              <a:alphaModFix/>
            </a:blip>
            <a:stretch>
              <a:fillRect/>
            </a:stretch>
          </a:blipFill>
          <a:ln>
            <a:noFill/>
          </a:ln>
        </p:spPr>
      </p:sp>
      <p:sp>
        <p:nvSpPr>
          <p:cNvPr id="1918" name="Google Shape;1918;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Προσέγγιση</a:t>
            </a:r>
            <a:endParaRPr/>
          </a:p>
        </p:txBody>
      </p:sp>
      <p:sp>
        <p:nvSpPr>
          <p:cNvPr id="1919" name="Google Shape;1919;p88"/>
          <p:cNvSpPr txBox="1"/>
          <p:nvPr/>
        </p:nvSpPr>
        <p:spPr>
          <a:xfrm>
            <a:off x="2514754" y="5539695"/>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Σχεδίασαν μια </a:t>
            </a:r>
            <a:r>
              <a:rPr lang="en-US" sz="2400" b="1" i="0" u="none" strike="noStrike" cap="none">
                <a:solidFill>
                  <a:srgbClr val="000000"/>
                </a:solidFill>
                <a:latin typeface="Philosopher"/>
                <a:ea typeface="Philosopher"/>
                <a:cs typeface="Philosopher"/>
                <a:sym typeface="Philosopher"/>
              </a:rPr>
              <a:t>βιβλιοθήκη με ενότητες μικροεκπαίδευσης</a:t>
            </a:r>
            <a:r>
              <a:rPr lang="en-US" sz="2400" b="0" i="0" u="none" strike="noStrike" cap="none">
                <a:solidFill>
                  <a:srgbClr val="000000"/>
                </a:solidFill>
                <a:latin typeface="Philosopher"/>
                <a:ea typeface="Philosopher"/>
                <a:cs typeface="Philosopher"/>
                <a:sym typeface="Philosopher"/>
              </a:rPr>
              <a:t>, κάθε μία από τις οποίες ήταν προσαρμοσμένη σε μια συγκεκριμένη επαγγελματική δεξιότητα. Οι ενότητες αυτές ήταν εύκολα προσβάσιμες μέσω της διαδικτυακής πλατφόρμας του MAAM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Το MAAM έδωσε έμφαση στη </a:t>
            </a:r>
            <a:r>
              <a:rPr lang="en-US" sz="2400" b="1" i="0" u="none" strike="noStrike" cap="none">
                <a:solidFill>
                  <a:srgbClr val="000000"/>
                </a:solidFill>
                <a:latin typeface="Philosopher"/>
                <a:ea typeface="Philosopher"/>
                <a:cs typeface="Philosopher"/>
                <a:sym typeface="Philosopher"/>
              </a:rPr>
              <a:t>σημασία της πρακτικής εφαρμογής: </a:t>
            </a:r>
            <a:r>
              <a:rPr lang="en-US" sz="2400" b="0" i="0" u="none" strike="noStrike" cap="none">
                <a:solidFill>
                  <a:srgbClr val="000000"/>
                </a:solidFill>
                <a:latin typeface="Philosopher"/>
                <a:ea typeface="Philosopher"/>
                <a:cs typeface="Philosopher"/>
                <a:sym typeface="Philosopher"/>
              </a:rPr>
              <a:t>κάθε ενότητα περιλάμβανε πρακτικές ασκήσεις και σενάρια από τον πραγματικό κόσμο, διασφαλίζοντας ότι οι εκπαιδευόμενοι θα μπορούσαν να εφαρμόσουν άμεσα όσα είχαν μάθει.</a:t>
            </a:r>
            <a:endParaRPr/>
          </a:p>
        </p:txBody>
      </p:sp>
      <p:sp>
        <p:nvSpPr>
          <p:cNvPr id="1920" name="Google Shape;1920;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799" b="1" i="0" u="none" strike="noStrike" cap="none">
                <a:solidFill>
                  <a:srgbClr val="DFAC52"/>
                </a:solidFill>
                <a:latin typeface="Philosopher"/>
                <a:ea typeface="Philosopher"/>
                <a:cs typeface="Philosopher"/>
                <a:sym typeface="Philosopher"/>
              </a:rPr>
              <a:t>3. Μη κερδοσκοπικός οργανισμός MAAM</a:t>
            </a:r>
            <a:endParaRPr/>
          </a:p>
        </p:txBody>
      </p:sp>
      <p:sp>
        <p:nvSpPr>
          <p:cNvPr id="1921" name="Google Shape;1921;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Για να το αντιμετωπίσουν αυτό, εισήγαγαν τη μικρομάθηση:</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sp>
      <p:sp>
        <p:nvSpPr>
          <p:cNvPr id="1931" name="Google Shape;1931;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sp>
      <p:grpSp>
        <p:nvGrpSpPr>
          <p:cNvPr id="1932" name="Google Shape;1932;p89"/>
          <p:cNvGrpSpPr/>
          <p:nvPr/>
        </p:nvGrpSpPr>
        <p:grpSpPr>
          <a:xfrm>
            <a:off x="8434070" y="-39284"/>
            <a:ext cx="9853930" cy="10323165"/>
            <a:chOff x="0" y="-9525"/>
            <a:chExt cx="2595274" cy="2718858"/>
          </a:xfrm>
        </p:grpSpPr>
        <p:sp>
          <p:nvSpPr>
            <p:cNvPr id="1933" name="Google Shape;1933;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sp>
        <p:sp>
          <p:nvSpPr>
            <p:cNvPr id="1934" name="Google Shape;1934;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5" name="Google Shape;1935;p89"/>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5">
              <a:alphaModFix/>
            </a:blip>
            <a:stretch>
              <a:fillRect l="-2006" t="-4247" r="-2012" b="-6540"/>
            </a:stretch>
          </a:blipFill>
          <a:ln>
            <a:noFill/>
          </a:ln>
        </p:spPr>
      </p:sp>
      <p:sp>
        <p:nvSpPr>
          <p:cNvPr id="1936" name="Google Shape;1936;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6">
              <a:alphaModFix/>
            </a:blip>
            <a:stretch>
              <a:fillRect l="-14765" r="-20796" b="-4987"/>
            </a:stretch>
          </a:blipFill>
          <a:ln>
            <a:noFill/>
          </a:ln>
        </p:spPr>
      </p:sp>
      <p:sp>
        <p:nvSpPr>
          <p:cNvPr id="1937" name="Google Shape;1937;p89"/>
          <p:cNvSpPr/>
          <p:nvPr/>
        </p:nvSpPr>
        <p:spPr>
          <a:xfrm>
            <a:off x="8727496" y="353267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7">
              <a:alphaModFix/>
            </a:blip>
            <a:stretch>
              <a:fillRect/>
            </a:stretch>
          </a:blipFill>
          <a:ln>
            <a:noFill/>
          </a:ln>
        </p:spPr>
      </p:sp>
      <p:sp>
        <p:nvSpPr>
          <p:cNvPr id="1938" name="Google Shape;1938;p89"/>
          <p:cNvSpPr/>
          <p:nvPr/>
        </p:nvSpPr>
        <p:spPr>
          <a:xfrm>
            <a:off x="8713954" y="5612178"/>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8">
              <a:alphaModFix/>
            </a:blip>
            <a:stretch>
              <a:fillRect/>
            </a:stretch>
          </a:blipFill>
          <a:ln>
            <a:noFill/>
          </a:ln>
        </p:spPr>
      </p:sp>
      <p:sp>
        <p:nvSpPr>
          <p:cNvPr id="1939" name="Google Shape;1939;p89"/>
          <p:cNvSpPr/>
          <p:nvPr/>
        </p:nvSpPr>
        <p:spPr>
          <a:xfrm>
            <a:off x="8603511" y="7536003"/>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9">
              <a:alphaModFix/>
            </a:blip>
            <a:stretch>
              <a:fillRect/>
            </a:stretch>
          </a:blipFill>
          <a:ln>
            <a:noFill/>
          </a:ln>
        </p:spPr>
      </p:sp>
      <p:sp>
        <p:nvSpPr>
          <p:cNvPr id="1940" name="Google Shape;1940;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40" b="0" i="0" u="none" strike="noStrike" cap="none">
                <a:solidFill>
                  <a:srgbClr val="FBF9FF"/>
                </a:solidFill>
                <a:latin typeface="Lato"/>
                <a:ea typeface="Lato"/>
                <a:cs typeface="Lato"/>
                <a:sym typeface="Lato"/>
              </a:rPr>
              <a:t>3</a:t>
            </a:r>
            <a:endParaRPr/>
          </a:p>
        </p:txBody>
      </p:sp>
      <p:sp>
        <p:nvSpPr>
          <p:cNvPr id="1941" name="Google Shape;1941;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pPr>
            <a:r>
              <a:rPr lang="en-US" sz="1559" b="1" i="0" u="none" strike="noStrike" cap="none">
                <a:solidFill>
                  <a:srgbClr val="ECEFF1"/>
                </a:solidFill>
                <a:latin typeface="Philosopher"/>
                <a:ea typeface="Philosopher"/>
                <a:cs typeface="Philosopher"/>
                <a:sym typeface="Philosopher"/>
              </a:rPr>
              <a:t>Μη κερδοσκοπικός οργανισμός MAAM</a:t>
            </a:r>
            <a:endParaRPr/>
          </a:p>
        </p:txBody>
      </p:sp>
      <p:sp>
        <p:nvSpPr>
          <p:cNvPr id="1942" name="Google Shape;1942;p89"/>
          <p:cNvSpPr txBox="1"/>
          <p:nvPr/>
        </p:nvSpPr>
        <p:spPr>
          <a:xfrm>
            <a:off x="11225048" y="515761"/>
            <a:ext cx="6546077" cy="122617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640" b="1" i="0" u="none" strike="noStrike" cap="none" dirty="0">
                <a:solidFill>
                  <a:srgbClr val="000000"/>
                </a:solidFill>
                <a:latin typeface="Philosopher"/>
                <a:ea typeface="Philosopher"/>
                <a:cs typeface="Philosopher"/>
                <a:sym typeface="Philosopher"/>
              </a:rPr>
              <a:t>Απ</a:t>
            </a:r>
            <a:r>
              <a:rPr lang="en-US" sz="6640" b="1" i="0" u="none" strike="noStrike" cap="none" dirty="0" err="1">
                <a:solidFill>
                  <a:srgbClr val="000000"/>
                </a:solidFill>
                <a:latin typeface="Philosopher"/>
                <a:ea typeface="Philosopher"/>
                <a:cs typeface="Philosopher"/>
                <a:sym typeface="Philosopher"/>
              </a:rPr>
              <a:t>οτελέσμ</a:t>
            </a:r>
            <a:r>
              <a:rPr lang="en-US" sz="6640" b="1" i="0" u="none" strike="noStrike" cap="none" dirty="0">
                <a:solidFill>
                  <a:srgbClr val="000000"/>
                </a:solidFill>
                <a:latin typeface="Philosopher"/>
                <a:ea typeface="Philosopher"/>
                <a:cs typeface="Philosopher"/>
                <a:sym typeface="Philosopher"/>
              </a:rPr>
              <a:t>ατα</a:t>
            </a:r>
            <a:endParaRPr dirty="0"/>
          </a:p>
        </p:txBody>
      </p:sp>
      <p:sp>
        <p:nvSpPr>
          <p:cNvPr id="1943" name="Google Shape;1943;p89"/>
          <p:cNvSpPr txBox="1"/>
          <p:nvPr/>
        </p:nvSpPr>
        <p:spPr>
          <a:xfrm>
            <a:off x="8770119" y="2027727"/>
            <a:ext cx="918183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Οι ενήλικες εκπαιδευόμενοι αγκάλιασαν την προσέγγιση της μικρομάθησης, εκτιμώντας την ευελιξία και την προσβασιμότητά της.</a:t>
            </a:r>
            <a:endParaRPr/>
          </a:p>
        </p:txBody>
      </p:sp>
      <p:sp>
        <p:nvSpPr>
          <p:cNvPr id="1944" name="Google Shape;1944;p89"/>
          <p:cNvSpPr txBox="1"/>
          <p:nvPr/>
        </p:nvSpPr>
        <p:spPr>
          <a:xfrm>
            <a:off x="9913089" y="3578723"/>
            <a:ext cx="7953717" cy="6204776"/>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Πολλοί</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εκ</a:t>
            </a:r>
            <a:r>
              <a:rPr lang="en-US" sz="2400" b="0" i="0" u="none" strike="noStrike" cap="none" dirty="0">
                <a:solidFill>
                  <a:srgbClr val="000000"/>
                </a:solidFill>
                <a:latin typeface="Philosopher"/>
                <a:ea typeface="Philosopher"/>
                <a:cs typeface="Philosopher"/>
                <a:sym typeface="Philosopher"/>
              </a:rPr>
              <a:t>παιδευόμενοι ανέφεραν </a:t>
            </a:r>
            <a:r>
              <a:rPr lang="en-US" sz="2400" b="1" i="0" u="none" strike="noStrike" cap="none" dirty="0">
                <a:solidFill>
                  <a:srgbClr val="000000"/>
                </a:solidFill>
                <a:latin typeface="Philosopher"/>
                <a:ea typeface="Philosopher"/>
                <a:cs typeface="Philosopher"/>
                <a:sym typeface="Philosopher"/>
              </a:rPr>
              <a:t>σημαντικές βελτιώσεις </a:t>
            </a:r>
            <a:r>
              <a:rPr lang="en-US" sz="2400" b="0" i="0" u="none" strike="noStrike" cap="none" dirty="0">
                <a:solidFill>
                  <a:srgbClr val="000000"/>
                </a:solidFill>
                <a:latin typeface="Philosopher"/>
                <a:ea typeface="Philosopher"/>
                <a:cs typeface="Philosopher"/>
                <a:sym typeface="Philosopher"/>
              </a:rPr>
              <a:t>στις δεξιότητες που σχετίζονται με την εργασία: εξέφρασαν </a:t>
            </a:r>
            <a:r>
              <a:rPr lang="en-US" sz="2400" b="1" i="0" u="none" strike="noStrike" cap="none" dirty="0">
                <a:solidFill>
                  <a:srgbClr val="000000"/>
                </a:solidFill>
                <a:latin typeface="Philosopher"/>
                <a:ea typeface="Philosopher"/>
                <a:cs typeface="Philosopher"/>
                <a:sym typeface="Philosopher"/>
              </a:rPr>
              <a:t>αυξημένη αυτοπεποίθηση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καλύτερη κατανόηση </a:t>
            </a:r>
            <a:r>
              <a:rPr lang="en-US" sz="2400" b="0" i="0" u="none" strike="noStrike" cap="none" dirty="0">
                <a:solidFill>
                  <a:srgbClr val="000000"/>
                </a:solidFill>
                <a:latin typeface="Philosopher"/>
                <a:ea typeface="Philosopher"/>
                <a:cs typeface="Philosopher"/>
                <a:sym typeface="Philosopher"/>
              </a:rPr>
              <a:t>των </a:t>
            </a:r>
            <a:r>
              <a:rPr lang="en-US" sz="2400" b="1" i="0" u="none" strike="noStrike" cap="none" dirty="0">
                <a:solidFill>
                  <a:srgbClr val="000000"/>
                </a:solidFill>
                <a:latin typeface="Philosopher"/>
                <a:ea typeface="Philosopher"/>
                <a:cs typeface="Philosopher"/>
                <a:sym typeface="Philosopher"/>
              </a:rPr>
              <a:t>τομέων που επέλεξαν.</a:t>
            </a:r>
            <a:endParaRPr sz="24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Η </a:t>
            </a:r>
            <a:r>
              <a:rPr lang="en-US" sz="2400" b="0" i="0" u="none" strike="noStrike" cap="none" dirty="0" err="1">
                <a:solidFill>
                  <a:srgbClr val="000000"/>
                </a:solidFill>
                <a:latin typeface="Philosopher"/>
                <a:ea typeface="Philosopher"/>
                <a:cs typeface="Philosopher"/>
                <a:sym typeface="Philosopher"/>
              </a:rPr>
              <a:t>εστί</a:t>
            </a:r>
            <a:r>
              <a:rPr lang="en-US" sz="2400" b="0" i="0" u="none" strike="noStrike" cap="none" dirty="0">
                <a:solidFill>
                  <a:srgbClr val="000000"/>
                </a:solidFill>
                <a:latin typeface="Philosopher"/>
                <a:ea typeface="Philosopher"/>
                <a:cs typeface="Philosopher"/>
                <a:sym typeface="Philosopher"/>
              </a:rPr>
              <a:t>αση του MAAM στην </a:t>
            </a:r>
            <a:r>
              <a:rPr lang="en-US" sz="2400" b="1" i="0" u="none" strike="noStrike" cap="none" dirty="0">
                <a:solidFill>
                  <a:srgbClr val="000000"/>
                </a:solidFill>
                <a:latin typeface="Philosopher"/>
                <a:ea typeface="Philosopher"/>
                <a:cs typeface="Philosopher"/>
                <a:sym typeface="Philosopher"/>
              </a:rPr>
              <a:t>εφαρμογή σε πραγματικές συνθήκες </a:t>
            </a:r>
            <a:r>
              <a:rPr lang="en-US" sz="2400" b="0" i="0" u="none" strike="noStrike" cap="none" dirty="0">
                <a:solidFill>
                  <a:srgbClr val="000000"/>
                </a:solidFill>
                <a:latin typeface="Philosopher"/>
                <a:ea typeface="Philosopher"/>
                <a:cs typeface="Philosopher"/>
                <a:sym typeface="Philosopher"/>
              </a:rPr>
              <a:t>εξασφάλισε ότι οι εκπαιδευόμενοι ήταν </a:t>
            </a:r>
            <a:r>
              <a:rPr lang="en-US" sz="2400" b="1" i="0" u="none" strike="noStrike" cap="none" dirty="0">
                <a:solidFill>
                  <a:srgbClr val="000000"/>
                </a:solidFill>
                <a:latin typeface="Philosopher"/>
                <a:ea typeface="Philosopher"/>
                <a:cs typeface="Philosopher"/>
                <a:sym typeface="Philosopher"/>
              </a:rPr>
              <a:t>έτοιμοι να εργαστούν μετά την ολοκλήρωση των ενοτήτων μικρομάθησης</a:t>
            </a:r>
            <a:r>
              <a:rPr lang="en-US" sz="2400" b="0" i="0" u="none" strike="noStrike" cap="none" dirty="0">
                <a:solidFill>
                  <a:srgbClr val="000000"/>
                </a:solidFill>
                <a:latin typeface="Philosopher"/>
                <a:ea typeface="Philosopher"/>
                <a:cs typeface="Philosopher"/>
                <a:sym typeface="Philosopher"/>
              </a:rPr>
              <a:t>. </a:t>
            </a:r>
            <a:endParaRPr sz="2400" b="0"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Η </a:t>
            </a:r>
            <a:r>
              <a:rPr lang="en-US" sz="2400" b="0" i="0" u="none" strike="noStrike" cap="none" dirty="0" err="1">
                <a:solidFill>
                  <a:srgbClr val="000000"/>
                </a:solidFill>
                <a:latin typeface="Philosopher"/>
                <a:ea typeface="Philosopher"/>
                <a:cs typeface="Philosopher"/>
                <a:sym typeface="Philosopher"/>
              </a:rPr>
              <a:t>δέσμευση</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της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μη</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κερδοσκο</a:t>
            </a:r>
            <a:r>
              <a:rPr lang="en-US" sz="2400" b="1" i="0" u="none" strike="noStrike" cap="none" dirty="0">
                <a:solidFill>
                  <a:srgbClr val="000000"/>
                </a:solidFill>
                <a:latin typeface="Philosopher"/>
                <a:ea typeface="Philosopher"/>
                <a:cs typeface="Philosopher"/>
                <a:sym typeface="Philosopher"/>
              </a:rPr>
              <a:t>πικής οργάνωσης MAAM </a:t>
            </a:r>
            <a:r>
              <a:rPr lang="en-US" sz="2400" b="0" i="0" u="none" strike="noStrike" cap="none" dirty="0">
                <a:solidFill>
                  <a:srgbClr val="000000"/>
                </a:solidFill>
                <a:latin typeface="Philosopher"/>
                <a:ea typeface="Philosopher"/>
                <a:cs typeface="Philosopher"/>
                <a:sym typeface="Philosopher"/>
              </a:rPr>
              <a:t>για τη μικρομάθηση ως </a:t>
            </a:r>
            <a:r>
              <a:rPr lang="en-US" sz="2400" b="1" i="0" u="none" strike="noStrike" cap="none" dirty="0">
                <a:solidFill>
                  <a:srgbClr val="000000"/>
                </a:solidFill>
                <a:latin typeface="Philosopher"/>
                <a:ea typeface="Philosopher"/>
                <a:cs typeface="Philosopher"/>
                <a:sym typeface="Philosopher"/>
              </a:rPr>
              <a:t>εργαλείο ενδυνάμωσης </a:t>
            </a:r>
            <a:r>
              <a:rPr lang="en-US" sz="2400" b="0" i="0" u="none" strike="noStrike" cap="none" dirty="0">
                <a:solidFill>
                  <a:srgbClr val="000000"/>
                </a:solidFill>
                <a:latin typeface="Philosopher"/>
                <a:ea typeface="Philosopher"/>
                <a:cs typeface="Philosopher"/>
                <a:sym typeface="Philosopher"/>
              </a:rPr>
              <a:t>καταδεικνύει πώς η προσαρμοσμένη, πρακτική μικρομάθηση μπορεί να </a:t>
            </a:r>
            <a:r>
              <a:rPr lang="en-US" sz="2400" b="1" i="0" u="none" strike="noStrike" cap="none" dirty="0">
                <a:solidFill>
                  <a:srgbClr val="000000"/>
                </a:solidFill>
                <a:latin typeface="Philosopher"/>
                <a:ea typeface="Philosopher"/>
                <a:cs typeface="Philosopher"/>
                <a:sym typeface="Philosopher"/>
              </a:rPr>
              <a:t>επηρεάσει</a:t>
            </a:r>
            <a:r>
              <a:rPr lang="en-US" sz="2400" b="0" i="0" u="none" strike="noStrike" cap="none" dirty="0">
                <a:solidFill>
                  <a:srgbClr val="000000"/>
                </a:solidFill>
                <a:latin typeface="Philosopher"/>
                <a:ea typeface="Philosopher"/>
                <a:cs typeface="Philosopher"/>
                <a:sym typeface="Philosopher"/>
              </a:rPr>
              <a:t> βαθιά </a:t>
            </a:r>
            <a:r>
              <a:rPr lang="en-US" sz="2400" b="1" i="0" u="none" strike="noStrike" cap="none" dirty="0">
                <a:solidFill>
                  <a:srgbClr val="000000"/>
                </a:solidFill>
                <a:latin typeface="Philosopher"/>
                <a:ea typeface="Philosopher"/>
                <a:cs typeface="Philosopher"/>
                <a:sym typeface="Philosopher"/>
              </a:rPr>
              <a:t>τους ενήλικες εκπαιδευόμενους</a:t>
            </a:r>
            <a:r>
              <a:rPr lang="en-US" sz="2400" b="0" i="0" u="none" strike="noStrike" cap="none" dirty="0">
                <a:solidFill>
                  <a:srgbClr val="000000"/>
                </a:solidFill>
                <a:latin typeface="Philosopher"/>
                <a:ea typeface="Philosopher"/>
                <a:cs typeface="Philosopher"/>
                <a:sym typeface="Philosopher"/>
              </a:rPr>
              <a:t>, ειδικά όταν πρόκειται για δεξιότητες που σχετίζονται με την εργασία.</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sp>
      <p:sp>
        <p:nvSpPr>
          <p:cNvPr id="219" name="Google Shape;219;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Μικρο-μάθηση στην καθημερινή ζωή</a:t>
            </a:r>
            <a:endParaRPr/>
          </a:p>
        </p:txBody>
      </p:sp>
      <p:sp>
        <p:nvSpPr>
          <p:cNvPr id="220" name="Google Shape;220;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sp>
      <p:sp>
        <p:nvSpPr>
          <p:cNvPr id="221" name="Google Shape;221;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FFFFFF"/>
                </a:solidFill>
                <a:latin typeface="Philosopher"/>
                <a:ea typeface="Philosopher"/>
                <a:cs typeface="Philosopher"/>
                <a:sym typeface="Philosopher"/>
              </a:rPr>
              <a:t>Βίντεο συνταγής ή βιβλίο μαγειρικής;</a:t>
            </a:r>
            <a:endParaRPr/>
          </a:p>
        </p:txBody>
      </p:sp>
      <p:sp>
        <p:nvSpPr>
          <p:cNvPr id="222" name="Google Shape;222;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sp>
      <p:sp>
        <p:nvSpPr>
          <p:cNvPr id="223" name="Google Shape;223;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sp>
      <p:sp>
        <p:nvSpPr>
          <p:cNvPr id="224" name="Google Shape;224;p9"/>
          <p:cNvSpPr/>
          <p:nvPr/>
        </p:nvSpPr>
        <p:spPr>
          <a:xfrm>
            <a:off x="233166" y="9516358"/>
            <a:ext cx="2870782" cy="552674"/>
          </a:xfrm>
          <a:custGeom>
            <a:avLst/>
            <a:gdLst/>
            <a:ahLst/>
            <a:cxnLst/>
            <a:rect l="l" t="t" r="r" b="b"/>
            <a:pathLst>
              <a:path w="2870782" h="552674" extrusionOk="0">
                <a:moveTo>
                  <a:pt x="0" y="0"/>
                </a:moveTo>
                <a:lnTo>
                  <a:pt x="2870782" y="0"/>
                </a:lnTo>
                <a:lnTo>
                  <a:pt x="2870782" y="552674"/>
                </a:lnTo>
                <a:lnTo>
                  <a:pt x="0" y="552674"/>
                </a:lnTo>
                <a:lnTo>
                  <a:pt x="0" y="0"/>
                </a:lnTo>
                <a:close/>
              </a:path>
            </a:pathLst>
          </a:custGeom>
          <a:blipFill rotWithShape="1">
            <a:blip r:embed="rId7">
              <a:alphaModFix/>
            </a:blip>
            <a:stretch>
              <a:fillRect l="-2006" t="-4247" r="-2012" b="-6540"/>
            </a:stretch>
          </a:blipFill>
          <a:ln>
            <a:noFill/>
          </a:ln>
        </p:spPr>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sp>
        <p:nvSpPr>
          <p:cNvPr id="1954" name="Google Shape;1954;p90"/>
          <p:cNvSpPr/>
          <p:nvPr/>
        </p:nvSpPr>
        <p:spPr>
          <a:xfrm>
            <a:off x="833962" y="9405832"/>
            <a:ext cx="2149306" cy="429867"/>
          </a:xfrm>
          <a:custGeom>
            <a:avLst/>
            <a:gdLst/>
            <a:ahLst/>
            <a:cxnLst/>
            <a:rect l="l" t="t" r="r" b="b"/>
            <a:pathLst>
              <a:path w="2149306" h="429867" extrusionOk="0">
                <a:moveTo>
                  <a:pt x="0" y="0"/>
                </a:moveTo>
                <a:lnTo>
                  <a:pt x="2149306" y="0"/>
                </a:lnTo>
                <a:lnTo>
                  <a:pt x="2149306" y="429867"/>
                </a:lnTo>
                <a:lnTo>
                  <a:pt x="0" y="429867"/>
                </a:lnTo>
                <a:lnTo>
                  <a:pt x="0" y="0"/>
                </a:lnTo>
                <a:close/>
              </a:path>
            </a:pathLst>
          </a:custGeom>
          <a:blipFill rotWithShape="1">
            <a:blip r:embed="rId4">
              <a:alphaModFix/>
            </a:blip>
            <a:stretch>
              <a:fillRect l="-2006" t="-4088" r="-2012" b="-2553"/>
            </a:stretch>
          </a:blipFill>
          <a:ln>
            <a:noFill/>
          </a:ln>
        </p:spPr>
      </p:sp>
      <p:sp>
        <p:nvSpPr>
          <p:cNvPr id="1955" name="Google Shape;1955;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grpSp>
        <p:nvGrpSpPr>
          <p:cNvPr id="1956" name="Google Shape;1956;p90"/>
          <p:cNvGrpSpPr/>
          <p:nvPr/>
        </p:nvGrpSpPr>
        <p:grpSpPr>
          <a:xfrm>
            <a:off x="2760759" y="2840333"/>
            <a:ext cx="12766481" cy="3395250"/>
            <a:chOff x="0" y="-9525"/>
            <a:chExt cx="3362365" cy="894222"/>
          </a:xfrm>
        </p:grpSpPr>
        <p:sp>
          <p:nvSpPr>
            <p:cNvPr id="1957" name="Google Shape;1957;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sp>
        <p:sp>
          <p:nvSpPr>
            <p:cNvPr id="1958" name="Google Shape;1958;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9" name="Google Shape;1959;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6">
              <a:alphaModFix/>
            </a:blip>
            <a:stretch>
              <a:fillRect/>
            </a:stretch>
          </a:blipFill>
          <a:ln>
            <a:noFill/>
          </a:ln>
        </p:spPr>
      </p:sp>
      <p:sp>
        <p:nvSpPr>
          <p:cNvPr id="1960" name="Google Shape;1960;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pPr>
            <a:r>
              <a:rPr lang="en-US" sz="3078" b="0" i="0" u="none" strike="noStrike" cap="none">
                <a:solidFill>
                  <a:srgbClr val="000000"/>
                </a:solidFill>
                <a:latin typeface="Philosopher"/>
                <a:ea typeface="Philosopher"/>
                <a:cs typeface="Philosopher"/>
                <a:sym typeface="Philosopher"/>
              </a:rPr>
              <a:t>Χωριστείτε σε μικρές ομάδες και </a:t>
            </a:r>
            <a:r>
              <a:rPr lang="en-US" sz="3078" b="1" i="0" u="none" strike="noStrike" cap="none">
                <a:solidFill>
                  <a:srgbClr val="000000"/>
                </a:solidFill>
                <a:latin typeface="Philosopher"/>
                <a:ea typeface="Philosopher"/>
                <a:cs typeface="Philosopher"/>
                <a:sym typeface="Philosopher"/>
              </a:rPr>
              <a:t>συζητήστε τις σκέψεις και τις ιδέες σας σχετικά με τις μελέτες περιπτώσεων που </a:t>
            </a:r>
            <a:r>
              <a:rPr lang="en-US" sz="3078" b="0" i="0" u="none" strike="noStrike" cap="none">
                <a:solidFill>
                  <a:srgbClr val="000000"/>
                </a:solidFill>
                <a:latin typeface="Philosopher"/>
                <a:ea typeface="Philosopher"/>
                <a:cs typeface="Philosopher"/>
                <a:sym typeface="Philosopher"/>
              </a:rPr>
              <a:t>μόλις εξετάσαμε.</a:t>
            </a:r>
            <a:endParaRPr/>
          </a:p>
        </p:txBody>
      </p:sp>
      <p:sp>
        <p:nvSpPr>
          <p:cNvPr id="1961" name="Google Shape;1961;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Συζήτηση</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71" name="Google Shape;1971;p91"/>
          <p:cNvGrpSpPr/>
          <p:nvPr/>
        </p:nvGrpSpPr>
        <p:grpSpPr>
          <a:xfrm>
            <a:off x="2432326" y="3301343"/>
            <a:ext cx="15855674" cy="3395250"/>
            <a:chOff x="0" y="-9525"/>
            <a:chExt cx="4175980" cy="894222"/>
          </a:xfrm>
        </p:grpSpPr>
        <p:sp>
          <p:nvSpPr>
            <p:cNvPr id="1972" name="Google Shape;1972;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sp>
        <p:sp>
          <p:nvSpPr>
            <p:cNvPr id="1973" name="Google Shape;1973;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74" name="Google Shape;1974;p91"/>
          <p:cNvSpPr/>
          <p:nvPr/>
        </p:nvSpPr>
        <p:spPr>
          <a:xfrm>
            <a:off x="283021" y="9438011"/>
            <a:ext cx="2149306" cy="429867"/>
          </a:xfrm>
          <a:custGeom>
            <a:avLst/>
            <a:gdLst/>
            <a:ahLst/>
            <a:cxnLst/>
            <a:rect l="l" t="t" r="r" b="b"/>
            <a:pathLst>
              <a:path w="2149306" h="429867" extrusionOk="0">
                <a:moveTo>
                  <a:pt x="0" y="0"/>
                </a:moveTo>
                <a:lnTo>
                  <a:pt x="2149305" y="0"/>
                </a:lnTo>
                <a:lnTo>
                  <a:pt x="2149305" y="429867"/>
                </a:lnTo>
                <a:lnTo>
                  <a:pt x="0" y="429867"/>
                </a:lnTo>
                <a:lnTo>
                  <a:pt x="0" y="0"/>
                </a:lnTo>
                <a:close/>
              </a:path>
            </a:pathLst>
          </a:custGeom>
          <a:blipFill rotWithShape="1">
            <a:blip r:embed="rId4">
              <a:alphaModFix/>
            </a:blip>
            <a:stretch>
              <a:fillRect l="-2006" t="-4088" r="-2012" b="-2553"/>
            </a:stretch>
          </a:blipFill>
          <a:ln>
            <a:noFill/>
          </a:ln>
        </p:spPr>
      </p:sp>
      <p:sp>
        <p:nvSpPr>
          <p:cNvPr id="1975" name="Google Shape;1975;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Ποιες προκλήσεις προβλέπετε για την εφαρμογή της μικρομάθησης στο δικό σας εκπαιδευτικό πλαίσιο ή οργανισμό; </a:t>
            </a:r>
            <a:endParaRPr/>
          </a:p>
        </p:txBody>
      </p:sp>
      <p:sp>
        <p:nvSpPr>
          <p:cNvPr id="1976" name="Google Shape;1976;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977" name="Google Shape;1977;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Συζήτηση</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87" name="Google Shape;1987;p92"/>
          <p:cNvGrpSpPr/>
          <p:nvPr/>
        </p:nvGrpSpPr>
        <p:grpSpPr>
          <a:xfrm>
            <a:off x="3944762" y="3427793"/>
            <a:ext cx="14343238" cy="3395250"/>
            <a:chOff x="0" y="-9525"/>
            <a:chExt cx="3777643" cy="894222"/>
          </a:xfrm>
        </p:grpSpPr>
        <p:sp>
          <p:nvSpPr>
            <p:cNvPr id="1988" name="Google Shape;1988;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sp>
        <p:sp>
          <p:nvSpPr>
            <p:cNvPr id="1989" name="Google Shape;1989;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90" name="Google Shape;1990;p92"/>
          <p:cNvSpPr/>
          <p:nvPr/>
        </p:nvSpPr>
        <p:spPr>
          <a:xfrm>
            <a:off x="15659356" y="9258300"/>
            <a:ext cx="2149306" cy="429867"/>
          </a:xfrm>
          <a:custGeom>
            <a:avLst/>
            <a:gdLst/>
            <a:ahLst/>
            <a:cxnLst/>
            <a:rect l="l" t="t" r="r" b="b"/>
            <a:pathLst>
              <a:path w="2149306" h="429867" extrusionOk="0">
                <a:moveTo>
                  <a:pt x="0" y="0"/>
                </a:moveTo>
                <a:lnTo>
                  <a:pt x="2149305" y="0"/>
                </a:lnTo>
                <a:lnTo>
                  <a:pt x="2149305" y="429867"/>
                </a:lnTo>
                <a:lnTo>
                  <a:pt x="0" y="429867"/>
                </a:lnTo>
                <a:lnTo>
                  <a:pt x="0" y="0"/>
                </a:lnTo>
                <a:close/>
              </a:path>
            </a:pathLst>
          </a:custGeom>
          <a:blipFill rotWithShape="1">
            <a:blip r:embed="rId4">
              <a:alphaModFix/>
            </a:blip>
            <a:stretch>
              <a:fillRect l="-2006" t="-4088" r="-2012" b="-2553"/>
            </a:stretch>
          </a:blipFill>
          <a:ln>
            <a:noFill/>
          </a:ln>
        </p:spPr>
      </p:sp>
      <p:sp>
        <p:nvSpPr>
          <p:cNvPr id="1991" name="Google Shape;1991;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sp>
        <p:nvSpPr>
          <p:cNvPr id="1992" name="Google Shape;1992;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 Ποιες στρατηγικές μπορούν να βοηθήσουν να ξεπεραστούν αυτά τα εμπόδια;</a:t>
            </a:r>
            <a:endParaRP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1993" name="Google Shape;1993;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pPr>
            <a:r>
              <a:rPr lang="en-US" sz="2161" b="1" i="0" u="none" strike="noStrike" cap="none">
                <a:solidFill>
                  <a:srgbClr val="EEAE34"/>
                </a:solidFill>
                <a:latin typeface="Philosopher"/>
                <a:ea typeface="Philosopher"/>
                <a:cs typeface="Philosopher"/>
                <a:sym typeface="Philosopher"/>
              </a:rPr>
              <a:t>"Οι προκλήσεις είναι μεταμφιεσμένες ευκαιρίες. Ας εξετάσουμε επίσης τις πιθανές λύσεις σε αυτές τις προκλήσεις"</a:t>
            </a:r>
            <a:endParaRPr/>
          </a:p>
        </p:txBody>
      </p:sp>
      <p:sp>
        <p:nvSpPr>
          <p:cNvPr id="1994" name="Google Shape;1994;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Συζήτηση</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004" name="Google Shape;2004;p93"/>
          <p:cNvSpPr/>
          <p:nvPr/>
        </p:nvSpPr>
        <p:spPr>
          <a:xfrm>
            <a:off x="312000" y="9016751"/>
            <a:ext cx="2870782" cy="552674"/>
          </a:xfrm>
          <a:custGeom>
            <a:avLst/>
            <a:gdLst/>
            <a:ahLst/>
            <a:cxnLst/>
            <a:rect l="l" t="t" r="r" b="b"/>
            <a:pathLst>
              <a:path w="2870782" h="552674" extrusionOk="0">
                <a:moveTo>
                  <a:pt x="0" y="0"/>
                </a:moveTo>
                <a:lnTo>
                  <a:pt x="2870782" y="0"/>
                </a:lnTo>
                <a:lnTo>
                  <a:pt x="2870782" y="552673"/>
                </a:lnTo>
                <a:lnTo>
                  <a:pt x="0" y="552673"/>
                </a:lnTo>
                <a:lnTo>
                  <a:pt x="0" y="0"/>
                </a:lnTo>
                <a:close/>
              </a:path>
            </a:pathLst>
          </a:custGeom>
          <a:blipFill rotWithShape="1">
            <a:blip r:embed="rId4">
              <a:alphaModFix/>
            </a:blip>
            <a:stretch>
              <a:fillRect l="-2006" t="-4247" r="-2012" b="-6540"/>
            </a:stretch>
          </a:blipFill>
          <a:ln>
            <a:noFill/>
          </a:ln>
        </p:spPr>
      </p:sp>
      <p:sp>
        <p:nvSpPr>
          <p:cNvPr id="2005" name="Google Shape;2005;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sp>
      <p:sp>
        <p:nvSpPr>
          <p:cNvPr id="2006" name="Google Shape;2006;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sp>
      <p:sp>
        <p:nvSpPr>
          <p:cNvPr id="2007" name="Google Shape;2007;p93"/>
          <p:cNvSpPr txBox="1"/>
          <p:nvPr/>
        </p:nvSpPr>
        <p:spPr>
          <a:xfrm>
            <a:off x="1327179" y="2373698"/>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7036" b="1" i="0" u="none" strike="noStrike" cap="none" dirty="0">
                <a:solidFill>
                  <a:srgbClr val="EEAE34"/>
                </a:solidFill>
                <a:latin typeface="Philosopher"/>
                <a:ea typeface="Philosopher"/>
                <a:cs typeface="Philosopher"/>
                <a:sym typeface="Philosopher"/>
              </a:rPr>
              <a:t>Σας </a:t>
            </a:r>
            <a:r>
              <a:rPr lang="en-US" sz="7036" b="1" i="0" u="none" strike="noStrike" cap="none" dirty="0" err="1">
                <a:solidFill>
                  <a:srgbClr val="EEAE34"/>
                </a:solidFill>
                <a:latin typeface="Philosopher"/>
                <a:ea typeface="Philosopher"/>
                <a:cs typeface="Philosopher"/>
                <a:sym typeface="Philosopher"/>
              </a:rPr>
              <a:t>ευχ</a:t>
            </a:r>
            <a:r>
              <a:rPr lang="en-US" sz="7036" b="1" i="0" u="none" strike="noStrike" cap="none" dirty="0">
                <a:solidFill>
                  <a:srgbClr val="EEAE34"/>
                </a:solidFill>
                <a:latin typeface="Philosopher"/>
                <a:ea typeface="Philosopher"/>
                <a:cs typeface="Philosopher"/>
                <a:sym typeface="Philosopher"/>
              </a:rPr>
              <a:t>αριστούμε για την ενεργό συμμετοχή σας!</a:t>
            </a:r>
            <a:endParaRPr dirty="0"/>
          </a:p>
        </p:txBody>
      </p:sp>
      <p:sp>
        <p:nvSpPr>
          <p:cNvPr id="2008" name="Google Shape;2008;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345" b="1" i="0" u="none" strike="noStrike" cap="none">
                <a:solidFill>
                  <a:srgbClr val="000000"/>
                </a:solidFill>
                <a:latin typeface="Philosopher"/>
                <a:ea typeface="Philosopher"/>
                <a:cs typeface="Philosopher"/>
                <a:sym typeface="Philosopher"/>
              </a:rPr>
              <a:t> Λάβετε υπόψη σας αυτές τις βέλτιστες πρακτικές και γνώσεις καθώς συνεχίζετε να βελτιώνετε το ταξίδι σας στη μικρομάθηση</a:t>
            </a:r>
            <a:endParaRPr/>
          </a:p>
        </p:txBody>
      </p:sp>
      <p:sp>
        <p:nvSpPr>
          <p:cNvPr id="2009" name="Google Shape;2009;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Κατάρτιση επαγγελματικής ανάπτυξης για εκπαιδευτές ενηλίκων πρώτης γραμμής</a:t>
            </a:r>
            <a:endParaRPr/>
          </a:p>
        </p:txBody>
      </p:sp>
      <p:sp>
        <p:nvSpPr>
          <p:cNvPr id="2010" name="Google Shape;2010;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Ενότητα 1:</a:t>
            </a:r>
            <a:endParaRPr/>
          </a:p>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Εισαγωγή στην τεχνολογία Microlearning</a:t>
            </a:r>
            <a:endParaRP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11" name="Google Shape;2011;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5">
              <a:alphaModFix/>
            </a:blip>
            <a:stretch>
              <a:fillRect b="-32"/>
            </a:stretch>
          </a:blipFill>
          <a:ln>
            <a:noFill/>
          </a:ln>
        </p:spPr>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94"/>
          <p:cNvSpPr/>
          <p:nvPr/>
        </p:nvSpPr>
        <p:spPr>
          <a:xfrm>
            <a:off x="0" y="9472052"/>
            <a:ext cx="18288000" cy="814960"/>
          </a:xfrm>
          <a:custGeom>
            <a:avLst/>
            <a:gdLst/>
            <a:ahLst/>
            <a:cxnLst/>
            <a:rect l="l" t="t" r="r" b="b"/>
            <a:pathLst>
              <a:path w="24384000" h="1086612" extrusionOk="0">
                <a:moveTo>
                  <a:pt x="0" y="0"/>
                </a:moveTo>
                <a:lnTo>
                  <a:pt x="24384000" y="0"/>
                </a:lnTo>
                <a:lnTo>
                  <a:pt x="24384000" y="1086612"/>
                </a:lnTo>
                <a:lnTo>
                  <a:pt x="0" y="1086612"/>
                </a:lnTo>
                <a:close/>
              </a:path>
            </a:pathLst>
          </a:custGeom>
          <a:solidFill>
            <a:srgbClr val="FFCA08"/>
          </a:solidFill>
          <a:ln>
            <a:noFill/>
          </a:ln>
        </p:spPr>
      </p:sp>
      <p:sp>
        <p:nvSpPr>
          <p:cNvPr id="2017" name="Google Shape;2017;p94"/>
          <p:cNvSpPr/>
          <p:nvPr/>
        </p:nvSpPr>
        <p:spPr>
          <a:xfrm>
            <a:off x="4420251" y="-524636"/>
            <a:ext cx="9858672" cy="6969642"/>
          </a:xfrm>
          <a:custGeom>
            <a:avLst/>
            <a:gdLst/>
            <a:ahLst/>
            <a:cxnLst/>
            <a:rect l="l" t="t" r="r" b="b"/>
            <a:pathLst>
              <a:path w="9858672" h="6969642" extrusionOk="0">
                <a:moveTo>
                  <a:pt x="0" y="0"/>
                </a:moveTo>
                <a:lnTo>
                  <a:pt x="9858672" y="0"/>
                </a:lnTo>
                <a:lnTo>
                  <a:pt x="9858672" y="6969642"/>
                </a:lnTo>
                <a:lnTo>
                  <a:pt x="0" y="6969642"/>
                </a:lnTo>
                <a:lnTo>
                  <a:pt x="0" y="0"/>
                </a:lnTo>
                <a:close/>
              </a:path>
            </a:pathLst>
          </a:custGeom>
          <a:blipFill rotWithShape="1">
            <a:blip r:embed="rId3">
              <a:alphaModFix/>
            </a:blip>
            <a:stretch>
              <a:fillRect b="-32"/>
            </a:stretch>
          </a:blipFill>
          <a:ln>
            <a:noFill/>
          </a:ln>
        </p:spPr>
      </p:sp>
      <p:sp>
        <p:nvSpPr>
          <p:cNvPr id="2018" name="Google Shape;2018;p94"/>
          <p:cNvSpPr/>
          <p:nvPr/>
        </p:nvSpPr>
        <p:spPr>
          <a:xfrm>
            <a:off x="10062652" y="5489168"/>
            <a:ext cx="2336642" cy="1636242"/>
          </a:xfrm>
          <a:custGeom>
            <a:avLst/>
            <a:gdLst/>
            <a:ahLst/>
            <a:cxnLst/>
            <a:rect l="l" t="t" r="r" b="b"/>
            <a:pathLst>
              <a:path w="2336642" h="1636242" extrusionOk="0">
                <a:moveTo>
                  <a:pt x="0" y="0"/>
                </a:moveTo>
                <a:lnTo>
                  <a:pt x="2336642" y="0"/>
                </a:lnTo>
                <a:lnTo>
                  <a:pt x="2336642" y="1636242"/>
                </a:lnTo>
                <a:lnTo>
                  <a:pt x="0" y="1636242"/>
                </a:lnTo>
                <a:lnTo>
                  <a:pt x="0" y="0"/>
                </a:lnTo>
                <a:close/>
              </a:path>
            </a:pathLst>
          </a:custGeom>
          <a:blipFill rotWithShape="1">
            <a:blip r:embed="rId4">
              <a:alphaModFix/>
            </a:blip>
            <a:stretch>
              <a:fillRect/>
            </a:stretch>
          </a:blipFill>
          <a:ln>
            <a:noFill/>
          </a:ln>
        </p:spPr>
      </p:sp>
      <p:sp>
        <p:nvSpPr>
          <p:cNvPr id="2019" name="Google Shape;2019;p94"/>
          <p:cNvSpPr/>
          <p:nvPr/>
        </p:nvSpPr>
        <p:spPr>
          <a:xfrm>
            <a:off x="2270450" y="4911210"/>
            <a:ext cx="3015293" cy="3015293"/>
          </a:xfrm>
          <a:custGeom>
            <a:avLst/>
            <a:gdLst/>
            <a:ahLst/>
            <a:cxnLst/>
            <a:rect l="l" t="t" r="r" b="b"/>
            <a:pathLst>
              <a:path w="3015293" h="3015293" extrusionOk="0">
                <a:moveTo>
                  <a:pt x="0" y="0"/>
                </a:moveTo>
                <a:lnTo>
                  <a:pt x="3015292" y="0"/>
                </a:lnTo>
                <a:lnTo>
                  <a:pt x="3015292" y="3015293"/>
                </a:lnTo>
                <a:lnTo>
                  <a:pt x="0" y="3015293"/>
                </a:lnTo>
                <a:lnTo>
                  <a:pt x="0" y="0"/>
                </a:lnTo>
                <a:close/>
              </a:path>
            </a:pathLst>
          </a:custGeom>
          <a:blipFill rotWithShape="1">
            <a:blip r:embed="rId5">
              <a:alphaModFix/>
            </a:blip>
            <a:stretch>
              <a:fillRect/>
            </a:stretch>
          </a:blipFill>
          <a:ln>
            <a:noFill/>
          </a:ln>
        </p:spPr>
      </p:sp>
      <p:sp>
        <p:nvSpPr>
          <p:cNvPr id="2020" name="Google Shape;2020;p94"/>
          <p:cNvSpPr/>
          <p:nvPr/>
        </p:nvSpPr>
        <p:spPr>
          <a:xfrm>
            <a:off x="2417864" y="7844439"/>
            <a:ext cx="2407799" cy="1200090"/>
          </a:xfrm>
          <a:custGeom>
            <a:avLst/>
            <a:gdLst/>
            <a:ahLst/>
            <a:cxnLst/>
            <a:rect l="l" t="t" r="r" b="b"/>
            <a:pathLst>
              <a:path w="2407799" h="1200090" extrusionOk="0">
                <a:moveTo>
                  <a:pt x="0" y="0"/>
                </a:moveTo>
                <a:lnTo>
                  <a:pt x="2407798" y="0"/>
                </a:lnTo>
                <a:lnTo>
                  <a:pt x="2407798" y="1200090"/>
                </a:lnTo>
                <a:lnTo>
                  <a:pt x="0" y="1200090"/>
                </a:lnTo>
                <a:lnTo>
                  <a:pt x="0" y="0"/>
                </a:lnTo>
                <a:close/>
              </a:path>
            </a:pathLst>
          </a:custGeom>
          <a:blipFill rotWithShape="1">
            <a:blip r:embed="rId6">
              <a:alphaModFix/>
            </a:blip>
            <a:stretch>
              <a:fillRect/>
            </a:stretch>
          </a:blipFill>
          <a:ln>
            <a:noFill/>
          </a:ln>
        </p:spPr>
      </p:sp>
      <p:sp>
        <p:nvSpPr>
          <p:cNvPr id="2021" name="Google Shape;2021;p94"/>
          <p:cNvSpPr/>
          <p:nvPr/>
        </p:nvSpPr>
        <p:spPr>
          <a:xfrm>
            <a:off x="14278923" y="5631624"/>
            <a:ext cx="1333036" cy="1445292"/>
          </a:xfrm>
          <a:custGeom>
            <a:avLst/>
            <a:gdLst/>
            <a:ahLst/>
            <a:cxnLst/>
            <a:rect l="l" t="t" r="r" b="b"/>
            <a:pathLst>
              <a:path w="1333036" h="1445292" extrusionOk="0">
                <a:moveTo>
                  <a:pt x="0" y="0"/>
                </a:moveTo>
                <a:lnTo>
                  <a:pt x="1333037" y="0"/>
                </a:lnTo>
                <a:lnTo>
                  <a:pt x="1333037" y="1445292"/>
                </a:lnTo>
                <a:lnTo>
                  <a:pt x="0" y="1445292"/>
                </a:lnTo>
                <a:lnTo>
                  <a:pt x="0" y="0"/>
                </a:lnTo>
                <a:close/>
              </a:path>
            </a:pathLst>
          </a:custGeom>
          <a:blipFill rotWithShape="1">
            <a:blip r:embed="rId7">
              <a:alphaModFix/>
            </a:blip>
            <a:stretch>
              <a:fillRect/>
            </a:stretch>
          </a:blipFill>
          <a:ln>
            <a:noFill/>
          </a:ln>
        </p:spPr>
      </p:sp>
      <p:sp>
        <p:nvSpPr>
          <p:cNvPr id="2022" name="Google Shape;2022;p94"/>
          <p:cNvSpPr/>
          <p:nvPr/>
        </p:nvSpPr>
        <p:spPr>
          <a:xfrm>
            <a:off x="6073466" y="7636521"/>
            <a:ext cx="2443402" cy="1714028"/>
          </a:xfrm>
          <a:custGeom>
            <a:avLst/>
            <a:gdLst/>
            <a:ahLst/>
            <a:cxnLst/>
            <a:rect l="l" t="t" r="r" b="b"/>
            <a:pathLst>
              <a:path w="2443402" h="1714028" extrusionOk="0">
                <a:moveTo>
                  <a:pt x="0" y="0"/>
                </a:moveTo>
                <a:lnTo>
                  <a:pt x="2443402" y="0"/>
                </a:lnTo>
                <a:lnTo>
                  <a:pt x="2443402" y="1714027"/>
                </a:lnTo>
                <a:lnTo>
                  <a:pt x="0" y="1714027"/>
                </a:lnTo>
                <a:lnTo>
                  <a:pt x="0" y="0"/>
                </a:lnTo>
                <a:close/>
              </a:path>
            </a:pathLst>
          </a:custGeom>
          <a:blipFill rotWithShape="1">
            <a:blip r:embed="rId8">
              <a:alphaModFix/>
            </a:blip>
            <a:stretch>
              <a:fillRect/>
            </a:stretch>
          </a:blipFill>
          <a:ln>
            <a:noFill/>
          </a:ln>
        </p:spPr>
      </p:sp>
      <p:sp>
        <p:nvSpPr>
          <p:cNvPr id="2023" name="Google Shape;2023;p94"/>
          <p:cNvSpPr/>
          <p:nvPr/>
        </p:nvSpPr>
        <p:spPr>
          <a:xfrm>
            <a:off x="6355918" y="6081246"/>
            <a:ext cx="2160949" cy="727519"/>
          </a:xfrm>
          <a:custGeom>
            <a:avLst/>
            <a:gdLst/>
            <a:ahLst/>
            <a:cxnLst/>
            <a:rect l="l" t="t" r="r" b="b"/>
            <a:pathLst>
              <a:path w="2160949" h="727519" extrusionOk="0">
                <a:moveTo>
                  <a:pt x="0" y="0"/>
                </a:moveTo>
                <a:lnTo>
                  <a:pt x="2160950" y="0"/>
                </a:lnTo>
                <a:lnTo>
                  <a:pt x="2160950" y="727520"/>
                </a:lnTo>
                <a:lnTo>
                  <a:pt x="0" y="727520"/>
                </a:lnTo>
                <a:lnTo>
                  <a:pt x="0" y="0"/>
                </a:lnTo>
                <a:close/>
              </a:path>
            </a:pathLst>
          </a:custGeom>
          <a:blipFill rotWithShape="1">
            <a:blip r:embed="rId9">
              <a:alphaModFix/>
            </a:blip>
            <a:stretch>
              <a:fillRect/>
            </a:stretch>
          </a:blipFill>
          <a:ln>
            <a:noFill/>
          </a:ln>
        </p:spPr>
      </p:sp>
      <p:sp>
        <p:nvSpPr>
          <p:cNvPr id="2024" name="Google Shape;2024;p94"/>
          <p:cNvSpPr/>
          <p:nvPr/>
        </p:nvSpPr>
        <p:spPr>
          <a:xfrm>
            <a:off x="14220406" y="8117974"/>
            <a:ext cx="2446412" cy="907411"/>
          </a:xfrm>
          <a:custGeom>
            <a:avLst/>
            <a:gdLst/>
            <a:ahLst/>
            <a:cxnLst/>
            <a:rect l="l" t="t" r="r" b="b"/>
            <a:pathLst>
              <a:path w="2446412" h="907411" extrusionOk="0">
                <a:moveTo>
                  <a:pt x="0" y="0"/>
                </a:moveTo>
                <a:lnTo>
                  <a:pt x="2446412" y="0"/>
                </a:lnTo>
                <a:lnTo>
                  <a:pt x="2446412" y="907412"/>
                </a:lnTo>
                <a:lnTo>
                  <a:pt x="0" y="907412"/>
                </a:lnTo>
                <a:lnTo>
                  <a:pt x="0" y="0"/>
                </a:lnTo>
                <a:close/>
              </a:path>
            </a:pathLst>
          </a:custGeom>
          <a:blipFill rotWithShape="1">
            <a:blip r:embed="rId10">
              <a:alphaModFix/>
            </a:blip>
            <a:stretch>
              <a:fillRect r="-29"/>
            </a:stretch>
          </a:blipFill>
          <a:ln>
            <a:noFill/>
          </a:ln>
        </p:spPr>
      </p:sp>
      <p:sp>
        <p:nvSpPr>
          <p:cNvPr id="2025" name="Google Shape;2025;p94"/>
          <p:cNvSpPr txBox="1"/>
          <p:nvPr/>
        </p:nvSpPr>
        <p:spPr>
          <a:xfrm>
            <a:off x="8732666" y="9736498"/>
            <a:ext cx="7842728" cy="416431"/>
          </a:xfrm>
          <a:prstGeom prst="rect">
            <a:avLst/>
          </a:prstGeom>
          <a:noFill/>
          <a:ln>
            <a:noFill/>
          </a:ln>
        </p:spPr>
        <p:txBody>
          <a:bodyPr spcFirstLastPara="1" wrap="square" lIns="0" tIns="0" rIns="0" bIns="0" anchor="t" anchorCtr="0">
            <a:spAutoFit/>
          </a:bodyPr>
          <a:lstStyle/>
          <a:p>
            <a:pPr marL="0" marR="0" lvl="0" indent="0" algn="ctr" rtl="0">
              <a:lnSpc>
                <a:spcPct val="119916"/>
              </a:lnSpc>
              <a:spcBef>
                <a:spcPts val="0"/>
              </a:spcBef>
              <a:spcAft>
                <a:spcPts val="0"/>
              </a:spcAft>
              <a:buNone/>
            </a:pPr>
            <a:r>
              <a:rPr lang="en-US" sz="1200" b="0" i="0" u="none" strike="noStrike" cap="none">
                <a:solidFill>
                  <a:srgbClr val="000000"/>
                </a:solidFill>
                <a:latin typeface="Noto Sans"/>
                <a:ea typeface="Noto Sans"/>
                <a:cs typeface="Noto Sans"/>
                <a:sym typeface="Noto Sans"/>
              </a:rPr>
              <a:t>"Η υποστήριξη της παρούσας δημοσίευσης από την Ευρωπαϊκή Επιτροπή δεν συνιστά έγκριση του περιεχομένου της, το οποίο αντανακλά τις απόψεις μόνο των συγγραφέων, και η Επιτροπή δεν μπορεί να θεωρηθεί υπεύθυνη για οποιαδήποτε χρήση των πληροφοριών που περιέχονται σε αυτήν." </a:t>
            </a:r>
            <a:endParaRPr/>
          </a:p>
          <a:p>
            <a:pPr marL="0" marR="0" lvl="0" indent="0" algn="ctr" rtl="0">
              <a:lnSpc>
                <a:spcPct val="119916"/>
              </a:lnSpc>
              <a:spcBef>
                <a:spcPts val="0"/>
              </a:spcBef>
              <a:spcAft>
                <a:spcPts val="0"/>
              </a:spcAft>
              <a:buNone/>
            </a:pPr>
            <a:r>
              <a:rPr lang="en-US" sz="1200" b="0" i="0" u="none" strike="noStrike" cap="none">
                <a:solidFill>
                  <a:srgbClr val="000000"/>
                </a:solidFill>
                <a:latin typeface="Noto Sans"/>
                <a:ea typeface="Noto Sans"/>
                <a:cs typeface="Noto Sans"/>
                <a:sym typeface="Noto Sans"/>
              </a:rPr>
              <a:t>Αριθμός έργου: 2022-1-LT01-KA220-ADU-000085898</a:t>
            </a:r>
            <a:endParaRPr/>
          </a:p>
        </p:txBody>
      </p:sp>
      <p:sp>
        <p:nvSpPr>
          <p:cNvPr id="2026" name="Google Shape;2026;p94"/>
          <p:cNvSpPr/>
          <p:nvPr/>
        </p:nvSpPr>
        <p:spPr>
          <a:xfrm>
            <a:off x="10529201" y="7682826"/>
            <a:ext cx="1847895" cy="1234308"/>
          </a:xfrm>
          <a:custGeom>
            <a:avLst/>
            <a:gdLst/>
            <a:ahLst/>
            <a:cxnLst/>
            <a:rect l="l" t="t" r="r" b="b"/>
            <a:pathLst>
              <a:path w="1847895" h="1234308" extrusionOk="0">
                <a:moveTo>
                  <a:pt x="0" y="0"/>
                </a:moveTo>
                <a:lnTo>
                  <a:pt x="1847895" y="0"/>
                </a:lnTo>
                <a:lnTo>
                  <a:pt x="1847895" y="1234308"/>
                </a:lnTo>
                <a:lnTo>
                  <a:pt x="0" y="1234308"/>
                </a:lnTo>
                <a:lnTo>
                  <a:pt x="0" y="0"/>
                </a:lnTo>
                <a:close/>
              </a:path>
            </a:pathLst>
          </a:custGeom>
          <a:blipFill rotWithShape="1">
            <a:blip r:embed="rId11">
              <a:alphaModFix/>
            </a:blip>
            <a:stretch>
              <a:fillRect r="-144"/>
            </a:stretch>
          </a:blipFill>
          <a:ln>
            <a:noFill/>
          </a:ln>
        </p:spPr>
      </p:sp>
      <p:sp>
        <p:nvSpPr>
          <p:cNvPr id="2027" name="Google Shape;2027;p94"/>
          <p:cNvSpPr/>
          <p:nvPr/>
        </p:nvSpPr>
        <p:spPr>
          <a:xfrm>
            <a:off x="584524" y="683009"/>
            <a:ext cx="3371850" cy="691383"/>
          </a:xfrm>
          <a:custGeom>
            <a:avLst/>
            <a:gdLst/>
            <a:ahLst/>
            <a:cxnLst/>
            <a:rect l="l" t="t" r="r" b="b"/>
            <a:pathLst>
              <a:path w="3371850" h="691383" extrusionOk="0">
                <a:moveTo>
                  <a:pt x="0" y="0"/>
                </a:moveTo>
                <a:lnTo>
                  <a:pt x="3371850" y="0"/>
                </a:lnTo>
                <a:lnTo>
                  <a:pt x="3371850" y="691383"/>
                </a:lnTo>
                <a:lnTo>
                  <a:pt x="0" y="691383"/>
                </a:lnTo>
                <a:lnTo>
                  <a:pt x="0" y="0"/>
                </a:lnTo>
                <a:close/>
              </a:path>
            </a:pathLst>
          </a:custGeom>
          <a:blipFill rotWithShape="1">
            <a:blip r:embed="rId12">
              <a:alphaModFix/>
            </a:blip>
            <a:stretch>
              <a:fillRect/>
            </a:stretch>
          </a:blipFill>
          <a:ln>
            <a:noFill/>
          </a:ln>
        </p:spPr>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10269</Words>
  <Application>Microsoft Office PowerPoint</Application>
  <PresentationFormat>Custom</PresentationFormat>
  <Paragraphs>1142</Paragraphs>
  <Slides>94</Slides>
  <Notes>94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Philosopher</vt:lpstr>
      <vt:lpstr>Arial</vt:lpstr>
      <vt:lpstr>Arimo</vt:lpstr>
      <vt:lpstr>Roboto</vt:lpstr>
      <vt:lpstr>Lato</vt:lpstr>
      <vt:lpstr>Calibri</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docId:26FB08CB4015DC4B9B510548642ED8BE</cp:keywords>
  <cp:lastModifiedBy>Georgia Prastitou</cp:lastModifiedBy>
  <cp:revision>1</cp:revision>
  <dcterms:created xsi:type="dcterms:W3CDTF">2006-08-16T00:00:00Z</dcterms:created>
  <dcterms:modified xsi:type="dcterms:W3CDTF">2024-03-07T08:49:00Z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25317862</vt:lpwstr>
  </property>
  <property fmtid="{D5CDD505-2E9C-101B-9397-08002B2CF9AE}" pid="3" name="NXPowerLiteSettings">
    <vt:lpwstr>F7000400038000</vt:lpwstr>
  </property>
  <property fmtid="{D5CDD505-2E9C-101B-9397-08002B2CF9AE}" pid="4" name="NXPowerLiteVersion">
    <vt:lpwstr>S10.0.0</vt:lpwstr>
  </property>
</Properties>
</file>