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4"/>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Lst>
  <p:sldSz cy="10287000" cx="18288000"/>
  <p:notesSz cx="6858000" cy="9144000"/>
  <p:embeddedFontLst>
    <p:embeddedFont>
      <p:font typeface="Roboto"/>
      <p:regular r:id="rId100"/>
      <p:bold r:id="rId101"/>
      <p:italic r:id="rId102"/>
      <p:boldItalic r:id="rId103"/>
    </p:embeddedFont>
    <p:embeddedFont>
      <p:font typeface="Arimo"/>
      <p:regular r:id="rId104"/>
      <p:bold r:id="rId105"/>
      <p:italic r:id="rId106"/>
      <p:boldItalic r:id="rId107"/>
    </p:embeddedFont>
    <p:embeddedFont>
      <p:font typeface="Lato"/>
      <p:regular r:id="rId108"/>
      <p:bold r:id="rId109"/>
      <p:italic r:id="rId110"/>
      <p:boldItalic r:id="rId111"/>
    </p:embeddedFont>
    <p:embeddedFont>
      <p:font typeface="Noto Sans"/>
      <p:regular r:id="rId112"/>
      <p:bold r:id="rId113"/>
      <p:italic r:id="rId114"/>
      <p:boldItalic r:id="rId115"/>
    </p:embeddedFont>
    <p:embeddedFont>
      <p:font typeface="Philosopher"/>
      <p:regular r:id="rId116"/>
      <p:bold r:id="rId117"/>
      <p:italic r:id="rId118"/>
      <p:boldItalic r:id="rId1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Arimo-boldItalic.fntdata"/><Relationship Id="rId106" Type="http://schemas.openxmlformats.org/officeDocument/2006/relationships/font" Target="fonts/Arimo-italic.fntdata"/><Relationship Id="rId105" Type="http://schemas.openxmlformats.org/officeDocument/2006/relationships/font" Target="fonts/Arimo-bold.fntdata"/><Relationship Id="rId104" Type="http://schemas.openxmlformats.org/officeDocument/2006/relationships/font" Target="fonts/Arimo-regular.fntdata"/><Relationship Id="rId109" Type="http://schemas.openxmlformats.org/officeDocument/2006/relationships/font" Target="fonts/Lato-bold.fntdata"/><Relationship Id="rId108" Type="http://schemas.openxmlformats.org/officeDocument/2006/relationships/font" Target="fonts/Lato-regular.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Roboto-boldItalic.fntdata"/><Relationship Id="rId102" Type="http://schemas.openxmlformats.org/officeDocument/2006/relationships/font" Target="fonts/Roboto-italic.fntdata"/><Relationship Id="rId101" Type="http://schemas.openxmlformats.org/officeDocument/2006/relationships/font" Target="fonts/Roboto-bold.fntdata"/><Relationship Id="rId100" Type="http://schemas.openxmlformats.org/officeDocument/2006/relationships/font" Target="fonts/Roboto-regular.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Philosopher-italic.fntdata"/><Relationship Id="rId117" Type="http://schemas.openxmlformats.org/officeDocument/2006/relationships/font" Target="fonts/Philosopher-bold.fntdata"/><Relationship Id="rId116" Type="http://schemas.openxmlformats.org/officeDocument/2006/relationships/font" Target="fonts/Philosopher-regular.fntdata"/><Relationship Id="rId115" Type="http://schemas.openxmlformats.org/officeDocument/2006/relationships/font" Target="fonts/NotoSans-boldItalic.fntdata"/><Relationship Id="rId119" Type="http://schemas.openxmlformats.org/officeDocument/2006/relationships/font" Target="fonts/Philosopher-boldItalic.fntdata"/><Relationship Id="rId15" Type="http://schemas.openxmlformats.org/officeDocument/2006/relationships/slide" Target="slides/slide9.xml"/><Relationship Id="rId110" Type="http://schemas.openxmlformats.org/officeDocument/2006/relationships/font" Target="fonts/Lato-italic.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font" Target="fonts/NotoSans-italic.fntdata"/><Relationship Id="rId18" Type="http://schemas.openxmlformats.org/officeDocument/2006/relationships/slide" Target="slides/slide12.xml"/><Relationship Id="rId113" Type="http://schemas.openxmlformats.org/officeDocument/2006/relationships/font" Target="fonts/NotoSans-bold.fntdata"/><Relationship Id="rId112" Type="http://schemas.openxmlformats.org/officeDocument/2006/relationships/font" Target="fonts/NotoSans-regular.fntdata"/><Relationship Id="rId111" Type="http://schemas.openxmlformats.org/officeDocument/2006/relationships/font" Target="fonts/Lato-boldItalic.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 name="Google Shape;115;p1: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50" name="Google Shape;250;p1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51" name="Google Shape;251;p10: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p1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Krátká videa jsou klenoty mikrovzdělávání.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Třeba návod na malý domácí projekt.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Získejte potřebné informace, aniž byste museli investovat hodiny.</a:t>
            </a:r>
            <a:endParaRPr/>
          </a:p>
        </p:txBody>
      </p:sp>
      <p:sp>
        <p:nvSpPr>
          <p:cNvPr id="253" name="Google Shape;253;p1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54" name="Google Shape;254;p1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67" name="Google Shape;267;p1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68" name="Google Shape;268;p1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Rychlé kvízy pro posílení znalostí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Rychlé kvízy se také osvědčují.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Představte si je jako pop-kvíz po minilekci.</a:t>
            </a:r>
            <a:endParaRPr/>
          </a:p>
        </p:txBody>
      </p:sp>
      <p:sp>
        <p:nvSpPr>
          <p:cNvPr id="270" name="Google Shape;270;p1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71" name="Google Shape;271;p1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84" name="Google Shape;284;p1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85" name="Google Shape;285;p1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p1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Praktické úkoly k okamžitému použití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Součástí mikrovzdělávání jsou i praktické úkoly.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Představte si, že se učíte nový software prostřednictvím interaktivního výukového programu.</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Učíte se tím, že něco děláte.</a:t>
            </a:r>
            <a:endParaRPr/>
          </a:p>
        </p:txBody>
      </p:sp>
      <p:sp>
        <p:nvSpPr>
          <p:cNvPr id="287" name="Google Shape;287;p1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88" name="Google Shape;288;p1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13: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17" name="Google Shape;317;p1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318" name="Google Shape;318;p14: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1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Proč je mikrovzdělávání důležité</a:t>
            </a:r>
            <a:endParaRPr/>
          </a:p>
          <a:p>
            <a:pPr indent="0" lvl="0" marL="0" rtl="0" algn="l">
              <a:lnSpc>
                <a:spcPct val="100000"/>
              </a:lnSpc>
              <a:spcBef>
                <a:spcPts val="0"/>
              </a:spcBef>
              <a:spcAft>
                <a:spcPts val="0"/>
              </a:spcAft>
              <a:buSzPts val="1400"/>
              <a:buNone/>
            </a:pPr>
            <a:r>
              <a:rPr lang="en-US"/>
              <a:t>Mikrovzdělávání = velké výhody!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Pojďme prozkoumat, jak může změnit vaše zkušenosti s učením.</a:t>
            </a:r>
            <a:endParaRPr/>
          </a:p>
          <a:p>
            <a:pPr indent="0" lvl="0" marL="0" rtl="0" algn="l">
              <a:lnSpc>
                <a:spcPct val="100000"/>
              </a:lnSpc>
              <a:spcBef>
                <a:spcPts val="0"/>
              </a:spcBef>
              <a:spcAft>
                <a:spcPts val="0"/>
              </a:spcAft>
              <a:buSzPts val="1400"/>
              <a:buNone/>
            </a:pPr>
            <a:r>
              <a:rPr lang="en-US"/>
              <a:t>Zkrácení času - Učte se v krátkých intervalech,ideální pro zaneprázdněný život.</a:t>
            </a:r>
            <a:endParaRPr/>
          </a:p>
        </p:txBody>
      </p:sp>
      <p:sp>
        <p:nvSpPr>
          <p:cNvPr id="320" name="Google Shape;320;p1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21" name="Google Shape;321;p1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7" name="Google Shape;347;p15: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67" name="Google Shape;367;p1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368" name="Google Shape;368;p16: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1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Rychlá videa pro konkrétní pracovní dovednosti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Vizuální infografiky pro základní dovednosti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Interaktivní flashkarty pro získání technické jistoty</a:t>
            </a:r>
            <a:endParaRPr/>
          </a:p>
        </p:txBody>
      </p:sp>
      <p:sp>
        <p:nvSpPr>
          <p:cNvPr id="370" name="Google Shape;370;p1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71" name="Google Shape;371;p1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89" name="Google Shape;389;p1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390" name="Google Shape;390;p1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1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Rychlá videa pro konkrétní pracovní dovednosti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Vizuální infografiky pro základní dovednosti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Interaktivní flashkarty pro získání technické jistoty</a:t>
            </a:r>
            <a:endParaRPr/>
          </a:p>
        </p:txBody>
      </p:sp>
      <p:sp>
        <p:nvSpPr>
          <p:cNvPr id="392" name="Google Shape;392;p1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93" name="Google Shape;393;p1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1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08" name="Google Shape;408;p1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09" name="Google Shape;409;p1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1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Po skončení aktivity poděkujte všem účastníkům za jejich postřehy.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Zdůrazněte sílu společného brainstormingu a různých pohledů na věc.Tato aktivita podporuje aktivní zapojení, podporuje společné učení a umožňuje účastníkům aplikovat probírané koncepty.</a:t>
            </a:r>
            <a:endParaRPr/>
          </a:p>
        </p:txBody>
      </p:sp>
      <p:sp>
        <p:nvSpPr>
          <p:cNvPr id="411" name="Google Shape;411;p1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12" name="Google Shape;412;p1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4" name="Google Shape;424;p19: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1 academic hour = 45 minutes</a:t>
            </a:r>
            <a:endParaRPr/>
          </a:p>
        </p:txBody>
      </p:sp>
      <p:sp>
        <p:nvSpPr>
          <p:cNvPr id="124" name="Google Shape;12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2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3" name="Google Shape;433;p20: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47" name="Google Shape;447;p2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48" name="Google Shape;448;p2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p2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 první části bylo představeno mikrovzdělávání s důrazem na jeho výhody a význam pro dospělé studenty. Diskutovali jsme o tom, jak mikrovzdělávání nabízí flexibilní, kouskovité vzdělávací zážitky, které jsou v souladu se zaneprázdněným životním stylem. Účastníci zkoumali reálné scénáře, v nichž může mikrovzdělávání poskytnout řešení běžných výzev v oblasti vzdělávání.</a:t>
            </a:r>
            <a:endParaRPr/>
          </a:p>
        </p:txBody>
      </p:sp>
      <p:sp>
        <p:nvSpPr>
          <p:cNvPr id="450" name="Google Shape;450;p2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51" name="Google Shape;451;p2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62" name="Google Shape;462;p2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63" name="Google Shape;463;p2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p2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právě zde přichází na řadu mikrovzdělávání.  Je to jako učení po kouscích, z nichž každý je navržen tak, aby se vešel do vašeho zaneprázdněného života. Berte to jako učení, které respektuje váš čas, vaše potřeby a vaše cíle. Jsme tu proto, abychom prozkoumali, jak může mikroučení poskytnout řešení některých problémů, s nimiž se mohou potýkat dospělí s nízkou kvalifikací při tradičnějším uspořádání vzdělávání.</a:t>
            </a:r>
            <a:endParaRPr/>
          </a:p>
        </p:txBody>
      </p:sp>
      <p:sp>
        <p:nvSpPr>
          <p:cNvPr id="465" name="Google Shape;465;p2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66" name="Google Shape;466;p2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2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91" name="Google Shape;491;p2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492" name="Google Shape;492;p23: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2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Jedním z hlavních principů mikrovzdělávání je "obsah po částech". Tato zásada spočívá v rozdělení výukového materiálu na malé, zvládnutelné části.</a:t>
            </a:r>
            <a:endParaRPr/>
          </a:p>
          <a:p>
            <a:pPr indent="0" lvl="0" marL="0" rtl="0" algn="l">
              <a:lnSpc>
                <a:spcPct val="100000"/>
              </a:lnSpc>
              <a:spcBef>
                <a:spcPts val="0"/>
              </a:spcBef>
              <a:spcAft>
                <a:spcPts val="0"/>
              </a:spcAft>
              <a:buSzPts val="1400"/>
              <a:buNone/>
            </a:pPr>
            <a:r>
              <a:rPr lang="en-US"/>
              <a:t>Představte si to jako rozdělení velkého jídla na porce o velikosti sousta. Každou porci lze snadno zkonzumovat a strávit.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Stejně tak rozdělení obsahu na menší celky napomáhá lepšímu pochopení.</a:t>
            </a:r>
            <a:endParaRPr/>
          </a:p>
          <a:p>
            <a:pPr indent="0" lvl="0" marL="0" rtl="0" algn="l">
              <a:lnSpc>
                <a:spcPct val="100000"/>
              </a:lnSpc>
              <a:spcBef>
                <a:spcPts val="0"/>
              </a:spcBef>
              <a:spcAft>
                <a:spcPts val="0"/>
              </a:spcAft>
              <a:buSzPts val="1400"/>
              <a:buNone/>
            </a:pPr>
            <a:r>
              <a:rPr lang="en-US"/>
              <a:t>Například místo dlouhé přednášky zvažte nabídku krátkých videí, infografik nebo stručných článků. Tyto kousky jsou pro studenty snadněji uchopitelné a zapamatovatelné.</a:t>
            </a:r>
            <a:endParaRPr/>
          </a:p>
        </p:txBody>
      </p:sp>
      <p:sp>
        <p:nvSpPr>
          <p:cNvPr id="494" name="Google Shape;494;p2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495" name="Google Shape;495;p2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2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12" name="Google Shape;512;p2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13" name="Google Shape;513;p24: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p2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Další důležitou zásadou jsou "konkrétní cíle". Zdůrazňuje význam jasných a konkrétních cílů učení. V mikrovzdělávání jsou cíle jako cílové body na mapě. Vedou studenty k přesnému výsledku učení.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Pokud je například cílem zlepšit digitální gramotnost, může cíl znít "Naučit se vytvořit a spravovat e-mailový účet". Tato jasnost pomáhá učícím se udržet na správné cestě a motivuje je k dosažení cíle.</a:t>
            </a:r>
            <a:endParaRPr/>
          </a:p>
        </p:txBody>
      </p:sp>
      <p:sp>
        <p:nvSpPr>
          <p:cNvPr id="515" name="Google Shape;515;p2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16" name="Google Shape;516;p2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2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36" name="Google Shape;536;p2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37" name="Google Shape;537;p25: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2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"Just-in-Time Learning" klade důraz na včasné poskytování informací v době, kdy je studenti nejvíce potřebují.Představte si to jako poskytnutí správného nástroje přesně ve chvíli, kdy je potřeba k vyřešení problému. Tento přístup zajišťuje, že učení je relevantní a okamžitě použitelné.</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Například pokud má dospělý student s nízkou kvalifikací potíže s určitým úkolem v práci, například s používáním tabulkového procesoru, lze mu poskytnout krátký výukový kurz základů tabulkového procesoru právě tehdy, když to potřebuje.</a:t>
            </a:r>
            <a:endParaRPr/>
          </a:p>
        </p:txBody>
      </p:sp>
      <p:sp>
        <p:nvSpPr>
          <p:cNvPr id="539" name="Google Shape;539;p2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40" name="Google Shape;540;p2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2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55" name="Google Shape;555;p2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56" name="Google Shape;556;p26: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p2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Poslední základní princip, "Personalizace", se zaměřuje na přizpůsobení obsahu individuálním potřebám a preferencím.Uvědomte si, že každý žák je jedinečný a může mít různou úroveň předchozích znalostí a stylů učení. Personalizace zajišťuje, že výuka bude pro každého studenta relevantní a poutavá.</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Například platforma pro mikrovzdělávání může přizpůsobit obsah na základě pokroku studujícího a nabídnout volby pro zkoumání souvisejících témat, která ho zajímají.</a:t>
            </a:r>
            <a:endParaRPr/>
          </a:p>
        </p:txBody>
      </p:sp>
      <p:sp>
        <p:nvSpPr>
          <p:cNvPr id="558" name="Google Shape;558;p2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59" name="Google Shape;559;p2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2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73" name="Google Shape;573;p2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74" name="Google Shape;574;p2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2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6" name="Google Shape;576;p2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77" name="Google Shape;577;p2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2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88" name="Google Shape;588;p2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589" name="Google Shape;589;p2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p2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Přiřaďte každé skupině konkrétní scénář vzdělávání dospělých s nízkou kvalifikací. Jedna skupina se například může zaměřit na "Základní digitální gramotnost", zatímco jiná skupina může řešit "Efektivní e-mailovou komunikaci". Vysvětlete pedagogům zadání. Jejich cílem je vytvořit brainstorming a načrtnout mikroučební aktivitu, která bude zahrnovat čtyři zásady, o nichž jsme hovořili.</a:t>
            </a:r>
            <a:endParaRPr/>
          </a:p>
          <a:p>
            <a:pPr indent="0" lvl="0" marL="0" rtl="0" algn="l">
              <a:lnSpc>
                <a:spcPct val="100000"/>
              </a:lnSpc>
              <a:spcBef>
                <a:spcPts val="0"/>
              </a:spcBef>
              <a:spcAft>
                <a:spcPts val="0"/>
              </a:spcAft>
              <a:buSzPts val="1400"/>
              <a:buNone/>
            </a:pPr>
            <a:r>
              <a:rPr lang="en-US"/>
              <a:t>Ujistěte se, že obsah je stručný a snadno stravitelný.</a:t>
            </a:r>
            <a:endParaRPr/>
          </a:p>
          <a:p>
            <a:pPr indent="0" lvl="0" marL="0" rtl="0" algn="l">
              <a:lnSpc>
                <a:spcPct val="100000"/>
              </a:lnSpc>
              <a:spcBef>
                <a:spcPts val="0"/>
              </a:spcBef>
              <a:spcAft>
                <a:spcPts val="0"/>
              </a:spcAft>
              <a:buSzPts val="1400"/>
              <a:buNone/>
            </a:pPr>
            <a:r>
              <a:rPr lang="en-US"/>
              <a:t>Definujte jasné vzdělávací cíle pro svou mikroučební aktivitu.</a:t>
            </a:r>
            <a:endParaRPr/>
          </a:p>
          <a:p>
            <a:pPr indent="0" lvl="0" marL="0" rtl="0" algn="l">
              <a:lnSpc>
                <a:spcPct val="100000"/>
              </a:lnSpc>
              <a:spcBef>
                <a:spcPts val="0"/>
              </a:spcBef>
              <a:spcAft>
                <a:spcPts val="0"/>
              </a:spcAft>
              <a:buSzPts val="1400"/>
              <a:buNone/>
            </a:pPr>
            <a:r>
              <a:rPr lang="en-US"/>
              <a:t>Zvažte načasování, kdy by měl být výukový materiál dodán (just-in-time).</a:t>
            </a:r>
            <a:endParaRPr/>
          </a:p>
          <a:p>
            <a:pPr indent="0" lvl="0" marL="0" rtl="0" algn="l">
              <a:lnSpc>
                <a:spcPct val="100000"/>
              </a:lnSpc>
              <a:spcBef>
                <a:spcPts val="0"/>
              </a:spcBef>
              <a:spcAft>
                <a:spcPts val="0"/>
              </a:spcAft>
              <a:buSzPts val="1400"/>
              <a:buNone/>
            </a:pPr>
            <a:r>
              <a:rPr lang="en-US"/>
              <a:t>Promyslete, jak mohou obsah personalizovat, aby vyhovoval jedinečným potřebám a preferencím jejich cílové skupiny.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Brainstorming a osnova: Dejte pedagogům čas na brainstorming v rámci jejich skupin. Povzbuďte je, aby si zapsali nápady, nastínili obsah a prodiskutovali, jak mohou zásady aplikovat na svůj scénář.</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Sdílení: Po brainstormingu vyzvěte každou skupinu, aby se podělila o stručný přehled své mikrojesle. Vyzvěte je, aby zdůraznily, jak začlenily zásady a proč je jejich přístup vhodný pro dospělé studenty s nízkou kvalifikací.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Diskuse: Po každé skupinové prezentaci uspořádejte krátkou diskusi. Vyzvěte pedagogy, aby poskytovali konstruktivní zpětnou vazbu a kladli otázky k prohloubení porozumění.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Shrnutí:Shrňte aktivitu zdůrazněním důležitosti sladění návrhu mikrovzdělávání s diskutovanými zásadami. Zdůrazněte, že tyto aktivity by měly být zaměřeny na studující a měly by řešit jedinečné potřeby dospělých studentů s nízkou kvalifikací.</a:t>
            </a:r>
            <a:endParaRPr/>
          </a:p>
        </p:txBody>
      </p:sp>
      <p:sp>
        <p:nvSpPr>
          <p:cNvPr id="591" name="Google Shape;591;p2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592" name="Google Shape;592;p2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2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0" name="Google Shape;610;p29: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 name="Google Shape;141;p3: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3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8" name="Google Shape;618;p30: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3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6" name="Google Shape;626;p31: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3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40" name="Google Shape;640;p3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641" name="Google Shape;641;p3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p3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Vítejte zpět! Pojďme se ponořit do navrhování poutavých mikroučebních aktivit.</a:t>
            </a:r>
            <a:endParaRPr/>
          </a:p>
          <a:p>
            <a:pPr indent="0" lvl="0" marL="0" rtl="0" algn="l">
              <a:lnSpc>
                <a:spcPct val="100000"/>
              </a:lnSpc>
              <a:spcBef>
                <a:spcPts val="0"/>
              </a:spcBef>
              <a:spcAft>
                <a:spcPts val="0"/>
              </a:spcAft>
              <a:buSzPts val="1400"/>
              <a:buNone/>
            </a:pPr>
            <a:r>
              <a:rPr lang="en-US"/>
              <a:t>Na úvod si v rychlosti zopakujme klíčové body z našeho předchozího sezení, zejména zásady mikrovzdělávání.</a:t>
            </a:r>
            <a:endParaRPr/>
          </a:p>
          <a:p>
            <a:pPr indent="0" lvl="0" marL="0" rtl="0" algn="l">
              <a:lnSpc>
                <a:spcPct val="100000"/>
              </a:lnSpc>
              <a:spcBef>
                <a:spcPts val="0"/>
              </a:spcBef>
              <a:spcAft>
                <a:spcPts val="0"/>
              </a:spcAft>
              <a:buSzPts val="1400"/>
              <a:buNone/>
            </a:pPr>
            <a:r>
              <a:rPr lang="en-US"/>
              <a:t>Nezapomeňte, že při navrhování našich aktivit je klíčové vycházet z těchto zásad.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Tyto zásady jsou základem efektivního mikroučení. Pomáhají nám vytvářet obsah, který je poutavý, cílený a okamžitě použitelný.</a:t>
            </a:r>
            <a:endParaRPr/>
          </a:p>
        </p:txBody>
      </p:sp>
      <p:sp>
        <p:nvSpPr>
          <p:cNvPr id="643" name="Google Shape;643;p3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44" name="Google Shape;644;p3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3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70" name="Google Shape;670;p3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671" name="Google Shape;671;p33: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p3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Nyní, když jsme si osvěžili zásady mikrovzdělávání, prozkoumejme techniky, které umožňují, aby bylo mikrovzdělávání skutečně poutavé. Tyto techniky vám pomohou tyto principy účinně aplikovat.</a:t>
            </a:r>
            <a:endParaRPr/>
          </a:p>
        </p:txBody>
      </p:sp>
      <p:sp>
        <p:nvSpPr>
          <p:cNvPr id="673" name="Google Shape;673;p3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74" name="Google Shape;674;p3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3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699" name="Google Shape;699;p3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700" name="Google Shape;700;p34: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p3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Vyprávění příběhů je účinný způsob, jak zaujmout studenty. Představte si, že k výuce základních dovedností použijete skutečný příběh někoho, kdo překonává problémy s digitální gramotností. Taková vyprávění mohou hluboce rezonovat s dospělými studenty s nízkou kvalifikací a učinit výuku více srozumitelnou.</a:t>
            </a:r>
            <a:endParaRPr/>
          </a:p>
        </p:txBody>
      </p:sp>
      <p:sp>
        <p:nvSpPr>
          <p:cNvPr id="702" name="Google Shape;702;p3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03" name="Google Shape;703;p3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p3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15" name="Google Shape;715;p3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716" name="Google Shape;716;p35: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p3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Začlenění vizuálních prvků, jako jsou infografiky, diagramy nebo jednoduché animace, může výrazně zlepšit zážitek z učení. Vizualizace mohou zjednodušit složité pojmy a poskytnout rychlou vizuální referenci, což je cenné zejména pro studenty s omezenými předchozími znalostmi.</a:t>
            </a:r>
            <a:endParaRPr/>
          </a:p>
        </p:txBody>
      </p:sp>
      <p:sp>
        <p:nvSpPr>
          <p:cNvPr id="718" name="Google Shape;718;p3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19" name="Google Shape;719;p3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3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31" name="Google Shape;731;p3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732" name="Google Shape;732;p36: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3" name="Google Shape;733;p3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Vytváření scénářů mikrovzdělávání založených na reálných situacích je účinný způsob, jak pomoci studentům aplikovat získané znalosti na praktické situace. Například scénář zahrnující každodenní sestavování rozpočtu nebo řešení běžných problémů na pracovišti může dospělým studentům s nízkou kvalifikací umožnit získat praktické dovednosti.</a:t>
            </a:r>
            <a:endParaRPr/>
          </a:p>
        </p:txBody>
      </p:sp>
      <p:sp>
        <p:nvSpPr>
          <p:cNvPr id="734" name="Google Shape;734;p3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35" name="Google Shape;735;p3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3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47" name="Google Shape;747;p3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748" name="Google Shape;748;p3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p3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0" name="Google Shape;750;p3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751" name="Google Shape;751;p3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3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9" name="Google Shape;769;p38: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3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60" name="Google Shape;860;p3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861" name="Google Shape;861;p39: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2" name="Google Shape;862;p3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Tato praktická aktivita vám poskytne praktické znalosti o tom, jak navrhovat poutavý obsah mikrovzdělávání. Nezapomeňte se soustředit na klíčové zásady a maximálně využít svůj omezený čas. Začněme a já vás upozorním, až bude čas skončit a podělit se o své výtvory.</a:t>
            </a:r>
            <a:endParaRPr/>
          </a:p>
        </p:txBody>
      </p:sp>
      <p:sp>
        <p:nvSpPr>
          <p:cNvPr id="863" name="Google Shape;863;p3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64" name="Google Shape;864;p3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 name="Google Shape;161;p4: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4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90" name="Google Shape;890;p4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891" name="Google Shape;891;p40: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2" name="Google Shape;892;p4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Tato praktická aktivita vám poskytne praktické znalosti o tom, jak navrhovat poutavý obsah mikrovzdělávání. Nezapomeňte se soustředit na klíčové zásady a maximálně využít svůj omezený čas. Začněme a já vás upozorním, až bude čas skončit a podělit se o své výtvory.</a:t>
            </a:r>
            <a:endParaRPr/>
          </a:p>
        </p:txBody>
      </p:sp>
      <p:sp>
        <p:nvSpPr>
          <p:cNvPr id="893" name="Google Shape;893;p4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894" name="Google Shape;894;p4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4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15" name="Google Shape;915;p4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916" name="Google Shape;916;p4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7" name="Google Shape;917;p4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Hodnocení je důležitou součástí mikrovzdělávání. Pojďme se na chvíli seznámit s jejich významem a prozkoumat různé typy mikrohodnocení.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Posílení učení: Hodnocení pomáhají upevnit to, co se žáci právě naučili. Poskytují žákům příležitost připomenout si a použít to, co se naučili, v kontrolovaném prostředí.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Měření pokroku: Hodnocení také měří pokrok žáků. Umožňují posoudit, jak dobře si žáci osvojují obsah a dělají pokroky při plnění cílů učení.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Identifikace mezer: Analýzou výsledků hodnocení můžete identifikovat oblasti, ve kterých mohou mít studující problémy, což vám umožní poskytnout další podporu nebo upravit obsah mikroučení.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Zvýšení retence: Dobře navržené hodnocení přispívá k lepšímu uchování informací. Podporují aktivní zapojení do výuky.</a:t>
            </a:r>
            <a:endParaRPr/>
          </a:p>
        </p:txBody>
      </p:sp>
      <p:sp>
        <p:nvSpPr>
          <p:cNvPr id="918" name="Google Shape;918;p4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19" name="Google Shape;919;p4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4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41" name="Google Shape;941;p4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942" name="Google Shape;942;p4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3" name="Google Shape;943;p4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Nyní se zamysleme nad různými typy mikrohodnocení, které můžete použít při mikroučení. Tato hodnocení by měla úzce souviset s vašimi výukovými cíli: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Krátké kvízy s otázkami s výběrem odpovědí nebo s otázkami typu pravda/nepravda jsou účinné pro hodnocení uchování znalostí. Lze je začlenit do modulů mikrovzdělávání a ověřit tak jejich pochopení.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Krátké úkoly: Velmi efektivní mohou být úkoly, které vyžadují, aby účastníci kurzu aplikovali získané znalosti na reálné scénáře. Můžete například požádat studenty, aby vypracovali vzorový e-mail na základě mikrolekce psaní e-mailů.</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Otázky k zamyšlení: Kladení otevřených reflektivních otázek může podpořit kritické myšlení a sebehodnocení. Můžete například vyzvat studenty, aby se zamysleli nad tím, jak mohou nově nabytou dovednost uplatnit v každodenním životě.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Nezapomeňte, že typ hodnocení, který zvolíte, by měl odpovídat cílům učení a povaze aktivity. Hodnocení by mělo nejen hodnotit, ale také rozšiřovat zkušenosti s učením.</a:t>
            </a:r>
            <a:endParaRPr/>
          </a:p>
        </p:txBody>
      </p:sp>
      <p:sp>
        <p:nvSpPr>
          <p:cNvPr id="944" name="Google Shape;944;p4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45" name="Google Shape;945;p4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4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64" name="Google Shape;964;p4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965" name="Google Shape;965;p43: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6" name="Google Shape;966;p4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 tomto bloku jsme toho probrali hodně. Nezapomeňte, že mikroučení je o efektivním a účinném poskytování obsahu. Při navrhování poutavých mikroučení pro dospělé studenty s nízkou kvalifikací si tyto zásady procvičujte i nadále.</a:t>
            </a:r>
            <a:endParaRPr/>
          </a:p>
        </p:txBody>
      </p:sp>
      <p:sp>
        <p:nvSpPr>
          <p:cNvPr id="967" name="Google Shape;967;p4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968" name="Google Shape;968;p4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p4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8" name="Google Shape;978;p44: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p4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6" name="Google Shape;986;p45: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p4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00" name="Google Shape;1000;p4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001" name="Google Shape;1001;p46: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2" name="Google Shape;1002;p4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Vítejte zpět! Pojďme se ponořit do navrhování poutavých mikroučebních aktivit.</a:t>
            </a:r>
            <a:endParaRPr/>
          </a:p>
          <a:p>
            <a:pPr indent="0" lvl="0" marL="0" rtl="0" algn="l">
              <a:lnSpc>
                <a:spcPct val="100000"/>
              </a:lnSpc>
              <a:spcBef>
                <a:spcPts val="0"/>
              </a:spcBef>
              <a:spcAft>
                <a:spcPts val="0"/>
              </a:spcAft>
              <a:buSzPts val="1400"/>
              <a:buNone/>
            </a:pPr>
            <a:r>
              <a:rPr lang="en-US"/>
              <a:t>Na úvod si v rychlosti zopakujme klíčové body z našeho předchozího sezení, zejména zásady mikroučení. Nezapomeňte, že při navrhování našich aktivit je klíčové vycházet z těchto zásad.</a:t>
            </a:r>
            <a:endParaRPr/>
          </a:p>
          <a:p>
            <a:pPr indent="0" lvl="0" marL="0" rtl="0" algn="l">
              <a:lnSpc>
                <a:spcPct val="100000"/>
              </a:lnSpc>
              <a:spcBef>
                <a:spcPts val="0"/>
              </a:spcBef>
              <a:spcAft>
                <a:spcPts val="0"/>
              </a:spcAft>
              <a:buSzPts val="1400"/>
              <a:buNone/>
            </a:pPr>
            <a:r>
              <a:rPr lang="en-US"/>
              <a:t>Tyto zásady jsou základem efektivního mikroučení. Pomáhají nám vytvářet obsah, který je poutavý, cílený a okamžitě použitelný.</a:t>
            </a:r>
            <a:endParaRPr/>
          </a:p>
        </p:txBody>
      </p:sp>
      <p:sp>
        <p:nvSpPr>
          <p:cNvPr id="1003" name="Google Shape;1003;p4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04" name="Google Shape;1004;p4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4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32" name="Google Shape;1032;p4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033" name="Google Shape;1033;p4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4" name="Google Shape;1034;p4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 b</a:t>
            </a:r>
            <a:endParaRPr/>
          </a:p>
          <a:p>
            <a:pPr indent="0" lvl="0" marL="0" rtl="0" algn="l">
              <a:lnSpc>
                <a:spcPct val="100000"/>
              </a:lnSpc>
              <a:spcBef>
                <a:spcPts val="0"/>
              </a:spcBef>
              <a:spcAft>
                <a:spcPts val="0"/>
              </a:spcAft>
              <a:buSzPts val="1400"/>
              <a:buNone/>
            </a:pPr>
            <a:r>
              <a:rPr lang="en-US"/>
              <a:t>2. b</a:t>
            </a:r>
            <a:endParaRPr/>
          </a:p>
        </p:txBody>
      </p:sp>
      <p:sp>
        <p:nvSpPr>
          <p:cNvPr id="1035" name="Google Shape;1035;p4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36" name="Google Shape;1036;p4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p4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51" name="Google Shape;1051;p4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052" name="Google Shape;1052;p4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3" name="Google Shape;1053;p4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a:t>
            </a:r>
            <a:endParaRPr/>
          </a:p>
          <a:p>
            <a:pPr indent="0" lvl="0" marL="0" rtl="0" algn="l">
              <a:lnSpc>
                <a:spcPct val="100000"/>
              </a:lnSpc>
              <a:spcBef>
                <a:spcPts val="0"/>
              </a:spcBef>
              <a:spcAft>
                <a:spcPts val="0"/>
              </a:spcAft>
              <a:buSzPts val="1400"/>
              <a:buNone/>
            </a:pPr>
            <a:r>
              <a:rPr lang="en-US"/>
              <a:t>c) </a:t>
            </a:r>
            <a:endParaRPr/>
          </a:p>
          <a:p>
            <a:pPr indent="0" lvl="0" marL="0" rtl="0" algn="l">
              <a:lnSpc>
                <a:spcPct val="100000"/>
              </a:lnSpc>
              <a:spcBef>
                <a:spcPts val="0"/>
              </a:spcBef>
              <a:spcAft>
                <a:spcPts val="0"/>
              </a:spcAft>
              <a:buSzPts val="1400"/>
              <a:buNone/>
            </a:pPr>
            <a:r>
              <a:rPr lang="en-US"/>
              <a:t>b)</a:t>
            </a:r>
            <a:endParaRPr/>
          </a:p>
        </p:txBody>
      </p:sp>
      <p:sp>
        <p:nvSpPr>
          <p:cNvPr id="1054" name="Google Shape;1054;p4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55" name="Google Shape;1055;p4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p4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68" name="Google Shape;1068;p4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069" name="Google Shape;1069;p49: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0" name="Google Shape;1070;p4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Nyní se ponoříme do zásadního tématu motivace, které je obzvláště důležité při práci s dospělými studenty s nízkou kvalifikací. Probereme jedinečné výzvy spojené s motivací tohoto publika a prozkoumáme pojmy, jako je vnitřní a vnější motivace, a jejich uplatnění v mikroučení.</a:t>
            </a:r>
            <a:endParaRPr/>
          </a:p>
          <a:p>
            <a:pPr indent="0" lvl="0" marL="0" rtl="0" algn="l">
              <a:lnSpc>
                <a:spcPct val="100000"/>
              </a:lnSpc>
              <a:spcBef>
                <a:spcPts val="0"/>
              </a:spcBef>
              <a:spcAft>
                <a:spcPts val="0"/>
              </a:spcAft>
              <a:buSzPts val="1400"/>
              <a:buNone/>
            </a:pPr>
            <a:r>
              <a:rPr lang="en-US"/>
              <a:t>Motivování dospělých studentů s nízkou kvalifikací v mikroučení může být náročné.</a:t>
            </a:r>
            <a:endParaRPr/>
          </a:p>
        </p:txBody>
      </p:sp>
      <p:sp>
        <p:nvSpPr>
          <p:cNvPr id="1071" name="Google Shape;1071;p4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72" name="Google Shape;1072;p4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 name="Google Shape;169;p5: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p5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90" name="Google Shape;1090;p5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091" name="Google Shape;1091;p50: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2" name="Google Shape;1092;p5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Motivování dospělých studentů s nízkou kvalifikací v mikroučení může být náročné.</a:t>
            </a:r>
            <a:endParaRPr/>
          </a:p>
        </p:txBody>
      </p:sp>
      <p:sp>
        <p:nvSpPr>
          <p:cNvPr id="1093" name="Google Shape;1093;p5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094" name="Google Shape;1094;p5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p5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16" name="Google Shape;1116;p5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117" name="Google Shape;1117;p5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8" name="Google Shape;1118;p5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Vnitřní motivace vychází zevnitř, je vedena osobním zájmem nebo uspokojením, zatímco vnější motivace vychází z vnějších odměn nebo tlaků.</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Jak se tyto pojmy vztahují na mikrovzdělávání? Podělte se o své názory. (Účastníci diskutují o tom, jak lze vnitřní a vnější motivaci efektivně využít v mikrovzdělávání, a podělí se o příklady).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Může se na závěr někdo podělit o strategie nebo techniky, které lze použít ke zvýšení motivace v mikrovzdělávání?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(Účastníci nabídnou návrhy, jak efektivně motivovat dospělé studenty s nízkou kvalifikací v prostředí mikrovzdělávání)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Motivace je klíčovým faktorem úspěchu v mikrovzdělávání, zejména při práci se specifickým publikem.</a:t>
            </a:r>
            <a:endParaRPr/>
          </a:p>
        </p:txBody>
      </p:sp>
      <p:sp>
        <p:nvSpPr>
          <p:cNvPr id="1119" name="Google Shape;1119;p5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20" name="Google Shape;1120;p5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p5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35" name="Google Shape;1135;p5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136" name="Google Shape;1136;p5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7" name="Google Shape;1137;p5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Nyní se vrhneme na gamifikaci a sociální učení. Prvky gamifikace, jako jsou odznaky a body, mohou výrazně zvýšit zapojení. Probereme také hodnotu sociálního učení, které může zahrnovat skupinové výzvy, diskusní fóra a zpětnou vazbu od kolegů.</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Nejprve se zaměříme na gamifikaci. Prvky, jako jsou odznaky a body, mohou učinit učení zábavnějším a poutavějším. Jak jste se setkali s aplikací gamifikace v mikroučení a jaké přínosy jste vypozorovali?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(Účastníci se zapojí do diskuse a podělí se o příklady a postřehy týkající se gamifikace v mikrovzdělávání.)</a:t>
            </a:r>
            <a:endParaRPr/>
          </a:p>
        </p:txBody>
      </p:sp>
      <p:sp>
        <p:nvSpPr>
          <p:cNvPr id="1138" name="Google Shape;1138;p5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39" name="Google Shape;1139;p5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p5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57" name="Google Shape;1157;p5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158" name="Google Shape;1158;p53: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9" name="Google Shape;1159;p5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Pokračujme v diskusi o sociálním učení. To zahrnuje skupinové výzvy, diskusní fóra a zpětnou vazbu od kolegů. Jak podle vás může sociální učení zlepšit zkušenosti s mikroučením a jaké jsou potenciální problémy?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(po přečtení PPT) - Sociální učení využívá sociální interakce k lepšímu pochopení a uchování informací, často se vyskytuje v prostředí, jako jsou třídy, online komunity nebo pracovní týmy.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(Účastníci diskutují o hodnotě a potenciálních výzvách začlenění prvků sociálního učení.)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Efektivní implementace: Než budeme pokračovat, můžete se podělit o nějaké tipy nebo osvědčené postupy pro efektivní implementaci gamifikace a sociálního učení do scénářů mikroučení? Jedná se o mocné nástroje pro zvýšení zapojení a interakce v mikrovzdělávání. Mějte tyto koncepty na paměti, až budeme dále zkoumat v rámci brainstormingové aktivity o gamifikaci.</a:t>
            </a:r>
            <a:endParaRPr/>
          </a:p>
        </p:txBody>
      </p:sp>
      <p:sp>
        <p:nvSpPr>
          <p:cNvPr id="1160" name="Google Shape;1160;p5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61" name="Google Shape;1161;p5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0" name="Shape 1190"/>
        <p:cNvGrpSpPr/>
        <p:nvPr/>
      </p:nvGrpSpPr>
      <p:grpSpPr>
        <a:xfrm>
          <a:off x="0" y="0"/>
          <a:ext cx="0" cy="0"/>
          <a:chOff x="0" y="0"/>
          <a:chExt cx="0" cy="0"/>
        </a:xfrm>
      </p:grpSpPr>
      <p:sp>
        <p:nvSpPr>
          <p:cNvPr id="1191" name="Google Shape;1191;p5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92" name="Google Shape;1192;p5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193" name="Google Shape;1193;p54: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4" name="Google Shape;1194;p5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Je čas na interaktivní aktivitu. Každý z vás by měl v malých skupinách provést brainstorming nápadů na gamifikaci pro scénář mikrovzdělávání. Poté se každá skupina podělí o své nápady se třídou.</a:t>
            </a:r>
            <a:endParaRPr/>
          </a:p>
          <a:p>
            <a:pPr indent="0" lvl="0" marL="0" rtl="0" algn="l">
              <a:lnSpc>
                <a:spcPct val="100000"/>
              </a:lnSpc>
              <a:spcBef>
                <a:spcPts val="0"/>
              </a:spcBef>
              <a:spcAft>
                <a:spcPts val="0"/>
              </a:spcAft>
              <a:buSzPts val="1400"/>
              <a:buNone/>
            </a:pPr>
            <a:r>
              <a:rPr lang="en-US"/>
              <a:t>(Účastníci se zapojí do skupinového brainstormingu a poté se podělí o své nápady na gamifikaci se třídou).</a:t>
            </a:r>
            <a:endParaRPr/>
          </a:p>
          <a:p>
            <a:pPr indent="0" lvl="0" marL="0" rtl="0" algn="l">
              <a:lnSpc>
                <a:spcPct val="100000"/>
              </a:lnSpc>
              <a:spcBef>
                <a:spcPts val="0"/>
              </a:spcBef>
              <a:spcAft>
                <a:spcPts val="0"/>
              </a:spcAft>
              <a:buSzPts val="1400"/>
              <a:buNone/>
            </a:pPr>
            <a:r>
              <a:rPr lang="en-US"/>
              <a:t>Nyní je čas na vzrušující a interaktivní aktivitu.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Ponoříme se do brainstormingu o gamifikaci.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Skupina 1: (Podělí se o své nápady na gamifikaci)</a:t>
            </a:r>
            <a:endParaRPr/>
          </a:p>
          <a:p>
            <a:pPr indent="0" lvl="0" marL="0" rtl="0" algn="l">
              <a:lnSpc>
                <a:spcPct val="100000"/>
              </a:lnSpc>
              <a:spcBef>
                <a:spcPts val="0"/>
              </a:spcBef>
              <a:spcAft>
                <a:spcPts val="0"/>
              </a:spcAft>
              <a:buSzPts val="1400"/>
              <a:buNone/>
            </a:pPr>
            <a:r>
              <a:rPr lang="en-US"/>
              <a:t>Skupina 2: (Podělí se o své nápady na gamifikaci)</a:t>
            </a:r>
            <a:endParaRPr/>
          </a:p>
          <a:p>
            <a:pPr indent="0" lvl="0" marL="0" rtl="0" algn="l">
              <a:lnSpc>
                <a:spcPct val="100000"/>
              </a:lnSpc>
              <a:spcBef>
                <a:spcPts val="0"/>
              </a:spcBef>
              <a:spcAft>
                <a:spcPts val="0"/>
              </a:spcAft>
              <a:buSzPts val="1400"/>
              <a:buNone/>
            </a:pPr>
            <a:r>
              <a:rPr lang="en-US"/>
              <a:t>Skupina 3: (Podělí se o své nápady na gamifikaci)</a:t>
            </a:r>
            <a:endParaRPr/>
          </a:p>
        </p:txBody>
      </p:sp>
      <p:sp>
        <p:nvSpPr>
          <p:cNvPr id="1195" name="Google Shape;1195;p5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196" name="Google Shape;1196;p5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p5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24" name="Google Shape;1224;p5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225" name="Google Shape;1225;p55: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6" name="Google Shape;1226;p5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Diskuse</a:t>
            </a:r>
            <a:endParaRPr/>
          </a:p>
          <a:p>
            <a:pPr indent="0" lvl="0" marL="0" rtl="0" algn="l">
              <a:lnSpc>
                <a:spcPct val="100000"/>
              </a:lnSpc>
              <a:spcBef>
                <a:spcPts val="0"/>
              </a:spcBef>
              <a:spcAft>
                <a:spcPts val="0"/>
              </a:spcAft>
              <a:buSzPts val="1400"/>
              <a:buNone/>
            </a:pPr>
            <a:r>
              <a:rPr lang="en-US"/>
              <a:t>Otevřeme krátkou diskusi.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 jste se z této aktivity dozvěděli?Jak lze tyto nápady na gamifikaci uplatnit pro zlepšení mikrovzdělávání?</a:t>
            </a:r>
            <a:endParaRPr/>
          </a:p>
          <a:p>
            <a:pPr indent="0" lvl="0" marL="0" rtl="0" algn="l">
              <a:lnSpc>
                <a:spcPct val="100000"/>
              </a:lnSpc>
              <a:spcBef>
                <a:spcPts val="0"/>
              </a:spcBef>
              <a:spcAft>
                <a:spcPts val="0"/>
              </a:spcAft>
              <a:buSzPts val="1400"/>
              <a:buNone/>
            </a:pPr>
            <a:r>
              <a:rPr lang="en-US"/>
              <a:t>(Účastníci se zapojí do krátké diskuse a podělí se o své postřehy a poznatky z této aktivity.)</a:t>
            </a:r>
            <a:endParaRPr/>
          </a:p>
        </p:txBody>
      </p:sp>
      <p:sp>
        <p:nvSpPr>
          <p:cNvPr id="1227" name="Google Shape;1227;p5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28" name="Google Shape;1228;p5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p5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38" name="Google Shape;1238;p5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239" name="Google Shape;1239;p56: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0" name="Google Shape;1240;p5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Na závěr si probereme koncept vytváření návyků při učení. Jak si můžeme vytvořit návyk na mikroučení? Podělíme se o tipy, jako je stanovení cílů a udržování konzistentního rozvrhu.</a:t>
            </a:r>
            <a:endParaRPr/>
          </a:p>
          <a:p>
            <a:pPr indent="0" lvl="0" marL="0" rtl="0" algn="l">
              <a:lnSpc>
                <a:spcPct val="100000"/>
              </a:lnSpc>
              <a:spcBef>
                <a:spcPts val="0"/>
              </a:spcBef>
              <a:spcAft>
                <a:spcPts val="0"/>
              </a:spcAft>
              <a:buSzPts val="1400"/>
              <a:buNone/>
            </a:pPr>
            <a:r>
              <a:rPr lang="en-US"/>
              <a:t>(Účastníci se zapojí do diskuse a podělí se o své postřehy a tipy, jak si vybudovat návyk na mikroučení).</a:t>
            </a:r>
            <a:endParaRPr/>
          </a:p>
        </p:txBody>
      </p:sp>
      <p:sp>
        <p:nvSpPr>
          <p:cNvPr id="1241" name="Google Shape;1241;p5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42" name="Google Shape;1242;p5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p5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54" name="Google Shape;1254;p5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255" name="Google Shape;1255;p5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6" name="Google Shape;1256;p5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Skvělá práce, všichni! </a:t>
            </a:r>
            <a:endParaRPr/>
          </a:p>
          <a:p>
            <a:pPr indent="0" lvl="0" marL="0" rtl="0" algn="l">
              <a:lnSpc>
                <a:spcPct val="100000"/>
              </a:lnSpc>
              <a:spcBef>
                <a:spcPts val="0"/>
              </a:spcBef>
              <a:spcAft>
                <a:spcPts val="0"/>
              </a:spcAft>
              <a:buSzPts val="1400"/>
              <a:buNone/>
            </a:pPr>
            <a:r>
              <a:rPr lang="en-US"/>
              <a:t>Zde je několik konkrétních a cenných tipů: (PPT)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Učení je cesta a budování návyků je její klíčovou součástí. Nezapomeňte, že motivace a zapojení jsou klíčovými faktory úspěchu mikrovzdělávání. Vytrvejte ve skvělé práci a pokračujme v tom, aby učení bylo vzrušující a efektivní.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Mějte na paměti tipy a strategie, které jsme dnes probrali.</a:t>
            </a:r>
            <a:endParaRPr/>
          </a:p>
        </p:txBody>
      </p:sp>
      <p:sp>
        <p:nvSpPr>
          <p:cNvPr id="1257" name="Google Shape;1257;p5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258" name="Google Shape;1258;p5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p5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1" name="Google Shape;1281;p58: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p5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9" name="Google Shape;1289;p59: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8" name="Google Shape;178;p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9" name="Google Shape;179;p6: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Než se do toho ponoříme, zamysleme se na chvíli nad tradičním vzdělávacím prostředím. Všichni jsme to zažili, že? Dlouhé hodiny ve třídách, obrovské množství učebnic a hodiny, které se zdají být nekonečné. A teď si představte, že jste dospělý člověk, který žongluje s prací, rodinou a dalšími povinnostmi. Je to výzva, že?</a:t>
            </a:r>
            <a:endParaRPr/>
          </a:p>
        </p:txBody>
      </p:sp>
      <p:sp>
        <p:nvSpPr>
          <p:cNvPr id="181" name="Google Shape;181;p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2" name="Google Shape;182;p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p6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03" name="Google Shape;1303;p6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304" name="Google Shape;1304;p60: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5" name="Google Shape;1305;p6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 b)</a:t>
            </a:r>
            <a:endParaRPr/>
          </a:p>
          <a:p>
            <a:pPr indent="0" lvl="0" marL="0" rtl="0" algn="l">
              <a:lnSpc>
                <a:spcPct val="100000"/>
              </a:lnSpc>
              <a:spcBef>
                <a:spcPts val="0"/>
              </a:spcBef>
              <a:spcAft>
                <a:spcPts val="0"/>
              </a:spcAft>
              <a:buSzPts val="1400"/>
              <a:buNone/>
            </a:pPr>
            <a:r>
              <a:rPr lang="en-US"/>
              <a:t>2. b)</a:t>
            </a:r>
            <a:endParaRPr/>
          </a:p>
        </p:txBody>
      </p:sp>
      <p:sp>
        <p:nvSpPr>
          <p:cNvPr id="1306" name="Google Shape;1306;p6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07" name="Google Shape;1307;p6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p6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22" name="Google Shape;1322;p6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323" name="Google Shape;1323;p6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4" name="Google Shape;1324;p6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a:t>
            </a:r>
            <a:endParaRPr/>
          </a:p>
          <a:p>
            <a:pPr indent="0" lvl="0" marL="0" rtl="0" algn="l">
              <a:lnSpc>
                <a:spcPct val="100000"/>
              </a:lnSpc>
              <a:spcBef>
                <a:spcPts val="0"/>
              </a:spcBef>
              <a:spcAft>
                <a:spcPts val="0"/>
              </a:spcAft>
              <a:buSzPts val="1400"/>
              <a:buNone/>
            </a:pPr>
            <a:r>
              <a:rPr lang="en-US"/>
              <a:t>b)</a:t>
            </a:r>
            <a:endParaRPr/>
          </a:p>
          <a:p>
            <a:pPr indent="0" lvl="0" marL="0" rtl="0" algn="l">
              <a:lnSpc>
                <a:spcPct val="100000"/>
              </a:lnSpc>
              <a:spcBef>
                <a:spcPts val="0"/>
              </a:spcBef>
              <a:spcAft>
                <a:spcPts val="0"/>
              </a:spcAft>
              <a:buSzPts val="1400"/>
              <a:buNone/>
            </a:pPr>
            <a:r>
              <a:rPr lang="en-US"/>
              <a:t>b)</a:t>
            </a:r>
            <a:endParaRPr/>
          </a:p>
        </p:txBody>
      </p:sp>
      <p:sp>
        <p:nvSpPr>
          <p:cNvPr id="1325" name="Google Shape;1325;p6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26" name="Google Shape;1326;p6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p6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43" name="Google Shape;1343;p6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344" name="Google Shape;1344;p6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5" name="Google Shape;1345;p6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Vítejte na našem semináři na téma "Integrace mikrovzdělávání". Prozkoumáme význam plynulého začlenění mikroučení do vašich stávajících výukových postupů. Tato integrace není jen trendem, ale zásadní součástí moderního vzdělávání. Jde o to, abyste zlepšili zkušenosti vašich studentů s učením. Pojďme se na chvíli zaměřit na výhody mikroučení. Tento přístup nabízí pozoruhodné výhody, díky nimž mění pravidla hry ve vzdělávání.</a:t>
            </a:r>
            <a:endParaRPr/>
          </a:p>
        </p:txBody>
      </p:sp>
      <p:sp>
        <p:nvSpPr>
          <p:cNvPr id="1346" name="Google Shape;1346;p6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47" name="Google Shape;1347;p6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p6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62" name="Google Shape;1362;p6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363" name="Google Shape;1363;p63: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4" name="Google Shape;1364;p6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Vítejte na našem setkání na téma "Integrace mikrovzdělávání". Prozkoumáme význam plynulého začlenění mikroučení do vašich stávajících výukových postupů. Tato integrace není jen trendem, ale zásadní součástí moderního vzdělávání. Jde o to, abyste zlepšili zkušenosti vašich studentů s učením. Pojďme se na chvíli zaměřit na výhody mikroučení. Tento přístup nabízí pozoruhodné výhody, díky nimž mění pravidla hry ve vzdělávání.</a:t>
            </a:r>
            <a:endParaRPr/>
          </a:p>
        </p:txBody>
      </p:sp>
      <p:sp>
        <p:nvSpPr>
          <p:cNvPr id="1365" name="Google Shape;1365;p6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66" name="Google Shape;1366;p6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p6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78" name="Google Shape;1378;p6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379" name="Google Shape;1379;p64: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0" name="Google Shape;1380;p6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Nyní se věnujme strategiím, jak efektivně začlenit mikrovzdělávání do stávajících výukových programů.</a:t>
            </a:r>
            <a:endParaRPr/>
          </a:p>
          <a:p>
            <a:pPr indent="0" lvl="0" marL="0" rtl="0" algn="l">
              <a:lnSpc>
                <a:spcPct val="100000"/>
              </a:lnSpc>
              <a:spcBef>
                <a:spcPts val="0"/>
              </a:spcBef>
              <a:spcAft>
                <a:spcPts val="0"/>
              </a:spcAft>
              <a:buSzPts val="1400"/>
              <a:buNone/>
            </a:pPr>
            <a:r>
              <a:rPr lang="en-US"/>
              <a:t>Použitím těchto strategií můžete mikroučení bez problémů začlenit do stávajících učebních plánů a zlepšit tak zážitek z učení pro své studenty.</a:t>
            </a:r>
            <a:endParaRPr/>
          </a:p>
        </p:txBody>
      </p:sp>
      <p:sp>
        <p:nvSpPr>
          <p:cNvPr id="1381" name="Google Shape;1381;p6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382" name="Google Shape;1382;p6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p6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09" name="Google Shape;1409;p6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10" name="Google Shape;1410;p65: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1" name="Google Shape;1411;p6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Jedním z účinných přístupů je rozdělit učební plán do menších modulů. Každý modul může být doplněn mikroučebními zdroji, které upevňují klíčové pojmy. Tato modulární integrace umožňuje studentům zabývat se obsahem po menších, stravitelnějších částech, díky čemuž jsou složité předměty lépe zvládnutelné.</a:t>
            </a:r>
            <a:endParaRPr/>
          </a:p>
        </p:txBody>
      </p:sp>
      <p:sp>
        <p:nvSpPr>
          <p:cNvPr id="1412" name="Google Shape;1412;p6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13" name="Google Shape;1413;p6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p6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30" name="Google Shape;1430;p6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31" name="Google Shape;1431;p66: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2" name="Google Shape;1432;p6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Zvažte sladění mikroučebních zdrojů s okamžitými potřebami vašeho učebního plánu. Když se studenti setkají s konkrétními problémy nebo otázkami, mohou získat přístup k materiálům mikroučení, které jim poskytnou okamžité odpovědi. Tento přístup učení "just-in-time" zajišťuje, že studenti dostanou podporu, kterou potřebují, když je to pro ně nejdůležitější.</a:t>
            </a:r>
            <a:endParaRPr/>
          </a:p>
        </p:txBody>
      </p:sp>
      <p:sp>
        <p:nvSpPr>
          <p:cNvPr id="1433" name="Google Shape;1433;p6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34" name="Google Shape;1434;p6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9" name="Shape 1449"/>
        <p:cNvGrpSpPr/>
        <p:nvPr/>
      </p:nvGrpSpPr>
      <p:grpSpPr>
        <a:xfrm>
          <a:off x="0" y="0"/>
          <a:ext cx="0" cy="0"/>
          <a:chOff x="0" y="0"/>
          <a:chExt cx="0" cy="0"/>
        </a:xfrm>
      </p:grpSpPr>
      <p:sp>
        <p:nvSpPr>
          <p:cNvPr id="1450" name="Google Shape;1450;p6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51" name="Google Shape;1451;p6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52" name="Google Shape;1452;p6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3" name="Google Shape;1453;p6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Využijte mikrovzdělávání pro formativní hodnocení. Vložte do učebních osnov rychlé kvízy nebo interaktivní cvičení, abyste zjistili, jak studenti rozumějí učivu. Rychlá zpětná vazba z těchto hodnocení vám umožní přizpůsobit přístup k výuce a zajistit, aby učební plán zůstal poutavý a efektivní.</a:t>
            </a:r>
            <a:endParaRPr/>
          </a:p>
        </p:txBody>
      </p:sp>
      <p:sp>
        <p:nvSpPr>
          <p:cNvPr id="1454" name="Google Shape;1454;p6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55" name="Google Shape;1455;p6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p6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72" name="Google Shape;1472;p6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73" name="Google Shape;1473;p6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4" name="Google Shape;1474;p6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Sladění mikroučení s cíli učebních osnov zajišťuje, že každá část obsahu slouží konkrétnímu vzdělávacímu účelu. Udržuje výuku soustředěnou a relevantní, což zvyšuje smysluplnost výuky pro studenty.</a:t>
            </a:r>
            <a:endParaRPr/>
          </a:p>
        </p:txBody>
      </p:sp>
      <p:sp>
        <p:nvSpPr>
          <p:cNvPr id="1475" name="Google Shape;1475;p6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76" name="Google Shape;1476;p6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p6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89" name="Google Shape;1489;p6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490" name="Google Shape;1490;p69: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1" name="Google Shape;1491;p6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Pokud jsou materiály pro mikroučení v souladu s cíli učebních osnov, vytvoříte pro své studenty jasnou cestu k dosažení efektivních výsledků učení. Toto sladění pomáhá studentům pochopit, jak každá mikrolekce přispívá k jejich celkovému pochopení předmětu, takže cesta k učení je ucelenější a účelnější.</a:t>
            </a:r>
            <a:endParaRPr/>
          </a:p>
        </p:txBody>
      </p:sp>
      <p:sp>
        <p:nvSpPr>
          <p:cNvPr id="1492" name="Google Shape;1492;p6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493" name="Google Shape;1493;p6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03" name="Google Shape;203;p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04" name="Google Shape;204;p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právě zde přichází na řadu mikrovzdělávání. Je to jako učení po kouscích, z nichž každý je navržen tak, aby se vešel do kapes vašeho rušného života. Berte to jako učení, které respektuje váš čas, vaše potřeby a vaše cíle. Jsme tu proto, abychom prozkoumali, jak může mikroučení poskytnout řešení některých problémů, s nimiž se mohou potýkat dospělí s nízkou kvalifikací při tradičnějším uspořádání vzdělávání.</a:t>
            </a:r>
            <a:endParaRPr/>
          </a:p>
        </p:txBody>
      </p:sp>
      <p:sp>
        <p:nvSpPr>
          <p:cNvPr id="206" name="Google Shape;206;p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07" name="Google Shape;207;p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4" name="Shape 1504"/>
        <p:cNvGrpSpPr/>
        <p:nvPr/>
      </p:nvGrpSpPr>
      <p:grpSpPr>
        <a:xfrm>
          <a:off x="0" y="0"/>
          <a:ext cx="0" cy="0"/>
          <a:chOff x="0" y="0"/>
          <a:chExt cx="0" cy="0"/>
        </a:xfrm>
      </p:grpSpPr>
      <p:sp>
        <p:nvSpPr>
          <p:cNvPr id="1505" name="Google Shape;1505;p7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06" name="Google Shape;1506;p7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507" name="Google Shape;1507;p70: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8" name="Google Shape;1508;p7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Mikroučení lze hladce integrovat do tradičních výukových metod a vytvořit tak dynamické a poutavé výukové prostředí. Pojďme tuto synergii prozkoumat, zejména v kontextu "převrácené třídy".Jedním z účinných způsobů, jak propojit mikrovzdělávání s tradiční výukou, je přístup "převrácené třídy". V převrácené třídě mají studenti přístup k mikroučebním materiálům před osobním vyučováním. Tento přístup umožňuje věnovat čas prezenční výuce interaktivním diskusím, řešení problémů a hlubšímu porozumění, protože studenti přicházejí připraveni se základními znalostmi.</a:t>
            </a:r>
            <a:endParaRPr/>
          </a:p>
        </p:txBody>
      </p:sp>
      <p:sp>
        <p:nvSpPr>
          <p:cNvPr id="1509" name="Google Shape;1509;p7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10" name="Google Shape;1510;p7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1" name="Shape 1521"/>
        <p:cNvGrpSpPr/>
        <p:nvPr/>
      </p:nvGrpSpPr>
      <p:grpSpPr>
        <a:xfrm>
          <a:off x="0" y="0"/>
          <a:ext cx="0" cy="0"/>
          <a:chOff x="0" y="0"/>
          <a:chExt cx="0" cy="0"/>
        </a:xfrm>
      </p:grpSpPr>
      <p:sp>
        <p:nvSpPr>
          <p:cNvPr id="1522" name="Google Shape;1522;p7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23" name="Google Shape;1523;p7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524" name="Google Shape;1524;p7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5" name="Google Shape;1525;p7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Mikroučení může zvýšit zapojení studentů tím, že jim poskytne přístup ke zdrojům, které vyhovují individuálním stylům učení. Někteří studenti mohou dávat přednost čtení materiálů, zatímco jiní mají větší prospěch z videí nebo interaktivních cvičení. Flexibilita mikrovzdělávání zajišťuje, že každý student má k dispozici zdroje, které potřebuje k dosažení vynikajících výsledků. Tato kombinace mikroučení a tradičních výukových metod vytváří vyvážený a poutavý výukový zážitek, který vyhovuje různorodým studentům. Nyní prozkoumáme technologické nástroje, které mohou tuto integraci učinit bezproblémovou.</a:t>
            </a:r>
            <a:endParaRPr/>
          </a:p>
        </p:txBody>
      </p:sp>
      <p:sp>
        <p:nvSpPr>
          <p:cNvPr id="1526" name="Google Shape;1526;p7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27" name="Google Shape;1527;p7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p7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41" name="Google Shape;1541;p7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542" name="Google Shape;1542;p7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3" name="Google Shape;1543;p7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Let's now dive into the world of technology tools that make creating micro-learning content both accessible and efficient.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There is a wide array of user-friendly tools available for creating micro-learning content. Tools like Canva offer intuitive design capabilities, allowing you to create visually engaging materials. Canva provides a wealth of templates, graphics, and customization options that cater to various learning styles.</a:t>
            </a:r>
            <a:endParaRPr/>
          </a:p>
        </p:txBody>
      </p:sp>
      <p:sp>
        <p:nvSpPr>
          <p:cNvPr id="1544" name="Google Shape;1544;p7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45" name="Google Shape;1545;p7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0" name="Shape 1560"/>
        <p:cNvGrpSpPr/>
        <p:nvPr/>
      </p:nvGrpSpPr>
      <p:grpSpPr>
        <a:xfrm>
          <a:off x="0" y="0"/>
          <a:ext cx="0" cy="0"/>
          <a:chOff x="0" y="0"/>
          <a:chExt cx="0" cy="0"/>
        </a:xfrm>
      </p:grpSpPr>
      <p:sp>
        <p:nvSpPr>
          <p:cNvPr id="1561" name="Google Shape;1561;p7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62" name="Google Shape;1562;p7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563" name="Google Shape;1563;p73: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4" name="Google Shape;1564;p7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(After the PPT)</a:t>
            </a:r>
            <a:endParaRPr/>
          </a:p>
          <a:p>
            <a:pPr indent="0" lvl="0" marL="0" rtl="0" algn="l">
              <a:lnSpc>
                <a:spcPct val="100000"/>
              </a:lnSpc>
              <a:spcBef>
                <a:spcPts val="0"/>
              </a:spcBef>
              <a:spcAft>
                <a:spcPts val="0"/>
              </a:spcAft>
              <a:buSzPts val="1400"/>
              <a:buNone/>
            </a:pPr>
            <a:r>
              <a:rPr lang="en-US"/>
              <a:t>These user-friendly tools make it easy for educators to design and deliver micro-learning content effectively. Now, let's briefly touch on the importance of accessibility for all learners.</a:t>
            </a:r>
            <a:endParaRPr/>
          </a:p>
        </p:txBody>
      </p:sp>
      <p:sp>
        <p:nvSpPr>
          <p:cNvPr id="1565" name="Google Shape;1565;p7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66" name="Google Shape;1566;p7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1" name="Shape 1581"/>
        <p:cNvGrpSpPr/>
        <p:nvPr/>
      </p:nvGrpSpPr>
      <p:grpSpPr>
        <a:xfrm>
          <a:off x="0" y="0"/>
          <a:ext cx="0" cy="0"/>
          <a:chOff x="0" y="0"/>
          <a:chExt cx="0" cy="0"/>
        </a:xfrm>
      </p:grpSpPr>
      <p:sp>
        <p:nvSpPr>
          <p:cNvPr id="1582" name="Google Shape;1582;p7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83" name="Google Shape;1583;p7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584" name="Google Shape;1584;p74: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5" name="Google Shape;1585;p7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Nyní se ponoříme do světa technologických nástrojů, které umožňují vytvářet mikroučební obsah a zároveň jsou efektivní.</a:t>
            </a:r>
            <a:endParaRPr/>
          </a:p>
          <a:p>
            <a:pPr indent="0" lvl="0" marL="0" rtl="0" algn="l">
              <a:lnSpc>
                <a:spcPct val="100000"/>
              </a:lnSpc>
              <a:spcBef>
                <a:spcPts val="0"/>
              </a:spcBef>
              <a:spcAft>
                <a:spcPts val="0"/>
              </a:spcAft>
              <a:buSzPts val="1400"/>
              <a:buNone/>
            </a:pPr>
            <a:r>
              <a:rPr lang="en-US"/>
              <a:t>Pro tvorbu mikrovzdělávacího obsahu je k dispozici široká škála uživatelsky přívětivých nástrojů. Nástroje, jako je Canva, nabízejí intuitivní možnosti návrhu a umožňují vytvářet vizuálně poutavé materiály. Canva poskytuje nepřeberné množství šablon, grafiky a možností přizpůsobení, které vyhovují různým vzdělávacím stylům.</a:t>
            </a:r>
            <a:endParaRPr/>
          </a:p>
        </p:txBody>
      </p:sp>
      <p:sp>
        <p:nvSpPr>
          <p:cNvPr id="1586" name="Google Shape;1586;p7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587" name="Google Shape;1587;p7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9" name="Shape 1599"/>
        <p:cNvGrpSpPr/>
        <p:nvPr/>
      </p:nvGrpSpPr>
      <p:grpSpPr>
        <a:xfrm>
          <a:off x="0" y="0"/>
          <a:ext cx="0" cy="0"/>
          <a:chOff x="0" y="0"/>
          <a:chExt cx="0" cy="0"/>
        </a:xfrm>
      </p:grpSpPr>
      <p:sp>
        <p:nvSpPr>
          <p:cNvPr id="1600" name="Google Shape;1600;p7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1" name="Google Shape;1601;p75: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7" name="Shape 1607"/>
        <p:cNvGrpSpPr/>
        <p:nvPr/>
      </p:nvGrpSpPr>
      <p:grpSpPr>
        <a:xfrm>
          <a:off x="0" y="0"/>
          <a:ext cx="0" cy="0"/>
          <a:chOff x="0" y="0"/>
          <a:chExt cx="0" cy="0"/>
        </a:xfrm>
      </p:grpSpPr>
      <p:sp>
        <p:nvSpPr>
          <p:cNvPr id="1608" name="Google Shape;1608;p7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9" name="Google Shape;1609;p76:notes"/>
          <p:cNvSpPr/>
          <p:nvPr>
            <p:ph idx="2"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1" name="Shape 1621"/>
        <p:cNvGrpSpPr/>
        <p:nvPr/>
      </p:nvGrpSpPr>
      <p:grpSpPr>
        <a:xfrm>
          <a:off x="0" y="0"/>
          <a:ext cx="0" cy="0"/>
          <a:chOff x="0" y="0"/>
          <a:chExt cx="0" cy="0"/>
        </a:xfrm>
      </p:grpSpPr>
      <p:sp>
        <p:nvSpPr>
          <p:cNvPr id="1622" name="Google Shape;1622;p7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23" name="Google Shape;1623;p7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624" name="Google Shape;1624;p7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5" name="Google Shape;1625;p7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 b)</a:t>
            </a:r>
            <a:endParaRPr/>
          </a:p>
          <a:p>
            <a:pPr indent="0" lvl="0" marL="0" rtl="0" algn="l">
              <a:lnSpc>
                <a:spcPct val="100000"/>
              </a:lnSpc>
              <a:spcBef>
                <a:spcPts val="0"/>
              </a:spcBef>
              <a:spcAft>
                <a:spcPts val="0"/>
              </a:spcAft>
              <a:buSzPts val="1400"/>
              <a:buNone/>
            </a:pPr>
            <a:r>
              <a:rPr lang="en-US"/>
              <a:t>2. b)</a:t>
            </a:r>
            <a:endParaRPr/>
          </a:p>
        </p:txBody>
      </p:sp>
      <p:sp>
        <p:nvSpPr>
          <p:cNvPr id="1626" name="Google Shape;1626;p7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27" name="Google Shape;1627;p7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0" name="Shape 1640"/>
        <p:cNvGrpSpPr/>
        <p:nvPr/>
      </p:nvGrpSpPr>
      <p:grpSpPr>
        <a:xfrm>
          <a:off x="0" y="0"/>
          <a:ext cx="0" cy="0"/>
          <a:chOff x="0" y="0"/>
          <a:chExt cx="0" cy="0"/>
        </a:xfrm>
      </p:grpSpPr>
      <p:sp>
        <p:nvSpPr>
          <p:cNvPr id="1641" name="Google Shape;1641;p7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42" name="Google Shape;1642;p7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643" name="Google Shape;1643;p7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4" name="Google Shape;1644;p7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Nyní se podíváme na některé nástroje, které mohou vaše úsilí v oblasti mikrovzdělávání vylepšit.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Canva je neuvěřitelně uživatelsky přívětivý nástroj pro grafický design, který vám pomůže vytvořit vizuálně atraktivní materiály pro mikroučení. Používal někdo z vás aplikaci Canva?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Edpuzzle je fantastický nástroj pro vytváření interaktivních videolekcí. Přímo do videí můžete vkládat kvízy a otázky. Kdo má zkušenosti s Edpuzzle?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Kahoot! je interaktivní a poutavá platforma, která umožňuje pedagogům vytvářet kvízy, průzkumy a hry pro své studenty. Je to všestranný nástroj, který dokáže změnit učení v zábavu a soutěživost.Kahoot! dělá z učení hru. Pedagogové mohou vytvářet kvízy s otázkami s výběrem odpovědí, ankety a výzvy. Žáci se mohou zapojit v reálném čase ze svých zařízení, odpovídat na otázky a získávat body. Je to vynikající způsob, jak upevnit klíčové pojmy soutěžním a zábavným způsobem. Poskytuje okamžitou zpětnou vazbu jak pedagogům, tak žákům. S nástrojem Kahoot! můžete vytvářet poutavé mikroučební aktivity, které jsou nejen vzdělávací, ale také zábavné. Tento nástroj je obzvláště účinný při upevňování znalostí a ověřování porozumění hravou formou.</a:t>
            </a:r>
            <a:endParaRPr/>
          </a:p>
        </p:txBody>
      </p:sp>
      <p:sp>
        <p:nvSpPr>
          <p:cNvPr id="1645" name="Google Shape;1645;p7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46" name="Google Shape;1646;p7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1" name="Shape 1661"/>
        <p:cNvGrpSpPr/>
        <p:nvPr/>
      </p:nvGrpSpPr>
      <p:grpSpPr>
        <a:xfrm>
          <a:off x="0" y="0"/>
          <a:ext cx="0" cy="0"/>
          <a:chOff x="0" y="0"/>
          <a:chExt cx="0" cy="0"/>
        </a:xfrm>
      </p:grpSpPr>
      <p:sp>
        <p:nvSpPr>
          <p:cNvPr id="1662" name="Google Shape;1662;p7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63" name="Google Shape;1663;p7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664" name="Google Shape;1664;p79: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5" name="Google Shape;1665;p7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Případová studie 1: Společnost ABC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Naše první případová studie představuje společnost ABC, která se zaměřuje na technologie a úspěšně zavedla mikrovzdělávání pro školení svých pracovníků na dálku. Pojďme se ponořit do jejich přístupu a výsledků.</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Společnost ABC si uvědomila potřebu poskytovat vzdáleným zaměstnancům průběžné školení, aby drželi krok s vyvíjejícími se technologiemi. Přijala přístup mikrovzdělávání, který rozděluje složitá technická témata do malých modulů. Tyto moduly byly snadno přístupné prostřednictvím jejich systému pro správu vzdělávání.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Každý modul byl navržen tak, aby byl krátký a poutavý a zaměřoval se na jednu konkrétní dovednost nebo koncept. Začlenili multimediální prvky, jako jsou videa, interaktivní kvízy a infografiky, aby uspokojili různé styly učení.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Aby zajistili odpovědnost, zavedli herní systém, v němž zaměstnanci za absolvování modulů získávali body a odznaky. Tím se mezi zaměstnanci vytvořila zdravá soutěž a uznání.</a:t>
            </a:r>
            <a:endParaRPr/>
          </a:p>
        </p:txBody>
      </p:sp>
      <p:sp>
        <p:nvSpPr>
          <p:cNvPr id="1666" name="Google Shape;1666;p7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67" name="Google Shape;1667;p7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21" name="Google Shape;221;p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22" name="Google Shape;222;p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p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25" name="Google Shape;225;p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9" name="Shape 1689"/>
        <p:cNvGrpSpPr/>
        <p:nvPr/>
      </p:nvGrpSpPr>
      <p:grpSpPr>
        <a:xfrm>
          <a:off x="0" y="0"/>
          <a:ext cx="0" cy="0"/>
          <a:chOff x="0" y="0"/>
          <a:chExt cx="0" cy="0"/>
        </a:xfrm>
      </p:grpSpPr>
      <p:sp>
        <p:nvSpPr>
          <p:cNvPr id="1690" name="Google Shape;1690;p8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91" name="Google Shape;1691;p8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692" name="Google Shape;1692;p80: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3" name="Google Shape;1693;p8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Případová studie 1: Společnost ABC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Naše první případová studie představuje společnost ABC, která se zaměřuje na technologie a úspěšně zavedla mikrovzdělávání pro školení svých pracovníků na dálku. Pojďme se ponořit do jejich přístupu a výsledků.</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Společnost ABC si uvědomila potřebu poskytovat vzdáleným zaměstnancům průběžné školení, aby drželi krok s vyvíjejícími se technologiemi. Přijala přístup mikrovzdělávání, který rozděluje složitá technická témata do malých modulů. Tyto moduly byly snadno přístupné prostřednictvím jejich systému pro správu vzdělávání.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Každý modul byl navržen tak, aby byl krátký a poutavý a zaměřoval se na jednu konkrétní dovednost nebo koncept. Začlenili multimediální prvky, jako jsou videa, interaktivní kvízy a infografiky, aby uspokojili různé styly učení.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Aby zajistili odpovědnost, zavedli herní systém, v němž zaměstnanci za absolvování modulů získávali body a odznaky. Tím se mezi zaměstnanci vytvořila zdravá soutěž a uznání.</a:t>
            </a:r>
            <a:endParaRPr/>
          </a:p>
        </p:txBody>
      </p:sp>
      <p:sp>
        <p:nvSpPr>
          <p:cNvPr id="1694" name="Google Shape;1694;p8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695" name="Google Shape;1695;p8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7" name="Shape 1707"/>
        <p:cNvGrpSpPr/>
        <p:nvPr/>
      </p:nvGrpSpPr>
      <p:grpSpPr>
        <a:xfrm>
          <a:off x="0" y="0"/>
          <a:ext cx="0" cy="0"/>
          <a:chOff x="0" y="0"/>
          <a:chExt cx="0" cy="0"/>
        </a:xfrm>
      </p:grpSpPr>
      <p:sp>
        <p:nvSpPr>
          <p:cNvPr id="1708" name="Google Shape;1708;p8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09" name="Google Shape;1709;p8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10" name="Google Shape;1710;p8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1" name="Google Shape;1711;p8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Společnost ABC si uvědomila, že je třeba poskytovat zaměstnancům na dálku průběžné školení, aby drželi krok s vyvíjejícími se technologiemi. Přijala přístup mikrovzdělávání, který rozděluje složitá technická témata do jednotlivých modulů. Tyto moduly byly snadno přístupné prostřednictvím jejich systému pro správu vzdělávání.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Facilitátor: Každý modul byl navržen tak, aby byl krátký a poutavý a zaměřoval se na jednu konkrétní dovednost nebo koncept. Začlenili multimediální prvky, jako jsou videa, interaktivní kvízy a infografiky, aby uspokojili různé styly učení.</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Facilitátor: Aby zajistili odpovědnost, zavedli herní systém, v němž zaměstnanci za absolvování modulů získávali body a odznaky. Tím se mezi zaměstnanci vytvořila zdravá soutěž a uznání.</a:t>
            </a:r>
            <a:endParaRPr/>
          </a:p>
        </p:txBody>
      </p:sp>
      <p:sp>
        <p:nvSpPr>
          <p:cNvPr id="1712" name="Google Shape;1712;p8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13" name="Google Shape;1713;p8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8" name="Shape 1728"/>
        <p:cNvGrpSpPr/>
        <p:nvPr/>
      </p:nvGrpSpPr>
      <p:grpSpPr>
        <a:xfrm>
          <a:off x="0" y="0"/>
          <a:ext cx="0" cy="0"/>
          <a:chOff x="0" y="0"/>
          <a:chExt cx="0" cy="0"/>
        </a:xfrm>
      </p:grpSpPr>
      <p:sp>
        <p:nvSpPr>
          <p:cNvPr id="1729" name="Google Shape;1729;p8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30" name="Google Shape;1730;p8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31" name="Google Shape;1731;p8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2" name="Google Shape;1732;p8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Zaměstnanci se ochotně zapojili, získali odznaky a uznání.Facilitátor: Společnost ABC svým přístupem k mikrovzdělávání nejen zlepšila školení zaměstnanců, ale také přispěla ke zvýšení kvalifikace a zapojení vzdálených pracovníků. Tato případová studie ilustruje, jak může mikroučení změnit pravidla hry pro školení zaměstnanců, a to i ve vzdáleném pracovním prostředí.</a:t>
            </a:r>
            <a:endParaRPr/>
          </a:p>
        </p:txBody>
      </p:sp>
      <p:sp>
        <p:nvSpPr>
          <p:cNvPr id="1733" name="Google Shape;1733;p8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34" name="Google Shape;1734;p8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0" name="Shape 1750"/>
        <p:cNvGrpSpPr/>
        <p:nvPr/>
      </p:nvGrpSpPr>
      <p:grpSpPr>
        <a:xfrm>
          <a:off x="0" y="0"/>
          <a:ext cx="0" cy="0"/>
          <a:chOff x="0" y="0"/>
          <a:chExt cx="0" cy="0"/>
        </a:xfrm>
      </p:grpSpPr>
      <p:sp>
        <p:nvSpPr>
          <p:cNvPr id="1751" name="Google Shape;1751;p83: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52" name="Google Shape;1752;p83: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53" name="Google Shape;1753;p83: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4" name="Google Shape;1754;p8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5" name="Google Shape;1755;p83: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56" name="Google Shape;1756;p83: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7" name="Shape 1767"/>
        <p:cNvGrpSpPr/>
        <p:nvPr/>
      </p:nvGrpSpPr>
      <p:grpSpPr>
        <a:xfrm>
          <a:off x="0" y="0"/>
          <a:ext cx="0" cy="0"/>
          <a:chOff x="0" y="0"/>
          <a:chExt cx="0" cy="0"/>
        </a:xfrm>
      </p:grpSpPr>
      <p:sp>
        <p:nvSpPr>
          <p:cNvPr id="1768" name="Google Shape;1768;p84: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69" name="Google Shape;1769;p84: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70" name="Google Shape;1770;p84: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1" name="Google Shape;1771;p84: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Škola Z identifikovala společný problém ve výuce matematiky - žáci mají problémy se základními pojmy.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Aby tento problém vyřešili, zavedli do svých učebních osnov matematiky přístup mikroučení: Vytvořili řadu krátkých interaktivních lekcí, z nichž každá se zaměřuje na konkrétní matematické téma nebo koncept. Tyto mikrolekce byly snadno přístupné prostřednictvím školní online platformy.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Škola Z také zavedla prvky gamifikace, jako jsou matematické výzvy a žebříčky. Žáci získávali body a soutěžili se svými vrstevníky, což vytvářelo pocit vzrušení a motivace.</a:t>
            </a:r>
            <a:endParaRPr/>
          </a:p>
        </p:txBody>
      </p:sp>
      <p:sp>
        <p:nvSpPr>
          <p:cNvPr id="1772" name="Google Shape;1772;p84: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73" name="Google Shape;1773;p84: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7" name="Shape 1787"/>
        <p:cNvGrpSpPr/>
        <p:nvPr/>
      </p:nvGrpSpPr>
      <p:grpSpPr>
        <a:xfrm>
          <a:off x="0" y="0"/>
          <a:ext cx="0" cy="0"/>
          <a:chOff x="0" y="0"/>
          <a:chExt cx="0" cy="0"/>
        </a:xfrm>
      </p:grpSpPr>
      <p:sp>
        <p:nvSpPr>
          <p:cNvPr id="1788" name="Google Shape;1788;p85: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89" name="Google Shape;1789;p85: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790" name="Google Shape;1790;p85: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1" name="Google Shape;1791;p85: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Zapojení žáků do matematiky se výrazně zvýšilo:Krátké a cílené mikrolekce jim usnadnily pochopení složitých pojmů.</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Pokud jde o výsledky, studenti vykázali výrazné zlepšení matematických znalostí. Cílená, opakující se povaha mikroučení jim pomohla upevnit porozumění základním matematickým tématům.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Prvky gamifikace přidaly prvek zábavy a přátelského soutěžení. Studenti se nejen efektivněji učili matematiku, ale také si tento proces užívali.</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Inovativní přístup školy Z k začlenění mikroučení do učebních osnov matematiky ukazuje, jak může mít tato metoda pozitivní dopad na výsledky vzdělávání, zejména v náročných předmětech, jako je matematika.</a:t>
            </a:r>
            <a:endParaRPr/>
          </a:p>
        </p:txBody>
      </p:sp>
      <p:sp>
        <p:nvSpPr>
          <p:cNvPr id="1792" name="Google Shape;1792;p85: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793" name="Google Shape;1793;p85: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p86: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12" name="Google Shape;1812;p86: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13" name="Google Shape;1813;p86: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4" name="Google Shape;1814;p86: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5" name="Google Shape;1815;p86: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16" name="Google Shape;1816;p86: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6" name="Shape 1826"/>
        <p:cNvGrpSpPr/>
        <p:nvPr/>
      </p:nvGrpSpPr>
      <p:grpSpPr>
        <a:xfrm>
          <a:off x="0" y="0"/>
          <a:ext cx="0" cy="0"/>
          <a:chOff x="0" y="0"/>
          <a:chExt cx="0" cy="0"/>
        </a:xfrm>
      </p:grpSpPr>
      <p:sp>
        <p:nvSpPr>
          <p:cNvPr id="1827" name="Google Shape;1827;p87: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28" name="Google Shape;1828;p87: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29" name="Google Shape;1829;p87: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0" name="Google Shape;1830;p87: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1" name="Google Shape;1831;p87: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32" name="Google Shape;1832;p87: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5" name="Shape 1845"/>
        <p:cNvGrpSpPr/>
        <p:nvPr/>
      </p:nvGrpSpPr>
      <p:grpSpPr>
        <a:xfrm>
          <a:off x="0" y="0"/>
          <a:ext cx="0" cy="0"/>
          <a:chOff x="0" y="0"/>
          <a:chExt cx="0" cy="0"/>
        </a:xfrm>
      </p:grpSpPr>
      <p:sp>
        <p:nvSpPr>
          <p:cNvPr id="1846" name="Google Shape;1846;p8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47" name="Google Shape;1847;p8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48" name="Google Shape;1848;p88: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9" name="Google Shape;1849;p8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Dospělí studenti přijali přístup mikrovzdělávání a ocenili jeho flexibilitu a dostupnost.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Mnozí účastníci vzdělávání uváděli, že se výrazně zlepšily jejich dovednosti související s prací. Vyjádřili zvýšenou sebedůvěru a lepší porozumění vybraným oborům. Zaměření programu MAAM na uplatnění v praxi zajistilo, že účastníci byli po absolvování modulů mikroučení připraveni na práci. Mnozí z nich našli nové pracovní příležitosti nebo se zdokonalili ve svých stávajících pozicích. Angažovanost neziskové organizace MAAM v oblasti mikrovzdělávání jako nástroje pro posílení postavení ukazuje, jak může na míru šité praktické mikrovzdělávání hluboce ovlivnit dospělé studenty, zejména pokud jde o dovednosti související s prací.</a:t>
            </a:r>
            <a:endParaRPr/>
          </a:p>
        </p:txBody>
      </p:sp>
      <p:sp>
        <p:nvSpPr>
          <p:cNvPr id="1850" name="Google Shape;1850;p8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51" name="Google Shape;1851;p8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7" name="Shape 1867"/>
        <p:cNvGrpSpPr/>
        <p:nvPr/>
      </p:nvGrpSpPr>
      <p:grpSpPr>
        <a:xfrm>
          <a:off x="0" y="0"/>
          <a:ext cx="0" cy="0"/>
          <a:chOff x="0" y="0"/>
          <a:chExt cx="0" cy="0"/>
        </a:xfrm>
      </p:grpSpPr>
      <p:sp>
        <p:nvSpPr>
          <p:cNvPr id="1868" name="Google Shape;1868;p8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69" name="Google Shape;1869;p8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70" name="Google Shape;1870;p89: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1" name="Google Shape;1871;p8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2" name="Google Shape;1872;p8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73" name="Google Shape;1873;p8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9: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36" name="Google Shape;236;p9: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237" name="Google Shape;237;p9: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9: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Propojme mikrovzdělávání s našimi každodenními rutinními činnostmi. Už jste někdy místo dlouhé kuchařky sledovali rychlé video s receptem?To je mikrovzdělávání v praxi!</a:t>
            </a:r>
            <a:endParaRPr/>
          </a:p>
        </p:txBody>
      </p:sp>
      <p:sp>
        <p:nvSpPr>
          <p:cNvPr id="239" name="Google Shape;239;p9: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240" name="Google Shape;240;p9: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3" name="Shape 1883"/>
        <p:cNvGrpSpPr/>
        <p:nvPr/>
      </p:nvGrpSpPr>
      <p:grpSpPr>
        <a:xfrm>
          <a:off x="0" y="0"/>
          <a:ext cx="0" cy="0"/>
          <a:chOff x="0" y="0"/>
          <a:chExt cx="0" cy="0"/>
        </a:xfrm>
      </p:grpSpPr>
      <p:sp>
        <p:nvSpPr>
          <p:cNvPr id="1884" name="Google Shape;1884;p90: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85" name="Google Shape;1885;p90: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886" name="Google Shape;1886;p90: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7" name="Google Shape;1887;p90: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8" name="Google Shape;1888;p90: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889" name="Google Shape;1889;p90: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8" name="Shape 1898"/>
        <p:cNvGrpSpPr/>
        <p:nvPr/>
      </p:nvGrpSpPr>
      <p:grpSpPr>
        <a:xfrm>
          <a:off x="0" y="0"/>
          <a:ext cx="0" cy="0"/>
          <a:chOff x="0" y="0"/>
          <a:chExt cx="0" cy="0"/>
        </a:xfrm>
      </p:grpSpPr>
      <p:sp>
        <p:nvSpPr>
          <p:cNvPr id="1899" name="Google Shape;1899;p91: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00" name="Google Shape;1900;p91: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901" name="Google Shape;1901;p91: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2" name="Google Shape;1902;p91: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3" name="Google Shape;1903;p91: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04" name="Google Shape;1904;p91: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4" name="Shape 1914"/>
        <p:cNvGrpSpPr/>
        <p:nvPr/>
      </p:nvGrpSpPr>
      <p:grpSpPr>
        <a:xfrm>
          <a:off x="0" y="0"/>
          <a:ext cx="0" cy="0"/>
          <a:chOff x="0" y="0"/>
          <a:chExt cx="0" cy="0"/>
        </a:xfrm>
      </p:grpSpPr>
      <p:sp>
        <p:nvSpPr>
          <p:cNvPr id="1915" name="Google Shape;1915;p92: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16" name="Google Shape;1916;p92: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1.7.2013</a:t>
            </a:r>
            <a:endParaRPr/>
          </a:p>
        </p:txBody>
      </p:sp>
      <p:sp>
        <p:nvSpPr>
          <p:cNvPr id="1917" name="Google Shape;1917;p92:notes"/>
          <p:cNvSpPr/>
          <p:nvPr>
            <p:ph idx="3" type="sldImg"/>
          </p:nvPr>
        </p:nvSpPr>
        <p:spPr>
          <a:xfrm>
            <a:off x="2290763" y="512763"/>
            <a:ext cx="4562475"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8" name="Google Shape;1918;p92: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9" name="Google Shape;1919;p92: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1920" name="Google Shape;1920;p92: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200"/>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0" name="Shape 1930"/>
        <p:cNvGrpSpPr/>
        <p:nvPr/>
      </p:nvGrpSpPr>
      <p:grpSpPr>
        <a:xfrm>
          <a:off x="0" y="0"/>
          <a:ext cx="0" cy="0"/>
          <a:chOff x="0" y="0"/>
          <a:chExt cx="0" cy="0"/>
        </a:xfrm>
      </p:grpSpPr>
      <p:sp>
        <p:nvSpPr>
          <p:cNvPr id="1931" name="Google Shape;1931;p93: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2" name="Google Shape;1932;p9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 name="Shape 16"/>
        <p:cNvGrpSpPr/>
        <p:nvPr/>
      </p:nvGrpSpPr>
      <p:grpSpPr>
        <a:xfrm>
          <a:off x="0" y="0"/>
          <a:ext cx="0" cy="0"/>
          <a:chOff x="0" y="0"/>
          <a:chExt cx="0" cy="0"/>
        </a:xfrm>
      </p:grpSpPr>
      <p:sp>
        <p:nvSpPr>
          <p:cNvPr id="17" name="Google Shape;17;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6" name="Google Shape;76;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2" name="Google Shape;82;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91" name="Shape 91"/>
        <p:cNvGrpSpPr/>
        <p:nvPr/>
      </p:nvGrpSpPr>
      <p:grpSpPr>
        <a:xfrm>
          <a:off x="0" y="0"/>
          <a:ext cx="0" cy="0"/>
          <a:chOff x="0" y="0"/>
          <a:chExt cx="0" cy="0"/>
        </a:xfrm>
      </p:grpSpPr>
      <p:sp>
        <p:nvSpPr>
          <p:cNvPr id="92" name="Google Shape;92;p14"/>
          <p:cNvSpPr/>
          <p:nvPr>
            <p:ph idx="2" type="pic"/>
          </p:nvPr>
        </p:nvSpPr>
        <p:spPr>
          <a:xfrm>
            <a:off x="2493169" y="949424"/>
            <a:ext cx="4157663" cy="563403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93" name="Shape 93"/>
        <p:cNvGrpSpPr/>
        <p:nvPr/>
      </p:nvGrpSpPr>
      <p:grpSpPr>
        <a:xfrm>
          <a:off x="0" y="0"/>
          <a:ext cx="0" cy="0"/>
          <a:chOff x="0" y="0"/>
          <a:chExt cx="0" cy="0"/>
        </a:xfrm>
      </p:grpSpPr>
      <p:sp>
        <p:nvSpPr>
          <p:cNvPr id="94" name="Google Shape;94;p15"/>
          <p:cNvSpPr/>
          <p:nvPr>
            <p:ph idx="2" type="pic"/>
          </p:nvPr>
        </p:nvSpPr>
        <p:spPr>
          <a:xfrm>
            <a:off x="0" y="0"/>
            <a:ext cx="18288000" cy="10287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5" name="Shape 95"/>
        <p:cNvGrpSpPr/>
        <p:nvPr/>
      </p:nvGrpSpPr>
      <p:grpSpPr>
        <a:xfrm>
          <a:off x="0" y="0"/>
          <a:ext cx="0" cy="0"/>
          <a:chOff x="0" y="0"/>
          <a:chExt cx="0" cy="0"/>
        </a:xfrm>
      </p:grpSpPr>
      <p:sp>
        <p:nvSpPr>
          <p:cNvPr id="96" name="Google Shape;96;p16"/>
          <p:cNvSpPr/>
          <p:nvPr>
            <p:ph idx="2" type="pic"/>
          </p:nvPr>
        </p:nvSpPr>
        <p:spPr>
          <a:xfrm>
            <a:off x="3150393" y="859631"/>
            <a:ext cx="5993607" cy="8567738"/>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97" name="Shape 97"/>
        <p:cNvGrpSpPr/>
        <p:nvPr/>
      </p:nvGrpSpPr>
      <p:grpSpPr>
        <a:xfrm>
          <a:off x="0" y="0"/>
          <a:ext cx="0" cy="0"/>
          <a:chOff x="0" y="0"/>
          <a:chExt cx="0" cy="0"/>
        </a:xfrm>
      </p:grpSpPr>
      <p:sp>
        <p:nvSpPr>
          <p:cNvPr id="98" name="Google Shape;98;p17"/>
          <p:cNvSpPr/>
          <p:nvPr>
            <p:ph idx="2" type="pic"/>
          </p:nvPr>
        </p:nvSpPr>
        <p:spPr>
          <a:xfrm>
            <a:off x="7603331" y="3604022"/>
            <a:ext cx="3081338" cy="3078957"/>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99" name="Shape 99"/>
        <p:cNvGrpSpPr/>
        <p:nvPr/>
      </p:nvGrpSpPr>
      <p:grpSpPr>
        <a:xfrm>
          <a:off x="0" y="0"/>
          <a:ext cx="0" cy="0"/>
          <a:chOff x="0" y="0"/>
          <a:chExt cx="0" cy="0"/>
        </a:xfrm>
      </p:grpSpPr>
      <p:sp>
        <p:nvSpPr>
          <p:cNvPr id="100" name="Google Shape;100;p18"/>
          <p:cNvSpPr/>
          <p:nvPr>
            <p:ph idx="2" type="pic"/>
          </p:nvPr>
        </p:nvSpPr>
        <p:spPr>
          <a:xfrm>
            <a:off x="8040419" y="4050543"/>
            <a:ext cx="9144000" cy="51435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01" name="Shape 101"/>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102" name="Shape 102"/>
        <p:cNvGrpSpPr/>
        <p:nvPr/>
      </p:nvGrpSpPr>
      <p:grpSpPr>
        <a:xfrm>
          <a:off x="0" y="0"/>
          <a:ext cx="0" cy="0"/>
          <a:chOff x="0" y="0"/>
          <a:chExt cx="0" cy="0"/>
        </a:xfrm>
      </p:grpSpPr>
      <p:sp>
        <p:nvSpPr>
          <p:cNvPr id="103" name="Google Shape;103;p20"/>
          <p:cNvSpPr/>
          <p:nvPr>
            <p:ph idx="2" type="pic"/>
          </p:nvPr>
        </p:nvSpPr>
        <p:spPr>
          <a:xfrm>
            <a:off x="1979504" y="3787725"/>
            <a:ext cx="3174123" cy="3175782"/>
          </a:xfrm>
          <a:prstGeom prst="rect">
            <a:avLst/>
          </a:prstGeom>
          <a:noFill/>
          <a:ln>
            <a:noFill/>
          </a:ln>
        </p:spPr>
      </p:sp>
      <p:sp>
        <p:nvSpPr>
          <p:cNvPr id="104" name="Google Shape;104;p20"/>
          <p:cNvSpPr/>
          <p:nvPr>
            <p:ph idx="3" type="pic"/>
          </p:nvPr>
        </p:nvSpPr>
        <p:spPr>
          <a:xfrm>
            <a:off x="5682650" y="3787725"/>
            <a:ext cx="3174123" cy="3175782"/>
          </a:xfrm>
          <a:prstGeom prst="rect">
            <a:avLst/>
          </a:prstGeom>
          <a:noFill/>
          <a:ln>
            <a:noFill/>
          </a:ln>
        </p:spPr>
      </p:sp>
      <p:sp>
        <p:nvSpPr>
          <p:cNvPr id="105" name="Google Shape;105;p20"/>
          <p:cNvSpPr/>
          <p:nvPr>
            <p:ph idx="4" type="pic"/>
          </p:nvPr>
        </p:nvSpPr>
        <p:spPr>
          <a:xfrm>
            <a:off x="9385796" y="3787725"/>
            <a:ext cx="3174123" cy="3175782"/>
          </a:xfrm>
          <a:prstGeom prst="rect">
            <a:avLst/>
          </a:prstGeom>
          <a:noFill/>
          <a:ln>
            <a:noFill/>
          </a:ln>
        </p:spPr>
      </p:sp>
      <p:sp>
        <p:nvSpPr>
          <p:cNvPr id="106" name="Google Shape;106;p20"/>
          <p:cNvSpPr/>
          <p:nvPr>
            <p:ph idx="5" type="pic"/>
          </p:nvPr>
        </p:nvSpPr>
        <p:spPr>
          <a:xfrm>
            <a:off x="13088942" y="3787725"/>
            <a:ext cx="3174123" cy="3175782"/>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107" name="Shape 107"/>
        <p:cNvGrpSpPr/>
        <p:nvPr/>
      </p:nvGrpSpPr>
      <p:grpSpPr>
        <a:xfrm>
          <a:off x="0" y="0"/>
          <a:ext cx="0" cy="0"/>
          <a:chOff x="0" y="0"/>
          <a:chExt cx="0" cy="0"/>
        </a:xfrm>
      </p:grpSpPr>
      <p:sp>
        <p:nvSpPr>
          <p:cNvPr id="108" name="Google Shape;108;p21"/>
          <p:cNvSpPr/>
          <p:nvPr>
            <p:ph idx="2" type="pic"/>
          </p:nvPr>
        </p:nvSpPr>
        <p:spPr>
          <a:xfrm>
            <a:off x="939453" y="0"/>
            <a:ext cx="4377846" cy="10287000"/>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 name="Shape 20"/>
        <p:cNvGrpSpPr/>
        <p:nvPr/>
      </p:nvGrpSpPr>
      <p:grpSpPr>
        <a:xfrm>
          <a:off x="0" y="0"/>
          <a:ext cx="0" cy="0"/>
          <a:chOff x="0" y="0"/>
          <a:chExt cx="0" cy="0"/>
        </a:xfrm>
      </p:grpSpPr>
      <p:sp>
        <p:nvSpPr>
          <p:cNvPr id="21" name="Google Shape;21;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3" name="Google Shape;23;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09" name="Shape 109"/>
        <p:cNvGrpSpPr/>
        <p:nvPr/>
      </p:nvGrpSpPr>
      <p:grpSpPr>
        <a:xfrm>
          <a:off x="0" y="0"/>
          <a:ext cx="0" cy="0"/>
          <a:chOff x="0" y="0"/>
          <a:chExt cx="0" cy="0"/>
        </a:xfrm>
      </p:grpSpPr>
      <p:sp>
        <p:nvSpPr>
          <p:cNvPr id="110" name="Google Shape;110;p22"/>
          <p:cNvSpPr/>
          <p:nvPr>
            <p:ph idx="2" type="pic"/>
          </p:nvPr>
        </p:nvSpPr>
        <p:spPr>
          <a:xfrm>
            <a:off x="0" y="0"/>
            <a:ext cx="18288000" cy="7174707"/>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111" name="Shape 111"/>
        <p:cNvGrpSpPr/>
        <p:nvPr/>
      </p:nvGrpSpPr>
      <p:grpSpPr>
        <a:xfrm>
          <a:off x="0" y="0"/>
          <a:ext cx="0" cy="0"/>
          <a:chOff x="0" y="0"/>
          <a:chExt cx="0" cy="0"/>
        </a:xfrm>
      </p:grpSpPr>
      <p:sp>
        <p:nvSpPr>
          <p:cNvPr id="112" name="Google Shape;112;p23"/>
          <p:cNvSpPr/>
          <p:nvPr>
            <p:ph idx="2" type="pic"/>
          </p:nvPr>
        </p:nvSpPr>
        <p:spPr>
          <a:xfrm>
            <a:off x="0" y="2904095"/>
            <a:ext cx="18288000" cy="4478811"/>
          </a:xfrm>
          <a:prstGeom prst="rect">
            <a:avLst/>
          </a:prstGeom>
          <a:noFill/>
          <a:ln>
            <a:noFill/>
          </a:ln>
        </p:spPr>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9" name="Google Shape;29;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5" name="Google Shape;35;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2" name="Google Shape;42;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8" name="Google Shape;48;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9" name="Google Shape;49;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0" name="Google Shape;50;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1" name="Google Shape;51;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4" name="Shape 54"/>
        <p:cNvGrpSpPr/>
        <p:nvPr/>
      </p:nvGrpSpPr>
      <p:grpSpPr>
        <a:xfrm>
          <a:off x="0" y="0"/>
          <a:ext cx="0" cy="0"/>
          <a:chOff x="0" y="0"/>
          <a:chExt cx="0" cy="0"/>
        </a:xfrm>
      </p:grpSpPr>
      <p:sp>
        <p:nvSpPr>
          <p:cNvPr id="55" name="Google Shape;55;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2" name="Google Shape;62;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3" name="Google Shape;63;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0"/>
          <p:cNvSpPr/>
          <p:nvPr>
            <p:ph idx="2" type="pic"/>
          </p:nvPr>
        </p:nvSpPr>
        <p:spPr>
          <a:xfrm>
            <a:off x="1792288" y="612775"/>
            <a:ext cx="5486400" cy="4114800"/>
          </a:xfrm>
          <a:prstGeom prst="rect">
            <a:avLst/>
          </a:prstGeom>
          <a:noFill/>
          <a:ln>
            <a:noFill/>
          </a:ln>
        </p:spPr>
      </p:sp>
      <p:sp>
        <p:nvSpPr>
          <p:cNvPr id="69" name="Google Shape;69;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70" name="Google Shape;70;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2.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3.xml"/><Relationship Id="rId10" Type="http://schemas.openxmlformats.org/officeDocument/2006/relationships/slideLayout" Target="../slideLayouts/slideLayout21.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a:blip r:embed="rId1">
            <a:alphaModFix/>
          </a:blip>
          <a:stretch>
            <a:fillRect/>
          </a:stretch>
        </p:blipFill>
        <p:spPr>
          <a:xfrm>
            <a:off x="228600" y="9522750"/>
            <a:ext cx="2362199" cy="49597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 name="Shape 85"/>
        <p:cNvGrpSpPr/>
        <p:nvPr/>
      </p:nvGrpSpPr>
      <p:grpSpPr>
        <a:xfrm>
          <a:off x="0" y="0"/>
          <a:ext cx="0" cy="0"/>
          <a:chOff x="0" y="0"/>
          <a:chExt cx="0" cy="0"/>
        </a:xfrm>
      </p:grpSpPr>
      <p:sp>
        <p:nvSpPr>
          <p:cNvPr id="86" name="Google Shape;86;p13"/>
          <p:cNvSpPr txBox="1"/>
          <p:nvPr>
            <p:ph type="title"/>
          </p:nvPr>
        </p:nvSpPr>
        <p:spPr>
          <a:xfrm>
            <a:off x="1257300" y="547688"/>
            <a:ext cx="15773400" cy="198834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7" name="Google Shape;87;p13"/>
          <p:cNvSpPr txBox="1"/>
          <p:nvPr>
            <p:ph idx="1" type="body"/>
          </p:nvPr>
        </p:nvSpPr>
        <p:spPr>
          <a:xfrm>
            <a:off x="1257300" y="2738438"/>
            <a:ext cx="15773400" cy="6527007"/>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13"/>
          <p:cNvSpPr txBox="1"/>
          <p:nvPr>
            <p:ph idx="10" type="dt"/>
          </p:nvPr>
        </p:nvSpPr>
        <p:spPr>
          <a:xfrm>
            <a:off x="1257300" y="9534526"/>
            <a:ext cx="4114800" cy="547688"/>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9pPr>
          </a:lstStyle>
          <a:p/>
        </p:txBody>
      </p:sp>
      <p:sp>
        <p:nvSpPr>
          <p:cNvPr id="89" name="Google Shape;89;p13"/>
          <p:cNvSpPr txBox="1"/>
          <p:nvPr>
            <p:ph idx="11" type="ftr"/>
          </p:nvPr>
        </p:nvSpPr>
        <p:spPr>
          <a:xfrm>
            <a:off x="6057900" y="9534526"/>
            <a:ext cx="6172200" cy="547688"/>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2700" u="none" cap="none" strike="noStrike">
                <a:solidFill>
                  <a:schemeClr val="dk1"/>
                </a:solidFill>
                <a:latin typeface="Calibri"/>
                <a:ea typeface="Calibri"/>
                <a:cs typeface="Calibri"/>
                <a:sym typeface="Calibri"/>
              </a:defRPr>
            </a:lvl9pPr>
          </a:lstStyle>
          <a:p/>
        </p:txBody>
      </p:sp>
      <p:sp>
        <p:nvSpPr>
          <p:cNvPr id="90" name="Google Shape;90;p13"/>
          <p:cNvSpPr txBox="1"/>
          <p:nvPr>
            <p:ph idx="12" type="sldNum"/>
          </p:nvPr>
        </p:nvSpPr>
        <p:spPr>
          <a:xfrm>
            <a:off x="12915900" y="9534526"/>
            <a:ext cx="4114800" cy="547688"/>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1" Type="http://schemas.openxmlformats.org/officeDocument/2006/relationships/image" Target="../media/image24.png"/><Relationship Id="rId10" Type="http://schemas.openxmlformats.org/officeDocument/2006/relationships/hyperlink" Target="https://www.youtube.com/watch?v=0sl3eMAXspE" TargetMode="External"/><Relationship Id="rId12"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26.png"/><Relationship Id="rId9" Type="http://schemas.openxmlformats.org/officeDocument/2006/relationships/image" Target="../media/image13.png"/><Relationship Id="rId5" Type="http://schemas.openxmlformats.org/officeDocument/2006/relationships/image" Target="../media/image31.png"/><Relationship Id="rId6" Type="http://schemas.openxmlformats.org/officeDocument/2006/relationships/image" Target="../media/image21.png"/><Relationship Id="rId7" Type="http://schemas.openxmlformats.org/officeDocument/2006/relationships/image" Target="../media/image32.png"/><Relationship Id="rId8" Type="http://schemas.openxmlformats.org/officeDocument/2006/relationships/hyperlink" Target="https://www.youtube.com/shorts/NCLLKaHgD4c"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jpg"/><Relationship Id="rId4" Type="http://schemas.openxmlformats.org/officeDocument/2006/relationships/image" Target="../media/image18.jpg"/><Relationship Id="rId5" Type="http://schemas.openxmlformats.org/officeDocument/2006/relationships/image" Target="../media/image14.png"/><Relationship Id="rId6" Type="http://schemas.openxmlformats.org/officeDocument/2006/relationships/image" Target="../media/image8.png"/><Relationship Id="rId7"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34.png"/><Relationship Id="rId5"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27.png"/><Relationship Id="rId5" Type="http://schemas.openxmlformats.org/officeDocument/2006/relationships/image" Target="../media/image8.png"/><Relationship Id="rId6" Type="http://schemas.openxmlformats.org/officeDocument/2006/relationships/image" Target="../media/image39.png"/><Relationship Id="rId7" Type="http://schemas.openxmlformats.org/officeDocument/2006/relationships/image" Target="../media/image35.png"/><Relationship Id="rId8" Type="http://schemas.openxmlformats.org/officeDocument/2006/relationships/image" Target="../media/image33.png"/></Relationships>
</file>

<file path=ppt/slides/_rels/slide14.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54.png"/><Relationship Id="rId12"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36.png"/><Relationship Id="rId5" Type="http://schemas.openxmlformats.org/officeDocument/2006/relationships/image" Target="../media/image25.png"/><Relationship Id="rId6" Type="http://schemas.openxmlformats.org/officeDocument/2006/relationships/image" Target="../media/image28.png"/><Relationship Id="rId7" Type="http://schemas.openxmlformats.org/officeDocument/2006/relationships/image" Target="../media/image42.png"/><Relationship Id="rId8"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1.png"/><Relationship Id="rId4" Type="http://schemas.openxmlformats.org/officeDocument/2006/relationships/image" Target="../media/image8.png"/><Relationship Id="rId5" Type="http://schemas.openxmlformats.org/officeDocument/2006/relationships/image" Target="../media/image59.png"/><Relationship Id="rId6" Type="http://schemas.openxmlformats.org/officeDocument/2006/relationships/image" Target="../media/image51.png"/><Relationship Id="rId7" Type="http://schemas.openxmlformats.org/officeDocument/2006/relationships/image" Target="../media/image47.png"/></Relationships>
</file>

<file path=ppt/slides/_rels/slide16.xml.rels><?xml version="1.0" encoding="UTF-8" standalone="yes"?><Relationships xmlns="http://schemas.openxmlformats.org/package/2006/relationships"><Relationship Id="rId10" Type="http://schemas.openxmlformats.org/officeDocument/2006/relationships/image" Target="../media/image61.jp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63.png"/><Relationship Id="rId9" Type="http://schemas.openxmlformats.org/officeDocument/2006/relationships/image" Target="../media/image62.jpg"/><Relationship Id="rId5" Type="http://schemas.openxmlformats.org/officeDocument/2006/relationships/image" Target="../media/image56.png"/><Relationship Id="rId6" Type="http://schemas.openxmlformats.org/officeDocument/2006/relationships/image" Target="../media/image52.png"/><Relationship Id="rId7" Type="http://schemas.openxmlformats.org/officeDocument/2006/relationships/image" Target="../media/image57.jpg"/><Relationship Id="rId8" Type="http://schemas.openxmlformats.org/officeDocument/2006/relationships/image" Target="../media/image41.png"/></Relationships>
</file>

<file path=ppt/slides/_rels/slide17.xml.rels><?xml version="1.0" encoding="UTF-8" standalone="yes"?><Relationships xmlns="http://schemas.openxmlformats.org/package/2006/relationships"><Relationship Id="rId10"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53.png"/><Relationship Id="rId9" Type="http://schemas.openxmlformats.org/officeDocument/2006/relationships/image" Target="../media/image65.png"/><Relationship Id="rId5" Type="http://schemas.openxmlformats.org/officeDocument/2006/relationships/image" Target="../media/image50.png"/><Relationship Id="rId6" Type="http://schemas.openxmlformats.org/officeDocument/2006/relationships/image" Target="../media/image64.png"/><Relationship Id="rId7" Type="http://schemas.openxmlformats.org/officeDocument/2006/relationships/hyperlink" Target="https://www.youtube.com/watch?v=dItUGF8GdTw" TargetMode="External"/><Relationship Id="rId8" Type="http://schemas.openxmlformats.org/officeDocument/2006/relationships/image" Target="../media/image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55.png"/><Relationship Id="rId5" Type="http://schemas.openxmlformats.org/officeDocument/2006/relationships/image" Target="../media/image67.png"/><Relationship Id="rId6" Type="http://schemas.openxmlformats.org/officeDocument/2006/relationships/image" Target="../media/image76.png"/><Relationship Id="rId7" Type="http://schemas.openxmlformats.org/officeDocument/2006/relationships/image" Target="../media/image68.png"/><Relationship Id="rId8" Type="http://schemas.openxmlformats.org/officeDocument/2006/relationships/image" Target="../media/image6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58.png"/><Relationship Id="rId4" Type="http://schemas.openxmlformats.org/officeDocument/2006/relationships/image" Target="../media/image13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2.png"/><Relationship Id="rId4" Type="http://schemas.openxmlformats.org/officeDocument/2006/relationships/image" Target="../media/image8.png"/><Relationship Id="rId5" Type="http://schemas.openxmlformats.org/officeDocument/2006/relationships/image" Target="../media/image60.png"/><Relationship Id="rId6" Type="http://schemas.openxmlformats.org/officeDocument/2006/relationships/image" Target="../media/image77.png"/><Relationship Id="rId7" Type="http://schemas.openxmlformats.org/officeDocument/2006/relationships/image" Target="../media/image7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3.png"/><Relationship Id="rId4" Type="http://schemas.openxmlformats.org/officeDocument/2006/relationships/image" Target="../media/image70.png"/><Relationship Id="rId5" Type="http://schemas.openxmlformats.org/officeDocument/2006/relationships/image" Target="../media/image8.png"/><Relationship Id="rId6" Type="http://schemas.openxmlformats.org/officeDocument/2006/relationships/image" Target="../media/image8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84.png"/><Relationship Id="rId5" Type="http://schemas.openxmlformats.org/officeDocument/2006/relationships/image" Target="../media/image75.png"/><Relationship Id="rId6" Type="http://schemas.openxmlformats.org/officeDocument/2006/relationships/image" Target="../media/image71.png"/><Relationship Id="rId7" Type="http://schemas.openxmlformats.org/officeDocument/2006/relationships/image" Target="../media/image93.png"/><Relationship Id="rId8" Type="http://schemas.openxmlformats.org/officeDocument/2006/relationships/image" Target="../media/image8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0.png"/><Relationship Id="rId4" Type="http://schemas.openxmlformats.org/officeDocument/2006/relationships/image" Target="../media/image8.png"/><Relationship Id="rId5" Type="http://schemas.openxmlformats.org/officeDocument/2006/relationships/image" Target="../media/image89.png"/><Relationship Id="rId6" Type="http://schemas.openxmlformats.org/officeDocument/2006/relationships/image" Target="../media/image8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8.png"/><Relationship Id="rId4" Type="http://schemas.openxmlformats.org/officeDocument/2006/relationships/image" Target="../media/image8.png"/><Relationship Id="rId5" Type="http://schemas.openxmlformats.org/officeDocument/2006/relationships/image" Target="../media/image86.png"/><Relationship Id="rId6" Type="http://schemas.openxmlformats.org/officeDocument/2006/relationships/image" Target="../media/image79.png"/><Relationship Id="rId7" Type="http://schemas.openxmlformats.org/officeDocument/2006/relationships/image" Target="../media/image10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95.png"/><Relationship Id="rId4" Type="http://schemas.openxmlformats.org/officeDocument/2006/relationships/image" Target="../media/image8.png"/><Relationship Id="rId5" Type="http://schemas.openxmlformats.org/officeDocument/2006/relationships/image" Target="../media/image9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image" Target="../media/image94.png"/><Relationship Id="rId5" Type="http://schemas.openxmlformats.org/officeDocument/2006/relationships/image" Target="../media/image83.png"/><Relationship Id="rId6" Type="http://schemas.openxmlformats.org/officeDocument/2006/relationships/image" Target="../media/image91.png"/><Relationship Id="rId7" Type="http://schemas.openxmlformats.org/officeDocument/2006/relationships/image" Target="../media/image8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8.png"/><Relationship Id="rId4" Type="http://schemas.openxmlformats.org/officeDocument/2006/relationships/image" Target="../media/image104.png"/><Relationship Id="rId5" Type="http://schemas.openxmlformats.org/officeDocument/2006/relationships/image" Target="../media/image10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99.png"/><Relationship Id="rId4" Type="http://schemas.openxmlformats.org/officeDocument/2006/relationships/image" Target="../media/image82.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8.png"/><Relationship Id="rId8"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02.png"/><Relationship Id="rId4" Type="http://schemas.openxmlformats.org/officeDocument/2006/relationships/image" Target="../media/image90.png"/><Relationship Id="rId5" Type="http://schemas.openxmlformats.org/officeDocument/2006/relationships/image" Target="../media/image112.png"/><Relationship Id="rId6"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02.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90.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12.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01.jpg"/><Relationship Id="rId4" Type="http://schemas.openxmlformats.org/officeDocument/2006/relationships/image" Target="../media/image90.png"/><Relationship Id="rId9" Type="http://schemas.openxmlformats.org/officeDocument/2006/relationships/image" Target="../media/image102.png"/><Relationship Id="rId5" Type="http://schemas.openxmlformats.org/officeDocument/2006/relationships/image" Target="../media/image114.jpg"/><Relationship Id="rId6" Type="http://schemas.openxmlformats.org/officeDocument/2006/relationships/image" Target="../media/image112.png"/><Relationship Id="rId7" Type="http://schemas.openxmlformats.org/officeDocument/2006/relationships/image" Target="../media/image106.jpg"/><Relationship Id="rId8" Type="http://schemas.openxmlformats.org/officeDocument/2006/relationships/image" Target="../media/image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07.png"/><Relationship Id="rId4" Type="http://schemas.openxmlformats.org/officeDocument/2006/relationships/image" Target="../media/image113.png"/><Relationship Id="rId5" Type="http://schemas.openxmlformats.org/officeDocument/2006/relationships/image" Target="../media/image141.png"/><Relationship Id="rId6" Type="http://schemas.openxmlformats.org/officeDocument/2006/relationships/image" Target="../media/image134.png"/><Relationship Id="rId7" Type="http://schemas.openxmlformats.org/officeDocument/2006/relationships/image" Target="../media/image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8.png"/><Relationship Id="rId4" Type="http://schemas.openxmlformats.org/officeDocument/2006/relationships/image" Target="../media/image117.png"/><Relationship Id="rId5" Type="http://schemas.openxmlformats.org/officeDocument/2006/relationships/image" Target="../media/image116.png"/><Relationship Id="rId6" Type="http://schemas.openxmlformats.org/officeDocument/2006/relationships/image" Target="../media/image118.png"/><Relationship Id="rId7" Type="http://schemas.openxmlformats.org/officeDocument/2006/relationships/image" Target="../media/image1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8.png"/><Relationship Id="rId4" Type="http://schemas.openxmlformats.org/officeDocument/2006/relationships/image" Target="../media/image115.png"/><Relationship Id="rId5" Type="http://schemas.openxmlformats.org/officeDocument/2006/relationships/image" Target="../media/image123.png"/><Relationship Id="rId6" Type="http://schemas.openxmlformats.org/officeDocument/2006/relationships/image" Target="../media/image126.png"/><Relationship Id="rId7" Type="http://schemas.openxmlformats.org/officeDocument/2006/relationships/image" Target="../media/image1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20.jpg"/><Relationship Id="rId4" Type="http://schemas.openxmlformats.org/officeDocument/2006/relationships/image" Target="../media/image8.png"/><Relationship Id="rId5" Type="http://schemas.openxmlformats.org/officeDocument/2006/relationships/image" Target="../media/image1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s>
</file>

<file path=ppt/slides/_rels/slide46.xml.rels><?xml version="1.0" encoding="UTF-8" standalone="yes"?><Relationships xmlns="http://schemas.openxmlformats.org/package/2006/relationships"><Relationship Id="rId10" Type="http://schemas.openxmlformats.org/officeDocument/2006/relationships/image" Target="../media/image132.png"/><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138.png"/><Relationship Id="rId5" Type="http://schemas.openxmlformats.org/officeDocument/2006/relationships/image" Target="../media/image125.png"/><Relationship Id="rId6" Type="http://schemas.openxmlformats.org/officeDocument/2006/relationships/image" Target="../media/image142.png"/><Relationship Id="rId7" Type="http://schemas.openxmlformats.org/officeDocument/2006/relationships/image" Target="../media/image140.png"/><Relationship Id="rId8" Type="http://schemas.openxmlformats.org/officeDocument/2006/relationships/image" Target="../media/image1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1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29.pn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10" Type="http://schemas.openxmlformats.org/officeDocument/2006/relationships/image" Target="../media/image136.png"/><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8.png"/><Relationship Id="rId4" Type="http://schemas.openxmlformats.org/officeDocument/2006/relationships/image" Target="../media/image121.png"/><Relationship Id="rId9" Type="http://schemas.openxmlformats.org/officeDocument/2006/relationships/image" Target="../media/image144.png"/><Relationship Id="rId5" Type="http://schemas.openxmlformats.org/officeDocument/2006/relationships/image" Target="../media/image131.png"/><Relationship Id="rId6" Type="http://schemas.openxmlformats.org/officeDocument/2006/relationships/image" Target="../media/image128.png"/><Relationship Id="rId7" Type="http://schemas.openxmlformats.org/officeDocument/2006/relationships/image" Target="../media/image143.png"/><Relationship Id="rId8" Type="http://schemas.openxmlformats.org/officeDocument/2006/relationships/image" Target="../media/image1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11" Type="http://schemas.openxmlformats.org/officeDocument/2006/relationships/image" Target="../media/image153.png"/><Relationship Id="rId10" Type="http://schemas.openxmlformats.org/officeDocument/2006/relationships/image" Target="../media/image146.png"/><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8.png"/><Relationship Id="rId4" Type="http://schemas.openxmlformats.org/officeDocument/2006/relationships/image" Target="../media/image121.png"/><Relationship Id="rId9" Type="http://schemas.openxmlformats.org/officeDocument/2006/relationships/image" Target="../media/image148.png"/><Relationship Id="rId5" Type="http://schemas.openxmlformats.org/officeDocument/2006/relationships/image" Target="../media/image147.png"/><Relationship Id="rId6" Type="http://schemas.openxmlformats.org/officeDocument/2006/relationships/image" Target="../media/image151.png"/><Relationship Id="rId7" Type="http://schemas.openxmlformats.org/officeDocument/2006/relationships/image" Target="../media/image136.png"/><Relationship Id="rId8" Type="http://schemas.openxmlformats.org/officeDocument/2006/relationships/image" Target="../media/image1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8.png"/><Relationship Id="rId4" Type="http://schemas.openxmlformats.org/officeDocument/2006/relationships/image" Target="../media/image160.png"/><Relationship Id="rId5" Type="http://schemas.openxmlformats.org/officeDocument/2006/relationships/image" Target="../media/image156.png"/><Relationship Id="rId6" Type="http://schemas.openxmlformats.org/officeDocument/2006/relationships/image" Target="../media/image169.png"/><Relationship Id="rId7" Type="http://schemas.openxmlformats.org/officeDocument/2006/relationships/image" Target="../media/image195.png"/><Relationship Id="rId8" Type="http://schemas.openxmlformats.org/officeDocument/2006/relationships/image" Target="../media/image15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8.png"/><Relationship Id="rId4" Type="http://schemas.openxmlformats.org/officeDocument/2006/relationships/image" Target="../media/image183.png"/><Relationship Id="rId5" Type="http://schemas.openxmlformats.org/officeDocument/2006/relationships/image" Target="../media/image154.png"/><Relationship Id="rId6" Type="http://schemas.openxmlformats.org/officeDocument/2006/relationships/image" Target="../media/image161.png"/><Relationship Id="rId7" Type="http://schemas.openxmlformats.org/officeDocument/2006/relationships/image" Target="../media/image162.png"/><Relationship Id="rId8" Type="http://schemas.openxmlformats.org/officeDocument/2006/relationships/image" Target="../media/image149.png"/></Relationships>
</file>

<file path=ppt/slides/_rels/slide53.xml.rels><?xml version="1.0" encoding="UTF-8" standalone="yes"?><Relationships xmlns="http://schemas.openxmlformats.org/package/2006/relationships"><Relationship Id="rId11" Type="http://schemas.openxmlformats.org/officeDocument/2006/relationships/image" Target="../media/image193.png"/><Relationship Id="rId10" Type="http://schemas.openxmlformats.org/officeDocument/2006/relationships/image" Target="../media/image157.png"/><Relationship Id="rId12" Type="http://schemas.openxmlformats.org/officeDocument/2006/relationships/image" Target="../media/image173.png"/><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8.png"/><Relationship Id="rId4" Type="http://schemas.openxmlformats.org/officeDocument/2006/relationships/image" Target="../media/image177.png"/><Relationship Id="rId9" Type="http://schemas.openxmlformats.org/officeDocument/2006/relationships/image" Target="../media/image159.png"/><Relationship Id="rId5" Type="http://schemas.openxmlformats.org/officeDocument/2006/relationships/image" Target="../media/image150.png"/><Relationship Id="rId6" Type="http://schemas.openxmlformats.org/officeDocument/2006/relationships/image" Target="../media/image167.png"/><Relationship Id="rId7" Type="http://schemas.openxmlformats.org/officeDocument/2006/relationships/image" Target="../media/image158.png"/><Relationship Id="rId8" Type="http://schemas.openxmlformats.org/officeDocument/2006/relationships/image" Target="../media/image17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68.jpg"/><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88.jpg"/><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8.png"/><Relationship Id="rId4" Type="http://schemas.openxmlformats.org/officeDocument/2006/relationships/image" Target="../media/image164.png"/><Relationship Id="rId5" Type="http://schemas.openxmlformats.org/officeDocument/2006/relationships/image" Target="../media/image163.jpg"/><Relationship Id="rId6" Type="http://schemas.openxmlformats.org/officeDocument/2006/relationships/image" Target="../media/image16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8.png"/><Relationship Id="rId4" Type="http://schemas.openxmlformats.org/officeDocument/2006/relationships/image" Target="../media/image174.png"/><Relationship Id="rId9" Type="http://schemas.openxmlformats.org/officeDocument/2006/relationships/image" Target="../media/image192.png"/><Relationship Id="rId5" Type="http://schemas.openxmlformats.org/officeDocument/2006/relationships/image" Target="../media/image178.png"/><Relationship Id="rId6" Type="http://schemas.openxmlformats.org/officeDocument/2006/relationships/image" Target="../media/image166.png"/><Relationship Id="rId7" Type="http://schemas.openxmlformats.org/officeDocument/2006/relationships/image" Target="../media/image191.png"/><Relationship Id="rId8" Type="http://schemas.openxmlformats.org/officeDocument/2006/relationships/image" Target="../media/image17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12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12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75.jpg"/><Relationship Id="rId4" Type="http://schemas.openxmlformats.org/officeDocument/2006/relationships/image" Target="../media/image8.png"/><Relationship Id="rId5" Type="http://schemas.openxmlformats.org/officeDocument/2006/relationships/image" Target="../media/image180.png"/><Relationship Id="rId6" Type="http://schemas.openxmlformats.org/officeDocument/2006/relationships/image" Target="../media/image17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81.png"/><Relationship Id="rId4" Type="http://schemas.openxmlformats.org/officeDocument/2006/relationships/image" Target="../media/image8.png"/><Relationship Id="rId5" Type="http://schemas.openxmlformats.org/officeDocument/2006/relationships/image" Target="../media/image18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8.png"/><Relationship Id="rId4" Type="http://schemas.openxmlformats.org/officeDocument/2006/relationships/image" Target="../media/image202.png"/><Relationship Id="rId5" Type="http://schemas.openxmlformats.org/officeDocument/2006/relationships/image" Target="../media/image186.png"/><Relationship Id="rId6" Type="http://schemas.openxmlformats.org/officeDocument/2006/relationships/image" Target="../media/image18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8.png"/><Relationship Id="rId4" Type="http://schemas.openxmlformats.org/officeDocument/2006/relationships/image" Target="../media/image202.png"/><Relationship Id="rId5" Type="http://schemas.openxmlformats.org/officeDocument/2006/relationships/image" Target="../media/image200.png"/><Relationship Id="rId6" Type="http://schemas.openxmlformats.org/officeDocument/2006/relationships/image" Target="../media/image19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8.png"/><Relationship Id="rId4" Type="http://schemas.openxmlformats.org/officeDocument/2006/relationships/image" Target="../media/image186.png"/><Relationship Id="rId5" Type="http://schemas.openxmlformats.org/officeDocument/2006/relationships/image" Target="../media/image189.png"/><Relationship Id="rId6" Type="http://schemas.openxmlformats.org/officeDocument/2006/relationships/image" Target="../media/image19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8.png"/><Relationship Id="rId4" Type="http://schemas.openxmlformats.org/officeDocument/2006/relationships/image" Target="../media/image187.png"/><Relationship Id="rId5" Type="http://schemas.openxmlformats.org/officeDocument/2006/relationships/image" Target="../media/image197.png"/><Relationship Id="rId6" Type="http://schemas.openxmlformats.org/officeDocument/2006/relationships/image" Target="../media/image18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8.png"/><Relationship Id="rId4" Type="http://schemas.openxmlformats.org/officeDocument/2006/relationships/image" Target="../media/image201.png"/><Relationship Id="rId5" Type="http://schemas.openxmlformats.org/officeDocument/2006/relationships/image" Target="../media/image20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8.png"/><Relationship Id="rId4" Type="http://schemas.openxmlformats.org/officeDocument/2006/relationships/image" Target="../media/image198.png"/><Relationship Id="rId5" Type="http://schemas.openxmlformats.org/officeDocument/2006/relationships/image" Target="../media/image2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8.png"/><Relationship Id="rId4" Type="http://schemas.openxmlformats.org/officeDocument/2006/relationships/image" Target="../media/image205.png"/><Relationship Id="rId5" Type="http://schemas.openxmlformats.org/officeDocument/2006/relationships/image" Target="../media/image19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8.png"/><Relationship Id="rId4" Type="http://schemas.openxmlformats.org/officeDocument/2006/relationships/image" Target="../media/image209.png"/><Relationship Id="rId5" Type="http://schemas.openxmlformats.org/officeDocument/2006/relationships/image" Target="../media/image21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8.png"/><Relationship Id="rId4" Type="http://schemas.openxmlformats.org/officeDocument/2006/relationships/image" Target="../media/image208.png"/><Relationship Id="rId5" Type="http://schemas.openxmlformats.org/officeDocument/2006/relationships/image" Target="../media/image259.gif"/><Relationship Id="rId6" Type="http://schemas.openxmlformats.org/officeDocument/2006/relationships/image" Target="../media/image20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8.png"/><Relationship Id="rId4" Type="http://schemas.openxmlformats.org/officeDocument/2006/relationships/image" Target="../media/image234.png"/><Relationship Id="rId5" Type="http://schemas.openxmlformats.org/officeDocument/2006/relationships/image" Target="../media/image214.png"/><Relationship Id="rId6" Type="http://schemas.openxmlformats.org/officeDocument/2006/relationships/image" Target="../media/image20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8.png"/><Relationship Id="rId4" Type="http://schemas.openxmlformats.org/officeDocument/2006/relationships/image" Target="../media/image220.png"/><Relationship Id="rId5" Type="http://schemas.openxmlformats.org/officeDocument/2006/relationships/image" Target="../media/image22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12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8.png"/><Relationship Id="rId4" Type="http://schemas.openxmlformats.org/officeDocument/2006/relationships/image" Target="../media/image211.png"/><Relationship Id="rId5" Type="http://schemas.openxmlformats.org/officeDocument/2006/relationships/image" Target="../media/image207.png"/><Relationship Id="rId6" Type="http://schemas.openxmlformats.org/officeDocument/2006/relationships/image" Target="../media/image217.png"/><Relationship Id="rId7" Type="http://schemas.openxmlformats.org/officeDocument/2006/relationships/image" Target="../media/image21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8.png"/><Relationship Id="rId4" Type="http://schemas.openxmlformats.org/officeDocument/2006/relationships/image" Target="../media/image215.jpg"/><Relationship Id="rId5" Type="http://schemas.openxmlformats.org/officeDocument/2006/relationships/image" Target="../media/image228.jpg"/><Relationship Id="rId6" Type="http://schemas.openxmlformats.org/officeDocument/2006/relationships/image" Target="../media/image23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23.png"/><Relationship Id="rId6"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8.png"/><Relationship Id="rId4" Type="http://schemas.openxmlformats.org/officeDocument/2006/relationships/image" Target="../media/image215.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 Id="rId3" Type="http://schemas.openxmlformats.org/officeDocument/2006/relationships/image" Target="../media/image215.jpg"/><Relationship Id="rId4" Type="http://schemas.openxmlformats.org/officeDocument/2006/relationships/image" Target="../media/image8.png"/><Relationship Id="rId5" Type="http://schemas.openxmlformats.org/officeDocument/2006/relationships/image" Target="../media/image222.jpg"/><Relationship Id="rId6" Type="http://schemas.openxmlformats.org/officeDocument/2006/relationships/image" Target="../media/image230.png"/><Relationship Id="rId7" Type="http://schemas.openxmlformats.org/officeDocument/2006/relationships/image" Target="../media/image219.png"/><Relationship Id="rId8" Type="http://schemas.openxmlformats.org/officeDocument/2006/relationships/image" Target="../media/image21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215.jpg"/><Relationship Id="rId4" Type="http://schemas.openxmlformats.org/officeDocument/2006/relationships/image" Target="../media/image8.png"/><Relationship Id="rId9" Type="http://schemas.openxmlformats.org/officeDocument/2006/relationships/image" Target="../media/image222.jpg"/><Relationship Id="rId5" Type="http://schemas.openxmlformats.org/officeDocument/2006/relationships/image" Target="../media/image227.png"/><Relationship Id="rId6" Type="http://schemas.openxmlformats.org/officeDocument/2006/relationships/image" Target="../media/image224.png"/><Relationship Id="rId7" Type="http://schemas.openxmlformats.org/officeDocument/2006/relationships/image" Target="../media/image221.png"/><Relationship Id="rId8" Type="http://schemas.openxmlformats.org/officeDocument/2006/relationships/image" Target="../media/image23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228.jpg"/><Relationship Id="rId4" Type="http://schemas.openxmlformats.org/officeDocument/2006/relationships/image" Target="../media/image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228.jpg"/><Relationship Id="rId4" Type="http://schemas.openxmlformats.org/officeDocument/2006/relationships/image" Target="../media/image8.png"/><Relationship Id="rId5" Type="http://schemas.openxmlformats.org/officeDocument/2006/relationships/image" Target="../media/image218.png"/><Relationship Id="rId6" Type="http://schemas.openxmlformats.org/officeDocument/2006/relationships/image" Target="../media/image24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228.jpg"/><Relationship Id="rId4" Type="http://schemas.openxmlformats.org/officeDocument/2006/relationships/image" Target="../media/image8.png"/><Relationship Id="rId9" Type="http://schemas.openxmlformats.org/officeDocument/2006/relationships/image" Target="../media/image239.png"/><Relationship Id="rId5" Type="http://schemas.openxmlformats.org/officeDocument/2006/relationships/image" Target="../media/image222.jpg"/><Relationship Id="rId6" Type="http://schemas.openxmlformats.org/officeDocument/2006/relationships/image" Target="../media/image238.png"/><Relationship Id="rId7" Type="http://schemas.openxmlformats.org/officeDocument/2006/relationships/image" Target="../media/image237.png"/><Relationship Id="rId8" Type="http://schemas.openxmlformats.org/officeDocument/2006/relationships/image" Target="../media/image23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235.jpg"/><Relationship Id="rId4" Type="http://schemas.openxmlformats.org/officeDocument/2006/relationships/image" Target="../media/image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235.jpg"/><Relationship Id="rId4" Type="http://schemas.openxmlformats.org/officeDocument/2006/relationships/image" Target="../media/image8.png"/><Relationship Id="rId5" Type="http://schemas.openxmlformats.org/officeDocument/2006/relationships/image" Target="../media/image245.png"/><Relationship Id="rId6" Type="http://schemas.openxmlformats.org/officeDocument/2006/relationships/image" Target="../media/image24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235.jpg"/><Relationship Id="rId4" Type="http://schemas.openxmlformats.org/officeDocument/2006/relationships/image" Target="../media/image222.jpg"/><Relationship Id="rId5" Type="http://schemas.openxmlformats.org/officeDocument/2006/relationships/image" Target="../media/image8.png"/><Relationship Id="rId6" Type="http://schemas.openxmlformats.org/officeDocument/2006/relationships/image" Target="../media/image257.png"/><Relationship Id="rId7" Type="http://schemas.openxmlformats.org/officeDocument/2006/relationships/image" Target="../media/image232.png"/><Relationship Id="rId8" Type="http://schemas.openxmlformats.org/officeDocument/2006/relationships/image" Target="../media/image24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Relationship Id="rId3" Type="http://schemas.openxmlformats.org/officeDocument/2006/relationships/image" Target="../media/image252.jpg"/><Relationship Id="rId4" Type="http://schemas.openxmlformats.org/officeDocument/2006/relationships/image" Target="../media/image8.png"/><Relationship Id="rId5" Type="http://schemas.openxmlformats.org/officeDocument/2006/relationships/image" Target="../media/image2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www.bing.com/videos/riverview/relatedvideo?&amp;q=quick+carbonara+youtube&amp;&amp;mid=930E96C6DB82C2098BAD930E96C6DB82C2098BAD&amp;&amp;FORM=VRDGAR" TargetMode="External"/><Relationship Id="rId4" Type="http://schemas.openxmlformats.org/officeDocument/2006/relationships/image" Target="../media/image6.png"/><Relationship Id="rId5" Type="http://schemas.openxmlformats.org/officeDocument/2006/relationships/image" Target="../media/image30.jpg"/><Relationship Id="rId6"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Relationship Id="rId3" Type="http://schemas.openxmlformats.org/officeDocument/2006/relationships/image" Target="../media/image252.jpg"/><Relationship Id="rId4" Type="http://schemas.openxmlformats.org/officeDocument/2006/relationships/image" Target="../media/image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252.jpg"/><Relationship Id="rId4" Type="http://schemas.openxmlformats.org/officeDocument/2006/relationships/image" Target="../media/image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247.png"/><Relationship Id="rId4" Type="http://schemas.openxmlformats.org/officeDocument/2006/relationships/image" Target="../media/image8.png"/></Relationships>
</file>

<file path=ppt/slides/_rels/slide93.xml.rels><?xml version="1.0" encoding="UTF-8" standalone="yes"?><Relationships xmlns="http://schemas.openxmlformats.org/package/2006/relationships"><Relationship Id="rId11" Type="http://schemas.openxmlformats.org/officeDocument/2006/relationships/image" Target="../media/image255.png"/><Relationship Id="rId10" Type="http://schemas.openxmlformats.org/officeDocument/2006/relationships/image" Target="../media/image251.jpg"/><Relationship Id="rId12" Type="http://schemas.openxmlformats.org/officeDocument/2006/relationships/image" Target="../media/image12.jpg"/><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8.png"/><Relationship Id="rId4" Type="http://schemas.openxmlformats.org/officeDocument/2006/relationships/image" Target="../media/image253.jpg"/><Relationship Id="rId9" Type="http://schemas.openxmlformats.org/officeDocument/2006/relationships/image" Target="../media/image254.png"/><Relationship Id="rId5" Type="http://schemas.openxmlformats.org/officeDocument/2006/relationships/image" Target="../media/image240.jpg"/><Relationship Id="rId6" Type="http://schemas.openxmlformats.org/officeDocument/2006/relationships/image" Target="../media/image249.png"/><Relationship Id="rId7" Type="http://schemas.openxmlformats.org/officeDocument/2006/relationships/image" Target="../media/image246.png"/><Relationship Id="rId8" Type="http://schemas.openxmlformats.org/officeDocument/2006/relationships/image" Target="../media/image2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4"/>
          <p:cNvSpPr/>
          <p:nvPr/>
        </p:nvSpPr>
        <p:spPr>
          <a:xfrm>
            <a:off x="2658249" y="-19050"/>
            <a:ext cx="1563624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2874" l="0" r="0" t="-1284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8" name="Google Shape;118;p24"/>
          <p:cNvSpPr/>
          <p:nvPr/>
        </p:nvSpPr>
        <p:spPr>
          <a:xfrm>
            <a:off x="0" y="1199807"/>
            <a:ext cx="8294941" cy="2186559"/>
          </a:xfrm>
          <a:custGeom>
            <a:rect b="b" l="l" r="r" t="t"/>
            <a:pathLst>
              <a:path extrusionOk="0" h="2915412" w="11059922">
                <a:moveTo>
                  <a:pt x="0" y="0"/>
                </a:moveTo>
                <a:lnTo>
                  <a:pt x="11059922" y="0"/>
                </a:lnTo>
                <a:lnTo>
                  <a:pt x="11059922" y="2915412"/>
                </a:lnTo>
                <a:lnTo>
                  <a:pt x="0" y="2915412"/>
                </a:lnTo>
                <a:close/>
              </a:path>
            </a:pathLst>
          </a:custGeom>
          <a:solidFill>
            <a:srgbClr val="FFCA08">
              <a:alpha val="68627"/>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9" name="Google Shape;119;p24"/>
          <p:cNvSpPr txBox="1"/>
          <p:nvPr/>
        </p:nvSpPr>
        <p:spPr>
          <a:xfrm>
            <a:off x="1210010" y="1398725"/>
            <a:ext cx="6173770" cy="16619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Philosopher"/>
                <a:ea typeface="Philosopher"/>
                <a:cs typeface="Philosopher"/>
                <a:sym typeface="Philosopher"/>
              </a:rPr>
              <a:t>Školení v oblasti profesního rozvoje pro pedagogy v první linii vzdělávání dospělých</a:t>
            </a:r>
            <a:endParaRPr b="1" i="0" sz="3600" u="none" cap="none" strike="noStrike">
              <a:solidFill>
                <a:schemeClr val="dk1"/>
              </a:solidFill>
              <a:latin typeface="Philosopher"/>
              <a:ea typeface="Philosopher"/>
              <a:cs typeface="Philosopher"/>
              <a:sym typeface="Philosopher"/>
            </a:endParaRPr>
          </a:p>
        </p:txBody>
      </p:sp>
      <p:sp>
        <p:nvSpPr>
          <p:cNvPr id="120" name="Google Shape;120;p24"/>
          <p:cNvSpPr/>
          <p:nvPr/>
        </p:nvSpPr>
        <p:spPr>
          <a:xfrm>
            <a:off x="0" y="3726504"/>
            <a:ext cx="6498812" cy="2833973"/>
          </a:xfrm>
          <a:custGeom>
            <a:rect b="b" l="l" r="r" t="t"/>
            <a:pathLst>
              <a:path extrusionOk="0" h="3778631" w="8665083">
                <a:moveTo>
                  <a:pt x="0" y="0"/>
                </a:moveTo>
                <a:lnTo>
                  <a:pt x="8665083" y="0"/>
                </a:lnTo>
                <a:lnTo>
                  <a:pt x="8665083" y="3778631"/>
                </a:lnTo>
                <a:lnTo>
                  <a:pt x="0" y="3778631"/>
                </a:lnTo>
                <a:close/>
              </a:path>
            </a:pathLst>
          </a:custGeom>
          <a:solidFill>
            <a:srgbClr val="FFCA08">
              <a:alpha val="68627"/>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1" name="Google Shape;121;p24"/>
          <p:cNvSpPr txBox="1"/>
          <p:nvPr/>
        </p:nvSpPr>
        <p:spPr>
          <a:xfrm>
            <a:off x="450686" y="4194610"/>
            <a:ext cx="5597400" cy="1994392"/>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600"/>
              <a:buFont typeface="Arial"/>
              <a:buNone/>
            </a:pPr>
            <a:r>
              <a:rPr b="1" i="0" lang="en-US" sz="3600" u="none" cap="none" strike="noStrike">
                <a:solidFill>
                  <a:srgbClr val="000000"/>
                </a:solidFill>
                <a:latin typeface="Philosopher"/>
                <a:ea typeface="Philosopher"/>
                <a:cs typeface="Philosopher"/>
                <a:sym typeface="Philosopher"/>
              </a:rPr>
              <a:t>Modul 1:</a:t>
            </a:r>
            <a:endParaRPr b="0" i="0" sz="1400" u="none" cap="none" strike="noStrike">
              <a:solidFill>
                <a:srgbClr val="000000"/>
              </a:solidFill>
              <a:latin typeface="Arial"/>
              <a:ea typeface="Arial"/>
              <a:cs typeface="Arial"/>
              <a:sym typeface="Arial"/>
            </a:endParaRPr>
          </a:p>
          <a:p>
            <a:pPr indent="0" lvl="0" marL="0" marR="0" rtl="0" algn="l">
              <a:lnSpc>
                <a:spcPct val="120000"/>
              </a:lnSpc>
              <a:spcBef>
                <a:spcPts val="0"/>
              </a:spcBef>
              <a:spcAft>
                <a:spcPts val="0"/>
              </a:spcAft>
              <a:buClr>
                <a:srgbClr val="000000"/>
              </a:buClr>
              <a:buSzPts val="3600"/>
              <a:buFont typeface="Arial"/>
              <a:buNone/>
            </a:pPr>
            <a:r>
              <a:rPr b="0" i="0" lang="en-US" sz="3600" u="none" cap="none" strike="noStrike">
                <a:solidFill>
                  <a:srgbClr val="000000"/>
                </a:solidFill>
                <a:latin typeface="Philosopher"/>
                <a:ea typeface="Philosopher"/>
                <a:cs typeface="Philosopher"/>
                <a:sym typeface="Philosopher"/>
              </a:rPr>
              <a:t>Úvod do teorie mikrovzdělávání</a:t>
            </a:r>
            <a:endParaRPr b="0" i="0" sz="3600" u="none" cap="none" strike="noStrike">
              <a:solidFill>
                <a:srgbClr val="000000"/>
              </a:solidFill>
              <a:latin typeface="Philosopher"/>
              <a:ea typeface="Philosopher"/>
              <a:cs typeface="Philosopher"/>
              <a:sym typeface="Philosoph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3"/>
          <p:cNvSpPr/>
          <p:nvPr/>
        </p:nvSpPr>
        <p:spPr>
          <a:xfrm rot="-5400000">
            <a:off x="6787138" y="499200"/>
            <a:ext cx="5835772" cy="9681585"/>
          </a:xfrm>
          <a:custGeom>
            <a:rect b="b" l="l" r="r" t="t"/>
            <a:pathLst>
              <a:path extrusionOk="0" h="9681585" w="5835772">
                <a:moveTo>
                  <a:pt x="0" y="0"/>
                </a:moveTo>
                <a:lnTo>
                  <a:pt x="5835773" y="0"/>
                </a:lnTo>
                <a:lnTo>
                  <a:pt x="5835773" y="9681585"/>
                </a:lnTo>
                <a:lnTo>
                  <a:pt x="0" y="9681585"/>
                </a:lnTo>
                <a:lnTo>
                  <a:pt x="0" y="0"/>
                </a:lnTo>
                <a:close/>
              </a:path>
            </a:pathLst>
          </a:custGeom>
          <a:blipFill rotWithShape="1">
            <a:blip r:embed="rId3">
              <a:alphaModFix/>
            </a:blip>
            <a:stretch>
              <a:fillRect b="0" l="-197927" r="-197932"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7" name="Google Shape;257;p33"/>
          <p:cNvSpPr/>
          <p:nvPr/>
        </p:nvSpPr>
        <p:spPr>
          <a:xfrm>
            <a:off x="8389886" y="3739329"/>
            <a:ext cx="7145212" cy="5101397"/>
          </a:xfrm>
          <a:custGeom>
            <a:rect b="b" l="l" r="r" t="t"/>
            <a:pathLst>
              <a:path extrusionOk="0" h="5101397" w="7145212">
                <a:moveTo>
                  <a:pt x="0" y="0"/>
                </a:moveTo>
                <a:lnTo>
                  <a:pt x="7145212" y="0"/>
                </a:lnTo>
                <a:lnTo>
                  <a:pt x="7145212" y="5101397"/>
                </a:lnTo>
                <a:lnTo>
                  <a:pt x="0" y="5101397"/>
                </a:lnTo>
                <a:lnTo>
                  <a:pt x="0" y="0"/>
                </a:lnTo>
                <a:close/>
              </a:path>
            </a:pathLst>
          </a:custGeom>
          <a:blipFill rotWithShape="1">
            <a:blip r:embed="rId4">
              <a:alphaModFix/>
            </a:blip>
            <a:stretch>
              <a:fillRect b="0" l="-381" r="-38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8" name="Google Shape;258;p33"/>
          <p:cNvSpPr/>
          <p:nvPr/>
        </p:nvSpPr>
        <p:spPr>
          <a:xfrm>
            <a:off x="8013010" y="2031105"/>
            <a:ext cx="3814276" cy="2369658"/>
          </a:xfrm>
          <a:custGeom>
            <a:rect b="b" l="l" r="r" t="t"/>
            <a:pathLst>
              <a:path extrusionOk="0" h="2369658" w="3814276">
                <a:moveTo>
                  <a:pt x="0" y="0"/>
                </a:moveTo>
                <a:lnTo>
                  <a:pt x="3814277" y="0"/>
                </a:lnTo>
                <a:lnTo>
                  <a:pt x="3814277" y="2369658"/>
                </a:lnTo>
                <a:lnTo>
                  <a:pt x="0" y="2369658"/>
                </a:lnTo>
                <a:lnTo>
                  <a:pt x="0" y="0"/>
                </a:lnTo>
                <a:close/>
              </a:path>
            </a:pathLst>
          </a:custGeom>
          <a:blipFill rotWithShape="1">
            <a:blip r:embed="rId5">
              <a:alphaModFix/>
            </a:blip>
            <a:stretch>
              <a:fillRect b="0" l="0" r="-24668" t="-1244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59" name="Google Shape;259;p33"/>
          <p:cNvSpPr txBox="1"/>
          <p:nvPr/>
        </p:nvSpPr>
        <p:spPr>
          <a:xfrm>
            <a:off x="12053931" y="371176"/>
            <a:ext cx="5676492" cy="590931"/>
          </a:xfrm>
          <a:prstGeom prst="rect">
            <a:avLst/>
          </a:prstGeom>
          <a:noFill/>
          <a:ln>
            <a:noFill/>
          </a:ln>
        </p:spPr>
        <p:txBody>
          <a:bodyPr anchorCtr="0" anchor="t" bIns="0" lIns="0" spcFirstLastPara="1" rIns="0" wrap="square" tIns="0">
            <a:spAutoFit/>
          </a:bodyPr>
          <a:lstStyle/>
          <a:p>
            <a:pPr indent="0" lvl="0" marL="0" marR="0" rtl="0" algn="r">
              <a:lnSpc>
                <a:spcPct val="128399"/>
              </a:lnSpc>
              <a:spcBef>
                <a:spcPts val="0"/>
              </a:spcBef>
              <a:spcAft>
                <a:spcPts val="0"/>
              </a:spcAft>
              <a:buClr>
                <a:srgbClr val="000000"/>
              </a:buClr>
              <a:buSzPts val="3000"/>
              <a:buFont typeface="Arial"/>
              <a:buNone/>
            </a:pPr>
            <a:r>
              <a:rPr b="1" i="0" lang="en-US" sz="3000" u="none" cap="none" strike="noStrike">
                <a:solidFill>
                  <a:srgbClr val="FFCA08"/>
                </a:solidFill>
                <a:latin typeface="Philosopher"/>
                <a:ea typeface="Philosopher"/>
                <a:cs typeface="Philosopher"/>
                <a:sym typeface="Philosopher"/>
              </a:rPr>
              <a:t>Krátká videa pro rychlé učení</a:t>
            </a:r>
            <a:endParaRPr b="0" i="0" sz="1400" u="none" cap="none" strike="noStrike">
              <a:solidFill>
                <a:srgbClr val="000000"/>
              </a:solidFill>
              <a:latin typeface="Arial"/>
              <a:ea typeface="Arial"/>
              <a:cs typeface="Arial"/>
              <a:sym typeface="Arial"/>
            </a:endParaRPr>
          </a:p>
        </p:txBody>
      </p:sp>
      <p:sp>
        <p:nvSpPr>
          <p:cNvPr id="260" name="Google Shape;260;p33"/>
          <p:cNvSpPr/>
          <p:nvPr/>
        </p:nvSpPr>
        <p:spPr>
          <a:xfrm>
            <a:off x="11352858" y="2578527"/>
            <a:ext cx="2991052" cy="5260405"/>
          </a:xfrm>
          <a:custGeom>
            <a:rect b="b" l="l" r="r" t="t"/>
            <a:pathLst>
              <a:path extrusionOk="0" h="5260405" w="2991052">
                <a:moveTo>
                  <a:pt x="0" y="0"/>
                </a:moveTo>
                <a:lnTo>
                  <a:pt x="2991052" y="0"/>
                </a:lnTo>
                <a:lnTo>
                  <a:pt x="2991052" y="5260405"/>
                </a:lnTo>
                <a:lnTo>
                  <a:pt x="0" y="5260405"/>
                </a:lnTo>
                <a:lnTo>
                  <a:pt x="0" y="0"/>
                </a:lnTo>
                <a:close/>
              </a:path>
            </a:pathLst>
          </a:custGeom>
          <a:blipFill rotWithShape="1">
            <a:blip r:embed="rId6">
              <a:alphaModFix/>
            </a:blip>
            <a:stretch>
              <a:fillRect b="-1003" l="0" r="0" t="-100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1" name="Google Shape;261;p33"/>
          <p:cNvSpPr/>
          <p:nvPr/>
        </p:nvSpPr>
        <p:spPr>
          <a:xfrm>
            <a:off x="3302728" y="3998338"/>
            <a:ext cx="5640876" cy="4052453"/>
          </a:xfrm>
          <a:custGeom>
            <a:rect b="b" l="l" r="r" t="t"/>
            <a:pathLst>
              <a:path extrusionOk="0" h="4052453" w="5640876">
                <a:moveTo>
                  <a:pt x="0" y="0"/>
                </a:moveTo>
                <a:lnTo>
                  <a:pt x="5640876" y="0"/>
                </a:lnTo>
                <a:lnTo>
                  <a:pt x="5640876" y="4052453"/>
                </a:lnTo>
                <a:lnTo>
                  <a:pt x="0" y="4052453"/>
                </a:lnTo>
                <a:lnTo>
                  <a:pt x="0" y="0"/>
                </a:lnTo>
                <a:close/>
              </a:path>
            </a:pathLst>
          </a:custGeom>
          <a:blipFill rotWithShape="1">
            <a:blip r:embed="rId7">
              <a:alphaModFix/>
            </a:blip>
            <a:stretch>
              <a:fillRect b="0" l="-477" r="-475"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2" name="Google Shape;262;p33">
            <a:hlinkClick r:id="rId8"/>
          </p:cNvPr>
          <p:cNvSpPr/>
          <p:nvPr/>
        </p:nvSpPr>
        <p:spPr>
          <a:xfrm>
            <a:off x="5089550" y="988041"/>
            <a:ext cx="2923894" cy="5103198"/>
          </a:xfrm>
          <a:custGeom>
            <a:rect b="b" l="l" r="r" t="t"/>
            <a:pathLst>
              <a:path extrusionOk="0" h="5103198" w="2923894">
                <a:moveTo>
                  <a:pt x="0" y="0"/>
                </a:moveTo>
                <a:lnTo>
                  <a:pt x="2923894" y="0"/>
                </a:lnTo>
                <a:lnTo>
                  <a:pt x="2923894" y="5103198"/>
                </a:lnTo>
                <a:lnTo>
                  <a:pt x="0" y="5103198"/>
                </a:lnTo>
                <a:lnTo>
                  <a:pt x="0" y="0"/>
                </a:lnTo>
                <a:close/>
              </a:path>
            </a:pathLst>
          </a:custGeom>
          <a:blipFill rotWithShape="1">
            <a:blip r:embed="rId9">
              <a:alphaModFix/>
            </a:blip>
            <a:stretch>
              <a:fillRect b="-3429" l="-6308" r="-1709" t="-242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3" name="Google Shape;263;p33">
            <a:hlinkClick r:id="rId10"/>
          </p:cNvPr>
          <p:cNvSpPr/>
          <p:nvPr/>
        </p:nvSpPr>
        <p:spPr>
          <a:xfrm>
            <a:off x="7528560" y="3695074"/>
            <a:ext cx="5025674" cy="2896851"/>
          </a:xfrm>
          <a:custGeom>
            <a:rect b="b" l="l" r="r" t="t"/>
            <a:pathLst>
              <a:path extrusionOk="0" h="2896851" w="5025674">
                <a:moveTo>
                  <a:pt x="0" y="0"/>
                </a:moveTo>
                <a:lnTo>
                  <a:pt x="5025673" y="0"/>
                </a:lnTo>
                <a:lnTo>
                  <a:pt x="5025673" y="2896852"/>
                </a:lnTo>
                <a:lnTo>
                  <a:pt x="0" y="2896852"/>
                </a:lnTo>
                <a:lnTo>
                  <a:pt x="0" y="0"/>
                </a:lnTo>
                <a:close/>
              </a:path>
            </a:pathLst>
          </a:custGeom>
          <a:blipFill rotWithShape="1">
            <a:blip r:embed="rId11">
              <a:alphaModFix/>
            </a:blip>
            <a:stretch>
              <a:fillRect b="0" l="-1019" r="-1017"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64" name="Google Shape;264;p33"/>
          <p:cNvSpPr/>
          <p:nvPr/>
        </p:nvSpPr>
        <p:spPr>
          <a:xfrm>
            <a:off x="-291860" y="-155543"/>
            <a:ext cx="2585673" cy="1827955"/>
          </a:xfrm>
          <a:custGeom>
            <a:rect b="b" l="l" r="r" t="t"/>
            <a:pathLst>
              <a:path extrusionOk="0" h="1827955" w="2585673">
                <a:moveTo>
                  <a:pt x="0" y="0"/>
                </a:moveTo>
                <a:lnTo>
                  <a:pt x="2585674" y="0"/>
                </a:lnTo>
                <a:lnTo>
                  <a:pt x="2585674" y="1827956"/>
                </a:lnTo>
                <a:lnTo>
                  <a:pt x="0" y="1827956"/>
                </a:lnTo>
                <a:lnTo>
                  <a:pt x="0" y="0"/>
                </a:lnTo>
                <a:close/>
              </a:path>
            </a:pathLst>
          </a:custGeom>
          <a:blipFill rotWithShape="1">
            <a:blip r:embed="rId12">
              <a:alphaModFix/>
            </a:blip>
            <a:stretch>
              <a:fillRect b="-3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4"/>
          <p:cNvSpPr/>
          <p:nvPr/>
        </p:nvSpPr>
        <p:spPr>
          <a:xfrm>
            <a:off x="11352338" y="5275866"/>
            <a:ext cx="5074920" cy="1301782"/>
          </a:xfrm>
          <a:custGeom>
            <a:rect b="b" l="l" r="r" t="t"/>
            <a:pathLst>
              <a:path extrusionOk="0" h="1735709" w="6766560">
                <a:moveTo>
                  <a:pt x="0" y="0"/>
                </a:moveTo>
                <a:lnTo>
                  <a:pt x="6766560" y="0"/>
                </a:lnTo>
                <a:lnTo>
                  <a:pt x="6766560" y="1735709"/>
                </a:lnTo>
                <a:lnTo>
                  <a:pt x="0" y="1735709"/>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4" name="Google Shape;274;p34"/>
          <p:cNvSpPr/>
          <p:nvPr/>
        </p:nvSpPr>
        <p:spPr>
          <a:xfrm>
            <a:off x="2000754" y="3251137"/>
            <a:ext cx="5074920" cy="4721924"/>
          </a:xfrm>
          <a:custGeom>
            <a:rect b="b" l="l" r="r" t="t"/>
            <a:pathLst>
              <a:path extrusionOk="0" h="6295898" w="6766560">
                <a:moveTo>
                  <a:pt x="0" y="0"/>
                </a:moveTo>
                <a:lnTo>
                  <a:pt x="6766560" y="0"/>
                </a:lnTo>
                <a:lnTo>
                  <a:pt x="6766560" y="6295898"/>
                </a:lnTo>
                <a:lnTo>
                  <a:pt x="0" y="6295898"/>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5" name="Google Shape;275;p34"/>
          <p:cNvSpPr txBox="1"/>
          <p:nvPr/>
        </p:nvSpPr>
        <p:spPr>
          <a:xfrm>
            <a:off x="11443777" y="5490367"/>
            <a:ext cx="4900971" cy="945515"/>
          </a:xfrm>
          <a:prstGeom prst="rect">
            <a:avLst/>
          </a:prstGeom>
          <a:noFill/>
          <a:ln>
            <a:noFill/>
          </a:ln>
        </p:spPr>
        <p:txBody>
          <a:bodyPr anchorCtr="0" anchor="t" bIns="0" lIns="0" spcFirstLastPara="1" rIns="0" wrap="square" tIns="0">
            <a:spAutoFit/>
          </a:bodyPr>
          <a:lstStyle/>
          <a:p>
            <a:pPr indent="0" lvl="0" marL="0" marR="0" rtl="0" algn="ctr">
              <a:lnSpc>
                <a:spcPct val="128375"/>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Pomůže vám upevnit to, co jste se naučili, aniž by vás to zahltilo.</a:t>
            </a:r>
            <a:endParaRPr b="0" i="0" sz="1400" u="none" cap="none" strike="noStrike">
              <a:solidFill>
                <a:srgbClr val="000000"/>
              </a:solidFill>
              <a:latin typeface="Arial"/>
              <a:ea typeface="Arial"/>
              <a:cs typeface="Arial"/>
              <a:sym typeface="Arial"/>
            </a:endParaRPr>
          </a:p>
        </p:txBody>
      </p:sp>
      <p:sp>
        <p:nvSpPr>
          <p:cNvPr id="276" name="Google Shape;276;p34"/>
          <p:cNvSpPr/>
          <p:nvPr/>
        </p:nvSpPr>
        <p:spPr>
          <a:xfrm>
            <a:off x="2942936" y="2453270"/>
            <a:ext cx="3791401" cy="2876889"/>
          </a:xfrm>
          <a:custGeom>
            <a:rect b="b" l="l" r="r" t="t"/>
            <a:pathLst>
              <a:path extrusionOk="0" h="2876889" w="3791401">
                <a:moveTo>
                  <a:pt x="0" y="0"/>
                </a:moveTo>
                <a:lnTo>
                  <a:pt x="3791401" y="0"/>
                </a:lnTo>
                <a:lnTo>
                  <a:pt x="3791401" y="2876888"/>
                </a:lnTo>
                <a:lnTo>
                  <a:pt x="0" y="2876888"/>
                </a:lnTo>
                <a:lnTo>
                  <a:pt x="0" y="0"/>
                </a:lnTo>
                <a:close/>
              </a:path>
            </a:pathLst>
          </a:custGeom>
          <a:blipFill rotWithShape="1">
            <a:blip r:embed="rId3">
              <a:alphaModFix/>
            </a:blip>
            <a:stretch>
              <a:fillRect b="0" l="-583" r="-58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7" name="Google Shape;277;p34"/>
          <p:cNvSpPr/>
          <p:nvPr/>
        </p:nvSpPr>
        <p:spPr>
          <a:xfrm>
            <a:off x="1291744" y="4637301"/>
            <a:ext cx="3613566" cy="2743512"/>
          </a:xfrm>
          <a:custGeom>
            <a:rect b="b" l="l" r="r" t="t"/>
            <a:pathLst>
              <a:path extrusionOk="0" h="2743512" w="3613566">
                <a:moveTo>
                  <a:pt x="0" y="0"/>
                </a:moveTo>
                <a:lnTo>
                  <a:pt x="3613566" y="0"/>
                </a:lnTo>
                <a:lnTo>
                  <a:pt x="3613566" y="2743512"/>
                </a:lnTo>
                <a:lnTo>
                  <a:pt x="0" y="2743512"/>
                </a:lnTo>
                <a:lnTo>
                  <a:pt x="0" y="0"/>
                </a:lnTo>
                <a:close/>
              </a:path>
            </a:pathLst>
          </a:custGeom>
          <a:blipFill rotWithShape="1">
            <a:blip r:embed="rId4">
              <a:alphaModFix/>
            </a:blip>
            <a:stretch>
              <a:fillRect b="0" l="-613" r="-612"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8" name="Google Shape;278;p34"/>
          <p:cNvSpPr/>
          <p:nvPr/>
        </p:nvSpPr>
        <p:spPr>
          <a:xfrm>
            <a:off x="4561424" y="5545406"/>
            <a:ext cx="3791402" cy="2876889"/>
          </a:xfrm>
          <a:custGeom>
            <a:rect b="b" l="l" r="r" t="t"/>
            <a:pathLst>
              <a:path extrusionOk="0" h="2876889" w="3791402">
                <a:moveTo>
                  <a:pt x="0" y="0"/>
                </a:moveTo>
                <a:lnTo>
                  <a:pt x="3791401" y="0"/>
                </a:lnTo>
                <a:lnTo>
                  <a:pt x="3791401" y="2876888"/>
                </a:lnTo>
                <a:lnTo>
                  <a:pt x="0" y="2876888"/>
                </a:lnTo>
                <a:lnTo>
                  <a:pt x="0" y="0"/>
                </a:lnTo>
                <a:close/>
              </a:path>
            </a:pathLst>
          </a:custGeom>
          <a:blipFill rotWithShape="1">
            <a:blip r:embed="rId5">
              <a:alphaModFix/>
            </a:blip>
            <a:stretch>
              <a:fillRect b="0" l="-583" r="-58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79" name="Google Shape;279;p34"/>
          <p:cNvSpPr txBox="1"/>
          <p:nvPr/>
        </p:nvSpPr>
        <p:spPr>
          <a:xfrm>
            <a:off x="324607" y="573305"/>
            <a:ext cx="8958834" cy="531812"/>
          </a:xfrm>
          <a:prstGeom prst="rect">
            <a:avLst/>
          </a:prstGeom>
          <a:noFill/>
          <a:ln>
            <a:noFill/>
          </a:ln>
        </p:spPr>
        <p:txBody>
          <a:bodyPr anchorCtr="0" anchor="t" bIns="0" lIns="0" spcFirstLastPara="1" rIns="0" wrap="square" tIns="0">
            <a:spAutoFit/>
          </a:bodyPr>
          <a:lstStyle/>
          <a:p>
            <a:pPr indent="0" lvl="0" marL="0" marR="0" rtl="0" algn="l">
              <a:lnSpc>
                <a:spcPct val="128369"/>
              </a:lnSpc>
              <a:spcBef>
                <a:spcPts val="0"/>
              </a:spcBef>
              <a:spcAft>
                <a:spcPts val="0"/>
              </a:spcAft>
              <a:buClr>
                <a:srgbClr val="000000"/>
              </a:buClr>
              <a:buSzPts val="2700"/>
              <a:buFont typeface="Arial"/>
              <a:buNone/>
            </a:pPr>
            <a:r>
              <a:rPr b="1" i="0" lang="en-US" sz="2700" u="none" cap="none" strike="noStrike">
                <a:solidFill>
                  <a:srgbClr val="FFCA08"/>
                </a:solidFill>
                <a:latin typeface="Philosopher"/>
                <a:ea typeface="Philosopher"/>
                <a:cs typeface="Philosopher"/>
                <a:sym typeface="Philosopher"/>
              </a:rPr>
              <a:t>Rychlé kvízy pro posílení znalostí</a:t>
            </a:r>
            <a:endParaRPr b="0" i="0" sz="1400" u="none" cap="none" strike="noStrike">
              <a:solidFill>
                <a:srgbClr val="000000"/>
              </a:solidFill>
              <a:latin typeface="Arial"/>
              <a:ea typeface="Arial"/>
              <a:cs typeface="Arial"/>
              <a:sym typeface="Arial"/>
            </a:endParaRPr>
          </a:p>
        </p:txBody>
      </p:sp>
      <p:sp>
        <p:nvSpPr>
          <p:cNvPr id="280" name="Google Shape;280;p34"/>
          <p:cNvSpPr/>
          <p:nvPr/>
        </p:nvSpPr>
        <p:spPr>
          <a:xfrm>
            <a:off x="15888174" y="-81011"/>
            <a:ext cx="2585673" cy="1827955"/>
          </a:xfrm>
          <a:custGeom>
            <a:rect b="b" l="l" r="r" t="t"/>
            <a:pathLst>
              <a:path extrusionOk="0" h="1827955" w="2585673">
                <a:moveTo>
                  <a:pt x="0" y="0"/>
                </a:moveTo>
                <a:lnTo>
                  <a:pt x="2585673" y="0"/>
                </a:lnTo>
                <a:lnTo>
                  <a:pt x="2585673" y="1827956"/>
                </a:lnTo>
                <a:lnTo>
                  <a:pt x="0" y="1827956"/>
                </a:lnTo>
                <a:lnTo>
                  <a:pt x="0" y="0"/>
                </a:lnTo>
                <a:close/>
              </a:path>
            </a:pathLst>
          </a:custGeom>
          <a:blipFill rotWithShape="1">
            <a:blip r:embed="rId6">
              <a:alphaModFix/>
            </a:blip>
            <a:stretch>
              <a:fillRect b="-3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81" name="Google Shape;281;p34"/>
          <p:cNvSpPr/>
          <p:nvPr/>
        </p:nvSpPr>
        <p:spPr>
          <a:xfrm>
            <a:off x="13350084" y="3542253"/>
            <a:ext cx="1079427" cy="1079427"/>
          </a:xfrm>
          <a:custGeom>
            <a:rect b="b" l="l" r="r" t="t"/>
            <a:pathLst>
              <a:path extrusionOk="0" h="1079427" w="1079427">
                <a:moveTo>
                  <a:pt x="0" y="0"/>
                </a:moveTo>
                <a:lnTo>
                  <a:pt x="1079427" y="0"/>
                </a:lnTo>
                <a:lnTo>
                  <a:pt x="1079427" y="1079427"/>
                </a:lnTo>
                <a:lnTo>
                  <a:pt x="0" y="107942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5"/>
          <p:cNvSpPr/>
          <p:nvPr/>
        </p:nvSpPr>
        <p:spPr>
          <a:xfrm>
            <a:off x="3186577" y="3372479"/>
            <a:ext cx="10907554" cy="3542062"/>
          </a:xfrm>
          <a:custGeom>
            <a:rect b="b" l="l" r="r" t="t"/>
            <a:pathLst>
              <a:path extrusionOk="0" h="4722749" w="14543405">
                <a:moveTo>
                  <a:pt x="0" y="0"/>
                </a:moveTo>
                <a:lnTo>
                  <a:pt x="14543405" y="0"/>
                </a:lnTo>
                <a:lnTo>
                  <a:pt x="14543405" y="4722749"/>
                </a:lnTo>
                <a:lnTo>
                  <a:pt x="0" y="4722749"/>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1" name="Google Shape;291;p35"/>
          <p:cNvSpPr txBox="1"/>
          <p:nvPr/>
        </p:nvSpPr>
        <p:spPr>
          <a:xfrm>
            <a:off x="12576429" y="470866"/>
            <a:ext cx="5231511" cy="1063625"/>
          </a:xfrm>
          <a:prstGeom prst="rect">
            <a:avLst/>
          </a:prstGeom>
          <a:noFill/>
          <a:ln>
            <a:noFill/>
          </a:ln>
        </p:spPr>
        <p:txBody>
          <a:bodyPr anchorCtr="0" anchor="t" bIns="0" lIns="0" spcFirstLastPara="1" rIns="0" wrap="square" tIns="0">
            <a:spAutoFit/>
          </a:bodyPr>
          <a:lstStyle/>
          <a:p>
            <a:pPr indent="0" lvl="0" marL="0" marR="0" rtl="0" algn="r">
              <a:lnSpc>
                <a:spcPct val="128369"/>
              </a:lnSpc>
              <a:spcBef>
                <a:spcPts val="0"/>
              </a:spcBef>
              <a:spcAft>
                <a:spcPts val="0"/>
              </a:spcAft>
              <a:buClr>
                <a:srgbClr val="000000"/>
              </a:buClr>
              <a:buSzPts val="2700"/>
              <a:buFont typeface="Arial"/>
              <a:buNone/>
            </a:pPr>
            <a:r>
              <a:rPr b="1" i="0" lang="en-US" sz="2700" u="none" cap="none" strike="noStrike">
                <a:solidFill>
                  <a:srgbClr val="FFCA08"/>
                </a:solidFill>
                <a:latin typeface="Philosopher"/>
                <a:ea typeface="Philosopher"/>
                <a:cs typeface="Philosopher"/>
                <a:sym typeface="Philosopher"/>
              </a:rPr>
              <a:t>Praktické úkoly k okamžitému použití</a:t>
            </a:r>
            <a:endParaRPr b="0" i="0" sz="1400" u="none" cap="none" strike="noStrike">
              <a:solidFill>
                <a:srgbClr val="000000"/>
              </a:solidFill>
              <a:latin typeface="Arial"/>
              <a:ea typeface="Arial"/>
              <a:cs typeface="Arial"/>
              <a:sym typeface="Arial"/>
            </a:endParaRPr>
          </a:p>
        </p:txBody>
      </p:sp>
      <p:sp>
        <p:nvSpPr>
          <p:cNvPr id="292" name="Google Shape;292;p35"/>
          <p:cNvSpPr/>
          <p:nvPr/>
        </p:nvSpPr>
        <p:spPr>
          <a:xfrm>
            <a:off x="9126180" y="4047708"/>
            <a:ext cx="6717618" cy="4625672"/>
          </a:xfrm>
          <a:custGeom>
            <a:rect b="b" l="l" r="r" t="t"/>
            <a:pathLst>
              <a:path extrusionOk="0" h="4625672" w="6717618">
                <a:moveTo>
                  <a:pt x="0" y="0"/>
                </a:moveTo>
                <a:lnTo>
                  <a:pt x="6717618" y="0"/>
                </a:lnTo>
                <a:lnTo>
                  <a:pt x="6717618" y="4625672"/>
                </a:lnTo>
                <a:lnTo>
                  <a:pt x="0" y="4625672"/>
                </a:lnTo>
                <a:lnTo>
                  <a:pt x="0" y="0"/>
                </a:lnTo>
                <a:close/>
              </a:path>
            </a:pathLst>
          </a:custGeom>
          <a:blipFill rotWithShape="1">
            <a:blip r:embed="rId3">
              <a:alphaModFix/>
            </a:blip>
            <a:stretch>
              <a:fillRect b="0" l="-459" r="-45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3" name="Google Shape;293;p35"/>
          <p:cNvSpPr/>
          <p:nvPr/>
        </p:nvSpPr>
        <p:spPr>
          <a:xfrm>
            <a:off x="1750598" y="1802625"/>
            <a:ext cx="7245978" cy="4624594"/>
          </a:xfrm>
          <a:custGeom>
            <a:rect b="b" l="l" r="r" t="t"/>
            <a:pathLst>
              <a:path extrusionOk="0" h="4624594" w="7245978">
                <a:moveTo>
                  <a:pt x="0" y="0"/>
                </a:moveTo>
                <a:lnTo>
                  <a:pt x="7245978" y="0"/>
                </a:lnTo>
                <a:lnTo>
                  <a:pt x="7245978" y="4624595"/>
                </a:lnTo>
                <a:lnTo>
                  <a:pt x="0" y="4624595"/>
                </a:lnTo>
                <a:lnTo>
                  <a:pt x="0" y="0"/>
                </a:lnTo>
                <a:close/>
              </a:path>
            </a:pathLst>
          </a:custGeom>
          <a:blipFill rotWithShape="1">
            <a:blip r:embed="rId4">
              <a:alphaModFix/>
            </a:blip>
            <a:stretch>
              <a:fillRect b="0" l="-534" r="-53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94" name="Google Shape;294;p35"/>
          <p:cNvSpPr/>
          <p:nvPr/>
        </p:nvSpPr>
        <p:spPr>
          <a:xfrm>
            <a:off x="0" y="93356"/>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5">
              <a:alphaModFix/>
            </a:blip>
            <a:stretch>
              <a:fillRect b="-3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6"/>
          <p:cNvSpPr/>
          <p:nvPr/>
        </p:nvSpPr>
        <p:spPr>
          <a:xfrm>
            <a:off x="12451080" y="3840186"/>
            <a:ext cx="5074920" cy="3246120"/>
          </a:xfrm>
          <a:custGeom>
            <a:rect b="b" l="l" r="r" t="t"/>
            <a:pathLst>
              <a:path extrusionOk="0" h="4328160" w="6766560">
                <a:moveTo>
                  <a:pt x="0" y="0"/>
                </a:moveTo>
                <a:lnTo>
                  <a:pt x="6766560" y="0"/>
                </a:lnTo>
                <a:lnTo>
                  <a:pt x="6766560" y="4328160"/>
                </a:lnTo>
                <a:lnTo>
                  <a:pt x="0" y="4328160"/>
                </a:lnTo>
                <a:close/>
              </a:path>
            </a:pathLst>
          </a:custGeom>
          <a:solidFill>
            <a:srgbClr val="EEEAE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00" name="Google Shape;300;p36"/>
          <p:cNvSpPr/>
          <p:nvPr/>
        </p:nvSpPr>
        <p:spPr>
          <a:xfrm>
            <a:off x="6606540" y="3840186"/>
            <a:ext cx="5074920" cy="3246120"/>
          </a:xfrm>
          <a:custGeom>
            <a:rect b="b" l="l" r="r" t="t"/>
            <a:pathLst>
              <a:path extrusionOk="0" h="4328160" w="6766560">
                <a:moveTo>
                  <a:pt x="0" y="0"/>
                </a:moveTo>
                <a:lnTo>
                  <a:pt x="6766560" y="0"/>
                </a:lnTo>
                <a:lnTo>
                  <a:pt x="6766560" y="4328160"/>
                </a:lnTo>
                <a:lnTo>
                  <a:pt x="0" y="4328160"/>
                </a:lnTo>
                <a:close/>
              </a:path>
            </a:pathLst>
          </a:custGeom>
          <a:solidFill>
            <a:srgbClr val="EEEAE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01" name="Google Shape;301;p36"/>
          <p:cNvSpPr/>
          <p:nvPr/>
        </p:nvSpPr>
        <p:spPr>
          <a:xfrm>
            <a:off x="899217" y="3840186"/>
            <a:ext cx="5074920" cy="3246120"/>
          </a:xfrm>
          <a:custGeom>
            <a:rect b="b" l="l" r="r" t="t"/>
            <a:pathLst>
              <a:path extrusionOk="0" h="4328160" w="6766560">
                <a:moveTo>
                  <a:pt x="0" y="0"/>
                </a:moveTo>
                <a:lnTo>
                  <a:pt x="6766560" y="0"/>
                </a:lnTo>
                <a:lnTo>
                  <a:pt x="6766560" y="4328160"/>
                </a:lnTo>
                <a:lnTo>
                  <a:pt x="0" y="4328160"/>
                </a:lnTo>
                <a:close/>
              </a:path>
            </a:pathLst>
          </a:custGeom>
          <a:solidFill>
            <a:srgbClr val="EEEAE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02" name="Google Shape;302;p36"/>
          <p:cNvSpPr txBox="1"/>
          <p:nvPr/>
        </p:nvSpPr>
        <p:spPr>
          <a:xfrm>
            <a:off x="8519160" y="1014952"/>
            <a:ext cx="8961120" cy="546343"/>
          </a:xfrm>
          <a:prstGeom prst="rect">
            <a:avLst/>
          </a:prstGeom>
          <a:noFill/>
          <a:ln>
            <a:noFill/>
          </a:ln>
        </p:spPr>
        <p:txBody>
          <a:bodyPr anchorCtr="0" anchor="t" bIns="0" lIns="0" spcFirstLastPara="1" rIns="0" wrap="square" tIns="0">
            <a:spAutoFit/>
          </a:bodyPr>
          <a:lstStyle/>
          <a:p>
            <a:pPr indent="0" lvl="0" marL="0" marR="0" rtl="0" algn="r">
              <a:lnSpc>
                <a:spcPct val="128399"/>
              </a:lnSpc>
              <a:spcBef>
                <a:spcPts val="0"/>
              </a:spcBef>
              <a:spcAft>
                <a:spcPts val="0"/>
              </a:spcAft>
              <a:buClr>
                <a:srgbClr val="000000"/>
              </a:buClr>
              <a:buSzPts val="3000"/>
              <a:buFont typeface="Arial"/>
              <a:buNone/>
            </a:pPr>
            <a:r>
              <a:rPr b="1" i="0" lang="en-US" sz="3000" u="none" cap="none" strike="noStrike">
                <a:solidFill>
                  <a:srgbClr val="FFCA08"/>
                </a:solidFill>
                <a:latin typeface="Philosopher"/>
                <a:ea typeface="Philosopher"/>
                <a:cs typeface="Philosopher"/>
                <a:sym typeface="Philosopher"/>
              </a:rPr>
              <a:t>The Advantages of Micro-Learning</a:t>
            </a:r>
            <a:endParaRPr b="0" i="0" sz="1400" u="none" cap="none" strike="noStrike">
              <a:solidFill>
                <a:srgbClr val="000000"/>
              </a:solidFill>
              <a:latin typeface="Arial"/>
              <a:ea typeface="Arial"/>
              <a:cs typeface="Arial"/>
              <a:sym typeface="Arial"/>
            </a:endParaRPr>
          </a:p>
        </p:txBody>
      </p:sp>
      <p:sp>
        <p:nvSpPr>
          <p:cNvPr id="303" name="Google Shape;303;p36"/>
          <p:cNvSpPr txBox="1"/>
          <p:nvPr/>
        </p:nvSpPr>
        <p:spPr>
          <a:xfrm>
            <a:off x="1068147" y="4650194"/>
            <a:ext cx="3864586" cy="886397"/>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Hodí se do nabitého rozvrhu jako ulité</a:t>
            </a:r>
            <a:endParaRPr b="0" i="0" sz="1400" u="none" cap="none" strike="noStrike">
              <a:solidFill>
                <a:srgbClr val="000000"/>
              </a:solidFill>
              <a:latin typeface="Arial"/>
              <a:ea typeface="Arial"/>
              <a:cs typeface="Arial"/>
              <a:sym typeface="Arial"/>
            </a:endParaRPr>
          </a:p>
        </p:txBody>
      </p:sp>
      <p:sp>
        <p:nvSpPr>
          <p:cNvPr id="304" name="Google Shape;304;p36"/>
          <p:cNvSpPr txBox="1"/>
          <p:nvPr/>
        </p:nvSpPr>
        <p:spPr>
          <a:xfrm>
            <a:off x="6915150" y="4917985"/>
            <a:ext cx="4457700" cy="1329595"/>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Poskytuje znalosti právě ve chvíli, kdy je potřebujete</a:t>
            </a:r>
            <a:endParaRPr b="0" i="0" sz="1400" u="none" cap="none" strike="noStrike">
              <a:solidFill>
                <a:srgbClr val="000000"/>
              </a:solidFill>
              <a:latin typeface="Arial"/>
              <a:ea typeface="Arial"/>
              <a:cs typeface="Arial"/>
              <a:sym typeface="Arial"/>
            </a:endParaRPr>
          </a:p>
        </p:txBody>
      </p:sp>
      <p:sp>
        <p:nvSpPr>
          <p:cNvPr id="305" name="Google Shape;305;p36"/>
          <p:cNvSpPr txBox="1"/>
          <p:nvPr/>
        </p:nvSpPr>
        <p:spPr>
          <a:xfrm>
            <a:off x="13091160" y="4917985"/>
            <a:ext cx="3794760" cy="1329595"/>
          </a:xfrm>
          <a:prstGeom prst="rect">
            <a:avLst/>
          </a:prstGeom>
          <a:noFill/>
          <a:ln>
            <a:noFill/>
          </a:ln>
        </p:spPr>
        <p:txBody>
          <a:bodyPr anchorCtr="0" anchor="t" bIns="0" lIns="0" spcFirstLastPara="1" rIns="0" wrap="square" tIns="0">
            <a:spAutoFit/>
          </a:bodyPr>
          <a:lstStyle/>
          <a:p>
            <a:pPr indent="0" lvl="0" marL="0" marR="0" rtl="0" algn="ctr">
              <a:lnSpc>
                <a:spcPct val="180000"/>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Zaměřuje se na konkrétní vzdělávací cíle</a:t>
            </a:r>
            <a:endParaRPr b="0" i="0" sz="1400" u="none" cap="none" strike="noStrike">
              <a:solidFill>
                <a:srgbClr val="000000"/>
              </a:solidFill>
              <a:latin typeface="Arial"/>
              <a:ea typeface="Arial"/>
              <a:cs typeface="Arial"/>
              <a:sym typeface="Arial"/>
            </a:endParaRPr>
          </a:p>
        </p:txBody>
      </p:sp>
      <p:sp>
        <p:nvSpPr>
          <p:cNvPr id="306" name="Google Shape;306;p36"/>
          <p:cNvSpPr/>
          <p:nvPr/>
        </p:nvSpPr>
        <p:spPr>
          <a:xfrm>
            <a:off x="4935196" y="4430751"/>
            <a:ext cx="731520" cy="731520"/>
          </a:xfrm>
          <a:custGeom>
            <a:rect b="b" l="l" r="r" t="t"/>
            <a:pathLst>
              <a:path extrusionOk="0" h="731520" w="731520">
                <a:moveTo>
                  <a:pt x="0" y="0"/>
                </a:moveTo>
                <a:lnTo>
                  <a:pt x="731520" y="0"/>
                </a:lnTo>
                <a:lnTo>
                  <a:pt x="731520" y="731520"/>
                </a:lnTo>
                <a:lnTo>
                  <a:pt x="0" y="73152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07" name="Google Shape;307;p36"/>
          <p:cNvSpPr/>
          <p:nvPr/>
        </p:nvSpPr>
        <p:spPr>
          <a:xfrm>
            <a:off x="2969236" y="5636806"/>
            <a:ext cx="734197" cy="734198"/>
          </a:xfrm>
          <a:custGeom>
            <a:rect b="b" l="l" r="r" t="t"/>
            <a:pathLst>
              <a:path extrusionOk="0" h="734198" w="734197">
                <a:moveTo>
                  <a:pt x="0" y="0"/>
                </a:moveTo>
                <a:lnTo>
                  <a:pt x="734198" y="0"/>
                </a:lnTo>
                <a:lnTo>
                  <a:pt x="734198" y="734198"/>
                </a:lnTo>
                <a:lnTo>
                  <a:pt x="0" y="73419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08" name="Google Shape;308;p36"/>
          <p:cNvSpPr/>
          <p:nvPr/>
        </p:nvSpPr>
        <p:spPr>
          <a:xfrm>
            <a:off x="0" y="93356"/>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5">
              <a:alphaModFix/>
            </a:blip>
            <a:stretch>
              <a:fillRect b="-3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09" name="Google Shape;309;p36"/>
          <p:cNvSpPr txBox="1"/>
          <p:nvPr/>
        </p:nvSpPr>
        <p:spPr>
          <a:xfrm>
            <a:off x="3261446" y="3239874"/>
            <a:ext cx="411423"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1.</a:t>
            </a:r>
            <a:endParaRPr b="0" i="0" sz="1400" u="none" cap="none" strike="noStrike">
              <a:solidFill>
                <a:srgbClr val="000000"/>
              </a:solidFill>
              <a:latin typeface="Arial"/>
              <a:ea typeface="Arial"/>
              <a:cs typeface="Arial"/>
              <a:sym typeface="Arial"/>
            </a:endParaRPr>
          </a:p>
        </p:txBody>
      </p:sp>
      <p:sp>
        <p:nvSpPr>
          <p:cNvPr id="310" name="Google Shape;310;p36"/>
          <p:cNvSpPr txBox="1"/>
          <p:nvPr/>
        </p:nvSpPr>
        <p:spPr>
          <a:xfrm>
            <a:off x="9014488" y="3239874"/>
            <a:ext cx="411423"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2.</a:t>
            </a:r>
            <a:endParaRPr b="0" i="0" sz="1400" u="none" cap="none" strike="noStrike">
              <a:solidFill>
                <a:srgbClr val="000000"/>
              </a:solidFill>
              <a:latin typeface="Arial"/>
              <a:ea typeface="Arial"/>
              <a:cs typeface="Arial"/>
              <a:sym typeface="Arial"/>
            </a:endParaRPr>
          </a:p>
        </p:txBody>
      </p:sp>
      <p:sp>
        <p:nvSpPr>
          <p:cNvPr id="311" name="Google Shape;311;p36"/>
          <p:cNvSpPr txBox="1"/>
          <p:nvPr/>
        </p:nvSpPr>
        <p:spPr>
          <a:xfrm>
            <a:off x="14912283" y="3239874"/>
            <a:ext cx="411423" cy="42591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3.</a:t>
            </a:r>
            <a:endParaRPr b="0" i="0" sz="1400" u="none" cap="none" strike="noStrike">
              <a:solidFill>
                <a:srgbClr val="000000"/>
              </a:solidFill>
              <a:latin typeface="Arial"/>
              <a:ea typeface="Arial"/>
              <a:cs typeface="Arial"/>
              <a:sym typeface="Arial"/>
            </a:endParaRPr>
          </a:p>
        </p:txBody>
      </p:sp>
      <p:sp>
        <p:nvSpPr>
          <p:cNvPr id="312" name="Google Shape;312;p36"/>
          <p:cNvSpPr/>
          <p:nvPr/>
        </p:nvSpPr>
        <p:spPr>
          <a:xfrm>
            <a:off x="8923048" y="4442458"/>
            <a:ext cx="668024" cy="628372"/>
          </a:xfrm>
          <a:custGeom>
            <a:rect b="b" l="l" r="r" t="t"/>
            <a:pathLst>
              <a:path extrusionOk="0" h="628372" w="668024">
                <a:moveTo>
                  <a:pt x="0" y="0"/>
                </a:moveTo>
                <a:lnTo>
                  <a:pt x="668024" y="0"/>
                </a:lnTo>
                <a:lnTo>
                  <a:pt x="668024" y="628373"/>
                </a:lnTo>
                <a:lnTo>
                  <a:pt x="0" y="628373"/>
                </a:lnTo>
                <a:lnTo>
                  <a:pt x="0" y="0"/>
                </a:lnTo>
                <a:close/>
              </a:path>
            </a:pathLst>
          </a:custGeom>
          <a:blipFill rotWithShape="1">
            <a:blip r:embed="rId6">
              <a:alphaModFix/>
            </a:blip>
            <a:stretch>
              <a:fillRect b="-3151" l="0" r="0" t="-315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3" name="Google Shape;313;p36"/>
          <p:cNvSpPr/>
          <p:nvPr/>
        </p:nvSpPr>
        <p:spPr>
          <a:xfrm>
            <a:off x="9014488" y="6330745"/>
            <a:ext cx="507831" cy="507831"/>
          </a:xfrm>
          <a:custGeom>
            <a:rect b="b" l="l" r="r" t="t"/>
            <a:pathLst>
              <a:path extrusionOk="0" h="507831" w="507831">
                <a:moveTo>
                  <a:pt x="0" y="0"/>
                </a:moveTo>
                <a:lnTo>
                  <a:pt x="507831" y="0"/>
                </a:lnTo>
                <a:lnTo>
                  <a:pt x="507831" y="507831"/>
                </a:lnTo>
                <a:lnTo>
                  <a:pt x="0" y="507831"/>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14" name="Google Shape;314;p36"/>
          <p:cNvSpPr/>
          <p:nvPr/>
        </p:nvSpPr>
        <p:spPr>
          <a:xfrm>
            <a:off x="14774178" y="4383698"/>
            <a:ext cx="640968" cy="640968"/>
          </a:xfrm>
          <a:custGeom>
            <a:rect b="b" l="l" r="r" t="t"/>
            <a:pathLst>
              <a:path extrusionOk="0" h="640968" w="640968">
                <a:moveTo>
                  <a:pt x="0" y="0"/>
                </a:moveTo>
                <a:lnTo>
                  <a:pt x="640968" y="0"/>
                </a:lnTo>
                <a:lnTo>
                  <a:pt x="640968" y="640968"/>
                </a:lnTo>
                <a:lnTo>
                  <a:pt x="0" y="64096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37"/>
          <p:cNvSpPr/>
          <p:nvPr/>
        </p:nvSpPr>
        <p:spPr>
          <a:xfrm rot="1485020">
            <a:off x="12706650" y="4195654"/>
            <a:ext cx="4348523" cy="4348523"/>
          </a:xfrm>
          <a:custGeom>
            <a:rect b="b" l="l" r="r" t="t"/>
            <a:pathLst>
              <a:path extrusionOk="0" h="4348523" w="4348523">
                <a:moveTo>
                  <a:pt x="0" y="0"/>
                </a:moveTo>
                <a:lnTo>
                  <a:pt x="4348522" y="0"/>
                </a:lnTo>
                <a:lnTo>
                  <a:pt x="4348522" y="4348523"/>
                </a:lnTo>
                <a:lnTo>
                  <a:pt x="0" y="434852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4" name="Google Shape;324;p37"/>
          <p:cNvSpPr/>
          <p:nvPr/>
        </p:nvSpPr>
        <p:spPr>
          <a:xfrm>
            <a:off x="6650067" y="3589653"/>
            <a:ext cx="5933009" cy="5933009"/>
          </a:xfrm>
          <a:custGeom>
            <a:rect b="b" l="l" r="r" t="t"/>
            <a:pathLst>
              <a:path extrusionOk="0" h="5933009" w="5933009">
                <a:moveTo>
                  <a:pt x="0" y="0"/>
                </a:moveTo>
                <a:lnTo>
                  <a:pt x="5933009" y="0"/>
                </a:lnTo>
                <a:lnTo>
                  <a:pt x="5933009" y="5933009"/>
                </a:lnTo>
                <a:lnTo>
                  <a:pt x="0" y="593300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5" name="Google Shape;325;p37"/>
          <p:cNvSpPr/>
          <p:nvPr/>
        </p:nvSpPr>
        <p:spPr>
          <a:xfrm>
            <a:off x="331610" y="4030366"/>
            <a:ext cx="5051583" cy="5051583"/>
          </a:xfrm>
          <a:custGeom>
            <a:rect b="b" l="l" r="r" t="t"/>
            <a:pathLst>
              <a:path extrusionOk="0" h="5051583" w="5051583">
                <a:moveTo>
                  <a:pt x="0" y="0"/>
                </a:moveTo>
                <a:lnTo>
                  <a:pt x="5051582" y="0"/>
                </a:lnTo>
                <a:lnTo>
                  <a:pt x="5051582" y="5051584"/>
                </a:lnTo>
                <a:lnTo>
                  <a:pt x="0" y="505158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26" name="Google Shape;326;p37"/>
          <p:cNvSpPr txBox="1"/>
          <p:nvPr/>
        </p:nvSpPr>
        <p:spPr>
          <a:xfrm>
            <a:off x="3980216" y="899838"/>
            <a:ext cx="10327568" cy="77559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4200"/>
              <a:buFont typeface="Arial"/>
              <a:buNone/>
            </a:pPr>
            <a:r>
              <a:rPr b="0" i="0" lang="en-US" sz="4200" u="none" cap="none" strike="noStrike">
                <a:solidFill>
                  <a:srgbClr val="FFCA08"/>
                </a:solidFill>
                <a:latin typeface="Philosopher"/>
                <a:ea typeface="Philosopher"/>
                <a:cs typeface="Philosopher"/>
                <a:sym typeface="Philosopher"/>
              </a:rPr>
              <a:t>Proč je mikrovzdělávání důležité: Přínosy</a:t>
            </a:r>
            <a:endParaRPr b="0" i="0" sz="1400" u="none" cap="none" strike="noStrike">
              <a:solidFill>
                <a:srgbClr val="000000"/>
              </a:solidFill>
              <a:latin typeface="Arial"/>
              <a:ea typeface="Arial"/>
              <a:cs typeface="Arial"/>
              <a:sym typeface="Arial"/>
            </a:endParaRPr>
          </a:p>
        </p:txBody>
      </p:sp>
      <p:sp>
        <p:nvSpPr>
          <p:cNvPr id="327" name="Google Shape;327;p37"/>
          <p:cNvSpPr txBox="1"/>
          <p:nvPr/>
        </p:nvSpPr>
        <p:spPr>
          <a:xfrm>
            <a:off x="7377752" y="2809462"/>
            <a:ext cx="3532492" cy="66479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i="0" lang="en-US" sz="3600" u="none" cap="none" strike="noStrike">
                <a:solidFill>
                  <a:srgbClr val="FFCA08"/>
                </a:solidFill>
                <a:latin typeface="Philosopher"/>
                <a:ea typeface="Philosopher"/>
                <a:cs typeface="Philosopher"/>
                <a:sym typeface="Philosopher"/>
              </a:rPr>
              <a:t>Pohodlí</a:t>
            </a:r>
            <a:endParaRPr b="0" i="0" sz="1400" u="none" cap="none" strike="noStrike">
              <a:solidFill>
                <a:srgbClr val="000000"/>
              </a:solidFill>
              <a:latin typeface="Arial"/>
              <a:ea typeface="Arial"/>
              <a:cs typeface="Arial"/>
              <a:sym typeface="Arial"/>
            </a:endParaRPr>
          </a:p>
        </p:txBody>
      </p:sp>
      <p:sp>
        <p:nvSpPr>
          <p:cNvPr id="328" name="Google Shape;328;p37"/>
          <p:cNvSpPr txBox="1"/>
          <p:nvPr/>
        </p:nvSpPr>
        <p:spPr>
          <a:xfrm>
            <a:off x="1704702" y="2809462"/>
            <a:ext cx="2305397" cy="66479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i="0" lang="en-US" sz="3600" u="none" cap="none" strike="noStrike">
                <a:solidFill>
                  <a:srgbClr val="FFCA08"/>
                </a:solidFill>
                <a:latin typeface="Philosopher"/>
                <a:ea typeface="Philosopher"/>
                <a:cs typeface="Philosopher"/>
                <a:sym typeface="Philosopher"/>
              </a:rPr>
              <a:t>Flexibilita</a:t>
            </a:r>
            <a:endParaRPr b="0" i="0" sz="1400" u="none" cap="none" strike="noStrike">
              <a:solidFill>
                <a:srgbClr val="000000"/>
              </a:solidFill>
              <a:latin typeface="Arial"/>
              <a:ea typeface="Arial"/>
              <a:cs typeface="Arial"/>
              <a:sym typeface="Arial"/>
            </a:endParaRPr>
          </a:p>
        </p:txBody>
      </p:sp>
      <p:sp>
        <p:nvSpPr>
          <p:cNvPr id="329" name="Google Shape;329;p37"/>
          <p:cNvSpPr txBox="1"/>
          <p:nvPr/>
        </p:nvSpPr>
        <p:spPr>
          <a:xfrm>
            <a:off x="1770467" y="4678219"/>
            <a:ext cx="3307080" cy="38779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0" i="0" lang="en-US" sz="2100" u="none" cap="none" strike="noStrike">
                <a:solidFill>
                  <a:schemeClr val="dk1"/>
                </a:solidFill>
                <a:latin typeface="Roboto"/>
                <a:ea typeface="Roboto"/>
                <a:cs typeface="Roboto"/>
                <a:sym typeface="Roboto"/>
              </a:rPr>
              <a:t>Učte se, kdy se vám to hodí</a:t>
            </a:r>
            <a:endParaRPr b="0" i="0" sz="1400" u="none" cap="none" strike="noStrike">
              <a:solidFill>
                <a:schemeClr val="dk1"/>
              </a:solidFill>
              <a:latin typeface="Arial"/>
              <a:ea typeface="Arial"/>
              <a:cs typeface="Arial"/>
              <a:sym typeface="Arial"/>
            </a:endParaRPr>
          </a:p>
        </p:txBody>
      </p:sp>
      <p:sp>
        <p:nvSpPr>
          <p:cNvPr id="330" name="Google Shape;330;p37"/>
          <p:cNvSpPr txBox="1"/>
          <p:nvPr/>
        </p:nvSpPr>
        <p:spPr>
          <a:xfrm>
            <a:off x="1587536" y="6192709"/>
            <a:ext cx="4602480" cy="77559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chemeClr val="dk1"/>
                </a:solidFill>
                <a:latin typeface="Roboto"/>
                <a:ea typeface="Roboto"/>
                <a:cs typeface="Roboto"/>
                <a:sym typeface="Roboto"/>
              </a:rPr>
              <a:t>Není třeba dodržovat pevné časové rozvrhy</a:t>
            </a:r>
            <a:endParaRPr b="0" i="0" sz="1400" u="none" cap="none" strike="noStrike">
              <a:solidFill>
                <a:schemeClr val="dk1"/>
              </a:solidFill>
              <a:latin typeface="Arial"/>
              <a:ea typeface="Arial"/>
              <a:cs typeface="Arial"/>
              <a:sym typeface="Arial"/>
            </a:endParaRPr>
          </a:p>
        </p:txBody>
      </p:sp>
      <p:sp>
        <p:nvSpPr>
          <p:cNvPr id="331" name="Google Shape;331;p37"/>
          <p:cNvSpPr txBox="1"/>
          <p:nvPr/>
        </p:nvSpPr>
        <p:spPr>
          <a:xfrm>
            <a:off x="7650708" y="4656773"/>
            <a:ext cx="3869574" cy="38779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i="0" lang="en-US" sz="2100" u="none" cap="none" strike="noStrike">
                <a:solidFill>
                  <a:schemeClr val="dk1"/>
                </a:solidFill>
                <a:latin typeface="Roboto"/>
                <a:ea typeface="Roboto"/>
                <a:cs typeface="Roboto"/>
                <a:sym typeface="Roboto"/>
              </a:rPr>
              <a:t>Přístup k obsahu odkudkoli</a:t>
            </a:r>
            <a:endParaRPr b="0" i="0" sz="1400" u="none" cap="none" strike="noStrike">
              <a:solidFill>
                <a:schemeClr val="dk1"/>
              </a:solidFill>
              <a:latin typeface="Arial"/>
              <a:ea typeface="Arial"/>
              <a:cs typeface="Arial"/>
              <a:sym typeface="Arial"/>
            </a:endParaRPr>
          </a:p>
        </p:txBody>
      </p:sp>
      <p:sp>
        <p:nvSpPr>
          <p:cNvPr id="332" name="Google Shape;332;p37"/>
          <p:cNvSpPr txBox="1"/>
          <p:nvPr/>
        </p:nvSpPr>
        <p:spPr>
          <a:xfrm>
            <a:off x="7637019" y="6175278"/>
            <a:ext cx="4163724" cy="775597"/>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0" i="0" lang="en-US" sz="2100" u="none" cap="none" strike="noStrike">
                <a:solidFill>
                  <a:srgbClr val="000000"/>
                </a:solidFill>
                <a:latin typeface="Roboto"/>
                <a:ea typeface="Roboto"/>
                <a:cs typeface="Roboto"/>
                <a:sym typeface="Roboto"/>
              </a:rPr>
              <a:t>Použijte telefon, tablet nebo notebook</a:t>
            </a:r>
            <a:endParaRPr b="0" i="0" sz="1400" u="none" cap="none" strike="noStrike">
              <a:solidFill>
                <a:srgbClr val="000000"/>
              </a:solidFill>
              <a:latin typeface="Arial"/>
              <a:ea typeface="Arial"/>
              <a:cs typeface="Arial"/>
              <a:sym typeface="Arial"/>
            </a:endParaRPr>
          </a:p>
        </p:txBody>
      </p:sp>
      <p:sp>
        <p:nvSpPr>
          <p:cNvPr id="333" name="Google Shape;333;p37"/>
          <p:cNvSpPr/>
          <p:nvPr/>
        </p:nvSpPr>
        <p:spPr>
          <a:xfrm>
            <a:off x="703527" y="5897476"/>
            <a:ext cx="944880" cy="94488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334" name="Google Shape;334;p37"/>
          <p:cNvGrpSpPr/>
          <p:nvPr/>
        </p:nvGrpSpPr>
        <p:grpSpPr>
          <a:xfrm>
            <a:off x="638493" y="5870479"/>
            <a:ext cx="1014984" cy="1017651"/>
            <a:chOff x="573913" y="580517"/>
            <a:chExt cx="1353312" cy="1356868"/>
          </a:xfrm>
        </p:grpSpPr>
        <p:sp>
          <p:nvSpPr>
            <p:cNvPr id="335" name="Google Shape;335;p37"/>
            <p:cNvSpPr/>
            <p:nvPr/>
          </p:nvSpPr>
          <p:spPr>
            <a:xfrm>
              <a:off x="601853" y="605917"/>
              <a:ext cx="1297432" cy="1306068"/>
            </a:xfrm>
            <a:custGeom>
              <a:rect b="b" l="l" r="r" t="t"/>
              <a:pathLst>
                <a:path extrusionOk="0" h="1306068" w="1297432">
                  <a:moveTo>
                    <a:pt x="0" y="24003"/>
                  </a:moveTo>
                  <a:lnTo>
                    <a:pt x="24130" y="0"/>
                  </a:lnTo>
                  <a:lnTo>
                    <a:pt x="648716" y="628904"/>
                  </a:lnTo>
                  <a:lnTo>
                    <a:pt x="1273302" y="0"/>
                  </a:lnTo>
                  <a:lnTo>
                    <a:pt x="1297432" y="24003"/>
                  </a:lnTo>
                  <a:lnTo>
                    <a:pt x="672719" y="653034"/>
                  </a:lnTo>
                  <a:lnTo>
                    <a:pt x="1297432" y="1282065"/>
                  </a:lnTo>
                  <a:lnTo>
                    <a:pt x="1273302" y="1306068"/>
                  </a:lnTo>
                  <a:lnTo>
                    <a:pt x="648716" y="677164"/>
                  </a:lnTo>
                  <a:lnTo>
                    <a:pt x="24130" y="1306068"/>
                  </a:lnTo>
                  <a:lnTo>
                    <a:pt x="0" y="1282065"/>
                  </a:lnTo>
                  <a:lnTo>
                    <a:pt x="624713" y="653034"/>
                  </a:lnTo>
                  <a:close/>
                </a:path>
              </a:pathLst>
            </a:custGeom>
            <a:solidFill>
              <a:srgbClr val="E6482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6" name="Google Shape;336;p37"/>
            <p:cNvSpPr/>
            <p:nvPr/>
          </p:nvSpPr>
          <p:spPr>
            <a:xfrm>
              <a:off x="573913" y="580517"/>
              <a:ext cx="1353312" cy="1356868"/>
            </a:xfrm>
            <a:custGeom>
              <a:rect b="b" l="l" r="r" t="t"/>
              <a:pathLst>
                <a:path extrusionOk="0" h="1356868" w="1353312">
                  <a:moveTo>
                    <a:pt x="10033" y="31369"/>
                  </a:moveTo>
                  <a:lnTo>
                    <a:pt x="34163" y="7366"/>
                  </a:lnTo>
                  <a:cubicBezTo>
                    <a:pt x="38989" y="2667"/>
                    <a:pt x="45466" y="0"/>
                    <a:pt x="52197" y="0"/>
                  </a:cubicBezTo>
                  <a:cubicBezTo>
                    <a:pt x="58928" y="0"/>
                    <a:pt x="65405" y="2667"/>
                    <a:pt x="70104" y="7493"/>
                  </a:cubicBezTo>
                  <a:lnTo>
                    <a:pt x="694690" y="636397"/>
                  </a:lnTo>
                  <a:lnTo>
                    <a:pt x="676656" y="654304"/>
                  </a:lnTo>
                  <a:lnTo>
                    <a:pt x="658622" y="636397"/>
                  </a:lnTo>
                  <a:lnTo>
                    <a:pt x="1283208" y="7493"/>
                  </a:lnTo>
                  <a:cubicBezTo>
                    <a:pt x="1287907" y="2667"/>
                    <a:pt x="1294384" y="0"/>
                    <a:pt x="1301115" y="0"/>
                  </a:cubicBezTo>
                  <a:cubicBezTo>
                    <a:pt x="1307846" y="0"/>
                    <a:pt x="1314323" y="2667"/>
                    <a:pt x="1319149" y="7366"/>
                  </a:cubicBezTo>
                  <a:lnTo>
                    <a:pt x="1343279" y="31369"/>
                  </a:lnTo>
                  <a:cubicBezTo>
                    <a:pt x="1353185" y="41275"/>
                    <a:pt x="1353312" y="57277"/>
                    <a:pt x="1343406" y="67310"/>
                  </a:cubicBezTo>
                  <a:lnTo>
                    <a:pt x="718693" y="696341"/>
                  </a:lnTo>
                  <a:lnTo>
                    <a:pt x="700659" y="678434"/>
                  </a:lnTo>
                  <a:lnTo>
                    <a:pt x="718693" y="660527"/>
                  </a:lnTo>
                  <a:lnTo>
                    <a:pt x="1343406" y="1289558"/>
                  </a:lnTo>
                  <a:cubicBezTo>
                    <a:pt x="1353312" y="1299464"/>
                    <a:pt x="1353185" y="1315593"/>
                    <a:pt x="1343279" y="1325499"/>
                  </a:cubicBezTo>
                  <a:lnTo>
                    <a:pt x="1319149" y="1349502"/>
                  </a:lnTo>
                  <a:cubicBezTo>
                    <a:pt x="1314323" y="1354201"/>
                    <a:pt x="1307846" y="1356868"/>
                    <a:pt x="1301115" y="1356868"/>
                  </a:cubicBezTo>
                  <a:cubicBezTo>
                    <a:pt x="1294384" y="1356868"/>
                    <a:pt x="1287907" y="1354201"/>
                    <a:pt x="1283208" y="1349375"/>
                  </a:cubicBezTo>
                  <a:lnTo>
                    <a:pt x="658622" y="720471"/>
                  </a:lnTo>
                  <a:lnTo>
                    <a:pt x="676656" y="702564"/>
                  </a:lnTo>
                  <a:lnTo>
                    <a:pt x="694690" y="720471"/>
                  </a:lnTo>
                  <a:lnTo>
                    <a:pt x="70104" y="1349375"/>
                  </a:lnTo>
                  <a:cubicBezTo>
                    <a:pt x="65405" y="1354201"/>
                    <a:pt x="58928" y="1356868"/>
                    <a:pt x="52197" y="1356868"/>
                  </a:cubicBezTo>
                  <a:cubicBezTo>
                    <a:pt x="45466" y="1356868"/>
                    <a:pt x="38989" y="1354201"/>
                    <a:pt x="34163" y="1349502"/>
                  </a:cubicBezTo>
                  <a:lnTo>
                    <a:pt x="10033" y="1325499"/>
                  </a:lnTo>
                  <a:cubicBezTo>
                    <a:pt x="127" y="1315593"/>
                    <a:pt x="0" y="1299591"/>
                    <a:pt x="9906" y="1289558"/>
                  </a:cubicBezTo>
                  <a:lnTo>
                    <a:pt x="634619" y="660527"/>
                  </a:lnTo>
                  <a:lnTo>
                    <a:pt x="652653" y="678434"/>
                  </a:lnTo>
                  <a:lnTo>
                    <a:pt x="634619" y="696341"/>
                  </a:lnTo>
                  <a:lnTo>
                    <a:pt x="9906" y="67310"/>
                  </a:lnTo>
                  <a:cubicBezTo>
                    <a:pt x="0" y="57404"/>
                    <a:pt x="127" y="41275"/>
                    <a:pt x="10033" y="31369"/>
                  </a:cubicBezTo>
                  <a:moveTo>
                    <a:pt x="45847" y="67437"/>
                  </a:moveTo>
                  <a:lnTo>
                    <a:pt x="27940" y="49403"/>
                  </a:lnTo>
                  <a:lnTo>
                    <a:pt x="45974" y="31496"/>
                  </a:lnTo>
                  <a:lnTo>
                    <a:pt x="670687" y="660527"/>
                  </a:lnTo>
                  <a:cubicBezTo>
                    <a:pt x="680466" y="670433"/>
                    <a:pt x="680466" y="686435"/>
                    <a:pt x="670687" y="696341"/>
                  </a:cubicBezTo>
                  <a:lnTo>
                    <a:pt x="45974" y="1325372"/>
                  </a:lnTo>
                  <a:lnTo>
                    <a:pt x="27940" y="1307465"/>
                  </a:lnTo>
                  <a:lnTo>
                    <a:pt x="45847" y="1289431"/>
                  </a:lnTo>
                  <a:lnTo>
                    <a:pt x="69977" y="1313434"/>
                  </a:lnTo>
                  <a:lnTo>
                    <a:pt x="52070" y="1331468"/>
                  </a:lnTo>
                  <a:lnTo>
                    <a:pt x="34036" y="1313561"/>
                  </a:lnTo>
                  <a:lnTo>
                    <a:pt x="658622" y="684657"/>
                  </a:lnTo>
                  <a:cubicBezTo>
                    <a:pt x="663448" y="679831"/>
                    <a:pt x="669925" y="677164"/>
                    <a:pt x="676656" y="677164"/>
                  </a:cubicBezTo>
                  <a:cubicBezTo>
                    <a:pt x="683387" y="677164"/>
                    <a:pt x="689864" y="679831"/>
                    <a:pt x="694690" y="684657"/>
                  </a:cubicBezTo>
                  <a:lnTo>
                    <a:pt x="1319276" y="1313561"/>
                  </a:lnTo>
                  <a:lnTo>
                    <a:pt x="1301242" y="1331468"/>
                  </a:lnTo>
                  <a:lnTo>
                    <a:pt x="1283335" y="1313434"/>
                  </a:lnTo>
                  <a:lnTo>
                    <a:pt x="1307465" y="1289431"/>
                  </a:lnTo>
                  <a:lnTo>
                    <a:pt x="1325372" y="1307465"/>
                  </a:lnTo>
                  <a:lnTo>
                    <a:pt x="1307338" y="1325372"/>
                  </a:lnTo>
                  <a:lnTo>
                    <a:pt x="682625" y="696341"/>
                  </a:lnTo>
                  <a:cubicBezTo>
                    <a:pt x="672846" y="686435"/>
                    <a:pt x="672846" y="670433"/>
                    <a:pt x="682625" y="660527"/>
                  </a:cubicBezTo>
                  <a:lnTo>
                    <a:pt x="1307338" y="31496"/>
                  </a:lnTo>
                  <a:lnTo>
                    <a:pt x="1325372" y="49403"/>
                  </a:lnTo>
                  <a:lnTo>
                    <a:pt x="1307465" y="67437"/>
                  </a:lnTo>
                  <a:lnTo>
                    <a:pt x="1283335" y="43434"/>
                  </a:lnTo>
                  <a:lnTo>
                    <a:pt x="1301242" y="25400"/>
                  </a:lnTo>
                  <a:lnTo>
                    <a:pt x="1319276" y="43307"/>
                  </a:lnTo>
                  <a:lnTo>
                    <a:pt x="694690" y="672211"/>
                  </a:lnTo>
                  <a:cubicBezTo>
                    <a:pt x="689864" y="677037"/>
                    <a:pt x="683387" y="679704"/>
                    <a:pt x="676656" y="679704"/>
                  </a:cubicBezTo>
                  <a:cubicBezTo>
                    <a:pt x="669925" y="679704"/>
                    <a:pt x="663448" y="677037"/>
                    <a:pt x="658622" y="672211"/>
                  </a:cubicBezTo>
                  <a:lnTo>
                    <a:pt x="34036" y="43307"/>
                  </a:lnTo>
                  <a:lnTo>
                    <a:pt x="52070" y="25400"/>
                  </a:lnTo>
                  <a:lnTo>
                    <a:pt x="69977" y="43434"/>
                  </a:lnTo>
                  <a:lnTo>
                    <a:pt x="45847" y="67437"/>
                  </a:lnTo>
                  <a:close/>
                </a:path>
              </a:pathLst>
            </a:custGeom>
            <a:solidFill>
              <a:srgbClr val="6119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7" name="Google Shape;337;p37"/>
          <p:cNvSpPr/>
          <p:nvPr/>
        </p:nvSpPr>
        <p:spPr>
          <a:xfrm>
            <a:off x="689483" y="4378971"/>
            <a:ext cx="944880" cy="94488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8" name="Google Shape;338;p37"/>
          <p:cNvSpPr/>
          <p:nvPr/>
        </p:nvSpPr>
        <p:spPr>
          <a:xfrm>
            <a:off x="531227" y="3983346"/>
            <a:ext cx="1108992" cy="1777544"/>
          </a:xfrm>
          <a:custGeom>
            <a:rect b="b" l="l" r="r" t="t"/>
            <a:pathLst>
              <a:path extrusionOk="0" h="1777544" w="1108992">
                <a:moveTo>
                  <a:pt x="0" y="0"/>
                </a:moveTo>
                <a:lnTo>
                  <a:pt x="1108992" y="0"/>
                </a:lnTo>
                <a:lnTo>
                  <a:pt x="1108992" y="1777543"/>
                </a:lnTo>
                <a:lnTo>
                  <a:pt x="0" y="1777543"/>
                </a:lnTo>
                <a:lnTo>
                  <a:pt x="0" y="0"/>
                </a:lnTo>
                <a:close/>
              </a:path>
            </a:pathLst>
          </a:custGeom>
          <a:blipFill rotWithShape="1">
            <a:blip r:embed="rId8">
              <a:alphaModFix/>
            </a:blip>
            <a:stretch>
              <a:fillRect b="0" l="-30136" r="-30137"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9" name="Google Shape;339;p37"/>
          <p:cNvSpPr/>
          <p:nvPr/>
        </p:nvSpPr>
        <p:spPr>
          <a:xfrm>
            <a:off x="6475670" y="4399680"/>
            <a:ext cx="944880" cy="94488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0" name="Google Shape;340;p37"/>
          <p:cNvSpPr/>
          <p:nvPr/>
        </p:nvSpPr>
        <p:spPr>
          <a:xfrm>
            <a:off x="6513963" y="5914906"/>
            <a:ext cx="944880" cy="944880"/>
          </a:xfrm>
          <a:custGeom>
            <a:rect b="b" l="l" r="r" t="t"/>
            <a:pathLst>
              <a:path extrusionOk="0" h="944880" w="944880">
                <a:moveTo>
                  <a:pt x="0" y="0"/>
                </a:moveTo>
                <a:lnTo>
                  <a:pt x="944880" y="0"/>
                </a:lnTo>
                <a:lnTo>
                  <a:pt x="944880" y="944880"/>
                </a:lnTo>
                <a:lnTo>
                  <a:pt x="0" y="944880"/>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1" name="Google Shape;341;p37"/>
          <p:cNvSpPr/>
          <p:nvPr/>
        </p:nvSpPr>
        <p:spPr>
          <a:xfrm>
            <a:off x="15794758" y="208902"/>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11">
              <a:alphaModFix/>
            </a:blip>
            <a:stretch>
              <a:fillRect b="-3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2" name="Google Shape;342;p37"/>
          <p:cNvSpPr txBox="1"/>
          <p:nvPr/>
        </p:nvSpPr>
        <p:spPr>
          <a:xfrm>
            <a:off x="12821977" y="2808688"/>
            <a:ext cx="4671055" cy="132959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i="0" lang="en-US" sz="3600" u="none" cap="none" strike="noStrike">
                <a:solidFill>
                  <a:srgbClr val="FFCA08"/>
                </a:solidFill>
                <a:latin typeface="Philosopher"/>
                <a:ea typeface="Philosopher"/>
                <a:cs typeface="Philosopher"/>
                <a:sym typeface="Philosopher"/>
              </a:rPr>
              <a:t>Snížení časové náročnosti</a:t>
            </a:r>
            <a:endParaRPr b="0" i="0" sz="1400" u="none" cap="none" strike="noStrike">
              <a:solidFill>
                <a:srgbClr val="000000"/>
              </a:solidFill>
              <a:latin typeface="Arial"/>
              <a:ea typeface="Arial"/>
              <a:cs typeface="Arial"/>
              <a:sym typeface="Arial"/>
            </a:endParaRPr>
          </a:p>
        </p:txBody>
      </p:sp>
      <p:sp>
        <p:nvSpPr>
          <p:cNvPr id="343" name="Google Shape;343;p37"/>
          <p:cNvSpPr/>
          <p:nvPr/>
        </p:nvSpPr>
        <p:spPr>
          <a:xfrm>
            <a:off x="12258098" y="5039071"/>
            <a:ext cx="944880" cy="944880"/>
          </a:xfrm>
          <a:custGeom>
            <a:rect b="b" l="l" r="r" t="t"/>
            <a:pathLst>
              <a:path extrusionOk="0" h="944880" w="944880">
                <a:moveTo>
                  <a:pt x="0" y="0"/>
                </a:moveTo>
                <a:lnTo>
                  <a:pt x="944880" y="0"/>
                </a:lnTo>
                <a:lnTo>
                  <a:pt x="944880" y="944881"/>
                </a:lnTo>
                <a:lnTo>
                  <a:pt x="0" y="944881"/>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4" name="Google Shape;344;p37"/>
          <p:cNvSpPr txBox="1"/>
          <p:nvPr/>
        </p:nvSpPr>
        <p:spPr>
          <a:xfrm>
            <a:off x="13398324" y="5345217"/>
            <a:ext cx="4300897" cy="775597"/>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i="0" lang="en-US" sz="2100" u="none" cap="none" strike="noStrike">
                <a:solidFill>
                  <a:srgbClr val="FFCA08"/>
                </a:solidFill>
                <a:latin typeface="Roboto"/>
                <a:ea typeface="Roboto"/>
                <a:cs typeface="Roboto"/>
                <a:sym typeface="Roboto"/>
              </a:rPr>
              <a:t>Zkrácený čas: </a:t>
            </a:r>
            <a:r>
              <a:rPr b="1" i="0" lang="en-US" sz="2100" u="none" cap="none" strike="noStrike">
                <a:solidFill>
                  <a:schemeClr val="dk1"/>
                </a:solidFill>
                <a:latin typeface="Roboto"/>
                <a:ea typeface="Roboto"/>
                <a:cs typeface="Roboto"/>
                <a:sym typeface="Roboto"/>
              </a:rPr>
              <a:t>Učte se v krátkých intervalech</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38"/>
          <p:cNvSpPr/>
          <p:nvPr/>
        </p:nvSpPr>
        <p:spPr>
          <a:xfrm>
            <a:off x="12435840" y="0"/>
            <a:ext cx="5127962" cy="7821972"/>
          </a:xfrm>
          <a:custGeom>
            <a:rect b="b" l="l" r="r" t="t"/>
            <a:pathLst>
              <a:path extrusionOk="0" h="7821972" w="5127962">
                <a:moveTo>
                  <a:pt x="0" y="0"/>
                </a:moveTo>
                <a:lnTo>
                  <a:pt x="5127962" y="0"/>
                </a:lnTo>
                <a:lnTo>
                  <a:pt x="5127962" y="7821972"/>
                </a:lnTo>
                <a:lnTo>
                  <a:pt x="0" y="7821972"/>
                </a:lnTo>
                <a:lnTo>
                  <a:pt x="0" y="0"/>
                </a:lnTo>
                <a:close/>
              </a:path>
            </a:pathLst>
          </a:custGeom>
          <a:blipFill rotWithShape="1">
            <a:blip r:embed="rId3">
              <a:alphaModFix/>
            </a:blip>
            <a:stretch>
              <a:fillRect b="-5787" l="0" r="0" t="-578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0" name="Google Shape;350;p38"/>
          <p:cNvSpPr/>
          <p:nvPr/>
        </p:nvSpPr>
        <p:spPr>
          <a:xfrm>
            <a:off x="3946605" y="2465028"/>
            <a:ext cx="4957758" cy="7821972"/>
          </a:xfrm>
          <a:custGeom>
            <a:rect b="b" l="l" r="r" t="t"/>
            <a:pathLst>
              <a:path extrusionOk="0" h="7821972" w="4957758">
                <a:moveTo>
                  <a:pt x="0" y="0"/>
                </a:moveTo>
                <a:lnTo>
                  <a:pt x="4957758" y="0"/>
                </a:lnTo>
                <a:lnTo>
                  <a:pt x="4957758" y="7821972"/>
                </a:lnTo>
                <a:lnTo>
                  <a:pt x="0" y="7821972"/>
                </a:lnTo>
                <a:lnTo>
                  <a:pt x="0" y="0"/>
                </a:lnTo>
                <a:close/>
              </a:path>
            </a:pathLst>
          </a:custGeom>
          <a:blipFill rotWithShape="1">
            <a:blip r:embed="rId3">
              <a:alphaModFix/>
            </a:blip>
            <a:stretch>
              <a:fillRect b="-3933" l="0" r="0" t="-393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1" name="Google Shape;351;p38"/>
          <p:cNvSpPr txBox="1"/>
          <p:nvPr/>
        </p:nvSpPr>
        <p:spPr>
          <a:xfrm rot="-5400000">
            <a:off x="-1099386" y="4144530"/>
            <a:ext cx="8961120" cy="11079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000"/>
              <a:buFont typeface="Arial"/>
              <a:buNone/>
            </a:pPr>
            <a:r>
              <a:rPr b="1" i="0" lang="en-US" sz="3000" u="none" cap="none" strike="noStrike">
                <a:solidFill>
                  <a:srgbClr val="FFCA08"/>
                </a:solidFill>
                <a:latin typeface="Philosopher"/>
                <a:ea typeface="Philosopher"/>
                <a:cs typeface="Philosopher"/>
                <a:sym typeface="Philosopher"/>
              </a:rPr>
              <a:t>Překonávání problémů, kterým čelí dospělí s nízkou kvalifikací</a:t>
            </a:r>
            <a:endParaRPr b="0" i="0" sz="1400" u="none" cap="none" strike="noStrike">
              <a:solidFill>
                <a:srgbClr val="000000"/>
              </a:solidFill>
              <a:latin typeface="Arial"/>
              <a:ea typeface="Arial"/>
              <a:cs typeface="Arial"/>
              <a:sym typeface="Arial"/>
            </a:endParaRPr>
          </a:p>
        </p:txBody>
      </p:sp>
      <p:sp>
        <p:nvSpPr>
          <p:cNvPr id="352" name="Google Shape;352;p38"/>
          <p:cNvSpPr/>
          <p:nvPr/>
        </p:nvSpPr>
        <p:spPr>
          <a:xfrm>
            <a:off x="-214677" y="58224"/>
            <a:ext cx="2585673" cy="1827955"/>
          </a:xfrm>
          <a:custGeom>
            <a:rect b="b" l="l" r="r" t="t"/>
            <a:pathLst>
              <a:path extrusionOk="0" h="1827955" w="2585673">
                <a:moveTo>
                  <a:pt x="0" y="0"/>
                </a:moveTo>
                <a:lnTo>
                  <a:pt x="2585673" y="0"/>
                </a:lnTo>
                <a:lnTo>
                  <a:pt x="2585673" y="1827956"/>
                </a:lnTo>
                <a:lnTo>
                  <a:pt x="0" y="1827956"/>
                </a:lnTo>
                <a:lnTo>
                  <a:pt x="0" y="0"/>
                </a:lnTo>
                <a:close/>
              </a:path>
            </a:pathLst>
          </a:custGeom>
          <a:blipFill rotWithShape="1">
            <a:blip r:embed="rId4">
              <a:alphaModFix/>
            </a:blip>
            <a:stretch>
              <a:fillRect b="-3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53" name="Google Shape;353;p38"/>
          <p:cNvSpPr txBox="1"/>
          <p:nvPr/>
        </p:nvSpPr>
        <p:spPr>
          <a:xfrm>
            <a:off x="5151924" y="3536960"/>
            <a:ext cx="3594357" cy="775597"/>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Výzva: Omezený čas kvůli práci, rodině a dalším věcem</a:t>
            </a:r>
            <a:endParaRPr b="0" i="0" sz="1400" u="none" cap="none" strike="noStrike">
              <a:solidFill>
                <a:srgbClr val="000000"/>
              </a:solidFill>
              <a:latin typeface="Arial"/>
              <a:ea typeface="Arial"/>
              <a:cs typeface="Arial"/>
              <a:sym typeface="Arial"/>
            </a:endParaRPr>
          </a:p>
        </p:txBody>
      </p:sp>
      <p:sp>
        <p:nvSpPr>
          <p:cNvPr id="354" name="Google Shape;354;p38"/>
          <p:cNvSpPr txBox="1"/>
          <p:nvPr/>
        </p:nvSpPr>
        <p:spPr>
          <a:xfrm>
            <a:off x="13690766" y="1379034"/>
            <a:ext cx="3680453" cy="11633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Výzva: Problémy s důvěrou v tradičních vzdělávacích prostředích</a:t>
            </a:r>
            <a:endParaRPr b="0" i="0" sz="1400" u="none" cap="none" strike="noStrike">
              <a:solidFill>
                <a:srgbClr val="000000"/>
              </a:solidFill>
              <a:latin typeface="Arial"/>
              <a:ea typeface="Arial"/>
              <a:cs typeface="Arial"/>
              <a:sym typeface="Arial"/>
            </a:endParaRPr>
          </a:p>
        </p:txBody>
      </p:sp>
      <p:sp>
        <p:nvSpPr>
          <p:cNvPr id="355" name="Google Shape;355;p38"/>
          <p:cNvSpPr txBox="1"/>
          <p:nvPr/>
        </p:nvSpPr>
        <p:spPr>
          <a:xfrm>
            <a:off x="5151924" y="5623550"/>
            <a:ext cx="3594357" cy="11633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Řešení: Mikroučení se přizpůsobí vašemu volnému času</a:t>
            </a:r>
            <a:endParaRPr b="0" i="0" sz="1400" u="none" cap="none" strike="noStrike">
              <a:solidFill>
                <a:srgbClr val="000000"/>
              </a:solidFill>
              <a:latin typeface="Arial"/>
              <a:ea typeface="Arial"/>
              <a:cs typeface="Arial"/>
              <a:sym typeface="Arial"/>
            </a:endParaRPr>
          </a:p>
        </p:txBody>
      </p:sp>
      <p:sp>
        <p:nvSpPr>
          <p:cNvPr id="356" name="Google Shape;356;p38"/>
          <p:cNvSpPr txBox="1"/>
          <p:nvPr/>
        </p:nvSpPr>
        <p:spPr>
          <a:xfrm>
            <a:off x="5151924" y="7782492"/>
            <a:ext cx="3332560" cy="155119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Příklad: Učení se dovednostem souvisejícím s prací během přestávky na oběd</a:t>
            </a:r>
            <a:endParaRPr b="0" i="0" sz="1400" u="none" cap="none" strike="noStrike">
              <a:solidFill>
                <a:srgbClr val="000000"/>
              </a:solidFill>
              <a:latin typeface="Arial"/>
              <a:ea typeface="Arial"/>
              <a:cs typeface="Arial"/>
              <a:sym typeface="Arial"/>
            </a:endParaRPr>
          </a:p>
        </p:txBody>
      </p:sp>
      <p:sp>
        <p:nvSpPr>
          <p:cNvPr id="357" name="Google Shape;357;p38"/>
          <p:cNvSpPr txBox="1"/>
          <p:nvPr/>
        </p:nvSpPr>
        <p:spPr>
          <a:xfrm>
            <a:off x="13690766" y="3481134"/>
            <a:ext cx="3943872" cy="775597"/>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Řešení: Malá vítězství a rychlý pokrok v mikroučení</a:t>
            </a:r>
            <a:endParaRPr b="0" i="0" sz="1400" u="none" cap="none" strike="noStrike">
              <a:solidFill>
                <a:srgbClr val="000000"/>
              </a:solidFill>
              <a:latin typeface="Arial"/>
              <a:ea typeface="Arial"/>
              <a:cs typeface="Arial"/>
              <a:sym typeface="Arial"/>
            </a:endParaRPr>
          </a:p>
        </p:txBody>
      </p:sp>
      <p:sp>
        <p:nvSpPr>
          <p:cNvPr id="358" name="Google Shape;358;p38"/>
          <p:cNvSpPr txBox="1"/>
          <p:nvPr/>
        </p:nvSpPr>
        <p:spPr>
          <a:xfrm>
            <a:off x="13690766" y="5503305"/>
            <a:ext cx="3643741" cy="116339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Příklad: Získávání jistoty při používání nové technologie krok za krokem</a:t>
            </a:r>
            <a:endParaRPr b="0" i="0" sz="1400" u="none" cap="none" strike="noStrike">
              <a:solidFill>
                <a:srgbClr val="000000"/>
              </a:solidFill>
              <a:latin typeface="Arial"/>
              <a:ea typeface="Arial"/>
              <a:cs typeface="Arial"/>
              <a:sym typeface="Arial"/>
            </a:endParaRPr>
          </a:p>
        </p:txBody>
      </p:sp>
      <p:sp>
        <p:nvSpPr>
          <p:cNvPr id="359" name="Google Shape;359;p38"/>
          <p:cNvSpPr/>
          <p:nvPr/>
        </p:nvSpPr>
        <p:spPr>
          <a:xfrm>
            <a:off x="4133298" y="3362997"/>
            <a:ext cx="934710" cy="934710"/>
          </a:xfrm>
          <a:custGeom>
            <a:rect b="b" l="l" r="r" t="t"/>
            <a:pathLst>
              <a:path extrusionOk="0" h="934710" w="934710">
                <a:moveTo>
                  <a:pt x="0" y="0"/>
                </a:moveTo>
                <a:lnTo>
                  <a:pt x="934710" y="0"/>
                </a:lnTo>
                <a:lnTo>
                  <a:pt x="934710" y="934710"/>
                </a:lnTo>
                <a:lnTo>
                  <a:pt x="0" y="93471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0" name="Google Shape;360;p38"/>
          <p:cNvSpPr/>
          <p:nvPr/>
        </p:nvSpPr>
        <p:spPr>
          <a:xfrm>
            <a:off x="12664616" y="1277424"/>
            <a:ext cx="934710" cy="934710"/>
          </a:xfrm>
          <a:custGeom>
            <a:rect b="b" l="l" r="r" t="t"/>
            <a:pathLst>
              <a:path extrusionOk="0" h="934710" w="934710">
                <a:moveTo>
                  <a:pt x="0" y="0"/>
                </a:moveTo>
                <a:lnTo>
                  <a:pt x="934709" y="0"/>
                </a:lnTo>
                <a:lnTo>
                  <a:pt x="934709" y="934710"/>
                </a:lnTo>
                <a:lnTo>
                  <a:pt x="0" y="93471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1" name="Google Shape;361;p38"/>
          <p:cNvSpPr/>
          <p:nvPr/>
        </p:nvSpPr>
        <p:spPr>
          <a:xfrm>
            <a:off x="4133298" y="5521940"/>
            <a:ext cx="934710" cy="934710"/>
          </a:xfrm>
          <a:custGeom>
            <a:rect b="b" l="l" r="r" t="t"/>
            <a:pathLst>
              <a:path extrusionOk="0" h="934710" w="934710">
                <a:moveTo>
                  <a:pt x="0" y="0"/>
                </a:moveTo>
                <a:lnTo>
                  <a:pt x="934710" y="0"/>
                </a:lnTo>
                <a:lnTo>
                  <a:pt x="934710" y="934710"/>
                </a:lnTo>
                <a:lnTo>
                  <a:pt x="0" y="93471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2" name="Google Shape;362;p38"/>
          <p:cNvSpPr/>
          <p:nvPr/>
        </p:nvSpPr>
        <p:spPr>
          <a:xfrm>
            <a:off x="12664616" y="3360410"/>
            <a:ext cx="934710" cy="934710"/>
          </a:xfrm>
          <a:custGeom>
            <a:rect b="b" l="l" r="r" t="t"/>
            <a:pathLst>
              <a:path extrusionOk="0" h="934710" w="934710">
                <a:moveTo>
                  <a:pt x="0" y="0"/>
                </a:moveTo>
                <a:lnTo>
                  <a:pt x="934709" y="0"/>
                </a:lnTo>
                <a:lnTo>
                  <a:pt x="934709" y="934710"/>
                </a:lnTo>
                <a:lnTo>
                  <a:pt x="0" y="93471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3" name="Google Shape;363;p38"/>
          <p:cNvSpPr/>
          <p:nvPr/>
        </p:nvSpPr>
        <p:spPr>
          <a:xfrm>
            <a:off x="4140944" y="7755822"/>
            <a:ext cx="934710" cy="934710"/>
          </a:xfrm>
          <a:custGeom>
            <a:rect b="b" l="l" r="r" t="t"/>
            <a:pathLst>
              <a:path extrusionOk="0" h="934710" w="934710">
                <a:moveTo>
                  <a:pt x="0" y="0"/>
                </a:moveTo>
                <a:lnTo>
                  <a:pt x="934710" y="0"/>
                </a:lnTo>
                <a:lnTo>
                  <a:pt x="934710" y="934710"/>
                </a:lnTo>
                <a:lnTo>
                  <a:pt x="0" y="93471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64" name="Google Shape;364;p38"/>
          <p:cNvSpPr/>
          <p:nvPr/>
        </p:nvSpPr>
        <p:spPr>
          <a:xfrm>
            <a:off x="12664616" y="5591190"/>
            <a:ext cx="934710" cy="934710"/>
          </a:xfrm>
          <a:custGeom>
            <a:rect b="b" l="l" r="r" t="t"/>
            <a:pathLst>
              <a:path extrusionOk="0" h="934710" w="934710">
                <a:moveTo>
                  <a:pt x="0" y="0"/>
                </a:moveTo>
                <a:lnTo>
                  <a:pt x="934709" y="0"/>
                </a:lnTo>
                <a:lnTo>
                  <a:pt x="934709" y="934710"/>
                </a:lnTo>
                <a:lnTo>
                  <a:pt x="0" y="93471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39"/>
          <p:cNvSpPr/>
          <p:nvPr/>
        </p:nvSpPr>
        <p:spPr>
          <a:xfrm>
            <a:off x="15800346" y="276901"/>
            <a:ext cx="2585673" cy="1827955"/>
          </a:xfrm>
          <a:custGeom>
            <a:rect b="b" l="l" r="r" t="t"/>
            <a:pathLst>
              <a:path extrusionOk="0" h="1827955" w="2585673">
                <a:moveTo>
                  <a:pt x="0" y="0"/>
                </a:moveTo>
                <a:lnTo>
                  <a:pt x="2585673" y="0"/>
                </a:lnTo>
                <a:lnTo>
                  <a:pt x="2585673" y="1827956"/>
                </a:lnTo>
                <a:lnTo>
                  <a:pt x="0" y="1827956"/>
                </a:lnTo>
                <a:lnTo>
                  <a:pt x="0" y="0"/>
                </a:lnTo>
                <a:close/>
              </a:path>
            </a:pathLst>
          </a:custGeom>
          <a:blipFill rotWithShape="1">
            <a:blip r:embed="rId3">
              <a:alphaModFix/>
            </a:blip>
            <a:stretch>
              <a:fillRect b="-3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74" name="Google Shape;374;p39"/>
          <p:cNvSpPr txBox="1"/>
          <p:nvPr/>
        </p:nvSpPr>
        <p:spPr>
          <a:xfrm>
            <a:off x="1031355" y="2994639"/>
            <a:ext cx="3149368" cy="5539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rgbClr val="000000"/>
                </a:solidFill>
                <a:latin typeface="Philosopher"/>
                <a:ea typeface="Philosopher"/>
                <a:cs typeface="Philosopher"/>
                <a:sym typeface="Philosopher"/>
              </a:rPr>
              <a:t>Videonávody</a:t>
            </a:r>
            <a:endParaRPr b="0" i="0" sz="1400" u="none" cap="none" strike="noStrike">
              <a:solidFill>
                <a:srgbClr val="000000"/>
              </a:solidFill>
              <a:latin typeface="Arial"/>
              <a:ea typeface="Arial"/>
              <a:cs typeface="Arial"/>
              <a:sym typeface="Arial"/>
            </a:endParaRPr>
          </a:p>
        </p:txBody>
      </p:sp>
      <p:sp>
        <p:nvSpPr>
          <p:cNvPr id="375" name="Google Shape;375;p39"/>
          <p:cNvSpPr txBox="1"/>
          <p:nvPr/>
        </p:nvSpPr>
        <p:spPr>
          <a:xfrm>
            <a:off x="4640580" y="1220752"/>
            <a:ext cx="9006840" cy="66479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i="0" lang="en-US" sz="3600" u="none" cap="none" strike="noStrike">
                <a:solidFill>
                  <a:srgbClr val="FFCA08"/>
                </a:solidFill>
                <a:latin typeface="Philosopher"/>
                <a:ea typeface="Philosopher"/>
                <a:cs typeface="Philosopher"/>
                <a:sym typeface="Philosopher"/>
              </a:rPr>
              <a:t>Mikroučení = různé formáty</a:t>
            </a:r>
            <a:endParaRPr b="0" i="0" sz="1400" u="none" cap="none" strike="noStrike">
              <a:solidFill>
                <a:srgbClr val="000000"/>
              </a:solidFill>
              <a:latin typeface="Arial"/>
              <a:ea typeface="Arial"/>
              <a:cs typeface="Arial"/>
              <a:sym typeface="Arial"/>
            </a:endParaRPr>
          </a:p>
        </p:txBody>
      </p:sp>
      <p:sp>
        <p:nvSpPr>
          <p:cNvPr id="376" name="Google Shape;376;p39"/>
          <p:cNvSpPr txBox="1"/>
          <p:nvPr/>
        </p:nvSpPr>
        <p:spPr>
          <a:xfrm>
            <a:off x="5983865" y="2994639"/>
            <a:ext cx="2466435" cy="5539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rgbClr val="000000"/>
                </a:solidFill>
                <a:latin typeface="Philosopher"/>
                <a:ea typeface="Philosopher"/>
                <a:cs typeface="Philosopher"/>
                <a:sym typeface="Philosopher"/>
              </a:rPr>
              <a:t>Infografiky</a:t>
            </a:r>
            <a:endParaRPr b="0" i="0" sz="1400" u="none" cap="none" strike="noStrike">
              <a:solidFill>
                <a:srgbClr val="000000"/>
              </a:solidFill>
              <a:latin typeface="Arial"/>
              <a:ea typeface="Arial"/>
              <a:cs typeface="Arial"/>
              <a:sym typeface="Arial"/>
            </a:endParaRPr>
          </a:p>
        </p:txBody>
      </p:sp>
      <p:sp>
        <p:nvSpPr>
          <p:cNvPr id="377" name="Google Shape;377;p39"/>
          <p:cNvSpPr txBox="1"/>
          <p:nvPr/>
        </p:nvSpPr>
        <p:spPr>
          <a:xfrm>
            <a:off x="10294618" y="2997796"/>
            <a:ext cx="2160291" cy="527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rgbClr val="000000"/>
                </a:solidFill>
                <a:latin typeface="Philosopher"/>
                <a:ea typeface="Philosopher"/>
                <a:cs typeface="Philosopher"/>
                <a:sym typeface="Philosopher"/>
              </a:rPr>
              <a:t>Flashcards</a:t>
            </a:r>
            <a:endParaRPr b="0" i="0" sz="1400" u="none" cap="none" strike="noStrike">
              <a:solidFill>
                <a:srgbClr val="000000"/>
              </a:solidFill>
              <a:latin typeface="Arial"/>
              <a:ea typeface="Arial"/>
              <a:cs typeface="Arial"/>
              <a:sym typeface="Arial"/>
            </a:endParaRPr>
          </a:p>
        </p:txBody>
      </p:sp>
      <p:sp>
        <p:nvSpPr>
          <p:cNvPr id="378" name="Google Shape;378;p39"/>
          <p:cNvSpPr txBox="1"/>
          <p:nvPr/>
        </p:nvSpPr>
        <p:spPr>
          <a:xfrm>
            <a:off x="14959197" y="2994639"/>
            <a:ext cx="2042546" cy="5539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rgbClr val="000000"/>
                </a:solidFill>
                <a:latin typeface="Philosopher"/>
                <a:ea typeface="Philosopher"/>
                <a:cs typeface="Philosopher"/>
                <a:sym typeface="Philosopher"/>
              </a:rPr>
              <a:t>Kvízy</a:t>
            </a:r>
            <a:endParaRPr b="0" i="0" sz="1400" u="none" cap="none" strike="noStrike">
              <a:solidFill>
                <a:srgbClr val="000000"/>
              </a:solidFill>
              <a:latin typeface="Arial"/>
              <a:ea typeface="Arial"/>
              <a:cs typeface="Arial"/>
              <a:sym typeface="Arial"/>
            </a:endParaRPr>
          </a:p>
        </p:txBody>
      </p:sp>
      <p:sp>
        <p:nvSpPr>
          <p:cNvPr id="379" name="Google Shape;379;p39"/>
          <p:cNvSpPr/>
          <p:nvPr/>
        </p:nvSpPr>
        <p:spPr>
          <a:xfrm>
            <a:off x="479043" y="5682522"/>
            <a:ext cx="4193031" cy="2851878"/>
          </a:xfrm>
          <a:custGeom>
            <a:rect b="b" l="l" r="r" t="t"/>
            <a:pathLst>
              <a:path extrusionOk="0" h="2851878" w="4193031">
                <a:moveTo>
                  <a:pt x="0" y="0"/>
                </a:moveTo>
                <a:lnTo>
                  <a:pt x="4193031" y="0"/>
                </a:lnTo>
                <a:lnTo>
                  <a:pt x="4193031" y="2851878"/>
                </a:lnTo>
                <a:lnTo>
                  <a:pt x="0" y="285187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0" name="Google Shape;380;p39"/>
          <p:cNvSpPr/>
          <p:nvPr/>
        </p:nvSpPr>
        <p:spPr>
          <a:xfrm>
            <a:off x="5612229" y="4396740"/>
            <a:ext cx="3148746" cy="4221480"/>
          </a:xfrm>
          <a:custGeom>
            <a:rect b="b" l="l" r="r" t="t"/>
            <a:pathLst>
              <a:path extrusionOk="0" h="4221480" w="3148746">
                <a:moveTo>
                  <a:pt x="0" y="0"/>
                </a:moveTo>
                <a:lnTo>
                  <a:pt x="3148746" y="0"/>
                </a:lnTo>
                <a:lnTo>
                  <a:pt x="3148746" y="4221480"/>
                </a:lnTo>
                <a:lnTo>
                  <a:pt x="0" y="422148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1" name="Google Shape;381;p39"/>
          <p:cNvSpPr/>
          <p:nvPr/>
        </p:nvSpPr>
        <p:spPr>
          <a:xfrm>
            <a:off x="9715784" y="3964374"/>
            <a:ext cx="3329938" cy="5406021"/>
          </a:xfrm>
          <a:custGeom>
            <a:rect b="b" l="l" r="r" t="t"/>
            <a:pathLst>
              <a:path extrusionOk="0" h="5406021" w="3329938">
                <a:moveTo>
                  <a:pt x="0" y="0"/>
                </a:moveTo>
                <a:lnTo>
                  <a:pt x="3329938" y="0"/>
                </a:lnTo>
                <a:lnTo>
                  <a:pt x="3329938" y="5406021"/>
                </a:lnTo>
                <a:lnTo>
                  <a:pt x="0" y="5406021"/>
                </a:lnTo>
                <a:lnTo>
                  <a:pt x="0" y="0"/>
                </a:lnTo>
                <a:close/>
              </a:path>
            </a:pathLst>
          </a:custGeom>
          <a:blipFill rotWithShape="1">
            <a:blip r:embed="rId6">
              <a:alphaModFix/>
            </a:blip>
            <a:stretch>
              <a:fillRect b="0" l="-10038"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2" name="Google Shape;382;p39"/>
          <p:cNvSpPr/>
          <p:nvPr/>
        </p:nvSpPr>
        <p:spPr>
          <a:xfrm>
            <a:off x="14527248" y="4979306"/>
            <a:ext cx="2777109" cy="2935700"/>
          </a:xfrm>
          <a:custGeom>
            <a:rect b="b" l="l" r="r" t="t"/>
            <a:pathLst>
              <a:path extrusionOk="0" h="3914267" w="3702812">
                <a:moveTo>
                  <a:pt x="0" y="0"/>
                </a:moveTo>
                <a:lnTo>
                  <a:pt x="3702812" y="0"/>
                </a:lnTo>
                <a:lnTo>
                  <a:pt x="3702812" y="3914267"/>
                </a:lnTo>
                <a:lnTo>
                  <a:pt x="0" y="391426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3" name="Google Shape;383;p39"/>
          <p:cNvSpPr/>
          <p:nvPr/>
        </p:nvSpPr>
        <p:spPr>
          <a:xfrm>
            <a:off x="15382572" y="6188331"/>
            <a:ext cx="2407640" cy="1839068"/>
          </a:xfrm>
          <a:custGeom>
            <a:rect b="b" l="l" r="r" t="t"/>
            <a:pathLst>
              <a:path extrusionOk="0" h="1839068" w="2407640">
                <a:moveTo>
                  <a:pt x="0" y="0"/>
                </a:moveTo>
                <a:lnTo>
                  <a:pt x="2407640" y="0"/>
                </a:lnTo>
                <a:lnTo>
                  <a:pt x="2407640" y="1839068"/>
                </a:lnTo>
                <a:lnTo>
                  <a:pt x="0" y="1839068"/>
                </a:lnTo>
                <a:lnTo>
                  <a:pt x="0" y="0"/>
                </a:lnTo>
                <a:close/>
              </a:path>
            </a:pathLst>
          </a:custGeom>
          <a:blipFill rotWithShape="1">
            <a:blip r:embed="rId7">
              <a:alphaModFix/>
            </a:blip>
            <a:stretch>
              <a:fillRect b="0" l="-921" r="-92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4" name="Google Shape;384;p39"/>
          <p:cNvSpPr/>
          <p:nvPr/>
        </p:nvSpPr>
        <p:spPr>
          <a:xfrm>
            <a:off x="0" y="2254394"/>
            <a:ext cx="18288000" cy="247812"/>
          </a:xfrm>
          <a:custGeom>
            <a:rect b="b" l="l" r="r" t="t"/>
            <a:pathLst>
              <a:path extrusionOk="0" h="247812" w="18288000">
                <a:moveTo>
                  <a:pt x="0" y="0"/>
                </a:moveTo>
                <a:lnTo>
                  <a:pt x="18288000" y="0"/>
                </a:lnTo>
                <a:lnTo>
                  <a:pt x="18288000" y="247812"/>
                </a:lnTo>
                <a:lnTo>
                  <a:pt x="0" y="247812"/>
                </a:lnTo>
                <a:lnTo>
                  <a:pt x="0" y="0"/>
                </a:lnTo>
                <a:close/>
              </a:path>
            </a:pathLst>
          </a:custGeom>
          <a:blipFill rotWithShape="1">
            <a:blip r:embed="rId8">
              <a:alphaModFix/>
            </a:blip>
            <a:stretch>
              <a:fillRect b="-6215673" l="0" r="0" t="-621567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5" name="Google Shape;385;p39"/>
          <p:cNvSpPr/>
          <p:nvPr/>
        </p:nvSpPr>
        <p:spPr>
          <a:xfrm>
            <a:off x="14673095" y="4584536"/>
            <a:ext cx="2407639" cy="1839068"/>
          </a:xfrm>
          <a:custGeom>
            <a:rect b="b" l="l" r="r" t="t"/>
            <a:pathLst>
              <a:path extrusionOk="0" h="1839068" w="2407639">
                <a:moveTo>
                  <a:pt x="0" y="0"/>
                </a:moveTo>
                <a:lnTo>
                  <a:pt x="2407639" y="0"/>
                </a:lnTo>
                <a:lnTo>
                  <a:pt x="2407639" y="1839067"/>
                </a:lnTo>
                <a:lnTo>
                  <a:pt x="0" y="1839067"/>
                </a:lnTo>
                <a:lnTo>
                  <a:pt x="0" y="0"/>
                </a:lnTo>
                <a:close/>
              </a:path>
            </a:pathLst>
          </a:custGeom>
          <a:blipFill rotWithShape="1">
            <a:blip r:embed="rId9">
              <a:alphaModFix/>
            </a:blip>
            <a:stretch>
              <a:fillRect b="0" l="-921" r="-92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86" name="Google Shape;386;p39"/>
          <p:cNvSpPr/>
          <p:nvPr/>
        </p:nvSpPr>
        <p:spPr>
          <a:xfrm>
            <a:off x="13475264" y="5790982"/>
            <a:ext cx="2574637" cy="1964316"/>
          </a:xfrm>
          <a:custGeom>
            <a:rect b="b" l="l" r="r" t="t"/>
            <a:pathLst>
              <a:path extrusionOk="0" h="1964316" w="2574637">
                <a:moveTo>
                  <a:pt x="0" y="0"/>
                </a:moveTo>
                <a:lnTo>
                  <a:pt x="2574637" y="0"/>
                </a:lnTo>
                <a:lnTo>
                  <a:pt x="2574637" y="1964317"/>
                </a:lnTo>
                <a:lnTo>
                  <a:pt x="0" y="1964317"/>
                </a:lnTo>
                <a:lnTo>
                  <a:pt x="0" y="0"/>
                </a:lnTo>
                <a:close/>
              </a:path>
            </a:pathLst>
          </a:custGeom>
          <a:blipFill rotWithShape="1">
            <a:blip r:embed="rId10">
              <a:alphaModFix/>
            </a:blip>
            <a:stretch>
              <a:fillRect b="0" l="-861" r="-86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40"/>
          <p:cNvSpPr/>
          <p:nvPr/>
        </p:nvSpPr>
        <p:spPr>
          <a:xfrm>
            <a:off x="15794758" y="208902"/>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3">
              <a:alphaModFix/>
            </a:blip>
            <a:stretch>
              <a:fillRect b="-3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96" name="Google Shape;396;p40"/>
          <p:cNvSpPr txBox="1"/>
          <p:nvPr/>
        </p:nvSpPr>
        <p:spPr>
          <a:xfrm>
            <a:off x="567984" y="787302"/>
            <a:ext cx="9006840" cy="1495794"/>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20000"/>
              </a:lnSpc>
              <a:spcBef>
                <a:spcPts val="0"/>
              </a:spcBef>
              <a:spcAft>
                <a:spcPts val="0"/>
              </a:spcAft>
              <a:buClr>
                <a:srgbClr val="000000"/>
              </a:buClr>
              <a:buSzPts val="2700"/>
              <a:buFont typeface="Arial"/>
              <a:buNone/>
            </a:pPr>
            <a:r>
              <a:rPr b="1" i="0" lang="en-US" sz="2700" u="none" cap="none" strike="noStrike">
                <a:solidFill>
                  <a:srgbClr val="FFCA08"/>
                </a:solidFill>
                <a:latin typeface="Philosopher"/>
                <a:ea typeface="Philosopher"/>
                <a:cs typeface="Philosopher"/>
                <a:sym typeface="Philosopher"/>
              </a:rPr>
              <a:t>Jak může mikrovzdělávání pomoci dospělým s nízkou kvalifikací?</a:t>
            </a:r>
            <a:endParaRPr b="1" i="0" sz="2700" u="none" cap="none" strike="noStrike">
              <a:solidFill>
                <a:srgbClr val="FFCA08"/>
              </a:solidFill>
              <a:latin typeface="Philosopher"/>
              <a:ea typeface="Philosopher"/>
              <a:cs typeface="Philosopher"/>
              <a:sym typeface="Philosopher"/>
            </a:endParaRPr>
          </a:p>
        </p:txBody>
      </p:sp>
      <p:sp>
        <p:nvSpPr>
          <p:cNvPr id="397" name="Google Shape;397;p40"/>
          <p:cNvSpPr txBox="1"/>
          <p:nvPr/>
        </p:nvSpPr>
        <p:spPr>
          <a:xfrm>
            <a:off x="1926772" y="2963703"/>
            <a:ext cx="3779518"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1. Zlepšení pracovních dovedností</a:t>
            </a:r>
            <a:endParaRPr b="0" i="0" sz="1400" u="none" cap="none" strike="noStrike">
              <a:solidFill>
                <a:srgbClr val="000000"/>
              </a:solidFill>
              <a:latin typeface="Arial"/>
              <a:ea typeface="Arial"/>
              <a:cs typeface="Arial"/>
              <a:sym typeface="Arial"/>
            </a:endParaRPr>
          </a:p>
        </p:txBody>
      </p:sp>
      <p:sp>
        <p:nvSpPr>
          <p:cNvPr id="398" name="Google Shape;398;p40"/>
          <p:cNvSpPr txBox="1"/>
          <p:nvPr/>
        </p:nvSpPr>
        <p:spPr>
          <a:xfrm>
            <a:off x="7743012" y="2963703"/>
            <a:ext cx="4655820"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2. Zvyšování základní gramotnosti</a:t>
            </a:r>
            <a:endParaRPr b="0" i="0" sz="1400" u="none" cap="none" strike="noStrike">
              <a:solidFill>
                <a:srgbClr val="000000"/>
              </a:solidFill>
              <a:latin typeface="Arial"/>
              <a:ea typeface="Arial"/>
              <a:cs typeface="Arial"/>
              <a:sym typeface="Arial"/>
            </a:endParaRPr>
          </a:p>
        </p:txBody>
      </p:sp>
      <p:sp>
        <p:nvSpPr>
          <p:cNvPr id="399" name="Google Shape;399;p40"/>
          <p:cNvSpPr/>
          <p:nvPr/>
        </p:nvSpPr>
        <p:spPr>
          <a:xfrm>
            <a:off x="821265" y="6228798"/>
            <a:ext cx="4817535" cy="2504237"/>
          </a:xfrm>
          <a:custGeom>
            <a:rect b="b" l="l" r="r" t="t"/>
            <a:pathLst>
              <a:path extrusionOk="0" h="2504237" w="4817535">
                <a:moveTo>
                  <a:pt x="0" y="0"/>
                </a:moveTo>
                <a:lnTo>
                  <a:pt x="4817535" y="0"/>
                </a:lnTo>
                <a:lnTo>
                  <a:pt x="4817535" y="2504236"/>
                </a:lnTo>
                <a:lnTo>
                  <a:pt x="0" y="250423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0" name="Google Shape;400;p40"/>
          <p:cNvSpPr/>
          <p:nvPr/>
        </p:nvSpPr>
        <p:spPr>
          <a:xfrm>
            <a:off x="2367196" y="4592578"/>
            <a:ext cx="5081323" cy="3467474"/>
          </a:xfrm>
          <a:custGeom>
            <a:rect b="b" l="l" r="r" t="t"/>
            <a:pathLst>
              <a:path extrusionOk="0" h="3467474" w="5081323">
                <a:moveTo>
                  <a:pt x="0" y="0"/>
                </a:moveTo>
                <a:lnTo>
                  <a:pt x="5081324" y="0"/>
                </a:lnTo>
                <a:lnTo>
                  <a:pt x="5081324" y="3467474"/>
                </a:lnTo>
                <a:lnTo>
                  <a:pt x="0" y="346747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1" name="Google Shape;401;p40"/>
          <p:cNvSpPr/>
          <p:nvPr/>
        </p:nvSpPr>
        <p:spPr>
          <a:xfrm>
            <a:off x="476544" y="4261659"/>
            <a:ext cx="3339988" cy="2257245"/>
          </a:xfrm>
          <a:custGeom>
            <a:rect b="b" l="l" r="r" t="t"/>
            <a:pathLst>
              <a:path extrusionOk="0" h="2257245" w="3339988">
                <a:moveTo>
                  <a:pt x="0" y="0"/>
                </a:moveTo>
                <a:lnTo>
                  <a:pt x="3339988" y="0"/>
                </a:lnTo>
                <a:lnTo>
                  <a:pt x="3339988" y="2257245"/>
                </a:lnTo>
                <a:lnTo>
                  <a:pt x="0" y="225724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2" name="Google Shape;402;p40">
            <a:hlinkClick r:id="rId7"/>
          </p:cNvPr>
          <p:cNvSpPr/>
          <p:nvPr/>
        </p:nvSpPr>
        <p:spPr>
          <a:xfrm>
            <a:off x="1579296" y="5218396"/>
            <a:ext cx="4156606" cy="2861472"/>
          </a:xfrm>
          <a:custGeom>
            <a:rect b="b" l="l" r="r" t="t"/>
            <a:pathLst>
              <a:path extrusionOk="0" h="2861472" w="4156606">
                <a:moveTo>
                  <a:pt x="0" y="0"/>
                </a:moveTo>
                <a:lnTo>
                  <a:pt x="4156606" y="0"/>
                </a:lnTo>
                <a:lnTo>
                  <a:pt x="4156606" y="2861472"/>
                </a:lnTo>
                <a:lnTo>
                  <a:pt x="0" y="2861472"/>
                </a:lnTo>
                <a:lnTo>
                  <a:pt x="0" y="0"/>
                </a:lnTo>
                <a:close/>
              </a:path>
            </a:pathLst>
          </a:custGeom>
          <a:blipFill rotWithShape="1">
            <a:blip r:embed="rId8">
              <a:alphaModFix/>
            </a:blip>
            <a:stretch>
              <a:fillRect b="1324" l="0" r="-2697" t="-4231"/>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3" name="Google Shape;403;p40"/>
          <p:cNvSpPr/>
          <p:nvPr/>
        </p:nvSpPr>
        <p:spPr>
          <a:xfrm>
            <a:off x="8887635" y="3697066"/>
            <a:ext cx="2366574" cy="5904134"/>
          </a:xfrm>
          <a:custGeom>
            <a:rect b="b" l="l" r="r" t="t"/>
            <a:pathLst>
              <a:path extrusionOk="0" h="5904134" w="2366574">
                <a:moveTo>
                  <a:pt x="0" y="0"/>
                </a:moveTo>
                <a:lnTo>
                  <a:pt x="2366574" y="0"/>
                </a:lnTo>
                <a:lnTo>
                  <a:pt x="2366574" y="5904134"/>
                </a:lnTo>
                <a:lnTo>
                  <a:pt x="0" y="5904134"/>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04" name="Google Shape;404;p40"/>
          <p:cNvSpPr txBox="1"/>
          <p:nvPr/>
        </p:nvSpPr>
        <p:spPr>
          <a:xfrm>
            <a:off x="13069394" y="2963703"/>
            <a:ext cx="4334686"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3. Rozvoj digitálních kompetencí</a:t>
            </a:r>
            <a:endParaRPr b="0" i="0" sz="1400" u="none" cap="none" strike="noStrike">
              <a:solidFill>
                <a:srgbClr val="000000"/>
              </a:solidFill>
              <a:latin typeface="Arial"/>
              <a:ea typeface="Arial"/>
              <a:cs typeface="Arial"/>
              <a:sym typeface="Arial"/>
            </a:endParaRPr>
          </a:p>
        </p:txBody>
      </p:sp>
      <p:sp>
        <p:nvSpPr>
          <p:cNvPr id="405" name="Google Shape;405;p40"/>
          <p:cNvSpPr/>
          <p:nvPr/>
        </p:nvSpPr>
        <p:spPr>
          <a:xfrm>
            <a:off x="13149680" y="4226050"/>
            <a:ext cx="4200528" cy="4200528"/>
          </a:xfrm>
          <a:custGeom>
            <a:rect b="b" l="l" r="r" t="t"/>
            <a:pathLst>
              <a:path extrusionOk="0" h="4200528" w="4200528">
                <a:moveTo>
                  <a:pt x="0" y="0"/>
                </a:moveTo>
                <a:lnTo>
                  <a:pt x="4200527" y="0"/>
                </a:lnTo>
                <a:lnTo>
                  <a:pt x="4200527" y="4200528"/>
                </a:lnTo>
                <a:lnTo>
                  <a:pt x="0" y="420052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41"/>
          <p:cNvSpPr/>
          <p:nvPr/>
        </p:nvSpPr>
        <p:spPr>
          <a:xfrm>
            <a:off x="15794758" y="208902"/>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3">
              <a:alphaModFix/>
            </a:blip>
            <a:stretch>
              <a:fillRect b="-3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15" name="Google Shape;415;p41"/>
          <p:cNvSpPr txBox="1"/>
          <p:nvPr/>
        </p:nvSpPr>
        <p:spPr>
          <a:xfrm>
            <a:off x="2480481" y="1505397"/>
            <a:ext cx="14530146" cy="7869527"/>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Cíl</a:t>
            </a:r>
            <a:endParaRPr b="0" i="0" sz="1400" u="none" cap="none" strike="noStrike">
              <a:solidFill>
                <a:srgbClr val="000000"/>
              </a:solidFill>
              <a:latin typeface="Arial"/>
              <a:ea typeface="Arial"/>
              <a:cs typeface="Arial"/>
              <a:sym typeface="Arial"/>
            </a:endParaRPr>
          </a:p>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Prozkoumat, jak může mikrovzdělávání řešit výzvy v oblasti vzdělávání.</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Vytvoření skupiny</a:t>
            </a:r>
            <a:endParaRPr/>
          </a:p>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Malé skupiny po 3-4 lidech</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20000"/>
              </a:lnSpc>
              <a:spcBef>
                <a:spcPts val="0"/>
              </a:spcBef>
              <a:spcAft>
                <a:spcPts val="0"/>
              </a:spcAft>
              <a:buClr>
                <a:srgbClr val="000000"/>
              </a:buClr>
              <a:buSzPts val="4200"/>
              <a:buFont typeface="Arial"/>
              <a:buNone/>
            </a:pPr>
            <a:r>
              <a:rPr b="1" i="0" lang="en-US" sz="4200" u="none" cap="none" strike="noStrike">
                <a:solidFill>
                  <a:srgbClr val="000000"/>
                </a:solidFill>
                <a:latin typeface="Philosopher"/>
                <a:ea typeface="Philosopher"/>
                <a:cs typeface="Philosopher"/>
                <a:sym typeface="Philosopher"/>
              </a:rPr>
              <a:t>Vyberte si papír s výzvou!</a:t>
            </a:r>
            <a:endParaRPr b="1" i="0" sz="4200" u="none" cap="none" strike="noStrike">
              <a:solidFill>
                <a:srgbClr val="000000"/>
              </a:solidFill>
              <a:latin typeface="Philosopher"/>
              <a:ea typeface="Philosopher"/>
              <a:cs typeface="Philosopher"/>
              <a:sym typeface="Philosopher"/>
            </a:endParaRPr>
          </a:p>
          <a:p>
            <a:pPr indent="0" lvl="0" marL="0" marR="0" rtl="0" algn="l">
              <a:lnSpc>
                <a:spcPct val="68547"/>
              </a:lnSpc>
              <a:spcBef>
                <a:spcPts val="0"/>
              </a:spcBef>
              <a:spcAft>
                <a:spcPts val="0"/>
              </a:spcAft>
              <a:buClr>
                <a:srgbClr val="000000"/>
              </a:buClr>
              <a:buSzPts val="4200"/>
              <a:buFont typeface="Arial"/>
              <a:buNone/>
            </a:pPr>
            <a:r>
              <a:t/>
            </a:r>
            <a:endParaRPr b="1" i="0" sz="42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Brainstorming</a:t>
            </a:r>
            <a:endParaRPr b="1"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Diskutujte o tom, jak by mikrovzdělávání mohlo pomoci řešit zadanou výzvu. Klíčovými body jsou kreativní myšlení a sdílení osobních zkušeností!</a:t>
            </a:r>
            <a:endParaRPr b="1"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Sdílení poznatků</a:t>
            </a:r>
            <a:endParaRPr b="1"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Každá skupina si vybere mluvčího, který se o své postřehy podělí s celou třídou. Mluvčí krátce představí nápady své skupiny.</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p:txBody>
      </p:sp>
      <p:sp>
        <p:nvSpPr>
          <p:cNvPr id="416" name="Google Shape;416;p41"/>
          <p:cNvSpPr txBox="1"/>
          <p:nvPr/>
        </p:nvSpPr>
        <p:spPr>
          <a:xfrm>
            <a:off x="472440" y="674325"/>
            <a:ext cx="10086597" cy="49859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2700"/>
              <a:buFont typeface="Arial"/>
              <a:buNone/>
            </a:pPr>
            <a:r>
              <a:rPr b="1" i="0" lang="en-US" sz="2700" u="none" cap="none" strike="noStrike">
                <a:solidFill>
                  <a:srgbClr val="FFCA08"/>
                </a:solidFill>
                <a:latin typeface="Philosopher"/>
                <a:ea typeface="Philosopher"/>
                <a:cs typeface="Philosopher"/>
                <a:sym typeface="Philosopher"/>
              </a:rPr>
              <a:t>Brainstorming k výzvě Micro-Learning Challenge</a:t>
            </a:r>
            <a:endParaRPr b="0" i="0" sz="1400" u="none" cap="none" strike="noStrike">
              <a:solidFill>
                <a:srgbClr val="000000"/>
              </a:solidFill>
              <a:latin typeface="Arial"/>
              <a:ea typeface="Arial"/>
              <a:cs typeface="Arial"/>
              <a:sym typeface="Arial"/>
            </a:endParaRPr>
          </a:p>
        </p:txBody>
      </p:sp>
      <p:sp>
        <p:nvSpPr>
          <p:cNvPr id="417" name="Google Shape;417;p41"/>
          <p:cNvSpPr/>
          <p:nvPr/>
        </p:nvSpPr>
        <p:spPr>
          <a:xfrm>
            <a:off x="1303869" y="1489946"/>
            <a:ext cx="743936" cy="743936"/>
          </a:xfrm>
          <a:custGeom>
            <a:rect b="b" l="l" r="r" t="t"/>
            <a:pathLst>
              <a:path extrusionOk="0" h="743936" w="743936">
                <a:moveTo>
                  <a:pt x="0" y="0"/>
                </a:moveTo>
                <a:lnTo>
                  <a:pt x="743935" y="0"/>
                </a:lnTo>
                <a:lnTo>
                  <a:pt x="743935" y="743935"/>
                </a:lnTo>
                <a:lnTo>
                  <a:pt x="0" y="74393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18" name="Google Shape;418;p41"/>
          <p:cNvSpPr/>
          <p:nvPr/>
        </p:nvSpPr>
        <p:spPr>
          <a:xfrm>
            <a:off x="1186918" y="2471778"/>
            <a:ext cx="972535" cy="972535"/>
          </a:xfrm>
          <a:custGeom>
            <a:rect b="b" l="l" r="r" t="t"/>
            <a:pathLst>
              <a:path extrusionOk="0" h="972535" w="972535">
                <a:moveTo>
                  <a:pt x="0" y="0"/>
                </a:moveTo>
                <a:lnTo>
                  <a:pt x="972536" y="0"/>
                </a:lnTo>
                <a:lnTo>
                  <a:pt x="972536" y="972535"/>
                </a:lnTo>
                <a:lnTo>
                  <a:pt x="0" y="97253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19" name="Google Shape;419;p41"/>
          <p:cNvSpPr/>
          <p:nvPr/>
        </p:nvSpPr>
        <p:spPr>
          <a:xfrm>
            <a:off x="1185933" y="6200566"/>
            <a:ext cx="870483" cy="870483"/>
          </a:xfrm>
          <a:custGeom>
            <a:rect b="b" l="l" r="r" t="t"/>
            <a:pathLst>
              <a:path extrusionOk="0" h="870483" w="870483">
                <a:moveTo>
                  <a:pt x="0" y="0"/>
                </a:moveTo>
                <a:lnTo>
                  <a:pt x="870483" y="0"/>
                </a:lnTo>
                <a:lnTo>
                  <a:pt x="870483" y="870484"/>
                </a:lnTo>
                <a:lnTo>
                  <a:pt x="0" y="87048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0" name="Google Shape;420;p41"/>
          <p:cNvSpPr/>
          <p:nvPr/>
        </p:nvSpPr>
        <p:spPr>
          <a:xfrm>
            <a:off x="900340" y="7712898"/>
            <a:ext cx="1277264" cy="1277263"/>
          </a:xfrm>
          <a:custGeom>
            <a:rect b="b" l="l" r="r" t="t"/>
            <a:pathLst>
              <a:path extrusionOk="0" h="1277263" w="1277264">
                <a:moveTo>
                  <a:pt x="0" y="0"/>
                </a:moveTo>
                <a:lnTo>
                  <a:pt x="1277264" y="0"/>
                </a:lnTo>
                <a:lnTo>
                  <a:pt x="1277264" y="1277264"/>
                </a:lnTo>
                <a:lnTo>
                  <a:pt x="0" y="127726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1" name="Google Shape;421;p41"/>
          <p:cNvSpPr/>
          <p:nvPr/>
        </p:nvSpPr>
        <p:spPr>
          <a:xfrm>
            <a:off x="846824" y="3961016"/>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42"/>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7" name="Google Shape;427;p42"/>
          <p:cNvSpPr/>
          <p:nvPr/>
        </p:nvSpPr>
        <p:spPr>
          <a:xfrm>
            <a:off x="7603320" y="3602829"/>
            <a:ext cx="3081337" cy="3081337"/>
          </a:xfrm>
          <a:custGeom>
            <a:rect b="b" l="l" r="r" t="t"/>
            <a:pathLst>
              <a:path extrusionOk="0" h="3081337" w="3081337">
                <a:moveTo>
                  <a:pt x="0" y="0"/>
                </a:moveTo>
                <a:lnTo>
                  <a:pt x="3081337" y="0"/>
                </a:lnTo>
                <a:lnTo>
                  <a:pt x="3081337" y="3081337"/>
                </a:lnTo>
                <a:lnTo>
                  <a:pt x="0" y="3081337"/>
                </a:lnTo>
                <a:lnTo>
                  <a:pt x="0" y="0"/>
                </a:lnTo>
                <a:close/>
              </a:path>
            </a:pathLst>
          </a:custGeom>
          <a:blipFill rotWithShape="1">
            <a:blip r:embed="rId3">
              <a:alphaModFix/>
            </a:blip>
            <a:stretch>
              <a:fillRect b="-29" l="-20721" r="-2072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28" name="Google Shape;428;p42"/>
          <p:cNvSpPr txBox="1"/>
          <p:nvPr/>
        </p:nvSpPr>
        <p:spPr>
          <a:xfrm>
            <a:off x="8257668" y="2814320"/>
            <a:ext cx="1772640" cy="4985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Část  2</a:t>
            </a:r>
            <a:endParaRPr b="0" i="0" sz="1400" u="none" cap="none" strike="noStrike">
              <a:solidFill>
                <a:srgbClr val="000000"/>
              </a:solidFill>
              <a:latin typeface="Arial"/>
              <a:ea typeface="Arial"/>
              <a:cs typeface="Arial"/>
              <a:sym typeface="Arial"/>
            </a:endParaRPr>
          </a:p>
        </p:txBody>
      </p:sp>
      <p:sp>
        <p:nvSpPr>
          <p:cNvPr id="429" name="Google Shape;429;p42"/>
          <p:cNvSpPr txBox="1"/>
          <p:nvPr/>
        </p:nvSpPr>
        <p:spPr>
          <a:xfrm>
            <a:off x="6557148" y="6905384"/>
            <a:ext cx="5173684" cy="5539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rgbClr val="000000"/>
                </a:solidFill>
                <a:latin typeface="Philosopher"/>
                <a:ea typeface="Philosopher"/>
                <a:cs typeface="Philosopher"/>
                <a:sym typeface="Philosopher"/>
              </a:rPr>
              <a:t>Principy mikrovzdělávání</a:t>
            </a:r>
            <a:endParaRPr b="0" i="0" sz="1400" u="none" cap="none" strike="noStrike">
              <a:solidFill>
                <a:srgbClr val="000000"/>
              </a:solidFill>
              <a:latin typeface="Arial"/>
              <a:ea typeface="Arial"/>
              <a:cs typeface="Arial"/>
              <a:sym typeface="Arial"/>
            </a:endParaRPr>
          </a:p>
        </p:txBody>
      </p:sp>
      <p:sp>
        <p:nvSpPr>
          <p:cNvPr id="430" name="Google Shape;430;p42"/>
          <p:cNvSpPr txBox="1"/>
          <p:nvPr/>
        </p:nvSpPr>
        <p:spPr>
          <a:xfrm>
            <a:off x="5827536" y="7684502"/>
            <a:ext cx="6632928" cy="77559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0" i="0" lang="en-US" sz="2100" u="none" cap="none" strike="noStrike">
                <a:solidFill>
                  <a:srgbClr val="000000"/>
                </a:solidFill>
                <a:latin typeface="Philosopher"/>
                <a:ea typeface="Philosopher"/>
                <a:cs typeface="Philosopher"/>
                <a:sym typeface="Philosopher"/>
              </a:rPr>
              <a:t>Zlepšení vzdělávání dospělých studentů s nízkou kvalifikací</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5"/>
          <p:cNvSpPr/>
          <p:nvPr/>
        </p:nvSpPr>
        <p:spPr>
          <a:xfrm>
            <a:off x="0" y="0"/>
            <a:ext cx="9144000" cy="10287000"/>
          </a:xfrm>
          <a:prstGeom prst="rect">
            <a:avLst/>
          </a:prstGeom>
          <a:solidFill>
            <a:schemeClr val="accent1"/>
          </a:solidFill>
          <a:ln>
            <a:noFill/>
          </a:ln>
        </p:spPr>
        <p:txBody>
          <a:bodyPr anchorCtr="0" anchor="ctr" bIns="68550" lIns="137125" spcFirstLastPara="1" rIns="137125" wrap="square" tIns="68550">
            <a:noAutofit/>
          </a:bodyPr>
          <a:lstStyle/>
          <a:p>
            <a:pPr indent="0" lvl="0" marL="0" marR="0" rtl="0" algn="ctr">
              <a:lnSpc>
                <a:spcPct val="100000"/>
              </a:lnSpc>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pic>
        <p:nvPicPr>
          <p:cNvPr descr="Close-up of hands holding coins&#10;&#10;Description automatically generated with medium confidence" id="127" name="Google Shape;127;p25"/>
          <p:cNvPicPr preferRelativeResize="0"/>
          <p:nvPr>
            <p:ph idx="2" type="pic"/>
          </p:nvPr>
        </p:nvPicPr>
        <p:blipFill rotWithShape="1">
          <a:blip r:embed="rId3">
            <a:alphaModFix/>
          </a:blip>
          <a:srcRect b="0" l="25403" r="25404" t="0"/>
          <a:stretch/>
        </p:blipFill>
        <p:spPr>
          <a:xfrm>
            <a:off x="2416370" y="2196644"/>
            <a:ext cx="4157663" cy="5634038"/>
          </a:xfrm>
          <a:prstGeom prst="rect">
            <a:avLst/>
          </a:prstGeom>
          <a:noFill/>
          <a:ln>
            <a:noFill/>
          </a:ln>
        </p:spPr>
      </p:pic>
      <p:sp>
        <p:nvSpPr>
          <p:cNvPr id="128" name="Google Shape;128;p25"/>
          <p:cNvSpPr txBox="1"/>
          <p:nvPr/>
        </p:nvSpPr>
        <p:spPr>
          <a:xfrm>
            <a:off x="11331451" y="1217540"/>
            <a:ext cx="3028898" cy="550770"/>
          </a:xfrm>
          <a:prstGeom prst="rect">
            <a:avLst/>
          </a:prstGeom>
          <a:noFill/>
          <a:ln>
            <a:noFill/>
          </a:ln>
        </p:spPr>
        <p:txBody>
          <a:bodyPr anchorCtr="0" anchor="ctr" bIns="137125" lIns="137125" spcFirstLastPara="1" rIns="137125" wrap="square" tIns="137125">
            <a:noAutofit/>
          </a:bodyPr>
          <a:lstStyle/>
          <a:p>
            <a:pPr indent="0" lvl="0" marL="0" marR="0" rtl="0" algn="ctr">
              <a:lnSpc>
                <a:spcPct val="100000"/>
              </a:lnSpc>
              <a:spcBef>
                <a:spcPts val="0"/>
              </a:spcBef>
              <a:spcAft>
                <a:spcPts val="0"/>
              </a:spcAft>
              <a:buNone/>
            </a:pPr>
            <a:r>
              <a:rPr b="1" i="0" lang="en-US" sz="2700" u="none" cap="none" strike="noStrike">
                <a:solidFill>
                  <a:srgbClr val="000000"/>
                </a:solidFill>
                <a:latin typeface="Philosopher"/>
                <a:ea typeface="Philosopher"/>
                <a:cs typeface="Philosopher"/>
                <a:sym typeface="Philosopher"/>
              </a:rPr>
              <a:t>MODUL 2</a:t>
            </a:r>
            <a:endParaRPr b="1" i="0" sz="2700" u="none" cap="none" strike="noStrike">
              <a:solidFill>
                <a:srgbClr val="000000"/>
              </a:solidFill>
              <a:latin typeface="Philosopher"/>
              <a:ea typeface="Philosopher"/>
              <a:cs typeface="Philosopher"/>
              <a:sym typeface="Philosopher"/>
            </a:endParaRPr>
          </a:p>
        </p:txBody>
      </p:sp>
      <p:sp>
        <p:nvSpPr>
          <p:cNvPr id="129" name="Google Shape;129;p25"/>
          <p:cNvSpPr txBox="1"/>
          <p:nvPr/>
        </p:nvSpPr>
        <p:spPr>
          <a:xfrm>
            <a:off x="10802543" y="3262337"/>
            <a:ext cx="5964524" cy="1738658"/>
          </a:xfrm>
          <a:prstGeom prst="rect">
            <a:avLst/>
          </a:prstGeom>
          <a:noFill/>
          <a:ln>
            <a:noFill/>
          </a:ln>
        </p:spPr>
        <p:txBody>
          <a:bodyPr anchorCtr="0" anchor="t" bIns="137125" lIns="137125" spcFirstLastPara="1" rIns="137125" wrap="square" tIns="137125">
            <a:noAutofit/>
          </a:bodyPr>
          <a:lstStyle/>
          <a:p>
            <a:pPr indent="0" lvl="0" marL="0" marR="0" rtl="0" algn="ctr">
              <a:lnSpc>
                <a:spcPct val="150000"/>
              </a:lnSpc>
              <a:spcBef>
                <a:spcPts val="0"/>
              </a:spcBef>
              <a:spcAft>
                <a:spcPts val="0"/>
              </a:spcAft>
              <a:buNone/>
            </a:pPr>
            <a:r>
              <a:rPr b="0" i="0" lang="en-US" sz="3000" u="none" cap="none" strike="noStrike">
                <a:solidFill>
                  <a:srgbClr val="000000"/>
                </a:solidFill>
                <a:latin typeface="Roboto"/>
                <a:ea typeface="Roboto"/>
                <a:cs typeface="Roboto"/>
                <a:sym typeface="Roboto"/>
              </a:rPr>
              <a:t>Tento modul obsahuje 14 hodin výukového obsahu.</a:t>
            </a:r>
            <a:endParaRPr b="0" i="0" sz="3000" u="none" cap="none" strike="noStrike">
              <a:solidFill>
                <a:srgbClr val="000000"/>
              </a:solidFill>
              <a:latin typeface="Roboto"/>
              <a:ea typeface="Roboto"/>
              <a:cs typeface="Roboto"/>
              <a:sym typeface="Roboto"/>
            </a:endParaRPr>
          </a:p>
        </p:txBody>
      </p:sp>
      <p:sp>
        <p:nvSpPr>
          <p:cNvPr id="130" name="Google Shape;130;p25"/>
          <p:cNvSpPr txBox="1"/>
          <p:nvPr/>
        </p:nvSpPr>
        <p:spPr>
          <a:xfrm>
            <a:off x="9260087" y="5317122"/>
            <a:ext cx="4142727" cy="1350900"/>
          </a:xfrm>
          <a:prstGeom prst="rect">
            <a:avLst/>
          </a:prstGeom>
          <a:noFill/>
          <a:ln>
            <a:noFill/>
          </a:ln>
        </p:spPr>
        <p:txBody>
          <a:bodyPr anchorCtr="0" anchor="ctr" bIns="137125" lIns="137125" spcFirstLastPara="1" rIns="137125" wrap="square" tIns="137125">
            <a:noAutofit/>
          </a:bodyPr>
          <a:lstStyle/>
          <a:p>
            <a:pPr indent="0" lvl="0" marL="0" marR="0" rtl="0" algn="ctr">
              <a:lnSpc>
                <a:spcPct val="100000"/>
              </a:lnSpc>
              <a:spcBef>
                <a:spcPts val="0"/>
              </a:spcBef>
              <a:spcAft>
                <a:spcPts val="0"/>
              </a:spcAft>
              <a:buNone/>
            </a:pPr>
            <a:r>
              <a:rPr b="1" i="0" lang="en-US" sz="4800" u="none" cap="none" strike="noStrike">
                <a:solidFill>
                  <a:srgbClr val="000000"/>
                </a:solidFill>
                <a:latin typeface="Philosopher"/>
                <a:ea typeface="Philosopher"/>
                <a:cs typeface="Philosopher"/>
                <a:sym typeface="Philosopher"/>
              </a:rPr>
              <a:t>6 hodin výuky F2F</a:t>
            </a:r>
            <a:endParaRPr b="1" i="0" sz="4800" u="none" cap="none" strike="noStrike">
              <a:solidFill>
                <a:srgbClr val="000000"/>
              </a:solidFill>
              <a:latin typeface="Philosopher"/>
              <a:ea typeface="Philosopher"/>
              <a:cs typeface="Philosopher"/>
              <a:sym typeface="Philosopher"/>
            </a:endParaRPr>
          </a:p>
        </p:txBody>
      </p:sp>
      <p:sp>
        <p:nvSpPr>
          <p:cNvPr id="131" name="Google Shape;131;p25"/>
          <p:cNvSpPr txBox="1"/>
          <p:nvPr/>
        </p:nvSpPr>
        <p:spPr>
          <a:xfrm>
            <a:off x="13815085" y="5583632"/>
            <a:ext cx="4378421" cy="1350900"/>
          </a:xfrm>
          <a:prstGeom prst="rect">
            <a:avLst/>
          </a:prstGeom>
          <a:noFill/>
          <a:ln>
            <a:noFill/>
          </a:ln>
        </p:spPr>
        <p:txBody>
          <a:bodyPr anchorCtr="0" anchor="ctr" bIns="137125" lIns="137125" spcFirstLastPara="1" rIns="137125" wrap="square" tIns="137125">
            <a:noAutofit/>
          </a:bodyPr>
          <a:lstStyle/>
          <a:p>
            <a:pPr indent="0" lvl="0" marL="0" marR="0" rtl="0" algn="ctr">
              <a:lnSpc>
                <a:spcPct val="100000"/>
              </a:lnSpc>
              <a:spcBef>
                <a:spcPts val="0"/>
              </a:spcBef>
              <a:spcAft>
                <a:spcPts val="0"/>
              </a:spcAft>
              <a:buNone/>
            </a:pPr>
            <a:r>
              <a:rPr b="1" i="0" lang="en-US" sz="4800" u="none" cap="none" strike="noStrike">
                <a:solidFill>
                  <a:srgbClr val="000000"/>
                </a:solidFill>
                <a:latin typeface="Philosopher"/>
                <a:ea typeface="Philosopher"/>
                <a:cs typeface="Philosopher"/>
                <a:sym typeface="Philosopher"/>
              </a:rPr>
              <a:t>8 hodin samostatného učení</a:t>
            </a:r>
            <a:endParaRPr b="1" i="0" sz="4800" u="none" cap="none" strike="noStrike">
              <a:solidFill>
                <a:srgbClr val="000000"/>
              </a:solidFill>
              <a:latin typeface="Philosopher"/>
              <a:ea typeface="Philosopher"/>
              <a:cs typeface="Philosopher"/>
              <a:sym typeface="Philosopher"/>
            </a:endParaRPr>
          </a:p>
        </p:txBody>
      </p:sp>
      <p:sp>
        <p:nvSpPr>
          <p:cNvPr id="132" name="Google Shape;132;p25"/>
          <p:cNvSpPr txBox="1"/>
          <p:nvPr/>
        </p:nvSpPr>
        <p:spPr>
          <a:xfrm>
            <a:off x="9495234" y="6984151"/>
            <a:ext cx="4142727" cy="3132062"/>
          </a:xfrm>
          <a:prstGeom prst="rect">
            <a:avLst/>
          </a:prstGeom>
          <a:noFill/>
          <a:ln>
            <a:noFill/>
          </a:ln>
        </p:spPr>
        <p:txBody>
          <a:bodyPr anchorCtr="0" anchor="t" bIns="137125" lIns="137125" spcFirstLastPara="1" rIns="137125" wrap="square" tIns="137125">
            <a:noAutofit/>
          </a:bodyPr>
          <a:lstStyle/>
          <a:p>
            <a:pPr indent="0" lvl="0" marL="0" marR="0" rtl="0" algn="just">
              <a:lnSpc>
                <a:spcPct val="150000"/>
              </a:lnSpc>
              <a:spcBef>
                <a:spcPts val="0"/>
              </a:spcBef>
              <a:spcAft>
                <a:spcPts val="0"/>
              </a:spcAft>
              <a:buNone/>
            </a:pPr>
            <a:r>
              <a:rPr b="0" i="0" lang="en-US" sz="2400" u="none" cap="none" strike="noStrike">
                <a:solidFill>
                  <a:srgbClr val="000000"/>
                </a:solidFill>
                <a:latin typeface="Roboto"/>
                <a:ea typeface="Roboto"/>
                <a:cs typeface="Roboto"/>
                <a:sym typeface="Roboto"/>
              </a:rPr>
              <a:t>Tato prezentace zahrnuje 6 hodin výuky F2F.Je k ní přiložen Plán výuky pro facilitátora.</a:t>
            </a:r>
            <a:endParaRPr b="0" i="0" sz="2400" u="none" cap="none" strike="noStrike">
              <a:solidFill>
                <a:srgbClr val="000000"/>
              </a:solidFill>
              <a:latin typeface="Roboto"/>
              <a:ea typeface="Roboto"/>
              <a:cs typeface="Roboto"/>
              <a:sym typeface="Roboto"/>
            </a:endParaRPr>
          </a:p>
        </p:txBody>
      </p:sp>
      <p:sp>
        <p:nvSpPr>
          <p:cNvPr id="133" name="Google Shape;133;p25"/>
          <p:cNvSpPr txBox="1"/>
          <p:nvPr/>
        </p:nvSpPr>
        <p:spPr>
          <a:xfrm>
            <a:off x="14303831" y="7421999"/>
            <a:ext cx="3314699" cy="2694213"/>
          </a:xfrm>
          <a:prstGeom prst="rect">
            <a:avLst/>
          </a:prstGeom>
          <a:noFill/>
          <a:ln>
            <a:noFill/>
          </a:ln>
        </p:spPr>
        <p:txBody>
          <a:bodyPr anchorCtr="0" anchor="t" bIns="137125" lIns="137125" spcFirstLastPara="1" rIns="137125" wrap="square" tIns="137125">
            <a:noAutofit/>
          </a:bodyPr>
          <a:lstStyle/>
          <a:p>
            <a:pPr indent="0" lvl="0" marL="0" marR="0" rtl="0" algn="r">
              <a:lnSpc>
                <a:spcPct val="150000"/>
              </a:lnSpc>
              <a:spcBef>
                <a:spcPts val="0"/>
              </a:spcBef>
              <a:spcAft>
                <a:spcPts val="0"/>
              </a:spcAft>
              <a:buNone/>
            </a:pPr>
            <a:r>
              <a:rPr b="0" i="0" lang="en-US" sz="2400" u="none" cap="none" strike="noStrike">
                <a:solidFill>
                  <a:srgbClr val="000000"/>
                </a:solidFill>
                <a:latin typeface="Roboto"/>
                <a:ea typeface="Roboto"/>
                <a:cs typeface="Roboto"/>
                <a:sym typeface="Roboto"/>
              </a:rPr>
              <a:t>Projděte si prezentaci se samostatně řízenými výukovými zdroji vlastním tempem!</a:t>
            </a:r>
            <a:endParaRPr b="0" i="0" sz="2400" u="none" cap="none" strike="noStrike">
              <a:solidFill>
                <a:srgbClr val="000000"/>
              </a:solidFill>
              <a:latin typeface="Roboto"/>
              <a:ea typeface="Roboto"/>
              <a:cs typeface="Roboto"/>
              <a:sym typeface="Roboto"/>
            </a:endParaRPr>
          </a:p>
        </p:txBody>
      </p:sp>
      <p:grpSp>
        <p:nvGrpSpPr>
          <p:cNvPr id="134" name="Google Shape;134;p25"/>
          <p:cNvGrpSpPr/>
          <p:nvPr/>
        </p:nvGrpSpPr>
        <p:grpSpPr>
          <a:xfrm>
            <a:off x="11906991" y="2142555"/>
            <a:ext cx="1877814" cy="537144"/>
            <a:chOff x="5470062" y="1167647"/>
            <a:chExt cx="1251876" cy="358096"/>
          </a:xfrm>
        </p:grpSpPr>
        <p:sp>
          <p:nvSpPr>
            <p:cNvPr id="135" name="Google Shape;135;p25"/>
            <p:cNvSpPr/>
            <p:nvPr/>
          </p:nvSpPr>
          <p:spPr>
            <a:xfrm>
              <a:off x="5470062" y="1248799"/>
              <a:ext cx="195792" cy="195792"/>
            </a:xfrm>
            <a:prstGeom prst="ellipse">
              <a:avLst/>
            </a:prstGeom>
            <a:solidFill>
              <a:schemeClr val="accent1"/>
            </a:solidFill>
            <a:ln>
              <a:noFill/>
            </a:ln>
          </p:spPr>
          <p:txBody>
            <a:bodyPr anchorCtr="0" anchor="ctr" bIns="68550" lIns="137125" spcFirstLastPara="1" rIns="137125" wrap="square" tIns="68550">
              <a:noAutofit/>
            </a:bodyPr>
            <a:lstStyle/>
            <a:p>
              <a:pPr indent="0" lvl="0" marL="0" marR="0" rtl="0" algn="ctr">
                <a:lnSpc>
                  <a:spcPct val="100000"/>
                </a:lnSpc>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136" name="Google Shape;136;p25"/>
            <p:cNvSpPr/>
            <p:nvPr/>
          </p:nvSpPr>
          <p:spPr>
            <a:xfrm>
              <a:off x="5916952" y="1167647"/>
              <a:ext cx="358096" cy="358096"/>
            </a:xfrm>
            <a:prstGeom prst="ellipse">
              <a:avLst/>
            </a:prstGeom>
            <a:solidFill>
              <a:schemeClr val="accent1"/>
            </a:solidFill>
            <a:ln>
              <a:noFill/>
            </a:ln>
          </p:spPr>
          <p:txBody>
            <a:bodyPr anchorCtr="0" anchor="ctr" bIns="68550" lIns="137125" spcFirstLastPara="1" rIns="137125" wrap="square" tIns="68550">
              <a:noAutofit/>
            </a:bodyPr>
            <a:lstStyle/>
            <a:p>
              <a:pPr indent="0" lvl="0" marL="0" marR="0" rtl="0" algn="ctr">
                <a:lnSpc>
                  <a:spcPct val="100000"/>
                </a:lnSpc>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sp>
          <p:nvSpPr>
            <p:cNvPr id="137" name="Google Shape;137;p25"/>
            <p:cNvSpPr/>
            <p:nvPr/>
          </p:nvSpPr>
          <p:spPr>
            <a:xfrm>
              <a:off x="6526146" y="1248799"/>
              <a:ext cx="195792" cy="195792"/>
            </a:xfrm>
            <a:prstGeom prst="ellipse">
              <a:avLst/>
            </a:prstGeom>
            <a:solidFill>
              <a:schemeClr val="accent1"/>
            </a:solidFill>
            <a:ln>
              <a:noFill/>
            </a:ln>
          </p:spPr>
          <p:txBody>
            <a:bodyPr anchorCtr="0" anchor="ctr" bIns="68550" lIns="137125" spcFirstLastPara="1" rIns="137125" wrap="square" tIns="68550">
              <a:noAutofit/>
            </a:bodyPr>
            <a:lstStyle/>
            <a:p>
              <a:pPr indent="0" lvl="0" marL="0" marR="0" rtl="0" algn="ctr">
                <a:lnSpc>
                  <a:spcPct val="100000"/>
                </a:lnSpc>
                <a:spcBef>
                  <a:spcPts val="0"/>
                </a:spcBef>
                <a:spcAft>
                  <a:spcPts val="0"/>
                </a:spcAft>
                <a:buNone/>
              </a:pPr>
              <a:r>
                <a:t/>
              </a:r>
              <a:endParaRPr b="0" i="0" sz="2700" u="none" cap="none" strike="noStrike">
                <a:solidFill>
                  <a:srgbClr val="FFFFFF"/>
                </a:solidFill>
                <a:latin typeface="Calibri"/>
                <a:ea typeface="Calibri"/>
                <a:cs typeface="Calibri"/>
                <a:sym typeface="Calibri"/>
              </a:endParaRPr>
            </a:p>
          </p:txBody>
        </p:sp>
      </p:grpSp>
      <p:pic>
        <p:nvPicPr>
          <p:cNvPr descr="A picture containing icon&#10;&#10;Description automatically generated" id="138" name="Google Shape;138;p25"/>
          <p:cNvPicPr preferRelativeResize="0"/>
          <p:nvPr/>
        </p:nvPicPr>
        <p:blipFill rotWithShape="1">
          <a:blip r:embed="rId4">
            <a:alphaModFix/>
          </a:blip>
          <a:srcRect b="0" l="0" r="0" t="0"/>
          <a:stretch/>
        </p:blipFill>
        <p:spPr>
          <a:xfrm>
            <a:off x="15378893" y="-251796"/>
            <a:ext cx="3580484" cy="253124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43"/>
          <p:cNvSpPr/>
          <p:nvPr/>
        </p:nvSpPr>
        <p:spPr>
          <a:xfrm>
            <a:off x="13823286"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6" name="Google Shape;436;p43"/>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8" l="-20721" r="-2072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7" name="Google Shape;437;p43"/>
          <p:cNvSpPr txBox="1"/>
          <p:nvPr/>
        </p:nvSpPr>
        <p:spPr>
          <a:xfrm>
            <a:off x="15163748" y="2580838"/>
            <a:ext cx="1783784" cy="38925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Část 2</a:t>
            </a:r>
            <a:endParaRPr b="0" i="0" sz="1400" u="none" cap="none" strike="noStrike">
              <a:solidFill>
                <a:srgbClr val="000000"/>
              </a:solidFill>
              <a:latin typeface="Arial"/>
              <a:ea typeface="Arial"/>
              <a:cs typeface="Arial"/>
              <a:sym typeface="Arial"/>
            </a:endParaRPr>
          </a:p>
        </p:txBody>
      </p:sp>
      <p:sp>
        <p:nvSpPr>
          <p:cNvPr id="438" name="Google Shape;438;p43"/>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39" name="Google Shape;439;p43"/>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0" name="Google Shape;440;p43"/>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41" name="Google Shape;441;p43"/>
          <p:cNvSpPr txBox="1"/>
          <p:nvPr/>
        </p:nvSpPr>
        <p:spPr>
          <a:xfrm>
            <a:off x="13914726" y="7374040"/>
            <a:ext cx="4281834" cy="5539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rgbClr val="000000"/>
                </a:solidFill>
                <a:latin typeface="Philosopher"/>
                <a:ea typeface="Philosopher"/>
                <a:cs typeface="Philosopher"/>
                <a:sym typeface="Philosopher"/>
              </a:rPr>
              <a:t>Principy mikrovzdělávání</a:t>
            </a:r>
            <a:endParaRPr b="0" i="0" sz="1400" u="none" cap="none" strike="noStrike">
              <a:solidFill>
                <a:srgbClr val="000000"/>
              </a:solidFill>
              <a:latin typeface="Arial"/>
              <a:ea typeface="Arial"/>
              <a:cs typeface="Arial"/>
              <a:sym typeface="Arial"/>
            </a:endParaRPr>
          </a:p>
        </p:txBody>
      </p:sp>
      <p:sp>
        <p:nvSpPr>
          <p:cNvPr id="442" name="Google Shape;442;p43"/>
          <p:cNvSpPr txBox="1"/>
          <p:nvPr/>
        </p:nvSpPr>
        <p:spPr>
          <a:xfrm>
            <a:off x="1566280" y="1791195"/>
            <a:ext cx="8961120" cy="443198"/>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Vysvětlete základní principy mikrovzdělávání.</a:t>
            </a:r>
            <a:endParaRPr b="0" i="0" sz="1400" u="none" cap="none" strike="noStrike">
              <a:solidFill>
                <a:srgbClr val="000000"/>
              </a:solidFill>
              <a:latin typeface="Arial"/>
              <a:ea typeface="Arial"/>
              <a:cs typeface="Arial"/>
              <a:sym typeface="Arial"/>
            </a:endParaRPr>
          </a:p>
        </p:txBody>
      </p:sp>
      <p:sp>
        <p:nvSpPr>
          <p:cNvPr id="443" name="Google Shape;443;p43"/>
          <p:cNvSpPr txBox="1"/>
          <p:nvPr/>
        </p:nvSpPr>
        <p:spPr>
          <a:xfrm>
            <a:off x="1566280" y="4479144"/>
            <a:ext cx="8961120" cy="443198"/>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Význam pro dospělé studenty s nízkou kvalifikací</a:t>
            </a:r>
            <a:endParaRPr b="0" i="0" sz="1400" u="none" cap="none" strike="noStrike">
              <a:solidFill>
                <a:srgbClr val="000000"/>
              </a:solidFill>
              <a:latin typeface="Arial"/>
              <a:ea typeface="Arial"/>
              <a:cs typeface="Arial"/>
              <a:sym typeface="Arial"/>
            </a:endParaRPr>
          </a:p>
        </p:txBody>
      </p:sp>
      <p:sp>
        <p:nvSpPr>
          <p:cNvPr id="444" name="Google Shape;444;p43"/>
          <p:cNvSpPr txBox="1"/>
          <p:nvPr/>
        </p:nvSpPr>
        <p:spPr>
          <a:xfrm>
            <a:off x="1566279" y="7155228"/>
            <a:ext cx="9711320" cy="443198"/>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Ukažte, jak zaměření na cíle učení zlepšuje výsledky.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44"/>
          <p:cNvSpPr/>
          <p:nvPr/>
        </p:nvSpPr>
        <p:spPr>
          <a:xfrm rot="5400000">
            <a:off x="7063740" y="-3924300"/>
            <a:ext cx="4160520" cy="18288000"/>
          </a:xfrm>
          <a:custGeom>
            <a:rect b="b" l="l" r="r" t="t"/>
            <a:pathLst>
              <a:path extrusionOk="0" h="24384000" w="5547360">
                <a:moveTo>
                  <a:pt x="0" y="0"/>
                </a:moveTo>
                <a:lnTo>
                  <a:pt x="5547360" y="0"/>
                </a:lnTo>
                <a:lnTo>
                  <a:pt x="5547360" y="24384000"/>
                </a:lnTo>
                <a:lnTo>
                  <a:pt x="0" y="24384000"/>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4" name="Google Shape;454;p44"/>
          <p:cNvSpPr/>
          <p:nvPr/>
        </p:nvSpPr>
        <p:spPr>
          <a:xfrm>
            <a:off x="15794758" y="208902"/>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3">
              <a:alphaModFix/>
            </a:blip>
            <a:stretch>
              <a:fillRect b="-3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55" name="Google Shape;455;p44"/>
          <p:cNvSpPr txBox="1"/>
          <p:nvPr/>
        </p:nvSpPr>
        <p:spPr>
          <a:xfrm>
            <a:off x="8956552" y="9643561"/>
            <a:ext cx="9006840" cy="379751"/>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2100"/>
              <a:buFont typeface="Arial"/>
              <a:buNone/>
            </a:pPr>
            <a:r>
              <a:rPr b="1" i="0" lang="en-US" sz="2100" u="none" cap="none" strike="noStrike">
                <a:solidFill>
                  <a:srgbClr val="D9D9D9"/>
                </a:solidFill>
                <a:latin typeface="Arimo"/>
                <a:ea typeface="Arimo"/>
                <a:cs typeface="Arimo"/>
                <a:sym typeface="Arimo"/>
              </a:rPr>
              <a:t>Recap and Warm-Up (10 minutes)</a:t>
            </a:r>
            <a:endParaRPr b="0" i="0" sz="1400" u="none" cap="none" strike="noStrike">
              <a:solidFill>
                <a:srgbClr val="000000"/>
              </a:solidFill>
              <a:latin typeface="Arial"/>
              <a:ea typeface="Arial"/>
              <a:cs typeface="Arial"/>
              <a:sym typeface="Arial"/>
            </a:endParaRPr>
          </a:p>
        </p:txBody>
      </p:sp>
      <p:sp>
        <p:nvSpPr>
          <p:cNvPr id="456" name="Google Shape;456;p44"/>
          <p:cNvSpPr txBox="1"/>
          <p:nvPr/>
        </p:nvSpPr>
        <p:spPr>
          <a:xfrm>
            <a:off x="426720" y="4026928"/>
            <a:ext cx="5715000" cy="3323987"/>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1. Co bylo hlavním tématem první části1?</a:t>
            </a:r>
            <a:endParaRPr b="0" i="0" sz="1400" u="none" cap="none" strike="noStrike">
              <a:solidFill>
                <a:srgbClr val="000000"/>
              </a:solidFill>
              <a:latin typeface="Arial"/>
              <a:ea typeface="Arial"/>
              <a:cs typeface="Arial"/>
              <a:sym typeface="Arial"/>
            </a:endParaRPr>
          </a:p>
          <a:p>
            <a:pPr indent="-373378"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a) Pokročilé techniky učení</a:t>
            </a:r>
            <a:endParaRPr b="0" i="0" sz="2400" u="none" cap="none" strike="noStrike">
              <a:solidFill>
                <a:srgbClr val="000000"/>
              </a:solidFill>
              <a:latin typeface="Philosopher"/>
              <a:ea typeface="Philosopher"/>
              <a:cs typeface="Philosopher"/>
              <a:sym typeface="Philosopher"/>
            </a:endParaRPr>
          </a:p>
          <a:p>
            <a:pPr indent="-373378"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b) Mikroučení pro zaneprázdněné dospělé</a:t>
            </a:r>
            <a:endParaRPr b="0" i="0" sz="2400" u="none" cap="none" strike="noStrike">
              <a:solidFill>
                <a:srgbClr val="000000"/>
              </a:solidFill>
              <a:latin typeface="Philosopher"/>
              <a:ea typeface="Philosopher"/>
              <a:cs typeface="Philosopher"/>
              <a:sym typeface="Philosopher"/>
            </a:endParaRPr>
          </a:p>
          <a:p>
            <a:pPr indent="-373378"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c) Tradiční metody vzdělávání</a:t>
            </a:r>
            <a:endParaRPr b="0" i="0" sz="1400" u="none" cap="none" strike="noStrike">
              <a:solidFill>
                <a:srgbClr val="000000"/>
              </a:solidFill>
              <a:latin typeface="Arial"/>
              <a:ea typeface="Arial"/>
              <a:cs typeface="Arial"/>
              <a:sym typeface="Arial"/>
            </a:endParaRPr>
          </a:p>
        </p:txBody>
      </p:sp>
      <p:sp>
        <p:nvSpPr>
          <p:cNvPr id="457" name="Google Shape;457;p44"/>
          <p:cNvSpPr txBox="1"/>
          <p:nvPr/>
        </p:nvSpPr>
        <p:spPr>
          <a:xfrm>
            <a:off x="426720" y="1768779"/>
            <a:ext cx="9006840" cy="55399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000"/>
              <a:buFont typeface="Arial"/>
              <a:buNone/>
            </a:pPr>
            <a:r>
              <a:rPr b="1" i="0" lang="en-US" sz="3000" u="none" cap="none" strike="noStrike">
                <a:solidFill>
                  <a:srgbClr val="FFC000"/>
                </a:solidFill>
                <a:latin typeface="Philosopher"/>
                <a:ea typeface="Philosopher"/>
                <a:cs typeface="Philosopher"/>
                <a:sym typeface="Philosopher"/>
              </a:rPr>
              <a:t>Kvíz: Micro-Learning Úvodní rekapitulace</a:t>
            </a:r>
            <a:endParaRPr b="0" i="0" sz="1400" u="none" cap="none" strike="noStrike">
              <a:solidFill>
                <a:srgbClr val="000000"/>
              </a:solidFill>
              <a:latin typeface="Arial"/>
              <a:ea typeface="Arial"/>
              <a:cs typeface="Arial"/>
              <a:sym typeface="Arial"/>
            </a:endParaRPr>
          </a:p>
        </p:txBody>
      </p:sp>
      <p:sp>
        <p:nvSpPr>
          <p:cNvPr id="458" name="Google Shape;458;p44"/>
          <p:cNvSpPr txBox="1"/>
          <p:nvPr/>
        </p:nvSpPr>
        <p:spPr>
          <a:xfrm>
            <a:off x="6453498" y="4026448"/>
            <a:ext cx="6143002" cy="265919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2. Popište mikrovzdělávání jednou větou</a:t>
            </a:r>
            <a:r>
              <a:rPr b="0" i="0" lang="en-US" sz="2400" u="none" cap="none" strike="noStrike">
                <a:solidFill>
                  <a:srgbClr val="000000"/>
                </a:solidFill>
                <a:latin typeface="Philosopher"/>
                <a:ea typeface="Philosopher"/>
                <a:cs typeface="Philosopher"/>
                <a:sym typeface="Philosopher"/>
              </a:rPr>
              <a:t>.</a:t>
            </a:r>
            <a:endParaRPr b="0" i="0" sz="1400" u="none" cap="none" strike="noStrike">
              <a:solidFill>
                <a:srgbClr val="000000"/>
              </a:solidFill>
              <a:latin typeface="Arial"/>
              <a:ea typeface="Arial"/>
              <a:cs typeface="Arial"/>
              <a:sym typeface="Arial"/>
            </a:endParaRPr>
          </a:p>
          <a:p>
            <a:pPr indent="-373378"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a) Dlouhodobé a hloubkové učení</a:t>
            </a:r>
            <a:endParaRPr b="0" i="0" sz="2400" u="none" cap="none" strike="noStrike">
              <a:solidFill>
                <a:srgbClr val="000000"/>
              </a:solidFill>
              <a:latin typeface="Philosopher"/>
              <a:ea typeface="Philosopher"/>
              <a:cs typeface="Philosopher"/>
              <a:sym typeface="Philosopher"/>
            </a:endParaRPr>
          </a:p>
          <a:p>
            <a:pPr indent="-373378"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b) Flexibilní učení po částech</a:t>
            </a:r>
            <a:endParaRPr b="0" i="0" sz="2400" u="none" cap="none" strike="noStrike">
              <a:solidFill>
                <a:srgbClr val="000000"/>
              </a:solidFill>
              <a:latin typeface="Philosopher"/>
              <a:ea typeface="Philosopher"/>
              <a:cs typeface="Philosopher"/>
              <a:sym typeface="Philosopher"/>
            </a:endParaRPr>
          </a:p>
          <a:p>
            <a:pPr indent="-373378"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c) Denní výuka ve třídě</a:t>
            </a:r>
            <a:endParaRPr b="0" i="0" sz="1400" u="none" cap="none" strike="noStrike">
              <a:solidFill>
                <a:srgbClr val="000000"/>
              </a:solidFill>
              <a:latin typeface="Arial"/>
              <a:ea typeface="Arial"/>
              <a:cs typeface="Arial"/>
              <a:sym typeface="Arial"/>
            </a:endParaRPr>
          </a:p>
        </p:txBody>
      </p:sp>
      <p:sp>
        <p:nvSpPr>
          <p:cNvPr id="459" name="Google Shape;459;p44"/>
          <p:cNvSpPr txBox="1"/>
          <p:nvPr/>
        </p:nvSpPr>
        <p:spPr>
          <a:xfrm>
            <a:off x="12748258" y="4026928"/>
            <a:ext cx="6143002" cy="265919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3. Čemu jste se věnovali v první části?</a:t>
            </a:r>
            <a:endParaRPr b="0" i="0" sz="1400" u="none" cap="none" strike="noStrike">
              <a:solidFill>
                <a:srgbClr val="000000"/>
              </a:solidFill>
              <a:latin typeface="Arial"/>
              <a:ea typeface="Arial"/>
              <a:cs typeface="Arial"/>
              <a:sym typeface="Arial"/>
            </a:endParaRPr>
          </a:p>
          <a:p>
            <a:pPr indent="-373378"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a) Fiktivní scénáře</a:t>
            </a:r>
            <a:endParaRPr b="0" i="0" sz="2400" u="none" cap="none" strike="noStrike">
              <a:solidFill>
                <a:srgbClr val="000000"/>
              </a:solidFill>
              <a:latin typeface="Philosopher"/>
              <a:ea typeface="Philosopher"/>
              <a:cs typeface="Philosopher"/>
              <a:sym typeface="Philosopher"/>
            </a:endParaRPr>
          </a:p>
          <a:p>
            <a:pPr indent="-373378"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b) Scénáře z reálného světa</a:t>
            </a:r>
            <a:endParaRPr b="0" i="0" sz="2400" u="none" cap="none" strike="noStrike">
              <a:solidFill>
                <a:srgbClr val="000000"/>
              </a:solidFill>
              <a:latin typeface="Philosopher"/>
              <a:ea typeface="Philosopher"/>
              <a:cs typeface="Philosopher"/>
              <a:sym typeface="Philosopher"/>
            </a:endParaRPr>
          </a:p>
          <a:p>
            <a:pPr indent="-373378" lvl="2" marL="1120140" marR="0" rtl="0" algn="l">
              <a:lnSpc>
                <a:spcPct val="180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c) Historické události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4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67" l="0" r="0" t="-926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469" name="Google Shape;469;p45"/>
          <p:cNvGrpSpPr/>
          <p:nvPr/>
        </p:nvGrpSpPr>
        <p:grpSpPr>
          <a:xfrm>
            <a:off x="5902074" y="4909846"/>
            <a:ext cx="4930708" cy="1178603"/>
            <a:chOff x="-1524" y="-1524"/>
            <a:chExt cx="6574278" cy="1571471"/>
          </a:xfrm>
        </p:grpSpPr>
        <p:sp>
          <p:nvSpPr>
            <p:cNvPr id="470" name="Google Shape;470;p45"/>
            <p:cNvSpPr/>
            <p:nvPr/>
          </p:nvSpPr>
          <p:spPr>
            <a:xfrm>
              <a:off x="0" y="0"/>
              <a:ext cx="6571226" cy="1568423"/>
            </a:xfrm>
            <a:custGeom>
              <a:rect b="b" l="l" r="r" t="t"/>
              <a:pathLst>
                <a:path extrusionOk="0" h="1568423" w="6571226">
                  <a:moveTo>
                    <a:pt x="0" y="0"/>
                  </a:moveTo>
                  <a:lnTo>
                    <a:pt x="6571226" y="0"/>
                  </a:lnTo>
                  <a:lnTo>
                    <a:pt x="6571226" y="1568423"/>
                  </a:lnTo>
                  <a:lnTo>
                    <a:pt x="0" y="1568423"/>
                  </a:lnTo>
                  <a:close/>
                </a:path>
              </a:pathLst>
            </a:custGeom>
            <a:solidFill>
              <a:srgbClr val="FFF4C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1" name="Google Shape;471;p45"/>
            <p:cNvSpPr/>
            <p:nvPr/>
          </p:nvSpPr>
          <p:spPr>
            <a:xfrm>
              <a:off x="-1524" y="-1524"/>
              <a:ext cx="6574278" cy="1571471"/>
            </a:xfrm>
            <a:custGeom>
              <a:rect b="b" l="l" r="r" t="t"/>
              <a:pathLst>
                <a:path extrusionOk="0" h="1571471" w="6574278">
                  <a:moveTo>
                    <a:pt x="1524" y="0"/>
                  </a:moveTo>
                  <a:lnTo>
                    <a:pt x="6572750" y="0"/>
                  </a:lnTo>
                  <a:cubicBezTo>
                    <a:pt x="6573643" y="0"/>
                    <a:pt x="6574278" y="762"/>
                    <a:pt x="6574278" y="1524"/>
                  </a:cubicBezTo>
                  <a:lnTo>
                    <a:pt x="6574278" y="1569947"/>
                  </a:lnTo>
                  <a:cubicBezTo>
                    <a:pt x="6574278" y="1570836"/>
                    <a:pt x="6573516" y="1571471"/>
                    <a:pt x="6572750" y="1571471"/>
                  </a:cubicBezTo>
                  <a:lnTo>
                    <a:pt x="1524" y="1571471"/>
                  </a:lnTo>
                  <a:cubicBezTo>
                    <a:pt x="635" y="1571471"/>
                    <a:pt x="0" y="1570709"/>
                    <a:pt x="0" y="1569947"/>
                  </a:cubicBezTo>
                  <a:lnTo>
                    <a:pt x="0" y="1524"/>
                  </a:lnTo>
                  <a:cubicBezTo>
                    <a:pt x="0" y="635"/>
                    <a:pt x="762" y="0"/>
                    <a:pt x="1524" y="0"/>
                  </a:cubicBezTo>
                  <a:moveTo>
                    <a:pt x="1524" y="2559"/>
                  </a:moveTo>
                  <a:lnTo>
                    <a:pt x="1524" y="1524"/>
                  </a:lnTo>
                  <a:lnTo>
                    <a:pt x="3205" y="1524"/>
                  </a:lnTo>
                  <a:lnTo>
                    <a:pt x="3205" y="1569947"/>
                  </a:lnTo>
                  <a:lnTo>
                    <a:pt x="1524" y="1569947"/>
                  </a:lnTo>
                  <a:lnTo>
                    <a:pt x="1524" y="1568911"/>
                  </a:lnTo>
                  <a:lnTo>
                    <a:pt x="6572750" y="1568911"/>
                  </a:lnTo>
                  <a:lnTo>
                    <a:pt x="6572750" y="1569947"/>
                  </a:lnTo>
                  <a:lnTo>
                    <a:pt x="6571069" y="1569947"/>
                  </a:lnTo>
                  <a:lnTo>
                    <a:pt x="6571069" y="1524"/>
                  </a:lnTo>
                  <a:lnTo>
                    <a:pt x="6572750" y="1524"/>
                  </a:lnTo>
                  <a:lnTo>
                    <a:pt x="6572750" y="2559"/>
                  </a:lnTo>
                  <a:lnTo>
                    <a:pt x="1524" y="2559"/>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72" name="Google Shape;472;p45"/>
          <p:cNvGrpSpPr/>
          <p:nvPr/>
        </p:nvGrpSpPr>
        <p:grpSpPr>
          <a:xfrm>
            <a:off x="13181925" y="6683340"/>
            <a:ext cx="4356259" cy="2384164"/>
            <a:chOff x="-1524" y="-1524"/>
            <a:chExt cx="5808345" cy="2604643"/>
          </a:xfrm>
        </p:grpSpPr>
        <p:sp>
          <p:nvSpPr>
            <p:cNvPr id="473" name="Google Shape;473;p45"/>
            <p:cNvSpPr/>
            <p:nvPr/>
          </p:nvSpPr>
          <p:spPr>
            <a:xfrm>
              <a:off x="0" y="0"/>
              <a:ext cx="5805297" cy="2601595"/>
            </a:xfrm>
            <a:custGeom>
              <a:rect b="b" l="l" r="r" t="t"/>
              <a:pathLst>
                <a:path extrusionOk="0" h="2601595" w="5805297">
                  <a:moveTo>
                    <a:pt x="0" y="0"/>
                  </a:moveTo>
                  <a:lnTo>
                    <a:pt x="5805297" y="0"/>
                  </a:lnTo>
                  <a:lnTo>
                    <a:pt x="5805297" y="2601595"/>
                  </a:lnTo>
                  <a:lnTo>
                    <a:pt x="0" y="2601595"/>
                  </a:lnTo>
                  <a:close/>
                </a:path>
              </a:pathLst>
            </a:custGeom>
            <a:solidFill>
              <a:srgbClr val="FFF4C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4" name="Google Shape;474;p45"/>
            <p:cNvSpPr/>
            <p:nvPr/>
          </p:nvSpPr>
          <p:spPr>
            <a:xfrm>
              <a:off x="-1524" y="-1524"/>
              <a:ext cx="5808345" cy="2604643"/>
            </a:xfrm>
            <a:custGeom>
              <a:rect b="b" l="l" r="r" t="t"/>
              <a:pathLst>
                <a:path extrusionOk="0" h="2604643" w="5808345">
                  <a:moveTo>
                    <a:pt x="1524" y="0"/>
                  </a:moveTo>
                  <a:lnTo>
                    <a:pt x="5806821" y="0"/>
                  </a:lnTo>
                  <a:cubicBezTo>
                    <a:pt x="5807710" y="0"/>
                    <a:pt x="5808345" y="762"/>
                    <a:pt x="5808345" y="1524"/>
                  </a:cubicBezTo>
                  <a:lnTo>
                    <a:pt x="5808345" y="2603119"/>
                  </a:lnTo>
                  <a:cubicBezTo>
                    <a:pt x="5808345" y="2604008"/>
                    <a:pt x="5807583" y="2604643"/>
                    <a:pt x="5806821" y="2604643"/>
                  </a:cubicBezTo>
                  <a:lnTo>
                    <a:pt x="1524" y="2604643"/>
                  </a:lnTo>
                  <a:cubicBezTo>
                    <a:pt x="635" y="2604643"/>
                    <a:pt x="0" y="2603881"/>
                    <a:pt x="0" y="2603119"/>
                  </a:cubicBezTo>
                  <a:lnTo>
                    <a:pt x="0" y="1524"/>
                  </a:lnTo>
                  <a:cubicBezTo>
                    <a:pt x="0" y="635"/>
                    <a:pt x="762" y="0"/>
                    <a:pt x="1524" y="0"/>
                  </a:cubicBezTo>
                  <a:moveTo>
                    <a:pt x="1524" y="3048"/>
                  </a:moveTo>
                  <a:lnTo>
                    <a:pt x="1524" y="1524"/>
                  </a:lnTo>
                  <a:lnTo>
                    <a:pt x="3048" y="1524"/>
                  </a:lnTo>
                  <a:lnTo>
                    <a:pt x="3048" y="2603119"/>
                  </a:lnTo>
                  <a:lnTo>
                    <a:pt x="1524" y="2603119"/>
                  </a:lnTo>
                  <a:lnTo>
                    <a:pt x="1524" y="2601595"/>
                  </a:lnTo>
                  <a:lnTo>
                    <a:pt x="5806821" y="2601595"/>
                  </a:lnTo>
                  <a:lnTo>
                    <a:pt x="5806821" y="2603119"/>
                  </a:lnTo>
                  <a:lnTo>
                    <a:pt x="5805297" y="2603119"/>
                  </a:lnTo>
                  <a:lnTo>
                    <a:pt x="5805297" y="1524"/>
                  </a:lnTo>
                  <a:lnTo>
                    <a:pt x="5806821" y="1524"/>
                  </a:lnTo>
                  <a:lnTo>
                    <a:pt x="5806821" y="3048"/>
                  </a:lnTo>
                  <a:lnTo>
                    <a:pt x="1524" y="3048"/>
                  </a:lnTo>
                  <a:close/>
                </a:path>
              </a:pathLst>
            </a:cu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5" name="Google Shape;475;p45"/>
          <p:cNvSpPr/>
          <p:nvPr/>
        </p:nvSpPr>
        <p:spPr>
          <a:xfrm>
            <a:off x="13239554" y="6751482"/>
            <a:ext cx="4241006" cy="1829658"/>
          </a:xfrm>
          <a:custGeom>
            <a:rect b="b" l="l" r="r" t="t"/>
            <a:pathLst>
              <a:path extrusionOk="0" h="2439543" w="5654675">
                <a:moveTo>
                  <a:pt x="0" y="0"/>
                </a:moveTo>
                <a:lnTo>
                  <a:pt x="5654675" y="0"/>
                </a:lnTo>
                <a:lnTo>
                  <a:pt x="5654675" y="2439543"/>
                </a:lnTo>
                <a:lnTo>
                  <a:pt x="0" y="2439543"/>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6" name="Google Shape;476;p45"/>
          <p:cNvSpPr/>
          <p:nvPr/>
        </p:nvSpPr>
        <p:spPr>
          <a:xfrm>
            <a:off x="5971270" y="4534851"/>
            <a:ext cx="4792317" cy="2318598"/>
          </a:xfrm>
          <a:custGeom>
            <a:rect b="b" l="l" r="r" t="t"/>
            <a:pathLst>
              <a:path extrusionOk="0" h="1314058" w="6136196">
                <a:moveTo>
                  <a:pt x="0" y="0"/>
                </a:moveTo>
                <a:lnTo>
                  <a:pt x="6136196" y="0"/>
                </a:lnTo>
                <a:lnTo>
                  <a:pt x="6136196" y="1314058"/>
                </a:lnTo>
                <a:lnTo>
                  <a:pt x="0" y="1314058"/>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7" name="Google Shape;477;p45"/>
          <p:cNvSpPr/>
          <p:nvPr/>
        </p:nvSpPr>
        <p:spPr>
          <a:xfrm>
            <a:off x="572224" y="3192930"/>
            <a:ext cx="4404360" cy="1950570"/>
          </a:xfrm>
          <a:custGeom>
            <a:rect b="b" l="l" r="r" t="t"/>
            <a:pathLst>
              <a:path extrusionOk="0" h="2190750" w="5872480">
                <a:moveTo>
                  <a:pt x="0" y="0"/>
                </a:moveTo>
                <a:lnTo>
                  <a:pt x="5872480" y="0"/>
                </a:lnTo>
                <a:lnTo>
                  <a:pt x="5872480" y="2190750"/>
                </a:lnTo>
                <a:lnTo>
                  <a:pt x="0" y="2190750"/>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78" name="Google Shape;478;p45"/>
          <p:cNvSpPr txBox="1"/>
          <p:nvPr/>
        </p:nvSpPr>
        <p:spPr>
          <a:xfrm>
            <a:off x="146448" y="310331"/>
            <a:ext cx="6306110" cy="110799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000"/>
              <a:buFont typeface="Arial"/>
              <a:buNone/>
            </a:pPr>
            <a:r>
              <a:rPr b="1" i="0" lang="en-US" sz="6000" u="none" cap="none" strike="noStrike">
                <a:solidFill>
                  <a:srgbClr val="FFCA08"/>
                </a:solidFill>
                <a:latin typeface="Philosopher"/>
                <a:ea typeface="Philosopher"/>
                <a:cs typeface="Philosopher"/>
                <a:sym typeface="Philosopher"/>
              </a:rPr>
              <a:t>Mikrovzdělávání</a:t>
            </a:r>
            <a:endParaRPr b="0" i="0" sz="1400" u="none" cap="none" strike="noStrike">
              <a:solidFill>
                <a:srgbClr val="000000"/>
              </a:solidFill>
              <a:latin typeface="Arial"/>
              <a:ea typeface="Arial"/>
              <a:cs typeface="Arial"/>
              <a:sym typeface="Arial"/>
            </a:endParaRPr>
          </a:p>
        </p:txBody>
      </p:sp>
      <p:sp>
        <p:nvSpPr>
          <p:cNvPr id="479" name="Google Shape;479;p45"/>
          <p:cNvSpPr txBox="1"/>
          <p:nvPr/>
        </p:nvSpPr>
        <p:spPr>
          <a:xfrm>
            <a:off x="396678" y="2173128"/>
            <a:ext cx="2297500" cy="66479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i="0" lang="en-US" sz="3600" u="none" cap="none" strike="noStrike">
                <a:solidFill>
                  <a:srgbClr val="FFCA08"/>
                </a:solidFill>
                <a:latin typeface="Philosopher"/>
                <a:ea typeface="Philosopher"/>
                <a:cs typeface="Philosopher"/>
                <a:sym typeface="Philosopher"/>
              </a:rPr>
              <a:t>Definice</a:t>
            </a:r>
            <a:endParaRPr b="0" i="0" sz="1400" u="none" cap="none" strike="noStrike">
              <a:solidFill>
                <a:srgbClr val="000000"/>
              </a:solidFill>
              <a:latin typeface="Arial"/>
              <a:ea typeface="Arial"/>
              <a:cs typeface="Arial"/>
              <a:sym typeface="Arial"/>
            </a:endParaRPr>
          </a:p>
        </p:txBody>
      </p:sp>
      <p:sp>
        <p:nvSpPr>
          <p:cNvPr id="480" name="Google Shape;480;p45"/>
          <p:cNvSpPr txBox="1"/>
          <p:nvPr/>
        </p:nvSpPr>
        <p:spPr>
          <a:xfrm>
            <a:off x="7159916" y="3310442"/>
            <a:ext cx="3032912" cy="664797"/>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600"/>
              <a:buFont typeface="Arial"/>
              <a:buNone/>
            </a:pPr>
            <a:r>
              <a:rPr b="1" i="0" lang="en-US" sz="3600" u="none" cap="none" strike="noStrike">
                <a:solidFill>
                  <a:srgbClr val="FFCA08"/>
                </a:solidFill>
                <a:latin typeface="Philosopher"/>
                <a:ea typeface="Philosopher"/>
                <a:cs typeface="Philosopher"/>
                <a:sym typeface="Philosopher"/>
              </a:rPr>
              <a:t>Význam</a:t>
            </a:r>
            <a:endParaRPr b="0" i="0" sz="1400" u="none" cap="none" strike="noStrike">
              <a:solidFill>
                <a:srgbClr val="000000"/>
              </a:solidFill>
              <a:latin typeface="Arial"/>
              <a:ea typeface="Arial"/>
              <a:cs typeface="Arial"/>
              <a:sym typeface="Arial"/>
            </a:endParaRPr>
          </a:p>
        </p:txBody>
      </p:sp>
      <p:sp>
        <p:nvSpPr>
          <p:cNvPr id="481" name="Google Shape;481;p45"/>
          <p:cNvSpPr/>
          <p:nvPr/>
        </p:nvSpPr>
        <p:spPr>
          <a:xfrm>
            <a:off x="15938363" y="0"/>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4">
              <a:alphaModFix/>
            </a:blip>
            <a:stretch>
              <a:fillRect b="-3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2" name="Google Shape;482;p45"/>
          <p:cNvSpPr txBox="1"/>
          <p:nvPr/>
        </p:nvSpPr>
        <p:spPr>
          <a:xfrm>
            <a:off x="735838" y="3495120"/>
            <a:ext cx="4099560" cy="155119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0" i="0" lang="en-US" sz="2100" u="none" cap="none" strike="noStrike">
                <a:solidFill>
                  <a:schemeClr val="dk1"/>
                </a:solidFill>
                <a:latin typeface="Philosopher"/>
                <a:ea typeface="Philosopher"/>
                <a:cs typeface="Philosopher"/>
                <a:sym typeface="Philosopher"/>
              </a:rPr>
              <a:t>Přístup k učení, který se vyznačuje podáváním obsahu v malých, snadno stravitelných celcích nebo částech.</a:t>
            </a:r>
            <a:endParaRPr b="0" i="0" sz="1400" u="none" cap="none" strike="noStrike">
              <a:solidFill>
                <a:schemeClr val="dk1"/>
              </a:solidFill>
              <a:latin typeface="Arial"/>
              <a:ea typeface="Arial"/>
              <a:cs typeface="Arial"/>
              <a:sym typeface="Arial"/>
            </a:endParaRPr>
          </a:p>
        </p:txBody>
      </p:sp>
      <p:sp>
        <p:nvSpPr>
          <p:cNvPr id="483" name="Google Shape;483;p45"/>
          <p:cNvSpPr txBox="1"/>
          <p:nvPr/>
        </p:nvSpPr>
        <p:spPr>
          <a:xfrm>
            <a:off x="13330994" y="6853449"/>
            <a:ext cx="4165773" cy="193899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0" i="0" lang="en-US" sz="2100" u="none" cap="none" strike="noStrike">
                <a:solidFill>
                  <a:schemeClr val="dk1"/>
                </a:solidFill>
                <a:latin typeface="Philosopher"/>
                <a:ea typeface="Philosopher"/>
                <a:cs typeface="Philosopher"/>
                <a:sym typeface="Philosopher"/>
              </a:rPr>
              <a:t>Uznává, že tito studenti často čelí časovým omezením a vyžadují přístup k učení, který respektuje jejich nabitý rozvrh a omezenou pozornost.</a:t>
            </a:r>
            <a:endParaRPr b="0" i="0" sz="1400" u="none" cap="none" strike="noStrike">
              <a:solidFill>
                <a:schemeClr val="dk1"/>
              </a:solidFill>
              <a:latin typeface="Arial"/>
              <a:ea typeface="Arial"/>
              <a:cs typeface="Arial"/>
              <a:sym typeface="Arial"/>
            </a:endParaRPr>
          </a:p>
        </p:txBody>
      </p:sp>
      <p:sp>
        <p:nvSpPr>
          <p:cNvPr id="484" name="Google Shape;484;p45"/>
          <p:cNvSpPr txBox="1"/>
          <p:nvPr/>
        </p:nvSpPr>
        <p:spPr>
          <a:xfrm>
            <a:off x="6674442" y="4966957"/>
            <a:ext cx="3678788" cy="155119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0" i="0" lang="en-US" sz="2100" u="none" cap="none" strike="noStrike">
                <a:solidFill>
                  <a:schemeClr val="dk1"/>
                </a:solidFill>
                <a:latin typeface="Philosopher"/>
                <a:ea typeface="Philosopher"/>
                <a:cs typeface="Philosopher"/>
                <a:sym typeface="Philosopher"/>
              </a:rPr>
              <a:t>Sspočívá v jeho účinnosti při řešení specifických potřeb dospělých studentů s nízkou kvalifikací.</a:t>
            </a:r>
            <a:endParaRPr b="0" i="0" sz="1400" u="none" cap="none" strike="noStrike">
              <a:solidFill>
                <a:schemeClr val="dk1"/>
              </a:solidFill>
              <a:latin typeface="Arial"/>
              <a:ea typeface="Arial"/>
              <a:cs typeface="Arial"/>
              <a:sym typeface="Arial"/>
            </a:endParaRPr>
          </a:p>
        </p:txBody>
      </p:sp>
      <p:sp>
        <p:nvSpPr>
          <p:cNvPr id="485" name="Google Shape;485;p45"/>
          <p:cNvSpPr txBox="1"/>
          <p:nvPr/>
        </p:nvSpPr>
        <p:spPr>
          <a:xfrm>
            <a:off x="13555424" y="5115331"/>
            <a:ext cx="3032911" cy="66479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i="0" lang="en-US" sz="3600" u="none" cap="none" strike="noStrike">
                <a:solidFill>
                  <a:srgbClr val="FFCA08"/>
                </a:solidFill>
                <a:latin typeface="Philosopher"/>
                <a:ea typeface="Philosopher"/>
                <a:cs typeface="Philosopher"/>
                <a:sym typeface="Philosopher"/>
              </a:rPr>
              <a:t>Pozornost</a:t>
            </a:r>
            <a:endParaRPr b="0" i="0" sz="1400" u="none" cap="none" strike="noStrike">
              <a:solidFill>
                <a:srgbClr val="000000"/>
              </a:solidFill>
              <a:latin typeface="Arial"/>
              <a:ea typeface="Arial"/>
              <a:cs typeface="Arial"/>
              <a:sym typeface="Arial"/>
            </a:endParaRPr>
          </a:p>
        </p:txBody>
      </p:sp>
      <p:sp>
        <p:nvSpPr>
          <p:cNvPr id="486" name="Google Shape;486;p45"/>
          <p:cNvSpPr/>
          <p:nvPr/>
        </p:nvSpPr>
        <p:spPr>
          <a:xfrm>
            <a:off x="4236042" y="2479576"/>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7" name="Google Shape;487;p45"/>
          <p:cNvSpPr/>
          <p:nvPr/>
        </p:nvSpPr>
        <p:spPr>
          <a:xfrm>
            <a:off x="9651732" y="3870054"/>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88" name="Google Shape;488;p45"/>
          <p:cNvSpPr/>
          <p:nvPr/>
        </p:nvSpPr>
        <p:spPr>
          <a:xfrm>
            <a:off x="16679775" y="5382521"/>
            <a:ext cx="1371600" cy="1371600"/>
          </a:xfrm>
          <a:custGeom>
            <a:rect b="b" l="l" r="r" t="t"/>
            <a:pathLst>
              <a:path extrusionOk="0" h="1371600" w="1371600">
                <a:moveTo>
                  <a:pt x="0" y="0"/>
                </a:moveTo>
                <a:lnTo>
                  <a:pt x="1371600" y="0"/>
                </a:lnTo>
                <a:lnTo>
                  <a:pt x="1371600" y="1371599"/>
                </a:lnTo>
                <a:lnTo>
                  <a:pt x="0" y="137159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46"/>
          <p:cNvSpPr/>
          <p:nvPr/>
        </p:nvSpPr>
        <p:spPr>
          <a:xfrm>
            <a:off x="8454969" y="3914984"/>
            <a:ext cx="3129626" cy="2887080"/>
          </a:xfrm>
          <a:custGeom>
            <a:rect b="b" l="l" r="r" t="t"/>
            <a:pathLst>
              <a:path extrusionOk="0" h="2887080" w="3129626">
                <a:moveTo>
                  <a:pt x="0" y="0"/>
                </a:moveTo>
                <a:lnTo>
                  <a:pt x="3129626" y="0"/>
                </a:lnTo>
                <a:lnTo>
                  <a:pt x="3129626" y="2887080"/>
                </a:lnTo>
                <a:lnTo>
                  <a:pt x="0" y="288708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8" name="Google Shape;498;p46"/>
          <p:cNvSpPr/>
          <p:nvPr/>
        </p:nvSpPr>
        <p:spPr>
          <a:xfrm>
            <a:off x="13327757" y="2596586"/>
            <a:ext cx="4319822" cy="4179428"/>
          </a:xfrm>
          <a:custGeom>
            <a:rect b="b" l="l" r="r" t="t"/>
            <a:pathLst>
              <a:path extrusionOk="0" h="4179428" w="4319822">
                <a:moveTo>
                  <a:pt x="0" y="0"/>
                </a:moveTo>
                <a:lnTo>
                  <a:pt x="4319823" y="0"/>
                </a:lnTo>
                <a:lnTo>
                  <a:pt x="4319823" y="4179428"/>
                </a:lnTo>
                <a:lnTo>
                  <a:pt x="0" y="417942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99" name="Google Shape;499;p46"/>
          <p:cNvSpPr/>
          <p:nvPr/>
        </p:nvSpPr>
        <p:spPr>
          <a:xfrm>
            <a:off x="15702327" y="-3119"/>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5">
              <a:alphaModFix/>
            </a:blip>
            <a:stretch>
              <a:fillRect b="-3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cxnSp>
        <p:nvCxnSpPr>
          <p:cNvPr id="500" name="Google Shape;500;p46"/>
          <p:cNvCxnSpPr/>
          <p:nvPr/>
        </p:nvCxnSpPr>
        <p:spPr>
          <a:xfrm>
            <a:off x="12097744" y="5019675"/>
            <a:ext cx="715663" cy="0"/>
          </a:xfrm>
          <a:prstGeom prst="straightConnector1">
            <a:avLst/>
          </a:prstGeom>
          <a:noFill/>
          <a:ln cap="flat" cmpd="sng" w="38100">
            <a:solidFill>
              <a:srgbClr val="000000"/>
            </a:solidFill>
            <a:prstDash val="solid"/>
            <a:round/>
            <a:headEnd len="med" w="med" type="stealth"/>
            <a:tailEnd len="med" w="med" type="stealth"/>
          </a:ln>
        </p:spPr>
      </p:cxnSp>
      <p:cxnSp>
        <p:nvCxnSpPr>
          <p:cNvPr id="501" name="Google Shape;501;p46"/>
          <p:cNvCxnSpPr/>
          <p:nvPr/>
        </p:nvCxnSpPr>
        <p:spPr>
          <a:xfrm>
            <a:off x="7395749" y="5038725"/>
            <a:ext cx="715663" cy="0"/>
          </a:xfrm>
          <a:prstGeom prst="straightConnector1">
            <a:avLst/>
          </a:prstGeom>
          <a:noFill/>
          <a:ln cap="flat" cmpd="sng" w="38100">
            <a:solidFill>
              <a:srgbClr val="000000"/>
            </a:solidFill>
            <a:prstDash val="solid"/>
            <a:round/>
            <a:headEnd len="med" w="med" type="stealth"/>
            <a:tailEnd len="med" w="med" type="stealth"/>
          </a:ln>
        </p:spPr>
      </p:cxnSp>
      <p:grpSp>
        <p:nvGrpSpPr>
          <p:cNvPr id="502" name="Google Shape;502;p46"/>
          <p:cNvGrpSpPr/>
          <p:nvPr/>
        </p:nvGrpSpPr>
        <p:grpSpPr>
          <a:xfrm>
            <a:off x="-387873" y="7731725"/>
            <a:ext cx="15143890" cy="1632279"/>
            <a:chOff x="0" y="-9525"/>
            <a:chExt cx="3988514" cy="429901"/>
          </a:xfrm>
        </p:grpSpPr>
        <p:sp>
          <p:nvSpPr>
            <p:cNvPr id="503" name="Google Shape;503;p46"/>
            <p:cNvSpPr/>
            <p:nvPr/>
          </p:nvSpPr>
          <p:spPr>
            <a:xfrm>
              <a:off x="0" y="0"/>
              <a:ext cx="3988514" cy="420376"/>
            </a:xfrm>
            <a:custGeom>
              <a:rect b="b" l="l" r="r" t="t"/>
              <a:pathLst>
                <a:path extrusionOk="0" h="420376" w="3988514">
                  <a:moveTo>
                    <a:pt x="26072" y="0"/>
                  </a:moveTo>
                  <a:lnTo>
                    <a:pt x="3962442" y="0"/>
                  </a:lnTo>
                  <a:cubicBezTo>
                    <a:pt x="3969357" y="0"/>
                    <a:pt x="3975988" y="2747"/>
                    <a:pt x="3980878" y="7636"/>
                  </a:cubicBezTo>
                  <a:cubicBezTo>
                    <a:pt x="3985768" y="12526"/>
                    <a:pt x="3988514" y="19158"/>
                    <a:pt x="3988514" y="26072"/>
                  </a:cubicBezTo>
                  <a:lnTo>
                    <a:pt x="3988514" y="394303"/>
                  </a:lnTo>
                  <a:cubicBezTo>
                    <a:pt x="3988514" y="408703"/>
                    <a:pt x="3976841" y="420376"/>
                    <a:pt x="3962442" y="420376"/>
                  </a:cubicBezTo>
                  <a:lnTo>
                    <a:pt x="26072" y="420376"/>
                  </a:lnTo>
                  <a:cubicBezTo>
                    <a:pt x="19158" y="420376"/>
                    <a:pt x="12526" y="417629"/>
                    <a:pt x="7636" y="412739"/>
                  </a:cubicBezTo>
                  <a:cubicBezTo>
                    <a:pt x="2747" y="407850"/>
                    <a:pt x="0" y="401218"/>
                    <a:pt x="0" y="394303"/>
                  </a:cubicBezTo>
                  <a:lnTo>
                    <a:pt x="0" y="26072"/>
                  </a:lnTo>
                  <a:cubicBezTo>
                    <a:pt x="0" y="19158"/>
                    <a:pt x="2747" y="12526"/>
                    <a:pt x="7636" y="7636"/>
                  </a:cubicBezTo>
                  <a:cubicBezTo>
                    <a:pt x="12526" y="2747"/>
                    <a:pt x="19158" y="0"/>
                    <a:pt x="26072" y="0"/>
                  </a:cubicBezTo>
                  <a:close/>
                </a:path>
              </a:pathLst>
            </a:custGeom>
            <a:solidFill>
              <a:srgbClr val="FFCA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46"/>
            <p:cNvSpPr txBox="1"/>
            <p:nvPr/>
          </p:nvSpPr>
          <p:spPr>
            <a:xfrm>
              <a:off x="0" y="-9525"/>
              <a:ext cx="3988514" cy="429901"/>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05" name="Google Shape;505;p46"/>
          <p:cNvSpPr/>
          <p:nvPr/>
        </p:nvSpPr>
        <p:spPr>
          <a:xfrm rot="2700000">
            <a:off x="13476718" y="7960976"/>
            <a:ext cx="936466" cy="942355"/>
          </a:xfrm>
          <a:custGeom>
            <a:rect b="b" l="l" r="r" t="t"/>
            <a:pathLst>
              <a:path extrusionOk="0" h="942355" w="936466">
                <a:moveTo>
                  <a:pt x="0" y="0"/>
                </a:moveTo>
                <a:lnTo>
                  <a:pt x="936466" y="0"/>
                </a:lnTo>
                <a:lnTo>
                  <a:pt x="936466" y="942355"/>
                </a:lnTo>
                <a:lnTo>
                  <a:pt x="0" y="94235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06" name="Google Shape;506;p46"/>
          <p:cNvSpPr txBox="1"/>
          <p:nvPr/>
        </p:nvSpPr>
        <p:spPr>
          <a:xfrm>
            <a:off x="478339" y="4548188"/>
            <a:ext cx="6917410" cy="1144801"/>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Clr>
                <a:srgbClr val="000000"/>
              </a:buClr>
              <a:buSzPts val="6199"/>
              <a:buFont typeface="Arial"/>
              <a:buNone/>
            </a:pPr>
            <a:r>
              <a:rPr b="1" i="0" lang="en-US" sz="6199" u="none" cap="none" strike="noStrike">
                <a:solidFill>
                  <a:srgbClr val="000000"/>
                </a:solidFill>
                <a:latin typeface="Philosopher"/>
                <a:ea typeface="Philosopher"/>
                <a:cs typeface="Philosopher"/>
                <a:sym typeface="Philosopher"/>
              </a:rPr>
              <a:t>Kouskovitý obsah</a:t>
            </a:r>
            <a:endParaRPr b="0" i="0" sz="1400" u="none" cap="none" strike="noStrike">
              <a:solidFill>
                <a:srgbClr val="000000"/>
              </a:solidFill>
              <a:latin typeface="Arial"/>
              <a:ea typeface="Arial"/>
              <a:cs typeface="Arial"/>
              <a:sym typeface="Arial"/>
            </a:endParaRPr>
          </a:p>
        </p:txBody>
      </p:sp>
      <p:sp>
        <p:nvSpPr>
          <p:cNvPr id="507" name="Google Shape;507;p46"/>
          <p:cNvSpPr txBox="1"/>
          <p:nvPr/>
        </p:nvSpPr>
        <p:spPr>
          <a:xfrm>
            <a:off x="478339" y="7898803"/>
            <a:ext cx="12802349" cy="132959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Představte si to jako rozdělení velkého jídla na porce o velikosti sousta. Každá porce se snadno konzumuje a tráví. Stejně tak rozdělení obsahu do menších celků napomáhá lepšímu porozumění.</a:t>
            </a:r>
            <a:endParaRPr b="0" i="0" sz="1400" u="none" cap="none" strike="noStrike">
              <a:solidFill>
                <a:srgbClr val="000000"/>
              </a:solidFill>
              <a:latin typeface="Arial"/>
              <a:ea typeface="Arial"/>
              <a:cs typeface="Arial"/>
              <a:sym typeface="Arial"/>
            </a:endParaRPr>
          </a:p>
        </p:txBody>
      </p:sp>
      <p:sp>
        <p:nvSpPr>
          <p:cNvPr id="508" name="Google Shape;508;p46"/>
          <p:cNvSpPr txBox="1"/>
          <p:nvPr/>
        </p:nvSpPr>
        <p:spPr>
          <a:xfrm>
            <a:off x="673884" y="5500687"/>
            <a:ext cx="6510189" cy="35086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00"/>
              <a:buFont typeface="Arial"/>
              <a:buNone/>
            </a:pPr>
            <a:r>
              <a:rPr b="0" i="0" lang="en-US" sz="1900" u="none" cap="none" strike="noStrike">
                <a:solidFill>
                  <a:srgbClr val="000000"/>
                </a:solidFill>
                <a:latin typeface="Philosopher"/>
                <a:ea typeface="Philosopher"/>
                <a:cs typeface="Philosopher"/>
                <a:sym typeface="Philosopher"/>
              </a:rPr>
              <a:t>rozdělení učební látky na malé, zvládnutelné části.</a:t>
            </a:r>
            <a:endParaRPr b="0" i="0" sz="1400" u="none" cap="none" strike="noStrike">
              <a:solidFill>
                <a:srgbClr val="000000"/>
              </a:solidFill>
              <a:latin typeface="Arial"/>
              <a:ea typeface="Arial"/>
              <a:cs typeface="Arial"/>
              <a:sym typeface="Arial"/>
            </a:endParaRPr>
          </a:p>
        </p:txBody>
      </p:sp>
      <p:sp>
        <p:nvSpPr>
          <p:cNvPr id="509" name="Google Shape;509;p46"/>
          <p:cNvSpPr txBox="1"/>
          <p:nvPr/>
        </p:nvSpPr>
        <p:spPr>
          <a:xfrm>
            <a:off x="335181" y="1226484"/>
            <a:ext cx="2930723" cy="2952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1" i="0" lang="en-US" sz="1900" u="none" cap="none" strike="noStrike">
                <a:solidFill>
                  <a:srgbClr val="F4B234"/>
                </a:solidFill>
                <a:latin typeface="Philosopher"/>
                <a:ea typeface="Philosopher"/>
                <a:cs typeface="Philosopher"/>
                <a:sym typeface="Philosopher"/>
              </a:rPr>
              <a:t>Principles of Microlearning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47"/>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519" name="Google Shape;519;p47"/>
          <p:cNvGrpSpPr/>
          <p:nvPr/>
        </p:nvGrpSpPr>
        <p:grpSpPr>
          <a:xfrm>
            <a:off x="565167" y="4282881"/>
            <a:ext cx="3490837" cy="1936944"/>
            <a:chOff x="0" y="-9525"/>
            <a:chExt cx="919397" cy="510142"/>
          </a:xfrm>
        </p:grpSpPr>
        <p:sp>
          <p:nvSpPr>
            <p:cNvPr id="520" name="Google Shape;520;p47"/>
            <p:cNvSpPr/>
            <p:nvPr/>
          </p:nvSpPr>
          <p:spPr>
            <a:xfrm>
              <a:off x="0" y="0"/>
              <a:ext cx="919397" cy="500617"/>
            </a:xfrm>
            <a:custGeom>
              <a:rect b="b" l="l" r="r" t="t"/>
              <a:pathLst>
                <a:path extrusionOk="0" h="500617" w="919397">
                  <a:moveTo>
                    <a:pt x="0" y="0"/>
                  </a:moveTo>
                  <a:lnTo>
                    <a:pt x="919397" y="0"/>
                  </a:lnTo>
                  <a:lnTo>
                    <a:pt x="919397" y="500617"/>
                  </a:lnTo>
                  <a:lnTo>
                    <a:pt x="0" y="500617"/>
                  </a:lnTo>
                  <a:close/>
                </a:path>
              </a:pathLst>
            </a:custGeom>
            <a:solidFill>
              <a:srgbClr val="FFF4C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1" name="Google Shape;521;p47"/>
            <p:cNvSpPr txBox="1"/>
            <p:nvPr/>
          </p:nvSpPr>
          <p:spPr>
            <a:xfrm>
              <a:off x="0" y="-9525"/>
              <a:ext cx="919397" cy="510142"/>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22" name="Google Shape;522;p47"/>
          <p:cNvSpPr/>
          <p:nvPr/>
        </p:nvSpPr>
        <p:spPr>
          <a:xfrm>
            <a:off x="4309085" y="-79319"/>
            <a:ext cx="10290119" cy="10290119"/>
          </a:xfrm>
          <a:custGeom>
            <a:rect b="b" l="l" r="r" t="t"/>
            <a:pathLst>
              <a:path extrusionOk="0" h="10290119" w="10290119">
                <a:moveTo>
                  <a:pt x="0" y="0"/>
                </a:moveTo>
                <a:lnTo>
                  <a:pt x="10290120" y="0"/>
                </a:lnTo>
                <a:lnTo>
                  <a:pt x="10290120" y="10290119"/>
                </a:lnTo>
                <a:lnTo>
                  <a:pt x="0" y="1029011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3" name="Google Shape;523;p47"/>
          <p:cNvSpPr/>
          <p:nvPr/>
        </p:nvSpPr>
        <p:spPr>
          <a:xfrm>
            <a:off x="1275266" y="2169886"/>
            <a:ext cx="2306735" cy="1897289"/>
          </a:xfrm>
          <a:custGeom>
            <a:rect b="b" l="l" r="r" t="t"/>
            <a:pathLst>
              <a:path extrusionOk="0" h="1897289" w="2306735">
                <a:moveTo>
                  <a:pt x="0" y="0"/>
                </a:moveTo>
                <a:lnTo>
                  <a:pt x="2306735" y="0"/>
                </a:lnTo>
                <a:lnTo>
                  <a:pt x="2306735" y="1897289"/>
                </a:lnTo>
                <a:lnTo>
                  <a:pt x="0" y="189728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4" name="Google Shape;524;p47"/>
          <p:cNvSpPr/>
          <p:nvPr/>
        </p:nvSpPr>
        <p:spPr>
          <a:xfrm>
            <a:off x="565167" y="6985239"/>
            <a:ext cx="830631" cy="1650260"/>
          </a:xfrm>
          <a:custGeom>
            <a:rect b="b" l="l" r="r" t="t"/>
            <a:pathLst>
              <a:path extrusionOk="0" h="1650260" w="830631">
                <a:moveTo>
                  <a:pt x="0" y="0"/>
                </a:moveTo>
                <a:lnTo>
                  <a:pt x="830631" y="0"/>
                </a:lnTo>
                <a:lnTo>
                  <a:pt x="830631" y="1650259"/>
                </a:lnTo>
                <a:lnTo>
                  <a:pt x="0" y="165025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5" name="Google Shape;525;p47"/>
          <p:cNvSpPr/>
          <p:nvPr/>
        </p:nvSpPr>
        <p:spPr>
          <a:xfrm>
            <a:off x="13786523" y="3169891"/>
            <a:ext cx="777502" cy="981075"/>
          </a:xfrm>
          <a:custGeom>
            <a:rect b="b" l="l" r="r" t="t"/>
            <a:pathLst>
              <a:path extrusionOk="0" h="981075" w="777502">
                <a:moveTo>
                  <a:pt x="0" y="0"/>
                </a:moveTo>
                <a:lnTo>
                  <a:pt x="777502" y="0"/>
                </a:lnTo>
                <a:lnTo>
                  <a:pt x="777502" y="981075"/>
                </a:lnTo>
                <a:lnTo>
                  <a:pt x="0" y="98107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6" name="Google Shape;526;p47"/>
          <p:cNvSpPr/>
          <p:nvPr/>
        </p:nvSpPr>
        <p:spPr>
          <a:xfrm>
            <a:off x="13356460" y="7187698"/>
            <a:ext cx="818814" cy="818814"/>
          </a:xfrm>
          <a:custGeom>
            <a:rect b="b" l="l" r="r" t="t"/>
            <a:pathLst>
              <a:path extrusionOk="0" h="818814" w="818814">
                <a:moveTo>
                  <a:pt x="0" y="0"/>
                </a:moveTo>
                <a:lnTo>
                  <a:pt x="818814" y="0"/>
                </a:lnTo>
                <a:lnTo>
                  <a:pt x="818814" y="818814"/>
                </a:lnTo>
                <a:lnTo>
                  <a:pt x="0" y="818814"/>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27" name="Google Shape;527;p47"/>
          <p:cNvSpPr txBox="1"/>
          <p:nvPr/>
        </p:nvSpPr>
        <p:spPr>
          <a:xfrm>
            <a:off x="6284082" y="3808066"/>
            <a:ext cx="6340127" cy="3230115"/>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Clr>
                <a:srgbClr val="000000"/>
              </a:buClr>
              <a:buSzPts val="8746"/>
              <a:buFont typeface="Arial"/>
              <a:buNone/>
            </a:pPr>
            <a:r>
              <a:rPr b="1" i="0" lang="en-US" sz="8746" u="none" cap="none" strike="noStrike">
                <a:solidFill>
                  <a:srgbClr val="000000"/>
                </a:solidFill>
                <a:latin typeface="Philosopher"/>
                <a:ea typeface="Philosopher"/>
                <a:cs typeface="Philosopher"/>
                <a:sym typeface="Philosopher"/>
              </a:rPr>
              <a:t>Konkrétní cíle</a:t>
            </a:r>
            <a:endParaRPr b="0" i="0" sz="1400" u="none" cap="none" strike="noStrike">
              <a:solidFill>
                <a:srgbClr val="000000"/>
              </a:solidFill>
              <a:latin typeface="Arial"/>
              <a:ea typeface="Arial"/>
              <a:cs typeface="Arial"/>
              <a:sym typeface="Arial"/>
            </a:endParaRPr>
          </a:p>
        </p:txBody>
      </p:sp>
      <p:sp>
        <p:nvSpPr>
          <p:cNvPr id="528" name="Google Shape;528;p47"/>
          <p:cNvSpPr txBox="1"/>
          <p:nvPr/>
        </p:nvSpPr>
        <p:spPr>
          <a:xfrm>
            <a:off x="877005" y="4536010"/>
            <a:ext cx="2867160" cy="132959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V mikrovzdělávání jsou cíle jako cílové body na mapě!</a:t>
            </a:r>
            <a:endParaRPr b="0" i="0" sz="1400" u="none" cap="none" strike="noStrike">
              <a:solidFill>
                <a:srgbClr val="000000"/>
              </a:solidFill>
              <a:latin typeface="Arial"/>
              <a:ea typeface="Arial"/>
              <a:cs typeface="Arial"/>
              <a:sym typeface="Arial"/>
            </a:endParaRPr>
          </a:p>
        </p:txBody>
      </p:sp>
      <p:sp>
        <p:nvSpPr>
          <p:cNvPr id="529" name="Google Shape;529;p47"/>
          <p:cNvSpPr txBox="1"/>
          <p:nvPr/>
        </p:nvSpPr>
        <p:spPr>
          <a:xfrm>
            <a:off x="1684795" y="7178173"/>
            <a:ext cx="2335294" cy="132959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Vedou studenty k přesnému výsledku učení</a:t>
            </a:r>
            <a:endParaRPr b="0" i="0" sz="1400" u="none" cap="none" strike="noStrike">
              <a:solidFill>
                <a:srgbClr val="000000"/>
              </a:solidFill>
              <a:latin typeface="Arial"/>
              <a:ea typeface="Arial"/>
              <a:cs typeface="Arial"/>
              <a:sym typeface="Arial"/>
            </a:endParaRPr>
          </a:p>
        </p:txBody>
      </p:sp>
      <p:sp>
        <p:nvSpPr>
          <p:cNvPr id="530" name="Google Shape;530;p47"/>
          <p:cNvSpPr txBox="1"/>
          <p:nvPr/>
        </p:nvSpPr>
        <p:spPr>
          <a:xfrm>
            <a:off x="14481680" y="6708101"/>
            <a:ext cx="3638566" cy="1772793"/>
          </a:xfrm>
          <a:prstGeom prst="rect">
            <a:avLst/>
          </a:prstGeom>
          <a:noFill/>
          <a:ln>
            <a:noFill/>
          </a:ln>
        </p:spPr>
        <p:txBody>
          <a:bodyPr anchorCtr="0" anchor="t" bIns="0" lIns="0" spcFirstLastPara="1" rIns="0" wrap="square" tIns="0">
            <a:spAutoFit/>
          </a:bodyPr>
          <a:lstStyle/>
          <a:p>
            <a:pPr indent="0" lvl="0" marL="0" marR="0" rtl="0" algn="just">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just">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Konkrétní cíl</a:t>
            </a:r>
            <a:endParaRPr b="0" i="0" sz="1400" u="none" cap="none" strike="noStrike">
              <a:solidFill>
                <a:srgbClr val="000000"/>
              </a:solidFill>
              <a:latin typeface="Arial"/>
              <a:ea typeface="Arial"/>
              <a:cs typeface="Arial"/>
              <a:sym typeface="Arial"/>
            </a:endParaRPr>
          </a:p>
          <a:p>
            <a:pPr indent="0" lvl="0" marL="0" marR="0" rtl="0" algn="just">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Naučit se vytvářet a spravovat e-mailový účet.</a:t>
            </a:r>
            <a:endParaRPr b="0" i="0" sz="1400" u="none" cap="none" strike="noStrike">
              <a:solidFill>
                <a:srgbClr val="000000"/>
              </a:solidFill>
              <a:latin typeface="Arial"/>
              <a:ea typeface="Arial"/>
              <a:cs typeface="Arial"/>
              <a:sym typeface="Arial"/>
            </a:endParaRPr>
          </a:p>
        </p:txBody>
      </p:sp>
      <p:sp>
        <p:nvSpPr>
          <p:cNvPr id="531" name="Google Shape;531;p47"/>
          <p:cNvSpPr txBox="1"/>
          <p:nvPr/>
        </p:nvSpPr>
        <p:spPr>
          <a:xfrm>
            <a:off x="14435607" y="2471340"/>
            <a:ext cx="3363336"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Příklad</a:t>
            </a:r>
            <a:endParaRPr b="0" i="0" sz="1400" u="none" cap="none" strike="noStrike">
              <a:solidFill>
                <a:srgbClr val="000000"/>
              </a:solidFill>
              <a:latin typeface="Arial"/>
              <a:ea typeface="Arial"/>
              <a:cs typeface="Arial"/>
              <a:sym typeface="Arial"/>
            </a:endParaRPr>
          </a:p>
        </p:txBody>
      </p:sp>
      <p:sp>
        <p:nvSpPr>
          <p:cNvPr id="532" name="Google Shape;532;p47"/>
          <p:cNvSpPr txBox="1"/>
          <p:nvPr/>
        </p:nvSpPr>
        <p:spPr>
          <a:xfrm>
            <a:off x="14860017" y="3365154"/>
            <a:ext cx="2152717" cy="1772793"/>
          </a:xfrm>
          <a:prstGeom prst="rect">
            <a:avLst/>
          </a:prstGeom>
          <a:noFill/>
          <a:ln>
            <a:noFill/>
          </a:ln>
        </p:spPr>
        <p:txBody>
          <a:bodyPr anchorCtr="0" anchor="t" bIns="0" lIns="0" spcFirstLastPara="1" rIns="0" wrap="square" tIns="0">
            <a:spAutoFit/>
          </a:bodyPr>
          <a:lstStyle/>
          <a:p>
            <a:pPr indent="0" lvl="0" marL="0" marR="0" rtl="0" algn="just">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Cíl</a:t>
            </a:r>
            <a:endParaRPr b="0" i="0" sz="1400" u="none" cap="none" strike="noStrike">
              <a:solidFill>
                <a:srgbClr val="000000"/>
              </a:solidFill>
              <a:latin typeface="Arial"/>
              <a:ea typeface="Arial"/>
              <a:cs typeface="Arial"/>
              <a:sym typeface="Arial"/>
            </a:endParaRPr>
          </a:p>
          <a:p>
            <a:pPr indent="0" lvl="0" marL="0" marR="0" rtl="0" algn="just">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Zlepšení digitální gramotnosti</a:t>
            </a:r>
            <a:endParaRPr b="0" i="0" sz="1400" u="none" cap="none" strike="noStrike">
              <a:solidFill>
                <a:srgbClr val="000000"/>
              </a:solidFill>
              <a:latin typeface="Arial"/>
              <a:ea typeface="Arial"/>
              <a:cs typeface="Arial"/>
              <a:sym typeface="Arial"/>
            </a:endParaRPr>
          </a:p>
        </p:txBody>
      </p:sp>
      <p:sp>
        <p:nvSpPr>
          <p:cNvPr id="533" name="Google Shape;533;p47"/>
          <p:cNvSpPr txBox="1"/>
          <p:nvPr/>
        </p:nvSpPr>
        <p:spPr>
          <a:xfrm>
            <a:off x="335181" y="1226484"/>
            <a:ext cx="2930723" cy="3508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1" i="0" lang="en-US" sz="1900" u="none" cap="none" strike="noStrike">
                <a:solidFill>
                  <a:srgbClr val="F4B234"/>
                </a:solidFill>
                <a:latin typeface="Philosopher"/>
                <a:ea typeface="Philosopher"/>
                <a:cs typeface="Philosopher"/>
                <a:sym typeface="Philosopher"/>
              </a:rPr>
              <a:t>Principy mikrovzdělávání</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48"/>
          <p:cNvSpPr/>
          <p:nvPr/>
        </p:nvSpPr>
        <p:spPr>
          <a:xfrm>
            <a:off x="8048804" y="91193"/>
            <a:ext cx="10104615" cy="10104615"/>
          </a:xfrm>
          <a:custGeom>
            <a:rect b="b" l="l" r="r" t="t"/>
            <a:pathLst>
              <a:path extrusionOk="0" h="10104615" w="10104615">
                <a:moveTo>
                  <a:pt x="0" y="0"/>
                </a:moveTo>
                <a:lnTo>
                  <a:pt x="10104614" y="0"/>
                </a:lnTo>
                <a:lnTo>
                  <a:pt x="10104614" y="10104614"/>
                </a:lnTo>
                <a:lnTo>
                  <a:pt x="0" y="101046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43" name="Google Shape;543;p48"/>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44" name="Google Shape;544;p48"/>
          <p:cNvSpPr/>
          <p:nvPr/>
        </p:nvSpPr>
        <p:spPr>
          <a:xfrm>
            <a:off x="335181" y="4168591"/>
            <a:ext cx="1085960" cy="1085960"/>
          </a:xfrm>
          <a:custGeom>
            <a:rect b="b" l="l" r="r" t="t"/>
            <a:pathLst>
              <a:path extrusionOk="0" h="1085960" w="1085960">
                <a:moveTo>
                  <a:pt x="0" y="0"/>
                </a:moveTo>
                <a:lnTo>
                  <a:pt x="1085960" y="0"/>
                </a:lnTo>
                <a:lnTo>
                  <a:pt x="1085960" y="1085961"/>
                </a:lnTo>
                <a:lnTo>
                  <a:pt x="0" y="108596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45" name="Google Shape;545;p48"/>
          <p:cNvSpPr/>
          <p:nvPr/>
        </p:nvSpPr>
        <p:spPr>
          <a:xfrm>
            <a:off x="5200850" y="7692911"/>
            <a:ext cx="2599947" cy="2200205"/>
          </a:xfrm>
          <a:custGeom>
            <a:rect b="b" l="l" r="r" t="t"/>
            <a:pathLst>
              <a:path extrusionOk="0" h="2200205" w="2599947">
                <a:moveTo>
                  <a:pt x="0" y="0"/>
                </a:moveTo>
                <a:lnTo>
                  <a:pt x="2599947" y="0"/>
                </a:lnTo>
                <a:lnTo>
                  <a:pt x="2599947" y="2200205"/>
                </a:lnTo>
                <a:lnTo>
                  <a:pt x="0" y="220020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46" name="Google Shape;546;p48"/>
          <p:cNvSpPr txBox="1"/>
          <p:nvPr/>
        </p:nvSpPr>
        <p:spPr>
          <a:xfrm>
            <a:off x="335181" y="1547728"/>
            <a:ext cx="10361734" cy="152073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8235"/>
              <a:buFont typeface="Arial"/>
              <a:buNone/>
            </a:pPr>
            <a:r>
              <a:rPr b="1" i="0" lang="en-US" sz="8235" u="none" cap="none" strike="noStrike">
                <a:solidFill>
                  <a:srgbClr val="000000"/>
                </a:solidFill>
                <a:latin typeface="Philosopher"/>
                <a:ea typeface="Philosopher"/>
                <a:cs typeface="Philosopher"/>
                <a:sym typeface="Philosopher"/>
              </a:rPr>
              <a:t>Just-in-Time učení</a:t>
            </a:r>
            <a:endParaRPr b="0" i="0" sz="1400" u="none" cap="none" strike="noStrike">
              <a:solidFill>
                <a:srgbClr val="000000"/>
              </a:solidFill>
              <a:latin typeface="Arial"/>
              <a:ea typeface="Arial"/>
              <a:cs typeface="Arial"/>
              <a:sym typeface="Arial"/>
            </a:endParaRPr>
          </a:p>
        </p:txBody>
      </p:sp>
      <p:sp>
        <p:nvSpPr>
          <p:cNvPr id="547" name="Google Shape;547;p48"/>
          <p:cNvSpPr txBox="1"/>
          <p:nvPr/>
        </p:nvSpPr>
        <p:spPr>
          <a:xfrm>
            <a:off x="387200" y="6410469"/>
            <a:ext cx="4617600" cy="3545586"/>
          </a:xfrm>
          <a:prstGeom prst="rect">
            <a:avLst/>
          </a:prstGeom>
          <a:noFill/>
          <a:ln>
            <a:noFill/>
          </a:ln>
        </p:spPr>
        <p:txBody>
          <a:bodyPr anchorCtr="0" anchor="t" bIns="0" lIns="0" spcFirstLastPara="1" rIns="0" wrap="square" tIns="0">
            <a:spAutoFit/>
          </a:bodyPr>
          <a:lstStyle/>
          <a:p>
            <a:pPr indent="0" lvl="0" marL="0" marR="0" rtl="0" algn="just">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Dospělý student s nízkou kvalifikací má problémy s určitým úkolem v práci, například s tabulkovým procesorem.</a:t>
            </a:r>
            <a:endParaRPr/>
          </a:p>
          <a:p>
            <a:pPr indent="0" lvl="0" marL="0" marR="0" rtl="0" algn="just">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Krátký kurz základů práce s tabulkovým procesorem lze poskytnout právě ve chvíli, kdy to potřebuje.</a:t>
            </a:r>
            <a:endParaRPr b="0" i="0" sz="1400" u="none" cap="none" strike="noStrike">
              <a:solidFill>
                <a:srgbClr val="000000"/>
              </a:solidFill>
              <a:latin typeface="Arial"/>
              <a:ea typeface="Arial"/>
              <a:cs typeface="Arial"/>
              <a:sym typeface="Arial"/>
            </a:endParaRPr>
          </a:p>
        </p:txBody>
      </p:sp>
      <p:sp>
        <p:nvSpPr>
          <p:cNvPr id="548" name="Google Shape;548;p48"/>
          <p:cNvSpPr txBox="1"/>
          <p:nvPr/>
        </p:nvSpPr>
        <p:spPr>
          <a:xfrm>
            <a:off x="1669148" y="3860202"/>
            <a:ext cx="6179631" cy="132959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Představte si to jako poskytnutí správného nástroje přesně ve chvíli, kdy je potřeba k vyřešení problému.</a:t>
            </a:r>
            <a:endParaRPr b="0" i="0" sz="1400" u="none" cap="none" strike="noStrike">
              <a:solidFill>
                <a:srgbClr val="000000"/>
              </a:solidFill>
              <a:latin typeface="Arial"/>
              <a:ea typeface="Arial"/>
              <a:cs typeface="Arial"/>
              <a:sym typeface="Arial"/>
            </a:endParaRPr>
          </a:p>
        </p:txBody>
      </p:sp>
      <p:sp>
        <p:nvSpPr>
          <p:cNvPr id="549" name="Google Shape;549;p48"/>
          <p:cNvSpPr txBox="1"/>
          <p:nvPr/>
        </p:nvSpPr>
        <p:spPr>
          <a:xfrm>
            <a:off x="335181" y="2800209"/>
            <a:ext cx="8278568" cy="353110"/>
          </a:xfrm>
          <a:prstGeom prst="rect">
            <a:avLst/>
          </a:prstGeom>
          <a:noFill/>
          <a:ln>
            <a:noFill/>
          </a:ln>
        </p:spPr>
        <p:txBody>
          <a:bodyPr anchorCtr="0" anchor="t" bIns="0" lIns="0" spcFirstLastPara="1" rIns="0" wrap="square" tIns="0">
            <a:spAutoFit/>
          </a:bodyPr>
          <a:lstStyle/>
          <a:p>
            <a:pPr indent="0" lvl="0" marL="0" marR="0" rtl="0" algn="l">
              <a:lnSpc>
                <a:spcPct val="120031"/>
              </a:lnSpc>
              <a:spcBef>
                <a:spcPts val="0"/>
              </a:spcBef>
              <a:spcAft>
                <a:spcPts val="0"/>
              </a:spcAft>
              <a:buClr>
                <a:srgbClr val="000000"/>
              </a:buClr>
              <a:buSzPts val="1912"/>
              <a:buFont typeface="Arial"/>
              <a:buNone/>
            </a:pPr>
            <a:r>
              <a:rPr b="0" i="0" lang="en-US" sz="1912" u="none" cap="none" strike="noStrike">
                <a:solidFill>
                  <a:srgbClr val="FFCA08"/>
                </a:solidFill>
                <a:latin typeface="Philosopher"/>
                <a:ea typeface="Philosopher"/>
                <a:cs typeface="Philosopher"/>
                <a:sym typeface="Philosopher"/>
              </a:rPr>
              <a:t>poskytování včasných informací v době, kdy je žáci nejvíce potřebují.</a:t>
            </a:r>
            <a:endParaRPr b="0" i="0" sz="1400" u="none" cap="none" strike="noStrike">
              <a:solidFill>
                <a:srgbClr val="000000"/>
              </a:solidFill>
              <a:latin typeface="Arial"/>
              <a:ea typeface="Arial"/>
              <a:cs typeface="Arial"/>
              <a:sym typeface="Arial"/>
            </a:endParaRPr>
          </a:p>
        </p:txBody>
      </p:sp>
      <p:sp>
        <p:nvSpPr>
          <p:cNvPr id="550" name="Google Shape;550;p48"/>
          <p:cNvSpPr txBox="1"/>
          <p:nvPr/>
        </p:nvSpPr>
        <p:spPr>
          <a:xfrm>
            <a:off x="5905213" y="6849180"/>
            <a:ext cx="1191220" cy="461537"/>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1" i="0" lang="en-US" sz="2499" u="none" cap="none" strike="noStrike">
                <a:solidFill>
                  <a:srgbClr val="FFCA08"/>
                </a:solidFill>
                <a:latin typeface="Philosopher"/>
                <a:ea typeface="Philosopher"/>
                <a:cs typeface="Philosopher"/>
                <a:sym typeface="Philosopher"/>
              </a:rPr>
              <a:t>Příklad</a:t>
            </a:r>
            <a:endParaRPr b="0" i="0" sz="1400" u="none" cap="none" strike="noStrike">
              <a:solidFill>
                <a:srgbClr val="000000"/>
              </a:solidFill>
              <a:latin typeface="Arial"/>
              <a:ea typeface="Arial"/>
              <a:cs typeface="Arial"/>
              <a:sym typeface="Arial"/>
            </a:endParaRPr>
          </a:p>
        </p:txBody>
      </p:sp>
      <p:sp>
        <p:nvSpPr>
          <p:cNvPr id="551" name="Google Shape;551;p48"/>
          <p:cNvSpPr txBox="1"/>
          <p:nvPr/>
        </p:nvSpPr>
        <p:spPr>
          <a:xfrm>
            <a:off x="470446" y="5502091"/>
            <a:ext cx="7354342" cy="33239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00"/>
              <a:buFont typeface="Arial"/>
              <a:buNone/>
            </a:pPr>
            <a:r>
              <a:rPr b="0" i="0" lang="en-US" sz="1800" u="none" cap="none" strike="noStrike">
                <a:solidFill>
                  <a:srgbClr val="000000"/>
                </a:solidFill>
                <a:latin typeface="Philosopher"/>
                <a:ea typeface="Philosopher"/>
                <a:cs typeface="Philosopher"/>
                <a:sym typeface="Philosopher"/>
              </a:rPr>
              <a:t>Tento přístup zajišťuje, že učení je relevantní a okamžitě použitelné.</a:t>
            </a:r>
            <a:endParaRPr b="0" i="0" sz="1400" u="none" cap="none" strike="noStrike">
              <a:solidFill>
                <a:srgbClr val="000000"/>
              </a:solidFill>
              <a:latin typeface="Arial"/>
              <a:ea typeface="Arial"/>
              <a:cs typeface="Arial"/>
              <a:sym typeface="Arial"/>
            </a:endParaRPr>
          </a:p>
        </p:txBody>
      </p:sp>
      <p:sp>
        <p:nvSpPr>
          <p:cNvPr id="552" name="Google Shape;552;p48"/>
          <p:cNvSpPr txBox="1"/>
          <p:nvPr/>
        </p:nvSpPr>
        <p:spPr>
          <a:xfrm>
            <a:off x="335181" y="1226484"/>
            <a:ext cx="2930723" cy="3508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1" i="0" lang="en-US" sz="1900" u="none" cap="none" strike="noStrike">
                <a:solidFill>
                  <a:srgbClr val="F4B234"/>
                </a:solidFill>
                <a:latin typeface="Philosopher"/>
                <a:ea typeface="Philosopher"/>
                <a:cs typeface="Philosopher"/>
                <a:sym typeface="Philosopher"/>
              </a:rPr>
              <a:t>Principy mikrovzdělávání</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49"/>
          <p:cNvSpPr/>
          <p:nvPr/>
        </p:nvSpPr>
        <p:spPr>
          <a:xfrm>
            <a:off x="10477332" y="1028700"/>
            <a:ext cx="7810668" cy="9247955"/>
          </a:xfrm>
          <a:custGeom>
            <a:rect b="b" l="l" r="r" t="t"/>
            <a:pathLst>
              <a:path extrusionOk="0" h="9247955" w="7810668">
                <a:moveTo>
                  <a:pt x="0" y="0"/>
                </a:moveTo>
                <a:lnTo>
                  <a:pt x="7810668" y="0"/>
                </a:lnTo>
                <a:lnTo>
                  <a:pt x="7810668" y="9247955"/>
                </a:lnTo>
                <a:lnTo>
                  <a:pt x="0" y="924795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2" name="Google Shape;562;p49"/>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3" name="Google Shape;563;p49"/>
          <p:cNvSpPr/>
          <p:nvPr/>
        </p:nvSpPr>
        <p:spPr>
          <a:xfrm>
            <a:off x="449539" y="7164649"/>
            <a:ext cx="2202877" cy="2093651"/>
          </a:xfrm>
          <a:custGeom>
            <a:rect b="b" l="l" r="r" t="t"/>
            <a:pathLst>
              <a:path extrusionOk="0" h="2093651" w="2202877">
                <a:moveTo>
                  <a:pt x="0" y="0"/>
                </a:moveTo>
                <a:lnTo>
                  <a:pt x="2202876" y="0"/>
                </a:lnTo>
                <a:lnTo>
                  <a:pt x="2202876" y="2093651"/>
                </a:lnTo>
                <a:lnTo>
                  <a:pt x="0" y="209365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4" name="Google Shape;564;p49"/>
          <p:cNvSpPr/>
          <p:nvPr/>
        </p:nvSpPr>
        <p:spPr>
          <a:xfrm>
            <a:off x="449539" y="4361310"/>
            <a:ext cx="943819" cy="782190"/>
          </a:xfrm>
          <a:custGeom>
            <a:rect b="b" l="l" r="r" t="t"/>
            <a:pathLst>
              <a:path extrusionOk="0" h="782190" w="943819">
                <a:moveTo>
                  <a:pt x="0" y="0"/>
                </a:moveTo>
                <a:lnTo>
                  <a:pt x="943819" y="0"/>
                </a:lnTo>
                <a:lnTo>
                  <a:pt x="943819" y="782190"/>
                </a:lnTo>
                <a:lnTo>
                  <a:pt x="0" y="78219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5" name="Google Shape;565;p49"/>
          <p:cNvSpPr/>
          <p:nvPr/>
        </p:nvSpPr>
        <p:spPr>
          <a:xfrm>
            <a:off x="449539" y="5454938"/>
            <a:ext cx="779744" cy="779744"/>
          </a:xfrm>
          <a:custGeom>
            <a:rect b="b" l="l" r="r" t="t"/>
            <a:pathLst>
              <a:path extrusionOk="0" h="779744" w="779744">
                <a:moveTo>
                  <a:pt x="0" y="0"/>
                </a:moveTo>
                <a:lnTo>
                  <a:pt x="779744" y="0"/>
                </a:lnTo>
                <a:lnTo>
                  <a:pt x="779744" y="779745"/>
                </a:lnTo>
                <a:lnTo>
                  <a:pt x="0" y="77974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66" name="Google Shape;566;p49"/>
          <p:cNvSpPr txBox="1"/>
          <p:nvPr/>
        </p:nvSpPr>
        <p:spPr>
          <a:xfrm>
            <a:off x="335181" y="1543637"/>
            <a:ext cx="8808819" cy="161307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8735"/>
              <a:buFont typeface="Arial"/>
              <a:buNone/>
            </a:pPr>
            <a:r>
              <a:rPr b="1" i="0" lang="en-US" sz="8735" u="none" cap="none" strike="noStrike">
                <a:solidFill>
                  <a:srgbClr val="000000"/>
                </a:solidFill>
                <a:latin typeface="Philosopher"/>
                <a:ea typeface="Philosopher"/>
                <a:cs typeface="Philosopher"/>
                <a:sym typeface="Philosopher"/>
              </a:rPr>
              <a:t>Personalizace</a:t>
            </a:r>
            <a:endParaRPr b="0" i="0" sz="1400" u="none" cap="none" strike="noStrike">
              <a:solidFill>
                <a:srgbClr val="000000"/>
              </a:solidFill>
              <a:latin typeface="Arial"/>
              <a:ea typeface="Arial"/>
              <a:cs typeface="Arial"/>
              <a:sym typeface="Arial"/>
            </a:endParaRPr>
          </a:p>
        </p:txBody>
      </p:sp>
      <p:sp>
        <p:nvSpPr>
          <p:cNvPr id="567" name="Google Shape;567;p49"/>
          <p:cNvSpPr txBox="1"/>
          <p:nvPr/>
        </p:nvSpPr>
        <p:spPr>
          <a:xfrm>
            <a:off x="449539" y="3084960"/>
            <a:ext cx="6318796" cy="81253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200"/>
              <a:buFont typeface="Arial"/>
              <a:buNone/>
            </a:pPr>
            <a:r>
              <a:rPr b="0" i="0" lang="en-US" sz="2200" u="none" cap="none" strike="noStrike">
                <a:solidFill>
                  <a:srgbClr val="000000"/>
                </a:solidFill>
                <a:latin typeface="Philosopher"/>
                <a:ea typeface="Philosopher"/>
                <a:cs typeface="Philosopher"/>
                <a:sym typeface="Philosopher"/>
              </a:rPr>
              <a:t>přizpůsobení obsahu individuálním potřebám a preferencím</a:t>
            </a:r>
            <a:endParaRPr b="0" i="0" sz="1400" u="none" cap="none" strike="noStrike">
              <a:solidFill>
                <a:srgbClr val="000000"/>
              </a:solidFill>
              <a:latin typeface="Arial"/>
              <a:ea typeface="Arial"/>
              <a:cs typeface="Arial"/>
              <a:sym typeface="Arial"/>
            </a:endParaRPr>
          </a:p>
        </p:txBody>
      </p:sp>
      <p:sp>
        <p:nvSpPr>
          <p:cNvPr id="568" name="Google Shape;568;p49"/>
          <p:cNvSpPr txBox="1"/>
          <p:nvPr/>
        </p:nvSpPr>
        <p:spPr>
          <a:xfrm>
            <a:off x="1550977" y="4415408"/>
            <a:ext cx="9451248" cy="2215991"/>
          </a:xfrm>
          <a:prstGeom prst="rect">
            <a:avLst/>
          </a:prstGeom>
          <a:noFill/>
          <a:ln>
            <a:noFill/>
          </a:ln>
        </p:spPr>
        <p:txBody>
          <a:bodyPr anchorCtr="0" anchor="t" bIns="0" lIns="0" spcFirstLastPara="1" rIns="0" wrap="square" tIns="0">
            <a:spAutoFit/>
          </a:bodyPr>
          <a:lstStyle/>
          <a:p>
            <a:pPr indent="0" lvl="0" marL="0" marR="0" rtl="0" algn="just">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Každý žák je jedinečný a může mít různou úroveň předchozích znalostí a stylů učení. </a:t>
            </a:r>
            <a:endParaRPr b="1" i="0" sz="2400" u="none" cap="none" strike="noStrike">
              <a:solidFill>
                <a:srgbClr val="000000"/>
              </a:solidFill>
              <a:latin typeface="Philosopher"/>
              <a:ea typeface="Philosopher"/>
              <a:cs typeface="Philosopher"/>
              <a:sym typeface="Philosopher"/>
            </a:endParaRPr>
          </a:p>
          <a:p>
            <a:pPr indent="0" lvl="0" marL="0" marR="0" rtl="0" algn="just">
              <a:lnSpc>
                <a:spcPct val="11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0" lvl="0" marL="0" marR="0" rtl="0" algn="just">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Personalizace zajišťuje, že výuka je pro každého studenta relevantní a poutavá.</a:t>
            </a:r>
            <a:endParaRPr b="0" i="0" sz="1400" u="none" cap="none" strike="noStrike">
              <a:solidFill>
                <a:srgbClr val="000000"/>
              </a:solidFill>
              <a:latin typeface="Arial"/>
              <a:ea typeface="Arial"/>
              <a:cs typeface="Arial"/>
              <a:sym typeface="Arial"/>
            </a:endParaRPr>
          </a:p>
        </p:txBody>
      </p:sp>
      <p:sp>
        <p:nvSpPr>
          <p:cNvPr id="569" name="Google Shape;569;p49"/>
          <p:cNvSpPr txBox="1"/>
          <p:nvPr/>
        </p:nvSpPr>
        <p:spPr>
          <a:xfrm>
            <a:off x="3205963" y="7556155"/>
            <a:ext cx="8025438" cy="1551194"/>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Například platforma pro mikrovzdělávání může přizpůsobit obsah na základě pokroku studenta a nabídnout možnost volby prozkoumání souvisejících témat, která ho zajímají.</a:t>
            </a:r>
            <a:endParaRPr b="0" i="0" sz="1400" u="none" cap="none" strike="noStrike">
              <a:solidFill>
                <a:srgbClr val="000000"/>
              </a:solidFill>
              <a:latin typeface="Arial"/>
              <a:ea typeface="Arial"/>
              <a:cs typeface="Arial"/>
              <a:sym typeface="Arial"/>
            </a:endParaRPr>
          </a:p>
        </p:txBody>
      </p:sp>
      <p:sp>
        <p:nvSpPr>
          <p:cNvPr id="570" name="Google Shape;570;p49"/>
          <p:cNvSpPr txBox="1"/>
          <p:nvPr/>
        </p:nvSpPr>
        <p:spPr>
          <a:xfrm>
            <a:off x="335181" y="1226484"/>
            <a:ext cx="2930723" cy="3508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1" i="0" lang="en-US" sz="1900" u="none" cap="none" strike="noStrike">
                <a:solidFill>
                  <a:srgbClr val="F4B234"/>
                </a:solidFill>
                <a:latin typeface="Philosopher"/>
                <a:ea typeface="Philosopher"/>
                <a:cs typeface="Philosopher"/>
                <a:sym typeface="Philosopher"/>
              </a:rPr>
              <a:t>Principy mikrovzdělávání</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50"/>
          <p:cNvSpPr/>
          <p:nvPr/>
        </p:nvSpPr>
        <p:spPr>
          <a:xfrm>
            <a:off x="7707080" y="689866"/>
            <a:ext cx="9655851" cy="7640192"/>
          </a:xfrm>
          <a:custGeom>
            <a:rect b="b" l="l" r="r" t="t"/>
            <a:pathLst>
              <a:path extrusionOk="0" h="7640192" w="9655851">
                <a:moveTo>
                  <a:pt x="0" y="0"/>
                </a:moveTo>
                <a:lnTo>
                  <a:pt x="9655851" y="0"/>
                </a:lnTo>
                <a:lnTo>
                  <a:pt x="9655851" y="7640192"/>
                </a:lnTo>
                <a:lnTo>
                  <a:pt x="0" y="764019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0" name="Google Shape;580;p50"/>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581" name="Google Shape;581;p50"/>
          <p:cNvGrpSpPr/>
          <p:nvPr/>
        </p:nvGrpSpPr>
        <p:grpSpPr>
          <a:xfrm>
            <a:off x="0" y="4513175"/>
            <a:ext cx="12535035" cy="5648029"/>
            <a:chOff x="0" y="-9525"/>
            <a:chExt cx="3213123" cy="1431040"/>
          </a:xfrm>
        </p:grpSpPr>
        <p:sp>
          <p:nvSpPr>
            <p:cNvPr id="582" name="Google Shape;582;p50"/>
            <p:cNvSpPr/>
            <p:nvPr/>
          </p:nvSpPr>
          <p:spPr>
            <a:xfrm>
              <a:off x="0" y="0"/>
              <a:ext cx="3213123" cy="1421515"/>
            </a:xfrm>
            <a:custGeom>
              <a:rect b="b" l="l" r="r" t="t"/>
              <a:pathLst>
                <a:path extrusionOk="0" h="1421515" w="3213123">
                  <a:moveTo>
                    <a:pt x="0" y="0"/>
                  </a:moveTo>
                  <a:lnTo>
                    <a:pt x="3213123" y="0"/>
                  </a:lnTo>
                  <a:lnTo>
                    <a:pt x="3213123" y="1421515"/>
                  </a:lnTo>
                  <a:lnTo>
                    <a:pt x="0" y="1421515"/>
                  </a:lnTo>
                  <a:close/>
                </a:path>
              </a:pathLst>
            </a:custGeom>
            <a:solidFill>
              <a:srgbClr val="F4B23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3" name="Google Shape;583;p50"/>
            <p:cNvSpPr txBox="1"/>
            <p:nvPr/>
          </p:nvSpPr>
          <p:spPr>
            <a:xfrm>
              <a:off x="0" y="-9525"/>
              <a:ext cx="3213123" cy="1431040"/>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84" name="Google Shape;584;p50"/>
          <p:cNvSpPr/>
          <p:nvPr/>
        </p:nvSpPr>
        <p:spPr>
          <a:xfrm>
            <a:off x="590138" y="5229243"/>
            <a:ext cx="2360866" cy="4114800"/>
          </a:xfrm>
          <a:custGeom>
            <a:rect b="b" l="l" r="r" t="t"/>
            <a:pathLst>
              <a:path extrusionOk="0" h="4114800" w="2360866">
                <a:moveTo>
                  <a:pt x="0" y="0"/>
                </a:moveTo>
                <a:lnTo>
                  <a:pt x="2360867" y="0"/>
                </a:lnTo>
                <a:lnTo>
                  <a:pt x="2360867"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85" name="Google Shape;585;p50"/>
          <p:cNvSpPr txBox="1"/>
          <p:nvPr/>
        </p:nvSpPr>
        <p:spPr>
          <a:xfrm>
            <a:off x="2951000" y="4589200"/>
            <a:ext cx="9161100" cy="53523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Clr>
                <a:srgbClr val="000000"/>
              </a:buClr>
              <a:buSzPts val="3699"/>
              <a:buFont typeface="Arial"/>
              <a:buNone/>
            </a:pPr>
            <a:r>
              <a:rPr b="1" i="0" lang="en-US" sz="3699" u="none" cap="none" strike="noStrike">
                <a:solidFill>
                  <a:srgbClr val="FFFFFF"/>
                </a:solidFill>
                <a:latin typeface="Philosopher"/>
                <a:ea typeface="Philosopher"/>
                <a:cs typeface="Philosopher"/>
                <a:sym typeface="Philosopher"/>
              </a:rPr>
              <a:t>Nyní, když jsme se seznámili s principy mikrovzdělávání, pojďme převést teorii do praxe!</a:t>
            </a:r>
            <a:endParaRPr b="1" i="0" sz="3699" u="none" cap="none" strike="noStrike">
              <a:solidFill>
                <a:srgbClr val="FFFFFF"/>
              </a:solidFill>
              <a:latin typeface="Philosopher"/>
              <a:ea typeface="Philosopher"/>
              <a:cs typeface="Philosopher"/>
              <a:sym typeface="Philosopher"/>
            </a:endParaRPr>
          </a:p>
          <a:p>
            <a:pPr indent="0" lvl="0" marL="0" marR="0" rtl="0" algn="ctr">
              <a:lnSpc>
                <a:spcPct val="140010"/>
              </a:lnSpc>
              <a:spcBef>
                <a:spcPts val="0"/>
              </a:spcBef>
              <a:spcAft>
                <a:spcPts val="0"/>
              </a:spcAft>
              <a:buClr>
                <a:srgbClr val="000000"/>
              </a:buClr>
              <a:buSzPts val="3699"/>
              <a:buFont typeface="Arial"/>
              <a:buNone/>
            </a:pPr>
            <a:r>
              <a:rPr b="1" i="0" lang="en-US" sz="3699" u="none" cap="none" strike="noStrike">
                <a:solidFill>
                  <a:srgbClr val="FFFFFF"/>
                </a:solidFill>
                <a:latin typeface="Philosopher"/>
                <a:ea typeface="Philosopher"/>
                <a:cs typeface="Philosopher"/>
                <a:sym typeface="Philosopher"/>
              </a:rPr>
              <a:t>V této praktické činnosti se budeme zabývat tím, jak navrhovat mikroučební aktivity přizpůsobené dospělým studentům s nízkou kvalifikací.</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51"/>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95" name="Google Shape;595;p51"/>
          <p:cNvSpPr/>
          <p:nvPr/>
        </p:nvSpPr>
        <p:spPr>
          <a:xfrm>
            <a:off x="660049" y="4109879"/>
            <a:ext cx="921179" cy="921179"/>
          </a:xfrm>
          <a:custGeom>
            <a:rect b="b" l="l" r="r" t="t"/>
            <a:pathLst>
              <a:path extrusionOk="0" h="921179" w="921179">
                <a:moveTo>
                  <a:pt x="0" y="0"/>
                </a:moveTo>
                <a:lnTo>
                  <a:pt x="921179" y="0"/>
                </a:lnTo>
                <a:lnTo>
                  <a:pt x="921179" y="921179"/>
                </a:lnTo>
                <a:lnTo>
                  <a:pt x="0" y="92117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96" name="Google Shape;596;p51"/>
          <p:cNvSpPr/>
          <p:nvPr/>
        </p:nvSpPr>
        <p:spPr>
          <a:xfrm>
            <a:off x="706200" y="5433937"/>
            <a:ext cx="875028" cy="826901"/>
          </a:xfrm>
          <a:custGeom>
            <a:rect b="b" l="l" r="r" t="t"/>
            <a:pathLst>
              <a:path extrusionOk="0" h="826901" w="875028">
                <a:moveTo>
                  <a:pt x="0" y="0"/>
                </a:moveTo>
                <a:lnTo>
                  <a:pt x="875028" y="0"/>
                </a:lnTo>
                <a:lnTo>
                  <a:pt x="875028" y="826902"/>
                </a:lnTo>
                <a:lnTo>
                  <a:pt x="0" y="82690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97" name="Google Shape;597;p51"/>
          <p:cNvSpPr/>
          <p:nvPr/>
        </p:nvSpPr>
        <p:spPr>
          <a:xfrm>
            <a:off x="552528" y="6660889"/>
            <a:ext cx="1028700" cy="905685"/>
          </a:xfrm>
          <a:custGeom>
            <a:rect b="b" l="l" r="r" t="t"/>
            <a:pathLst>
              <a:path extrusionOk="0" h="905685" w="1028700">
                <a:moveTo>
                  <a:pt x="0" y="0"/>
                </a:moveTo>
                <a:lnTo>
                  <a:pt x="1028700" y="0"/>
                </a:lnTo>
                <a:lnTo>
                  <a:pt x="1028700" y="905684"/>
                </a:lnTo>
                <a:lnTo>
                  <a:pt x="0" y="90568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98" name="Google Shape;598;p51"/>
          <p:cNvSpPr/>
          <p:nvPr/>
        </p:nvSpPr>
        <p:spPr>
          <a:xfrm>
            <a:off x="591186" y="7969453"/>
            <a:ext cx="1105056" cy="1060854"/>
          </a:xfrm>
          <a:custGeom>
            <a:rect b="b" l="l" r="r" t="t"/>
            <a:pathLst>
              <a:path extrusionOk="0" h="1060854" w="1105056">
                <a:moveTo>
                  <a:pt x="0" y="0"/>
                </a:moveTo>
                <a:lnTo>
                  <a:pt x="1105056" y="0"/>
                </a:lnTo>
                <a:lnTo>
                  <a:pt x="1105056" y="1060853"/>
                </a:lnTo>
                <a:lnTo>
                  <a:pt x="0" y="106085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599" name="Google Shape;599;p51"/>
          <p:cNvSpPr txBox="1"/>
          <p:nvPr/>
        </p:nvSpPr>
        <p:spPr>
          <a:xfrm>
            <a:off x="3633100" y="690562"/>
            <a:ext cx="11021799" cy="775469"/>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199"/>
              <a:buFont typeface="Arial"/>
              <a:buNone/>
            </a:pPr>
            <a:r>
              <a:rPr b="1" i="0" lang="en-US" sz="4199" u="none" cap="none" strike="noStrike">
                <a:solidFill>
                  <a:srgbClr val="EEAE34"/>
                </a:solidFill>
                <a:latin typeface="Philosopher"/>
                <a:ea typeface="Philosopher"/>
                <a:cs typeface="Philosopher"/>
                <a:sym typeface="Philosopher"/>
              </a:rPr>
              <a:t>Praktické činnosti - pokyny</a:t>
            </a:r>
            <a:endParaRPr b="0" i="0" sz="1400" u="none" cap="none" strike="noStrike">
              <a:solidFill>
                <a:srgbClr val="000000"/>
              </a:solidFill>
              <a:latin typeface="Arial"/>
              <a:ea typeface="Arial"/>
              <a:cs typeface="Arial"/>
              <a:sym typeface="Arial"/>
            </a:endParaRPr>
          </a:p>
        </p:txBody>
      </p:sp>
      <p:sp>
        <p:nvSpPr>
          <p:cNvPr id="600" name="Google Shape;600;p51"/>
          <p:cNvSpPr txBox="1"/>
          <p:nvPr/>
        </p:nvSpPr>
        <p:spPr>
          <a:xfrm>
            <a:off x="1928646" y="4204161"/>
            <a:ext cx="10562805" cy="761555"/>
          </a:xfrm>
          <a:prstGeom prst="rect">
            <a:avLst/>
          </a:prstGeom>
          <a:noFill/>
          <a:ln>
            <a:noFill/>
          </a:ln>
        </p:spPr>
        <p:txBody>
          <a:bodyPr anchorCtr="0" anchor="t" bIns="0" lIns="0" spcFirstLastPara="1" rIns="0" wrap="square" tIns="0">
            <a:spAutoFit/>
          </a:bodyPr>
          <a:lstStyle/>
          <a:p>
            <a:pPr indent="0" lvl="0" marL="0" marR="0" rtl="0" algn="l">
              <a:lnSpc>
                <a:spcPct val="165021"/>
              </a:lnSpc>
              <a:spcBef>
                <a:spcPts val="0"/>
              </a:spcBef>
              <a:spcAft>
                <a:spcPts val="0"/>
              </a:spcAft>
              <a:buClr>
                <a:srgbClr val="000000"/>
              </a:buClr>
              <a:buSzPts val="2999"/>
              <a:buFont typeface="Arial"/>
              <a:buNone/>
            </a:pPr>
            <a:r>
              <a:rPr b="1" i="0" lang="en-US" sz="2999" u="none" cap="none" strike="noStrike">
                <a:solidFill>
                  <a:srgbClr val="000000"/>
                </a:solidFill>
                <a:latin typeface="Philosopher"/>
                <a:ea typeface="Philosopher"/>
                <a:cs typeface="Philosopher"/>
                <a:sym typeface="Philosopher"/>
              </a:rPr>
              <a:t>Zajistěte, aby byl obsah stručný a snadno stravitelný.</a:t>
            </a:r>
            <a:endParaRPr b="0" i="0" sz="1400" u="none" cap="none" strike="noStrike">
              <a:solidFill>
                <a:srgbClr val="000000"/>
              </a:solidFill>
              <a:latin typeface="Arial"/>
              <a:ea typeface="Arial"/>
              <a:cs typeface="Arial"/>
              <a:sym typeface="Arial"/>
            </a:endParaRPr>
          </a:p>
        </p:txBody>
      </p:sp>
      <p:sp>
        <p:nvSpPr>
          <p:cNvPr id="601" name="Google Shape;601;p51"/>
          <p:cNvSpPr txBox="1"/>
          <p:nvPr/>
        </p:nvSpPr>
        <p:spPr>
          <a:xfrm>
            <a:off x="1928646" y="6866081"/>
            <a:ext cx="10735717" cy="5539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rgbClr val="000000"/>
                </a:solidFill>
                <a:latin typeface="Philosopher"/>
                <a:ea typeface="Philosopher"/>
                <a:cs typeface="Philosopher"/>
                <a:sym typeface="Philosopher"/>
              </a:rPr>
              <a:t>Definujte jasné vzdělávací cíle pro svou mikroučební aktivitu.</a:t>
            </a:r>
            <a:endParaRPr b="0" i="0" sz="1400" u="none" cap="none" strike="noStrike">
              <a:solidFill>
                <a:srgbClr val="000000"/>
              </a:solidFill>
              <a:latin typeface="Arial"/>
              <a:ea typeface="Arial"/>
              <a:cs typeface="Arial"/>
              <a:sym typeface="Arial"/>
            </a:endParaRPr>
          </a:p>
        </p:txBody>
      </p:sp>
      <p:sp>
        <p:nvSpPr>
          <p:cNvPr id="602" name="Google Shape;602;p51"/>
          <p:cNvSpPr txBox="1"/>
          <p:nvPr/>
        </p:nvSpPr>
        <p:spPr>
          <a:xfrm>
            <a:off x="1928646" y="5544521"/>
            <a:ext cx="14521904" cy="55399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000"/>
              <a:buFont typeface="Arial"/>
              <a:buNone/>
            </a:pPr>
            <a:r>
              <a:rPr b="1" i="0" lang="en-US" sz="3000" u="none" cap="none" strike="noStrike">
                <a:solidFill>
                  <a:srgbClr val="000000"/>
                </a:solidFill>
                <a:latin typeface="Philosopher"/>
                <a:ea typeface="Philosopher"/>
                <a:cs typeface="Philosopher"/>
                <a:sym typeface="Philosopher"/>
              </a:rPr>
              <a:t>Zvažte načasování, kdy by měl být výukový materiál poskytnut.</a:t>
            </a:r>
            <a:endParaRPr b="0" i="0" sz="1400" u="none" cap="none" strike="noStrike">
              <a:solidFill>
                <a:srgbClr val="000000"/>
              </a:solidFill>
              <a:latin typeface="Arial"/>
              <a:ea typeface="Arial"/>
              <a:cs typeface="Arial"/>
              <a:sym typeface="Arial"/>
            </a:endParaRPr>
          </a:p>
        </p:txBody>
      </p:sp>
      <p:sp>
        <p:nvSpPr>
          <p:cNvPr id="603" name="Google Shape;603;p51"/>
          <p:cNvSpPr txBox="1"/>
          <p:nvPr/>
        </p:nvSpPr>
        <p:spPr>
          <a:xfrm>
            <a:off x="1928646" y="8096856"/>
            <a:ext cx="15799221" cy="1107996"/>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000"/>
              <a:buFont typeface="Arial"/>
              <a:buNone/>
            </a:pPr>
            <a:r>
              <a:rPr b="1" i="0" lang="en-US" sz="3000" u="none" cap="none" strike="noStrike">
                <a:solidFill>
                  <a:srgbClr val="000000"/>
                </a:solidFill>
                <a:latin typeface="Philosopher"/>
                <a:ea typeface="Philosopher"/>
                <a:cs typeface="Philosopher"/>
                <a:sym typeface="Philosopher"/>
              </a:rPr>
              <a:t>Přemýšlejte o tom, jak mohou obsah přizpůsobit jedinečným potřebám a preferencím cílové skupiny.</a:t>
            </a:r>
            <a:endParaRPr b="0" i="0" sz="1400" u="none" cap="none" strike="noStrike">
              <a:solidFill>
                <a:srgbClr val="000000"/>
              </a:solidFill>
              <a:latin typeface="Arial"/>
              <a:ea typeface="Arial"/>
              <a:cs typeface="Arial"/>
              <a:sym typeface="Arial"/>
            </a:endParaRPr>
          </a:p>
        </p:txBody>
      </p:sp>
      <p:grpSp>
        <p:nvGrpSpPr>
          <p:cNvPr id="604" name="Google Shape;604;p51"/>
          <p:cNvGrpSpPr/>
          <p:nvPr/>
        </p:nvGrpSpPr>
        <p:grpSpPr>
          <a:xfrm>
            <a:off x="428927" y="2019205"/>
            <a:ext cx="17430146" cy="1538224"/>
            <a:chOff x="0" y="-9525"/>
            <a:chExt cx="4590656" cy="405129"/>
          </a:xfrm>
        </p:grpSpPr>
        <p:sp>
          <p:nvSpPr>
            <p:cNvPr id="605" name="Google Shape;605;p51"/>
            <p:cNvSpPr/>
            <p:nvPr/>
          </p:nvSpPr>
          <p:spPr>
            <a:xfrm>
              <a:off x="0" y="0"/>
              <a:ext cx="4590656" cy="395604"/>
            </a:xfrm>
            <a:custGeom>
              <a:rect b="b" l="l" r="r" t="t"/>
              <a:pathLst>
                <a:path extrusionOk="0" h="395604" w="4590656">
                  <a:moveTo>
                    <a:pt x="0" y="0"/>
                  </a:moveTo>
                  <a:lnTo>
                    <a:pt x="4590656" y="0"/>
                  </a:lnTo>
                  <a:lnTo>
                    <a:pt x="4590656" y="395604"/>
                  </a:lnTo>
                  <a:lnTo>
                    <a:pt x="0" y="395604"/>
                  </a:lnTo>
                  <a:close/>
                </a:path>
              </a:pathLst>
            </a:custGeom>
            <a:solidFill>
              <a:srgbClr val="F4B23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06" name="Google Shape;606;p51"/>
            <p:cNvSpPr txBox="1"/>
            <p:nvPr/>
          </p:nvSpPr>
          <p:spPr>
            <a:xfrm>
              <a:off x="0" y="-9525"/>
              <a:ext cx="4590656" cy="405129"/>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07" name="Google Shape;607;p51"/>
          <p:cNvSpPr txBox="1"/>
          <p:nvPr/>
        </p:nvSpPr>
        <p:spPr>
          <a:xfrm>
            <a:off x="280396" y="2587324"/>
            <a:ext cx="17727208" cy="103412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800"/>
              <a:buFont typeface="Arial"/>
              <a:buNone/>
            </a:pPr>
            <a:r>
              <a:rPr b="1" i="0" lang="en-US" sz="2800" u="none" cap="none" strike="noStrike">
                <a:solidFill>
                  <a:srgbClr val="FFFFFF"/>
                </a:solidFill>
                <a:latin typeface="Philosopher"/>
                <a:ea typeface="Philosopher"/>
                <a:cs typeface="Philosopher"/>
                <a:sym typeface="Philosopher"/>
              </a:rPr>
              <a:t>CÍL: Provést brainstorming a načrtnout mikroučební aktivitu, která by zahrnovala čtyři principy, o nichž jsme hovořili.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52"/>
          <p:cNvSpPr/>
          <p:nvPr/>
        </p:nvSpPr>
        <p:spPr>
          <a:xfrm>
            <a:off x="16045354" y="242332"/>
            <a:ext cx="2032536" cy="1856043"/>
          </a:xfrm>
          <a:custGeom>
            <a:rect b="b" l="l" r="r" t="t"/>
            <a:pathLst>
              <a:path extrusionOk="0" h="1856043" w="2032536">
                <a:moveTo>
                  <a:pt x="0" y="0"/>
                </a:moveTo>
                <a:lnTo>
                  <a:pt x="2032536" y="0"/>
                </a:lnTo>
                <a:lnTo>
                  <a:pt x="2032536" y="1856043"/>
                </a:lnTo>
                <a:lnTo>
                  <a:pt x="0" y="1856043"/>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3" name="Google Shape;613;p52"/>
          <p:cNvSpPr/>
          <p:nvPr/>
        </p:nvSpPr>
        <p:spPr>
          <a:xfrm>
            <a:off x="0" y="0"/>
            <a:ext cx="7622848" cy="7089249"/>
          </a:xfrm>
          <a:custGeom>
            <a:rect b="b" l="l" r="r" t="t"/>
            <a:pathLst>
              <a:path extrusionOk="0" h="7089249" w="7622848">
                <a:moveTo>
                  <a:pt x="0" y="0"/>
                </a:moveTo>
                <a:lnTo>
                  <a:pt x="7622848" y="0"/>
                </a:lnTo>
                <a:lnTo>
                  <a:pt x="7622848" y="7089249"/>
                </a:lnTo>
                <a:lnTo>
                  <a:pt x="0" y="708924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4" name="Google Shape;614;p52"/>
          <p:cNvSpPr/>
          <p:nvPr/>
        </p:nvSpPr>
        <p:spPr>
          <a:xfrm>
            <a:off x="13092414" y="6172200"/>
            <a:ext cx="4166886" cy="4114800"/>
          </a:xfrm>
          <a:custGeom>
            <a:rect b="b" l="l" r="r" t="t"/>
            <a:pathLst>
              <a:path extrusionOk="0" h="4114800" w="4166886">
                <a:moveTo>
                  <a:pt x="0" y="0"/>
                </a:moveTo>
                <a:lnTo>
                  <a:pt x="4166886" y="0"/>
                </a:lnTo>
                <a:lnTo>
                  <a:pt x="4166886"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15" name="Google Shape;615;p52"/>
          <p:cNvSpPr txBox="1"/>
          <p:nvPr/>
        </p:nvSpPr>
        <p:spPr>
          <a:xfrm>
            <a:off x="1635673" y="3679316"/>
            <a:ext cx="15016654" cy="3384388"/>
          </a:xfrm>
          <a:prstGeom prst="rect">
            <a:avLst/>
          </a:prstGeom>
          <a:noFill/>
          <a:ln>
            <a:noFill/>
          </a:ln>
        </p:spPr>
        <p:txBody>
          <a:bodyPr anchorCtr="0" anchor="t" bIns="0" lIns="0" spcFirstLastPara="1" rIns="0" wrap="square" tIns="0">
            <a:spAutoFit/>
          </a:bodyPr>
          <a:lstStyle/>
          <a:p>
            <a:pPr indent="0" lvl="0" marL="0" marR="0" rtl="0" algn="ctr">
              <a:lnSpc>
                <a:spcPct val="156011"/>
              </a:lnSpc>
              <a:spcBef>
                <a:spcPts val="0"/>
              </a:spcBef>
              <a:spcAft>
                <a:spcPts val="0"/>
              </a:spcAft>
              <a:buClr>
                <a:srgbClr val="000000"/>
              </a:buClr>
              <a:buSzPts val="4699"/>
              <a:buFont typeface="Arial"/>
              <a:buNone/>
            </a:pPr>
            <a:r>
              <a:rPr b="1" i="0" lang="en-US" sz="4699" u="none" cap="none" strike="noStrike">
                <a:solidFill>
                  <a:srgbClr val="000000"/>
                </a:solidFill>
                <a:latin typeface="Philosopher"/>
                <a:ea typeface="Philosopher"/>
                <a:cs typeface="Philosopher"/>
                <a:sym typeface="Philosopher"/>
              </a:rPr>
              <a:t> Jak můžete tyto zásady uplatnit při navrhování </a:t>
            </a:r>
            <a:r>
              <a:rPr b="1" i="0" lang="en-US" sz="4699" u="none" cap="none" strike="noStrike">
                <a:solidFill>
                  <a:srgbClr val="FFC000"/>
                </a:solidFill>
                <a:latin typeface="Philosopher"/>
                <a:ea typeface="Philosopher"/>
                <a:cs typeface="Philosopher"/>
                <a:sym typeface="Philosopher"/>
              </a:rPr>
              <a:t>mikrovzdělávacích kurzů </a:t>
            </a:r>
            <a:r>
              <a:rPr b="1" i="0" lang="en-US" sz="4699" u="none" cap="none" strike="noStrike">
                <a:solidFill>
                  <a:srgbClr val="000000"/>
                </a:solidFill>
                <a:latin typeface="Philosopher"/>
                <a:ea typeface="Philosopher"/>
                <a:cs typeface="Philosopher"/>
                <a:sym typeface="Philosopher"/>
              </a:rPr>
              <a:t>pro dospělé studenty s nízkou kvalifikací ve vašem konkrétním výukovém prostředí?</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6"/>
          <p:cNvSpPr/>
          <p:nvPr/>
        </p:nvSpPr>
        <p:spPr>
          <a:xfrm>
            <a:off x="110100" y="0"/>
            <a:ext cx="8114797" cy="10287000"/>
          </a:xfrm>
          <a:custGeom>
            <a:rect b="b" l="l" r="r" t="t"/>
            <a:pathLst>
              <a:path extrusionOk="0" h="13716000" w="9747504">
                <a:moveTo>
                  <a:pt x="0" y="0"/>
                </a:moveTo>
                <a:lnTo>
                  <a:pt x="9747504" y="0"/>
                </a:lnTo>
                <a:lnTo>
                  <a:pt x="9747504" y="13716000"/>
                </a:lnTo>
                <a:lnTo>
                  <a:pt x="0" y="13716000"/>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4" name="Google Shape;144;p26"/>
          <p:cNvSpPr txBox="1"/>
          <p:nvPr/>
        </p:nvSpPr>
        <p:spPr>
          <a:xfrm rot="-5400000">
            <a:off x="-24047" y="4811102"/>
            <a:ext cx="4501029" cy="664797"/>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3600"/>
              <a:buFont typeface="Arial"/>
              <a:buNone/>
            </a:pPr>
            <a:r>
              <a:rPr b="1" i="0" lang="en-US" sz="3600" u="none" cap="none" strike="noStrike">
                <a:solidFill>
                  <a:srgbClr val="000000"/>
                </a:solidFill>
                <a:latin typeface="Philosopher"/>
                <a:ea typeface="Philosopher"/>
                <a:cs typeface="Philosopher"/>
                <a:sym typeface="Philosopher"/>
              </a:rPr>
              <a:t>OBSAH</a:t>
            </a:r>
            <a:endParaRPr b="0" i="0" sz="1400" u="none" cap="none" strike="noStrike">
              <a:solidFill>
                <a:srgbClr val="000000"/>
              </a:solidFill>
              <a:latin typeface="Arial"/>
              <a:ea typeface="Arial"/>
              <a:cs typeface="Arial"/>
              <a:sym typeface="Arial"/>
            </a:endParaRPr>
          </a:p>
        </p:txBody>
      </p:sp>
      <p:sp>
        <p:nvSpPr>
          <p:cNvPr id="145" name="Google Shape;145;p26"/>
          <p:cNvSpPr/>
          <p:nvPr/>
        </p:nvSpPr>
        <p:spPr>
          <a:xfrm rot="5400000">
            <a:off x="9382444" y="2537579"/>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6" name="Google Shape;146;p26"/>
          <p:cNvSpPr/>
          <p:nvPr/>
        </p:nvSpPr>
        <p:spPr>
          <a:xfrm rot="5400000">
            <a:off x="9382444" y="3616052"/>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7" name="Google Shape;147;p26"/>
          <p:cNvSpPr/>
          <p:nvPr/>
        </p:nvSpPr>
        <p:spPr>
          <a:xfrm rot="5400000">
            <a:off x="9382445" y="4756625"/>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8" name="Google Shape;148;p26"/>
          <p:cNvSpPr/>
          <p:nvPr/>
        </p:nvSpPr>
        <p:spPr>
          <a:xfrm>
            <a:off x="3150395" y="1052522"/>
            <a:ext cx="5993606" cy="8567738"/>
          </a:xfrm>
          <a:custGeom>
            <a:rect b="b" l="l" r="r" t="t"/>
            <a:pathLst>
              <a:path extrusionOk="0" h="8567738" w="5993606">
                <a:moveTo>
                  <a:pt x="0" y="0"/>
                </a:moveTo>
                <a:lnTo>
                  <a:pt x="5993605" y="0"/>
                </a:lnTo>
                <a:lnTo>
                  <a:pt x="5993605" y="8567737"/>
                </a:lnTo>
                <a:lnTo>
                  <a:pt x="0" y="8567737"/>
                </a:lnTo>
                <a:lnTo>
                  <a:pt x="0" y="0"/>
                </a:lnTo>
                <a:close/>
              </a:path>
            </a:pathLst>
          </a:custGeom>
          <a:blipFill rotWithShape="1">
            <a:blip r:embed="rId3">
              <a:alphaModFix/>
            </a:blip>
            <a:stretch>
              <a:fillRect b="-37" l="-57411" r="-5741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9" name="Google Shape;149;p26"/>
          <p:cNvSpPr/>
          <p:nvPr/>
        </p:nvSpPr>
        <p:spPr>
          <a:xfrm>
            <a:off x="15298059" y="-191347"/>
            <a:ext cx="3580483" cy="2531242"/>
          </a:xfrm>
          <a:custGeom>
            <a:rect b="b" l="l" r="r" t="t"/>
            <a:pathLst>
              <a:path extrusionOk="0" h="2531242" w="3580483">
                <a:moveTo>
                  <a:pt x="0" y="0"/>
                </a:moveTo>
                <a:lnTo>
                  <a:pt x="3580483" y="0"/>
                </a:lnTo>
                <a:lnTo>
                  <a:pt x="3580483" y="2531242"/>
                </a:lnTo>
                <a:lnTo>
                  <a:pt x="0" y="2531242"/>
                </a:lnTo>
                <a:lnTo>
                  <a:pt x="0" y="0"/>
                </a:lnTo>
                <a:close/>
              </a:path>
            </a:pathLst>
          </a:custGeom>
          <a:blipFill rotWithShape="1">
            <a:blip r:embed="rId4">
              <a:alphaModFix/>
            </a:blip>
            <a:stretch>
              <a:fillRect b="-3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0" name="Google Shape;150;p26"/>
          <p:cNvSpPr/>
          <p:nvPr/>
        </p:nvSpPr>
        <p:spPr>
          <a:xfrm rot="5400000">
            <a:off x="9382444" y="5988121"/>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1" name="Google Shape;151;p26"/>
          <p:cNvSpPr/>
          <p:nvPr/>
        </p:nvSpPr>
        <p:spPr>
          <a:xfrm rot="5400000">
            <a:off x="9382445" y="7183421"/>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2" name="Google Shape;152;p26"/>
          <p:cNvSpPr/>
          <p:nvPr/>
        </p:nvSpPr>
        <p:spPr>
          <a:xfrm rot="5400000">
            <a:off x="9382444" y="8469643"/>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3" name="Google Shape;153;p26"/>
          <p:cNvSpPr txBox="1"/>
          <p:nvPr/>
        </p:nvSpPr>
        <p:spPr>
          <a:xfrm>
            <a:off x="10036702" y="2526102"/>
            <a:ext cx="6586264" cy="472758"/>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Část t 1: Úvod do mikrovzdělávání</a:t>
            </a:r>
            <a:endParaRPr b="0" i="0" sz="1400" u="none" cap="none" strike="noStrike">
              <a:solidFill>
                <a:srgbClr val="000000"/>
              </a:solidFill>
              <a:latin typeface="Arial"/>
              <a:ea typeface="Arial"/>
              <a:cs typeface="Arial"/>
              <a:sym typeface="Arial"/>
            </a:endParaRPr>
          </a:p>
        </p:txBody>
      </p:sp>
      <p:sp>
        <p:nvSpPr>
          <p:cNvPr id="154" name="Google Shape;154;p26"/>
          <p:cNvSpPr txBox="1"/>
          <p:nvPr/>
        </p:nvSpPr>
        <p:spPr>
          <a:xfrm>
            <a:off x="10036699" y="3577836"/>
            <a:ext cx="5751646" cy="472758"/>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Část 2: Principy mikrovzdělávání</a:t>
            </a:r>
            <a:endParaRPr b="0" i="0" sz="1400" u="none" cap="none" strike="noStrike">
              <a:solidFill>
                <a:srgbClr val="000000"/>
              </a:solidFill>
              <a:latin typeface="Arial"/>
              <a:ea typeface="Arial"/>
              <a:cs typeface="Arial"/>
              <a:sym typeface="Arial"/>
            </a:endParaRPr>
          </a:p>
        </p:txBody>
      </p:sp>
      <p:sp>
        <p:nvSpPr>
          <p:cNvPr id="155" name="Google Shape;155;p26"/>
          <p:cNvSpPr txBox="1"/>
          <p:nvPr/>
        </p:nvSpPr>
        <p:spPr>
          <a:xfrm>
            <a:off x="10036701" y="4718409"/>
            <a:ext cx="6586264" cy="472758"/>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Část 3: Navrhování mikrovzdělávacích aktivit</a:t>
            </a:r>
            <a:endParaRPr b="0" i="0" sz="1400" u="none" cap="none" strike="noStrike">
              <a:solidFill>
                <a:srgbClr val="000000"/>
              </a:solidFill>
              <a:latin typeface="Arial"/>
              <a:ea typeface="Arial"/>
              <a:cs typeface="Arial"/>
              <a:sym typeface="Arial"/>
            </a:endParaRPr>
          </a:p>
        </p:txBody>
      </p:sp>
      <p:sp>
        <p:nvSpPr>
          <p:cNvPr id="156" name="Google Shape;156;p26"/>
          <p:cNvSpPr txBox="1"/>
          <p:nvPr/>
        </p:nvSpPr>
        <p:spPr>
          <a:xfrm>
            <a:off x="10036701" y="5949905"/>
            <a:ext cx="7240887" cy="472758"/>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Část 4: Podpora zapojení a motivace</a:t>
            </a:r>
            <a:endParaRPr b="0" i="0" sz="1400" u="none" cap="none" strike="noStrike">
              <a:solidFill>
                <a:srgbClr val="000000"/>
              </a:solidFill>
              <a:latin typeface="Arial"/>
              <a:ea typeface="Arial"/>
              <a:cs typeface="Arial"/>
              <a:sym typeface="Arial"/>
            </a:endParaRPr>
          </a:p>
        </p:txBody>
      </p:sp>
      <p:sp>
        <p:nvSpPr>
          <p:cNvPr id="157" name="Google Shape;157;p26"/>
          <p:cNvSpPr txBox="1"/>
          <p:nvPr/>
        </p:nvSpPr>
        <p:spPr>
          <a:xfrm>
            <a:off x="10036701" y="7145205"/>
            <a:ext cx="7777122" cy="472758"/>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Část 5: Strategie implementace mikrovzdělávání</a:t>
            </a:r>
            <a:endParaRPr b="0" i="0" sz="1400" u="none" cap="none" strike="noStrike">
              <a:solidFill>
                <a:srgbClr val="000000"/>
              </a:solidFill>
              <a:latin typeface="Arial"/>
              <a:ea typeface="Arial"/>
              <a:cs typeface="Arial"/>
              <a:sym typeface="Arial"/>
            </a:endParaRPr>
          </a:p>
        </p:txBody>
      </p:sp>
      <p:sp>
        <p:nvSpPr>
          <p:cNvPr id="158" name="Google Shape;158;p26"/>
          <p:cNvSpPr txBox="1"/>
          <p:nvPr/>
        </p:nvSpPr>
        <p:spPr>
          <a:xfrm>
            <a:off x="10036700" y="8431427"/>
            <a:ext cx="6586263" cy="472758"/>
          </a:xfrm>
          <a:prstGeom prst="rect">
            <a:avLst/>
          </a:prstGeom>
          <a:noFill/>
          <a:ln>
            <a:noFill/>
          </a:ln>
        </p:spPr>
        <p:txBody>
          <a:bodyPr anchorCtr="0" anchor="t" bIns="0" lIns="0" spcFirstLastPara="1" rIns="0" wrap="square" tIns="0">
            <a:spAutoFit/>
          </a:bodyPr>
          <a:lstStyle/>
          <a:p>
            <a:pPr indent="0" lvl="0" marL="0" marR="0" rtl="0" algn="l">
              <a:lnSpc>
                <a:spcPct val="128375"/>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Část 6: Případové studie a osvědčené postupy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53"/>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1" name="Google Shape;621;p53"/>
          <p:cNvSpPr/>
          <p:nvPr/>
        </p:nvSpPr>
        <p:spPr>
          <a:xfrm>
            <a:off x="7603323" y="3504411"/>
            <a:ext cx="3081338" cy="3081338"/>
          </a:xfrm>
          <a:custGeom>
            <a:rect b="b" l="l" r="r" t="t"/>
            <a:pathLst>
              <a:path extrusionOk="0" h="3081338" w="3081338">
                <a:moveTo>
                  <a:pt x="0" y="0"/>
                </a:moveTo>
                <a:lnTo>
                  <a:pt x="3081337" y="0"/>
                </a:lnTo>
                <a:lnTo>
                  <a:pt x="3081337" y="3081338"/>
                </a:lnTo>
                <a:lnTo>
                  <a:pt x="0" y="3081338"/>
                </a:lnTo>
                <a:lnTo>
                  <a:pt x="0" y="0"/>
                </a:lnTo>
                <a:close/>
              </a:path>
            </a:pathLst>
          </a:custGeom>
          <a:blipFill rotWithShape="1">
            <a:blip r:embed="rId3">
              <a:alphaModFix/>
            </a:blip>
            <a:stretch>
              <a:fillRect b="-29" l="-20721" r="-2072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2" name="Google Shape;622;p53"/>
          <p:cNvSpPr txBox="1"/>
          <p:nvPr/>
        </p:nvSpPr>
        <p:spPr>
          <a:xfrm>
            <a:off x="8257671" y="2550105"/>
            <a:ext cx="1772640" cy="4985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Část 3</a:t>
            </a:r>
            <a:endParaRPr b="0" i="0" sz="1400" u="none" cap="none" strike="noStrike">
              <a:solidFill>
                <a:srgbClr val="000000"/>
              </a:solidFill>
              <a:latin typeface="Arial"/>
              <a:ea typeface="Arial"/>
              <a:cs typeface="Arial"/>
              <a:sym typeface="Arial"/>
            </a:endParaRPr>
          </a:p>
        </p:txBody>
      </p:sp>
      <p:sp>
        <p:nvSpPr>
          <p:cNvPr id="623" name="Google Shape;623;p53"/>
          <p:cNvSpPr txBox="1"/>
          <p:nvPr/>
        </p:nvSpPr>
        <p:spPr>
          <a:xfrm>
            <a:off x="7063731" y="7347600"/>
            <a:ext cx="4160520" cy="99719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Navrhování mikrovzdělávacích aktivit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54"/>
          <p:cNvSpPr/>
          <p:nvPr/>
        </p:nvSpPr>
        <p:spPr>
          <a:xfrm>
            <a:off x="13823286"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29" name="Google Shape;629;p54"/>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8" l="-20721" r="-2072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0" name="Google Shape;630;p54"/>
          <p:cNvSpPr txBox="1"/>
          <p:nvPr/>
        </p:nvSpPr>
        <p:spPr>
          <a:xfrm>
            <a:off x="15163748" y="2580838"/>
            <a:ext cx="1783784" cy="38925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Část 3</a:t>
            </a:r>
            <a:endParaRPr b="0" i="0" sz="1400" u="none" cap="none" strike="noStrike">
              <a:solidFill>
                <a:srgbClr val="000000"/>
              </a:solidFill>
              <a:latin typeface="Arial"/>
              <a:ea typeface="Arial"/>
              <a:cs typeface="Arial"/>
              <a:sym typeface="Arial"/>
            </a:endParaRPr>
          </a:p>
        </p:txBody>
      </p:sp>
      <p:sp>
        <p:nvSpPr>
          <p:cNvPr id="631" name="Google Shape;631;p54"/>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2" name="Google Shape;632;p54"/>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3" name="Google Shape;633;p54"/>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34" name="Google Shape;634;p54"/>
          <p:cNvSpPr txBox="1"/>
          <p:nvPr/>
        </p:nvSpPr>
        <p:spPr>
          <a:xfrm>
            <a:off x="1566280" y="1791195"/>
            <a:ext cx="8961120" cy="443198"/>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Naučte se vytvářet poutavý obsah mikrovzdělávání.</a:t>
            </a:r>
            <a:endParaRPr b="0" i="0" sz="1400" u="none" cap="none" strike="noStrike">
              <a:solidFill>
                <a:srgbClr val="000000"/>
              </a:solidFill>
              <a:latin typeface="Arial"/>
              <a:ea typeface="Arial"/>
              <a:cs typeface="Arial"/>
              <a:sym typeface="Arial"/>
            </a:endParaRPr>
          </a:p>
        </p:txBody>
      </p:sp>
      <p:sp>
        <p:nvSpPr>
          <p:cNvPr id="635" name="Google Shape;635;p54"/>
          <p:cNvSpPr txBox="1"/>
          <p:nvPr/>
        </p:nvSpPr>
        <p:spPr>
          <a:xfrm>
            <a:off x="1566280" y="4479144"/>
            <a:ext cx="8961120" cy="443198"/>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Důraz na multimediální a interaktivní prvky</a:t>
            </a:r>
            <a:endParaRPr b="0" i="0" sz="1400" u="none" cap="none" strike="noStrike">
              <a:solidFill>
                <a:srgbClr val="000000"/>
              </a:solidFill>
              <a:latin typeface="Arial"/>
              <a:ea typeface="Arial"/>
              <a:cs typeface="Arial"/>
              <a:sym typeface="Arial"/>
            </a:endParaRPr>
          </a:p>
        </p:txBody>
      </p:sp>
      <p:sp>
        <p:nvSpPr>
          <p:cNvPr id="636" name="Google Shape;636;p54"/>
          <p:cNvSpPr txBox="1"/>
          <p:nvPr/>
        </p:nvSpPr>
        <p:spPr>
          <a:xfrm>
            <a:off x="1566279" y="7155228"/>
            <a:ext cx="9711320" cy="443198"/>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Příručka pro tvorbu efektivních hodnocení mikrovzdělávání</a:t>
            </a:r>
            <a:endParaRPr b="0" i="0" sz="1400" u="none" cap="none" strike="noStrike">
              <a:solidFill>
                <a:srgbClr val="000000"/>
              </a:solidFill>
              <a:latin typeface="Arial"/>
              <a:ea typeface="Arial"/>
              <a:cs typeface="Arial"/>
              <a:sym typeface="Arial"/>
            </a:endParaRPr>
          </a:p>
        </p:txBody>
      </p:sp>
      <p:sp>
        <p:nvSpPr>
          <p:cNvPr id="637" name="Google Shape;637;p54"/>
          <p:cNvSpPr txBox="1"/>
          <p:nvPr/>
        </p:nvSpPr>
        <p:spPr>
          <a:xfrm>
            <a:off x="13914726" y="7284258"/>
            <a:ext cx="4160520" cy="99719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Navrhování mikrovzdělávacích aktivit</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55"/>
          <p:cNvSpPr/>
          <p:nvPr/>
        </p:nvSpPr>
        <p:spPr>
          <a:xfrm>
            <a:off x="1697320" y="3842569"/>
            <a:ext cx="3388048" cy="4359852"/>
          </a:xfrm>
          <a:custGeom>
            <a:rect b="b" l="l" r="r" t="t"/>
            <a:pathLst>
              <a:path extrusionOk="0"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55"/>
          <p:cNvSpPr txBox="1"/>
          <p:nvPr/>
        </p:nvSpPr>
        <p:spPr>
          <a:xfrm>
            <a:off x="1998507" y="4117308"/>
            <a:ext cx="2657633" cy="1199944"/>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999"/>
              <a:buFont typeface="Arial"/>
              <a:buNone/>
            </a:pPr>
            <a:r>
              <a:rPr b="1" i="0" lang="en-US" sz="2999" u="none" cap="none" strike="noStrike">
                <a:solidFill>
                  <a:srgbClr val="000000"/>
                </a:solidFill>
                <a:latin typeface="Philosopher"/>
                <a:ea typeface="Philosopher"/>
                <a:cs typeface="Philosopher"/>
                <a:sym typeface="Philosopher"/>
              </a:rPr>
              <a:t>Kouskovitý obsah</a:t>
            </a:r>
            <a:endParaRPr b="0" i="0" sz="1400" u="none" cap="none" strike="noStrike">
              <a:solidFill>
                <a:srgbClr val="000000"/>
              </a:solidFill>
              <a:latin typeface="Arial"/>
              <a:ea typeface="Arial"/>
              <a:cs typeface="Arial"/>
              <a:sym typeface="Arial"/>
            </a:endParaRPr>
          </a:p>
        </p:txBody>
      </p:sp>
      <p:sp>
        <p:nvSpPr>
          <p:cNvPr id="648" name="Google Shape;648;p55"/>
          <p:cNvSpPr/>
          <p:nvPr/>
        </p:nvSpPr>
        <p:spPr>
          <a:xfrm>
            <a:off x="5532424" y="3842569"/>
            <a:ext cx="3388048" cy="4359852"/>
          </a:xfrm>
          <a:custGeom>
            <a:rect b="b" l="l" r="r" t="t"/>
            <a:pathLst>
              <a:path extrusionOk="0"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55"/>
          <p:cNvSpPr/>
          <p:nvPr/>
        </p:nvSpPr>
        <p:spPr>
          <a:xfrm>
            <a:off x="5665974" y="4814371"/>
            <a:ext cx="3120949" cy="3120949"/>
          </a:xfrm>
          <a:custGeom>
            <a:rect b="b" l="l" r="r" t="t"/>
            <a:pathLst>
              <a:path extrusionOk="0" h="3120949" w="3120949">
                <a:moveTo>
                  <a:pt x="0" y="0"/>
                </a:moveTo>
                <a:lnTo>
                  <a:pt x="3120948" y="0"/>
                </a:lnTo>
                <a:lnTo>
                  <a:pt x="3120948" y="3120949"/>
                </a:lnTo>
                <a:lnTo>
                  <a:pt x="0" y="3120949"/>
                </a:lnTo>
                <a:lnTo>
                  <a:pt x="0" y="0"/>
                </a:lnTo>
                <a:close/>
              </a:path>
            </a:pathLst>
          </a:custGeom>
          <a:blipFill rotWithShape="1">
            <a:blip r:embed="rId3">
              <a:alphaModFix amt="42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50" name="Google Shape;650;p55"/>
          <p:cNvSpPr txBox="1"/>
          <p:nvPr/>
        </p:nvSpPr>
        <p:spPr>
          <a:xfrm>
            <a:off x="5897632" y="4117308"/>
            <a:ext cx="2657633" cy="599972"/>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999"/>
              <a:buFont typeface="Arial"/>
              <a:buNone/>
            </a:pPr>
            <a:r>
              <a:rPr b="1" i="0" lang="en-US" sz="2999" u="none" cap="none" strike="noStrike">
                <a:solidFill>
                  <a:srgbClr val="000000"/>
                </a:solidFill>
                <a:latin typeface="Philosopher"/>
                <a:ea typeface="Philosopher"/>
                <a:cs typeface="Philosopher"/>
                <a:sym typeface="Philosopher"/>
              </a:rPr>
              <a:t>Konkrétní cíle</a:t>
            </a:r>
            <a:endParaRPr b="0" i="0" sz="1400" u="none" cap="none" strike="noStrike">
              <a:solidFill>
                <a:srgbClr val="000000"/>
              </a:solidFill>
              <a:latin typeface="Arial"/>
              <a:ea typeface="Arial"/>
              <a:cs typeface="Arial"/>
              <a:sym typeface="Arial"/>
            </a:endParaRPr>
          </a:p>
        </p:txBody>
      </p:sp>
      <p:sp>
        <p:nvSpPr>
          <p:cNvPr id="651" name="Google Shape;651;p55"/>
          <p:cNvSpPr/>
          <p:nvPr/>
        </p:nvSpPr>
        <p:spPr>
          <a:xfrm>
            <a:off x="9367528" y="3842569"/>
            <a:ext cx="3388048" cy="4359852"/>
          </a:xfrm>
          <a:custGeom>
            <a:rect b="b" l="l" r="r" t="t"/>
            <a:pathLst>
              <a:path extrusionOk="0"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55"/>
          <p:cNvSpPr txBox="1"/>
          <p:nvPr/>
        </p:nvSpPr>
        <p:spPr>
          <a:xfrm>
            <a:off x="9434513" y="4117308"/>
            <a:ext cx="3254079" cy="599972"/>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2999"/>
              <a:buFont typeface="Arial"/>
              <a:buNone/>
            </a:pPr>
            <a:r>
              <a:rPr b="1" i="0" lang="en-US" sz="2999" u="none" cap="none" strike="noStrike">
                <a:solidFill>
                  <a:srgbClr val="000000"/>
                </a:solidFill>
                <a:latin typeface="Philosopher"/>
                <a:ea typeface="Philosopher"/>
                <a:cs typeface="Philosopher"/>
                <a:sym typeface="Philosopher"/>
              </a:rPr>
              <a:t>Just-in-Time učení</a:t>
            </a:r>
            <a:endParaRPr b="0" i="0" sz="1400" u="none" cap="none" strike="noStrike">
              <a:solidFill>
                <a:srgbClr val="000000"/>
              </a:solidFill>
              <a:latin typeface="Arial"/>
              <a:ea typeface="Arial"/>
              <a:cs typeface="Arial"/>
              <a:sym typeface="Arial"/>
            </a:endParaRPr>
          </a:p>
        </p:txBody>
      </p:sp>
      <p:sp>
        <p:nvSpPr>
          <p:cNvPr id="653" name="Google Shape;653;p55"/>
          <p:cNvSpPr/>
          <p:nvPr/>
        </p:nvSpPr>
        <p:spPr>
          <a:xfrm>
            <a:off x="13202632" y="3842569"/>
            <a:ext cx="3388048" cy="4359852"/>
          </a:xfrm>
          <a:custGeom>
            <a:rect b="b" l="l" r="r" t="t"/>
            <a:pathLst>
              <a:path extrusionOk="0" h="4032690" w="3133810">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90"/>
                  <a:pt x="3009350"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55"/>
          <p:cNvSpPr txBox="1"/>
          <p:nvPr/>
        </p:nvSpPr>
        <p:spPr>
          <a:xfrm>
            <a:off x="13567840" y="4117308"/>
            <a:ext cx="2657633" cy="599972"/>
          </a:xfrm>
          <a:prstGeom prst="rect">
            <a:avLst/>
          </a:prstGeom>
          <a:noFill/>
          <a:ln>
            <a:noFill/>
          </a:ln>
        </p:spPr>
        <p:txBody>
          <a:bodyPr anchorCtr="0" anchor="t" bIns="0" lIns="0" spcFirstLastPara="1" rIns="0" wrap="square" tIns="0">
            <a:spAutoFit/>
          </a:bodyPr>
          <a:lstStyle/>
          <a:p>
            <a:pPr indent="0" lvl="0" marL="0" marR="0" rtl="0" algn="l">
              <a:lnSpc>
                <a:spcPct val="130009"/>
              </a:lnSpc>
              <a:spcBef>
                <a:spcPts val="0"/>
              </a:spcBef>
              <a:spcAft>
                <a:spcPts val="0"/>
              </a:spcAft>
              <a:buClr>
                <a:srgbClr val="000000"/>
              </a:buClr>
              <a:buSzPts val="2999"/>
              <a:buFont typeface="Arial"/>
              <a:buNone/>
            </a:pPr>
            <a:r>
              <a:rPr b="1" i="0" lang="en-US" sz="2999" u="none" cap="none" strike="noStrike">
                <a:solidFill>
                  <a:srgbClr val="000000"/>
                </a:solidFill>
                <a:latin typeface="Philosopher"/>
                <a:ea typeface="Philosopher"/>
                <a:cs typeface="Philosopher"/>
                <a:sym typeface="Philosopher"/>
              </a:rPr>
              <a:t>Personalizace</a:t>
            </a:r>
            <a:endParaRPr b="0" i="0" sz="1400" u="none" cap="none" strike="noStrike">
              <a:solidFill>
                <a:srgbClr val="000000"/>
              </a:solidFill>
              <a:latin typeface="Arial"/>
              <a:ea typeface="Arial"/>
              <a:cs typeface="Arial"/>
              <a:sym typeface="Arial"/>
            </a:endParaRPr>
          </a:p>
        </p:txBody>
      </p:sp>
      <p:sp>
        <p:nvSpPr>
          <p:cNvPr id="655" name="Google Shape;655;p55"/>
          <p:cNvSpPr txBox="1"/>
          <p:nvPr/>
        </p:nvSpPr>
        <p:spPr>
          <a:xfrm>
            <a:off x="3861258" y="2309044"/>
            <a:ext cx="12658023" cy="775597"/>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4200"/>
              <a:buFont typeface="Arial"/>
              <a:buNone/>
            </a:pPr>
            <a:r>
              <a:rPr b="1" i="0" lang="en-US" sz="4200" u="none" cap="none" strike="noStrike">
                <a:solidFill>
                  <a:srgbClr val="000000"/>
                </a:solidFill>
                <a:latin typeface="Philosopher"/>
                <a:ea typeface="Philosopher"/>
                <a:cs typeface="Philosopher"/>
                <a:sym typeface="Philosopher"/>
              </a:rPr>
              <a:t>Co jsme probrali v druhé části?</a:t>
            </a:r>
            <a:endParaRPr b="0" i="0" sz="1400" u="none" cap="none" strike="noStrike">
              <a:solidFill>
                <a:srgbClr val="000000"/>
              </a:solidFill>
              <a:latin typeface="Arial"/>
              <a:ea typeface="Arial"/>
              <a:cs typeface="Arial"/>
              <a:sym typeface="Arial"/>
            </a:endParaRPr>
          </a:p>
        </p:txBody>
      </p:sp>
      <p:sp>
        <p:nvSpPr>
          <p:cNvPr id="656" name="Google Shape;656;p55"/>
          <p:cNvSpPr txBox="1"/>
          <p:nvPr/>
        </p:nvSpPr>
        <p:spPr>
          <a:xfrm>
            <a:off x="5531805" y="6012969"/>
            <a:ext cx="3388048" cy="75247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1" i="0" lang="en-US" sz="2499" u="none" cap="none" strike="noStrike">
                <a:solidFill>
                  <a:srgbClr val="000000"/>
                </a:solidFill>
                <a:latin typeface="Philosopher"/>
                <a:ea typeface="Philosopher"/>
                <a:cs typeface="Philosopher"/>
                <a:sym typeface="Philosopher"/>
              </a:rPr>
              <a:t>Clear and specific learning goals</a:t>
            </a:r>
            <a:endParaRPr b="0" i="0" sz="1400" u="none" cap="none" strike="noStrike">
              <a:solidFill>
                <a:srgbClr val="000000"/>
              </a:solidFill>
              <a:latin typeface="Arial"/>
              <a:ea typeface="Arial"/>
              <a:cs typeface="Arial"/>
              <a:sym typeface="Arial"/>
            </a:endParaRPr>
          </a:p>
        </p:txBody>
      </p:sp>
      <p:sp>
        <p:nvSpPr>
          <p:cNvPr id="657" name="Google Shape;657;p55"/>
          <p:cNvSpPr/>
          <p:nvPr/>
        </p:nvSpPr>
        <p:spPr>
          <a:xfrm>
            <a:off x="9564596" y="5088858"/>
            <a:ext cx="2993913" cy="2993913"/>
          </a:xfrm>
          <a:custGeom>
            <a:rect b="b" l="l" r="r" t="t"/>
            <a:pathLst>
              <a:path extrusionOk="0" h="2993913" w="2993913">
                <a:moveTo>
                  <a:pt x="0" y="0"/>
                </a:moveTo>
                <a:lnTo>
                  <a:pt x="2993912" y="0"/>
                </a:lnTo>
                <a:lnTo>
                  <a:pt x="2993912" y="2993913"/>
                </a:lnTo>
                <a:lnTo>
                  <a:pt x="0" y="2993913"/>
                </a:lnTo>
                <a:lnTo>
                  <a:pt x="0" y="0"/>
                </a:lnTo>
                <a:close/>
              </a:path>
            </a:pathLst>
          </a:custGeom>
          <a:blipFill rotWithShape="1">
            <a:blip r:embed="rId4">
              <a:alphaModFix amt="44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58" name="Google Shape;658;p55"/>
          <p:cNvSpPr txBox="1"/>
          <p:nvPr/>
        </p:nvSpPr>
        <p:spPr>
          <a:xfrm>
            <a:off x="9367528" y="6012969"/>
            <a:ext cx="3388048" cy="752475"/>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1" i="0" lang="en-US" sz="2499" u="none" cap="none" strike="noStrike">
                <a:solidFill>
                  <a:srgbClr val="000000"/>
                </a:solidFill>
                <a:latin typeface="Philosopher"/>
                <a:ea typeface="Philosopher"/>
                <a:cs typeface="Philosopher"/>
                <a:sym typeface="Philosopher"/>
              </a:rPr>
              <a:t>Timely information delivery</a:t>
            </a:r>
            <a:endParaRPr b="0" i="0" sz="1400" u="none" cap="none" strike="noStrike">
              <a:solidFill>
                <a:srgbClr val="000000"/>
              </a:solidFill>
              <a:latin typeface="Arial"/>
              <a:ea typeface="Arial"/>
              <a:cs typeface="Arial"/>
              <a:sym typeface="Arial"/>
            </a:endParaRPr>
          </a:p>
        </p:txBody>
      </p:sp>
      <p:sp>
        <p:nvSpPr>
          <p:cNvPr id="659" name="Google Shape;659;p55"/>
          <p:cNvSpPr/>
          <p:nvPr/>
        </p:nvSpPr>
        <p:spPr>
          <a:xfrm>
            <a:off x="13135648" y="4117308"/>
            <a:ext cx="3302400" cy="3910094"/>
          </a:xfrm>
          <a:custGeom>
            <a:rect b="b" l="l" r="r" t="t"/>
            <a:pathLst>
              <a:path extrusionOk="0" h="3910094" w="3302400">
                <a:moveTo>
                  <a:pt x="0" y="0"/>
                </a:moveTo>
                <a:lnTo>
                  <a:pt x="3302400" y="0"/>
                </a:lnTo>
                <a:lnTo>
                  <a:pt x="3302400" y="3910093"/>
                </a:lnTo>
                <a:lnTo>
                  <a:pt x="0" y="3910093"/>
                </a:lnTo>
                <a:lnTo>
                  <a:pt x="0" y="0"/>
                </a:lnTo>
                <a:close/>
              </a:path>
            </a:pathLst>
          </a:custGeom>
          <a:blipFill rotWithShape="1">
            <a:blip r:embed="rId5">
              <a:alphaModFix amt="28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60" name="Google Shape;660;p55"/>
          <p:cNvSpPr txBox="1"/>
          <p:nvPr/>
        </p:nvSpPr>
        <p:spPr>
          <a:xfrm>
            <a:off x="13202632" y="6012969"/>
            <a:ext cx="3388048" cy="923073"/>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1" i="0" lang="en-US" sz="2499" u="none" cap="none" strike="noStrike">
                <a:solidFill>
                  <a:srgbClr val="000000"/>
                </a:solidFill>
                <a:latin typeface="Philosopher"/>
                <a:ea typeface="Philosopher"/>
                <a:cs typeface="Philosopher"/>
                <a:sym typeface="Philosopher"/>
              </a:rPr>
              <a:t>Přizpůsobení obsahu individuálním potřebám</a:t>
            </a:r>
            <a:endParaRPr b="0" i="0" sz="1400" u="none" cap="none" strike="noStrike">
              <a:solidFill>
                <a:srgbClr val="000000"/>
              </a:solidFill>
              <a:latin typeface="Arial"/>
              <a:ea typeface="Arial"/>
              <a:cs typeface="Arial"/>
              <a:sym typeface="Arial"/>
            </a:endParaRPr>
          </a:p>
        </p:txBody>
      </p:sp>
      <p:sp>
        <p:nvSpPr>
          <p:cNvPr id="661" name="Google Shape;661;p55"/>
          <p:cNvSpPr/>
          <p:nvPr/>
        </p:nvSpPr>
        <p:spPr>
          <a:xfrm rot="-5399999">
            <a:off x="1697320" y="4945658"/>
            <a:ext cx="3388048" cy="3125474"/>
          </a:xfrm>
          <a:custGeom>
            <a:rect b="b" l="l" r="r" t="t"/>
            <a:pathLst>
              <a:path extrusionOk="0" h="3125474" w="3388048">
                <a:moveTo>
                  <a:pt x="0" y="0"/>
                </a:moveTo>
                <a:lnTo>
                  <a:pt x="3388048" y="0"/>
                </a:lnTo>
                <a:lnTo>
                  <a:pt x="3388048" y="3125475"/>
                </a:lnTo>
                <a:lnTo>
                  <a:pt x="0" y="3125475"/>
                </a:lnTo>
                <a:lnTo>
                  <a:pt x="0" y="0"/>
                </a:lnTo>
                <a:close/>
              </a:path>
            </a:pathLst>
          </a:custGeom>
          <a:blipFill rotWithShape="1">
            <a:blip r:embed="rId6">
              <a:alphaModFix amt="41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62" name="Google Shape;662;p55"/>
          <p:cNvSpPr txBox="1"/>
          <p:nvPr/>
        </p:nvSpPr>
        <p:spPr>
          <a:xfrm>
            <a:off x="1998507" y="5955945"/>
            <a:ext cx="2657633" cy="1123950"/>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1" i="0" lang="en-US" sz="2499" u="none" cap="none" strike="noStrike">
                <a:solidFill>
                  <a:srgbClr val="000000"/>
                </a:solidFill>
                <a:latin typeface="Philosopher"/>
                <a:ea typeface="Philosopher"/>
                <a:cs typeface="Philosopher"/>
                <a:sym typeface="Philosopher"/>
              </a:rPr>
              <a:t>Delivering content in small, digestible pieces</a:t>
            </a:r>
            <a:endParaRPr b="0" i="0" sz="1400" u="none" cap="none" strike="noStrike">
              <a:solidFill>
                <a:srgbClr val="000000"/>
              </a:solidFill>
              <a:latin typeface="Arial"/>
              <a:ea typeface="Arial"/>
              <a:cs typeface="Arial"/>
              <a:sym typeface="Arial"/>
            </a:endParaRPr>
          </a:p>
        </p:txBody>
      </p:sp>
      <p:sp>
        <p:nvSpPr>
          <p:cNvPr id="663" name="Google Shape;663;p55"/>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7">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64" name="Google Shape;664;p55"/>
          <p:cNvSpPr/>
          <p:nvPr/>
        </p:nvSpPr>
        <p:spPr>
          <a:xfrm>
            <a:off x="1748597" y="1799021"/>
            <a:ext cx="1642746" cy="1582011"/>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65" name="Google Shape;665;p55"/>
          <p:cNvSpPr/>
          <p:nvPr/>
        </p:nvSpPr>
        <p:spPr>
          <a:xfrm>
            <a:off x="2324639" y="2251894"/>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8">
              <a:alphaModFix/>
            </a:blip>
            <a:stretch>
              <a:fillRect b="-10178" l="-20721" r="-2072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66" name="Google Shape;666;p55"/>
          <p:cNvSpPr txBox="1"/>
          <p:nvPr/>
        </p:nvSpPr>
        <p:spPr>
          <a:xfrm>
            <a:off x="1767963" y="1899469"/>
            <a:ext cx="1604016" cy="247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00"/>
              <a:buFont typeface="Arial"/>
              <a:buNone/>
            </a:pPr>
            <a:r>
              <a:rPr b="1" i="0" lang="en-US" sz="1600" u="none" cap="none" strike="noStrike">
                <a:solidFill>
                  <a:srgbClr val="000000"/>
                </a:solidFill>
                <a:latin typeface="Philosopher"/>
                <a:ea typeface="Philosopher"/>
                <a:cs typeface="Philosopher"/>
                <a:sym typeface="Philosopher"/>
              </a:rPr>
              <a:t>Part 2</a:t>
            </a:r>
            <a:endParaRPr b="0" i="0" sz="1400" u="none" cap="none" strike="noStrike">
              <a:solidFill>
                <a:srgbClr val="000000"/>
              </a:solidFill>
              <a:latin typeface="Arial"/>
              <a:ea typeface="Arial"/>
              <a:cs typeface="Arial"/>
              <a:sym typeface="Arial"/>
            </a:endParaRPr>
          </a:p>
        </p:txBody>
      </p:sp>
      <p:sp>
        <p:nvSpPr>
          <p:cNvPr id="667" name="Google Shape;667;p55"/>
          <p:cNvSpPr txBox="1"/>
          <p:nvPr/>
        </p:nvSpPr>
        <p:spPr>
          <a:xfrm>
            <a:off x="1804492" y="2827785"/>
            <a:ext cx="1522831"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10"/>
              <a:buFont typeface="Arial"/>
              <a:buNone/>
            </a:pPr>
            <a:r>
              <a:rPr b="1" i="0" lang="en-US" sz="1610" u="none" cap="none" strike="noStrike">
                <a:solidFill>
                  <a:srgbClr val="000000"/>
                </a:solidFill>
                <a:latin typeface="Philosopher"/>
                <a:ea typeface="Philosopher"/>
                <a:cs typeface="Philosopher"/>
                <a:sym typeface="Philosopher"/>
              </a:rPr>
              <a:t>Principles of Microlearning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56"/>
          <p:cNvSpPr/>
          <p:nvPr/>
        </p:nvSpPr>
        <p:spPr>
          <a:xfrm>
            <a:off x="2138290" y="4274519"/>
            <a:ext cx="4334806" cy="3354587"/>
          </a:xfrm>
          <a:custGeom>
            <a:rect b="b" l="l" r="r" t="t"/>
            <a:pathLst>
              <a:path extrusionOk="0" h="2597284" w="3356217">
                <a:moveTo>
                  <a:pt x="3231757" y="2597284"/>
                </a:moveTo>
                <a:lnTo>
                  <a:pt x="124460" y="2597284"/>
                </a:lnTo>
                <a:cubicBezTo>
                  <a:pt x="55880" y="2597284"/>
                  <a:pt x="0" y="2541404"/>
                  <a:pt x="0" y="2472824"/>
                </a:cubicBezTo>
                <a:lnTo>
                  <a:pt x="0" y="124460"/>
                </a:lnTo>
                <a:cubicBezTo>
                  <a:pt x="0" y="55880"/>
                  <a:pt x="55880" y="0"/>
                  <a:pt x="124460" y="0"/>
                </a:cubicBezTo>
                <a:lnTo>
                  <a:pt x="3231757" y="0"/>
                </a:lnTo>
                <a:cubicBezTo>
                  <a:pt x="3300337" y="0"/>
                  <a:pt x="3356217" y="55880"/>
                  <a:pt x="3356217" y="124460"/>
                </a:cubicBezTo>
                <a:lnTo>
                  <a:pt x="3356217" y="2472824"/>
                </a:lnTo>
                <a:cubicBezTo>
                  <a:pt x="3356217" y="2541404"/>
                  <a:pt x="3300337" y="2597284"/>
                  <a:pt x="3231757" y="2597284"/>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56"/>
          <p:cNvSpPr/>
          <p:nvPr/>
        </p:nvSpPr>
        <p:spPr>
          <a:xfrm>
            <a:off x="3878878" y="4626630"/>
            <a:ext cx="827934" cy="75044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56"/>
          <p:cNvSpPr/>
          <p:nvPr/>
        </p:nvSpPr>
        <p:spPr>
          <a:xfrm>
            <a:off x="3614859" y="5658067"/>
            <a:ext cx="2648818" cy="1950192"/>
          </a:xfrm>
          <a:custGeom>
            <a:rect b="b" l="l" r="r" t="t"/>
            <a:pathLst>
              <a:path extrusionOk="0" h="1950192" w="2648818">
                <a:moveTo>
                  <a:pt x="0" y="0"/>
                </a:moveTo>
                <a:lnTo>
                  <a:pt x="2648818" y="0"/>
                </a:lnTo>
                <a:lnTo>
                  <a:pt x="2648818" y="1950192"/>
                </a:lnTo>
                <a:lnTo>
                  <a:pt x="0" y="1950192"/>
                </a:lnTo>
                <a:lnTo>
                  <a:pt x="0" y="0"/>
                </a:lnTo>
                <a:close/>
              </a:path>
            </a:pathLst>
          </a:custGeom>
          <a:blipFill rotWithShape="1">
            <a:blip r:embed="rId3">
              <a:alphaModFix amt="2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79" name="Google Shape;679;p56"/>
          <p:cNvSpPr/>
          <p:nvPr/>
        </p:nvSpPr>
        <p:spPr>
          <a:xfrm>
            <a:off x="6936401" y="4274519"/>
            <a:ext cx="4389308" cy="3354587"/>
          </a:xfrm>
          <a:custGeom>
            <a:rect b="b" l="l" r="r" t="t"/>
            <a:pathLst>
              <a:path extrusionOk="0" h="2809437" w="3676007">
                <a:moveTo>
                  <a:pt x="3551547" y="2809437"/>
                </a:moveTo>
                <a:lnTo>
                  <a:pt x="124460" y="2809437"/>
                </a:lnTo>
                <a:cubicBezTo>
                  <a:pt x="55880" y="2809437"/>
                  <a:pt x="0" y="2753557"/>
                  <a:pt x="0" y="2684977"/>
                </a:cubicBezTo>
                <a:lnTo>
                  <a:pt x="0" y="124460"/>
                </a:lnTo>
                <a:cubicBezTo>
                  <a:pt x="0" y="55880"/>
                  <a:pt x="55880" y="0"/>
                  <a:pt x="124460" y="0"/>
                </a:cubicBezTo>
                <a:lnTo>
                  <a:pt x="3551547" y="0"/>
                </a:lnTo>
                <a:cubicBezTo>
                  <a:pt x="3620127" y="0"/>
                  <a:pt x="3676007" y="55880"/>
                  <a:pt x="3676007" y="124460"/>
                </a:cubicBezTo>
                <a:lnTo>
                  <a:pt x="3676007" y="2684977"/>
                </a:lnTo>
                <a:cubicBezTo>
                  <a:pt x="3676007" y="2753557"/>
                  <a:pt x="3620127" y="2809437"/>
                  <a:pt x="3551547" y="2809437"/>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56"/>
          <p:cNvSpPr/>
          <p:nvPr/>
        </p:nvSpPr>
        <p:spPr>
          <a:xfrm>
            <a:off x="9131055" y="5143500"/>
            <a:ext cx="2200933" cy="2200933"/>
          </a:xfrm>
          <a:custGeom>
            <a:rect b="b" l="l" r="r" t="t"/>
            <a:pathLst>
              <a:path extrusionOk="0" h="2200933" w="2200933">
                <a:moveTo>
                  <a:pt x="0" y="0"/>
                </a:moveTo>
                <a:lnTo>
                  <a:pt x="2200933" y="0"/>
                </a:lnTo>
                <a:lnTo>
                  <a:pt x="2200933" y="2200933"/>
                </a:lnTo>
                <a:lnTo>
                  <a:pt x="0" y="2200933"/>
                </a:lnTo>
                <a:lnTo>
                  <a:pt x="0" y="0"/>
                </a:lnTo>
                <a:close/>
              </a:path>
            </a:pathLst>
          </a:custGeom>
          <a:blipFill rotWithShape="1">
            <a:blip r:embed="rId4">
              <a:alphaModFix amt="2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81" name="Google Shape;681;p56"/>
          <p:cNvSpPr/>
          <p:nvPr/>
        </p:nvSpPr>
        <p:spPr>
          <a:xfrm>
            <a:off x="11824429" y="4274519"/>
            <a:ext cx="4333122" cy="3354587"/>
          </a:xfrm>
          <a:custGeom>
            <a:rect b="b" l="l" r="r" t="t"/>
            <a:pathLst>
              <a:path extrusionOk="0" h="2597284" w="3354913">
                <a:moveTo>
                  <a:pt x="3230452" y="2597284"/>
                </a:moveTo>
                <a:lnTo>
                  <a:pt x="124460" y="2597284"/>
                </a:lnTo>
                <a:cubicBezTo>
                  <a:pt x="55880" y="2597284"/>
                  <a:pt x="0" y="2541404"/>
                  <a:pt x="0" y="2472824"/>
                </a:cubicBezTo>
                <a:lnTo>
                  <a:pt x="0" y="124460"/>
                </a:lnTo>
                <a:cubicBezTo>
                  <a:pt x="0" y="55880"/>
                  <a:pt x="55880" y="0"/>
                  <a:pt x="124460" y="0"/>
                </a:cubicBezTo>
                <a:lnTo>
                  <a:pt x="3230452" y="0"/>
                </a:lnTo>
                <a:cubicBezTo>
                  <a:pt x="3299032" y="0"/>
                  <a:pt x="3354913" y="55880"/>
                  <a:pt x="3354913" y="124460"/>
                </a:cubicBezTo>
                <a:lnTo>
                  <a:pt x="3354913" y="2472824"/>
                </a:lnTo>
                <a:cubicBezTo>
                  <a:pt x="3354913" y="2541404"/>
                  <a:pt x="3299032" y="2597284"/>
                  <a:pt x="3230452" y="2597284"/>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56"/>
          <p:cNvSpPr/>
          <p:nvPr/>
        </p:nvSpPr>
        <p:spPr>
          <a:xfrm>
            <a:off x="14310454" y="5416677"/>
            <a:ext cx="1816910" cy="1927756"/>
          </a:xfrm>
          <a:custGeom>
            <a:rect b="b" l="l" r="r" t="t"/>
            <a:pathLst>
              <a:path extrusionOk="0" h="1927756" w="1816910">
                <a:moveTo>
                  <a:pt x="0" y="0"/>
                </a:moveTo>
                <a:lnTo>
                  <a:pt x="1816911" y="0"/>
                </a:lnTo>
                <a:lnTo>
                  <a:pt x="1816911" y="1927756"/>
                </a:lnTo>
                <a:lnTo>
                  <a:pt x="0" y="1927756"/>
                </a:lnTo>
                <a:lnTo>
                  <a:pt x="0" y="0"/>
                </a:lnTo>
                <a:close/>
              </a:path>
            </a:pathLst>
          </a:custGeom>
          <a:blipFill rotWithShape="1">
            <a:blip r:embed="rId5">
              <a:alphaModFix amt="29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83" name="Google Shape;683;p56"/>
          <p:cNvSpPr txBox="1"/>
          <p:nvPr/>
        </p:nvSpPr>
        <p:spPr>
          <a:xfrm>
            <a:off x="2353248" y="5713679"/>
            <a:ext cx="3879192" cy="6464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800"/>
              <a:buFont typeface="Arial"/>
              <a:buNone/>
            </a:pPr>
            <a:r>
              <a:rPr b="1" i="0" lang="en-US" sz="3800" u="none" cap="none" strike="noStrike">
                <a:solidFill>
                  <a:srgbClr val="000000"/>
                </a:solidFill>
                <a:latin typeface="Philosopher"/>
                <a:ea typeface="Philosopher"/>
                <a:cs typeface="Philosopher"/>
                <a:sym typeface="Philosopher"/>
              </a:rPr>
              <a:t>Storytelling</a:t>
            </a:r>
            <a:endParaRPr b="0" i="0" sz="1400" u="none" cap="none" strike="noStrike">
              <a:solidFill>
                <a:srgbClr val="000000"/>
              </a:solidFill>
              <a:latin typeface="Arial"/>
              <a:ea typeface="Arial"/>
              <a:cs typeface="Arial"/>
              <a:sym typeface="Arial"/>
            </a:endParaRPr>
          </a:p>
        </p:txBody>
      </p:sp>
      <p:sp>
        <p:nvSpPr>
          <p:cNvPr id="684" name="Google Shape;684;p56"/>
          <p:cNvSpPr txBox="1"/>
          <p:nvPr/>
        </p:nvSpPr>
        <p:spPr>
          <a:xfrm>
            <a:off x="3942263" y="4608601"/>
            <a:ext cx="701162" cy="672208"/>
          </a:xfrm>
          <a:prstGeom prst="rect">
            <a:avLst/>
          </a:prstGeom>
          <a:noFill/>
          <a:ln>
            <a:noFill/>
          </a:ln>
        </p:spPr>
        <p:txBody>
          <a:bodyPr anchorCtr="0" anchor="t" bIns="0" lIns="0" spcFirstLastPara="1" rIns="0" wrap="square" tIns="0">
            <a:spAutoFit/>
          </a:bodyPr>
          <a:lstStyle/>
          <a:p>
            <a:pPr indent="0" lvl="0"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685" name="Google Shape;685;p56"/>
          <p:cNvSpPr txBox="1"/>
          <p:nvPr/>
        </p:nvSpPr>
        <p:spPr>
          <a:xfrm>
            <a:off x="7191459" y="5713679"/>
            <a:ext cx="3879192" cy="8186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800"/>
              <a:buFont typeface="Arial"/>
              <a:buNone/>
            </a:pPr>
            <a:r>
              <a:rPr b="1" i="0" lang="en-US" sz="3800" u="none" cap="none" strike="noStrike">
                <a:solidFill>
                  <a:srgbClr val="000000"/>
                </a:solidFill>
                <a:latin typeface="Philosopher"/>
                <a:ea typeface="Philosopher"/>
                <a:cs typeface="Philosopher"/>
                <a:sym typeface="Philosopher"/>
              </a:rPr>
              <a:t>Vizuály</a:t>
            </a:r>
            <a:endParaRPr b="0" i="0" sz="1400" u="none" cap="none" strike="noStrike">
              <a:solidFill>
                <a:srgbClr val="000000"/>
              </a:solidFill>
              <a:latin typeface="Arial"/>
              <a:ea typeface="Arial"/>
              <a:cs typeface="Arial"/>
              <a:sym typeface="Arial"/>
            </a:endParaRPr>
          </a:p>
        </p:txBody>
      </p:sp>
      <p:sp>
        <p:nvSpPr>
          <p:cNvPr id="686" name="Google Shape;686;p56"/>
          <p:cNvSpPr/>
          <p:nvPr/>
        </p:nvSpPr>
        <p:spPr>
          <a:xfrm>
            <a:off x="8717088" y="4626630"/>
            <a:ext cx="827934" cy="75044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56"/>
          <p:cNvSpPr txBox="1"/>
          <p:nvPr/>
        </p:nvSpPr>
        <p:spPr>
          <a:xfrm>
            <a:off x="8616647" y="4599076"/>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688" name="Google Shape;688;p56"/>
          <p:cNvSpPr txBox="1"/>
          <p:nvPr/>
        </p:nvSpPr>
        <p:spPr>
          <a:xfrm>
            <a:off x="11881579" y="5713679"/>
            <a:ext cx="4199541" cy="8186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3800"/>
              <a:buFont typeface="Arial"/>
              <a:buNone/>
            </a:pPr>
            <a:r>
              <a:rPr b="1" i="0" lang="en-US" sz="3800" u="none" cap="none" strike="noStrike">
                <a:solidFill>
                  <a:srgbClr val="000000"/>
                </a:solidFill>
                <a:latin typeface="Philosopher"/>
                <a:ea typeface="Philosopher"/>
                <a:cs typeface="Philosopher"/>
                <a:sym typeface="Philosopher"/>
              </a:rPr>
              <a:t>Scénáře ze života</a:t>
            </a:r>
            <a:endParaRPr b="0" i="0" sz="1400" u="none" cap="none" strike="noStrike">
              <a:solidFill>
                <a:srgbClr val="000000"/>
              </a:solidFill>
              <a:latin typeface="Arial"/>
              <a:ea typeface="Arial"/>
              <a:cs typeface="Arial"/>
              <a:sym typeface="Arial"/>
            </a:endParaRPr>
          </a:p>
        </p:txBody>
      </p:sp>
      <p:sp>
        <p:nvSpPr>
          <p:cNvPr id="689" name="Google Shape;689;p56"/>
          <p:cNvSpPr/>
          <p:nvPr/>
        </p:nvSpPr>
        <p:spPr>
          <a:xfrm>
            <a:off x="13684287" y="4626630"/>
            <a:ext cx="827934" cy="75044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56"/>
          <p:cNvSpPr txBox="1"/>
          <p:nvPr/>
        </p:nvSpPr>
        <p:spPr>
          <a:xfrm>
            <a:off x="12088597" y="3367607"/>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
        <p:nvSpPr>
          <p:cNvPr id="691" name="Google Shape;691;p56"/>
          <p:cNvSpPr txBox="1"/>
          <p:nvPr/>
        </p:nvSpPr>
        <p:spPr>
          <a:xfrm>
            <a:off x="2125441" y="6763383"/>
            <a:ext cx="4290504" cy="381899"/>
          </a:xfrm>
          <a:prstGeom prst="rect">
            <a:avLst/>
          </a:prstGeom>
          <a:noFill/>
          <a:ln>
            <a:noFill/>
          </a:ln>
        </p:spPr>
        <p:txBody>
          <a:bodyPr anchorCtr="0" anchor="t" bIns="0" lIns="0" spcFirstLastPara="1" rIns="0" wrap="square" tIns="0">
            <a:spAutoFit/>
          </a:bodyPr>
          <a:lstStyle/>
          <a:p>
            <a:pPr indent="0" lvl="0" marL="0" marR="0" rtl="0" algn="ctr">
              <a:lnSpc>
                <a:spcPct val="119970"/>
              </a:lnSpc>
              <a:spcBef>
                <a:spcPts val="0"/>
              </a:spcBef>
              <a:spcAft>
                <a:spcPts val="0"/>
              </a:spcAft>
              <a:buClr>
                <a:srgbClr val="000000"/>
              </a:buClr>
              <a:buSzPts val="2068"/>
              <a:buFont typeface="Arial"/>
              <a:buNone/>
            </a:pPr>
            <a:r>
              <a:rPr b="0" i="0" lang="en-US" sz="2068" u="none" cap="none" strike="noStrike">
                <a:solidFill>
                  <a:srgbClr val="000000"/>
                </a:solidFill>
                <a:latin typeface="Philosopher"/>
                <a:ea typeface="Philosopher"/>
                <a:cs typeface="Philosopher"/>
                <a:sym typeface="Philosopher"/>
              </a:rPr>
              <a:t>Účinný způsob, jak zapojit studenty</a:t>
            </a:r>
            <a:endParaRPr b="0" i="0" sz="1400" u="none" cap="none" strike="noStrike">
              <a:solidFill>
                <a:srgbClr val="000000"/>
              </a:solidFill>
              <a:latin typeface="Arial"/>
              <a:ea typeface="Arial"/>
              <a:cs typeface="Arial"/>
              <a:sym typeface="Arial"/>
            </a:endParaRPr>
          </a:p>
        </p:txBody>
      </p:sp>
      <p:sp>
        <p:nvSpPr>
          <p:cNvPr id="692" name="Google Shape;692;p56"/>
          <p:cNvSpPr txBox="1"/>
          <p:nvPr/>
        </p:nvSpPr>
        <p:spPr>
          <a:xfrm>
            <a:off x="6956012" y="6776013"/>
            <a:ext cx="4382642" cy="701731"/>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00"/>
              <a:buFont typeface="Arial"/>
              <a:buNone/>
            </a:pPr>
            <a:r>
              <a:rPr b="0" i="0" lang="en-US" sz="1900" u="none" cap="none" strike="noStrike">
                <a:solidFill>
                  <a:srgbClr val="000000"/>
                </a:solidFill>
                <a:latin typeface="Philosopher"/>
                <a:ea typeface="Philosopher"/>
                <a:cs typeface="Philosopher"/>
                <a:sym typeface="Philosopher"/>
              </a:rPr>
              <a:t>Infografiky, diagramy, jednoduché animace</a:t>
            </a:r>
            <a:endParaRPr b="0" i="0" sz="1400" u="none" cap="none" strike="noStrike">
              <a:solidFill>
                <a:srgbClr val="000000"/>
              </a:solidFill>
              <a:latin typeface="Arial"/>
              <a:ea typeface="Arial"/>
              <a:cs typeface="Arial"/>
              <a:sym typeface="Arial"/>
            </a:endParaRPr>
          </a:p>
        </p:txBody>
      </p:sp>
      <p:sp>
        <p:nvSpPr>
          <p:cNvPr id="693" name="Google Shape;693;p56"/>
          <p:cNvSpPr txBox="1"/>
          <p:nvPr/>
        </p:nvSpPr>
        <p:spPr>
          <a:xfrm>
            <a:off x="11814904" y="6490288"/>
            <a:ext cx="4302935" cy="105259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00"/>
              <a:buFont typeface="Arial"/>
              <a:buNone/>
            </a:pPr>
            <a:r>
              <a:rPr b="0" i="0" lang="en-US" sz="1900" u="none" cap="none" strike="noStrike">
                <a:solidFill>
                  <a:srgbClr val="000000"/>
                </a:solidFill>
                <a:latin typeface="Philosopher"/>
                <a:ea typeface="Philosopher"/>
                <a:cs typeface="Philosopher"/>
                <a:sym typeface="Philosopher"/>
              </a:rPr>
              <a:t>Efektivní způsob, jak pomoci žákům aplikovat získané poznatky v praktických situacích.</a:t>
            </a:r>
            <a:endParaRPr b="0" i="0" sz="1400" u="none" cap="none" strike="noStrike">
              <a:solidFill>
                <a:srgbClr val="000000"/>
              </a:solidFill>
              <a:latin typeface="Arial"/>
              <a:ea typeface="Arial"/>
              <a:cs typeface="Arial"/>
              <a:sym typeface="Arial"/>
            </a:endParaRPr>
          </a:p>
        </p:txBody>
      </p:sp>
      <p:sp>
        <p:nvSpPr>
          <p:cNvPr id="694" name="Google Shape;694;p56"/>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6">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695" name="Google Shape;695;p56"/>
          <p:cNvSpPr txBox="1"/>
          <p:nvPr/>
        </p:nvSpPr>
        <p:spPr>
          <a:xfrm>
            <a:off x="727903" y="3076637"/>
            <a:ext cx="16838861" cy="1070934"/>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Clr>
                <a:srgbClr val="000000"/>
              </a:buClr>
              <a:buSzPts val="5799"/>
              <a:buFont typeface="Arial"/>
              <a:buNone/>
            </a:pPr>
            <a:r>
              <a:rPr b="1" i="0" lang="en-US" sz="5799" u="none" cap="none" strike="noStrike">
                <a:solidFill>
                  <a:srgbClr val="000000"/>
                </a:solidFill>
                <a:latin typeface="Philosopher"/>
                <a:ea typeface="Philosopher"/>
                <a:cs typeface="Philosopher"/>
                <a:sym typeface="Philosopher"/>
              </a:rPr>
              <a:t>Techniky pro skutečně poutavé mikrovzdělávání</a:t>
            </a:r>
            <a:endParaRPr b="0" i="0" sz="1400" u="none" cap="none" strike="noStrike">
              <a:solidFill>
                <a:srgbClr val="000000"/>
              </a:solidFill>
              <a:latin typeface="Arial"/>
              <a:ea typeface="Arial"/>
              <a:cs typeface="Arial"/>
              <a:sym typeface="Arial"/>
            </a:endParaRPr>
          </a:p>
        </p:txBody>
      </p:sp>
      <p:sp>
        <p:nvSpPr>
          <p:cNvPr id="696" name="Google Shape;696;p56"/>
          <p:cNvSpPr txBox="1"/>
          <p:nvPr/>
        </p:nvSpPr>
        <p:spPr>
          <a:xfrm>
            <a:off x="13577029" y="4599076"/>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57"/>
          <p:cNvSpPr/>
          <p:nvPr/>
        </p:nvSpPr>
        <p:spPr>
          <a:xfrm>
            <a:off x="1638019" y="2058093"/>
            <a:ext cx="15011965" cy="6601802"/>
          </a:xfrm>
          <a:custGeom>
            <a:rect b="b" l="l" r="r" t="t"/>
            <a:pathLst>
              <a:path extrusionOk="0" h="1503160" w="3418065">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57"/>
          <p:cNvSpPr/>
          <p:nvPr/>
        </p:nvSpPr>
        <p:spPr>
          <a:xfrm flipH="1">
            <a:off x="352777" y="4922146"/>
            <a:ext cx="7286729" cy="5364854"/>
          </a:xfrm>
          <a:custGeom>
            <a:rect b="b" l="l" r="r" t="t"/>
            <a:pathLst>
              <a:path extrusionOk="0" h="5364854" w="7286729">
                <a:moveTo>
                  <a:pt x="7286729" y="0"/>
                </a:moveTo>
                <a:lnTo>
                  <a:pt x="0" y="0"/>
                </a:lnTo>
                <a:lnTo>
                  <a:pt x="0" y="5364854"/>
                </a:lnTo>
                <a:lnTo>
                  <a:pt x="7286729" y="5364854"/>
                </a:lnTo>
                <a:lnTo>
                  <a:pt x="7286729" y="0"/>
                </a:lnTo>
                <a:close/>
              </a:path>
            </a:pathLst>
          </a:custGeom>
          <a:blipFill rotWithShape="1">
            <a:blip r:embed="rId3">
              <a:alphaModFix amt="1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07" name="Google Shape;707;p57"/>
          <p:cNvSpPr/>
          <p:nvPr/>
        </p:nvSpPr>
        <p:spPr>
          <a:xfrm>
            <a:off x="12224105" y="2873158"/>
            <a:ext cx="778138" cy="705314"/>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57"/>
          <p:cNvSpPr txBox="1"/>
          <p:nvPr/>
        </p:nvSpPr>
        <p:spPr>
          <a:xfrm>
            <a:off x="12433688" y="2844583"/>
            <a:ext cx="3879192" cy="830580"/>
          </a:xfrm>
          <a:prstGeom prst="rect">
            <a:avLst/>
          </a:prstGeom>
          <a:noFill/>
          <a:ln>
            <a:noFill/>
          </a:ln>
        </p:spPr>
        <p:txBody>
          <a:bodyPr anchorCtr="0" anchor="t" bIns="0" lIns="0" spcFirstLastPara="1" rIns="0" wrap="square" tIns="0">
            <a:spAutoFit/>
          </a:bodyPr>
          <a:lstStyle/>
          <a:p>
            <a:pPr indent="0" lvl="0" marL="0" marR="0" rtl="0" algn="r">
              <a:lnSpc>
                <a:spcPct val="140008"/>
              </a:lnSpc>
              <a:spcBef>
                <a:spcPts val="0"/>
              </a:spcBef>
              <a:spcAft>
                <a:spcPts val="0"/>
              </a:spcAft>
              <a:buClr>
                <a:srgbClr val="000000"/>
              </a:buClr>
              <a:buSzPts val="4799"/>
              <a:buFont typeface="Arial"/>
              <a:buNone/>
            </a:pPr>
            <a:r>
              <a:rPr b="1" i="0" lang="en-US" sz="4799" u="none" cap="none" strike="noStrike">
                <a:solidFill>
                  <a:srgbClr val="000000"/>
                </a:solidFill>
                <a:latin typeface="Philosopher"/>
                <a:ea typeface="Philosopher"/>
                <a:cs typeface="Philosopher"/>
                <a:sym typeface="Philosopher"/>
              </a:rPr>
              <a:t>Storytelling</a:t>
            </a:r>
            <a:endParaRPr b="0" i="0" sz="1400" u="none" cap="none" strike="noStrike">
              <a:solidFill>
                <a:srgbClr val="000000"/>
              </a:solidFill>
              <a:latin typeface="Arial"/>
              <a:ea typeface="Arial"/>
              <a:cs typeface="Arial"/>
              <a:sym typeface="Arial"/>
            </a:endParaRPr>
          </a:p>
        </p:txBody>
      </p:sp>
      <p:sp>
        <p:nvSpPr>
          <p:cNvPr id="709" name="Google Shape;709;p57"/>
          <p:cNvSpPr txBox="1"/>
          <p:nvPr/>
        </p:nvSpPr>
        <p:spPr>
          <a:xfrm>
            <a:off x="12082489" y="2823036"/>
            <a:ext cx="1061372" cy="672208"/>
          </a:xfrm>
          <a:prstGeom prst="rect">
            <a:avLst/>
          </a:prstGeom>
          <a:noFill/>
          <a:ln>
            <a:noFill/>
          </a:ln>
        </p:spPr>
        <p:txBody>
          <a:bodyPr anchorCtr="0" anchor="t" bIns="0" lIns="0" spcFirstLastPara="1" rIns="0" wrap="square" tIns="0">
            <a:spAutoFit/>
          </a:bodyPr>
          <a:lstStyle/>
          <a:p>
            <a:pPr indent="0" lvl="0"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710" name="Google Shape;710;p57"/>
          <p:cNvSpPr txBox="1"/>
          <p:nvPr/>
        </p:nvSpPr>
        <p:spPr>
          <a:xfrm>
            <a:off x="9144000" y="5282794"/>
            <a:ext cx="7168880" cy="1650837"/>
          </a:xfrm>
          <a:prstGeom prst="rect">
            <a:avLst/>
          </a:prstGeom>
          <a:noFill/>
          <a:ln>
            <a:noFill/>
          </a:ln>
        </p:spPr>
        <p:txBody>
          <a:bodyPr anchorCtr="0" anchor="t" bIns="0" lIns="0" spcFirstLastPara="1" rIns="0" wrap="square" tIns="0">
            <a:spAutoFit/>
          </a:bodyPr>
          <a:lstStyle/>
          <a:p>
            <a:pPr indent="0" lvl="0" marL="0" marR="0" rtl="0" algn="r">
              <a:lnSpc>
                <a:spcPct val="149000"/>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Použití skutečného příběhu člověka, který překonal problémy s digitální gramotností, může mít hluboký ohlas u dospělých studentů s nízkou kvalifikací.</a:t>
            </a:r>
            <a:endParaRPr b="0" i="0" sz="1400" u="none" cap="none" strike="noStrike">
              <a:solidFill>
                <a:srgbClr val="000000"/>
              </a:solidFill>
              <a:latin typeface="Arial"/>
              <a:ea typeface="Arial"/>
              <a:cs typeface="Arial"/>
              <a:sym typeface="Arial"/>
            </a:endParaRPr>
          </a:p>
        </p:txBody>
      </p:sp>
      <p:sp>
        <p:nvSpPr>
          <p:cNvPr id="711" name="Google Shape;711;p57"/>
          <p:cNvSpPr txBox="1"/>
          <p:nvPr/>
        </p:nvSpPr>
        <p:spPr>
          <a:xfrm>
            <a:off x="11467483" y="4165968"/>
            <a:ext cx="4845397" cy="923073"/>
          </a:xfrm>
          <a:prstGeom prst="rect">
            <a:avLst/>
          </a:prstGeom>
          <a:noFill/>
          <a:ln>
            <a:noFill/>
          </a:ln>
        </p:spPr>
        <p:txBody>
          <a:bodyPr anchorCtr="0" anchor="t" bIns="0" lIns="0" spcFirstLastPara="1" rIns="0" wrap="square" tIns="0">
            <a:spAutoFit/>
          </a:bodyPr>
          <a:lstStyle/>
          <a:p>
            <a:pPr indent="0" lvl="0" marL="0" marR="0" rtl="0" algn="ctr">
              <a:lnSpc>
                <a:spcPct val="120008"/>
              </a:lnSpc>
              <a:spcBef>
                <a:spcPts val="0"/>
              </a:spcBef>
              <a:spcAft>
                <a:spcPts val="0"/>
              </a:spcAft>
              <a:buClr>
                <a:srgbClr val="000000"/>
              </a:buClr>
              <a:buSzPts val="2499"/>
              <a:buFont typeface="Arial"/>
              <a:buNone/>
            </a:pPr>
            <a:r>
              <a:rPr b="0" i="0" lang="en-US" sz="2499" u="none" cap="none" strike="noStrike">
                <a:solidFill>
                  <a:srgbClr val="000000"/>
                </a:solidFill>
                <a:latin typeface="Philosopher"/>
                <a:ea typeface="Philosopher"/>
                <a:cs typeface="Philosopher"/>
                <a:sym typeface="Philosopher"/>
              </a:rPr>
              <a:t> Účinný způsob, jak zapojit studenty</a:t>
            </a:r>
            <a:endParaRPr b="0" i="0" sz="1400" u="none" cap="none" strike="noStrike">
              <a:solidFill>
                <a:srgbClr val="000000"/>
              </a:solidFill>
              <a:latin typeface="Arial"/>
              <a:ea typeface="Arial"/>
              <a:cs typeface="Arial"/>
              <a:sym typeface="Arial"/>
            </a:endParaRPr>
          </a:p>
        </p:txBody>
      </p:sp>
      <p:sp>
        <p:nvSpPr>
          <p:cNvPr id="712" name="Google Shape;712;p57"/>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58"/>
          <p:cNvSpPr/>
          <p:nvPr/>
        </p:nvSpPr>
        <p:spPr>
          <a:xfrm>
            <a:off x="1638019" y="2058093"/>
            <a:ext cx="15011965" cy="6601802"/>
          </a:xfrm>
          <a:custGeom>
            <a:rect b="b" l="l" r="r" t="t"/>
            <a:pathLst>
              <a:path extrusionOk="0" h="1503160" w="3418065">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58"/>
          <p:cNvSpPr/>
          <p:nvPr/>
        </p:nvSpPr>
        <p:spPr>
          <a:xfrm>
            <a:off x="11614686" y="1435368"/>
            <a:ext cx="6673314" cy="6673314"/>
          </a:xfrm>
          <a:custGeom>
            <a:rect b="b" l="l" r="r" t="t"/>
            <a:pathLst>
              <a:path extrusionOk="0" h="6673314" w="6673314">
                <a:moveTo>
                  <a:pt x="0" y="0"/>
                </a:moveTo>
                <a:lnTo>
                  <a:pt x="6673314" y="0"/>
                </a:lnTo>
                <a:lnTo>
                  <a:pt x="6673314" y="6673314"/>
                </a:lnTo>
                <a:lnTo>
                  <a:pt x="0" y="6673314"/>
                </a:lnTo>
                <a:lnTo>
                  <a:pt x="0" y="0"/>
                </a:lnTo>
                <a:close/>
              </a:path>
            </a:pathLst>
          </a:custGeom>
          <a:blipFill rotWithShape="1">
            <a:blip r:embed="rId3">
              <a:alphaModFix amt="12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23" name="Google Shape;723;p58"/>
          <p:cNvSpPr txBox="1"/>
          <p:nvPr/>
        </p:nvSpPr>
        <p:spPr>
          <a:xfrm>
            <a:off x="3181730" y="3431160"/>
            <a:ext cx="2074739" cy="1033937"/>
          </a:xfrm>
          <a:prstGeom prst="rect">
            <a:avLst/>
          </a:prstGeom>
          <a:noFill/>
          <a:ln>
            <a:noFill/>
          </a:ln>
        </p:spPr>
        <p:txBody>
          <a:bodyPr anchorCtr="0" anchor="t" bIns="0" lIns="0" spcFirstLastPara="1" rIns="0" wrap="square" tIns="0">
            <a:spAutoFit/>
          </a:bodyPr>
          <a:lstStyle/>
          <a:p>
            <a:pPr indent="0" lvl="0" marL="0" marR="0" rtl="0" algn="just">
              <a:lnSpc>
                <a:spcPct val="140008"/>
              </a:lnSpc>
              <a:spcBef>
                <a:spcPts val="0"/>
              </a:spcBef>
              <a:spcAft>
                <a:spcPts val="0"/>
              </a:spcAft>
              <a:buClr>
                <a:srgbClr val="000000"/>
              </a:buClr>
              <a:buSzPts val="4799"/>
              <a:buFont typeface="Arial"/>
              <a:buNone/>
            </a:pPr>
            <a:r>
              <a:rPr b="1" i="0" lang="en-US" sz="4799" u="none" cap="none" strike="noStrike">
                <a:solidFill>
                  <a:srgbClr val="000000"/>
                </a:solidFill>
                <a:latin typeface="Philosopher"/>
                <a:ea typeface="Philosopher"/>
                <a:cs typeface="Philosopher"/>
                <a:sym typeface="Philosopher"/>
              </a:rPr>
              <a:t>Vizuály</a:t>
            </a:r>
            <a:endParaRPr b="0" i="0" sz="1400" u="none" cap="none" strike="noStrike">
              <a:solidFill>
                <a:srgbClr val="000000"/>
              </a:solidFill>
              <a:latin typeface="Arial"/>
              <a:ea typeface="Arial"/>
              <a:cs typeface="Arial"/>
              <a:sym typeface="Arial"/>
            </a:endParaRPr>
          </a:p>
        </p:txBody>
      </p:sp>
      <p:sp>
        <p:nvSpPr>
          <p:cNvPr id="724" name="Google Shape;724;p58"/>
          <p:cNvSpPr/>
          <p:nvPr/>
        </p:nvSpPr>
        <p:spPr>
          <a:xfrm>
            <a:off x="2110144" y="3370192"/>
            <a:ext cx="827934" cy="750449"/>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58"/>
          <p:cNvSpPr txBox="1"/>
          <p:nvPr/>
        </p:nvSpPr>
        <p:spPr>
          <a:xfrm>
            <a:off x="2002950" y="3354960"/>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726" name="Google Shape;726;p58"/>
          <p:cNvSpPr txBox="1"/>
          <p:nvPr/>
        </p:nvSpPr>
        <p:spPr>
          <a:xfrm>
            <a:off x="2002950" y="6042216"/>
            <a:ext cx="9228317" cy="1650837"/>
          </a:xfrm>
          <a:prstGeom prst="rect">
            <a:avLst/>
          </a:prstGeom>
          <a:noFill/>
          <a:ln>
            <a:noFill/>
          </a:ln>
        </p:spPr>
        <p:txBody>
          <a:bodyPr anchorCtr="0" anchor="t" bIns="0" lIns="0" spcFirstLastPara="1" rIns="0" wrap="square" tIns="0">
            <a:spAutoFit/>
          </a:bodyPr>
          <a:lstStyle/>
          <a:p>
            <a:pPr indent="0" lvl="0" marL="0" marR="0" rtl="0" algn="just">
              <a:lnSpc>
                <a:spcPct val="149000"/>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Vizualizace mohou zjednodušit složité pojmy a poskytnout rychlou vizuální referenci, což je cenné zejména pro studenty s omezenými předchozími znalostmi.</a:t>
            </a:r>
            <a:endParaRPr b="0" i="0" sz="1400" u="none" cap="none" strike="noStrike">
              <a:solidFill>
                <a:srgbClr val="000000"/>
              </a:solidFill>
              <a:latin typeface="Arial"/>
              <a:ea typeface="Arial"/>
              <a:cs typeface="Arial"/>
              <a:sym typeface="Arial"/>
            </a:endParaRPr>
          </a:p>
        </p:txBody>
      </p:sp>
      <p:sp>
        <p:nvSpPr>
          <p:cNvPr id="727" name="Google Shape;727;p58"/>
          <p:cNvSpPr txBox="1"/>
          <p:nvPr/>
        </p:nvSpPr>
        <p:spPr>
          <a:xfrm>
            <a:off x="2110144" y="4762500"/>
            <a:ext cx="6261024" cy="461537"/>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Clr>
                <a:srgbClr val="000000"/>
              </a:buClr>
              <a:buSzPts val="2499"/>
              <a:buFont typeface="Arial"/>
              <a:buNone/>
            </a:pPr>
            <a:r>
              <a:rPr b="0" i="0" lang="en-US" sz="2499" u="none" cap="none" strike="noStrike">
                <a:solidFill>
                  <a:srgbClr val="000000"/>
                </a:solidFill>
                <a:latin typeface="Philosopher"/>
                <a:ea typeface="Philosopher"/>
                <a:cs typeface="Philosopher"/>
                <a:sym typeface="Philosopher"/>
              </a:rPr>
              <a:t>Infografiky, diagramy, jednoduché animace</a:t>
            </a:r>
            <a:endParaRPr b="0" i="0" sz="1400" u="none" cap="none" strike="noStrike">
              <a:solidFill>
                <a:srgbClr val="000000"/>
              </a:solidFill>
              <a:latin typeface="Arial"/>
              <a:ea typeface="Arial"/>
              <a:cs typeface="Arial"/>
              <a:sym typeface="Arial"/>
            </a:endParaRPr>
          </a:p>
        </p:txBody>
      </p:sp>
      <p:sp>
        <p:nvSpPr>
          <p:cNvPr id="728" name="Google Shape;728;p58"/>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59"/>
          <p:cNvSpPr/>
          <p:nvPr/>
        </p:nvSpPr>
        <p:spPr>
          <a:xfrm>
            <a:off x="1638017" y="1962843"/>
            <a:ext cx="15011965" cy="6601802"/>
          </a:xfrm>
          <a:custGeom>
            <a:rect b="b" l="l" r="r" t="t"/>
            <a:pathLst>
              <a:path extrusionOk="0" h="1503160" w="3418065">
                <a:moveTo>
                  <a:pt x="3293604" y="1503160"/>
                </a:moveTo>
                <a:lnTo>
                  <a:pt x="124460" y="1503160"/>
                </a:lnTo>
                <a:cubicBezTo>
                  <a:pt x="55880" y="1503160"/>
                  <a:pt x="0" y="1447280"/>
                  <a:pt x="0" y="1378700"/>
                </a:cubicBezTo>
                <a:lnTo>
                  <a:pt x="0" y="124460"/>
                </a:lnTo>
                <a:cubicBezTo>
                  <a:pt x="0" y="55880"/>
                  <a:pt x="55880" y="0"/>
                  <a:pt x="124460" y="0"/>
                </a:cubicBezTo>
                <a:lnTo>
                  <a:pt x="3293604" y="0"/>
                </a:lnTo>
                <a:cubicBezTo>
                  <a:pt x="3362184" y="0"/>
                  <a:pt x="3418065" y="55880"/>
                  <a:pt x="3418065" y="124460"/>
                </a:cubicBezTo>
                <a:lnTo>
                  <a:pt x="3418065" y="1378700"/>
                </a:lnTo>
                <a:cubicBezTo>
                  <a:pt x="3418065" y="1447280"/>
                  <a:pt x="3362184" y="1503160"/>
                  <a:pt x="3293604" y="150316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59"/>
          <p:cNvSpPr/>
          <p:nvPr/>
        </p:nvSpPr>
        <p:spPr>
          <a:xfrm>
            <a:off x="316919" y="196903"/>
            <a:ext cx="5981650" cy="6346578"/>
          </a:xfrm>
          <a:custGeom>
            <a:rect b="b" l="l" r="r" t="t"/>
            <a:pathLst>
              <a:path extrusionOk="0" h="6346578" w="5981650">
                <a:moveTo>
                  <a:pt x="0" y="0"/>
                </a:moveTo>
                <a:lnTo>
                  <a:pt x="5981650" y="0"/>
                </a:lnTo>
                <a:lnTo>
                  <a:pt x="5981650" y="6346578"/>
                </a:lnTo>
                <a:lnTo>
                  <a:pt x="0" y="6346578"/>
                </a:lnTo>
                <a:lnTo>
                  <a:pt x="0" y="0"/>
                </a:lnTo>
                <a:close/>
              </a:path>
            </a:pathLst>
          </a:custGeom>
          <a:blipFill rotWithShape="1">
            <a:blip r:embed="rId3">
              <a:alphaModFix amt="18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39" name="Google Shape;739;p59"/>
          <p:cNvSpPr txBox="1"/>
          <p:nvPr/>
        </p:nvSpPr>
        <p:spPr>
          <a:xfrm>
            <a:off x="8308038" y="2582669"/>
            <a:ext cx="7298438" cy="1033937"/>
          </a:xfrm>
          <a:prstGeom prst="rect">
            <a:avLst/>
          </a:prstGeom>
          <a:noFill/>
          <a:ln>
            <a:noFill/>
          </a:ln>
        </p:spPr>
        <p:txBody>
          <a:bodyPr anchorCtr="0" anchor="t" bIns="0" lIns="0" spcFirstLastPara="1" rIns="0" wrap="square" tIns="0">
            <a:spAutoFit/>
          </a:bodyPr>
          <a:lstStyle/>
          <a:p>
            <a:pPr indent="0" lvl="0" marL="0" marR="0" rtl="0" algn="r">
              <a:lnSpc>
                <a:spcPct val="140008"/>
              </a:lnSpc>
              <a:spcBef>
                <a:spcPts val="0"/>
              </a:spcBef>
              <a:spcAft>
                <a:spcPts val="0"/>
              </a:spcAft>
              <a:buClr>
                <a:srgbClr val="000000"/>
              </a:buClr>
              <a:buSzPts val="4799"/>
              <a:buFont typeface="Arial"/>
              <a:buNone/>
            </a:pPr>
            <a:r>
              <a:rPr b="1" i="0" lang="en-US" sz="4799" u="none" cap="none" strike="noStrike">
                <a:solidFill>
                  <a:srgbClr val="000000"/>
                </a:solidFill>
                <a:latin typeface="Philosopher"/>
                <a:ea typeface="Philosopher"/>
                <a:cs typeface="Philosopher"/>
                <a:sym typeface="Philosopher"/>
              </a:rPr>
              <a:t>Scénáře z reálného života</a:t>
            </a:r>
            <a:endParaRPr b="0" i="0" sz="1400" u="none" cap="none" strike="noStrike">
              <a:solidFill>
                <a:srgbClr val="000000"/>
              </a:solidFill>
              <a:latin typeface="Arial"/>
              <a:ea typeface="Arial"/>
              <a:cs typeface="Arial"/>
              <a:sym typeface="Arial"/>
            </a:endParaRPr>
          </a:p>
        </p:txBody>
      </p:sp>
      <p:sp>
        <p:nvSpPr>
          <p:cNvPr id="740" name="Google Shape;740;p59"/>
          <p:cNvSpPr/>
          <p:nvPr/>
        </p:nvSpPr>
        <p:spPr>
          <a:xfrm>
            <a:off x="7377368" y="2768363"/>
            <a:ext cx="730959" cy="662550"/>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59"/>
          <p:cNvSpPr txBox="1"/>
          <p:nvPr/>
        </p:nvSpPr>
        <p:spPr>
          <a:xfrm>
            <a:off x="7246666" y="2659748"/>
            <a:ext cx="1061372" cy="672208"/>
          </a:xfrm>
          <a:prstGeom prst="rect">
            <a:avLst/>
          </a:prstGeom>
          <a:noFill/>
          <a:ln>
            <a:noFill/>
          </a:ln>
        </p:spPr>
        <p:txBody>
          <a:bodyPr anchorCtr="0" anchor="t" bIns="0" lIns="0" spcFirstLastPara="1" rIns="0" wrap="square" tIns="0">
            <a:spAutoFit/>
          </a:bodyPr>
          <a:lstStyle/>
          <a:p>
            <a:pPr indent="0" lvl="1" marL="0" marR="0" rtl="0" algn="ctr">
              <a:lnSpc>
                <a:spcPct val="157021"/>
              </a:lnSpc>
              <a:spcBef>
                <a:spcPts val="0"/>
              </a:spcBef>
              <a:spcAft>
                <a:spcPts val="0"/>
              </a:spcAft>
              <a:buClr>
                <a:srgbClr val="000000"/>
              </a:buClr>
              <a:buSzPts val="3532"/>
              <a:buFont typeface="Arial"/>
              <a:buNone/>
            </a:pPr>
            <a:r>
              <a:rPr b="1" i="0" lang="en-US" sz="3532" u="none" cap="none" strike="noStrike">
                <a:solidFill>
                  <a:srgbClr val="FFFFFF"/>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
        <p:nvSpPr>
          <p:cNvPr id="742" name="Google Shape;742;p59"/>
          <p:cNvSpPr txBox="1"/>
          <p:nvPr/>
        </p:nvSpPr>
        <p:spPr>
          <a:xfrm>
            <a:off x="6861440" y="5263744"/>
            <a:ext cx="9205874" cy="1856662"/>
          </a:xfrm>
          <a:prstGeom prst="rect">
            <a:avLst/>
          </a:prstGeom>
          <a:noFill/>
          <a:ln>
            <a:noFill/>
          </a:ln>
        </p:spPr>
        <p:txBody>
          <a:bodyPr anchorCtr="0" anchor="t" bIns="0" lIns="0" spcFirstLastPara="1" rIns="0" wrap="square" tIns="0">
            <a:spAutoFit/>
          </a:bodyPr>
          <a:lstStyle/>
          <a:p>
            <a:pPr indent="0" lvl="0" marL="0" marR="0" rtl="0" algn="r">
              <a:lnSpc>
                <a:spcPct val="149018"/>
              </a:lnSpc>
              <a:spcBef>
                <a:spcPts val="0"/>
              </a:spcBef>
              <a:spcAft>
                <a:spcPts val="0"/>
              </a:spcAft>
              <a:buClr>
                <a:srgbClr val="000000"/>
              </a:buClr>
              <a:buSzPts val="2699"/>
              <a:buFont typeface="Arial"/>
              <a:buNone/>
            </a:pPr>
            <a:r>
              <a:rPr b="1" i="0" lang="en-US" sz="2699" u="none" cap="none" strike="noStrike">
                <a:solidFill>
                  <a:srgbClr val="F59F35"/>
                </a:solidFill>
                <a:latin typeface="Philosopher"/>
                <a:ea typeface="Philosopher"/>
                <a:cs typeface="Philosopher"/>
                <a:sym typeface="Philosopher"/>
              </a:rPr>
              <a:t>Scénář zahrnující každodenní sestavování rozpočtu nebo řešení běžných problémů na pracovišti může dospělým s nízkou kvalifikací poskytnout praktické dovednosti.</a:t>
            </a:r>
            <a:endParaRPr b="0" i="0" sz="1400" u="none" cap="none" strike="noStrike">
              <a:solidFill>
                <a:srgbClr val="000000"/>
              </a:solidFill>
              <a:latin typeface="Arial"/>
              <a:ea typeface="Arial"/>
              <a:cs typeface="Arial"/>
              <a:sym typeface="Arial"/>
            </a:endParaRPr>
          </a:p>
        </p:txBody>
      </p:sp>
      <p:sp>
        <p:nvSpPr>
          <p:cNvPr id="743" name="Google Shape;743;p59"/>
          <p:cNvSpPr txBox="1"/>
          <p:nvPr/>
        </p:nvSpPr>
        <p:spPr>
          <a:xfrm>
            <a:off x="6298569" y="3682627"/>
            <a:ext cx="9768746" cy="1046056"/>
          </a:xfrm>
          <a:prstGeom prst="rect">
            <a:avLst/>
          </a:prstGeom>
          <a:noFill/>
          <a:ln>
            <a:noFill/>
          </a:ln>
        </p:spPr>
        <p:txBody>
          <a:bodyPr anchorCtr="0" anchor="t" bIns="0" lIns="0" spcFirstLastPara="1" rIns="0" wrap="square" tIns="0">
            <a:spAutoFit/>
          </a:bodyPr>
          <a:lstStyle/>
          <a:p>
            <a:pPr indent="0" lvl="0" marL="0" marR="0" rtl="0" algn="r">
              <a:lnSpc>
                <a:spcPct val="136014"/>
              </a:lnSpc>
              <a:spcBef>
                <a:spcPts val="0"/>
              </a:spcBef>
              <a:spcAft>
                <a:spcPts val="0"/>
              </a:spcAft>
              <a:buClr>
                <a:srgbClr val="000000"/>
              </a:buClr>
              <a:buSzPts val="2499"/>
              <a:buFont typeface="Arial"/>
              <a:buNone/>
            </a:pPr>
            <a:r>
              <a:rPr b="0" i="0" lang="en-US" sz="2499" u="none" cap="none" strike="noStrike">
                <a:solidFill>
                  <a:srgbClr val="000000"/>
                </a:solidFill>
                <a:latin typeface="Philosopher"/>
                <a:ea typeface="Philosopher"/>
                <a:cs typeface="Philosopher"/>
                <a:sym typeface="Philosopher"/>
              </a:rPr>
              <a:t>Účinný způsob, jak pomoci žákům aplikovat získané poznatky v praktických situacích.</a:t>
            </a:r>
            <a:endParaRPr b="0" i="0" sz="1400" u="none" cap="none" strike="noStrike">
              <a:solidFill>
                <a:srgbClr val="000000"/>
              </a:solidFill>
              <a:latin typeface="Arial"/>
              <a:ea typeface="Arial"/>
              <a:cs typeface="Arial"/>
              <a:sym typeface="Arial"/>
            </a:endParaRPr>
          </a:p>
        </p:txBody>
      </p:sp>
      <p:sp>
        <p:nvSpPr>
          <p:cNvPr id="744" name="Google Shape;744;p59"/>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60"/>
          <p:cNvSpPr/>
          <p:nvPr/>
        </p:nvSpPr>
        <p:spPr>
          <a:xfrm>
            <a:off x="736097" y="5286868"/>
            <a:ext cx="1602483" cy="1602477"/>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60"/>
          <p:cNvSpPr/>
          <p:nvPr/>
        </p:nvSpPr>
        <p:spPr>
          <a:xfrm>
            <a:off x="7124027" y="3496851"/>
            <a:ext cx="4119367" cy="4119367"/>
          </a:xfrm>
          <a:custGeom>
            <a:rect b="b" l="l" r="r" t="t"/>
            <a:pathLst>
              <a:path extrusionOk="0" h="4119367" w="4119367">
                <a:moveTo>
                  <a:pt x="0" y="0"/>
                </a:moveTo>
                <a:lnTo>
                  <a:pt x="4119367" y="0"/>
                </a:lnTo>
                <a:lnTo>
                  <a:pt x="4119367" y="4119367"/>
                </a:lnTo>
                <a:lnTo>
                  <a:pt x="0" y="4119367"/>
                </a:lnTo>
                <a:lnTo>
                  <a:pt x="0" y="0"/>
                </a:lnTo>
                <a:close/>
              </a:path>
            </a:pathLst>
          </a:custGeom>
          <a:blipFill rotWithShape="1">
            <a:blip r:embed="rId4">
              <a:alphaModFix amt="3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55" name="Google Shape;755;p60"/>
          <p:cNvSpPr/>
          <p:nvPr/>
        </p:nvSpPr>
        <p:spPr>
          <a:xfrm>
            <a:off x="7275798" y="5790114"/>
            <a:ext cx="975410" cy="97540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0" l="-24899" r="-24899"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60"/>
          <p:cNvSpPr/>
          <p:nvPr/>
        </p:nvSpPr>
        <p:spPr>
          <a:xfrm>
            <a:off x="12753721" y="3395878"/>
            <a:ext cx="3882504" cy="4119367"/>
          </a:xfrm>
          <a:custGeom>
            <a:rect b="b" l="l" r="r" t="t"/>
            <a:pathLst>
              <a:path extrusionOk="0" h="4119367" w="3882504">
                <a:moveTo>
                  <a:pt x="0" y="0"/>
                </a:moveTo>
                <a:lnTo>
                  <a:pt x="3882504" y="0"/>
                </a:lnTo>
                <a:lnTo>
                  <a:pt x="3882504" y="4119367"/>
                </a:lnTo>
                <a:lnTo>
                  <a:pt x="0" y="4119367"/>
                </a:lnTo>
                <a:lnTo>
                  <a:pt x="0" y="0"/>
                </a:lnTo>
                <a:close/>
              </a:path>
            </a:pathLst>
          </a:custGeom>
          <a:blipFill rotWithShape="1">
            <a:blip r:embed="rId6">
              <a:alphaModFix amt="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57" name="Google Shape;757;p60"/>
          <p:cNvSpPr/>
          <p:nvPr/>
        </p:nvSpPr>
        <p:spPr>
          <a:xfrm>
            <a:off x="12563221" y="5790114"/>
            <a:ext cx="1179795" cy="117979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7">
              <a:alphaModFix/>
            </a:blip>
            <a:stretch>
              <a:fillRect b="0" l="-9875" r="-9875"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60"/>
          <p:cNvSpPr txBox="1"/>
          <p:nvPr/>
        </p:nvSpPr>
        <p:spPr>
          <a:xfrm>
            <a:off x="812297" y="1771799"/>
            <a:ext cx="16230600" cy="1477328"/>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8000"/>
              <a:buFont typeface="Arial"/>
              <a:buNone/>
            </a:pPr>
            <a:r>
              <a:rPr b="1" i="0" lang="en-US" sz="8000" u="none" cap="none" strike="noStrike">
                <a:solidFill>
                  <a:srgbClr val="F59F35"/>
                </a:solidFill>
                <a:latin typeface="Philosopher"/>
                <a:ea typeface="Philosopher"/>
                <a:cs typeface="Philosopher"/>
                <a:sym typeface="Philosopher"/>
              </a:rPr>
              <a:t>Příklady</a:t>
            </a:r>
            <a:endParaRPr b="0" i="0" sz="1400" u="none" cap="none" strike="noStrike">
              <a:solidFill>
                <a:srgbClr val="000000"/>
              </a:solidFill>
              <a:latin typeface="Arial"/>
              <a:ea typeface="Arial"/>
              <a:cs typeface="Arial"/>
              <a:sym typeface="Arial"/>
            </a:endParaRPr>
          </a:p>
        </p:txBody>
      </p:sp>
      <p:sp>
        <p:nvSpPr>
          <p:cNvPr id="759" name="Google Shape;759;p60"/>
          <p:cNvSpPr/>
          <p:nvPr/>
        </p:nvSpPr>
        <p:spPr>
          <a:xfrm>
            <a:off x="1677023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8">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60" name="Google Shape;760;p60"/>
          <p:cNvSpPr txBox="1"/>
          <p:nvPr/>
        </p:nvSpPr>
        <p:spPr>
          <a:xfrm>
            <a:off x="1028700" y="5694483"/>
            <a:ext cx="589898" cy="1349746"/>
          </a:xfrm>
          <a:prstGeom prst="rect">
            <a:avLst/>
          </a:prstGeom>
          <a:noFill/>
          <a:ln>
            <a:noFill/>
          </a:ln>
        </p:spPr>
        <p:txBody>
          <a:bodyPr anchorCtr="0" anchor="t" bIns="0" lIns="0" spcFirstLastPara="1" rIns="0" wrap="square" tIns="0">
            <a:spAutoFit/>
          </a:bodyPr>
          <a:lstStyle/>
          <a:p>
            <a:pPr indent="0" lvl="0" marL="0" marR="0" rtl="0" algn="l">
              <a:lnSpc>
                <a:spcPct val="129992"/>
              </a:lnSpc>
              <a:spcBef>
                <a:spcPts val="0"/>
              </a:spcBef>
              <a:spcAft>
                <a:spcPts val="0"/>
              </a:spcAft>
              <a:buClr>
                <a:srgbClr val="000000"/>
              </a:buClr>
              <a:buSzPts val="8352"/>
              <a:buFont typeface="Arial"/>
              <a:buNone/>
            </a:pPr>
            <a:r>
              <a:rPr b="1" i="0" lang="en-US" sz="8352" u="none" cap="none" strike="noStrike">
                <a:solidFill>
                  <a:srgbClr val="F59F35"/>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761" name="Google Shape;761;p60"/>
          <p:cNvSpPr txBox="1"/>
          <p:nvPr/>
        </p:nvSpPr>
        <p:spPr>
          <a:xfrm>
            <a:off x="1028700" y="7055629"/>
            <a:ext cx="4584125" cy="2262158"/>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Představte si modul mikroučení o e-mailové komunikaci. Použijte krátký příběh, který ilustruje, co dělat a nedělat při psaní profesionálních e-mailů.</a:t>
            </a:r>
            <a:endParaRPr b="1" i="0" sz="2100" u="none" cap="none" strike="noStrike">
              <a:solidFill>
                <a:srgbClr val="000000"/>
              </a:solidFill>
              <a:latin typeface="Philosopher"/>
              <a:ea typeface="Philosopher"/>
              <a:cs typeface="Philosopher"/>
              <a:sym typeface="Philosopher"/>
            </a:endParaRPr>
          </a:p>
        </p:txBody>
      </p:sp>
      <p:sp>
        <p:nvSpPr>
          <p:cNvPr id="762" name="Google Shape;762;p60"/>
          <p:cNvSpPr txBox="1"/>
          <p:nvPr/>
        </p:nvSpPr>
        <p:spPr>
          <a:xfrm>
            <a:off x="6851938" y="7055629"/>
            <a:ext cx="4584125" cy="1809726"/>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Do modulu digitální gramotnosti zahrňte vizuální průvodce krok za krokem pro běžné úkoly, jako je nastavení e-mailového účtu.</a:t>
            </a:r>
            <a:endParaRPr b="0" i="0" sz="1400" u="none" cap="none" strike="noStrike">
              <a:solidFill>
                <a:srgbClr val="000000"/>
              </a:solidFill>
              <a:latin typeface="Arial"/>
              <a:ea typeface="Arial"/>
              <a:cs typeface="Arial"/>
              <a:sym typeface="Arial"/>
            </a:endParaRPr>
          </a:p>
        </p:txBody>
      </p:sp>
      <p:sp>
        <p:nvSpPr>
          <p:cNvPr id="763" name="Google Shape;763;p60"/>
          <p:cNvSpPr txBox="1"/>
          <p:nvPr/>
        </p:nvSpPr>
        <p:spPr>
          <a:xfrm>
            <a:off x="12458773" y="7055629"/>
            <a:ext cx="4584125" cy="2262158"/>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Pro modul dovedností na pracovišti představte reálný scénář, ve kterém musí žáci použít dovednosti pro řešení problémů, aby překonali běžný problém na pracovišti.</a:t>
            </a:r>
            <a:endParaRPr b="0" i="0" sz="1400" u="none" cap="none" strike="noStrike">
              <a:solidFill>
                <a:srgbClr val="000000"/>
              </a:solidFill>
              <a:latin typeface="Arial"/>
              <a:ea typeface="Arial"/>
              <a:cs typeface="Arial"/>
              <a:sym typeface="Arial"/>
            </a:endParaRPr>
          </a:p>
        </p:txBody>
      </p:sp>
      <p:sp>
        <p:nvSpPr>
          <p:cNvPr id="764" name="Google Shape;764;p60"/>
          <p:cNvSpPr txBox="1"/>
          <p:nvPr/>
        </p:nvSpPr>
        <p:spPr>
          <a:xfrm>
            <a:off x="12458773" y="5847264"/>
            <a:ext cx="589898" cy="1349746"/>
          </a:xfrm>
          <a:prstGeom prst="rect">
            <a:avLst/>
          </a:prstGeom>
          <a:noFill/>
          <a:ln>
            <a:noFill/>
          </a:ln>
        </p:spPr>
        <p:txBody>
          <a:bodyPr anchorCtr="0" anchor="t" bIns="0" lIns="0" spcFirstLastPara="1" rIns="0" wrap="square" tIns="0">
            <a:spAutoFit/>
          </a:bodyPr>
          <a:lstStyle/>
          <a:p>
            <a:pPr indent="0" lvl="0" marL="0" marR="0" rtl="0" algn="l">
              <a:lnSpc>
                <a:spcPct val="129992"/>
              </a:lnSpc>
              <a:spcBef>
                <a:spcPts val="0"/>
              </a:spcBef>
              <a:spcAft>
                <a:spcPts val="0"/>
              </a:spcAft>
              <a:buClr>
                <a:srgbClr val="000000"/>
              </a:buClr>
              <a:buSzPts val="8352"/>
              <a:buFont typeface="Arial"/>
              <a:buNone/>
            </a:pPr>
            <a:r>
              <a:rPr b="1" i="0" lang="en-US" sz="8352" u="none" cap="none" strike="noStrike">
                <a:solidFill>
                  <a:srgbClr val="F59F35"/>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
        <p:nvSpPr>
          <p:cNvPr id="765" name="Google Shape;765;p60"/>
          <p:cNvSpPr txBox="1"/>
          <p:nvPr/>
        </p:nvSpPr>
        <p:spPr>
          <a:xfrm>
            <a:off x="6851938" y="5713874"/>
            <a:ext cx="544178" cy="1360805"/>
          </a:xfrm>
          <a:prstGeom prst="rect">
            <a:avLst/>
          </a:prstGeom>
          <a:noFill/>
          <a:ln>
            <a:noFill/>
          </a:ln>
        </p:spPr>
        <p:txBody>
          <a:bodyPr anchorCtr="0" anchor="t" bIns="0" lIns="0" spcFirstLastPara="1" rIns="0" wrap="square" tIns="0">
            <a:spAutoFit/>
          </a:bodyPr>
          <a:lstStyle/>
          <a:p>
            <a:pPr indent="0" lvl="0" marL="0" marR="0" rtl="0" algn="l">
              <a:lnSpc>
                <a:spcPct val="130003"/>
              </a:lnSpc>
              <a:spcBef>
                <a:spcPts val="0"/>
              </a:spcBef>
              <a:spcAft>
                <a:spcPts val="0"/>
              </a:spcAft>
              <a:buClr>
                <a:srgbClr val="000000"/>
              </a:buClr>
              <a:buSzPts val="8349"/>
              <a:buFont typeface="Arial"/>
              <a:buNone/>
            </a:pPr>
            <a:r>
              <a:rPr b="1" i="0" lang="en-US" sz="8349" u="none" cap="none" strike="noStrike">
                <a:solidFill>
                  <a:srgbClr val="F59F35"/>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766" name="Google Shape;766;p60"/>
          <p:cNvSpPr/>
          <p:nvPr/>
        </p:nvSpPr>
        <p:spPr>
          <a:xfrm>
            <a:off x="882236" y="3714114"/>
            <a:ext cx="4730589" cy="3482896"/>
          </a:xfrm>
          <a:custGeom>
            <a:rect b="b" l="l" r="r" t="t"/>
            <a:pathLst>
              <a:path extrusionOk="0" h="3482896" w="4730589">
                <a:moveTo>
                  <a:pt x="0" y="0"/>
                </a:moveTo>
                <a:lnTo>
                  <a:pt x="4730589" y="0"/>
                </a:lnTo>
                <a:lnTo>
                  <a:pt x="4730589" y="3482896"/>
                </a:lnTo>
                <a:lnTo>
                  <a:pt x="0" y="3482896"/>
                </a:lnTo>
                <a:lnTo>
                  <a:pt x="0" y="0"/>
                </a:lnTo>
                <a:close/>
              </a:path>
            </a:pathLst>
          </a:custGeom>
          <a:blipFill rotWithShape="1">
            <a:blip r:embed="rId9">
              <a:alphaModFix amt="5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61"/>
          <p:cNvSpPr/>
          <p:nvPr/>
        </p:nvSpPr>
        <p:spPr>
          <a:xfrm>
            <a:off x="10018983" y="2868656"/>
            <a:ext cx="1174391" cy="1174391"/>
          </a:xfrm>
          <a:custGeom>
            <a:rect b="b" l="l" r="r" t="t"/>
            <a:pathLst>
              <a:path extrusionOk="0" h="1174391" w="1174391">
                <a:moveTo>
                  <a:pt x="0" y="0"/>
                </a:moveTo>
                <a:lnTo>
                  <a:pt x="1174390" y="0"/>
                </a:lnTo>
                <a:lnTo>
                  <a:pt x="1174390" y="1174391"/>
                </a:lnTo>
                <a:lnTo>
                  <a:pt x="0" y="117439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72" name="Google Shape;772;p61"/>
          <p:cNvSpPr/>
          <p:nvPr/>
        </p:nvSpPr>
        <p:spPr>
          <a:xfrm flipH="1">
            <a:off x="8847311" y="2868656"/>
            <a:ext cx="1174391" cy="1174391"/>
          </a:xfrm>
          <a:custGeom>
            <a:rect b="b" l="l" r="r" t="t"/>
            <a:pathLst>
              <a:path extrusionOk="0" h="1174391" w="1174391">
                <a:moveTo>
                  <a:pt x="1174390" y="0"/>
                </a:moveTo>
                <a:lnTo>
                  <a:pt x="0" y="0"/>
                </a:lnTo>
                <a:lnTo>
                  <a:pt x="0" y="1174391"/>
                </a:lnTo>
                <a:lnTo>
                  <a:pt x="1174390" y="1174391"/>
                </a:lnTo>
                <a:lnTo>
                  <a:pt x="117439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73" name="Google Shape;773;p61"/>
          <p:cNvSpPr/>
          <p:nvPr/>
        </p:nvSpPr>
        <p:spPr>
          <a:xfrm rot="10800000">
            <a:off x="10858261" y="6415485"/>
            <a:ext cx="1174391" cy="1174391"/>
          </a:xfrm>
          <a:custGeom>
            <a:rect b="b" l="l" r="r" t="t"/>
            <a:pathLst>
              <a:path extrusionOk="0" h="1174391" w="1174391">
                <a:moveTo>
                  <a:pt x="0" y="0"/>
                </a:moveTo>
                <a:lnTo>
                  <a:pt x="1174390" y="0"/>
                </a:lnTo>
                <a:lnTo>
                  <a:pt x="1174390" y="1174390"/>
                </a:lnTo>
                <a:lnTo>
                  <a:pt x="0" y="117439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74" name="Google Shape;774;p61"/>
          <p:cNvSpPr/>
          <p:nvPr/>
        </p:nvSpPr>
        <p:spPr>
          <a:xfrm flipH="1" rot="10800000">
            <a:off x="12029933" y="6415485"/>
            <a:ext cx="1174391" cy="1174391"/>
          </a:xfrm>
          <a:custGeom>
            <a:rect b="b" l="l" r="r" t="t"/>
            <a:pathLst>
              <a:path extrusionOk="0" h="1174391" w="1174391">
                <a:moveTo>
                  <a:pt x="1174390" y="0"/>
                </a:moveTo>
                <a:lnTo>
                  <a:pt x="0" y="0"/>
                </a:lnTo>
                <a:lnTo>
                  <a:pt x="0" y="1174390"/>
                </a:lnTo>
                <a:lnTo>
                  <a:pt x="1174390" y="1174390"/>
                </a:lnTo>
                <a:lnTo>
                  <a:pt x="117439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75" name="Google Shape;775;p61"/>
          <p:cNvSpPr/>
          <p:nvPr/>
        </p:nvSpPr>
        <p:spPr>
          <a:xfrm rot="5400000">
            <a:off x="10582256" y="4316847"/>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76" name="Google Shape;776;p61"/>
          <p:cNvSpPr/>
          <p:nvPr/>
        </p:nvSpPr>
        <p:spPr>
          <a:xfrm rot="5400000">
            <a:off x="10582256" y="5199475"/>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77" name="Google Shape;777;p61"/>
          <p:cNvSpPr/>
          <p:nvPr/>
        </p:nvSpPr>
        <p:spPr>
          <a:xfrm rot="5400000">
            <a:off x="10582256" y="5813356"/>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78" name="Google Shape;778;p61"/>
          <p:cNvSpPr/>
          <p:nvPr/>
        </p:nvSpPr>
        <p:spPr>
          <a:xfrm>
            <a:off x="14043141" y="2867510"/>
            <a:ext cx="1174391" cy="1174391"/>
          </a:xfrm>
          <a:custGeom>
            <a:rect b="b" l="l" r="r" t="t"/>
            <a:pathLst>
              <a:path extrusionOk="0" h="1174391" w="1174391">
                <a:moveTo>
                  <a:pt x="0" y="0"/>
                </a:moveTo>
                <a:lnTo>
                  <a:pt x="1174390" y="0"/>
                </a:lnTo>
                <a:lnTo>
                  <a:pt x="1174390" y="1174390"/>
                </a:lnTo>
                <a:lnTo>
                  <a:pt x="0" y="117439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79" name="Google Shape;779;p61"/>
          <p:cNvSpPr/>
          <p:nvPr/>
        </p:nvSpPr>
        <p:spPr>
          <a:xfrm flipH="1">
            <a:off x="12871468" y="2867510"/>
            <a:ext cx="1174391" cy="1174391"/>
          </a:xfrm>
          <a:custGeom>
            <a:rect b="b" l="l" r="r" t="t"/>
            <a:pathLst>
              <a:path extrusionOk="0" h="1174391" w="1174391">
                <a:moveTo>
                  <a:pt x="1174391" y="0"/>
                </a:moveTo>
                <a:lnTo>
                  <a:pt x="0" y="0"/>
                </a:lnTo>
                <a:lnTo>
                  <a:pt x="0" y="1174390"/>
                </a:lnTo>
                <a:lnTo>
                  <a:pt x="1174391" y="1174390"/>
                </a:lnTo>
                <a:lnTo>
                  <a:pt x="1174391"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80" name="Google Shape;780;p61"/>
          <p:cNvSpPr/>
          <p:nvPr/>
        </p:nvSpPr>
        <p:spPr>
          <a:xfrm rot="10800000">
            <a:off x="14882418" y="6414338"/>
            <a:ext cx="1174391" cy="1174391"/>
          </a:xfrm>
          <a:custGeom>
            <a:rect b="b" l="l" r="r" t="t"/>
            <a:pathLst>
              <a:path extrusionOk="0" h="1174391" w="1174391">
                <a:moveTo>
                  <a:pt x="0" y="0"/>
                </a:moveTo>
                <a:lnTo>
                  <a:pt x="1174391" y="0"/>
                </a:lnTo>
                <a:lnTo>
                  <a:pt x="1174391" y="1174391"/>
                </a:lnTo>
                <a:lnTo>
                  <a:pt x="0" y="117439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81" name="Google Shape;781;p61"/>
          <p:cNvSpPr/>
          <p:nvPr/>
        </p:nvSpPr>
        <p:spPr>
          <a:xfrm rot="5400000">
            <a:off x="14606413" y="4315700"/>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82" name="Google Shape;782;p61"/>
          <p:cNvSpPr/>
          <p:nvPr/>
        </p:nvSpPr>
        <p:spPr>
          <a:xfrm rot="5400000">
            <a:off x="14606413" y="5198329"/>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83" name="Google Shape;783;p61"/>
          <p:cNvSpPr/>
          <p:nvPr/>
        </p:nvSpPr>
        <p:spPr>
          <a:xfrm rot="5400000">
            <a:off x="14606413" y="5812209"/>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84" name="Google Shape;784;p61"/>
          <p:cNvSpPr/>
          <p:nvPr/>
        </p:nvSpPr>
        <p:spPr>
          <a:xfrm rot="-5400000">
            <a:off x="8569671" y="4313735"/>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85" name="Google Shape;785;p61"/>
          <p:cNvSpPr/>
          <p:nvPr/>
        </p:nvSpPr>
        <p:spPr>
          <a:xfrm rot="5400000">
            <a:off x="12595498" y="4315700"/>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86" name="Google Shape;786;p61"/>
          <p:cNvSpPr/>
          <p:nvPr/>
        </p:nvSpPr>
        <p:spPr>
          <a:xfrm rot="5400000">
            <a:off x="12595498" y="5198329"/>
            <a:ext cx="888360" cy="333875"/>
          </a:xfrm>
          <a:custGeom>
            <a:rect b="b" l="l" r="r" t="t"/>
            <a:pathLst>
              <a:path extrusionOk="0" h="333875" w="888360">
                <a:moveTo>
                  <a:pt x="0" y="0"/>
                </a:moveTo>
                <a:lnTo>
                  <a:pt x="888360" y="0"/>
                </a:lnTo>
                <a:lnTo>
                  <a:pt x="888360" y="333875"/>
                </a:lnTo>
                <a:lnTo>
                  <a:pt x="0" y="33387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87" name="Google Shape;787;p61"/>
          <p:cNvSpPr/>
          <p:nvPr/>
        </p:nvSpPr>
        <p:spPr>
          <a:xfrm rot="5400000">
            <a:off x="12595498" y="5812209"/>
            <a:ext cx="888360" cy="333875"/>
          </a:xfrm>
          <a:custGeom>
            <a:rect b="b" l="l" r="r" t="t"/>
            <a:pathLst>
              <a:path extrusionOk="0" h="333875" w="888360">
                <a:moveTo>
                  <a:pt x="0" y="0"/>
                </a:moveTo>
                <a:lnTo>
                  <a:pt x="888360" y="0"/>
                </a:lnTo>
                <a:lnTo>
                  <a:pt x="888360" y="333876"/>
                </a:lnTo>
                <a:lnTo>
                  <a:pt x="0" y="33387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788" name="Google Shape;788;p61"/>
          <p:cNvGrpSpPr/>
          <p:nvPr/>
        </p:nvGrpSpPr>
        <p:grpSpPr>
          <a:xfrm rot="10800000">
            <a:off x="-258630" y="2263606"/>
            <a:ext cx="9441086" cy="4722365"/>
            <a:chOff x="0" y="0"/>
            <a:chExt cx="12588115" cy="6296487"/>
          </a:xfrm>
        </p:grpSpPr>
        <p:sp>
          <p:nvSpPr>
            <p:cNvPr id="789" name="Google Shape;789;p61"/>
            <p:cNvSpPr/>
            <p:nvPr/>
          </p:nvSpPr>
          <p:spPr>
            <a:xfrm>
              <a:off x="1562759" y="1528"/>
              <a:ext cx="1565854" cy="1565854"/>
            </a:xfrm>
            <a:custGeom>
              <a:rect b="b" l="l" r="r" t="t"/>
              <a:pathLst>
                <a:path extrusionOk="0" h="1565854" w="1565854">
                  <a:moveTo>
                    <a:pt x="0" y="0"/>
                  </a:moveTo>
                  <a:lnTo>
                    <a:pt x="1565854" y="0"/>
                  </a:lnTo>
                  <a:lnTo>
                    <a:pt x="1565854" y="1565855"/>
                  </a:lnTo>
                  <a:lnTo>
                    <a:pt x="0" y="1565855"/>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90" name="Google Shape;790;p61"/>
            <p:cNvSpPr/>
            <p:nvPr/>
          </p:nvSpPr>
          <p:spPr>
            <a:xfrm flipH="1">
              <a:off x="529" y="1528"/>
              <a:ext cx="1565854" cy="1565854"/>
            </a:xfrm>
            <a:custGeom>
              <a:rect b="b" l="l" r="r" t="t"/>
              <a:pathLst>
                <a:path extrusionOk="0" h="1565854" w="1565854">
                  <a:moveTo>
                    <a:pt x="1565854" y="0"/>
                  </a:moveTo>
                  <a:lnTo>
                    <a:pt x="0" y="0"/>
                  </a:lnTo>
                  <a:lnTo>
                    <a:pt x="0" y="1565855"/>
                  </a:lnTo>
                  <a:lnTo>
                    <a:pt x="1565854" y="1565855"/>
                  </a:lnTo>
                  <a:lnTo>
                    <a:pt x="1565854"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91" name="Google Shape;791;p61"/>
            <p:cNvSpPr/>
            <p:nvPr/>
          </p:nvSpPr>
          <p:spPr>
            <a:xfrm rot="10800000">
              <a:off x="2681796" y="4730633"/>
              <a:ext cx="1565854" cy="1565854"/>
            </a:xfrm>
            <a:custGeom>
              <a:rect b="b" l="l" r="r" t="t"/>
              <a:pathLst>
                <a:path extrusionOk="0" h="1565854" w="1565854">
                  <a:moveTo>
                    <a:pt x="0" y="0"/>
                  </a:moveTo>
                  <a:lnTo>
                    <a:pt x="1565854" y="0"/>
                  </a:lnTo>
                  <a:lnTo>
                    <a:pt x="1565854" y="1565854"/>
                  </a:lnTo>
                  <a:lnTo>
                    <a:pt x="0" y="156585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92" name="Google Shape;792;p61"/>
            <p:cNvSpPr/>
            <p:nvPr/>
          </p:nvSpPr>
          <p:spPr>
            <a:xfrm flipH="1" rot="10800000">
              <a:off x="4244025" y="4730633"/>
              <a:ext cx="1565854" cy="1565854"/>
            </a:xfrm>
            <a:custGeom>
              <a:rect b="b" l="l" r="r" t="t"/>
              <a:pathLst>
                <a:path extrusionOk="0" h="1565854" w="1565854">
                  <a:moveTo>
                    <a:pt x="1565854" y="0"/>
                  </a:moveTo>
                  <a:lnTo>
                    <a:pt x="0" y="0"/>
                  </a:lnTo>
                  <a:lnTo>
                    <a:pt x="0" y="1565854"/>
                  </a:lnTo>
                  <a:lnTo>
                    <a:pt x="1565854" y="1565854"/>
                  </a:lnTo>
                  <a:lnTo>
                    <a:pt x="1565854"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93" name="Google Shape;793;p61"/>
            <p:cNvSpPr/>
            <p:nvPr/>
          </p:nvSpPr>
          <p:spPr>
            <a:xfrm rot="5400000">
              <a:off x="2313789" y="1932449"/>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94" name="Google Shape;794;p61"/>
            <p:cNvSpPr/>
            <p:nvPr/>
          </p:nvSpPr>
          <p:spPr>
            <a:xfrm rot="5400000">
              <a:off x="2313789" y="3109287"/>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95" name="Google Shape;795;p61"/>
            <p:cNvSpPr/>
            <p:nvPr/>
          </p:nvSpPr>
          <p:spPr>
            <a:xfrm rot="5400000">
              <a:off x="2313789" y="3927795"/>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96" name="Google Shape;796;p61"/>
            <p:cNvSpPr/>
            <p:nvPr/>
          </p:nvSpPr>
          <p:spPr>
            <a:xfrm>
              <a:off x="6928302" y="0"/>
              <a:ext cx="1565854" cy="1565854"/>
            </a:xfrm>
            <a:custGeom>
              <a:rect b="b" l="l" r="r" t="t"/>
              <a:pathLst>
                <a:path extrusionOk="0" h="1565854" w="1565854">
                  <a:moveTo>
                    <a:pt x="0" y="0"/>
                  </a:moveTo>
                  <a:lnTo>
                    <a:pt x="1565854" y="0"/>
                  </a:lnTo>
                  <a:lnTo>
                    <a:pt x="1565854" y="1565854"/>
                  </a:lnTo>
                  <a:lnTo>
                    <a:pt x="0" y="156585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97" name="Google Shape;797;p61"/>
            <p:cNvSpPr/>
            <p:nvPr/>
          </p:nvSpPr>
          <p:spPr>
            <a:xfrm flipH="1">
              <a:off x="5366073" y="0"/>
              <a:ext cx="1565854" cy="1565854"/>
            </a:xfrm>
            <a:custGeom>
              <a:rect b="b" l="l" r="r" t="t"/>
              <a:pathLst>
                <a:path extrusionOk="0" h="1565854" w="1565854">
                  <a:moveTo>
                    <a:pt x="1565854" y="0"/>
                  </a:moveTo>
                  <a:lnTo>
                    <a:pt x="0" y="0"/>
                  </a:lnTo>
                  <a:lnTo>
                    <a:pt x="0" y="1565854"/>
                  </a:lnTo>
                  <a:lnTo>
                    <a:pt x="1565854" y="1565854"/>
                  </a:lnTo>
                  <a:lnTo>
                    <a:pt x="1565854"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98" name="Google Shape;798;p61"/>
            <p:cNvSpPr/>
            <p:nvPr/>
          </p:nvSpPr>
          <p:spPr>
            <a:xfrm rot="10800000">
              <a:off x="8047339" y="4729105"/>
              <a:ext cx="1565854" cy="1565854"/>
            </a:xfrm>
            <a:custGeom>
              <a:rect b="b" l="l" r="r" t="t"/>
              <a:pathLst>
                <a:path extrusionOk="0" h="1565854" w="1565854">
                  <a:moveTo>
                    <a:pt x="0" y="0"/>
                  </a:moveTo>
                  <a:lnTo>
                    <a:pt x="1565855" y="0"/>
                  </a:lnTo>
                  <a:lnTo>
                    <a:pt x="1565855" y="1565854"/>
                  </a:lnTo>
                  <a:lnTo>
                    <a:pt x="0" y="156585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799" name="Google Shape;799;p61"/>
            <p:cNvSpPr/>
            <p:nvPr/>
          </p:nvSpPr>
          <p:spPr>
            <a:xfrm flipH="1" rot="10800000">
              <a:off x="9609569" y="4729105"/>
              <a:ext cx="1565854" cy="1565854"/>
            </a:xfrm>
            <a:custGeom>
              <a:rect b="b" l="l" r="r" t="t"/>
              <a:pathLst>
                <a:path extrusionOk="0" h="1565854" w="1565854">
                  <a:moveTo>
                    <a:pt x="1565854" y="0"/>
                  </a:moveTo>
                  <a:lnTo>
                    <a:pt x="0" y="0"/>
                  </a:lnTo>
                  <a:lnTo>
                    <a:pt x="0" y="1565854"/>
                  </a:lnTo>
                  <a:lnTo>
                    <a:pt x="1565854" y="1565854"/>
                  </a:lnTo>
                  <a:lnTo>
                    <a:pt x="1565854"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00" name="Google Shape;800;p61"/>
            <p:cNvSpPr/>
            <p:nvPr/>
          </p:nvSpPr>
          <p:spPr>
            <a:xfrm rot="5400000">
              <a:off x="7679333" y="1930921"/>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01" name="Google Shape;801;p61"/>
            <p:cNvSpPr/>
            <p:nvPr/>
          </p:nvSpPr>
          <p:spPr>
            <a:xfrm rot="5400000">
              <a:off x="7679333" y="3107758"/>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02" name="Google Shape;802;p61"/>
            <p:cNvSpPr/>
            <p:nvPr/>
          </p:nvSpPr>
          <p:spPr>
            <a:xfrm rot="5400000">
              <a:off x="7679333" y="3926266"/>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03" name="Google Shape;803;p61"/>
            <p:cNvSpPr/>
            <p:nvPr/>
          </p:nvSpPr>
          <p:spPr>
            <a:xfrm rot="5400000">
              <a:off x="10360599" y="3926266"/>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04" name="Google Shape;804;p61"/>
            <p:cNvSpPr/>
            <p:nvPr/>
          </p:nvSpPr>
          <p:spPr>
            <a:xfrm rot="-5400000">
              <a:off x="-369656" y="1928301"/>
              <a:ext cx="1184480" cy="445167"/>
            </a:xfrm>
            <a:custGeom>
              <a:rect b="b" l="l" r="r" t="t"/>
              <a:pathLst>
                <a:path extrusionOk="0" h="445167" w="1184480">
                  <a:moveTo>
                    <a:pt x="0" y="0"/>
                  </a:moveTo>
                  <a:lnTo>
                    <a:pt x="1184479" y="0"/>
                  </a:lnTo>
                  <a:lnTo>
                    <a:pt x="1184479" y="445167"/>
                  </a:lnTo>
                  <a:lnTo>
                    <a:pt x="0" y="4451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05" name="Google Shape;805;p61"/>
            <p:cNvSpPr/>
            <p:nvPr/>
          </p:nvSpPr>
          <p:spPr>
            <a:xfrm rot="5400000">
              <a:off x="4998113" y="1930921"/>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06" name="Google Shape;806;p61"/>
            <p:cNvSpPr/>
            <p:nvPr/>
          </p:nvSpPr>
          <p:spPr>
            <a:xfrm rot="5400000">
              <a:off x="4998113" y="3107758"/>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07" name="Google Shape;807;p61"/>
            <p:cNvSpPr/>
            <p:nvPr/>
          </p:nvSpPr>
          <p:spPr>
            <a:xfrm rot="5400000">
              <a:off x="4998113" y="3926266"/>
              <a:ext cx="1184480" cy="445167"/>
            </a:xfrm>
            <a:custGeom>
              <a:rect b="b" l="l" r="r" t="t"/>
              <a:pathLst>
                <a:path extrusionOk="0" h="445167" w="1184480">
                  <a:moveTo>
                    <a:pt x="0" y="0"/>
                  </a:moveTo>
                  <a:lnTo>
                    <a:pt x="1184480" y="0"/>
                  </a:lnTo>
                  <a:lnTo>
                    <a:pt x="1184480" y="445167"/>
                  </a:lnTo>
                  <a:lnTo>
                    <a:pt x="0" y="4451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08" name="Google Shape;808;p61"/>
            <p:cNvSpPr/>
            <p:nvPr/>
          </p:nvSpPr>
          <p:spPr>
            <a:xfrm flipH="1">
              <a:off x="10731713" y="2895664"/>
              <a:ext cx="1856402" cy="668305"/>
            </a:xfrm>
            <a:custGeom>
              <a:rect b="b" l="l" r="r" t="t"/>
              <a:pathLst>
                <a:path extrusionOk="0" h="668305" w="1856402">
                  <a:moveTo>
                    <a:pt x="1856402" y="0"/>
                  </a:moveTo>
                  <a:lnTo>
                    <a:pt x="0" y="0"/>
                  </a:lnTo>
                  <a:lnTo>
                    <a:pt x="0" y="668304"/>
                  </a:lnTo>
                  <a:lnTo>
                    <a:pt x="1856402" y="668304"/>
                  </a:lnTo>
                  <a:lnTo>
                    <a:pt x="1856402"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809" name="Google Shape;809;p61"/>
          <p:cNvGrpSpPr/>
          <p:nvPr/>
        </p:nvGrpSpPr>
        <p:grpSpPr>
          <a:xfrm>
            <a:off x="3586281" y="7801427"/>
            <a:ext cx="723695" cy="740657"/>
            <a:chOff x="0" y="-19050"/>
            <a:chExt cx="812800" cy="831850"/>
          </a:xfrm>
        </p:grpSpPr>
        <p:sp>
          <p:nvSpPr>
            <p:cNvPr id="810" name="Google Shape;810;p6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61"/>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12" name="Google Shape;812;p61"/>
          <p:cNvSpPr/>
          <p:nvPr/>
        </p:nvSpPr>
        <p:spPr>
          <a:xfrm rot="5400000">
            <a:off x="8658227" y="4444369"/>
            <a:ext cx="706670" cy="265590"/>
          </a:xfrm>
          <a:custGeom>
            <a:rect b="b" l="l" r="r" t="t"/>
            <a:pathLst>
              <a:path extrusionOk="0" h="265590" w="706670">
                <a:moveTo>
                  <a:pt x="0" y="0"/>
                </a:moveTo>
                <a:lnTo>
                  <a:pt x="706669" y="0"/>
                </a:lnTo>
                <a:lnTo>
                  <a:pt x="706669" y="265590"/>
                </a:lnTo>
                <a:lnTo>
                  <a:pt x="0" y="26559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13" name="Google Shape;813;p61"/>
          <p:cNvSpPr/>
          <p:nvPr/>
        </p:nvSpPr>
        <p:spPr>
          <a:xfrm>
            <a:off x="1717666" y="3393913"/>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814" name="Google Shape;814;p61"/>
          <p:cNvGrpSpPr/>
          <p:nvPr/>
        </p:nvGrpSpPr>
        <p:grpSpPr>
          <a:xfrm>
            <a:off x="7672938" y="7801427"/>
            <a:ext cx="723695" cy="740657"/>
            <a:chOff x="0" y="-19050"/>
            <a:chExt cx="812800" cy="831850"/>
          </a:xfrm>
        </p:grpSpPr>
        <p:sp>
          <p:nvSpPr>
            <p:cNvPr id="815" name="Google Shape;815;p6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61"/>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17" name="Google Shape;817;p61"/>
          <p:cNvGrpSpPr/>
          <p:nvPr/>
        </p:nvGrpSpPr>
        <p:grpSpPr>
          <a:xfrm>
            <a:off x="11740771" y="7801427"/>
            <a:ext cx="723695" cy="740657"/>
            <a:chOff x="0" y="-19050"/>
            <a:chExt cx="812800" cy="831850"/>
          </a:xfrm>
        </p:grpSpPr>
        <p:sp>
          <p:nvSpPr>
            <p:cNvPr id="818" name="Google Shape;818;p6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61"/>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20" name="Google Shape;820;p61"/>
          <p:cNvGrpSpPr/>
          <p:nvPr/>
        </p:nvGrpSpPr>
        <p:grpSpPr>
          <a:xfrm>
            <a:off x="1565106" y="1305980"/>
            <a:ext cx="723695" cy="740657"/>
            <a:chOff x="0" y="-19050"/>
            <a:chExt cx="812800" cy="831850"/>
          </a:xfrm>
        </p:grpSpPr>
        <p:sp>
          <p:nvSpPr>
            <p:cNvPr id="821" name="Google Shape;821;p6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61"/>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23" name="Google Shape;823;p61"/>
          <p:cNvGrpSpPr/>
          <p:nvPr/>
        </p:nvGrpSpPr>
        <p:grpSpPr>
          <a:xfrm>
            <a:off x="5595290" y="1305980"/>
            <a:ext cx="723695" cy="740657"/>
            <a:chOff x="0" y="-19050"/>
            <a:chExt cx="812800" cy="831850"/>
          </a:xfrm>
        </p:grpSpPr>
        <p:sp>
          <p:nvSpPr>
            <p:cNvPr id="824" name="Google Shape;824;p6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61"/>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26" name="Google Shape;826;p61"/>
          <p:cNvGrpSpPr/>
          <p:nvPr/>
        </p:nvGrpSpPr>
        <p:grpSpPr>
          <a:xfrm>
            <a:off x="9643867" y="1305980"/>
            <a:ext cx="723695" cy="740657"/>
            <a:chOff x="0" y="-19050"/>
            <a:chExt cx="812800" cy="831850"/>
          </a:xfrm>
        </p:grpSpPr>
        <p:sp>
          <p:nvSpPr>
            <p:cNvPr id="827" name="Google Shape;827;p6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61"/>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829" name="Google Shape;829;p61"/>
          <p:cNvGrpSpPr/>
          <p:nvPr/>
        </p:nvGrpSpPr>
        <p:grpSpPr>
          <a:xfrm>
            <a:off x="13691787" y="1305980"/>
            <a:ext cx="723695" cy="740657"/>
            <a:chOff x="0" y="-19050"/>
            <a:chExt cx="812800" cy="831850"/>
          </a:xfrm>
        </p:grpSpPr>
        <p:sp>
          <p:nvSpPr>
            <p:cNvPr id="830" name="Google Shape;830;p6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61"/>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32" name="Google Shape;832;p61"/>
          <p:cNvSpPr/>
          <p:nvPr/>
        </p:nvSpPr>
        <p:spPr>
          <a:xfrm>
            <a:off x="5747850" y="3368624"/>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33" name="Google Shape;833;p61"/>
          <p:cNvSpPr/>
          <p:nvPr/>
        </p:nvSpPr>
        <p:spPr>
          <a:xfrm>
            <a:off x="13844346" y="3960249"/>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34" name="Google Shape;834;p61"/>
          <p:cNvSpPr/>
          <p:nvPr/>
        </p:nvSpPr>
        <p:spPr>
          <a:xfrm>
            <a:off x="9796427" y="3747248"/>
            <a:ext cx="418575" cy="1183251"/>
          </a:xfrm>
          <a:custGeom>
            <a:rect b="b" l="l" r="r" t="t"/>
            <a:pathLst>
              <a:path extrusionOk="0" h="1183251" w="418575">
                <a:moveTo>
                  <a:pt x="0" y="0"/>
                </a:moveTo>
                <a:lnTo>
                  <a:pt x="418575" y="0"/>
                </a:lnTo>
                <a:lnTo>
                  <a:pt x="418575" y="1183250"/>
                </a:lnTo>
                <a:lnTo>
                  <a:pt x="0" y="118325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35" name="Google Shape;835;p61"/>
          <p:cNvSpPr/>
          <p:nvPr/>
        </p:nvSpPr>
        <p:spPr>
          <a:xfrm rot="10800000">
            <a:off x="3805676" y="4798992"/>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36" name="Google Shape;836;p61"/>
          <p:cNvSpPr/>
          <p:nvPr/>
        </p:nvSpPr>
        <p:spPr>
          <a:xfrm rot="10800000">
            <a:off x="11893330" y="5522124"/>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37" name="Google Shape;837;p61"/>
          <p:cNvSpPr/>
          <p:nvPr/>
        </p:nvSpPr>
        <p:spPr>
          <a:xfrm rot="10800000">
            <a:off x="7825498" y="4930498"/>
            <a:ext cx="418575" cy="1183251"/>
          </a:xfrm>
          <a:custGeom>
            <a:rect b="b" l="l" r="r" t="t"/>
            <a:pathLst>
              <a:path extrusionOk="0" h="1183251" w="418575">
                <a:moveTo>
                  <a:pt x="0" y="0"/>
                </a:moveTo>
                <a:lnTo>
                  <a:pt x="418575" y="0"/>
                </a:lnTo>
                <a:lnTo>
                  <a:pt x="418575" y="1183251"/>
                </a:lnTo>
                <a:lnTo>
                  <a:pt x="0" y="118325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38" name="Google Shape;838;p61"/>
          <p:cNvSpPr txBox="1"/>
          <p:nvPr/>
        </p:nvSpPr>
        <p:spPr>
          <a:xfrm>
            <a:off x="1010703" y="320033"/>
            <a:ext cx="1874341"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Výběr dovednosti</a:t>
            </a:r>
            <a:endParaRPr b="0" i="0" sz="1400" u="none" cap="none" strike="noStrike">
              <a:solidFill>
                <a:srgbClr val="000000"/>
              </a:solidFill>
              <a:latin typeface="Arial"/>
              <a:ea typeface="Arial"/>
              <a:cs typeface="Arial"/>
              <a:sym typeface="Arial"/>
            </a:endParaRPr>
          </a:p>
        </p:txBody>
      </p:sp>
      <p:sp>
        <p:nvSpPr>
          <p:cNvPr id="839" name="Google Shape;839;p61"/>
          <p:cNvSpPr txBox="1"/>
          <p:nvPr/>
        </p:nvSpPr>
        <p:spPr>
          <a:xfrm>
            <a:off x="1867422" y="1465714"/>
            <a:ext cx="119062"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840" name="Google Shape;840;p61"/>
          <p:cNvSpPr txBox="1"/>
          <p:nvPr/>
        </p:nvSpPr>
        <p:spPr>
          <a:xfrm>
            <a:off x="13966495" y="1484764"/>
            <a:ext cx="174278"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7</a:t>
            </a:r>
            <a:endParaRPr b="0" i="0" sz="1400" u="none" cap="none" strike="noStrike">
              <a:solidFill>
                <a:srgbClr val="000000"/>
              </a:solidFill>
              <a:latin typeface="Arial"/>
              <a:ea typeface="Arial"/>
              <a:cs typeface="Arial"/>
              <a:sym typeface="Arial"/>
            </a:endParaRPr>
          </a:p>
        </p:txBody>
      </p:sp>
      <p:sp>
        <p:nvSpPr>
          <p:cNvPr id="841" name="Google Shape;841;p61"/>
          <p:cNvSpPr txBox="1"/>
          <p:nvPr/>
        </p:nvSpPr>
        <p:spPr>
          <a:xfrm>
            <a:off x="11999480" y="7961161"/>
            <a:ext cx="206276"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6</a:t>
            </a:r>
            <a:endParaRPr b="0" i="0" sz="1400" u="none" cap="none" strike="noStrike">
              <a:solidFill>
                <a:srgbClr val="000000"/>
              </a:solidFill>
              <a:latin typeface="Arial"/>
              <a:ea typeface="Arial"/>
              <a:cs typeface="Arial"/>
              <a:sym typeface="Arial"/>
            </a:endParaRPr>
          </a:p>
        </p:txBody>
      </p:sp>
      <p:sp>
        <p:nvSpPr>
          <p:cNvPr id="842" name="Google Shape;842;p61"/>
          <p:cNvSpPr txBox="1"/>
          <p:nvPr/>
        </p:nvSpPr>
        <p:spPr>
          <a:xfrm>
            <a:off x="9905181" y="1465714"/>
            <a:ext cx="201067"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5</a:t>
            </a:r>
            <a:endParaRPr b="0" i="0" sz="1400" u="none" cap="none" strike="noStrike">
              <a:solidFill>
                <a:srgbClr val="000000"/>
              </a:solidFill>
              <a:latin typeface="Arial"/>
              <a:ea typeface="Arial"/>
              <a:cs typeface="Arial"/>
              <a:sym typeface="Arial"/>
            </a:endParaRPr>
          </a:p>
        </p:txBody>
      </p:sp>
      <p:sp>
        <p:nvSpPr>
          <p:cNvPr id="843" name="Google Shape;843;p61"/>
          <p:cNvSpPr txBox="1"/>
          <p:nvPr/>
        </p:nvSpPr>
        <p:spPr>
          <a:xfrm>
            <a:off x="7929415" y="7961161"/>
            <a:ext cx="210741"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4</a:t>
            </a:r>
            <a:endParaRPr b="0" i="0" sz="1400" u="none" cap="none" strike="noStrike">
              <a:solidFill>
                <a:srgbClr val="000000"/>
              </a:solidFill>
              <a:latin typeface="Arial"/>
              <a:ea typeface="Arial"/>
              <a:cs typeface="Arial"/>
              <a:sym typeface="Arial"/>
            </a:endParaRPr>
          </a:p>
        </p:txBody>
      </p:sp>
      <p:sp>
        <p:nvSpPr>
          <p:cNvPr id="844" name="Google Shape;844;p61"/>
          <p:cNvSpPr txBox="1"/>
          <p:nvPr/>
        </p:nvSpPr>
        <p:spPr>
          <a:xfrm>
            <a:off x="5857125" y="1484764"/>
            <a:ext cx="200025"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
        <p:nvSpPr>
          <p:cNvPr id="845" name="Google Shape;845;p61"/>
          <p:cNvSpPr txBox="1"/>
          <p:nvPr/>
        </p:nvSpPr>
        <p:spPr>
          <a:xfrm>
            <a:off x="3856163" y="7961161"/>
            <a:ext cx="198537"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846" name="Google Shape;846;p61"/>
          <p:cNvSpPr txBox="1"/>
          <p:nvPr/>
        </p:nvSpPr>
        <p:spPr>
          <a:xfrm>
            <a:off x="2812327" y="9024780"/>
            <a:ext cx="2249213"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Brainstorming </a:t>
            </a:r>
            <a:endParaRPr b="0" i="0" sz="1400" u="none" cap="none" strike="noStrike">
              <a:solidFill>
                <a:srgbClr val="000000"/>
              </a:solidFill>
              <a:latin typeface="Arial"/>
              <a:ea typeface="Arial"/>
              <a:cs typeface="Arial"/>
              <a:sym typeface="Arial"/>
            </a:endParaRPr>
          </a:p>
        </p:txBody>
      </p:sp>
      <p:sp>
        <p:nvSpPr>
          <p:cNvPr id="847" name="Google Shape;847;p61"/>
          <p:cNvSpPr txBox="1"/>
          <p:nvPr/>
        </p:nvSpPr>
        <p:spPr>
          <a:xfrm>
            <a:off x="4652425" y="612248"/>
            <a:ext cx="2252753"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Navrhování</a:t>
            </a:r>
            <a:endParaRPr b="0" i="0" sz="1400" u="none" cap="none" strike="noStrike">
              <a:solidFill>
                <a:srgbClr val="000000"/>
              </a:solidFill>
              <a:latin typeface="Arial"/>
              <a:ea typeface="Arial"/>
              <a:cs typeface="Arial"/>
              <a:sym typeface="Arial"/>
            </a:endParaRPr>
          </a:p>
        </p:txBody>
      </p:sp>
      <p:sp>
        <p:nvSpPr>
          <p:cNvPr id="848" name="Google Shape;848;p61"/>
          <p:cNvSpPr txBox="1"/>
          <p:nvPr/>
        </p:nvSpPr>
        <p:spPr>
          <a:xfrm>
            <a:off x="7258459" y="9024780"/>
            <a:ext cx="1404836"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Tvorba</a:t>
            </a:r>
            <a:endParaRPr b="0" i="0" sz="1400" u="none" cap="none" strike="noStrike">
              <a:solidFill>
                <a:srgbClr val="000000"/>
              </a:solidFill>
              <a:latin typeface="Arial"/>
              <a:ea typeface="Arial"/>
              <a:cs typeface="Arial"/>
              <a:sym typeface="Arial"/>
            </a:endParaRPr>
          </a:p>
        </p:txBody>
      </p:sp>
      <p:sp>
        <p:nvSpPr>
          <p:cNvPr id="849" name="Google Shape;849;p61"/>
          <p:cNvSpPr txBox="1"/>
          <p:nvPr/>
        </p:nvSpPr>
        <p:spPr>
          <a:xfrm>
            <a:off x="9524553" y="608567"/>
            <a:ext cx="1249086"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Vizuály</a:t>
            </a:r>
            <a:endParaRPr b="0" i="0" sz="1400" u="none" cap="none" strike="noStrike">
              <a:solidFill>
                <a:srgbClr val="000000"/>
              </a:solidFill>
              <a:latin typeface="Arial"/>
              <a:ea typeface="Arial"/>
              <a:cs typeface="Arial"/>
              <a:sym typeface="Arial"/>
            </a:endParaRPr>
          </a:p>
        </p:txBody>
      </p:sp>
      <p:sp>
        <p:nvSpPr>
          <p:cNvPr id="850" name="Google Shape;850;p61"/>
          <p:cNvSpPr txBox="1"/>
          <p:nvPr/>
        </p:nvSpPr>
        <p:spPr>
          <a:xfrm>
            <a:off x="10859456" y="9067800"/>
            <a:ext cx="2486323"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Time Management</a:t>
            </a:r>
            <a:endParaRPr b="0" i="0" sz="1400" u="none" cap="none" strike="noStrike">
              <a:solidFill>
                <a:srgbClr val="000000"/>
              </a:solidFill>
              <a:latin typeface="Arial"/>
              <a:ea typeface="Arial"/>
              <a:cs typeface="Arial"/>
              <a:sym typeface="Arial"/>
            </a:endParaRPr>
          </a:p>
        </p:txBody>
      </p:sp>
      <p:sp>
        <p:nvSpPr>
          <p:cNvPr id="851" name="Google Shape;851;p61"/>
          <p:cNvSpPr txBox="1"/>
          <p:nvPr/>
        </p:nvSpPr>
        <p:spPr>
          <a:xfrm>
            <a:off x="13256879" y="271595"/>
            <a:ext cx="1719709"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Sdílení ve dvojicích</a:t>
            </a:r>
            <a:endParaRPr b="0" i="0" sz="1400" u="none" cap="none" strike="noStrike">
              <a:solidFill>
                <a:srgbClr val="000000"/>
              </a:solidFill>
              <a:latin typeface="Arial"/>
              <a:ea typeface="Arial"/>
              <a:cs typeface="Arial"/>
              <a:sym typeface="Arial"/>
            </a:endParaRPr>
          </a:p>
        </p:txBody>
      </p:sp>
      <p:sp>
        <p:nvSpPr>
          <p:cNvPr id="852" name="Google Shape;852;p61"/>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7">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53" name="Google Shape;853;p61"/>
          <p:cNvSpPr txBox="1"/>
          <p:nvPr/>
        </p:nvSpPr>
        <p:spPr>
          <a:xfrm rot="5400000">
            <a:off x="12873940" y="5055758"/>
            <a:ext cx="9853599" cy="608885"/>
          </a:xfrm>
          <a:prstGeom prst="rect">
            <a:avLst/>
          </a:prstGeom>
          <a:noFill/>
          <a:ln>
            <a:noFill/>
          </a:ln>
        </p:spPr>
        <p:txBody>
          <a:bodyPr anchorCtr="0" anchor="t" bIns="0" lIns="0" spcFirstLastPara="1" rIns="0" wrap="square" tIns="0">
            <a:spAutoFit/>
          </a:bodyPr>
          <a:lstStyle/>
          <a:p>
            <a:pPr indent="0" lvl="0" marL="0" marR="0" rtl="0" algn="ctr">
              <a:lnSpc>
                <a:spcPct val="119987"/>
              </a:lnSpc>
              <a:spcBef>
                <a:spcPts val="0"/>
              </a:spcBef>
              <a:spcAft>
                <a:spcPts val="0"/>
              </a:spcAft>
              <a:buClr>
                <a:srgbClr val="000000"/>
              </a:buClr>
              <a:buSzPts val="3297"/>
              <a:buFont typeface="Arial"/>
              <a:buNone/>
            </a:pPr>
            <a:r>
              <a:rPr b="1" i="0" lang="en-US" sz="3297" u="none" cap="none" strike="noStrike">
                <a:solidFill>
                  <a:srgbClr val="F59F35"/>
                </a:solidFill>
                <a:latin typeface="Philosopher"/>
                <a:ea typeface="Philosopher"/>
                <a:cs typeface="Philosopher"/>
                <a:sym typeface="Philosopher"/>
              </a:rPr>
              <a:t>Praktická činnost: Tvorba obsahu</a:t>
            </a:r>
            <a:endParaRPr b="0" i="0" sz="1400" u="none" cap="none" strike="noStrike">
              <a:solidFill>
                <a:srgbClr val="000000"/>
              </a:solidFill>
              <a:latin typeface="Arial"/>
              <a:ea typeface="Arial"/>
              <a:cs typeface="Arial"/>
              <a:sym typeface="Arial"/>
            </a:endParaRPr>
          </a:p>
        </p:txBody>
      </p:sp>
      <p:sp>
        <p:nvSpPr>
          <p:cNvPr id="854" name="Google Shape;854;p61"/>
          <p:cNvSpPr/>
          <p:nvPr/>
        </p:nvSpPr>
        <p:spPr>
          <a:xfrm>
            <a:off x="16056809" y="7269293"/>
            <a:ext cx="1174391" cy="1174391"/>
          </a:xfrm>
          <a:custGeom>
            <a:rect b="b" l="l" r="r" t="t"/>
            <a:pathLst>
              <a:path extrusionOk="0" h="1174391" w="1174391">
                <a:moveTo>
                  <a:pt x="0" y="0"/>
                </a:moveTo>
                <a:lnTo>
                  <a:pt x="1174390" y="0"/>
                </a:lnTo>
                <a:lnTo>
                  <a:pt x="1174390" y="1174391"/>
                </a:lnTo>
                <a:lnTo>
                  <a:pt x="0" y="117439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55" name="Google Shape;855;p61"/>
          <p:cNvSpPr/>
          <p:nvPr/>
        </p:nvSpPr>
        <p:spPr>
          <a:xfrm rot="5400000">
            <a:off x="16066221" y="8443684"/>
            <a:ext cx="1155566" cy="1155566"/>
          </a:xfrm>
          <a:custGeom>
            <a:rect b="b" l="l" r="r" t="t"/>
            <a:pathLst>
              <a:path extrusionOk="0" h="1155566" w="1155566">
                <a:moveTo>
                  <a:pt x="0" y="0"/>
                </a:moveTo>
                <a:lnTo>
                  <a:pt x="1155566" y="0"/>
                </a:lnTo>
                <a:lnTo>
                  <a:pt x="1155566" y="1155566"/>
                </a:lnTo>
                <a:lnTo>
                  <a:pt x="0" y="115556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56" name="Google Shape;856;p61"/>
          <p:cNvSpPr/>
          <p:nvPr/>
        </p:nvSpPr>
        <p:spPr>
          <a:xfrm rot="10800000">
            <a:off x="15217531" y="9267825"/>
            <a:ext cx="881841" cy="331425"/>
          </a:xfrm>
          <a:custGeom>
            <a:rect b="b" l="l" r="r" t="t"/>
            <a:pathLst>
              <a:path extrusionOk="0" h="331425" w="881841">
                <a:moveTo>
                  <a:pt x="0" y="0"/>
                </a:moveTo>
                <a:lnTo>
                  <a:pt x="881841" y="0"/>
                </a:lnTo>
                <a:lnTo>
                  <a:pt x="881841" y="331425"/>
                </a:lnTo>
                <a:lnTo>
                  <a:pt x="0" y="33142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57" name="Google Shape;857;p61"/>
          <p:cNvSpPr/>
          <p:nvPr/>
        </p:nvSpPr>
        <p:spPr>
          <a:xfrm rot="-5400000">
            <a:off x="14140773" y="9267825"/>
            <a:ext cx="1155566" cy="1155566"/>
          </a:xfrm>
          <a:custGeom>
            <a:rect b="b" l="l" r="r" t="t"/>
            <a:pathLst>
              <a:path extrusionOk="0" h="1155566" w="1155566">
                <a:moveTo>
                  <a:pt x="0" y="0"/>
                </a:moveTo>
                <a:lnTo>
                  <a:pt x="1155566" y="0"/>
                </a:lnTo>
                <a:lnTo>
                  <a:pt x="1155566" y="1155566"/>
                </a:lnTo>
                <a:lnTo>
                  <a:pt x="0" y="115556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62"/>
          <p:cNvSpPr txBox="1"/>
          <p:nvPr/>
        </p:nvSpPr>
        <p:spPr>
          <a:xfrm>
            <a:off x="695725" y="785825"/>
            <a:ext cx="7484120" cy="646203"/>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99"/>
              <a:buFont typeface="Arial"/>
              <a:buNone/>
            </a:pPr>
            <a:r>
              <a:rPr b="1" i="0" lang="en-US" sz="3499" u="none" cap="none" strike="noStrike">
                <a:solidFill>
                  <a:srgbClr val="F59F35"/>
                </a:solidFill>
                <a:latin typeface="Philosopher"/>
                <a:ea typeface="Philosopher"/>
                <a:cs typeface="Philosopher"/>
                <a:sym typeface="Philosopher"/>
              </a:rPr>
              <a:t>Praktická činnost: Tvorba obsahu</a:t>
            </a:r>
            <a:endParaRPr b="0" i="0" sz="1400" u="none" cap="none" strike="noStrike">
              <a:solidFill>
                <a:srgbClr val="000000"/>
              </a:solidFill>
              <a:latin typeface="Arial"/>
              <a:ea typeface="Arial"/>
              <a:cs typeface="Arial"/>
              <a:sym typeface="Arial"/>
            </a:endParaRPr>
          </a:p>
        </p:txBody>
      </p:sp>
      <p:sp>
        <p:nvSpPr>
          <p:cNvPr id="867" name="Google Shape;867;p62"/>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868" name="Google Shape;868;p62"/>
          <p:cNvSpPr txBox="1"/>
          <p:nvPr/>
        </p:nvSpPr>
        <p:spPr>
          <a:xfrm>
            <a:off x="1629183" y="2271580"/>
            <a:ext cx="16279439" cy="886397"/>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Vyberte praktickou dovednost, která je relevantní pro dospělé studenty s nízkou kvalifikací. Může to být něco, co souvisí s digitální gramotností, pracovními dovednostmi nebo jakoukoli jinou oblastí, která vás zajímá.</a:t>
            </a:r>
            <a:endParaRPr b="0" i="0" sz="1400" u="none" cap="none" strike="noStrike">
              <a:solidFill>
                <a:srgbClr val="000000"/>
              </a:solidFill>
              <a:latin typeface="Arial"/>
              <a:ea typeface="Arial"/>
              <a:cs typeface="Arial"/>
              <a:sym typeface="Arial"/>
            </a:endParaRPr>
          </a:p>
        </p:txBody>
      </p:sp>
      <p:grpSp>
        <p:nvGrpSpPr>
          <p:cNvPr id="869" name="Google Shape;869;p62"/>
          <p:cNvGrpSpPr/>
          <p:nvPr/>
        </p:nvGrpSpPr>
        <p:grpSpPr>
          <a:xfrm>
            <a:off x="695725" y="2235979"/>
            <a:ext cx="723695" cy="740657"/>
            <a:chOff x="0" y="-19050"/>
            <a:chExt cx="812800" cy="831850"/>
          </a:xfrm>
        </p:grpSpPr>
        <p:sp>
          <p:nvSpPr>
            <p:cNvPr id="870" name="Google Shape;870;p6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62"/>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72" name="Google Shape;872;p62"/>
          <p:cNvSpPr txBox="1"/>
          <p:nvPr/>
        </p:nvSpPr>
        <p:spPr>
          <a:xfrm>
            <a:off x="998562" y="2433505"/>
            <a:ext cx="50006"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grpSp>
        <p:nvGrpSpPr>
          <p:cNvPr id="873" name="Google Shape;873;p62"/>
          <p:cNvGrpSpPr/>
          <p:nvPr/>
        </p:nvGrpSpPr>
        <p:grpSpPr>
          <a:xfrm>
            <a:off x="686721" y="4074099"/>
            <a:ext cx="723695" cy="740657"/>
            <a:chOff x="0" y="-19050"/>
            <a:chExt cx="812800" cy="831850"/>
          </a:xfrm>
        </p:grpSpPr>
        <p:sp>
          <p:nvSpPr>
            <p:cNvPr id="874" name="Google Shape;874;p6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62"/>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76" name="Google Shape;876;p62"/>
          <p:cNvSpPr txBox="1"/>
          <p:nvPr/>
        </p:nvSpPr>
        <p:spPr>
          <a:xfrm>
            <a:off x="1638708" y="4090855"/>
            <a:ext cx="15868267" cy="886397"/>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Zkuste si promyslet, jak můžete tuto dovednost vyučovat formou mikrovzdělávání. Zvažte zásady, o kterých jsme hovořili, jako je například kouskovitý obsah, jasné cíle, učení "just-in-time" a personalizace.</a:t>
            </a:r>
            <a:endParaRPr b="0" i="0" sz="1400" u="none" cap="none" strike="noStrike">
              <a:solidFill>
                <a:srgbClr val="000000"/>
              </a:solidFill>
              <a:latin typeface="Arial"/>
              <a:ea typeface="Arial"/>
              <a:cs typeface="Arial"/>
              <a:sym typeface="Arial"/>
            </a:endParaRPr>
          </a:p>
        </p:txBody>
      </p:sp>
      <p:sp>
        <p:nvSpPr>
          <p:cNvPr id="877" name="Google Shape;877;p62"/>
          <p:cNvSpPr txBox="1"/>
          <p:nvPr/>
        </p:nvSpPr>
        <p:spPr>
          <a:xfrm>
            <a:off x="958304" y="4271830"/>
            <a:ext cx="198537"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878" name="Google Shape;878;p62"/>
          <p:cNvSpPr txBox="1"/>
          <p:nvPr/>
        </p:nvSpPr>
        <p:spPr>
          <a:xfrm>
            <a:off x="1638708" y="5919716"/>
            <a:ext cx="15868267" cy="132959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Vytvořte si hrubý nástin své aktivity v rámci mikrovzdělávání. Rozhodněte se, jakým způsobem budete obsah prezentovat pomocí poutavých technik, jako je vyprávění příběhů, vizualizace nebo scénáře z reálného života. Promyslete načasování a posloupnost obsahu.</a:t>
            </a:r>
            <a:endParaRPr b="0" i="0" sz="1400" u="none" cap="none" strike="noStrike">
              <a:solidFill>
                <a:srgbClr val="000000"/>
              </a:solidFill>
              <a:latin typeface="Arial"/>
              <a:ea typeface="Arial"/>
              <a:cs typeface="Arial"/>
              <a:sym typeface="Arial"/>
            </a:endParaRPr>
          </a:p>
        </p:txBody>
      </p:sp>
      <p:grpSp>
        <p:nvGrpSpPr>
          <p:cNvPr id="879" name="Google Shape;879;p62"/>
          <p:cNvGrpSpPr/>
          <p:nvPr/>
        </p:nvGrpSpPr>
        <p:grpSpPr>
          <a:xfrm>
            <a:off x="695725" y="5912218"/>
            <a:ext cx="723695" cy="740657"/>
            <a:chOff x="0" y="-19050"/>
            <a:chExt cx="812800" cy="831850"/>
          </a:xfrm>
        </p:grpSpPr>
        <p:sp>
          <p:nvSpPr>
            <p:cNvPr id="880" name="Google Shape;880;p6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62"/>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82" name="Google Shape;882;p62"/>
          <p:cNvSpPr txBox="1"/>
          <p:nvPr/>
        </p:nvSpPr>
        <p:spPr>
          <a:xfrm>
            <a:off x="958304" y="6117170"/>
            <a:ext cx="200025"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grpSp>
        <p:nvGrpSpPr>
          <p:cNvPr id="883" name="Google Shape;883;p62"/>
          <p:cNvGrpSpPr/>
          <p:nvPr/>
        </p:nvGrpSpPr>
        <p:grpSpPr>
          <a:xfrm>
            <a:off x="686721" y="7750338"/>
            <a:ext cx="723695" cy="740657"/>
            <a:chOff x="0" y="-19050"/>
            <a:chExt cx="812800" cy="831850"/>
          </a:xfrm>
        </p:grpSpPr>
        <p:sp>
          <p:nvSpPr>
            <p:cNvPr id="884" name="Google Shape;884;p6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62"/>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86" name="Google Shape;886;p62"/>
          <p:cNvSpPr txBox="1"/>
          <p:nvPr/>
        </p:nvSpPr>
        <p:spPr>
          <a:xfrm>
            <a:off x="946100" y="7948275"/>
            <a:ext cx="210741"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4</a:t>
            </a:r>
            <a:endParaRPr b="0" i="0" sz="1400" u="none" cap="none" strike="noStrike">
              <a:solidFill>
                <a:srgbClr val="000000"/>
              </a:solidFill>
              <a:latin typeface="Arial"/>
              <a:ea typeface="Arial"/>
              <a:cs typeface="Arial"/>
              <a:sym typeface="Arial"/>
            </a:endParaRPr>
          </a:p>
        </p:txBody>
      </p:sp>
      <p:sp>
        <p:nvSpPr>
          <p:cNvPr id="887" name="Google Shape;887;p62"/>
          <p:cNvSpPr txBox="1"/>
          <p:nvPr/>
        </p:nvSpPr>
        <p:spPr>
          <a:xfrm>
            <a:off x="1638708" y="7748516"/>
            <a:ext cx="15868267" cy="886397"/>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Začněte vytvářet svou mikroučební aktivitu. Můžete použít jednoduchý formát, například krátké video, infografiku nebo sérii interaktivních slidů. Nezapomeňte, aby byla stručná a poutavá.</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7"/>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4" name="Google Shape;164;p27"/>
          <p:cNvSpPr/>
          <p:nvPr/>
        </p:nvSpPr>
        <p:spPr>
          <a:xfrm>
            <a:off x="7603324" y="3358125"/>
            <a:ext cx="3081338" cy="3081338"/>
          </a:xfrm>
          <a:custGeom>
            <a:rect b="b" l="l" r="r" t="t"/>
            <a:pathLst>
              <a:path extrusionOk="0" h="3081338" w="3081338">
                <a:moveTo>
                  <a:pt x="0" y="0"/>
                </a:moveTo>
                <a:lnTo>
                  <a:pt x="3081338" y="0"/>
                </a:lnTo>
                <a:lnTo>
                  <a:pt x="3081338" y="3081337"/>
                </a:lnTo>
                <a:lnTo>
                  <a:pt x="0" y="3081337"/>
                </a:lnTo>
                <a:lnTo>
                  <a:pt x="0" y="0"/>
                </a:lnTo>
                <a:close/>
              </a:path>
            </a:pathLst>
          </a:custGeom>
          <a:blipFill rotWithShape="1">
            <a:blip r:embed="rId3">
              <a:alphaModFix/>
            </a:blip>
            <a:stretch>
              <a:fillRect b="-29" l="-20721" r="-2072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5" name="Google Shape;165;p27"/>
          <p:cNvSpPr txBox="1"/>
          <p:nvPr/>
        </p:nvSpPr>
        <p:spPr>
          <a:xfrm>
            <a:off x="8361304" y="2540749"/>
            <a:ext cx="1565376" cy="4985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Část 1</a:t>
            </a:r>
            <a:endParaRPr b="0" i="0" sz="1400" u="none" cap="none" strike="noStrike">
              <a:solidFill>
                <a:srgbClr val="000000"/>
              </a:solidFill>
              <a:latin typeface="Arial"/>
              <a:ea typeface="Arial"/>
              <a:cs typeface="Arial"/>
              <a:sym typeface="Arial"/>
            </a:endParaRPr>
          </a:p>
        </p:txBody>
      </p:sp>
      <p:sp>
        <p:nvSpPr>
          <p:cNvPr id="166" name="Google Shape;166;p27"/>
          <p:cNvSpPr txBox="1"/>
          <p:nvPr/>
        </p:nvSpPr>
        <p:spPr>
          <a:xfrm>
            <a:off x="7279477" y="6866610"/>
            <a:ext cx="3729030" cy="132959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i="0" lang="en-US" sz="3600" u="none" cap="none" strike="noStrike">
                <a:solidFill>
                  <a:srgbClr val="000000"/>
                </a:solidFill>
                <a:latin typeface="Philosopher"/>
                <a:ea typeface="Philosopher"/>
                <a:cs typeface="Philosopher"/>
                <a:sym typeface="Philosopher"/>
              </a:rPr>
              <a:t>Úvod do mikrovzdělávání</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63"/>
          <p:cNvSpPr txBox="1"/>
          <p:nvPr/>
        </p:nvSpPr>
        <p:spPr>
          <a:xfrm>
            <a:off x="695725" y="785825"/>
            <a:ext cx="7484120" cy="646203"/>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499"/>
              <a:buFont typeface="Arial"/>
              <a:buNone/>
            </a:pPr>
            <a:r>
              <a:rPr b="1" i="0" lang="en-US" sz="3499" u="none" cap="none" strike="noStrike">
                <a:solidFill>
                  <a:srgbClr val="F59F35"/>
                </a:solidFill>
                <a:latin typeface="Philosopher"/>
                <a:ea typeface="Philosopher"/>
                <a:cs typeface="Philosopher"/>
                <a:sym typeface="Philosopher"/>
              </a:rPr>
              <a:t>Praktická činnost: Tvorba obsahu</a:t>
            </a:r>
            <a:endParaRPr b="0" i="0" sz="1400" u="none" cap="none" strike="noStrike">
              <a:solidFill>
                <a:srgbClr val="000000"/>
              </a:solidFill>
              <a:latin typeface="Arial"/>
              <a:ea typeface="Arial"/>
              <a:cs typeface="Arial"/>
              <a:sym typeface="Arial"/>
            </a:endParaRPr>
          </a:p>
        </p:txBody>
      </p:sp>
      <p:sp>
        <p:nvSpPr>
          <p:cNvPr id="897" name="Google Shape;897;p63"/>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898" name="Google Shape;898;p63"/>
          <p:cNvGrpSpPr/>
          <p:nvPr/>
        </p:nvGrpSpPr>
        <p:grpSpPr>
          <a:xfrm>
            <a:off x="767386" y="2581349"/>
            <a:ext cx="723695" cy="740657"/>
            <a:chOff x="0" y="-19050"/>
            <a:chExt cx="812800" cy="831850"/>
          </a:xfrm>
        </p:grpSpPr>
        <p:sp>
          <p:nvSpPr>
            <p:cNvPr id="899" name="Google Shape;899;p6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63"/>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01" name="Google Shape;901;p63"/>
          <p:cNvGrpSpPr/>
          <p:nvPr/>
        </p:nvGrpSpPr>
        <p:grpSpPr>
          <a:xfrm>
            <a:off x="767386" y="4590918"/>
            <a:ext cx="723695" cy="740657"/>
            <a:chOff x="0" y="-19050"/>
            <a:chExt cx="812800" cy="831850"/>
          </a:xfrm>
        </p:grpSpPr>
        <p:sp>
          <p:nvSpPr>
            <p:cNvPr id="902" name="Google Shape;902;p6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63"/>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904" name="Google Shape;904;p63"/>
          <p:cNvGrpSpPr/>
          <p:nvPr/>
        </p:nvGrpSpPr>
        <p:grpSpPr>
          <a:xfrm>
            <a:off x="767386" y="6714788"/>
            <a:ext cx="723695" cy="740657"/>
            <a:chOff x="0" y="-19050"/>
            <a:chExt cx="812800" cy="831850"/>
          </a:xfrm>
        </p:grpSpPr>
        <p:sp>
          <p:nvSpPr>
            <p:cNvPr id="905" name="Google Shape;905;p6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63"/>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907" name="Google Shape;907;p63"/>
          <p:cNvSpPr txBox="1"/>
          <p:nvPr/>
        </p:nvSpPr>
        <p:spPr>
          <a:xfrm>
            <a:off x="1028700" y="2769761"/>
            <a:ext cx="201067"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5</a:t>
            </a:r>
            <a:endParaRPr b="0" i="0" sz="1400" u="none" cap="none" strike="noStrike">
              <a:solidFill>
                <a:srgbClr val="000000"/>
              </a:solidFill>
              <a:latin typeface="Arial"/>
              <a:ea typeface="Arial"/>
              <a:cs typeface="Arial"/>
              <a:sym typeface="Arial"/>
            </a:endParaRPr>
          </a:p>
        </p:txBody>
      </p:sp>
      <p:sp>
        <p:nvSpPr>
          <p:cNvPr id="908" name="Google Shape;908;p63"/>
          <p:cNvSpPr txBox="1"/>
          <p:nvPr/>
        </p:nvSpPr>
        <p:spPr>
          <a:xfrm>
            <a:off x="1042095" y="6903097"/>
            <a:ext cx="174278"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7</a:t>
            </a:r>
            <a:endParaRPr b="0" i="0" sz="1400" u="none" cap="none" strike="noStrike">
              <a:solidFill>
                <a:srgbClr val="000000"/>
              </a:solidFill>
              <a:latin typeface="Arial"/>
              <a:ea typeface="Arial"/>
              <a:cs typeface="Arial"/>
              <a:sym typeface="Arial"/>
            </a:endParaRPr>
          </a:p>
        </p:txBody>
      </p:sp>
      <p:sp>
        <p:nvSpPr>
          <p:cNvPr id="909" name="Google Shape;909;p63"/>
          <p:cNvSpPr txBox="1"/>
          <p:nvPr/>
        </p:nvSpPr>
        <p:spPr>
          <a:xfrm>
            <a:off x="1028700" y="4788855"/>
            <a:ext cx="206276" cy="4381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899"/>
              <a:buFont typeface="Arial"/>
              <a:buNone/>
            </a:pPr>
            <a:r>
              <a:rPr b="1" i="0" lang="en-US" sz="2899" u="none" cap="none" strike="noStrike">
                <a:solidFill>
                  <a:srgbClr val="000000"/>
                </a:solidFill>
                <a:latin typeface="Philosopher"/>
                <a:ea typeface="Philosopher"/>
                <a:cs typeface="Philosopher"/>
                <a:sym typeface="Philosopher"/>
              </a:rPr>
              <a:t>6</a:t>
            </a:r>
            <a:endParaRPr b="0" i="0" sz="1400" u="none" cap="none" strike="noStrike">
              <a:solidFill>
                <a:srgbClr val="000000"/>
              </a:solidFill>
              <a:latin typeface="Arial"/>
              <a:ea typeface="Arial"/>
              <a:cs typeface="Arial"/>
              <a:sym typeface="Arial"/>
            </a:endParaRPr>
          </a:p>
        </p:txBody>
      </p:sp>
      <p:sp>
        <p:nvSpPr>
          <p:cNvPr id="910" name="Google Shape;910;p63"/>
          <p:cNvSpPr txBox="1"/>
          <p:nvPr/>
        </p:nvSpPr>
        <p:spPr>
          <a:xfrm>
            <a:off x="1818386" y="2598311"/>
            <a:ext cx="15868267" cy="886397"/>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Pozornost studentů mohou obzvláště účinně upoutat vizuální materiály nebo krátká videa. Zvažte, jak můžete tyto prvky začlenit do své aktivity.</a:t>
            </a:r>
            <a:endParaRPr b="0" i="0" sz="1400" u="none" cap="none" strike="noStrike">
              <a:solidFill>
                <a:srgbClr val="000000"/>
              </a:solidFill>
              <a:latin typeface="Arial"/>
              <a:ea typeface="Arial"/>
              <a:cs typeface="Arial"/>
              <a:sym typeface="Arial"/>
            </a:endParaRPr>
          </a:p>
        </p:txBody>
      </p:sp>
      <p:sp>
        <p:nvSpPr>
          <p:cNvPr id="911" name="Google Shape;911;p63"/>
          <p:cNvSpPr txBox="1"/>
          <p:nvPr/>
        </p:nvSpPr>
        <p:spPr>
          <a:xfrm>
            <a:off x="1818386" y="4888377"/>
            <a:ext cx="8113812"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Hlídejte si čas; na tuto činnost máte 8 minut.</a:t>
            </a:r>
            <a:endParaRPr b="0" i="0" sz="1400" u="none" cap="none" strike="noStrike">
              <a:solidFill>
                <a:srgbClr val="000000"/>
              </a:solidFill>
              <a:latin typeface="Arial"/>
              <a:ea typeface="Arial"/>
              <a:cs typeface="Arial"/>
              <a:sym typeface="Arial"/>
            </a:endParaRPr>
          </a:p>
        </p:txBody>
      </p:sp>
      <p:sp>
        <p:nvSpPr>
          <p:cNvPr id="912" name="Google Shape;912;p63"/>
          <p:cNvSpPr txBox="1"/>
          <p:nvPr/>
        </p:nvSpPr>
        <p:spPr>
          <a:xfrm>
            <a:off x="1818386" y="6750594"/>
            <a:ext cx="15620592" cy="886397"/>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Po vytvoření aktivity mikrovzdělávání se o ni podělte se svým partnerem. Vysvětlete, jak jste použili techniky zapojení, které jsme probrali, a jak se vaše aktivita týká vybrané dovednosti.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64"/>
          <p:cNvSpPr/>
          <p:nvPr/>
        </p:nvSpPr>
        <p:spPr>
          <a:xfrm>
            <a:off x="1919862" y="2050713"/>
            <a:ext cx="7000610" cy="3092787"/>
          </a:xfrm>
          <a:custGeom>
            <a:rect b="b" l="l" r="r" t="t"/>
            <a:pathLst>
              <a:path extrusionOk="0" h="2394586" w="5420212">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64"/>
          <p:cNvSpPr/>
          <p:nvPr/>
        </p:nvSpPr>
        <p:spPr>
          <a:xfrm>
            <a:off x="1919862" y="5535168"/>
            <a:ext cx="7000610" cy="3198784"/>
          </a:xfrm>
          <a:custGeom>
            <a:rect b="b" l="l" r="r" t="t"/>
            <a:pathLst>
              <a:path extrusionOk="0" h="2476654" w="5420212">
                <a:moveTo>
                  <a:pt x="5295752" y="2476654"/>
                </a:moveTo>
                <a:lnTo>
                  <a:pt x="124460" y="2476654"/>
                </a:lnTo>
                <a:cubicBezTo>
                  <a:pt x="55880" y="2476654"/>
                  <a:pt x="0" y="2420774"/>
                  <a:pt x="0" y="2352194"/>
                </a:cubicBezTo>
                <a:lnTo>
                  <a:pt x="0" y="124460"/>
                </a:lnTo>
                <a:cubicBezTo>
                  <a:pt x="0" y="55880"/>
                  <a:pt x="55880" y="0"/>
                  <a:pt x="124460" y="0"/>
                </a:cubicBezTo>
                <a:lnTo>
                  <a:pt x="5295752" y="0"/>
                </a:lnTo>
                <a:cubicBezTo>
                  <a:pt x="5364332" y="0"/>
                  <a:pt x="5420212" y="55880"/>
                  <a:pt x="5420212" y="124460"/>
                </a:cubicBezTo>
                <a:lnTo>
                  <a:pt x="5420212" y="2352194"/>
                </a:lnTo>
                <a:cubicBezTo>
                  <a:pt x="5420212" y="2420774"/>
                  <a:pt x="5364332" y="2476654"/>
                  <a:pt x="5295752" y="2476654"/>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64"/>
          <p:cNvSpPr/>
          <p:nvPr/>
        </p:nvSpPr>
        <p:spPr>
          <a:xfrm>
            <a:off x="9367528" y="2050713"/>
            <a:ext cx="7000610" cy="3092787"/>
          </a:xfrm>
          <a:custGeom>
            <a:rect b="b" l="l" r="r" t="t"/>
            <a:pathLst>
              <a:path extrusionOk="0" h="2394586" w="5420212">
                <a:moveTo>
                  <a:pt x="5295752" y="2394586"/>
                </a:moveTo>
                <a:lnTo>
                  <a:pt x="124460" y="2394586"/>
                </a:lnTo>
                <a:cubicBezTo>
                  <a:pt x="55880" y="2394586"/>
                  <a:pt x="0" y="2338706"/>
                  <a:pt x="0" y="2270126"/>
                </a:cubicBezTo>
                <a:lnTo>
                  <a:pt x="0" y="124460"/>
                </a:lnTo>
                <a:cubicBezTo>
                  <a:pt x="0" y="55880"/>
                  <a:pt x="55880" y="0"/>
                  <a:pt x="124460" y="0"/>
                </a:cubicBezTo>
                <a:lnTo>
                  <a:pt x="5295752" y="0"/>
                </a:lnTo>
                <a:cubicBezTo>
                  <a:pt x="5364332" y="0"/>
                  <a:pt x="5420212" y="55880"/>
                  <a:pt x="5420212" y="124460"/>
                </a:cubicBezTo>
                <a:lnTo>
                  <a:pt x="5420212" y="2270126"/>
                </a:lnTo>
                <a:cubicBezTo>
                  <a:pt x="5420212" y="2338706"/>
                  <a:pt x="5364332" y="2394586"/>
                  <a:pt x="5295752" y="2394586"/>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64"/>
          <p:cNvSpPr/>
          <p:nvPr/>
        </p:nvSpPr>
        <p:spPr>
          <a:xfrm>
            <a:off x="9367528" y="5535168"/>
            <a:ext cx="7000610" cy="3213344"/>
          </a:xfrm>
          <a:custGeom>
            <a:rect b="b" l="l" r="r" t="t"/>
            <a:pathLst>
              <a:path extrusionOk="0" h="2487927" w="5420212">
                <a:moveTo>
                  <a:pt x="5295752" y="2487927"/>
                </a:moveTo>
                <a:lnTo>
                  <a:pt x="124460" y="2487927"/>
                </a:lnTo>
                <a:cubicBezTo>
                  <a:pt x="55880" y="2487927"/>
                  <a:pt x="0" y="2432047"/>
                  <a:pt x="0" y="2363467"/>
                </a:cubicBezTo>
                <a:lnTo>
                  <a:pt x="0" y="124460"/>
                </a:lnTo>
                <a:cubicBezTo>
                  <a:pt x="0" y="55880"/>
                  <a:pt x="55880" y="0"/>
                  <a:pt x="124460" y="0"/>
                </a:cubicBezTo>
                <a:lnTo>
                  <a:pt x="5295752" y="0"/>
                </a:lnTo>
                <a:cubicBezTo>
                  <a:pt x="5364332" y="0"/>
                  <a:pt x="5420212" y="55880"/>
                  <a:pt x="5420212" y="124460"/>
                </a:cubicBezTo>
                <a:lnTo>
                  <a:pt x="5420212" y="2363467"/>
                </a:lnTo>
                <a:cubicBezTo>
                  <a:pt x="5420212" y="2432047"/>
                  <a:pt x="5364332" y="2487927"/>
                  <a:pt x="5295752" y="2487927"/>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64"/>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26" name="Google Shape;926;p64"/>
          <p:cNvSpPr/>
          <p:nvPr/>
        </p:nvSpPr>
        <p:spPr>
          <a:xfrm flipH="1">
            <a:off x="7015435" y="2905389"/>
            <a:ext cx="1807702" cy="2218039"/>
          </a:xfrm>
          <a:custGeom>
            <a:rect b="b" l="l" r="r" t="t"/>
            <a:pathLst>
              <a:path extrusionOk="0" h="2218039" w="1807702">
                <a:moveTo>
                  <a:pt x="1807702" y="0"/>
                </a:moveTo>
                <a:lnTo>
                  <a:pt x="0" y="0"/>
                </a:lnTo>
                <a:lnTo>
                  <a:pt x="0" y="2218039"/>
                </a:lnTo>
                <a:lnTo>
                  <a:pt x="1807702" y="2218039"/>
                </a:lnTo>
                <a:lnTo>
                  <a:pt x="1807702" y="0"/>
                </a:lnTo>
                <a:close/>
              </a:path>
            </a:pathLst>
          </a:custGeom>
          <a:blipFill rotWithShape="1">
            <a:blip r:embed="rId4">
              <a:alphaModFix amt="1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27" name="Google Shape;927;p64"/>
          <p:cNvSpPr/>
          <p:nvPr/>
        </p:nvSpPr>
        <p:spPr>
          <a:xfrm rot="-2066308">
            <a:off x="15254773" y="2421422"/>
            <a:ext cx="1801063" cy="2389469"/>
          </a:xfrm>
          <a:custGeom>
            <a:rect b="b" l="l" r="r" t="t"/>
            <a:pathLst>
              <a:path extrusionOk="0" h="2389469" w="1801063">
                <a:moveTo>
                  <a:pt x="0" y="0"/>
                </a:moveTo>
                <a:lnTo>
                  <a:pt x="1801063" y="0"/>
                </a:lnTo>
                <a:lnTo>
                  <a:pt x="1801063" y="2389469"/>
                </a:lnTo>
                <a:lnTo>
                  <a:pt x="0" y="2389469"/>
                </a:lnTo>
                <a:lnTo>
                  <a:pt x="0" y="0"/>
                </a:lnTo>
                <a:close/>
              </a:path>
            </a:pathLst>
          </a:custGeom>
          <a:blipFill rotWithShape="1">
            <a:blip r:embed="rId5">
              <a:alphaModFix amt="3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28" name="Google Shape;928;p64"/>
          <p:cNvSpPr/>
          <p:nvPr/>
        </p:nvSpPr>
        <p:spPr>
          <a:xfrm>
            <a:off x="6060523" y="5874003"/>
            <a:ext cx="2859949" cy="2859949"/>
          </a:xfrm>
          <a:custGeom>
            <a:rect b="b" l="l" r="r" t="t"/>
            <a:pathLst>
              <a:path extrusionOk="0" h="2859949" w="2859949">
                <a:moveTo>
                  <a:pt x="0" y="0"/>
                </a:moveTo>
                <a:lnTo>
                  <a:pt x="2859949" y="0"/>
                </a:lnTo>
                <a:lnTo>
                  <a:pt x="2859949" y="2859949"/>
                </a:lnTo>
                <a:lnTo>
                  <a:pt x="0" y="2859949"/>
                </a:lnTo>
                <a:lnTo>
                  <a:pt x="0" y="0"/>
                </a:lnTo>
                <a:close/>
              </a:path>
            </a:pathLst>
          </a:custGeom>
          <a:blipFill rotWithShape="1">
            <a:blip r:embed="rId6">
              <a:alphaModFix amt="16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29" name="Google Shape;929;p64"/>
          <p:cNvSpPr/>
          <p:nvPr/>
        </p:nvSpPr>
        <p:spPr>
          <a:xfrm>
            <a:off x="13249338" y="5888562"/>
            <a:ext cx="2975239" cy="2859949"/>
          </a:xfrm>
          <a:custGeom>
            <a:rect b="b" l="l" r="r" t="t"/>
            <a:pathLst>
              <a:path extrusionOk="0" h="2859949" w="2975239">
                <a:moveTo>
                  <a:pt x="0" y="0"/>
                </a:moveTo>
                <a:lnTo>
                  <a:pt x="2975240" y="0"/>
                </a:lnTo>
                <a:lnTo>
                  <a:pt x="2975240" y="2859949"/>
                </a:lnTo>
                <a:lnTo>
                  <a:pt x="0" y="2859949"/>
                </a:lnTo>
                <a:lnTo>
                  <a:pt x="0" y="0"/>
                </a:lnTo>
                <a:close/>
              </a:path>
            </a:pathLst>
          </a:custGeom>
          <a:blipFill rotWithShape="1">
            <a:blip r:embed="rId7">
              <a:alphaModFix amt="15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30" name="Google Shape;930;p64"/>
          <p:cNvSpPr txBox="1"/>
          <p:nvPr/>
        </p:nvSpPr>
        <p:spPr>
          <a:xfrm>
            <a:off x="2161413" y="2427543"/>
            <a:ext cx="5915133" cy="710964"/>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200"/>
              <a:buFont typeface="Arial"/>
              <a:buNone/>
            </a:pPr>
            <a:r>
              <a:rPr b="1" i="0" lang="en-US" sz="4200" u="none" cap="none" strike="noStrike">
                <a:solidFill>
                  <a:srgbClr val="94A037"/>
                </a:solidFill>
                <a:latin typeface="Philosopher"/>
                <a:ea typeface="Philosopher"/>
                <a:cs typeface="Philosopher"/>
                <a:sym typeface="Philosopher"/>
              </a:rPr>
              <a:t>Posilování učení</a:t>
            </a:r>
            <a:endParaRPr b="0" i="0" sz="1400" u="none" cap="none" strike="noStrike">
              <a:solidFill>
                <a:srgbClr val="000000"/>
              </a:solidFill>
              <a:latin typeface="Arial"/>
              <a:ea typeface="Arial"/>
              <a:cs typeface="Arial"/>
              <a:sym typeface="Arial"/>
            </a:endParaRPr>
          </a:p>
        </p:txBody>
      </p:sp>
      <p:sp>
        <p:nvSpPr>
          <p:cNvPr id="931" name="Google Shape;931;p64"/>
          <p:cNvSpPr txBox="1"/>
          <p:nvPr/>
        </p:nvSpPr>
        <p:spPr>
          <a:xfrm>
            <a:off x="2161413" y="6225112"/>
            <a:ext cx="5915133" cy="710964"/>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200"/>
              <a:buFont typeface="Arial"/>
              <a:buNone/>
            </a:pPr>
            <a:r>
              <a:rPr b="1" i="0" lang="en-US" sz="4200" u="none" cap="none" strike="noStrike">
                <a:solidFill>
                  <a:srgbClr val="94A037"/>
                </a:solidFill>
                <a:latin typeface="Philosopher"/>
                <a:ea typeface="Philosopher"/>
                <a:cs typeface="Philosopher"/>
                <a:sym typeface="Philosopher"/>
              </a:rPr>
              <a:t>Identifikace mezer</a:t>
            </a:r>
            <a:endParaRPr b="0" i="0" sz="1400" u="none" cap="none" strike="noStrike">
              <a:solidFill>
                <a:srgbClr val="000000"/>
              </a:solidFill>
              <a:latin typeface="Arial"/>
              <a:ea typeface="Arial"/>
              <a:cs typeface="Arial"/>
              <a:sym typeface="Arial"/>
            </a:endParaRPr>
          </a:p>
        </p:txBody>
      </p:sp>
      <p:sp>
        <p:nvSpPr>
          <p:cNvPr id="932" name="Google Shape;932;p64"/>
          <p:cNvSpPr txBox="1"/>
          <p:nvPr/>
        </p:nvSpPr>
        <p:spPr>
          <a:xfrm>
            <a:off x="9703200" y="2427543"/>
            <a:ext cx="5915133" cy="710964"/>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200"/>
              <a:buFont typeface="Arial"/>
              <a:buNone/>
            </a:pPr>
            <a:r>
              <a:rPr b="1" i="0" lang="en-US" sz="4200" u="none" cap="none" strike="noStrike">
                <a:solidFill>
                  <a:srgbClr val="94A037"/>
                </a:solidFill>
                <a:latin typeface="Philosopher"/>
                <a:ea typeface="Philosopher"/>
                <a:cs typeface="Philosopher"/>
                <a:sym typeface="Philosopher"/>
              </a:rPr>
              <a:t>Měření pokroku</a:t>
            </a:r>
            <a:endParaRPr b="0" i="0" sz="1400" u="none" cap="none" strike="noStrike">
              <a:solidFill>
                <a:srgbClr val="000000"/>
              </a:solidFill>
              <a:latin typeface="Arial"/>
              <a:ea typeface="Arial"/>
              <a:cs typeface="Arial"/>
              <a:sym typeface="Arial"/>
            </a:endParaRPr>
          </a:p>
        </p:txBody>
      </p:sp>
      <p:sp>
        <p:nvSpPr>
          <p:cNvPr id="933" name="Google Shape;933;p64"/>
          <p:cNvSpPr txBox="1"/>
          <p:nvPr/>
        </p:nvSpPr>
        <p:spPr>
          <a:xfrm>
            <a:off x="9703200" y="6225112"/>
            <a:ext cx="5915133" cy="710964"/>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Clr>
                <a:srgbClr val="000000"/>
              </a:buClr>
              <a:buSzPts val="4200"/>
              <a:buFont typeface="Arial"/>
              <a:buNone/>
            </a:pPr>
            <a:r>
              <a:rPr b="1" i="0" lang="en-US" sz="4200" u="none" cap="none" strike="noStrike">
                <a:solidFill>
                  <a:srgbClr val="94A037"/>
                </a:solidFill>
                <a:latin typeface="Philosopher"/>
                <a:ea typeface="Philosopher"/>
                <a:cs typeface="Philosopher"/>
                <a:sym typeface="Philosopher"/>
              </a:rPr>
              <a:t>Zvýšení retence</a:t>
            </a:r>
            <a:endParaRPr b="0" i="0" sz="1400" u="none" cap="none" strike="noStrike">
              <a:solidFill>
                <a:srgbClr val="000000"/>
              </a:solidFill>
              <a:latin typeface="Arial"/>
              <a:ea typeface="Arial"/>
              <a:cs typeface="Arial"/>
              <a:sym typeface="Arial"/>
            </a:endParaRPr>
          </a:p>
        </p:txBody>
      </p:sp>
      <p:sp>
        <p:nvSpPr>
          <p:cNvPr id="934" name="Google Shape;934;p64"/>
          <p:cNvSpPr txBox="1"/>
          <p:nvPr/>
        </p:nvSpPr>
        <p:spPr>
          <a:xfrm>
            <a:off x="2530067" y="3328608"/>
            <a:ext cx="5780200" cy="155119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0" i="0" lang="en-US" sz="2100" u="none" cap="none" strike="noStrike">
                <a:solidFill>
                  <a:srgbClr val="000000"/>
                </a:solidFill>
                <a:latin typeface="Philosopher"/>
                <a:ea typeface="Philosopher"/>
                <a:cs typeface="Philosopher"/>
                <a:sym typeface="Philosopher"/>
              </a:rPr>
              <a:t>Hodnocení pomáhá upevnit to, co se žáci právě naučili. Poskytují žákům příležitost připomenout si a použít to, co se naučili, v kontrolovaném prostředí.</a:t>
            </a:r>
            <a:endParaRPr b="0" i="0" sz="1400" u="none" cap="none" strike="noStrike">
              <a:solidFill>
                <a:srgbClr val="000000"/>
              </a:solidFill>
              <a:latin typeface="Arial"/>
              <a:ea typeface="Arial"/>
              <a:cs typeface="Arial"/>
              <a:sym typeface="Arial"/>
            </a:endParaRPr>
          </a:p>
        </p:txBody>
      </p:sp>
      <p:sp>
        <p:nvSpPr>
          <p:cNvPr id="935" name="Google Shape;935;p64"/>
          <p:cNvSpPr txBox="1"/>
          <p:nvPr/>
        </p:nvSpPr>
        <p:spPr>
          <a:xfrm>
            <a:off x="9910266" y="3328608"/>
            <a:ext cx="5915133" cy="116339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0" i="0" lang="en-US" sz="2100" u="none" cap="none" strike="noStrike">
                <a:solidFill>
                  <a:srgbClr val="000000"/>
                </a:solidFill>
                <a:latin typeface="Philosopher"/>
                <a:ea typeface="Philosopher"/>
                <a:cs typeface="Philosopher"/>
                <a:sym typeface="Philosopher"/>
              </a:rPr>
              <a:t>Hodnocení také měří pokrok žáků. Umožňují posoudit, jak dobře si žáci osvojují obsah a dosahují pokroku při plnění vzdělávacích cílů.</a:t>
            </a:r>
            <a:endParaRPr b="0" i="0" sz="1400" u="none" cap="none" strike="noStrike">
              <a:solidFill>
                <a:srgbClr val="000000"/>
              </a:solidFill>
              <a:latin typeface="Arial"/>
              <a:ea typeface="Arial"/>
              <a:cs typeface="Arial"/>
              <a:sym typeface="Arial"/>
            </a:endParaRPr>
          </a:p>
        </p:txBody>
      </p:sp>
      <p:sp>
        <p:nvSpPr>
          <p:cNvPr id="936" name="Google Shape;936;p64"/>
          <p:cNvSpPr txBox="1"/>
          <p:nvPr/>
        </p:nvSpPr>
        <p:spPr>
          <a:xfrm>
            <a:off x="2161413" y="7127765"/>
            <a:ext cx="6517508" cy="155119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0" i="0" lang="en-US" sz="2100" u="none" cap="none" strike="noStrike">
                <a:solidFill>
                  <a:srgbClr val="000000"/>
                </a:solidFill>
                <a:latin typeface="Philosopher"/>
                <a:ea typeface="Philosopher"/>
                <a:cs typeface="Philosopher"/>
                <a:sym typeface="Philosopher"/>
              </a:rPr>
              <a:t>Analýzou výsledků hodnocení můžete identifikovat oblasti, ve kterých mohou mít studující problémy, což vám umožní poskytnout dodatečnou podporu nebo upravit obsah mikroučení.</a:t>
            </a:r>
            <a:endParaRPr b="0" i="0" sz="1400" u="none" cap="none" strike="noStrike">
              <a:solidFill>
                <a:srgbClr val="000000"/>
              </a:solidFill>
              <a:latin typeface="Arial"/>
              <a:ea typeface="Arial"/>
              <a:cs typeface="Arial"/>
              <a:sym typeface="Arial"/>
            </a:endParaRPr>
          </a:p>
        </p:txBody>
      </p:sp>
      <p:sp>
        <p:nvSpPr>
          <p:cNvPr id="937" name="Google Shape;937;p64"/>
          <p:cNvSpPr txBox="1"/>
          <p:nvPr/>
        </p:nvSpPr>
        <p:spPr>
          <a:xfrm>
            <a:off x="9910266" y="7127765"/>
            <a:ext cx="5876318" cy="116339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0" i="0" lang="en-US" sz="2100" u="none" cap="none" strike="noStrike">
                <a:solidFill>
                  <a:srgbClr val="000000"/>
                </a:solidFill>
                <a:latin typeface="Philosopher"/>
                <a:ea typeface="Philosopher"/>
                <a:cs typeface="Philosopher"/>
                <a:sym typeface="Philosopher"/>
              </a:rPr>
              <a:t>Dobře navržené hodnocení přispívá k lepšímu uchování informací. Podporují aktivní zapojení do výuky.</a:t>
            </a:r>
            <a:endParaRPr b="0" i="0" sz="1400" u="none" cap="none" strike="noStrike">
              <a:solidFill>
                <a:srgbClr val="000000"/>
              </a:solidFill>
              <a:latin typeface="Arial"/>
              <a:ea typeface="Arial"/>
              <a:cs typeface="Arial"/>
              <a:sym typeface="Arial"/>
            </a:endParaRPr>
          </a:p>
        </p:txBody>
      </p:sp>
      <p:sp>
        <p:nvSpPr>
          <p:cNvPr id="938" name="Google Shape;938;p64"/>
          <p:cNvSpPr txBox="1"/>
          <p:nvPr/>
        </p:nvSpPr>
        <p:spPr>
          <a:xfrm>
            <a:off x="7307907" y="1150186"/>
            <a:ext cx="3672185" cy="49847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699"/>
              <a:buFont typeface="Arial"/>
              <a:buNone/>
            </a:pPr>
            <a:r>
              <a:rPr b="1" i="0" lang="en-US" sz="2699" u="none" cap="none" strike="noStrike">
                <a:solidFill>
                  <a:srgbClr val="F59F35"/>
                </a:solidFill>
                <a:latin typeface="Philosopher"/>
                <a:ea typeface="Philosopher"/>
                <a:cs typeface="Philosopher"/>
                <a:sym typeface="Philosopher"/>
              </a:rPr>
              <a:t>Význam hodnocení</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65"/>
          <p:cNvSpPr/>
          <p:nvPr/>
        </p:nvSpPr>
        <p:spPr>
          <a:xfrm>
            <a:off x="16748094" y="-26235"/>
            <a:ext cx="1517764" cy="1385971"/>
          </a:xfrm>
          <a:custGeom>
            <a:rect b="b" l="l" r="r" t="t"/>
            <a:pathLst>
              <a:path extrusionOk="0" h="1385971" w="1517764">
                <a:moveTo>
                  <a:pt x="0" y="0"/>
                </a:moveTo>
                <a:lnTo>
                  <a:pt x="1517763" y="0"/>
                </a:lnTo>
                <a:lnTo>
                  <a:pt x="1517763"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48" name="Google Shape;948;p65"/>
          <p:cNvSpPr/>
          <p:nvPr/>
        </p:nvSpPr>
        <p:spPr>
          <a:xfrm>
            <a:off x="1717666" y="2145828"/>
            <a:ext cx="1979883" cy="2463307"/>
          </a:xfrm>
          <a:custGeom>
            <a:rect b="b" l="l" r="r" t="t"/>
            <a:pathLst>
              <a:path extrusionOk="0" h="2463307" w="1979883">
                <a:moveTo>
                  <a:pt x="0" y="0"/>
                </a:moveTo>
                <a:lnTo>
                  <a:pt x="1979883" y="0"/>
                </a:lnTo>
                <a:lnTo>
                  <a:pt x="1979883" y="2463307"/>
                </a:lnTo>
                <a:lnTo>
                  <a:pt x="0" y="2463307"/>
                </a:lnTo>
                <a:lnTo>
                  <a:pt x="0" y="0"/>
                </a:lnTo>
                <a:close/>
              </a:path>
            </a:pathLst>
          </a:custGeom>
          <a:blipFill rotWithShape="1">
            <a:blip r:embed="rId4">
              <a:alphaModFix amt="31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49" name="Google Shape;949;p65"/>
          <p:cNvSpPr/>
          <p:nvPr/>
        </p:nvSpPr>
        <p:spPr>
          <a:xfrm flipH="1">
            <a:off x="7007200" y="2145828"/>
            <a:ext cx="2710655" cy="2463307"/>
          </a:xfrm>
          <a:custGeom>
            <a:rect b="b" l="l" r="r" t="t"/>
            <a:pathLst>
              <a:path extrusionOk="0" h="2463307" w="2710655">
                <a:moveTo>
                  <a:pt x="2710655" y="0"/>
                </a:moveTo>
                <a:lnTo>
                  <a:pt x="0" y="0"/>
                </a:lnTo>
                <a:lnTo>
                  <a:pt x="0" y="2463307"/>
                </a:lnTo>
                <a:lnTo>
                  <a:pt x="2710655" y="2463307"/>
                </a:lnTo>
                <a:lnTo>
                  <a:pt x="2710655" y="0"/>
                </a:lnTo>
                <a:close/>
              </a:path>
            </a:pathLst>
          </a:custGeom>
          <a:blipFill rotWithShape="1">
            <a:blip r:embed="rId5">
              <a:alphaModFix amt="1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50" name="Google Shape;950;p65"/>
          <p:cNvSpPr/>
          <p:nvPr/>
        </p:nvSpPr>
        <p:spPr>
          <a:xfrm>
            <a:off x="12708740" y="2845217"/>
            <a:ext cx="1799823" cy="1644588"/>
          </a:xfrm>
          <a:custGeom>
            <a:rect b="b" l="l" r="r" t="t"/>
            <a:pathLst>
              <a:path extrusionOk="0" h="1644588" w="1799823">
                <a:moveTo>
                  <a:pt x="0" y="0"/>
                </a:moveTo>
                <a:lnTo>
                  <a:pt x="1799823" y="0"/>
                </a:lnTo>
                <a:lnTo>
                  <a:pt x="1799823" y="1644588"/>
                </a:lnTo>
                <a:lnTo>
                  <a:pt x="0" y="1644588"/>
                </a:lnTo>
                <a:lnTo>
                  <a:pt x="0" y="0"/>
                </a:lnTo>
                <a:close/>
              </a:path>
            </a:pathLst>
          </a:custGeom>
          <a:blipFill rotWithShape="1">
            <a:blip r:embed="rId6">
              <a:alphaModFix amt="28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51" name="Google Shape;951;p65"/>
          <p:cNvSpPr/>
          <p:nvPr/>
        </p:nvSpPr>
        <p:spPr>
          <a:xfrm>
            <a:off x="387049" y="1103112"/>
            <a:ext cx="445450" cy="475146"/>
          </a:xfrm>
          <a:custGeom>
            <a:rect b="b" l="l" r="r" t="t"/>
            <a:pathLst>
              <a:path extrusionOk="0" h="475146" w="445450">
                <a:moveTo>
                  <a:pt x="0" y="0"/>
                </a:moveTo>
                <a:lnTo>
                  <a:pt x="445450" y="0"/>
                </a:lnTo>
                <a:lnTo>
                  <a:pt x="445450" y="475146"/>
                </a:lnTo>
                <a:lnTo>
                  <a:pt x="0" y="475146"/>
                </a:lnTo>
                <a:lnTo>
                  <a:pt x="0" y="0"/>
                </a:lnTo>
                <a:close/>
              </a:path>
            </a:pathLst>
          </a:custGeom>
          <a:blipFill rotWithShape="1">
            <a:blip r:embed="rId7">
              <a:alphaModFix amt="51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52" name="Google Shape;952;p65"/>
          <p:cNvSpPr txBox="1"/>
          <p:nvPr/>
        </p:nvSpPr>
        <p:spPr>
          <a:xfrm>
            <a:off x="12999300" y="5118879"/>
            <a:ext cx="4550560" cy="130747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360"/>
              <a:buFont typeface="Arial"/>
              <a:buNone/>
            </a:pPr>
            <a:r>
              <a:rPr b="1" i="0" lang="en-US" sz="2360" u="none" cap="none" strike="noStrike">
                <a:solidFill>
                  <a:srgbClr val="000000"/>
                </a:solidFill>
                <a:latin typeface="Philosopher"/>
                <a:ea typeface="Philosopher"/>
                <a:cs typeface="Philosopher"/>
                <a:sym typeface="Philosopher"/>
              </a:rPr>
              <a:t>: Kladení otevřených reflektivních otázek může podpořit kritické myšlení a sebehodnocení. </a:t>
            </a:r>
            <a:endParaRPr b="0" i="0" sz="1400" u="none" cap="none" strike="noStrike">
              <a:solidFill>
                <a:srgbClr val="000000"/>
              </a:solidFill>
              <a:latin typeface="Arial"/>
              <a:ea typeface="Arial"/>
              <a:cs typeface="Arial"/>
              <a:sym typeface="Arial"/>
            </a:endParaRPr>
          </a:p>
        </p:txBody>
      </p:sp>
      <p:sp>
        <p:nvSpPr>
          <p:cNvPr id="953" name="Google Shape;953;p65"/>
          <p:cNvSpPr txBox="1"/>
          <p:nvPr/>
        </p:nvSpPr>
        <p:spPr>
          <a:xfrm>
            <a:off x="962025" y="1007310"/>
            <a:ext cx="1501676" cy="830868"/>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499"/>
              <a:buFont typeface="Arial"/>
              <a:buNone/>
            </a:pPr>
            <a:r>
              <a:rPr b="1" i="0" lang="en-US" sz="4499" u="none" cap="none" strike="noStrike">
                <a:solidFill>
                  <a:srgbClr val="F59F35"/>
                </a:solidFill>
                <a:latin typeface="Philosopher"/>
                <a:ea typeface="Philosopher"/>
                <a:cs typeface="Philosopher"/>
                <a:sym typeface="Philosopher"/>
              </a:rPr>
              <a:t>Typy</a:t>
            </a:r>
            <a:endParaRPr b="0" i="0" sz="1400" u="none" cap="none" strike="noStrike">
              <a:solidFill>
                <a:srgbClr val="000000"/>
              </a:solidFill>
              <a:latin typeface="Arial"/>
              <a:ea typeface="Arial"/>
              <a:cs typeface="Arial"/>
              <a:sym typeface="Arial"/>
            </a:endParaRPr>
          </a:p>
        </p:txBody>
      </p:sp>
      <p:sp>
        <p:nvSpPr>
          <p:cNvPr id="954" name="Google Shape;954;p65"/>
          <p:cNvSpPr txBox="1"/>
          <p:nvPr/>
        </p:nvSpPr>
        <p:spPr>
          <a:xfrm>
            <a:off x="2481623" y="3281749"/>
            <a:ext cx="2241352" cy="923201"/>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999"/>
              <a:buFont typeface="Arial"/>
              <a:buNone/>
            </a:pPr>
            <a:r>
              <a:rPr b="1" i="0" lang="en-US" sz="4999" u="none" cap="none" strike="noStrike">
                <a:solidFill>
                  <a:srgbClr val="94A037"/>
                </a:solidFill>
                <a:latin typeface="Philosopher"/>
                <a:ea typeface="Philosopher"/>
                <a:cs typeface="Philosopher"/>
                <a:sym typeface="Philosopher"/>
              </a:rPr>
              <a:t>Kvízy</a:t>
            </a:r>
            <a:endParaRPr b="0" i="0" sz="1400" u="none" cap="none" strike="noStrike">
              <a:solidFill>
                <a:srgbClr val="000000"/>
              </a:solidFill>
              <a:latin typeface="Arial"/>
              <a:ea typeface="Arial"/>
              <a:cs typeface="Arial"/>
              <a:sym typeface="Arial"/>
            </a:endParaRPr>
          </a:p>
        </p:txBody>
      </p:sp>
      <p:sp>
        <p:nvSpPr>
          <p:cNvPr id="955" name="Google Shape;955;p65"/>
          <p:cNvSpPr txBox="1"/>
          <p:nvPr/>
        </p:nvSpPr>
        <p:spPr>
          <a:xfrm>
            <a:off x="7340724" y="2975330"/>
            <a:ext cx="3606552" cy="923201"/>
          </a:xfrm>
          <a:prstGeom prst="rect">
            <a:avLst/>
          </a:prstGeom>
          <a:noFill/>
          <a:ln>
            <a:noFill/>
          </a:ln>
        </p:spPr>
        <p:txBody>
          <a:bodyPr anchorCtr="0" anchor="t" bIns="0" lIns="0" spcFirstLastPara="1" rIns="0" wrap="square" tIns="0">
            <a:spAutoFit/>
          </a:bodyPr>
          <a:lstStyle/>
          <a:p>
            <a:pPr indent="0" lvl="0" marL="0" marR="0" rtl="0" algn="r">
              <a:lnSpc>
                <a:spcPct val="120004"/>
              </a:lnSpc>
              <a:spcBef>
                <a:spcPts val="0"/>
              </a:spcBef>
              <a:spcAft>
                <a:spcPts val="0"/>
              </a:spcAft>
              <a:buClr>
                <a:srgbClr val="000000"/>
              </a:buClr>
              <a:buSzPts val="4999"/>
              <a:buFont typeface="Arial"/>
              <a:buNone/>
            </a:pPr>
            <a:r>
              <a:rPr b="1" i="0" lang="en-US" sz="4999" u="none" cap="none" strike="noStrike">
                <a:solidFill>
                  <a:srgbClr val="94A037"/>
                </a:solidFill>
                <a:latin typeface="Philosopher"/>
                <a:ea typeface="Philosopher"/>
                <a:cs typeface="Philosopher"/>
                <a:sym typeface="Philosopher"/>
              </a:rPr>
              <a:t>Krátké úkoly</a:t>
            </a:r>
            <a:endParaRPr b="0" i="0" sz="1400" u="none" cap="none" strike="noStrike">
              <a:solidFill>
                <a:srgbClr val="000000"/>
              </a:solidFill>
              <a:latin typeface="Arial"/>
              <a:ea typeface="Arial"/>
              <a:cs typeface="Arial"/>
              <a:sym typeface="Arial"/>
            </a:endParaRPr>
          </a:p>
        </p:txBody>
      </p:sp>
      <p:sp>
        <p:nvSpPr>
          <p:cNvPr id="956" name="Google Shape;956;p65"/>
          <p:cNvSpPr txBox="1"/>
          <p:nvPr/>
        </p:nvSpPr>
        <p:spPr>
          <a:xfrm>
            <a:off x="14132079" y="2975330"/>
            <a:ext cx="2852886" cy="1846403"/>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999"/>
              <a:buFont typeface="Arial"/>
              <a:buNone/>
            </a:pPr>
            <a:r>
              <a:rPr b="1" i="0" lang="en-US" sz="4999" u="none" cap="none" strike="noStrike">
                <a:solidFill>
                  <a:srgbClr val="94A037"/>
                </a:solidFill>
                <a:latin typeface="Philosopher"/>
                <a:ea typeface="Philosopher"/>
                <a:cs typeface="Philosopher"/>
                <a:sym typeface="Philosopher"/>
              </a:rPr>
              <a:t>Otázky k zamyšlení</a:t>
            </a:r>
            <a:endParaRPr b="0" i="0" sz="1400" u="none" cap="none" strike="noStrike">
              <a:solidFill>
                <a:srgbClr val="000000"/>
              </a:solidFill>
              <a:latin typeface="Arial"/>
              <a:ea typeface="Arial"/>
              <a:cs typeface="Arial"/>
              <a:sym typeface="Arial"/>
            </a:endParaRPr>
          </a:p>
        </p:txBody>
      </p:sp>
      <p:sp>
        <p:nvSpPr>
          <p:cNvPr id="957" name="Google Shape;957;p65"/>
          <p:cNvSpPr txBox="1"/>
          <p:nvPr/>
        </p:nvSpPr>
        <p:spPr>
          <a:xfrm>
            <a:off x="387049" y="5118879"/>
            <a:ext cx="4900651" cy="1744837"/>
          </a:xfrm>
          <a:prstGeom prst="rect">
            <a:avLst/>
          </a:prstGeom>
          <a:noFill/>
          <a:ln>
            <a:noFill/>
          </a:ln>
        </p:spPr>
        <p:txBody>
          <a:bodyPr anchorCtr="0" anchor="t" bIns="0" lIns="0" spcFirstLastPara="1" rIns="0" wrap="square" tIns="0">
            <a:spAutoFit/>
          </a:bodyPr>
          <a:lstStyle/>
          <a:p>
            <a:pPr indent="0" lvl="0" marL="0" marR="0" rtl="0" algn="ctr">
              <a:lnSpc>
                <a:spcPct val="120025"/>
              </a:lnSpc>
              <a:spcBef>
                <a:spcPts val="0"/>
              </a:spcBef>
              <a:spcAft>
                <a:spcPts val="0"/>
              </a:spcAft>
              <a:buClr>
                <a:srgbClr val="000000"/>
              </a:buClr>
              <a:buSzPts val="2362"/>
              <a:buFont typeface="Arial"/>
              <a:buNone/>
            </a:pPr>
            <a:r>
              <a:rPr b="1" i="0" lang="en-US" sz="2362" u="none" cap="none" strike="noStrike">
                <a:solidFill>
                  <a:srgbClr val="000000"/>
                </a:solidFill>
                <a:latin typeface="Philosopher"/>
                <a:ea typeface="Philosopher"/>
                <a:cs typeface="Philosopher"/>
                <a:sym typeface="Philosopher"/>
              </a:rPr>
              <a:t>Krátké kvízy s otázkami s výběrem odpovědí nebo s otázkami typu pravda/nepravda jsou účinné pro hodnocení uchování znalostí. </a:t>
            </a:r>
            <a:endParaRPr b="0" i="0" sz="1400" u="none" cap="none" strike="noStrike">
              <a:solidFill>
                <a:srgbClr val="000000"/>
              </a:solidFill>
              <a:latin typeface="Arial"/>
              <a:ea typeface="Arial"/>
              <a:cs typeface="Arial"/>
              <a:sym typeface="Arial"/>
            </a:endParaRPr>
          </a:p>
        </p:txBody>
      </p:sp>
      <p:sp>
        <p:nvSpPr>
          <p:cNvPr id="958" name="Google Shape;958;p65"/>
          <p:cNvSpPr txBox="1"/>
          <p:nvPr/>
        </p:nvSpPr>
        <p:spPr>
          <a:xfrm>
            <a:off x="6488850" y="5133975"/>
            <a:ext cx="5310300" cy="130747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360"/>
              <a:buFont typeface="Arial"/>
              <a:buNone/>
            </a:pPr>
            <a:r>
              <a:rPr b="1" i="0" lang="en-US" sz="2360" u="none" cap="none" strike="noStrike">
                <a:solidFill>
                  <a:srgbClr val="000000"/>
                </a:solidFill>
                <a:latin typeface="Philosopher"/>
                <a:ea typeface="Philosopher"/>
                <a:cs typeface="Philosopher"/>
                <a:sym typeface="Philosopher"/>
              </a:rPr>
              <a:t>Velmi efektivní mohou být úkoly, které vyžadují, aby účastníci kurzu aplikovali získané znalosti na reálné scénáře.</a:t>
            </a:r>
            <a:endParaRPr b="0" i="0" sz="1400" u="none" cap="none" strike="noStrike">
              <a:solidFill>
                <a:srgbClr val="000000"/>
              </a:solidFill>
              <a:latin typeface="Arial"/>
              <a:ea typeface="Arial"/>
              <a:cs typeface="Arial"/>
              <a:sym typeface="Arial"/>
            </a:endParaRPr>
          </a:p>
        </p:txBody>
      </p:sp>
      <p:sp>
        <p:nvSpPr>
          <p:cNvPr id="959" name="Google Shape;959;p65"/>
          <p:cNvSpPr txBox="1"/>
          <p:nvPr/>
        </p:nvSpPr>
        <p:spPr>
          <a:xfrm>
            <a:off x="609774" y="6929437"/>
            <a:ext cx="4455202" cy="149579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0" i="0" lang="en-US" sz="2700" u="none" cap="none" strike="noStrike">
                <a:solidFill>
                  <a:srgbClr val="000000"/>
                </a:solidFill>
                <a:latin typeface="Philosopher"/>
                <a:ea typeface="Philosopher"/>
                <a:cs typeface="Philosopher"/>
                <a:sym typeface="Philosopher"/>
              </a:rPr>
              <a:t>Lze je začlenit do modulů mikrovzdělávání a ověřit tak jejich pochopení.</a:t>
            </a:r>
            <a:endParaRPr/>
          </a:p>
        </p:txBody>
      </p:sp>
      <p:sp>
        <p:nvSpPr>
          <p:cNvPr id="960" name="Google Shape;960;p65"/>
          <p:cNvSpPr txBox="1"/>
          <p:nvPr/>
        </p:nvSpPr>
        <p:spPr>
          <a:xfrm>
            <a:off x="6488850" y="6929437"/>
            <a:ext cx="5310300" cy="199439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0" i="0" lang="en-US" sz="2700" u="none" cap="none" strike="noStrike">
                <a:solidFill>
                  <a:srgbClr val="000000"/>
                </a:solidFill>
                <a:latin typeface="Philosopher"/>
                <a:ea typeface="Philosopher"/>
                <a:cs typeface="Philosopher"/>
                <a:sym typeface="Philosopher"/>
              </a:rPr>
              <a:t>Můžete například požádat studenty, aby vypracovali vzorový e-mail na základě mikrolekce psaní e-mailů.</a:t>
            </a:r>
            <a:endParaRPr/>
          </a:p>
        </p:txBody>
      </p:sp>
      <p:sp>
        <p:nvSpPr>
          <p:cNvPr id="961" name="Google Shape;961;p65"/>
          <p:cNvSpPr txBox="1"/>
          <p:nvPr/>
        </p:nvSpPr>
        <p:spPr>
          <a:xfrm>
            <a:off x="12544505" y="6929437"/>
            <a:ext cx="5005355" cy="249299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0" i="0" lang="en-US" sz="2700" u="none" cap="none" strike="noStrike">
                <a:solidFill>
                  <a:srgbClr val="000000"/>
                </a:solidFill>
                <a:latin typeface="Philosopher"/>
                <a:ea typeface="Philosopher"/>
                <a:cs typeface="Philosopher"/>
                <a:sym typeface="Philosopher"/>
              </a:rPr>
              <a:t>Můžete například vyzvat studenty, aby se zamysleli nad tím, jak mohou nově nabytou dovednost uplatnit v každodenním životě.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6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21999"/>
            </a:blip>
            <a:stretch>
              <a:fillRect b="-5380" l="0" r="0" t="-1305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71" name="Google Shape;971;p66"/>
          <p:cNvSpPr/>
          <p:nvPr/>
        </p:nvSpPr>
        <p:spPr>
          <a:xfrm>
            <a:off x="16173068" y="156528"/>
            <a:ext cx="1910215" cy="1744344"/>
          </a:xfrm>
          <a:custGeom>
            <a:rect b="b" l="l" r="r" t="t"/>
            <a:pathLst>
              <a:path extrusionOk="0" h="1744344" w="1910215">
                <a:moveTo>
                  <a:pt x="0" y="0"/>
                </a:moveTo>
                <a:lnTo>
                  <a:pt x="1910216" y="0"/>
                </a:lnTo>
                <a:lnTo>
                  <a:pt x="1910216" y="1744344"/>
                </a:lnTo>
                <a:lnTo>
                  <a:pt x="0" y="1744344"/>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72" name="Google Shape;972;p66"/>
          <p:cNvSpPr/>
          <p:nvPr/>
        </p:nvSpPr>
        <p:spPr>
          <a:xfrm>
            <a:off x="3007178" y="7463894"/>
            <a:ext cx="1418112" cy="1416951"/>
          </a:xfrm>
          <a:custGeom>
            <a:rect b="b" l="l" r="r" t="t"/>
            <a:pathLst>
              <a:path extrusionOk="0" h="1416951" w="1418112">
                <a:moveTo>
                  <a:pt x="0" y="0"/>
                </a:moveTo>
                <a:lnTo>
                  <a:pt x="1418112" y="0"/>
                </a:lnTo>
                <a:lnTo>
                  <a:pt x="1418112" y="1416951"/>
                </a:lnTo>
                <a:lnTo>
                  <a:pt x="0" y="1416951"/>
                </a:lnTo>
                <a:lnTo>
                  <a:pt x="0" y="0"/>
                </a:lnTo>
                <a:close/>
              </a:path>
            </a:pathLst>
          </a:custGeom>
          <a:blipFill rotWithShape="1">
            <a:blip r:embed="rId5">
              <a:alphaModFix/>
            </a:blip>
            <a:stretch>
              <a:fillRect b="0" l="-6686" r="-668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73" name="Google Shape;973;p66"/>
          <p:cNvSpPr/>
          <p:nvPr/>
        </p:nvSpPr>
        <p:spPr>
          <a:xfrm>
            <a:off x="2580052" y="3068171"/>
            <a:ext cx="13127892" cy="3371246"/>
          </a:xfrm>
          <a:custGeom>
            <a:rect b="b" l="l" r="r" t="t"/>
            <a:pathLst>
              <a:path extrusionOk="0" h="4494994" w="17503856">
                <a:moveTo>
                  <a:pt x="0" y="0"/>
                </a:moveTo>
                <a:lnTo>
                  <a:pt x="17503856" y="0"/>
                </a:lnTo>
                <a:lnTo>
                  <a:pt x="17503856" y="4494994"/>
                </a:lnTo>
                <a:lnTo>
                  <a:pt x="0" y="4494994"/>
                </a:lnTo>
                <a:close/>
              </a:path>
            </a:pathLst>
          </a:custGeom>
          <a:solidFill>
            <a:srgbClr val="F59F3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74" name="Google Shape;974;p66"/>
          <p:cNvSpPr txBox="1"/>
          <p:nvPr/>
        </p:nvSpPr>
        <p:spPr>
          <a:xfrm>
            <a:off x="3007178" y="3749105"/>
            <a:ext cx="12273645" cy="2304221"/>
          </a:xfrm>
          <a:prstGeom prst="rect">
            <a:avLst/>
          </a:prstGeom>
          <a:noFill/>
          <a:ln>
            <a:noFill/>
          </a:ln>
        </p:spPr>
        <p:txBody>
          <a:bodyPr anchorCtr="0" anchor="t" bIns="0" lIns="0" spcFirstLastPara="1" rIns="0" wrap="square" tIns="0">
            <a:spAutoFit/>
          </a:bodyPr>
          <a:lstStyle/>
          <a:p>
            <a:pPr indent="0" lvl="0" marL="0" marR="0" rtl="0" algn="ctr">
              <a:lnSpc>
                <a:spcPct val="156011"/>
              </a:lnSpc>
              <a:spcBef>
                <a:spcPts val="0"/>
              </a:spcBef>
              <a:spcAft>
                <a:spcPts val="0"/>
              </a:spcAft>
              <a:buClr>
                <a:srgbClr val="000000"/>
              </a:buClr>
              <a:buSzPts val="4799"/>
              <a:buFont typeface="Arial"/>
              <a:buNone/>
            </a:pPr>
            <a:r>
              <a:rPr b="1" i="0" lang="en-US" sz="4799" u="none" cap="none" strike="noStrike">
                <a:solidFill>
                  <a:srgbClr val="000000"/>
                </a:solidFill>
                <a:latin typeface="Philosopher"/>
                <a:ea typeface="Philosopher"/>
                <a:cs typeface="Philosopher"/>
                <a:sym typeface="Philosopher"/>
              </a:rPr>
              <a:t>Nezapomeňte, že mikroučení je o efektivním a účinném poskytování obsahu!</a:t>
            </a:r>
            <a:endParaRPr b="0" i="0" sz="1400" u="none" cap="none" strike="noStrike">
              <a:solidFill>
                <a:srgbClr val="000000"/>
              </a:solidFill>
              <a:latin typeface="Arial"/>
              <a:ea typeface="Arial"/>
              <a:cs typeface="Arial"/>
              <a:sym typeface="Arial"/>
            </a:endParaRPr>
          </a:p>
        </p:txBody>
      </p:sp>
      <p:sp>
        <p:nvSpPr>
          <p:cNvPr id="975" name="Google Shape;975;p66"/>
          <p:cNvSpPr txBox="1"/>
          <p:nvPr/>
        </p:nvSpPr>
        <p:spPr>
          <a:xfrm>
            <a:off x="4743230" y="7648494"/>
            <a:ext cx="10964718" cy="1883208"/>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0" i="0" lang="en-US" sz="3399" u="none" cap="none" strike="noStrike">
                <a:solidFill>
                  <a:srgbClr val="000000"/>
                </a:solidFill>
                <a:latin typeface="Philosopher"/>
                <a:ea typeface="Philosopher"/>
                <a:cs typeface="Philosopher"/>
                <a:sym typeface="Philosopher"/>
              </a:rPr>
              <a:t>Při navrhování poutavých mikrovzdělávacích aktivit pro dospělé studenty s nízkou kvalifikací se řiďte těmito zásadami.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67"/>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81" name="Google Shape;981;p67"/>
          <p:cNvSpPr/>
          <p:nvPr/>
        </p:nvSpPr>
        <p:spPr>
          <a:xfrm>
            <a:off x="7603324" y="3358125"/>
            <a:ext cx="3081338" cy="3081338"/>
          </a:xfrm>
          <a:custGeom>
            <a:rect b="b" l="l" r="r" t="t"/>
            <a:pathLst>
              <a:path extrusionOk="0" h="3081338" w="3081338">
                <a:moveTo>
                  <a:pt x="0" y="0"/>
                </a:moveTo>
                <a:lnTo>
                  <a:pt x="3081338" y="0"/>
                </a:lnTo>
                <a:lnTo>
                  <a:pt x="3081338" y="3081337"/>
                </a:lnTo>
                <a:lnTo>
                  <a:pt x="0" y="3081337"/>
                </a:lnTo>
                <a:lnTo>
                  <a:pt x="0" y="0"/>
                </a:lnTo>
                <a:close/>
              </a:path>
            </a:pathLst>
          </a:custGeom>
          <a:blipFill rotWithShape="1">
            <a:blip r:embed="rId3">
              <a:alphaModFix/>
            </a:blip>
            <a:stretch>
              <a:fillRect b="-29" l="-20721" r="-2072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82" name="Google Shape;982;p67"/>
          <p:cNvSpPr txBox="1"/>
          <p:nvPr/>
        </p:nvSpPr>
        <p:spPr>
          <a:xfrm>
            <a:off x="8257672" y="2547791"/>
            <a:ext cx="1772640" cy="4985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Část 4</a:t>
            </a:r>
            <a:endParaRPr b="0" i="0" sz="1400" u="none" cap="none" strike="noStrike">
              <a:solidFill>
                <a:srgbClr val="000000"/>
              </a:solidFill>
              <a:latin typeface="Arial"/>
              <a:ea typeface="Arial"/>
              <a:cs typeface="Arial"/>
              <a:sym typeface="Arial"/>
            </a:endParaRPr>
          </a:p>
        </p:txBody>
      </p:sp>
      <p:sp>
        <p:nvSpPr>
          <p:cNvPr id="983" name="Google Shape;983;p67"/>
          <p:cNvSpPr txBox="1"/>
          <p:nvPr/>
        </p:nvSpPr>
        <p:spPr>
          <a:xfrm>
            <a:off x="7003076" y="7060801"/>
            <a:ext cx="4281834" cy="99719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Podpora zapojení a motivace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68"/>
          <p:cNvSpPr/>
          <p:nvPr/>
        </p:nvSpPr>
        <p:spPr>
          <a:xfrm>
            <a:off x="13823286"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89" name="Google Shape;989;p68"/>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8" l="-20721" r="-2072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90" name="Google Shape;990;p68"/>
          <p:cNvSpPr txBox="1"/>
          <p:nvPr/>
        </p:nvSpPr>
        <p:spPr>
          <a:xfrm>
            <a:off x="15163748" y="2580838"/>
            <a:ext cx="1783784" cy="38925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Část 4</a:t>
            </a:r>
            <a:endParaRPr b="0" i="0" sz="1400" u="none" cap="none" strike="noStrike">
              <a:solidFill>
                <a:srgbClr val="000000"/>
              </a:solidFill>
              <a:latin typeface="Arial"/>
              <a:ea typeface="Arial"/>
              <a:cs typeface="Arial"/>
              <a:sym typeface="Arial"/>
            </a:endParaRPr>
          </a:p>
        </p:txBody>
      </p:sp>
      <p:sp>
        <p:nvSpPr>
          <p:cNvPr id="991" name="Google Shape;991;p68"/>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92" name="Google Shape;992;p68"/>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93" name="Google Shape;993;p68"/>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94" name="Google Shape;994;p68"/>
          <p:cNvSpPr txBox="1"/>
          <p:nvPr/>
        </p:nvSpPr>
        <p:spPr>
          <a:xfrm>
            <a:off x="1566280" y="1791195"/>
            <a:ext cx="8961120" cy="443198"/>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Vysvětlete základní principy mikrovzdělávání.</a:t>
            </a:r>
            <a:endParaRPr b="0" i="0" sz="1400" u="none" cap="none" strike="noStrike">
              <a:solidFill>
                <a:srgbClr val="000000"/>
              </a:solidFill>
              <a:latin typeface="Arial"/>
              <a:ea typeface="Arial"/>
              <a:cs typeface="Arial"/>
              <a:sym typeface="Arial"/>
            </a:endParaRPr>
          </a:p>
        </p:txBody>
      </p:sp>
      <p:sp>
        <p:nvSpPr>
          <p:cNvPr id="995" name="Google Shape;995;p68"/>
          <p:cNvSpPr txBox="1"/>
          <p:nvPr/>
        </p:nvSpPr>
        <p:spPr>
          <a:xfrm>
            <a:off x="1566280" y="4479144"/>
            <a:ext cx="8961120" cy="443198"/>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Význam pro dospělé studenty s nízkou kvalifikací</a:t>
            </a:r>
            <a:endParaRPr b="0" i="0" sz="1400" u="none" cap="none" strike="noStrike">
              <a:solidFill>
                <a:srgbClr val="000000"/>
              </a:solidFill>
              <a:latin typeface="Arial"/>
              <a:ea typeface="Arial"/>
              <a:cs typeface="Arial"/>
              <a:sym typeface="Arial"/>
            </a:endParaRPr>
          </a:p>
        </p:txBody>
      </p:sp>
      <p:sp>
        <p:nvSpPr>
          <p:cNvPr id="996" name="Google Shape;996;p68"/>
          <p:cNvSpPr txBox="1"/>
          <p:nvPr/>
        </p:nvSpPr>
        <p:spPr>
          <a:xfrm>
            <a:off x="1566279" y="7155228"/>
            <a:ext cx="9711320" cy="443198"/>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Ukažte, jak zaměření na cíle učení zlepšuje výsledky.</a:t>
            </a:r>
            <a:endParaRPr b="0" i="0" sz="1400" u="none" cap="none" strike="noStrike">
              <a:solidFill>
                <a:srgbClr val="000000"/>
              </a:solidFill>
              <a:latin typeface="Arial"/>
              <a:ea typeface="Arial"/>
              <a:cs typeface="Arial"/>
              <a:sym typeface="Arial"/>
            </a:endParaRPr>
          </a:p>
        </p:txBody>
      </p:sp>
      <p:sp>
        <p:nvSpPr>
          <p:cNvPr id="997" name="Google Shape;997;p68"/>
          <p:cNvSpPr txBox="1"/>
          <p:nvPr/>
        </p:nvSpPr>
        <p:spPr>
          <a:xfrm>
            <a:off x="13914722" y="7085160"/>
            <a:ext cx="4281834" cy="4431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Podpora zapojení a motivace</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69"/>
          <p:cNvSpPr/>
          <p:nvPr/>
        </p:nvSpPr>
        <p:spPr>
          <a:xfrm>
            <a:off x="3036167"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7" name="Google Shape;1007;p69"/>
          <p:cNvSpPr/>
          <p:nvPr/>
        </p:nvSpPr>
        <p:spPr>
          <a:xfrm>
            <a:off x="15967787" y="1028700"/>
            <a:ext cx="1768719" cy="1615134"/>
          </a:xfrm>
          <a:custGeom>
            <a:rect b="b" l="l" r="r" t="t"/>
            <a:pathLst>
              <a:path extrusionOk="0" h="1615134" w="1768719">
                <a:moveTo>
                  <a:pt x="0" y="0"/>
                </a:moveTo>
                <a:lnTo>
                  <a:pt x="1768719" y="0"/>
                </a:lnTo>
                <a:lnTo>
                  <a:pt x="1768719" y="1615134"/>
                </a:lnTo>
                <a:lnTo>
                  <a:pt x="0" y="1615134"/>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08" name="Google Shape;1008;p69"/>
          <p:cNvSpPr/>
          <p:nvPr/>
        </p:nvSpPr>
        <p:spPr>
          <a:xfrm>
            <a:off x="383120" y="1125224"/>
            <a:ext cx="1642746" cy="1582011"/>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09" name="Google Shape;1009;p69"/>
          <p:cNvSpPr/>
          <p:nvPr/>
        </p:nvSpPr>
        <p:spPr>
          <a:xfrm>
            <a:off x="929955" y="1464200"/>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4">
              <a:alphaModFix/>
            </a:blip>
            <a:stretch>
              <a:fillRect b="-10178" l="-20721" r="-2072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10" name="Google Shape;1010;p69"/>
          <p:cNvSpPr/>
          <p:nvPr/>
        </p:nvSpPr>
        <p:spPr>
          <a:xfrm>
            <a:off x="6126949"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1" name="Google Shape;1011;p69"/>
          <p:cNvSpPr/>
          <p:nvPr/>
        </p:nvSpPr>
        <p:spPr>
          <a:xfrm>
            <a:off x="9217731"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2" name="Google Shape;1012;p69"/>
          <p:cNvSpPr/>
          <p:nvPr/>
        </p:nvSpPr>
        <p:spPr>
          <a:xfrm>
            <a:off x="12308513"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3" name="Google Shape;1013;p69"/>
          <p:cNvSpPr/>
          <p:nvPr/>
        </p:nvSpPr>
        <p:spPr>
          <a:xfrm>
            <a:off x="15397243"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4" name="Google Shape;1014;p69"/>
          <p:cNvSpPr/>
          <p:nvPr/>
        </p:nvSpPr>
        <p:spPr>
          <a:xfrm>
            <a:off x="-55774" y="3842569"/>
            <a:ext cx="2909807" cy="4359852"/>
          </a:xfrm>
          <a:custGeom>
            <a:rect b="b" l="l" r="r" t="t"/>
            <a:pathLst>
              <a:path extrusionOk="0" h="4032690" w="2691456">
                <a:moveTo>
                  <a:pt x="2566996" y="4032689"/>
                </a:moveTo>
                <a:lnTo>
                  <a:pt x="124460" y="4032689"/>
                </a:lnTo>
                <a:cubicBezTo>
                  <a:pt x="55880" y="4032689"/>
                  <a:pt x="0" y="3976809"/>
                  <a:pt x="0" y="3908229"/>
                </a:cubicBezTo>
                <a:lnTo>
                  <a:pt x="0" y="124460"/>
                </a:lnTo>
                <a:cubicBezTo>
                  <a:pt x="0" y="55880"/>
                  <a:pt x="55880" y="0"/>
                  <a:pt x="124460" y="0"/>
                </a:cubicBezTo>
                <a:lnTo>
                  <a:pt x="2566996" y="0"/>
                </a:lnTo>
                <a:cubicBezTo>
                  <a:pt x="2635576" y="0"/>
                  <a:pt x="2691456" y="55880"/>
                  <a:pt x="2691456" y="124460"/>
                </a:cubicBezTo>
                <a:lnTo>
                  <a:pt x="2691456" y="3908229"/>
                </a:lnTo>
                <a:cubicBezTo>
                  <a:pt x="2691456" y="3976809"/>
                  <a:pt x="2635576" y="4032690"/>
                  <a:pt x="2566996" y="4032690"/>
                </a:cubicBezTo>
                <a:close/>
              </a:path>
            </a:pathLst>
          </a:custGeom>
          <a:solidFill>
            <a:srgbClr val="EEEAE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5" name="Google Shape;1015;p69"/>
          <p:cNvSpPr/>
          <p:nvPr/>
        </p:nvSpPr>
        <p:spPr>
          <a:xfrm>
            <a:off x="3282064" y="5598447"/>
            <a:ext cx="2663910" cy="2603973"/>
          </a:xfrm>
          <a:custGeom>
            <a:rect b="b" l="l" r="r" t="t"/>
            <a:pathLst>
              <a:path extrusionOk="0" h="2603973" w="2663910">
                <a:moveTo>
                  <a:pt x="0" y="0"/>
                </a:moveTo>
                <a:lnTo>
                  <a:pt x="2663910" y="0"/>
                </a:lnTo>
                <a:lnTo>
                  <a:pt x="2663910" y="2603972"/>
                </a:lnTo>
                <a:lnTo>
                  <a:pt x="0" y="2603972"/>
                </a:lnTo>
                <a:lnTo>
                  <a:pt x="0" y="0"/>
                </a:lnTo>
                <a:close/>
              </a:path>
            </a:pathLst>
          </a:custGeom>
          <a:blipFill rotWithShape="1">
            <a:blip r:embed="rId5">
              <a:alphaModFix amt="2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16" name="Google Shape;1016;p69"/>
          <p:cNvSpPr/>
          <p:nvPr/>
        </p:nvSpPr>
        <p:spPr>
          <a:xfrm>
            <a:off x="0" y="4043473"/>
            <a:ext cx="2778992" cy="2372564"/>
          </a:xfrm>
          <a:custGeom>
            <a:rect b="b" l="l" r="r" t="t"/>
            <a:pathLst>
              <a:path extrusionOk="0" h="2372564" w="2778992">
                <a:moveTo>
                  <a:pt x="0" y="0"/>
                </a:moveTo>
                <a:lnTo>
                  <a:pt x="2778992" y="0"/>
                </a:lnTo>
                <a:lnTo>
                  <a:pt x="2778992" y="2372565"/>
                </a:lnTo>
                <a:lnTo>
                  <a:pt x="0" y="2372565"/>
                </a:lnTo>
                <a:lnTo>
                  <a:pt x="0" y="0"/>
                </a:lnTo>
                <a:close/>
              </a:path>
            </a:pathLst>
          </a:custGeom>
          <a:blipFill rotWithShape="1">
            <a:blip r:embed="rId6">
              <a:alphaModFix amt="2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17" name="Google Shape;1017;p69"/>
          <p:cNvSpPr/>
          <p:nvPr/>
        </p:nvSpPr>
        <p:spPr>
          <a:xfrm>
            <a:off x="6165049" y="3990387"/>
            <a:ext cx="2271632" cy="2306225"/>
          </a:xfrm>
          <a:custGeom>
            <a:rect b="b" l="l" r="r" t="t"/>
            <a:pathLst>
              <a:path extrusionOk="0" h="2306225" w="2271632">
                <a:moveTo>
                  <a:pt x="0" y="0"/>
                </a:moveTo>
                <a:lnTo>
                  <a:pt x="2271632" y="0"/>
                </a:lnTo>
                <a:lnTo>
                  <a:pt x="2271632" y="2306226"/>
                </a:lnTo>
                <a:lnTo>
                  <a:pt x="0" y="2306226"/>
                </a:lnTo>
                <a:lnTo>
                  <a:pt x="0" y="0"/>
                </a:lnTo>
                <a:close/>
              </a:path>
            </a:pathLst>
          </a:custGeom>
          <a:blipFill rotWithShape="1">
            <a:blip r:embed="rId7">
              <a:alphaModFix amt="2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18" name="Google Shape;1018;p69"/>
          <p:cNvSpPr/>
          <p:nvPr/>
        </p:nvSpPr>
        <p:spPr>
          <a:xfrm>
            <a:off x="9787693" y="5823924"/>
            <a:ext cx="2339845" cy="2378496"/>
          </a:xfrm>
          <a:custGeom>
            <a:rect b="b" l="l" r="r" t="t"/>
            <a:pathLst>
              <a:path extrusionOk="0" h="2378496" w="2339845">
                <a:moveTo>
                  <a:pt x="0" y="0"/>
                </a:moveTo>
                <a:lnTo>
                  <a:pt x="2339845" y="0"/>
                </a:lnTo>
                <a:lnTo>
                  <a:pt x="2339845" y="2378495"/>
                </a:lnTo>
                <a:lnTo>
                  <a:pt x="0" y="2378495"/>
                </a:lnTo>
                <a:lnTo>
                  <a:pt x="0" y="0"/>
                </a:lnTo>
                <a:close/>
              </a:path>
            </a:pathLst>
          </a:custGeom>
          <a:blipFill rotWithShape="1">
            <a:blip r:embed="rId8">
              <a:alphaModFix amt="2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19" name="Google Shape;1019;p69"/>
          <p:cNvSpPr/>
          <p:nvPr/>
        </p:nvSpPr>
        <p:spPr>
          <a:xfrm>
            <a:off x="12308513" y="3842569"/>
            <a:ext cx="2295161" cy="2295161"/>
          </a:xfrm>
          <a:custGeom>
            <a:rect b="b" l="l" r="r" t="t"/>
            <a:pathLst>
              <a:path extrusionOk="0" h="2295161" w="2295161">
                <a:moveTo>
                  <a:pt x="0" y="0"/>
                </a:moveTo>
                <a:lnTo>
                  <a:pt x="2295162" y="0"/>
                </a:lnTo>
                <a:lnTo>
                  <a:pt x="2295162" y="2295161"/>
                </a:lnTo>
                <a:lnTo>
                  <a:pt x="0" y="2295161"/>
                </a:lnTo>
                <a:lnTo>
                  <a:pt x="0" y="0"/>
                </a:lnTo>
                <a:close/>
              </a:path>
            </a:pathLst>
          </a:custGeom>
          <a:blipFill rotWithShape="1">
            <a:blip r:embed="rId9">
              <a:alphaModFix amt="2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20" name="Google Shape;1020;p69"/>
          <p:cNvSpPr/>
          <p:nvPr/>
        </p:nvSpPr>
        <p:spPr>
          <a:xfrm>
            <a:off x="16214672" y="6137730"/>
            <a:ext cx="2073328" cy="2064690"/>
          </a:xfrm>
          <a:custGeom>
            <a:rect b="b" l="l" r="r" t="t"/>
            <a:pathLst>
              <a:path extrusionOk="0" h="2064690" w="2073328">
                <a:moveTo>
                  <a:pt x="0" y="0"/>
                </a:moveTo>
                <a:lnTo>
                  <a:pt x="2073328" y="0"/>
                </a:lnTo>
                <a:lnTo>
                  <a:pt x="2073328" y="2064689"/>
                </a:lnTo>
                <a:lnTo>
                  <a:pt x="0" y="2064689"/>
                </a:lnTo>
                <a:lnTo>
                  <a:pt x="0" y="0"/>
                </a:lnTo>
                <a:close/>
              </a:path>
            </a:pathLst>
          </a:custGeom>
          <a:blipFill rotWithShape="1">
            <a:blip r:embed="rId10">
              <a:alphaModFix amt="2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21" name="Google Shape;1021;p69"/>
          <p:cNvSpPr txBox="1"/>
          <p:nvPr/>
        </p:nvSpPr>
        <p:spPr>
          <a:xfrm>
            <a:off x="2502799" y="2190150"/>
            <a:ext cx="7562896" cy="775597"/>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Clr>
                <a:srgbClr val="000000"/>
              </a:buClr>
              <a:buSzPts val="4200"/>
              <a:buFont typeface="Arial"/>
              <a:buNone/>
            </a:pPr>
            <a:r>
              <a:rPr b="1" i="0" lang="en-US" sz="4200" u="none" cap="none" strike="noStrike">
                <a:solidFill>
                  <a:srgbClr val="000000"/>
                </a:solidFill>
                <a:latin typeface="Philosopher"/>
                <a:ea typeface="Philosopher"/>
                <a:cs typeface="Philosopher"/>
                <a:sym typeface="Philosopher"/>
              </a:rPr>
              <a:t>Co jsme probrali?</a:t>
            </a:r>
            <a:endParaRPr b="0" i="0" sz="1400" u="none" cap="none" strike="noStrike">
              <a:solidFill>
                <a:srgbClr val="000000"/>
              </a:solidFill>
              <a:latin typeface="Arial"/>
              <a:ea typeface="Arial"/>
              <a:cs typeface="Arial"/>
              <a:sym typeface="Arial"/>
            </a:endParaRPr>
          </a:p>
        </p:txBody>
      </p:sp>
      <p:sp>
        <p:nvSpPr>
          <p:cNvPr id="1022" name="Google Shape;1022;p69"/>
          <p:cNvSpPr txBox="1"/>
          <p:nvPr/>
        </p:nvSpPr>
        <p:spPr>
          <a:xfrm>
            <a:off x="402486" y="1178047"/>
            <a:ext cx="1604016" cy="247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00"/>
              <a:buFont typeface="Arial"/>
              <a:buNone/>
            </a:pPr>
            <a:r>
              <a:rPr b="1" i="0" lang="en-US" sz="1600" u="none" cap="none" strike="noStrike">
                <a:solidFill>
                  <a:srgbClr val="000000"/>
                </a:solidFill>
                <a:latin typeface="Philosopher"/>
                <a:ea typeface="Philosopher"/>
                <a:cs typeface="Philosopher"/>
                <a:sym typeface="Philosopher"/>
              </a:rPr>
              <a:t>Part 3</a:t>
            </a:r>
            <a:endParaRPr b="0" i="0" sz="1400" u="none" cap="none" strike="noStrike">
              <a:solidFill>
                <a:srgbClr val="000000"/>
              </a:solidFill>
              <a:latin typeface="Arial"/>
              <a:ea typeface="Arial"/>
              <a:cs typeface="Arial"/>
              <a:sym typeface="Arial"/>
            </a:endParaRPr>
          </a:p>
        </p:txBody>
      </p:sp>
      <p:sp>
        <p:nvSpPr>
          <p:cNvPr id="1023" name="Google Shape;1023;p69"/>
          <p:cNvSpPr txBox="1"/>
          <p:nvPr/>
        </p:nvSpPr>
        <p:spPr>
          <a:xfrm>
            <a:off x="487549" y="1973819"/>
            <a:ext cx="1471989" cy="723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10"/>
              <a:buFont typeface="Arial"/>
              <a:buNone/>
            </a:pPr>
            <a:r>
              <a:rPr b="1" i="0" lang="en-US" sz="1610" u="none" cap="none" strike="noStrike">
                <a:solidFill>
                  <a:srgbClr val="000000"/>
                </a:solidFill>
                <a:latin typeface="Philosopher"/>
                <a:ea typeface="Philosopher"/>
                <a:cs typeface="Philosopher"/>
                <a:sym typeface="Philosopher"/>
              </a:rPr>
              <a:t>Designing Micro-Learning Activities</a:t>
            </a:r>
            <a:endParaRPr b="0" i="0" sz="1400" u="none" cap="none" strike="noStrike">
              <a:solidFill>
                <a:srgbClr val="000000"/>
              </a:solidFill>
              <a:latin typeface="Arial"/>
              <a:ea typeface="Arial"/>
              <a:cs typeface="Arial"/>
              <a:sym typeface="Arial"/>
            </a:endParaRPr>
          </a:p>
        </p:txBody>
      </p:sp>
      <p:sp>
        <p:nvSpPr>
          <p:cNvPr id="1024" name="Google Shape;1024;p69"/>
          <p:cNvSpPr txBox="1"/>
          <p:nvPr/>
        </p:nvSpPr>
        <p:spPr>
          <a:xfrm>
            <a:off x="255128" y="4435249"/>
            <a:ext cx="2380989" cy="3678699"/>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Význam mikrovzdělávání při poskytování přístupného obsahu pro studenty.</a:t>
            </a:r>
            <a:endParaRPr b="0" i="0" sz="1400" u="none" cap="none" strike="noStrike">
              <a:solidFill>
                <a:srgbClr val="000000"/>
              </a:solidFill>
              <a:latin typeface="Arial"/>
              <a:ea typeface="Arial"/>
              <a:cs typeface="Arial"/>
              <a:sym typeface="Arial"/>
            </a:endParaRPr>
          </a:p>
        </p:txBody>
      </p:sp>
      <p:sp>
        <p:nvSpPr>
          <p:cNvPr id="1025" name="Google Shape;1025;p69"/>
          <p:cNvSpPr txBox="1"/>
          <p:nvPr/>
        </p:nvSpPr>
        <p:spPr>
          <a:xfrm>
            <a:off x="3191215" y="4385337"/>
            <a:ext cx="2599711" cy="3368230"/>
          </a:xfrm>
          <a:prstGeom prst="rect">
            <a:avLst/>
          </a:prstGeom>
          <a:noFill/>
          <a:ln>
            <a:noFill/>
          </a:ln>
        </p:spPr>
        <p:txBody>
          <a:bodyPr anchorCtr="0" anchor="t" bIns="0" lIns="0" spcFirstLastPara="1" rIns="0" wrap="square" tIns="0">
            <a:spAutoFit/>
          </a:bodyPr>
          <a:lstStyle/>
          <a:p>
            <a:pPr indent="0" lvl="0" marL="0" marR="0" rtl="0" algn="ctr">
              <a:lnSpc>
                <a:spcPct val="152000"/>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Různé metody poskytování mikroučení, včetně videí, kvízů, infografik a dalších.</a:t>
            </a:r>
            <a:endParaRPr b="0" i="0" sz="1400" u="none" cap="none" strike="noStrike">
              <a:solidFill>
                <a:srgbClr val="000000"/>
              </a:solidFill>
              <a:latin typeface="Arial"/>
              <a:ea typeface="Arial"/>
              <a:cs typeface="Arial"/>
              <a:sym typeface="Arial"/>
            </a:endParaRPr>
          </a:p>
        </p:txBody>
      </p:sp>
      <p:sp>
        <p:nvSpPr>
          <p:cNvPr id="1026" name="Google Shape;1026;p69"/>
          <p:cNvSpPr txBox="1"/>
          <p:nvPr/>
        </p:nvSpPr>
        <p:spPr>
          <a:xfrm>
            <a:off x="6284247" y="5172605"/>
            <a:ext cx="2595212" cy="258532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Strategie pro začlenění mikroučení do delších kurzů nebo učebních plánů</a:t>
            </a:r>
            <a:endParaRPr b="0" i="0" sz="1400" u="none" cap="none" strike="noStrike">
              <a:solidFill>
                <a:srgbClr val="000000"/>
              </a:solidFill>
              <a:latin typeface="Arial"/>
              <a:ea typeface="Arial"/>
              <a:cs typeface="Arial"/>
              <a:sym typeface="Arial"/>
            </a:endParaRPr>
          </a:p>
        </p:txBody>
      </p:sp>
      <p:sp>
        <p:nvSpPr>
          <p:cNvPr id="1027" name="Google Shape;1027;p69"/>
          <p:cNvSpPr txBox="1"/>
          <p:nvPr/>
        </p:nvSpPr>
        <p:spPr>
          <a:xfrm>
            <a:off x="12556163" y="4431612"/>
            <a:ext cx="2443270" cy="3058145"/>
          </a:xfrm>
          <a:prstGeom prst="rect">
            <a:avLst/>
          </a:prstGeom>
          <a:noFill/>
          <a:ln>
            <a:noFill/>
          </a:ln>
        </p:spPr>
        <p:txBody>
          <a:bodyPr anchorCtr="0" anchor="t" bIns="0" lIns="0" spcFirstLastPara="1" rIns="0" wrap="square" tIns="0">
            <a:spAutoFit/>
          </a:bodyPr>
          <a:lstStyle/>
          <a:p>
            <a:pPr indent="0" lvl="0" marL="0" marR="0" rtl="0" algn="ctr">
              <a:lnSpc>
                <a:spcPct val="137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Potenciální přínosy začlenění prvků gamifikace a sociálního učení pro zvýšení angažovanosti</a:t>
            </a:r>
            <a:endParaRPr b="0" i="0" sz="1400" u="none" cap="none" strike="noStrike">
              <a:solidFill>
                <a:srgbClr val="000000"/>
              </a:solidFill>
              <a:latin typeface="Arial"/>
              <a:ea typeface="Arial"/>
              <a:cs typeface="Arial"/>
              <a:sym typeface="Arial"/>
            </a:endParaRPr>
          </a:p>
        </p:txBody>
      </p:sp>
      <p:sp>
        <p:nvSpPr>
          <p:cNvPr id="1028" name="Google Shape;1028;p69"/>
          <p:cNvSpPr txBox="1"/>
          <p:nvPr/>
        </p:nvSpPr>
        <p:spPr>
          <a:xfrm>
            <a:off x="15589795" y="4324377"/>
            <a:ext cx="2501894" cy="3035831"/>
          </a:xfrm>
          <a:prstGeom prst="rect">
            <a:avLst/>
          </a:prstGeom>
          <a:noFill/>
          <a:ln>
            <a:noFill/>
          </a:ln>
        </p:spPr>
        <p:txBody>
          <a:bodyPr anchorCtr="0" anchor="t" bIns="0" lIns="0" spcFirstLastPara="1" rIns="0" wrap="square" tIns="0">
            <a:spAutoFit/>
          </a:bodyPr>
          <a:lstStyle/>
          <a:p>
            <a:pPr indent="0" lvl="0" marL="0" marR="0" rtl="0" algn="ctr">
              <a:lnSpc>
                <a:spcPct val="137000"/>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Tipy pro podporu průběžného učení, jako je stanovení cílů a udržování konzistentního rozvrhu.</a:t>
            </a:r>
            <a:endParaRPr b="0" i="0" sz="1400" u="none" cap="none" strike="noStrike">
              <a:solidFill>
                <a:srgbClr val="000000"/>
              </a:solidFill>
              <a:latin typeface="Arial"/>
              <a:ea typeface="Arial"/>
              <a:cs typeface="Arial"/>
              <a:sym typeface="Arial"/>
            </a:endParaRPr>
          </a:p>
        </p:txBody>
      </p:sp>
      <p:sp>
        <p:nvSpPr>
          <p:cNvPr id="1029" name="Google Shape;1029;p69"/>
          <p:cNvSpPr txBox="1"/>
          <p:nvPr/>
        </p:nvSpPr>
        <p:spPr>
          <a:xfrm>
            <a:off x="9422519" y="4791657"/>
            <a:ext cx="2500232" cy="3168944"/>
          </a:xfrm>
          <a:prstGeom prst="rect">
            <a:avLst/>
          </a:prstGeom>
          <a:noFill/>
          <a:ln>
            <a:noFill/>
          </a:ln>
        </p:spPr>
        <p:txBody>
          <a:bodyPr anchorCtr="0" anchor="t" bIns="0" lIns="0" spcFirstLastPara="1" rIns="0" wrap="square" tIns="0">
            <a:spAutoFit/>
          </a:bodyPr>
          <a:lstStyle/>
          <a:p>
            <a:pPr indent="0" lvl="0" marL="0" marR="0" rtl="0" algn="ctr">
              <a:lnSpc>
                <a:spcPct val="143000"/>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Sladění mikroučení s cíli učebních osnov a výukovými cíli, aby byla zajištěna relevance.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70"/>
          <p:cNvSpPr/>
          <p:nvPr/>
        </p:nvSpPr>
        <p:spPr>
          <a:xfrm rot="5400000">
            <a:off x="3505434" y="1487217"/>
            <a:ext cx="3349074" cy="6965303"/>
          </a:xfrm>
          <a:custGeom>
            <a:rect b="b" l="l" r="r" t="t"/>
            <a:pathLst>
              <a:path extrusionOk="0" h="4860520" w="2337047">
                <a:moveTo>
                  <a:pt x="2212586" y="4860520"/>
                </a:moveTo>
                <a:lnTo>
                  <a:pt x="124460" y="4860520"/>
                </a:lnTo>
                <a:cubicBezTo>
                  <a:pt x="55880" y="4860520"/>
                  <a:pt x="0" y="4804640"/>
                  <a:pt x="0" y="4736060"/>
                </a:cubicBezTo>
                <a:lnTo>
                  <a:pt x="0" y="124460"/>
                </a:lnTo>
                <a:cubicBezTo>
                  <a:pt x="0" y="55880"/>
                  <a:pt x="55880" y="0"/>
                  <a:pt x="124460" y="0"/>
                </a:cubicBezTo>
                <a:lnTo>
                  <a:pt x="2212587" y="0"/>
                </a:lnTo>
                <a:cubicBezTo>
                  <a:pt x="2281167" y="0"/>
                  <a:pt x="2337047" y="55880"/>
                  <a:pt x="2337047" y="124460"/>
                </a:cubicBezTo>
                <a:lnTo>
                  <a:pt x="2337047" y="4736060"/>
                </a:lnTo>
                <a:cubicBezTo>
                  <a:pt x="2337047" y="4804640"/>
                  <a:pt x="2281167" y="4860520"/>
                  <a:pt x="2212587" y="486052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9" name="Google Shape;1039;p70"/>
          <p:cNvSpPr/>
          <p:nvPr/>
        </p:nvSpPr>
        <p:spPr>
          <a:xfrm rot="5400000">
            <a:off x="9556352" y="-73478"/>
            <a:ext cx="3816911" cy="6965304"/>
          </a:xfrm>
          <a:custGeom>
            <a:rect b="b" l="l" r="r" t="t"/>
            <a:pathLst>
              <a:path extrusionOk="0" h="6442630" w="3530491">
                <a:moveTo>
                  <a:pt x="3406031" y="6442629"/>
                </a:moveTo>
                <a:lnTo>
                  <a:pt x="124460" y="6442629"/>
                </a:lnTo>
                <a:cubicBezTo>
                  <a:pt x="55880" y="6442629"/>
                  <a:pt x="0" y="6386749"/>
                  <a:pt x="0" y="6318169"/>
                </a:cubicBezTo>
                <a:lnTo>
                  <a:pt x="0" y="124460"/>
                </a:lnTo>
                <a:cubicBezTo>
                  <a:pt x="0" y="55880"/>
                  <a:pt x="55880" y="0"/>
                  <a:pt x="124460" y="0"/>
                </a:cubicBezTo>
                <a:lnTo>
                  <a:pt x="3406031" y="0"/>
                </a:lnTo>
                <a:cubicBezTo>
                  <a:pt x="3474611" y="0"/>
                  <a:pt x="3530491" y="55880"/>
                  <a:pt x="3530491" y="124460"/>
                </a:cubicBezTo>
                <a:lnTo>
                  <a:pt x="3530491" y="6318169"/>
                </a:lnTo>
                <a:cubicBezTo>
                  <a:pt x="3530491" y="6386749"/>
                  <a:pt x="3474611" y="6442630"/>
                  <a:pt x="3406031" y="644263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0" name="Google Shape;1040;p70"/>
          <p:cNvSpPr/>
          <p:nvPr/>
        </p:nvSpPr>
        <p:spPr>
          <a:xfrm>
            <a:off x="16491385" y="326974"/>
            <a:ext cx="1535830" cy="1514769"/>
          </a:xfrm>
          <a:custGeom>
            <a:rect b="b" l="l" r="r" t="t"/>
            <a:pathLst>
              <a:path extrusionOk="0" h="1514769" w="1535830">
                <a:moveTo>
                  <a:pt x="0" y="0"/>
                </a:moveTo>
                <a:lnTo>
                  <a:pt x="1535830" y="0"/>
                </a:lnTo>
                <a:lnTo>
                  <a:pt x="1535830" y="1514769"/>
                </a:lnTo>
                <a:lnTo>
                  <a:pt x="0" y="1514769"/>
                </a:lnTo>
                <a:lnTo>
                  <a:pt x="0" y="0"/>
                </a:lnTo>
                <a:close/>
              </a:path>
            </a:pathLst>
          </a:custGeom>
          <a:blipFill rotWithShape="1">
            <a:blip r:embed="rId3">
              <a:alphaModFix/>
            </a:blip>
            <a:stretch>
              <a:fillRect b="-4986" l="-23952" r="-22457"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41" name="Google Shape;1041;p70"/>
          <p:cNvSpPr txBox="1"/>
          <p:nvPr/>
        </p:nvSpPr>
        <p:spPr>
          <a:xfrm>
            <a:off x="2070160" y="3542018"/>
            <a:ext cx="6219622" cy="3102388"/>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Jaký je hlavní účel mikroučení?</a:t>
            </a:r>
            <a:endParaRPr b="1" i="0" sz="2400" u="none" cap="none" strike="noStrike">
              <a:solidFill>
                <a:srgbClr val="000000"/>
              </a:solidFill>
              <a:latin typeface="Philosopher"/>
              <a:ea typeface="Philosopher"/>
              <a:cs typeface="Philosopher"/>
              <a:sym typeface="Philosopher"/>
            </a:endParaRPr>
          </a:p>
          <a:p>
            <a:pPr indent="0" lvl="0" marL="0" marR="0" rtl="0" algn="l">
              <a:lnSpc>
                <a:spcPct val="13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457200" lvl="0" marL="457200" marR="0" rtl="0" algn="l">
              <a:lnSpc>
                <a:spcPct val="139958"/>
              </a:lnSpc>
              <a:spcBef>
                <a:spcPts val="0"/>
              </a:spcBef>
              <a:spcAft>
                <a:spcPts val="0"/>
              </a:spcAft>
              <a:buClr>
                <a:srgbClr val="000000"/>
              </a:buClr>
              <a:buSzPts val="2400"/>
              <a:buFont typeface="Arial"/>
              <a:buAutoNum type="alphaLcParenR"/>
            </a:pPr>
            <a:r>
              <a:rPr b="1" i="0" lang="en-US" sz="2400" u="none" cap="none" strike="noStrike">
                <a:solidFill>
                  <a:srgbClr val="F59F35"/>
                </a:solidFill>
                <a:latin typeface="Philosopher"/>
                <a:ea typeface="Philosopher"/>
                <a:cs typeface="Philosopher"/>
                <a:sym typeface="Philosopher"/>
              </a:rPr>
              <a:t>Podrobný a dlouhý obsah</a:t>
            </a:r>
            <a:endParaRPr b="1" i="0" sz="2400" u="none" cap="none" strike="noStrike">
              <a:solidFill>
                <a:srgbClr val="F59F35"/>
              </a:solidFill>
              <a:latin typeface="Philosopher"/>
              <a:ea typeface="Philosopher"/>
              <a:cs typeface="Philosopher"/>
              <a:sym typeface="Philosopher"/>
            </a:endParaRPr>
          </a:p>
          <a:p>
            <a:pPr indent="-457200" lvl="0" marL="457200" marR="0" rtl="0" algn="l">
              <a:lnSpc>
                <a:spcPct val="139958"/>
              </a:lnSpc>
              <a:spcBef>
                <a:spcPts val="0"/>
              </a:spcBef>
              <a:spcAft>
                <a:spcPts val="0"/>
              </a:spcAft>
              <a:buClr>
                <a:srgbClr val="000000"/>
              </a:buClr>
              <a:buSzPts val="2400"/>
              <a:buFont typeface="Arial"/>
              <a:buAutoNum type="alphaLcParenR"/>
            </a:pPr>
            <a:r>
              <a:rPr b="1" i="0" lang="en-US" sz="2400" u="none" cap="none" strike="noStrike">
                <a:solidFill>
                  <a:srgbClr val="F59F35"/>
                </a:solidFill>
                <a:latin typeface="Philosopher"/>
                <a:ea typeface="Philosopher"/>
                <a:cs typeface="Philosopher"/>
                <a:sym typeface="Philosopher"/>
              </a:rPr>
              <a:t>Přístupný obsah ve formě malých částí</a:t>
            </a:r>
            <a:endParaRPr b="1" i="0" sz="2400" u="none" cap="none" strike="noStrike">
              <a:solidFill>
                <a:srgbClr val="F59F35"/>
              </a:solidFill>
              <a:latin typeface="Philosopher"/>
              <a:ea typeface="Philosopher"/>
              <a:cs typeface="Philosopher"/>
              <a:sym typeface="Philosopher"/>
            </a:endParaRPr>
          </a:p>
          <a:p>
            <a:pPr indent="-457200" lvl="0" marL="457200" marR="0" rtl="0" algn="l">
              <a:lnSpc>
                <a:spcPct val="139958"/>
              </a:lnSpc>
              <a:spcBef>
                <a:spcPts val="0"/>
              </a:spcBef>
              <a:spcAft>
                <a:spcPts val="0"/>
              </a:spcAft>
              <a:buClr>
                <a:srgbClr val="000000"/>
              </a:buClr>
              <a:buSzPts val="2400"/>
              <a:buFont typeface="Arial"/>
              <a:buAutoNum type="alphaLcParenR"/>
            </a:pPr>
            <a:r>
              <a:rPr b="1" i="0" lang="en-US" sz="2400" u="none" cap="none" strike="noStrike">
                <a:solidFill>
                  <a:srgbClr val="F59F35"/>
                </a:solidFill>
                <a:latin typeface="Philosopher"/>
                <a:ea typeface="Philosopher"/>
                <a:cs typeface="Philosopher"/>
                <a:sym typeface="Philosopher"/>
              </a:rPr>
              <a:t> Komplexní hodnocení</a:t>
            </a:r>
            <a:endParaRPr b="1" i="0" sz="2400" u="none" cap="none" strike="noStrike">
              <a:solidFill>
                <a:srgbClr val="F59F35"/>
              </a:solidFill>
              <a:latin typeface="Philosopher"/>
              <a:ea typeface="Philosopher"/>
              <a:cs typeface="Philosopher"/>
              <a:sym typeface="Philosopher"/>
            </a:endParaRPr>
          </a:p>
          <a:p>
            <a:pPr indent="-457200" lvl="0" marL="457200" marR="0" rtl="0" algn="l">
              <a:lnSpc>
                <a:spcPct val="139958"/>
              </a:lnSpc>
              <a:spcBef>
                <a:spcPts val="0"/>
              </a:spcBef>
              <a:spcAft>
                <a:spcPts val="0"/>
              </a:spcAft>
              <a:buClr>
                <a:srgbClr val="000000"/>
              </a:buClr>
              <a:buSzPts val="2400"/>
              <a:buFont typeface="Arial"/>
              <a:buAutoNum type="alphaLcParenR"/>
            </a:pPr>
            <a:r>
              <a:rPr b="1" i="0" lang="en-US" sz="2400" u="none" cap="none" strike="noStrike">
                <a:solidFill>
                  <a:srgbClr val="F59F35"/>
                </a:solidFill>
                <a:latin typeface="Philosopher"/>
                <a:ea typeface="Philosopher"/>
                <a:cs typeface="Philosopher"/>
                <a:sym typeface="Philosopher"/>
              </a:rPr>
              <a:t>Komplexní studijní materiály</a:t>
            </a:r>
            <a:endParaRPr b="0" i="0" sz="1400" u="none" cap="none" strike="noStrike">
              <a:solidFill>
                <a:srgbClr val="000000"/>
              </a:solidFill>
              <a:latin typeface="Arial"/>
              <a:ea typeface="Arial"/>
              <a:cs typeface="Arial"/>
              <a:sym typeface="Arial"/>
            </a:endParaRPr>
          </a:p>
        </p:txBody>
      </p:sp>
      <p:sp>
        <p:nvSpPr>
          <p:cNvPr id="1042" name="Google Shape;1042;p70"/>
          <p:cNvSpPr txBox="1"/>
          <p:nvPr/>
        </p:nvSpPr>
        <p:spPr>
          <a:xfrm>
            <a:off x="8321822" y="1543824"/>
            <a:ext cx="6825991" cy="3619452"/>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Jak lze mikroučení realizovat?</a:t>
            </a:r>
            <a:endParaRPr/>
          </a:p>
          <a:p>
            <a:pPr indent="0" lvl="0" marL="0" marR="0" rtl="0" algn="l">
              <a:lnSpc>
                <a:spcPct val="13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457200" lvl="0" marL="457200" marR="0" rtl="0" algn="l">
              <a:lnSpc>
                <a:spcPct val="13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Pouze prostřednictvím textových materiálů</a:t>
            </a:r>
            <a:endParaRPr b="1" i="0" sz="2400" u="none" cap="none" strike="noStrike">
              <a:solidFill>
                <a:srgbClr val="000000"/>
              </a:solidFill>
              <a:latin typeface="Philosopher"/>
              <a:ea typeface="Philosopher"/>
              <a:cs typeface="Philosopher"/>
              <a:sym typeface="Philosopher"/>
            </a:endParaRPr>
          </a:p>
          <a:p>
            <a:pPr indent="-457200" lvl="0" marL="457200" marR="0" rtl="0" algn="l">
              <a:lnSpc>
                <a:spcPct val="13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Prostřednictvím různých formátů, včetně videa, kvízů a infografiky.</a:t>
            </a:r>
            <a:endParaRPr b="1" i="0" sz="2400" u="none" cap="none" strike="noStrike">
              <a:solidFill>
                <a:srgbClr val="000000"/>
              </a:solidFill>
              <a:latin typeface="Philosopher"/>
              <a:ea typeface="Philosopher"/>
              <a:cs typeface="Philosopher"/>
              <a:sym typeface="Philosopher"/>
            </a:endParaRPr>
          </a:p>
          <a:p>
            <a:pPr indent="-457200" lvl="0" marL="457200" marR="0" rtl="0" algn="l">
              <a:lnSpc>
                <a:spcPct val="13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Výhradně prostřednictvím dlouhých článků</a:t>
            </a:r>
            <a:endParaRPr b="1" i="0" sz="2400" u="none" cap="none" strike="noStrike">
              <a:solidFill>
                <a:srgbClr val="000000"/>
              </a:solidFill>
              <a:latin typeface="Philosopher"/>
              <a:ea typeface="Philosopher"/>
              <a:cs typeface="Philosopher"/>
              <a:sym typeface="Philosopher"/>
            </a:endParaRPr>
          </a:p>
          <a:p>
            <a:pPr indent="-457200" lvl="0" marL="457200" marR="0" rtl="0" algn="l">
              <a:lnSpc>
                <a:spcPct val="13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 Osobní přednášky</a:t>
            </a:r>
            <a:endParaRPr b="0" i="0" sz="1400" u="none" cap="none" strike="noStrike">
              <a:solidFill>
                <a:srgbClr val="000000"/>
              </a:solidFill>
              <a:latin typeface="Arial"/>
              <a:ea typeface="Arial"/>
              <a:cs typeface="Arial"/>
              <a:sym typeface="Arial"/>
            </a:endParaRPr>
          </a:p>
        </p:txBody>
      </p:sp>
      <p:sp>
        <p:nvSpPr>
          <p:cNvPr id="1043" name="Google Shape;1043;p70"/>
          <p:cNvSpPr/>
          <p:nvPr/>
        </p:nvSpPr>
        <p:spPr>
          <a:xfrm>
            <a:off x="325023" y="326974"/>
            <a:ext cx="1642746" cy="1582011"/>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44" name="Google Shape;1044;p70"/>
          <p:cNvSpPr txBox="1"/>
          <p:nvPr/>
        </p:nvSpPr>
        <p:spPr>
          <a:xfrm>
            <a:off x="1697320" y="2192587"/>
            <a:ext cx="1842314" cy="97872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i="0" lang="en-US" sz="5300" u="none" cap="none" strike="noStrike">
                <a:solidFill>
                  <a:srgbClr val="F59F35"/>
                </a:solidFill>
                <a:latin typeface="Philosopher"/>
                <a:ea typeface="Philosopher"/>
                <a:cs typeface="Philosopher"/>
                <a:sym typeface="Philosopher"/>
              </a:rPr>
              <a:t>Kvíz</a:t>
            </a:r>
            <a:endParaRPr b="0" i="0" sz="1400" u="none" cap="none" strike="noStrike">
              <a:solidFill>
                <a:srgbClr val="000000"/>
              </a:solidFill>
              <a:latin typeface="Arial"/>
              <a:ea typeface="Arial"/>
              <a:cs typeface="Arial"/>
              <a:sym typeface="Arial"/>
            </a:endParaRPr>
          </a:p>
        </p:txBody>
      </p:sp>
      <p:sp>
        <p:nvSpPr>
          <p:cNvPr id="1045" name="Google Shape;1045;p70"/>
          <p:cNvSpPr txBox="1"/>
          <p:nvPr/>
        </p:nvSpPr>
        <p:spPr>
          <a:xfrm>
            <a:off x="429768" y="1181874"/>
            <a:ext cx="1471989" cy="723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10"/>
              <a:buFont typeface="Arial"/>
              <a:buNone/>
            </a:pPr>
            <a:r>
              <a:rPr b="1" i="0" lang="en-US" sz="1610" u="none" cap="none" strike="noStrike">
                <a:solidFill>
                  <a:srgbClr val="000000"/>
                </a:solidFill>
                <a:latin typeface="Philosopher"/>
                <a:ea typeface="Philosopher"/>
                <a:cs typeface="Philosopher"/>
                <a:sym typeface="Philosopher"/>
              </a:rPr>
              <a:t>Designing Micro-Learning Activities</a:t>
            </a:r>
            <a:endParaRPr b="0" i="0" sz="1400" u="none" cap="none" strike="noStrike">
              <a:solidFill>
                <a:srgbClr val="000000"/>
              </a:solidFill>
              <a:latin typeface="Arial"/>
              <a:ea typeface="Arial"/>
              <a:cs typeface="Arial"/>
              <a:sym typeface="Arial"/>
            </a:endParaRPr>
          </a:p>
        </p:txBody>
      </p:sp>
      <p:sp>
        <p:nvSpPr>
          <p:cNvPr id="1046" name="Google Shape;1046;p70"/>
          <p:cNvSpPr/>
          <p:nvPr/>
        </p:nvSpPr>
        <p:spPr>
          <a:xfrm>
            <a:off x="901065" y="682183"/>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4">
              <a:alphaModFix/>
            </a:blip>
            <a:stretch>
              <a:fillRect b="-10178" l="-20721" r="-2072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47" name="Google Shape;1047;p70"/>
          <p:cNvSpPr txBox="1"/>
          <p:nvPr/>
        </p:nvSpPr>
        <p:spPr>
          <a:xfrm>
            <a:off x="363754" y="403174"/>
            <a:ext cx="1604016" cy="247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00"/>
              <a:buFont typeface="Arial"/>
              <a:buNone/>
            </a:pPr>
            <a:r>
              <a:rPr b="1" i="0" lang="en-US" sz="1600" u="none" cap="none" strike="noStrike">
                <a:solidFill>
                  <a:srgbClr val="000000"/>
                </a:solidFill>
                <a:latin typeface="Philosopher"/>
                <a:ea typeface="Philosopher"/>
                <a:cs typeface="Philosopher"/>
                <a:sym typeface="Philosopher"/>
              </a:rPr>
              <a:t>Part 3</a:t>
            </a:r>
            <a:endParaRPr b="0" i="0" sz="1400" u="none" cap="none" strike="noStrike">
              <a:solidFill>
                <a:srgbClr val="000000"/>
              </a:solidFill>
              <a:latin typeface="Arial"/>
              <a:ea typeface="Arial"/>
              <a:cs typeface="Arial"/>
              <a:sym typeface="Arial"/>
            </a:endParaRPr>
          </a:p>
        </p:txBody>
      </p:sp>
      <p:sp>
        <p:nvSpPr>
          <p:cNvPr id="1048" name="Google Shape;1048;p70"/>
          <p:cNvSpPr/>
          <p:nvPr/>
        </p:nvSpPr>
        <p:spPr>
          <a:xfrm>
            <a:off x="9002290" y="922503"/>
            <a:ext cx="7366012" cy="915469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5">
              <a:alphaModFix amt="1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71"/>
          <p:cNvSpPr/>
          <p:nvPr/>
        </p:nvSpPr>
        <p:spPr>
          <a:xfrm rot="5400000">
            <a:off x="1498485" y="1238849"/>
            <a:ext cx="4225197" cy="6875945"/>
          </a:xfrm>
          <a:custGeom>
            <a:rect b="b" l="l" r="r" t="t"/>
            <a:pathLst>
              <a:path extrusionOk="0" h="6915850" w="4249717">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8" name="Google Shape;1058;p71"/>
          <p:cNvSpPr/>
          <p:nvPr/>
        </p:nvSpPr>
        <p:spPr>
          <a:xfrm rot="5400000">
            <a:off x="8727930" y="4174407"/>
            <a:ext cx="4225197" cy="6875945"/>
          </a:xfrm>
          <a:custGeom>
            <a:rect b="b" l="l" r="r" t="t"/>
            <a:pathLst>
              <a:path extrusionOk="0" h="6915850" w="4249717">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9" name="Google Shape;1059;p71"/>
          <p:cNvSpPr/>
          <p:nvPr/>
        </p:nvSpPr>
        <p:spPr>
          <a:xfrm rot="5400000">
            <a:off x="10213888" y="-873748"/>
            <a:ext cx="4225197" cy="6875945"/>
          </a:xfrm>
          <a:custGeom>
            <a:rect b="b" l="l" r="r" t="t"/>
            <a:pathLst>
              <a:path extrusionOk="0" h="6915850" w="4249717">
                <a:moveTo>
                  <a:pt x="4125256" y="6915850"/>
                </a:moveTo>
                <a:lnTo>
                  <a:pt x="124460" y="6915850"/>
                </a:lnTo>
                <a:cubicBezTo>
                  <a:pt x="55880" y="6915850"/>
                  <a:pt x="0" y="6859970"/>
                  <a:pt x="0" y="6791390"/>
                </a:cubicBezTo>
                <a:lnTo>
                  <a:pt x="0" y="124460"/>
                </a:lnTo>
                <a:cubicBezTo>
                  <a:pt x="0" y="55880"/>
                  <a:pt x="55880" y="0"/>
                  <a:pt x="124460" y="0"/>
                </a:cubicBezTo>
                <a:lnTo>
                  <a:pt x="4125257" y="0"/>
                </a:lnTo>
                <a:cubicBezTo>
                  <a:pt x="4193837" y="0"/>
                  <a:pt x="4249717" y="55880"/>
                  <a:pt x="4249717" y="124460"/>
                </a:cubicBezTo>
                <a:lnTo>
                  <a:pt x="4249717" y="6791390"/>
                </a:lnTo>
                <a:cubicBezTo>
                  <a:pt x="4249717" y="6859970"/>
                  <a:pt x="4193837" y="6915850"/>
                  <a:pt x="4125257" y="691585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0" name="Google Shape;1060;p71"/>
          <p:cNvSpPr/>
          <p:nvPr/>
        </p:nvSpPr>
        <p:spPr>
          <a:xfrm>
            <a:off x="9398302" y="805330"/>
            <a:ext cx="7441359" cy="9258300"/>
          </a:xfrm>
          <a:custGeom>
            <a:rect b="b" l="l" r="r" t="t"/>
            <a:pathLst>
              <a:path extrusionOk="0" h="9258300" w="7441359">
                <a:moveTo>
                  <a:pt x="0" y="0"/>
                </a:moveTo>
                <a:lnTo>
                  <a:pt x="7441359" y="0"/>
                </a:lnTo>
                <a:lnTo>
                  <a:pt x="7441359" y="9258300"/>
                </a:lnTo>
                <a:lnTo>
                  <a:pt x="0" y="9258300"/>
                </a:lnTo>
                <a:lnTo>
                  <a:pt x="0" y="0"/>
                </a:lnTo>
                <a:close/>
              </a:path>
            </a:pathLst>
          </a:custGeom>
          <a:blipFill rotWithShape="1">
            <a:blip r:embed="rId3">
              <a:alphaModFix amt="1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61" name="Google Shape;1061;p71"/>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62" name="Google Shape;1062;p71"/>
          <p:cNvSpPr txBox="1"/>
          <p:nvPr/>
        </p:nvSpPr>
        <p:spPr>
          <a:xfrm>
            <a:off x="1028700" y="1019175"/>
            <a:ext cx="1842314" cy="97872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i="0" lang="en-US" sz="5300" u="none" cap="none" strike="noStrike">
                <a:solidFill>
                  <a:srgbClr val="F59F35"/>
                </a:solidFill>
                <a:latin typeface="Philosopher"/>
                <a:ea typeface="Philosopher"/>
                <a:cs typeface="Philosopher"/>
                <a:sym typeface="Philosopher"/>
              </a:rPr>
              <a:t>Kvíz</a:t>
            </a:r>
            <a:endParaRPr b="0" i="0" sz="1400" u="none" cap="none" strike="noStrike">
              <a:solidFill>
                <a:srgbClr val="000000"/>
              </a:solidFill>
              <a:latin typeface="Arial"/>
              <a:ea typeface="Arial"/>
              <a:cs typeface="Arial"/>
              <a:sym typeface="Arial"/>
            </a:endParaRPr>
          </a:p>
        </p:txBody>
      </p:sp>
      <p:sp>
        <p:nvSpPr>
          <p:cNvPr id="1063" name="Google Shape;1063;p71"/>
          <p:cNvSpPr txBox="1"/>
          <p:nvPr/>
        </p:nvSpPr>
        <p:spPr>
          <a:xfrm>
            <a:off x="637351" y="2973752"/>
            <a:ext cx="5947462" cy="5170646"/>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Jaká je strategie pro začlenění mikroučení do delších kurzů?</a:t>
            </a:r>
            <a:endParaRPr b="1" i="0" sz="2400" u="none" cap="none" strike="noStrike">
              <a:solidFill>
                <a:srgbClr val="000000"/>
              </a:solidFill>
              <a:latin typeface="Philosopher"/>
              <a:ea typeface="Philosopher"/>
              <a:cs typeface="Philosopher"/>
              <a:sym typeface="Philosopher"/>
            </a:endParaRPr>
          </a:p>
          <a:p>
            <a:pPr indent="0" lvl="0" marL="0" marR="0" rtl="0" algn="l">
              <a:lnSpc>
                <a:spcPct val="13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457200" lvl="0" marL="457200" marR="0" rtl="0" algn="l">
              <a:lnSpc>
                <a:spcPct val="13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Vyhněte se integraci a udržujte je oddělené</a:t>
            </a:r>
            <a:endParaRPr b="1" i="0" sz="2400" u="none" cap="none" strike="noStrike">
              <a:solidFill>
                <a:srgbClr val="000000"/>
              </a:solidFill>
              <a:latin typeface="Philosopher"/>
              <a:ea typeface="Philosopher"/>
              <a:cs typeface="Philosopher"/>
              <a:sym typeface="Philosopher"/>
            </a:endParaRPr>
          </a:p>
          <a:p>
            <a:pPr indent="-457200" lvl="0" marL="457200" marR="0" rtl="0" algn="l">
              <a:lnSpc>
                <a:spcPct val="13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Nerespektovat cíle učebních osnov</a:t>
            </a:r>
            <a:endParaRPr b="1" i="0" sz="2400" u="none" cap="none" strike="noStrike">
              <a:solidFill>
                <a:srgbClr val="000000"/>
              </a:solidFill>
              <a:latin typeface="Philosopher"/>
              <a:ea typeface="Philosopher"/>
              <a:cs typeface="Philosopher"/>
              <a:sym typeface="Philosopher"/>
            </a:endParaRPr>
          </a:p>
          <a:p>
            <a:pPr indent="-457200" lvl="0" marL="457200" marR="0" rtl="0" algn="l">
              <a:lnSpc>
                <a:spcPct val="13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Sladit mikrovzdělávání s cíli učebních osnov a učebními cíli.</a:t>
            </a:r>
            <a:endParaRPr b="1" i="0" sz="2400" u="none" cap="none" strike="noStrike">
              <a:solidFill>
                <a:srgbClr val="000000"/>
              </a:solidFill>
              <a:latin typeface="Philosopher"/>
              <a:ea typeface="Philosopher"/>
              <a:cs typeface="Philosopher"/>
              <a:sym typeface="Philosopher"/>
            </a:endParaRPr>
          </a:p>
          <a:p>
            <a:pPr indent="-457200" lvl="0" marL="457200" marR="0" rtl="0" algn="l">
              <a:lnSpc>
                <a:spcPct val="13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Používejte mikroučení pro nesouvisející témata</a:t>
            </a:r>
            <a:endParaRPr b="0" i="0" sz="1400" u="none" cap="none" strike="noStrike">
              <a:solidFill>
                <a:srgbClr val="000000"/>
              </a:solidFill>
              <a:latin typeface="Arial"/>
              <a:ea typeface="Arial"/>
              <a:cs typeface="Arial"/>
              <a:sym typeface="Arial"/>
            </a:endParaRPr>
          </a:p>
        </p:txBody>
      </p:sp>
      <p:sp>
        <p:nvSpPr>
          <p:cNvPr id="1064" name="Google Shape;1064;p71"/>
          <p:cNvSpPr txBox="1"/>
          <p:nvPr/>
        </p:nvSpPr>
        <p:spPr>
          <a:xfrm>
            <a:off x="9398302" y="999076"/>
            <a:ext cx="5856368" cy="3697102"/>
          </a:xfrm>
          <a:prstGeom prst="rect">
            <a:avLst/>
          </a:prstGeom>
          <a:noFill/>
          <a:ln>
            <a:noFill/>
          </a:ln>
        </p:spPr>
        <p:txBody>
          <a:bodyPr anchorCtr="0" anchor="t" bIns="0" lIns="0" spcFirstLastPara="1" rIns="0" wrap="square" tIns="0">
            <a:spAutoFit/>
          </a:bodyPr>
          <a:lstStyle/>
          <a:p>
            <a:pPr indent="0" lvl="0" marL="0" marR="0" rtl="0" algn="just">
              <a:lnSpc>
                <a:spcPct val="143000"/>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Co je základním prvkem pro zvýšení angažovanosti v mikrovzdělávání?</a:t>
            </a:r>
            <a:endParaRPr b="1" i="0" sz="2400" u="none" cap="none" strike="noStrike">
              <a:solidFill>
                <a:srgbClr val="000000"/>
              </a:solidFill>
              <a:latin typeface="Philosopher"/>
              <a:ea typeface="Philosopher"/>
              <a:cs typeface="Philosopher"/>
              <a:sym typeface="Philosopher"/>
            </a:endParaRPr>
          </a:p>
          <a:p>
            <a:pPr indent="0" lvl="0" marL="0" marR="0" rtl="0" algn="just">
              <a:lnSpc>
                <a:spcPct val="143000"/>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 </a:t>
            </a:r>
            <a:endParaRPr b="0" i="0" sz="1400" u="none" cap="none" strike="noStrike">
              <a:solidFill>
                <a:srgbClr val="000000"/>
              </a:solidFill>
              <a:latin typeface="Arial"/>
              <a:ea typeface="Arial"/>
              <a:cs typeface="Arial"/>
              <a:sym typeface="Arial"/>
            </a:endParaRPr>
          </a:p>
          <a:p>
            <a:pPr indent="-457200" lvl="0" marL="457200" marR="0" rtl="0" algn="l">
              <a:lnSpc>
                <a:spcPct val="143000"/>
              </a:lnSpc>
              <a:spcBef>
                <a:spcPts val="0"/>
              </a:spcBef>
              <a:spcAft>
                <a:spcPts val="0"/>
              </a:spcAft>
              <a:buClr>
                <a:srgbClr val="000000"/>
              </a:buClr>
              <a:buSzPts val="2400"/>
              <a:buFont typeface="Arial"/>
              <a:buAutoNum type="alphaLcParenR"/>
            </a:pPr>
            <a:r>
              <a:rPr b="1" i="0" lang="en-US" sz="2400" u="none" cap="none" strike="noStrike">
                <a:solidFill>
                  <a:srgbClr val="F59F35"/>
                </a:solidFill>
                <a:latin typeface="Philosopher"/>
                <a:ea typeface="Philosopher"/>
                <a:cs typeface="Philosopher"/>
                <a:sym typeface="Philosopher"/>
              </a:rPr>
              <a:t>Dlouhé úkoly</a:t>
            </a:r>
            <a:endParaRPr b="1" i="0" sz="2400" u="none" cap="none" strike="noStrike">
              <a:solidFill>
                <a:srgbClr val="F59F35"/>
              </a:solidFill>
              <a:latin typeface="Philosopher"/>
              <a:ea typeface="Philosopher"/>
              <a:cs typeface="Philosopher"/>
              <a:sym typeface="Philosopher"/>
            </a:endParaRPr>
          </a:p>
          <a:p>
            <a:pPr indent="-457200" lvl="0" marL="457200" marR="0" rtl="0" algn="l">
              <a:lnSpc>
                <a:spcPct val="143000"/>
              </a:lnSpc>
              <a:spcBef>
                <a:spcPts val="0"/>
              </a:spcBef>
              <a:spcAft>
                <a:spcPts val="0"/>
              </a:spcAft>
              <a:buClr>
                <a:srgbClr val="000000"/>
              </a:buClr>
              <a:buSzPts val="2400"/>
              <a:buFont typeface="Arial"/>
              <a:buAutoNum type="alphaLcParenR"/>
            </a:pPr>
            <a:r>
              <a:rPr b="1" i="0" lang="en-US" sz="2400" u="none" cap="none" strike="noStrike">
                <a:solidFill>
                  <a:srgbClr val="F59F35"/>
                </a:solidFill>
                <a:latin typeface="Philosopher"/>
                <a:ea typeface="Philosopher"/>
                <a:cs typeface="Philosopher"/>
                <a:sym typeface="Philosopher"/>
              </a:rPr>
              <a:t>Vnější motivace</a:t>
            </a:r>
            <a:endParaRPr b="1" i="0" sz="2400" u="none" cap="none" strike="noStrike">
              <a:solidFill>
                <a:srgbClr val="F59F35"/>
              </a:solidFill>
              <a:latin typeface="Philosopher"/>
              <a:ea typeface="Philosopher"/>
              <a:cs typeface="Philosopher"/>
              <a:sym typeface="Philosopher"/>
            </a:endParaRPr>
          </a:p>
          <a:p>
            <a:pPr indent="-457200" lvl="0" marL="457200" marR="0" rtl="0" algn="l">
              <a:lnSpc>
                <a:spcPct val="143000"/>
              </a:lnSpc>
              <a:spcBef>
                <a:spcPts val="0"/>
              </a:spcBef>
              <a:spcAft>
                <a:spcPts val="0"/>
              </a:spcAft>
              <a:buClr>
                <a:srgbClr val="000000"/>
              </a:buClr>
              <a:buSzPts val="2400"/>
              <a:buFont typeface="Arial"/>
              <a:buAutoNum type="alphaLcParenR"/>
            </a:pPr>
            <a:r>
              <a:rPr b="1" i="0" lang="en-US" sz="2400" u="none" cap="none" strike="noStrike">
                <a:solidFill>
                  <a:srgbClr val="F59F35"/>
                </a:solidFill>
                <a:latin typeface="Philosopher"/>
                <a:ea typeface="Philosopher"/>
                <a:cs typeface="Philosopher"/>
                <a:sym typeface="Philosopher"/>
              </a:rPr>
              <a:t>Gamifikace a sociální učení</a:t>
            </a:r>
            <a:endParaRPr b="1" i="0" sz="2400" u="none" cap="none" strike="noStrike">
              <a:solidFill>
                <a:srgbClr val="F59F35"/>
              </a:solidFill>
              <a:latin typeface="Philosopher"/>
              <a:ea typeface="Philosopher"/>
              <a:cs typeface="Philosopher"/>
              <a:sym typeface="Philosopher"/>
            </a:endParaRPr>
          </a:p>
          <a:p>
            <a:pPr indent="-457200" lvl="0" marL="457200" marR="0" rtl="0" algn="l">
              <a:lnSpc>
                <a:spcPct val="143000"/>
              </a:lnSpc>
              <a:spcBef>
                <a:spcPts val="0"/>
              </a:spcBef>
              <a:spcAft>
                <a:spcPts val="0"/>
              </a:spcAft>
              <a:buClr>
                <a:srgbClr val="000000"/>
              </a:buClr>
              <a:buSzPts val="2400"/>
              <a:buFont typeface="Arial"/>
              <a:buAutoNum type="alphaLcParenR"/>
            </a:pPr>
            <a:r>
              <a:rPr b="1" i="0" lang="en-US" sz="2400" u="none" cap="none" strike="noStrike">
                <a:solidFill>
                  <a:srgbClr val="F59F35"/>
                </a:solidFill>
                <a:latin typeface="Philosopher"/>
                <a:ea typeface="Philosopher"/>
                <a:cs typeface="Philosopher"/>
                <a:sym typeface="Philosopher"/>
              </a:rPr>
              <a:t>Izolace od vrstevníků</a:t>
            </a:r>
            <a:endParaRPr b="0" i="0" sz="1400" u="none" cap="none" strike="noStrike">
              <a:solidFill>
                <a:srgbClr val="000000"/>
              </a:solidFill>
              <a:latin typeface="Arial"/>
              <a:ea typeface="Arial"/>
              <a:cs typeface="Arial"/>
              <a:sym typeface="Arial"/>
            </a:endParaRPr>
          </a:p>
        </p:txBody>
      </p:sp>
      <p:sp>
        <p:nvSpPr>
          <p:cNvPr id="1065" name="Google Shape;1065;p71"/>
          <p:cNvSpPr txBox="1"/>
          <p:nvPr/>
        </p:nvSpPr>
        <p:spPr>
          <a:xfrm>
            <a:off x="7935772" y="5909310"/>
            <a:ext cx="5809511" cy="4136517"/>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Jak můžete podpořit průběžné učení pomocí mikrovzdělávání?</a:t>
            </a:r>
            <a:endParaRPr b="1" i="0" sz="2400" u="none" cap="none" strike="noStrike">
              <a:solidFill>
                <a:srgbClr val="000000"/>
              </a:solidFill>
              <a:latin typeface="Philosopher"/>
              <a:ea typeface="Philosopher"/>
              <a:cs typeface="Philosopher"/>
              <a:sym typeface="Philosopher"/>
            </a:endParaRPr>
          </a:p>
          <a:p>
            <a:pPr indent="-457200" lvl="0" marL="457200" marR="0" rtl="0" algn="just">
              <a:lnSpc>
                <a:spcPct val="13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Dodržujte nepravidelný rozvrh</a:t>
            </a:r>
            <a:endParaRPr/>
          </a:p>
          <a:p>
            <a:pPr indent="-457200" lvl="0" marL="457200" marR="0" rtl="0" algn="just">
              <a:lnSpc>
                <a:spcPct val="13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Stanovte si cíle a udržujte konzistentní rozvrh</a:t>
            </a:r>
            <a:endParaRPr/>
          </a:p>
          <a:p>
            <a:pPr indent="-457200" lvl="0" marL="457200" marR="0" rtl="0" algn="just">
              <a:lnSpc>
                <a:spcPct val="13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Ignorujte pokrok žáků</a:t>
            </a:r>
            <a:endParaRPr/>
          </a:p>
          <a:p>
            <a:pPr indent="-457200" lvl="0" marL="457200" marR="0" rtl="0" algn="just">
              <a:lnSpc>
                <a:spcPct val="13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Používejte dlouhé, málo časté učební materiály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p72"/>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75" name="Google Shape;1075;p72"/>
          <p:cNvSpPr/>
          <p:nvPr/>
        </p:nvSpPr>
        <p:spPr>
          <a:xfrm>
            <a:off x="10349235" y="2487164"/>
            <a:ext cx="7938765" cy="7799836"/>
          </a:xfrm>
          <a:custGeom>
            <a:rect b="b" l="l" r="r" t="t"/>
            <a:pathLst>
              <a:path extrusionOk="0" h="7799836" w="7938765">
                <a:moveTo>
                  <a:pt x="0" y="0"/>
                </a:moveTo>
                <a:lnTo>
                  <a:pt x="7938765" y="0"/>
                </a:lnTo>
                <a:lnTo>
                  <a:pt x="7938765" y="7799836"/>
                </a:lnTo>
                <a:lnTo>
                  <a:pt x="0" y="7799836"/>
                </a:lnTo>
                <a:lnTo>
                  <a:pt x="0" y="0"/>
                </a:lnTo>
                <a:close/>
              </a:path>
            </a:pathLst>
          </a:custGeom>
          <a:blipFill rotWithShape="1">
            <a:blip r:embed="rId4">
              <a:alphaModFix amt="8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76" name="Google Shape;1076;p72"/>
          <p:cNvSpPr/>
          <p:nvPr/>
        </p:nvSpPr>
        <p:spPr>
          <a:xfrm>
            <a:off x="5121143" y="7428288"/>
            <a:ext cx="1044491" cy="946570"/>
          </a:xfrm>
          <a:custGeom>
            <a:rect b="b" l="l" r="r" t="t"/>
            <a:pathLst>
              <a:path extrusionOk="0" h="946570" w="1044491">
                <a:moveTo>
                  <a:pt x="0" y="0"/>
                </a:moveTo>
                <a:lnTo>
                  <a:pt x="1044492" y="0"/>
                </a:lnTo>
                <a:lnTo>
                  <a:pt x="1044492" y="946570"/>
                </a:lnTo>
                <a:lnTo>
                  <a:pt x="0" y="9465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77" name="Google Shape;1077;p72"/>
          <p:cNvSpPr/>
          <p:nvPr/>
        </p:nvSpPr>
        <p:spPr>
          <a:xfrm>
            <a:off x="5015669" y="3126438"/>
            <a:ext cx="1064941" cy="1072988"/>
          </a:xfrm>
          <a:custGeom>
            <a:rect b="b" l="l" r="r" t="t"/>
            <a:pathLst>
              <a:path extrusionOk="0" h="1072988" w="1064941">
                <a:moveTo>
                  <a:pt x="0" y="0"/>
                </a:moveTo>
                <a:lnTo>
                  <a:pt x="1064940" y="0"/>
                </a:lnTo>
                <a:lnTo>
                  <a:pt x="1064940" y="1072988"/>
                </a:lnTo>
                <a:lnTo>
                  <a:pt x="0" y="107298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78" name="Google Shape;1078;p72"/>
          <p:cNvSpPr/>
          <p:nvPr/>
        </p:nvSpPr>
        <p:spPr>
          <a:xfrm>
            <a:off x="11531481" y="7347934"/>
            <a:ext cx="933217" cy="1026924"/>
          </a:xfrm>
          <a:custGeom>
            <a:rect b="b" l="l" r="r" t="t"/>
            <a:pathLst>
              <a:path extrusionOk="0" h="1026924" w="933217">
                <a:moveTo>
                  <a:pt x="0" y="0"/>
                </a:moveTo>
                <a:lnTo>
                  <a:pt x="933217" y="0"/>
                </a:lnTo>
                <a:lnTo>
                  <a:pt x="933217" y="1026924"/>
                </a:lnTo>
                <a:lnTo>
                  <a:pt x="0" y="102692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79" name="Google Shape;1079;p72"/>
          <p:cNvSpPr/>
          <p:nvPr/>
        </p:nvSpPr>
        <p:spPr>
          <a:xfrm rot="-2859112">
            <a:off x="4877256" y="5404523"/>
            <a:ext cx="1341765" cy="1438891"/>
          </a:xfrm>
          <a:custGeom>
            <a:rect b="b" l="l" r="r" t="t"/>
            <a:pathLst>
              <a:path extrusionOk="0" h="1438891" w="1341765">
                <a:moveTo>
                  <a:pt x="0" y="0"/>
                </a:moveTo>
                <a:lnTo>
                  <a:pt x="1341766" y="0"/>
                </a:lnTo>
                <a:lnTo>
                  <a:pt x="1341766" y="1438891"/>
                </a:lnTo>
                <a:lnTo>
                  <a:pt x="0" y="143889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80" name="Google Shape;1080;p72"/>
          <p:cNvSpPr/>
          <p:nvPr/>
        </p:nvSpPr>
        <p:spPr>
          <a:xfrm>
            <a:off x="11333466" y="2740917"/>
            <a:ext cx="1329246" cy="1452728"/>
          </a:xfrm>
          <a:custGeom>
            <a:rect b="b" l="l" r="r" t="t"/>
            <a:pathLst>
              <a:path extrusionOk="0" h="1452728" w="1329246">
                <a:moveTo>
                  <a:pt x="0" y="0"/>
                </a:moveTo>
                <a:lnTo>
                  <a:pt x="1329246" y="0"/>
                </a:lnTo>
                <a:lnTo>
                  <a:pt x="1329246" y="1452728"/>
                </a:lnTo>
                <a:lnTo>
                  <a:pt x="0" y="145272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81" name="Google Shape;1081;p72"/>
          <p:cNvSpPr/>
          <p:nvPr/>
        </p:nvSpPr>
        <p:spPr>
          <a:xfrm rot="10800000">
            <a:off x="11704329" y="5481699"/>
            <a:ext cx="587521" cy="1517072"/>
          </a:xfrm>
          <a:custGeom>
            <a:rect b="b" l="l" r="r" t="t"/>
            <a:pathLst>
              <a:path extrusionOk="0" h="1517072" w="587521">
                <a:moveTo>
                  <a:pt x="0" y="0"/>
                </a:moveTo>
                <a:lnTo>
                  <a:pt x="587521" y="0"/>
                </a:lnTo>
                <a:lnTo>
                  <a:pt x="587521" y="1517071"/>
                </a:lnTo>
                <a:lnTo>
                  <a:pt x="0" y="151707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82" name="Google Shape;1082;p72"/>
          <p:cNvSpPr txBox="1"/>
          <p:nvPr/>
        </p:nvSpPr>
        <p:spPr>
          <a:xfrm>
            <a:off x="12449175" y="561863"/>
            <a:ext cx="4131320"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Motivace v mikrovzdělávání</a:t>
            </a:r>
            <a:endParaRPr b="0" i="0" sz="2400" u="none" cap="none" strike="noStrike">
              <a:solidFill>
                <a:srgbClr val="000000"/>
              </a:solidFill>
              <a:latin typeface="Arial"/>
              <a:ea typeface="Arial"/>
              <a:cs typeface="Arial"/>
              <a:sym typeface="Arial"/>
            </a:endParaRPr>
          </a:p>
        </p:txBody>
      </p:sp>
      <p:sp>
        <p:nvSpPr>
          <p:cNvPr id="1083" name="Google Shape;1083;p72"/>
          <p:cNvSpPr txBox="1"/>
          <p:nvPr/>
        </p:nvSpPr>
        <p:spPr>
          <a:xfrm>
            <a:off x="335181" y="1791839"/>
            <a:ext cx="11232677" cy="886397"/>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Motivace dospělých studentů s nízkou kvalifikací v mikrovzdělávání může být náročné.</a:t>
            </a:r>
            <a:endParaRPr b="0" i="0" sz="1400" u="none" cap="none" strike="noStrike">
              <a:solidFill>
                <a:srgbClr val="000000"/>
              </a:solidFill>
              <a:latin typeface="Arial"/>
              <a:ea typeface="Arial"/>
              <a:cs typeface="Arial"/>
              <a:sym typeface="Arial"/>
            </a:endParaRPr>
          </a:p>
        </p:txBody>
      </p:sp>
      <p:sp>
        <p:nvSpPr>
          <p:cNvPr id="1084" name="Google Shape;1084;p72"/>
          <p:cNvSpPr txBox="1"/>
          <p:nvPr/>
        </p:nvSpPr>
        <p:spPr>
          <a:xfrm>
            <a:off x="4095934" y="8633904"/>
            <a:ext cx="3094909"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Nedostatek sebedůvěry</a:t>
            </a:r>
            <a:endParaRPr b="0" i="0" sz="1400" u="none" cap="none" strike="noStrike">
              <a:solidFill>
                <a:srgbClr val="000000"/>
              </a:solidFill>
              <a:latin typeface="Arial"/>
              <a:ea typeface="Arial"/>
              <a:cs typeface="Arial"/>
              <a:sym typeface="Arial"/>
            </a:endParaRPr>
          </a:p>
        </p:txBody>
      </p:sp>
      <p:sp>
        <p:nvSpPr>
          <p:cNvPr id="1085" name="Google Shape;1085;p72"/>
          <p:cNvSpPr txBox="1"/>
          <p:nvPr/>
        </p:nvSpPr>
        <p:spPr>
          <a:xfrm>
            <a:off x="9677561" y="8633904"/>
            <a:ext cx="4641057"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Omezená digitální gramotnost</a:t>
            </a:r>
            <a:endParaRPr b="0" i="0" sz="1400" u="none" cap="none" strike="noStrike">
              <a:solidFill>
                <a:srgbClr val="000000"/>
              </a:solidFill>
              <a:latin typeface="Arial"/>
              <a:ea typeface="Arial"/>
              <a:cs typeface="Arial"/>
              <a:sym typeface="Arial"/>
            </a:endParaRPr>
          </a:p>
        </p:txBody>
      </p:sp>
      <p:sp>
        <p:nvSpPr>
          <p:cNvPr id="1086" name="Google Shape;1086;p72"/>
          <p:cNvSpPr txBox="1"/>
          <p:nvPr/>
        </p:nvSpPr>
        <p:spPr>
          <a:xfrm>
            <a:off x="3977035" y="4410075"/>
            <a:ext cx="3142208"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Zvyšte jejich sebevědomí</a:t>
            </a:r>
            <a:endParaRPr b="0" i="0" sz="1400" u="none" cap="none" strike="noStrike">
              <a:solidFill>
                <a:srgbClr val="000000"/>
              </a:solidFill>
              <a:latin typeface="Arial"/>
              <a:ea typeface="Arial"/>
              <a:cs typeface="Arial"/>
              <a:sym typeface="Arial"/>
            </a:endParaRPr>
          </a:p>
        </p:txBody>
      </p:sp>
      <p:sp>
        <p:nvSpPr>
          <p:cNvPr id="1087" name="Google Shape;1087;p72"/>
          <p:cNvSpPr txBox="1"/>
          <p:nvPr/>
        </p:nvSpPr>
        <p:spPr>
          <a:xfrm>
            <a:off x="9509068" y="4410968"/>
            <a:ext cx="4390521"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Poskytování uživatelsky přívětivých nástrojů a podpory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8"/>
          <p:cNvSpPr/>
          <p:nvPr/>
        </p:nvSpPr>
        <p:spPr>
          <a:xfrm>
            <a:off x="691678" y="1308160"/>
            <a:ext cx="9144000" cy="5143500"/>
          </a:xfrm>
          <a:custGeom>
            <a:rect b="b" l="l" r="r" t="t"/>
            <a:pathLst>
              <a:path extrusionOk="0" h="6858000" w="12192000">
                <a:moveTo>
                  <a:pt x="0" y="0"/>
                </a:moveTo>
                <a:lnTo>
                  <a:pt x="12192000" y="0"/>
                </a:lnTo>
                <a:lnTo>
                  <a:pt x="12192000" y="6858000"/>
                </a:lnTo>
                <a:lnTo>
                  <a:pt x="0" y="6858000"/>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2" name="Google Shape;172;p28"/>
          <p:cNvSpPr txBox="1"/>
          <p:nvPr/>
        </p:nvSpPr>
        <p:spPr>
          <a:xfrm>
            <a:off x="7512853" y="1605396"/>
            <a:ext cx="2231400" cy="4985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VÍTEJTE!</a:t>
            </a:r>
            <a:endParaRPr b="0" i="0" sz="1400" u="none" cap="none" strike="noStrike">
              <a:solidFill>
                <a:srgbClr val="000000"/>
              </a:solidFill>
              <a:latin typeface="Arial"/>
              <a:ea typeface="Arial"/>
              <a:cs typeface="Arial"/>
              <a:sym typeface="Arial"/>
            </a:endParaRPr>
          </a:p>
        </p:txBody>
      </p:sp>
      <p:sp>
        <p:nvSpPr>
          <p:cNvPr id="173" name="Google Shape;173;p28"/>
          <p:cNvSpPr/>
          <p:nvPr/>
        </p:nvSpPr>
        <p:spPr>
          <a:xfrm>
            <a:off x="15056900" y="-67592"/>
            <a:ext cx="3580483" cy="2531242"/>
          </a:xfrm>
          <a:custGeom>
            <a:rect b="b" l="l" r="r" t="t"/>
            <a:pathLst>
              <a:path extrusionOk="0" h="2531242" w="3580483">
                <a:moveTo>
                  <a:pt x="0" y="0"/>
                </a:moveTo>
                <a:lnTo>
                  <a:pt x="3580483" y="0"/>
                </a:lnTo>
                <a:lnTo>
                  <a:pt x="3580483" y="2531243"/>
                </a:lnTo>
                <a:lnTo>
                  <a:pt x="0" y="2531243"/>
                </a:lnTo>
                <a:lnTo>
                  <a:pt x="0" y="0"/>
                </a:lnTo>
                <a:close/>
              </a:path>
            </a:pathLst>
          </a:custGeom>
          <a:blipFill rotWithShape="1">
            <a:blip r:embed="rId3">
              <a:alphaModFix/>
            </a:blip>
            <a:stretch>
              <a:fillRect b="-3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4" name="Google Shape;174;p28"/>
          <p:cNvSpPr txBox="1"/>
          <p:nvPr/>
        </p:nvSpPr>
        <p:spPr>
          <a:xfrm>
            <a:off x="1103428" y="1885565"/>
            <a:ext cx="7525119" cy="4487382"/>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Clr>
                <a:srgbClr val="000000"/>
              </a:buClr>
              <a:buSzPts val="2700"/>
              <a:buFont typeface="Arial"/>
              <a:buNone/>
            </a:pPr>
            <a:r>
              <a:rPr b="0" i="0" lang="en-US" sz="2700" u="none" cap="none" strike="noStrike">
                <a:solidFill>
                  <a:srgbClr val="000000"/>
                </a:solidFill>
                <a:latin typeface="Philosopher"/>
                <a:ea typeface="Philosopher"/>
                <a:cs typeface="Philosopher"/>
                <a:sym typeface="Philosopher"/>
              </a:rPr>
              <a:t>Jsme nadšeni, že můžeme začít naši cestu do světa mikrovzdělávání a toho, jak velký význam může mít ve vzdělávání dospělých. Mikroučení je možná pojem, který ještě neznáte, ale na konci našeho společného setkání už budete mít konkrétní představu o jeho síle a potenciálu.</a:t>
            </a:r>
            <a:endParaRPr b="0" i="0" sz="1400" u="none" cap="none" strike="noStrike">
              <a:solidFill>
                <a:srgbClr val="000000"/>
              </a:solidFill>
              <a:latin typeface="Arial"/>
              <a:ea typeface="Arial"/>
              <a:cs typeface="Arial"/>
              <a:sym typeface="Arial"/>
            </a:endParaRPr>
          </a:p>
        </p:txBody>
      </p:sp>
      <p:sp>
        <p:nvSpPr>
          <p:cNvPr id="175" name="Google Shape;175;p28"/>
          <p:cNvSpPr/>
          <p:nvPr/>
        </p:nvSpPr>
        <p:spPr>
          <a:xfrm>
            <a:off x="8628547" y="4649195"/>
            <a:ext cx="9144000" cy="5143500"/>
          </a:xfrm>
          <a:custGeom>
            <a:rect b="b" l="l" r="r" t="t"/>
            <a:pathLst>
              <a:path extrusionOk="0" h="5143500" w="9144000">
                <a:moveTo>
                  <a:pt x="0" y="0"/>
                </a:moveTo>
                <a:lnTo>
                  <a:pt x="9144000" y="0"/>
                </a:lnTo>
                <a:lnTo>
                  <a:pt x="9144000" y="5143500"/>
                </a:lnTo>
                <a:lnTo>
                  <a:pt x="0" y="5143500"/>
                </a:lnTo>
                <a:lnTo>
                  <a:pt x="0" y="0"/>
                </a:lnTo>
                <a:close/>
              </a:path>
            </a:pathLst>
          </a:custGeom>
          <a:blipFill rotWithShape="1">
            <a:blip r:embed="rId4">
              <a:alphaModFix/>
            </a:blip>
            <a:stretch>
              <a:fillRect b="0" l="-6246" r="-6247"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73"/>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97" name="Google Shape;1097;p73"/>
          <p:cNvSpPr/>
          <p:nvPr/>
        </p:nvSpPr>
        <p:spPr>
          <a:xfrm>
            <a:off x="9144000" y="2487164"/>
            <a:ext cx="7938765" cy="7799836"/>
          </a:xfrm>
          <a:custGeom>
            <a:rect b="b" l="l" r="r" t="t"/>
            <a:pathLst>
              <a:path extrusionOk="0" h="7799836" w="7938765">
                <a:moveTo>
                  <a:pt x="0" y="0"/>
                </a:moveTo>
                <a:lnTo>
                  <a:pt x="7938765" y="0"/>
                </a:lnTo>
                <a:lnTo>
                  <a:pt x="7938765" y="7799836"/>
                </a:lnTo>
                <a:lnTo>
                  <a:pt x="0" y="7799836"/>
                </a:lnTo>
                <a:lnTo>
                  <a:pt x="0" y="0"/>
                </a:lnTo>
                <a:close/>
              </a:path>
            </a:pathLst>
          </a:custGeom>
          <a:blipFill rotWithShape="1">
            <a:blip r:embed="rId4">
              <a:alphaModFix amt="8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98" name="Google Shape;1098;p73"/>
          <p:cNvSpPr/>
          <p:nvPr/>
        </p:nvSpPr>
        <p:spPr>
          <a:xfrm>
            <a:off x="8609864" y="6955221"/>
            <a:ext cx="1068271" cy="1001504"/>
          </a:xfrm>
          <a:custGeom>
            <a:rect b="b" l="l" r="r" t="t"/>
            <a:pathLst>
              <a:path extrusionOk="0" h="1001504" w="1068271">
                <a:moveTo>
                  <a:pt x="0" y="0"/>
                </a:moveTo>
                <a:lnTo>
                  <a:pt x="1068272" y="0"/>
                </a:lnTo>
                <a:lnTo>
                  <a:pt x="1068272" y="1001504"/>
                </a:lnTo>
                <a:lnTo>
                  <a:pt x="0" y="100150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099" name="Google Shape;1099;p73"/>
          <p:cNvSpPr/>
          <p:nvPr/>
        </p:nvSpPr>
        <p:spPr>
          <a:xfrm>
            <a:off x="15092423" y="7376442"/>
            <a:ext cx="810881" cy="810881"/>
          </a:xfrm>
          <a:custGeom>
            <a:rect b="b" l="l" r="r" t="t"/>
            <a:pathLst>
              <a:path extrusionOk="0" h="810881" w="810881">
                <a:moveTo>
                  <a:pt x="0" y="0"/>
                </a:moveTo>
                <a:lnTo>
                  <a:pt x="810880" y="0"/>
                </a:lnTo>
                <a:lnTo>
                  <a:pt x="810880" y="810881"/>
                </a:lnTo>
                <a:lnTo>
                  <a:pt x="0" y="81088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00" name="Google Shape;1100;p73"/>
          <p:cNvSpPr/>
          <p:nvPr/>
        </p:nvSpPr>
        <p:spPr>
          <a:xfrm rot="10800000">
            <a:off x="15204103" y="5010173"/>
            <a:ext cx="587521" cy="1517072"/>
          </a:xfrm>
          <a:custGeom>
            <a:rect b="b" l="l" r="r" t="t"/>
            <a:pathLst>
              <a:path extrusionOk="0" h="1517072" w="587521">
                <a:moveTo>
                  <a:pt x="0" y="0"/>
                </a:moveTo>
                <a:lnTo>
                  <a:pt x="587520" y="0"/>
                </a:lnTo>
                <a:lnTo>
                  <a:pt x="587520" y="1517072"/>
                </a:lnTo>
                <a:lnTo>
                  <a:pt x="0" y="151707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01" name="Google Shape;1101;p73"/>
          <p:cNvSpPr/>
          <p:nvPr/>
        </p:nvSpPr>
        <p:spPr>
          <a:xfrm rot="10800000">
            <a:off x="8850240" y="5010173"/>
            <a:ext cx="587521" cy="1517072"/>
          </a:xfrm>
          <a:custGeom>
            <a:rect b="b" l="l" r="r" t="t"/>
            <a:pathLst>
              <a:path extrusionOk="0" h="1517072" w="587521">
                <a:moveTo>
                  <a:pt x="0" y="0"/>
                </a:moveTo>
                <a:lnTo>
                  <a:pt x="587520" y="0"/>
                </a:lnTo>
                <a:lnTo>
                  <a:pt x="587520" y="1517072"/>
                </a:lnTo>
                <a:lnTo>
                  <a:pt x="0" y="151707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02" name="Google Shape;1102;p73"/>
          <p:cNvSpPr/>
          <p:nvPr/>
        </p:nvSpPr>
        <p:spPr>
          <a:xfrm rot="10800000">
            <a:off x="2820967" y="5010173"/>
            <a:ext cx="587521" cy="1517072"/>
          </a:xfrm>
          <a:custGeom>
            <a:rect b="b" l="l" r="r" t="t"/>
            <a:pathLst>
              <a:path extrusionOk="0" h="1517072" w="587521">
                <a:moveTo>
                  <a:pt x="0" y="0"/>
                </a:moveTo>
                <a:lnTo>
                  <a:pt x="587520" y="0"/>
                </a:lnTo>
                <a:lnTo>
                  <a:pt x="587520" y="1517072"/>
                </a:lnTo>
                <a:lnTo>
                  <a:pt x="0" y="151707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03" name="Google Shape;1103;p73"/>
          <p:cNvSpPr/>
          <p:nvPr/>
        </p:nvSpPr>
        <p:spPr>
          <a:xfrm>
            <a:off x="2524072" y="2084476"/>
            <a:ext cx="1181311" cy="1562064"/>
          </a:xfrm>
          <a:custGeom>
            <a:rect b="b" l="l" r="r" t="t"/>
            <a:pathLst>
              <a:path extrusionOk="0" h="1562064" w="1181311">
                <a:moveTo>
                  <a:pt x="0" y="0"/>
                </a:moveTo>
                <a:lnTo>
                  <a:pt x="1181310" y="0"/>
                </a:lnTo>
                <a:lnTo>
                  <a:pt x="1181310" y="1562063"/>
                </a:lnTo>
                <a:lnTo>
                  <a:pt x="0" y="156206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04" name="Google Shape;1104;p73"/>
          <p:cNvSpPr/>
          <p:nvPr/>
        </p:nvSpPr>
        <p:spPr>
          <a:xfrm>
            <a:off x="8460597" y="2084476"/>
            <a:ext cx="1366806" cy="1562064"/>
          </a:xfrm>
          <a:custGeom>
            <a:rect b="b" l="l" r="r" t="t"/>
            <a:pathLst>
              <a:path extrusionOk="0" h="1562064" w="1366806">
                <a:moveTo>
                  <a:pt x="0" y="0"/>
                </a:moveTo>
                <a:lnTo>
                  <a:pt x="1366806" y="0"/>
                </a:lnTo>
                <a:lnTo>
                  <a:pt x="1366806" y="1562063"/>
                </a:lnTo>
                <a:lnTo>
                  <a:pt x="0" y="1562063"/>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05" name="Google Shape;1105;p73"/>
          <p:cNvSpPr/>
          <p:nvPr/>
        </p:nvSpPr>
        <p:spPr>
          <a:xfrm>
            <a:off x="2612782" y="6796158"/>
            <a:ext cx="1003890" cy="1160567"/>
          </a:xfrm>
          <a:custGeom>
            <a:rect b="b" l="l" r="r" t="t"/>
            <a:pathLst>
              <a:path extrusionOk="0" h="1160567" w="1003890">
                <a:moveTo>
                  <a:pt x="0" y="0"/>
                </a:moveTo>
                <a:lnTo>
                  <a:pt x="1003890" y="0"/>
                </a:lnTo>
                <a:lnTo>
                  <a:pt x="1003890" y="1160567"/>
                </a:lnTo>
                <a:lnTo>
                  <a:pt x="0" y="1160567"/>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06" name="Google Shape;1106;p73"/>
          <p:cNvSpPr/>
          <p:nvPr/>
        </p:nvSpPr>
        <p:spPr>
          <a:xfrm>
            <a:off x="14788058" y="2084476"/>
            <a:ext cx="1562064" cy="1562064"/>
          </a:xfrm>
          <a:custGeom>
            <a:rect b="b" l="l" r="r" t="t"/>
            <a:pathLst>
              <a:path extrusionOk="0" h="1562064" w="1562064">
                <a:moveTo>
                  <a:pt x="0" y="0"/>
                </a:moveTo>
                <a:lnTo>
                  <a:pt x="1562064" y="0"/>
                </a:lnTo>
                <a:lnTo>
                  <a:pt x="1562064" y="1562063"/>
                </a:lnTo>
                <a:lnTo>
                  <a:pt x="0" y="1562063"/>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07" name="Google Shape;1107;p73"/>
          <p:cNvSpPr txBox="1"/>
          <p:nvPr/>
        </p:nvSpPr>
        <p:spPr>
          <a:xfrm>
            <a:off x="1097510" y="8375176"/>
            <a:ext cx="4034433" cy="443198"/>
          </a:xfrm>
          <a:prstGeom prst="rect">
            <a:avLst/>
          </a:prstGeom>
          <a:noFill/>
          <a:ln>
            <a:noFill/>
          </a:ln>
        </p:spPr>
        <p:txBody>
          <a:bodyPr anchorCtr="0" anchor="t" bIns="0" lIns="0" spcFirstLastPara="1" rIns="0" wrap="square" tIns="0">
            <a:spAutoFit/>
          </a:bodyPr>
          <a:lstStyle/>
          <a:p>
            <a:pPr indent="0" lvl="1"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Časová omezení</a:t>
            </a:r>
            <a:endParaRPr b="0" i="0" sz="1400" u="none" cap="none" strike="noStrike">
              <a:solidFill>
                <a:srgbClr val="000000"/>
              </a:solidFill>
              <a:latin typeface="Arial"/>
              <a:ea typeface="Arial"/>
              <a:cs typeface="Arial"/>
              <a:sym typeface="Arial"/>
            </a:endParaRPr>
          </a:p>
        </p:txBody>
      </p:sp>
      <p:sp>
        <p:nvSpPr>
          <p:cNvPr id="1108" name="Google Shape;1108;p73"/>
          <p:cNvSpPr txBox="1"/>
          <p:nvPr/>
        </p:nvSpPr>
        <p:spPr>
          <a:xfrm>
            <a:off x="7123784" y="3876997"/>
            <a:ext cx="4040432" cy="132959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Navrhněte obsah tak, aby se zabýval základními dovednostmi</a:t>
            </a:r>
            <a:endParaRPr b="0" i="0" sz="1400" u="none" cap="none" strike="noStrike">
              <a:solidFill>
                <a:srgbClr val="000000"/>
              </a:solidFill>
              <a:latin typeface="Arial"/>
              <a:ea typeface="Arial"/>
              <a:cs typeface="Arial"/>
              <a:sym typeface="Arial"/>
            </a:endParaRPr>
          </a:p>
        </p:txBody>
      </p:sp>
      <p:sp>
        <p:nvSpPr>
          <p:cNvPr id="1109" name="Google Shape;1109;p73"/>
          <p:cNvSpPr txBox="1"/>
          <p:nvPr/>
        </p:nvSpPr>
        <p:spPr>
          <a:xfrm>
            <a:off x="13270570" y="3876997"/>
            <a:ext cx="4323894"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Ukažte okamžitou praktickou využitelnost učení</a:t>
            </a:r>
            <a:endParaRPr b="0" i="0" sz="1400" u="none" cap="none" strike="noStrike">
              <a:solidFill>
                <a:srgbClr val="000000"/>
              </a:solidFill>
              <a:latin typeface="Arial"/>
              <a:ea typeface="Arial"/>
              <a:cs typeface="Arial"/>
              <a:sym typeface="Arial"/>
            </a:endParaRPr>
          </a:p>
        </p:txBody>
      </p:sp>
      <p:sp>
        <p:nvSpPr>
          <p:cNvPr id="1110" name="Google Shape;1110;p73"/>
          <p:cNvSpPr txBox="1"/>
          <p:nvPr/>
        </p:nvSpPr>
        <p:spPr>
          <a:xfrm>
            <a:off x="1097510" y="3876997"/>
            <a:ext cx="4034433"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Nabídka flexibilních možností vzdělávání</a:t>
            </a:r>
            <a:endParaRPr b="0" i="0" sz="1400" u="none" cap="none" strike="noStrike">
              <a:solidFill>
                <a:srgbClr val="000000"/>
              </a:solidFill>
              <a:latin typeface="Arial"/>
              <a:ea typeface="Arial"/>
              <a:cs typeface="Arial"/>
              <a:sym typeface="Arial"/>
            </a:endParaRPr>
          </a:p>
        </p:txBody>
      </p:sp>
      <p:sp>
        <p:nvSpPr>
          <p:cNvPr id="1111" name="Google Shape;1111;p73"/>
          <p:cNvSpPr txBox="1"/>
          <p:nvPr/>
        </p:nvSpPr>
        <p:spPr>
          <a:xfrm>
            <a:off x="8008144" y="8384701"/>
            <a:ext cx="2271712" cy="132959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Mezery v základních dovednostech</a:t>
            </a:r>
            <a:endParaRPr b="0" i="0" sz="1400" u="none" cap="none" strike="noStrike">
              <a:solidFill>
                <a:srgbClr val="000000"/>
              </a:solidFill>
              <a:latin typeface="Arial"/>
              <a:ea typeface="Arial"/>
              <a:cs typeface="Arial"/>
              <a:sym typeface="Arial"/>
            </a:endParaRPr>
          </a:p>
        </p:txBody>
      </p:sp>
      <p:sp>
        <p:nvSpPr>
          <p:cNvPr id="1112" name="Google Shape;1112;p73"/>
          <p:cNvSpPr txBox="1"/>
          <p:nvPr/>
        </p:nvSpPr>
        <p:spPr>
          <a:xfrm>
            <a:off x="13335916" y="8375176"/>
            <a:ext cx="4193202"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Relevance</a:t>
            </a:r>
            <a:endParaRPr b="0" i="0" sz="1400" u="none" cap="none" strike="noStrike">
              <a:solidFill>
                <a:srgbClr val="000000"/>
              </a:solidFill>
              <a:latin typeface="Arial"/>
              <a:ea typeface="Arial"/>
              <a:cs typeface="Arial"/>
              <a:sym typeface="Arial"/>
            </a:endParaRPr>
          </a:p>
        </p:txBody>
      </p:sp>
      <p:sp>
        <p:nvSpPr>
          <p:cNvPr id="1113" name="Google Shape;1113;p73"/>
          <p:cNvSpPr txBox="1"/>
          <p:nvPr/>
        </p:nvSpPr>
        <p:spPr>
          <a:xfrm>
            <a:off x="12449175" y="561863"/>
            <a:ext cx="4131320"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Motivace v mikrovzdělávání</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74"/>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23" name="Google Shape;1123;p74"/>
          <p:cNvSpPr/>
          <p:nvPr/>
        </p:nvSpPr>
        <p:spPr>
          <a:xfrm flipH="1">
            <a:off x="826518" y="4398947"/>
            <a:ext cx="5380209" cy="5888053"/>
          </a:xfrm>
          <a:custGeom>
            <a:rect b="b" l="l" r="r" t="t"/>
            <a:pathLst>
              <a:path extrusionOk="0" h="5888053" w="5380209">
                <a:moveTo>
                  <a:pt x="5380209" y="0"/>
                </a:moveTo>
                <a:lnTo>
                  <a:pt x="0" y="0"/>
                </a:lnTo>
                <a:lnTo>
                  <a:pt x="0" y="5888053"/>
                </a:lnTo>
                <a:lnTo>
                  <a:pt x="5380209" y="5888053"/>
                </a:lnTo>
                <a:lnTo>
                  <a:pt x="5380209" y="0"/>
                </a:lnTo>
                <a:close/>
              </a:path>
            </a:pathLst>
          </a:custGeom>
          <a:blipFill rotWithShape="1">
            <a:blip r:embed="rId4">
              <a:alphaModFix amt="19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24" name="Google Shape;1124;p74"/>
          <p:cNvSpPr/>
          <p:nvPr/>
        </p:nvSpPr>
        <p:spPr>
          <a:xfrm>
            <a:off x="12956415" y="4056611"/>
            <a:ext cx="2587704" cy="2519776"/>
          </a:xfrm>
          <a:custGeom>
            <a:rect b="b" l="l" r="r" t="t"/>
            <a:pathLst>
              <a:path extrusionOk="0" h="2519776" w="2587704">
                <a:moveTo>
                  <a:pt x="0" y="0"/>
                </a:moveTo>
                <a:lnTo>
                  <a:pt x="2587703" y="0"/>
                </a:lnTo>
                <a:lnTo>
                  <a:pt x="2587703" y="2519777"/>
                </a:lnTo>
                <a:lnTo>
                  <a:pt x="0" y="2519777"/>
                </a:lnTo>
                <a:lnTo>
                  <a:pt x="0" y="0"/>
                </a:lnTo>
                <a:close/>
              </a:path>
            </a:pathLst>
          </a:custGeom>
          <a:blipFill rotWithShape="1">
            <a:blip r:embed="rId5">
              <a:alphaModFix amt="23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25" name="Google Shape;1125;p74"/>
          <p:cNvSpPr/>
          <p:nvPr/>
        </p:nvSpPr>
        <p:spPr>
          <a:xfrm>
            <a:off x="7671434" y="3763035"/>
            <a:ext cx="2593466" cy="2788674"/>
          </a:xfrm>
          <a:custGeom>
            <a:rect b="b" l="l" r="r" t="t"/>
            <a:pathLst>
              <a:path extrusionOk="0" h="2788674" w="2593466">
                <a:moveTo>
                  <a:pt x="0" y="0"/>
                </a:moveTo>
                <a:lnTo>
                  <a:pt x="2593466" y="0"/>
                </a:lnTo>
                <a:lnTo>
                  <a:pt x="2593466" y="2788673"/>
                </a:lnTo>
                <a:lnTo>
                  <a:pt x="0" y="2788673"/>
                </a:lnTo>
                <a:lnTo>
                  <a:pt x="0" y="0"/>
                </a:lnTo>
                <a:close/>
              </a:path>
            </a:pathLst>
          </a:custGeom>
          <a:blipFill rotWithShape="1">
            <a:blip r:embed="rId6">
              <a:alphaModFix amt="23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26" name="Google Shape;1126;p74"/>
          <p:cNvSpPr/>
          <p:nvPr/>
        </p:nvSpPr>
        <p:spPr>
          <a:xfrm>
            <a:off x="10319918" y="3601782"/>
            <a:ext cx="2636496" cy="2949926"/>
          </a:xfrm>
          <a:custGeom>
            <a:rect b="b" l="l" r="r" t="t"/>
            <a:pathLst>
              <a:path extrusionOk="0" h="2949926" w="2636496">
                <a:moveTo>
                  <a:pt x="0" y="0"/>
                </a:moveTo>
                <a:lnTo>
                  <a:pt x="2636497" y="0"/>
                </a:lnTo>
                <a:lnTo>
                  <a:pt x="2636497" y="2949926"/>
                </a:lnTo>
                <a:lnTo>
                  <a:pt x="0" y="2949926"/>
                </a:lnTo>
                <a:lnTo>
                  <a:pt x="0" y="0"/>
                </a:lnTo>
                <a:close/>
              </a:path>
            </a:pathLst>
          </a:custGeom>
          <a:blipFill rotWithShape="1">
            <a:blip r:embed="rId7">
              <a:alphaModFix amt="23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27" name="Google Shape;1127;p74"/>
          <p:cNvSpPr/>
          <p:nvPr/>
        </p:nvSpPr>
        <p:spPr>
          <a:xfrm>
            <a:off x="15496493" y="4117991"/>
            <a:ext cx="2705251" cy="2458396"/>
          </a:xfrm>
          <a:custGeom>
            <a:rect b="b" l="l" r="r" t="t"/>
            <a:pathLst>
              <a:path extrusionOk="0" h="2458396" w="2705251">
                <a:moveTo>
                  <a:pt x="0" y="0"/>
                </a:moveTo>
                <a:lnTo>
                  <a:pt x="2705251" y="0"/>
                </a:lnTo>
                <a:lnTo>
                  <a:pt x="2705251" y="2458397"/>
                </a:lnTo>
                <a:lnTo>
                  <a:pt x="0" y="2458397"/>
                </a:lnTo>
                <a:lnTo>
                  <a:pt x="0" y="0"/>
                </a:lnTo>
                <a:close/>
              </a:path>
            </a:pathLst>
          </a:custGeom>
          <a:blipFill rotWithShape="1">
            <a:blip r:embed="rId8">
              <a:alphaModFix amt="23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28" name="Google Shape;1128;p74"/>
          <p:cNvSpPr txBox="1"/>
          <p:nvPr/>
        </p:nvSpPr>
        <p:spPr>
          <a:xfrm>
            <a:off x="12449175" y="561863"/>
            <a:ext cx="4131320"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Motivace v mikrovzdělávání</a:t>
            </a:r>
            <a:endParaRPr b="0" i="0" sz="1400" u="none" cap="none" strike="noStrike">
              <a:solidFill>
                <a:srgbClr val="000000"/>
              </a:solidFill>
              <a:latin typeface="Arial"/>
              <a:ea typeface="Arial"/>
              <a:cs typeface="Arial"/>
              <a:sym typeface="Arial"/>
            </a:endParaRPr>
          </a:p>
        </p:txBody>
      </p:sp>
      <p:sp>
        <p:nvSpPr>
          <p:cNvPr id="1129" name="Google Shape;1129;p74"/>
          <p:cNvSpPr txBox="1"/>
          <p:nvPr/>
        </p:nvSpPr>
        <p:spPr>
          <a:xfrm>
            <a:off x="10330976" y="4027472"/>
            <a:ext cx="5584924" cy="90473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i="0" lang="en-US" sz="4899" u="none" cap="none" strike="noStrike">
                <a:solidFill>
                  <a:srgbClr val="FF843D"/>
                </a:solidFill>
                <a:latin typeface="Philosopher"/>
                <a:ea typeface="Philosopher"/>
                <a:cs typeface="Philosopher"/>
                <a:sym typeface="Philosopher"/>
              </a:rPr>
              <a:t>Vnější motivace</a:t>
            </a:r>
            <a:endParaRPr b="0" i="0" sz="1400" u="none" cap="none" strike="noStrike">
              <a:solidFill>
                <a:srgbClr val="000000"/>
              </a:solidFill>
              <a:latin typeface="Arial"/>
              <a:ea typeface="Arial"/>
              <a:cs typeface="Arial"/>
              <a:sym typeface="Arial"/>
            </a:endParaRPr>
          </a:p>
        </p:txBody>
      </p:sp>
      <p:sp>
        <p:nvSpPr>
          <p:cNvPr id="1130" name="Google Shape;1130;p74"/>
          <p:cNvSpPr txBox="1"/>
          <p:nvPr/>
        </p:nvSpPr>
        <p:spPr>
          <a:xfrm>
            <a:off x="791654" y="6204913"/>
            <a:ext cx="5562260" cy="90473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i="0" lang="en-US" sz="4899" u="none" cap="none" strike="noStrike">
                <a:solidFill>
                  <a:srgbClr val="00B050"/>
                </a:solidFill>
                <a:latin typeface="Philosopher"/>
                <a:ea typeface="Philosopher"/>
                <a:cs typeface="Philosopher"/>
                <a:sym typeface="Philosopher"/>
              </a:rPr>
              <a:t>Vnitřní motivace</a:t>
            </a:r>
            <a:endParaRPr b="0" i="0" sz="1400" u="none" cap="none" strike="noStrike">
              <a:solidFill>
                <a:srgbClr val="000000"/>
              </a:solidFill>
              <a:latin typeface="Arial"/>
              <a:ea typeface="Arial"/>
              <a:cs typeface="Arial"/>
              <a:sym typeface="Arial"/>
            </a:endParaRPr>
          </a:p>
        </p:txBody>
      </p:sp>
      <p:sp>
        <p:nvSpPr>
          <p:cNvPr id="1131" name="Google Shape;1131;p74"/>
          <p:cNvSpPr txBox="1"/>
          <p:nvPr/>
        </p:nvSpPr>
        <p:spPr>
          <a:xfrm>
            <a:off x="1119592" y="7077614"/>
            <a:ext cx="5087135" cy="132959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Vnitřní pohnutka zapojit se do činnosti spíše pro osobní uspokojení než pro vnější odměnu.</a:t>
            </a:r>
            <a:endParaRPr b="0" i="0" sz="1400" u="none" cap="none" strike="noStrike">
              <a:solidFill>
                <a:srgbClr val="000000"/>
              </a:solidFill>
              <a:latin typeface="Arial"/>
              <a:ea typeface="Arial"/>
              <a:cs typeface="Arial"/>
              <a:sym typeface="Arial"/>
            </a:endParaRPr>
          </a:p>
        </p:txBody>
      </p:sp>
      <p:sp>
        <p:nvSpPr>
          <p:cNvPr id="1132" name="Google Shape;1132;p74"/>
          <p:cNvSpPr txBox="1"/>
          <p:nvPr/>
        </p:nvSpPr>
        <p:spPr>
          <a:xfrm>
            <a:off x="8717758" y="4794740"/>
            <a:ext cx="8811360" cy="132959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Zapojení se do činnosti nebo úkolu z důvodů, které jsou mimo samotný úkol. Obvykle se jedná o snahu získat odměnu, uznání nebo vyhnout se trestu, které jsou hlavními hnacími faktory.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p75"/>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42" name="Google Shape;1142;p75"/>
          <p:cNvSpPr/>
          <p:nvPr/>
        </p:nvSpPr>
        <p:spPr>
          <a:xfrm>
            <a:off x="6726966" y="7108807"/>
            <a:ext cx="997526" cy="1448313"/>
          </a:xfrm>
          <a:custGeom>
            <a:rect b="b" l="l" r="r" t="t"/>
            <a:pathLst>
              <a:path extrusionOk="0" h="1448313" w="997526">
                <a:moveTo>
                  <a:pt x="0" y="0"/>
                </a:moveTo>
                <a:lnTo>
                  <a:pt x="997526" y="0"/>
                </a:lnTo>
                <a:lnTo>
                  <a:pt x="997526" y="1448313"/>
                </a:lnTo>
                <a:lnTo>
                  <a:pt x="0" y="14483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43" name="Google Shape;1143;p75"/>
          <p:cNvSpPr/>
          <p:nvPr/>
        </p:nvSpPr>
        <p:spPr>
          <a:xfrm>
            <a:off x="2701909" y="6965562"/>
            <a:ext cx="1386633" cy="1493010"/>
          </a:xfrm>
          <a:custGeom>
            <a:rect b="b" l="l" r="r" t="t"/>
            <a:pathLst>
              <a:path extrusionOk="0" h="1493010" w="1386633">
                <a:moveTo>
                  <a:pt x="0" y="0"/>
                </a:moveTo>
                <a:lnTo>
                  <a:pt x="1386632" y="0"/>
                </a:lnTo>
                <a:lnTo>
                  <a:pt x="1386632" y="1493010"/>
                </a:lnTo>
                <a:lnTo>
                  <a:pt x="0" y="149301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44" name="Google Shape;1144;p75"/>
          <p:cNvSpPr/>
          <p:nvPr/>
        </p:nvSpPr>
        <p:spPr>
          <a:xfrm>
            <a:off x="10364707" y="7032607"/>
            <a:ext cx="1400672" cy="1379662"/>
          </a:xfrm>
          <a:custGeom>
            <a:rect b="b" l="l" r="r" t="t"/>
            <a:pathLst>
              <a:path extrusionOk="0" h="1379662" w="1400672">
                <a:moveTo>
                  <a:pt x="0" y="0"/>
                </a:moveTo>
                <a:lnTo>
                  <a:pt x="1400672" y="0"/>
                </a:lnTo>
                <a:lnTo>
                  <a:pt x="1400672" y="1379661"/>
                </a:lnTo>
                <a:lnTo>
                  <a:pt x="0" y="137966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45" name="Google Shape;1145;p75"/>
          <p:cNvSpPr/>
          <p:nvPr/>
        </p:nvSpPr>
        <p:spPr>
          <a:xfrm>
            <a:off x="14405595" y="6898818"/>
            <a:ext cx="1323841" cy="1559754"/>
          </a:xfrm>
          <a:custGeom>
            <a:rect b="b" l="l" r="r" t="t"/>
            <a:pathLst>
              <a:path extrusionOk="0" h="1559754" w="1323841">
                <a:moveTo>
                  <a:pt x="0" y="0"/>
                </a:moveTo>
                <a:lnTo>
                  <a:pt x="1323841" y="0"/>
                </a:lnTo>
                <a:lnTo>
                  <a:pt x="1323841" y="1559754"/>
                </a:lnTo>
                <a:lnTo>
                  <a:pt x="0" y="1559754"/>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46" name="Google Shape;1146;p75"/>
          <p:cNvSpPr/>
          <p:nvPr/>
        </p:nvSpPr>
        <p:spPr>
          <a:xfrm>
            <a:off x="9989468" y="1382851"/>
            <a:ext cx="7093470" cy="8179053"/>
          </a:xfrm>
          <a:custGeom>
            <a:rect b="b" l="l" r="r" t="t"/>
            <a:pathLst>
              <a:path extrusionOk="0" h="8179053" w="7093470">
                <a:moveTo>
                  <a:pt x="0" y="0"/>
                </a:moveTo>
                <a:lnTo>
                  <a:pt x="7093470" y="0"/>
                </a:lnTo>
                <a:lnTo>
                  <a:pt x="7093470" y="8179053"/>
                </a:lnTo>
                <a:lnTo>
                  <a:pt x="0" y="8179053"/>
                </a:lnTo>
                <a:lnTo>
                  <a:pt x="0" y="0"/>
                </a:lnTo>
                <a:close/>
              </a:path>
            </a:pathLst>
          </a:custGeom>
          <a:blipFill rotWithShape="1">
            <a:blip r:embed="rId8">
              <a:alphaModFix amt="10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47" name="Google Shape;1147;p75"/>
          <p:cNvSpPr txBox="1"/>
          <p:nvPr/>
        </p:nvSpPr>
        <p:spPr>
          <a:xfrm>
            <a:off x="11994781" y="561863"/>
            <a:ext cx="4527203"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Gamifikace a sociální učení</a:t>
            </a:r>
            <a:endParaRPr b="0" i="0" sz="1400" u="none" cap="none" strike="noStrike">
              <a:solidFill>
                <a:srgbClr val="000000"/>
              </a:solidFill>
              <a:latin typeface="Arial"/>
              <a:ea typeface="Arial"/>
              <a:cs typeface="Arial"/>
              <a:sym typeface="Arial"/>
            </a:endParaRPr>
          </a:p>
        </p:txBody>
      </p:sp>
      <p:sp>
        <p:nvSpPr>
          <p:cNvPr id="1148" name="Google Shape;1148;p75"/>
          <p:cNvSpPr txBox="1"/>
          <p:nvPr/>
        </p:nvSpPr>
        <p:spPr>
          <a:xfrm>
            <a:off x="634582" y="2806077"/>
            <a:ext cx="8345658" cy="1089401"/>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Clr>
                <a:srgbClr val="000000"/>
              </a:buClr>
              <a:buSzPts val="5899"/>
              <a:buFont typeface="Arial"/>
              <a:buNone/>
            </a:pPr>
            <a:r>
              <a:rPr b="1" i="0" lang="en-US" sz="5899" u="none" cap="none" strike="noStrike">
                <a:solidFill>
                  <a:srgbClr val="F59F35"/>
                </a:solidFill>
                <a:latin typeface="Philosopher"/>
                <a:ea typeface="Philosopher"/>
                <a:cs typeface="Philosopher"/>
                <a:sym typeface="Philosopher"/>
              </a:rPr>
              <a:t>Gamifikační prvky</a:t>
            </a:r>
            <a:endParaRPr b="0" i="0" sz="1400" u="none" cap="none" strike="noStrike">
              <a:solidFill>
                <a:srgbClr val="000000"/>
              </a:solidFill>
              <a:latin typeface="Arial"/>
              <a:ea typeface="Arial"/>
              <a:cs typeface="Arial"/>
              <a:sym typeface="Arial"/>
            </a:endParaRPr>
          </a:p>
        </p:txBody>
      </p:sp>
      <p:sp>
        <p:nvSpPr>
          <p:cNvPr id="1149" name="Google Shape;1149;p75"/>
          <p:cNvSpPr txBox="1"/>
          <p:nvPr/>
        </p:nvSpPr>
        <p:spPr>
          <a:xfrm>
            <a:off x="2937272" y="8683394"/>
            <a:ext cx="851446"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Body</a:t>
            </a:r>
            <a:endParaRPr b="0" i="0" sz="1400" u="none" cap="none" strike="noStrike">
              <a:solidFill>
                <a:srgbClr val="000000"/>
              </a:solidFill>
              <a:latin typeface="Arial"/>
              <a:ea typeface="Arial"/>
              <a:cs typeface="Arial"/>
              <a:sym typeface="Arial"/>
            </a:endParaRPr>
          </a:p>
        </p:txBody>
      </p:sp>
      <p:sp>
        <p:nvSpPr>
          <p:cNvPr id="1150" name="Google Shape;1150;p75"/>
          <p:cNvSpPr txBox="1"/>
          <p:nvPr/>
        </p:nvSpPr>
        <p:spPr>
          <a:xfrm>
            <a:off x="634582" y="4502439"/>
            <a:ext cx="16283732" cy="535403"/>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rgbClr val="000000"/>
              </a:buClr>
              <a:buSzPts val="2899"/>
              <a:buFont typeface="Arial"/>
              <a:buNone/>
            </a:pPr>
            <a:r>
              <a:rPr b="0" i="0" lang="en-US" sz="2899" u="none" cap="none" strike="noStrike">
                <a:solidFill>
                  <a:srgbClr val="000000"/>
                </a:solidFill>
                <a:latin typeface="Philosopher"/>
                <a:ea typeface="Philosopher"/>
                <a:cs typeface="Philosopher"/>
                <a:sym typeface="Philosopher"/>
              </a:rPr>
              <a:t>Funkce převzaté z her a přidané do neherních situací pro zvýšení angažovanosti a motivace.</a:t>
            </a:r>
            <a:endParaRPr b="0" i="0" sz="1400" u="none" cap="none" strike="noStrike">
              <a:solidFill>
                <a:srgbClr val="000000"/>
              </a:solidFill>
              <a:latin typeface="Arial"/>
              <a:ea typeface="Arial"/>
              <a:cs typeface="Arial"/>
              <a:sym typeface="Arial"/>
            </a:endParaRPr>
          </a:p>
        </p:txBody>
      </p:sp>
      <p:sp>
        <p:nvSpPr>
          <p:cNvPr id="1151" name="Google Shape;1151;p75"/>
          <p:cNvSpPr txBox="1"/>
          <p:nvPr/>
        </p:nvSpPr>
        <p:spPr>
          <a:xfrm>
            <a:off x="1028700" y="5894001"/>
            <a:ext cx="2477244"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Patří sem:</a:t>
            </a:r>
            <a:endParaRPr b="0" i="0" sz="1400" u="none" cap="none" strike="noStrike">
              <a:solidFill>
                <a:srgbClr val="000000"/>
              </a:solidFill>
              <a:latin typeface="Arial"/>
              <a:ea typeface="Arial"/>
              <a:cs typeface="Arial"/>
              <a:sym typeface="Arial"/>
            </a:endParaRPr>
          </a:p>
        </p:txBody>
      </p:sp>
      <p:sp>
        <p:nvSpPr>
          <p:cNvPr id="1152" name="Google Shape;1152;p75"/>
          <p:cNvSpPr txBox="1"/>
          <p:nvPr/>
        </p:nvSpPr>
        <p:spPr>
          <a:xfrm>
            <a:off x="6748135" y="8683394"/>
            <a:ext cx="1213836"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Odznaky</a:t>
            </a:r>
            <a:endParaRPr b="0" i="0" sz="1400" u="none" cap="none" strike="noStrike">
              <a:solidFill>
                <a:srgbClr val="000000"/>
              </a:solidFill>
              <a:latin typeface="Arial"/>
              <a:ea typeface="Arial"/>
              <a:cs typeface="Arial"/>
              <a:sym typeface="Arial"/>
            </a:endParaRPr>
          </a:p>
        </p:txBody>
      </p:sp>
      <p:sp>
        <p:nvSpPr>
          <p:cNvPr id="1153" name="Google Shape;1153;p75"/>
          <p:cNvSpPr txBox="1"/>
          <p:nvPr/>
        </p:nvSpPr>
        <p:spPr>
          <a:xfrm>
            <a:off x="10142466" y="8604321"/>
            <a:ext cx="1852315"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Žebříčky</a:t>
            </a:r>
            <a:endParaRPr b="0" i="0" sz="1400" u="none" cap="none" strike="noStrike">
              <a:solidFill>
                <a:srgbClr val="000000"/>
              </a:solidFill>
              <a:latin typeface="Arial"/>
              <a:ea typeface="Arial"/>
              <a:cs typeface="Arial"/>
              <a:sym typeface="Arial"/>
            </a:endParaRPr>
          </a:p>
        </p:txBody>
      </p:sp>
      <p:sp>
        <p:nvSpPr>
          <p:cNvPr id="1154" name="Google Shape;1154;p75"/>
          <p:cNvSpPr txBox="1"/>
          <p:nvPr/>
        </p:nvSpPr>
        <p:spPr>
          <a:xfrm>
            <a:off x="14333049" y="8683394"/>
            <a:ext cx="1468934"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Výzvy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
        <p:nvSpPr>
          <p:cNvPr id="1163" name="Google Shape;1163;p76"/>
          <p:cNvSpPr/>
          <p:nvPr/>
        </p:nvSpPr>
        <p:spPr>
          <a:xfrm>
            <a:off x="214124" y="59378"/>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64" name="Google Shape;1164;p76"/>
          <p:cNvSpPr/>
          <p:nvPr/>
        </p:nvSpPr>
        <p:spPr>
          <a:xfrm rot="5400000">
            <a:off x="-123991" y="4239342"/>
            <a:ext cx="6275260" cy="5260819"/>
          </a:xfrm>
          <a:custGeom>
            <a:rect b="b" l="l" r="r" t="t"/>
            <a:pathLst>
              <a:path extrusionOk="0" h="5291350" w="6311679">
                <a:moveTo>
                  <a:pt x="6187219" y="5291350"/>
                </a:moveTo>
                <a:lnTo>
                  <a:pt x="124460" y="5291350"/>
                </a:lnTo>
                <a:cubicBezTo>
                  <a:pt x="55880" y="5291350"/>
                  <a:pt x="0" y="5235470"/>
                  <a:pt x="0" y="5166890"/>
                </a:cubicBezTo>
                <a:lnTo>
                  <a:pt x="0" y="124460"/>
                </a:lnTo>
                <a:cubicBezTo>
                  <a:pt x="0" y="55880"/>
                  <a:pt x="55880" y="0"/>
                  <a:pt x="124460" y="0"/>
                </a:cubicBezTo>
                <a:lnTo>
                  <a:pt x="6187219" y="0"/>
                </a:lnTo>
                <a:cubicBezTo>
                  <a:pt x="6255799" y="0"/>
                  <a:pt x="6311679" y="55880"/>
                  <a:pt x="6311679" y="124460"/>
                </a:cubicBezTo>
                <a:lnTo>
                  <a:pt x="6311679" y="5166890"/>
                </a:lnTo>
                <a:cubicBezTo>
                  <a:pt x="6311679" y="5235470"/>
                  <a:pt x="6255799" y="5291350"/>
                  <a:pt x="6187219" y="529135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5" name="Google Shape;1165;p76"/>
          <p:cNvSpPr/>
          <p:nvPr/>
        </p:nvSpPr>
        <p:spPr>
          <a:xfrm>
            <a:off x="3205963" y="4480345"/>
            <a:ext cx="1979620" cy="1596069"/>
          </a:xfrm>
          <a:custGeom>
            <a:rect b="b" l="l" r="r" t="t"/>
            <a:pathLst>
              <a:path extrusionOk="0" h="1596069" w="1979620">
                <a:moveTo>
                  <a:pt x="0" y="0"/>
                </a:moveTo>
                <a:lnTo>
                  <a:pt x="1979620" y="0"/>
                </a:lnTo>
                <a:lnTo>
                  <a:pt x="1979620" y="1596069"/>
                </a:lnTo>
                <a:lnTo>
                  <a:pt x="0" y="159606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66" name="Google Shape;1166;p76"/>
          <p:cNvSpPr/>
          <p:nvPr/>
        </p:nvSpPr>
        <p:spPr>
          <a:xfrm>
            <a:off x="721909" y="6509310"/>
            <a:ext cx="1909394" cy="1131316"/>
          </a:xfrm>
          <a:custGeom>
            <a:rect b="b" l="l" r="r" t="t"/>
            <a:pathLst>
              <a:path extrusionOk="0" h="1131316" w="1909394">
                <a:moveTo>
                  <a:pt x="0" y="0"/>
                </a:moveTo>
                <a:lnTo>
                  <a:pt x="1909395" y="0"/>
                </a:lnTo>
                <a:lnTo>
                  <a:pt x="1909395" y="1131316"/>
                </a:lnTo>
                <a:lnTo>
                  <a:pt x="0" y="113131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67" name="Google Shape;1167;p76"/>
          <p:cNvSpPr/>
          <p:nvPr/>
        </p:nvSpPr>
        <p:spPr>
          <a:xfrm>
            <a:off x="3224691" y="7901349"/>
            <a:ext cx="1983196" cy="1648531"/>
          </a:xfrm>
          <a:custGeom>
            <a:rect b="b" l="l" r="r" t="t"/>
            <a:pathLst>
              <a:path extrusionOk="0" h="1648531" w="1983196">
                <a:moveTo>
                  <a:pt x="0" y="0"/>
                </a:moveTo>
                <a:lnTo>
                  <a:pt x="1983196" y="0"/>
                </a:lnTo>
                <a:lnTo>
                  <a:pt x="1983196" y="1648532"/>
                </a:lnTo>
                <a:lnTo>
                  <a:pt x="0" y="164853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68" name="Google Shape;1168;p76"/>
          <p:cNvSpPr/>
          <p:nvPr/>
        </p:nvSpPr>
        <p:spPr>
          <a:xfrm>
            <a:off x="6243218" y="6465098"/>
            <a:ext cx="2016101" cy="609871"/>
          </a:xfrm>
          <a:custGeom>
            <a:rect b="b" l="l" r="r" t="t"/>
            <a:pathLst>
              <a:path extrusionOk="0" h="609871" w="2016101">
                <a:moveTo>
                  <a:pt x="0" y="0"/>
                </a:moveTo>
                <a:lnTo>
                  <a:pt x="2016101" y="0"/>
                </a:lnTo>
                <a:lnTo>
                  <a:pt x="2016101" y="609870"/>
                </a:lnTo>
                <a:lnTo>
                  <a:pt x="0" y="60987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69" name="Google Shape;1169;p76"/>
          <p:cNvSpPr/>
          <p:nvPr/>
        </p:nvSpPr>
        <p:spPr>
          <a:xfrm rot="5400000">
            <a:off x="11022336" y="1584797"/>
            <a:ext cx="1173236" cy="5467885"/>
          </a:xfrm>
          <a:custGeom>
            <a:rect b="b" l="l" r="r" t="t"/>
            <a:pathLst>
              <a:path extrusionOk="0" h="5499618" w="1180045">
                <a:moveTo>
                  <a:pt x="1055585" y="5499618"/>
                </a:moveTo>
                <a:lnTo>
                  <a:pt x="124460" y="5499618"/>
                </a:lnTo>
                <a:cubicBezTo>
                  <a:pt x="55880" y="5499618"/>
                  <a:pt x="0" y="5443738"/>
                  <a:pt x="0" y="5375158"/>
                </a:cubicBezTo>
                <a:lnTo>
                  <a:pt x="0" y="124460"/>
                </a:lnTo>
                <a:cubicBezTo>
                  <a:pt x="0" y="55880"/>
                  <a:pt x="55880" y="0"/>
                  <a:pt x="124460" y="0"/>
                </a:cubicBezTo>
                <a:lnTo>
                  <a:pt x="1055585" y="0"/>
                </a:lnTo>
                <a:cubicBezTo>
                  <a:pt x="1124165" y="0"/>
                  <a:pt x="1180045" y="55880"/>
                  <a:pt x="1180045" y="124460"/>
                </a:cubicBezTo>
                <a:lnTo>
                  <a:pt x="1180045" y="5375158"/>
                </a:lnTo>
                <a:cubicBezTo>
                  <a:pt x="1180045" y="5443738"/>
                  <a:pt x="1124165" y="5499618"/>
                  <a:pt x="1055585" y="549961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0" name="Google Shape;1170;p76"/>
          <p:cNvSpPr/>
          <p:nvPr/>
        </p:nvSpPr>
        <p:spPr>
          <a:xfrm>
            <a:off x="9634471" y="3901071"/>
            <a:ext cx="1354276" cy="859965"/>
          </a:xfrm>
          <a:custGeom>
            <a:rect b="b" l="l" r="r" t="t"/>
            <a:pathLst>
              <a:path extrusionOk="0" h="859965" w="1354276">
                <a:moveTo>
                  <a:pt x="0" y="0"/>
                </a:moveTo>
                <a:lnTo>
                  <a:pt x="1354276" y="0"/>
                </a:lnTo>
                <a:lnTo>
                  <a:pt x="1354276" y="859965"/>
                </a:lnTo>
                <a:lnTo>
                  <a:pt x="0" y="85996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71" name="Google Shape;1171;p76"/>
          <p:cNvSpPr/>
          <p:nvPr/>
        </p:nvSpPr>
        <p:spPr>
          <a:xfrm rot="5400000">
            <a:off x="10911756" y="6576241"/>
            <a:ext cx="1394397" cy="5467885"/>
          </a:xfrm>
          <a:custGeom>
            <a:rect b="b" l="l" r="r" t="t"/>
            <a:pathLst>
              <a:path extrusionOk="0" h="5499618" w="1402489">
                <a:moveTo>
                  <a:pt x="1278029" y="5499618"/>
                </a:moveTo>
                <a:lnTo>
                  <a:pt x="124460" y="5499618"/>
                </a:lnTo>
                <a:cubicBezTo>
                  <a:pt x="55880" y="5499618"/>
                  <a:pt x="0" y="5443738"/>
                  <a:pt x="0" y="5375158"/>
                </a:cubicBezTo>
                <a:lnTo>
                  <a:pt x="0" y="124460"/>
                </a:lnTo>
                <a:cubicBezTo>
                  <a:pt x="0" y="55880"/>
                  <a:pt x="55880" y="0"/>
                  <a:pt x="124460" y="0"/>
                </a:cubicBezTo>
                <a:lnTo>
                  <a:pt x="1278029" y="0"/>
                </a:lnTo>
                <a:cubicBezTo>
                  <a:pt x="1346609" y="0"/>
                  <a:pt x="1402489" y="55880"/>
                  <a:pt x="1402489" y="124460"/>
                </a:cubicBezTo>
                <a:lnTo>
                  <a:pt x="1402489" y="5375158"/>
                </a:lnTo>
                <a:cubicBezTo>
                  <a:pt x="1402489" y="5443738"/>
                  <a:pt x="1346609" y="5499618"/>
                  <a:pt x="1278029" y="549961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2" name="Google Shape;1172;p76"/>
          <p:cNvSpPr/>
          <p:nvPr/>
        </p:nvSpPr>
        <p:spPr>
          <a:xfrm rot="5400000">
            <a:off x="10855022" y="4965021"/>
            <a:ext cx="1507866" cy="5467885"/>
          </a:xfrm>
          <a:custGeom>
            <a:rect b="b" l="l" r="r" t="t"/>
            <a:pathLst>
              <a:path extrusionOk="0" h="5499618" w="1516617">
                <a:moveTo>
                  <a:pt x="1392156" y="5499618"/>
                </a:moveTo>
                <a:lnTo>
                  <a:pt x="124460" y="5499618"/>
                </a:lnTo>
                <a:cubicBezTo>
                  <a:pt x="55880" y="5499618"/>
                  <a:pt x="0" y="5443738"/>
                  <a:pt x="0" y="5375158"/>
                </a:cubicBezTo>
                <a:lnTo>
                  <a:pt x="0" y="124460"/>
                </a:lnTo>
                <a:cubicBezTo>
                  <a:pt x="0" y="55880"/>
                  <a:pt x="55880" y="0"/>
                  <a:pt x="124460" y="0"/>
                </a:cubicBezTo>
                <a:lnTo>
                  <a:pt x="1392157" y="0"/>
                </a:lnTo>
                <a:cubicBezTo>
                  <a:pt x="1460737" y="0"/>
                  <a:pt x="1516617" y="55880"/>
                  <a:pt x="1516617" y="124460"/>
                </a:cubicBezTo>
                <a:lnTo>
                  <a:pt x="1516617" y="5375158"/>
                </a:lnTo>
                <a:cubicBezTo>
                  <a:pt x="1516617" y="5443738"/>
                  <a:pt x="1460737" y="5499618"/>
                  <a:pt x="1392157" y="549961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3" name="Google Shape;1173;p76"/>
          <p:cNvSpPr/>
          <p:nvPr/>
        </p:nvSpPr>
        <p:spPr>
          <a:xfrm>
            <a:off x="9439863" y="8700220"/>
            <a:ext cx="1751887" cy="1191283"/>
          </a:xfrm>
          <a:custGeom>
            <a:rect b="b" l="l" r="r" t="t"/>
            <a:pathLst>
              <a:path extrusionOk="0" h="1191283" w="1751887">
                <a:moveTo>
                  <a:pt x="0" y="0"/>
                </a:moveTo>
                <a:lnTo>
                  <a:pt x="1751887" y="0"/>
                </a:lnTo>
                <a:lnTo>
                  <a:pt x="1751887" y="1191283"/>
                </a:lnTo>
                <a:lnTo>
                  <a:pt x="0" y="1191283"/>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74" name="Google Shape;1174;p76"/>
          <p:cNvSpPr/>
          <p:nvPr/>
        </p:nvSpPr>
        <p:spPr>
          <a:xfrm>
            <a:off x="9634471" y="6945031"/>
            <a:ext cx="1297345" cy="1461798"/>
          </a:xfrm>
          <a:custGeom>
            <a:rect b="b" l="l" r="r" t="t"/>
            <a:pathLst>
              <a:path extrusionOk="0" h="1461798" w="1297345">
                <a:moveTo>
                  <a:pt x="0" y="0"/>
                </a:moveTo>
                <a:lnTo>
                  <a:pt x="1297346" y="0"/>
                </a:lnTo>
                <a:lnTo>
                  <a:pt x="1297346" y="1461797"/>
                </a:lnTo>
                <a:lnTo>
                  <a:pt x="0" y="1461797"/>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75" name="Google Shape;1175;p76"/>
          <p:cNvSpPr/>
          <p:nvPr/>
        </p:nvSpPr>
        <p:spPr>
          <a:xfrm rot="5400000">
            <a:off x="10728955" y="3226314"/>
            <a:ext cx="1772956" cy="5454928"/>
          </a:xfrm>
          <a:custGeom>
            <a:rect b="b" l="l" r="r" t="t"/>
            <a:pathLst>
              <a:path extrusionOk="0" h="5486586" w="1783245">
                <a:moveTo>
                  <a:pt x="1658785" y="5486586"/>
                </a:moveTo>
                <a:lnTo>
                  <a:pt x="124460" y="5486586"/>
                </a:lnTo>
                <a:cubicBezTo>
                  <a:pt x="55880" y="5486586"/>
                  <a:pt x="0" y="5430706"/>
                  <a:pt x="0" y="5362126"/>
                </a:cubicBezTo>
                <a:lnTo>
                  <a:pt x="0" y="124460"/>
                </a:lnTo>
                <a:cubicBezTo>
                  <a:pt x="0" y="55880"/>
                  <a:pt x="55880" y="0"/>
                  <a:pt x="124460" y="0"/>
                </a:cubicBezTo>
                <a:lnTo>
                  <a:pt x="1658785" y="0"/>
                </a:lnTo>
                <a:cubicBezTo>
                  <a:pt x="1727365" y="0"/>
                  <a:pt x="1783245" y="55880"/>
                  <a:pt x="1783245" y="124460"/>
                </a:cubicBezTo>
                <a:lnTo>
                  <a:pt x="1783245" y="5362126"/>
                </a:lnTo>
                <a:cubicBezTo>
                  <a:pt x="1783245" y="5430706"/>
                  <a:pt x="1727365" y="5486586"/>
                  <a:pt x="1658785" y="5486586"/>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6" name="Google Shape;1176;p76"/>
          <p:cNvSpPr/>
          <p:nvPr/>
        </p:nvSpPr>
        <p:spPr>
          <a:xfrm>
            <a:off x="9532636" y="5305408"/>
            <a:ext cx="1566341" cy="1429286"/>
          </a:xfrm>
          <a:custGeom>
            <a:rect b="b" l="l" r="r" t="t"/>
            <a:pathLst>
              <a:path extrusionOk="0" h="1429286" w="1566341">
                <a:moveTo>
                  <a:pt x="0" y="0"/>
                </a:moveTo>
                <a:lnTo>
                  <a:pt x="1566341" y="0"/>
                </a:lnTo>
                <a:lnTo>
                  <a:pt x="1566341" y="1429286"/>
                </a:lnTo>
                <a:lnTo>
                  <a:pt x="0" y="1429286"/>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77" name="Google Shape;1177;p76"/>
          <p:cNvSpPr/>
          <p:nvPr/>
        </p:nvSpPr>
        <p:spPr>
          <a:xfrm>
            <a:off x="15152522" y="5127569"/>
            <a:ext cx="2208122" cy="2208122"/>
          </a:xfrm>
          <a:custGeom>
            <a:rect b="b" l="l" r="r" t="t"/>
            <a:pathLst>
              <a:path extrusionOk="0" h="2208122" w="2208122">
                <a:moveTo>
                  <a:pt x="0" y="0"/>
                </a:moveTo>
                <a:lnTo>
                  <a:pt x="2208122" y="0"/>
                </a:lnTo>
                <a:lnTo>
                  <a:pt x="2208122" y="2208122"/>
                </a:lnTo>
                <a:lnTo>
                  <a:pt x="0" y="2208122"/>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78" name="Google Shape;1178;p76"/>
          <p:cNvSpPr txBox="1"/>
          <p:nvPr/>
        </p:nvSpPr>
        <p:spPr>
          <a:xfrm>
            <a:off x="12646426" y="627647"/>
            <a:ext cx="5104800" cy="1089529"/>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5900"/>
              <a:buFont typeface="Arial"/>
              <a:buNone/>
            </a:pPr>
            <a:r>
              <a:rPr b="1" i="0" lang="en-US" sz="5900" u="none" cap="none" strike="noStrike">
                <a:solidFill>
                  <a:srgbClr val="F59F35"/>
                </a:solidFill>
                <a:latin typeface="Philosopher"/>
                <a:ea typeface="Philosopher"/>
                <a:cs typeface="Philosopher"/>
                <a:sym typeface="Philosopher"/>
              </a:rPr>
              <a:t>Sociální učení</a:t>
            </a:r>
            <a:endParaRPr b="0" i="0" sz="1400" u="none" cap="none" strike="noStrike">
              <a:solidFill>
                <a:srgbClr val="000000"/>
              </a:solidFill>
              <a:latin typeface="Arial"/>
              <a:ea typeface="Arial"/>
              <a:cs typeface="Arial"/>
              <a:sym typeface="Arial"/>
            </a:endParaRPr>
          </a:p>
        </p:txBody>
      </p:sp>
      <p:sp>
        <p:nvSpPr>
          <p:cNvPr id="1179" name="Google Shape;1179;p76"/>
          <p:cNvSpPr txBox="1"/>
          <p:nvPr/>
        </p:nvSpPr>
        <p:spPr>
          <a:xfrm>
            <a:off x="3651188" y="2836772"/>
            <a:ext cx="14258382" cy="535531"/>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Clr>
                <a:srgbClr val="000000"/>
              </a:buClr>
              <a:buSzPts val="2900"/>
              <a:buFont typeface="Arial"/>
              <a:buNone/>
            </a:pPr>
            <a:r>
              <a:rPr b="0" i="0" lang="en-US" sz="2900" u="none" cap="none" strike="noStrike">
                <a:solidFill>
                  <a:srgbClr val="000000"/>
                </a:solidFill>
                <a:latin typeface="Philosopher"/>
                <a:ea typeface="Philosopher"/>
                <a:cs typeface="Philosopher"/>
                <a:sym typeface="Philosopher"/>
              </a:rPr>
              <a:t>Přístup k učení, který probíhá prostřednictvím interakce a spolupráce s ostatními.</a:t>
            </a:r>
            <a:endParaRPr b="0" i="0" sz="1400" u="none" cap="none" strike="noStrike">
              <a:solidFill>
                <a:srgbClr val="000000"/>
              </a:solidFill>
              <a:latin typeface="Arial"/>
              <a:ea typeface="Arial"/>
              <a:cs typeface="Arial"/>
              <a:sym typeface="Arial"/>
            </a:endParaRPr>
          </a:p>
        </p:txBody>
      </p:sp>
      <p:sp>
        <p:nvSpPr>
          <p:cNvPr id="1180" name="Google Shape;1180;p76"/>
          <p:cNvSpPr txBox="1"/>
          <p:nvPr/>
        </p:nvSpPr>
        <p:spPr>
          <a:xfrm>
            <a:off x="769193" y="4166340"/>
            <a:ext cx="2115443" cy="35086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1900"/>
              <a:buFont typeface="Arial"/>
              <a:buNone/>
            </a:pPr>
            <a:r>
              <a:rPr b="0" i="0" lang="en-US" sz="1900" u="none" cap="none" strike="noStrike">
                <a:solidFill>
                  <a:srgbClr val="000000"/>
                </a:solidFill>
                <a:latin typeface="Philosopher"/>
                <a:ea typeface="Philosopher"/>
                <a:cs typeface="Philosopher"/>
                <a:sym typeface="Philosopher"/>
              </a:rPr>
              <a:t>Zahrnuje získání:</a:t>
            </a:r>
            <a:endParaRPr b="0" i="0" sz="1400" u="none" cap="none" strike="noStrike">
              <a:solidFill>
                <a:srgbClr val="000000"/>
              </a:solidFill>
              <a:latin typeface="Arial"/>
              <a:ea typeface="Arial"/>
              <a:cs typeface="Arial"/>
              <a:sym typeface="Arial"/>
            </a:endParaRPr>
          </a:p>
        </p:txBody>
      </p:sp>
      <p:sp>
        <p:nvSpPr>
          <p:cNvPr id="1181" name="Google Shape;1181;p76"/>
          <p:cNvSpPr txBox="1"/>
          <p:nvPr/>
        </p:nvSpPr>
        <p:spPr>
          <a:xfrm>
            <a:off x="2892130" y="6830731"/>
            <a:ext cx="2541462" cy="74789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4050"/>
              <a:buFont typeface="Arial"/>
              <a:buNone/>
            </a:pPr>
            <a:r>
              <a:rPr b="1" i="0" lang="en-US" sz="4050" u="none" cap="none" strike="noStrike">
                <a:solidFill>
                  <a:srgbClr val="F59F35"/>
                </a:solidFill>
                <a:latin typeface="Philosopher"/>
                <a:ea typeface="Philosopher"/>
                <a:cs typeface="Philosopher"/>
                <a:sym typeface="Philosopher"/>
              </a:rPr>
              <a:t>Znalosti</a:t>
            </a:r>
            <a:endParaRPr b="0" i="0" sz="1400" u="none" cap="none" strike="noStrike">
              <a:solidFill>
                <a:srgbClr val="000000"/>
              </a:solidFill>
              <a:latin typeface="Arial"/>
              <a:ea typeface="Arial"/>
              <a:cs typeface="Arial"/>
              <a:sym typeface="Arial"/>
            </a:endParaRPr>
          </a:p>
        </p:txBody>
      </p:sp>
      <p:sp>
        <p:nvSpPr>
          <p:cNvPr id="1182" name="Google Shape;1182;p76"/>
          <p:cNvSpPr txBox="1"/>
          <p:nvPr/>
        </p:nvSpPr>
        <p:spPr>
          <a:xfrm>
            <a:off x="382323" y="5203108"/>
            <a:ext cx="2761465" cy="746230"/>
          </a:xfrm>
          <a:prstGeom prst="rect">
            <a:avLst/>
          </a:prstGeom>
          <a:noFill/>
          <a:ln>
            <a:noFill/>
          </a:ln>
        </p:spPr>
        <p:txBody>
          <a:bodyPr anchorCtr="0" anchor="t" bIns="0" lIns="0" spcFirstLastPara="1" rIns="0" wrap="square" tIns="0">
            <a:spAutoFit/>
          </a:bodyPr>
          <a:lstStyle/>
          <a:p>
            <a:pPr indent="0" lvl="0" marL="0" marR="0" rtl="0" algn="ctr">
              <a:lnSpc>
                <a:spcPct val="120019"/>
              </a:lnSpc>
              <a:spcBef>
                <a:spcPts val="0"/>
              </a:spcBef>
              <a:spcAft>
                <a:spcPts val="0"/>
              </a:spcAft>
              <a:buClr>
                <a:srgbClr val="000000"/>
              </a:buClr>
              <a:buSzPts val="4041"/>
              <a:buFont typeface="Arial"/>
              <a:buNone/>
            </a:pPr>
            <a:r>
              <a:rPr b="1" i="0" lang="en-US" sz="4041" u="none" cap="none" strike="noStrike">
                <a:solidFill>
                  <a:srgbClr val="F59F35"/>
                </a:solidFill>
                <a:latin typeface="Philosopher"/>
                <a:ea typeface="Philosopher"/>
                <a:cs typeface="Philosopher"/>
                <a:sym typeface="Philosopher"/>
              </a:rPr>
              <a:t>Dovednosti</a:t>
            </a:r>
            <a:endParaRPr b="0" i="0" sz="1400" u="none" cap="none" strike="noStrike">
              <a:solidFill>
                <a:srgbClr val="000000"/>
              </a:solidFill>
              <a:latin typeface="Arial"/>
              <a:ea typeface="Arial"/>
              <a:cs typeface="Arial"/>
              <a:sym typeface="Arial"/>
            </a:endParaRPr>
          </a:p>
        </p:txBody>
      </p:sp>
      <p:sp>
        <p:nvSpPr>
          <p:cNvPr id="1183" name="Google Shape;1183;p76"/>
          <p:cNvSpPr txBox="1"/>
          <p:nvPr/>
        </p:nvSpPr>
        <p:spPr>
          <a:xfrm>
            <a:off x="769193" y="8639175"/>
            <a:ext cx="2541462" cy="74591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039"/>
              <a:buFont typeface="Arial"/>
              <a:buNone/>
            </a:pPr>
            <a:r>
              <a:rPr b="1" i="0" lang="en-US" sz="4039" u="none" cap="none" strike="noStrike">
                <a:solidFill>
                  <a:srgbClr val="F59F35"/>
                </a:solidFill>
                <a:latin typeface="Philosopher"/>
                <a:ea typeface="Philosopher"/>
                <a:cs typeface="Philosopher"/>
                <a:sym typeface="Philosopher"/>
              </a:rPr>
              <a:t>Postřehy</a:t>
            </a:r>
            <a:endParaRPr b="0" i="0" sz="1400" u="none" cap="none" strike="noStrike">
              <a:solidFill>
                <a:srgbClr val="000000"/>
              </a:solidFill>
              <a:latin typeface="Arial"/>
              <a:ea typeface="Arial"/>
              <a:cs typeface="Arial"/>
              <a:sym typeface="Arial"/>
            </a:endParaRPr>
          </a:p>
        </p:txBody>
      </p:sp>
      <p:sp>
        <p:nvSpPr>
          <p:cNvPr id="1184" name="Google Shape;1184;p76"/>
          <p:cNvSpPr txBox="1"/>
          <p:nvPr/>
        </p:nvSpPr>
        <p:spPr>
          <a:xfrm>
            <a:off x="6243218" y="6066889"/>
            <a:ext cx="1663251"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skrze</a:t>
            </a:r>
            <a:endParaRPr b="0" i="0" sz="1400" u="none" cap="none" strike="noStrike">
              <a:solidFill>
                <a:srgbClr val="000000"/>
              </a:solidFill>
              <a:latin typeface="Arial"/>
              <a:ea typeface="Arial"/>
              <a:cs typeface="Arial"/>
              <a:sym typeface="Arial"/>
            </a:endParaRPr>
          </a:p>
        </p:txBody>
      </p:sp>
      <p:sp>
        <p:nvSpPr>
          <p:cNvPr id="1185" name="Google Shape;1185;p76"/>
          <p:cNvSpPr txBox="1"/>
          <p:nvPr/>
        </p:nvSpPr>
        <p:spPr>
          <a:xfrm>
            <a:off x="11608954" y="4150610"/>
            <a:ext cx="1651843" cy="443198"/>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Pozorování</a:t>
            </a:r>
            <a:endParaRPr b="0" i="0" sz="1400" u="none" cap="none" strike="noStrike">
              <a:solidFill>
                <a:srgbClr val="000000"/>
              </a:solidFill>
              <a:latin typeface="Arial"/>
              <a:ea typeface="Arial"/>
              <a:cs typeface="Arial"/>
              <a:sym typeface="Arial"/>
            </a:endParaRPr>
          </a:p>
        </p:txBody>
      </p:sp>
      <p:sp>
        <p:nvSpPr>
          <p:cNvPr id="1186" name="Google Shape;1186;p76"/>
          <p:cNvSpPr txBox="1"/>
          <p:nvPr/>
        </p:nvSpPr>
        <p:spPr>
          <a:xfrm>
            <a:off x="14603595" y="7529874"/>
            <a:ext cx="3305975"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v sociálním nebo skupinovém kontextu</a:t>
            </a:r>
            <a:endParaRPr b="0" i="0" sz="1400" u="none" cap="none" strike="noStrike">
              <a:solidFill>
                <a:srgbClr val="000000"/>
              </a:solidFill>
              <a:latin typeface="Arial"/>
              <a:ea typeface="Arial"/>
              <a:cs typeface="Arial"/>
              <a:sym typeface="Arial"/>
            </a:endParaRPr>
          </a:p>
        </p:txBody>
      </p:sp>
      <p:sp>
        <p:nvSpPr>
          <p:cNvPr id="1187" name="Google Shape;1187;p76"/>
          <p:cNvSpPr txBox="1"/>
          <p:nvPr/>
        </p:nvSpPr>
        <p:spPr>
          <a:xfrm>
            <a:off x="11527483" y="7562314"/>
            <a:ext cx="1264444"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Zpětná vazba</a:t>
            </a:r>
            <a:endParaRPr b="0" i="0" sz="1400" u="none" cap="none" strike="noStrike">
              <a:solidFill>
                <a:srgbClr val="000000"/>
              </a:solidFill>
              <a:latin typeface="Arial"/>
              <a:ea typeface="Arial"/>
              <a:cs typeface="Arial"/>
              <a:sym typeface="Arial"/>
            </a:endParaRPr>
          </a:p>
        </p:txBody>
      </p:sp>
      <p:sp>
        <p:nvSpPr>
          <p:cNvPr id="1188" name="Google Shape;1188;p76"/>
          <p:cNvSpPr txBox="1"/>
          <p:nvPr/>
        </p:nvSpPr>
        <p:spPr>
          <a:xfrm>
            <a:off x="11527483" y="9243471"/>
            <a:ext cx="1482030" cy="443198"/>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Diskuse</a:t>
            </a:r>
            <a:endParaRPr b="0" i="0" sz="1400" u="none" cap="none" strike="noStrike">
              <a:solidFill>
                <a:srgbClr val="000000"/>
              </a:solidFill>
              <a:latin typeface="Arial"/>
              <a:ea typeface="Arial"/>
              <a:cs typeface="Arial"/>
              <a:sym typeface="Arial"/>
            </a:endParaRPr>
          </a:p>
        </p:txBody>
      </p:sp>
      <p:sp>
        <p:nvSpPr>
          <p:cNvPr id="1189" name="Google Shape;1189;p76"/>
          <p:cNvSpPr txBox="1"/>
          <p:nvPr/>
        </p:nvSpPr>
        <p:spPr>
          <a:xfrm>
            <a:off x="11527483" y="5885914"/>
            <a:ext cx="2636044"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Sdílené zkušenosti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77"/>
          <p:cNvSpPr/>
          <p:nvPr/>
        </p:nvSpPr>
        <p:spPr>
          <a:xfrm>
            <a:off x="9797327" y="-3119"/>
            <a:ext cx="8490673" cy="10290119"/>
          </a:xfrm>
          <a:custGeom>
            <a:rect b="b" l="l" r="r" t="t"/>
            <a:pathLst>
              <a:path extrusionOk="0" h="10290119" w="8490673">
                <a:moveTo>
                  <a:pt x="0" y="0"/>
                </a:moveTo>
                <a:lnTo>
                  <a:pt x="8490673" y="0"/>
                </a:lnTo>
                <a:lnTo>
                  <a:pt x="8490673" y="10290119"/>
                </a:lnTo>
                <a:lnTo>
                  <a:pt x="0" y="10290119"/>
                </a:lnTo>
                <a:lnTo>
                  <a:pt x="0" y="0"/>
                </a:lnTo>
                <a:close/>
              </a:path>
            </a:pathLst>
          </a:custGeom>
          <a:blipFill rotWithShape="1">
            <a:blip r:embed="rId3">
              <a:alphaModFix amt="72000"/>
            </a:blip>
            <a:stretch>
              <a:fillRect b="-1094" l="-41523" r="-4236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99" name="Google Shape;1199;p77"/>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00" name="Google Shape;1200;p77"/>
          <p:cNvSpPr txBox="1"/>
          <p:nvPr/>
        </p:nvSpPr>
        <p:spPr>
          <a:xfrm>
            <a:off x="1020607" y="575566"/>
            <a:ext cx="7797503" cy="2522422"/>
          </a:xfrm>
          <a:prstGeom prst="rect">
            <a:avLst/>
          </a:prstGeom>
          <a:noFill/>
          <a:ln>
            <a:noFill/>
          </a:ln>
        </p:spPr>
        <p:txBody>
          <a:bodyPr anchorCtr="0" anchor="t" bIns="0" lIns="0" spcFirstLastPara="1" rIns="0" wrap="square" tIns="0">
            <a:spAutoFit/>
          </a:bodyPr>
          <a:lstStyle/>
          <a:p>
            <a:pPr indent="0" lvl="0" marL="0" marR="0" rtl="0" algn="ctr">
              <a:lnSpc>
                <a:spcPct val="149050"/>
              </a:lnSpc>
              <a:spcBef>
                <a:spcPts val="0"/>
              </a:spcBef>
              <a:spcAft>
                <a:spcPts val="0"/>
              </a:spcAft>
              <a:buClr>
                <a:srgbClr val="000000"/>
              </a:buClr>
              <a:buSzPts val="4000"/>
              <a:buFont typeface="Arial"/>
              <a:buNone/>
            </a:pPr>
            <a:r>
              <a:rPr b="1" i="0" lang="en-US" sz="4000" u="none" cap="none" strike="noStrike">
                <a:solidFill>
                  <a:srgbClr val="F59F35"/>
                </a:solidFill>
                <a:latin typeface="Philosopher"/>
                <a:ea typeface="Philosopher"/>
                <a:cs typeface="Philosopher"/>
                <a:sym typeface="Philosopher"/>
              </a:rPr>
              <a:t>Činnost: Gamifikační brainstorming</a:t>
            </a:r>
            <a:endParaRPr b="1" i="0" sz="4000" u="none" cap="none" strike="noStrike">
              <a:solidFill>
                <a:srgbClr val="F59F35"/>
              </a:solidFill>
              <a:latin typeface="Philosopher"/>
              <a:ea typeface="Philosopher"/>
              <a:cs typeface="Philosopher"/>
              <a:sym typeface="Philosopher"/>
            </a:endParaRPr>
          </a:p>
          <a:p>
            <a:pPr indent="0" lvl="0" marL="0" marR="0" rtl="0" algn="ctr">
              <a:lnSpc>
                <a:spcPct val="149050"/>
              </a:lnSpc>
              <a:spcBef>
                <a:spcPts val="0"/>
              </a:spcBef>
              <a:spcAft>
                <a:spcPts val="0"/>
              </a:spcAft>
              <a:buClr>
                <a:srgbClr val="000000"/>
              </a:buClr>
              <a:buSzPts val="3001"/>
              <a:buFont typeface="Arial"/>
              <a:buNone/>
            </a:pPr>
            <a:r>
              <a:rPr b="0" i="0" lang="en-US" sz="3001" u="none" cap="none" strike="noStrike">
                <a:solidFill>
                  <a:srgbClr val="000000"/>
                </a:solidFill>
                <a:latin typeface="Philosopher"/>
                <a:ea typeface="Philosopher"/>
                <a:cs typeface="Philosopher"/>
                <a:sym typeface="Philosopher"/>
              </a:rPr>
              <a:t>Zábavné a poutavé učení</a:t>
            </a:r>
            <a:endParaRPr b="0" i="0" sz="1400" u="none" cap="none" strike="noStrike">
              <a:solidFill>
                <a:srgbClr val="000000"/>
              </a:solidFill>
              <a:latin typeface="Arial"/>
              <a:ea typeface="Arial"/>
              <a:cs typeface="Arial"/>
              <a:sym typeface="Arial"/>
            </a:endParaRPr>
          </a:p>
        </p:txBody>
      </p:sp>
      <p:sp>
        <p:nvSpPr>
          <p:cNvPr id="1201" name="Google Shape;1201;p77"/>
          <p:cNvSpPr txBox="1"/>
          <p:nvPr/>
        </p:nvSpPr>
        <p:spPr>
          <a:xfrm>
            <a:off x="1222517" y="3072375"/>
            <a:ext cx="7605117"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Rozdělte se, prosím, do malých skupinek po 3-4 lidech.</a:t>
            </a:r>
            <a:endParaRPr b="0" i="0" sz="1400" u="none" cap="none" strike="noStrike">
              <a:solidFill>
                <a:srgbClr val="000000"/>
              </a:solidFill>
              <a:latin typeface="Arial"/>
              <a:ea typeface="Arial"/>
              <a:cs typeface="Arial"/>
              <a:sym typeface="Arial"/>
            </a:endParaRPr>
          </a:p>
        </p:txBody>
      </p:sp>
      <p:sp>
        <p:nvSpPr>
          <p:cNvPr id="1202" name="Google Shape;1202;p77"/>
          <p:cNvSpPr txBox="1"/>
          <p:nvPr/>
        </p:nvSpPr>
        <p:spPr>
          <a:xfrm>
            <a:off x="1222517" y="6791817"/>
            <a:ext cx="7789409" cy="886397"/>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Máte 8 minut na brainstorming a 2 minuty na to, aby se každá skupina podělila o své nápady.</a:t>
            </a:r>
            <a:endParaRPr b="0" i="0" sz="1400" u="none" cap="none" strike="noStrike">
              <a:solidFill>
                <a:srgbClr val="000000"/>
              </a:solidFill>
              <a:latin typeface="Arial"/>
              <a:ea typeface="Arial"/>
              <a:cs typeface="Arial"/>
              <a:sym typeface="Arial"/>
            </a:endParaRPr>
          </a:p>
        </p:txBody>
      </p:sp>
      <p:sp>
        <p:nvSpPr>
          <p:cNvPr id="1203" name="Google Shape;1203;p77"/>
          <p:cNvSpPr txBox="1"/>
          <p:nvPr/>
        </p:nvSpPr>
        <p:spPr>
          <a:xfrm>
            <a:off x="1222517" y="4070084"/>
            <a:ext cx="7619992" cy="886397"/>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Naším úkolem je shromáždit nápady na gamifikaci pro scénář mikrovzdělávání.</a:t>
            </a:r>
            <a:endParaRPr b="0" i="0" sz="1400" u="none" cap="none" strike="noStrike">
              <a:solidFill>
                <a:srgbClr val="000000"/>
              </a:solidFill>
              <a:latin typeface="Arial"/>
              <a:ea typeface="Arial"/>
              <a:cs typeface="Arial"/>
              <a:sym typeface="Arial"/>
            </a:endParaRPr>
          </a:p>
        </p:txBody>
      </p:sp>
      <p:sp>
        <p:nvSpPr>
          <p:cNvPr id="1204" name="Google Shape;1204;p77"/>
          <p:cNvSpPr txBox="1"/>
          <p:nvPr/>
        </p:nvSpPr>
        <p:spPr>
          <a:xfrm>
            <a:off x="1222517" y="5429742"/>
            <a:ext cx="7789409" cy="886397"/>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Přemýšlejte kreativně a představte si, jak můžete učení učinit zábavným a poutavým pomocí gamifikace.</a:t>
            </a:r>
            <a:endParaRPr b="0" i="0" sz="1400" u="none" cap="none" strike="noStrike">
              <a:solidFill>
                <a:srgbClr val="000000"/>
              </a:solidFill>
              <a:latin typeface="Arial"/>
              <a:ea typeface="Arial"/>
              <a:cs typeface="Arial"/>
              <a:sym typeface="Arial"/>
            </a:endParaRPr>
          </a:p>
        </p:txBody>
      </p:sp>
      <p:sp>
        <p:nvSpPr>
          <p:cNvPr id="1205" name="Google Shape;1205;p77"/>
          <p:cNvSpPr txBox="1"/>
          <p:nvPr/>
        </p:nvSpPr>
        <p:spPr>
          <a:xfrm>
            <a:off x="3063769" y="8153892"/>
            <a:ext cx="3711178" cy="1514004"/>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099"/>
              <a:buFont typeface="Arial"/>
              <a:buNone/>
            </a:pPr>
            <a:r>
              <a:rPr b="1" i="0" lang="en-US" sz="4099" u="none" cap="none" strike="noStrike">
                <a:solidFill>
                  <a:srgbClr val="F59F35"/>
                </a:solidFill>
                <a:latin typeface="Philosopher"/>
                <a:ea typeface="Philosopher"/>
                <a:cs typeface="Philosopher"/>
                <a:sym typeface="Philosopher"/>
              </a:rPr>
              <a:t>Jste připraveni? Tak do toho!</a:t>
            </a:r>
            <a:endParaRPr b="0" i="0" sz="1400" u="none" cap="none" strike="noStrike">
              <a:solidFill>
                <a:srgbClr val="000000"/>
              </a:solidFill>
              <a:latin typeface="Arial"/>
              <a:ea typeface="Arial"/>
              <a:cs typeface="Arial"/>
              <a:sym typeface="Arial"/>
            </a:endParaRPr>
          </a:p>
        </p:txBody>
      </p:sp>
      <p:grpSp>
        <p:nvGrpSpPr>
          <p:cNvPr id="1206" name="Google Shape;1206;p77"/>
          <p:cNvGrpSpPr/>
          <p:nvPr/>
        </p:nvGrpSpPr>
        <p:grpSpPr>
          <a:xfrm>
            <a:off x="475620" y="3004497"/>
            <a:ext cx="493620" cy="505189"/>
            <a:chOff x="0" y="-19050"/>
            <a:chExt cx="812800" cy="831850"/>
          </a:xfrm>
        </p:grpSpPr>
        <p:sp>
          <p:nvSpPr>
            <p:cNvPr id="1207" name="Google Shape;1207;p7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77"/>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09" name="Google Shape;1209;p77"/>
          <p:cNvSpPr txBox="1"/>
          <p:nvPr/>
        </p:nvSpPr>
        <p:spPr>
          <a:xfrm>
            <a:off x="682180" y="3129700"/>
            <a:ext cx="34108" cy="308380"/>
          </a:xfrm>
          <a:prstGeom prst="rect">
            <a:avLst/>
          </a:prstGeom>
          <a:noFill/>
          <a:ln>
            <a:noFill/>
          </a:ln>
        </p:spPr>
        <p:txBody>
          <a:bodyPr anchorCtr="0" anchor="t" bIns="0" lIns="0" spcFirstLastPara="1" rIns="0" wrap="square" tIns="0">
            <a:spAutoFit/>
          </a:bodyPr>
          <a:lstStyle/>
          <a:p>
            <a:pPr indent="0" lvl="0" marL="0" marR="0" rtl="0" algn="ctr">
              <a:lnSpc>
                <a:spcPct val="119969"/>
              </a:lnSpc>
              <a:spcBef>
                <a:spcPts val="0"/>
              </a:spcBef>
              <a:spcAft>
                <a:spcPts val="0"/>
              </a:spcAft>
              <a:buClr>
                <a:srgbClr val="000000"/>
              </a:buClr>
              <a:buSzPts val="1978"/>
              <a:buFont typeface="Arial"/>
              <a:buNone/>
            </a:pPr>
            <a:r>
              <a:rPr b="1" i="0" lang="en-US" sz="1978"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grpSp>
        <p:nvGrpSpPr>
          <p:cNvPr id="1210" name="Google Shape;1210;p77"/>
          <p:cNvGrpSpPr/>
          <p:nvPr/>
        </p:nvGrpSpPr>
        <p:grpSpPr>
          <a:xfrm>
            <a:off x="452424" y="4183180"/>
            <a:ext cx="493620" cy="505189"/>
            <a:chOff x="0" y="-19050"/>
            <a:chExt cx="812800" cy="831850"/>
          </a:xfrm>
        </p:grpSpPr>
        <p:sp>
          <p:nvSpPr>
            <p:cNvPr id="1211" name="Google Shape;1211;p7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2" name="Google Shape;1212;p77"/>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13" name="Google Shape;1213;p77"/>
          <p:cNvSpPr txBox="1"/>
          <p:nvPr/>
        </p:nvSpPr>
        <p:spPr>
          <a:xfrm>
            <a:off x="637666" y="4308524"/>
            <a:ext cx="135418" cy="308380"/>
          </a:xfrm>
          <a:prstGeom prst="rect">
            <a:avLst/>
          </a:prstGeom>
          <a:noFill/>
          <a:ln>
            <a:noFill/>
          </a:ln>
        </p:spPr>
        <p:txBody>
          <a:bodyPr anchorCtr="0" anchor="t" bIns="0" lIns="0" spcFirstLastPara="1" rIns="0" wrap="square" tIns="0">
            <a:spAutoFit/>
          </a:bodyPr>
          <a:lstStyle/>
          <a:p>
            <a:pPr indent="0" lvl="0" marL="0" marR="0" rtl="0" algn="ctr">
              <a:lnSpc>
                <a:spcPct val="119969"/>
              </a:lnSpc>
              <a:spcBef>
                <a:spcPts val="0"/>
              </a:spcBef>
              <a:spcAft>
                <a:spcPts val="0"/>
              </a:spcAft>
              <a:buClr>
                <a:srgbClr val="000000"/>
              </a:buClr>
              <a:buSzPts val="1978"/>
              <a:buFont typeface="Arial"/>
              <a:buNone/>
            </a:pPr>
            <a:r>
              <a:rPr b="1" i="0" lang="en-US" sz="1978"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grpSp>
        <p:nvGrpSpPr>
          <p:cNvPr id="1214" name="Google Shape;1214;p77"/>
          <p:cNvGrpSpPr/>
          <p:nvPr/>
        </p:nvGrpSpPr>
        <p:grpSpPr>
          <a:xfrm>
            <a:off x="435370" y="5486425"/>
            <a:ext cx="493620" cy="505189"/>
            <a:chOff x="0" y="-19050"/>
            <a:chExt cx="812800" cy="831850"/>
          </a:xfrm>
        </p:grpSpPr>
        <p:sp>
          <p:nvSpPr>
            <p:cNvPr id="1215" name="Google Shape;1215;p7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6" name="Google Shape;1216;p77"/>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17" name="Google Shape;1217;p77"/>
          <p:cNvSpPr txBox="1"/>
          <p:nvPr/>
        </p:nvSpPr>
        <p:spPr>
          <a:xfrm>
            <a:off x="614470" y="5616693"/>
            <a:ext cx="136434" cy="308380"/>
          </a:xfrm>
          <a:prstGeom prst="rect">
            <a:avLst/>
          </a:prstGeom>
          <a:noFill/>
          <a:ln>
            <a:noFill/>
          </a:ln>
        </p:spPr>
        <p:txBody>
          <a:bodyPr anchorCtr="0" anchor="t" bIns="0" lIns="0" spcFirstLastPara="1" rIns="0" wrap="square" tIns="0">
            <a:spAutoFit/>
          </a:bodyPr>
          <a:lstStyle/>
          <a:p>
            <a:pPr indent="0" lvl="0" marL="0" marR="0" rtl="0" algn="ctr">
              <a:lnSpc>
                <a:spcPct val="119969"/>
              </a:lnSpc>
              <a:spcBef>
                <a:spcPts val="0"/>
              </a:spcBef>
              <a:spcAft>
                <a:spcPts val="0"/>
              </a:spcAft>
              <a:buClr>
                <a:srgbClr val="000000"/>
              </a:buClr>
              <a:buSzPts val="1978"/>
              <a:buFont typeface="Arial"/>
              <a:buNone/>
            </a:pPr>
            <a:r>
              <a:rPr b="1" i="0" lang="en-US" sz="1978"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grpSp>
        <p:nvGrpSpPr>
          <p:cNvPr id="1218" name="Google Shape;1218;p77"/>
          <p:cNvGrpSpPr/>
          <p:nvPr/>
        </p:nvGrpSpPr>
        <p:grpSpPr>
          <a:xfrm>
            <a:off x="435370" y="6904913"/>
            <a:ext cx="493620" cy="505189"/>
            <a:chOff x="0" y="-19050"/>
            <a:chExt cx="812800" cy="831850"/>
          </a:xfrm>
        </p:grpSpPr>
        <p:sp>
          <p:nvSpPr>
            <p:cNvPr id="1219" name="Google Shape;1219;p7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0" name="Google Shape;1220;p77"/>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21" name="Google Shape;1221;p77"/>
          <p:cNvSpPr txBox="1"/>
          <p:nvPr/>
        </p:nvSpPr>
        <p:spPr>
          <a:xfrm>
            <a:off x="612288" y="7030397"/>
            <a:ext cx="143743" cy="308380"/>
          </a:xfrm>
          <a:prstGeom prst="rect">
            <a:avLst/>
          </a:prstGeom>
          <a:noFill/>
          <a:ln>
            <a:noFill/>
          </a:ln>
        </p:spPr>
        <p:txBody>
          <a:bodyPr anchorCtr="0" anchor="t" bIns="0" lIns="0" spcFirstLastPara="1" rIns="0" wrap="square" tIns="0">
            <a:spAutoFit/>
          </a:bodyPr>
          <a:lstStyle/>
          <a:p>
            <a:pPr indent="0" lvl="0" marL="0" marR="0" rtl="0" algn="ctr">
              <a:lnSpc>
                <a:spcPct val="119969"/>
              </a:lnSpc>
              <a:spcBef>
                <a:spcPts val="0"/>
              </a:spcBef>
              <a:spcAft>
                <a:spcPts val="0"/>
              </a:spcAft>
              <a:buClr>
                <a:srgbClr val="000000"/>
              </a:buClr>
              <a:buSzPts val="1978"/>
              <a:buFont typeface="Arial"/>
              <a:buNone/>
            </a:pPr>
            <a:r>
              <a:rPr b="1" i="0" lang="en-US" sz="1978" u="none" cap="none" strike="noStrike">
                <a:solidFill>
                  <a:srgbClr val="000000"/>
                </a:solidFill>
                <a:latin typeface="Philosopher"/>
                <a:ea typeface="Philosopher"/>
                <a:cs typeface="Philosopher"/>
                <a:sym typeface="Philosopher"/>
              </a:rPr>
              <a:t>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p78"/>
          <p:cNvSpPr/>
          <p:nvPr/>
        </p:nvSpPr>
        <p:spPr>
          <a:xfrm>
            <a:off x="0" y="0"/>
            <a:ext cx="23207174" cy="10403064"/>
          </a:xfrm>
          <a:custGeom>
            <a:rect b="b" l="l" r="r" t="t"/>
            <a:pathLst>
              <a:path extrusionOk="0" h="10403064" w="23207174">
                <a:moveTo>
                  <a:pt x="0" y="0"/>
                </a:moveTo>
                <a:lnTo>
                  <a:pt x="23207174" y="0"/>
                </a:lnTo>
                <a:lnTo>
                  <a:pt x="23207174" y="10403064"/>
                </a:lnTo>
                <a:lnTo>
                  <a:pt x="0" y="10403064"/>
                </a:lnTo>
                <a:lnTo>
                  <a:pt x="0" y="0"/>
                </a:lnTo>
                <a:close/>
              </a:path>
            </a:pathLst>
          </a:custGeom>
          <a:blipFill rotWithShape="1">
            <a:blip r:embed="rId3">
              <a:alphaModFix amt="72000"/>
            </a:blip>
            <a:stretch>
              <a:fillRect b="-24307" l="0" r="0" t="-2430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31" name="Google Shape;1231;p78"/>
          <p:cNvSpPr/>
          <p:nvPr/>
        </p:nvSpPr>
        <p:spPr>
          <a:xfrm>
            <a:off x="0" y="5377186"/>
            <a:ext cx="11883665" cy="3881092"/>
          </a:xfrm>
          <a:custGeom>
            <a:rect b="b" l="l" r="r" t="t"/>
            <a:pathLst>
              <a:path extrusionOk="0" h="5174789" w="15844887">
                <a:moveTo>
                  <a:pt x="0" y="0"/>
                </a:moveTo>
                <a:lnTo>
                  <a:pt x="15844887" y="0"/>
                </a:lnTo>
                <a:lnTo>
                  <a:pt x="15844887" y="5174789"/>
                </a:lnTo>
                <a:lnTo>
                  <a:pt x="0" y="5174789"/>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32" name="Google Shape;1232;p78"/>
          <p:cNvSpPr/>
          <p:nvPr/>
        </p:nvSpPr>
        <p:spPr>
          <a:xfrm>
            <a:off x="144433" y="132186"/>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33" name="Google Shape;1233;p78"/>
          <p:cNvSpPr txBox="1"/>
          <p:nvPr/>
        </p:nvSpPr>
        <p:spPr>
          <a:xfrm>
            <a:off x="253019" y="5958265"/>
            <a:ext cx="11350568" cy="2581604"/>
          </a:xfrm>
          <a:prstGeom prst="rect">
            <a:avLst/>
          </a:prstGeom>
          <a:noFill/>
          <a:ln>
            <a:noFill/>
          </a:ln>
        </p:spPr>
        <p:txBody>
          <a:bodyPr anchorCtr="0" anchor="t" bIns="0" lIns="0" spcFirstLastPara="1" rIns="0" wrap="square" tIns="0">
            <a:spAutoFit/>
          </a:bodyPr>
          <a:lstStyle/>
          <a:p>
            <a:pPr indent="0" lvl="0" marL="0" marR="0" rtl="0" algn="ctr">
              <a:lnSpc>
                <a:spcPct val="233277"/>
              </a:lnSpc>
              <a:spcBef>
                <a:spcPts val="0"/>
              </a:spcBef>
              <a:spcAft>
                <a:spcPts val="0"/>
              </a:spcAft>
              <a:buClr>
                <a:srgbClr val="000000"/>
              </a:buClr>
              <a:buSzPts val="3600"/>
              <a:buFont typeface="Arial"/>
              <a:buNone/>
            </a:pPr>
            <a:r>
              <a:rPr b="1" i="0" lang="en-US" sz="3600" u="none" cap="none" strike="noStrike">
                <a:solidFill>
                  <a:schemeClr val="dk1"/>
                </a:solidFill>
                <a:latin typeface="Philosopher"/>
                <a:ea typeface="Philosopher"/>
                <a:cs typeface="Philosopher"/>
                <a:sym typeface="Philosopher"/>
              </a:rPr>
              <a:t>Co jste se při této činnosti naučili? Jak lze tyto principy gamifikace použít pro zlepšení mikrovzdělávání?</a:t>
            </a:r>
            <a:endParaRPr b="1" i="0" sz="3600" u="none" cap="none" strike="noStrike">
              <a:solidFill>
                <a:srgbClr val="000000"/>
              </a:solidFill>
              <a:latin typeface="Philosopher"/>
              <a:ea typeface="Philosopher"/>
              <a:cs typeface="Philosopher"/>
              <a:sym typeface="Philosopher"/>
            </a:endParaRPr>
          </a:p>
        </p:txBody>
      </p:sp>
      <p:sp>
        <p:nvSpPr>
          <p:cNvPr id="1234" name="Google Shape;1234;p78"/>
          <p:cNvSpPr txBox="1"/>
          <p:nvPr/>
        </p:nvSpPr>
        <p:spPr>
          <a:xfrm>
            <a:off x="8364479" y="4257675"/>
            <a:ext cx="3519190" cy="1052468"/>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Clr>
                <a:srgbClr val="000000"/>
              </a:buClr>
              <a:buSzPts val="5699"/>
              <a:buFont typeface="Arial"/>
              <a:buNone/>
            </a:pPr>
            <a:r>
              <a:rPr b="1" i="0" lang="en-US" sz="5699" u="none" cap="none" strike="noStrike">
                <a:solidFill>
                  <a:srgbClr val="FCD001"/>
                </a:solidFill>
                <a:latin typeface="Philosopher"/>
                <a:ea typeface="Philosopher"/>
                <a:cs typeface="Philosopher"/>
                <a:sym typeface="Philosopher"/>
              </a:rPr>
              <a:t>Diskuse</a:t>
            </a:r>
            <a:endParaRPr b="0" i="0" sz="1400" u="none" cap="none" strike="noStrike">
              <a:solidFill>
                <a:srgbClr val="000000"/>
              </a:solidFill>
              <a:latin typeface="Arial"/>
              <a:ea typeface="Arial"/>
              <a:cs typeface="Arial"/>
              <a:sym typeface="Arial"/>
            </a:endParaRPr>
          </a:p>
        </p:txBody>
      </p:sp>
      <p:sp>
        <p:nvSpPr>
          <p:cNvPr id="1235" name="Google Shape;1235;p78"/>
          <p:cNvSpPr txBox="1"/>
          <p:nvPr/>
        </p:nvSpPr>
        <p:spPr>
          <a:xfrm>
            <a:off x="13494618" y="430004"/>
            <a:ext cx="4447383" cy="395168"/>
          </a:xfrm>
          <a:prstGeom prst="rect">
            <a:avLst/>
          </a:prstGeom>
          <a:noFill/>
          <a:ln>
            <a:noFill/>
          </a:ln>
        </p:spPr>
        <p:txBody>
          <a:bodyPr anchorCtr="0" anchor="t" bIns="0" lIns="0" spcFirstLastPara="1" rIns="0" wrap="square" tIns="0">
            <a:spAutoFit/>
          </a:bodyPr>
          <a:lstStyle/>
          <a:p>
            <a:pPr indent="0" lvl="0" marL="0" marR="0" rtl="0" algn="ctr">
              <a:lnSpc>
                <a:spcPct val="149023"/>
              </a:lnSpc>
              <a:spcBef>
                <a:spcPts val="0"/>
              </a:spcBef>
              <a:spcAft>
                <a:spcPts val="0"/>
              </a:spcAft>
              <a:buClr>
                <a:srgbClr val="000000"/>
              </a:buClr>
              <a:buSzPts val="2201"/>
              <a:buFont typeface="Arial"/>
              <a:buNone/>
            </a:pPr>
            <a:r>
              <a:rPr b="1" i="0" lang="en-US" sz="2201" u="none" cap="none" strike="noStrike">
                <a:solidFill>
                  <a:srgbClr val="FCD001"/>
                </a:solidFill>
                <a:latin typeface="Philosopher"/>
                <a:ea typeface="Philosopher"/>
                <a:cs typeface="Philosopher"/>
                <a:sym typeface="Philosopher"/>
              </a:rPr>
              <a:t>Activity: Gamification Brainstorm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79"/>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45" name="Google Shape;1245;p79"/>
          <p:cNvSpPr/>
          <p:nvPr/>
        </p:nvSpPr>
        <p:spPr>
          <a:xfrm>
            <a:off x="3643353" y="20219"/>
            <a:ext cx="9511537" cy="9238081"/>
          </a:xfrm>
          <a:custGeom>
            <a:rect b="b" l="l" r="r" t="t"/>
            <a:pathLst>
              <a:path extrusionOk="0" h="9238081" w="9511537">
                <a:moveTo>
                  <a:pt x="0" y="0"/>
                </a:moveTo>
                <a:lnTo>
                  <a:pt x="9511537" y="0"/>
                </a:lnTo>
                <a:lnTo>
                  <a:pt x="9511537" y="9238081"/>
                </a:lnTo>
                <a:lnTo>
                  <a:pt x="0" y="9238081"/>
                </a:lnTo>
                <a:lnTo>
                  <a:pt x="0" y="0"/>
                </a:lnTo>
                <a:close/>
              </a:path>
            </a:pathLst>
          </a:custGeom>
          <a:blipFill rotWithShape="1">
            <a:blip r:embed="rId4">
              <a:alphaModFix amt="9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46" name="Google Shape;1246;p79"/>
          <p:cNvSpPr/>
          <p:nvPr/>
        </p:nvSpPr>
        <p:spPr>
          <a:xfrm>
            <a:off x="545075" y="4310628"/>
            <a:ext cx="7245619" cy="3704221"/>
          </a:xfrm>
          <a:custGeom>
            <a:rect b="b" l="l" r="r" t="t"/>
            <a:pathLst>
              <a:path extrusionOk="0" h="3704221" w="7245619">
                <a:moveTo>
                  <a:pt x="0" y="0"/>
                </a:moveTo>
                <a:lnTo>
                  <a:pt x="7245619" y="0"/>
                </a:lnTo>
                <a:lnTo>
                  <a:pt x="7245619" y="3704221"/>
                </a:lnTo>
                <a:lnTo>
                  <a:pt x="0" y="3704221"/>
                </a:lnTo>
                <a:lnTo>
                  <a:pt x="0" y="0"/>
                </a:lnTo>
                <a:close/>
              </a:path>
            </a:pathLst>
          </a:custGeom>
          <a:blipFill rotWithShape="1">
            <a:blip r:embed="rId5">
              <a:alphaModFix amt="49000"/>
            </a:blip>
            <a:stretch>
              <a:fillRect b="-22471" l="-1057" r="-3139" t="-1344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47" name="Google Shape;1247;p79"/>
          <p:cNvSpPr/>
          <p:nvPr/>
        </p:nvSpPr>
        <p:spPr>
          <a:xfrm>
            <a:off x="6456053" y="2372562"/>
            <a:ext cx="10736237" cy="3876110"/>
          </a:xfrm>
          <a:custGeom>
            <a:rect b="b" l="l" r="r" t="t"/>
            <a:pathLst>
              <a:path extrusionOk="0" h="3633656" w="10064676">
                <a:moveTo>
                  <a:pt x="0" y="0"/>
                </a:moveTo>
                <a:lnTo>
                  <a:pt x="10064676" y="0"/>
                </a:lnTo>
                <a:lnTo>
                  <a:pt x="10064676" y="3633656"/>
                </a:lnTo>
                <a:lnTo>
                  <a:pt x="0" y="3633656"/>
                </a:lnTo>
                <a:close/>
              </a:path>
            </a:pathLst>
          </a:custGeom>
          <a:solidFill>
            <a:srgbClr val="F4B234">
              <a:alpha val="67843"/>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48" name="Google Shape;1248;p79"/>
          <p:cNvSpPr/>
          <p:nvPr/>
        </p:nvSpPr>
        <p:spPr>
          <a:xfrm>
            <a:off x="15884544" y="6597234"/>
            <a:ext cx="1307750" cy="1417615"/>
          </a:xfrm>
          <a:custGeom>
            <a:rect b="b" l="l" r="r" t="t"/>
            <a:pathLst>
              <a:path extrusionOk="0" h="1417615" w="1307750">
                <a:moveTo>
                  <a:pt x="0" y="0"/>
                </a:moveTo>
                <a:lnTo>
                  <a:pt x="1307750" y="0"/>
                </a:lnTo>
                <a:lnTo>
                  <a:pt x="1307750" y="1417615"/>
                </a:lnTo>
                <a:lnTo>
                  <a:pt x="0" y="141761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49" name="Google Shape;1249;p79"/>
          <p:cNvSpPr txBox="1"/>
          <p:nvPr/>
        </p:nvSpPr>
        <p:spPr>
          <a:xfrm>
            <a:off x="7017901" y="4111096"/>
            <a:ext cx="10174392" cy="169867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i="0" lang="en-US" sz="4599" u="none" cap="none" strike="noStrike">
                <a:solidFill>
                  <a:srgbClr val="FFFFFF"/>
                </a:solidFill>
                <a:latin typeface="Philosopher"/>
                <a:ea typeface="Philosopher"/>
                <a:cs typeface="Philosopher"/>
                <a:sym typeface="Philosopher"/>
              </a:rPr>
              <a:t>Jak můžeme učení zařadit do svého života?</a:t>
            </a:r>
            <a:endParaRPr b="0" i="0" sz="1400" u="none" cap="none" strike="noStrike">
              <a:solidFill>
                <a:srgbClr val="000000"/>
              </a:solidFill>
              <a:latin typeface="Arial"/>
              <a:ea typeface="Arial"/>
              <a:cs typeface="Arial"/>
              <a:sym typeface="Arial"/>
            </a:endParaRPr>
          </a:p>
        </p:txBody>
      </p:sp>
      <p:sp>
        <p:nvSpPr>
          <p:cNvPr id="1250" name="Google Shape;1250;p79"/>
          <p:cNvSpPr txBox="1"/>
          <p:nvPr/>
        </p:nvSpPr>
        <p:spPr>
          <a:xfrm>
            <a:off x="9223468" y="3347904"/>
            <a:ext cx="5111569" cy="476412"/>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580"/>
              <a:buFont typeface="Arial"/>
              <a:buNone/>
            </a:pPr>
            <a:r>
              <a:rPr b="1" i="0" lang="en-US" sz="2580" u="none" cap="none" strike="noStrike">
                <a:solidFill>
                  <a:srgbClr val="231F20"/>
                </a:solidFill>
                <a:latin typeface="Philosopher"/>
                <a:ea typeface="Philosopher"/>
                <a:cs typeface="Philosopher"/>
                <a:sym typeface="Philosopher"/>
              </a:rPr>
              <a:t>Vytvoření návyku na mikroučení</a:t>
            </a:r>
            <a:endParaRPr b="0" i="0" sz="1400" u="none" cap="none" strike="noStrike">
              <a:solidFill>
                <a:srgbClr val="000000"/>
              </a:solidFill>
              <a:latin typeface="Arial"/>
              <a:ea typeface="Arial"/>
              <a:cs typeface="Arial"/>
              <a:sym typeface="Arial"/>
            </a:endParaRPr>
          </a:p>
        </p:txBody>
      </p:sp>
      <p:sp>
        <p:nvSpPr>
          <p:cNvPr id="1251" name="Google Shape;1251;p79"/>
          <p:cNvSpPr txBox="1"/>
          <p:nvPr/>
        </p:nvSpPr>
        <p:spPr>
          <a:xfrm>
            <a:off x="8304520" y="6851999"/>
            <a:ext cx="7601154" cy="1567096"/>
          </a:xfrm>
          <a:prstGeom prst="rect">
            <a:avLst/>
          </a:prstGeom>
          <a:noFill/>
          <a:ln>
            <a:noFill/>
          </a:ln>
        </p:spPr>
        <p:txBody>
          <a:bodyPr anchorCtr="0" anchor="t" bIns="0" lIns="0" spcFirstLastPara="1" rIns="0" wrap="square" tIns="0">
            <a:spAutoFit/>
          </a:bodyPr>
          <a:lstStyle/>
          <a:p>
            <a:pPr indent="0" lvl="0" marL="0" marR="0" rtl="0" algn="ctr">
              <a:lnSpc>
                <a:spcPct val="120009"/>
              </a:lnSpc>
              <a:spcBef>
                <a:spcPts val="0"/>
              </a:spcBef>
              <a:spcAft>
                <a:spcPts val="0"/>
              </a:spcAft>
              <a:buClr>
                <a:srgbClr val="000000"/>
              </a:buClr>
              <a:buSzPts val="4243"/>
              <a:buFont typeface="Arial"/>
              <a:buNone/>
            </a:pPr>
            <a:r>
              <a:rPr b="1" i="0" lang="en-US" sz="4243" u="none" cap="none" strike="noStrike">
                <a:solidFill>
                  <a:srgbClr val="F59F35"/>
                </a:solidFill>
                <a:latin typeface="Philosopher"/>
                <a:ea typeface="Philosopher"/>
                <a:cs typeface="Philosopher"/>
                <a:sym typeface="Philosopher"/>
              </a:rPr>
              <a:t>Pojďme probrat některé strategie!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80"/>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61" name="Google Shape;1261;p80"/>
          <p:cNvSpPr/>
          <p:nvPr/>
        </p:nvSpPr>
        <p:spPr>
          <a:xfrm>
            <a:off x="227835" y="1780557"/>
            <a:ext cx="1601731" cy="1555681"/>
          </a:xfrm>
          <a:custGeom>
            <a:rect b="b" l="l" r="r" t="t"/>
            <a:pathLst>
              <a:path extrusionOk="0" h="1555681" w="1601731">
                <a:moveTo>
                  <a:pt x="0" y="0"/>
                </a:moveTo>
                <a:lnTo>
                  <a:pt x="1601730" y="0"/>
                </a:lnTo>
                <a:lnTo>
                  <a:pt x="1601730" y="1555681"/>
                </a:lnTo>
                <a:lnTo>
                  <a:pt x="0" y="155568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62" name="Google Shape;1262;p80"/>
          <p:cNvSpPr/>
          <p:nvPr/>
        </p:nvSpPr>
        <p:spPr>
          <a:xfrm>
            <a:off x="696786" y="4988120"/>
            <a:ext cx="2147571" cy="2191399"/>
          </a:xfrm>
          <a:custGeom>
            <a:rect b="b" l="l" r="r" t="t"/>
            <a:pathLst>
              <a:path extrusionOk="0" h="2191399" w="2147571">
                <a:moveTo>
                  <a:pt x="0" y="0"/>
                </a:moveTo>
                <a:lnTo>
                  <a:pt x="2147571" y="0"/>
                </a:lnTo>
                <a:lnTo>
                  <a:pt x="2147571" y="2191400"/>
                </a:lnTo>
                <a:lnTo>
                  <a:pt x="0" y="2191400"/>
                </a:lnTo>
                <a:lnTo>
                  <a:pt x="0" y="0"/>
                </a:lnTo>
                <a:close/>
              </a:path>
            </a:pathLst>
          </a:custGeom>
          <a:blipFill rotWithShape="1">
            <a:blip r:embed="rId5">
              <a:alphaModFix amt="19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63" name="Google Shape;1263;p80"/>
          <p:cNvSpPr/>
          <p:nvPr/>
        </p:nvSpPr>
        <p:spPr>
          <a:xfrm>
            <a:off x="3865863" y="4815287"/>
            <a:ext cx="2340591" cy="2364233"/>
          </a:xfrm>
          <a:custGeom>
            <a:rect b="b" l="l" r="r" t="t"/>
            <a:pathLst>
              <a:path extrusionOk="0" h="2364233" w="2340591">
                <a:moveTo>
                  <a:pt x="0" y="0"/>
                </a:moveTo>
                <a:lnTo>
                  <a:pt x="2340591" y="0"/>
                </a:lnTo>
                <a:lnTo>
                  <a:pt x="2340591" y="2364233"/>
                </a:lnTo>
                <a:lnTo>
                  <a:pt x="0" y="2364233"/>
                </a:lnTo>
                <a:lnTo>
                  <a:pt x="0" y="0"/>
                </a:lnTo>
                <a:close/>
              </a:path>
            </a:pathLst>
          </a:custGeom>
          <a:blipFill rotWithShape="1">
            <a:blip r:embed="rId6">
              <a:alphaModFix amt="19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64" name="Google Shape;1264;p80"/>
          <p:cNvSpPr/>
          <p:nvPr/>
        </p:nvSpPr>
        <p:spPr>
          <a:xfrm>
            <a:off x="7322985" y="5143500"/>
            <a:ext cx="2522754" cy="1933060"/>
          </a:xfrm>
          <a:custGeom>
            <a:rect b="b" l="l" r="r" t="t"/>
            <a:pathLst>
              <a:path extrusionOk="0" h="1933060" w="2522754">
                <a:moveTo>
                  <a:pt x="0" y="0"/>
                </a:moveTo>
                <a:lnTo>
                  <a:pt x="2522754" y="0"/>
                </a:lnTo>
                <a:lnTo>
                  <a:pt x="2522754" y="1933060"/>
                </a:lnTo>
                <a:lnTo>
                  <a:pt x="0" y="1933060"/>
                </a:lnTo>
                <a:lnTo>
                  <a:pt x="0" y="0"/>
                </a:lnTo>
                <a:close/>
              </a:path>
            </a:pathLst>
          </a:custGeom>
          <a:blipFill rotWithShape="1">
            <a:blip r:embed="rId7">
              <a:alphaModFix amt="19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65" name="Google Shape;1265;p80"/>
          <p:cNvSpPr/>
          <p:nvPr/>
        </p:nvSpPr>
        <p:spPr>
          <a:xfrm>
            <a:off x="10285752" y="5437713"/>
            <a:ext cx="3993931" cy="1447800"/>
          </a:xfrm>
          <a:custGeom>
            <a:rect b="b" l="l" r="r" t="t"/>
            <a:pathLst>
              <a:path extrusionOk="0" h="1447800" w="3993931">
                <a:moveTo>
                  <a:pt x="0" y="0"/>
                </a:moveTo>
                <a:lnTo>
                  <a:pt x="3993931" y="0"/>
                </a:lnTo>
                <a:lnTo>
                  <a:pt x="3993931" y="1447800"/>
                </a:lnTo>
                <a:lnTo>
                  <a:pt x="0" y="1447800"/>
                </a:lnTo>
                <a:lnTo>
                  <a:pt x="0" y="0"/>
                </a:lnTo>
                <a:close/>
              </a:path>
            </a:pathLst>
          </a:custGeom>
          <a:blipFill rotWithShape="1">
            <a:blip r:embed="rId8">
              <a:alphaModFix amt="19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66" name="Google Shape;1266;p80"/>
          <p:cNvSpPr/>
          <p:nvPr/>
        </p:nvSpPr>
        <p:spPr>
          <a:xfrm>
            <a:off x="15394108" y="4466163"/>
            <a:ext cx="1829979" cy="2600325"/>
          </a:xfrm>
          <a:custGeom>
            <a:rect b="b" l="l" r="r" t="t"/>
            <a:pathLst>
              <a:path extrusionOk="0" h="2600325" w="1829979">
                <a:moveTo>
                  <a:pt x="0" y="0"/>
                </a:moveTo>
                <a:lnTo>
                  <a:pt x="1829979" y="0"/>
                </a:lnTo>
                <a:lnTo>
                  <a:pt x="1829979" y="2600325"/>
                </a:lnTo>
                <a:lnTo>
                  <a:pt x="0" y="2600325"/>
                </a:lnTo>
                <a:lnTo>
                  <a:pt x="0" y="0"/>
                </a:lnTo>
                <a:close/>
              </a:path>
            </a:pathLst>
          </a:custGeom>
          <a:blipFill rotWithShape="1">
            <a:blip r:embed="rId9">
              <a:alphaModFix amt="19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67" name="Google Shape;1267;p80"/>
          <p:cNvSpPr txBox="1"/>
          <p:nvPr/>
        </p:nvSpPr>
        <p:spPr>
          <a:xfrm>
            <a:off x="12068607" y="499366"/>
            <a:ext cx="4701629"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 Encouraging Continuous Learning</a:t>
            </a:r>
            <a:endParaRPr b="0" i="0" sz="1400" u="none" cap="none" strike="noStrike">
              <a:solidFill>
                <a:srgbClr val="000000"/>
              </a:solidFill>
              <a:latin typeface="Arial"/>
              <a:ea typeface="Arial"/>
              <a:cs typeface="Arial"/>
              <a:sym typeface="Arial"/>
            </a:endParaRPr>
          </a:p>
        </p:txBody>
      </p:sp>
      <p:sp>
        <p:nvSpPr>
          <p:cNvPr id="1268" name="Google Shape;1268;p80"/>
          <p:cNvSpPr txBox="1"/>
          <p:nvPr/>
        </p:nvSpPr>
        <p:spPr>
          <a:xfrm>
            <a:off x="1829565" y="2262187"/>
            <a:ext cx="9675589" cy="86793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4700"/>
              <a:buFont typeface="Arial"/>
              <a:buNone/>
            </a:pPr>
            <a:r>
              <a:rPr b="1" i="0" lang="en-US" sz="4700" u="none" cap="none" strike="noStrike">
                <a:solidFill>
                  <a:srgbClr val="F59F35"/>
                </a:solidFill>
                <a:latin typeface="Philosopher"/>
                <a:ea typeface="Philosopher"/>
                <a:cs typeface="Philosopher"/>
                <a:sym typeface="Philosopher"/>
              </a:rPr>
              <a:t>Vytvoření návyku na mikroučení</a:t>
            </a:r>
            <a:endParaRPr b="0" i="0" sz="1400" u="none" cap="none" strike="noStrike">
              <a:solidFill>
                <a:srgbClr val="000000"/>
              </a:solidFill>
              <a:latin typeface="Arial"/>
              <a:ea typeface="Arial"/>
              <a:cs typeface="Arial"/>
              <a:sym typeface="Arial"/>
            </a:endParaRPr>
          </a:p>
        </p:txBody>
      </p:sp>
      <p:sp>
        <p:nvSpPr>
          <p:cNvPr id="1269" name="Google Shape;1269;p80"/>
          <p:cNvSpPr txBox="1"/>
          <p:nvPr/>
        </p:nvSpPr>
        <p:spPr>
          <a:xfrm>
            <a:off x="376506" y="4591050"/>
            <a:ext cx="2829457"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Stanovení konkrétních cílů</a:t>
            </a:r>
            <a:endParaRPr b="0" i="0" sz="1400" u="none" cap="none" strike="noStrike">
              <a:solidFill>
                <a:srgbClr val="000000"/>
              </a:solidFill>
              <a:latin typeface="Arial"/>
              <a:ea typeface="Arial"/>
              <a:cs typeface="Arial"/>
              <a:sym typeface="Arial"/>
            </a:endParaRPr>
          </a:p>
        </p:txBody>
      </p:sp>
      <p:sp>
        <p:nvSpPr>
          <p:cNvPr id="1270" name="Google Shape;1270;p80"/>
          <p:cNvSpPr txBox="1"/>
          <p:nvPr/>
        </p:nvSpPr>
        <p:spPr>
          <a:xfrm>
            <a:off x="3439413" y="7747595"/>
            <a:ext cx="3193491"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Konzistentní harmonogram</a:t>
            </a:r>
            <a:endParaRPr b="0" i="0" sz="1400" u="none" cap="none" strike="noStrike">
              <a:solidFill>
                <a:srgbClr val="000000"/>
              </a:solidFill>
              <a:latin typeface="Arial"/>
              <a:ea typeface="Arial"/>
              <a:cs typeface="Arial"/>
              <a:sym typeface="Arial"/>
            </a:endParaRPr>
          </a:p>
        </p:txBody>
      </p:sp>
      <p:sp>
        <p:nvSpPr>
          <p:cNvPr id="1271" name="Google Shape;1271;p80"/>
          <p:cNvSpPr txBox="1"/>
          <p:nvPr/>
        </p:nvSpPr>
        <p:spPr>
          <a:xfrm>
            <a:off x="6945707" y="4591050"/>
            <a:ext cx="3277309"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Krátké a časté</a:t>
            </a:r>
            <a:endParaRPr b="0" i="0" sz="1400" u="none" cap="none" strike="noStrike">
              <a:solidFill>
                <a:srgbClr val="000000"/>
              </a:solidFill>
              <a:latin typeface="Arial"/>
              <a:ea typeface="Arial"/>
              <a:cs typeface="Arial"/>
              <a:sym typeface="Arial"/>
            </a:endParaRPr>
          </a:p>
        </p:txBody>
      </p:sp>
      <p:sp>
        <p:nvSpPr>
          <p:cNvPr id="1272" name="Google Shape;1272;p80"/>
          <p:cNvSpPr txBox="1"/>
          <p:nvPr/>
        </p:nvSpPr>
        <p:spPr>
          <a:xfrm>
            <a:off x="10579620" y="7747595"/>
            <a:ext cx="3586291"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Začlenění mikroučení do každodenních úkolů</a:t>
            </a:r>
            <a:endParaRPr b="0" i="0" sz="1400" u="none" cap="none" strike="noStrike">
              <a:solidFill>
                <a:srgbClr val="000000"/>
              </a:solidFill>
              <a:latin typeface="Arial"/>
              <a:ea typeface="Arial"/>
              <a:cs typeface="Arial"/>
              <a:sym typeface="Arial"/>
            </a:endParaRPr>
          </a:p>
        </p:txBody>
      </p:sp>
      <p:sp>
        <p:nvSpPr>
          <p:cNvPr id="1273" name="Google Shape;1273;p80"/>
          <p:cNvSpPr txBox="1"/>
          <p:nvPr/>
        </p:nvSpPr>
        <p:spPr>
          <a:xfrm>
            <a:off x="14841202" y="4591050"/>
            <a:ext cx="2935792"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Sledování pokroku</a:t>
            </a:r>
            <a:endParaRPr b="0" i="0" sz="1400" u="none" cap="none" strike="noStrike">
              <a:solidFill>
                <a:srgbClr val="000000"/>
              </a:solidFill>
              <a:latin typeface="Arial"/>
              <a:ea typeface="Arial"/>
              <a:cs typeface="Arial"/>
              <a:sym typeface="Arial"/>
            </a:endParaRPr>
          </a:p>
        </p:txBody>
      </p:sp>
      <p:sp>
        <p:nvSpPr>
          <p:cNvPr id="1274" name="Google Shape;1274;p80"/>
          <p:cNvSpPr txBox="1"/>
          <p:nvPr/>
        </p:nvSpPr>
        <p:spPr>
          <a:xfrm>
            <a:off x="667857" y="5865721"/>
            <a:ext cx="2176500" cy="265919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Definujte si jasné a dosažitelné cíle učení, abyste zůstali soustředění.</a:t>
            </a:r>
            <a:endParaRPr b="0" i="0" sz="1400" u="none" cap="none" strike="noStrike">
              <a:solidFill>
                <a:srgbClr val="000000"/>
              </a:solidFill>
              <a:latin typeface="Arial"/>
              <a:ea typeface="Arial"/>
              <a:cs typeface="Arial"/>
              <a:sym typeface="Arial"/>
            </a:endParaRPr>
          </a:p>
        </p:txBody>
      </p:sp>
      <p:sp>
        <p:nvSpPr>
          <p:cNvPr id="1275" name="Google Shape;1275;p80"/>
          <p:cNvSpPr txBox="1"/>
          <p:nvPr/>
        </p:nvSpPr>
        <p:spPr>
          <a:xfrm>
            <a:off x="3926201" y="5247213"/>
            <a:ext cx="2329405" cy="18192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Stanovte si pravidelný a stálý čas pro mikrovzdělávání.</a:t>
            </a:r>
            <a:endParaRPr b="0" i="0" sz="1400" u="none" cap="none" strike="noStrike">
              <a:solidFill>
                <a:srgbClr val="000000"/>
              </a:solidFill>
              <a:latin typeface="Arial"/>
              <a:ea typeface="Arial"/>
              <a:cs typeface="Arial"/>
              <a:sym typeface="Arial"/>
            </a:endParaRPr>
          </a:p>
        </p:txBody>
      </p:sp>
      <p:sp>
        <p:nvSpPr>
          <p:cNvPr id="1276" name="Google Shape;1276;p80"/>
          <p:cNvSpPr txBox="1"/>
          <p:nvPr/>
        </p:nvSpPr>
        <p:spPr>
          <a:xfrm>
            <a:off x="7374203" y="5247213"/>
            <a:ext cx="2435037" cy="2215991"/>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Udržujte sezení krátká a častá, nejlépe denně nebo několikrát týdně.</a:t>
            </a:r>
            <a:endParaRPr b="0" i="0" sz="1400" u="none" cap="none" strike="noStrike">
              <a:solidFill>
                <a:srgbClr val="000000"/>
              </a:solidFill>
              <a:latin typeface="Arial"/>
              <a:ea typeface="Arial"/>
              <a:cs typeface="Arial"/>
              <a:sym typeface="Arial"/>
            </a:endParaRPr>
          </a:p>
        </p:txBody>
      </p:sp>
      <p:sp>
        <p:nvSpPr>
          <p:cNvPr id="1277" name="Google Shape;1277;p80"/>
          <p:cNvSpPr txBox="1"/>
          <p:nvPr/>
        </p:nvSpPr>
        <p:spPr>
          <a:xfrm>
            <a:off x="10976989" y="5247213"/>
            <a:ext cx="2791552" cy="2215991"/>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Zařaďte mikroučení do každodenní rutiny, například během přestávek nebo před spaním.</a:t>
            </a:r>
            <a:endParaRPr b="0" i="0" sz="1400" u="none" cap="none" strike="noStrike">
              <a:solidFill>
                <a:srgbClr val="000000"/>
              </a:solidFill>
              <a:latin typeface="Arial"/>
              <a:ea typeface="Arial"/>
              <a:cs typeface="Arial"/>
              <a:sym typeface="Arial"/>
            </a:endParaRPr>
          </a:p>
        </p:txBody>
      </p:sp>
      <p:sp>
        <p:nvSpPr>
          <p:cNvPr id="1278" name="Google Shape;1278;p80"/>
          <p:cNvSpPr txBox="1"/>
          <p:nvPr/>
        </p:nvSpPr>
        <p:spPr>
          <a:xfrm>
            <a:off x="14714831" y="5246451"/>
            <a:ext cx="3188533" cy="2230867"/>
          </a:xfrm>
          <a:prstGeom prst="rect">
            <a:avLst/>
          </a:prstGeom>
          <a:noFill/>
          <a:ln>
            <a:noFill/>
          </a:ln>
        </p:spPr>
        <p:txBody>
          <a:bodyPr anchorCtr="0" anchor="t" bIns="0" lIns="0" spcFirstLastPara="1" rIns="0" wrap="square" tIns="0">
            <a:spAutoFit/>
          </a:bodyPr>
          <a:lstStyle/>
          <a:p>
            <a:pPr indent="0" lvl="0" marL="0" marR="0" rtl="0" algn="ctr">
              <a:lnSpc>
                <a:spcPct val="151000"/>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Sledujte své pokroky a oslavujte malé úspěchy, abyste si upevnili návyk.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sp>
        <p:nvSpPr>
          <p:cNvPr id="1283" name="Google Shape;1283;p81"/>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84" name="Google Shape;1284;p81"/>
          <p:cNvSpPr/>
          <p:nvPr/>
        </p:nvSpPr>
        <p:spPr>
          <a:xfrm>
            <a:off x="7603324" y="3358125"/>
            <a:ext cx="3081338" cy="3081338"/>
          </a:xfrm>
          <a:custGeom>
            <a:rect b="b" l="l" r="r" t="t"/>
            <a:pathLst>
              <a:path extrusionOk="0" h="3081338" w="3081338">
                <a:moveTo>
                  <a:pt x="0" y="0"/>
                </a:moveTo>
                <a:lnTo>
                  <a:pt x="3081338" y="0"/>
                </a:lnTo>
                <a:lnTo>
                  <a:pt x="3081338" y="3081337"/>
                </a:lnTo>
                <a:lnTo>
                  <a:pt x="0" y="3081337"/>
                </a:lnTo>
                <a:lnTo>
                  <a:pt x="0" y="0"/>
                </a:lnTo>
                <a:close/>
              </a:path>
            </a:pathLst>
          </a:custGeom>
          <a:blipFill rotWithShape="1">
            <a:blip r:embed="rId3">
              <a:alphaModFix/>
            </a:blip>
            <a:stretch>
              <a:fillRect b="-29" l="-20721" r="-2072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85" name="Google Shape;1285;p81"/>
          <p:cNvSpPr txBox="1"/>
          <p:nvPr/>
        </p:nvSpPr>
        <p:spPr>
          <a:xfrm>
            <a:off x="8257672" y="2547791"/>
            <a:ext cx="1772640" cy="4985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Část 5</a:t>
            </a:r>
            <a:endParaRPr b="0" i="0" sz="1400" u="none" cap="none" strike="noStrike">
              <a:solidFill>
                <a:srgbClr val="000000"/>
              </a:solidFill>
              <a:latin typeface="Arial"/>
              <a:ea typeface="Arial"/>
              <a:cs typeface="Arial"/>
              <a:sym typeface="Arial"/>
            </a:endParaRPr>
          </a:p>
        </p:txBody>
      </p:sp>
      <p:sp>
        <p:nvSpPr>
          <p:cNvPr id="1286" name="Google Shape;1286;p81"/>
          <p:cNvSpPr txBox="1"/>
          <p:nvPr/>
        </p:nvSpPr>
        <p:spPr>
          <a:xfrm>
            <a:off x="6640977" y="7060801"/>
            <a:ext cx="5006030" cy="99719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Strategie implementace mikrovzdělávání</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82"/>
          <p:cNvSpPr/>
          <p:nvPr/>
        </p:nvSpPr>
        <p:spPr>
          <a:xfrm>
            <a:off x="13823281"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92" name="Google Shape;1292;p82"/>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8" l="-20721" r="-2072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93" name="Google Shape;1293;p82"/>
          <p:cNvSpPr txBox="1"/>
          <p:nvPr/>
        </p:nvSpPr>
        <p:spPr>
          <a:xfrm>
            <a:off x="15163748" y="2580838"/>
            <a:ext cx="1783784" cy="38925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Část 5</a:t>
            </a:r>
            <a:endParaRPr b="0" i="0" sz="1400" u="none" cap="none" strike="noStrike">
              <a:solidFill>
                <a:srgbClr val="000000"/>
              </a:solidFill>
              <a:latin typeface="Arial"/>
              <a:ea typeface="Arial"/>
              <a:cs typeface="Arial"/>
              <a:sym typeface="Arial"/>
            </a:endParaRPr>
          </a:p>
        </p:txBody>
      </p:sp>
      <p:sp>
        <p:nvSpPr>
          <p:cNvPr id="1294" name="Google Shape;1294;p82"/>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95" name="Google Shape;1295;p82"/>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96" name="Google Shape;1296;p82"/>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297" name="Google Shape;1297;p82"/>
          <p:cNvSpPr txBox="1"/>
          <p:nvPr/>
        </p:nvSpPr>
        <p:spPr>
          <a:xfrm>
            <a:off x="1566280" y="1791195"/>
            <a:ext cx="8961120" cy="443198"/>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Vysvětlete základní principy mikrovzdělávání.</a:t>
            </a:r>
            <a:endParaRPr b="0" i="0" sz="1400" u="none" cap="none" strike="noStrike">
              <a:solidFill>
                <a:srgbClr val="000000"/>
              </a:solidFill>
              <a:latin typeface="Arial"/>
              <a:ea typeface="Arial"/>
              <a:cs typeface="Arial"/>
              <a:sym typeface="Arial"/>
            </a:endParaRPr>
          </a:p>
        </p:txBody>
      </p:sp>
      <p:sp>
        <p:nvSpPr>
          <p:cNvPr id="1298" name="Google Shape;1298;p82"/>
          <p:cNvSpPr txBox="1"/>
          <p:nvPr/>
        </p:nvSpPr>
        <p:spPr>
          <a:xfrm>
            <a:off x="1566280" y="4479144"/>
            <a:ext cx="8961120" cy="443198"/>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Význam pro dospělé studenty s nízkou kvalifikací</a:t>
            </a:r>
            <a:endParaRPr b="0" i="0" sz="1400" u="none" cap="none" strike="noStrike">
              <a:solidFill>
                <a:srgbClr val="000000"/>
              </a:solidFill>
              <a:latin typeface="Arial"/>
              <a:ea typeface="Arial"/>
              <a:cs typeface="Arial"/>
              <a:sym typeface="Arial"/>
            </a:endParaRPr>
          </a:p>
        </p:txBody>
      </p:sp>
      <p:sp>
        <p:nvSpPr>
          <p:cNvPr id="1299" name="Google Shape;1299;p82"/>
          <p:cNvSpPr txBox="1"/>
          <p:nvPr/>
        </p:nvSpPr>
        <p:spPr>
          <a:xfrm>
            <a:off x="1566279" y="7155228"/>
            <a:ext cx="9711320" cy="443198"/>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Ukažte, jak zaměření na cíle učení zlepšuje výsledky.</a:t>
            </a:r>
            <a:endParaRPr b="0" i="0" sz="1400" u="none" cap="none" strike="noStrike">
              <a:solidFill>
                <a:srgbClr val="000000"/>
              </a:solidFill>
              <a:latin typeface="Arial"/>
              <a:ea typeface="Arial"/>
              <a:cs typeface="Arial"/>
              <a:sym typeface="Arial"/>
            </a:endParaRPr>
          </a:p>
        </p:txBody>
      </p:sp>
      <p:sp>
        <p:nvSpPr>
          <p:cNvPr id="1300" name="Google Shape;1300;p82"/>
          <p:cNvSpPr txBox="1"/>
          <p:nvPr/>
        </p:nvSpPr>
        <p:spPr>
          <a:xfrm>
            <a:off x="13552623" y="6912436"/>
            <a:ext cx="5006029" cy="88639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Strategie implementace mikrovzdělávání</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666" l="0" r="0" t="-1666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5" name="Google Shape;185;p29"/>
          <p:cNvSpPr/>
          <p:nvPr/>
        </p:nvSpPr>
        <p:spPr>
          <a:xfrm rot="10800000">
            <a:off x="5248941" y="4235623"/>
            <a:ext cx="13039059" cy="2876741"/>
          </a:xfrm>
          <a:custGeom>
            <a:rect b="b" l="l" r="r" t="t"/>
            <a:pathLst>
              <a:path extrusionOk="0" h="3835654" w="17385412">
                <a:moveTo>
                  <a:pt x="0" y="0"/>
                </a:moveTo>
                <a:lnTo>
                  <a:pt x="17385412" y="0"/>
                </a:lnTo>
                <a:lnTo>
                  <a:pt x="17385412" y="3835654"/>
                </a:lnTo>
                <a:lnTo>
                  <a:pt x="0" y="3835654"/>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6" name="Google Shape;186;p29"/>
          <p:cNvSpPr txBox="1"/>
          <p:nvPr/>
        </p:nvSpPr>
        <p:spPr>
          <a:xfrm>
            <a:off x="7863285" y="5055876"/>
            <a:ext cx="7945840" cy="77559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4200"/>
              <a:buFont typeface="Arial"/>
              <a:buNone/>
            </a:pPr>
            <a:r>
              <a:rPr b="0" i="0" lang="en-US" sz="4200" u="none" cap="none" strike="noStrike">
                <a:solidFill>
                  <a:srgbClr val="FFFFFF"/>
                </a:solidFill>
                <a:latin typeface="Philosopher"/>
                <a:ea typeface="Philosopher"/>
                <a:cs typeface="Philosopher"/>
                <a:sym typeface="Philosopher"/>
              </a:rPr>
              <a:t>Tradiční výukové prostředí</a:t>
            </a:r>
            <a:endParaRPr b="0" i="0" sz="1400" u="none" cap="none" strike="noStrike">
              <a:solidFill>
                <a:srgbClr val="000000"/>
              </a:solidFill>
              <a:latin typeface="Arial"/>
              <a:ea typeface="Arial"/>
              <a:cs typeface="Arial"/>
              <a:sym typeface="Arial"/>
            </a:endParaRPr>
          </a:p>
        </p:txBody>
      </p:sp>
      <p:grpSp>
        <p:nvGrpSpPr>
          <p:cNvPr id="187" name="Google Shape;187;p29"/>
          <p:cNvGrpSpPr/>
          <p:nvPr/>
        </p:nvGrpSpPr>
        <p:grpSpPr>
          <a:xfrm>
            <a:off x="16280035" y="4529328"/>
            <a:ext cx="808006" cy="642080"/>
            <a:chOff x="-9271" y="-7112"/>
            <a:chExt cx="1077341" cy="856107"/>
          </a:xfrm>
        </p:grpSpPr>
        <p:sp>
          <p:nvSpPr>
            <p:cNvPr id="188" name="Google Shape;188;p29"/>
            <p:cNvSpPr/>
            <p:nvPr/>
          </p:nvSpPr>
          <p:spPr>
            <a:xfrm>
              <a:off x="17526" y="20066"/>
              <a:ext cx="1023747" cy="802132"/>
            </a:xfrm>
            <a:custGeom>
              <a:rect b="b" l="l" r="r" t="t"/>
              <a:pathLst>
                <a:path extrusionOk="0" h="802132" w="1023747">
                  <a:moveTo>
                    <a:pt x="98679" y="266954"/>
                  </a:moveTo>
                  <a:cubicBezTo>
                    <a:pt x="90551" y="203581"/>
                    <a:pt x="117221" y="140716"/>
                    <a:pt x="167259" y="105156"/>
                  </a:cubicBezTo>
                  <a:cubicBezTo>
                    <a:pt x="217297" y="69596"/>
                    <a:pt x="282067" y="67691"/>
                    <a:pt x="334010" y="99949"/>
                  </a:cubicBezTo>
                  <a:cubicBezTo>
                    <a:pt x="352425" y="63119"/>
                    <a:pt x="386080" y="37592"/>
                    <a:pt x="424815" y="31242"/>
                  </a:cubicBezTo>
                  <a:cubicBezTo>
                    <a:pt x="463550" y="24892"/>
                    <a:pt x="502793" y="38481"/>
                    <a:pt x="530733" y="67691"/>
                  </a:cubicBezTo>
                  <a:cubicBezTo>
                    <a:pt x="546354" y="34290"/>
                    <a:pt x="577215" y="11811"/>
                    <a:pt x="612140" y="8255"/>
                  </a:cubicBezTo>
                  <a:cubicBezTo>
                    <a:pt x="647065" y="4699"/>
                    <a:pt x="681228" y="20701"/>
                    <a:pt x="702564" y="50419"/>
                  </a:cubicBezTo>
                  <a:cubicBezTo>
                    <a:pt x="730885" y="14986"/>
                    <a:pt x="775843" y="0"/>
                    <a:pt x="818134" y="12065"/>
                  </a:cubicBezTo>
                  <a:cubicBezTo>
                    <a:pt x="860425" y="24130"/>
                    <a:pt x="892302" y="60960"/>
                    <a:pt x="900049" y="106680"/>
                  </a:cubicBezTo>
                  <a:cubicBezTo>
                    <a:pt x="934720" y="116713"/>
                    <a:pt x="963549" y="142367"/>
                    <a:pt x="979297" y="176784"/>
                  </a:cubicBezTo>
                  <a:cubicBezTo>
                    <a:pt x="995045" y="211201"/>
                    <a:pt x="995807" y="251333"/>
                    <a:pt x="981583" y="286512"/>
                  </a:cubicBezTo>
                  <a:cubicBezTo>
                    <a:pt x="1015746" y="333756"/>
                    <a:pt x="1023747" y="396875"/>
                    <a:pt x="1002538" y="452120"/>
                  </a:cubicBezTo>
                  <a:cubicBezTo>
                    <a:pt x="981329" y="507365"/>
                    <a:pt x="934212" y="546481"/>
                    <a:pt x="878840" y="554990"/>
                  </a:cubicBezTo>
                  <a:cubicBezTo>
                    <a:pt x="878459" y="606806"/>
                    <a:pt x="851789" y="654431"/>
                    <a:pt x="808990" y="679323"/>
                  </a:cubicBezTo>
                  <a:cubicBezTo>
                    <a:pt x="766191" y="704215"/>
                    <a:pt x="714121" y="702691"/>
                    <a:pt x="672846" y="675259"/>
                  </a:cubicBezTo>
                  <a:cubicBezTo>
                    <a:pt x="655193" y="737362"/>
                    <a:pt x="605663" y="783082"/>
                    <a:pt x="545465" y="792607"/>
                  </a:cubicBezTo>
                  <a:cubicBezTo>
                    <a:pt x="485267" y="802132"/>
                    <a:pt x="425450" y="773811"/>
                    <a:pt x="391668" y="719963"/>
                  </a:cubicBezTo>
                  <a:cubicBezTo>
                    <a:pt x="350266" y="746506"/>
                    <a:pt x="300609" y="754253"/>
                    <a:pt x="253746" y="741172"/>
                  </a:cubicBezTo>
                  <a:cubicBezTo>
                    <a:pt x="206883" y="728091"/>
                    <a:pt x="167132" y="695579"/>
                    <a:pt x="143002" y="650875"/>
                  </a:cubicBezTo>
                  <a:cubicBezTo>
                    <a:pt x="100711" y="656209"/>
                    <a:pt x="59817" y="632841"/>
                    <a:pt x="40513" y="592455"/>
                  </a:cubicBezTo>
                  <a:cubicBezTo>
                    <a:pt x="21209" y="552069"/>
                    <a:pt x="27940" y="503301"/>
                    <a:pt x="57023" y="470281"/>
                  </a:cubicBezTo>
                  <a:cubicBezTo>
                    <a:pt x="19304" y="446659"/>
                    <a:pt x="0" y="399669"/>
                    <a:pt x="9271" y="353949"/>
                  </a:cubicBezTo>
                  <a:cubicBezTo>
                    <a:pt x="18542" y="308229"/>
                    <a:pt x="54229" y="274066"/>
                    <a:pt x="97790" y="269240"/>
                  </a:cubicBezTo>
                  <a:close/>
                </a:path>
              </a:pathLst>
            </a:custGeom>
            <a:solidFill>
              <a:srgbClr val="FFCA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29"/>
            <p:cNvSpPr/>
            <p:nvPr/>
          </p:nvSpPr>
          <p:spPr>
            <a:xfrm>
              <a:off x="75692" y="67945"/>
              <a:ext cx="922909" cy="669036"/>
            </a:xfrm>
            <a:custGeom>
              <a:rect b="b" l="l" r="r" t="t"/>
              <a:pathLst>
                <a:path extrusionOk="0" h="669036" w="922909">
                  <a:moveTo>
                    <a:pt x="58928" y="433959"/>
                  </a:moveTo>
                  <a:cubicBezTo>
                    <a:pt x="38354" y="435737"/>
                    <a:pt x="17780" y="430657"/>
                    <a:pt x="0" y="419481"/>
                  </a:cubicBezTo>
                  <a:moveTo>
                    <a:pt x="110998" y="592709"/>
                  </a:moveTo>
                  <a:cubicBezTo>
                    <a:pt x="102743" y="596265"/>
                    <a:pt x="94107" y="598551"/>
                    <a:pt x="85217" y="599694"/>
                  </a:cubicBezTo>
                  <a:moveTo>
                    <a:pt x="333375" y="669036"/>
                  </a:moveTo>
                  <a:cubicBezTo>
                    <a:pt x="327152" y="659130"/>
                    <a:pt x="321945" y="648462"/>
                    <a:pt x="317881" y="637413"/>
                  </a:cubicBezTo>
                  <a:moveTo>
                    <a:pt x="620903" y="590042"/>
                  </a:moveTo>
                  <a:cubicBezTo>
                    <a:pt x="620014" y="601853"/>
                    <a:pt x="617855" y="613537"/>
                    <a:pt x="614680" y="624840"/>
                  </a:cubicBezTo>
                  <a:moveTo>
                    <a:pt x="744347" y="375285"/>
                  </a:moveTo>
                  <a:cubicBezTo>
                    <a:pt x="790956" y="399415"/>
                    <a:pt x="820420" y="449961"/>
                    <a:pt x="820039" y="505206"/>
                  </a:cubicBezTo>
                  <a:moveTo>
                    <a:pt x="922909" y="236982"/>
                  </a:moveTo>
                  <a:cubicBezTo>
                    <a:pt x="915289" y="255778"/>
                    <a:pt x="903859" y="272415"/>
                    <a:pt x="889254" y="285750"/>
                  </a:cubicBezTo>
                  <a:moveTo>
                    <a:pt x="842010" y="56261"/>
                  </a:moveTo>
                  <a:cubicBezTo>
                    <a:pt x="843280" y="63881"/>
                    <a:pt x="843915" y="71501"/>
                    <a:pt x="843788" y="79248"/>
                  </a:cubicBezTo>
                  <a:moveTo>
                    <a:pt x="626745" y="29337"/>
                  </a:moveTo>
                  <a:cubicBezTo>
                    <a:pt x="631190" y="18669"/>
                    <a:pt x="636905" y="8890"/>
                    <a:pt x="644017" y="0"/>
                  </a:cubicBezTo>
                  <a:moveTo>
                    <a:pt x="465201" y="43434"/>
                  </a:moveTo>
                  <a:cubicBezTo>
                    <a:pt x="466979" y="34671"/>
                    <a:pt x="469773" y="26162"/>
                    <a:pt x="473583" y="18161"/>
                  </a:cubicBezTo>
                  <a:moveTo>
                    <a:pt x="275717" y="51943"/>
                  </a:moveTo>
                  <a:cubicBezTo>
                    <a:pt x="286639" y="58801"/>
                    <a:pt x="296926" y="67056"/>
                    <a:pt x="305943" y="76454"/>
                  </a:cubicBezTo>
                  <a:moveTo>
                    <a:pt x="45847" y="244856"/>
                  </a:moveTo>
                  <a:cubicBezTo>
                    <a:pt x="43434" y="236347"/>
                    <a:pt x="41656" y="227838"/>
                    <a:pt x="40513" y="219075"/>
                  </a:cubicBezTo>
                </a:path>
              </a:pathLst>
            </a:custGeom>
            <a:solidFill>
              <a:srgbClr val="000000">
                <a:alpha val="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29"/>
            <p:cNvSpPr/>
            <p:nvPr/>
          </p:nvSpPr>
          <p:spPr>
            <a:xfrm>
              <a:off x="-9271" y="-7112"/>
              <a:ext cx="1077341" cy="856107"/>
            </a:xfrm>
            <a:custGeom>
              <a:rect b="b" l="l" r="r" t="t"/>
              <a:pathLst>
                <a:path extrusionOk="0" h="856107" w="1077341">
                  <a:moveTo>
                    <a:pt x="150876" y="294132"/>
                  </a:moveTo>
                  <a:cubicBezTo>
                    <a:pt x="150876" y="307594"/>
                    <a:pt x="140462" y="318643"/>
                    <a:pt x="127127" y="319532"/>
                  </a:cubicBezTo>
                  <a:cubicBezTo>
                    <a:pt x="113792" y="320421"/>
                    <a:pt x="101981" y="310642"/>
                    <a:pt x="100330" y="297434"/>
                  </a:cubicBezTo>
                  <a:cubicBezTo>
                    <a:pt x="91059" y="225171"/>
                    <a:pt x="121285" y="153035"/>
                    <a:pt x="179451" y="111760"/>
                  </a:cubicBezTo>
                  <a:cubicBezTo>
                    <a:pt x="237871" y="70358"/>
                    <a:pt x="313690" y="67945"/>
                    <a:pt x="374269" y="105791"/>
                  </a:cubicBezTo>
                  <a:lnTo>
                    <a:pt x="360807" y="127381"/>
                  </a:lnTo>
                  <a:lnTo>
                    <a:pt x="360807" y="101981"/>
                  </a:lnTo>
                  <a:lnTo>
                    <a:pt x="360807" y="127381"/>
                  </a:lnTo>
                  <a:lnTo>
                    <a:pt x="338074" y="116078"/>
                  </a:lnTo>
                  <a:cubicBezTo>
                    <a:pt x="359918" y="72263"/>
                    <a:pt x="400177" y="41402"/>
                    <a:pt x="447548" y="33655"/>
                  </a:cubicBezTo>
                  <a:cubicBezTo>
                    <a:pt x="494919" y="25908"/>
                    <a:pt x="542544" y="42545"/>
                    <a:pt x="575945" y="77724"/>
                  </a:cubicBezTo>
                  <a:cubicBezTo>
                    <a:pt x="580390" y="82423"/>
                    <a:pt x="582930" y="88773"/>
                    <a:pt x="582930" y="95250"/>
                  </a:cubicBezTo>
                  <a:lnTo>
                    <a:pt x="557530" y="95250"/>
                  </a:lnTo>
                  <a:lnTo>
                    <a:pt x="534543" y="84455"/>
                  </a:lnTo>
                  <a:cubicBezTo>
                    <a:pt x="553720" y="43180"/>
                    <a:pt x="591947" y="14732"/>
                    <a:pt x="636397" y="10287"/>
                  </a:cubicBezTo>
                  <a:cubicBezTo>
                    <a:pt x="680847" y="5842"/>
                    <a:pt x="723646" y="26162"/>
                    <a:pt x="749935" y="62865"/>
                  </a:cubicBezTo>
                  <a:lnTo>
                    <a:pt x="729234" y="77724"/>
                  </a:lnTo>
                  <a:lnTo>
                    <a:pt x="729234" y="52324"/>
                  </a:lnTo>
                  <a:lnTo>
                    <a:pt x="729234" y="77724"/>
                  </a:lnTo>
                  <a:lnTo>
                    <a:pt x="709422" y="61849"/>
                  </a:lnTo>
                  <a:cubicBezTo>
                    <a:pt x="743839" y="18669"/>
                    <a:pt x="799338" y="0"/>
                    <a:pt x="851916" y="14986"/>
                  </a:cubicBezTo>
                  <a:lnTo>
                    <a:pt x="844931" y="39370"/>
                  </a:lnTo>
                  <a:lnTo>
                    <a:pt x="851916" y="14986"/>
                  </a:lnTo>
                  <a:cubicBezTo>
                    <a:pt x="904240" y="29845"/>
                    <a:pt x="942721" y="75057"/>
                    <a:pt x="951992" y="129794"/>
                  </a:cubicBezTo>
                  <a:lnTo>
                    <a:pt x="926973" y="133985"/>
                  </a:lnTo>
                  <a:lnTo>
                    <a:pt x="901573" y="133985"/>
                  </a:lnTo>
                  <a:cubicBezTo>
                    <a:pt x="901573" y="125984"/>
                    <a:pt x="905383" y="118491"/>
                    <a:pt x="911733" y="113665"/>
                  </a:cubicBezTo>
                  <a:cubicBezTo>
                    <a:pt x="918083" y="108839"/>
                    <a:pt x="926338" y="107315"/>
                    <a:pt x="934085" y="109601"/>
                  </a:cubicBezTo>
                  <a:cubicBezTo>
                    <a:pt x="976249" y="121793"/>
                    <a:pt x="1010793" y="152781"/>
                    <a:pt x="1029335" y="193675"/>
                  </a:cubicBezTo>
                  <a:lnTo>
                    <a:pt x="1006221" y="204216"/>
                  </a:lnTo>
                  <a:lnTo>
                    <a:pt x="1029335" y="193675"/>
                  </a:lnTo>
                  <a:cubicBezTo>
                    <a:pt x="1047877" y="234569"/>
                    <a:pt x="1048766" y="281813"/>
                    <a:pt x="1032129" y="323342"/>
                  </a:cubicBezTo>
                  <a:lnTo>
                    <a:pt x="1008507" y="313817"/>
                  </a:lnTo>
                  <a:lnTo>
                    <a:pt x="1029081" y="298958"/>
                  </a:lnTo>
                  <a:cubicBezTo>
                    <a:pt x="1068324" y="353314"/>
                    <a:pt x="1077341" y="425323"/>
                    <a:pt x="1053211" y="488442"/>
                  </a:cubicBezTo>
                  <a:lnTo>
                    <a:pt x="1029462" y="479298"/>
                  </a:lnTo>
                  <a:lnTo>
                    <a:pt x="1053211" y="488442"/>
                  </a:lnTo>
                  <a:cubicBezTo>
                    <a:pt x="1028954" y="551688"/>
                    <a:pt x="974725" y="597408"/>
                    <a:pt x="909574" y="607314"/>
                  </a:cubicBezTo>
                  <a:lnTo>
                    <a:pt x="905764" y="582168"/>
                  </a:lnTo>
                  <a:lnTo>
                    <a:pt x="931164" y="582422"/>
                  </a:lnTo>
                  <a:cubicBezTo>
                    <a:pt x="930656" y="642747"/>
                    <a:pt x="899668" y="698754"/>
                    <a:pt x="848741" y="728472"/>
                  </a:cubicBezTo>
                  <a:lnTo>
                    <a:pt x="835914" y="706501"/>
                  </a:lnTo>
                  <a:lnTo>
                    <a:pt x="848741" y="728472"/>
                  </a:lnTo>
                  <a:cubicBezTo>
                    <a:pt x="797560" y="758317"/>
                    <a:pt x="735076" y="756412"/>
                    <a:pt x="685673" y="723646"/>
                  </a:cubicBezTo>
                  <a:lnTo>
                    <a:pt x="699770" y="702437"/>
                  </a:lnTo>
                  <a:lnTo>
                    <a:pt x="724154" y="709422"/>
                  </a:lnTo>
                  <a:cubicBezTo>
                    <a:pt x="704088" y="780288"/>
                    <a:pt x="646938" y="833628"/>
                    <a:pt x="576326" y="844931"/>
                  </a:cubicBezTo>
                  <a:cubicBezTo>
                    <a:pt x="505587" y="856107"/>
                    <a:pt x="435864" y="822706"/>
                    <a:pt x="397002" y="760603"/>
                  </a:cubicBezTo>
                  <a:lnTo>
                    <a:pt x="418465" y="747141"/>
                  </a:lnTo>
                  <a:lnTo>
                    <a:pt x="432181" y="768477"/>
                  </a:lnTo>
                  <a:cubicBezTo>
                    <a:pt x="384810" y="798957"/>
                    <a:pt x="327660" y="807720"/>
                    <a:pt x="273812" y="792861"/>
                  </a:cubicBezTo>
                  <a:cubicBezTo>
                    <a:pt x="219964" y="778002"/>
                    <a:pt x="174625" y="740664"/>
                    <a:pt x="147574" y="690118"/>
                  </a:cubicBezTo>
                  <a:cubicBezTo>
                    <a:pt x="143383" y="682244"/>
                    <a:pt x="143510" y="672719"/>
                    <a:pt x="148209" y="665099"/>
                  </a:cubicBezTo>
                  <a:cubicBezTo>
                    <a:pt x="152908" y="657479"/>
                    <a:pt x="161036" y="652780"/>
                    <a:pt x="170053" y="652780"/>
                  </a:cubicBezTo>
                  <a:cubicBezTo>
                    <a:pt x="183515" y="652780"/>
                    <a:pt x="194564" y="663194"/>
                    <a:pt x="195453" y="676656"/>
                  </a:cubicBezTo>
                  <a:cubicBezTo>
                    <a:pt x="196342" y="690118"/>
                    <a:pt x="186563" y="701802"/>
                    <a:pt x="173228" y="703453"/>
                  </a:cubicBezTo>
                  <a:cubicBezTo>
                    <a:pt x="119126" y="710057"/>
                    <a:pt x="68072" y="680212"/>
                    <a:pt x="44450" y="630682"/>
                  </a:cubicBezTo>
                  <a:lnTo>
                    <a:pt x="67437" y="619760"/>
                  </a:lnTo>
                  <a:lnTo>
                    <a:pt x="44450" y="630682"/>
                  </a:lnTo>
                  <a:cubicBezTo>
                    <a:pt x="20955" y="581279"/>
                    <a:pt x="28829" y="521589"/>
                    <a:pt x="64770" y="480822"/>
                  </a:cubicBezTo>
                  <a:cubicBezTo>
                    <a:pt x="69596" y="475361"/>
                    <a:pt x="76581" y="472186"/>
                    <a:pt x="83820" y="472186"/>
                  </a:cubicBezTo>
                  <a:cubicBezTo>
                    <a:pt x="91059" y="472186"/>
                    <a:pt x="98044" y="475361"/>
                    <a:pt x="102870" y="480822"/>
                  </a:cubicBezTo>
                  <a:cubicBezTo>
                    <a:pt x="111125" y="490347"/>
                    <a:pt x="111252" y="504444"/>
                    <a:pt x="103124" y="513969"/>
                  </a:cubicBezTo>
                  <a:cubicBezTo>
                    <a:pt x="94996" y="523494"/>
                    <a:pt x="81026" y="525653"/>
                    <a:pt x="70358" y="519049"/>
                  </a:cubicBezTo>
                  <a:cubicBezTo>
                    <a:pt x="23114" y="489458"/>
                    <a:pt x="0" y="431673"/>
                    <a:pt x="11303" y="376174"/>
                  </a:cubicBezTo>
                  <a:lnTo>
                    <a:pt x="36195" y="381254"/>
                  </a:lnTo>
                  <a:lnTo>
                    <a:pt x="11303" y="376174"/>
                  </a:lnTo>
                  <a:cubicBezTo>
                    <a:pt x="22606" y="320548"/>
                    <a:pt x="66421" y="277368"/>
                    <a:pt x="121920" y="271272"/>
                  </a:cubicBezTo>
                  <a:lnTo>
                    <a:pt x="124714" y="296545"/>
                  </a:lnTo>
                  <a:lnTo>
                    <a:pt x="100711" y="288290"/>
                  </a:lnTo>
                  <a:lnTo>
                    <a:pt x="101600" y="285877"/>
                  </a:lnTo>
                  <a:cubicBezTo>
                    <a:pt x="105664" y="274193"/>
                    <a:pt x="117602" y="267081"/>
                    <a:pt x="129794" y="269113"/>
                  </a:cubicBezTo>
                  <a:cubicBezTo>
                    <a:pt x="141986" y="271145"/>
                    <a:pt x="151003" y="281813"/>
                    <a:pt x="151003" y="294132"/>
                  </a:cubicBezTo>
                  <a:moveTo>
                    <a:pt x="100203" y="294132"/>
                  </a:moveTo>
                  <a:lnTo>
                    <a:pt x="125603" y="294132"/>
                  </a:lnTo>
                  <a:lnTo>
                    <a:pt x="149606" y="302387"/>
                  </a:lnTo>
                  <a:lnTo>
                    <a:pt x="148717" y="304800"/>
                  </a:lnTo>
                  <a:cubicBezTo>
                    <a:pt x="145542" y="314071"/>
                    <a:pt x="137287" y="320675"/>
                    <a:pt x="127508" y="321691"/>
                  </a:cubicBezTo>
                  <a:cubicBezTo>
                    <a:pt x="95885" y="325120"/>
                    <a:pt x="68453" y="350266"/>
                    <a:pt x="61087" y="386207"/>
                  </a:cubicBezTo>
                  <a:cubicBezTo>
                    <a:pt x="53848" y="422275"/>
                    <a:pt x="69215" y="458216"/>
                    <a:pt x="97409" y="475996"/>
                  </a:cubicBezTo>
                  <a:lnTo>
                    <a:pt x="83820" y="497586"/>
                  </a:lnTo>
                  <a:lnTo>
                    <a:pt x="64770" y="514350"/>
                  </a:lnTo>
                  <a:lnTo>
                    <a:pt x="83947" y="497586"/>
                  </a:lnTo>
                  <a:lnTo>
                    <a:pt x="102997" y="514350"/>
                  </a:lnTo>
                  <a:cubicBezTo>
                    <a:pt x="80772" y="539623"/>
                    <a:pt x="75438" y="577469"/>
                    <a:pt x="90424" y="608838"/>
                  </a:cubicBezTo>
                  <a:cubicBezTo>
                    <a:pt x="105283" y="639953"/>
                    <a:pt x="136017" y="656844"/>
                    <a:pt x="166751" y="653034"/>
                  </a:cubicBezTo>
                  <a:lnTo>
                    <a:pt x="169926" y="678180"/>
                  </a:lnTo>
                  <a:lnTo>
                    <a:pt x="169926" y="703580"/>
                  </a:lnTo>
                  <a:lnTo>
                    <a:pt x="169926" y="678180"/>
                  </a:lnTo>
                  <a:lnTo>
                    <a:pt x="192278" y="666115"/>
                  </a:lnTo>
                  <a:cubicBezTo>
                    <a:pt x="213233" y="705104"/>
                    <a:pt x="247650" y="732917"/>
                    <a:pt x="287401" y="743966"/>
                  </a:cubicBezTo>
                  <a:lnTo>
                    <a:pt x="280543" y="768477"/>
                  </a:lnTo>
                  <a:lnTo>
                    <a:pt x="287401" y="743966"/>
                  </a:lnTo>
                  <a:cubicBezTo>
                    <a:pt x="327025" y="755015"/>
                    <a:pt x="369316" y="748538"/>
                    <a:pt x="404749" y="725805"/>
                  </a:cubicBezTo>
                  <a:cubicBezTo>
                    <a:pt x="410464" y="722122"/>
                    <a:pt x="417449" y="720852"/>
                    <a:pt x="424053" y="722376"/>
                  </a:cubicBezTo>
                  <a:cubicBezTo>
                    <a:pt x="430657" y="723900"/>
                    <a:pt x="436372" y="727964"/>
                    <a:pt x="440055" y="733679"/>
                  </a:cubicBezTo>
                  <a:cubicBezTo>
                    <a:pt x="468757" y="779526"/>
                    <a:pt x="518922" y="802640"/>
                    <a:pt x="568325" y="794766"/>
                  </a:cubicBezTo>
                  <a:lnTo>
                    <a:pt x="572262" y="819912"/>
                  </a:lnTo>
                  <a:lnTo>
                    <a:pt x="568325" y="794766"/>
                  </a:lnTo>
                  <a:cubicBezTo>
                    <a:pt x="617982" y="786892"/>
                    <a:pt x="660146" y="748919"/>
                    <a:pt x="675259" y="695579"/>
                  </a:cubicBezTo>
                  <a:cubicBezTo>
                    <a:pt x="677418" y="687832"/>
                    <a:pt x="683260" y="681482"/>
                    <a:pt x="690880" y="678688"/>
                  </a:cubicBezTo>
                  <a:cubicBezTo>
                    <a:pt x="698500" y="675894"/>
                    <a:pt x="707009" y="676910"/>
                    <a:pt x="713740" y="681355"/>
                  </a:cubicBezTo>
                  <a:cubicBezTo>
                    <a:pt x="747014" y="703453"/>
                    <a:pt x="788670" y="704723"/>
                    <a:pt x="823087" y="684657"/>
                  </a:cubicBezTo>
                  <a:cubicBezTo>
                    <a:pt x="857631" y="664464"/>
                    <a:pt x="879983" y="625475"/>
                    <a:pt x="880364" y="582041"/>
                  </a:cubicBezTo>
                  <a:cubicBezTo>
                    <a:pt x="880491" y="569595"/>
                    <a:pt x="889635" y="559054"/>
                    <a:pt x="901954" y="557149"/>
                  </a:cubicBezTo>
                  <a:cubicBezTo>
                    <a:pt x="947801" y="550164"/>
                    <a:pt x="987679" y="517652"/>
                    <a:pt x="1005840" y="470408"/>
                  </a:cubicBezTo>
                  <a:cubicBezTo>
                    <a:pt x="1024001" y="423164"/>
                    <a:pt x="1017016" y="369062"/>
                    <a:pt x="987933" y="328803"/>
                  </a:cubicBezTo>
                  <a:cubicBezTo>
                    <a:pt x="982853" y="321691"/>
                    <a:pt x="981710" y="312547"/>
                    <a:pt x="985012" y="304419"/>
                  </a:cubicBezTo>
                  <a:cubicBezTo>
                    <a:pt x="996569" y="275590"/>
                    <a:pt x="995934" y="242824"/>
                    <a:pt x="983107" y="214630"/>
                  </a:cubicBezTo>
                  <a:cubicBezTo>
                    <a:pt x="970280" y="186436"/>
                    <a:pt x="947166" y="166243"/>
                    <a:pt x="919988" y="158369"/>
                  </a:cubicBezTo>
                  <a:lnTo>
                    <a:pt x="927100" y="133985"/>
                  </a:lnTo>
                  <a:lnTo>
                    <a:pt x="952500" y="133985"/>
                  </a:lnTo>
                  <a:cubicBezTo>
                    <a:pt x="952500" y="147193"/>
                    <a:pt x="942340" y="158242"/>
                    <a:pt x="929259" y="159258"/>
                  </a:cubicBezTo>
                  <a:cubicBezTo>
                    <a:pt x="916178" y="160274"/>
                    <a:pt x="904240" y="151257"/>
                    <a:pt x="902081" y="138176"/>
                  </a:cubicBezTo>
                  <a:cubicBezTo>
                    <a:pt x="895858" y="101473"/>
                    <a:pt x="870458" y="72898"/>
                    <a:pt x="838200" y="63754"/>
                  </a:cubicBezTo>
                  <a:cubicBezTo>
                    <a:pt x="806196" y="54610"/>
                    <a:pt x="771525" y="65659"/>
                    <a:pt x="749427" y="93472"/>
                  </a:cubicBezTo>
                  <a:cubicBezTo>
                    <a:pt x="744601" y="99568"/>
                    <a:pt x="737362" y="102997"/>
                    <a:pt x="729615" y="102997"/>
                  </a:cubicBezTo>
                  <a:cubicBezTo>
                    <a:pt x="721360" y="102997"/>
                    <a:pt x="713740" y="99060"/>
                    <a:pt x="708914" y="92329"/>
                  </a:cubicBezTo>
                  <a:cubicBezTo>
                    <a:pt x="692658" y="69596"/>
                    <a:pt x="667131" y="58166"/>
                    <a:pt x="641731" y="60706"/>
                  </a:cubicBezTo>
                  <a:lnTo>
                    <a:pt x="639191" y="35433"/>
                  </a:lnTo>
                  <a:lnTo>
                    <a:pt x="641731" y="60706"/>
                  </a:lnTo>
                  <a:cubicBezTo>
                    <a:pt x="616204" y="63246"/>
                    <a:pt x="592963" y="79756"/>
                    <a:pt x="580771" y="105664"/>
                  </a:cubicBezTo>
                  <a:cubicBezTo>
                    <a:pt x="575691" y="116459"/>
                    <a:pt x="563880" y="122301"/>
                    <a:pt x="552196" y="119634"/>
                  </a:cubicBezTo>
                  <a:cubicBezTo>
                    <a:pt x="540512" y="116967"/>
                    <a:pt x="532257" y="106680"/>
                    <a:pt x="532257" y="94869"/>
                  </a:cubicBezTo>
                  <a:lnTo>
                    <a:pt x="557657" y="94869"/>
                  </a:lnTo>
                  <a:lnTo>
                    <a:pt x="539115" y="112522"/>
                  </a:lnTo>
                  <a:cubicBezTo>
                    <a:pt x="516763" y="89027"/>
                    <a:pt x="485775" y="78613"/>
                    <a:pt x="455676" y="83566"/>
                  </a:cubicBezTo>
                  <a:lnTo>
                    <a:pt x="451612" y="58547"/>
                  </a:lnTo>
                  <a:lnTo>
                    <a:pt x="455676" y="83566"/>
                  </a:lnTo>
                  <a:cubicBezTo>
                    <a:pt x="425450" y="88519"/>
                    <a:pt x="398526" y="108458"/>
                    <a:pt x="383540" y="138557"/>
                  </a:cubicBezTo>
                  <a:cubicBezTo>
                    <a:pt x="379222" y="147193"/>
                    <a:pt x="370459" y="152654"/>
                    <a:pt x="360807" y="152654"/>
                  </a:cubicBezTo>
                  <a:cubicBezTo>
                    <a:pt x="356108" y="152654"/>
                    <a:pt x="351409" y="151384"/>
                    <a:pt x="347345" y="148844"/>
                  </a:cubicBezTo>
                  <a:cubicBezTo>
                    <a:pt x="304165" y="121920"/>
                    <a:pt x="250571" y="123571"/>
                    <a:pt x="208788" y="153162"/>
                  </a:cubicBezTo>
                  <a:lnTo>
                    <a:pt x="194056" y="132334"/>
                  </a:lnTo>
                  <a:lnTo>
                    <a:pt x="208788" y="153035"/>
                  </a:lnTo>
                  <a:cubicBezTo>
                    <a:pt x="166751" y="182880"/>
                    <a:pt x="143764" y="236220"/>
                    <a:pt x="150749" y="290830"/>
                  </a:cubicBezTo>
                  <a:lnTo>
                    <a:pt x="125603" y="294005"/>
                  </a:lnTo>
                  <a:lnTo>
                    <a:pt x="100203" y="294005"/>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29"/>
            <p:cNvSpPr/>
            <p:nvPr/>
          </p:nvSpPr>
          <p:spPr>
            <a:xfrm>
              <a:off x="62230" y="52197"/>
              <a:ext cx="886079" cy="647446"/>
            </a:xfrm>
            <a:custGeom>
              <a:rect b="b" l="l" r="r" t="t"/>
              <a:pathLst>
                <a:path extrusionOk="0" h="647446" w="886079">
                  <a:moveTo>
                    <a:pt x="74549" y="474980"/>
                  </a:moveTo>
                  <a:cubicBezTo>
                    <a:pt x="48387" y="477139"/>
                    <a:pt x="22352" y="470662"/>
                    <a:pt x="0" y="456692"/>
                  </a:cubicBezTo>
                  <a:lnTo>
                    <a:pt x="26924" y="413639"/>
                  </a:lnTo>
                  <a:cubicBezTo>
                    <a:pt x="40132" y="421894"/>
                    <a:pt x="55245" y="425577"/>
                    <a:pt x="70358" y="424307"/>
                  </a:cubicBezTo>
                  <a:close/>
                  <a:moveTo>
                    <a:pt x="124460" y="633857"/>
                  </a:moveTo>
                  <a:lnTo>
                    <a:pt x="124460" y="608457"/>
                  </a:lnTo>
                  <a:lnTo>
                    <a:pt x="134366" y="631825"/>
                  </a:lnTo>
                  <a:cubicBezTo>
                    <a:pt x="123952" y="636270"/>
                    <a:pt x="113030" y="639191"/>
                    <a:pt x="101854" y="640588"/>
                  </a:cubicBezTo>
                  <a:lnTo>
                    <a:pt x="95631" y="590169"/>
                  </a:lnTo>
                  <a:cubicBezTo>
                    <a:pt x="102108" y="589407"/>
                    <a:pt x="108585" y="587629"/>
                    <a:pt x="114681" y="585089"/>
                  </a:cubicBezTo>
                  <a:cubicBezTo>
                    <a:pt x="117856" y="583819"/>
                    <a:pt x="121158" y="583057"/>
                    <a:pt x="124587" y="583057"/>
                  </a:cubicBezTo>
                  <a:close/>
                  <a:moveTo>
                    <a:pt x="325374" y="647446"/>
                  </a:moveTo>
                  <a:cubicBezTo>
                    <a:pt x="318262" y="636016"/>
                    <a:pt x="312293" y="623824"/>
                    <a:pt x="307467" y="611124"/>
                  </a:cubicBezTo>
                  <a:lnTo>
                    <a:pt x="355092" y="593471"/>
                  </a:lnTo>
                  <a:cubicBezTo>
                    <a:pt x="358648" y="602996"/>
                    <a:pt x="363093" y="612013"/>
                    <a:pt x="368300" y="620522"/>
                  </a:cubicBezTo>
                  <a:close/>
                  <a:moveTo>
                    <a:pt x="702691" y="529971"/>
                  </a:moveTo>
                  <a:cubicBezTo>
                    <a:pt x="701675" y="543433"/>
                    <a:pt x="699262" y="556768"/>
                    <a:pt x="695579" y="569722"/>
                  </a:cubicBezTo>
                  <a:lnTo>
                    <a:pt x="603758" y="633603"/>
                  </a:lnTo>
                  <a:cubicBezTo>
                    <a:pt x="606552" y="623951"/>
                    <a:pt x="608330" y="613918"/>
                    <a:pt x="609092" y="603758"/>
                  </a:cubicBezTo>
                  <a:close/>
                  <a:moveTo>
                    <a:pt x="718947" y="364490"/>
                  </a:moveTo>
                  <a:cubicBezTo>
                    <a:pt x="774573" y="393319"/>
                    <a:pt x="808863" y="453009"/>
                    <a:pt x="808355" y="517144"/>
                  </a:cubicBezTo>
                  <a:lnTo>
                    <a:pt x="757555" y="516763"/>
                  </a:lnTo>
                  <a:cubicBezTo>
                    <a:pt x="757936" y="470535"/>
                    <a:pt x="733171" y="429133"/>
                    <a:pt x="695579" y="409575"/>
                  </a:cubicBezTo>
                  <a:close/>
                  <a:moveTo>
                    <a:pt x="886079" y="303276"/>
                  </a:moveTo>
                  <a:cubicBezTo>
                    <a:pt x="877189" y="325501"/>
                    <a:pt x="863346" y="345440"/>
                    <a:pt x="845820" y="361315"/>
                  </a:cubicBezTo>
                  <a:lnTo>
                    <a:pt x="811657" y="323723"/>
                  </a:lnTo>
                  <a:cubicBezTo>
                    <a:pt x="823341" y="313182"/>
                    <a:pt x="832739" y="299720"/>
                    <a:pt x="838835" y="284353"/>
                  </a:cubicBezTo>
                  <a:close/>
                  <a:moveTo>
                    <a:pt x="880491" y="67691"/>
                  </a:moveTo>
                  <a:cubicBezTo>
                    <a:pt x="882015" y="76835"/>
                    <a:pt x="882777" y="85979"/>
                    <a:pt x="882650" y="95250"/>
                  </a:cubicBezTo>
                  <a:lnTo>
                    <a:pt x="831850" y="94615"/>
                  </a:lnTo>
                  <a:cubicBezTo>
                    <a:pt x="831977" y="88392"/>
                    <a:pt x="831469" y="82296"/>
                    <a:pt x="830453" y="76200"/>
                  </a:cubicBezTo>
                  <a:close/>
                  <a:moveTo>
                    <a:pt x="616712" y="35433"/>
                  </a:moveTo>
                  <a:cubicBezTo>
                    <a:pt x="622046" y="22606"/>
                    <a:pt x="629031" y="10668"/>
                    <a:pt x="637540" y="0"/>
                  </a:cubicBezTo>
                  <a:lnTo>
                    <a:pt x="677291" y="31750"/>
                  </a:lnTo>
                  <a:cubicBezTo>
                    <a:pt x="671703" y="38735"/>
                    <a:pt x="667131" y="46482"/>
                    <a:pt x="663702" y="54991"/>
                  </a:cubicBezTo>
                  <a:close/>
                  <a:moveTo>
                    <a:pt x="453771" y="53975"/>
                  </a:moveTo>
                  <a:cubicBezTo>
                    <a:pt x="455930" y="43307"/>
                    <a:pt x="459359" y="32893"/>
                    <a:pt x="464058" y="22987"/>
                  </a:cubicBezTo>
                  <a:lnTo>
                    <a:pt x="510032" y="44577"/>
                  </a:lnTo>
                  <a:cubicBezTo>
                    <a:pt x="507111" y="50800"/>
                    <a:pt x="504952" y="57404"/>
                    <a:pt x="503555" y="64135"/>
                  </a:cubicBezTo>
                  <a:close/>
                  <a:moveTo>
                    <a:pt x="289179" y="42291"/>
                  </a:moveTo>
                  <a:cubicBezTo>
                    <a:pt x="293878" y="42291"/>
                    <a:pt x="298577" y="43561"/>
                    <a:pt x="302641" y="46101"/>
                  </a:cubicBezTo>
                  <a:cubicBezTo>
                    <a:pt x="315468" y="54102"/>
                    <a:pt x="327152" y="63627"/>
                    <a:pt x="337693" y="74549"/>
                  </a:cubicBezTo>
                  <a:lnTo>
                    <a:pt x="301117" y="109855"/>
                  </a:lnTo>
                  <a:cubicBezTo>
                    <a:pt x="293370" y="101854"/>
                    <a:pt x="284861" y="94996"/>
                    <a:pt x="275717" y="89281"/>
                  </a:cubicBezTo>
                  <a:lnTo>
                    <a:pt x="289179" y="67691"/>
                  </a:lnTo>
                  <a:lnTo>
                    <a:pt x="289179" y="93091"/>
                  </a:lnTo>
                  <a:close/>
                  <a:moveTo>
                    <a:pt x="36576" y="272034"/>
                  </a:moveTo>
                  <a:cubicBezTo>
                    <a:pt x="35814" y="270637"/>
                    <a:pt x="35306" y="269113"/>
                    <a:pt x="34798" y="267589"/>
                  </a:cubicBezTo>
                  <a:cubicBezTo>
                    <a:pt x="32004" y="257937"/>
                    <a:pt x="29972" y="248031"/>
                    <a:pt x="28702" y="237998"/>
                  </a:cubicBezTo>
                  <a:lnTo>
                    <a:pt x="79121" y="231521"/>
                  </a:lnTo>
                  <a:cubicBezTo>
                    <a:pt x="80137" y="239014"/>
                    <a:pt x="81534" y="246380"/>
                    <a:pt x="83693" y="253619"/>
                  </a:cubicBezTo>
                  <a:lnTo>
                    <a:pt x="59309" y="260604"/>
                  </a:lnTo>
                  <a:lnTo>
                    <a:pt x="82042" y="24930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2" name="Google Shape;192;p29"/>
          <p:cNvGrpSpPr/>
          <p:nvPr/>
        </p:nvGrpSpPr>
        <p:grpSpPr>
          <a:xfrm>
            <a:off x="15813786" y="5527016"/>
            <a:ext cx="173545" cy="156115"/>
            <a:chOff x="0" y="0"/>
            <a:chExt cx="231394" cy="208153"/>
          </a:xfrm>
        </p:grpSpPr>
        <p:sp>
          <p:nvSpPr>
            <p:cNvPr id="193" name="Google Shape;193;p29"/>
            <p:cNvSpPr/>
            <p:nvPr/>
          </p:nvSpPr>
          <p:spPr>
            <a:xfrm>
              <a:off x="25400" y="25400"/>
              <a:ext cx="180594" cy="157226"/>
            </a:xfrm>
            <a:custGeom>
              <a:rect b="b" l="l" r="r" t="t"/>
              <a:pathLst>
                <a:path extrusionOk="0" h="157226" w="180594">
                  <a:moveTo>
                    <a:pt x="0" y="78613"/>
                  </a:moveTo>
                  <a:cubicBezTo>
                    <a:pt x="0" y="35179"/>
                    <a:pt x="40386" y="0"/>
                    <a:pt x="90297" y="0"/>
                  </a:cubicBezTo>
                  <a:cubicBezTo>
                    <a:pt x="140208" y="0"/>
                    <a:pt x="180594" y="35179"/>
                    <a:pt x="180594" y="78613"/>
                  </a:cubicBezTo>
                  <a:cubicBezTo>
                    <a:pt x="180594" y="122047"/>
                    <a:pt x="140208" y="157226"/>
                    <a:pt x="90297" y="157226"/>
                  </a:cubicBezTo>
                  <a:cubicBezTo>
                    <a:pt x="40386" y="157226"/>
                    <a:pt x="0" y="122174"/>
                    <a:pt x="0" y="78613"/>
                  </a:cubicBezTo>
                  <a:close/>
                </a:path>
              </a:pathLst>
            </a:custGeom>
            <a:solidFill>
              <a:srgbClr val="FFCA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29"/>
            <p:cNvSpPr/>
            <p:nvPr/>
          </p:nvSpPr>
          <p:spPr>
            <a:xfrm>
              <a:off x="0" y="0"/>
              <a:ext cx="231394" cy="208153"/>
            </a:xfrm>
            <a:custGeom>
              <a:rect b="b" l="l" r="r" t="t"/>
              <a:pathLst>
                <a:path extrusionOk="0" h="208153" w="231394">
                  <a:moveTo>
                    <a:pt x="0" y="104013"/>
                  </a:moveTo>
                  <a:cubicBezTo>
                    <a:pt x="0" y="43434"/>
                    <a:pt x="55245" y="0"/>
                    <a:pt x="115697" y="0"/>
                  </a:cubicBezTo>
                  <a:cubicBezTo>
                    <a:pt x="176149" y="0"/>
                    <a:pt x="231394" y="43434"/>
                    <a:pt x="231394" y="104013"/>
                  </a:cubicBezTo>
                  <a:lnTo>
                    <a:pt x="205994" y="104013"/>
                  </a:lnTo>
                  <a:lnTo>
                    <a:pt x="231394" y="104013"/>
                  </a:lnTo>
                  <a:cubicBezTo>
                    <a:pt x="231394" y="164719"/>
                    <a:pt x="176149" y="208026"/>
                    <a:pt x="115697" y="208026"/>
                  </a:cubicBezTo>
                  <a:lnTo>
                    <a:pt x="115697" y="182626"/>
                  </a:lnTo>
                  <a:lnTo>
                    <a:pt x="115697" y="208026"/>
                  </a:lnTo>
                  <a:cubicBezTo>
                    <a:pt x="55245" y="208153"/>
                    <a:pt x="0" y="164719"/>
                    <a:pt x="0" y="104013"/>
                  </a:cubicBezTo>
                  <a:lnTo>
                    <a:pt x="25400" y="104013"/>
                  </a:lnTo>
                  <a:lnTo>
                    <a:pt x="50800" y="104013"/>
                  </a:lnTo>
                  <a:lnTo>
                    <a:pt x="25400" y="104013"/>
                  </a:lnTo>
                  <a:lnTo>
                    <a:pt x="0" y="104013"/>
                  </a:lnTo>
                  <a:moveTo>
                    <a:pt x="50800" y="104013"/>
                  </a:moveTo>
                  <a:cubicBezTo>
                    <a:pt x="50800" y="117983"/>
                    <a:pt x="39370" y="129413"/>
                    <a:pt x="25400" y="129413"/>
                  </a:cubicBezTo>
                  <a:cubicBezTo>
                    <a:pt x="11430" y="129413"/>
                    <a:pt x="0" y="117983"/>
                    <a:pt x="0" y="104013"/>
                  </a:cubicBezTo>
                  <a:cubicBezTo>
                    <a:pt x="0" y="90043"/>
                    <a:pt x="11430" y="78613"/>
                    <a:pt x="25400" y="78613"/>
                  </a:cubicBezTo>
                  <a:cubicBezTo>
                    <a:pt x="39370" y="78613"/>
                    <a:pt x="50800" y="90043"/>
                    <a:pt x="50800" y="104013"/>
                  </a:cubicBezTo>
                  <a:cubicBezTo>
                    <a:pt x="50800" y="130302"/>
                    <a:pt x="76454" y="157226"/>
                    <a:pt x="115697" y="157226"/>
                  </a:cubicBezTo>
                  <a:cubicBezTo>
                    <a:pt x="154940" y="157226"/>
                    <a:pt x="180594" y="130175"/>
                    <a:pt x="180594" y="104013"/>
                  </a:cubicBezTo>
                  <a:cubicBezTo>
                    <a:pt x="180594" y="77851"/>
                    <a:pt x="154940" y="50800"/>
                    <a:pt x="115697" y="50800"/>
                  </a:cubicBezTo>
                  <a:lnTo>
                    <a:pt x="115697" y="25400"/>
                  </a:lnTo>
                  <a:lnTo>
                    <a:pt x="115697" y="50800"/>
                  </a:lnTo>
                  <a:cubicBezTo>
                    <a:pt x="76454" y="50800"/>
                    <a:pt x="50800" y="77851"/>
                    <a:pt x="50800" y="104013"/>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5" name="Google Shape;195;p29"/>
          <p:cNvGrpSpPr/>
          <p:nvPr/>
        </p:nvGrpSpPr>
        <p:grpSpPr>
          <a:xfrm>
            <a:off x="16177626" y="5160259"/>
            <a:ext cx="256794" cy="228599"/>
            <a:chOff x="0" y="0"/>
            <a:chExt cx="342392" cy="304800"/>
          </a:xfrm>
        </p:grpSpPr>
        <p:sp>
          <p:nvSpPr>
            <p:cNvPr id="196" name="Google Shape;196;p29"/>
            <p:cNvSpPr/>
            <p:nvPr/>
          </p:nvSpPr>
          <p:spPr>
            <a:xfrm>
              <a:off x="25400" y="25400"/>
              <a:ext cx="291592" cy="254000"/>
            </a:xfrm>
            <a:custGeom>
              <a:rect b="b" l="l" r="r" t="t"/>
              <a:pathLst>
                <a:path extrusionOk="0" h="254000" w="291592">
                  <a:moveTo>
                    <a:pt x="0" y="127000"/>
                  </a:moveTo>
                  <a:cubicBezTo>
                    <a:pt x="0" y="56896"/>
                    <a:pt x="65278" y="0"/>
                    <a:pt x="145796" y="0"/>
                  </a:cubicBezTo>
                  <a:cubicBezTo>
                    <a:pt x="226314" y="0"/>
                    <a:pt x="291592" y="56896"/>
                    <a:pt x="291592" y="127000"/>
                  </a:cubicBezTo>
                  <a:cubicBezTo>
                    <a:pt x="291592" y="197104"/>
                    <a:pt x="226314" y="254000"/>
                    <a:pt x="145796" y="254000"/>
                  </a:cubicBezTo>
                  <a:cubicBezTo>
                    <a:pt x="65278" y="254000"/>
                    <a:pt x="0" y="197104"/>
                    <a:pt x="0" y="127000"/>
                  </a:cubicBezTo>
                  <a:close/>
                </a:path>
              </a:pathLst>
            </a:custGeom>
            <a:solidFill>
              <a:srgbClr val="FFCA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29"/>
            <p:cNvSpPr/>
            <p:nvPr/>
          </p:nvSpPr>
          <p:spPr>
            <a:xfrm>
              <a:off x="0" y="0"/>
              <a:ext cx="342392" cy="304800"/>
            </a:xfrm>
            <a:custGeom>
              <a:rect b="b" l="l" r="r" t="t"/>
              <a:pathLst>
                <a:path extrusionOk="0" h="304800" w="342392">
                  <a:moveTo>
                    <a:pt x="0" y="152400"/>
                  </a:moveTo>
                  <a:cubicBezTo>
                    <a:pt x="0" y="65024"/>
                    <a:pt x="80010" y="0"/>
                    <a:pt x="171196" y="0"/>
                  </a:cubicBezTo>
                  <a:cubicBezTo>
                    <a:pt x="262382" y="0"/>
                    <a:pt x="342392" y="65024"/>
                    <a:pt x="342392" y="152400"/>
                  </a:cubicBezTo>
                  <a:lnTo>
                    <a:pt x="316992" y="152400"/>
                  </a:lnTo>
                  <a:lnTo>
                    <a:pt x="342392" y="152400"/>
                  </a:lnTo>
                  <a:cubicBezTo>
                    <a:pt x="342392" y="239776"/>
                    <a:pt x="262382" y="304800"/>
                    <a:pt x="171196" y="304800"/>
                  </a:cubicBezTo>
                  <a:lnTo>
                    <a:pt x="171196" y="279400"/>
                  </a:lnTo>
                  <a:lnTo>
                    <a:pt x="171196" y="304800"/>
                  </a:lnTo>
                  <a:cubicBezTo>
                    <a:pt x="80010" y="304800"/>
                    <a:pt x="0" y="239776"/>
                    <a:pt x="0" y="152400"/>
                  </a:cubicBezTo>
                  <a:lnTo>
                    <a:pt x="25400" y="152400"/>
                  </a:lnTo>
                  <a:lnTo>
                    <a:pt x="50800" y="152400"/>
                  </a:lnTo>
                  <a:lnTo>
                    <a:pt x="25400" y="152400"/>
                  </a:lnTo>
                  <a:lnTo>
                    <a:pt x="0" y="152400"/>
                  </a:lnTo>
                  <a:moveTo>
                    <a:pt x="50800" y="152400"/>
                  </a:moveTo>
                  <a:cubicBezTo>
                    <a:pt x="50800" y="166370"/>
                    <a:pt x="39370" y="177800"/>
                    <a:pt x="25400" y="177800"/>
                  </a:cubicBezTo>
                  <a:cubicBezTo>
                    <a:pt x="11430" y="177800"/>
                    <a:pt x="0" y="166370"/>
                    <a:pt x="0" y="152400"/>
                  </a:cubicBezTo>
                  <a:cubicBezTo>
                    <a:pt x="0" y="138430"/>
                    <a:pt x="11430" y="127000"/>
                    <a:pt x="25400" y="127000"/>
                  </a:cubicBezTo>
                  <a:cubicBezTo>
                    <a:pt x="39370" y="127000"/>
                    <a:pt x="50800" y="138430"/>
                    <a:pt x="50800" y="152400"/>
                  </a:cubicBezTo>
                  <a:cubicBezTo>
                    <a:pt x="50800" y="205359"/>
                    <a:pt x="101346" y="254000"/>
                    <a:pt x="171196" y="254000"/>
                  </a:cubicBezTo>
                  <a:cubicBezTo>
                    <a:pt x="241046" y="254000"/>
                    <a:pt x="291592" y="205359"/>
                    <a:pt x="291592" y="152400"/>
                  </a:cubicBezTo>
                  <a:cubicBezTo>
                    <a:pt x="291592" y="99441"/>
                    <a:pt x="241046" y="50800"/>
                    <a:pt x="171196" y="50800"/>
                  </a:cubicBezTo>
                  <a:lnTo>
                    <a:pt x="171196" y="25400"/>
                  </a:lnTo>
                  <a:lnTo>
                    <a:pt x="171196" y="50800"/>
                  </a:lnTo>
                  <a:cubicBezTo>
                    <a:pt x="101346" y="50800"/>
                    <a:pt x="50800" y="99441"/>
                    <a:pt x="50800" y="152400"/>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98" name="Google Shape;198;p29"/>
          <p:cNvGrpSpPr/>
          <p:nvPr/>
        </p:nvGrpSpPr>
        <p:grpSpPr>
          <a:xfrm>
            <a:off x="15492105" y="5680922"/>
            <a:ext cx="148019" cy="126873"/>
            <a:chOff x="0" y="0"/>
            <a:chExt cx="197358" cy="169164"/>
          </a:xfrm>
        </p:grpSpPr>
        <p:sp>
          <p:nvSpPr>
            <p:cNvPr id="199" name="Google Shape;199;p29"/>
            <p:cNvSpPr/>
            <p:nvPr/>
          </p:nvSpPr>
          <p:spPr>
            <a:xfrm>
              <a:off x="25400" y="25400"/>
              <a:ext cx="146558" cy="118364"/>
            </a:xfrm>
            <a:custGeom>
              <a:rect b="b" l="l" r="r" t="t"/>
              <a:pathLst>
                <a:path extrusionOk="0" h="118364" w="146558">
                  <a:moveTo>
                    <a:pt x="0" y="59182"/>
                  </a:moveTo>
                  <a:cubicBezTo>
                    <a:pt x="0" y="26543"/>
                    <a:pt x="32766" y="0"/>
                    <a:pt x="73279" y="0"/>
                  </a:cubicBezTo>
                  <a:cubicBezTo>
                    <a:pt x="113792" y="0"/>
                    <a:pt x="146558" y="26543"/>
                    <a:pt x="146558" y="59182"/>
                  </a:cubicBezTo>
                  <a:cubicBezTo>
                    <a:pt x="146558" y="91821"/>
                    <a:pt x="113792" y="118364"/>
                    <a:pt x="73279" y="118364"/>
                  </a:cubicBezTo>
                  <a:cubicBezTo>
                    <a:pt x="32766" y="118364"/>
                    <a:pt x="0" y="91948"/>
                    <a:pt x="0" y="59182"/>
                  </a:cubicBezTo>
                  <a:close/>
                </a:path>
              </a:pathLst>
            </a:custGeom>
            <a:solidFill>
              <a:srgbClr val="FFCA0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29"/>
            <p:cNvSpPr/>
            <p:nvPr/>
          </p:nvSpPr>
          <p:spPr>
            <a:xfrm>
              <a:off x="0" y="0"/>
              <a:ext cx="197358" cy="169164"/>
            </a:xfrm>
            <a:custGeom>
              <a:rect b="b" l="l" r="r" t="t"/>
              <a:pathLst>
                <a:path extrusionOk="0" h="169164" w="197358">
                  <a:moveTo>
                    <a:pt x="0" y="84582"/>
                  </a:moveTo>
                  <a:cubicBezTo>
                    <a:pt x="0" y="33020"/>
                    <a:pt x="49530" y="0"/>
                    <a:pt x="98679" y="0"/>
                  </a:cubicBezTo>
                  <a:cubicBezTo>
                    <a:pt x="147828" y="0"/>
                    <a:pt x="197358" y="33020"/>
                    <a:pt x="197358" y="84582"/>
                  </a:cubicBezTo>
                  <a:lnTo>
                    <a:pt x="171958" y="84582"/>
                  </a:lnTo>
                  <a:lnTo>
                    <a:pt x="197358" y="84582"/>
                  </a:lnTo>
                  <a:cubicBezTo>
                    <a:pt x="197358" y="136144"/>
                    <a:pt x="147828" y="169164"/>
                    <a:pt x="98679" y="169164"/>
                  </a:cubicBezTo>
                  <a:lnTo>
                    <a:pt x="98679" y="143764"/>
                  </a:lnTo>
                  <a:lnTo>
                    <a:pt x="98679" y="169164"/>
                  </a:lnTo>
                  <a:cubicBezTo>
                    <a:pt x="49530" y="169164"/>
                    <a:pt x="0" y="136144"/>
                    <a:pt x="0" y="84582"/>
                  </a:cubicBezTo>
                  <a:lnTo>
                    <a:pt x="25400" y="84582"/>
                  </a:lnTo>
                  <a:lnTo>
                    <a:pt x="50800" y="84582"/>
                  </a:lnTo>
                  <a:lnTo>
                    <a:pt x="25400" y="84582"/>
                  </a:lnTo>
                  <a:lnTo>
                    <a:pt x="0" y="84582"/>
                  </a:lnTo>
                  <a:moveTo>
                    <a:pt x="50800" y="84582"/>
                  </a:moveTo>
                  <a:cubicBezTo>
                    <a:pt x="50800" y="98552"/>
                    <a:pt x="39370" y="109982"/>
                    <a:pt x="25400" y="109982"/>
                  </a:cubicBezTo>
                  <a:cubicBezTo>
                    <a:pt x="11430" y="109982"/>
                    <a:pt x="0" y="98552"/>
                    <a:pt x="0" y="84582"/>
                  </a:cubicBezTo>
                  <a:cubicBezTo>
                    <a:pt x="0" y="70612"/>
                    <a:pt x="11430" y="59182"/>
                    <a:pt x="25400" y="59182"/>
                  </a:cubicBezTo>
                  <a:cubicBezTo>
                    <a:pt x="39370" y="59182"/>
                    <a:pt x="50800" y="70612"/>
                    <a:pt x="50800" y="84582"/>
                  </a:cubicBezTo>
                  <a:cubicBezTo>
                    <a:pt x="50800" y="98425"/>
                    <a:pt x="66929" y="118364"/>
                    <a:pt x="98679" y="118364"/>
                  </a:cubicBezTo>
                  <a:cubicBezTo>
                    <a:pt x="130429" y="118364"/>
                    <a:pt x="146558" y="98425"/>
                    <a:pt x="146558" y="84582"/>
                  </a:cubicBezTo>
                  <a:cubicBezTo>
                    <a:pt x="146558" y="70739"/>
                    <a:pt x="130556" y="50800"/>
                    <a:pt x="98679" y="50800"/>
                  </a:cubicBezTo>
                  <a:lnTo>
                    <a:pt x="98679" y="25400"/>
                  </a:lnTo>
                  <a:lnTo>
                    <a:pt x="98679" y="50800"/>
                  </a:lnTo>
                  <a:cubicBezTo>
                    <a:pt x="66929" y="50800"/>
                    <a:pt x="50800" y="70739"/>
                    <a:pt x="50800" y="84582"/>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83"/>
          <p:cNvSpPr/>
          <p:nvPr/>
        </p:nvSpPr>
        <p:spPr>
          <a:xfrm rot="5400000">
            <a:off x="2832981" y="1923500"/>
            <a:ext cx="4162422" cy="7496861"/>
          </a:xfrm>
          <a:custGeom>
            <a:rect b="b" l="l" r="r" t="t"/>
            <a:pathLst>
              <a:path extrusionOk="0" h="5231451" w="2904617">
                <a:moveTo>
                  <a:pt x="2780157" y="5231451"/>
                </a:moveTo>
                <a:lnTo>
                  <a:pt x="124460" y="5231451"/>
                </a:lnTo>
                <a:cubicBezTo>
                  <a:pt x="55880" y="5231451"/>
                  <a:pt x="0" y="5175571"/>
                  <a:pt x="0" y="5106991"/>
                </a:cubicBezTo>
                <a:lnTo>
                  <a:pt x="0" y="124460"/>
                </a:lnTo>
                <a:cubicBezTo>
                  <a:pt x="0" y="55880"/>
                  <a:pt x="55880" y="0"/>
                  <a:pt x="124460" y="0"/>
                </a:cubicBezTo>
                <a:lnTo>
                  <a:pt x="2780157" y="0"/>
                </a:lnTo>
                <a:cubicBezTo>
                  <a:pt x="2848737" y="0"/>
                  <a:pt x="2904617" y="55880"/>
                  <a:pt x="2904617" y="124460"/>
                </a:cubicBezTo>
                <a:lnTo>
                  <a:pt x="2904617" y="5106991"/>
                </a:lnTo>
                <a:cubicBezTo>
                  <a:pt x="2904617" y="5175571"/>
                  <a:pt x="2848737" y="5231451"/>
                  <a:pt x="2780157" y="5231451"/>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0" name="Google Shape;1310;p83"/>
          <p:cNvSpPr/>
          <p:nvPr/>
        </p:nvSpPr>
        <p:spPr>
          <a:xfrm rot="5400000">
            <a:off x="10944264" y="2733267"/>
            <a:ext cx="4202163" cy="7802691"/>
          </a:xfrm>
          <a:custGeom>
            <a:rect b="b" l="l" r="r" t="t"/>
            <a:pathLst>
              <a:path extrusionOk="0" h="7217180" w="3886834">
                <a:moveTo>
                  <a:pt x="3762374" y="7217180"/>
                </a:moveTo>
                <a:lnTo>
                  <a:pt x="124460" y="7217180"/>
                </a:lnTo>
                <a:cubicBezTo>
                  <a:pt x="55880" y="7217180"/>
                  <a:pt x="0" y="7161300"/>
                  <a:pt x="0" y="7092720"/>
                </a:cubicBezTo>
                <a:lnTo>
                  <a:pt x="0" y="124460"/>
                </a:lnTo>
                <a:cubicBezTo>
                  <a:pt x="0" y="55880"/>
                  <a:pt x="55880" y="0"/>
                  <a:pt x="124460" y="0"/>
                </a:cubicBezTo>
                <a:lnTo>
                  <a:pt x="3762374" y="0"/>
                </a:lnTo>
                <a:cubicBezTo>
                  <a:pt x="3830954" y="0"/>
                  <a:pt x="3886834" y="55880"/>
                  <a:pt x="3886834" y="124460"/>
                </a:cubicBezTo>
                <a:lnTo>
                  <a:pt x="3886834" y="7092720"/>
                </a:lnTo>
                <a:cubicBezTo>
                  <a:pt x="3886834" y="7161300"/>
                  <a:pt x="3830954" y="7217180"/>
                  <a:pt x="3762374" y="721718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1" name="Google Shape;1311;p83"/>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12" name="Google Shape;1312;p83"/>
          <p:cNvSpPr/>
          <p:nvPr/>
        </p:nvSpPr>
        <p:spPr>
          <a:xfrm>
            <a:off x="325023" y="326974"/>
            <a:ext cx="3388350" cy="954077"/>
          </a:xfrm>
          <a:custGeom>
            <a:rect b="b" l="l" r="r" t="t"/>
            <a:pathLst>
              <a:path extrusionOk="0" h="5277992" w="18744488">
                <a:moveTo>
                  <a:pt x="0" y="0"/>
                </a:moveTo>
                <a:lnTo>
                  <a:pt x="18744488" y="0"/>
                </a:lnTo>
                <a:lnTo>
                  <a:pt x="18744488" y="5277992"/>
                </a:lnTo>
                <a:lnTo>
                  <a:pt x="0" y="5277992"/>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13" name="Google Shape;1313;p83"/>
          <p:cNvSpPr txBox="1"/>
          <p:nvPr/>
        </p:nvSpPr>
        <p:spPr>
          <a:xfrm>
            <a:off x="1165762" y="2405006"/>
            <a:ext cx="4493146" cy="97872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i="0" lang="en-US" sz="5300" u="none" cap="none" strike="noStrike">
                <a:solidFill>
                  <a:srgbClr val="F59F35"/>
                </a:solidFill>
                <a:latin typeface="Philosopher"/>
                <a:ea typeface="Philosopher"/>
                <a:cs typeface="Philosopher"/>
                <a:sym typeface="Philosopher"/>
              </a:rPr>
              <a:t>Kvíz</a:t>
            </a:r>
            <a:endParaRPr b="0" i="0" sz="1400" u="none" cap="none" strike="noStrike">
              <a:solidFill>
                <a:srgbClr val="000000"/>
              </a:solidFill>
              <a:latin typeface="Arial"/>
              <a:ea typeface="Arial"/>
              <a:cs typeface="Arial"/>
              <a:sym typeface="Arial"/>
            </a:endParaRPr>
          </a:p>
        </p:txBody>
      </p:sp>
      <p:sp>
        <p:nvSpPr>
          <p:cNvPr id="1314" name="Google Shape;1314;p83"/>
          <p:cNvSpPr txBox="1"/>
          <p:nvPr/>
        </p:nvSpPr>
        <p:spPr>
          <a:xfrm>
            <a:off x="1669733" y="600373"/>
            <a:ext cx="1979276" cy="46706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515"/>
              <a:buFont typeface="Arial"/>
              <a:buNone/>
            </a:pPr>
            <a:r>
              <a:rPr b="1" i="0" lang="en-US" sz="1515" u="none" cap="none" strike="noStrike">
                <a:solidFill>
                  <a:srgbClr val="000000"/>
                </a:solidFill>
                <a:latin typeface="Philosopher"/>
                <a:ea typeface="Philosopher"/>
                <a:cs typeface="Philosopher"/>
                <a:sym typeface="Philosopher"/>
              </a:rPr>
              <a:t>Fostering Engagement and Motivation</a:t>
            </a:r>
            <a:endParaRPr b="0" i="0" sz="1400" u="none" cap="none" strike="noStrike">
              <a:solidFill>
                <a:srgbClr val="000000"/>
              </a:solidFill>
              <a:latin typeface="Arial"/>
              <a:ea typeface="Arial"/>
              <a:cs typeface="Arial"/>
              <a:sym typeface="Arial"/>
            </a:endParaRPr>
          </a:p>
        </p:txBody>
      </p:sp>
      <p:sp>
        <p:nvSpPr>
          <p:cNvPr id="1315" name="Google Shape;1315;p83"/>
          <p:cNvSpPr/>
          <p:nvPr/>
        </p:nvSpPr>
        <p:spPr>
          <a:xfrm>
            <a:off x="847396" y="421635"/>
            <a:ext cx="736613" cy="745709"/>
          </a:xfrm>
          <a:custGeom>
            <a:rect b="b" l="l" r="r" t="t"/>
            <a:pathLst>
              <a:path extrusionOk="0" h="745709" w="736613">
                <a:moveTo>
                  <a:pt x="0" y="0"/>
                </a:moveTo>
                <a:lnTo>
                  <a:pt x="736612" y="0"/>
                </a:lnTo>
                <a:lnTo>
                  <a:pt x="736612" y="745709"/>
                </a:lnTo>
                <a:lnTo>
                  <a:pt x="0" y="745709"/>
                </a:lnTo>
                <a:lnTo>
                  <a:pt x="0" y="0"/>
                </a:lnTo>
                <a:close/>
              </a:path>
            </a:pathLst>
          </a:custGeom>
          <a:blipFill rotWithShape="1">
            <a:blip r:embed="rId4">
              <a:alphaModFix/>
            </a:blip>
            <a:stretch>
              <a:fillRect b="-10178" l="-23104" r="-3460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16" name="Google Shape;1316;p83"/>
          <p:cNvSpPr txBox="1"/>
          <p:nvPr/>
        </p:nvSpPr>
        <p:spPr>
          <a:xfrm rot="-5400000">
            <a:off x="220492" y="679834"/>
            <a:ext cx="824518" cy="250992"/>
          </a:xfrm>
          <a:prstGeom prst="rect">
            <a:avLst/>
          </a:prstGeom>
          <a:noFill/>
          <a:ln>
            <a:noFill/>
          </a:ln>
        </p:spPr>
        <p:txBody>
          <a:bodyPr anchorCtr="0" anchor="t" bIns="0" lIns="0" spcFirstLastPara="1" rIns="0" wrap="square" tIns="0">
            <a:spAutoFit/>
          </a:bodyPr>
          <a:lstStyle/>
          <a:p>
            <a:pPr indent="0" lvl="0" marL="0" marR="0" rtl="0" algn="ctr">
              <a:lnSpc>
                <a:spcPct val="120049"/>
              </a:lnSpc>
              <a:spcBef>
                <a:spcPts val="0"/>
              </a:spcBef>
              <a:spcAft>
                <a:spcPts val="0"/>
              </a:spcAft>
              <a:buClr>
                <a:srgbClr val="000000"/>
              </a:buClr>
              <a:buSzPts val="1620"/>
              <a:buFont typeface="Arial"/>
              <a:buNone/>
            </a:pPr>
            <a:r>
              <a:rPr b="1" i="0" lang="en-US" sz="1620" u="none" cap="none" strike="noStrike">
                <a:solidFill>
                  <a:srgbClr val="000000"/>
                </a:solidFill>
                <a:latin typeface="Philosopher"/>
                <a:ea typeface="Philosopher"/>
                <a:cs typeface="Philosopher"/>
                <a:sym typeface="Philosopher"/>
              </a:rPr>
              <a:t>Part 4</a:t>
            </a:r>
            <a:endParaRPr b="0" i="0" sz="1400" u="none" cap="none" strike="noStrike">
              <a:solidFill>
                <a:srgbClr val="000000"/>
              </a:solidFill>
              <a:latin typeface="Arial"/>
              <a:ea typeface="Arial"/>
              <a:cs typeface="Arial"/>
              <a:sym typeface="Arial"/>
            </a:endParaRPr>
          </a:p>
        </p:txBody>
      </p:sp>
      <p:sp>
        <p:nvSpPr>
          <p:cNvPr id="1317" name="Google Shape;1317;p83"/>
          <p:cNvSpPr txBox="1"/>
          <p:nvPr/>
        </p:nvSpPr>
        <p:spPr>
          <a:xfrm>
            <a:off x="1431541" y="3898947"/>
            <a:ext cx="6965303" cy="4166269"/>
          </a:xfrm>
          <a:prstGeom prst="rect">
            <a:avLst/>
          </a:prstGeom>
          <a:noFill/>
          <a:ln>
            <a:noFill/>
          </a:ln>
        </p:spPr>
        <p:txBody>
          <a:bodyPr anchorCtr="0" anchor="t" bIns="0" lIns="0" spcFirstLastPara="1" rIns="0" wrap="square" tIns="0">
            <a:spAutoFit/>
          </a:bodyPr>
          <a:lstStyle/>
          <a:p>
            <a:pPr indent="0" lvl="0" marL="0" marR="0" rtl="0" algn="l">
              <a:lnSpc>
                <a:spcPct val="140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Jaké jsou strategie pro začlenění mikroučení do delších kurzů?</a:t>
            </a:r>
            <a:endParaRPr b="1" i="0" sz="2400" u="none" cap="none" strike="noStrike">
              <a:solidFill>
                <a:srgbClr val="000000"/>
              </a:solidFill>
              <a:latin typeface="Philosopher"/>
              <a:ea typeface="Philosopher"/>
              <a:cs typeface="Philosopher"/>
              <a:sym typeface="Philosopher"/>
            </a:endParaRPr>
          </a:p>
          <a:p>
            <a:pPr indent="0" lvl="0" marL="0" marR="0" rtl="0" algn="l">
              <a:lnSpc>
                <a:spcPct val="140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457200" lvl="0" marL="457200" marR="0" rtl="0" algn="l">
              <a:lnSpc>
                <a:spcPct val="140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Vyhnout se integraci a oddělit je od sebe</a:t>
            </a:r>
            <a:endParaRPr b="1" i="0" sz="2400" u="none" cap="none" strike="noStrike">
              <a:solidFill>
                <a:srgbClr val="000000"/>
              </a:solidFill>
              <a:latin typeface="Philosopher"/>
              <a:ea typeface="Philosopher"/>
              <a:cs typeface="Philosopher"/>
              <a:sym typeface="Philosopher"/>
            </a:endParaRPr>
          </a:p>
          <a:p>
            <a:pPr indent="-457200" lvl="0" marL="457200" marR="0" rtl="0" algn="l">
              <a:lnSpc>
                <a:spcPct val="140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Sladit mikroučení s cíli učebního plánu a výukovými cíli</a:t>
            </a:r>
            <a:endParaRPr b="1" i="0" sz="2400" u="none" cap="none" strike="noStrike">
              <a:solidFill>
                <a:srgbClr val="000000"/>
              </a:solidFill>
              <a:latin typeface="Philosopher"/>
              <a:ea typeface="Philosopher"/>
              <a:cs typeface="Philosopher"/>
              <a:sym typeface="Philosopher"/>
            </a:endParaRPr>
          </a:p>
          <a:p>
            <a:pPr indent="-457200" lvl="0" marL="457200" marR="0" rtl="0" algn="l">
              <a:lnSpc>
                <a:spcPct val="140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Používat mikroučení pro nesouvisející témata</a:t>
            </a:r>
            <a:endParaRPr b="1" i="0" sz="2400" u="none" cap="none" strike="noStrike">
              <a:solidFill>
                <a:srgbClr val="000000"/>
              </a:solidFill>
              <a:latin typeface="Philosopher"/>
              <a:ea typeface="Philosopher"/>
              <a:cs typeface="Philosopher"/>
              <a:sym typeface="Philosopher"/>
            </a:endParaRPr>
          </a:p>
          <a:p>
            <a:pPr indent="-457200" lvl="0" marL="457200" marR="0" rtl="0" algn="l">
              <a:lnSpc>
                <a:spcPct val="140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Nezohledňovat cíle učebních osnov</a:t>
            </a:r>
            <a:endParaRPr b="0" i="0" sz="1400" u="none" cap="none" strike="noStrike">
              <a:solidFill>
                <a:srgbClr val="000000"/>
              </a:solidFill>
              <a:latin typeface="Arial"/>
              <a:ea typeface="Arial"/>
              <a:cs typeface="Arial"/>
              <a:sym typeface="Arial"/>
            </a:endParaRPr>
          </a:p>
        </p:txBody>
      </p:sp>
      <p:sp>
        <p:nvSpPr>
          <p:cNvPr id="1318" name="Google Shape;1318;p83"/>
          <p:cNvSpPr txBox="1"/>
          <p:nvPr/>
        </p:nvSpPr>
        <p:spPr>
          <a:xfrm>
            <a:off x="9562694" y="4861629"/>
            <a:ext cx="6965303" cy="3645485"/>
          </a:xfrm>
          <a:prstGeom prst="rect">
            <a:avLst/>
          </a:prstGeom>
          <a:noFill/>
          <a:ln>
            <a:noFill/>
          </a:ln>
        </p:spPr>
        <p:txBody>
          <a:bodyPr anchorCtr="0" anchor="t" bIns="0" lIns="0" spcFirstLastPara="1" rIns="0" wrap="square" tIns="0">
            <a:spAutoFit/>
          </a:bodyPr>
          <a:lstStyle/>
          <a:p>
            <a:pPr indent="0" lvl="0" marL="0" marR="0" rtl="0" algn="l">
              <a:lnSpc>
                <a:spcPct val="140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Co je v kontextu mikroučení vnitřní motivace?</a:t>
            </a:r>
            <a:endParaRPr b="1" i="0" sz="2400" u="none" cap="none" strike="noStrike">
              <a:solidFill>
                <a:srgbClr val="000000"/>
              </a:solidFill>
              <a:latin typeface="Philosopher"/>
              <a:ea typeface="Philosopher"/>
              <a:cs typeface="Philosopher"/>
              <a:sym typeface="Philosopher"/>
            </a:endParaRPr>
          </a:p>
          <a:p>
            <a:pPr indent="0" lvl="0" marL="0" marR="0" rtl="0" algn="l">
              <a:lnSpc>
                <a:spcPct val="140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457200" lvl="0" marL="457200" marR="0" rtl="0" algn="l">
              <a:lnSpc>
                <a:spcPct val="140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Motivace založená na vnější odměně.</a:t>
            </a:r>
            <a:endParaRPr b="1" i="0" sz="2400" u="none" cap="none" strike="noStrike">
              <a:solidFill>
                <a:srgbClr val="000000"/>
              </a:solidFill>
              <a:latin typeface="Philosopher"/>
              <a:ea typeface="Philosopher"/>
              <a:cs typeface="Philosopher"/>
              <a:sym typeface="Philosopher"/>
            </a:endParaRPr>
          </a:p>
          <a:p>
            <a:pPr indent="0" lvl="0" marL="0" marR="0" rtl="0" algn="l">
              <a:lnSpc>
                <a:spcPct val="140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b) Motivace vycházející zevnitř, poháněná osobním zájmem nebo uspokojením.</a:t>
            </a:r>
            <a:endParaRPr b="1" i="0" sz="2400" u="none" cap="none" strike="noStrike">
              <a:solidFill>
                <a:srgbClr val="000000"/>
              </a:solidFill>
              <a:latin typeface="Philosopher"/>
              <a:ea typeface="Philosopher"/>
              <a:cs typeface="Philosopher"/>
              <a:sym typeface="Philosopher"/>
            </a:endParaRPr>
          </a:p>
          <a:p>
            <a:pPr indent="0" lvl="0" marL="0" marR="0" rtl="0" algn="l">
              <a:lnSpc>
                <a:spcPct val="140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c) Typ prvku gamifikace</a:t>
            </a:r>
            <a:endParaRPr b="1" i="0" sz="2400" u="none" cap="none" strike="noStrike">
              <a:solidFill>
                <a:srgbClr val="000000"/>
              </a:solidFill>
              <a:latin typeface="Philosopher"/>
              <a:ea typeface="Philosopher"/>
              <a:cs typeface="Philosopher"/>
              <a:sym typeface="Philosopher"/>
            </a:endParaRPr>
          </a:p>
          <a:p>
            <a:pPr indent="0" lvl="0" marL="0" marR="0" rtl="0" algn="l">
              <a:lnSpc>
                <a:spcPct val="140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d) Absence motivace</a:t>
            </a:r>
            <a:endParaRPr b="0" i="0" sz="1400" u="none" cap="none" strike="noStrike">
              <a:solidFill>
                <a:srgbClr val="000000"/>
              </a:solidFill>
              <a:latin typeface="Arial"/>
              <a:ea typeface="Arial"/>
              <a:cs typeface="Arial"/>
              <a:sym typeface="Arial"/>
            </a:endParaRPr>
          </a:p>
        </p:txBody>
      </p:sp>
      <p:sp>
        <p:nvSpPr>
          <p:cNvPr id="1319" name="Google Shape;1319;p83"/>
          <p:cNvSpPr/>
          <p:nvPr/>
        </p:nvSpPr>
        <p:spPr>
          <a:xfrm>
            <a:off x="6843206" y="804012"/>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5">
              <a:alphaModFix amt="1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84"/>
          <p:cNvSpPr/>
          <p:nvPr/>
        </p:nvSpPr>
        <p:spPr>
          <a:xfrm rot="5400000">
            <a:off x="2611969" y="3183017"/>
            <a:ext cx="4158756" cy="7242928"/>
          </a:xfrm>
          <a:custGeom>
            <a:rect b="b" l="l" r="r" t="t"/>
            <a:pathLst>
              <a:path extrusionOk="0" h="4579194" w="2629289">
                <a:moveTo>
                  <a:pt x="2504829" y="4579194"/>
                </a:moveTo>
                <a:lnTo>
                  <a:pt x="124460" y="4579194"/>
                </a:lnTo>
                <a:cubicBezTo>
                  <a:pt x="55880" y="4579194"/>
                  <a:pt x="0" y="4523314"/>
                  <a:pt x="0" y="4454734"/>
                </a:cubicBezTo>
                <a:lnTo>
                  <a:pt x="0" y="124460"/>
                </a:lnTo>
                <a:cubicBezTo>
                  <a:pt x="0" y="55880"/>
                  <a:pt x="55880" y="0"/>
                  <a:pt x="124460" y="0"/>
                </a:cubicBezTo>
                <a:lnTo>
                  <a:pt x="2504829" y="0"/>
                </a:lnTo>
                <a:cubicBezTo>
                  <a:pt x="2573409" y="0"/>
                  <a:pt x="2629289" y="55880"/>
                  <a:pt x="2629289" y="124460"/>
                </a:cubicBezTo>
                <a:lnTo>
                  <a:pt x="2629289" y="4454734"/>
                </a:lnTo>
                <a:cubicBezTo>
                  <a:pt x="2629289" y="4523314"/>
                  <a:pt x="2573409" y="4579194"/>
                  <a:pt x="2504829" y="457919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9" name="Google Shape;1329;p84"/>
          <p:cNvSpPr/>
          <p:nvPr/>
        </p:nvSpPr>
        <p:spPr>
          <a:xfrm rot="5400000">
            <a:off x="12070669" y="4342764"/>
            <a:ext cx="3610229" cy="6767034"/>
          </a:xfrm>
          <a:custGeom>
            <a:rect b="b" l="l" r="r" t="t"/>
            <a:pathLst>
              <a:path extrusionOk="0" h="5462705" w="2914366">
                <a:moveTo>
                  <a:pt x="2789906" y="5462705"/>
                </a:moveTo>
                <a:lnTo>
                  <a:pt x="124460" y="5462705"/>
                </a:lnTo>
                <a:cubicBezTo>
                  <a:pt x="55880" y="5462705"/>
                  <a:pt x="0" y="5406825"/>
                  <a:pt x="0" y="5338245"/>
                </a:cubicBezTo>
                <a:lnTo>
                  <a:pt x="0" y="124460"/>
                </a:lnTo>
                <a:cubicBezTo>
                  <a:pt x="0" y="55880"/>
                  <a:pt x="55880" y="0"/>
                  <a:pt x="124460" y="0"/>
                </a:cubicBezTo>
                <a:lnTo>
                  <a:pt x="2789906" y="0"/>
                </a:lnTo>
                <a:cubicBezTo>
                  <a:pt x="2858486" y="0"/>
                  <a:pt x="2914366" y="55880"/>
                  <a:pt x="2914366" y="124460"/>
                </a:cubicBezTo>
                <a:lnTo>
                  <a:pt x="2914366" y="5338245"/>
                </a:lnTo>
                <a:cubicBezTo>
                  <a:pt x="2914366" y="5406825"/>
                  <a:pt x="2858486" y="5462705"/>
                  <a:pt x="2789906" y="546270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0" name="Google Shape;1330;p84"/>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31" name="Google Shape;1331;p84"/>
          <p:cNvSpPr/>
          <p:nvPr/>
        </p:nvSpPr>
        <p:spPr>
          <a:xfrm rot="5400000">
            <a:off x="10142261" y="-1357933"/>
            <a:ext cx="3942570" cy="7444578"/>
          </a:xfrm>
          <a:custGeom>
            <a:rect b="b" l="l" r="r" t="t"/>
            <a:pathLst>
              <a:path extrusionOk="0" h="7487782" w="3965451">
                <a:moveTo>
                  <a:pt x="3840990" y="7487782"/>
                </a:moveTo>
                <a:lnTo>
                  <a:pt x="124460" y="7487782"/>
                </a:lnTo>
                <a:cubicBezTo>
                  <a:pt x="55880" y="7487782"/>
                  <a:pt x="0" y="7431902"/>
                  <a:pt x="0" y="7363322"/>
                </a:cubicBezTo>
                <a:lnTo>
                  <a:pt x="0" y="124460"/>
                </a:lnTo>
                <a:cubicBezTo>
                  <a:pt x="0" y="55880"/>
                  <a:pt x="55880" y="0"/>
                  <a:pt x="124460" y="0"/>
                </a:cubicBezTo>
                <a:lnTo>
                  <a:pt x="3840991" y="0"/>
                </a:lnTo>
                <a:cubicBezTo>
                  <a:pt x="3909571" y="0"/>
                  <a:pt x="3965451" y="55880"/>
                  <a:pt x="3965451" y="124460"/>
                </a:cubicBezTo>
                <a:lnTo>
                  <a:pt x="3965451" y="7363323"/>
                </a:lnTo>
                <a:cubicBezTo>
                  <a:pt x="3965451" y="7431902"/>
                  <a:pt x="3909571" y="7487782"/>
                  <a:pt x="3840991" y="7487782"/>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84"/>
          <p:cNvSpPr txBox="1"/>
          <p:nvPr/>
        </p:nvSpPr>
        <p:spPr>
          <a:xfrm>
            <a:off x="1165762" y="5358396"/>
            <a:ext cx="7051171" cy="3102388"/>
          </a:xfrm>
          <a:prstGeom prst="rect">
            <a:avLst/>
          </a:prstGeom>
          <a:noFill/>
          <a:ln>
            <a:noFill/>
          </a:ln>
        </p:spPr>
        <p:txBody>
          <a:bodyPr anchorCtr="0" anchor="t" bIns="0" lIns="0" spcFirstLastPara="1" rIns="0" wrap="square" tIns="0">
            <a:spAutoFit/>
          </a:bodyPr>
          <a:lstStyle/>
          <a:p>
            <a:pPr indent="0" lvl="0" marL="0" marR="0" rtl="0" algn="just">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Jakou výhodu přináší začlenění prvků gamifikace, jako jsou odznaky a body, do mikrovzdělávání?</a:t>
            </a:r>
            <a:endParaRPr b="1" i="0" sz="2400" u="none" cap="none" strike="noStrike">
              <a:solidFill>
                <a:srgbClr val="000000"/>
              </a:solidFill>
              <a:latin typeface="Philosopher"/>
              <a:ea typeface="Philosopher"/>
              <a:cs typeface="Philosopher"/>
              <a:sym typeface="Philosopher"/>
            </a:endParaRPr>
          </a:p>
          <a:p>
            <a:pPr indent="0" lvl="0" marL="0" marR="0" rtl="0" algn="just">
              <a:lnSpc>
                <a:spcPct val="11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457200" lvl="0" marL="457200" marR="0" rtl="0" algn="just">
              <a:lnSpc>
                <a:spcPct val="11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Vytvoření nudného zážitku z učení</a:t>
            </a:r>
            <a:endParaRPr b="1" i="0" sz="2400" u="none" cap="none" strike="noStrike">
              <a:solidFill>
                <a:srgbClr val="000000"/>
              </a:solidFill>
              <a:latin typeface="Philosopher"/>
              <a:ea typeface="Philosopher"/>
              <a:cs typeface="Philosopher"/>
              <a:sym typeface="Philosopher"/>
            </a:endParaRPr>
          </a:p>
          <a:p>
            <a:pPr indent="-457200" lvl="0" marL="457200" marR="0" rtl="0" algn="just">
              <a:lnSpc>
                <a:spcPct val="11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Podněcování neangažovanosti</a:t>
            </a:r>
            <a:endParaRPr b="1" i="0" sz="2400" u="none" cap="none" strike="noStrike">
              <a:solidFill>
                <a:srgbClr val="000000"/>
              </a:solidFill>
              <a:latin typeface="Philosopher"/>
              <a:ea typeface="Philosopher"/>
              <a:cs typeface="Philosopher"/>
              <a:sym typeface="Philosopher"/>
            </a:endParaRPr>
          </a:p>
          <a:p>
            <a:pPr indent="-457200" lvl="0" marL="457200" marR="0" rtl="0" algn="just">
              <a:lnSpc>
                <a:spcPct val="11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Zvýšení zábavnosti a poutavosti učení</a:t>
            </a:r>
            <a:endParaRPr b="1" i="0" sz="2400" u="none" cap="none" strike="noStrike">
              <a:solidFill>
                <a:srgbClr val="000000"/>
              </a:solidFill>
              <a:latin typeface="Philosopher"/>
              <a:ea typeface="Philosopher"/>
              <a:cs typeface="Philosopher"/>
              <a:sym typeface="Philosopher"/>
            </a:endParaRPr>
          </a:p>
          <a:p>
            <a:pPr indent="-457200" lvl="0" marL="457200" marR="0" rtl="0" algn="just">
              <a:lnSpc>
                <a:spcPct val="11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 Zpomalení procesu učení</a:t>
            </a:r>
            <a:endParaRPr b="0" i="0" sz="1400" u="none" cap="none" strike="noStrike">
              <a:solidFill>
                <a:srgbClr val="000000"/>
              </a:solidFill>
              <a:latin typeface="Arial"/>
              <a:ea typeface="Arial"/>
              <a:cs typeface="Arial"/>
              <a:sym typeface="Arial"/>
            </a:endParaRPr>
          </a:p>
        </p:txBody>
      </p:sp>
      <p:sp>
        <p:nvSpPr>
          <p:cNvPr id="1333" name="Google Shape;1333;p84"/>
          <p:cNvSpPr txBox="1"/>
          <p:nvPr/>
        </p:nvSpPr>
        <p:spPr>
          <a:xfrm>
            <a:off x="10672492" y="6278481"/>
            <a:ext cx="6406582" cy="3988784"/>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Jak můžete podpořit průběžné učení pomocí mikrovzdělávání?</a:t>
            </a:r>
            <a:endParaRPr b="1"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457200" lvl="0" marL="457200" marR="0" rtl="0" algn="l">
              <a:lnSpc>
                <a:spcPct val="11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Udržujte nepravidelný rozvrh</a:t>
            </a:r>
            <a:endParaRPr b="1" i="0" sz="2400" u="none" cap="none" strike="noStrike">
              <a:solidFill>
                <a:srgbClr val="000000"/>
              </a:solidFill>
              <a:latin typeface="Philosopher"/>
              <a:ea typeface="Philosopher"/>
              <a:cs typeface="Philosopher"/>
              <a:sym typeface="Philosopher"/>
            </a:endParaRPr>
          </a:p>
          <a:p>
            <a:pPr indent="-457200" lvl="0" marL="457200" marR="0" rtl="0" algn="l">
              <a:lnSpc>
                <a:spcPct val="11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Stanovte si cíle a udržujte konzistentní rozvrh</a:t>
            </a:r>
            <a:endParaRPr b="1" i="0" sz="2400" u="none" cap="none" strike="noStrike">
              <a:solidFill>
                <a:srgbClr val="000000"/>
              </a:solidFill>
              <a:latin typeface="Philosopher"/>
              <a:ea typeface="Philosopher"/>
              <a:cs typeface="Philosopher"/>
              <a:sym typeface="Philosopher"/>
            </a:endParaRPr>
          </a:p>
          <a:p>
            <a:pPr indent="-457200" lvl="0" marL="457200" marR="0" rtl="0" algn="l">
              <a:lnSpc>
                <a:spcPct val="11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Stanovte nerealistická očekávání</a:t>
            </a:r>
            <a:endParaRPr b="1" i="0" sz="2400" u="none" cap="none" strike="noStrike">
              <a:solidFill>
                <a:srgbClr val="000000"/>
              </a:solidFill>
              <a:latin typeface="Philosopher"/>
              <a:ea typeface="Philosopher"/>
              <a:cs typeface="Philosopher"/>
              <a:sym typeface="Philosopher"/>
            </a:endParaRPr>
          </a:p>
          <a:p>
            <a:pPr indent="-457200" lvl="0" marL="457200" marR="0" rtl="0" algn="l">
              <a:lnSpc>
                <a:spcPct val="11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Používejte zdlouhavé, zřídka se opakující výukové materiály</a:t>
            </a:r>
            <a:endParaRPr b="0" i="0" sz="1400" u="none" cap="none" strike="noStrike">
              <a:solidFill>
                <a:srgbClr val="000000"/>
              </a:solidFill>
              <a:latin typeface="Arial"/>
              <a:ea typeface="Arial"/>
              <a:cs typeface="Arial"/>
              <a:sym typeface="Arial"/>
            </a:endParaRPr>
          </a:p>
        </p:txBody>
      </p:sp>
      <p:sp>
        <p:nvSpPr>
          <p:cNvPr id="1334" name="Google Shape;1334;p84"/>
          <p:cNvSpPr txBox="1"/>
          <p:nvPr/>
        </p:nvSpPr>
        <p:spPr>
          <a:xfrm>
            <a:off x="8687052" y="666430"/>
            <a:ext cx="6852989" cy="4221348"/>
          </a:xfrm>
          <a:prstGeom prst="rect">
            <a:avLst/>
          </a:prstGeom>
          <a:noFill/>
          <a:ln>
            <a:noFill/>
          </a:ln>
        </p:spPr>
        <p:txBody>
          <a:bodyPr anchorCtr="0" anchor="t" bIns="0" lIns="0" spcFirstLastPara="1" rIns="0" wrap="square" tIns="0">
            <a:spAutoFit/>
          </a:bodyPr>
          <a:lstStyle/>
          <a:p>
            <a:pPr indent="0" lvl="0" marL="0" marR="0" rtl="0" algn="just">
              <a:lnSpc>
                <a:spcPct val="127000"/>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K čemu jsou účastníci v rámci lekce vyzváni, aby se podělili o své návyky v části věnované sdílení návyků?</a:t>
            </a:r>
            <a:endParaRPr b="1" i="0" sz="2400" u="none" cap="none" strike="noStrike">
              <a:solidFill>
                <a:srgbClr val="000000"/>
              </a:solidFill>
              <a:latin typeface="Philosopher"/>
              <a:ea typeface="Philosopher"/>
              <a:cs typeface="Philosopher"/>
              <a:sym typeface="Philosopher"/>
            </a:endParaRPr>
          </a:p>
          <a:p>
            <a:pPr indent="0" lvl="0" marL="0" marR="0" rtl="0" algn="just">
              <a:lnSpc>
                <a:spcPct val="127000"/>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457200" lvl="0" marL="457200" marR="0" rtl="0" algn="just">
              <a:lnSpc>
                <a:spcPct val="127000"/>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Jejich oblíbené filmy a knihy</a:t>
            </a:r>
            <a:endParaRPr b="1" i="0" sz="2400" u="none" cap="none" strike="noStrike">
              <a:solidFill>
                <a:srgbClr val="000000"/>
              </a:solidFill>
              <a:latin typeface="Philosopher"/>
              <a:ea typeface="Philosopher"/>
              <a:cs typeface="Philosopher"/>
              <a:sym typeface="Philosopher"/>
            </a:endParaRPr>
          </a:p>
          <a:p>
            <a:pPr indent="-457200" lvl="0" marL="457200" marR="0" rtl="0" algn="just">
              <a:lnSpc>
                <a:spcPct val="127000"/>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Nové návyky, které se pokusili zavést od posledního sezení</a:t>
            </a:r>
            <a:endParaRPr b="1" i="0" sz="2400" u="none" cap="none" strike="noStrike">
              <a:solidFill>
                <a:srgbClr val="000000"/>
              </a:solidFill>
              <a:latin typeface="Philosopher"/>
              <a:ea typeface="Philosopher"/>
              <a:cs typeface="Philosopher"/>
              <a:sym typeface="Philosopher"/>
            </a:endParaRPr>
          </a:p>
          <a:p>
            <a:pPr indent="-457200" lvl="0" marL="457200" marR="0" rtl="0" algn="just">
              <a:lnSpc>
                <a:spcPct val="127000"/>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Své zážitky z cestování</a:t>
            </a:r>
            <a:endParaRPr b="1" i="0" sz="2400" u="none" cap="none" strike="noStrike">
              <a:solidFill>
                <a:srgbClr val="000000"/>
              </a:solidFill>
              <a:latin typeface="Philosopher"/>
              <a:ea typeface="Philosopher"/>
              <a:cs typeface="Philosopher"/>
              <a:sym typeface="Philosopher"/>
            </a:endParaRPr>
          </a:p>
          <a:p>
            <a:pPr indent="-457200" lvl="0" marL="457200" marR="0" rtl="0" algn="just">
              <a:lnSpc>
                <a:spcPct val="127000"/>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Svá oblíbená jídla</a:t>
            </a:r>
            <a:endParaRPr b="0" i="0" sz="1400" u="none" cap="none" strike="noStrike">
              <a:solidFill>
                <a:srgbClr val="000000"/>
              </a:solidFill>
              <a:latin typeface="Arial"/>
              <a:ea typeface="Arial"/>
              <a:cs typeface="Arial"/>
              <a:sym typeface="Arial"/>
            </a:endParaRPr>
          </a:p>
        </p:txBody>
      </p:sp>
      <p:sp>
        <p:nvSpPr>
          <p:cNvPr id="1335" name="Google Shape;1335;p84"/>
          <p:cNvSpPr/>
          <p:nvPr/>
        </p:nvSpPr>
        <p:spPr>
          <a:xfrm>
            <a:off x="325023" y="326974"/>
            <a:ext cx="3388350" cy="954077"/>
          </a:xfrm>
          <a:custGeom>
            <a:rect b="b" l="l" r="r" t="t"/>
            <a:pathLst>
              <a:path extrusionOk="0" h="5277992" w="18744488">
                <a:moveTo>
                  <a:pt x="0" y="0"/>
                </a:moveTo>
                <a:lnTo>
                  <a:pt x="18744488" y="0"/>
                </a:lnTo>
                <a:lnTo>
                  <a:pt x="18744488" y="5277992"/>
                </a:lnTo>
                <a:lnTo>
                  <a:pt x="0" y="5277992"/>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36" name="Google Shape;1336;p84"/>
          <p:cNvSpPr txBox="1"/>
          <p:nvPr/>
        </p:nvSpPr>
        <p:spPr>
          <a:xfrm>
            <a:off x="1572584" y="557680"/>
            <a:ext cx="2104011"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10"/>
              <a:buFont typeface="Arial"/>
              <a:buNone/>
            </a:pPr>
            <a:r>
              <a:rPr b="1" i="0" lang="en-US" sz="1610" u="none" cap="none" strike="noStrike">
                <a:solidFill>
                  <a:srgbClr val="000000"/>
                </a:solidFill>
                <a:latin typeface="Philosopher"/>
                <a:ea typeface="Philosopher"/>
                <a:cs typeface="Philosopher"/>
                <a:sym typeface="Philosopher"/>
              </a:rPr>
              <a:t>Fostering Engagement and Motivation</a:t>
            </a:r>
            <a:endParaRPr b="0" i="0" sz="1400" u="none" cap="none" strike="noStrike">
              <a:solidFill>
                <a:srgbClr val="000000"/>
              </a:solidFill>
              <a:latin typeface="Arial"/>
              <a:ea typeface="Arial"/>
              <a:cs typeface="Arial"/>
              <a:sym typeface="Arial"/>
            </a:endParaRPr>
          </a:p>
        </p:txBody>
      </p:sp>
      <p:sp>
        <p:nvSpPr>
          <p:cNvPr id="1337" name="Google Shape;1337;p84"/>
          <p:cNvSpPr/>
          <p:nvPr/>
        </p:nvSpPr>
        <p:spPr>
          <a:xfrm>
            <a:off x="809296" y="421635"/>
            <a:ext cx="725189" cy="745709"/>
          </a:xfrm>
          <a:custGeom>
            <a:rect b="b" l="l" r="r" t="t"/>
            <a:pathLst>
              <a:path extrusionOk="0" h="745709" w="725189">
                <a:moveTo>
                  <a:pt x="0" y="0"/>
                </a:moveTo>
                <a:lnTo>
                  <a:pt x="725188" y="0"/>
                </a:lnTo>
                <a:lnTo>
                  <a:pt x="725188" y="745709"/>
                </a:lnTo>
                <a:lnTo>
                  <a:pt x="0" y="745709"/>
                </a:lnTo>
                <a:lnTo>
                  <a:pt x="0" y="0"/>
                </a:lnTo>
                <a:close/>
              </a:path>
            </a:pathLst>
          </a:custGeom>
          <a:blipFill rotWithShape="1">
            <a:blip r:embed="rId4">
              <a:alphaModFix/>
            </a:blip>
            <a:stretch>
              <a:fillRect b="-10178" l="-23468" r="-36726"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38" name="Google Shape;1338;p84"/>
          <p:cNvSpPr txBox="1"/>
          <p:nvPr/>
        </p:nvSpPr>
        <p:spPr>
          <a:xfrm rot="-5400000">
            <a:off x="220492" y="679834"/>
            <a:ext cx="824518" cy="250992"/>
          </a:xfrm>
          <a:prstGeom prst="rect">
            <a:avLst/>
          </a:prstGeom>
          <a:noFill/>
          <a:ln>
            <a:noFill/>
          </a:ln>
        </p:spPr>
        <p:txBody>
          <a:bodyPr anchorCtr="0" anchor="t" bIns="0" lIns="0" spcFirstLastPara="1" rIns="0" wrap="square" tIns="0">
            <a:spAutoFit/>
          </a:bodyPr>
          <a:lstStyle/>
          <a:p>
            <a:pPr indent="0" lvl="0" marL="0" marR="0" rtl="0" algn="ctr">
              <a:lnSpc>
                <a:spcPct val="120049"/>
              </a:lnSpc>
              <a:spcBef>
                <a:spcPts val="0"/>
              </a:spcBef>
              <a:spcAft>
                <a:spcPts val="0"/>
              </a:spcAft>
              <a:buClr>
                <a:srgbClr val="000000"/>
              </a:buClr>
              <a:buSzPts val="1620"/>
              <a:buFont typeface="Arial"/>
              <a:buNone/>
            </a:pPr>
            <a:r>
              <a:rPr b="1" i="0" lang="en-US" sz="1620" u="none" cap="none" strike="noStrike">
                <a:solidFill>
                  <a:srgbClr val="000000"/>
                </a:solidFill>
                <a:latin typeface="Philosopher"/>
                <a:ea typeface="Philosopher"/>
                <a:cs typeface="Philosopher"/>
                <a:sym typeface="Philosopher"/>
              </a:rPr>
              <a:t>Part 4</a:t>
            </a:r>
            <a:endParaRPr b="0" i="0" sz="1400" u="none" cap="none" strike="noStrike">
              <a:solidFill>
                <a:srgbClr val="000000"/>
              </a:solidFill>
              <a:latin typeface="Arial"/>
              <a:ea typeface="Arial"/>
              <a:cs typeface="Arial"/>
              <a:sym typeface="Arial"/>
            </a:endParaRPr>
          </a:p>
        </p:txBody>
      </p:sp>
      <p:sp>
        <p:nvSpPr>
          <p:cNvPr id="1339" name="Google Shape;1339;p84"/>
          <p:cNvSpPr txBox="1"/>
          <p:nvPr/>
        </p:nvSpPr>
        <p:spPr>
          <a:xfrm>
            <a:off x="1165762" y="3624133"/>
            <a:ext cx="4493146" cy="97872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i="0" lang="en-US" sz="5300" u="none" cap="none" strike="noStrike">
                <a:solidFill>
                  <a:srgbClr val="F59F35"/>
                </a:solidFill>
                <a:latin typeface="Philosopher"/>
                <a:ea typeface="Philosopher"/>
                <a:cs typeface="Philosopher"/>
                <a:sym typeface="Philosopher"/>
              </a:rPr>
              <a:t>Kvíz</a:t>
            </a:r>
            <a:endParaRPr b="0" i="0" sz="1400" u="none" cap="none" strike="noStrike">
              <a:solidFill>
                <a:srgbClr val="000000"/>
              </a:solidFill>
              <a:latin typeface="Arial"/>
              <a:ea typeface="Arial"/>
              <a:cs typeface="Arial"/>
              <a:sym typeface="Arial"/>
            </a:endParaRPr>
          </a:p>
        </p:txBody>
      </p:sp>
      <p:sp>
        <p:nvSpPr>
          <p:cNvPr id="1340" name="Google Shape;1340;p84"/>
          <p:cNvSpPr/>
          <p:nvPr/>
        </p:nvSpPr>
        <p:spPr>
          <a:xfrm>
            <a:off x="3618524" y="1043455"/>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5">
              <a:alphaModFix amt="1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sp>
        <p:nvSpPr>
          <p:cNvPr id="1349" name="Google Shape;1349;p85"/>
          <p:cNvSpPr/>
          <p:nvPr/>
        </p:nvSpPr>
        <p:spPr>
          <a:xfrm>
            <a:off x="-753056" y="1746659"/>
            <a:ext cx="14489171" cy="8229600"/>
          </a:xfrm>
          <a:custGeom>
            <a:rect b="b" l="l" r="r" t="t"/>
            <a:pathLst>
              <a:path extrusionOk="0" h="8229600" w="14489171">
                <a:moveTo>
                  <a:pt x="0" y="0"/>
                </a:moveTo>
                <a:lnTo>
                  <a:pt x="14489171" y="0"/>
                </a:lnTo>
                <a:lnTo>
                  <a:pt x="14489171" y="8229600"/>
                </a:lnTo>
                <a:lnTo>
                  <a:pt x="0" y="8229600"/>
                </a:lnTo>
                <a:lnTo>
                  <a:pt x="0" y="0"/>
                </a:lnTo>
                <a:close/>
              </a:path>
            </a:pathLst>
          </a:custGeom>
          <a:blipFill rotWithShape="1">
            <a:blip r:embed="rId3">
              <a:alphaModFix/>
            </a:blip>
            <a:stretch>
              <a:fillRect b="-8646" l="0" r="0" t="-864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50" name="Google Shape;1350;p85"/>
          <p:cNvSpPr/>
          <p:nvPr/>
        </p:nvSpPr>
        <p:spPr>
          <a:xfrm rot="5400000">
            <a:off x="11135019" y="-697124"/>
            <a:ext cx="4018961" cy="10287000"/>
          </a:xfrm>
          <a:custGeom>
            <a:rect b="b" l="l" r="r" t="t"/>
            <a:pathLst>
              <a:path extrusionOk="0" h="13716000" w="5358616">
                <a:moveTo>
                  <a:pt x="0" y="0"/>
                </a:moveTo>
                <a:lnTo>
                  <a:pt x="5358616" y="0"/>
                </a:lnTo>
                <a:lnTo>
                  <a:pt x="5358616" y="13716000"/>
                </a:lnTo>
                <a:lnTo>
                  <a:pt x="0" y="13716000"/>
                </a:lnTo>
                <a:close/>
              </a:path>
            </a:pathLst>
          </a:custGeom>
          <a:solidFill>
            <a:srgbClr val="F59F3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51" name="Google Shape;1351;p85"/>
          <p:cNvSpPr/>
          <p:nvPr/>
        </p:nvSpPr>
        <p:spPr>
          <a:xfrm>
            <a:off x="1677023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52" name="Google Shape;1352;p85"/>
          <p:cNvSpPr/>
          <p:nvPr/>
        </p:nvSpPr>
        <p:spPr>
          <a:xfrm rot="474872">
            <a:off x="9814062" y="3699147"/>
            <a:ext cx="1994922" cy="1885202"/>
          </a:xfrm>
          <a:custGeom>
            <a:rect b="b" l="l" r="r" t="t"/>
            <a:pathLst>
              <a:path extrusionOk="0" h="1885202" w="1994922">
                <a:moveTo>
                  <a:pt x="0" y="0"/>
                </a:moveTo>
                <a:lnTo>
                  <a:pt x="1994923" y="0"/>
                </a:lnTo>
                <a:lnTo>
                  <a:pt x="1994923" y="1885201"/>
                </a:lnTo>
                <a:lnTo>
                  <a:pt x="0" y="188520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53" name="Google Shape;1353;p85"/>
          <p:cNvSpPr/>
          <p:nvPr/>
        </p:nvSpPr>
        <p:spPr>
          <a:xfrm rot="-5809520">
            <a:off x="14530387" y="3730592"/>
            <a:ext cx="1994922" cy="1885202"/>
          </a:xfrm>
          <a:custGeom>
            <a:rect b="b" l="l" r="r" t="t"/>
            <a:pathLst>
              <a:path extrusionOk="0" h="1885202" w="1994922">
                <a:moveTo>
                  <a:pt x="0" y="0"/>
                </a:moveTo>
                <a:lnTo>
                  <a:pt x="1994923" y="0"/>
                </a:lnTo>
                <a:lnTo>
                  <a:pt x="1994923" y="1885202"/>
                </a:lnTo>
                <a:lnTo>
                  <a:pt x="0" y="188520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54" name="Google Shape;1354;p85"/>
          <p:cNvSpPr/>
          <p:nvPr/>
        </p:nvSpPr>
        <p:spPr>
          <a:xfrm rot="5400000">
            <a:off x="6624535" y="1574363"/>
            <a:ext cx="1352736" cy="14601807"/>
          </a:xfrm>
          <a:custGeom>
            <a:rect b="b" l="l" r="r" t="t"/>
            <a:pathLst>
              <a:path extrusionOk="0" h="19469075" w="1803649">
                <a:moveTo>
                  <a:pt x="0" y="0"/>
                </a:moveTo>
                <a:lnTo>
                  <a:pt x="1803649" y="0"/>
                </a:lnTo>
                <a:lnTo>
                  <a:pt x="1803649" y="19469075"/>
                </a:lnTo>
                <a:lnTo>
                  <a:pt x="0" y="19469075"/>
                </a:lnTo>
                <a:close/>
              </a:path>
            </a:pathLst>
          </a:custGeom>
          <a:solidFill>
            <a:srgbClr val="F59F3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55" name="Google Shape;1355;p85"/>
          <p:cNvSpPr/>
          <p:nvPr/>
        </p:nvSpPr>
        <p:spPr>
          <a:xfrm>
            <a:off x="13583754" y="8341434"/>
            <a:ext cx="1018053" cy="1210167"/>
          </a:xfrm>
          <a:custGeom>
            <a:rect b="b" l="l" r="r" t="t"/>
            <a:pathLst>
              <a:path extrusionOk="0" h="1210167" w="1018053">
                <a:moveTo>
                  <a:pt x="0" y="0"/>
                </a:moveTo>
                <a:lnTo>
                  <a:pt x="1018053" y="0"/>
                </a:lnTo>
                <a:lnTo>
                  <a:pt x="1018053" y="1210166"/>
                </a:lnTo>
                <a:lnTo>
                  <a:pt x="0" y="121016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56" name="Google Shape;1356;p85"/>
          <p:cNvSpPr txBox="1"/>
          <p:nvPr/>
        </p:nvSpPr>
        <p:spPr>
          <a:xfrm>
            <a:off x="9693771" y="2748351"/>
            <a:ext cx="6901458" cy="83099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4500"/>
              <a:buFont typeface="Arial"/>
              <a:buNone/>
            </a:pPr>
            <a:r>
              <a:rPr b="1" i="0" lang="en-US" sz="4500" u="none" cap="none" strike="noStrike">
                <a:solidFill>
                  <a:srgbClr val="000000"/>
                </a:solidFill>
                <a:latin typeface="Philosopher"/>
                <a:ea typeface="Philosopher"/>
                <a:cs typeface="Philosopher"/>
                <a:sym typeface="Philosopher"/>
              </a:rPr>
              <a:t>Integrace mikrovzdělávání</a:t>
            </a:r>
            <a:endParaRPr b="0" i="0" sz="1400" u="none" cap="none" strike="noStrike">
              <a:solidFill>
                <a:srgbClr val="000000"/>
              </a:solidFill>
              <a:latin typeface="Arial"/>
              <a:ea typeface="Arial"/>
              <a:cs typeface="Arial"/>
              <a:sym typeface="Arial"/>
            </a:endParaRPr>
          </a:p>
        </p:txBody>
      </p:sp>
      <p:sp>
        <p:nvSpPr>
          <p:cNvPr id="1357" name="Google Shape;1357;p85"/>
          <p:cNvSpPr txBox="1"/>
          <p:nvPr/>
        </p:nvSpPr>
        <p:spPr>
          <a:xfrm>
            <a:off x="160666" y="7323003"/>
            <a:ext cx="12740965" cy="1329595"/>
          </a:xfrm>
          <a:prstGeom prst="rect">
            <a:avLst/>
          </a:prstGeom>
          <a:noFill/>
          <a:ln>
            <a:noFill/>
          </a:ln>
        </p:spPr>
        <p:txBody>
          <a:bodyPr anchorCtr="0" anchor="t" bIns="0" lIns="0" spcFirstLastPara="1" rIns="0" wrap="square" tIns="0">
            <a:spAutoFit/>
          </a:bodyPr>
          <a:lstStyle/>
          <a:p>
            <a:pPr indent="0" lvl="0" marL="0" marR="0" rtl="0" algn="l">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F59F35"/>
                </a:solidFill>
                <a:latin typeface="Philosopher"/>
                <a:ea typeface="Philosopher"/>
                <a:cs typeface="Philosopher"/>
                <a:sym typeface="Philosopher"/>
              </a:rPr>
              <a:t>Mikroučení umožňuje studentům přístup ke vzdělávacímu obsahu po malých, snadno zvládnutelných částech.</a:t>
            </a:r>
            <a:endParaRPr b="0" i="0" sz="1400" u="none" cap="none" strike="noStrike">
              <a:solidFill>
                <a:srgbClr val="000000"/>
              </a:solidFill>
              <a:latin typeface="Arial"/>
              <a:ea typeface="Arial"/>
              <a:cs typeface="Arial"/>
              <a:sym typeface="Arial"/>
            </a:endParaRPr>
          </a:p>
        </p:txBody>
      </p:sp>
      <p:sp>
        <p:nvSpPr>
          <p:cNvPr id="1358" name="Google Shape;1358;p85"/>
          <p:cNvSpPr txBox="1"/>
          <p:nvPr/>
        </p:nvSpPr>
        <p:spPr>
          <a:xfrm>
            <a:off x="11815614" y="5270275"/>
            <a:ext cx="2657773" cy="90473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i="0" lang="en-US" sz="4899" u="none" cap="none" strike="noStrike">
                <a:solidFill>
                  <a:srgbClr val="000000"/>
                </a:solidFill>
                <a:latin typeface="Philosopher"/>
                <a:ea typeface="Philosopher"/>
                <a:cs typeface="Philosopher"/>
                <a:sym typeface="Philosopher"/>
              </a:rPr>
              <a:t>Flexibilita</a:t>
            </a:r>
            <a:endParaRPr b="0" i="0" sz="1400" u="none" cap="none" strike="noStrike">
              <a:solidFill>
                <a:srgbClr val="000000"/>
              </a:solidFill>
              <a:latin typeface="Arial"/>
              <a:ea typeface="Arial"/>
              <a:cs typeface="Arial"/>
              <a:sym typeface="Arial"/>
            </a:endParaRPr>
          </a:p>
        </p:txBody>
      </p:sp>
      <p:sp>
        <p:nvSpPr>
          <p:cNvPr id="1359" name="Google Shape;1359;p85"/>
          <p:cNvSpPr txBox="1"/>
          <p:nvPr/>
        </p:nvSpPr>
        <p:spPr>
          <a:xfrm>
            <a:off x="335181" y="8393919"/>
            <a:ext cx="12391936" cy="1119922"/>
          </a:xfrm>
          <a:prstGeom prst="rect">
            <a:avLst/>
          </a:prstGeom>
          <a:noFill/>
          <a:ln>
            <a:noFill/>
          </a:ln>
        </p:spPr>
        <p:txBody>
          <a:bodyPr anchorCtr="0" anchor="t" bIns="0" lIns="0" spcFirstLastPara="1" rIns="0" wrap="square" tIns="0">
            <a:spAutoFit/>
          </a:bodyPr>
          <a:lstStyle/>
          <a:p>
            <a:pPr indent="0" lvl="0" marL="0" marR="0" rtl="0" algn="just">
              <a:lnSpc>
                <a:spcPct val="140015"/>
              </a:lnSpc>
              <a:spcBef>
                <a:spcPts val="0"/>
              </a:spcBef>
              <a:spcAft>
                <a:spcPts val="0"/>
              </a:spcAft>
              <a:buClr>
                <a:srgbClr val="000000"/>
              </a:buClr>
              <a:buSzPts val="2599"/>
              <a:buFont typeface="Arial"/>
              <a:buNone/>
            </a:pPr>
            <a:r>
              <a:rPr b="1" i="0" lang="en-US" sz="2599" u="none" cap="none" strike="noStrike">
                <a:solidFill>
                  <a:srgbClr val="1E100E"/>
                </a:solidFill>
                <a:latin typeface="Philosopher"/>
                <a:ea typeface="Philosopher"/>
                <a:cs typeface="Philosopher"/>
                <a:sym typeface="Philosopher"/>
              </a:rPr>
              <a:t>Tato flexibilita umožňuje přizpůsobit se různým stylům učení a nabitým rozvrhům, což studentům usnadňuje učení vlastním tempem.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7" name="Shape 1367"/>
        <p:cNvGrpSpPr/>
        <p:nvPr/>
      </p:nvGrpSpPr>
      <p:grpSpPr>
        <a:xfrm>
          <a:off x="0" y="0"/>
          <a:ext cx="0" cy="0"/>
          <a:chOff x="0" y="0"/>
          <a:chExt cx="0" cy="0"/>
        </a:xfrm>
      </p:grpSpPr>
      <p:grpSp>
        <p:nvGrpSpPr>
          <p:cNvPr id="1368" name="Google Shape;1368;p86"/>
          <p:cNvGrpSpPr/>
          <p:nvPr/>
        </p:nvGrpSpPr>
        <p:grpSpPr>
          <a:xfrm>
            <a:off x="8750043" y="3460514"/>
            <a:ext cx="9537957" cy="5849548"/>
            <a:chOff x="0" y="-9525"/>
            <a:chExt cx="2512055" cy="1540622"/>
          </a:xfrm>
        </p:grpSpPr>
        <p:sp>
          <p:nvSpPr>
            <p:cNvPr id="1369" name="Google Shape;1369;p86"/>
            <p:cNvSpPr/>
            <p:nvPr/>
          </p:nvSpPr>
          <p:spPr>
            <a:xfrm>
              <a:off x="0" y="0"/>
              <a:ext cx="2512055" cy="1531097"/>
            </a:xfrm>
            <a:custGeom>
              <a:rect b="b" l="l" r="r" t="t"/>
              <a:pathLst>
                <a:path extrusionOk="0" h="1531097" w="2512055">
                  <a:moveTo>
                    <a:pt x="0" y="0"/>
                  </a:moveTo>
                  <a:lnTo>
                    <a:pt x="2512055" y="0"/>
                  </a:lnTo>
                  <a:lnTo>
                    <a:pt x="2512055" y="1531097"/>
                  </a:lnTo>
                  <a:lnTo>
                    <a:pt x="0" y="1531097"/>
                  </a:lnTo>
                  <a:close/>
                </a:path>
              </a:pathLst>
            </a:custGeom>
            <a:solidFill>
              <a:srgbClr val="000000">
                <a:alpha val="65098"/>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70" name="Google Shape;1370;p86"/>
            <p:cNvSpPr txBox="1"/>
            <p:nvPr/>
          </p:nvSpPr>
          <p:spPr>
            <a:xfrm>
              <a:off x="0" y="-9525"/>
              <a:ext cx="2512055" cy="1540622"/>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71" name="Google Shape;1371;p86"/>
          <p:cNvSpPr/>
          <p:nvPr/>
        </p:nvSpPr>
        <p:spPr>
          <a:xfrm>
            <a:off x="12905364" y="4136883"/>
            <a:ext cx="4914521" cy="5173180"/>
          </a:xfrm>
          <a:custGeom>
            <a:rect b="b" l="l" r="r" t="t"/>
            <a:pathLst>
              <a:path extrusionOk="0" h="5173180" w="4914521">
                <a:moveTo>
                  <a:pt x="0" y="0"/>
                </a:moveTo>
                <a:lnTo>
                  <a:pt x="4914520" y="0"/>
                </a:lnTo>
                <a:lnTo>
                  <a:pt x="4914520" y="5173180"/>
                </a:lnTo>
                <a:lnTo>
                  <a:pt x="0" y="5173180"/>
                </a:lnTo>
                <a:lnTo>
                  <a:pt x="0" y="0"/>
                </a:lnTo>
                <a:close/>
              </a:path>
            </a:pathLst>
          </a:custGeom>
          <a:blipFill rotWithShape="1">
            <a:blip r:embed="rId3">
              <a:alphaModFix amt="16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72" name="Google Shape;1372;p86"/>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73" name="Google Shape;1373;p86"/>
          <p:cNvSpPr/>
          <p:nvPr/>
        </p:nvSpPr>
        <p:spPr>
          <a:xfrm>
            <a:off x="-188855" y="1691250"/>
            <a:ext cx="9804016" cy="5292055"/>
          </a:xfrm>
          <a:custGeom>
            <a:rect b="b" l="l" r="r" t="t"/>
            <a:pathLst>
              <a:path extrusionOk="0" h="5292055" w="9804016">
                <a:moveTo>
                  <a:pt x="0" y="0"/>
                </a:moveTo>
                <a:lnTo>
                  <a:pt x="9804016" y="0"/>
                </a:lnTo>
                <a:lnTo>
                  <a:pt x="9804016" y="5292055"/>
                </a:lnTo>
                <a:lnTo>
                  <a:pt x="0" y="5292055"/>
                </a:lnTo>
                <a:lnTo>
                  <a:pt x="0" y="0"/>
                </a:lnTo>
                <a:close/>
              </a:path>
            </a:pathLst>
          </a:custGeom>
          <a:blipFill rotWithShape="1">
            <a:blip r:embed="rId5">
              <a:alphaModFix/>
            </a:blip>
            <a:stretch>
              <a:fillRect b="0" l="-1474" r="-1474" t="-60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74" name="Google Shape;1374;p86"/>
          <p:cNvSpPr txBox="1"/>
          <p:nvPr/>
        </p:nvSpPr>
        <p:spPr>
          <a:xfrm rot="-1271530">
            <a:off x="3077736" y="3346618"/>
            <a:ext cx="2815383" cy="29123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835"/>
              <a:buFont typeface="Arial"/>
              <a:buNone/>
            </a:pPr>
            <a:r>
              <a:rPr b="1" i="0" lang="en-US" sz="1835" u="none" cap="none" strike="noStrike">
                <a:solidFill>
                  <a:srgbClr val="000000"/>
                </a:solidFill>
                <a:latin typeface="Philosopher"/>
                <a:ea typeface="Philosopher"/>
                <a:cs typeface="Philosopher"/>
                <a:sym typeface="Philosopher"/>
              </a:rPr>
              <a:t>Integrating Micro-Learning</a:t>
            </a:r>
            <a:endParaRPr b="0" i="0" sz="1400" u="none" cap="none" strike="noStrike">
              <a:solidFill>
                <a:srgbClr val="000000"/>
              </a:solidFill>
              <a:latin typeface="Arial"/>
              <a:ea typeface="Arial"/>
              <a:cs typeface="Arial"/>
              <a:sym typeface="Arial"/>
            </a:endParaRPr>
          </a:p>
        </p:txBody>
      </p:sp>
      <p:sp>
        <p:nvSpPr>
          <p:cNvPr id="1375" name="Google Shape;1375;p86"/>
          <p:cNvSpPr txBox="1"/>
          <p:nvPr/>
        </p:nvSpPr>
        <p:spPr>
          <a:xfrm>
            <a:off x="10152086" y="4766976"/>
            <a:ext cx="7377032" cy="4555286"/>
          </a:xfrm>
          <a:prstGeom prst="rect">
            <a:avLst/>
          </a:prstGeom>
          <a:noFill/>
          <a:ln>
            <a:noFill/>
          </a:ln>
        </p:spPr>
        <p:txBody>
          <a:bodyPr anchorCtr="0" anchor="t" bIns="0" lIns="0" spcFirstLastPara="1" rIns="0" wrap="square" tIns="0">
            <a:spAutoFit/>
          </a:bodyPr>
          <a:lstStyle/>
          <a:p>
            <a:pPr indent="0" lvl="0" marL="0" marR="0" rtl="0" algn="ctr">
              <a:lnSpc>
                <a:spcPct val="141013"/>
              </a:lnSpc>
              <a:spcBef>
                <a:spcPts val="0"/>
              </a:spcBef>
              <a:spcAft>
                <a:spcPts val="0"/>
              </a:spcAft>
              <a:buClr>
                <a:srgbClr val="000000"/>
              </a:buClr>
              <a:buSzPts val="2999"/>
              <a:buFont typeface="Arial"/>
              <a:buNone/>
            </a:pPr>
            <a:r>
              <a:rPr b="0" i="0" lang="en-US" sz="2999" u="none" cap="none" strike="noStrike">
                <a:solidFill>
                  <a:srgbClr val="F59F35"/>
                </a:solidFill>
                <a:latin typeface="Philosopher"/>
                <a:ea typeface="Philosopher"/>
                <a:cs typeface="Philosopher"/>
                <a:sym typeface="Philosopher"/>
              </a:rPr>
              <a:t>S rozvojem digitálních platforem a mobilních zařízení jsou materiály pro mikrovzdělávání snadno dostupné kdykoli a kdekoli. Tato dostupnost vyrovnává podmínky pro studenty a zajišťuje jim přístup ke kvalitnímu obsahu, když ho nejvíce potřebují.</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3" name="Shape 1383"/>
        <p:cNvGrpSpPr/>
        <p:nvPr/>
      </p:nvGrpSpPr>
      <p:grpSpPr>
        <a:xfrm>
          <a:off x="0" y="0"/>
          <a:ext cx="0" cy="0"/>
          <a:chOff x="0" y="0"/>
          <a:chExt cx="0" cy="0"/>
        </a:xfrm>
      </p:grpSpPr>
      <p:sp>
        <p:nvSpPr>
          <p:cNvPr id="1384" name="Google Shape;1384;p87"/>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85" name="Google Shape;1385;p87"/>
          <p:cNvSpPr/>
          <p:nvPr/>
        </p:nvSpPr>
        <p:spPr>
          <a:xfrm rot="5400000">
            <a:off x="13001376" y="4184937"/>
            <a:ext cx="4158756" cy="4241304"/>
          </a:xfrm>
          <a:custGeom>
            <a:rect b="b" l="l" r="r" t="t"/>
            <a:pathLst>
              <a:path extrusionOk="0" h="2681478" w="2629289">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6" name="Google Shape;1386;p87"/>
          <p:cNvSpPr/>
          <p:nvPr/>
        </p:nvSpPr>
        <p:spPr>
          <a:xfrm rot="5400000">
            <a:off x="1127868" y="4184937"/>
            <a:ext cx="4158756" cy="4241304"/>
          </a:xfrm>
          <a:custGeom>
            <a:rect b="b" l="l" r="r" t="t"/>
            <a:pathLst>
              <a:path extrusionOk="0" h="2681478" w="2629289">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7" name="Google Shape;1387;p87"/>
          <p:cNvSpPr/>
          <p:nvPr/>
        </p:nvSpPr>
        <p:spPr>
          <a:xfrm rot="5400000">
            <a:off x="7064622" y="4184937"/>
            <a:ext cx="4158756" cy="4241304"/>
          </a:xfrm>
          <a:custGeom>
            <a:rect b="b" l="l" r="r" t="t"/>
            <a:pathLst>
              <a:path extrusionOk="0" h="2681478" w="2629289">
                <a:moveTo>
                  <a:pt x="2504829" y="2681478"/>
                </a:moveTo>
                <a:lnTo>
                  <a:pt x="124460" y="2681478"/>
                </a:lnTo>
                <a:cubicBezTo>
                  <a:pt x="55880" y="2681478"/>
                  <a:pt x="0" y="2625598"/>
                  <a:pt x="0" y="2557018"/>
                </a:cubicBezTo>
                <a:lnTo>
                  <a:pt x="0" y="124460"/>
                </a:lnTo>
                <a:cubicBezTo>
                  <a:pt x="0" y="55880"/>
                  <a:pt x="55880" y="0"/>
                  <a:pt x="124460" y="0"/>
                </a:cubicBezTo>
                <a:lnTo>
                  <a:pt x="2504829" y="0"/>
                </a:lnTo>
                <a:cubicBezTo>
                  <a:pt x="2573409" y="0"/>
                  <a:pt x="2629289" y="55880"/>
                  <a:pt x="2629289" y="124460"/>
                </a:cubicBezTo>
                <a:lnTo>
                  <a:pt x="2629289" y="2557018"/>
                </a:lnTo>
                <a:cubicBezTo>
                  <a:pt x="2629289" y="2625598"/>
                  <a:pt x="2573409" y="2681478"/>
                  <a:pt x="2504829" y="268147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88" name="Google Shape;1388;p87"/>
          <p:cNvGrpSpPr/>
          <p:nvPr/>
        </p:nvGrpSpPr>
        <p:grpSpPr>
          <a:xfrm>
            <a:off x="2952453" y="3129251"/>
            <a:ext cx="636090" cy="650998"/>
            <a:chOff x="0" y="-19050"/>
            <a:chExt cx="812800" cy="831850"/>
          </a:xfrm>
        </p:grpSpPr>
        <p:sp>
          <p:nvSpPr>
            <p:cNvPr id="1389" name="Google Shape;1389;p8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0" name="Google Shape;1390;p87"/>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91" name="Google Shape;1391;p87"/>
          <p:cNvGrpSpPr/>
          <p:nvPr/>
        </p:nvGrpSpPr>
        <p:grpSpPr>
          <a:xfrm>
            <a:off x="8806403" y="3041258"/>
            <a:ext cx="661867" cy="677380"/>
            <a:chOff x="0" y="-19050"/>
            <a:chExt cx="812800" cy="831850"/>
          </a:xfrm>
        </p:grpSpPr>
        <p:sp>
          <p:nvSpPr>
            <p:cNvPr id="1392" name="Google Shape;1392;p8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3" name="Google Shape;1393;p87"/>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394" name="Google Shape;1394;p87"/>
          <p:cNvGrpSpPr/>
          <p:nvPr/>
        </p:nvGrpSpPr>
        <p:grpSpPr>
          <a:xfrm>
            <a:off x="14823744" y="3079639"/>
            <a:ext cx="624365" cy="638999"/>
            <a:chOff x="0" y="-19050"/>
            <a:chExt cx="812800" cy="831850"/>
          </a:xfrm>
        </p:grpSpPr>
        <p:sp>
          <p:nvSpPr>
            <p:cNvPr id="1395" name="Google Shape;1395;p8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6" name="Google Shape;1396;p87"/>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97" name="Google Shape;1397;p87"/>
          <p:cNvSpPr/>
          <p:nvPr/>
        </p:nvSpPr>
        <p:spPr>
          <a:xfrm>
            <a:off x="1213098" y="4226211"/>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mt="18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98" name="Google Shape;1398;p87"/>
          <p:cNvSpPr/>
          <p:nvPr/>
        </p:nvSpPr>
        <p:spPr>
          <a:xfrm>
            <a:off x="7293184" y="4226211"/>
            <a:ext cx="3837051" cy="4114800"/>
          </a:xfrm>
          <a:custGeom>
            <a:rect b="b" l="l" r="r" t="t"/>
            <a:pathLst>
              <a:path extrusionOk="0" h="4114800" w="3837051">
                <a:moveTo>
                  <a:pt x="0" y="0"/>
                </a:moveTo>
                <a:lnTo>
                  <a:pt x="3837051" y="0"/>
                </a:lnTo>
                <a:lnTo>
                  <a:pt x="3837051" y="4114800"/>
                </a:lnTo>
                <a:lnTo>
                  <a:pt x="0" y="4114800"/>
                </a:lnTo>
                <a:lnTo>
                  <a:pt x="0" y="0"/>
                </a:lnTo>
                <a:close/>
              </a:path>
            </a:pathLst>
          </a:custGeom>
          <a:blipFill rotWithShape="1">
            <a:blip r:embed="rId5">
              <a:alphaModFix amt="18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99" name="Google Shape;1399;p87"/>
          <p:cNvSpPr txBox="1"/>
          <p:nvPr/>
        </p:nvSpPr>
        <p:spPr>
          <a:xfrm>
            <a:off x="13394297" y="5867439"/>
            <a:ext cx="3483259" cy="1144672"/>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3099"/>
              <a:buFont typeface="Arial"/>
              <a:buNone/>
            </a:pPr>
            <a:r>
              <a:rPr b="1" i="0" lang="en-US" sz="3099" u="none" cap="none" strike="noStrike">
                <a:solidFill>
                  <a:srgbClr val="000000"/>
                </a:solidFill>
                <a:latin typeface="Philosopher"/>
                <a:ea typeface="Philosopher"/>
                <a:cs typeface="Philosopher"/>
                <a:sym typeface="Philosopher"/>
              </a:rPr>
              <a:t>Smyčka hodnocení a zpětné vazby</a:t>
            </a:r>
            <a:endParaRPr b="0" i="0" sz="1400" u="none" cap="none" strike="noStrike">
              <a:solidFill>
                <a:srgbClr val="000000"/>
              </a:solidFill>
              <a:latin typeface="Arial"/>
              <a:ea typeface="Arial"/>
              <a:cs typeface="Arial"/>
              <a:sym typeface="Arial"/>
            </a:endParaRPr>
          </a:p>
        </p:txBody>
      </p:sp>
      <p:sp>
        <p:nvSpPr>
          <p:cNvPr id="1400" name="Google Shape;1400;p87"/>
          <p:cNvSpPr txBox="1"/>
          <p:nvPr/>
        </p:nvSpPr>
        <p:spPr>
          <a:xfrm>
            <a:off x="7261614" y="6105564"/>
            <a:ext cx="3900190" cy="572336"/>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3099"/>
              <a:buFont typeface="Arial"/>
              <a:buNone/>
            </a:pPr>
            <a:r>
              <a:rPr b="1" i="0" lang="en-US" sz="3099" u="none" cap="none" strike="noStrike">
                <a:solidFill>
                  <a:srgbClr val="000000"/>
                </a:solidFill>
                <a:latin typeface="Philosopher"/>
                <a:ea typeface="Philosopher"/>
                <a:cs typeface="Philosopher"/>
                <a:sym typeface="Philosopher"/>
              </a:rPr>
              <a:t>Just-in-Time učení</a:t>
            </a:r>
            <a:endParaRPr b="0" i="0" sz="1400" u="none" cap="none" strike="noStrike">
              <a:solidFill>
                <a:srgbClr val="000000"/>
              </a:solidFill>
              <a:latin typeface="Arial"/>
              <a:ea typeface="Arial"/>
              <a:cs typeface="Arial"/>
              <a:sym typeface="Arial"/>
            </a:endParaRPr>
          </a:p>
        </p:txBody>
      </p:sp>
      <p:sp>
        <p:nvSpPr>
          <p:cNvPr id="1401" name="Google Shape;1401;p87"/>
          <p:cNvSpPr txBox="1"/>
          <p:nvPr/>
        </p:nvSpPr>
        <p:spPr>
          <a:xfrm>
            <a:off x="3901529" y="1793802"/>
            <a:ext cx="10903398" cy="66479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i="0" lang="en-US" sz="3600" u="none" cap="none" strike="noStrike">
                <a:solidFill>
                  <a:srgbClr val="F59F35"/>
                </a:solidFill>
                <a:latin typeface="Philosopher"/>
                <a:ea typeface="Philosopher"/>
                <a:cs typeface="Philosopher"/>
                <a:sym typeface="Philosopher"/>
              </a:rPr>
              <a:t>Integrace mikrovzdělávání: Strategie integrace</a:t>
            </a:r>
            <a:endParaRPr b="0" i="0" sz="1400" u="none" cap="none" strike="noStrike">
              <a:solidFill>
                <a:srgbClr val="000000"/>
              </a:solidFill>
              <a:latin typeface="Arial"/>
              <a:ea typeface="Arial"/>
              <a:cs typeface="Arial"/>
              <a:sym typeface="Arial"/>
            </a:endParaRPr>
          </a:p>
        </p:txBody>
      </p:sp>
      <p:sp>
        <p:nvSpPr>
          <p:cNvPr id="1402" name="Google Shape;1402;p87"/>
          <p:cNvSpPr txBox="1"/>
          <p:nvPr/>
        </p:nvSpPr>
        <p:spPr>
          <a:xfrm>
            <a:off x="1428914" y="6105564"/>
            <a:ext cx="3594348" cy="572336"/>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3099"/>
              <a:buFont typeface="Arial"/>
              <a:buNone/>
            </a:pPr>
            <a:r>
              <a:rPr b="1" i="0" lang="en-US" sz="3099" u="none" cap="none" strike="noStrike">
                <a:solidFill>
                  <a:srgbClr val="000000"/>
                </a:solidFill>
                <a:latin typeface="Philosopher"/>
                <a:ea typeface="Philosopher"/>
                <a:cs typeface="Philosopher"/>
                <a:sym typeface="Philosopher"/>
              </a:rPr>
              <a:t>Modulární integrace</a:t>
            </a:r>
            <a:endParaRPr b="0" i="0" sz="1400" u="none" cap="none" strike="noStrike">
              <a:solidFill>
                <a:srgbClr val="000000"/>
              </a:solidFill>
              <a:latin typeface="Arial"/>
              <a:ea typeface="Arial"/>
              <a:cs typeface="Arial"/>
              <a:sym typeface="Arial"/>
            </a:endParaRPr>
          </a:p>
        </p:txBody>
      </p:sp>
      <p:sp>
        <p:nvSpPr>
          <p:cNvPr id="1403" name="Google Shape;1403;p87"/>
          <p:cNvSpPr txBox="1"/>
          <p:nvPr/>
        </p:nvSpPr>
        <p:spPr>
          <a:xfrm>
            <a:off x="9053212" y="3231442"/>
            <a:ext cx="181575" cy="400717"/>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Clr>
                <a:srgbClr val="000000"/>
              </a:buClr>
              <a:buSzPts val="2652"/>
              <a:buFont typeface="Arial"/>
              <a:buNone/>
            </a:pPr>
            <a:r>
              <a:rPr b="1" i="0" lang="en-US" sz="2652"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1404" name="Google Shape;1404;p87"/>
          <p:cNvSpPr txBox="1"/>
          <p:nvPr/>
        </p:nvSpPr>
        <p:spPr>
          <a:xfrm>
            <a:off x="15061704" y="3212392"/>
            <a:ext cx="172571" cy="397062"/>
          </a:xfrm>
          <a:prstGeom prst="rect">
            <a:avLst/>
          </a:prstGeom>
          <a:noFill/>
          <a:ln>
            <a:noFill/>
          </a:ln>
        </p:spPr>
        <p:txBody>
          <a:bodyPr anchorCtr="0" anchor="t" bIns="0" lIns="0" spcFirstLastPara="1" rIns="0" wrap="square" tIns="0">
            <a:spAutoFit/>
          </a:bodyPr>
          <a:lstStyle/>
          <a:p>
            <a:pPr indent="0" lvl="0" marL="0" marR="0" rtl="0" algn="ctr">
              <a:lnSpc>
                <a:spcPct val="120031"/>
              </a:lnSpc>
              <a:spcBef>
                <a:spcPts val="0"/>
              </a:spcBef>
              <a:spcAft>
                <a:spcPts val="0"/>
              </a:spcAft>
              <a:buClr>
                <a:srgbClr val="000000"/>
              </a:buClr>
              <a:buSzPts val="2501"/>
              <a:buFont typeface="Arial"/>
              <a:buNone/>
            </a:pPr>
            <a:r>
              <a:rPr b="1" i="0" lang="en-US" sz="2501"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
        <p:nvSpPr>
          <p:cNvPr id="1405" name="Google Shape;1405;p87"/>
          <p:cNvSpPr txBox="1"/>
          <p:nvPr/>
        </p:nvSpPr>
        <p:spPr>
          <a:xfrm>
            <a:off x="3216053" y="3273197"/>
            <a:ext cx="108891" cy="400717"/>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Clr>
                <a:srgbClr val="000000"/>
              </a:buClr>
              <a:buSzPts val="2652"/>
              <a:buFont typeface="Arial"/>
              <a:buNone/>
            </a:pPr>
            <a:r>
              <a:rPr b="1" i="0" lang="en-US" sz="2652"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1406" name="Google Shape;1406;p87"/>
          <p:cNvSpPr/>
          <p:nvPr/>
        </p:nvSpPr>
        <p:spPr>
          <a:xfrm>
            <a:off x="13126759" y="4446451"/>
            <a:ext cx="3932905" cy="3932905"/>
          </a:xfrm>
          <a:custGeom>
            <a:rect b="b" l="l" r="r" t="t"/>
            <a:pathLst>
              <a:path extrusionOk="0" h="3932905" w="3932905">
                <a:moveTo>
                  <a:pt x="0" y="0"/>
                </a:moveTo>
                <a:lnTo>
                  <a:pt x="3932905" y="0"/>
                </a:lnTo>
                <a:lnTo>
                  <a:pt x="3932905" y="3932905"/>
                </a:lnTo>
                <a:lnTo>
                  <a:pt x="0" y="3932905"/>
                </a:lnTo>
                <a:lnTo>
                  <a:pt x="0" y="0"/>
                </a:lnTo>
                <a:close/>
              </a:path>
            </a:pathLst>
          </a:custGeom>
          <a:blipFill rotWithShape="1">
            <a:blip r:embed="rId6">
              <a:alphaModFix amt="18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4" name="Shape 1414"/>
        <p:cNvGrpSpPr/>
        <p:nvPr/>
      </p:nvGrpSpPr>
      <p:grpSpPr>
        <a:xfrm>
          <a:off x="0" y="0"/>
          <a:ext cx="0" cy="0"/>
          <a:chOff x="0" y="0"/>
          <a:chExt cx="0" cy="0"/>
        </a:xfrm>
      </p:grpSpPr>
      <p:sp>
        <p:nvSpPr>
          <p:cNvPr id="1415" name="Google Shape;1415;p88"/>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16" name="Google Shape;1416;p88"/>
          <p:cNvSpPr/>
          <p:nvPr/>
        </p:nvSpPr>
        <p:spPr>
          <a:xfrm rot="5400000">
            <a:off x="3404665" y="362904"/>
            <a:ext cx="5644515" cy="10947738"/>
          </a:xfrm>
          <a:custGeom>
            <a:rect b="b" l="l" r="r" t="t"/>
            <a:pathLst>
              <a:path extrusionOk="0" h="6921484" w="356863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7" name="Google Shape;1417;p88"/>
          <p:cNvSpPr txBox="1"/>
          <p:nvPr/>
        </p:nvSpPr>
        <p:spPr>
          <a:xfrm>
            <a:off x="1003083" y="3582101"/>
            <a:ext cx="9147804" cy="609269"/>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rgbClr val="000000"/>
              </a:buClr>
              <a:buSzPts val="3299"/>
              <a:buFont typeface="Arial"/>
              <a:buNone/>
            </a:pPr>
            <a:r>
              <a:rPr b="1" i="0" lang="en-US" sz="3299" u="none" cap="none" strike="noStrike">
                <a:solidFill>
                  <a:srgbClr val="94A037"/>
                </a:solidFill>
                <a:latin typeface="Philosopher"/>
                <a:ea typeface="Philosopher"/>
                <a:cs typeface="Philosopher"/>
                <a:sym typeface="Philosopher"/>
              </a:rPr>
              <a:t>Rozdělte učební plán do menších modulů</a:t>
            </a:r>
            <a:endParaRPr b="0" i="0" sz="1400" u="none" cap="none" strike="noStrike">
              <a:solidFill>
                <a:srgbClr val="000000"/>
              </a:solidFill>
              <a:latin typeface="Arial"/>
              <a:ea typeface="Arial"/>
              <a:cs typeface="Arial"/>
              <a:sym typeface="Arial"/>
            </a:endParaRPr>
          </a:p>
        </p:txBody>
      </p:sp>
      <p:sp>
        <p:nvSpPr>
          <p:cNvPr id="1418" name="Google Shape;1418;p88"/>
          <p:cNvSpPr/>
          <p:nvPr/>
        </p:nvSpPr>
        <p:spPr>
          <a:xfrm>
            <a:off x="9276836" y="2199494"/>
            <a:ext cx="7817669" cy="7817669"/>
          </a:xfrm>
          <a:custGeom>
            <a:rect b="b" l="l" r="r" t="t"/>
            <a:pathLst>
              <a:path extrusionOk="0" h="7817669" w="7817669">
                <a:moveTo>
                  <a:pt x="0" y="0"/>
                </a:moveTo>
                <a:lnTo>
                  <a:pt x="7817669" y="0"/>
                </a:lnTo>
                <a:lnTo>
                  <a:pt x="7817669" y="7817669"/>
                </a:lnTo>
                <a:lnTo>
                  <a:pt x="0" y="7817669"/>
                </a:lnTo>
                <a:lnTo>
                  <a:pt x="0" y="0"/>
                </a:lnTo>
                <a:close/>
              </a:path>
            </a:pathLst>
          </a:custGeom>
          <a:blipFill rotWithShape="1">
            <a:blip r:embed="rId4">
              <a:alphaModFix amt="18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19" name="Google Shape;1419;p88"/>
          <p:cNvSpPr/>
          <p:nvPr/>
        </p:nvSpPr>
        <p:spPr>
          <a:xfrm>
            <a:off x="1310376" y="5143500"/>
            <a:ext cx="619318" cy="455198"/>
          </a:xfrm>
          <a:custGeom>
            <a:rect b="b" l="l" r="r" t="t"/>
            <a:pathLst>
              <a:path extrusionOk="0" h="455198" w="619318">
                <a:moveTo>
                  <a:pt x="0" y="0"/>
                </a:moveTo>
                <a:lnTo>
                  <a:pt x="619318" y="0"/>
                </a:lnTo>
                <a:lnTo>
                  <a:pt x="619318" y="455198"/>
                </a:lnTo>
                <a:lnTo>
                  <a:pt x="0" y="45519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20" name="Google Shape;1420;p88"/>
          <p:cNvSpPr/>
          <p:nvPr/>
        </p:nvSpPr>
        <p:spPr>
          <a:xfrm>
            <a:off x="1389937" y="6816170"/>
            <a:ext cx="460196" cy="460196"/>
          </a:xfrm>
          <a:custGeom>
            <a:rect b="b" l="l" r="r" t="t"/>
            <a:pathLst>
              <a:path extrusionOk="0" h="460196" w="460196">
                <a:moveTo>
                  <a:pt x="0" y="0"/>
                </a:moveTo>
                <a:lnTo>
                  <a:pt x="460196" y="0"/>
                </a:lnTo>
                <a:lnTo>
                  <a:pt x="460196" y="460196"/>
                </a:lnTo>
                <a:lnTo>
                  <a:pt x="0" y="46019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21" name="Google Shape;1421;p88"/>
          <p:cNvSpPr txBox="1"/>
          <p:nvPr/>
        </p:nvSpPr>
        <p:spPr>
          <a:xfrm>
            <a:off x="1362309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
        <p:nvSpPr>
          <p:cNvPr id="1422" name="Google Shape;1422;p88"/>
          <p:cNvSpPr txBox="1"/>
          <p:nvPr/>
        </p:nvSpPr>
        <p:spPr>
          <a:xfrm>
            <a:off x="1620035" y="1881449"/>
            <a:ext cx="4637931" cy="738536"/>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999"/>
              <a:buFont typeface="Arial"/>
              <a:buNone/>
            </a:pPr>
            <a:r>
              <a:rPr b="1" i="0" lang="en-US" sz="3999" u="none" cap="none" strike="noStrike">
                <a:solidFill>
                  <a:srgbClr val="F59F35"/>
                </a:solidFill>
                <a:latin typeface="Philosopher"/>
                <a:ea typeface="Philosopher"/>
                <a:cs typeface="Philosopher"/>
                <a:sym typeface="Philosopher"/>
              </a:rPr>
              <a:t>Modulární integrace</a:t>
            </a:r>
            <a:endParaRPr b="0" i="0" sz="1400" u="none" cap="none" strike="noStrike">
              <a:solidFill>
                <a:srgbClr val="000000"/>
              </a:solidFill>
              <a:latin typeface="Arial"/>
              <a:ea typeface="Arial"/>
              <a:cs typeface="Arial"/>
              <a:sym typeface="Arial"/>
            </a:endParaRPr>
          </a:p>
        </p:txBody>
      </p:sp>
      <p:sp>
        <p:nvSpPr>
          <p:cNvPr id="1423" name="Google Shape;1423;p88"/>
          <p:cNvSpPr txBox="1"/>
          <p:nvPr/>
        </p:nvSpPr>
        <p:spPr>
          <a:xfrm>
            <a:off x="2524635" y="4898032"/>
            <a:ext cx="9176156" cy="2990819"/>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Clr>
                <a:srgbClr val="000000"/>
              </a:buClr>
              <a:buSzPts val="2699"/>
              <a:buFont typeface="Arial"/>
              <a:buNone/>
            </a:pPr>
            <a:r>
              <a:rPr b="1" i="0" lang="en-US" sz="2699" u="none" cap="none" strike="noStrike">
                <a:solidFill>
                  <a:srgbClr val="000000"/>
                </a:solidFill>
                <a:latin typeface="Philosopher"/>
                <a:ea typeface="Philosopher"/>
                <a:cs typeface="Philosopher"/>
                <a:sym typeface="Philosopher"/>
              </a:rPr>
              <a:t>Každý modul může být doplněn mikroučebními zdroji, které upevňují klíčové pojmy.</a:t>
            </a:r>
            <a:endParaRPr b="1" i="0" sz="2699" u="none" cap="none" strike="noStrike">
              <a:solidFill>
                <a:srgbClr val="000000"/>
              </a:solidFill>
              <a:latin typeface="Philosopher"/>
              <a:ea typeface="Philosopher"/>
              <a:cs typeface="Philosopher"/>
              <a:sym typeface="Philosopher"/>
            </a:endParaRPr>
          </a:p>
          <a:p>
            <a:pPr indent="0" lvl="0" marL="0" marR="0" rtl="0" algn="l">
              <a:lnSpc>
                <a:spcPct val="120007"/>
              </a:lnSpc>
              <a:spcBef>
                <a:spcPts val="0"/>
              </a:spcBef>
              <a:spcAft>
                <a:spcPts val="0"/>
              </a:spcAft>
              <a:buClr>
                <a:srgbClr val="000000"/>
              </a:buClr>
              <a:buSzPts val="2699"/>
              <a:buFont typeface="Arial"/>
              <a:buNone/>
            </a:pPr>
            <a:r>
              <a:t/>
            </a:r>
            <a:endParaRPr b="1" i="0" sz="2699" u="none" cap="none" strike="noStrike">
              <a:solidFill>
                <a:srgbClr val="000000"/>
              </a:solidFill>
              <a:latin typeface="Philosopher"/>
              <a:ea typeface="Philosopher"/>
              <a:cs typeface="Philosopher"/>
              <a:sym typeface="Philosopher"/>
            </a:endParaRPr>
          </a:p>
          <a:p>
            <a:pPr indent="0" lvl="0" marL="0" marR="0" rtl="0" algn="l">
              <a:lnSpc>
                <a:spcPct val="120007"/>
              </a:lnSpc>
              <a:spcBef>
                <a:spcPts val="0"/>
              </a:spcBef>
              <a:spcAft>
                <a:spcPts val="0"/>
              </a:spcAft>
              <a:buClr>
                <a:srgbClr val="000000"/>
              </a:buClr>
              <a:buSzPts val="2699"/>
              <a:buFont typeface="Arial"/>
              <a:buNone/>
            </a:pPr>
            <a:r>
              <a:rPr b="1" i="0" lang="en-US" sz="2699" u="none" cap="none" strike="noStrike">
                <a:solidFill>
                  <a:srgbClr val="000000"/>
                </a:solidFill>
                <a:latin typeface="Philosopher"/>
                <a:ea typeface="Philosopher"/>
                <a:cs typeface="Philosopher"/>
                <a:sym typeface="Philosopher"/>
              </a:rPr>
              <a:t>Studenti se tak mohou věnovat obsahu po menších, stravitelnějších částech, takže složitá témata jsou lépe zvládnutelná.</a:t>
            </a:r>
            <a:endParaRPr b="0" i="0" sz="1400" u="none" cap="none" strike="noStrike">
              <a:solidFill>
                <a:srgbClr val="000000"/>
              </a:solidFill>
              <a:latin typeface="Arial"/>
              <a:ea typeface="Arial"/>
              <a:cs typeface="Arial"/>
              <a:sym typeface="Arial"/>
            </a:endParaRPr>
          </a:p>
        </p:txBody>
      </p:sp>
      <p:grpSp>
        <p:nvGrpSpPr>
          <p:cNvPr id="1424" name="Google Shape;1424;p88"/>
          <p:cNvGrpSpPr/>
          <p:nvPr/>
        </p:nvGrpSpPr>
        <p:grpSpPr>
          <a:xfrm>
            <a:off x="753056" y="1866541"/>
            <a:ext cx="636090" cy="650998"/>
            <a:chOff x="0" y="-19050"/>
            <a:chExt cx="812800" cy="831850"/>
          </a:xfrm>
        </p:grpSpPr>
        <p:sp>
          <p:nvSpPr>
            <p:cNvPr id="1425" name="Google Shape;1425;p8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6" name="Google Shape;1426;p88"/>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27" name="Google Shape;1427;p88"/>
          <p:cNvSpPr txBox="1"/>
          <p:nvPr/>
        </p:nvSpPr>
        <p:spPr>
          <a:xfrm>
            <a:off x="1016655" y="2010488"/>
            <a:ext cx="108891" cy="400717"/>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Clr>
                <a:srgbClr val="000000"/>
              </a:buClr>
              <a:buSzPts val="2652"/>
              <a:buFont typeface="Arial"/>
              <a:buNone/>
            </a:pPr>
            <a:r>
              <a:rPr b="1" i="0" lang="en-US" sz="2652"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p89"/>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37" name="Google Shape;1437;p89"/>
          <p:cNvSpPr/>
          <p:nvPr/>
        </p:nvSpPr>
        <p:spPr>
          <a:xfrm>
            <a:off x="9779799" y="1881449"/>
            <a:ext cx="7686596" cy="8242998"/>
          </a:xfrm>
          <a:custGeom>
            <a:rect b="b" l="l" r="r" t="t"/>
            <a:pathLst>
              <a:path extrusionOk="0" h="8242998" w="7686596">
                <a:moveTo>
                  <a:pt x="0" y="0"/>
                </a:moveTo>
                <a:lnTo>
                  <a:pt x="7686596" y="0"/>
                </a:lnTo>
                <a:lnTo>
                  <a:pt x="7686596" y="8242998"/>
                </a:lnTo>
                <a:lnTo>
                  <a:pt x="0" y="8242998"/>
                </a:lnTo>
                <a:lnTo>
                  <a:pt x="0" y="0"/>
                </a:lnTo>
                <a:close/>
              </a:path>
            </a:pathLst>
          </a:custGeom>
          <a:blipFill rotWithShape="1">
            <a:blip r:embed="rId4">
              <a:alphaModFix amt="18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38" name="Google Shape;1438;p89"/>
          <p:cNvSpPr/>
          <p:nvPr/>
        </p:nvSpPr>
        <p:spPr>
          <a:xfrm rot="5400000">
            <a:off x="3351975" y="54762"/>
            <a:ext cx="5644515" cy="11307523"/>
          </a:xfrm>
          <a:custGeom>
            <a:rect b="b" l="l" r="r" t="t"/>
            <a:pathLst>
              <a:path extrusionOk="0" h="7148952" w="3568630">
                <a:moveTo>
                  <a:pt x="3444170" y="7148951"/>
                </a:moveTo>
                <a:lnTo>
                  <a:pt x="124460" y="7148951"/>
                </a:lnTo>
                <a:cubicBezTo>
                  <a:pt x="55880" y="7148951"/>
                  <a:pt x="0" y="7093072"/>
                  <a:pt x="0" y="7024491"/>
                </a:cubicBezTo>
                <a:lnTo>
                  <a:pt x="0" y="124460"/>
                </a:lnTo>
                <a:cubicBezTo>
                  <a:pt x="0" y="55880"/>
                  <a:pt x="55880" y="0"/>
                  <a:pt x="124460" y="0"/>
                </a:cubicBezTo>
                <a:lnTo>
                  <a:pt x="3444170" y="0"/>
                </a:lnTo>
                <a:cubicBezTo>
                  <a:pt x="3512750" y="0"/>
                  <a:pt x="3568630" y="55880"/>
                  <a:pt x="3568630" y="124460"/>
                </a:cubicBezTo>
                <a:lnTo>
                  <a:pt x="3568630" y="7024491"/>
                </a:lnTo>
                <a:cubicBezTo>
                  <a:pt x="3568630" y="7093072"/>
                  <a:pt x="3512750" y="7148952"/>
                  <a:pt x="3444170" y="7148952"/>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89"/>
          <p:cNvSpPr txBox="1"/>
          <p:nvPr/>
        </p:nvSpPr>
        <p:spPr>
          <a:xfrm>
            <a:off x="1003083" y="3582101"/>
            <a:ext cx="10342299" cy="1218539"/>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rgbClr val="000000"/>
              </a:buClr>
              <a:buSzPts val="3299"/>
              <a:buFont typeface="Arial"/>
              <a:buNone/>
            </a:pPr>
            <a:r>
              <a:rPr b="1" i="0" lang="en-US" sz="3299" u="none" cap="none" strike="noStrike">
                <a:solidFill>
                  <a:srgbClr val="94A037"/>
                </a:solidFill>
                <a:latin typeface="Philosopher"/>
                <a:ea typeface="Philosopher"/>
                <a:cs typeface="Philosopher"/>
                <a:sym typeface="Philosopher"/>
              </a:rPr>
              <a:t>Sladění mikroučebních zdrojů s okamžitými potřebami vašeho učebního plánu</a:t>
            </a:r>
            <a:endParaRPr b="0" i="0" sz="1400" u="none" cap="none" strike="noStrike">
              <a:solidFill>
                <a:srgbClr val="000000"/>
              </a:solidFill>
              <a:latin typeface="Arial"/>
              <a:ea typeface="Arial"/>
              <a:cs typeface="Arial"/>
              <a:sym typeface="Arial"/>
            </a:endParaRPr>
          </a:p>
        </p:txBody>
      </p:sp>
      <p:sp>
        <p:nvSpPr>
          <p:cNvPr id="1440" name="Google Shape;1440;p89"/>
          <p:cNvSpPr txBox="1"/>
          <p:nvPr/>
        </p:nvSpPr>
        <p:spPr>
          <a:xfrm>
            <a:off x="2462867" y="5133975"/>
            <a:ext cx="9176156" cy="2990819"/>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Clr>
                <a:srgbClr val="000000"/>
              </a:buClr>
              <a:buSzPts val="2699"/>
              <a:buFont typeface="Arial"/>
              <a:buNone/>
            </a:pPr>
            <a:r>
              <a:rPr b="0" i="0" lang="en-US" sz="2699" u="none" cap="none" strike="noStrike">
                <a:solidFill>
                  <a:srgbClr val="000000"/>
                </a:solidFill>
                <a:latin typeface="Philosopher"/>
                <a:ea typeface="Philosopher"/>
                <a:cs typeface="Philosopher"/>
                <a:sym typeface="Philosopher"/>
              </a:rPr>
              <a:t>Když se studenti setkají s konkrétními problémy nebo otázkami, mají přístup k mikroučebním materiálům, které jim poskytnou okamžité odpovědi.</a:t>
            </a:r>
            <a:endParaRPr b="0" i="0" sz="2699" u="none" cap="none" strike="noStrike">
              <a:solidFill>
                <a:srgbClr val="000000"/>
              </a:solidFill>
              <a:latin typeface="Philosopher"/>
              <a:ea typeface="Philosopher"/>
              <a:cs typeface="Philosopher"/>
              <a:sym typeface="Philosopher"/>
            </a:endParaRPr>
          </a:p>
          <a:p>
            <a:pPr indent="0" lvl="0" marL="0" marR="0" rtl="0" algn="l">
              <a:lnSpc>
                <a:spcPct val="120007"/>
              </a:lnSpc>
              <a:spcBef>
                <a:spcPts val="0"/>
              </a:spcBef>
              <a:spcAft>
                <a:spcPts val="0"/>
              </a:spcAft>
              <a:buClr>
                <a:srgbClr val="000000"/>
              </a:buClr>
              <a:buSzPts val="2699"/>
              <a:buFont typeface="Arial"/>
              <a:buNone/>
            </a:pPr>
            <a:r>
              <a:t/>
            </a:r>
            <a:endParaRPr b="0" i="0" sz="2699" u="none" cap="none" strike="noStrike">
              <a:solidFill>
                <a:srgbClr val="000000"/>
              </a:solidFill>
              <a:latin typeface="Philosopher"/>
              <a:ea typeface="Philosopher"/>
              <a:cs typeface="Philosopher"/>
              <a:sym typeface="Philosopher"/>
            </a:endParaRPr>
          </a:p>
          <a:p>
            <a:pPr indent="0" lvl="0" marL="0" marR="0" rtl="0" algn="l">
              <a:lnSpc>
                <a:spcPct val="120007"/>
              </a:lnSpc>
              <a:spcBef>
                <a:spcPts val="0"/>
              </a:spcBef>
              <a:spcAft>
                <a:spcPts val="0"/>
              </a:spcAft>
              <a:buClr>
                <a:srgbClr val="000000"/>
              </a:buClr>
              <a:buSzPts val="2699"/>
              <a:buFont typeface="Arial"/>
              <a:buNone/>
            </a:pPr>
            <a:r>
              <a:rPr b="0" i="0" lang="en-US" sz="2699" u="none" cap="none" strike="noStrike">
                <a:solidFill>
                  <a:srgbClr val="000000"/>
                </a:solidFill>
                <a:latin typeface="Philosopher"/>
                <a:ea typeface="Philosopher"/>
                <a:cs typeface="Philosopher"/>
                <a:sym typeface="Philosopher"/>
              </a:rPr>
              <a:t>Tento přístup zajišťuje, že studenti dostanou podporu, kterou potřebují, když je to pro ně nejdůležitější.</a:t>
            </a:r>
            <a:endParaRPr b="0" i="0" sz="1400" u="none" cap="none" strike="noStrike">
              <a:solidFill>
                <a:srgbClr val="000000"/>
              </a:solidFill>
              <a:latin typeface="Arial"/>
              <a:ea typeface="Arial"/>
              <a:cs typeface="Arial"/>
              <a:sym typeface="Arial"/>
            </a:endParaRPr>
          </a:p>
        </p:txBody>
      </p:sp>
      <p:grpSp>
        <p:nvGrpSpPr>
          <p:cNvPr id="1441" name="Google Shape;1441;p89"/>
          <p:cNvGrpSpPr/>
          <p:nvPr/>
        </p:nvGrpSpPr>
        <p:grpSpPr>
          <a:xfrm>
            <a:off x="753056" y="1866541"/>
            <a:ext cx="636090" cy="650998"/>
            <a:chOff x="0" y="-19050"/>
            <a:chExt cx="812800" cy="831850"/>
          </a:xfrm>
        </p:grpSpPr>
        <p:sp>
          <p:nvSpPr>
            <p:cNvPr id="1442" name="Google Shape;1442;p8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89"/>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44" name="Google Shape;1444;p89"/>
          <p:cNvSpPr/>
          <p:nvPr/>
        </p:nvSpPr>
        <p:spPr>
          <a:xfrm>
            <a:off x="980313" y="5273024"/>
            <a:ext cx="1482553" cy="871000"/>
          </a:xfrm>
          <a:custGeom>
            <a:rect b="b" l="l" r="r" t="t"/>
            <a:pathLst>
              <a:path extrusionOk="0" h="871000" w="1482553">
                <a:moveTo>
                  <a:pt x="0" y="0"/>
                </a:moveTo>
                <a:lnTo>
                  <a:pt x="1482554" y="0"/>
                </a:lnTo>
                <a:lnTo>
                  <a:pt x="1482554" y="871000"/>
                </a:lnTo>
                <a:lnTo>
                  <a:pt x="0" y="8710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45" name="Google Shape;1445;p89"/>
          <p:cNvSpPr/>
          <p:nvPr/>
        </p:nvSpPr>
        <p:spPr>
          <a:xfrm>
            <a:off x="1103340" y="6839349"/>
            <a:ext cx="1236500" cy="1236500"/>
          </a:xfrm>
          <a:custGeom>
            <a:rect b="b" l="l" r="r" t="t"/>
            <a:pathLst>
              <a:path extrusionOk="0" h="1236500" w="1236500">
                <a:moveTo>
                  <a:pt x="0" y="0"/>
                </a:moveTo>
                <a:lnTo>
                  <a:pt x="1236500" y="0"/>
                </a:lnTo>
                <a:lnTo>
                  <a:pt x="1236500" y="1236499"/>
                </a:lnTo>
                <a:lnTo>
                  <a:pt x="0" y="123649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46" name="Google Shape;1446;p89"/>
          <p:cNvSpPr txBox="1"/>
          <p:nvPr/>
        </p:nvSpPr>
        <p:spPr>
          <a:xfrm>
            <a:off x="1362309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
        <p:nvSpPr>
          <p:cNvPr id="1447" name="Google Shape;1447;p89"/>
          <p:cNvSpPr txBox="1"/>
          <p:nvPr/>
        </p:nvSpPr>
        <p:spPr>
          <a:xfrm>
            <a:off x="1540474" y="1907939"/>
            <a:ext cx="5159573" cy="738536"/>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999"/>
              <a:buFont typeface="Arial"/>
              <a:buNone/>
            </a:pPr>
            <a:r>
              <a:rPr b="1" i="0" lang="en-US" sz="3999" u="none" cap="none" strike="noStrike">
                <a:solidFill>
                  <a:srgbClr val="F59F35"/>
                </a:solidFill>
                <a:latin typeface="Philosopher"/>
                <a:ea typeface="Philosopher"/>
                <a:cs typeface="Philosopher"/>
                <a:sym typeface="Philosopher"/>
              </a:rPr>
              <a:t>Just-in-Time učení</a:t>
            </a:r>
            <a:endParaRPr b="0" i="0" sz="1400" u="none" cap="none" strike="noStrike">
              <a:solidFill>
                <a:srgbClr val="000000"/>
              </a:solidFill>
              <a:latin typeface="Arial"/>
              <a:ea typeface="Arial"/>
              <a:cs typeface="Arial"/>
              <a:sym typeface="Arial"/>
            </a:endParaRPr>
          </a:p>
        </p:txBody>
      </p:sp>
      <p:sp>
        <p:nvSpPr>
          <p:cNvPr id="1448" name="Google Shape;1448;p89"/>
          <p:cNvSpPr txBox="1"/>
          <p:nvPr/>
        </p:nvSpPr>
        <p:spPr>
          <a:xfrm>
            <a:off x="980313" y="1999135"/>
            <a:ext cx="181575" cy="400717"/>
          </a:xfrm>
          <a:prstGeom prst="rect">
            <a:avLst/>
          </a:prstGeom>
          <a:noFill/>
          <a:ln>
            <a:noFill/>
          </a:ln>
        </p:spPr>
        <p:txBody>
          <a:bodyPr anchorCtr="0" anchor="t" bIns="0" lIns="0" spcFirstLastPara="1" rIns="0" wrap="square" tIns="0">
            <a:spAutoFit/>
          </a:bodyPr>
          <a:lstStyle/>
          <a:p>
            <a:pPr indent="0" lvl="0" marL="0" marR="0" rtl="0" algn="ctr">
              <a:lnSpc>
                <a:spcPct val="119984"/>
              </a:lnSpc>
              <a:spcBef>
                <a:spcPts val="0"/>
              </a:spcBef>
              <a:spcAft>
                <a:spcPts val="0"/>
              </a:spcAft>
              <a:buClr>
                <a:srgbClr val="000000"/>
              </a:buClr>
              <a:buSzPts val="2652"/>
              <a:buFont typeface="Arial"/>
              <a:buNone/>
            </a:pPr>
            <a:r>
              <a:rPr b="1" i="0" lang="en-US" sz="2652"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6" name="Shape 1456"/>
        <p:cNvGrpSpPr/>
        <p:nvPr/>
      </p:nvGrpSpPr>
      <p:grpSpPr>
        <a:xfrm>
          <a:off x="0" y="0"/>
          <a:ext cx="0" cy="0"/>
          <a:chOff x="0" y="0"/>
          <a:chExt cx="0" cy="0"/>
        </a:xfrm>
      </p:grpSpPr>
      <p:sp>
        <p:nvSpPr>
          <p:cNvPr id="1457" name="Google Shape;1457;p90"/>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58" name="Google Shape;1458;p90"/>
          <p:cNvSpPr/>
          <p:nvPr/>
        </p:nvSpPr>
        <p:spPr>
          <a:xfrm>
            <a:off x="9043259" y="1881449"/>
            <a:ext cx="7958379" cy="7958379"/>
          </a:xfrm>
          <a:custGeom>
            <a:rect b="b" l="l" r="r" t="t"/>
            <a:pathLst>
              <a:path extrusionOk="0" h="7958379" w="7958379">
                <a:moveTo>
                  <a:pt x="0" y="0"/>
                </a:moveTo>
                <a:lnTo>
                  <a:pt x="7958379" y="0"/>
                </a:lnTo>
                <a:lnTo>
                  <a:pt x="7958379" y="7958379"/>
                </a:lnTo>
                <a:lnTo>
                  <a:pt x="0" y="7958379"/>
                </a:lnTo>
                <a:lnTo>
                  <a:pt x="0" y="0"/>
                </a:lnTo>
                <a:close/>
              </a:path>
            </a:pathLst>
          </a:custGeom>
          <a:blipFill rotWithShape="1">
            <a:blip r:embed="rId4">
              <a:alphaModFix amt="18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59" name="Google Shape;1459;p90"/>
          <p:cNvSpPr/>
          <p:nvPr/>
        </p:nvSpPr>
        <p:spPr>
          <a:xfrm rot="5400000">
            <a:off x="3404665" y="362904"/>
            <a:ext cx="5644515" cy="10947738"/>
          </a:xfrm>
          <a:custGeom>
            <a:rect b="b" l="l" r="r" t="t"/>
            <a:pathLst>
              <a:path extrusionOk="0" h="6921484" w="3568630">
                <a:moveTo>
                  <a:pt x="3444170" y="6921483"/>
                </a:moveTo>
                <a:lnTo>
                  <a:pt x="124460" y="6921483"/>
                </a:lnTo>
                <a:cubicBezTo>
                  <a:pt x="55880" y="6921483"/>
                  <a:pt x="0" y="6865603"/>
                  <a:pt x="0" y="6797023"/>
                </a:cubicBezTo>
                <a:lnTo>
                  <a:pt x="0" y="124460"/>
                </a:lnTo>
                <a:cubicBezTo>
                  <a:pt x="0" y="55880"/>
                  <a:pt x="55880" y="0"/>
                  <a:pt x="124460" y="0"/>
                </a:cubicBezTo>
                <a:lnTo>
                  <a:pt x="3444170" y="0"/>
                </a:lnTo>
                <a:cubicBezTo>
                  <a:pt x="3512750" y="0"/>
                  <a:pt x="3568630" y="55880"/>
                  <a:pt x="3568630" y="124460"/>
                </a:cubicBezTo>
                <a:lnTo>
                  <a:pt x="3568630" y="6797023"/>
                </a:lnTo>
                <a:cubicBezTo>
                  <a:pt x="3568630" y="6865603"/>
                  <a:pt x="3512750" y="6921484"/>
                  <a:pt x="3444170" y="692148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60" name="Google Shape;1460;p90"/>
          <p:cNvGrpSpPr/>
          <p:nvPr/>
        </p:nvGrpSpPr>
        <p:grpSpPr>
          <a:xfrm>
            <a:off x="753056" y="1830527"/>
            <a:ext cx="636090" cy="650998"/>
            <a:chOff x="0" y="-19050"/>
            <a:chExt cx="812800" cy="831850"/>
          </a:xfrm>
        </p:grpSpPr>
        <p:sp>
          <p:nvSpPr>
            <p:cNvPr id="1461" name="Google Shape;1461;p9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2" name="Google Shape;1462;p90"/>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463" name="Google Shape;1463;p90"/>
          <p:cNvSpPr/>
          <p:nvPr/>
        </p:nvSpPr>
        <p:spPr>
          <a:xfrm>
            <a:off x="994340" y="4701633"/>
            <a:ext cx="1011693" cy="1135140"/>
          </a:xfrm>
          <a:custGeom>
            <a:rect b="b" l="l" r="r" t="t"/>
            <a:pathLst>
              <a:path extrusionOk="0" h="1135140" w="1011693">
                <a:moveTo>
                  <a:pt x="0" y="0"/>
                </a:moveTo>
                <a:lnTo>
                  <a:pt x="1011693" y="0"/>
                </a:lnTo>
                <a:lnTo>
                  <a:pt x="1011693" y="1135140"/>
                </a:lnTo>
                <a:lnTo>
                  <a:pt x="0" y="113514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64" name="Google Shape;1464;p90"/>
          <p:cNvSpPr/>
          <p:nvPr/>
        </p:nvSpPr>
        <p:spPr>
          <a:xfrm>
            <a:off x="1102905" y="6589248"/>
            <a:ext cx="794564" cy="1028561"/>
          </a:xfrm>
          <a:custGeom>
            <a:rect b="b" l="l" r="r" t="t"/>
            <a:pathLst>
              <a:path extrusionOk="0" h="1028561" w="794564">
                <a:moveTo>
                  <a:pt x="0" y="0"/>
                </a:moveTo>
                <a:lnTo>
                  <a:pt x="794564" y="0"/>
                </a:lnTo>
                <a:lnTo>
                  <a:pt x="794564" y="1028561"/>
                </a:lnTo>
                <a:lnTo>
                  <a:pt x="0" y="102856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65" name="Google Shape;1465;p90"/>
          <p:cNvSpPr txBox="1"/>
          <p:nvPr/>
        </p:nvSpPr>
        <p:spPr>
          <a:xfrm>
            <a:off x="1310376" y="3560100"/>
            <a:ext cx="10092442" cy="609269"/>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Clr>
                <a:srgbClr val="000000"/>
              </a:buClr>
              <a:buSzPts val="3299"/>
              <a:buFont typeface="Arial"/>
              <a:buNone/>
            </a:pPr>
            <a:r>
              <a:rPr b="1" i="0" lang="en-US" sz="3299" u="none" cap="none" strike="noStrike">
                <a:solidFill>
                  <a:srgbClr val="94A037"/>
                </a:solidFill>
                <a:latin typeface="Philosopher"/>
                <a:ea typeface="Philosopher"/>
                <a:cs typeface="Philosopher"/>
                <a:sym typeface="Philosopher"/>
              </a:rPr>
              <a:t>Využití mikroučení pro formativní hodnocení</a:t>
            </a:r>
            <a:endParaRPr b="0" i="0" sz="1400" u="none" cap="none" strike="noStrike">
              <a:solidFill>
                <a:srgbClr val="000000"/>
              </a:solidFill>
              <a:latin typeface="Arial"/>
              <a:ea typeface="Arial"/>
              <a:cs typeface="Arial"/>
              <a:sym typeface="Arial"/>
            </a:endParaRPr>
          </a:p>
        </p:txBody>
      </p:sp>
      <p:sp>
        <p:nvSpPr>
          <p:cNvPr id="1466" name="Google Shape;1466;p90"/>
          <p:cNvSpPr txBox="1"/>
          <p:nvPr/>
        </p:nvSpPr>
        <p:spPr>
          <a:xfrm>
            <a:off x="1362309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
        <p:nvSpPr>
          <p:cNvPr id="1467" name="Google Shape;1467;p90"/>
          <p:cNvSpPr txBox="1"/>
          <p:nvPr/>
        </p:nvSpPr>
        <p:spPr>
          <a:xfrm>
            <a:off x="2226661" y="4912650"/>
            <a:ext cx="9176156" cy="2990819"/>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Clr>
                <a:srgbClr val="000000"/>
              </a:buClr>
              <a:buSzPts val="2699"/>
              <a:buFont typeface="Arial"/>
              <a:buNone/>
            </a:pPr>
            <a:r>
              <a:rPr b="1" i="0" lang="en-US" sz="2699" u="none" cap="none" strike="noStrike">
                <a:solidFill>
                  <a:srgbClr val="000000"/>
                </a:solidFill>
                <a:latin typeface="Philosopher"/>
                <a:ea typeface="Philosopher"/>
                <a:cs typeface="Philosopher"/>
                <a:sym typeface="Philosopher"/>
              </a:rPr>
              <a:t>Vložte do učebních osnov rychlé kvízy nebo interaktivní cvičení, abyste zjistili, jak studenti pochopili učivo.</a:t>
            </a:r>
            <a:endParaRPr b="1" i="0" sz="2699" u="none" cap="none" strike="noStrike">
              <a:solidFill>
                <a:srgbClr val="000000"/>
              </a:solidFill>
              <a:latin typeface="Philosopher"/>
              <a:ea typeface="Philosopher"/>
              <a:cs typeface="Philosopher"/>
              <a:sym typeface="Philosopher"/>
            </a:endParaRPr>
          </a:p>
          <a:p>
            <a:pPr indent="0" lvl="0" marL="0" marR="0" rtl="0" algn="l">
              <a:lnSpc>
                <a:spcPct val="120007"/>
              </a:lnSpc>
              <a:spcBef>
                <a:spcPts val="0"/>
              </a:spcBef>
              <a:spcAft>
                <a:spcPts val="0"/>
              </a:spcAft>
              <a:buClr>
                <a:srgbClr val="000000"/>
              </a:buClr>
              <a:buSzPts val="2699"/>
              <a:buFont typeface="Arial"/>
              <a:buNone/>
            </a:pPr>
            <a:r>
              <a:t/>
            </a:r>
            <a:endParaRPr b="1" i="0" sz="2699" u="none" cap="none" strike="noStrike">
              <a:solidFill>
                <a:srgbClr val="000000"/>
              </a:solidFill>
              <a:latin typeface="Philosopher"/>
              <a:ea typeface="Philosopher"/>
              <a:cs typeface="Philosopher"/>
              <a:sym typeface="Philosopher"/>
            </a:endParaRPr>
          </a:p>
          <a:p>
            <a:pPr indent="0" lvl="0" marL="0" marR="0" rtl="0" algn="l">
              <a:lnSpc>
                <a:spcPct val="120007"/>
              </a:lnSpc>
              <a:spcBef>
                <a:spcPts val="0"/>
              </a:spcBef>
              <a:spcAft>
                <a:spcPts val="0"/>
              </a:spcAft>
              <a:buClr>
                <a:srgbClr val="000000"/>
              </a:buClr>
              <a:buSzPts val="2699"/>
              <a:buFont typeface="Arial"/>
              <a:buNone/>
            </a:pPr>
            <a:r>
              <a:rPr b="1" i="0" lang="en-US" sz="2699" u="none" cap="none" strike="noStrike">
                <a:solidFill>
                  <a:srgbClr val="000000"/>
                </a:solidFill>
                <a:latin typeface="Philosopher"/>
                <a:ea typeface="Philosopher"/>
                <a:cs typeface="Philosopher"/>
                <a:sym typeface="Philosopher"/>
              </a:rPr>
              <a:t>Rychlá zpětná vazba z těchto hodnocení vám umožní přizpůsobit váš přístup k výuce a zajistit, že učební plán zůstane poutavý a efektivní.</a:t>
            </a:r>
            <a:endParaRPr b="0" i="0" sz="1400" u="none" cap="none" strike="noStrike">
              <a:solidFill>
                <a:srgbClr val="000000"/>
              </a:solidFill>
              <a:latin typeface="Arial"/>
              <a:ea typeface="Arial"/>
              <a:cs typeface="Arial"/>
              <a:sym typeface="Arial"/>
            </a:endParaRPr>
          </a:p>
        </p:txBody>
      </p:sp>
      <p:sp>
        <p:nvSpPr>
          <p:cNvPr id="1468" name="Google Shape;1468;p90"/>
          <p:cNvSpPr txBox="1"/>
          <p:nvPr/>
        </p:nvSpPr>
        <p:spPr>
          <a:xfrm>
            <a:off x="1540474" y="1881449"/>
            <a:ext cx="9127526" cy="738536"/>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999"/>
              <a:buFont typeface="Arial"/>
              <a:buNone/>
            </a:pPr>
            <a:r>
              <a:rPr b="1" i="0" lang="en-US" sz="3999" u="none" cap="none" strike="noStrike">
                <a:solidFill>
                  <a:srgbClr val="F59F35"/>
                </a:solidFill>
                <a:latin typeface="Philosopher"/>
                <a:ea typeface="Philosopher"/>
                <a:cs typeface="Philosopher"/>
                <a:sym typeface="Philosopher"/>
              </a:rPr>
              <a:t>Smyčka hodnocení a zpětné vazby</a:t>
            </a:r>
            <a:endParaRPr b="0" i="0" sz="1400" u="none" cap="none" strike="noStrike">
              <a:solidFill>
                <a:srgbClr val="000000"/>
              </a:solidFill>
              <a:latin typeface="Arial"/>
              <a:ea typeface="Arial"/>
              <a:cs typeface="Arial"/>
              <a:sym typeface="Arial"/>
            </a:endParaRPr>
          </a:p>
        </p:txBody>
      </p:sp>
      <p:sp>
        <p:nvSpPr>
          <p:cNvPr id="1469" name="Google Shape;1469;p90"/>
          <p:cNvSpPr txBox="1"/>
          <p:nvPr/>
        </p:nvSpPr>
        <p:spPr>
          <a:xfrm>
            <a:off x="994340" y="1987718"/>
            <a:ext cx="172571" cy="397062"/>
          </a:xfrm>
          <a:prstGeom prst="rect">
            <a:avLst/>
          </a:prstGeom>
          <a:noFill/>
          <a:ln>
            <a:noFill/>
          </a:ln>
        </p:spPr>
        <p:txBody>
          <a:bodyPr anchorCtr="0" anchor="t" bIns="0" lIns="0" spcFirstLastPara="1" rIns="0" wrap="square" tIns="0">
            <a:spAutoFit/>
          </a:bodyPr>
          <a:lstStyle/>
          <a:p>
            <a:pPr indent="0" lvl="0" marL="0" marR="0" rtl="0" algn="ctr">
              <a:lnSpc>
                <a:spcPct val="120031"/>
              </a:lnSpc>
              <a:spcBef>
                <a:spcPts val="0"/>
              </a:spcBef>
              <a:spcAft>
                <a:spcPts val="0"/>
              </a:spcAft>
              <a:buClr>
                <a:srgbClr val="000000"/>
              </a:buClr>
              <a:buSzPts val="2501"/>
              <a:buFont typeface="Arial"/>
              <a:buNone/>
            </a:pPr>
            <a:r>
              <a:rPr b="1" i="0" lang="en-US" sz="2501"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7" name="Shape 1477"/>
        <p:cNvGrpSpPr/>
        <p:nvPr/>
      </p:nvGrpSpPr>
      <p:grpSpPr>
        <a:xfrm>
          <a:off x="0" y="0"/>
          <a:ext cx="0" cy="0"/>
          <a:chOff x="0" y="0"/>
          <a:chExt cx="0" cy="0"/>
        </a:xfrm>
      </p:grpSpPr>
      <p:sp>
        <p:nvSpPr>
          <p:cNvPr id="1478" name="Google Shape;1478;p91"/>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79" name="Google Shape;1479;p91"/>
          <p:cNvSpPr/>
          <p:nvPr/>
        </p:nvSpPr>
        <p:spPr>
          <a:xfrm rot="5400000">
            <a:off x="9839547" y="156583"/>
            <a:ext cx="2448241" cy="11413139"/>
          </a:xfrm>
          <a:custGeom>
            <a:rect b="b" l="l" r="r" t="t"/>
            <a:pathLst>
              <a:path extrusionOk="0" h="22327380" w="4789462">
                <a:moveTo>
                  <a:pt x="4665001" y="22327380"/>
                </a:moveTo>
                <a:lnTo>
                  <a:pt x="124460" y="22327380"/>
                </a:lnTo>
                <a:cubicBezTo>
                  <a:pt x="55880" y="22327380"/>
                  <a:pt x="0" y="22271499"/>
                  <a:pt x="0" y="22202919"/>
                </a:cubicBezTo>
                <a:lnTo>
                  <a:pt x="0" y="124460"/>
                </a:lnTo>
                <a:cubicBezTo>
                  <a:pt x="0" y="55880"/>
                  <a:pt x="55880" y="0"/>
                  <a:pt x="124460" y="0"/>
                </a:cubicBezTo>
                <a:lnTo>
                  <a:pt x="4665001" y="0"/>
                </a:lnTo>
                <a:cubicBezTo>
                  <a:pt x="4733581" y="0"/>
                  <a:pt x="4789462" y="55880"/>
                  <a:pt x="4789462" y="124460"/>
                </a:cubicBezTo>
                <a:lnTo>
                  <a:pt x="4789462" y="22202919"/>
                </a:lnTo>
                <a:cubicBezTo>
                  <a:pt x="4789462" y="22271499"/>
                  <a:pt x="4733581" y="22327380"/>
                  <a:pt x="4665001" y="2232738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0" name="Google Shape;1480;p91"/>
          <p:cNvSpPr/>
          <p:nvPr/>
        </p:nvSpPr>
        <p:spPr>
          <a:xfrm rot="5400000">
            <a:off x="1462247" y="3728858"/>
            <a:ext cx="2448241" cy="4277084"/>
          </a:xfrm>
          <a:custGeom>
            <a:rect b="b" l="l" r="r" t="t"/>
            <a:pathLst>
              <a:path extrusionOk="0" h="8367205" w="4789462">
                <a:moveTo>
                  <a:pt x="4665001" y="8367205"/>
                </a:moveTo>
                <a:lnTo>
                  <a:pt x="124460" y="8367205"/>
                </a:lnTo>
                <a:cubicBezTo>
                  <a:pt x="55880" y="8367205"/>
                  <a:pt x="0" y="8311324"/>
                  <a:pt x="0" y="8242745"/>
                </a:cubicBezTo>
                <a:lnTo>
                  <a:pt x="0" y="124460"/>
                </a:lnTo>
                <a:cubicBezTo>
                  <a:pt x="0" y="55880"/>
                  <a:pt x="55880" y="0"/>
                  <a:pt x="124460" y="0"/>
                </a:cubicBezTo>
                <a:lnTo>
                  <a:pt x="4665001" y="0"/>
                </a:lnTo>
                <a:cubicBezTo>
                  <a:pt x="4733581" y="0"/>
                  <a:pt x="4789462" y="55880"/>
                  <a:pt x="4789462" y="124460"/>
                </a:cubicBezTo>
                <a:lnTo>
                  <a:pt x="4789462" y="8242745"/>
                </a:lnTo>
                <a:cubicBezTo>
                  <a:pt x="4789462" y="8311324"/>
                  <a:pt x="4733581" y="8367205"/>
                  <a:pt x="4665001" y="836720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1" name="Google Shape;1481;p91"/>
          <p:cNvSpPr/>
          <p:nvPr/>
        </p:nvSpPr>
        <p:spPr>
          <a:xfrm>
            <a:off x="646360" y="5427960"/>
            <a:ext cx="961750" cy="870384"/>
          </a:xfrm>
          <a:custGeom>
            <a:rect b="b" l="l" r="r" t="t"/>
            <a:pathLst>
              <a:path extrusionOk="0" h="870384" w="961750">
                <a:moveTo>
                  <a:pt x="0" y="0"/>
                </a:moveTo>
                <a:lnTo>
                  <a:pt x="961750" y="0"/>
                </a:lnTo>
                <a:lnTo>
                  <a:pt x="961750" y="870384"/>
                </a:lnTo>
                <a:lnTo>
                  <a:pt x="0" y="87038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82" name="Google Shape;1482;p91"/>
          <p:cNvSpPr/>
          <p:nvPr/>
        </p:nvSpPr>
        <p:spPr>
          <a:xfrm>
            <a:off x="8346764" y="3200379"/>
            <a:ext cx="7996187" cy="7086621"/>
          </a:xfrm>
          <a:custGeom>
            <a:rect b="b" l="l" r="r" t="t"/>
            <a:pathLst>
              <a:path extrusionOk="0" h="7086621" w="7996187">
                <a:moveTo>
                  <a:pt x="0" y="0"/>
                </a:moveTo>
                <a:lnTo>
                  <a:pt x="7996187" y="0"/>
                </a:lnTo>
                <a:lnTo>
                  <a:pt x="7996187" y="7086621"/>
                </a:lnTo>
                <a:lnTo>
                  <a:pt x="0" y="7086621"/>
                </a:lnTo>
                <a:lnTo>
                  <a:pt x="0" y="0"/>
                </a:lnTo>
                <a:close/>
              </a:path>
            </a:pathLst>
          </a:custGeom>
          <a:blipFill rotWithShape="1">
            <a:blip r:embed="rId5">
              <a:alphaModFix amt="1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83" name="Google Shape;1483;p91"/>
          <p:cNvSpPr txBox="1"/>
          <p:nvPr/>
        </p:nvSpPr>
        <p:spPr>
          <a:xfrm>
            <a:off x="3692301" y="2378884"/>
            <a:ext cx="10903398" cy="84933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i="0" lang="en-US" sz="4599" u="none" cap="none" strike="noStrike">
                <a:solidFill>
                  <a:srgbClr val="F59F35"/>
                </a:solidFill>
                <a:latin typeface="Philosopher"/>
                <a:ea typeface="Philosopher"/>
                <a:cs typeface="Philosopher"/>
                <a:sym typeface="Philosopher"/>
              </a:rPr>
              <a:t>Integrace mikrovzdělávání: Sladění</a:t>
            </a:r>
            <a:endParaRPr b="0" i="0" sz="1400" u="none" cap="none" strike="noStrike">
              <a:solidFill>
                <a:srgbClr val="000000"/>
              </a:solidFill>
              <a:latin typeface="Arial"/>
              <a:ea typeface="Arial"/>
              <a:cs typeface="Arial"/>
              <a:sym typeface="Arial"/>
            </a:endParaRPr>
          </a:p>
        </p:txBody>
      </p:sp>
      <p:sp>
        <p:nvSpPr>
          <p:cNvPr id="1484" name="Google Shape;1484;p91"/>
          <p:cNvSpPr txBox="1"/>
          <p:nvPr/>
        </p:nvSpPr>
        <p:spPr>
          <a:xfrm>
            <a:off x="5357097" y="4953000"/>
            <a:ext cx="11413139" cy="1772793"/>
          </a:xfrm>
          <a:prstGeom prst="rect">
            <a:avLst/>
          </a:prstGeom>
          <a:noFill/>
          <a:ln>
            <a:noFill/>
          </a:ln>
        </p:spPr>
        <p:txBody>
          <a:bodyPr anchorCtr="0" anchor="t" bIns="0" lIns="0" spcFirstLastPara="1" rIns="0" wrap="square" tIns="0">
            <a:spAutoFit/>
          </a:bodyPr>
          <a:lstStyle/>
          <a:p>
            <a:pPr indent="-259079" lvl="1" marL="518160" marR="0" rtl="0" algn="l">
              <a:lnSpc>
                <a:spcPct val="119958"/>
              </a:lnSpc>
              <a:spcBef>
                <a:spcPts val="0"/>
              </a:spcBef>
              <a:spcAft>
                <a:spcPts val="0"/>
              </a:spcAft>
              <a:buClr>
                <a:srgbClr val="000000"/>
              </a:buClr>
              <a:buSzPts val="2400"/>
              <a:buFont typeface="Arial"/>
              <a:buChar char="•"/>
            </a:pPr>
            <a:r>
              <a:rPr b="1" i="0" lang="en-US" sz="2400" u="none" cap="none" strike="noStrike">
                <a:solidFill>
                  <a:srgbClr val="000000"/>
                </a:solidFill>
                <a:latin typeface="Philosopher"/>
                <a:ea typeface="Philosopher"/>
                <a:cs typeface="Philosopher"/>
                <a:sym typeface="Philosopher"/>
              </a:rPr>
              <a:t>Sladění mikroučení s cíli učebních osnov zajišťuje, že každá část obsahu slouží konkrétnímu vzdělávacímu účelu.</a:t>
            </a:r>
            <a:endParaRPr b="1" i="0" sz="2400" u="none" cap="none" strike="noStrike">
              <a:solidFill>
                <a:srgbClr val="000000"/>
              </a:solidFill>
              <a:latin typeface="Philosopher"/>
              <a:ea typeface="Philosopher"/>
              <a:cs typeface="Philosopher"/>
              <a:sym typeface="Philosopher"/>
            </a:endParaRPr>
          </a:p>
          <a:p>
            <a:pPr indent="-259079" lvl="1" marL="518160" marR="0" rtl="0" algn="l">
              <a:lnSpc>
                <a:spcPct val="119958"/>
              </a:lnSpc>
              <a:spcBef>
                <a:spcPts val="0"/>
              </a:spcBef>
              <a:spcAft>
                <a:spcPts val="0"/>
              </a:spcAft>
              <a:buClr>
                <a:srgbClr val="000000"/>
              </a:buClr>
              <a:buSzPts val="2400"/>
              <a:buFont typeface="Arial"/>
              <a:buChar char="•"/>
            </a:pPr>
            <a:r>
              <a:rPr b="1" i="0" lang="en-US" sz="2400" u="none" cap="none" strike="noStrike">
                <a:solidFill>
                  <a:srgbClr val="000000"/>
                </a:solidFill>
                <a:latin typeface="Philosopher"/>
                <a:ea typeface="Philosopher"/>
                <a:cs typeface="Philosopher"/>
                <a:sym typeface="Philosopher"/>
              </a:rPr>
              <a:t>Udržuje výuku soustředěnou a relevantní, což zvyšuje smysluplnost výuky pro studenty.</a:t>
            </a:r>
            <a:endParaRPr b="0" i="0" sz="1400" u="none" cap="none" strike="noStrike">
              <a:solidFill>
                <a:srgbClr val="000000"/>
              </a:solidFill>
              <a:latin typeface="Arial"/>
              <a:ea typeface="Arial"/>
              <a:cs typeface="Arial"/>
              <a:sym typeface="Arial"/>
            </a:endParaRPr>
          </a:p>
        </p:txBody>
      </p:sp>
      <p:sp>
        <p:nvSpPr>
          <p:cNvPr id="1485" name="Google Shape;1485;p91"/>
          <p:cNvSpPr txBox="1"/>
          <p:nvPr/>
        </p:nvSpPr>
        <p:spPr>
          <a:xfrm>
            <a:off x="1350397" y="5339277"/>
            <a:ext cx="3474511" cy="627736"/>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1" i="0" lang="en-US" sz="3399" u="none" cap="none" strike="noStrike">
                <a:solidFill>
                  <a:srgbClr val="94A037"/>
                </a:solidFill>
                <a:latin typeface="Philosopher"/>
                <a:ea typeface="Philosopher"/>
                <a:cs typeface="Philosopher"/>
                <a:sym typeface="Philosopher"/>
              </a:rPr>
              <a:t>Důležitost sladění</a:t>
            </a:r>
            <a:endParaRPr b="0" i="0" sz="1400" u="none" cap="none" strike="noStrike">
              <a:solidFill>
                <a:srgbClr val="000000"/>
              </a:solidFill>
              <a:latin typeface="Arial"/>
              <a:ea typeface="Arial"/>
              <a:cs typeface="Arial"/>
              <a:sym typeface="Arial"/>
            </a:endParaRPr>
          </a:p>
        </p:txBody>
      </p:sp>
      <p:sp>
        <p:nvSpPr>
          <p:cNvPr id="1486" name="Google Shape;1486;p91"/>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4" name="Shape 1494"/>
        <p:cNvGrpSpPr/>
        <p:nvPr/>
      </p:nvGrpSpPr>
      <p:grpSpPr>
        <a:xfrm>
          <a:off x="0" y="0"/>
          <a:ext cx="0" cy="0"/>
          <a:chOff x="0" y="0"/>
          <a:chExt cx="0" cy="0"/>
        </a:xfrm>
      </p:grpSpPr>
      <p:sp>
        <p:nvSpPr>
          <p:cNvPr id="1495" name="Google Shape;1495;p92"/>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96" name="Google Shape;1496;p92"/>
          <p:cNvSpPr/>
          <p:nvPr/>
        </p:nvSpPr>
        <p:spPr>
          <a:xfrm rot="5400000">
            <a:off x="990570" y="3407310"/>
            <a:ext cx="3252943" cy="4277084"/>
          </a:xfrm>
          <a:custGeom>
            <a:rect b="b" l="l" r="r" t="t"/>
            <a:pathLst>
              <a:path extrusionOk="0" h="8367205" w="6363691">
                <a:moveTo>
                  <a:pt x="6239231" y="8367205"/>
                </a:moveTo>
                <a:lnTo>
                  <a:pt x="124460" y="8367205"/>
                </a:lnTo>
                <a:cubicBezTo>
                  <a:pt x="55880" y="8367205"/>
                  <a:pt x="0" y="8311324"/>
                  <a:pt x="0" y="8242745"/>
                </a:cubicBezTo>
                <a:lnTo>
                  <a:pt x="0" y="124460"/>
                </a:lnTo>
                <a:cubicBezTo>
                  <a:pt x="0" y="55880"/>
                  <a:pt x="55880" y="0"/>
                  <a:pt x="124460" y="0"/>
                </a:cubicBezTo>
                <a:lnTo>
                  <a:pt x="6239231" y="0"/>
                </a:lnTo>
                <a:cubicBezTo>
                  <a:pt x="6307811" y="0"/>
                  <a:pt x="6363691" y="55880"/>
                  <a:pt x="6363691" y="124460"/>
                </a:cubicBezTo>
                <a:lnTo>
                  <a:pt x="6363691" y="8242745"/>
                </a:lnTo>
                <a:cubicBezTo>
                  <a:pt x="6363691" y="8311324"/>
                  <a:pt x="6307811" y="8367205"/>
                  <a:pt x="6239231" y="836720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7" name="Google Shape;1497;p92"/>
          <p:cNvSpPr/>
          <p:nvPr/>
        </p:nvSpPr>
        <p:spPr>
          <a:xfrm>
            <a:off x="708415" y="4948524"/>
            <a:ext cx="1062157" cy="1194655"/>
          </a:xfrm>
          <a:custGeom>
            <a:rect b="b" l="l" r="r" t="t"/>
            <a:pathLst>
              <a:path extrusionOk="0" h="1194655" w="1062157">
                <a:moveTo>
                  <a:pt x="0" y="0"/>
                </a:moveTo>
                <a:lnTo>
                  <a:pt x="1062157" y="0"/>
                </a:lnTo>
                <a:lnTo>
                  <a:pt x="1062157" y="1194655"/>
                </a:lnTo>
                <a:lnTo>
                  <a:pt x="0" y="119465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98" name="Google Shape;1498;p92"/>
          <p:cNvSpPr/>
          <p:nvPr/>
        </p:nvSpPr>
        <p:spPr>
          <a:xfrm rot="5400000">
            <a:off x="9811947" y="-903598"/>
            <a:ext cx="3252943" cy="12898899"/>
          </a:xfrm>
          <a:custGeom>
            <a:rect b="b" l="l" r="r" t="t"/>
            <a:pathLst>
              <a:path extrusionOk="0" h="25233954" w="6363691">
                <a:moveTo>
                  <a:pt x="6239231" y="25233954"/>
                </a:moveTo>
                <a:lnTo>
                  <a:pt x="124460" y="25233954"/>
                </a:lnTo>
                <a:cubicBezTo>
                  <a:pt x="55880" y="25233954"/>
                  <a:pt x="0" y="25178074"/>
                  <a:pt x="0" y="25109494"/>
                </a:cubicBezTo>
                <a:lnTo>
                  <a:pt x="0" y="124460"/>
                </a:lnTo>
                <a:cubicBezTo>
                  <a:pt x="0" y="55880"/>
                  <a:pt x="55880" y="0"/>
                  <a:pt x="124460" y="0"/>
                </a:cubicBezTo>
                <a:lnTo>
                  <a:pt x="6239231" y="0"/>
                </a:lnTo>
                <a:cubicBezTo>
                  <a:pt x="6307811" y="0"/>
                  <a:pt x="6363691" y="55880"/>
                  <a:pt x="6363691" y="124460"/>
                </a:cubicBezTo>
                <a:lnTo>
                  <a:pt x="6363691" y="25109494"/>
                </a:lnTo>
                <a:cubicBezTo>
                  <a:pt x="6363691" y="25178074"/>
                  <a:pt x="6307811" y="25233954"/>
                  <a:pt x="6239231" y="2523395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9" name="Google Shape;1499;p92"/>
          <p:cNvSpPr/>
          <p:nvPr/>
        </p:nvSpPr>
        <p:spPr>
          <a:xfrm>
            <a:off x="8375830" y="2949514"/>
            <a:ext cx="8096536" cy="7337486"/>
          </a:xfrm>
          <a:custGeom>
            <a:rect b="b" l="l" r="r" t="t"/>
            <a:pathLst>
              <a:path extrusionOk="0" h="7337486" w="8096536">
                <a:moveTo>
                  <a:pt x="0" y="0"/>
                </a:moveTo>
                <a:lnTo>
                  <a:pt x="8096536" y="0"/>
                </a:lnTo>
                <a:lnTo>
                  <a:pt x="8096536" y="7337486"/>
                </a:lnTo>
                <a:lnTo>
                  <a:pt x="0" y="7337486"/>
                </a:lnTo>
                <a:lnTo>
                  <a:pt x="0" y="0"/>
                </a:lnTo>
                <a:close/>
              </a:path>
            </a:pathLst>
          </a:custGeom>
          <a:blipFill rotWithShape="1">
            <a:blip r:embed="rId5">
              <a:alphaModFix amt="9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00" name="Google Shape;1500;p92"/>
          <p:cNvSpPr txBox="1"/>
          <p:nvPr/>
        </p:nvSpPr>
        <p:spPr>
          <a:xfrm>
            <a:off x="5168344" y="4242433"/>
            <a:ext cx="12540149" cy="2068259"/>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Pokud jsou materiály pro mikroučení v souladu s cíli učebních osnov, vytvoříte pro své studenty jasnou cestu k dosažení efektivních výsledků učení.</a:t>
            </a:r>
            <a:endParaRPr b="0" i="0" sz="2400" u="none" cap="none" strike="noStrike">
              <a:solidFill>
                <a:srgbClr val="000000"/>
              </a:solidFill>
              <a:latin typeface="Philosopher"/>
              <a:ea typeface="Philosopher"/>
              <a:cs typeface="Philosopher"/>
              <a:sym typeface="Philosopher"/>
            </a:endParaRPr>
          </a:p>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Toto sladění pomáhá studentům pochopit, jak jednotlivé mikrolekce přispívají k jejich celkovému pochopení předmětu, takže cesta k učení je ucelenější a účelnější.</a:t>
            </a:r>
            <a:endParaRPr b="1" i="0" sz="2400" u="none" cap="none" strike="noStrike">
              <a:solidFill>
                <a:srgbClr val="000000"/>
              </a:solidFill>
              <a:latin typeface="Philosopher"/>
              <a:ea typeface="Philosopher"/>
              <a:cs typeface="Philosopher"/>
              <a:sym typeface="Philosopher"/>
            </a:endParaRPr>
          </a:p>
        </p:txBody>
      </p:sp>
      <p:sp>
        <p:nvSpPr>
          <p:cNvPr id="1501" name="Google Shape;1501;p92"/>
          <p:cNvSpPr txBox="1"/>
          <p:nvPr/>
        </p:nvSpPr>
        <p:spPr>
          <a:xfrm>
            <a:off x="1540657" y="4764801"/>
            <a:ext cx="3214927" cy="1255472"/>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1" i="0" lang="en-US" sz="3399" u="none" cap="none" strike="noStrike">
                <a:solidFill>
                  <a:srgbClr val="94A037"/>
                </a:solidFill>
                <a:latin typeface="Philosopher"/>
                <a:ea typeface="Philosopher"/>
                <a:cs typeface="Philosopher"/>
                <a:sym typeface="Philosopher"/>
              </a:rPr>
              <a:t>Efektivní výsledky učení</a:t>
            </a:r>
            <a:endParaRPr b="0" i="0" sz="1400" u="none" cap="none" strike="noStrike">
              <a:solidFill>
                <a:srgbClr val="000000"/>
              </a:solidFill>
              <a:latin typeface="Arial"/>
              <a:ea typeface="Arial"/>
              <a:cs typeface="Arial"/>
              <a:sym typeface="Arial"/>
            </a:endParaRPr>
          </a:p>
        </p:txBody>
      </p:sp>
      <p:sp>
        <p:nvSpPr>
          <p:cNvPr id="1502" name="Google Shape;1502;p92"/>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
        <p:nvSpPr>
          <p:cNvPr id="1503" name="Google Shape;1503;p92"/>
          <p:cNvSpPr txBox="1"/>
          <p:nvPr/>
        </p:nvSpPr>
        <p:spPr>
          <a:xfrm>
            <a:off x="3692301" y="2302164"/>
            <a:ext cx="10903398" cy="84933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i="0" lang="en-US" sz="4599" u="none" cap="none" strike="noStrike">
                <a:solidFill>
                  <a:srgbClr val="F59F35"/>
                </a:solidFill>
                <a:latin typeface="Philosopher"/>
                <a:ea typeface="Philosopher"/>
                <a:cs typeface="Philosopher"/>
                <a:sym typeface="Philosopher"/>
              </a:rPr>
              <a:t>Integrace mikrovzdělávání: Sladění</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0"/>
          <p:cNvSpPr/>
          <p:nvPr/>
        </p:nvSpPr>
        <p:spPr>
          <a:xfrm>
            <a:off x="6995160" y="5445250"/>
            <a:ext cx="10632947" cy="4347400"/>
          </a:xfrm>
          <a:custGeom>
            <a:rect b="b" l="l" r="r" t="t"/>
            <a:pathLst>
              <a:path extrusionOk="0" h="5796534" w="14177263">
                <a:moveTo>
                  <a:pt x="0" y="0"/>
                </a:moveTo>
                <a:lnTo>
                  <a:pt x="14177263" y="0"/>
                </a:lnTo>
                <a:lnTo>
                  <a:pt x="14177263" y="5796534"/>
                </a:lnTo>
                <a:lnTo>
                  <a:pt x="0" y="5796534"/>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0" name="Google Shape;210;p30"/>
          <p:cNvSpPr/>
          <p:nvPr/>
        </p:nvSpPr>
        <p:spPr>
          <a:xfrm>
            <a:off x="659880" y="697936"/>
            <a:ext cx="8694708" cy="5446831"/>
          </a:xfrm>
          <a:custGeom>
            <a:rect b="b" l="l" r="r" t="t"/>
            <a:pathLst>
              <a:path extrusionOk="0" h="5446831" w="8694708">
                <a:moveTo>
                  <a:pt x="0" y="0"/>
                </a:moveTo>
                <a:lnTo>
                  <a:pt x="8694708" y="0"/>
                </a:lnTo>
                <a:lnTo>
                  <a:pt x="8694708" y="5446832"/>
                </a:lnTo>
                <a:lnTo>
                  <a:pt x="0" y="5446832"/>
                </a:lnTo>
                <a:lnTo>
                  <a:pt x="0" y="0"/>
                </a:lnTo>
                <a:close/>
              </a:path>
            </a:pathLst>
          </a:custGeom>
          <a:blipFill rotWithShape="1">
            <a:blip r:embed="rId3">
              <a:alphaModFix/>
            </a:blip>
            <a:stretch>
              <a:fillRect b="-6431" l="0" r="0" t="-767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1" name="Google Shape;211;p30"/>
          <p:cNvSpPr txBox="1"/>
          <p:nvPr/>
        </p:nvSpPr>
        <p:spPr>
          <a:xfrm>
            <a:off x="10630563" y="2731452"/>
            <a:ext cx="5997960" cy="110799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000"/>
              <a:buFont typeface="Arial"/>
              <a:buNone/>
            </a:pPr>
            <a:r>
              <a:rPr b="1" i="0" lang="en-US" sz="6000" u="none" cap="none" strike="noStrike">
                <a:solidFill>
                  <a:srgbClr val="FFCA08"/>
                </a:solidFill>
                <a:latin typeface="Philosopher"/>
                <a:ea typeface="Philosopher"/>
                <a:cs typeface="Philosopher"/>
                <a:sym typeface="Philosopher"/>
              </a:rPr>
              <a:t>Mikrovzdělávání</a:t>
            </a:r>
            <a:endParaRPr b="0" i="0" sz="1400" u="none" cap="none" strike="noStrike">
              <a:solidFill>
                <a:srgbClr val="000000"/>
              </a:solidFill>
              <a:latin typeface="Arial"/>
              <a:ea typeface="Arial"/>
              <a:cs typeface="Arial"/>
              <a:sym typeface="Arial"/>
            </a:endParaRPr>
          </a:p>
        </p:txBody>
      </p:sp>
      <p:sp>
        <p:nvSpPr>
          <p:cNvPr id="212" name="Google Shape;212;p30"/>
          <p:cNvSpPr txBox="1"/>
          <p:nvPr/>
        </p:nvSpPr>
        <p:spPr>
          <a:xfrm>
            <a:off x="7537600" y="6580354"/>
            <a:ext cx="2329599" cy="66479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i="0" lang="en-US" sz="3600" u="none" cap="none" strike="noStrike">
                <a:solidFill>
                  <a:srgbClr val="FFFFFF"/>
                </a:solidFill>
                <a:latin typeface="Philosopher"/>
                <a:ea typeface="Philosopher"/>
                <a:cs typeface="Philosopher"/>
                <a:sym typeface="Philosopher"/>
              </a:rPr>
              <a:t>Čas </a:t>
            </a:r>
            <a:endParaRPr b="0" i="0" sz="1400" u="none" cap="none" strike="noStrike">
              <a:solidFill>
                <a:srgbClr val="000000"/>
              </a:solidFill>
              <a:latin typeface="Arial"/>
              <a:ea typeface="Arial"/>
              <a:cs typeface="Arial"/>
              <a:sym typeface="Arial"/>
            </a:endParaRPr>
          </a:p>
        </p:txBody>
      </p:sp>
      <p:sp>
        <p:nvSpPr>
          <p:cNvPr id="213" name="Google Shape;213;p30"/>
          <p:cNvSpPr txBox="1"/>
          <p:nvPr/>
        </p:nvSpPr>
        <p:spPr>
          <a:xfrm>
            <a:off x="11525180" y="6580353"/>
            <a:ext cx="1645206" cy="66479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i="0" lang="en-US" sz="3600" u="none" cap="none" strike="noStrike">
                <a:solidFill>
                  <a:srgbClr val="FFFFFF"/>
                </a:solidFill>
                <a:latin typeface="Philosopher"/>
                <a:ea typeface="Philosopher"/>
                <a:cs typeface="Philosopher"/>
                <a:sym typeface="Philosopher"/>
              </a:rPr>
              <a:t>Potřeby</a:t>
            </a:r>
            <a:endParaRPr b="0" i="0" sz="1400" u="none" cap="none" strike="noStrike">
              <a:solidFill>
                <a:srgbClr val="000000"/>
              </a:solidFill>
              <a:latin typeface="Arial"/>
              <a:ea typeface="Arial"/>
              <a:cs typeface="Arial"/>
              <a:sym typeface="Arial"/>
            </a:endParaRPr>
          </a:p>
        </p:txBody>
      </p:sp>
      <p:sp>
        <p:nvSpPr>
          <p:cNvPr id="214" name="Google Shape;214;p30"/>
          <p:cNvSpPr txBox="1"/>
          <p:nvPr/>
        </p:nvSpPr>
        <p:spPr>
          <a:xfrm>
            <a:off x="15120120" y="6580356"/>
            <a:ext cx="1645206" cy="66479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600"/>
              <a:buFont typeface="Arial"/>
              <a:buNone/>
            </a:pPr>
            <a:r>
              <a:rPr b="1" i="0" lang="en-US" sz="3600" u="none" cap="none" strike="noStrike">
                <a:solidFill>
                  <a:srgbClr val="FFFFFF"/>
                </a:solidFill>
                <a:latin typeface="Philosopher"/>
                <a:ea typeface="Philosopher"/>
                <a:cs typeface="Philosopher"/>
                <a:sym typeface="Philosopher"/>
              </a:rPr>
              <a:t>Cíle</a:t>
            </a:r>
            <a:endParaRPr b="0" i="0" sz="1400" u="none" cap="none" strike="noStrike">
              <a:solidFill>
                <a:srgbClr val="000000"/>
              </a:solidFill>
              <a:latin typeface="Arial"/>
              <a:ea typeface="Arial"/>
              <a:cs typeface="Arial"/>
              <a:sym typeface="Arial"/>
            </a:endParaRPr>
          </a:p>
        </p:txBody>
      </p:sp>
      <p:sp>
        <p:nvSpPr>
          <p:cNvPr id="215" name="Google Shape;215;p30"/>
          <p:cNvSpPr/>
          <p:nvPr/>
        </p:nvSpPr>
        <p:spPr>
          <a:xfrm>
            <a:off x="8067042" y="7467801"/>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6" name="Google Shape;216;p30"/>
          <p:cNvSpPr/>
          <p:nvPr/>
        </p:nvSpPr>
        <p:spPr>
          <a:xfrm>
            <a:off x="11661982" y="7467801"/>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7" name="Google Shape;217;p30"/>
          <p:cNvSpPr/>
          <p:nvPr/>
        </p:nvSpPr>
        <p:spPr>
          <a:xfrm>
            <a:off x="15256923" y="7467801"/>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8" name="Google Shape;218;p30"/>
          <p:cNvSpPr/>
          <p:nvPr/>
        </p:nvSpPr>
        <p:spPr>
          <a:xfrm>
            <a:off x="15938363" y="0"/>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7">
              <a:alphaModFix/>
            </a:blip>
            <a:stretch>
              <a:fillRect b="-3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1" name="Shape 1511"/>
        <p:cNvGrpSpPr/>
        <p:nvPr/>
      </p:nvGrpSpPr>
      <p:grpSpPr>
        <a:xfrm>
          <a:off x="0" y="0"/>
          <a:ext cx="0" cy="0"/>
          <a:chOff x="0" y="0"/>
          <a:chExt cx="0" cy="0"/>
        </a:xfrm>
      </p:grpSpPr>
      <p:sp>
        <p:nvSpPr>
          <p:cNvPr id="1512" name="Google Shape;1512;p93"/>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13" name="Google Shape;1513;p93"/>
          <p:cNvSpPr/>
          <p:nvPr/>
        </p:nvSpPr>
        <p:spPr>
          <a:xfrm rot="5400000">
            <a:off x="609610" y="3496476"/>
            <a:ext cx="3871005" cy="4133226"/>
          </a:xfrm>
          <a:custGeom>
            <a:rect b="b" l="l" r="r" t="t"/>
            <a:pathLst>
              <a:path extrusionOk="0" h="11986885" w="11226411">
                <a:moveTo>
                  <a:pt x="11101950" y="11986885"/>
                </a:moveTo>
                <a:lnTo>
                  <a:pt x="124460" y="11986885"/>
                </a:lnTo>
                <a:cubicBezTo>
                  <a:pt x="55880" y="11986885"/>
                  <a:pt x="0" y="11931005"/>
                  <a:pt x="0" y="11862425"/>
                </a:cubicBezTo>
                <a:lnTo>
                  <a:pt x="0" y="124460"/>
                </a:lnTo>
                <a:cubicBezTo>
                  <a:pt x="0" y="55880"/>
                  <a:pt x="55880" y="0"/>
                  <a:pt x="124460" y="0"/>
                </a:cubicBezTo>
                <a:lnTo>
                  <a:pt x="11101951" y="0"/>
                </a:lnTo>
                <a:cubicBezTo>
                  <a:pt x="11170531" y="0"/>
                  <a:pt x="11226411" y="55880"/>
                  <a:pt x="11226411" y="124460"/>
                </a:cubicBezTo>
                <a:lnTo>
                  <a:pt x="11226411" y="11862425"/>
                </a:lnTo>
                <a:cubicBezTo>
                  <a:pt x="11226411" y="11931005"/>
                  <a:pt x="11170531" y="11986885"/>
                  <a:pt x="11101951" y="1198688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4" name="Google Shape;1514;p93"/>
          <p:cNvSpPr/>
          <p:nvPr/>
        </p:nvSpPr>
        <p:spPr>
          <a:xfrm rot="5400000">
            <a:off x="9466147" y="-896544"/>
            <a:ext cx="3871005" cy="12919267"/>
          </a:xfrm>
          <a:custGeom>
            <a:rect b="b" l="l" r="r" t="t"/>
            <a:pathLst>
              <a:path extrusionOk="0" h="37467530" w="11226411">
                <a:moveTo>
                  <a:pt x="11101950" y="37467530"/>
                </a:moveTo>
                <a:lnTo>
                  <a:pt x="124460" y="37467530"/>
                </a:lnTo>
                <a:cubicBezTo>
                  <a:pt x="55880" y="37467530"/>
                  <a:pt x="0" y="37411648"/>
                  <a:pt x="0" y="37343069"/>
                </a:cubicBezTo>
                <a:lnTo>
                  <a:pt x="0" y="124460"/>
                </a:lnTo>
                <a:cubicBezTo>
                  <a:pt x="0" y="55880"/>
                  <a:pt x="55880" y="0"/>
                  <a:pt x="124460" y="0"/>
                </a:cubicBezTo>
                <a:lnTo>
                  <a:pt x="11101951" y="0"/>
                </a:lnTo>
                <a:cubicBezTo>
                  <a:pt x="11170531" y="0"/>
                  <a:pt x="11226411" y="55880"/>
                  <a:pt x="11226411" y="124460"/>
                </a:cubicBezTo>
                <a:lnTo>
                  <a:pt x="11226411" y="37343069"/>
                </a:lnTo>
                <a:cubicBezTo>
                  <a:pt x="11226411" y="37411648"/>
                  <a:pt x="11170531" y="37467530"/>
                  <a:pt x="11101951" y="3746753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5" name="Google Shape;1515;p93"/>
          <p:cNvSpPr/>
          <p:nvPr/>
        </p:nvSpPr>
        <p:spPr>
          <a:xfrm>
            <a:off x="697175" y="4825052"/>
            <a:ext cx="1482870" cy="1476073"/>
          </a:xfrm>
          <a:custGeom>
            <a:rect b="b" l="l" r="r" t="t"/>
            <a:pathLst>
              <a:path extrusionOk="0" h="1476073" w="1482870">
                <a:moveTo>
                  <a:pt x="0" y="0"/>
                </a:moveTo>
                <a:lnTo>
                  <a:pt x="1482870" y="0"/>
                </a:lnTo>
                <a:lnTo>
                  <a:pt x="1482870" y="1476074"/>
                </a:lnTo>
                <a:lnTo>
                  <a:pt x="0" y="147607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16" name="Google Shape;1516;p93"/>
          <p:cNvSpPr/>
          <p:nvPr/>
        </p:nvSpPr>
        <p:spPr>
          <a:xfrm>
            <a:off x="7964718" y="3106212"/>
            <a:ext cx="8574075" cy="7180788"/>
          </a:xfrm>
          <a:custGeom>
            <a:rect b="b" l="l" r="r" t="t"/>
            <a:pathLst>
              <a:path extrusionOk="0" h="7180788" w="8574075">
                <a:moveTo>
                  <a:pt x="0" y="0"/>
                </a:moveTo>
                <a:lnTo>
                  <a:pt x="8574075" y="0"/>
                </a:lnTo>
                <a:lnTo>
                  <a:pt x="8574075" y="7180788"/>
                </a:lnTo>
                <a:lnTo>
                  <a:pt x="0" y="7180788"/>
                </a:lnTo>
                <a:lnTo>
                  <a:pt x="0" y="0"/>
                </a:lnTo>
                <a:close/>
              </a:path>
            </a:pathLst>
          </a:custGeom>
          <a:blipFill rotWithShape="1">
            <a:blip r:embed="rId5">
              <a:alphaModFix amt="9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17" name="Google Shape;1517;p93"/>
          <p:cNvSpPr txBox="1"/>
          <p:nvPr/>
        </p:nvSpPr>
        <p:spPr>
          <a:xfrm>
            <a:off x="5274181" y="3846132"/>
            <a:ext cx="12254937" cy="3110852"/>
          </a:xfrm>
          <a:prstGeom prst="rect">
            <a:avLst/>
          </a:prstGeom>
          <a:noFill/>
          <a:ln>
            <a:noFill/>
          </a:ln>
        </p:spPr>
        <p:txBody>
          <a:bodyPr anchorCtr="0" anchor="t" bIns="0" lIns="0" spcFirstLastPara="1" rIns="0" wrap="square" tIns="0">
            <a:spAutoFit/>
          </a:bodyPr>
          <a:lstStyle/>
          <a:p>
            <a:pPr indent="0" lvl="0" marL="0" marR="0" rtl="0" algn="l">
              <a:lnSpc>
                <a:spcPct val="146989"/>
              </a:lnSpc>
              <a:spcBef>
                <a:spcPts val="0"/>
              </a:spcBef>
              <a:spcAft>
                <a:spcPts val="0"/>
              </a:spcAft>
              <a:buClr>
                <a:srgbClr val="000000"/>
              </a:buClr>
              <a:buSzPts val="2292"/>
              <a:buFont typeface="Arial"/>
              <a:buNone/>
            </a:pPr>
            <a:r>
              <a:rPr b="0" i="0" lang="en-US" sz="2292" u="none" cap="none" strike="noStrike">
                <a:solidFill>
                  <a:srgbClr val="000000"/>
                </a:solidFill>
                <a:latin typeface="Philosopher"/>
                <a:ea typeface="Philosopher"/>
                <a:cs typeface="Philosopher"/>
                <a:sym typeface="Philosopher"/>
              </a:rPr>
              <a:t>Jedním z účinných způsobů, jak kombinovat mikrovzdělávání s tradiční výukou, je přístup "převrácené třídy":</a:t>
            </a:r>
            <a:endParaRPr b="0" i="0" sz="2292" u="none" cap="none" strike="noStrike">
              <a:solidFill>
                <a:srgbClr val="000000"/>
              </a:solidFill>
              <a:latin typeface="Philosopher"/>
              <a:ea typeface="Philosopher"/>
              <a:cs typeface="Philosopher"/>
              <a:sym typeface="Philosopher"/>
            </a:endParaRPr>
          </a:p>
          <a:p>
            <a:pPr indent="0" lvl="0" marL="0" marR="0" rtl="0" algn="l">
              <a:lnSpc>
                <a:spcPct val="146989"/>
              </a:lnSpc>
              <a:spcBef>
                <a:spcPts val="0"/>
              </a:spcBef>
              <a:spcAft>
                <a:spcPts val="0"/>
              </a:spcAft>
              <a:buClr>
                <a:srgbClr val="000000"/>
              </a:buClr>
              <a:buSzPts val="2292"/>
              <a:buFont typeface="Arial"/>
              <a:buNone/>
            </a:pPr>
            <a:r>
              <a:t/>
            </a:r>
            <a:endParaRPr b="0" i="0" sz="2292" u="none" cap="none" strike="noStrike">
              <a:solidFill>
                <a:srgbClr val="000000"/>
              </a:solidFill>
              <a:latin typeface="Philosopher"/>
              <a:ea typeface="Philosopher"/>
              <a:cs typeface="Philosopher"/>
              <a:sym typeface="Philosopher"/>
            </a:endParaRPr>
          </a:p>
          <a:p>
            <a:pPr indent="0" lvl="0" marL="0" marR="0" rtl="0" algn="l">
              <a:lnSpc>
                <a:spcPct val="146989"/>
              </a:lnSpc>
              <a:spcBef>
                <a:spcPts val="0"/>
              </a:spcBef>
              <a:spcAft>
                <a:spcPts val="0"/>
              </a:spcAft>
              <a:buClr>
                <a:srgbClr val="000000"/>
              </a:buClr>
              <a:buSzPts val="2292"/>
              <a:buFont typeface="Arial"/>
              <a:buNone/>
            </a:pPr>
            <a:r>
              <a:rPr b="0" i="0" lang="en-US" sz="2292" u="none" cap="none" strike="noStrike">
                <a:solidFill>
                  <a:srgbClr val="000000"/>
                </a:solidFill>
                <a:latin typeface="Philosopher"/>
                <a:ea typeface="Philosopher"/>
                <a:cs typeface="Philosopher"/>
                <a:sym typeface="Philosopher"/>
              </a:rPr>
              <a:t>Studenti mají přístup k mikroučebním materiálům před osobním setkáním ve třídě.</a:t>
            </a:r>
            <a:endParaRPr b="0" i="0" sz="2292" u="none" cap="none" strike="noStrike">
              <a:solidFill>
                <a:srgbClr val="000000"/>
              </a:solidFill>
              <a:latin typeface="Philosopher"/>
              <a:ea typeface="Philosopher"/>
              <a:cs typeface="Philosopher"/>
              <a:sym typeface="Philosopher"/>
            </a:endParaRPr>
          </a:p>
          <a:p>
            <a:pPr indent="0" lvl="0" marL="0" marR="0" rtl="0" algn="l">
              <a:lnSpc>
                <a:spcPct val="146989"/>
              </a:lnSpc>
              <a:spcBef>
                <a:spcPts val="0"/>
              </a:spcBef>
              <a:spcAft>
                <a:spcPts val="0"/>
              </a:spcAft>
              <a:buClr>
                <a:srgbClr val="000000"/>
              </a:buClr>
              <a:buSzPts val="2292"/>
              <a:buFont typeface="Arial"/>
              <a:buNone/>
            </a:pPr>
            <a:r>
              <a:rPr b="0" i="0" lang="en-US" sz="2292" u="none" cap="none" strike="noStrike">
                <a:solidFill>
                  <a:srgbClr val="000000"/>
                </a:solidFill>
                <a:latin typeface="Philosopher"/>
                <a:ea typeface="Philosopher"/>
                <a:cs typeface="Philosopher"/>
                <a:sym typeface="Philosopher"/>
              </a:rPr>
              <a:t>To umožňuje věnovat čas prezenční výuce interaktivním diskusím, řešení problémů a hlubšímu porozumění, protože studenti přicházejí připraveni se základními znalostmi.</a:t>
            </a:r>
            <a:endParaRPr b="0" i="0" sz="1400" u="none" cap="none" strike="noStrike">
              <a:solidFill>
                <a:srgbClr val="000000"/>
              </a:solidFill>
              <a:latin typeface="Arial"/>
              <a:ea typeface="Arial"/>
              <a:cs typeface="Arial"/>
              <a:sym typeface="Arial"/>
            </a:endParaRPr>
          </a:p>
        </p:txBody>
      </p:sp>
      <p:sp>
        <p:nvSpPr>
          <p:cNvPr id="1518" name="Google Shape;1518;p93"/>
          <p:cNvSpPr txBox="1"/>
          <p:nvPr/>
        </p:nvSpPr>
        <p:spPr>
          <a:xfrm>
            <a:off x="2748785" y="1781706"/>
            <a:ext cx="12790430" cy="169867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i="0" lang="en-US" sz="4599" u="none" cap="none" strike="noStrike">
                <a:solidFill>
                  <a:srgbClr val="F59F35"/>
                </a:solidFill>
                <a:latin typeface="Philosopher"/>
                <a:ea typeface="Philosopher"/>
                <a:cs typeface="Philosopher"/>
                <a:sym typeface="Philosopher"/>
              </a:rPr>
              <a:t>Integrace mikrovzdělávání: Prolínání s tradiční výukou</a:t>
            </a:r>
            <a:endParaRPr b="0" i="0" sz="1400" u="none" cap="none" strike="noStrike">
              <a:solidFill>
                <a:srgbClr val="000000"/>
              </a:solidFill>
              <a:latin typeface="Arial"/>
              <a:ea typeface="Arial"/>
              <a:cs typeface="Arial"/>
              <a:sym typeface="Arial"/>
            </a:endParaRPr>
          </a:p>
        </p:txBody>
      </p:sp>
      <p:sp>
        <p:nvSpPr>
          <p:cNvPr id="1519" name="Google Shape;1519;p93"/>
          <p:cNvSpPr txBox="1"/>
          <p:nvPr/>
        </p:nvSpPr>
        <p:spPr>
          <a:xfrm>
            <a:off x="2180045" y="5080062"/>
            <a:ext cx="2347442" cy="1661609"/>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2999"/>
              <a:buFont typeface="Arial"/>
              <a:buNone/>
            </a:pPr>
            <a:r>
              <a:rPr b="1" i="0" lang="en-US" sz="2999" u="none" cap="none" strike="noStrike">
                <a:solidFill>
                  <a:srgbClr val="94A037"/>
                </a:solidFill>
                <a:latin typeface="Philosopher"/>
                <a:ea typeface="Philosopher"/>
                <a:cs typeface="Philosopher"/>
                <a:sym typeface="Philosopher"/>
              </a:rPr>
              <a:t>Přístup převrácené třídy</a:t>
            </a:r>
            <a:endParaRPr b="0" i="0" sz="1400" u="none" cap="none" strike="noStrike">
              <a:solidFill>
                <a:srgbClr val="000000"/>
              </a:solidFill>
              <a:latin typeface="Arial"/>
              <a:ea typeface="Arial"/>
              <a:cs typeface="Arial"/>
              <a:sym typeface="Arial"/>
            </a:endParaRPr>
          </a:p>
        </p:txBody>
      </p:sp>
      <p:sp>
        <p:nvSpPr>
          <p:cNvPr id="1520" name="Google Shape;1520;p93"/>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8" name="Shape 1528"/>
        <p:cNvGrpSpPr/>
        <p:nvPr/>
      </p:nvGrpSpPr>
      <p:grpSpPr>
        <a:xfrm>
          <a:off x="0" y="0"/>
          <a:ext cx="0" cy="0"/>
          <a:chOff x="0" y="0"/>
          <a:chExt cx="0" cy="0"/>
        </a:xfrm>
      </p:grpSpPr>
      <p:sp>
        <p:nvSpPr>
          <p:cNvPr id="1529" name="Google Shape;1529;p94"/>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30" name="Google Shape;1530;p94"/>
          <p:cNvSpPr/>
          <p:nvPr/>
        </p:nvSpPr>
        <p:spPr>
          <a:xfrm rot="5400000">
            <a:off x="916338" y="3189748"/>
            <a:ext cx="3257550" cy="4133226"/>
          </a:xfrm>
          <a:custGeom>
            <a:rect b="b" l="l" r="r" t="t"/>
            <a:pathLst>
              <a:path extrusionOk="0" h="11986885" w="9447312">
                <a:moveTo>
                  <a:pt x="9322853" y="11986885"/>
                </a:moveTo>
                <a:lnTo>
                  <a:pt x="124460" y="11986885"/>
                </a:lnTo>
                <a:cubicBezTo>
                  <a:pt x="55880" y="11986885"/>
                  <a:pt x="0" y="11931005"/>
                  <a:pt x="0" y="11862425"/>
                </a:cubicBezTo>
                <a:lnTo>
                  <a:pt x="0" y="124460"/>
                </a:lnTo>
                <a:cubicBezTo>
                  <a:pt x="0" y="55880"/>
                  <a:pt x="55880" y="0"/>
                  <a:pt x="124460" y="0"/>
                </a:cubicBezTo>
                <a:lnTo>
                  <a:pt x="9322853" y="0"/>
                </a:lnTo>
                <a:cubicBezTo>
                  <a:pt x="9391432" y="0"/>
                  <a:pt x="9447312" y="55880"/>
                  <a:pt x="9447312" y="124460"/>
                </a:cubicBezTo>
                <a:lnTo>
                  <a:pt x="9447312" y="11862425"/>
                </a:lnTo>
                <a:cubicBezTo>
                  <a:pt x="9447312" y="11931005"/>
                  <a:pt x="9391432" y="11986885"/>
                  <a:pt x="9322853" y="1198688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1" name="Google Shape;1531;p94"/>
          <p:cNvSpPr/>
          <p:nvPr/>
        </p:nvSpPr>
        <p:spPr>
          <a:xfrm>
            <a:off x="9911271" y="3086100"/>
            <a:ext cx="7200900" cy="7200900"/>
          </a:xfrm>
          <a:custGeom>
            <a:rect b="b" l="l" r="r" t="t"/>
            <a:pathLst>
              <a:path extrusionOk="0" h="7200900" w="7200900">
                <a:moveTo>
                  <a:pt x="0" y="0"/>
                </a:moveTo>
                <a:lnTo>
                  <a:pt x="7200900" y="0"/>
                </a:lnTo>
                <a:lnTo>
                  <a:pt x="7200900" y="7200900"/>
                </a:lnTo>
                <a:lnTo>
                  <a:pt x="0" y="7200900"/>
                </a:lnTo>
                <a:lnTo>
                  <a:pt x="0" y="0"/>
                </a:lnTo>
                <a:close/>
              </a:path>
            </a:pathLst>
          </a:custGeom>
          <a:blipFill rotWithShape="1">
            <a:blip r:embed="rId4">
              <a:alphaModFix amt="9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32" name="Google Shape;1532;p94"/>
          <p:cNvSpPr/>
          <p:nvPr/>
        </p:nvSpPr>
        <p:spPr>
          <a:xfrm rot="5400000">
            <a:off x="9747515" y="-1203272"/>
            <a:ext cx="3257550" cy="12919267"/>
          </a:xfrm>
          <a:custGeom>
            <a:rect b="b" l="l" r="r" t="t"/>
            <a:pathLst>
              <a:path extrusionOk="0" h="37467530" w="9447312">
                <a:moveTo>
                  <a:pt x="9322853" y="37467530"/>
                </a:moveTo>
                <a:lnTo>
                  <a:pt x="124460" y="37467530"/>
                </a:lnTo>
                <a:cubicBezTo>
                  <a:pt x="55880" y="37467530"/>
                  <a:pt x="0" y="37411648"/>
                  <a:pt x="0" y="37343069"/>
                </a:cubicBezTo>
                <a:lnTo>
                  <a:pt x="0" y="124460"/>
                </a:lnTo>
                <a:cubicBezTo>
                  <a:pt x="0" y="55880"/>
                  <a:pt x="55880" y="0"/>
                  <a:pt x="124460" y="0"/>
                </a:cubicBezTo>
                <a:lnTo>
                  <a:pt x="9322853" y="0"/>
                </a:lnTo>
                <a:cubicBezTo>
                  <a:pt x="9391432" y="0"/>
                  <a:pt x="9447312" y="55880"/>
                  <a:pt x="9447312" y="124460"/>
                </a:cubicBezTo>
                <a:lnTo>
                  <a:pt x="9447312" y="37343069"/>
                </a:lnTo>
                <a:cubicBezTo>
                  <a:pt x="9447312" y="37411648"/>
                  <a:pt x="9391432" y="37467530"/>
                  <a:pt x="9322853" y="3746753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3" name="Google Shape;1533;p94"/>
          <p:cNvSpPr/>
          <p:nvPr/>
        </p:nvSpPr>
        <p:spPr>
          <a:xfrm>
            <a:off x="747513" y="4568231"/>
            <a:ext cx="1150538" cy="1150538"/>
          </a:xfrm>
          <a:custGeom>
            <a:rect b="b" l="l" r="r" t="t"/>
            <a:pathLst>
              <a:path extrusionOk="0" h="1150538" w="1150538">
                <a:moveTo>
                  <a:pt x="0" y="0"/>
                </a:moveTo>
                <a:lnTo>
                  <a:pt x="1150537" y="0"/>
                </a:lnTo>
                <a:lnTo>
                  <a:pt x="1150537" y="1150538"/>
                </a:lnTo>
                <a:lnTo>
                  <a:pt x="0" y="115053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34" name="Google Shape;1534;p94"/>
          <p:cNvSpPr txBox="1"/>
          <p:nvPr/>
        </p:nvSpPr>
        <p:spPr>
          <a:xfrm>
            <a:off x="5170052" y="3980011"/>
            <a:ext cx="12359066" cy="2246449"/>
          </a:xfrm>
          <a:prstGeom prst="rect">
            <a:avLst/>
          </a:prstGeom>
          <a:noFill/>
          <a:ln>
            <a:noFill/>
          </a:ln>
        </p:spPr>
        <p:txBody>
          <a:bodyPr anchorCtr="0" anchor="t" bIns="0" lIns="0" spcFirstLastPara="1" rIns="0" wrap="square" tIns="0">
            <a:spAutoFit/>
          </a:bodyPr>
          <a:lstStyle/>
          <a:p>
            <a:pPr indent="-262717" lvl="1" marL="525434" marR="0" rtl="0" algn="l">
              <a:lnSpc>
                <a:spcPct val="120016"/>
              </a:lnSpc>
              <a:spcBef>
                <a:spcPts val="0"/>
              </a:spcBef>
              <a:spcAft>
                <a:spcPts val="0"/>
              </a:spcAft>
              <a:buClr>
                <a:srgbClr val="000000"/>
              </a:buClr>
              <a:buSzPts val="2433"/>
              <a:buFont typeface="Arial"/>
              <a:buChar char="•"/>
            </a:pPr>
            <a:r>
              <a:rPr b="0" i="0" lang="en-US" sz="2433" u="none" cap="none" strike="noStrike">
                <a:solidFill>
                  <a:srgbClr val="000000"/>
                </a:solidFill>
                <a:latin typeface="Philosopher"/>
                <a:ea typeface="Philosopher"/>
                <a:cs typeface="Philosopher"/>
                <a:sym typeface="Philosopher"/>
              </a:rPr>
              <a:t>Poskytnutím přístupu ke zdrojům, které vyhovují individuálním stylům učení.</a:t>
            </a:r>
            <a:endParaRPr b="0" i="0" sz="2433" u="none" cap="none" strike="noStrike">
              <a:solidFill>
                <a:srgbClr val="000000"/>
              </a:solidFill>
              <a:latin typeface="Philosopher"/>
              <a:ea typeface="Philosopher"/>
              <a:cs typeface="Philosopher"/>
              <a:sym typeface="Philosopher"/>
            </a:endParaRPr>
          </a:p>
          <a:p>
            <a:pPr indent="-262717" lvl="1" marL="525434" marR="0" rtl="0" algn="l">
              <a:lnSpc>
                <a:spcPct val="120016"/>
              </a:lnSpc>
              <a:spcBef>
                <a:spcPts val="0"/>
              </a:spcBef>
              <a:spcAft>
                <a:spcPts val="0"/>
              </a:spcAft>
              <a:buClr>
                <a:srgbClr val="000000"/>
              </a:buClr>
              <a:buSzPts val="2433"/>
              <a:buFont typeface="Arial"/>
              <a:buChar char="•"/>
            </a:pPr>
            <a:r>
              <a:rPr b="0" i="0" lang="en-US" sz="2433" u="none" cap="none" strike="noStrike">
                <a:solidFill>
                  <a:srgbClr val="000000"/>
                </a:solidFill>
                <a:latin typeface="Philosopher"/>
                <a:ea typeface="Philosopher"/>
                <a:cs typeface="Philosopher"/>
                <a:sym typeface="Philosopher"/>
              </a:rPr>
              <a:t>Někteří studenti mohou dávat přednost čtení materiálů, zatímco jiní mají větší prospěch z videí nebo interaktivních cvičení.</a:t>
            </a:r>
            <a:endParaRPr b="0" i="0" sz="2433" u="none" cap="none" strike="noStrike">
              <a:solidFill>
                <a:srgbClr val="000000"/>
              </a:solidFill>
              <a:latin typeface="Philosopher"/>
              <a:ea typeface="Philosopher"/>
              <a:cs typeface="Philosopher"/>
              <a:sym typeface="Philosopher"/>
            </a:endParaRPr>
          </a:p>
          <a:p>
            <a:pPr indent="-262717" lvl="1" marL="525434" marR="0" rtl="0" algn="l">
              <a:lnSpc>
                <a:spcPct val="120016"/>
              </a:lnSpc>
              <a:spcBef>
                <a:spcPts val="0"/>
              </a:spcBef>
              <a:spcAft>
                <a:spcPts val="0"/>
              </a:spcAft>
              <a:buClr>
                <a:srgbClr val="000000"/>
              </a:buClr>
              <a:buSzPts val="2433"/>
              <a:buFont typeface="Arial"/>
              <a:buChar char="•"/>
            </a:pPr>
            <a:r>
              <a:rPr b="0" i="0" lang="en-US" sz="2433" u="none" cap="none" strike="noStrike">
                <a:solidFill>
                  <a:srgbClr val="000000"/>
                </a:solidFill>
                <a:latin typeface="Philosopher"/>
                <a:ea typeface="Philosopher"/>
                <a:cs typeface="Philosopher"/>
                <a:sym typeface="Philosopher"/>
              </a:rPr>
              <a:t>Flexibilita mikroučení zajišťuje, že každý student má k dispozici zdroje, které potřebuje k dosažení vynikajících výsledků.</a:t>
            </a:r>
            <a:endParaRPr b="0" i="0" sz="1400" u="none" cap="none" strike="noStrike">
              <a:solidFill>
                <a:srgbClr val="000000"/>
              </a:solidFill>
              <a:latin typeface="Arial"/>
              <a:ea typeface="Arial"/>
              <a:cs typeface="Arial"/>
              <a:sym typeface="Arial"/>
            </a:endParaRPr>
          </a:p>
        </p:txBody>
      </p:sp>
      <p:sp>
        <p:nvSpPr>
          <p:cNvPr id="1535" name="Google Shape;1535;p94"/>
          <p:cNvSpPr txBox="1"/>
          <p:nvPr/>
        </p:nvSpPr>
        <p:spPr>
          <a:xfrm>
            <a:off x="1898049" y="4351486"/>
            <a:ext cx="2601659" cy="1661737"/>
          </a:xfrm>
          <a:prstGeom prst="rect">
            <a:avLst/>
          </a:prstGeom>
          <a:noFill/>
          <a:ln>
            <a:noFill/>
          </a:ln>
        </p:spPr>
        <p:txBody>
          <a:bodyPr anchorCtr="0" anchor="t" bIns="0" lIns="0" spcFirstLastPara="1" rIns="0" wrap="square" tIns="0">
            <a:spAutoFit/>
          </a:bodyPr>
          <a:lstStyle/>
          <a:p>
            <a:pPr indent="0" lvl="0" marL="0" marR="0" rtl="0" algn="ctr">
              <a:lnSpc>
                <a:spcPct val="19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20006"/>
              </a:lnSpc>
              <a:spcBef>
                <a:spcPts val="0"/>
              </a:spcBef>
              <a:spcAft>
                <a:spcPts val="0"/>
              </a:spcAft>
              <a:buClr>
                <a:srgbClr val="000000"/>
              </a:buClr>
              <a:buSzPts val="2999"/>
              <a:buFont typeface="Arial"/>
              <a:buNone/>
            </a:pPr>
            <a:r>
              <a:rPr b="1" i="0" lang="en-US" sz="2999" u="none" cap="none" strike="noStrike">
                <a:solidFill>
                  <a:srgbClr val="94A037"/>
                </a:solidFill>
                <a:latin typeface="Philosopher"/>
                <a:ea typeface="Philosopher"/>
                <a:cs typeface="Philosopher"/>
                <a:sym typeface="Philosopher"/>
              </a:rPr>
              <a:t>Zvyšování angažovanosti</a:t>
            </a:r>
            <a:endParaRPr b="1" i="0" sz="2999" u="none" cap="none" strike="noStrike">
              <a:solidFill>
                <a:srgbClr val="94A037"/>
              </a:solidFill>
              <a:latin typeface="Philosopher"/>
              <a:ea typeface="Philosopher"/>
              <a:cs typeface="Philosopher"/>
              <a:sym typeface="Philosopher"/>
            </a:endParaRPr>
          </a:p>
        </p:txBody>
      </p:sp>
      <p:sp>
        <p:nvSpPr>
          <p:cNvPr id="1536" name="Google Shape;1536;p94"/>
          <p:cNvSpPr txBox="1"/>
          <p:nvPr/>
        </p:nvSpPr>
        <p:spPr>
          <a:xfrm>
            <a:off x="465288" y="7790011"/>
            <a:ext cx="17357423" cy="1034129"/>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Tato kombinace mikroučení a tradičních výukových metod vytváří vyvážený a poutavý vzdělávací zážitek, který vyhovuje různým skupinám studentů.</a:t>
            </a:r>
            <a:endParaRPr b="0" i="0" sz="1400" u="none" cap="none" strike="noStrike">
              <a:solidFill>
                <a:srgbClr val="000000"/>
              </a:solidFill>
              <a:latin typeface="Arial"/>
              <a:ea typeface="Arial"/>
              <a:cs typeface="Arial"/>
              <a:sym typeface="Arial"/>
            </a:endParaRPr>
          </a:p>
        </p:txBody>
      </p:sp>
      <p:sp>
        <p:nvSpPr>
          <p:cNvPr id="1537" name="Google Shape;1537;p94"/>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
        <p:nvSpPr>
          <p:cNvPr id="1538" name="Google Shape;1538;p94"/>
          <p:cNvSpPr txBox="1"/>
          <p:nvPr/>
        </p:nvSpPr>
        <p:spPr>
          <a:xfrm>
            <a:off x="2761996" y="1623293"/>
            <a:ext cx="12790430" cy="169867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i="0" lang="en-US" sz="4599" u="none" cap="none" strike="noStrike">
                <a:solidFill>
                  <a:srgbClr val="F59F35"/>
                </a:solidFill>
                <a:latin typeface="Philosopher"/>
                <a:ea typeface="Philosopher"/>
                <a:cs typeface="Philosopher"/>
                <a:sym typeface="Philosopher"/>
              </a:rPr>
              <a:t>Integrace mikrovzdělávání: Prolínání s tradiční výukou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6" name="Shape 1546"/>
        <p:cNvGrpSpPr/>
        <p:nvPr/>
      </p:nvGrpSpPr>
      <p:grpSpPr>
        <a:xfrm>
          <a:off x="0" y="0"/>
          <a:ext cx="0" cy="0"/>
          <a:chOff x="0" y="0"/>
          <a:chExt cx="0" cy="0"/>
        </a:xfrm>
      </p:grpSpPr>
      <p:sp>
        <p:nvSpPr>
          <p:cNvPr id="1547" name="Google Shape;1547;p95"/>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48" name="Google Shape;1548;p95"/>
          <p:cNvSpPr/>
          <p:nvPr/>
        </p:nvSpPr>
        <p:spPr>
          <a:xfrm rot="5400000">
            <a:off x="2254870" y="1851216"/>
            <a:ext cx="1877864" cy="5430604"/>
          </a:xfrm>
          <a:custGeom>
            <a:rect b="b" l="l" r="r" t="t"/>
            <a:pathLst>
              <a:path extrusionOk="0" h="15749448" w="5446045">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9" name="Google Shape;1549;p95"/>
          <p:cNvSpPr/>
          <p:nvPr/>
        </p:nvSpPr>
        <p:spPr>
          <a:xfrm>
            <a:off x="10214784" y="2759884"/>
            <a:ext cx="7555449" cy="7527116"/>
          </a:xfrm>
          <a:custGeom>
            <a:rect b="b" l="l" r="r" t="t"/>
            <a:pathLst>
              <a:path extrusionOk="0" h="7527116" w="7555449">
                <a:moveTo>
                  <a:pt x="0" y="0"/>
                </a:moveTo>
                <a:lnTo>
                  <a:pt x="7555449" y="0"/>
                </a:lnTo>
                <a:lnTo>
                  <a:pt x="7555449" y="7527116"/>
                </a:lnTo>
                <a:lnTo>
                  <a:pt x="0" y="7527116"/>
                </a:lnTo>
                <a:lnTo>
                  <a:pt x="0" y="0"/>
                </a:lnTo>
                <a:close/>
              </a:path>
            </a:pathLst>
          </a:custGeom>
          <a:blipFill rotWithShape="1">
            <a:blip r:embed="rId4">
              <a:alphaModFix amt="9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50" name="Google Shape;1550;p95"/>
          <p:cNvSpPr/>
          <p:nvPr/>
        </p:nvSpPr>
        <p:spPr>
          <a:xfrm rot="5400000">
            <a:off x="11250272" y="-1014511"/>
            <a:ext cx="1877864" cy="11162058"/>
          </a:xfrm>
          <a:custGeom>
            <a:rect b="b" l="l" r="r" t="t"/>
            <a:pathLst>
              <a:path extrusionOk="0" h="32371401" w="5446045">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1" name="Google Shape;1551;p95"/>
          <p:cNvSpPr/>
          <p:nvPr/>
        </p:nvSpPr>
        <p:spPr>
          <a:xfrm rot="5400000">
            <a:off x="8185434" y="-492350"/>
            <a:ext cx="1877864" cy="17291733"/>
          </a:xfrm>
          <a:custGeom>
            <a:rect b="b" l="l" r="r" t="t"/>
            <a:pathLst>
              <a:path extrusionOk="0" h="50148244" w="5446045">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52" name="Google Shape;1552;p95"/>
          <p:cNvPicPr preferRelativeResize="0"/>
          <p:nvPr/>
        </p:nvPicPr>
        <p:blipFill rotWithShape="1">
          <a:blip r:embed="rId5">
            <a:alphaModFix/>
          </a:blip>
          <a:srcRect b="0" l="0" r="0" t="0"/>
          <a:stretch/>
        </p:blipFill>
        <p:spPr>
          <a:xfrm>
            <a:off x="894115" y="7530376"/>
            <a:ext cx="1246282" cy="1246282"/>
          </a:xfrm>
          <a:prstGeom prst="rect">
            <a:avLst/>
          </a:prstGeom>
          <a:noFill/>
          <a:ln>
            <a:noFill/>
          </a:ln>
        </p:spPr>
      </p:pic>
      <p:sp>
        <p:nvSpPr>
          <p:cNvPr id="1553" name="Google Shape;1553;p95"/>
          <p:cNvSpPr/>
          <p:nvPr/>
        </p:nvSpPr>
        <p:spPr>
          <a:xfrm>
            <a:off x="478500" y="3974827"/>
            <a:ext cx="1183383" cy="1183383"/>
          </a:xfrm>
          <a:custGeom>
            <a:rect b="b" l="l" r="r" t="t"/>
            <a:pathLst>
              <a:path extrusionOk="0" h="1183383" w="1183383">
                <a:moveTo>
                  <a:pt x="0" y="0"/>
                </a:moveTo>
                <a:lnTo>
                  <a:pt x="1183382" y="0"/>
                </a:lnTo>
                <a:lnTo>
                  <a:pt x="1183382" y="1183383"/>
                </a:lnTo>
                <a:lnTo>
                  <a:pt x="0" y="118338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54" name="Google Shape;1554;p95"/>
          <p:cNvSpPr txBox="1"/>
          <p:nvPr/>
        </p:nvSpPr>
        <p:spPr>
          <a:xfrm>
            <a:off x="2748785" y="1970956"/>
            <a:ext cx="12790430" cy="169867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i="0" lang="en-US" sz="4599" u="none" cap="none" strike="noStrike">
                <a:solidFill>
                  <a:srgbClr val="F59F35"/>
                </a:solidFill>
                <a:latin typeface="Philosopher"/>
                <a:ea typeface="Philosopher"/>
                <a:cs typeface="Philosopher"/>
                <a:sym typeface="Philosopher"/>
              </a:rPr>
              <a:t>Integrace mikrovzdělávání: Technologické nástroje</a:t>
            </a:r>
            <a:endParaRPr b="0" i="0" sz="1400" u="none" cap="none" strike="noStrike">
              <a:solidFill>
                <a:srgbClr val="000000"/>
              </a:solidFill>
              <a:latin typeface="Arial"/>
              <a:ea typeface="Arial"/>
              <a:cs typeface="Arial"/>
              <a:sym typeface="Arial"/>
            </a:endParaRPr>
          </a:p>
        </p:txBody>
      </p:sp>
      <p:sp>
        <p:nvSpPr>
          <p:cNvPr id="1555" name="Google Shape;1555;p95"/>
          <p:cNvSpPr txBox="1"/>
          <p:nvPr/>
        </p:nvSpPr>
        <p:spPr>
          <a:xfrm>
            <a:off x="1770572" y="4377160"/>
            <a:ext cx="3927146" cy="1255472"/>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1" i="0" lang="en-US" sz="3399" u="none" cap="none" strike="noStrike">
                <a:solidFill>
                  <a:srgbClr val="94A037"/>
                </a:solidFill>
                <a:latin typeface="Philosopher"/>
                <a:ea typeface="Philosopher"/>
                <a:cs typeface="Philosopher"/>
                <a:sym typeface="Philosopher"/>
              </a:rPr>
              <a:t>Uživatelsky přívětivé nástroje</a:t>
            </a:r>
            <a:endParaRPr b="0" i="0" sz="1400" u="none" cap="none" strike="noStrike">
              <a:solidFill>
                <a:srgbClr val="000000"/>
              </a:solidFill>
              <a:latin typeface="Arial"/>
              <a:ea typeface="Arial"/>
              <a:cs typeface="Arial"/>
              <a:sym typeface="Arial"/>
            </a:endParaRPr>
          </a:p>
        </p:txBody>
      </p:sp>
      <p:sp>
        <p:nvSpPr>
          <p:cNvPr id="1556" name="Google Shape;1556;p95"/>
          <p:cNvSpPr txBox="1"/>
          <p:nvPr/>
        </p:nvSpPr>
        <p:spPr>
          <a:xfrm>
            <a:off x="8080131" y="4170785"/>
            <a:ext cx="8589794" cy="1076833"/>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Clr>
                <a:srgbClr val="000000"/>
              </a:buClr>
              <a:buSzPts val="2499"/>
              <a:buFont typeface="Arial"/>
              <a:buNone/>
            </a:pPr>
            <a:r>
              <a:rPr b="0" i="0" lang="en-US" sz="2499" u="none" cap="none" strike="noStrike">
                <a:solidFill>
                  <a:srgbClr val="000000"/>
                </a:solidFill>
                <a:latin typeface="Philosopher"/>
                <a:ea typeface="Philosopher"/>
                <a:cs typeface="Philosopher"/>
                <a:sym typeface="Philosopher"/>
              </a:rPr>
              <a:t>Pro tvorbu mikrovzdělávacího obsahu je k dispozici široká škála uživatelsky přívětivých nástrojů.</a:t>
            </a:r>
            <a:endParaRPr b="0" i="0" sz="1400" u="none" cap="none" strike="noStrike">
              <a:solidFill>
                <a:srgbClr val="000000"/>
              </a:solidFill>
              <a:latin typeface="Arial"/>
              <a:ea typeface="Arial"/>
              <a:cs typeface="Arial"/>
              <a:sym typeface="Arial"/>
            </a:endParaRPr>
          </a:p>
        </p:txBody>
      </p:sp>
      <p:sp>
        <p:nvSpPr>
          <p:cNvPr id="1557" name="Google Shape;1557;p95"/>
          <p:cNvSpPr txBox="1"/>
          <p:nvPr/>
        </p:nvSpPr>
        <p:spPr>
          <a:xfrm>
            <a:off x="2700122" y="7552108"/>
            <a:ext cx="15029323" cy="1366528"/>
          </a:xfrm>
          <a:prstGeom prst="rect">
            <a:avLst/>
          </a:prstGeom>
          <a:noFill/>
          <a:ln>
            <a:noFill/>
          </a:ln>
        </p:spPr>
        <p:txBody>
          <a:bodyPr anchorCtr="0" anchor="t" bIns="0" lIns="0" spcFirstLastPara="1" rIns="0" wrap="square" tIns="0">
            <a:spAutoFit/>
          </a:bodyPr>
          <a:lstStyle/>
          <a:p>
            <a:pPr indent="-259079" lvl="1" marL="518160" marR="0" rtl="0" algn="l">
              <a:lnSpc>
                <a:spcPct val="185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Nabízí intuitivní možnosti navrhování, které vám umožní vytvářet vizuálně poutavé materiály.</a:t>
            </a:r>
            <a:endParaRPr b="0" i="0" sz="2400" u="none" cap="none" strike="noStrike">
              <a:solidFill>
                <a:srgbClr val="000000"/>
              </a:solidFill>
              <a:latin typeface="Philosopher"/>
              <a:ea typeface="Philosopher"/>
              <a:cs typeface="Philosopher"/>
              <a:sym typeface="Philosopher"/>
            </a:endParaRPr>
          </a:p>
          <a:p>
            <a:pPr indent="-259079" lvl="1" marL="518160" marR="0" rtl="0" algn="l">
              <a:lnSpc>
                <a:spcPct val="185000"/>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Poskytuje velké množství šablon, grafiky a možností přizpůsobení, které vyhovují různým stylům učení.</a:t>
            </a:r>
            <a:endParaRPr b="0" i="0" sz="1400" u="none" cap="none" strike="noStrike">
              <a:solidFill>
                <a:srgbClr val="000000"/>
              </a:solidFill>
              <a:latin typeface="Arial"/>
              <a:ea typeface="Arial"/>
              <a:cs typeface="Arial"/>
              <a:sym typeface="Arial"/>
            </a:endParaRPr>
          </a:p>
        </p:txBody>
      </p:sp>
      <p:sp>
        <p:nvSpPr>
          <p:cNvPr id="1558" name="Google Shape;1558;p95"/>
          <p:cNvSpPr txBox="1"/>
          <p:nvPr/>
        </p:nvSpPr>
        <p:spPr>
          <a:xfrm>
            <a:off x="604864" y="6629945"/>
            <a:ext cx="1535534"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Příklad</a:t>
            </a:r>
            <a:endParaRPr b="0" i="0" sz="1400" u="none" cap="none" strike="noStrike">
              <a:solidFill>
                <a:srgbClr val="000000"/>
              </a:solidFill>
              <a:latin typeface="Arial"/>
              <a:ea typeface="Arial"/>
              <a:cs typeface="Arial"/>
              <a:sym typeface="Arial"/>
            </a:endParaRPr>
          </a:p>
        </p:txBody>
      </p:sp>
      <p:sp>
        <p:nvSpPr>
          <p:cNvPr id="1559" name="Google Shape;1559;p95"/>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7" name="Shape 1567"/>
        <p:cNvGrpSpPr/>
        <p:nvPr/>
      </p:nvGrpSpPr>
      <p:grpSpPr>
        <a:xfrm>
          <a:off x="0" y="0"/>
          <a:ext cx="0" cy="0"/>
          <a:chOff x="0" y="0"/>
          <a:chExt cx="0" cy="0"/>
        </a:xfrm>
      </p:grpSpPr>
      <p:sp>
        <p:nvSpPr>
          <p:cNvPr id="1568" name="Google Shape;1568;p96"/>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69" name="Google Shape;1569;p96"/>
          <p:cNvSpPr/>
          <p:nvPr/>
        </p:nvSpPr>
        <p:spPr>
          <a:xfrm rot="5400000">
            <a:off x="2254870" y="1851216"/>
            <a:ext cx="1877864" cy="5430604"/>
          </a:xfrm>
          <a:custGeom>
            <a:rect b="b" l="l" r="r" t="t"/>
            <a:pathLst>
              <a:path extrusionOk="0" h="15749448" w="5446045">
                <a:moveTo>
                  <a:pt x="5321585" y="15749448"/>
                </a:moveTo>
                <a:lnTo>
                  <a:pt x="124460" y="15749448"/>
                </a:lnTo>
                <a:cubicBezTo>
                  <a:pt x="55880" y="15749448"/>
                  <a:pt x="0" y="15693568"/>
                  <a:pt x="0" y="15624987"/>
                </a:cubicBezTo>
                <a:lnTo>
                  <a:pt x="0" y="124460"/>
                </a:lnTo>
                <a:cubicBezTo>
                  <a:pt x="0" y="55880"/>
                  <a:pt x="55880" y="0"/>
                  <a:pt x="124460" y="0"/>
                </a:cubicBezTo>
                <a:lnTo>
                  <a:pt x="5321585" y="0"/>
                </a:lnTo>
                <a:cubicBezTo>
                  <a:pt x="5390165" y="0"/>
                  <a:pt x="5446045" y="55880"/>
                  <a:pt x="5446045" y="124460"/>
                </a:cubicBezTo>
                <a:lnTo>
                  <a:pt x="5446045" y="15624987"/>
                </a:lnTo>
                <a:cubicBezTo>
                  <a:pt x="5446045" y="15693568"/>
                  <a:pt x="5390165" y="15749448"/>
                  <a:pt x="5321585" y="15749448"/>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0" name="Google Shape;1570;p96"/>
          <p:cNvSpPr/>
          <p:nvPr/>
        </p:nvSpPr>
        <p:spPr>
          <a:xfrm>
            <a:off x="9124366" y="2999721"/>
            <a:ext cx="7455017" cy="7287279"/>
          </a:xfrm>
          <a:custGeom>
            <a:rect b="b" l="l" r="r" t="t"/>
            <a:pathLst>
              <a:path extrusionOk="0" h="7287279" w="7455017">
                <a:moveTo>
                  <a:pt x="0" y="0"/>
                </a:moveTo>
                <a:lnTo>
                  <a:pt x="7455017" y="0"/>
                </a:lnTo>
                <a:lnTo>
                  <a:pt x="7455017" y="7287279"/>
                </a:lnTo>
                <a:lnTo>
                  <a:pt x="0" y="7287279"/>
                </a:lnTo>
                <a:lnTo>
                  <a:pt x="0" y="0"/>
                </a:lnTo>
                <a:close/>
              </a:path>
            </a:pathLst>
          </a:custGeom>
          <a:blipFill rotWithShape="1">
            <a:blip r:embed="rId4">
              <a:alphaModFix amt="9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71" name="Google Shape;1571;p96"/>
          <p:cNvSpPr/>
          <p:nvPr/>
        </p:nvSpPr>
        <p:spPr>
          <a:xfrm rot="5400000">
            <a:off x="11250272" y="-1014511"/>
            <a:ext cx="1877864" cy="11162058"/>
          </a:xfrm>
          <a:custGeom>
            <a:rect b="b" l="l" r="r" t="t"/>
            <a:pathLst>
              <a:path extrusionOk="0" h="32371401" w="5446045">
                <a:moveTo>
                  <a:pt x="5321585" y="32371401"/>
                </a:moveTo>
                <a:lnTo>
                  <a:pt x="124460" y="32371401"/>
                </a:lnTo>
                <a:cubicBezTo>
                  <a:pt x="55880" y="32371401"/>
                  <a:pt x="0" y="32315519"/>
                  <a:pt x="0" y="32246940"/>
                </a:cubicBezTo>
                <a:lnTo>
                  <a:pt x="0" y="124460"/>
                </a:lnTo>
                <a:cubicBezTo>
                  <a:pt x="0" y="55880"/>
                  <a:pt x="55880" y="0"/>
                  <a:pt x="124460" y="0"/>
                </a:cubicBezTo>
                <a:lnTo>
                  <a:pt x="5321585" y="0"/>
                </a:lnTo>
                <a:cubicBezTo>
                  <a:pt x="5390165" y="0"/>
                  <a:pt x="5446045" y="55880"/>
                  <a:pt x="5446045" y="124460"/>
                </a:cubicBezTo>
                <a:lnTo>
                  <a:pt x="5446045" y="32246940"/>
                </a:lnTo>
                <a:cubicBezTo>
                  <a:pt x="5446045" y="32315519"/>
                  <a:pt x="5390165" y="32371401"/>
                  <a:pt x="5321585" y="32371401"/>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2" name="Google Shape;1572;p96"/>
          <p:cNvSpPr/>
          <p:nvPr/>
        </p:nvSpPr>
        <p:spPr>
          <a:xfrm>
            <a:off x="1028700" y="3908471"/>
            <a:ext cx="1316094" cy="1316094"/>
          </a:xfrm>
          <a:custGeom>
            <a:rect b="b" l="l" r="r" t="t"/>
            <a:pathLst>
              <a:path extrusionOk="0" h="1316094" w="1316094">
                <a:moveTo>
                  <a:pt x="0" y="0"/>
                </a:moveTo>
                <a:lnTo>
                  <a:pt x="1316094" y="0"/>
                </a:lnTo>
                <a:lnTo>
                  <a:pt x="1316094" y="1316094"/>
                </a:lnTo>
                <a:lnTo>
                  <a:pt x="0" y="131609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73" name="Google Shape;1573;p96"/>
          <p:cNvSpPr/>
          <p:nvPr/>
        </p:nvSpPr>
        <p:spPr>
          <a:xfrm rot="5400000">
            <a:off x="8185434" y="-492350"/>
            <a:ext cx="1877864" cy="17291733"/>
          </a:xfrm>
          <a:custGeom>
            <a:rect b="b" l="l" r="r" t="t"/>
            <a:pathLst>
              <a:path extrusionOk="0" h="50148244" w="5446045">
                <a:moveTo>
                  <a:pt x="5321585" y="50148241"/>
                </a:moveTo>
                <a:lnTo>
                  <a:pt x="124460" y="50148241"/>
                </a:lnTo>
                <a:cubicBezTo>
                  <a:pt x="55880" y="50148241"/>
                  <a:pt x="0" y="50092363"/>
                  <a:pt x="0" y="50023784"/>
                </a:cubicBezTo>
                <a:lnTo>
                  <a:pt x="0" y="124460"/>
                </a:lnTo>
                <a:cubicBezTo>
                  <a:pt x="0" y="55880"/>
                  <a:pt x="55880" y="0"/>
                  <a:pt x="124460" y="0"/>
                </a:cubicBezTo>
                <a:lnTo>
                  <a:pt x="5321585" y="0"/>
                </a:lnTo>
                <a:cubicBezTo>
                  <a:pt x="5390165" y="0"/>
                  <a:pt x="5446045" y="55880"/>
                  <a:pt x="5446045" y="124460"/>
                </a:cubicBezTo>
                <a:lnTo>
                  <a:pt x="5446045" y="50023784"/>
                </a:lnTo>
                <a:cubicBezTo>
                  <a:pt x="5446045" y="50092363"/>
                  <a:pt x="5390165" y="50148244"/>
                  <a:pt x="5321585" y="50148244"/>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4" name="Google Shape;1574;p96"/>
          <p:cNvSpPr/>
          <p:nvPr/>
        </p:nvSpPr>
        <p:spPr>
          <a:xfrm>
            <a:off x="705263" y="7333751"/>
            <a:ext cx="1639531" cy="1639531"/>
          </a:xfrm>
          <a:custGeom>
            <a:rect b="b" l="l" r="r" t="t"/>
            <a:pathLst>
              <a:path extrusionOk="0" h="1639531" w="1639531">
                <a:moveTo>
                  <a:pt x="0" y="0"/>
                </a:moveTo>
                <a:lnTo>
                  <a:pt x="1639531" y="0"/>
                </a:lnTo>
                <a:lnTo>
                  <a:pt x="1639531" y="1639531"/>
                </a:lnTo>
                <a:lnTo>
                  <a:pt x="0" y="163953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75" name="Google Shape;1575;p96"/>
          <p:cNvSpPr txBox="1"/>
          <p:nvPr/>
        </p:nvSpPr>
        <p:spPr>
          <a:xfrm>
            <a:off x="7023108" y="4438650"/>
            <a:ext cx="10332191"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To create interactive micro-learning videos</a:t>
            </a:r>
            <a:endParaRPr b="0" i="0" sz="1400" u="none" cap="none" strike="noStrike">
              <a:solidFill>
                <a:srgbClr val="000000"/>
              </a:solidFill>
              <a:latin typeface="Arial"/>
              <a:ea typeface="Arial"/>
              <a:cs typeface="Arial"/>
              <a:sym typeface="Arial"/>
            </a:endParaRPr>
          </a:p>
        </p:txBody>
      </p:sp>
      <p:sp>
        <p:nvSpPr>
          <p:cNvPr id="1576" name="Google Shape;1576;p96"/>
          <p:cNvSpPr txBox="1"/>
          <p:nvPr/>
        </p:nvSpPr>
        <p:spPr>
          <a:xfrm>
            <a:off x="2748785" y="1869866"/>
            <a:ext cx="12790430" cy="169867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i="0" lang="en-US" sz="4599" u="none" cap="none" strike="noStrike">
                <a:solidFill>
                  <a:srgbClr val="F59F35"/>
                </a:solidFill>
                <a:latin typeface="Philosopher"/>
                <a:ea typeface="Philosopher"/>
                <a:cs typeface="Philosopher"/>
                <a:sym typeface="Philosopher"/>
              </a:rPr>
              <a:t>Integrace mikrovzdělávání: Technologické nástroje</a:t>
            </a:r>
            <a:endParaRPr b="0" i="0" sz="1400" u="none" cap="none" strike="noStrike">
              <a:solidFill>
                <a:srgbClr val="000000"/>
              </a:solidFill>
              <a:latin typeface="Arial"/>
              <a:ea typeface="Arial"/>
              <a:cs typeface="Arial"/>
              <a:sym typeface="Arial"/>
            </a:endParaRPr>
          </a:p>
        </p:txBody>
      </p:sp>
      <p:sp>
        <p:nvSpPr>
          <p:cNvPr id="1577" name="Google Shape;1577;p96"/>
          <p:cNvSpPr txBox="1"/>
          <p:nvPr/>
        </p:nvSpPr>
        <p:spPr>
          <a:xfrm>
            <a:off x="2929432" y="4105275"/>
            <a:ext cx="2352601" cy="1038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1" i="0" lang="en-US" sz="3399" u="none" cap="none" strike="noStrike">
                <a:solidFill>
                  <a:srgbClr val="94A037"/>
                </a:solidFill>
                <a:latin typeface="Philosopher"/>
                <a:ea typeface="Philosopher"/>
                <a:cs typeface="Philosopher"/>
                <a:sym typeface="Philosopher"/>
              </a:rPr>
              <a:t>Interactive Learning </a:t>
            </a:r>
            <a:endParaRPr b="0" i="0" sz="1400" u="none" cap="none" strike="noStrike">
              <a:solidFill>
                <a:srgbClr val="000000"/>
              </a:solidFill>
              <a:latin typeface="Arial"/>
              <a:ea typeface="Arial"/>
              <a:cs typeface="Arial"/>
              <a:sym typeface="Arial"/>
            </a:endParaRPr>
          </a:p>
        </p:txBody>
      </p:sp>
      <p:sp>
        <p:nvSpPr>
          <p:cNvPr id="1578" name="Google Shape;1578;p96"/>
          <p:cNvSpPr txBox="1"/>
          <p:nvPr/>
        </p:nvSpPr>
        <p:spPr>
          <a:xfrm>
            <a:off x="2561794" y="7300692"/>
            <a:ext cx="14208443" cy="167259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 </a:t>
            </a:r>
            <a:r>
              <a:rPr b="1" i="0" lang="en-US" sz="2400" u="none" cap="none" strike="noStrike">
                <a:solidFill>
                  <a:srgbClr val="000000"/>
                </a:solidFill>
                <a:latin typeface="Philosopher"/>
                <a:ea typeface="Philosopher"/>
                <a:cs typeface="Philosopher"/>
                <a:sym typeface="Philosopher"/>
              </a:rPr>
              <a:t>Edpuzzle allows</a:t>
            </a:r>
            <a:r>
              <a:rPr b="0" i="0" lang="en-US" sz="2400" u="none" cap="none" strike="noStrike">
                <a:solidFill>
                  <a:srgbClr val="000000"/>
                </a:solidFill>
                <a:latin typeface="Philosopher"/>
                <a:ea typeface="Philosopher"/>
                <a:cs typeface="Philosopher"/>
                <a:sym typeface="Philosopher"/>
              </a:rPr>
              <a:t> you to </a:t>
            </a:r>
            <a:r>
              <a:rPr b="1" i="0" lang="en-US" sz="2400" u="none" cap="none" strike="noStrike">
                <a:solidFill>
                  <a:srgbClr val="000000"/>
                </a:solidFill>
                <a:latin typeface="Philosopher"/>
                <a:ea typeface="Philosopher"/>
                <a:cs typeface="Philosopher"/>
                <a:sym typeface="Philosopher"/>
              </a:rPr>
              <a:t>add quizzes </a:t>
            </a:r>
            <a:r>
              <a:rPr b="0" i="0" lang="en-US" sz="2400" u="none" cap="none" strike="noStrike">
                <a:solidFill>
                  <a:srgbClr val="000000"/>
                </a:solidFill>
                <a:latin typeface="Philosopher"/>
                <a:ea typeface="Philosopher"/>
                <a:cs typeface="Philosopher"/>
                <a:sym typeface="Philosopher"/>
              </a:rPr>
              <a:t>and</a:t>
            </a:r>
            <a:r>
              <a:rPr b="1" i="0" lang="en-US" sz="2400" u="none" cap="none" strike="noStrike">
                <a:solidFill>
                  <a:srgbClr val="000000"/>
                </a:solidFill>
                <a:latin typeface="Philosopher"/>
                <a:ea typeface="Philosopher"/>
                <a:cs typeface="Philosopher"/>
                <a:sym typeface="Philosopher"/>
              </a:rPr>
              <a:t> questions directly into your videos</a:t>
            </a:r>
            <a:r>
              <a:rPr b="0" i="0" lang="en-US" sz="2400" u="none" cap="none" strike="noStrike">
                <a:solidFill>
                  <a:srgbClr val="000000"/>
                </a:solidFill>
                <a:latin typeface="Philosopher"/>
                <a:ea typeface="Philosopher"/>
                <a:cs typeface="Philosopher"/>
                <a:sym typeface="Philosopher"/>
              </a:rPr>
              <a:t>, turning passive watching into active learning</a:t>
            </a:r>
            <a:endParaRPr b="0" i="0" sz="1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259079" lvl="1" marL="518160" marR="0" rtl="0" algn="l">
              <a:lnSpc>
                <a:spcPct val="139958"/>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Edpuzzle also </a:t>
            </a:r>
            <a:r>
              <a:rPr b="1" i="0" lang="en-US" sz="2400" u="none" cap="none" strike="noStrike">
                <a:solidFill>
                  <a:srgbClr val="000000"/>
                </a:solidFill>
                <a:latin typeface="Philosopher"/>
                <a:ea typeface="Philosopher"/>
                <a:cs typeface="Philosopher"/>
                <a:sym typeface="Philosopher"/>
              </a:rPr>
              <a:t>offers analytics</a:t>
            </a:r>
            <a:r>
              <a:rPr b="0" i="0" lang="en-US" sz="2400" u="none" cap="none" strike="noStrike">
                <a:solidFill>
                  <a:srgbClr val="000000"/>
                </a:solidFill>
                <a:latin typeface="Philosopher"/>
                <a:ea typeface="Philosopher"/>
                <a:cs typeface="Philosopher"/>
                <a:sym typeface="Philosopher"/>
              </a:rPr>
              <a:t> to </a:t>
            </a:r>
            <a:r>
              <a:rPr b="1" i="0" lang="en-US" sz="2400" u="none" cap="none" strike="noStrike">
                <a:solidFill>
                  <a:srgbClr val="000000"/>
                </a:solidFill>
                <a:latin typeface="Philosopher"/>
                <a:ea typeface="Philosopher"/>
                <a:cs typeface="Philosopher"/>
                <a:sym typeface="Philosopher"/>
              </a:rPr>
              <a:t>track student progress and engagement</a:t>
            </a:r>
            <a:endParaRPr b="0" i="0" sz="1400" u="none" cap="none" strike="noStrike">
              <a:solidFill>
                <a:srgbClr val="000000"/>
              </a:solidFill>
              <a:latin typeface="Arial"/>
              <a:ea typeface="Arial"/>
              <a:cs typeface="Arial"/>
              <a:sym typeface="Arial"/>
            </a:endParaRPr>
          </a:p>
        </p:txBody>
      </p:sp>
      <p:sp>
        <p:nvSpPr>
          <p:cNvPr id="1579" name="Google Shape;1579;p96"/>
          <p:cNvSpPr txBox="1"/>
          <p:nvPr/>
        </p:nvSpPr>
        <p:spPr>
          <a:xfrm>
            <a:off x="604864" y="6629945"/>
            <a:ext cx="1535534" cy="37147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Example</a:t>
            </a:r>
            <a:endParaRPr b="0" i="0" sz="1400" u="none" cap="none" strike="noStrike">
              <a:solidFill>
                <a:srgbClr val="000000"/>
              </a:solidFill>
              <a:latin typeface="Arial"/>
              <a:ea typeface="Arial"/>
              <a:cs typeface="Arial"/>
              <a:sym typeface="Arial"/>
            </a:endParaRPr>
          </a:p>
        </p:txBody>
      </p:sp>
      <p:sp>
        <p:nvSpPr>
          <p:cNvPr id="1580" name="Google Shape;1580;p96"/>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8" name="Shape 1588"/>
        <p:cNvGrpSpPr/>
        <p:nvPr/>
      </p:nvGrpSpPr>
      <p:grpSpPr>
        <a:xfrm>
          <a:off x="0" y="0"/>
          <a:ext cx="0" cy="0"/>
          <a:chOff x="0" y="0"/>
          <a:chExt cx="0" cy="0"/>
        </a:xfrm>
      </p:grpSpPr>
      <p:sp>
        <p:nvSpPr>
          <p:cNvPr id="1589" name="Google Shape;1589;p97"/>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90" name="Google Shape;1590;p97"/>
          <p:cNvSpPr/>
          <p:nvPr/>
        </p:nvSpPr>
        <p:spPr>
          <a:xfrm rot="5400000">
            <a:off x="1425435" y="3222594"/>
            <a:ext cx="2239355" cy="4133226"/>
          </a:xfrm>
          <a:custGeom>
            <a:rect b="b" l="l" r="r" t="t"/>
            <a:pathLst>
              <a:path extrusionOk="0" h="11986885" w="6494416">
                <a:moveTo>
                  <a:pt x="6369955" y="11986885"/>
                </a:moveTo>
                <a:lnTo>
                  <a:pt x="124460" y="11986885"/>
                </a:lnTo>
                <a:cubicBezTo>
                  <a:pt x="55880" y="11986885"/>
                  <a:pt x="0" y="11931005"/>
                  <a:pt x="0" y="11862425"/>
                </a:cubicBezTo>
                <a:lnTo>
                  <a:pt x="0" y="124460"/>
                </a:lnTo>
                <a:cubicBezTo>
                  <a:pt x="0" y="55880"/>
                  <a:pt x="55880" y="0"/>
                  <a:pt x="124460" y="0"/>
                </a:cubicBezTo>
                <a:lnTo>
                  <a:pt x="6369955" y="0"/>
                </a:lnTo>
                <a:cubicBezTo>
                  <a:pt x="6438535" y="0"/>
                  <a:pt x="6494416" y="55880"/>
                  <a:pt x="6494416" y="124460"/>
                </a:cubicBezTo>
                <a:lnTo>
                  <a:pt x="6494416" y="11862425"/>
                </a:lnTo>
                <a:cubicBezTo>
                  <a:pt x="6494416" y="11931005"/>
                  <a:pt x="6438535" y="11986885"/>
                  <a:pt x="6369955" y="11986885"/>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1" name="Google Shape;1591;p97"/>
          <p:cNvSpPr/>
          <p:nvPr/>
        </p:nvSpPr>
        <p:spPr>
          <a:xfrm>
            <a:off x="7869920" y="2909787"/>
            <a:ext cx="9659199" cy="7377213"/>
          </a:xfrm>
          <a:custGeom>
            <a:rect b="b" l="l" r="r" t="t"/>
            <a:pathLst>
              <a:path extrusionOk="0" h="7377213" w="9659199">
                <a:moveTo>
                  <a:pt x="0" y="0"/>
                </a:moveTo>
                <a:lnTo>
                  <a:pt x="9659198" y="0"/>
                </a:lnTo>
                <a:lnTo>
                  <a:pt x="9659198" y="7377213"/>
                </a:lnTo>
                <a:lnTo>
                  <a:pt x="0" y="7377213"/>
                </a:lnTo>
                <a:lnTo>
                  <a:pt x="0" y="0"/>
                </a:lnTo>
                <a:close/>
              </a:path>
            </a:pathLst>
          </a:custGeom>
          <a:blipFill rotWithShape="1">
            <a:blip r:embed="rId4">
              <a:alphaModFix amt="10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92" name="Google Shape;1592;p97"/>
          <p:cNvSpPr/>
          <p:nvPr/>
        </p:nvSpPr>
        <p:spPr>
          <a:xfrm rot="5400000">
            <a:off x="10190922" y="-1170427"/>
            <a:ext cx="2239355" cy="12919267"/>
          </a:xfrm>
          <a:custGeom>
            <a:rect b="b" l="l" r="r" t="t"/>
            <a:pathLst>
              <a:path extrusionOk="0" h="37467530" w="6494416">
                <a:moveTo>
                  <a:pt x="6369955" y="37467530"/>
                </a:moveTo>
                <a:lnTo>
                  <a:pt x="124460" y="37467530"/>
                </a:lnTo>
                <a:cubicBezTo>
                  <a:pt x="55880" y="37467530"/>
                  <a:pt x="0" y="37411648"/>
                  <a:pt x="0" y="37343069"/>
                </a:cubicBezTo>
                <a:lnTo>
                  <a:pt x="0" y="124460"/>
                </a:lnTo>
                <a:cubicBezTo>
                  <a:pt x="0" y="55880"/>
                  <a:pt x="55880" y="0"/>
                  <a:pt x="124460" y="0"/>
                </a:cubicBezTo>
                <a:lnTo>
                  <a:pt x="6369955" y="0"/>
                </a:lnTo>
                <a:cubicBezTo>
                  <a:pt x="6438535" y="0"/>
                  <a:pt x="6494416" y="55880"/>
                  <a:pt x="6494416" y="124460"/>
                </a:cubicBezTo>
                <a:lnTo>
                  <a:pt x="6494416" y="37343069"/>
                </a:lnTo>
                <a:cubicBezTo>
                  <a:pt x="6494416" y="37411648"/>
                  <a:pt x="6438535" y="37467530"/>
                  <a:pt x="6369955" y="3746753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3" name="Google Shape;1593;p97"/>
          <p:cNvSpPr/>
          <p:nvPr/>
        </p:nvSpPr>
        <p:spPr>
          <a:xfrm>
            <a:off x="680116" y="4500698"/>
            <a:ext cx="1522747" cy="1511326"/>
          </a:xfrm>
          <a:custGeom>
            <a:rect b="b" l="l" r="r" t="t"/>
            <a:pathLst>
              <a:path extrusionOk="0" h="1511326" w="1522747">
                <a:moveTo>
                  <a:pt x="0" y="0"/>
                </a:moveTo>
                <a:lnTo>
                  <a:pt x="1522747" y="0"/>
                </a:lnTo>
                <a:lnTo>
                  <a:pt x="1522747" y="1511327"/>
                </a:lnTo>
                <a:lnTo>
                  <a:pt x="0" y="151132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94" name="Google Shape;1594;p97"/>
          <p:cNvSpPr txBox="1"/>
          <p:nvPr/>
        </p:nvSpPr>
        <p:spPr>
          <a:xfrm>
            <a:off x="2748785" y="1700861"/>
            <a:ext cx="12790430" cy="84933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599"/>
              <a:buFont typeface="Arial"/>
              <a:buNone/>
            </a:pPr>
            <a:r>
              <a:rPr b="1" i="0" lang="en-US" sz="4599" u="none" cap="none" strike="noStrike">
                <a:solidFill>
                  <a:srgbClr val="F59F35"/>
                </a:solidFill>
                <a:latin typeface="Philosopher"/>
                <a:ea typeface="Philosopher"/>
                <a:cs typeface="Philosopher"/>
                <a:sym typeface="Philosopher"/>
              </a:rPr>
              <a:t>Integrace mikrovzdělávání: Přístupnost</a:t>
            </a:r>
            <a:endParaRPr b="0" i="0" sz="1400" u="none" cap="none" strike="noStrike">
              <a:solidFill>
                <a:srgbClr val="000000"/>
              </a:solidFill>
              <a:latin typeface="Arial"/>
              <a:ea typeface="Arial"/>
              <a:cs typeface="Arial"/>
              <a:sym typeface="Arial"/>
            </a:endParaRPr>
          </a:p>
        </p:txBody>
      </p:sp>
      <p:sp>
        <p:nvSpPr>
          <p:cNvPr id="1595" name="Google Shape;1595;p97"/>
          <p:cNvSpPr txBox="1"/>
          <p:nvPr/>
        </p:nvSpPr>
        <p:spPr>
          <a:xfrm>
            <a:off x="2019192" y="4732486"/>
            <a:ext cx="2592533" cy="103822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399"/>
              <a:buFont typeface="Arial"/>
              <a:buNone/>
            </a:pPr>
            <a:r>
              <a:rPr b="1" i="0" lang="en-US" sz="3399" u="none" cap="none" strike="noStrike">
                <a:solidFill>
                  <a:srgbClr val="94A037"/>
                </a:solidFill>
                <a:latin typeface="Philosopher"/>
                <a:ea typeface="Philosopher"/>
                <a:cs typeface="Philosopher"/>
                <a:sym typeface="Philosopher"/>
              </a:rPr>
              <a:t>Ensuring Inclusivity </a:t>
            </a:r>
            <a:endParaRPr b="0" i="0" sz="1400" u="none" cap="none" strike="noStrike">
              <a:solidFill>
                <a:srgbClr val="000000"/>
              </a:solidFill>
              <a:latin typeface="Arial"/>
              <a:ea typeface="Arial"/>
              <a:cs typeface="Arial"/>
              <a:sym typeface="Arial"/>
            </a:endParaRPr>
          </a:p>
        </p:txBody>
      </p:sp>
      <p:sp>
        <p:nvSpPr>
          <p:cNvPr id="1596" name="Google Shape;1596;p97"/>
          <p:cNvSpPr txBox="1"/>
          <p:nvPr/>
        </p:nvSpPr>
        <p:spPr>
          <a:xfrm>
            <a:off x="5235948" y="4392539"/>
            <a:ext cx="12023352" cy="1819275"/>
          </a:xfrm>
          <a:prstGeom prst="rect">
            <a:avLst/>
          </a:prstGeom>
          <a:noFill/>
          <a:ln>
            <a:noFill/>
          </a:ln>
        </p:spPr>
        <p:txBody>
          <a:bodyPr anchorCtr="0" anchor="t" bIns="0" lIns="0" spcFirstLastPara="1" rIns="0" wrap="square" tIns="0">
            <a:spAutoFit/>
          </a:bodyPr>
          <a:lstStyle/>
          <a:p>
            <a:pPr indent="-259079" lvl="1" marL="518160" marR="0" rtl="0" algn="l">
              <a:lnSpc>
                <a:spcPct val="119958"/>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Accessibility ensures that </a:t>
            </a:r>
            <a:r>
              <a:rPr b="1" i="0" lang="en-US" sz="2400" u="none" cap="none" strike="noStrike">
                <a:solidFill>
                  <a:srgbClr val="000000"/>
                </a:solidFill>
                <a:latin typeface="Philosopher"/>
                <a:ea typeface="Philosopher"/>
                <a:cs typeface="Philosopher"/>
                <a:sym typeface="Philosopher"/>
              </a:rPr>
              <a:t>all learners</a:t>
            </a:r>
            <a:r>
              <a:rPr b="0" i="0" lang="en-US" sz="2400" u="none" cap="none" strike="noStrike">
                <a:solidFill>
                  <a:srgbClr val="000000"/>
                </a:solidFill>
                <a:latin typeface="Philosopher"/>
                <a:ea typeface="Philosopher"/>
                <a:cs typeface="Philosopher"/>
                <a:sym typeface="Philosopher"/>
              </a:rPr>
              <a:t>, regardless of their unique needs and circumstances, have </a:t>
            </a:r>
            <a:r>
              <a:rPr b="1" i="0" lang="en-US" sz="2400" u="none" cap="none" strike="noStrike">
                <a:solidFill>
                  <a:srgbClr val="000000"/>
                </a:solidFill>
                <a:latin typeface="Philosopher"/>
                <a:ea typeface="Philosopher"/>
                <a:cs typeface="Philosopher"/>
                <a:sym typeface="Philosopher"/>
              </a:rPr>
              <a:t>equitable access to educational content</a:t>
            </a:r>
            <a:endParaRPr b="0" i="0" sz="1400" u="none" cap="none" strike="noStrike">
              <a:solidFill>
                <a:srgbClr val="000000"/>
              </a:solidFill>
              <a:latin typeface="Arial"/>
              <a:ea typeface="Arial"/>
              <a:cs typeface="Arial"/>
              <a:sym typeface="Arial"/>
            </a:endParaRPr>
          </a:p>
          <a:p>
            <a:pPr indent="0" lvl="0" marL="0" marR="0" rtl="0" algn="l">
              <a:lnSpc>
                <a:spcPct val="11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259079" lvl="1" marL="518160" marR="0" rtl="0" algn="l">
              <a:lnSpc>
                <a:spcPct val="119958"/>
              </a:lnSpc>
              <a:spcBef>
                <a:spcPts val="0"/>
              </a:spcBef>
              <a:spcAft>
                <a:spcPts val="0"/>
              </a:spcAft>
              <a:buClr>
                <a:srgbClr val="000000"/>
              </a:buClr>
              <a:buSzPts val="2400"/>
              <a:buFont typeface="Arial"/>
              <a:buChar char="•"/>
            </a:pPr>
            <a:r>
              <a:rPr b="0" i="0" lang="en-US" sz="2400" u="none" cap="none" strike="noStrike">
                <a:solidFill>
                  <a:srgbClr val="000000"/>
                </a:solidFill>
                <a:latin typeface="Philosopher"/>
                <a:ea typeface="Philosopher"/>
                <a:cs typeface="Philosopher"/>
                <a:sym typeface="Philosopher"/>
              </a:rPr>
              <a:t>Micro-learning materials should be </a:t>
            </a:r>
            <a:r>
              <a:rPr b="1" i="0" lang="en-US" sz="2400" u="none" cap="none" strike="noStrike">
                <a:solidFill>
                  <a:srgbClr val="000000"/>
                </a:solidFill>
                <a:latin typeface="Philosopher"/>
                <a:ea typeface="Philosopher"/>
                <a:cs typeface="Philosopher"/>
                <a:sym typeface="Philosopher"/>
              </a:rPr>
              <a:t>designed with accessibility in mind</a:t>
            </a:r>
            <a:r>
              <a:rPr b="0" i="0" lang="en-US" sz="2400" u="none" cap="none" strike="noStrike">
                <a:solidFill>
                  <a:srgbClr val="000000"/>
                </a:solidFill>
                <a:latin typeface="Philosopher"/>
                <a:ea typeface="Philosopher"/>
                <a:cs typeface="Philosopher"/>
                <a:sym typeface="Philosopher"/>
              </a:rPr>
              <a:t>, making sure that they can be easily navigated by everyone</a:t>
            </a:r>
            <a:endParaRPr b="0" i="0" sz="1400" u="none" cap="none" strike="noStrike">
              <a:solidFill>
                <a:srgbClr val="000000"/>
              </a:solidFill>
              <a:latin typeface="Arial"/>
              <a:ea typeface="Arial"/>
              <a:cs typeface="Arial"/>
              <a:sym typeface="Arial"/>
            </a:endParaRPr>
          </a:p>
        </p:txBody>
      </p:sp>
      <p:sp>
        <p:nvSpPr>
          <p:cNvPr id="1597" name="Google Shape;1597;p97"/>
          <p:cNvSpPr txBox="1"/>
          <p:nvPr/>
        </p:nvSpPr>
        <p:spPr>
          <a:xfrm>
            <a:off x="478500" y="8113859"/>
            <a:ext cx="17291733"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Consider factors like providing alternative text for images, closed captions for videos, and content that is screen reader-friendly. By prioritizing accessibility, you create an inclusive learning environment where every student can thrive</a:t>
            </a:r>
            <a:endParaRPr b="0" i="0" sz="1400" u="none" cap="none" strike="noStrike">
              <a:solidFill>
                <a:srgbClr val="000000"/>
              </a:solidFill>
              <a:latin typeface="Arial"/>
              <a:ea typeface="Arial"/>
              <a:cs typeface="Arial"/>
              <a:sym typeface="Arial"/>
            </a:endParaRPr>
          </a:p>
        </p:txBody>
      </p:sp>
      <p:sp>
        <p:nvSpPr>
          <p:cNvPr id="1598" name="Google Shape;1598;p97"/>
          <p:cNvSpPr txBox="1"/>
          <p:nvPr/>
        </p:nvSpPr>
        <p:spPr>
          <a:xfrm>
            <a:off x="14222387" y="537097"/>
            <a:ext cx="2547849" cy="296013"/>
          </a:xfrm>
          <a:prstGeom prst="rect">
            <a:avLst/>
          </a:prstGeom>
          <a:noFill/>
          <a:ln>
            <a:noFill/>
          </a:ln>
        </p:spPr>
        <p:txBody>
          <a:bodyPr anchorCtr="0" anchor="t" bIns="0" lIns="0" spcFirstLastPara="1" rIns="0" wrap="square" tIns="0">
            <a:spAutoFit/>
          </a:bodyPr>
          <a:lstStyle/>
          <a:p>
            <a:pPr indent="0" lvl="0" marL="0" marR="0" rtl="0" algn="ctr">
              <a:lnSpc>
                <a:spcPct val="119978"/>
              </a:lnSpc>
              <a:spcBef>
                <a:spcPts val="0"/>
              </a:spcBef>
              <a:spcAft>
                <a:spcPts val="0"/>
              </a:spcAft>
              <a:buClr>
                <a:srgbClr val="000000"/>
              </a:buClr>
              <a:buSzPts val="1887"/>
              <a:buFont typeface="Arial"/>
              <a:buNone/>
            </a:pPr>
            <a:r>
              <a:rPr b="1" i="0" lang="en-US" sz="1887" u="none" cap="none" strike="noStrike">
                <a:solidFill>
                  <a:srgbClr val="F59F35"/>
                </a:solidFill>
                <a:latin typeface="Philosopher"/>
                <a:ea typeface="Philosopher"/>
                <a:cs typeface="Philosopher"/>
                <a:sym typeface="Philosopher"/>
              </a:rPr>
              <a:t>Integration Strategies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2" name="Shape 1602"/>
        <p:cNvGrpSpPr/>
        <p:nvPr/>
      </p:nvGrpSpPr>
      <p:grpSpPr>
        <a:xfrm>
          <a:off x="0" y="0"/>
          <a:ext cx="0" cy="0"/>
          <a:chOff x="0" y="0"/>
          <a:chExt cx="0" cy="0"/>
        </a:xfrm>
      </p:grpSpPr>
      <p:sp>
        <p:nvSpPr>
          <p:cNvPr id="1603" name="Google Shape;1603;p98"/>
          <p:cNvSpPr/>
          <p:nvPr/>
        </p:nvSpPr>
        <p:spPr>
          <a:xfrm>
            <a:off x="5736096" y="1615419"/>
            <a:ext cx="6815804" cy="7056120"/>
          </a:xfrm>
          <a:custGeom>
            <a:rect b="b" l="l" r="r" t="t"/>
            <a:pathLst>
              <a:path extrusionOk="0" h="9408160" w="9087739">
                <a:moveTo>
                  <a:pt x="0" y="0"/>
                </a:moveTo>
                <a:lnTo>
                  <a:pt x="9087739" y="0"/>
                </a:lnTo>
                <a:lnTo>
                  <a:pt x="9087739" y="9408160"/>
                </a:lnTo>
                <a:lnTo>
                  <a:pt x="0" y="9408160"/>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04" name="Google Shape;1604;p98"/>
          <p:cNvSpPr/>
          <p:nvPr/>
        </p:nvSpPr>
        <p:spPr>
          <a:xfrm>
            <a:off x="7603324" y="3358125"/>
            <a:ext cx="3081338" cy="3081338"/>
          </a:xfrm>
          <a:custGeom>
            <a:rect b="b" l="l" r="r" t="t"/>
            <a:pathLst>
              <a:path extrusionOk="0" h="3081338" w="3081338">
                <a:moveTo>
                  <a:pt x="0" y="0"/>
                </a:moveTo>
                <a:lnTo>
                  <a:pt x="3081338" y="0"/>
                </a:lnTo>
                <a:lnTo>
                  <a:pt x="3081338" y="3081337"/>
                </a:lnTo>
                <a:lnTo>
                  <a:pt x="0" y="3081337"/>
                </a:lnTo>
                <a:lnTo>
                  <a:pt x="0" y="0"/>
                </a:lnTo>
                <a:close/>
              </a:path>
            </a:pathLst>
          </a:custGeom>
          <a:blipFill rotWithShape="1">
            <a:blip r:embed="rId3">
              <a:alphaModFix/>
            </a:blip>
            <a:stretch>
              <a:fillRect b="-29" l="-20721" r="-2072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05" name="Google Shape;1605;p98"/>
          <p:cNvSpPr txBox="1"/>
          <p:nvPr/>
        </p:nvSpPr>
        <p:spPr>
          <a:xfrm>
            <a:off x="8257672" y="2547791"/>
            <a:ext cx="1772640" cy="4985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Část 6</a:t>
            </a:r>
            <a:endParaRPr b="0" i="0" sz="1400" u="none" cap="none" strike="noStrike">
              <a:solidFill>
                <a:srgbClr val="000000"/>
              </a:solidFill>
              <a:latin typeface="Arial"/>
              <a:ea typeface="Arial"/>
              <a:cs typeface="Arial"/>
              <a:sym typeface="Arial"/>
            </a:endParaRPr>
          </a:p>
        </p:txBody>
      </p:sp>
      <p:sp>
        <p:nvSpPr>
          <p:cNvPr id="1606" name="Google Shape;1606;p98"/>
          <p:cNvSpPr txBox="1"/>
          <p:nvPr/>
        </p:nvSpPr>
        <p:spPr>
          <a:xfrm>
            <a:off x="6180835" y="7023689"/>
            <a:ext cx="5926314" cy="531812"/>
          </a:xfrm>
          <a:prstGeom prst="rect">
            <a:avLst/>
          </a:prstGeom>
          <a:noFill/>
          <a:ln>
            <a:noFill/>
          </a:ln>
        </p:spPr>
        <p:txBody>
          <a:bodyPr anchorCtr="0" anchor="t" bIns="0" lIns="0" spcFirstLastPara="1" rIns="0" wrap="square" tIns="0">
            <a:spAutoFit/>
          </a:bodyPr>
          <a:lstStyle/>
          <a:p>
            <a:pPr indent="0" lvl="0" marL="0" marR="0" rtl="0" algn="l">
              <a:lnSpc>
                <a:spcPct val="128369"/>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Případové studie a osvědčené postupy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0" name="Shape 1610"/>
        <p:cNvGrpSpPr/>
        <p:nvPr/>
      </p:nvGrpSpPr>
      <p:grpSpPr>
        <a:xfrm>
          <a:off x="0" y="0"/>
          <a:ext cx="0" cy="0"/>
          <a:chOff x="0" y="0"/>
          <a:chExt cx="0" cy="0"/>
        </a:xfrm>
      </p:grpSpPr>
      <p:sp>
        <p:nvSpPr>
          <p:cNvPr id="1611" name="Google Shape;1611;p99"/>
          <p:cNvSpPr/>
          <p:nvPr/>
        </p:nvSpPr>
        <p:spPr>
          <a:xfrm>
            <a:off x="13823286" y="0"/>
            <a:ext cx="4464748" cy="10287000"/>
          </a:xfrm>
          <a:custGeom>
            <a:rect b="b" l="l" r="r" t="t"/>
            <a:pathLst>
              <a:path extrusionOk="0" h="13716000" w="5952998">
                <a:moveTo>
                  <a:pt x="0" y="0"/>
                </a:moveTo>
                <a:lnTo>
                  <a:pt x="5952998" y="0"/>
                </a:lnTo>
                <a:lnTo>
                  <a:pt x="5952998" y="13716000"/>
                </a:lnTo>
                <a:lnTo>
                  <a:pt x="0" y="13716000"/>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12" name="Google Shape;1612;p99"/>
          <p:cNvSpPr/>
          <p:nvPr/>
        </p:nvSpPr>
        <p:spPr>
          <a:xfrm>
            <a:off x="14514972" y="3551995"/>
            <a:ext cx="3081338" cy="2797567"/>
          </a:xfrm>
          <a:custGeom>
            <a:rect b="b" l="l" r="r" t="t"/>
            <a:pathLst>
              <a:path extrusionOk="0" h="2797567" w="3081338">
                <a:moveTo>
                  <a:pt x="0" y="0"/>
                </a:moveTo>
                <a:lnTo>
                  <a:pt x="3081338" y="0"/>
                </a:lnTo>
                <a:lnTo>
                  <a:pt x="3081338" y="2797568"/>
                </a:lnTo>
                <a:lnTo>
                  <a:pt x="0" y="2797568"/>
                </a:lnTo>
                <a:lnTo>
                  <a:pt x="0" y="0"/>
                </a:lnTo>
                <a:close/>
              </a:path>
            </a:pathLst>
          </a:custGeom>
          <a:blipFill rotWithShape="1">
            <a:blip r:embed="rId3">
              <a:alphaModFix/>
            </a:blip>
            <a:stretch>
              <a:fillRect b="-10178" l="-20721" r="-2072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13" name="Google Shape;1613;p99"/>
          <p:cNvSpPr txBox="1"/>
          <p:nvPr/>
        </p:nvSpPr>
        <p:spPr>
          <a:xfrm>
            <a:off x="15163748" y="2580838"/>
            <a:ext cx="1783784" cy="38925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100"/>
              <a:buFont typeface="Arial"/>
              <a:buNone/>
            </a:pPr>
            <a:r>
              <a:rPr b="1" i="0" lang="en-US" sz="2100" u="none" cap="none" strike="noStrike">
                <a:solidFill>
                  <a:srgbClr val="000000"/>
                </a:solidFill>
                <a:latin typeface="Philosopher"/>
                <a:ea typeface="Philosopher"/>
                <a:cs typeface="Philosopher"/>
                <a:sym typeface="Philosopher"/>
              </a:rPr>
              <a:t>Část 6</a:t>
            </a:r>
            <a:endParaRPr b="0" i="0" sz="1400" u="none" cap="none" strike="noStrike">
              <a:solidFill>
                <a:srgbClr val="000000"/>
              </a:solidFill>
              <a:latin typeface="Arial"/>
              <a:ea typeface="Arial"/>
              <a:cs typeface="Arial"/>
              <a:sym typeface="Arial"/>
            </a:endParaRPr>
          </a:p>
        </p:txBody>
      </p:sp>
      <p:sp>
        <p:nvSpPr>
          <p:cNvPr id="1614" name="Google Shape;1614;p99"/>
          <p:cNvSpPr/>
          <p:nvPr/>
        </p:nvSpPr>
        <p:spPr>
          <a:xfrm rot="5400000">
            <a:off x="723318" y="1806708"/>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15" name="Google Shape;1615;p99"/>
          <p:cNvSpPr/>
          <p:nvPr/>
        </p:nvSpPr>
        <p:spPr>
          <a:xfrm rot="5400000">
            <a:off x="723318" y="7167530"/>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16" name="Google Shape;1616;p99"/>
          <p:cNvSpPr/>
          <p:nvPr/>
        </p:nvSpPr>
        <p:spPr>
          <a:xfrm rot="5400000">
            <a:off x="723318" y="4494656"/>
            <a:ext cx="415481" cy="358235"/>
          </a:xfrm>
          <a:custGeom>
            <a:rect b="b" l="l" r="r" t="t"/>
            <a:pathLst>
              <a:path extrusionOk="0" h="477647" w="553974">
                <a:moveTo>
                  <a:pt x="0" y="477647"/>
                </a:moveTo>
                <a:lnTo>
                  <a:pt x="276987" y="0"/>
                </a:lnTo>
                <a:lnTo>
                  <a:pt x="553974" y="477647"/>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17" name="Google Shape;1617;p99"/>
          <p:cNvSpPr txBox="1"/>
          <p:nvPr/>
        </p:nvSpPr>
        <p:spPr>
          <a:xfrm>
            <a:off x="1566281" y="1791195"/>
            <a:ext cx="8961120" cy="1329595"/>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Prozkoumejte reálné případové studie úspěšných implementací mikroučení.</a:t>
            </a:r>
            <a:endParaRPr b="1"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p:txBody>
      </p:sp>
      <p:sp>
        <p:nvSpPr>
          <p:cNvPr id="1618" name="Google Shape;1618;p99"/>
          <p:cNvSpPr txBox="1"/>
          <p:nvPr/>
        </p:nvSpPr>
        <p:spPr>
          <a:xfrm>
            <a:off x="1566281" y="4479144"/>
            <a:ext cx="8961120" cy="443198"/>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Diskutujte o problémech a zkušenostech z těchto případů</a:t>
            </a:r>
            <a:endParaRPr b="1" i="0" sz="2400" u="none" cap="none" strike="noStrike">
              <a:solidFill>
                <a:srgbClr val="000000"/>
              </a:solidFill>
              <a:latin typeface="Philosopher"/>
              <a:ea typeface="Philosopher"/>
              <a:cs typeface="Philosopher"/>
              <a:sym typeface="Philosopher"/>
            </a:endParaRPr>
          </a:p>
        </p:txBody>
      </p:sp>
      <p:sp>
        <p:nvSpPr>
          <p:cNvPr id="1619" name="Google Shape;1619;p99"/>
          <p:cNvSpPr txBox="1"/>
          <p:nvPr/>
        </p:nvSpPr>
        <p:spPr>
          <a:xfrm>
            <a:off x="1566279" y="7156157"/>
            <a:ext cx="9711320" cy="443198"/>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Otevřená diskuse a Q&amp;A</a:t>
            </a:r>
            <a:endParaRPr b="0" i="0" sz="1400" u="none" cap="none" strike="noStrike">
              <a:solidFill>
                <a:srgbClr val="000000"/>
              </a:solidFill>
              <a:latin typeface="Arial"/>
              <a:ea typeface="Arial"/>
              <a:cs typeface="Arial"/>
              <a:sym typeface="Arial"/>
            </a:endParaRPr>
          </a:p>
        </p:txBody>
      </p:sp>
      <p:sp>
        <p:nvSpPr>
          <p:cNvPr id="1620" name="Google Shape;1620;p99"/>
          <p:cNvSpPr txBox="1"/>
          <p:nvPr/>
        </p:nvSpPr>
        <p:spPr>
          <a:xfrm>
            <a:off x="14255410" y="7250877"/>
            <a:ext cx="3600454" cy="1063625"/>
          </a:xfrm>
          <a:prstGeom prst="rect">
            <a:avLst/>
          </a:prstGeom>
          <a:noFill/>
          <a:ln>
            <a:noFill/>
          </a:ln>
        </p:spPr>
        <p:txBody>
          <a:bodyPr anchorCtr="0" anchor="t" bIns="0" lIns="0" spcFirstLastPara="1" rIns="0" wrap="square" tIns="0">
            <a:spAutoFit/>
          </a:bodyPr>
          <a:lstStyle/>
          <a:p>
            <a:pPr indent="0" lvl="0" marL="0" marR="0" rtl="0" algn="l">
              <a:lnSpc>
                <a:spcPct val="128369"/>
              </a:lnSpc>
              <a:spcBef>
                <a:spcPts val="0"/>
              </a:spcBef>
              <a:spcAft>
                <a:spcPts val="0"/>
              </a:spcAft>
              <a:buClr>
                <a:srgbClr val="000000"/>
              </a:buClr>
              <a:buSzPts val="2700"/>
              <a:buFont typeface="Arial"/>
              <a:buNone/>
            </a:pPr>
            <a:r>
              <a:rPr b="1" i="0" lang="en-US" sz="2700" u="none" cap="none" strike="noStrike">
                <a:solidFill>
                  <a:srgbClr val="000000"/>
                </a:solidFill>
                <a:latin typeface="Philosopher"/>
                <a:ea typeface="Philosopher"/>
                <a:cs typeface="Philosopher"/>
                <a:sym typeface="Philosopher"/>
              </a:rPr>
              <a:t>Případové studie a osvědčené postupy</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sp>
        <p:nvSpPr>
          <p:cNvPr id="1629" name="Google Shape;1629;p100"/>
          <p:cNvSpPr/>
          <p:nvPr/>
        </p:nvSpPr>
        <p:spPr>
          <a:xfrm rot="5400000">
            <a:off x="3190772" y="1801879"/>
            <a:ext cx="3978398" cy="6965303"/>
          </a:xfrm>
          <a:custGeom>
            <a:rect b="b" l="l" r="r" t="t"/>
            <a:pathLst>
              <a:path extrusionOk="0" h="4860520" w="2776201">
                <a:moveTo>
                  <a:pt x="2651740" y="4860520"/>
                </a:moveTo>
                <a:lnTo>
                  <a:pt x="124460" y="4860520"/>
                </a:lnTo>
                <a:cubicBezTo>
                  <a:pt x="55880" y="4860520"/>
                  <a:pt x="0" y="4804640"/>
                  <a:pt x="0" y="4736060"/>
                </a:cubicBezTo>
                <a:lnTo>
                  <a:pt x="0" y="124460"/>
                </a:lnTo>
                <a:cubicBezTo>
                  <a:pt x="0" y="55880"/>
                  <a:pt x="55880" y="0"/>
                  <a:pt x="124460" y="0"/>
                </a:cubicBezTo>
                <a:lnTo>
                  <a:pt x="2651740" y="0"/>
                </a:lnTo>
                <a:cubicBezTo>
                  <a:pt x="2720320" y="0"/>
                  <a:pt x="2776201" y="55880"/>
                  <a:pt x="2776201" y="124460"/>
                </a:cubicBezTo>
                <a:lnTo>
                  <a:pt x="2776201" y="4736060"/>
                </a:lnTo>
                <a:cubicBezTo>
                  <a:pt x="2776201" y="4804640"/>
                  <a:pt x="2720320" y="4860520"/>
                  <a:pt x="2651740" y="486052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0" name="Google Shape;1630;p100"/>
          <p:cNvSpPr/>
          <p:nvPr/>
        </p:nvSpPr>
        <p:spPr>
          <a:xfrm rot="5400000">
            <a:off x="11088056" y="3304469"/>
            <a:ext cx="3897147" cy="6965304"/>
          </a:xfrm>
          <a:custGeom>
            <a:rect b="b" l="l" r="r" t="t"/>
            <a:pathLst>
              <a:path extrusionOk="0" h="6442630" w="3604706">
                <a:moveTo>
                  <a:pt x="3480245" y="6442629"/>
                </a:moveTo>
                <a:lnTo>
                  <a:pt x="124460" y="6442629"/>
                </a:lnTo>
                <a:cubicBezTo>
                  <a:pt x="55880" y="6442629"/>
                  <a:pt x="0" y="6386749"/>
                  <a:pt x="0" y="6318169"/>
                </a:cubicBezTo>
                <a:lnTo>
                  <a:pt x="0" y="124460"/>
                </a:lnTo>
                <a:cubicBezTo>
                  <a:pt x="0" y="55880"/>
                  <a:pt x="55880" y="0"/>
                  <a:pt x="124460" y="0"/>
                </a:cubicBezTo>
                <a:lnTo>
                  <a:pt x="3480246" y="0"/>
                </a:lnTo>
                <a:cubicBezTo>
                  <a:pt x="3548826" y="0"/>
                  <a:pt x="3604706" y="55880"/>
                  <a:pt x="3604706" y="124460"/>
                </a:cubicBezTo>
                <a:lnTo>
                  <a:pt x="3604706" y="6318169"/>
                </a:lnTo>
                <a:cubicBezTo>
                  <a:pt x="3604706" y="6386749"/>
                  <a:pt x="3548826" y="6442630"/>
                  <a:pt x="3480246" y="6442630"/>
                </a:cubicBezTo>
                <a:close/>
              </a:path>
            </a:pathLst>
          </a:custGeom>
          <a:solidFill>
            <a:srgbClr val="EEEAE7">
              <a:alpha val="44313"/>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1" name="Google Shape;1631;p100"/>
          <p:cNvSpPr/>
          <p:nvPr/>
        </p:nvSpPr>
        <p:spPr>
          <a:xfrm>
            <a:off x="16519281" y="-2237"/>
            <a:ext cx="1768719" cy="1615134"/>
          </a:xfrm>
          <a:custGeom>
            <a:rect b="b" l="l" r="r" t="t"/>
            <a:pathLst>
              <a:path extrusionOk="0" h="1615134" w="1768719">
                <a:moveTo>
                  <a:pt x="0" y="0"/>
                </a:moveTo>
                <a:lnTo>
                  <a:pt x="1768719" y="0"/>
                </a:lnTo>
                <a:lnTo>
                  <a:pt x="1768719" y="1615135"/>
                </a:lnTo>
                <a:lnTo>
                  <a:pt x="0" y="1615135"/>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32" name="Google Shape;1632;p100"/>
          <p:cNvSpPr/>
          <p:nvPr/>
        </p:nvSpPr>
        <p:spPr>
          <a:xfrm>
            <a:off x="325023" y="326974"/>
            <a:ext cx="1642746" cy="1582011"/>
          </a:xfrm>
          <a:custGeom>
            <a:rect b="b" l="l" r="r" t="t"/>
            <a:pathLst>
              <a:path extrusionOk="0" h="8751749" w="9087739">
                <a:moveTo>
                  <a:pt x="0" y="0"/>
                </a:moveTo>
                <a:lnTo>
                  <a:pt x="9087739" y="0"/>
                </a:lnTo>
                <a:lnTo>
                  <a:pt x="9087739" y="8751749"/>
                </a:lnTo>
                <a:lnTo>
                  <a:pt x="0" y="8751749"/>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33" name="Google Shape;1633;p100"/>
          <p:cNvSpPr txBox="1"/>
          <p:nvPr/>
        </p:nvSpPr>
        <p:spPr>
          <a:xfrm>
            <a:off x="429768" y="1181874"/>
            <a:ext cx="1471989" cy="9620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10"/>
              <a:buFont typeface="Arial"/>
              <a:buNone/>
            </a:pPr>
            <a:r>
              <a:rPr b="1" i="0" lang="en-US" sz="1610" u="none" cap="none" strike="noStrike">
                <a:solidFill>
                  <a:srgbClr val="000000"/>
                </a:solidFill>
                <a:latin typeface="Philosopher"/>
                <a:ea typeface="Philosopher"/>
                <a:cs typeface="Philosopher"/>
                <a:sym typeface="Philosopher"/>
              </a:rPr>
              <a:t>Micro-Learning Implementation Strategies</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0000"/>
              </a:buClr>
              <a:buSzPts val="1610"/>
              <a:buFont typeface="Arial"/>
              <a:buNone/>
            </a:pPr>
            <a:r>
              <a:t/>
            </a:r>
            <a:endParaRPr b="1" i="0" sz="1610" u="none" cap="none" strike="noStrike">
              <a:solidFill>
                <a:srgbClr val="000000"/>
              </a:solidFill>
              <a:latin typeface="Philosopher"/>
              <a:ea typeface="Philosopher"/>
              <a:cs typeface="Philosopher"/>
              <a:sym typeface="Philosopher"/>
            </a:endParaRPr>
          </a:p>
        </p:txBody>
      </p:sp>
      <p:sp>
        <p:nvSpPr>
          <p:cNvPr id="1634" name="Google Shape;1634;p100"/>
          <p:cNvSpPr/>
          <p:nvPr/>
        </p:nvSpPr>
        <p:spPr>
          <a:xfrm>
            <a:off x="901065" y="682183"/>
            <a:ext cx="529395" cy="480641"/>
          </a:xfrm>
          <a:custGeom>
            <a:rect b="b" l="l" r="r" t="t"/>
            <a:pathLst>
              <a:path extrusionOk="0" h="480641" w="529395">
                <a:moveTo>
                  <a:pt x="0" y="0"/>
                </a:moveTo>
                <a:lnTo>
                  <a:pt x="529395" y="0"/>
                </a:lnTo>
                <a:lnTo>
                  <a:pt x="529395" y="480641"/>
                </a:lnTo>
                <a:lnTo>
                  <a:pt x="0" y="480641"/>
                </a:lnTo>
                <a:lnTo>
                  <a:pt x="0" y="0"/>
                </a:lnTo>
                <a:close/>
              </a:path>
            </a:pathLst>
          </a:custGeom>
          <a:blipFill rotWithShape="1">
            <a:blip r:embed="rId4">
              <a:alphaModFix/>
            </a:blip>
            <a:stretch>
              <a:fillRect b="-10178" l="-20721" r="-20721"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35" name="Google Shape;1635;p100"/>
          <p:cNvSpPr txBox="1"/>
          <p:nvPr/>
        </p:nvSpPr>
        <p:spPr>
          <a:xfrm>
            <a:off x="363754" y="403174"/>
            <a:ext cx="1604016" cy="247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600"/>
              <a:buFont typeface="Arial"/>
              <a:buNone/>
            </a:pPr>
            <a:r>
              <a:rPr b="1" i="0" lang="en-US" sz="1600" u="none" cap="none" strike="noStrike">
                <a:solidFill>
                  <a:srgbClr val="000000"/>
                </a:solidFill>
                <a:latin typeface="Philosopher"/>
                <a:ea typeface="Philosopher"/>
                <a:cs typeface="Philosopher"/>
                <a:sym typeface="Philosopher"/>
              </a:rPr>
              <a:t>Part 5</a:t>
            </a:r>
            <a:endParaRPr b="0" i="0" sz="1400" u="none" cap="none" strike="noStrike">
              <a:solidFill>
                <a:srgbClr val="000000"/>
              </a:solidFill>
              <a:latin typeface="Arial"/>
              <a:ea typeface="Arial"/>
              <a:cs typeface="Arial"/>
              <a:sym typeface="Arial"/>
            </a:endParaRPr>
          </a:p>
        </p:txBody>
      </p:sp>
      <p:sp>
        <p:nvSpPr>
          <p:cNvPr id="1636" name="Google Shape;1636;p100"/>
          <p:cNvSpPr txBox="1"/>
          <p:nvPr/>
        </p:nvSpPr>
        <p:spPr>
          <a:xfrm>
            <a:off x="2070161" y="3574662"/>
            <a:ext cx="6219622" cy="4687052"/>
          </a:xfrm>
          <a:prstGeom prst="rect">
            <a:avLst/>
          </a:prstGeom>
          <a:noFill/>
          <a:ln>
            <a:noFill/>
          </a:ln>
        </p:spPr>
        <p:txBody>
          <a:bodyPr anchorCtr="0" anchor="t" bIns="0" lIns="0" spcFirstLastPara="1" rIns="0" wrap="square" tIns="0">
            <a:spAutoFit/>
          </a:bodyPr>
          <a:lstStyle/>
          <a:p>
            <a:pPr indent="0" lvl="0" marL="0" marR="0" rtl="0" algn="just">
              <a:lnSpc>
                <a:spcPct val="140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Jaké jsou strategie pro začlenění mikroučení do delších kurzů?</a:t>
            </a:r>
            <a:endParaRPr b="1" i="0" sz="2400" u="none" cap="none" strike="noStrike">
              <a:solidFill>
                <a:srgbClr val="000000"/>
              </a:solidFill>
              <a:latin typeface="Philosopher"/>
              <a:ea typeface="Philosopher"/>
              <a:cs typeface="Philosopher"/>
              <a:sym typeface="Philosopher"/>
            </a:endParaRPr>
          </a:p>
          <a:p>
            <a:pPr indent="0" lvl="0" marL="0" marR="0" rtl="0" algn="just">
              <a:lnSpc>
                <a:spcPct val="140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457200" lvl="0" marL="457200" marR="0" rtl="0" algn="l">
              <a:lnSpc>
                <a:spcPct val="140958"/>
              </a:lnSpc>
              <a:spcBef>
                <a:spcPts val="0"/>
              </a:spcBef>
              <a:spcAft>
                <a:spcPts val="0"/>
              </a:spcAft>
              <a:buClr>
                <a:srgbClr val="000000"/>
              </a:buClr>
              <a:buSzPts val="2400"/>
              <a:buFont typeface="Arial"/>
              <a:buAutoNum type="alphaLcParenR"/>
            </a:pPr>
            <a:r>
              <a:rPr b="1" i="0" lang="en-US" sz="2400" u="none" cap="none" strike="noStrike">
                <a:solidFill>
                  <a:srgbClr val="F59F35"/>
                </a:solidFill>
                <a:latin typeface="Philosopher"/>
                <a:ea typeface="Philosopher"/>
                <a:cs typeface="Philosopher"/>
                <a:sym typeface="Philosopher"/>
              </a:rPr>
              <a:t>Vyhnout se integraci a oddělit je od sebe.</a:t>
            </a:r>
            <a:endParaRPr b="1" i="0" sz="2400" u="none" cap="none" strike="noStrike">
              <a:solidFill>
                <a:srgbClr val="F59F35"/>
              </a:solidFill>
              <a:latin typeface="Philosopher"/>
              <a:ea typeface="Philosopher"/>
              <a:cs typeface="Philosopher"/>
              <a:sym typeface="Philosopher"/>
            </a:endParaRPr>
          </a:p>
          <a:p>
            <a:pPr indent="-457200" lvl="0" marL="457200" marR="0" rtl="0" algn="l">
              <a:lnSpc>
                <a:spcPct val="140958"/>
              </a:lnSpc>
              <a:spcBef>
                <a:spcPts val="0"/>
              </a:spcBef>
              <a:spcAft>
                <a:spcPts val="0"/>
              </a:spcAft>
              <a:buClr>
                <a:srgbClr val="000000"/>
              </a:buClr>
              <a:buSzPts val="2400"/>
              <a:buFont typeface="Arial"/>
              <a:buAutoNum type="alphaLcParenR"/>
            </a:pPr>
            <a:r>
              <a:rPr b="1" i="0" lang="en-US" sz="2400" u="none" cap="none" strike="noStrike">
                <a:solidFill>
                  <a:srgbClr val="F59F35"/>
                </a:solidFill>
                <a:latin typeface="Philosopher"/>
                <a:ea typeface="Philosopher"/>
                <a:cs typeface="Philosopher"/>
                <a:sym typeface="Philosopher"/>
              </a:rPr>
              <a:t>Sladit mikrovzdělávání s cíli učebních osnov a výukovými cíli.</a:t>
            </a:r>
            <a:endParaRPr b="1" i="0" sz="2400" u="none" cap="none" strike="noStrike">
              <a:solidFill>
                <a:srgbClr val="F59F35"/>
              </a:solidFill>
              <a:latin typeface="Philosopher"/>
              <a:ea typeface="Philosopher"/>
              <a:cs typeface="Philosopher"/>
              <a:sym typeface="Philosopher"/>
            </a:endParaRPr>
          </a:p>
          <a:p>
            <a:pPr indent="-457200" lvl="0" marL="457200" marR="0" rtl="0" algn="l">
              <a:lnSpc>
                <a:spcPct val="140958"/>
              </a:lnSpc>
              <a:spcBef>
                <a:spcPts val="0"/>
              </a:spcBef>
              <a:spcAft>
                <a:spcPts val="0"/>
              </a:spcAft>
              <a:buClr>
                <a:srgbClr val="000000"/>
              </a:buClr>
              <a:buSzPts val="2400"/>
              <a:buFont typeface="Arial"/>
              <a:buAutoNum type="alphaLcParenR"/>
            </a:pPr>
            <a:r>
              <a:rPr b="1" i="0" lang="en-US" sz="2400" u="none" cap="none" strike="noStrike">
                <a:solidFill>
                  <a:srgbClr val="F59F35"/>
                </a:solidFill>
                <a:latin typeface="Philosopher"/>
                <a:ea typeface="Philosopher"/>
                <a:cs typeface="Philosopher"/>
                <a:sym typeface="Philosopher"/>
              </a:rPr>
              <a:t>Používat mikroučení pro nesouvisející tématad</a:t>
            </a:r>
            <a:endParaRPr b="1" i="0" sz="2400" u="none" cap="none" strike="noStrike">
              <a:solidFill>
                <a:srgbClr val="F59F35"/>
              </a:solidFill>
              <a:latin typeface="Philosopher"/>
              <a:ea typeface="Philosopher"/>
              <a:cs typeface="Philosopher"/>
              <a:sym typeface="Philosopher"/>
            </a:endParaRPr>
          </a:p>
          <a:p>
            <a:pPr indent="-457200" lvl="0" marL="457200" marR="0" rtl="0" algn="l">
              <a:lnSpc>
                <a:spcPct val="140958"/>
              </a:lnSpc>
              <a:spcBef>
                <a:spcPts val="0"/>
              </a:spcBef>
              <a:spcAft>
                <a:spcPts val="0"/>
              </a:spcAft>
              <a:buClr>
                <a:srgbClr val="000000"/>
              </a:buClr>
              <a:buSzPts val="2400"/>
              <a:buFont typeface="Arial"/>
              <a:buAutoNum type="alphaLcParenR"/>
            </a:pPr>
            <a:r>
              <a:rPr b="1" i="0" lang="en-US" sz="2400" u="none" cap="none" strike="noStrike">
                <a:solidFill>
                  <a:srgbClr val="F59F35"/>
                </a:solidFill>
                <a:latin typeface="Philosopher"/>
                <a:ea typeface="Philosopher"/>
                <a:cs typeface="Philosopher"/>
                <a:sym typeface="Philosopher"/>
              </a:rPr>
              <a:t>Nezohledňovat cíle učebních osnov</a:t>
            </a:r>
            <a:endParaRPr b="0" i="0" sz="1400" u="none" cap="none" strike="noStrike">
              <a:solidFill>
                <a:srgbClr val="000000"/>
              </a:solidFill>
              <a:latin typeface="Arial"/>
              <a:ea typeface="Arial"/>
              <a:cs typeface="Arial"/>
              <a:sym typeface="Arial"/>
            </a:endParaRPr>
          </a:p>
        </p:txBody>
      </p:sp>
      <p:sp>
        <p:nvSpPr>
          <p:cNvPr id="1637" name="Google Shape;1637;p100"/>
          <p:cNvSpPr txBox="1"/>
          <p:nvPr/>
        </p:nvSpPr>
        <p:spPr>
          <a:xfrm>
            <a:off x="9818694" y="5133975"/>
            <a:ext cx="6435870" cy="3102388"/>
          </a:xfrm>
          <a:prstGeom prst="rect">
            <a:avLst/>
          </a:prstGeom>
          <a:noFill/>
          <a:ln>
            <a:noFill/>
          </a:ln>
        </p:spPr>
        <p:txBody>
          <a:bodyPr anchorCtr="0" anchor="t" bIns="0" lIns="0" spcFirstLastPara="1" rIns="0" wrap="square" tIns="0">
            <a:spAutoFit/>
          </a:bodyPr>
          <a:lstStyle/>
          <a:p>
            <a:pPr indent="0" lvl="0" marL="0" marR="0" rtl="0" algn="just">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Co je v kontextu mikroučení vnitřní motivace?</a:t>
            </a:r>
            <a:endParaRPr b="1" i="0" sz="2400" u="none" cap="none" strike="noStrike">
              <a:solidFill>
                <a:srgbClr val="000000"/>
              </a:solidFill>
              <a:latin typeface="Philosopher"/>
              <a:ea typeface="Philosopher"/>
              <a:cs typeface="Philosopher"/>
              <a:sym typeface="Philosopher"/>
            </a:endParaRPr>
          </a:p>
          <a:p>
            <a:pPr indent="0" lvl="0" marL="0" marR="0" rtl="0" algn="just">
              <a:lnSpc>
                <a:spcPct val="11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457200" lvl="0" marL="457200" marR="0" rtl="0" algn="just">
              <a:lnSpc>
                <a:spcPct val="11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Motivace založená na vnější odměně.</a:t>
            </a:r>
            <a:endParaRPr b="1" i="0" sz="2400" u="none" cap="none" strike="noStrike">
              <a:solidFill>
                <a:srgbClr val="000000"/>
              </a:solidFill>
              <a:latin typeface="Philosopher"/>
              <a:ea typeface="Philosopher"/>
              <a:cs typeface="Philosopher"/>
              <a:sym typeface="Philosopher"/>
            </a:endParaRPr>
          </a:p>
          <a:p>
            <a:pPr indent="-457200" lvl="0" marL="457200" marR="0" rtl="0" algn="just">
              <a:lnSpc>
                <a:spcPct val="11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Motivace vycházející zevnitř, poháněná osobním zájmem nebo uspokojením.</a:t>
            </a:r>
            <a:endParaRPr b="1" i="0" sz="2400" u="none" cap="none" strike="noStrike">
              <a:solidFill>
                <a:srgbClr val="000000"/>
              </a:solidFill>
              <a:latin typeface="Philosopher"/>
              <a:ea typeface="Philosopher"/>
              <a:cs typeface="Philosopher"/>
              <a:sym typeface="Philosopher"/>
            </a:endParaRPr>
          </a:p>
          <a:p>
            <a:pPr indent="-457200" lvl="0" marL="457200" marR="0" rtl="0" algn="just">
              <a:lnSpc>
                <a:spcPct val="11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Typ prvku gamifikaced</a:t>
            </a:r>
            <a:endParaRPr b="1" i="0" sz="2400" u="none" cap="none" strike="noStrike">
              <a:solidFill>
                <a:srgbClr val="000000"/>
              </a:solidFill>
              <a:latin typeface="Philosopher"/>
              <a:ea typeface="Philosopher"/>
              <a:cs typeface="Philosopher"/>
              <a:sym typeface="Philosopher"/>
            </a:endParaRPr>
          </a:p>
          <a:p>
            <a:pPr indent="-457200" lvl="0" marL="457200" marR="0" rtl="0" algn="just">
              <a:lnSpc>
                <a:spcPct val="119958"/>
              </a:lnSpc>
              <a:spcBef>
                <a:spcPts val="0"/>
              </a:spcBef>
              <a:spcAft>
                <a:spcPts val="0"/>
              </a:spcAft>
              <a:buClr>
                <a:srgbClr val="000000"/>
              </a:buClr>
              <a:buSzPts val="2400"/>
              <a:buFont typeface="Arial"/>
              <a:buAutoNum type="alphaLcParenR"/>
            </a:pPr>
            <a:r>
              <a:rPr b="1" i="0" lang="en-US" sz="2400" u="none" cap="none" strike="noStrike">
                <a:solidFill>
                  <a:srgbClr val="000000"/>
                </a:solidFill>
                <a:latin typeface="Philosopher"/>
                <a:ea typeface="Philosopher"/>
                <a:cs typeface="Philosopher"/>
                <a:sym typeface="Philosopher"/>
              </a:rPr>
              <a:t>Absence motivace</a:t>
            </a:r>
            <a:endParaRPr b="0" i="0" sz="1400" u="none" cap="none" strike="noStrike">
              <a:solidFill>
                <a:srgbClr val="000000"/>
              </a:solidFill>
              <a:latin typeface="Arial"/>
              <a:ea typeface="Arial"/>
              <a:cs typeface="Arial"/>
              <a:sym typeface="Arial"/>
            </a:endParaRPr>
          </a:p>
        </p:txBody>
      </p:sp>
      <p:sp>
        <p:nvSpPr>
          <p:cNvPr id="1638" name="Google Shape;1638;p100"/>
          <p:cNvSpPr/>
          <p:nvPr/>
        </p:nvSpPr>
        <p:spPr>
          <a:xfrm>
            <a:off x="5179971" y="682183"/>
            <a:ext cx="7366012" cy="9164556"/>
          </a:xfrm>
          <a:custGeom>
            <a:rect b="b" l="l" r="r" t="t"/>
            <a:pathLst>
              <a:path extrusionOk="0" h="9164556" w="7366012">
                <a:moveTo>
                  <a:pt x="0" y="0"/>
                </a:moveTo>
                <a:lnTo>
                  <a:pt x="7366012" y="0"/>
                </a:lnTo>
                <a:lnTo>
                  <a:pt x="7366012" y="9164557"/>
                </a:lnTo>
                <a:lnTo>
                  <a:pt x="0" y="9164557"/>
                </a:lnTo>
                <a:lnTo>
                  <a:pt x="0" y="0"/>
                </a:lnTo>
                <a:close/>
              </a:path>
            </a:pathLst>
          </a:custGeom>
          <a:blipFill rotWithShape="1">
            <a:blip r:embed="rId5">
              <a:alphaModFix amt="1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39" name="Google Shape;1639;p100"/>
          <p:cNvSpPr txBox="1"/>
          <p:nvPr/>
        </p:nvSpPr>
        <p:spPr>
          <a:xfrm>
            <a:off x="1901757" y="2310040"/>
            <a:ext cx="1842314" cy="97872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Clr>
                <a:srgbClr val="000000"/>
              </a:buClr>
              <a:buSzPts val="5300"/>
              <a:buFont typeface="Arial"/>
              <a:buNone/>
            </a:pPr>
            <a:r>
              <a:rPr b="1" i="0" lang="en-US" sz="5300" u="none" cap="none" strike="noStrike">
                <a:solidFill>
                  <a:srgbClr val="F59F35"/>
                </a:solidFill>
                <a:latin typeface="Philosopher"/>
                <a:ea typeface="Philosopher"/>
                <a:cs typeface="Philosopher"/>
                <a:sym typeface="Philosopher"/>
              </a:rPr>
              <a:t>Kvíz</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7" name="Shape 1647"/>
        <p:cNvGrpSpPr/>
        <p:nvPr/>
      </p:nvGrpSpPr>
      <p:grpSpPr>
        <a:xfrm>
          <a:off x="0" y="0"/>
          <a:ext cx="0" cy="0"/>
          <a:chOff x="0" y="0"/>
          <a:chExt cx="0" cy="0"/>
        </a:xfrm>
      </p:grpSpPr>
      <p:sp>
        <p:nvSpPr>
          <p:cNvPr id="1648" name="Google Shape;1648;p101"/>
          <p:cNvSpPr/>
          <p:nvPr/>
        </p:nvSpPr>
        <p:spPr>
          <a:xfrm>
            <a:off x="16770236"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49" name="Google Shape;1649;p101"/>
          <p:cNvSpPr/>
          <p:nvPr/>
        </p:nvSpPr>
        <p:spPr>
          <a:xfrm>
            <a:off x="2524707" y="3921207"/>
            <a:ext cx="1362512" cy="485775"/>
          </a:xfrm>
          <a:custGeom>
            <a:rect b="b" l="l" r="r" t="t"/>
            <a:pathLst>
              <a:path extrusionOk="0" h="485775" w="1362512">
                <a:moveTo>
                  <a:pt x="0" y="0"/>
                </a:moveTo>
                <a:lnTo>
                  <a:pt x="1362512" y="0"/>
                </a:lnTo>
                <a:lnTo>
                  <a:pt x="1362512" y="485775"/>
                </a:lnTo>
                <a:lnTo>
                  <a:pt x="0" y="485775"/>
                </a:lnTo>
                <a:lnTo>
                  <a:pt x="0" y="0"/>
                </a:lnTo>
                <a:close/>
              </a:path>
            </a:pathLst>
          </a:custGeom>
          <a:blipFill rotWithShape="1">
            <a:blip r:embed="rId4">
              <a:alphaModFix/>
            </a:blip>
            <a:stretch>
              <a:fillRect b="-28879" l="0" r="0" t="-2887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50" name="Google Shape;1650;p101"/>
          <p:cNvSpPr/>
          <p:nvPr/>
        </p:nvSpPr>
        <p:spPr>
          <a:xfrm>
            <a:off x="8545698" y="4071403"/>
            <a:ext cx="946739" cy="946739"/>
          </a:xfrm>
          <a:custGeom>
            <a:rect b="b" l="l" r="r" t="t"/>
            <a:pathLst>
              <a:path extrusionOk="0" h="946739" w="946739">
                <a:moveTo>
                  <a:pt x="0" y="0"/>
                </a:moveTo>
                <a:lnTo>
                  <a:pt x="946740" y="0"/>
                </a:lnTo>
                <a:lnTo>
                  <a:pt x="946740" y="946740"/>
                </a:lnTo>
                <a:lnTo>
                  <a:pt x="0" y="94674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51" name="Google Shape;1651;p101"/>
          <p:cNvSpPr/>
          <p:nvPr/>
        </p:nvSpPr>
        <p:spPr>
          <a:xfrm>
            <a:off x="14163780" y="3488713"/>
            <a:ext cx="1633931" cy="918269"/>
          </a:xfrm>
          <a:custGeom>
            <a:rect b="b" l="l" r="r" t="t"/>
            <a:pathLst>
              <a:path extrusionOk="0" h="918269" w="1633931">
                <a:moveTo>
                  <a:pt x="0" y="0"/>
                </a:moveTo>
                <a:lnTo>
                  <a:pt x="1633931" y="0"/>
                </a:lnTo>
                <a:lnTo>
                  <a:pt x="1633931" y="918269"/>
                </a:lnTo>
                <a:lnTo>
                  <a:pt x="0" y="91826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52" name="Google Shape;1652;p101"/>
          <p:cNvSpPr/>
          <p:nvPr/>
        </p:nvSpPr>
        <p:spPr>
          <a:xfrm>
            <a:off x="9094698" y="1381403"/>
            <a:ext cx="9159671" cy="8743322"/>
          </a:xfrm>
          <a:custGeom>
            <a:rect b="b" l="l" r="r" t="t"/>
            <a:pathLst>
              <a:path extrusionOk="0" h="8743322" w="9159671">
                <a:moveTo>
                  <a:pt x="0" y="0"/>
                </a:moveTo>
                <a:lnTo>
                  <a:pt x="9159671" y="0"/>
                </a:lnTo>
                <a:lnTo>
                  <a:pt x="9159671" y="8743323"/>
                </a:lnTo>
                <a:lnTo>
                  <a:pt x="0" y="8743323"/>
                </a:lnTo>
                <a:lnTo>
                  <a:pt x="0" y="0"/>
                </a:lnTo>
                <a:close/>
              </a:path>
            </a:pathLst>
          </a:custGeom>
          <a:blipFill rotWithShape="1">
            <a:blip r:embed="rId7">
              <a:alphaModFix amt="9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53" name="Google Shape;1653;p101"/>
          <p:cNvSpPr txBox="1"/>
          <p:nvPr/>
        </p:nvSpPr>
        <p:spPr>
          <a:xfrm>
            <a:off x="8156481" y="3574403"/>
            <a:ext cx="1740098" cy="4857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Clr>
                <a:srgbClr val="000000"/>
              </a:buClr>
              <a:buSzPts val="3199"/>
              <a:buFont typeface="Arial"/>
              <a:buNone/>
            </a:pPr>
            <a:r>
              <a:rPr b="1" i="0" lang="en-US" sz="3199" u="none" cap="none" strike="noStrike">
                <a:solidFill>
                  <a:srgbClr val="000000"/>
                </a:solidFill>
                <a:latin typeface="Philosopher"/>
                <a:ea typeface="Philosopher"/>
                <a:cs typeface="Philosopher"/>
                <a:sym typeface="Philosopher"/>
              </a:rPr>
              <a:t>Edpuzzle </a:t>
            </a:r>
            <a:endParaRPr b="0" i="0" sz="1400" u="none" cap="none" strike="noStrike">
              <a:solidFill>
                <a:srgbClr val="000000"/>
              </a:solidFill>
              <a:latin typeface="Arial"/>
              <a:ea typeface="Arial"/>
              <a:cs typeface="Arial"/>
              <a:sym typeface="Arial"/>
            </a:endParaRPr>
          </a:p>
        </p:txBody>
      </p:sp>
      <p:sp>
        <p:nvSpPr>
          <p:cNvPr id="1654" name="Google Shape;1654;p101"/>
          <p:cNvSpPr txBox="1"/>
          <p:nvPr/>
        </p:nvSpPr>
        <p:spPr>
          <a:xfrm>
            <a:off x="6801201" y="1129400"/>
            <a:ext cx="4519732" cy="1735603"/>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699"/>
              <a:buFont typeface="Arial"/>
              <a:buNone/>
            </a:pPr>
            <a:r>
              <a:rPr b="1" i="0" lang="en-US" sz="4699" u="none" cap="none" strike="noStrike">
                <a:solidFill>
                  <a:srgbClr val="F59F35"/>
                </a:solidFill>
                <a:latin typeface="Philosopher"/>
                <a:ea typeface="Philosopher"/>
                <a:cs typeface="Philosopher"/>
                <a:sym typeface="Philosopher"/>
              </a:rPr>
              <a:t>Průzkum nástrojů</a:t>
            </a:r>
            <a:endParaRPr b="0" i="0" sz="1400" u="none" cap="none" strike="noStrike">
              <a:solidFill>
                <a:srgbClr val="000000"/>
              </a:solidFill>
              <a:latin typeface="Arial"/>
              <a:ea typeface="Arial"/>
              <a:cs typeface="Arial"/>
              <a:sym typeface="Arial"/>
            </a:endParaRPr>
          </a:p>
        </p:txBody>
      </p:sp>
      <p:sp>
        <p:nvSpPr>
          <p:cNvPr id="1655" name="Google Shape;1655;p101"/>
          <p:cNvSpPr txBox="1"/>
          <p:nvPr/>
        </p:nvSpPr>
        <p:spPr>
          <a:xfrm>
            <a:off x="1039168" y="5478978"/>
            <a:ext cx="4333589" cy="2215991"/>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Neuvěřitelně uživatelsky přívětivý nástroj pro grafický design, který vám pomůže vytvořit vizuálně atraktivní materiály pro mikrovzdělávání.</a:t>
            </a:r>
            <a:endParaRPr b="0" i="0" sz="1400" u="none" cap="none" strike="noStrike">
              <a:solidFill>
                <a:srgbClr val="000000"/>
              </a:solidFill>
              <a:latin typeface="Arial"/>
              <a:ea typeface="Arial"/>
              <a:cs typeface="Arial"/>
              <a:sym typeface="Arial"/>
            </a:endParaRPr>
          </a:p>
        </p:txBody>
      </p:sp>
      <p:sp>
        <p:nvSpPr>
          <p:cNvPr id="1656" name="Google Shape;1656;p101"/>
          <p:cNvSpPr txBox="1"/>
          <p:nvPr/>
        </p:nvSpPr>
        <p:spPr>
          <a:xfrm>
            <a:off x="6852274" y="5478978"/>
            <a:ext cx="4333589" cy="1772793"/>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Skvěle se hodí k vytváření interaktivních video lekcí. Kvízy a otázky můžete vkládat přímo do videí.</a:t>
            </a:r>
            <a:endParaRPr b="0" i="0" sz="1400" u="none" cap="none" strike="noStrike">
              <a:solidFill>
                <a:srgbClr val="000000"/>
              </a:solidFill>
              <a:latin typeface="Arial"/>
              <a:ea typeface="Arial"/>
              <a:cs typeface="Arial"/>
              <a:sym typeface="Arial"/>
            </a:endParaRPr>
          </a:p>
        </p:txBody>
      </p:sp>
      <p:sp>
        <p:nvSpPr>
          <p:cNvPr id="1657" name="Google Shape;1657;p101"/>
          <p:cNvSpPr txBox="1"/>
          <p:nvPr/>
        </p:nvSpPr>
        <p:spPr>
          <a:xfrm>
            <a:off x="12141941" y="5295612"/>
            <a:ext cx="5350428" cy="2215991"/>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Interaktivní a poutavá platforma, která umožňuje pedagogům vytvářet kvízy, průzkumy a hry pro své žáky. Je to všestranný nástroj, který dokáže z učení udělat zábavu a soutěživý zážitek.</a:t>
            </a:r>
            <a:endParaRPr b="0" i="0" sz="1400" u="none" cap="none" strike="noStrike">
              <a:solidFill>
                <a:srgbClr val="000000"/>
              </a:solidFill>
              <a:latin typeface="Arial"/>
              <a:ea typeface="Arial"/>
              <a:cs typeface="Arial"/>
              <a:sym typeface="Arial"/>
            </a:endParaRPr>
          </a:p>
        </p:txBody>
      </p:sp>
      <p:sp>
        <p:nvSpPr>
          <p:cNvPr id="1658" name="Google Shape;1658;p101"/>
          <p:cNvSpPr txBox="1"/>
          <p:nvPr/>
        </p:nvSpPr>
        <p:spPr>
          <a:xfrm>
            <a:off x="12469122" y="8003516"/>
            <a:ext cx="5023247"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Použil už někdo z vás Kahoot?</a:t>
            </a:r>
            <a:endParaRPr b="0" i="0" sz="1400" u="none" cap="none" strike="noStrike">
              <a:solidFill>
                <a:srgbClr val="000000"/>
              </a:solidFill>
              <a:latin typeface="Arial"/>
              <a:ea typeface="Arial"/>
              <a:cs typeface="Arial"/>
              <a:sym typeface="Arial"/>
            </a:endParaRPr>
          </a:p>
        </p:txBody>
      </p:sp>
      <p:sp>
        <p:nvSpPr>
          <p:cNvPr id="1659" name="Google Shape;1659;p101"/>
          <p:cNvSpPr txBox="1"/>
          <p:nvPr/>
        </p:nvSpPr>
        <p:spPr>
          <a:xfrm>
            <a:off x="6730678" y="8003516"/>
            <a:ext cx="4826645"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Kdo má zkušenosti s Edpuzzle?</a:t>
            </a:r>
            <a:endParaRPr b="0" i="0" sz="1400" u="none" cap="none" strike="noStrike">
              <a:solidFill>
                <a:srgbClr val="000000"/>
              </a:solidFill>
              <a:latin typeface="Arial"/>
              <a:ea typeface="Arial"/>
              <a:cs typeface="Arial"/>
              <a:sym typeface="Arial"/>
            </a:endParaRPr>
          </a:p>
        </p:txBody>
      </p:sp>
      <p:sp>
        <p:nvSpPr>
          <p:cNvPr id="1660" name="Google Shape;1660;p101"/>
          <p:cNvSpPr txBox="1"/>
          <p:nvPr/>
        </p:nvSpPr>
        <p:spPr>
          <a:xfrm>
            <a:off x="762205" y="8003516"/>
            <a:ext cx="4887516" cy="443198"/>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Používal někdo z vás Canvu?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8" name="Shape 1668"/>
        <p:cNvGrpSpPr/>
        <p:nvPr/>
      </p:nvGrpSpPr>
      <p:grpSpPr>
        <a:xfrm>
          <a:off x="0" y="0"/>
          <a:ext cx="0" cy="0"/>
          <a:chOff x="0" y="0"/>
          <a:chExt cx="0" cy="0"/>
        </a:xfrm>
      </p:grpSpPr>
      <p:sp>
        <p:nvSpPr>
          <p:cNvPr id="1669" name="Google Shape;1669;p102"/>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70" name="Google Shape;1670;p102"/>
          <p:cNvSpPr/>
          <p:nvPr/>
        </p:nvSpPr>
        <p:spPr>
          <a:xfrm>
            <a:off x="1028021" y="5143500"/>
            <a:ext cx="4671182" cy="3485870"/>
          </a:xfrm>
          <a:custGeom>
            <a:rect b="b" l="l" r="r" t="t"/>
            <a:pathLst>
              <a:path extrusionOk="0" h="3485870" w="4671182">
                <a:moveTo>
                  <a:pt x="0" y="0"/>
                </a:moveTo>
                <a:lnTo>
                  <a:pt x="4671183" y="0"/>
                </a:lnTo>
                <a:lnTo>
                  <a:pt x="4671183" y="3485870"/>
                </a:lnTo>
                <a:lnTo>
                  <a:pt x="0" y="348587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71" name="Google Shape;1671;p102"/>
          <p:cNvSpPr txBox="1"/>
          <p:nvPr/>
        </p:nvSpPr>
        <p:spPr>
          <a:xfrm>
            <a:off x="1250717" y="4300944"/>
            <a:ext cx="4225791" cy="5539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rgbClr val="EEAE34"/>
                </a:solidFill>
                <a:latin typeface="Philosopher"/>
                <a:ea typeface="Philosopher"/>
                <a:cs typeface="Philosopher"/>
                <a:sym typeface="Philosopher"/>
              </a:rPr>
              <a:t>Společnost ABC</a:t>
            </a:r>
            <a:endParaRPr b="0" i="0" sz="1400" u="none" cap="none" strike="noStrike">
              <a:solidFill>
                <a:srgbClr val="000000"/>
              </a:solidFill>
              <a:latin typeface="Arial"/>
              <a:ea typeface="Arial"/>
              <a:cs typeface="Arial"/>
              <a:sym typeface="Arial"/>
            </a:endParaRPr>
          </a:p>
        </p:txBody>
      </p:sp>
      <p:sp>
        <p:nvSpPr>
          <p:cNvPr id="1672" name="Google Shape;1672;p102"/>
          <p:cNvSpPr txBox="1"/>
          <p:nvPr/>
        </p:nvSpPr>
        <p:spPr>
          <a:xfrm>
            <a:off x="6156086" y="1373326"/>
            <a:ext cx="5847254" cy="1126334"/>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Clr>
                <a:srgbClr val="000000"/>
              </a:buClr>
              <a:buSzPts val="6099"/>
              <a:buFont typeface="Arial"/>
              <a:buNone/>
            </a:pPr>
            <a:r>
              <a:rPr b="1" i="0" lang="en-US" sz="6099" u="none" cap="none" strike="noStrike">
                <a:solidFill>
                  <a:srgbClr val="F59F35"/>
                </a:solidFill>
                <a:latin typeface="Philosopher"/>
                <a:ea typeface="Philosopher"/>
                <a:cs typeface="Philosopher"/>
                <a:sym typeface="Philosopher"/>
              </a:rPr>
              <a:t>Případové studie</a:t>
            </a:r>
            <a:endParaRPr b="0" i="0" sz="1400" u="none" cap="none" strike="noStrike">
              <a:solidFill>
                <a:srgbClr val="000000"/>
              </a:solidFill>
              <a:latin typeface="Arial"/>
              <a:ea typeface="Arial"/>
              <a:cs typeface="Arial"/>
              <a:sym typeface="Arial"/>
            </a:endParaRPr>
          </a:p>
        </p:txBody>
      </p:sp>
      <p:sp>
        <p:nvSpPr>
          <p:cNvPr id="1673" name="Google Shape;1673;p102"/>
          <p:cNvSpPr/>
          <p:nvPr/>
        </p:nvSpPr>
        <p:spPr>
          <a:xfrm>
            <a:off x="6880304" y="5143500"/>
            <a:ext cx="4398818" cy="3485870"/>
          </a:xfrm>
          <a:custGeom>
            <a:rect b="b" l="l" r="r" t="t"/>
            <a:pathLst>
              <a:path extrusionOk="0" h="3485870" w="4398818">
                <a:moveTo>
                  <a:pt x="0" y="0"/>
                </a:moveTo>
                <a:lnTo>
                  <a:pt x="4398818" y="0"/>
                </a:lnTo>
                <a:lnTo>
                  <a:pt x="4398818" y="3485870"/>
                </a:lnTo>
                <a:lnTo>
                  <a:pt x="0" y="3485870"/>
                </a:lnTo>
                <a:lnTo>
                  <a:pt x="0" y="0"/>
                </a:lnTo>
                <a:close/>
              </a:path>
            </a:pathLst>
          </a:custGeom>
          <a:blipFill rotWithShape="1">
            <a:blip r:embed="rId5">
              <a:alphaModFix/>
            </a:blip>
            <a:stretch>
              <a:fillRect b="-10061" l="-72893" r="0" t="-3529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74" name="Google Shape;1674;p102"/>
          <p:cNvSpPr/>
          <p:nvPr/>
        </p:nvSpPr>
        <p:spPr>
          <a:xfrm>
            <a:off x="12362772" y="5143500"/>
            <a:ext cx="4631702" cy="3485870"/>
          </a:xfrm>
          <a:custGeom>
            <a:rect b="b" l="l" r="r" t="t"/>
            <a:pathLst>
              <a:path extrusionOk="0" h="3485870" w="4631702">
                <a:moveTo>
                  <a:pt x="0" y="0"/>
                </a:moveTo>
                <a:lnTo>
                  <a:pt x="4631702" y="0"/>
                </a:lnTo>
                <a:lnTo>
                  <a:pt x="4631702" y="3485870"/>
                </a:lnTo>
                <a:lnTo>
                  <a:pt x="0" y="3485870"/>
                </a:lnTo>
                <a:lnTo>
                  <a:pt x="0" y="0"/>
                </a:lnTo>
                <a:close/>
              </a:path>
            </a:pathLst>
          </a:custGeom>
          <a:blipFill rotWithShape="1">
            <a:blip r:embed="rId6">
              <a:alphaModFix/>
            </a:blip>
            <a:stretch>
              <a:fillRect b="-7657" l="-30266" r="0" t="-765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75" name="Google Shape;1675;p102"/>
          <p:cNvSpPr txBox="1"/>
          <p:nvPr/>
        </p:nvSpPr>
        <p:spPr>
          <a:xfrm>
            <a:off x="7611750" y="4498210"/>
            <a:ext cx="3064500" cy="5539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rgbClr val="EEAE34"/>
                </a:solidFill>
                <a:latin typeface="Philosopher"/>
                <a:ea typeface="Philosopher"/>
                <a:cs typeface="Philosopher"/>
                <a:sym typeface="Philosopher"/>
              </a:rPr>
              <a:t>Škola Z</a:t>
            </a:r>
            <a:endParaRPr b="0" i="0" sz="1400" u="none" cap="none" strike="noStrike">
              <a:solidFill>
                <a:srgbClr val="000000"/>
              </a:solidFill>
              <a:latin typeface="Arial"/>
              <a:ea typeface="Arial"/>
              <a:cs typeface="Arial"/>
              <a:sym typeface="Arial"/>
            </a:endParaRPr>
          </a:p>
        </p:txBody>
      </p:sp>
      <p:sp>
        <p:nvSpPr>
          <p:cNvPr id="1676" name="Google Shape;1676;p102"/>
          <p:cNvSpPr txBox="1"/>
          <p:nvPr/>
        </p:nvSpPr>
        <p:spPr>
          <a:xfrm>
            <a:off x="11563086" y="4498210"/>
            <a:ext cx="6231074" cy="5539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000"/>
              <a:buFont typeface="Arial"/>
              <a:buNone/>
            </a:pPr>
            <a:r>
              <a:rPr b="1" i="0" lang="en-US" sz="3000" u="none" cap="none" strike="noStrike">
                <a:solidFill>
                  <a:srgbClr val="EEAE34"/>
                </a:solidFill>
                <a:latin typeface="Philosopher"/>
                <a:ea typeface="Philosopher"/>
                <a:cs typeface="Philosopher"/>
                <a:sym typeface="Philosopher"/>
              </a:rPr>
              <a:t>Nezisková organizace MAAM</a:t>
            </a:r>
            <a:endParaRPr b="0" i="0" sz="1400" u="none" cap="none" strike="noStrike">
              <a:solidFill>
                <a:srgbClr val="000000"/>
              </a:solidFill>
              <a:latin typeface="Arial"/>
              <a:ea typeface="Arial"/>
              <a:cs typeface="Arial"/>
              <a:sym typeface="Arial"/>
            </a:endParaRPr>
          </a:p>
        </p:txBody>
      </p:sp>
      <p:grpSp>
        <p:nvGrpSpPr>
          <p:cNvPr id="1677" name="Google Shape;1677;p102"/>
          <p:cNvGrpSpPr/>
          <p:nvPr/>
        </p:nvGrpSpPr>
        <p:grpSpPr>
          <a:xfrm rot="-5400000">
            <a:off x="2993284" y="3221512"/>
            <a:ext cx="723695" cy="740657"/>
            <a:chOff x="0" y="-19050"/>
            <a:chExt cx="812800" cy="831850"/>
          </a:xfrm>
        </p:grpSpPr>
        <p:sp>
          <p:nvSpPr>
            <p:cNvPr id="1678" name="Google Shape;1678;p10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9" name="Google Shape;1679;p102"/>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680" name="Google Shape;1680;p102"/>
          <p:cNvGrpSpPr/>
          <p:nvPr/>
        </p:nvGrpSpPr>
        <p:grpSpPr>
          <a:xfrm rot="-5400000">
            <a:off x="8773672" y="3210155"/>
            <a:ext cx="723695" cy="740657"/>
            <a:chOff x="0" y="-19050"/>
            <a:chExt cx="812800" cy="831850"/>
          </a:xfrm>
        </p:grpSpPr>
        <p:sp>
          <p:nvSpPr>
            <p:cNvPr id="1681" name="Google Shape;1681;p10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2" name="Google Shape;1682;p102"/>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683" name="Google Shape;1683;p102"/>
          <p:cNvGrpSpPr/>
          <p:nvPr/>
        </p:nvGrpSpPr>
        <p:grpSpPr>
          <a:xfrm rot="-5400000">
            <a:off x="14308295" y="3221512"/>
            <a:ext cx="723695" cy="740657"/>
            <a:chOff x="0" y="-19050"/>
            <a:chExt cx="812800" cy="831850"/>
          </a:xfrm>
        </p:grpSpPr>
        <p:sp>
          <p:nvSpPr>
            <p:cNvPr id="1684" name="Google Shape;1684;p10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9F3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5" name="Google Shape;1685;p102"/>
            <p:cNvSpPr txBox="1"/>
            <p:nvPr/>
          </p:nvSpPr>
          <p:spPr>
            <a:xfrm>
              <a:off x="76200" y="-19050"/>
              <a:ext cx="660400" cy="755650"/>
            </a:xfrm>
            <a:prstGeom prst="rect">
              <a:avLst/>
            </a:prstGeom>
            <a:noFill/>
            <a:ln>
              <a:noFill/>
            </a:ln>
          </p:spPr>
          <p:txBody>
            <a:bodyPr anchorCtr="0" anchor="ctr" bIns="50800" lIns="50800" spcFirstLastPara="1" rIns="50800" wrap="square" tIns="50800">
              <a:noAutofit/>
            </a:bodyPr>
            <a:lstStyle/>
            <a:p>
              <a:pPr indent="0" lvl="0" marL="0" marR="0" rtl="0" algn="ctr">
                <a:lnSpc>
                  <a:spcPct val="3732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686" name="Google Shape;1686;p102"/>
          <p:cNvSpPr txBox="1"/>
          <p:nvPr/>
        </p:nvSpPr>
        <p:spPr>
          <a:xfrm>
            <a:off x="3296863" y="3339428"/>
            <a:ext cx="133499" cy="514350"/>
          </a:xfrm>
          <a:prstGeom prst="rect">
            <a:avLst/>
          </a:prstGeom>
          <a:noFill/>
          <a:ln>
            <a:noFill/>
          </a:ln>
        </p:spPr>
        <p:txBody>
          <a:bodyPr anchorCtr="0" anchor="t" bIns="0" lIns="0" spcFirstLastPara="1" rIns="0" wrap="square" tIns="0">
            <a:spAutoFit/>
          </a:bodyPr>
          <a:lstStyle/>
          <a:p>
            <a:pPr indent="0" lvl="0" marL="0" marR="0" rtl="0" algn="ctr">
              <a:lnSpc>
                <a:spcPct val="119987"/>
              </a:lnSpc>
              <a:spcBef>
                <a:spcPts val="0"/>
              </a:spcBef>
              <a:spcAft>
                <a:spcPts val="0"/>
              </a:spcAft>
              <a:buClr>
                <a:srgbClr val="000000"/>
              </a:buClr>
              <a:buSzPts val="3252"/>
              <a:buFont typeface="Arial"/>
              <a:buNone/>
            </a:pPr>
            <a:r>
              <a:rPr b="1" i="0" lang="en-US" sz="3252" u="none" cap="none" strike="noStrike">
                <a:solidFill>
                  <a:srgbClr val="000000"/>
                </a:solidFill>
                <a:latin typeface="Philosopher"/>
                <a:ea typeface="Philosopher"/>
                <a:cs typeface="Philosopher"/>
                <a:sym typeface="Philosopher"/>
              </a:rPr>
              <a:t>1</a:t>
            </a:r>
            <a:endParaRPr b="0" i="0" sz="1400" u="none" cap="none" strike="noStrike">
              <a:solidFill>
                <a:srgbClr val="000000"/>
              </a:solidFill>
              <a:latin typeface="Arial"/>
              <a:ea typeface="Arial"/>
              <a:cs typeface="Arial"/>
              <a:sym typeface="Arial"/>
            </a:endParaRPr>
          </a:p>
        </p:txBody>
      </p:sp>
      <p:sp>
        <p:nvSpPr>
          <p:cNvPr id="1687" name="Google Shape;1687;p102"/>
          <p:cNvSpPr txBox="1"/>
          <p:nvPr/>
        </p:nvSpPr>
        <p:spPr>
          <a:xfrm>
            <a:off x="9027534" y="3325287"/>
            <a:ext cx="232932" cy="523582"/>
          </a:xfrm>
          <a:prstGeom prst="rect">
            <a:avLst/>
          </a:prstGeom>
          <a:noFill/>
          <a:ln>
            <a:noFill/>
          </a:ln>
        </p:spPr>
        <p:txBody>
          <a:bodyPr anchorCtr="0" anchor="t" bIns="0" lIns="0" spcFirstLastPara="1" rIns="0" wrap="square" tIns="0">
            <a:spAutoFit/>
          </a:bodyPr>
          <a:lstStyle/>
          <a:p>
            <a:pPr indent="0" lvl="0" marL="0" marR="0" rtl="0" algn="ctr">
              <a:lnSpc>
                <a:spcPct val="119988"/>
              </a:lnSpc>
              <a:spcBef>
                <a:spcPts val="0"/>
              </a:spcBef>
              <a:spcAft>
                <a:spcPts val="0"/>
              </a:spcAft>
              <a:buClr>
                <a:srgbClr val="000000"/>
              </a:buClr>
              <a:buSzPts val="3402"/>
              <a:buFont typeface="Arial"/>
              <a:buNone/>
            </a:pPr>
            <a:r>
              <a:rPr b="1" i="0" lang="en-US" sz="3402" u="none" cap="none" strike="noStrike">
                <a:solidFill>
                  <a:srgbClr val="000000"/>
                </a:solidFill>
                <a:latin typeface="Philosopher"/>
                <a:ea typeface="Philosopher"/>
                <a:cs typeface="Philosopher"/>
                <a:sym typeface="Philosopher"/>
              </a:rPr>
              <a:t>2</a:t>
            </a:r>
            <a:endParaRPr b="0" i="0" sz="1400" u="none" cap="none" strike="noStrike">
              <a:solidFill>
                <a:srgbClr val="000000"/>
              </a:solidFill>
              <a:latin typeface="Arial"/>
              <a:ea typeface="Arial"/>
              <a:cs typeface="Arial"/>
              <a:sym typeface="Arial"/>
            </a:endParaRPr>
          </a:p>
        </p:txBody>
      </p:sp>
      <p:sp>
        <p:nvSpPr>
          <p:cNvPr id="1688" name="Google Shape;1688;p102"/>
          <p:cNvSpPr txBox="1"/>
          <p:nvPr/>
        </p:nvSpPr>
        <p:spPr>
          <a:xfrm>
            <a:off x="14561284" y="3325287"/>
            <a:ext cx="234678" cy="523582"/>
          </a:xfrm>
          <a:prstGeom prst="rect">
            <a:avLst/>
          </a:prstGeom>
          <a:noFill/>
          <a:ln>
            <a:noFill/>
          </a:ln>
        </p:spPr>
        <p:txBody>
          <a:bodyPr anchorCtr="0" anchor="t" bIns="0" lIns="0" spcFirstLastPara="1" rIns="0" wrap="square" tIns="0">
            <a:spAutoFit/>
          </a:bodyPr>
          <a:lstStyle/>
          <a:p>
            <a:pPr indent="0" lvl="0" marL="0" marR="0" rtl="0" algn="ctr">
              <a:lnSpc>
                <a:spcPct val="119988"/>
              </a:lnSpc>
              <a:spcBef>
                <a:spcPts val="0"/>
              </a:spcBef>
              <a:spcAft>
                <a:spcPts val="0"/>
              </a:spcAft>
              <a:buClr>
                <a:srgbClr val="000000"/>
              </a:buClr>
              <a:buSzPts val="3402"/>
              <a:buFont typeface="Arial"/>
              <a:buNone/>
            </a:pPr>
            <a:r>
              <a:rPr b="1" i="0" lang="en-US" sz="3402" u="none" cap="none" strike="noStrike">
                <a:solidFill>
                  <a:srgbClr val="000000"/>
                </a:solidFill>
                <a:latin typeface="Philosopher"/>
                <a:ea typeface="Philosopher"/>
                <a:cs typeface="Philosopher"/>
                <a:sym typeface="Philosopher"/>
              </a:rPr>
              <a:t>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1"/>
          <p:cNvSpPr/>
          <p:nvPr/>
        </p:nvSpPr>
        <p:spPr>
          <a:xfrm>
            <a:off x="8323744" y="2028453"/>
            <a:ext cx="1292868" cy="357549"/>
          </a:xfrm>
          <a:custGeom>
            <a:rect b="b" l="l" r="r" t="t"/>
            <a:pathLst>
              <a:path extrusionOk="0" h="357549" w="1292868">
                <a:moveTo>
                  <a:pt x="0" y="0"/>
                </a:moveTo>
                <a:lnTo>
                  <a:pt x="1292868" y="0"/>
                </a:lnTo>
                <a:lnTo>
                  <a:pt x="1292868" y="357549"/>
                </a:lnTo>
                <a:lnTo>
                  <a:pt x="0" y="35754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8" name="Google Shape;228;p31"/>
          <p:cNvSpPr/>
          <p:nvPr/>
        </p:nvSpPr>
        <p:spPr>
          <a:xfrm>
            <a:off x="15938363" y="0"/>
            <a:ext cx="2585673" cy="1827955"/>
          </a:xfrm>
          <a:custGeom>
            <a:rect b="b" l="l" r="r" t="t"/>
            <a:pathLst>
              <a:path extrusionOk="0" h="1827955" w="2585673">
                <a:moveTo>
                  <a:pt x="0" y="0"/>
                </a:moveTo>
                <a:lnTo>
                  <a:pt x="2585673" y="0"/>
                </a:lnTo>
                <a:lnTo>
                  <a:pt x="2585673" y="1827955"/>
                </a:lnTo>
                <a:lnTo>
                  <a:pt x="0" y="1827955"/>
                </a:lnTo>
                <a:lnTo>
                  <a:pt x="0" y="0"/>
                </a:lnTo>
                <a:close/>
              </a:path>
            </a:pathLst>
          </a:custGeom>
          <a:blipFill rotWithShape="1">
            <a:blip r:embed="rId4">
              <a:alphaModFix/>
            </a:blip>
            <a:stretch>
              <a:fillRect b="-3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29" name="Google Shape;229;p31"/>
          <p:cNvSpPr txBox="1"/>
          <p:nvPr/>
        </p:nvSpPr>
        <p:spPr>
          <a:xfrm>
            <a:off x="91440" y="3808259"/>
            <a:ext cx="18105120" cy="110799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000"/>
              <a:buFont typeface="Arial"/>
              <a:buNone/>
            </a:pPr>
            <a:r>
              <a:rPr b="1" i="0" lang="en-US" sz="6000" u="none" cap="none" strike="noStrike">
                <a:solidFill>
                  <a:srgbClr val="FFCA08"/>
                </a:solidFill>
                <a:latin typeface="Philosopher"/>
                <a:ea typeface="Philosopher"/>
                <a:cs typeface="Philosopher"/>
                <a:sym typeface="Philosopher"/>
              </a:rPr>
              <a:t>Mikroučení = učení v malých, stravitelných celcích</a:t>
            </a:r>
            <a:endParaRPr b="0" i="0" sz="1400" u="none" cap="none" strike="noStrike">
              <a:solidFill>
                <a:srgbClr val="000000"/>
              </a:solidFill>
              <a:latin typeface="Arial"/>
              <a:ea typeface="Arial"/>
              <a:cs typeface="Arial"/>
              <a:sym typeface="Arial"/>
            </a:endParaRPr>
          </a:p>
        </p:txBody>
      </p:sp>
      <p:sp>
        <p:nvSpPr>
          <p:cNvPr id="230" name="Google Shape;230;p31"/>
          <p:cNvSpPr txBox="1"/>
          <p:nvPr/>
        </p:nvSpPr>
        <p:spPr>
          <a:xfrm>
            <a:off x="12313318" y="6153861"/>
            <a:ext cx="4167825"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Respektuje váš čas a zpřístupňuje učení</a:t>
            </a:r>
            <a:endParaRPr b="0" i="0" sz="1400" u="none" cap="none" strike="noStrike">
              <a:solidFill>
                <a:srgbClr val="000000"/>
              </a:solidFill>
              <a:latin typeface="Arial"/>
              <a:ea typeface="Arial"/>
              <a:cs typeface="Arial"/>
              <a:sym typeface="Arial"/>
            </a:endParaRPr>
          </a:p>
        </p:txBody>
      </p:sp>
      <p:sp>
        <p:nvSpPr>
          <p:cNvPr id="231" name="Google Shape;231;p31"/>
          <p:cNvSpPr txBox="1"/>
          <p:nvPr/>
        </p:nvSpPr>
        <p:spPr>
          <a:xfrm>
            <a:off x="1533171" y="6231315"/>
            <a:ext cx="4715202"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Roboto"/>
                <a:ea typeface="Roboto"/>
                <a:cs typeface="Roboto"/>
                <a:sym typeface="Roboto"/>
              </a:rPr>
              <a:t>Rozděluje složitá témata na kousky.</a:t>
            </a:r>
            <a:endParaRPr b="0" i="0" sz="1400" u="none" cap="none" strike="noStrike">
              <a:solidFill>
                <a:srgbClr val="000000"/>
              </a:solidFill>
              <a:latin typeface="Arial"/>
              <a:ea typeface="Arial"/>
              <a:cs typeface="Arial"/>
              <a:sym typeface="Arial"/>
            </a:endParaRPr>
          </a:p>
        </p:txBody>
      </p:sp>
      <p:sp>
        <p:nvSpPr>
          <p:cNvPr id="232" name="Google Shape;232;p31"/>
          <p:cNvSpPr/>
          <p:nvPr/>
        </p:nvSpPr>
        <p:spPr>
          <a:xfrm>
            <a:off x="3204972" y="7248062"/>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33" name="Google Shape;233;p31"/>
          <p:cNvSpPr/>
          <p:nvPr/>
        </p:nvSpPr>
        <p:spPr>
          <a:xfrm>
            <a:off x="13711428" y="7248062"/>
            <a:ext cx="1371600" cy="1371600"/>
          </a:xfrm>
          <a:custGeom>
            <a:rect b="b" l="l" r="r" t="t"/>
            <a:pathLst>
              <a:path extrusionOk="0" h="1371600" w="1371600">
                <a:moveTo>
                  <a:pt x="0" y="0"/>
                </a:moveTo>
                <a:lnTo>
                  <a:pt x="1371600" y="0"/>
                </a:lnTo>
                <a:lnTo>
                  <a:pt x="1371600" y="1371600"/>
                </a:lnTo>
                <a:lnTo>
                  <a:pt x="0" y="137160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6" name="Shape 1696"/>
        <p:cNvGrpSpPr/>
        <p:nvPr/>
      </p:nvGrpSpPr>
      <p:grpSpPr>
        <a:xfrm>
          <a:off x="0" y="0"/>
          <a:ext cx="0" cy="0"/>
          <a:chOff x="0" y="0"/>
          <a:chExt cx="0" cy="0"/>
        </a:xfrm>
      </p:grpSpPr>
      <p:sp>
        <p:nvSpPr>
          <p:cNvPr id="1697" name="Google Shape;1697;p103"/>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3">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98" name="Google Shape;1698;p103"/>
          <p:cNvSpPr/>
          <p:nvPr/>
        </p:nvSpPr>
        <p:spPr>
          <a:xfrm>
            <a:off x="7260060" y="585724"/>
            <a:ext cx="11027940" cy="8229600"/>
          </a:xfrm>
          <a:custGeom>
            <a:rect b="b" l="l" r="r" t="t"/>
            <a:pathLst>
              <a:path extrusionOk="0" h="8229600" w="11027940">
                <a:moveTo>
                  <a:pt x="0" y="0"/>
                </a:moveTo>
                <a:lnTo>
                  <a:pt x="11027940" y="0"/>
                </a:lnTo>
                <a:lnTo>
                  <a:pt x="11027940" y="8229600"/>
                </a:lnTo>
                <a:lnTo>
                  <a:pt x="0" y="822960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699" name="Google Shape;1699;p103"/>
          <p:cNvGrpSpPr/>
          <p:nvPr/>
        </p:nvGrpSpPr>
        <p:grpSpPr>
          <a:xfrm>
            <a:off x="533930" y="5107335"/>
            <a:ext cx="11932595" cy="2647740"/>
            <a:chOff x="0" y="-9525"/>
            <a:chExt cx="3142741" cy="697347"/>
          </a:xfrm>
        </p:grpSpPr>
        <p:sp>
          <p:nvSpPr>
            <p:cNvPr id="1700" name="Google Shape;1700;p103"/>
            <p:cNvSpPr/>
            <p:nvPr/>
          </p:nvSpPr>
          <p:spPr>
            <a:xfrm>
              <a:off x="0" y="0"/>
              <a:ext cx="3142741" cy="687822"/>
            </a:xfrm>
            <a:custGeom>
              <a:rect b="b" l="l" r="r" t="t"/>
              <a:pathLst>
                <a:path extrusionOk="0" h="687822" w="3142741">
                  <a:moveTo>
                    <a:pt x="0" y="0"/>
                  </a:moveTo>
                  <a:lnTo>
                    <a:pt x="3142741" y="0"/>
                  </a:lnTo>
                  <a:lnTo>
                    <a:pt x="3142741" y="687822"/>
                  </a:lnTo>
                  <a:lnTo>
                    <a:pt x="0" y="687822"/>
                  </a:lnTo>
                  <a:close/>
                </a:path>
              </a:pathLst>
            </a:custGeom>
            <a:solidFill>
              <a:srgbClr val="DFAC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01" name="Google Shape;1701;p103"/>
            <p:cNvSpPr txBox="1"/>
            <p:nvPr/>
          </p:nvSpPr>
          <p:spPr>
            <a:xfrm>
              <a:off x="0" y="-9525"/>
              <a:ext cx="3142741" cy="69734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02" name="Google Shape;1702;p103"/>
          <p:cNvSpPr txBox="1"/>
          <p:nvPr/>
        </p:nvSpPr>
        <p:spPr>
          <a:xfrm>
            <a:off x="11224051" y="1999292"/>
            <a:ext cx="6035249" cy="116525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310"/>
              <a:buFont typeface="Arial"/>
              <a:buNone/>
            </a:pPr>
            <a:r>
              <a:rPr b="1" i="0" lang="en-US" sz="6310" u="none" cap="none" strike="noStrike">
                <a:solidFill>
                  <a:srgbClr val="DFAC52"/>
                </a:solidFill>
                <a:latin typeface="Philosopher"/>
                <a:ea typeface="Philosopher"/>
                <a:cs typeface="Philosopher"/>
                <a:sym typeface="Philosopher"/>
              </a:rPr>
              <a:t>Společnost ABC</a:t>
            </a:r>
            <a:endParaRPr b="0" i="0" sz="1400" u="none" cap="none" strike="noStrike">
              <a:solidFill>
                <a:srgbClr val="000000"/>
              </a:solidFill>
              <a:latin typeface="Arial"/>
              <a:ea typeface="Arial"/>
              <a:cs typeface="Arial"/>
              <a:sym typeface="Arial"/>
            </a:endParaRPr>
          </a:p>
        </p:txBody>
      </p:sp>
      <p:sp>
        <p:nvSpPr>
          <p:cNvPr id="1703" name="Google Shape;1703;p103"/>
          <p:cNvSpPr txBox="1"/>
          <p:nvPr/>
        </p:nvSpPr>
        <p:spPr>
          <a:xfrm>
            <a:off x="335181" y="6185553"/>
            <a:ext cx="10739219"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Poskytovat zaměstnancům na dálku průběžné školení, aby drželi krok s vyvíjejícími se technologiemi.</a:t>
            </a:r>
            <a:endParaRPr b="0" i="0" sz="1400" u="none" cap="none" strike="noStrike">
              <a:solidFill>
                <a:srgbClr val="000000"/>
              </a:solidFill>
              <a:latin typeface="Arial"/>
              <a:ea typeface="Arial"/>
              <a:cs typeface="Arial"/>
              <a:sym typeface="Arial"/>
            </a:endParaRPr>
          </a:p>
        </p:txBody>
      </p:sp>
      <p:sp>
        <p:nvSpPr>
          <p:cNvPr id="1704" name="Google Shape;1704;p103"/>
          <p:cNvSpPr txBox="1"/>
          <p:nvPr/>
        </p:nvSpPr>
        <p:spPr>
          <a:xfrm>
            <a:off x="533930" y="3454506"/>
            <a:ext cx="1729234"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Případové studie</a:t>
            </a:r>
            <a:endParaRPr b="0" i="0" sz="1400" u="none" cap="none" strike="noStrike">
              <a:solidFill>
                <a:srgbClr val="000000"/>
              </a:solidFill>
              <a:latin typeface="Arial"/>
              <a:ea typeface="Arial"/>
              <a:cs typeface="Arial"/>
              <a:sym typeface="Arial"/>
            </a:endParaRPr>
          </a:p>
        </p:txBody>
      </p:sp>
      <p:sp>
        <p:nvSpPr>
          <p:cNvPr id="1705" name="Google Shape;1705;p103"/>
          <p:cNvSpPr txBox="1"/>
          <p:nvPr/>
        </p:nvSpPr>
        <p:spPr>
          <a:xfrm>
            <a:off x="533930" y="4217463"/>
            <a:ext cx="2500312" cy="90473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i="0" lang="en-US" sz="4899" u="none" cap="none" strike="noStrike">
                <a:solidFill>
                  <a:srgbClr val="000000"/>
                </a:solidFill>
                <a:latin typeface="Philosopher"/>
                <a:ea typeface="Philosopher"/>
                <a:cs typeface="Philosopher"/>
                <a:sym typeface="Philosopher"/>
              </a:rPr>
              <a:t>Potřeba</a:t>
            </a:r>
            <a:endParaRPr b="0" i="0" sz="1400" u="none" cap="none" strike="noStrike">
              <a:solidFill>
                <a:srgbClr val="000000"/>
              </a:solidFill>
              <a:latin typeface="Arial"/>
              <a:ea typeface="Arial"/>
              <a:cs typeface="Arial"/>
              <a:sym typeface="Arial"/>
            </a:endParaRPr>
          </a:p>
        </p:txBody>
      </p:sp>
      <p:sp>
        <p:nvSpPr>
          <p:cNvPr id="1706" name="Google Shape;1706;p103"/>
          <p:cNvSpPr txBox="1"/>
          <p:nvPr/>
        </p:nvSpPr>
        <p:spPr>
          <a:xfrm>
            <a:off x="10897373" y="1951667"/>
            <a:ext cx="653355" cy="962025"/>
          </a:xfrm>
          <a:prstGeom prst="rect">
            <a:avLst/>
          </a:prstGeom>
          <a:noFill/>
          <a:ln>
            <a:noFill/>
          </a:ln>
        </p:spPr>
        <p:txBody>
          <a:bodyPr anchorCtr="0" anchor="t" bIns="0" lIns="0" spcFirstLastPara="1" rIns="0" wrap="square" tIns="0">
            <a:spAutoFit/>
          </a:bodyPr>
          <a:lstStyle/>
          <a:p>
            <a:pPr indent="0" lvl="0" marL="0" marR="0" rtl="0" algn="ctr">
              <a:lnSpc>
                <a:spcPct val="119990"/>
              </a:lnSpc>
              <a:spcBef>
                <a:spcPts val="0"/>
              </a:spcBef>
              <a:spcAft>
                <a:spcPts val="0"/>
              </a:spcAft>
              <a:buClr>
                <a:srgbClr val="000000"/>
              </a:buClr>
              <a:buSzPts val="6168"/>
              <a:buFont typeface="Arial"/>
              <a:buNone/>
            </a:pPr>
            <a:r>
              <a:rPr b="1" i="0" lang="en-US" sz="6168" u="none" cap="none" strike="noStrike">
                <a:solidFill>
                  <a:srgbClr val="DFAC52"/>
                </a:solidFill>
                <a:latin typeface="Arimo"/>
                <a:ea typeface="Arimo"/>
                <a:cs typeface="Arimo"/>
                <a:sym typeface="Arimo"/>
              </a:rPr>
              <a:t>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4" name="Shape 1714"/>
        <p:cNvGrpSpPr/>
        <p:nvPr/>
      </p:nvGrpSpPr>
      <p:grpSpPr>
        <a:xfrm>
          <a:off x="0" y="0"/>
          <a:ext cx="0" cy="0"/>
          <a:chOff x="0" y="0"/>
          <a:chExt cx="0" cy="0"/>
        </a:xfrm>
      </p:grpSpPr>
      <p:sp>
        <p:nvSpPr>
          <p:cNvPr id="1715" name="Google Shape;1715;p10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26699" l="-12646" r="0" t="-2273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16" name="Google Shape;1716;p104"/>
          <p:cNvSpPr/>
          <p:nvPr/>
        </p:nvSpPr>
        <p:spPr>
          <a:xfrm>
            <a:off x="6106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717" name="Google Shape;1717;p104"/>
          <p:cNvGrpSpPr/>
          <p:nvPr/>
        </p:nvGrpSpPr>
        <p:grpSpPr>
          <a:xfrm>
            <a:off x="498392" y="3131088"/>
            <a:ext cx="12830803" cy="6259223"/>
            <a:chOff x="0" y="-9525"/>
            <a:chExt cx="3379306" cy="1648520"/>
          </a:xfrm>
        </p:grpSpPr>
        <p:sp>
          <p:nvSpPr>
            <p:cNvPr id="1718" name="Google Shape;1718;p104"/>
            <p:cNvSpPr/>
            <p:nvPr/>
          </p:nvSpPr>
          <p:spPr>
            <a:xfrm>
              <a:off x="0" y="0"/>
              <a:ext cx="3379306" cy="1638995"/>
            </a:xfrm>
            <a:custGeom>
              <a:rect b="b" l="l" r="r" t="t"/>
              <a:pathLst>
                <a:path extrusionOk="0" h="1638995" w="3379306">
                  <a:moveTo>
                    <a:pt x="0" y="0"/>
                  </a:moveTo>
                  <a:lnTo>
                    <a:pt x="3379306" y="0"/>
                  </a:lnTo>
                  <a:lnTo>
                    <a:pt x="3379306" y="1638995"/>
                  </a:lnTo>
                  <a:lnTo>
                    <a:pt x="0" y="1638995"/>
                  </a:lnTo>
                  <a:close/>
                </a:path>
              </a:pathLst>
            </a:custGeom>
            <a:solidFill>
              <a:srgbClr val="DFAC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19" name="Google Shape;1719;p104"/>
            <p:cNvSpPr txBox="1"/>
            <p:nvPr/>
          </p:nvSpPr>
          <p:spPr>
            <a:xfrm>
              <a:off x="0" y="-9525"/>
              <a:ext cx="3379306" cy="1648520"/>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20" name="Google Shape;1720;p104"/>
          <p:cNvSpPr/>
          <p:nvPr/>
        </p:nvSpPr>
        <p:spPr>
          <a:xfrm>
            <a:off x="13329194" y="348536"/>
            <a:ext cx="4470746" cy="2300151"/>
          </a:xfrm>
          <a:custGeom>
            <a:rect b="b" l="l" r="r" t="t"/>
            <a:pathLst>
              <a:path extrusionOk="0" h="2300151" w="4470746">
                <a:moveTo>
                  <a:pt x="0" y="0"/>
                </a:moveTo>
                <a:lnTo>
                  <a:pt x="4470747" y="0"/>
                </a:lnTo>
                <a:lnTo>
                  <a:pt x="4470747" y="2300151"/>
                </a:lnTo>
                <a:lnTo>
                  <a:pt x="0" y="2300151"/>
                </a:lnTo>
                <a:lnTo>
                  <a:pt x="0" y="0"/>
                </a:lnTo>
                <a:close/>
              </a:path>
            </a:pathLst>
          </a:custGeom>
          <a:blipFill rotWithShape="1">
            <a:blip r:embed="rId5">
              <a:alphaModFix/>
            </a:blip>
            <a:stretch>
              <a:fillRect b="-29978"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21" name="Google Shape;1721;p104"/>
          <p:cNvSpPr/>
          <p:nvPr/>
        </p:nvSpPr>
        <p:spPr>
          <a:xfrm>
            <a:off x="684547" y="3956776"/>
            <a:ext cx="1184733" cy="944825"/>
          </a:xfrm>
          <a:custGeom>
            <a:rect b="b" l="l" r="r" t="t"/>
            <a:pathLst>
              <a:path extrusionOk="0" h="944825" w="1184733">
                <a:moveTo>
                  <a:pt x="0" y="0"/>
                </a:moveTo>
                <a:lnTo>
                  <a:pt x="1184733" y="0"/>
                </a:lnTo>
                <a:lnTo>
                  <a:pt x="1184733" y="944825"/>
                </a:lnTo>
                <a:lnTo>
                  <a:pt x="0" y="94482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22" name="Google Shape;1722;p104"/>
          <p:cNvSpPr/>
          <p:nvPr/>
        </p:nvSpPr>
        <p:spPr>
          <a:xfrm>
            <a:off x="945906" y="6206526"/>
            <a:ext cx="662016" cy="746985"/>
          </a:xfrm>
          <a:custGeom>
            <a:rect b="b" l="l" r="r" t="t"/>
            <a:pathLst>
              <a:path extrusionOk="0" h="746985" w="662016">
                <a:moveTo>
                  <a:pt x="0" y="0"/>
                </a:moveTo>
                <a:lnTo>
                  <a:pt x="662015" y="0"/>
                </a:lnTo>
                <a:lnTo>
                  <a:pt x="662015" y="746985"/>
                </a:lnTo>
                <a:lnTo>
                  <a:pt x="0" y="74698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23" name="Google Shape;1723;p104"/>
          <p:cNvSpPr/>
          <p:nvPr/>
        </p:nvSpPr>
        <p:spPr>
          <a:xfrm>
            <a:off x="819948" y="7892753"/>
            <a:ext cx="977358" cy="977358"/>
          </a:xfrm>
          <a:custGeom>
            <a:rect b="b" l="l" r="r" t="t"/>
            <a:pathLst>
              <a:path extrusionOk="0" h="977358" w="977358">
                <a:moveTo>
                  <a:pt x="0" y="0"/>
                </a:moveTo>
                <a:lnTo>
                  <a:pt x="977358" y="0"/>
                </a:lnTo>
                <a:lnTo>
                  <a:pt x="977358" y="977358"/>
                </a:lnTo>
                <a:lnTo>
                  <a:pt x="0" y="97735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24" name="Google Shape;1724;p104"/>
          <p:cNvSpPr txBox="1"/>
          <p:nvPr/>
        </p:nvSpPr>
        <p:spPr>
          <a:xfrm>
            <a:off x="15802498" y="1424071"/>
            <a:ext cx="134243" cy="295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00"/>
              <a:buFont typeface="Arial"/>
              <a:buNone/>
            </a:pPr>
            <a:r>
              <a:rPr b="0" i="0" lang="en-US" sz="1900" u="none" cap="none" strike="noStrike">
                <a:solidFill>
                  <a:srgbClr val="FBF9FF"/>
                </a:solidFill>
                <a:latin typeface="Arimo"/>
                <a:ea typeface="Arimo"/>
                <a:cs typeface="Arimo"/>
                <a:sym typeface="Arimo"/>
              </a:rPr>
              <a:t>1</a:t>
            </a:r>
            <a:endParaRPr b="0" i="0" sz="1400" u="none" cap="none" strike="noStrike">
              <a:solidFill>
                <a:srgbClr val="000000"/>
              </a:solidFill>
              <a:latin typeface="Arial"/>
              <a:ea typeface="Arial"/>
              <a:cs typeface="Arial"/>
              <a:sym typeface="Arial"/>
            </a:endParaRPr>
          </a:p>
        </p:txBody>
      </p:sp>
      <p:sp>
        <p:nvSpPr>
          <p:cNvPr id="1725" name="Google Shape;1725;p104"/>
          <p:cNvSpPr txBox="1"/>
          <p:nvPr/>
        </p:nvSpPr>
        <p:spPr>
          <a:xfrm>
            <a:off x="498392" y="2065595"/>
            <a:ext cx="7445914" cy="904735"/>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899"/>
              <a:buFont typeface="Arial"/>
              <a:buNone/>
            </a:pPr>
            <a:r>
              <a:rPr b="1" i="0" lang="en-US" sz="4899" u="none" cap="none" strike="noStrike">
                <a:solidFill>
                  <a:srgbClr val="000000"/>
                </a:solidFill>
                <a:latin typeface="Philosopher"/>
                <a:ea typeface="Philosopher"/>
                <a:cs typeface="Philosopher"/>
                <a:sym typeface="Philosopher"/>
              </a:rPr>
              <a:t>Přístup</a:t>
            </a:r>
            <a:endParaRPr b="0" i="0" sz="1400" u="none" cap="none" strike="noStrike">
              <a:solidFill>
                <a:srgbClr val="000000"/>
              </a:solidFill>
              <a:latin typeface="Arial"/>
              <a:ea typeface="Arial"/>
              <a:cs typeface="Arial"/>
              <a:sym typeface="Arial"/>
            </a:endParaRPr>
          </a:p>
        </p:txBody>
      </p:sp>
      <p:sp>
        <p:nvSpPr>
          <p:cNvPr id="1726" name="Google Shape;1726;p104"/>
          <p:cNvSpPr txBox="1"/>
          <p:nvPr/>
        </p:nvSpPr>
        <p:spPr>
          <a:xfrm>
            <a:off x="2264529" y="4052160"/>
            <a:ext cx="10708772" cy="5318379"/>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Rozdělení složitých technických témat do modulů, které jsou snadno přístupné prostřednictvím systému řízení výuky.</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Každý modul byl navržen tak, aby byl krátký a poutavý a zaměřoval se na jednu konkrétní dovednost nebo koncept (obsahoval videa, interaktivní kvízy a infografiky).</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Pro zajištění odpovědnosti zavedli herní systém, ve kterém zaměstnanci získávali body a odznaky za splnění modulů.</a:t>
            </a:r>
            <a:endParaRPr b="0" i="0" sz="1400" u="none" cap="none" strike="noStrike">
              <a:solidFill>
                <a:srgbClr val="000000"/>
              </a:solidFill>
              <a:latin typeface="Arial"/>
              <a:ea typeface="Arial"/>
              <a:cs typeface="Arial"/>
              <a:sym typeface="Arial"/>
            </a:endParaRPr>
          </a:p>
        </p:txBody>
      </p:sp>
      <p:sp>
        <p:nvSpPr>
          <p:cNvPr id="1727" name="Google Shape;1727;p104"/>
          <p:cNvSpPr txBox="1"/>
          <p:nvPr/>
        </p:nvSpPr>
        <p:spPr>
          <a:xfrm>
            <a:off x="13596225" y="1797361"/>
            <a:ext cx="3936684" cy="760080"/>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Clr>
                <a:srgbClr val="000000"/>
              </a:buClr>
              <a:buSzPts val="4116"/>
              <a:buFont typeface="Arial"/>
              <a:buNone/>
            </a:pPr>
            <a:r>
              <a:rPr b="1" i="0" lang="en-US" sz="4116" u="none" cap="none" strike="noStrike">
                <a:solidFill>
                  <a:srgbClr val="DFAC52"/>
                </a:solidFill>
                <a:latin typeface="Philosopher"/>
                <a:ea typeface="Philosopher"/>
                <a:cs typeface="Philosopher"/>
                <a:sym typeface="Philosopher"/>
              </a:rPr>
              <a:t>Společnost ABC</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5" name="Shape 1735"/>
        <p:cNvGrpSpPr/>
        <p:nvPr/>
      </p:nvGrpSpPr>
      <p:grpSpPr>
        <a:xfrm>
          <a:off x="0" y="0"/>
          <a:ext cx="0" cy="0"/>
          <a:chOff x="0" y="0"/>
          <a:chExt cx="0" cy="0"/>
        </a:xfrm>
      </p:grpSpPr>
      <p:sp>
        <p:nvSpPr>
          <p:cNvPr id="1736" name="Google Shape;1736;p105"/>
          <p:cNvSpPr/>
          <p:nvPr/>
        </p:nvSpPr>
        <p:spPr>
          <a:xfrm>
            <a:off x="0" y="0"/>
            <a:ext cx="18288000" cy="10694818"/>
          </a:xfrm>
          <a:custGeom>
            <a:rect b="b" l="l" r="r" t="t"/>
            <a:pathLst>
              <a:path extrusionOk="0" h="10694818" w="18288000">
                <a:moveTo>
                  <a:pt x="0" y="0"/>
                </a:moveTo>
                <a:lnTo>
                  <a:pt x="18288000" y="0"/>
                </a:lnTo>
                <a:lnTo>
                  <a:pt x="18288000" y="10694818"/>
                </a:lnTo>
                <a:lnTo>
                  <a:pt x="0" y="10694818"/>
                </a:lnTo>
                <a:lnTo>
                  <a:pt x="0" y="0"/>
                </a:lnTo>
                <a:close/>
              </a:path>
            </a:pathLst>
          </a:custGeom>
          <a:blipFill rotWithShape="1">
            <a:blip r:embed="rId3">
              <a:alphaModFix/>
            </a:blip>
            <a:stretch>
              <a:fillRect b="-21867" l="-12646" r="0" t="-21866"/>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37" name="Google Shape;1737;p105"/>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738" name="Google Shape;1738;p105"/>
          <p:cNvGrpSpPr/>
          <p:nvPr/>
        </p:nvGrpSpPr>
        <p:grpSpPr>
          <a:xfrm>
            <a:off x="327590" y="3578644"/>
            <a:ext cx="12830803" cy="5649120"/>
            <a:chOff x="0" y="-9525"/>
            <a:chExt cx="3379306" cy="1487834"/>
          </a:xfrm>
        </p:grpSpPr>
        <p:sp>
          <p:nvSpPr>
            <p:cNvPr id="1739" name="Google Shape;1739;p105"/>
            <p:cNvSpPr/>
            <p:nvPr/>
          </p:nvSpPr>
          <p:spPr>
            <a:xfrm>
              <a:off x="0" y="0"/>
              <a:ext cx="3379306" cy="1478309"/>
            </a:xfrm>
            <a:custGeom>
              <a:rect b="b" l="l" r="r" t="t"/>
              <a:pathLst>
                <a:path extrusionOk="0" h="1478309" w="3379306">
                  <a:moveTo>
                    <a:pt x="0" y="0"/>
                  </a:moveTo>
                  <a:lnTo>
                    <a:pt x="3379306" y="0"/>
                  </a:lnTo>
                  <a:lnTo>
                    <a:pt x="3379306" y="1478309"/>
                  </a:lnTo>
                  <a:lnTo>
                    <a:pt x="0" y="1478309"/>
                  </a:lnTo>
                  <a:close/>
                </a:path>
              </a:pathLst>
            </a:custGeom>
            <a:solidFill>
              <a:srgbClr val="DFAC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40" name="Google Shape;1740;p105"/>
            <p:cNvSpPr txBox="1"/>
            <p:nvPr/>
          </p:nvSpPr>
          <p:spPr>
            <a:xfrm>
              <a:off x="0" y="-9525"/>
              <a:ext cx="3379306" cy="1487834"/>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41" name="Google Shape;1741;p105"/>
          <p:cNvSpPr/>
          <p:nvPr/>
        </p:nvSpPr>
        <p:spPr>
          <a:xfrm>
            <a:off x="859520" y="3936663"/>
            <a:ext cx="867203" cy="866119"/>
          </a:xfrm>
          <a:custGeom>
            <a:rect b="b" l="l" r="r" t="t"/>
            <a:pathLst>
              <a:path extrusionOk="0" h="866119" w="867203">
                <a:moveTo>
                  <a:pt x="0" y="0"/>
                </a:moveTo>
                <a:lnTo>
                  <a:pt x="867203" y="0"/>
                </a:lnTo>
                <a:lnTo>
                  <a:pt x="867203" y="866119"/>
                </a:lnTo>
                <a:lnTo>
                  <a:pt x="0" y="86611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42" name="Google Shape;1742;p105"/>
          <p:cNvSpPr/>
          <p:nvPr/>
        </p:nvSpPr>
        <p:spPr>
          <a:xfrm>
            <a:off x="1065588" y="5314242"/>
            <a:ext cx="455066" cy="789703"/>
          </a:xfrm>
          <a:custGeom>
            <a:rect b="b" l="l" r="r" t="t"/>
            <a:pathLst>
              <a:path extrusionOk="0" h="789703" w="455066">
                <a:moveTo>
                  <a:pt x="0" y="0"/>
                </a:moveTo>
                <a:lnTo>
                  <a:pt x="455066" y="0"/>
                </a:lnTo>
                <a:lnTo>
                  <a:pt x="455066" y="789702"/>
                </a:lnTo>
                <a:lnTo>
                  <a:pt x="0" y="78970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43" name="Google Shape;1743;p105"/>
          <p:cNvSpPr/>
          <p:nvPr/>
        </p:nvSpPr>
        <p:spPr>
          <a:xfrm>
            <a:off x="740988" y="6646869"/>
            <a:ext cx="1104267" cy="846145"/>
          </a:xfrm>
          <a:custGeom>
            <a:rect b="b" l="l" r="r" t="t"/>
            <a:pathLst>
              <a:path extrusionOk="0" h="846145" w="1104267">
                <a:moveTo>
                  <a:pt x="0" y="0"/>
                </a:moveTo>
                <a:lnTo>
                  <a:pt x="1104267" y="0"/>
                </a:lnTo>
                <a:lnTo>
                  <a:pt x="1104267" y="846145"/>
                </a:lnTo>
                <a:lnTo>
                  <a:pt x="0" y="84614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44" name="Google Shape;1744;p105"/>
          <p:cNvSpPr/>
          <p:nvPr/>
        </p:nvSpPr>
        <p:spPr>
          <a:xfrm>
            <a:off x="659789" y="8035939"/>
            <a:ext cx="1266664" cy="919915"/>
          </a:xfrm>
          <a:custGeom>
            <a:rect b="b" l="l" r="r" t="t"/>
            <a:pathLst>
              <a:path extrusionOk="0" h="919915" w="1266664">
                <a:moveTo>
                  <a:pt x="0" y="0"/>
                </a:moveTo>
                <a:lnTo>
                  <a:pt x="1266665" y="0"/>
                </a:lnTo>
                <a:lnTo>
                  <a:pt x="1266665" y="919915"/>
                </a:lnTo>
                <a:lnTo>
                  <a:pt x="0" y="91991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45" name="Google Shape;1745;p105"/>
          <p:cNvSpPr txBox="1"/>
          <p:nvPr/>
        </p:nvSpPr>
        <p:spPr>
          <a:xfrm>
            <a:off x="719231" y="2648687"/>
            <a:ext cx="2870636" cy="90473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i="0" lang="en-US" sz="4899" u="none" cap="none" strike="noStrike">
                <a:solidFill>
                  <a:srgbClr val="000000"/>
                </a:solidFill>
                <a:latin typeface="Philosopher"/>
                <a:ea typeface="Philosopher"/>
                <a:cs typeface="Philosopher"/>
                <a:sym typeface="Philosopher"/>
              </a:rPr>
              <a:t>Výsledky</a:t>
            </a:r>
            <a:endParaRPr b="0" i="0" sz="5400" u="none" cap="none" strike="noStrike">
              <a:solidFill>
                <a:srgbClr val="000000"/>
              </a:solidFill>
              <a:latin typeface="Arial"/>
              <a:ea typeface="Arial"/>
              <a:cs typeface="Arial"/>
              <a:sym typeface="Arial"/>
            </a:endParaRPr>
          </a:p>
        </p:txBody>
      </p:sp>
      <p:sp>
        <p:nvSpPr>
          <p:cNvPr id="1746" name="Google Shape;1746;p105"/>
          <p:cNvSpPr txBox="1"/>
          <p:nvPr/>
        </p:nvSpPr>
        <p:spPr>
          <a:xfrm>
            <a:off x="2293396" y="3995925"/>
            <a:ext cx="10339712" cy="4431983"/>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40606"/>
                </a:solidFill>
                <a:latin typeface="Philosopher"/>
                <a:ea typeface="Philosopher"/>
                <a:cs typeface="Philosopher"/>
                <a:sym typeface="Philosopher"/>
              </a:rPr>
              <a:t>Společnost ABC zaznamenala výrazné zlepšení angažovanosti zaměstnanců díky školicím materiálům.</a:t>
            </a:r>
            <a:endParaRPr b="0" i="0" sz="2400" u="none" cap="none" strike="noStrike">
              <a:solidFill>
                <a:srgbClr val="040606"/>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40606"/>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40606"/>
                </a:solidFill>
                <a:latin typeface="Philosopher"/>
                <a:ea typeface="Philosopher"/>
                <a:cs typeface="Philosopher"/>
                <a:sym typeface="Philosopher"/>
              </a:rPr>
              <a:t>Zaměstnanci uváděli, že se cítí jistěji při uplatňování nově získaných dovedností v reálných situacích.</a:t>
            </a:r>
            <a:endParaRPr b="0" i="0" sz="2400" u="none" cap="none" strike="noStrike">
              <a:solidFill>
                <a:srgbClr val="040606"/>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40606"/>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40606"/>
                </a:solidFill>
                <a:latin typeface="Philosopher"/>
                <a:ea typeface="Philosopher"/>
                <a:cs typeface="Philosopher"/>
                <a:sym typeface="Philosopher"/>
              </a:rPr>
              <a:t>Prvky gamifikace dodaly prvek zábavy a soutěživosti, což vedlo k vyššímu počtu dokončených školení</a:t>
            </a:r>
            <a:endParaRPr b="0" i="0" sz="2400" u="none" cap="none" strike="noStrike">
              <a:solidFill>
                <a:srgbClr val="040606"/>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40606"/>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40606"/>
                </a:solidFill>
                <a:latin typeface="Philosopher"/>
                <a:ea typeface="Philosopher"/>
                <a:cs typeface="Philosopher"/>
                <a:sym typeface="Philosopher"/>
              </a:rPr>
              <a:t>Zaměstnanci se ochotně zapojovali, získávali odznaky a dosahovali uznání.</a:t>
            </a:r>
            <a:endParaRPr b="0" i="0" sz="1400" u="none" cap="none" strike="noStrike">
              <a:solidFill>
                <a:srgbClr val="000000"/>
              </a:solidFill>
              <a:latin typeface="Arial"/>
              <a:ea typeface="Arial"/>
              <a:cs typeface="Arial"/>
              <a:sym typeface="Arial"/>
            </a:endParaRPr>
          </a:p>
        </p:txBody>
      </p:sp>
      <p:sp>
        <p:nvSpPr>
          <p:cNvPr id="1747" name="Google Shape;1747;p105"/>
          <p:cNvSpPr/>
          <p:nvPr/>
        </p:nvSpPr>
        <p:spPr>
          <a:xfrm>
            <a:off x="13329194" y="348536"/>
            <a:ext cx="4470746" cy="2300151"/>
          </a:xfrm>
          <a:custGeom>
            <a:rect b="b" l="l" r="r" t="t"/>
            <a:pathLst>
              <a:path extrusionOk="0" h="2300151" w="4470746">
                <a:moveTo>
                  <a:pt x="0" y="0"/>
                </a:moveTo>
                <a:lnTo>
                  <a:pt x="4470747" y="0"/>
                </a:lnTo>
                <a:lnTo>
                  <a:pt x="4470747" y="2300151"/>
                </a:lnTo>
                <a:lnTo>
                  <a:pt x="0" y="2300151"/>
                </a:lnTo>
                <a:lnTo>
                  <a:pt x="0" y="0"/>
                </a:lnTo>
                <a:close/>
              </a:path>
            </a:pathLst>
          </a:custGeom>
          <a:blipFill rotWithShape="1">
            <a:blip r:embed="rId9">
              <a:alphaModFix/>
            </a:blip>
            <a:stretch>
              <a:fillRect b="-29978"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48" name="Google Shape;1748;p105"/>
          <p:cNvSpPr txBox="1"/>
          <p:nvPr/>
        </p:nvSpPr>
        <p:spPr>
          <a:xfrm>
            <a:off x="15802498" y="1424071"/>
            <a:ext cx="134243" cy="295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900"/>
              <a:buFont typeface="Arial"/>
              <a:buNone/>
            </a:pPr>
            <a:r>
              <a:rPr b="0" i="0" lang="en-US" sz="1900" u="none" cap="none" strike="noStrike">
                <a:solidFill>
                  <a:srgbClr val="FBF9FF"/>
                </a:solidFill>
                <a:latin typeface="Arimo"/>
                <a:ea typeface="Arimo"/>
                <a:cs typeface="Arimo"/>
                <a:sym typeface="Arimo"/>
              </a:rPr>
              <a:t>1</a:t>
            </a:r>
            <a:endParaRPr b="0" i="0" sz="1400" u="none" cap="none" strike="noStrike">
              <a:solidFill>
                <a:srgbClr val="000000"/>
              </a:solidFill>
              <a:latin typeface="Arial"/>
              <a:ea typeface="Arial"/>
              <a:cs typeface="Arial"/>
              <a:sym typeface="Arial"/>
            </a:endParaRPr>
          </a:p>
        </p:txBody>
      </p:sp>
      <p:sp>
        <p:nvSpPr>
          <p:cNvPr id="1749" name="Google Shape;1749;p105"/>
          <p:cNvSpPr txBox="1"/>
          <p:nvPr/>
        </p:nvSpPr>
        <p:spPr>
          <a:xfrm>
            <a:off x="13596225" y="1797361"/>
            <a:ext cx="3936684" cy="639709"/>
          </a:xfrm>
          <a:prstGeom prst="rect">
            <a:avLst/>
          </a:prstGeom>
          <a:noFill/>
          <a:ln>
            <a:noFill/>
          </a:ln>
        </p:spPr>
        <p:txBody>
          <a:bodyPr anchorCtr="0" anchor="t" bIns="0" lIns="0" spcFirstLastPara="1" rIns="0" wrap="square" tIns="0">
            <a:spAutoFit/>
          </a:bodyPr>
          <a:lstStyle/>
          <a:p>
            <a:pPr indent="0" lvl="0" marL="0" marR="0" rtl="0" algn="ctr">
              <a:lnSpc>
                <a:spcPct val="119995"/>
              </a:lnSpc>
              <a:spcBef>
                <a:spcPts val="0"/>
              </a:spcBef>
              <a:spcAft>
                <a:spcPts val="0"/>
              </a:spcAft>
              <a:buClr>
                <a:srgbClr val="000000"/>
              </a:buClr>
              <a:buSzPts val="4116"/>
              <a:buFont typeface="Arial"/>
              <a:buNone/>
            </a:pPr>
            <a:r>
              <a:rPr b="1" i="0" lang="en-US" sz="4116" u="none" cap="none" strike="noStrike">
                <a:solidFill>
                  <a:srgbClr val="DFAC52"/>
                </a:solidFill>
                <a:latin typeface="Philosopher"/>
                <a:ea typeface="Philosopher"/>
                <a:cs typeface="Philosopher"/>
                <a:sym typeface="Philosopher"/>
              </a:rPr>
              <a:t>Company ABC</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7" name="Shape 1757"/>
        <p:cNvGrpSpPr/>
        <p:nvPr/>
      </p:nvGrpSpPr>
      <p:grpSpPr>
        <a:xfrm>
          <a:off x="0" y="0"/>
          <a:ext cx="0" cy="0"/>
          <a:chOff x="0" y="0"/>
          <a:chExt cx="0" cy="0"/>
        </a:xfrm>
      </p:grpSpPr>
      <p:sp>
        <p:nvSpPr>
          <p:cNvPr id="1758" name="Google Shape;1758;p106"/>
          <p:cNvSpPr/>
          <p:nvPr/>
        </p:nvSpPr>
        <p:spPr>
          <a:xfrm>
            <a:off x="6836795" y="2223641"/>
            <a:ext cx="11451205" cy="6881962"/>
          </a:xfrm>
          <a:custGeom>
            <a:rect b="b" l="l" r="r" t="t"/>
            <a:pathLst>
              <a:path extrusionOk="0" h="6881962" w="11451205">
                <a:moveTo>
                  <a:pt x="0" y="0"/>
                </a:moveTo>
                <a:lnTo>
                  <a:pt x="11451205" y="0"/>
                </a:lnTo>
                <a:lnTo>
                  <a:pt x="11451205" y="6881962"/>
                </a:lnTo>
                <a:lnTo>
                  <a:pt x="0" y="6881962"/>
                </a:lnTo>
                <a:lnTo>
                  <a:pt x="0" y="0"/>
                </a:lnTo>
                <a:close/>
              </a:path>
            </a:pathLst>
          </a:custGeom>
          <a:blipFill rotWithShape="1">
            <a:blip r:embed="rId3">
              <a:alphaModFix/>
            </a:blip>
            <a:stretch>
              <a:fillRect b="-34549" l="-63923" r="0" t="-4717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59" name="Google Shape;1759;p106"/>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760" name="Google Shape;1760;p106"/>
          <p:cNvGrpSpPr/>
          <p:nvPr/>
        </p:nvGrpSpPr>
        <p:grpSpPr>
          <a:xfrm>
            <a:off x="533930" y="5107335"/>
            <a:ext cx="11932595" cy="2647740"/>
            <a:chOff x="0" y="-9525"/>
            <a:chExt cx="3142741" cy="697347"/>
          </a:xfrm>
        </p:grpSpPr>
        <p:sp>
          <p:nvSpPr>
            <p:cNvPr id="1761" name="Google Shape;1761;p106"/>
            <p:cNvSpPr/>
            <p:nvPr/>
          </p:nvSpPr>
          <p:spPr>
            <a:xfrm>
              <a:off x="0" y="0"/>
              <a:ext cx="3142741" cy="687822"/>
            </a:xfrm>
            <a:custGeom>
              <a:rect b="b" l="l" r="r" t="t"/>
              <a:pathLst>
                <a:path extrusionOk="0" h="687822" w="3142741">
                  <a:moveTo>
                    <a:pt x="0" y="0"/>
                  </a:moveTo>
                  <a:lnTo>
                    <a:pt x="3142741" y="0"/>
                  </a:lnTo>
                  <a:lnTo>
                    <a:pt x="3142741" y="687822"/>
                  </a:lnTo>
                  <a:lnTo>
                    <a:pt x="0" y="687822"/>
                  </a:lnTo>
                  <a:close/>
                </a:path>
              </a:pathLst>
            </a:custGeom>
            <a:solidFill>
              <a:srgbClr val="DFAC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62" name="Google Shape;1762;p106"/>
            <p:cNvSpPr txBox="1"/>
            <p:nvPr/>
          </p:nvSpPr>
          <p:spPr>
            <a:xfrm>
              <a:off x="0" y="-9525"/>
              <a:ext cx="3142741" cy="69734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63" name="Google Shape;1763;p106"/>
          <p:cNvSpPr txBox="1"/>
          <p:nvPr/>
        </p:nvSpPr>
        <p:spPr>
          <a:xfrm>
            <a:off x="674127" y="6265821"/>
            <a:ext cx="11652202"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Škola Z identifikovala společný problém ve výuce matematiky - žáci mají problémy se základními pojmy.</a:t>
            </a:r>
            <a:endParaRPr b="0" i="0" sz="1400" u="none" cap="none" strike="noStrike">
              <a:solidFill>
                <a:srgbClr val="000000"/>
              </a:solidFill>
              <a:latin typeface="Arial"/>
              <a:ea typeface="Arial"/>
              <a:cs typeface="Arial"/>
              <a:sym typeface="Arial"/>
            </a:endParaRPr>
          </a:p>
        </p:txBody>
      </p:sp>
      <p:sp>
        <p:nvSpPr>
          <p:cNvPr id="1764" name="Google Shape;1764;p106"/>
          <p:cNvSpPr txBox="1"/>
          <p:nvPr/>
        </p:nvSpPr>
        <p:spPr>
          <a:xfrm>
            <a:off x="533930" y="3454506"/>
            <a:ext cx="1729234"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Případové studie</a:t>
            </a:r>
            <a:endParaRPr b="0" i="0" sz="1400" u="none" cap="none" strike="noStrike">
              <a:solidFill>
                <a:srgbClr val="000000"/>
              </a:solidFill>
              <a:latin typeface="Arial"/>
              <a:ea typeface="Arial"/>
              <a:cs typeface="Arial"/>
              <a:sym typeface="Arial"/>
            </a:endParaRPr>
          </a:p>
        </p:txBody>
      </p:sp>
      <p:sp>
        <p:nvSpPr>
          <p:cNvPr id="1765" name="Google Shape;1765;p106"/>
          <p:cNvSpPr txBox="1"/>
          <p:nvPr/>
        </p:nvSpPr>
        <p:spPr>
          <a:xfrm>
            <a:off x="533930" y="4217463"/>
            <a:ext cx="2500312" cy="90473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i="0" lang="en-US" sz="4899" u="none" cap="none" strike="noStrike">
                <a:solidFill>
                  <a:srgbClr val="000000"/>
                </a:solidFill>
                <a:latin typeface="Philosopher"/>
                <a:ea typeface="Philosopher"/>
                <a:cs typeface="Philosopher"/>
                <a:sym typeface="Philosopher"/>
              </a:rPr>
              <a:t>Potřeba</a:t>
            </a:r>
            <a:endParaRPr b="0" i="0" sz="1400" u="none" cap="none" strike="noStrike">
              <a:solidFill>
                <a:srgbClr val="000000"/>
              </a:solidFill>
              <a:latin typeface="Arial"/>
              <a:ea typeface="Arial"/>
              <a:cs typeface="Arial"/>
              <a:sym typeface="Arial"/>
            </a:endParaRPr>
          </a:p>
        </p:txBody>
      </p:sp>
      <p:sp>
        <p:nvSpPr>
          <p:cNvPr id="1766" name="Google Shape;1766;p106"/>
          <p:cNvSpPr txBox="1"/>
          <p:nvPr/>
        </p:nvSpPr>
        <p:spPr>
          <a:xfrm>
            <a:off x="12945471" y="1019175"/>
            <a:ext cx="4313829" cy="1019175"/>
          </a:xfrm>
          <a:prstGeom prst="rect">
            <a:avLst/>
          </a:prstGeom>
          <a:noFill/>
          <a:ln>
            <a:noFill/>
          </a:ln>
        </p:spPr>
        <p:txBody>
          <a:bodyPr anchorCtr="0" anchor="t" bIns="0" lIns="0" spcFirstLastPara="1" rIns="0" wrap="square" tIns="0">
            <a:spAutoFit/>
          </a:bodyPr>
          <a:lstStyle/>
          <a:p>
            <a:pPr indent="0" lvl="0" marL="0" marR="0" rtl="0" algn="r">
              <a:lnSpc>
                <a:spcPct val="119996"/>
              </a:lnSpc>
              <a:spcBef>
                <a:spcPts val="0"/>
              </a:spcBef>
              <a:spcAft>
                <a:spcPts val="0"/>
              </a:spcAft>
              <a:buClr>
                <a:srgbClr val="000000"/>
              </a:buClr>
              <a:buSzPts val="6566"/>
              <a:buFont typeface="Arial"/>
              <a:buNone/>
            </a:pPr>
            <a:r>
              <a:rPr b="1" i="0" lang="en-US" sz="6566" u="none" cap="none" strike="noStrike">
                <a:solidFill>
                  <a:srgbClr val="DFAC52"/>
                </a:solidFill>
                <a:latin typeface="Philosopher"/>
                <a:ea typeface="Philosopher"/>
                <a:cs typeface="Philosopher"/>
                <a:sym typeface="Philosopher"/>
              </a:rPr>
              <a:t>2. School Z</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4" name="Shape 1774"/>
        <p:cNvGrpSpPr/>
        <p:nvPr/>
      </p:nvGrpSpPr>
      <p:grpSpPr>
        <a:xfrm>
          <a:off x="0" y="0"/>
          <a:ext cx="0" cy="0"/>
          <a:chOff x="0" y="0"/>
          <a:chExt cx="0" cy="0"/>
        </a:xfrm>
      </p:grpSpPr>
      <p:sp>
        <p:nvSpPr>
          <p:cNvPr id="1775" name="Google Shape;1775;p107"/>
          <p:cNvSpPr/>
          <p:nvPr/>
        </p:nvSpPr>
        <p:spPr>
          <a:xfrm>
            <a:off x="61066" y="0"/>
            <a:ext cx="11451205" cy="10287000"/>
          </a:xfrm>
          <a:custGeom>
            <a:rect b="b" l="l" r="r" t="t"/>
            <a:pathLst>
              <a:path extrusionOk="0" h="10287000" w="11451205">
                <a:moveTo>
                  <a:pt x="0" y="0"/>
                </a:moveTo>
                <a:lnTo>
                  <a:pt x="11451205" y="0"/>
                </a:lnTo>
                <a:lnTo>
                  <a:pt x="11451205" y="10287000"/>
                </a:lnTo>
                <a:lnTo>
                  <a:pt x="0" y="10287000"/>
                </a:lnTo>
                <a:lnTo>
                  <a:pt x="0" y="0"/>
                </a:lnTo>
                <a:close/>
              </a:path>
            </a:pathLst>
          </a:custGeom>
          <a:blipFill rotWithShape="1">
            <a:blip r:embed="rId3">
              <a:alphaModFix/>
            </a:blip>
            <a:stretch>
              <a:fillRect b="-11628" l="-63923" r="0" t="-9942"/>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76" name="Google Shape;1776;p107"/>
          <p:cNvSpPr/>
          <p:nvPr/>
        </p:nvSpPr>
        <p:spPr>
          <a:xfrm>
            <a:off x="6106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777" name="Google Shape;1777;p107"/>
          <p:cNvGrpSpPr/>
          <p:nvPr/>
        </p:nvGrpSpPr>
        <p:grpSpPr>
          <a:xfrm>
            <a:off x="4802495" y="2828944"/>
            <a:ext cx="12830803" cy="5663903"/>
            <a:chOff x="0" y="-9525"/>
            <a:chExt cx="3379306" cy="1491728"/>
          </a:xfrm>
        </p:grpSpPr>
        <p:sp>
          <p:nvSpPr>
            <p:cNvPr id="1778" name="Google Shape;1778;p107"/>
            <p:cNvSpPr/>
            <p:nvPr/>
          </p:nvSpPr>
          <p:spPr>
            <a:xfrm>
              <a:off x="0" y="0"/>
              <a:ext cx="3379306" cy="1482203"/>
            </a:xfrm>
            <a:custGeom>
              <a:rect b="b" l="l" r="r" t="t"/>
              <a:pathLst>
                <a:path extrusionOk="0" h="1482203" w="3379306">
                  <a:moveTo>
                    <a:pt x="0" y="0"/>
                  </a:moveTo>
                  <a:lnTo>
                    <a:pt x="3379306" y="0"/>
                  </a:lnTo>
                  <a:lnTo>
                    <a:pt x="3379306" y="1482203"/>
                  </a:lnTo>
                  <a:lnTo>
                    <a:pt x="0" y="1482203"/>
                  </a:lnTo>
                  <a:close/>
                </a:path>
              </a:pathLst>
            </a:custGeom>
            <a:solidFill>
              <a:srgbClr val="DFAC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79" name="Google Shape;1779;p107"/>
            <p:cNvSpPr txBox="1"/>
            <p:nvPr/>
          </p:nvSpPr>
          <p:spPr>
            <a:xfrm>
              <a:off x="0" y="-9525"/>
              <a:ext cx="3379306" cy="1491728"/>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80" name="Google Shape;1780;p107"/>
          <p:cNvSpPr/>
          <p:nvPr/>
        </p:nvSpPr>
        <p:spPr>
          <a:xfrm>
            <a:off x="5977618" y="6694820"/>
            <a:ext cx="786408" cy="786408"/>
          </a:xfrm>
          <a:custGeom>
            <a:rect b="b" l="l" r="r" t="t"/>
            <a:pathLst>
              <a:path extrusionOk="0" h="786408" w="786408">
                <a:moveTo>
                  <a:pt x="0" y="0"/>
                </a:moveTo>
                <a:lnTo>
                  <a:pt x="786408" y="0"/>
                </a:lnTo>
                <a:lnTo>
                  <a:pt x="786408" y="786408"/>
                </a:lnTo>
                <a:lnTo>
                  <a:pt x="0" y="78640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81" name="Google Shape;1781;p107"/>
          <p:cNvSpPr/>
          <p:nvPr/>
        </p:nvSpPr>
        <p:spPr>
          <a:xfrm>
            <a:off x="5840559" y="5199255"/>
            <a:ext cx="923467" cy="959446"/>
          </a:xfrm>
          <a:custGeom>
            <a:rect b="b" l="l" r="r" t="t"/>
            <a:pathLst>
              <a:path extrusionOk="0" h="959446" w="923467">
                <a:moveTo>
                  <a:pt x="0" y="0"/>
                </a:moveTo>
                <a:lnTo>
                  <a:pt x="923467" y="0"/>
                </a:lnTo>
                <a:lnTo>
                  <a:pt x="923467" y="959446"/>
                </a:lnTo>
                <a:lnTo>
                  <a:pt x="0" y="95944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82" name="Google Shape;1782;p107"/>
          <p:cNvSpPr txBox="1"/>
          <p:nvPr/>
        </p:nvSpPr>
        <p:spPr>
          <a:xfrm>
            <a:off x="9899787" y="944904"/>
            <a:ext cx="206276" cy="428625"/>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799"/>
              <a:buFont typeface="Arial"/>
              <a:buNone/>
            </a:pPr>
            <a:r>
              <a:rPr b="0" i="0" lang="en-US" sz="2799" u="none" cap="none" strike="noStrike">
                <a:solidFill>
                  <a:srgbClr val="FFFFFF"/>
                </a:solidFill>
                <a:latin typeface="Lato"/>
                <a:ea typeface="Lato"/>
                <a:cs typeface="Lato"/>
                <a:sym typeface="Lato"/>
              </a:rPr>
              <a:t>2</a:t>
            </a:r>
            <a:endParaRPr b="0" i="0" sz="1400" u="none" cap="none" strike="noStrike">
              <a:solidFill>
                <a:srgbClr val="000000"/>
              </a:solidFill>
              <a:latin typeface="Arial"/>
              <a:ea typeface="Arial"/>
              <a:cs typeface="Arial"/>
              <a:sym typeface="Arial"/>
            </a:endParaRPr>
          </a:p>
        </p:txBody>
      </p:sp>
      <p:sp>
        <p:nvSpPr>
          <p:cNvPr id="1783" name="Google Shape;1783;p107"/>
          <p:cNvSpPr txBox="1"/>
          <p:nvPr/>
        </p:nvSpPr>
        <p:spPr>
          <a:xfrm>
            <a:off x="15270800" y="2107351"/>
            <a:ext cx="2314873" cy="904735"/>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899"/>
              <a:buFont typeface="Arial"/>
              <a:buNone/>
            </a:pPr>
            <a:r>
              <a:rPr b="1" i="0" lang="en-US" sz="4899" u="none" cap="none" strike="noStrike">
                <a:solidFill>
                  <a:srgbClr val="000000"/>
                </a:solidFill>
                <a:latin typeface="Philosopher"/>
                <a:ea typeface="Philosopher"/>
                <a:cs typeface="Philosopher"/>
                <a:sym typeface="Philosopher"/>
              </a:rPr>
              <a:t>Přístup</a:t>
            </a:r>
            <a:endParaRPr b="0" i="0" sz="5400" u="none" cap="none" strike="noStrike">
              <a:solidFill>
                <a:srgbClr val="000000"/>
              </a:solidFill>
              <a:latin typeface="Arial"/>
              <a:ea typeface="Arial"/>
              <a:cs typeface="Arial"/>
              <a:sym typeface="Arial"/>
            </a:endParaRPr>
          </a:p>
        </p:txBody>
      </p:sp>
      <p:sp>
        <p:nvSpPr>
          <p:cNvPr id="1784" name="Google Shape;1784;p107"/>
          <p:cNvSpPr txBox="1"/>
          <p:nvPr/>
        </p:nvSpPr>
        <p:spPr>
          <a:xfrm>
            <a:off x="13319469" y="564301"/>
            <a:ext cx="4313829" cy="1019175"/>
          </a:xfrm>
          <a:prstGeom prst="rect">
            <a:avLst/>
          </a:prstGeom>
          <a:noFill/>
          <a:ln>
            <a:noFill/>
          </a:ln>
        </p:spPr>
        <p:txBody>
          <a:bodyPr anchorCtr="0" anchor="t" bIns="0" lIns="0" spcFirstLastPara="1" rIns="0" wrap="square" tIns="0">
            <a:spAutoFit/>
          </a:bodyPr>
          <a:lstStyle/>
          <a:p>
            <a:pPr indent="0" lvl="0" marL="0" marR="0" rtl="0" algn="r">
              <a:lnSpc>
                <a:spcPct val="119996"/>
              </a:lnSpc>
              <a:spcBef>
                <a:spcPts val="0"/>
              </a:spcBef>
              <a:spcAft>
                <a:spcPts val="0"/>
              </a:spcAft>
              <a:buClr>
                <a:srgbClr val="000000"/>
              </a:buClr>
              <a:buSzPts val="6566"/>
              <a:buFont typeface="Arial"/>
              <a:buNone/>
            </a:pPr>
            <a:r>
              <a:rPr b="1" i="0" lang="en-US" sz="6566" u="none" cap="none" strike="noStrike">
                <a:solidFill>
                  <a:srgbClr val="DFAC52"/>
                </a:solidFill>
                <a:latin typeface="Philosopher"/>
                <a:ea typeface="Philosopher"/>
                <a:cs typeface="Philosopher"/>
                <a:sym typeface="Philosopher"/>
              </a:rPr>
              <a:t>2. School Z</a:t>
            </a:r>
            <a:endParaRPr b="0" i="0" sz="1400" u="none" cap="none" strike="noStrike">
              <a:solidFill>
                <a:srgbClr val="000000"/>
              </a:solidFill>
              <a:latin typeface="Arial"/>
              <a:ea typeface="Arial"/>
              <a:cs typeface="Arial"/>
              <a:sym typeface="Arial"/>
            </a:endParaRPr>
          </a:p>
        </p:txBody>
      </p:sp>
      <p:sp>
        <p:nvSpPr>
          <p:cNvPr id="1785" name="Google Shape;1785;p107"/>
          <p:cNvSpPr txBox="1"/>
          <p:nvPr/>
        </p:nvSpPr>
        <p:spPr>
          <a:xfrm>
            <a:off x="5073635" y="3192953"/>
            <a:ext cx="12198664" cy="2124075"/>
          </a:xfrm>
          <a:prstGeom prst="rect">
            <a:avLst/>
          </a:prstGeom>
          <a:noFill/>
          <a:ln>
            <a:noFill/>
          </a:ln>
        </p:spPr>
        <p:txBody>
          <a:bodyPr anchorCtr="0" anchor="t" bIns="0" lIns="0" spcFirstLastPara="1" rIns="0" wrap="square" tIns="0">
            <a:spAutoFit/>
          </a:bodyPr>
          <a:lstStyle/>
          <a:p>
            <a:pPr indent="0" lvl="0" marL="0" marR="0" rtl="0" algn="ctr">
              <a:lnSpc>
                <a:spcPct val="14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46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Aby to vyřešili, zavedli do svých učebních osnov matematiky metodu mikroučení:</a:t>
            </a:r>
            <a:endParaRPr b="1"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1" i="0" sz="2400" u="none" cap="none" strike="noStrike">
              <a:solidFill>
                <a:srgbClr val="000000"/>
              </a:solidFill>
              <a:latin typeface="Philosopher"/>
              <a:ea typeface="Philosopher"/>
              <a:cs typeface="Philosopher"/>
              <a:sym typeface="Philosopher"/>
            </a:endParaRPr>
          </a:p>
        </p:txBody>
      </p:sp>
      <p:sp>
        <p:nvSpPr>
          <p:cNvPr id="1786" name="Google Shape;1786;p107"/>
          <p:cNvSpPr txBox="1"/>
          <p:nvPr/>
        </p:nvSpPr>
        <p:spPr>
          <a:xfrm>
            <a:off x="7004303" y="5189730"/>
            <a:ext cx="10075279" cy="265919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Vytvořili sérii krátkých interaktivních lekcí, z nichž každá se zaměřuje na určité matematické téma nebo koncept.</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Škola Z také zavedla prvky gamifikace, jako jsou matematické výzvy a žebříčky: žáci získávali body a soutěžili se svými vrstevníky, což vytvářelo pocit vzrušení a motivace.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4" name="Shape 1794"/>
        <p:cNvGrpSpPr/>
        <p:nvPr/>
      </p:nvGrpSpPr>
      <p:grpSpPr>
        <a:xfrm>
          <a:off x="0" y="0"/>
          <a:ext cx="0" cy="0"/>
          <a:chOff x="0" y="0"/>
          <a:chExt cx="0" cy="0"/>
        </a:xfrm>
      </p:grpSpPr>
      <p:sp>
        <p:nvSpPr>
          <p:cNvPr id="1795" name="Google Shape;1795;p108"/>
          <p:cNvSpPr/>
          <p:nvPr/>
        </p:nvSpPr>
        <p:spPr>
          <a:xfrm>
            <a:off x="0" y="-3119"/>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808" l="-2943" r="0" t="-1011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796" name="Google Shape;1796;p108"/>
          <p:cNvGrpSpPr/>
          <p:nvPr/>
        </p:nvGrpSpPr>
        <p:grpSpPr>
          <a:xfrm>
            <a:off x="5457197" y="2154882"/>
            <a:ext cx="12830803" cy="6548351"/>
            <a:chOff x="0" y="-9525"/>
            <a:chExt cx="3379306" cy="1724669"/>
          </a:xfrm>
        </p:grpSpPr>
        <p:sp>
          <p:nvSpPr>
            <p:cNvPr id="1797" name="Google Shape;1797;p108"/>
            <p:cNvSpPr/>
            <p:nvPr/>
          </p:nvSpPr>
          <p:spPr>
            <a:xfrm>
              <a:off x="0" y="0"/>
              <a:ext cx="3379306" cy="1715144"/>
            </a:xfrm>
            <a:custGeom>
              <a:rect b="b" l="l" r="r" t="t"/>
              <a:pathLst>
                <a:path extrusionOk="0" h="1715144" w="3379306">
                  <a:moveTo>
                    <a:pt x="0" y="0"/>
                  </a:moveTo>
                  <a:lnTo>
                    <a:pt x="3379306" y="0"/>
                  </a:lnTo>
                  <a:lnTo>
                    <a:pt x="3379306" y="1715144"/>
                  </a:lnTo>
                  <a:lnTo>
                    <a:pt x="0" y="1715144"/>
                  </a:lnTo>
                  <a:close/>
                </a:path>
              </a:pathLst>
            </a:custGeom>
            <a:solidFill>
              <a:srgbClr val="DFAC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798" name="Google Shape;1798;p108"/>
            <p:cNvSpPr txBox="1"/>
            <p:nvPr/>
          </p:nvSpPr>
          <p:spPr>
            <a:xfrm>
              <a:off x="0" y="-9525"/>
              <a:ext cx="3379306" cy="1724669"/>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799" name="Google Shape;1799;p108"/>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00" name="Google Shape;1800;p108"/>
          <p:cNvSpPr/>
          <p:nvPr/>
        </p:nvSpPr>
        <p:spPr>
          <a:xfrm>
            <a:off x="147783" y="6597017"/>
            <a:ext cx="4590102" cy="3069630"/>
          </a:xfrm>
          <a:custGeom>
            <a:rect b="b" l="l" r="r" t="t"/>
            <a:pathLst>
              <a:path extrusionOk="0" h="3069630" w="4590102">
                <a:moveTo>
                  <a:pt x="0" y="0"/>
                </a:moveTo>
                <a:lnTo>
                  <a:pt x="4590102" y="0"/>
                </a:lnTo>
                <a:lnTo>
                  <a:pt x="4590102" y="3069631"/>
                </a:lnTo>
                <a:lnTo>
                  <a:pt x="0" y="306963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01" name="Google Shape;1801;p108"/>
          <p:cNvSpPr txBox="1"/>
          <p:nvPr/>
        </p:nvSpPr>
        <p:spPr>
          <a:xfrm>
            <a:off x="6992745" y="2614484"/>
            <a:ext cx="10918507" cy="3545586"/>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Zapojení žáků do matematiky se výrazně zvýšilo.</a:t>
            </a: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Studenti vykázali výrazné zlepšení znalostí matematiky: soustředěný, opakující se charakter mikroučení pomohl posílit jejich porozumění základním matematickým tématům.</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Pprvky gamifikace dodaly prvek zábavy a přátelského soutěžení: studenti se nejen učili matematiku efektivněji, ale také si tento proces užívali</a:t>
            </a:r>
            <a:endParaRPr b="0" i="0" sz="1400" u="none" cap="none" strike="noStrike">
              <a:solidFill>
                <a:srgbClr val="000000"/>
              </a:solidFill>
              <a:latin typeface="Arial"/>
              <a:ea typeface="Arial"/>
              <a:cs typeface="Arial"/>
              <a:sym typeface="Arial"/>
            </a:endParaRPr>
          </a:p>
        </p:txBody>
      </p:sp>
      <p:sp>
        <p:nvSpPr>
          <p:cNvPr id="1802" name="Google Shape;1802;p108"/>
          <p:cNvSpPr/>
          <p:nvPr/>
        </p:nvSpPr>
        <p:spPr>
          <a:xfrm>
            <a:off x="5849825" y="2518338"/>
            <a:ext cx="764432" cy="764432"/>
          </a:xfrm>
          <a:custGeom>
            <a:rect b="b" l="l" r="r" t="t"/>
            <a:pathLst>
              <a:path extrusionOk="0" h="764432" w="764432">
                <a:moveTo>
                  <a:pt x="0" y="0"/>
                </a:moveTo>
                <a:lnTo>
                  <a:pt x="764433" y="0"/>
                </a:lnTo>
                <a:lnTo>
                  <a:pt x="764433" y="764432"/>
                </a:lnTo>
                <a:lnTo>
                  <a:pt x="0" y="76443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03" name="Google Shape;1803;p108"/>
          <p:cNvSpPr/>
          <p:nvPr/>
        </p:nvSpPr>
        <p:spPr>
          <a:xfrm>
            <a:off x="5675912" y="3852508"/>
            <a:ext cx="1112260" cy="1023279"/>
          </a:xfrm>
          <a:custGeom>
            <a:rect b="b" l="l" r="r" t="t"/>
            <a:pathLst>
              <a:path extrusionOk="0" h="1023279" w="1112260">
                <a:moveTo>
                  <a:pt x="0" y="0"/>
                </a:moveTo>
                <a:lnTo>
                  <a:pt x="1112259" y="0"/>
                </a:lnTo>
                <a:lnTo>
                  <a:pt x="1112259" y="1023279"/>
                </a:lnTo>
                <a:lnTo>
                  <a:pt x="0" y="102327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04" name="Google Shape;1804;p108"/>
          <p:cNvSpPr/>
          <p:nvPr/>
        </p:nvSpPr>
        <p:spPr>
          <a:xfrm>
            <a:off x="5754498" y="5634596"/>
            <a:ext cx="955087" cy="970863"/>
          </a:xfrm>
          <a:custGeom>
            <a:rect b="b" l="l" r="r" t="t"/>
            <a:pathLst>
              <a:path extrusionOk="0" h="970863" w="955087">
                <a:moveTo>
                  <a:pt x="0" y="0"/>
                </a:moveTo>
                <a:lnTo>
                  <a:pt x="955087" y="0"/>
                </a:lnTo>
                <a:lnTo>
                  <a:pt x="955087" y="970863"/>
                </a:lnTo>
                <a:lnTo>
                  <a:pt x="0" y="97086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05" name="Google Shape;1805;p108"/>
          <p:cNvSpPr/>
          <p:nvPr/>
        </p:nvSpPr>
        <p:spPr>
          <a:xfrm>
            <a:off x="5793778" y="7124788"/>
            <a:ext cx="876528" cy="1111287"/>
          </a:xfrm>
          <a:custGeom>
            <a:rect b="b" l="l" r="r" t="t"/>
            <a:pathLst>
              <a:path extrusionOk="0" h="1111287" w="876528">
                <a:moveTo>
                  <a:pt x="0" y="0"/>
                </a:moveTo>
                <a:lnTo>
                  <a:pt x="876527" y="0"/>
                </a:lnTo>
                <a:lnTo>
                  <a:pt x="876527" y="1111287"/>
                </a:lnTo>
                <a:lnTo>
                  <a:pt x="0" y="1111287"/>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06" name="Google Shape;1806;p108"/>
          <p:cNvSpPr txBox="1"/>
          <p:nvPr/>
        </p:nvSpPr>
        <p:spPr>
          <a:xfrm>
            <a:off x="3700246" y="7133198"/>
            <a:ext cx="197793" cy="43815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799"/>
              <a:buFont typeface="Arial"/>
              <a:buNone/>
            </a:pPr>
            <a:r>
              <a:rPr b="0" i="0" lang="en-US" sz="2799" u="none" cap="none" strike="noStrike">
                <a:solidFill>
                  <a:srgbClr val="FBF9FF"/>
                </a:solidFill>
                <a:latin typeface="Arimo"/>
                <a:ea typeface="Arimo"/>
                <a:cs typeface="Arimo"/>
                <a:sym typeface="Arimo"/>
              </a:rPr>
              <a:t>2</a:t>
            </a:r>
            <a:endParaRPr b="0" i="0" sz="1400" u="none" cap="none" strike="noStrike">
              <a:solidFill>
                <a:srgbClr val="000000"/>
              </a:solidFill>
              <a:latin typeface="Arial"/>
              <a:ea typeface="Arial"/>
              <a:cs typeface="Arial"/>
              <a:sym typeface="Arial"/>
            </a:endParaRPr>
          </a:p>
        </p:txBody>
      </p:sp>
      <p:sp>
        <p:nvSpPr>
          <p:cNvPr id="1807" name="Google Shape;1807;p108"/>
          <p:cNvSpPr txBox="1"/>
          <p:nvPr/>
        </p:nvSpPr>
        <p:spPr>
          <a:xfrm>
            <a:off x="5457197" y="1205649"/>
            <a:ext cx="4059336" cy="90473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i="0" lang="en-US" sz="4899" u="none" cap="none" strike="noStrike">
                <a:solidFill>
                  <a:srgbClr val="000000"/>
                </a:solidFill>
                <a:latin typeface="Philosopher"/>
                <a:ea typeface="Philosopher"/>
                <a:cs typeface="Philosopher"/>
                <a:sym typeface="Philosopher"/>
              </a:rPr>
              <a:t>Výsledky</a:t>
            </a:r>
            <a:endParaRPr b="0" i="0" sz="1400" u="none" cap="none" strike="noStrike">
              <a:solidFill>
                <a:srgbClr val="000000"/>
              </a:solidFill>
              <a:latin typeface="Arial"/>
              <a:ea typeface="Arial"/>
              <a:cs typeface="Arial"/>
              <a:sym typeface="Arial"/>
            </a:endParaRPr>
          </a:p>
        </p:txBody>
      </p:sp>
      <p:sp>
        <p:nvSpPr>
          <p:cNvPr id="1808" name="Google Shape;1808;p108"/>
          <p:cNvSpPr txBox="1"/>
          <p:nvPr/>
        </p:nvSpPr>
        <p:spPr>
          <a:xfrm>
            <a:off x="871510" y="8319094"/>
            <a:ext cx="3437734" cy="768279"/>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5018"/>
              <a:buFont typeface="Arial"/>
              <a:buNone/>
            </a:pPr>
            <a:r>
              <a:rPr b="1" i="0" lang="en-US" sz="5018" u="none" cap="none" strike="noStrike">
                <a:solidFill>
                  <a:srgbClr val="DFAC52"/>
                </a:solidFill>
                <a:latin typeface="Philosopher"/>
                <a:ea typeface="Philosopher"/>
                <a:cs typeface="Philosopher"/>
                <a:sym typeface="Philosopher"/>
              </a:rPr>
              <a:t>School Z</a:t>
            </a:r>
            <a:endParaRPr b="0" i="0" sz="1400" u="none" cap="none" strike="noStrike">
              <a:solidFill>
                <a:srgbClr val="000000"/>
              </a:solidFill>
              <a:latin typeface="Arial"/>
              <a:ea typeface="Arial"/>
              <a:cs typeface="Arial"/>
              <a:sym typeface="Arial"/>
            </a:endParaRPr>
          </a:p>
        </p:txBody>
      </p:sp>
      <p:sp>
        <p:nvSpPr>
          <p:cNvPr id="1809" name="Google Shape;1809;p108"/>
          <p:cNvSpPr txBox="1"/>
          <p:nvPr/>
        </p:nvSpPr>
        <p:spPr>
          <a:xfrm>
            <a:off x="6992745" y="7271344"/>
            <a:ext cx="10918507" cy="886397"/>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Inovativní přístup školy Z k začlenění mikroučení do učebních osnov matematiky ukazuje, jak může mít tato metoda pozitivní dopad na výsledky vzdělávání.</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7" name="Shape 1817"/>
        <p:cNvGrpSpPr/>
        <p:nvPr/>
      </p:nvGrpSpPr>
      <p:grpSpPr>
        <a:xfrm>
          <a:off x="0" y="0"/>
          <a:ext cx="0" cy="0"/>
          <a:chOff x="0" y="0"/>
          <a:chExt cx="0" cy="0"/>
        </a:xfrm>
      </p:grpSpPr>
      <p:sp>
        <p:nvSpPr>
          <p:cNvPr id="1818" name="Google Shape;1818;p109"/>
          <p:cNvSpPr/>
          <p:nvPr/>
        </p:nvSpPr>
        <p:spPr>
          <a:xfrm>
            <a:off x="8908020" y="0"/>
            <a:ext cx="9379980" cy="10287000"/>
          </a:xfrm>
          <a:custGeom>
            <a:rect b="b" l="l" r="r" t="t"/>
            <a:pathLst>
              <a:path extrusionOk="0" h="10287000" w="9379980">
                <a:moveTo>
                  <a:pt x="0" y="0"/>
                </a:moveTo>
                <a:lnTo>
                  <a:pt x="9379980" y="0"/>
                </a:lnTo>
                <a:lnTo>
                  <a:pt x="9379980" y="10287000"/>
                </a:lnTo>
                <a:lnTo>
                  <a:pt x="0" y="10287000"/>
                </a:lnTo>
                <a:lnTo>
                  <a:pt x="0" y="0"/>
                </a:lnTo>
                <a:close/>
              </a:path>
            </a:pathLst>
          </a:custGeom>
          <a:blipFill rotWithShape="1">
            <a:blip r:embed="rId3">
              <a:alphaModFix/>
            </a:blip>
            <a:stretch>
              <a:fillRect b="-8531" l="-78124" r="-15459" t="-907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19" name="Google Shape;1819;p109"/>
          <p:cNvSpPr/>
          <p:nvPr/>
        </p:nvSpPr>
        <p:spPr>
          <a:xfrm>
            <a:off x="0" y="-3119"/>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820" name="Google Shape;1820;p109"/>
          <p:cNvGrpSpPr/>
          <p:nvPr/>
        </p:nvGrpSpPr>
        <p:grpSpPr>
          <a:xfrm>
            <a:off x="533930" y="5107335"/>
            <a:ext cx="11932595" cy="2647740"/>
            <a:chOff x="0" y="-9525"/>
            <a:chExt cx="3142741" cy="697347"/>
          </a:xfrm>
        </p:grpSpPr>
        <p:sp>
          <p:nvSpPr>
            <p:cNvPr id="1821" name="Google Shape;1821;p109"/>
            <p:cNvSpPr/>
            <p:nvPr/>
          </p:nvSpPr>
          <p:spPr>
            <a:xfrm>
              <a:off x="0" y="0"/>
              <a:ext cx="3142741" cy="687822"/>
            </a:xfrm>
            <a:custGeom>
              <a:rect b="b" l="l" r="r" t="t"/>
              <a:pathLst>
                <a:path extrusionOk="0" h="687822" w="3142741">
                  <a:moveTo>
                    <a:pt x="0" y="0"/>
                  </a:moveTo>
                  <a:lnTo>
                    <a:pt x="3142741" y="0"/>
                  </a:lnTo>
                  <a:lnTo>
                    <a:pt x="3142741" y="687822"/>
                  </a:lnTo>
                  <a:lnTo>
                    <a:pt x="0" y="687822"/>
                  </a:lnTo>
                  <a:close/>
                </a:path>
              </a:pathLst>
            </a:custGeom>
            <a:solidFill>
              <a:srgbClr val="DFAC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22" name="Google Shape;1822;p109"/>
            <p:cNvSpPr txBox="1"/>
            <p:nvPr/>
          </p:nvSpPr>
          <p:spPr>
            <a:xfrm>
              <a:off x="0" y="-9525"/>
              <a:ext cx="3142741" cy="697347"/>
            </a:xfrm>
            <a:prstGeom prst="rect">
              <a:avLst/>
            </a:prstGeom>
            <a:noFill/>
            <a:ln>
              <a:noFill/>
            </a:ln>
          </p:spPr>
          <p:txBody>
            <a:bodyPr anchorCtr="0" anchor="ctr" bIns="50800" lIns="50800" spcFirstLastPara="1" rIns="50800" wrap="square" tIns="50800">
              <a:no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23" name="Google Shape;1823;p109"/>
          <p:cNvSpPr txBox="1"/>
          <p:nvPr/>
        </p:nvSpPr>
        <p:spPr>
          <a:xfrm>
            <a:off x="533930" y="3454506"/>
            <a:ext cx="1729234"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F59F35"/>
                </a:solidFill>
                <a:latin typeface="Philosopher"/>
                <a:ea typeface="Philosopher"/>
                <a:cs typeface="Philosopher"/>
                <a:sym typeface="Philosopher"/>
              </a:rPr>
              <a:t>Případové studie</a:t>
            </a:r>
            <a:endParaRPr b="0" i="0" sz="1400" u="none" cap="none" strike="noStrike">
              <a:solidFill>
                <a:srgbClr val="000000"/>
              </a:solidFill>
              <a:latin typeface="Arial"/>
              <a:ea typeface="Arial"/>
              <a:cs typeface="Arial"/>
              <a:sym typeface="Arial"/>
            </a:endParaRPr>
          </a:p>
        </p:txBody>
      </p:sp>
      <p:sp>
        <p:nvSpPr>
          <p:cNvPr id="1824" name="Google Shape;1824;p109"/>
          <p:cNvSpPr txBox="1"/>
          <p:nvPr/>
        </p:nvSpPr>
        <p:spPr>
          <a:xfrm>
            <a:off x="533930" y="4217463"/>
            <a:ext cx="2500312" cy="904735"/>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Clr>
                <a:srgbClr val="000000"/>
              </a:buClr>
              <a:buSzPts val="4899"/>
              <a:buFont typeface="Arial"/>
              <a:buNone/>
            </a:pPr>
            <a:r>
              <a:rPr b="1" i="0" lang="en-US" sz="4899" u="none" cap="none" strike="noStrike">
                <a:solidFill>
                  <a:srgbClr val="000000"/>
                </a:solidFill>
                <a:latin typeface="Philosopher"/>
                <a:ea typeface="Philosopher"/>
                <a:cs typeface="Philosopher"/>
                <a:sym typeface="Philosopher"/>
              </a:rPr>
              <a:t>Potřeba</a:t>
            </a:r>
            <a:endParaRPr b="0" i="0" sz="1400" u="none" cap="none" strike="noStrike">
              <a:solidFill>
                <a:srgbClr val="000000"/>
              </a:solidFill>
              <a:latin typeface="Arial"/>
              <a:ea typeface="Arial"/>
              <a:cs typeface="Arial"/>
              <a:sym typeface="Arial"/>
            </a:endParaRPr>
          </a:p>
        </p:txBody>
      </p:sp>
      <p:sp>
        <p:nvSpPr>
          <p:cNvPr id="1825" name="Google Shape;1825;p109"/>
          <p:cNvSpPr txBox="1"/>
          <p:nvPr/>
        </p:nvSpPr>
        <p:spPr>
          <a:xfrm>
            <a:off x="533930" y="5896838"/>
            <a:ext cx="11932595"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Nezisková organizace MAAM identifikovala významnou potřebu ve své komunitě - dospělé studenty, kteří chtějí získat dovednosti a znalosti související s prací.</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3" name="Shape 1833"/>
        <p:cNvGrpSpPr/>
        <p:nvPr/>
      </p:nvGrpSpPr>
      <p:grpSpPr>
        <a:xfrm>
          <a:off x="0" y="0"/>
          <a:ext cx="0" cy="0"/>
          <a:chOff x="0" y="0"/>
          <a:chExt cx="0" cy="0"/>
        </a:xfrm>
      </p:grpSpPr>
      <p:sp>
        <p:nvSpPr>
          <p:cNvPr id="1834" name="Google Shape;1834;p110"/>
          <p:cNvSpPr/>
          <p:nvPr/>
        </p:nvSpPr>
        <p:spPr>
          <a:xfrm>
            <a:off x="8908020" y="0"/>
            <a:ext cx="9379980" cy="10287000"/>
          </a:xfrm>
          <a:custGeom>
            <a:rect b="b" l="l" r="r" t="t"/>
            <a:pathLst>
              <a:path extrusionOk="0" h="10287000" w="9379980">
                <a:moveTo>
                  <a:pt x="0" y="0"/>
                </a:moveTo>
                <a:lnTo>
                  <a:pt x="9379980" y="0"/>
                </a:lnTo>
                <a:lnTo>
                  <a:pt x="9379980" y="10287000"/>
                </a:lnTo>
                <a:lnTo>
                  <a:pt x="0" y="10287000"/>
                </a:lnTo>
                <a:lnTo>
                  <a:pt x="0" y="0"/>
                </a:lnTo>
                <a:close/>
              </a:path>
            </a:pathLst>
          </a:custGeom>
          <a:blipFill rotWithShape="1">
            <a:blip r:embed="rId3">
              <a:alphaModFix/>
            </a:blip>
            <a:stretch>
              <a:fillRect b="-8531" l="-78124" r="-15459" t="-907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835" name="Google Shape;1835;p110"/>
          <p:cNvGrpSpPr/>
          <p:nvPr/>
        </p:nvGrpSpPr>
        <p:grpSpPr>
          <a:xfrm>
            <a:off x="61077" y="3961254"/>
            <a:ext cx="12830887" cy="6259266"/>
            <a:chOff x="0" y="-9525"/>
            <a:chExt cx="3379306" cy="1648520"/>
          </a:xfrm>
        </p:grpSpPr>
        <p:sp>
          <p:nvSpPr>
            <p:cNvPr id="1836" name="Google Shape;1836;p110"/>
            <p:cNvSpPr/>
            <p:nvPr/>
          </p:nvSpPr>
          <p:spPr>
            <a:xfrm>
              <a:off x="0" y="0"/>
              <a:ext cx="3379306" cy="1638995"/>
            </a:xfrm>
            <a:custGeom>
              <a:rect b="b" l="l" r="r" t="t"/>
              <a:pathLst>
                <a:path extrusionOk="0" h="1638995" w="3379306">
                  <a:moveTo>
                    <a:pt x="0" y="0"/>
                  </a:moveTo>
                  <a:lnTo>
                    <a:pt x="3379306" y="0"/>
                  </a:lnTo>
                  <a:lnTo>
                    <a:pt x="3379306" y="1638995"/>
                  </a:lnTo>
                  <a:lnTo>
                    <a:pt x="0" y="1638995"/>
                  </a:lnTo>
                  <a:close/>
                </a:path>
              </a:pathLst>
            </a:custGeom>
            <a:solidFill>
              <a:srgbClr val="DFAC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37" name="Google Shape;1837;p110"/>
            <p:cNvSpPr txBox="1"/>
            <p:nvPr/>
          </p:nvSpPr>
          <p:spPr>
            <a:xfrm>
              <a:off x="0" y="-9525"/>
              <a:ext cx="3379306" cy="1648520"/>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38" name="Google Shape;1838;p110"/>
          <p:cNvSpPr/>
          <p:nvPr/>
        </p:nvSpPr>
        <p:spPr>
          <a:xfrm>
            <a:off x="61066" y="0"/>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39" name="Google Shape;1839;p110"/>
          <p:cNvSpPr/>
          <p:nvPr/>
        </p:nvSpPr>
        <p:spPr>
          <a:xfrm>
            <a:off x="1028700" y="5393516"/>
            <a:ext cx="1128101" cy="1151123"/>
          </a:xfrm>
          <a:custGeom>
            <a:rect b="b" l="l" r="r" t="t"/>
            <a:pathLst>
              <a:path extrusionOk="0" h="1151123" w="1128101">
                <a:moveTo>
                  <a:pt x="0" y="0"/>
                </a:moveTo>
                <a:lnTo>
                  <a:pt x="1128101" y="0"/>
                </a:lnTo>
                <a:lnTo>
                  <a:pt x="1128101" y="1151123"/>
                </a:lnTo>
                <a:lnTo>
                  <a:pt x="0" y="115112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40" name="Google Shape;1840;p110"/>
          <p:cNvSpPr/>
          <p:nvPr/>
        </p:nvSpPr>
        <p:spPr>
          <a:xfrm>
            <a:off x="1064990" y="7381324"/>
            <a:ext cx="1055520" cy="1063496"/>
          </a:xfrm>
          <a:custGeom>
            <a:rect b="b" l="l" r="r" t="t"/>
            <a:pathLst>
              <a:path extrusionOk="0" h="1063496" w="1055520">
                <a:moveTo>
                  <a:pt x="0" y="0"/>
                </a:moveTo>
                <a:lnTo>
                  <a:pt x="1055520" y="0"/>
                </a:lnTo>
                <a:lnTo>
                  <a:pt x="1055520" y="1063496"/>
                </a:lnTo>
                <a:lnTo>
                  <a:pt x="0" y="106349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41" name="Google Shape;1841;p110"/>
          <p:cNvSpPr txBox="1"/>
          <p:nvPr/>
        </p:nvSpPr>
        <p:spPr>
          <a:xfrm>
            <a:off x="421394" y="2648687"/>
            <a:ext cx="2314873" cy="904735"/>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Clr>
                <a:srgbClr val="000000"/>
              </a:buClr>
              <a:buSzPts val="4899"/>
              <a:buFont typeface="Arial"/>
              <a:buNone/>
            </a:pPr>
            <a:r>
              <a:rPr b="1" i="0" lang="en-US" sz="4899" u="none" cap="none" strike="noStrike">
                <a:solidFill>
                  <a:srgbClr val="000000"/>
                </a:solidFill>
                <a:latin typeface="Philosopher"/>
                <a:ea typeface="Philosopher"/>
                <a:cs typeface="Philosopher"/>
                <a:sym typeface="Philosopher"/>
              </a:rPr>
              <a:t>Přístup</a:t>
            </a:r>
            <a:endParaRPr b="0" i="0" sz="5400" u="none" cap="none" strike="noStrike">
              <a:solidFill>
                <a:srgbClr val="000000"/>
              </a:solidFill>
              <a:latin typeface="Arial"/>
              <a:ea typeface="Arial"/>
              <a:cs typeface="Arial"/>
              <a:sym typeface="Arial"/>
            </a:endParaRPr>
          </a:p>
        </p:txBody>
      </p:sp>
      <p:sp>
        <p:nvSpPr>
          <p:cNvPr id="1842" name="Google Shape;1842;p110"/>
          <p:cNvSpPr txBox="1"/>
          <p:nvPr/>
        </p:nvSpPr>
        <p:spPr>
          <a:xfrm>
            <a:off x="2514754" y="5539695"/>
            <a:ext cx="9797789" cy="3102388"/>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Navrhli knihovnu mikroučebních modulů, z nichž každý je přizpůsoben konkrétní pracovní dovednosti. Tyto moduly byly snadno přístupné prostřednictvím online platformy MAAM.</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l">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MAAM zdůrazňovala význam praktického využití: každý modul obsahoval praktická cvičení a scénáře z reálného světa, což zajišťovalo, že účastníci mohli okamžitě použít to, co se naučili.</a:t>
            </a:r>
            <a:endParaRPr b="0" i="0" sz="1400" u="none" cap="none" strike="noStrike">
              <a:solidFill>
                <a:srgbClr val="000000"/>
              </a:solidFill>
              <a:latin typeface="Arial"/>
              <a:ea typeface="Arial"/>
              <a:cs typeface="Arial"/>
              <a:sym typeface="Arial"/>
            </a:endParaRPr>
          </a:p>
        </p:txBody>
      </p:sp>
      <p:sp>
        <p:nvSpPr>
          <p:cNvPr id="1843" name="Google Shape;1843;p110"/>
          <p:cNvSpPr txBox="1"/>
          <p:nvPr/>
        </p:nvSpPr>
        <p:spPr>
          <a:xfrm>
            <a:off x="9903439" y="1519639"/>
            <a:ext cx="7797605" cy="701602"/>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799"/>
              <a:buFont typeface="Arial"/>
              <a:buNone/>
            </a:pPr>
            <a:r>
              <a:rPr b="1" i="0" lang="en-US" sz="3799" u="none" cap="none" strike="noStrike">
                <a:solidFill>
                  <a:srgbClr val="DFAC52"/>
                </a:solidFill>
                <a:latin typeface="Philosopher"/>
                <a:ea typeface="Philosopher"/>
                <a:cs typeface="Philosopher"/>
                <a:sym typeface="Philosopher"/>
              </a:rPr>
              <a:t>3. Nezisková organizace MAAM</a:t>
            </a:r>
            <a:endParaRPr b="0" i="0" sz="1400" u="none" cap="none" strike="noStrike">
              <a:solidFill>
                <a:srgbClr val="000000"/>
              </a:solidFill>
              <a:latin typeface="Arial"/>
              <a:ea typeface="Arial"/>
              <a:cs typeface="Arial"/>
              <a:sym typeface="Arial"/>
            </a:endParaRPr>
          </a:p>
        </p:txBody>
      </p:sp>
      <p:sp>
        <p:nvSpPr>
          <p:cNvPr id="1844" name="Google Shape;1844;p110"/>
          <p:cNvSpPr txBox="1"/>
          <p:nvPr/>
        </p:nvSpPr>
        <p:spPr>
          <a:xfrm>
            <a:off x="819948" y="3944087"/>
            <a:ext cx="7329924" cy="443198"/>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Aby to vyřešili, zavedli mikrovzdělávání:</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2" name="Shape 1852"/>
        <p:cNvGrpSpPr/>
        <p:nvPr/>
      </p:nvGrpSpPr>
      <p:grpSpPr>
        <a:xfrm>
          <a:off x="0" y="0"/>
          <a:ext cx="0" cy="0"/>
          <a:chOff x="0" y="0"/>
          <a:chExt cx="0" cy="0"/>
        </a:xfrm>
      </p:grpSpPr>
      <p:sp>
        <p:nvSpPr>
          <p:cNvPr id="1853" name="Google Shape;1853;p111"/>
          <p:cNvSpPr/>
          <p:nvPr/>
        </p:nvSpPr>
        <p:spPr>
          <a:xfrm>
            <a:off x="-479942" y="0"/>
            <a:ext cx="8914013" cy="10287000"/>
          </a:xfrm>
          <a:custGeom>
            <a:rect b="b" l="l" r="r" t="t"/>
            <a:pathLst>
              <a:path extrusionOk="0" h="10287000" w="8914013">
                <a:moveTo>
                  <a:pt x="0" y="0"/>
                </a:moveTo>
                <a:lnTo>
                  <a:pt x="8914012" y="0"/>
                </a:lnTo>
                <a:lnTo>
                  <a:pt x="8914012" y="10287000"/>
                </a:lnTo>
                <a:lnTo>
                  <a:pt x="0" y="10287000"/>
                </a:lnTo>
                <a:lnTo>
                  <a:pt x="0" y="0"/>
                </a:lnTo>
                <a:close/>
              </a:path>
            </a:pathLst>
          </a:custGeom>
          <a:blipFill rotWithShape="1">
            <a:blip r:embed="rId3">
              <a:alphaModFix/>
            </a:blip>
            <a:stretch>
              <a:fillRect b="-6413" l="-78329" r="-25382" t="-11197"/>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54" name="Google Shape;1854;p111"/>
          <p:cNvSpPr/>
          <p:nvPr/>
        </p:nvSpPr>
        <p:spPr>
          <a:xfrm>
            <a:off x="837488" y="4194051"/>
            <a:ext cx="2830146" cy="1892660"/>
          </a:xfrm>
          <a:custGeom>
            <a:rect b="b" l="l" r="r" t="t"/>
            <a:pathLst>
              <a:path extrusionOk="0" h="1892660" w="2830146">
                <a:moveTo>
                  <a:pt x="0" y="0"/>
                </a:moveTo>
                <a:lnTo>
                  <a:pt x="2830146" y="0"/>
                </a:lnTo>
                <a:lnTo>
                  <a:pt x="2830146" y="1892660"/>
                </a:lnTo>
                <a:lnTo>
                  <a:pt x="0" y="18926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855" name="Google Shape;1855;p111"/>
          <p:cNvGrpSpPr/>
          <p:nvPr/>
        </p:nvGrpSpPr>
        <p:grpSpPr>
          <a:xfrm>
            <a:off x="8434070" y="-97402"/>
            <a:ext cx="9853930" cy="10323165"/>
            <a:chOff x="0" y="-9525"/>
            <a:chExt cx="2595274" cy="2718858"/>
          </a:xfrm>
        </p:grpSpPr>
        <p:sp>
          <p:nvSpPr>
            <p:cNvPr id="1856" name="Google Shape;1856;p111"/>
            <p:cNvSpPr/>
            <p:nvPr/>
          </p:nvSpPr>
          <p:spPr>
            <a:xfrm>
              <a:off x="0" y="0"/>
              <a:ext cx="2595274" cy="2709333"/>
            </a:xfrm>
            <a:custGeom>
              <a:rect b="b" l="l" r="r" t="t"/>
              <a:pathLst>
                <a:path extrusionOk="0" h="2709333" w="2595274">
                  <a:moveTo>
                    <a:pt x="0" y="0"/>
                  </a:moveTo>
                  <a:lnTo>
                    <a:pt x="2595274" y="0"/>
                  </a:lnTo>
                  <a:lnTo>
                    <a:pt x="2595274" y="2709333"/>
                  </a:lnTo>
                  <a:lnTo>
                    <a:pt x="0" y="2709333"/>
                  </a:lnTo>
                  <a:close/>
                </a:path>
              </a:pathLst>
            </a:custGeom>
            <a:solidFill>
              <a:srgbClr val="DFAC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57" name="Google Shape;1857;p111"/>
            <p:cNvSpPr txBox="1"/>
            <p:nvPr/>
          </p:nvSpPr>
          <p:spPr>
            <a:xfrm>
              <a:off x="0" y="-9525"/>
              <a:ext cx="2595274" cy="2718858"/>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58" name="Google Shape;1858;p111"/>
          <p:cNvSpPr/>
          <p:nvPr/>
        </p:nvSpPr>
        <p:spPr>
          <a:xfrm>
            <a:off x="527004" y="631999"/>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5">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59" name="Google Shape;1859;p111"/>
          <p:cNvSpPr/>
          <p:nvPr/>
        </p:nvSpPr>
        <p:spPr>
          <a:xfrm>
            <a:off x="8727496" y="3532677"/>
            <a:ext cx="956992" cy="1107951"/>
          </a:xfrm>
          <a:custGeom>
            <a:rect b="b" l="l" r="r" t="t"/>
            <a:pathLst>
              <a:path extrusionOk="0" h="1107951" w="956992">
                <a:moveTo>
                  <a:pt x="0" y="0"/>
                </a:moveTo>
                <a:lnTo>
                  <a:pt x="956993" y="0"/>
                </a:lnTo>
                <a:lnTo>
                  <a:pt x="956993" y="1107951"/>
                </a:lnTo>
                <a:lnTo>
                  <a:pt x="0" y="1107951"/>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60" name="Google Shape;1860;p111"/>
          <p:cNvSpPr/>
          <p:nvPr/>
        </p:nvSpPr>
        <p:spPr>
          <a:xfrm>
            <a:off x="8713954" y="5612178"/>
            <a:ext cx="860091" cy="949066"/>
          </a:xfrm>
          <a:custGeom>
            <a:rect b="b" l="l" r="r" t="t"/>
            <a:pathLst>
              <a:path extrusionOk="0" h="949066" w="860091">
                <a:moveTo>
                  <a:pt x="0" y="0"/>
                </a:moveTo>
                <a:lnTo>
                  <a:pt x="860092" y="0"/>
                </a:lnTo>
                <a:lnTo>
                  <a:pt x="860092" y="949066"/>
                </a:lnTo>
                <a:lnTo>
                  <a:pt x="0" y="94906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61" name="Google Shape;1861;p111"/>
          <p:cNvSpPr/>
          <p:nvPr/>
        </p:nvSpPr>
        <p:spPr>
          <a:xfrm>
            <a:off x="8603511" y="7536003"/>
            <a:ext cx="1080977" cy="1080977"/>
          </a:xfrm>
          <a:custGeom>
            <a:rect b="b" l="l" r="r" t="t"/>
            <a:pathLst>
              <a:path extrusionOk="0" h="1080977" w="1080977">
                <a:moveTo>
                  <a:pt x="0" y="0"/>
                </a:moveTo>
                <a:lnTo>
                  <a:pt x="1080978" y="0"/>
                </a:lnTo>
                <a:lnTo>
                  <a:pt x="1080978" y="1080978"/>
                </a:lnTo>
                <a:lnTo>
                  <a:pt x="0" y="108097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62" name="Google Shape;1862;p111"/>
          <p:cNvSpPr txBox="1"/>
          <p:nvPr/>
        </p:nvSpPr>
        <p:spPr>
          <a:xfrm>
            <a:off x="2402474" y="4890394"/>
            <a:ext cx="84008" cy="17378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1140"/>
              <a:buFont typeface="Arial"/>
              <a:buNone/>
            </a:pPr>
            <a:r>
              <a:rPr b="0" i="0" lang="en-US" sz="1140" u="none" cap="none" strike="noStrike">
                <a:solidFill>
                  <a:srgbClr val="FBF9FF"/>
                </a:solidFill>
                <a:latin typeface="Lato"/>
                <a:ea typeface="Lato"/>
                <a:cs typeface="Lato"/>
                <a:sym typeface="Lato"/>
              </a:rPr>
              <a:t>3</a:t>
            </a:r>
            <a:endParaRPr b="0" i="0" sz="1400" u="none" cap="none" strike="noStrike">
              <a:solidFill>
                <a:srgbClr val="000000"/>
              </a:solidFill>
              <a:latin typeface="Arial"/>
              <a:ea typeface="Arial"/>
              <a:cs typeface="Arial"/>
              <a:sym typeface="Arial"/>
            </a:endParaRPr>
          </a:p>
        </p:txBody>
      </p:sp>
      <p:sp>
        <p:nvSpPr>
          <p:cNvPr id="1863" name="Google Shape;1863;p111"/>
          <p:cNvSpPr txBox="1"/>
          <p:nvPr/>
        </p:nvSpPr>
        <p:spPr>
          <a:xfrm>
            <a:off x="837488" y="5434717"/>
            <a:ext cx="2725134" cy="244739"/>
          </a:xfrm>
          <a:prstGeom prst="rect">
            <a:avLst/>
          </a:prstGeom>
          <a:noFill/>
          <a:ln>
            <a:noFill/>
          </a:ln>
        </p:spPr>
        <p:txBody>
          <a:bodyPr anchorCtr="0" anchor="t" bIns="0" lIns="0" spcFirstLastPara="1" rIns="0" wrap="square" tIns="0">
            <a:spAutoFit/>
          </a:bodyPr>
          <a:lstStyle/>
          <a:p>
            <a:pPr indent="0" lvl="0" marL="0" marR="0" rtl="0" algn="ctr">
              <a:lnSpc>
                <a:spcPct val="120012"/>
              </a:lnSpc>
              <a:spcBef>
                <a:spcPts val="0"/>
              </a:spcBef>
              <a:spcAft>
                <a:spcPts val="0"/>
              </a:spcAft>
              <a:buClr>
                <a:srgbClr val="000000"/>
              </a:buClr>
              <a:buSzPts val="1559"/>
              <a:buFont typeface="Arial"/>
              <a:buNone/>
            </a:pPr>
            <a:r>
              <a:rPr b="1" i="0" lang="en-US" sz="1559" u="none" cap="none" strike="noStrike">
                <a:solidFill>
                  <a:srgbClr val="ECEFF1"/>
                </a:solidFill>
                <a:latin typeface="Philosopher"/>
                <a:ea typeface="Philosopher"/>
                <a:cs typeface="Philosopher"/>
                <a:sym typeface="Philosopher"/>
              </a:rPr>
              <a:t>Nonprofit Organization MAAM</a:t>
            </a:r>
            <a:endParaRPr b="0" i="0" sz="1400" u="none" cap="none" strike="noStrike">
              <a:solidFill>
                <a:srgbClr val="000000"/>
              </a:solidFill>
              <a:latin typeface="Arial"/>
              <a:ea typeface="Arial"/>
              <a:cs typeface="Arial"/>
              <a:sym typeface="Arial"/>
            </a:endParaRPr>
          </a:p>
        </p:txBody>
      </p:sp>
      <p:sp>
        <p:nvSpPr>
          <p:cNvPr id="1864" name="Google Shape;1864;p111"/>
          <p:cNvSpPr txBox="1"/>
          <p:nvPr/>
        </p:nvSpPr>
        <p:spPr>
          <a:xfrm>
            <a:off x="13050982" y="515761"/>
            <a:ext cx="4720143" cy="122617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6640"/>
              <a:buFont typeface="Arial"/>
              <a:buNone/>
            </a:pPr>
            <a:r>
              <a:rPr b="1" i="0" lang="en-US" sz="6640" u="none" cap="none" strike="noStrike">
                <a:solidFill>
                  <a:srgbClr val="000000"/>
                </a:solidFill>
                <a:latin typeface="Philosopher"/>
                <a:ea typeface="Philosopher"/>
                <a:cs typeface="Philosopher"/>
                <a:sym typeface="Philosopher"/>
              </a:rPr>
              <a:t>Výsledky</a:t>
            </a:r>
            <a:endParaRPr b="0" i="0" sz="1400" u="none" cap="none" strike="noStrike">
              <a:solidFill>
                <a:srgbClr val="000000"/>
              </a:solidFill>
              <a:latin typeface="Arial"/>
              <a:ea typeface="Arial"/>
              <a:cs typeface="Arial"/>
              <a:sym typeface="Arial"/>
            </a:endParaRPr>
          </a:p>
        </p:txBody>
      </p:sp>
      <p:sp>
        <p:nvSpPr>
          <p:cNvPr id="1865" name="Google Shape;1865;p111"/>
          <p:cNvSpPr txBox="1"/>
          <p:nvPr/>
        </p:nvSpPr>
        <p:spPr>
          <a:xfrm>
            <a:off x="8770119" y="2027727"/>
            <a:ext cx="9181833"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1" i="0" lang="en-US" sz="2400" u="none" cap="none" strike="noStrike">
                <a:solidFill>
                  <a:srgbClr val="000000"/>
                </a:solidFill>
                <a:latin typeface="Philosopher"/>
                <a:ea typeface="Philosopher"/>
                <a:cs typeface="Philosopher"/>
                <a:sym typeface="Philosopher"/>
              </a:rPr>
              <a:t> Dospělí studenti přijali přístup mikroučení a ocenili jeho flexibilitu a dostupnost.</a:t>
            </a:r>
            <a:endParaRPr b="0" i="0" sz="1400" u="none" cap="none" strike="noStrike">
              <a:solidFill>
                <a:srgbClr val="000000"/>
              </a:solidFill>
              <a:latin typeface="Arial"/>
              <a:ea typeface="Arial"/>
              <a:cs typeface="Arial"/>
              <a:sym typeface="Arial"/>
            </a:endParaRPr>
          </a:p>
        </p:txBody>
      </p:sp>
      <p:sp>
        <p:nvSpPr>
          <p:cNvPr id="1866" name="Google Shape;1866;p111"/>
          <p:cNvSpPr txBox="1"/>
          <p:nvPr/>
        </p:nvSpPr>
        <p:spPr>
          <a:xfrm>
            <a:off x="9913089" y="3578723"/>
            <a:ext cx="7953717" cy="5761577"/>
          </a:xfrm>
          <a:prstGeom prst="rect">
            <a:avLst/>
          </a:prstGeom>
          <a:noFill/>
          <a:ln>
            <a:noFill/>
          </a:ln>
        </p:spPr>
        <p:txBody>
          <a:bodyPr anchorCtr="0" anchor="t" bIns="0" lIns="0" spcFirstLastPara="1" rIns="0" wrap="square" tIns="0">
            <a:spAutoFit/>
          </a:bodyPr>
          <a:lstStyle/>
          <a:p>
            <a:pPr indent="0" lvl="0" marL="0" marR="0" rtl="0" algn="just">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Mnoho účastníků vzdělávání uvedlo, že se výrazně zlepšily jejich dovednosti související s prací: zvýšila se jejich sebedůvěra a lépe porozuměli vybraným oborům.</a:t>
            </a:r>
            <a:endParaRPr b="0" i="0" sz="2400" u="none" cap="none" strike="noStrike">
              <a:solidFill>
                <a:srgbClr val="000000"/>
              </a:solidFill>
              <a:latin typeface="Philosopher"/>
              <a:ea typeface="Philosopher"/>
              <a:cs typeface="Philosopher"/>
              <a:sym typeface="Philosopher"/>
            </a:endParaRPr>
          </a:p>
          <a:p>
            <a:pPr indent="0" lvl="0" marL="0" marR="0" rtl="0" algn="just">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just">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Zaměření programu MAAM na uplatnění v praxi zajistilo, že účastníci byli po absolvování modulů mikroučení připraveni na práci.</a:t>
            </a:r>
            <a:endParaRPr b="0" i="0" sz="2400" u="none" cap="none" strike="noStrike">
              <a:solidFill>
                <a:srgbClr val="000000"/>
              </a:solidFill>
              <a:latin typeface="Philosopher"/>
              <a:ea typeface="Philosopher"/>
              <a:cs typeface="Philosopher"/>
              <a:sym typeface="Philosopher"/>
            </a:endParaRPr>
          </a:p>
          <a:p>
            <a:pPr indent="0" lvl="0" marL="0" marR="0" rtl="0" algn="just">
              <a:lnSpc>
                <a:spcPct val="119958"/>
              </a:lnSpc>
              <a:spcBef>
                <a:spcPts val="0"/>
              </a:spcBef>
              <a:spcAft>
                <a:spcPts val="0"/>
              </a:spcAft>
              <a:buNone/>
            </a:pPr>
            <a:r>
              <a:t/>
            </a:r>
            <a:endParaRPr b="0" i="0" sz="2400" u="none" cap="none" strike="noStrike">
              <a:solidFill>
                <a:srgbClr val="000000"/>
              </a:solidFill>
              <a:latin typeface="Philosopher"/>
              <a:ea typeface="Philosopher"/>
              <a:cs typeface="Philosopher"/>
              <a:sym typeface="Philosopher"/>
            </a:endParaRPr>
          </a:p>
          <a:p>
            <a:pPr indent="0" lvl="0" marL="0" marR="0" rtl="0" algn="just">
              <a:lnSpc>
                <a:spcPct val="119958"/>
              </a:lnSpc>
              <a:spcBef>
                <a:spcPts val="0"/>
              </a:spcBef>
              <a:spcAft>
                <a:spcPts val="0"/>
              </a:spcAft>
              <a:buNone/>
            </a:pPr>
            <a:r>
              <a:rPr b="0" i="0" lang="en-US" sz="2400" u="none" cap="none" strike="noStrike">
                <a:solidFill>
                  <a:srgbClr val="000000"/>
                </a:solidFill>
                <a:latin typeface="Philosopher"/>
                <a:ea typeface="Philosopher"/>
                <a:cs typeface="Philosopher"/>
                <a:sym typeface="Philosopher"/>
              </a:rPr>
              <a:t>Závazek neziskové organizace MAAM k mikrovzdělávání jako nástroji pro posílení postavení ukazuje, jak může na míru šité praktické mikrovzdělávání hluboce ovlivnit dospělé studenty, zejména pokud jde o dovednosti související s prací.</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4" name="Shape 1874"/>
        <p:cNvGrpSpPr/>
        <p:nvPr/>
      </p:nvGrpSpPr>
      <p:grpSpPr>
        <a:xfrm>
          <a:off x="0" y="0"/>
          <a:ext cx="0" cy="0"/>
          <a:chOff x="0" y="0"/>
          <a:chExt cx="0" cy="0"/>
        </a:xfrm>
      </p:grpSpPr>
      <p:sp>
        <p:nvSpPr>
          <p:cNvPr id="1875" name="Google Shape;1875;p11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7" l="0" r="0" t="-921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76" name="Google Shape;1876;p112"/>
          <p:cNvSpPr/>
          <p:nvPr/>
        </p:nvSpPr>
        <p:spPr>
          <a:xfrm>
            <a:off x="648317" y="130927"/>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877" name="Google Shape;1877;p112"/>
          <p:cNvGrpSpPr/>
          <p:nvPr/>
        </p:nvGrpSpPr>
        <p:grpSpPr>
          <a:xfrm>
            <a:off x="2760759" y="2840333"/>
            <a:ext cx="12766481" cy="3395250"/>
            <a:chOff x="0" y="-9525"/>
            <a:chExt cx="3362365" cy="894222"/>
          </a:xfrm>
        </p:grpSpPr>
        <p:sp>
          <p:nvSpPr>
            <p:cNvPr id="1878" name="Google Shape;1878;p112"/>
            <p:cNvSpPr/>
            <p:nvPr/>
          </p:nvSpPr>
          <p:spPr>
            <a:xfrm>
              <a:off x="0" y="0"/>
              <a:ext cx="3362365" cy="884697"/>
            </a:xfrm>
            <a:custGeom>
              <a:rect b="b" l="l" r="r" t="t"/>
              <a:pathLst>
                <a:path extrusionOk="0" h="884697" w="3362365">
                  <a:moveTo>
                    <a:pt x="0" y="0"/>
                  </a:moveTo>
                  <a:lnTo>
                    <a:pt x="3362365" y="0"/>
                  </a:lnTo>
                  <a:lnTo>
                    <a:pt x="3362365" y="884697"/>
                  </a:lnTo>
                  <a:lnTo>
                    <a:pt x="0" y="884697"/>
                  </a:lnTo>
                  <a:close/>
                </a:path>
              </a:pathLst>
            </a:custGeom>
            <a:solidFill>
              <a:srgbClr val="DFAC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79" name="Google Shape;1879;p112"/>
            <p:cNvSpPr txBox="1"/>
            <p:nvPr/>
          </p:nvSpPr>
          <p:spPr>
            <a:xfrm>
              <a:off x="0" y="-9525"/>
              <a:ext cx="3362365" cy="894222"/>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80" name="Google Shape;1880;p112"/>
          <p:cNvSpPr/>
          <p:nvPr/>
        </p:nvSpPr>
        <p:spPr>
          <a:xfrm>
            <a:off x="11843990" y="3299633"/>
            <a:ext cx="2776593" cy="2512816"/>
          </a:xfrm>
          <a:custGeom>
            <a:rect b="b" l="l" r="r" t="t"/>
            <a:pathLst>
              <a:path extrusionOk="0" h="2512816" w="2776593">
                <a:moveTo>
                  <a:pt x="0" y="0"/>
                </a:moveTo>
                <a:lnTo>
                  <a:pt x="2776593" y="0"/>
                </a:lnTo>
                <a:lnTo>
                  <a:pt x="2776593" y="2512816"/>
                </a:lnTo>
                <a:lnTo>
                  <a:pt x="0" y="251281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81" name="Google Shape;1881;p112"/>
          <p:cNvSpPr txBox="1"/>
          <p:nvPr/>
        </p:nvSpPr>
        <p:spPr>
          <a:xfrm>
            <a:off x="3303717" y="3846428"/>
            <a:ext cx="7835117" cy="1705082"/>
          </a:xfrm>
          <a:prstGeom prst="rect">
            <a:avLst/>
          </a:prstGeom>
          <a:noFill/>
          <a:ln>
            <a:noFill/>
          </a:ln>
        </p:spPr>
        <p:txBody>
          <a:bodyPr anchorCtr="0" anchor="t" bIns="0" lIns="0" spcFirstLastPara="1" rIns="0" wrap="square" tIns="0">
            <a:spAutoFit/>
          </a:bodyPr>
          <a:lstStyle/>
          <a:p>
            <a:pPr indent="0" lvl="0" marL="0" marR="0" rtl="0" algn="ctr">
              <a:lnSpc>
                <a:spcPct val="120013"/>
              </a:lnSpc>
              <a:spcBef>
                <a:spcPts val="0"/>
              </a:spcBef>
              <a:spcAft>
                <a:spcPts val="0"/>
              </a:spcAft>
              <a:buClr>
                <a:srgbClr val="000000"/>
              </a:buClr>
              <a:buSzPts val="3078"/>
              <a:buFont typeface="Arial"/>
              <a:buNone/>
            </a:pPr>
            <a:r>
              <a:rPr b="0" i="0" lang="en-US" sz="3078" u="none" cap="none" strike="noStrike">
                <a:solidFill>
                  <a:srgbClr val="000000"/>
                </a:solidFill>
                <a:latin typeface="Philosopher"/>
                <a:ea typeface="Philosopher"/>
                <a:cs typeface="Philosopher"/>
                <a:sym typeface="Philosopher"/>
              </a:rPr>
              <a:t>Rozdělte se do malých skupin a prodiskutujte své myšlenky a postřehy k případovým studiím, které jsme právě prozkoumali.</a:t>
            </a:r>
            <a:endParaRPr b="0" i="0" sz="1400" u="none" cap="none" strike="noStrike">
              <a:solidFill>
                <a:srgbClr val="000000"/>
              </a:solidFill>
              <a:latin typeface="Arial"/>
              <a:ea typeface="Arial"/>
              <a:cs typeface="Arial"/>
              <a:sym typeface="Arial"/>
            </a:endParaRPr>
          </a:p>
        </p:txBody>
      </p:sp>
      <p:sp>
        <p:nvSpPr>
          <p:cNvPr id="1882" name="Google Shape;1882;p112"/>
          <p:cNvSpPr txBox="1"/>
          <p:nvPr/>
        </p:nvSpPr>
        <p:spPr>
          <a:xfrm>
            <a:off x="16141935" y="404813"/>
            <a:ext cx="1666726" cy="49847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699"/>
              <a:buFont typeface="Arial"/>
              <a:buNone/>
            </a:pPr>
            <a:r>
              <a:rPr b="1" i="0" lang="en-US" sz="2699" u="none" cap="none" strike="noStrike">
                <a:solidFill>
                  <a:srgbClr val="DFAC52"/>
                </a:solidFill>
                <a:latin typeface="Philosopher"/>
                <a:ea typeface="Philosopher"/>
                <a:cs typeface="Philosopher"/>
                <a:sym typeface="Philosopher"/>
              </a:rPr>
              <a:t>Diskuse</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2"/>
          <p:cNvSpPr/>
          <p:nvPr/>
        </p:nvSpPr>
        <p:spPr>
          <a:xfrm>
            <a:off x="0" y="1839732"/>
            <a:ext cx="18287999" cy="6115526"/>
          </a:xfrm>
          <a:custGeom>
            <a:rect b="b" l="l" r="r" t="t"/>
            <a:pathLst>
              <a:path extrusionOk="0" h="8154035" w="24384000">
                <a:moveTo>
                  <a:pt x="0" y="0"/>
                </a:moveTo>
                <a:lnTo>
                  <a:pt x="24384000" y="0"/>
                </a:lnTo>
                <a:lnTo>
                  <a:pt x="24384000" y="8154035"/>
                </a:lnTo>
                <a:lnTo>
                  <a:pt x="0" y="8154035"/>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3" name="Google Shape;243;p32"/>
          <p:cNvSpPr txBox="1"/>
          <p:nvPr/>
        </p:nvSpPr>
        <p:spPr>
          <a:xfrm>
            <a:off x="10741534" y="697299"/>
            <a:ext cx="7140702" cy="590931"/>
          </a:xfrm>
          <a:prstGeom prst="rect">
            <a:avLst/>
          </a:prstGeom>
          <a:noFill/>
          <a:ln>
            <a:noFill/>
          </a:ln>
        </p:spPr>
        <p:txBody>
          <a:bodyPr anchorCtr="0" anchor="t" bIns="0" lIns="0" spcFirstLastPara="1" rIns="0" wrap="square" tIns="0">
            <a:spAutoFit/>
          </a:bodyPr>
          <a:lstStyle/>
          <a:p>
            <a:pPr indent="0" lvl="0" marL="0" marR="0" rtl="0" algn="r">
              <a:lnSpc>
                <a:spcPct val="128399"/>
              </a:lnSpc>
              <a:spcBef>
                <a:spcPts val="0"/>
              </a:spcBef>
              <a:spcAft>
                <a:spcPts val="0"/>
              </a:spcAft>
              <a:buClr>
                <a:srgbClr val="000000"/>
              </a:buClr>
              <a:buSzPts val="3000"/>
              <a:buFont typeface="Arial"/>
              <a:buNone/>
            </a:pPr>
            <a:r>
              <a:rPr b="1" i="0" lang="en-US" sz="3000" u="none" cap="none" strike="noStrike">
                <a:solidFill>
                  <a:srgbClr val="FFCA08"/>
                </a:solidFill>
                <a:latin typeface="Philosopher"/>
                <a:ea typeface="Philosopher"/>
                <a:cs typeface="Philosopher"/>
                <a:sym typeface="Philosopher"/>
              </a:rPr>
              <a:t>Mikrovzdělávání v každodenním životě</a:t>
            </a:r>
            <a:endParaRPr b="0" i="0" sz="1400" u="none" cap="none" strike="noStrike">
              <a:solidFill>
                <a:srgbClr val="000000"/>
              </a:solidFill>
              <a:latin typeface="Arial"/>
              <a:ea typeface="Arial"/>
              <a:cs typeface="Arial"/>
              <a:sym typeface="Arial"/>
            </a:endParaRPr>
          </a:p>
        </p:txBody>
      </p:sp>
      <p:sp>
        <p:nvSpPr>
          <p:cNvPr id="244" name="Google Shape;244;p32">
            <a:hlinkClick r:id="rId3"/>
          </p:cNvPr>
          <p:cNvSpPr/>
          <p:nvPr/>
        </p:nvSpPr>
        <p:spPr>
          <a:xfrm>
            <a:off x="3908085" y="3425327"/>
            <a:ext cx="5864944" cy="4056676"/>
          </a:xfrm>
          <a:custGeom>
            <a:rect b="b" l="l" r="r" t="t"/>
            <a:pathLst>
              <a:path extrusionOk="0" h="4056676" w="5864944">
                <a:moveTo>
                  <a:pt x="0" y="0"/>
                </a:moveTo>
                <a:lnTo>
                  <a:pt x="5864945" y="0"/>
                </a:lnTo>
                <a:lnTo>
                  <a:pt x="5864945" y="4056676"/>
                </a:lnTo>
                <a:lnTo>
                  <a:pt x="0" y="4056676"/>
                </a:lnTo>
                <a:lnTo>
                  <a:pt x="0" y="0"/>
                </a:lnTo>
                <a:close/>
              </a:path>
            </a:pathLst>
          </a:custGeom>
          <a:blipFill rotWithShape="1">
            <a:blip r:embed="rId4">
              <a:alphaModFix/>
            </a:blip>
            <a:stretch>
              <a:fillRect b="0" l="-668" r="-1045"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5" name="Google Shape;245;p32"/>
          <p:cNvSpPr txBox="1"/>
          <p:nvPr/>
        </p:nvSpPr>
        <p:spPr>
          <a:xfrm>
            <a:off x="336369" y="2367915"/>
            <a:ext cx="4454557" cy="498598"/>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2700"/>
              <a:buFont typeface="Arial"/>
              <a:buNone/>
            </a:pPr>
            <a:r>
              <a:rPr b="1" i="0" lang="en-US" sz="2700" u="none" cap="none" strike="noStrike">
                <a:solidFill>
                  <a:srgbClr val="FFFFFF"/>
                </a:solidFill>
                <a:latin typeface="Philosopher"/>
                <a:ea typeface="Philosopher"/>
                <a:cs typeface="Philosopher"/>
                <a:sym typeface="Philosopher"/>
              </a:rPr>
              <a:t>Videonávod, nebo kuchařka?</a:t>
            </a:r>
            <a:endParaRPr b="0" i="0" sz="1400" u="none" cap="none" strike="noStrike">
              <a:solidFill>
                <a:srgbClr val="000000"/>
              </a:solidFill>
              <a:latin typeface="Arial"/>
              <a:ea typeface="Arial"/>
              <a:cs typeface="Arial"/>
              <a:sym typeface="Arial"/>
            </a:endParaRPr>
          </a:p>
        </p:txBody>
      </p:sp>
      <p:sp>
        <p:nvSpPr>
          <p:cNvPr id="246" name="Google Shape;246;p32"/>
          <p:cNvSpPr/>
          <p:nvPr/>
        </p:nvSpPr>
        <p:spPr>
          <a:xfrm>
            <a:off x="10741533" y="3470923"/>
            <a:ext cx="3164586" cy="4059822"/>
          </a:xfrm>
          <a:custGeom>
            <a:rect b="b" l="l" r="r" t="t"/>
            <a:pathLst>
              <a:path extrusionOk="0" h="4059822" w="3164586">
                <a:moveTo>
                  <a:pt x="0" y="0"/>
                </a:moveTo>
                <a:lnTo>
                  <a:pt x="3164586" y="0"/>
                </a:lnTo>
                <a:lnTo>
                  <a:pt x="3164586" y="4059822"/>
                </a:lnTo>
                <a:lnTo>
                  <a:pt x="0" y="4059822"/>
                </a:lnTo>
                <a:lnTo>
                  <a:pt x="0" y="0"/>
                </a:lnTo>
                <a:close/>
              </a:path>
            </a:pathLst>
          </a:custGeom>
          <a:blipFill rotWithShape="1">
            <a:blip r:embed="rId5">
              <a:alphaModFix/>
            </a:blip>
            <a:stretch>
              <a:fillRect b="-482" l="0" r="0" t="-483"/>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47" name="Google Shape;247;p32"/>
          <p:cNvSpPr/>
          <p:nvPr/>
        </p:nvSpPr>
        <p:spPr>
          <a:xfrm>
            <a:off x="-139052" y="33120"/>
            <a:ext cx="2585673" cy="1827955"/>
          </a:xfrm>
          <a:custGeom>
            <a:rect b="b" l="l" r="r" t="t"/>
            <a:pathLst>
              <a:path extrusionOk="0" h="1827955" w="2585673">
                <a:moveTo>
                  <a:pt x="0" y="0"/>
                </a:moveTo>
                <a:lnTo>
                  <a:pt x="2585674" y="0"/>
                </a:lnTo>
                <a:lnTo>
                  <a:pt x="2585674" y="1827955"/>
                </a:lnTo>
                <a:lnTo>
                  <a:pt x="0" y="1827955"/>
                </a:lnTo>
                <a:lnTo>
                  <a:pt x="0" y="0"/>
                </a:lnTo>
                <a:close/>
              </a:path>
            </a:pathLst>
          </a:custGeom>
          <a:blipFill rotWithShape="1">
            <a:blip r:embed="rId6">
              <a:alphaModFix/>
            </a:blip>
            <a:stretch>
              <a:fillRect b="-3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0" name="Shape 1890"/>
        <p:cNvGrpSpPr/>
        <p:nvPr/>
      </p:nvGrpSpPr>
      <p:grpSpPr>
        <a:xfrm>
          <a:off x="0" y="0"/>
          <a:ext cx="0" cy="0"/>
          <a:chOff x="0" y="0"/>
          <a:chExt cx="0" cy="0"/>
        </a:xfrm>
      </p:grpSpPr>
      <p:sp>
        <p:nvSpPr>
          <p:cNvPr id="1891" name="Google Shape;1891;p11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7" l="0" r="0" t="-921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892" name="Google Shape;1892;p113"/>
          <p:cNvGrpSpPr/>
          <p:nvPr/>
        </p:nvGrpSpPr>
        <p:grpSpPr>
          <a:xfrm>
            <a:off x="2432326" y="3445875"/>
            <a:ext cx="15855674" cy="3395250"/>
            <a:chOff x="0" y="-9525"/>
            <a:chExt cx="4175980" cy="894222"/>
          </a:xfrm>
        </p:grpSpPr>
        <p:sp>
          <p:nvSpPr>
            <p:cNvPr id="1893" name="Google Shape;1893;p113"/>
            <p:cNvSpPr/>
            <p:nvPr/>
          </p:nvSpPr>
          <p:spPr>
            <a:xfrm>
              <a:off x="0" y="0"/>
              <a:ext cx="4175980" cy="884697"/>
            </a:xfrm>
            <a:custGeom>
              <a:rect b="b" l="l" r="r" t="t"/>
              <a:pathLst>
                <a:path extrusionOk="0" h="884697" w="4175980">
                  <a:moveTo>
                    <a:pt x="0" y="0"/>
                  </a:moveTo>
                  <a:lnTo>
                    <a:pt x="4175980" y="0"/>
                  </a:lnTo>
                  <a:lnTo>
                    <a:pt x="4175980" y="884697"/>
                  </a:lnTo>
                  <a:lnTo>
                    <a:pt x="0" y="884697"/>
                  </a:lnTo>
                  <a:close/>
                </a:path>
              </a:pathLst>
            </a:custGeom>
            <a:solidFill>
              <a:srgbClr val="DFAC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94" name="Google Shape;1894;p113"/>
            <p:cNvSpPr txBox="1"/>
            <p:nvPr/>
          </p:nvSpPr>
          <p:spPr>
            <a:xfrm>
              <a:off x="0" y="-9525"/>
              <a:ext cx="4175980" cy="894222"/>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95" name="Google Shape;1895;p113"/>
          <p:cNvSpPr txBox="1"/>
          <p:nvPr/>
        </p:nvSpPr>
        <p:spPr>
          <a:xfrm>
            <a:off x="3166492" y="4493176"/>
            <a:ext cx="14786811" cy="1366271"/>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Clr>
                <a:srgbClr val="000000"/>
              </a:buClr>
              <a:buSzPts val="3699"/>
              <a:buFont typeface="Arial"/>
              <a:buNone/>
            </a:pPr>
            <a:r>
              <a:rPr b="1" i="0" lang="en-US" sz="3699" u="none" cap="none" strike="noStrike">
                <a:solidFill>
                  <a:srgbClr val="FFFFFF"/>
                </a:solidFill>
                <a:latin typeface="Philosopher"/>
                <a:ea typeface="Philosopher"/>
                <a:cs typeface="Philosopher"/>
                <a:sym typeface="Philosopher"/>
              </a:rPr>
              <a:t>Jaké výzvy předpokládáte při zavádění mikroučení ve svém vlastním vzdělávacím kontextu nebo organizaci?</a:t>
            </a:r>
            <a:endParaRPr b="0" i="0" sz="1400" u="none" cap="none" strike="noStrike">
              <a:solidFill>
                <a:srgbClr val="000000"/>
              </a:solidFill>
              <a:latin typeface="Arial"/>
              <a:ea typeface="Arial"/>
              <a:cs typeface="Arial"/>
              <a:sym typeface="Arial"/>
            </a:endParaRPr>
          </a:p>
        </p:txBody>
      </p:sp>
      <p:sp>
        <p:nvSpPr>
          <p:cNvPr id="1896" name="Google Shape;1896;p113"/>
          <p:cNvSpPr/>
          <p:nvPr/>
        </p:nvSpPr>
        <p:spPr>
          <a:xfrm>
            <a:off x="648317" y="130927"/>
            <a:ext cx="1517764" cy="1385971"/>
          </a:xfrm>
          <a:custGeom>
            <a:rect b="b" l="l" r="r" t="t"/>
            <a:pathLst>
              <a:path extrusionOk="0" h="1385971" w="1517764">
                <a:moveTo>
                  <a:pt x="0" y="0"/>
                </a:moveTo>
                <a:lnTo>
                  <a:pt x="1517764" y="0"/>
                </a:lnTo>
                <a:lnTo>
                  <a:pt x="1517764" y="1385971"/>
                </a:lnTo>
                <a:lnTo>
                  <a:pt x="0" y="1385971"/>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897" name="Google Shape;1897;p113"/>
          <p:cNvSpPr txBox="1"/>
          <p:nvPr/>
        </p:nvSpPr>
        <p:spPr>
          <a:xfrm>
            <a:off x="16141935" y="404813"/>
            <a:ext cx="1666726" cy="49847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699"/>
              <a:buFont typeface="Arial"/>
              <a:buNone/>
            </a:pPr>
            <a:r>
              <a:rPr b="1" i="0" lang="en-US" sz="2699" u="none" cap="none" strike="noStrike">
                <a:solidFill>
                  <a:srgbClr val="DFAC52"/>
                </a:solidFill>
                <a:latin typeface="Philosopher"/>
                <a:ea typeface="Philosopher"/>
                <a:cs typeface="Philosopher"/>
                <a:sym typeface="Philosopher"/>
              </a:rPr>
              <a:t>Diskuse</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5" name="Shape 1905"/>
        <p:cNvGrpSpPr/>
        <p:nvPr/>
      </p:nvGrpSpPr>
      <p:grpSpPr>
        <a:xfrm>
          <a:off x="0" y="0"/>
          <a:ext cx="0" cy="0"/>
          <a:chOff x="0" y="0"/>
          <a:chExt cx="0" cy="0"/>
        </a:xfrm>
      </p:grpSpPr>
      <p:sp>
        <p:nvSpPr>
          <p:cNvPr id="1906" name="Google Shape;1906;p11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7" l="0" r="0" t="-921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nvGrpSpPr>
          <p:cNvPr id="1907" name="Google Shape;1907;p114"/>
          <p:cNvGrpSpPr/>
          <p:nvPr/>
        </p:nvGrpSpPr>
        <p:grpSpPr>
          <a:xfrm>
            <a:off x="3944762" y="3427793"/>
            <a:ext cx="14343238" cy="3395250"/>
            <a:chOff x="0" y="-9525"/>
            <a:chExt cx="3777643" cy="894222"/>
          </a:xfrm>
        </p:grpSpPr>
        <p:sp>
          <p:nvSpPr>
            <p:cNvPr id="1908" name="Google Shape;1908;p114"/>
            <p:cNvSpPr/>
            <p:nvPr/>
          </p:nvSpPr>
          <p:spPr>
            <a:xfrm>
              <a:off x="0" y="0"/>
              <a:ext cx="3777643" cy="884697"/>
            </a:xfrm>
            <a:custGeom>
              <a:rect b="b" l="l" r="r" t="t"/>
              <a:pathLst>
                <a:path extrusionOk="0" h="884697" w="3777643">
                  <a:moveTo>
                    <a:pt x="0" y="0"/>
                  </a:moveTo>
                  <a:lnTo>
                    <a:pt x="3777643" y="0"/>
                  </a:lnTo>
                  <a:lnTo>
                    <a:pt x="3777643" y="884697"/>
                  </a:lnTo>
                  <a:lnTo>
                    <a:pt x="0" y="884697"/>
                  </a:lnTo>
                  <a:close/>
                </a:path>
              </a:pathLst>
            </a:custGeom>
            <a:solidFill>
              <a:srgbClr val="DFAC5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09" name="Google Shape;1909;p114"/>
            <p:cNvSpPr txBox="1"/>
            <p:nvPr/>
          </p:nvSpPr>
          <p:spPr>
            <a:xfrm>
              <a:off x="0" y="-9525"/>
              <a:ext cx="3777643" cy="894222"/>
            </a:xfrm>
            <a:prstGeom prst="rect">
              <a:avLst/>
            </a:prstGeom>
            <a:noFill/>
            <a:ln>
              <a:noFill/>
            </a:ln>
          </p:spPr>
          <p:txBody>
            <a:bodyPr anchorCtr="0" anchor="ctr" bIns="50800" lIns="50800" spcFirstLastPara="1" rIns="50800" wrap="square" tIns="50800">
              <a:noAutofit/>
            </a:bodyPr>
            <a:lstStyle/>
            <a:p>
              <a:pPr indent="0" lvl="0" marL="0" marR="0" rtl="0" algn="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910" name="Google Shape;1910;p114"/>
          <p:cNvSpPr/>
          <p:nvPr/>
        </p:nvSpPr>
        <p:spPr>
          <a:xfrm>
            <a:off x="439151" y="335715"/>
            <a:ext cx="1517764" cy="1385971"/>
          </a:xfrm>
          <a:custGeom>
            <a:rect b="b" l="l" r="r" t="t"/>
            <a:pathLst>
              <a:path extrusionOk="0" h="1385971" w="1517764">
                <a:moveTo>
                  <a:pt x="0" y="0"/>
                </a:moveTo>
                <a:lnTo>
                  <a:pt x="1517764" y="0"/>
                </a:lnTo>
                <a:lnTo>
                  <a:pt x="1517764" y="1385970"/>
                </a:lnTo>
                <a:lnTo>
                  <a:pt x="0" y="1385970"/>
                </a:lnTo>
                <a:lnTo>
                  <a:pt x="0" y="0"/>
                </a:lnTo>
                <a:close/>
              </a:path>
            </a:pathLst>
          </a:custGeom>
          <a:blipFill rotWithShape="1">
            <a:blip r:embed="rId4">
              <a:alphaModFix/>
            </a:blip>
            <a:stretch>
              <a:fillRect b="-4986" l="-14762" r="-20794"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11" name="Google Shape;1911;p114"/>
          <p:cNvSpPr txBox="1"/>
          <p:nvPr/>
        </p:nvSpPr>
        <p:spPr>
          <a:xfrm>
            <a:off x="4501940" y="4493176"/>
            <a:ext cx="13451362" cy="1126334"/>
          </a:xfrm>
          <a:prstGeom prst="rect">
            <a:avLst/>
          </a:prstGeom>
          <a:noFill/>
          <a:ln>
            <a:noFill/>
          </a:ln>
        </p:spPr>
        <p:txBody>
          <a:bodyPr anchorCtr="0" anchor="t" bIns="0" lIns="0" spcFirstLastPara="1" rIns="0" wrap="square" tIns="0">
            <a:spAutoFit/>
          </a:bodyPr>
          <a:lstStyle/>
          <a:p>
            <a:pPr indent="0" lvl="0" marL="0" marR="0" rtl="0" algn="ctr">
              <a:lnSpc>
                <a:spcPct val="159944"/>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20005"/>
              </a:lnSpc>
              <a:spcBef>
                <a:spcPts val="0"/>
              </a:spcBef>
              <a:spcAft>
                <a:spcPts val="0"/>
              </a:spcAft>
              <a:buClr>
                <a:srgbClr val="000000"/>
              </a:buClr>
              <a:buSzPts val="3699"/>
              <a:buFont typeface="Arial"/>
              <a:buNone/>
            </a:pPr>
            <a:r>
              <a:rPr b="1" i="0" lang="en-US" sz="3699" u="none" cap="none" strike="noStrike">
                <a:solidFill>
                  <a:srgbClr val="FFFFFF"/>
                </a:solidFill>
                <a:latin typeface="Philosopher"/>
                <a:ea typeface="Philosopher"/>
                <a:cs typeface="Philosopher"/>
                <a:sym typeface="Philosopher"/>
              </a:rPr>
              <a:t>Jaké strategie mohou pomoci překonat tyto překážky?</a:t>
            </a:r>
            <a:endParaRPr b="1" i="0" sz="3699" u="none" cap="none" strike="noStrike">
              <a:solidFill>
                <a:srgbClr val="FFFFFF"/>
              </a:solidFill>
              <a:latin typeface="Philosopher"/>
              <a:ea typeface="Philosopher"/>
              <a:cs typeface="Philosopher"/>
              <a:sym typeface="Philosopher"/>
            </a:endParaRPr>
          </a:p>
        </p:txBody>
      </p:sp>
      <p:sp>
        <p:nvSpPr>
          <p:cNvPr id="1912" name="Google Shape;1912;p114"/>
          <p:cNvSpPr txBox="1"/>
          <p:nvPr/>
        </p:nvSpPr>
        <p:spPr>
          <a:xfrm>
            <a:off x="10672858" y="2262136"/>
            <a:ext cx="7280445" cy="931024"/>
          </a:xfrm>
          <a:prstGeom prst="rect">
            <a:avLst/>
          </a:prstGeom>
          <a:noFill/>
          <a:ln>
            <a:noFill/>
          </a:ln>
        </p:spPr>
        <p:txBody>
          <a:bodyPr anchorCtr="0" anchor="t" bIns="0" lIns="0" spcFirstLastPara="1" rIns="0" wrap="square" tIns="0">
            <a:spAutoFit/>
          </a:bodyPr>
          <a:lstStyle/>
          <a:p>
            <a:pPr indent="0" lvl="0" marL="0" marR="0" rtl="0" algn="r">
              <a:lnSpc>
                <a:spcPct val="140027"/>
              </a:lnSpc>
              <a:spcBef>
                <a:spcPts val="0"/>
              </a:spcBef>
              <a:spcAft>
                <a:spcPts val="0"/>
              </a:spcAft>
              <a:buClr>
                <a:srgbClr val="000000"/>
              </a:buClr>
              <a:buSzPts val="2161"/>
              <a:buFont typeface="Arial"/>
              <a:buNone/>
            </a:pPr>
            <a:r>
              <a:rPr b="1" i="0" lang="en-US" sz="2161" u="none" cap="none" strike="noStrike">
                <a:solidFill>
                  <a:srgbClr val="EEAE34"/>
                </a:solidFill>
                <a:latin typeface="Philosopher"/>
                <a:ea typeface="Philosopher"/>
                <a:cs typeface="Philosopher"/>
                <a:sym typeface="Philosopher"/>
              </a:rPr>
              <a:t>"Výzvy jsou skryté příležitosti. Zvažme také možná řešení těchto výzev."</a:t>
            </a:r>
            <a:endParaRPr b="0" i="0" sz="1400" u="none" cap="none" strike="noStrike">
              <a:solidFill>
                <a:srgbClr val="000000"/>
              </a:solidFill>
              <a:latin typeface="Arial"/>
              <a:ea typeface="Arial"/>
              <a:cs typeface="Arial"/>
              <a:sym typeface="Arial"/>
            </a:endParaRPr>
          </a:p>
        </p:txBody>
      </p:sp>
      <p:sp>
        <p:nvSpPr>
          <p:cNvPr id="1913" name="Google Shape;1913;p114"/>
          <p:cNvSpPr txBox="1"/>
          <p:nvPr/>
        </p:nvSpPr>
        <p:spPr>
          <a:xfrm>
            <a:off x="16141935" y="404813"/>
            <a:ext cx="1666726" cy="49847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Clr>
                <a:srgbClr val="000000"/>
              </a:buClr>
              <a:buSzPts val="2699"/>
              <a:buFont typeface="Arial"/>
              <a:buNone/>
            </a:pPr>
            <a:r>
              <a:rPr b="1" i="0" lang="en-US" sz="2699" u="none" cap="none" strike="noStrike">
                <a:solidFill>
                  <a:srgbClr val="DFAC52"/>
                </a:solidFill>
                <a:latin typeface="Philosopher"/>
                <a:ea typeface="Philosopher"/>
                <a:cs typeface="Philosopher"/>
                <a:sym typeface="Philosopher"/>
              </a:rPr>
              <a:t>Diskuse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1" name="Shape 1921"/>
        <p:cNvGrpSpPr/>
        <p:nvPr/>
      </p:nvGrpSpPr>
      <p:grpSpPr>
        <a:xfrm>
          <a:off x="0" y="0"/>
          <a:ext cx="0" cy="0"/>
          <a:chOff x="0" y="0"/>
          <a:chExt cx="0" cy="0"/>
        </a:xfrm>
      </p:grpSpPr>
      <p:sp>
        <p:nvSpPr>
          <p:cNvPr id="1922" name="Google Shape;1922;p115"/>
          <p:cNvSpPr/>
          <p:nvPr/>
        </p:nvSpPr>
        <p:spPr>
          <a:xfrm>
            <a:off x="4688589" y="165464"/>
            <a:ext cx="9628111" cy="10121536"/>
          </a:xfrm>
          <a:custGeom>
            <a:rect b="b" l="l" r="r" t="t"/>
            <a:pathLst>
              <a:path extrusionOk="0" h="10121536" w="9628111">
                <a:moveTo>
                  <a:pt x="0" y="0"/>
                </a:moveTo>
                <a:lnTo>
                  <a:pt x="9628111" y="0"/>
                </a:lnTo>
                <a:lnTo>
                  <a:pt x="9628111" y="10121536"/>
                </a:lnTo>
                <a:lnTo>
                  <a:pt x="0" y="10121536"/>
                </a:lnTo>
                <a:lnTo>
                  <a:pt x="0" y="0"/>
                </a:lnTo>
                <a:close/>
              </a:path>
            </a:pathLst>
          </a:custGeom>
          <a:blipFill rotWithShape="1">
            <a:blip r:embed="rId3">
              <a:alphaModFix amt="1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23" name="Google Shape;1923;p115"/>
          <p:cNvSpPr/>
          <p:nvPr/>
        </p:nvSpPr>
        <p:spPr>
          <a:xfrm>
            <a:off x="7712981" y="6686028"/>
            <a:ext cx="10575046" cy="1368713"/>
          </a:xfrm>
          <a:custGeom>
            <a:rect b="b" l="l" r="r" t="t"/>
            <a:pathLst>
              <a:path extrusionOk="0" h="1790929" w="13837203">
                <a:moveTo>
                  <a:pt x="0" y="0"/>
                </a:moveTo>
                <a:lnTo>
                  <a:pt x="13837203" y="0"/>
                </a:lnTo>
                <a:lnTo>
                  <a:pt x="13837203" y="1790929"/>
                </a:lnTo>
                <a:lnTo>
                  <a:pt x="0" y="1790929"/>
                </a:lnTo>
                <a:close/>
              </a:path>
            </a:pathLst>
          </a:custGeom>
          <a:solidFill>
            <a:srgbClr val="FFCA08">
              <a:alpha val="68627"/>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24" name="Google Shape;1924;p115"/>
          <p:cNvSpPr/>
          <p:nvPr/>
        </p:nvSpPr>
        <p:spPr>
          <a:xfrm>
            <a:off x="0" y="6686028"/>
            <a:ext cx="6546704" cy="1368690"/>
          </a:xfrm>
          <a:custGeom>
            <a:rect b="b" l="l" r="r" t="t"/>
            <a:pathLst>
              <a:path extrusionOk="0" h="2765100" w="13226002">
                <a:moveTo>
                  <a:pt x="0" y="0"/>
                </a:moveTo>
                <a:lnTo>
                  <a:pt x="13226002" y="0"/>
                </a:lnTo>
                <a:lnTo>
                  <a:pt x="13226002" y="2765100"/>
                </a:lnTo>
                <a:lnTo>
                  <a:pt x="0" y="2765100"/>
                </a:lnTo>
                <a:close/>
              </a:path>
            </a:pathLst>
          </a:custGeom>
          <a:solidFill>
            <a:srgbClr val="FFCA08">
              <a:alpha val="68627"/>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25" name="Google Shape;1925;p115"/>
          <p:cNvSpPr txBox="1"/>
          <p:nvPr/>
        </p:nvSpPr>
        <p:spPr>
          <a:xfrm>
            <a:off x="1327178" y="3425627"/>
            <a:ext cx="16350933" cy="1299266"/>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Clr>
                <a:srgbClr val="000000"/>
              </a:buClr>
              <a:buSzPts val="7036"/>
              <a:buFont typeface="Arial"/>
              <a:buNone/>
            </a:pPr>
            <a:r>
              <a:rPr b="1" i="0" lang="en-US" sz="7036" u="none" cap="none" strike="noStrike">
                <a:solidFill>
                  <a:srgbClr val="EEAE34"/>
                </a:solidFill>
                <a:latin typeface="Philosopher"/>
                <a:ea typeface="Philosopher"/>
                <a:cs typeface="Philosopher"/>
                <a:sym typeface="Philosopher"/>
              </a:rPr>
              <a:t>Děkujeme vám za aktivní účast!</a:t>
            </a:r>
            <a:endParaRPr b="0" i="0" sz="1400" u="none" cap="none" strike="noStrike">
              <a:solidFill>
                <a:srgbClr val="000000"/>
              </a:solidFill>
              <a:latin typeface="Arial"/>
              <a:ea typeface="Arial"/>
              <a:cs typeface="Arial"/>
              <a:sym typeface="Arial"/>
            </a:endParaRPr>
          </a:p>
        </p:txBody>
      </p:sp>
      <p:sp>
        <p:nvSpPr>
          <p:cNvPr id="1926" name="Google Shape;1926;p115"/>
          <p:cNvSpPr txBox="1"/>
          <p:nvPr/>
        </p:nvSpPr>
        <p:spPr>
          <a:xfrm>
            <a:off x="3034897" y="4849991"/>
            <a:ext cx="12218205" cy="1235466"/>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0000"/>
              </a:buClr>
              <a:buSzPts val="3345"/>
              <a:buFont typeface="Arial"/>
              <a:buNone/>
            </a:pPr>
            <a:r>
              <a:rPr b="1" i="0" lang="en-US" sz="3345" u="none" cap="none" strike="noStrike">
                <a:solidFill>
                  <a:srgbClr val="000000"/>
                </a:solidFill>
                <a:latin typeface="Philosopher"/>
                <a:ea typeface="Philosopher"/>
                <a:cs typeface="Philosopher"/>
                <a:sym typeface="Philosopher"/>
              </a:rPr>
              <a:t>Mějte na paměti tyto osvědčené postupy a poznatky, až budete pokračovat ve zdokonalování své cesty k mikrovzdělávání.</a:t>
            </a:r>
            <a:endParaRPr b="0" i="0" sz="1400" u="none" cap="none" strike="noStrike">
              <a:solidFill>
                <a:srgbClr val="000000"/>
              </a:solidFill>
              <a:latin typeface="Arial"/>
              <a:ea typeface="Arial"/>
              <a:cs typeface="Arial"/>
              <a:sym typeface="Arial"/>
            </a:endParaRPr>
          </a:p>
        </p:txBody>
      </p:sp>
      <p:sp>
        <p:nvSpPr>
          <p:cNvPr id="1927" name="Google Shape;1927;p115"/>
          <p:cNvSpPr txBox="1"/>
          <p:nvPr/>
        </p:nvSpPr>
        <p:spPr>
          <a:xfrm>
            <a:off x="8312962" y="7039525"/>
            <a:ext cx="9365149" cy="886397"/>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Školení v oblasti profesního rozvoje pro pedagogy v první linii vzdělávání dospělých</a:t>
            </a:r>
            <a:endParaRPr b="0" i="0" sz="1400" u="none" cap="none" strike="noStrike">
              <a:solidFill>
                <a:srgbClr val="000000"/>
              </a:solidFill>
              <a:latin typeface="Arial"/>
              <a:ea typeface="Arial"/>
              <a:cs typeface="Arial"/>
              <a:sym typeface="Arial"/>
            </a:endParaRPr>
          </a:p>
        </p:txBody>
      </p:sp>
      <p:sp>
        <p:nvSpPr>
          <p:cNvPr id="1928" name="Google Shape;1928;p115"/>
          <p:cNvSpPr txBox="1"/>
          <p:nvPr/>
        </p:nvSpPr>
        <p:spPr>
          <a:xfrm>
            <a:off x="312000" y="6817927"/>
            <a:ext cx="5922677" cy="1329595"/>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Clr>
                <a:srgbClr val="000000"/>
              </a:buClr>
              <a:buSzPts val="2400"/>
              <a:buFont typeface="Arial"/>
              <a:buNone/>
            </a:pPr>
            <a:r>
              <a:rPr b="1" i="0" lang="en-US" sz="2400" u="none" cap="none" strike="noStrike">
                <a:solidFill>
                  <a:srgbClr val="000000"/>
                </a:solidFill>
                <a:latin typeface="Philosopher"/>
                <a:ea typeface="Philosopher"/>
                <a:cs typeface="Philosopher"/>
                <a:sym typeface="Philosopher"/>
              </a:rPr>
              <a:t>Modul 1:</a:t>
            </a:r>
            <a:endParaRPr b="0" i="0" sz="1400" u="none" cap="none" strike="noStrike">
              <a:solidFill>
                <a:srgbClr val="000000"/>
              </a:solidFill>
              <a:latin typeface="Arial"/>
              <a:ea typeface="Arial"/>
              <a:cs typeface="Arial"/>
              <a:sym typeface="Arial"/>
            </a:endParaRPr>
          </a:p>
          <a:p>
            <a:pPr indent="0" lvl="0" marL="0" marR="0" rtl="0" algn="ctr">
              <a:lnSpc>
                <a:spcPct val="119958"/>
              </a:lnSpc>
              <a:spcBef>
                <a:spcPts val="0"/>
              </a:spcBef>
              <a:spcAft>
                <a:spcPts val="0"/>
              </a:spcAft>
              <a:buClr>
                <a:srgbClr val="000000"/>
              </a:buClr>
              <a:buSzPts val="2400"/>
              <a:buFont typeface="Arial"/>
              <a:buNone/>
            </a:pPr>
            <a:r>
              <a:rPr b="0" i="0" lang="en-US" sz="2400" u="none" cap="none" strike="noStrike">
                <a:solidFill>
                  <a:srgbClr val="000000"/>
                </a:solidFill>
                <a:latin typeface="Philosopher"/>
                <a:ea typeface="Philosopher"/>
                <a:cs typeface="Philosopher"/>
                <a:sym typeface="Philosopher"/>
              </a:rPr>
              <a:t>Úvod do teorie mikrovzdělávání</a:t>
            </a:r>
            <a:endParaRPr b="0" i="0" sz="1400" u="none" cap="none" strike="noStrike">
              <a:solidFill>
                <a:srgbClr val="000000"/>
              </a:solidFill>
              <a:latin typeface="Arial"/>
              <a:ea typeface="Arial"/>
              <a:cs typeface="Arial"/>
              <a:sym typeface="Arial"/>
            </a:endParaRPr>
          </a:p>
          <a:p>
            <a:pPr indent="0" lvl="0" marL="0" marR="0" rtl="0" algn="ctr">
              <a:lnSpc>
                <a:spcPct val="119958"/>
              </a:lnSpc>
              <a:spcBef>
                <a:spcPts val="0"/>
              </a:spcBef>
              <a:spcAft>
                <a:spcPts val="0"/>
              </a:spcAft>
              <a:buClr>
                <a:srgbClr val="000000"/>
              </a:buClr>
              <a:buSzPts val="2400"/>
              <a:buFont typeface="Arial"/>
              <a:buNone/>
            </a:pPr>
            <a:r>
              <a:t/>
            </a:r>
            <a:endParaRPr b="0" i="0" sz="2400" u="none" cap="none" strike="noStrike">
              <a:solidFill>
                <a:srgbClr val="000000"/>
              </a:solidFill>
              <a:latin typeface="Philosopher"/>
              <a:ea typeface="Philosopher"/>
              <a:cs typeface="Philosopher"/>
              <a:sym typeface="Philosopher"/>
            </a:endParaRPr>
          </a:p>
        </p:txBody>
      </p:sp>
      <p:sp>
        <p:nvSpPr>
          <p:cNvPr id="1929" name="Google Shape;1929;p115"/>
          <p:cNvSpPr/>
          <p:nvPr/>
        </p:nvSpPr>
        <p:spPr>
          <a:xfrm>
            <a:off x="15110894" y="-44396"/>
            <a:ext cx="3049094" cy="2155574"/>
          </a:xfrm>
          <a:custGeom>
            <a:rect b="b" l="l" r="r" t="t"/>
            <a:pathLst>
              <a:path extrusionOk="0" h="2155574" w="3049094">
                <a:moveTo>
                  <a:pt x="0" y="0"/>
                </a:moveTo>
                <a:lnTo>
                  <a:pt x="3049094" y="0"/>
                </a:lnTo>
                <a:lnTo>
                  <a:pt x="3049094" y="2155573"/>
                </a:lnTo>
                <a:lnTo>
                  <a:pt x="0" y="2155573"/>
                </a:lnTo>
                <a:lnTo>
                  <a:pt x="0" y="0"/>
                </a:lnTo>
                <a:close/>
              </a:path>
            </a:pathLst>
          </a:custGeom>
          <a:blipFill rotWithShape="1">
            <a:blip r:embed="rId4">
              <a:alphaModFix/>
            </a:blip>
            <a:stretch>
              <a:fillRect b="-3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3" name="Shape 1933"/>
        <p:cNvGrpSpPr/>
        <p:nvPr/>
      </p:nvGrpSpPr>
      <p:grpSpPr>
        <a:xfrm>
          <a:off x="0" y="0"/>
          <a:ext cx="0" cy="0"/>
          <a:chOff x="0" y="0"/>
          <a:chExt cx="0" cy="0"/>
        </a:xfrm>
      </p:grpSpPr>
      <p:sp>
        <p:nvSpPr>
          <p:cNvPr id="1934" name="Google Shape;1934;p116"/>
          <p:cNvSpPr/>
          <p:nvPr/>
        </p:nvSpPr>
        <p:spPr>
          <a:xfrm>
            <a:off x="0" y="9379599"/>
            <a:ext cx="18288000" cy="907321"/>
          </a:xfrm>
          <a:custGeom>
            <a:rect b="b" l="l" r="r" t="t"/>
            <a:pathLst>
              <a:path extrusionOk="0" h="1086612" w="24384000">
                <a:moveTo>
                  <a:pt x="0" y="0"/>
                </a:moveTo>
                <a:lnTo>
                  <a:pt x="24384000" y="0"/>
                </a:lnTo>
                <a:lnTo>
                  <a:pt x="24384000" y="1086612"/>
                </a:lnTo>
                <a:lnTo>
                  <a:pt x="0" y="1086612"/>
                </a:lnTo>
                <a:close/>
              </a:path>
            </a:pathLst>
          </a:custGeom>
          <a:solidFill>
            <a:srgbClr val="FFCA0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35" name="Google Shape;1935;p116"/>
          <p:cNvSpPr/>
          <p:nvPr/>
        </p:nvSpPr>
        <p:spPr>
          <a:xfrm>
            <a:off x="4420251" y="-524636"/>
            <a:ext cx="9858672" cy="6969642"/>
          </a:xfrm>
          <a:custGeom>
            <a:rect b="b" l="l" r="r" t="t"/>
            <a:pathLst>
              <a:path extrusionOk="0" h="6969642" w="9858672">
                <a:moveTo>
                  <a:pt x="0" y="0"/>
                </a:moveTo>
                <a:lnTo>
                  <a:pt x="9858672" y="0"/>
                </a:lnTo>
                <a:lnTo>
                  <a:pt x="9858672" y="6969642"/>
                </a:lnTo>
                <a:lnTo>
                  <a:pt x="0" y="6969642"/>
                </a:lnTo>
                <a:lnTo>
                  <a:pt x="0" y="0"/>
                </a:lnTo>
                <a:close/>
              </a:path>
            </a:pathLst>
          </a:custGeom>
          <a:blipFill rotWithShape="1">
            <a:blip r:embed="rId3">
              <a:alphaModFix/>
            </a:blip>
            <a:stretch>
              <a:fillRect b="-3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36" name="Google Shape;1936;p116"/>
          <p:cNvSpPr/>
          <p:nvPr/>
        </p:nvSpPr>
        <p:spPr>
          <a:xfrm>
            <a:off x="10062652" y="5489168"/>
            <a:ext cx="2336642" cy="1636242"/>
          </a:xfrm>
          <a:custGeom>
            <a:rect b="b" l="l" r="r" t="t"/>
            <a:pathLst>
              <a:path extrusionOk="0" h="1636242" w="2336642">
                <a:moveTo>
                  <a:pt x="0" y="0"/>
                </a:moveTo>
                <a:lnTo>
                  <a:pt x="2336642" y="0"/>
                </a:lnTo>
                <a:lnTo>
                  <a:pt x="2336642" y="1636242"/>
                </a:lnTo>
                <a:lnTo>
                  <a:pt x="0" y="163624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37" name="Google Shape;1937;p116"/>
          <p:cNvSpPr/>
          <p:nvPr/>
        </p:nvSpPr>
        <p:spPr>
          <a:xfrm>
            <a:off x="2270450" y="4911210"/>
            <a:ext cx="3015293" cy="3015293"/>
          </a:xfrm>
          <a:custGeom>
            <a:rect b="b" l="l" r="r" t="t"/>
            <a:pathLst>
              <a:path extrusionOk="0" h="3015293" w="3015293">
                <a:moveTo>
                  <a:pt x="0" y="0"/>
                </a:moveTo>
                <a:lnTo>
                  <a:pt x="3015292" y="0"/>
                </a:lnTo>
                <a:lnTo>
                  <a:pt x="3015292" y="3015293"/>
                </a:lnTo>
                <a:lnTo>
                  <a:pt x="0" y="301529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38" name="Google Shape;1938;p116"/>
          <p:cNvSpPr/>
          <p:nvPr/>
        </p:nvSpPr>
        <p:spPr>
          <a:xfrm>
            <a:off x="2417864" y="7844439"/>
            <a:ext cx="2407799" cy="1200090"/>
          </a:xfrm>
          <a:custGeom>
            <a:rect b="b" l="l" r="r" t="t"/>
            <a:pathLst>
              <a:path extrusionOk="0" h="1200090" w="2407799">
                <a:moveTo>
                  <a:pt x="0" y="0"/>
                </a:moveTo>
                <a:lnTo>
                  <a:pt x="2407798" y="0"/>
                </a:lnTo>
                <a:lnTo>
                  <a:pt x="2407798" y="1200090"/>
                </a:lnTo>
                <a:lnTo>
                  <a:pt x="0" y="120009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39" name="Google Shape;1939;p116"/>
          <p:cNvSpPr/>
          <p:nvPr/>
        </p:nvSpPr>
        <p:spPr>
          <a:xfrm>
            <a:off x="14278923" y="5631624"/>
            <a:ext cx="1333036" cy="1445292"/>
          </a:xfrm>
          <a:custGeom>
            <a:rect b="b" l="l" r="r" t="t"/>
            <a:pathLst>
              <a:path extrusionOk="0" h="1445292" w="1333036">
                <a:moveTo>
                  <a:pt x="0" y="0"/>
                </a:moveTo>
                <a:lnTo>
                  <a:pt x="1333037" y="0"/>
                </a:lnTo>
                <a:lnTo>
                  <a:pt x="1333037" y="1445292"/>
                </a:lnTo>
                <a:lnTo>
                  <a:pt x="0" y="144529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40" name="Google Shape;1940;p116"/>
          <p:cNvSpPr/>
          <p:nvPr/>
        </p:nvSpPr>
        <p:spPr>
          <a:xfrm>
            <a:off x="6073466" y="7636521"/>
            <a:ext cx="2443402" cy="1714028"/>
          </a:xfrm>
          <a:custGeom>
            <a:rect b="b" l="l" r="r" t="t"/>
            <a:pathLst>
              <a:path extrusionOk="0" h="1714028" w="2443402">
                <a:moveTo>
                  <a:pt x="0" y="0"/>
                </a:moveTo>
                <a:lnTo>
                  <a:pt x="2443402" y="0"/>
                </a:lnTo>
                <a:lnTo>
                  <a:pt x="2443402" y="1714027"/>
                </a:lnTo>
                <a:lnTo>
                  <a:pt x="0" y="171402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41" name="Google Shape;1941;p116"/>
          <p:cNvSpPr/>
          <p:nvPr/>
        </p:nvSpPr>
        <p:spPr>
          <a:xfrm>
            <a:off x="6355918" y="6081246"/>
            <a:ext cx="2160949" cy="727519"/>
          </a:xfrm>
          <a:custGeom>
            <a:rect b="b" l="l" r="r" t="t"/>
            <a:pathLst>
              <a:path extrusionOk="0" h="727519" w="2160949">
                <a:moveTo>
                  <a:pt x="0" y="0"/>
                </a:moveTo>
                <a:lnTo>
                  <a:pt x="2160950" y="0"/>
                </a:lnTo>
                <a:lnTo>
                  <a:pt x="2160950" y="727520"/>
                </a:lnTo>
                <a:lnTo>
                  <a:pt x="0" y="727520"/>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42" name="Google Shape;1942;p116"/>
          <p:cNvSpPr/>
          <p:nvPr/>
        </p:nvSpPr>
        <p:spPr>
          <a:xfrm>
            <a:off x="14220406" y="8117974"/>
            <a:ext cx="2446412" cy="907411"/>
          </a:xfrm>
          <a:custGeom>
            <a:rect b="b" l="l" r="r" t="t"/>
            <a:pathLst>
              <a:path extrusionOk="0" h="907411" w="2446412">
                <a:moveTo>
                  <a:pt x="0" y="0"/>
                </a:moveTo>
                <a:lnTo>
                  <a:pt x="2446412" y="0"/>
                </a:lnTo>
                <a:lnTo>
                  <a:pt x="2446412" y="907412"/>
                </a:lnTo>
                <a:lnTo>
                  <a:pt x="0" y="907412"/>
                </a:lnTo>
                <a:lnTo>
                  <a:pt x="0" y="0"/>
                </a:lnTo>
                <a:close/>
              </a:path>
            </a:pathLst>
          </a:custGeom>
          <a:blipFill rotWithShape="1">
            <a:blip r:embed="rId10">
              <a:alphaModFix/>
            </a:blip>
            <a:stretch>
              <a:fillRect b="0" l="0" r="-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943" name="Google Shape;1943;p116"/>
          <p:cNvSpPr txBox="1"/>
          <p:nvPr/>
        </p:nvSpPr>
        <p:spPr>
          <a:xfrm>
            <a:off x="8824216" y="9474548"/>
            <a:ext cx="7842600" cy="778500"/>
          </a:xfrm>
          <a:prstGeom prst="rect">
            <a:avLst/>
          </a:prstGeom>
          <a:noFill/>
          <a:ln>
            <a:noFill/>
          </a:ln>
        </p:spPr>
        <p:txBody>
          <a:bodyPr anchorCtr="0" anchor="t" bIns="0" lIns="0" spcFirstLastPara="1" rIns="0" wrap="square" tIns="0">
            <a:spAutoFit/>
          </a:bodyPr>
          <a:lstStyle/>
          <a:p>
            <a:pPr indent="0" lvl="0" marL="0" marR="0" rtl="0" algn="ctr">
              <a:lnSpc>
                <a:spcPct val="119916"/>
              </a:lnSpc>
              <a:spcBef>
                <a:spcPts val="0"/>
              </a:spcBef>
              <a:spcAft>
                <a:spcPts val="0"/>
              </a:spcAft>
              <a:buClr>
                <a:srgbClr val="000000"/>
              </a:buClr>
              <a:buSzPts val="1200"/>
              <a:buFont typeface="Arial"/>
              <a:buNone/>
            </a:pPr>
            <a:r>
              <a:rPr lang="en-US" sz="1100">
                <a:solidFill>
                  <a:srgbClr val="404040"/>
                </a:solidFill>
              </a:rPr>
              <a:t>Financováno Evropskou unií. Názory vyjádřené jsou názory autora a neodráží nutně oficiální stanovisko Evropské unie či Evroské výkonné agentury pro vzdělávání a kulturu (EACEA).  Evropská unie ani EACEA za vyjádřené názory nenese odpovědnost.</a:t>
            </a:r>
            <a:endParaRPr b="0" i="0" sz="1300" u="none" cap="none" strike="noStrike">
              <a:solidFill>
                <a:srgbClr val="000000"/>
              </a:solidFill>
              <a:latin typeface="Arial"/>
              <a:ea typeface="Arial"/>
              <a:cs typeface="Arial"/>
              <a:sym typeface="Arial"/>
            </a:endParaRPr>
          </a:p>
          <a:p>
            <a:pPr indent="0" lvl="0" marL="0" marR="0" rtl="0" algn="ctr">
              <a:lnSpc>
                <a:spcPct val="119916"/>
              </a:lnSpc>
              <a:spcBef>
                <a:spcPts val="0"/>
              </a:spcBef>
              <a:spcAft>
                <a:spcPts val="0"/>
              </a:spcAft>
              <a:buClr>
                <a:srgbClr val="000000"/>
              </a:buClr>
              <a:buSzPts val="1200"/>
              <a:buFont typeface="Arial"/>
              <a:buNone/>
            </a:pPr>
            <a:r>
              <a:rPr lang="en-US" sz="1100">
                <a:latin typeface="Noto Sans"/>
                <a:ea typeface="Noto Sans"/>
                <a:cs typeface="Noto Sans"/>
                <a:sym typeface="Noto Sans"/>
              </a:rPr>
              <a:t>Číslo projektu:</a:t>
            </a:r>
            <a:r>
              <a:rPr b="0" i="0" lang="en-US" sz="1100" u="none" cap="none" strike="noStrike">
                <a:solidFill>
                  <a:srgbClr val="000000"/>
                </a:solidFill>
                <a:latin typeface="Noto Sans"/>
                <a:ea typeface="Noto Sans"/>
                <a:cs typeface="Noto Sans"/>
                <a:sym typeface="Noto Sans"/>
              </a:rPr>
              <a:t>: 2022-1-LT01-KA220-ADU-000085898</a:t>
            </a:r>
            <a:endParaRPr b="0" i="0" sz="1300" u="none" cap="none" strike="noStrike">
              <a:solidFill>
                <a:srgbClr val="000000"/>
              </a:solidFill>
              <a:latin typeface="Arial"/>
              <a:ea typeface="Arial"/>
              <a:cs typeface="Arial"/>
              <a:sym typeface="Arial"/>
            </a:endParaRPr>
          </a:p>
        </p:txBody>
      </p:sp>
      <p:sp>
        <p:nvSpPr>
          <p:cNvPr id="1944" name="Google Shape;1944;p116"/>
          <p:cNvSpPr/>
          <p:nvPr/>
        </p:nvSpPr>
        <p:spPr>
          <a:xfrm>
            <a:off x="10529201" y="7682826"/>
            <a:ext cx="1847895" cy="1234308"/>
          </a:xfrm>
          <a:custGeom>
            <a:rect b="b" l="l" r="r" t="t"/>
            <a:pathLst>
              <a:path extrusionOk="0" h="1234308" w="1847895">
                <a:moveTo>
                  <a:pt x="0" y="0"/>
                </a:moveTo>
                <a:lnTo>
                  <a:pt x="1847895" y="0"/>
                </a:lnTo>
                <a:lnTo>
                  <a:pt x="1847895" y="1234308"/>
                </a:lnTo>
                <a:lnTo>
                  <a:pt x="0" y="1234308"/>
                </a:lnTo>
                <a:lnTo>
                  <a:pt x="0" y="0"/>
                </a:lnTo>
                <a:close/>
              </a:path>
            </a:pathLst>
          </a:custGeom>
          <a:blipFill rotWithShape="1">
            <a:blip r:embed="rId11">
              <a:alphaModFix/>
            </a:blip>
            <a:stretch>
              <a:fillRect b="0" l="0" r="-14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pic>
        <p:nvPicPr>
          <p:cNvPr id="1945" name="Google Shape;1945;p116"/>
          <p:cNvPicPr preferRelativeResize="0"/>
          <p:nvPr/>
        </p:nvPicPr>
        <p:blipFill>
          <a:blip r:embed="rId12">
            <a:alphaModFix/>
          </a:blip>
          <a:stretch>
            <a:fillRect/>
          </a:stretch>
        </p:blipFill>
        <p:spPr>
          <a:xfrm>
            <a:off x="1248500" y="9560940"/>
            <a:ext cx="3034732" cy="6371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