
<file path=[Content_Types].xml><?xml version="1.0" encoding="utf-8"?>
<Types xmlns="http://schemas.openxmlformats.org/package/2006/content-types">
  <Default Extension="jpg" ContentType="image/jpeg"/>
  <Default Extension="fntdata" ContentType="application/x-fontdata"/>
  <Default Extension="xml" ContentType="application/xml"/>
  <Default Extension="png" ContentType="image/png"/>
  <Default Extension="rels" ContentType="application/vnd.openxmlformats-package.relationships+xml"/>
  <Default Extension="psmdcp" ContentType="application/vnd.openxmlformats-package.core-properties+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Relationships xmlns="http://schemas.openxmlformats.org/package/2006/relationships"><Relationship Type="http://schemas.openxmlformats.org/officeDocument/2006/relationships/officeDocument" Target="ppt/presentation.xml" Id="rId1" /><Relationship Type="http://schemas.openxmlformats.org/package/2006/relationships/metadata/core-properties" Target="/package/services/metadata/core-properties/e274d448b0cc417faeba7bf281575305.psmdcp" Id="Re93ebaf59d3a4cd6" /></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Roboto"/>
      <p:regular r:id="rId23"/>
      <p:bold r:id="rId24"/>
      <p:italic r:id="rId25"/>
      <p:boldItalic r:id="rId26"/>
    </p:embeddedFont>
    <p:embeddedFont>
      <p:font typeface="Noto Sans"/>
      <p:regular r:id="rId27"/>
      <p:bold r:id="rId28"/>
      <p:italic r:id="rId29"/>
      <p:boldItalic r:id="rId30"/>
    </p:embeddedFont>
    <p:embeddedFont>
      <p:font typeface="Philosopher"/>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NotoSans-bold.fntdata"/><Relationship Id="rId27" Type="http://schemas.openxmlformats.org/officeDocument/2006/relationships/font" Target="fonts/Noto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hilosopher-regular.fntdata"/><Relationship Id="rId30" Type="http://schemas.openxmlformats.org/officeDocument/2006/relationships/font" Target="fonts/NotoSans-boldItalic.fntdata"/><Relationship Id="rId11" Type="http://schemas.openxmlformats.org/officeDocument/2006/relationships/slide" Target="slides/slide6.xml"/><Relationship Id="rId33" Type="http://schemas.openxmlformats.org/officeDocument/2006/relationships/font" Target="fonts/Philosopher-italic.fntdata"/><Relationship Id="rId10" Type="http://schemas.openxmlformats.org/officeDocument/2006/relationships/slide" Target="slides/slide5.xml"/><Relationship Id="rId32" Type="http://schemas.openxmlformats.org/officeDocument/2006/relationships/font" Target="fonts/Philosopher-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hilosopher-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type="sldImg" idx="2"/>
          </p:nvPr>
        </p:nvSpPr>
        <p:spPr>
          <a:xfrm>
            <a:off x="1143225" y="685800"/>
            <a:ext cx="4572225"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5" name="Shape 25"/>
        <p:cNvGrpSpPr/>
        <p:nvPr/>
      </p:nvGrpSpPr>
      <p:grpSpPr>
        <a:xfrm>
          <a:off x="0" y="0"/>
          <a:ext cx="0" cy="0"/>
          <a:chOff x="0" y="0"/>
          <a:chExt cx="0" cy="0"/>
        </a:xfrm>
      </p:grpSpPr>
      <p:sp>
        <p:nvSpPr>
          <p:cNvPr id="26" name="Google Shape;26;p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27" name="Google Shape;27;p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1" name="Shape 121"/>
        <p:cNvGrpSpPr/>
        <p:nvPr/>
      </p:nvGrpSpPr>
      <p:grpSpPr>
        <a:xfrm>
          <a:off x="0" y="0"/>
          <a:ext cx="0" cy="0"/>
          <a:chOff x="0" y="0"/>
          <a:chExt cx="0" cy="0"/>
        </a:xfrm>
      </p:grpSpPr>
      <p:sp>
        <p:nvSpPr>
          <p:cNvPr id="122" name="Google Shape;122;p1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Dzięki H5P twórcy treści i nauczyciele mogą z łatwością opracowywać i integrować interaktywne elementy na swoich stronach internetowych, kursach e-learningowych i platformach online. Eliminuje to potrzebę posiadania złożonych umiejętności kodowania lub programowania, ponieważ H5P oferuje prosty, intuicyjny interfejs do tworzenia interaktywnych treści. Użytkownicy mogą dostosować wygląd, zachowanie i interaktywność każdego typu treści do swoich specyficznych potrzeb.</a:t>
            </a:r>
            <a:endParaRPr/>
          </a:p>
        </p:txBody>
      </p:sp>
      <p:sp>
        <p:nvSpPr>
          <p:cNvPr id="123" name="Google Shape;123;p1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30" name="Shape 130"/>
        <p:cNvGrpSpPr/>
        <p:nvPr/>
      </p:nvGrpSpPr>
      <p:grpSpPr>
        <a:xfrm>
          <a:off x="0" y="0"/>
          <a:ext cx="0" cy="0"/>
          <a:chOff x="0" y="0"/>
          <a:chExt cx="0" cy="0"/>
        </a:xfrm>
      </p:grpSpPr>
      <p:sp>
        <p:nvSpPr>
          <p:cNvPr id="131" name="Google Shape;131;p1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Quizlet to potężne narzędzie, które oferuje kompaktową i przyjazną dla użytkownika platformę do ćwiczenia i opanowania materiału, którego musisz się nauczyć. Niezależnie od tego, czy jesteś uczniem, który chce poprawić swoje zrozumienie, czy nauczycielem szukającym innowacyjnych sposobów na zaangażowanie swoich uczniów, Quizlet zapewni Ci ochronę.</a:t>
            </a:r>
            <a:endParaRPr/>
          </a:p>
          <a:p>
            <a:pPr marL="0" lvl="0" indent="0" algn="l" rtl="0">
              <a:lnSpc>
                <a:spcPct val="100000"/>
              </a:lnSpc>
              <a:spcBef>
                <a:spcPts val="0"/>
              </a:spcBef>
              <a:spcAft>
                <a:spcPts val="0"/>
              </a:spcAft>
              <a:buSzPts val="1100"/>
              <a:buNone/>
            </a:pPr>
            <a:r>
              <a:t/>
            </a:r>
            <a:endParaRPr/>
          </a:p>
          <a:p>
            <a:pPr marL="0" lvl="0" indent="0" algn="l" rtl="0">
              <a:lnSpc>
                <a:spcPct val="100000"/>
              </a:lnSpc>
              <a:spcBef>
                <a:spcPts val="0"/>
              </a:spcBef>
              <a:spcAft>
                <a:spcPts val="0"/>
              </a:spcAft>
              <a:buSzPts val="1100"/>
              <a:buNone/>
            </a:pPr>
            <a:r>
              <a:rPr lang="cs-CZ"/>
              <a:t>Quizlet umożliwia tworzenie spersonalizowanych zestawów do nauki, które zawierają fiszki, quizy i interaktywne gry, dostosowane do konkretnych celów edukacyjnych. Zestawy te można udostępniać innym osobom, co pozwala na wspólną naukę i wymianę wiedzy. Ponadto Quizlet zapewnia dostęp do ogromnej biblioteki zestawów do nauki stworzonych przez użytkowników, obejmujących szeroki zakres przedmiotów i tematów.</a:t>
            </a:r>
            <a:endParaRPr/>
          </a:p>
        </p:txBody>
      </p:sp>
      <p:sp>
        <p:nvSpPr>
          <p:cNvPr id="132" name="Google Shape;132;p1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39" name="Shape 139"/>
        <p:cNvGrpSpPr/>
        <p:nvPr/>
      </p:nvGrpSpPr>
      <p:grpSpPr>
        <a:xfrm>
          <a:off x="0" y="0"/>
          <a:ext cx="0" cy="0"/>
          <a:chOff x="0" y="0"/>
          <a:chExt cx="0" cy="0"/>
        </a:xfrm>
      </p:grpSpPr>
      <p:sp>
        <p:nvSpPr>
          <p:cNvPr id="140" name="Google Shape;140;p1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Genially to innowacyjne narzędzie online, które umożliwia tworzenie atrakcyjnych i interaktywnych treści w różnych formatach, takich jak prezentacje, infografiki, interaktywne filmy wideo, życiorysy, schematy blokowe i interaktywne obrazy. Dzięki szerokiej gamie funkcji i funkcjonalności, Genially umożliwia użytkownikom projektowanie oszałamiających wizualnie i angażujących materiałów, które przyciągają uwagę odbiorców.</a:t>
            </a:r>
            <a:endParaRPr/>
          </a:p>
        </p:txBody>
      </p:sp>
      <p:sp>
        <p:nvSpPr>
          <p:cNvPr id="141" name="Google Shape;141;p1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8" name="Shape 148"/>
        <p:cNvGrpSpPr/>
        <p:nvPr/>
      </p:nvGrpSpPr>
      <p:grpSpPr>
        <a:xfrm>
          <a:off x="0" y="0"/>
          <a:ext cx="0" cy="0"/>
          <a:chOff x="0" y="0"/>
          <a:chExt cx="0" cy="0"/>
        </a:xfrm>
      </p:grpSpPr>
      <p:sp>
        <p:nvSpPr>
          <p:cNvPr id="149" name="Google Shape;149;p1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Gratulujemy ukończenia samokształcenia w ramach mikrolearningu! Autorefleksja jest kluczowym krokiem w procesie uczenia się. </a:t>
            </a:r>
            <a:endParaRPr/>
          </a:p>
        </p:txBody>
      </p:sp>
      <p:sp>
        <p:nvSpPr>
          <p:cNvPr id="150" name="Google Shape;150;p1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62" name="Shape 162"/>
        <p:cNvGrpSpPr/>
        <p:nvPr/>
      </p:nvGrpSpPr>
      <p:grpSpPr>
        <a:xfrm>
          <a:off x="0" y="0"/>
          <a:ext cx="0" cy="0"/>
          <a:chOff x="0" y="0"/>
          <a:chExt cx="0" cy="0"/>
        </a:xfrm>
      </p:grpSpPr>
      <p:sp>
        <p:nvSpPr>
          <p:cNvPr id="163" name="Google Shape;163;p1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Gratulujemy ukończenia samokształcenia w ramach mikrolearningu! Autorefleksja jest kluczowym krokiem w procesie uczenia się. </a:t>
            </a:r>
            <a:endParaRPr/>
          </a:p>
        </p:txBody>
      </p:sp>
      <p:sp>
        <p:nvSpPr>
          <p:cNvPr id="164" name="Google Shape;164;p1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71" name="Shape 171"/>
        <p:cNvGrpSpPr/>
        <p:nvPr/>
      </p:nvGrpSpPr>
      <p:grpSpPr>
        <a:xfrm>
          <a:off x="0" y="0"/>
          <a:ext cx="0" cy="0"/>
          <a:chOff x="0" y="0"/>
          <a:chExt cx="0" cy="0"/>
        </a:xfrm>
      </p:grpSpPr>
      <p:sp>
        <p:nvSpPr>
          <p:cNvPr id="172" name="Google Shape;172;p1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173" name="Google Shape;173;p15: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3" name="Shape 183"/>
        <p:cNvGrpSpPr/>
        <p:nvPr/>
      </p:nvGrpSpPr>
      <p:grpSpPr>
        <a:xfrm>
          <a:off x="0" y="0"/>
          <a:ext cx="0" cy="0"/>
          <a:chOff x="0" y="0"/>
          <a:chExt cx="0" cy="0"/>
        </a:xfrm>
      </p:grpSpPr>
      <p:sp>
        <p:nvSpPr>
          <p:cNvPr id="184" name="Google Shape;184;p1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92" name="Shape 192"/>
        <p:cNvGrpSpPr/>
        <p:nvPr/>
      </p:nvGrpSpPr>
      <p:grpSpPr>
        <a:xfrm>
          <a:off x="0" y="0"/>
          <a:ext cx="0" cy="0"/>
          <a:chOff x="0" y="0"/>
          <a:chExt cx="0" cy="0"/>
        </a:xfrm>
      </p:grpSpPr>
      <p:sp>
        <p:nvSpPr>
          <p:cNvPr id="193" name="Google Shape;193;p1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194" name="Google Shape;194;p1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7" name="Shape 37"/>
        <p:cNvGrpSpPr/>
        <p:nvPr/>
      </p:nvGrpSpPr>
      <p:grpSpPr>
        <a:xfrm>
          <a:off x="0" y="0"/>
          <a:ext cx="0" cy="0"/>
          <a:chOff x="0" y="0"/>
          <a:chExt cx="0" cy="0"/>
        </a:xfrm>
      </p:grpSpPr>
      <p:sp>
        <p:nvSpPr>
          <p:cNvPr id="38" name="Google Shape;38;p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godzina akademicka = 45 minut</a:t>
            </a:r>
            <a:endParaRPr/>
          </a:p>
        </p:txBody>
      </p:sp>
      <p:sp>
        <p:nvSpPr>
          <p:cNvPr id="39" name="Google Shape;39;p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5" name="Shape 55"/>
        <p:cNvGrpSpPr/>
        <p:nvPr/>
      </p:nvGrpSpPr>
      <p:grpSpPr>
        <a:xfrm>
          <a:off x="0" y="0"/>
          <a:ext cx="0" cy="0"/>
          <a:chOff x="0" y="0"/>
          <a:chExt cx="0" cy="0"/>
        </a:xfrm>
      </p:grpSpPr>
      <p:sp>
        <p:nvSpPr>
          <p:cNvPr id="56" name="Google Shape;56;p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10 minut</a:t>
            </a:r>
            <a:endParaRPr/>
          </a:p>
        </p:txBody>
      </p:sp>
      <p:sp>
        <p:nvSpPr>
          <p:cNvPr id="57" name="Google Shape;57;p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7" name="Shape 67"/>
        <p:cNvGrpSpPr/>
        <p:nvPr/>
      </p:nvGrpSpPr>
      <p:grpSpPr>
        <a:xfrm>
          <a:off x="0" y="0"/>
          <a:ext cx="0" cy="0"/>
          <a:chOff x="0" y="0"/>
          <a:chExt cx="0" cy="0"/>
        </a:xfrm>
      </p:grpSpPr>
      <p:sp>
        <p:nvSpPr>
          <p:cNvPr id="68" name="Google Shape;68;p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W niektórych przypadkach poleganie wyłącznie na 12-godzinnym kursie online może nie być najskuteczniejszym podejściem do wspierania zaangażowania uczniów. W tym miejscu do gry wkracza koncepcja "Microlearningu". Microlearning polega na zdobywaniu wiedzy poprzez małe, łatwe do opanowania porcje treści, które są dostarczane uczniom dokładnie wtedy, gdy tego potrzebują. Podstawowa zasada polega na rozbiciu tematu na zwięzłe, łatwo przyswajalne elementy, które odnoszą się do konkretnych celów edukacyjnych.</a:t>
            </a:r>
            <a:endParaRPr/>
          </a:p>
        </p:txBody>
      </p:sp>
      <p:sp>
        <p:nvSpPr>
          <p:cNvPr id="69" name="Google Shape;69;p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6" name="Shape 76"/>
        <p:cNvGrpSpPr/>
        <p:nvPr/>
      </p:nvGrpSpPr>
      <p:grpSpPr>
        <a:xfrm>
          <a:off x="0" y="0"/>
          <a:ext cx="0" cy="0"/>
          <a:chOff x="0" y="0"/>
          <a:chExt cx="0" cy="0"/>
        </a:xfrm>
      </p:grpSpPr>
      <p:sp>
        <p:nvSpPr>
          <p:cNvPr id="77" name="Google Shape;77;p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Tytułowy film instruktażowy zawiera przewodnik krok po kroku dotyczący korzystania z Kahoot jako narzędzia do tworzenia quizów. Russell wyjaśnia ważne ustawienia i funkcje, w tym konfigurowanie bezpłatnego konta Kahoot, tworzenie quizów, ich podgląd i udostępnianie oraz testowanie quizów. Film obejmuje również logowanie się jako uczeń, sprawdzanie raportów i przekazywanie opinii. Russell kładzie nacisk na korzystanie z darmowej wersji Kahoot, prezentując jej funkcjonalność w różnych środowiskach edukacyjnych. Ponadto samouczek omawia najnowsze aktualizacje Kahoot i omawia ograniczenia darmowej wersji, sugerując płatne opcje lub alternatywne narzędzia jako alternatywy.</a:t>
            </a:r>
            <a:endParaRPr>
              <a:latin typeface="Arial"/>
              <a:ea typeface="Arial"/>
              <a:cs typeface="Arial"/>
              <a:sym typeface="Arial"/>
            </a:endParaRPr>
          </a:p>
        </p:txBody>
      </p:sp>
      <p:sp>
        <p:nvSpPr>
          <p:cNvPr id="78" name="Google Shape;78;p5: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5" name="Shape 85"/>
        <p:cNvGrpSpPr/>
        <p:nvPr/>
      </p:nvGrpSpPr>
      <p:grpSpPr>
        <a:xfrm>
          <a:off x="0" y="0"/>
          <a:ext cx="0" cy="0"/>
          <a:chOff x="0" y="0"/>
          <a:chExt cx="0" cy="0"/>
        </a:xfrm>
      </p:grpSpPr>
      <p:sp>
        <p:nvSpPr>
          <p:cNvPr id="86" name="Google Shape;86;p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Ten film służy jako kompletne wprowadzenie do Mentimeter, obejmujące jego kluczowe komponenty i funkcje. Skupia się na różnych zastosowaniach tego bezpłatnego narzędzia i pokazuje, w jaki sposób może ono angażować uczniów zarówno w trybie online, jak i w klasie. Mentimeter umożliwia tworzenie nieograniczonej liczby prezentacji, z których każda może zawierać do trzech pytań. Narzędzie oferuje szeroką gamę typów pytań, takich jak wielokrotny wybór i chmury słów, umożliwiając zbieranie opinii i przeprowadzanie głosowania wśród uczniów. Mentimeter sprawdza się w nauczaniu online, umożliwiając szybkie tworzenie i udostępnianie pytań w celu oceny zrozumienia przez uczniów. Co więcej, może on usprawnić prezentacje osobiste, umożliwiając interakcję z publicznością w czasie rzeczywistym za pośrednictwem urządzeń mobilnych. Prostota, konfigurowalny wygląd i możliwość dostarczania natychmiastowych informacji zwrotnych sprawiają, że Mentimeter jest idealnym narzędziem do angażowania uczniów i tworzenia interaktywnych lekcji.</a:t>
            </a:r>
            <a:endParaRPr/>
          </a:p>
        </p:txBody>
      </p:sp>
      <p:sp>
        <p:nvSpPr>
          <p:cNvPr id="87" name="Google Shape;87;p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94" name="Shape 94"/>
        <p:cNvGrpSpPr/>
        <p:nvPr/>
      </p:nvGrpSpPr>
      <p:grpSpPr>
        <a:xfrm>
          <a:off x="0" y="0"/>
          <a:ext cx="0" cy="0"/>
          <a:chOff x="0" y="0"/>
          <a:chExt cx="0" cy="0"/>
        </a:xfrm>
      </p:grpSpPr>
      <p:sp>
        <p:nvSpPr>
          <p:cNvPr id="95" name="Google Shape;95;p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W tym filmie znajdziesz kompleksowy przegląd Articulate 360, wiodącego narzędzia do tworzenia kursów. Articulate 360 składa się z ośmiu aplikacji, w tym Storyline 360 i Rise 360. Ta bezpłatna seria samouczków obejmuje wszystko, od początkujących po ekspertów, zapewniając kompleksowe źródło wiedzy na temat Articulate Storyline i rozpoczęcia tworzenia pierwszego kursu.</a:t>
            </a:r>
            <a:endParaRPr>
              <a:latin typeface="Arial"/>
              <a:ea typeface="Arial"/>
              <a:cs typeface="Arial"/>
              <a:sym typeface="Arial"/>
            </a:endParaRPr>
          </a:p>
        </p:txBody>
      </p:sp>
      <p:sp>
        <p:nvSpPr>
          <p:cNvPr id="96" name="Google Shape;96;p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3" name="Shape 103"/>
        <p:cNvGrpSpPr/>
        <p:nvPr/>
      </p:nvGrpSpPr>
      <p:grpSpPr>
        <a:xfrm>
          <a:off x="0" y="0"/>
          <a:ext cx="0" cy="0"/>
          <a:chOff x="0" y="0"/>
          <a:chExt cx="0" cy="0"/>
        </a:xfrm>
      </p:grpSpPr>
      <p:sp>
        <p:nvSpPr>
          <p:cNvPr id="104" name="Google Shape;104;p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Ten materiał wideo zawiera kompletny samouczek Canva dla początkujących, wyjaśniający wszystkie funkcje, efekty i techniki, które można wykorzystać do tworzenia atrakcyjnych grafik. Canva to bezpłatne narzędzie do publikowania i projektowania graficznego, które umożliwia tworzenie i publikowanie grafik i obrazów na potrzeby mediów społecznościowych, stron internetowych, blogów, prezentacji, plakatów, ulotek i nie tylko. </a:t>
            </a:r>
            <a:endParaRPr/>
          </a:p>
        </p:txBody>
      </p:sp>
      <p:sp>
        <p:nvSpPr>
          <p:cNvPr id="105" name="Google Shape;105;p8: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2" name="Shape 112"/>
        <p:cNvGrpSpPr/>
        <p:nvPr/>
      </p:nvGrpSpPr>
      <p:grpSpPr>
        <a:xfrm>
          <a:off x="0" y="0"/>
          <a:ext cx="0" cy="0"/>
          <a:chOff x="0" y="0"/>
          <a:chExt cx="0" cy="0"/>
        </a:xfrm>
      </p:grpSpPr>
      <p:sp>
        <p:nvSpPr>
          <p:cNvPr id="113" name="Google Shape;113;p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Powtoon jest znany ze swojej przyjazności dla użytkownika i łatwości obsługi, dzięki czemu jest dostępny zarówno dla początkujących, jak i doświadczonych użytkowników. Postępując zgodnie z tym bardzo pomocnym samouczkiem, szybko zrozumiesz podstawy i odblokujesz pełny potencjał Powtoon, umożliwiając tworzenie angażujących i atrakcyjnych wizualnie animowanych filmów, które przyciągną uwagę odbiorców.</a:t>
            </a:r>
            <a:endParaRPr/>
          </a:p>
        </p:txBody>
      </p:sp>
      <p:sp>
        <p:nvSpPr>
          <p:cNvPr id="114" name="Google Shape;114;p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4"/>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7" name="Shape 17"/>
        <p:cNvGrpSpPr/>
        <p:nvPr/>
      </p:nvGrpSpPr>
      <p:grpSpPr>
        <a:xfrm>
          <a:off x="0" y="0"/>
          <a:ext cx="0" cy="0"/>
          <a:chOff x="0" y="0"/>
          <a:chExt cx="0" cy="0"/>
        </a:xfrm>
      </p:grpSpPr>
      <p:sp>
        <p:nvSpPr>
          <p:cNvPr id="18" name="Google Shape;18;p5"/>
          <p:cNvSpPr/>
          <p:nvPr>
            <p:ph idx="2" type="pic"/>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9" name="Shape 19"/>
        <p:cNvGrpSpPr/>
        <p:nvPr/>
      </p:nvGrpSpPr>
      <p:grpSpPr>
        <a:xfrm>
          <a:off x="0" y="0"/>
          <a:ext cx="0" cy="0"/>
          <a:chOff x="0" y="0"/>
          <a:chExt cx="0" cy="0"/>
        </a:xfrm>
      </p:grpSpPr>
      <p:sp>
        <p:nvSpPr>
          <p:cNvPr id="20" name="Google Shape;20;p6"/>
          <p:cNvSpPr/>
          <p:nvPr>
            <p:ph idx="2" type="pic"/>
          </p:nvPr>
        </p:nvSpPr>
        <p:spPr>
          <a:xfrm>
            <a:off x="1319669" y="2525150"/>
            <a:ext cx="2116082" cy="2117188"/>
          </a:xfrm>
          <a:prstGeom prst="rect">
            <a:avLst/>
          </a:prstGeom>
          <a:noFill/>
          <a:ln>
            <a:noFill/>
          </a:ln>
        </p:spPr>
      </p:sp>
      <p:sp>
        <p:nvSpPr>
          <p:cNvPr id="21" name="Google Shape;21;p6"/>
          <p:cNvSpPr/>
          <p:nvPr>
            <p:ph idx="3" type="pic"/>
          </p:nvPr>
        </p:nvSpPr>
        <p:spPr>
          <a:xfrm>
            <a:off x="3788433" y="2525150"/>
            <a:ext cx="2116082" cy="2117188"/>
          </a:xfrm>
          <a:prstGeom prst="rect">
            <a:avLst/>
          </a:prstGeom>
          <a:noFill/>
          <a:ln>
            <a:noFill/>
          </a:ln>
        </p:spPr>
      </p:sp>
      <p:sp>
        <p:nvSpPr>
          <p:cNvPr id="22" name="Google Shape;22;p6"/>
          <p:cNvSpPr/>
          <p:nvPr>
            <p:ph idx="4" type="pic"/>
          </p:nvPr>
        </p:nvSpPr>
        <p:spPr>
          <a:xfrm>
            <a:off x="6257197" y="2525150"/>
            <a:ext cx="2116082" cy="2117188"/>
          </a:xfrm>
          <a:prstGeom prst="rect">
            <a:avLst/>
          </a:prstGeom>
          <a:noFill/>
          <a:ln>
            <a:noFill/>
          </a:ln>
        </p:spPr>
      </p:sp>
      <p:sp>
        <p:nvSpPr>
          <p:cNvPr id="23" name="Google Shape;23;p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p:txBody>
      </p:sp>
      <p:sp>
        <p:nvSpPr>
          <p:cNvPr id="7" name="Google Shape;7;p1"/>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p:txBody>
      </p:sp>
      <p:sp>
        <p:nvSpPr>
          <p:cNvPr id="8" name="Google Shape;8;p1"/>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p:txBody>
      </p:sp>
      <p:sp>
        <p:nvSpPr>
          <p:cNvPr id="9" name="Google Shape;9;p1"/>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p:txBody>
      </p:sp>
      <p:sp>
        <p:nvSpPr>
          <p:cNvPr id="10" name="Google Shape;10;p1"/>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34.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34.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27.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23.jpg"/><Relationship Id="rId11" Type="http://schemas.openxmlformats.org/officeDocument/2006/relationships/image" Target="../media/image32.png"/><Relationship Id="rId10" Type="http://schemas.openxmlformats.org/officeDocument/2006/relationships/image" Target="../media/image30.jpg"/><Relationship Id="rId12" Type="http://schemas.openxmlformats.org/officeDocument/2006/relationships/image" Target="../media/image1.png"/><Relationship Id="rId9" Type="http://schemas.openxmlformats.org/officeDocument/2006/relationships/image" Target="../media/image28.png"/><Relationship Id="rId5" Type="http://schemas.openxmlformats.org/officeDocument/2006/relationships/image" Target="../media/image24.jpg"/><Relationship Id="rId6" Type="http://schemas.openxmlformats.org/officeDocument/2006/relationships/image" Target="../media/image26.png"/><Relationship Id="rId7" Type="http://schemas.openxmlformats.org/officeDocument/2006/relationships/image" Target="../media/image31.png"/><Relationship Id="rId8"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id="29" name="Google Shape;29;p8" descr="A picture containing logo&#10;&#10;Description automatically generated"/>
          <p:cNvPicPr preferRelativeResize="0"/>
          <p:nvPr>
            <p:ph type="pic" idx="2"/>
          </p:nvPr>
        </p:nvPicPr>
        <p:blipFill rotWithShape="1">
          <a:blip r:embed="rId3">
            <a:alphaModFix/>
          </a:blip>
          <a:srcRect l="0" t="10217" r="0"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Szkolenie w zakresie rozwoju zawodowego dla nauczycieli pracujących z dorosłymi</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r>
              <a:t/>
            </a:r>
            <a:endParaRPr sz="2400" b="1" i="0" u="none" strike="noStrike" cap="none">
              <a:solidFill>
                <a:schemeClr val="dk1"/>
              </a:solidFill>
              <a:latin typeface="Philosopher"/>
              <a:ea typeface="Philosopher"/>
              <a:cs typeface="Philosopher"/>
              <a:sym typeface="Philosopher"/>
            </a:endParaRPr>
          </a:p>
        </p:txBody>
      </p:sp>
      <p:pic>
        <p:nvPicPr>
          <p:cNvPr id="32" name="Google Shape;32;p8"/>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33" name="Google Shape;33;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4" name="Google Shape;34;p8"/>
          <p:cNvSpPr txBox="1"/>
          <p:nvPr/>
        </p:nvSpPr>
        <p:spPr>
          <a:xfrm>
            <a:off x="348447" y="2581635"/>
            <a:ext cx="3853439" cy="18466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Moduł 2:</a:t>
            </a:r>
            <a:br>
              <a:rPr lang="cs-CZ" sz="2400" b="1" i="0" u="none" strike="noStrike" cap="none">
                <a:solidFill>
                  <a:schemeClr val="dk1"/>
                </a:solidFill>
                <a:latin typeface="Philosopher"/>
                <a:ea typeface="Philosopher"/>
                <a:cs typeface="Philosopher"/>
                <a:sym typeface="Philosopher"/>
              </a:rPr>
            </a:br>
            <a:r>
              <a:rPr lang="cs-CZ" sz="2400" b="0" i="0" u="none" strike="noStrike" cap="none">
                <a:solidFill>
                  <a:schemeClr val="dk1"/>
                </a:solidFill>
                <a:latin typeface="Philosopher"/>
                <a:ea typeface="Philosopher"/>
                <a:cs typeface="Philosopher"/>
                <a:sym typeface="Philosopher"/>
              </a:rPr>
              <a:t>Edukatorzy opracowujący zasoby do mikrokształcenia dla dorosłych o niskich kwalifikacjach</a:t>
            </a:r>
            <a:endParaRPr/>
          </a:p>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Zasoby do samodzielnej nauki</a:t>
            </a:r>
            <a:endParaRPr sz="2400" b="1"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126" name="Google Shape;126;p17"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127" name="Google Shape;127;p17"/>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28" name="Google Shape;128;p1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7: Samouczek H5P</a:t>
            </a:r>
            <a:endParaRPr sz="1800" b="1" i="0" u="none" strike="noStrike" cap="none">
              <a:solidFill>
                <a:schemeClr val="dk1"/>
              </a:solidFill>
              <a:latin typeface="Philosopher"/>
              <a:ea typeface="Philosopher"/>
              <a:cs typeface="Philosopher"/>
              <a:sym typeface="Philosopher"/>
            </a:endParaRPr>
          </a:p>
        </p:txBody>
      </p:sp>
      <p:pic>
        <p:nvPicPr>
          <p:cNvPr id="129" name="Google Shape;129;p17" title="Designing Interactive Content with H5P"/>
          <p:cNvPicPr preferRelativeResize="0"/>
          <p:nvPr/>
        </p:nvPicPr>
        <p:blipFill rotWithShape="1">
          <a:blip r:embed="rId6">
            <a:alphaModFix/>
          </a:blip>
          <a:srcRect l="0" t="0" r="0" b="0"/>
          <a:stretch/>
        </p:blipFill>
        <p:spPr>
          <a:xfrm>
            <a:off x="1853473" y="921839"/>
            <a:ext cx="8485051" cy="4794054"/>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29"/>
                                        </p:tgtEl>
                                        <p:attrNameLst>
                                          <p:attrName>style.visibility</p:attrName>
                                        </p:attrNameLst>
                                      </p:cBhvr>
                                      <p:to>
                                        <p:strVal val="visible"/>
                                      </p:to>
                                    </p:set>
                                    <p:animEffect transition="in" filter="fade">
                                      <p:cBhvr>
                                        <p:cTn dur="1"/>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8"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135" name="Google Shape;135;p18"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136" name="Google Shape;136;p18"/>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37" name="Google Shape;137;p1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8: samouczek Quizlet</a:t>
            </a:r>
            <a:endParaRPr sz="1800" b="1" i="0" u="none" strike="noStrike" cap="none">
              <a:solidFill>
                <a:schemeClr val="dk1"/>
              </a:solidFill>
              <a:latin typeface="Philosopher"/>
              <a:ea typeface="Philosopher"/>
              <a:cs typeface="Philosopher"/>
              <a:sym typeface="Philosopher"/>
            </a:endParaRPr>
          </a:p>
        </p:txBody>
      </p:sp>
      <p:pic>
        <p:nvPicPr>
          <p:cNvPr id="138" name="Google Shape;138;p18" title="How to use Quizlet - Official tutorial for new users"/>
          <p:cNvPicPr preferRelativeResize="0"/>
          <p:nvPr/>
        </p:nvPicPr>
        <p:blipFill rotWithShape="1">
          <a:blip r:embed="rId6">
            <a:alphaModFix/>
          </a:blip>
          <a:srcRect l="0" t="0" r="0" b="0"/>
          <a:stretch/>
        </p:blipFill>
        <p:spPr>
          <a:xfrm>
            <a:off x="2095136" y="1071986"/>
            <a:ext cx="8001726" cy="45209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38"/>
                                        </p:tgtEl>
                                        <p:attrNameLst>
                                          <p:attrName>style.visibility</p:attrName>
                                        </p:attrNameLst>
                                      </p:cBhvr>
                                      <p:to>
                                        <p:strVal val="visible"/>
                                      </p:to>
                                    </p:set>
                                    <p:animEffect transition="in" filter="fade">
                                      <p:cBhvr>
                                        <p:cTn dur="1"/>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9"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144" name="Google Shape;144;p19"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145" name="Google Shape;145;p19"/>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46" name="Google Shape;146;p1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9: Samouczek ogólny</a:t>
            </a:r>
            <a:endParaRPr sz="1800" b="1" i="0" u="none" strike="noStrike" cap="none">
              <a:solidFill>
                <a:schemeClr val="dk1"/>
              </a:solidFill>
              <a:latin typeface="Philosopher"/>
              <a:ea typeface="Philosopher"/>
              <a:cs typeface="Philosopher"/>
              <a:sym typeface="Philosopher"/>
            </a:endParaRPr>
          </a:p>
        </p:txBody>
      </p:sp>
      <p:pic>
        <p:nvPicPr>
          <p:cNvPr id="147" name="Google Shape;147;p19" title="What is Genially and how do you use it? - Tutorial and first steps for beginners ✍"/>
          <p:cNvPicPr preferRelativeResize="0"/>
          <p:nvPr/>
        </p:nvPicPr>
        <p:blipFill rotWithShape="1">
          <a:blip r:embed="rId6">
            <a:alphaModFix/>
          </a:blip>
          <a:srcRect l="0" t="0" r="0" b="0"/>
          <a:stretch/>
        </p:blipFill>
        <p:spPr>
          <a:xfrm>
            <a:off x="1735907" y="1015340"/>
            <a:ext cx="8720183" cy="4926903"/>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47"/>
                                        </p:tgtEl>
                                        <p:attrNameLst>
                                          <p:attrName>style.visibility</p:attrName>
                                        </p:attrNameLst>
                                      </p:cBhvr>
                                      <p:to>
                                        <p:strVal val="visible"/>
                                      </p:to>
                                    </p:set>
                                    <p:animEffect transition="in" filter="fade">
                                      <p:cBhvr>
                                        <p:cTn dur="1"/>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0" descr="A picture containing yellow&#10;&#10;Description automatically generated"/>
          <p:cNvPicPr preferRelativeResize="0"/>
          <p:nvPr>
            <p:ph type="pic" idx="2"/>
          </p:nvPr>
        </p:nvPicPr>
        <p:blipFill rotWithShape="1">
          <a:blip r:embed="rId3">
            <a:alphaModFix/>
          </a:blip>
          <a:srcRect l="28722" t="0" r="28722" b="0"/>
          <a:stretch/>
        </p:blipFill>
        <p:spPr>
          <a:xfrm>
            <a:off x="627063" y="0"/>
            <a:ext cx="2917825" cy="6858000"/>
          </a:xfrm>
          <a:prstGeom prst="rect">
            <a:avLst/>
          </a:prstGeom>
          <a:noFill/>
          <a:ln>
            <a:noFill/>
          </a:ln>
        </p:spPr>
      </p:pic>
      <p:sp>
        <p:nvSpPr>
          <p:cNvPr id="153" name="Google Shape;153;p20"/>
          <p:cNvSpPr txBox="1"/>
          <p:nvPr/>
        </p:nvSpPr>
        <p:spPr>
          <a:xfrm>
            <a:off x="4281060" y="595686"/>
            <a:ext cx="3830973"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Pytania do autorefleksji</a:t>
            </a:r>
            <a:endParaRPr sz="4000" b="1" i="0" u="none" strike="noStrike" cap="none">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t/>
            </a:r>
            <a:endParaRPr sz="1000" b="0" i="0" u="none" strike="noStrike" cap="none">
              <a:solidFill>
                <a:schemeClr val="dk1"/>
              </a:solidFill>
              <a:latin typeface="Roboto"/>
              <a:ea typeface="Roboto"/>
              <a:cs typeface="Roboto"/>
              <a:sym typeface="Roboto"/>
            </a:endParaRPr>
          </a:p>
        </p:txBody>
      </p:sp>
      <p:pic>
        <p:nvPicPr>
          <p:cNvPr id="159" name="Google Shape;159;p20" descr="A picture containing icon&#10;&#10;Description automatically generated"/>
          <p:cNvPicPr preferRelativeResize="0"/>
          <p:nvPr/>
        </p:nvPicPr>
        <p:blipFill rotWithShape="1">
          <a:blip r:embed="rId4">
            <a:alphaModFix/>
          </a:blip>
          <a:srcRect l="0" t="0" r="0" b="0"/>
          <a:stretch/>
        </p:blipFill>
        <p:spPr>
          <a:xfrm>
            <a:off x="10625575" y="0"/>
            <a:ext cx="1723782" cy="1218637"/>
          </a:xfrm>
          <a:prstGeom prst="rect">
            <a:avLst/>
          </a:prstGeom>
          <a:noFill/>
          <a:ln>
            <a:noFill/>
          </a:ln>
        </p:spPr>
      </p:pic>
      <p:pic>
        <p:nvPicPr>
          <p:cNvPr id="160" name="Google Shape;160;p20"/>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61" name="Google Shape;161;p20"/>
          <p:cNvSpPr txBox="1"/>
          <p:nvPr/>
        </p:nvSpPr>
        <p:spPr>
          <a:xfrm>
            <a:off x="3644537" y="2024744"/>
            <a:ext cx="8188234" cy="4237570"/>
          </a:xfrm>
          <a:prstGeom prst="rect">
            <a:avLst/>
          </a:prstGeom>
          <a:noFill/>
          <a:ln>
            <a:noFill/>
          </a:ln>
        </p:spPr>
        <p:txBody>
          <a:bodyPr spcFirstLastPara="1" wrap="square" lIns="91425" tIns="91425" rIns="91425" bIns="91425" anchor="ctr" anchorCtr="0">
            <a:noAutofit/>
          </a:bodyPr>
          <a:lstStyle/>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Co zmotywowało Cię </a:t>
            </a:r>
            <a:r>
              <a:rPr lang="cs-CZ" sz="2400" b="0" i="0" u="none" strike="noStrike" cap="none">
                <a:solidFill>
                  <a:schemeClr val="dk1"/>
                </a:solidFill>
                <a:latin typeface="Philosopher"/>
                <a:ea typeface="Philosopher"/>
                <a:cs typeface="Philosopher"/>
                <a:sym typeface="Philosopher"/>
              </a:rPr>
              <a:t>do zbadania mikroedukacji i jej zastosowań w pracy ze studentami? Czy były jakieś konkretne wyzwania lub potrzeby, które wzbudziły Twoje zainteresowanie?</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0" i="0" u="none" strike="noStrike" cap="none">
                <a:solidFill>
                  <a:schemeClr val="dk1"/>
                </a:solidFill>
                <a:latin typeface="Philosopher"/>
                <a:ea typeface="Philosopher"/>
                <a:cs typeface="Philosopher"/>
                <a:sym typeface="Philosopher"/>
              </a:rPr>
              <a:t>Kiedy dowiedziałeś się o mikroedukacji, </a:t>
            </a:r>
            <a:r>
              <a:rPr lang="cs-CZ" sz="2400" b="1" i="0" u="none" strike="noStrike" cap="none">
                <a:solidFill>
                  <a:schemeClr val="dk1"/>
                </a:solidFill>
                <a:latin typeface="Philosopher"/>
                <a:ea typeface="Philosopher"/>
                <a:cs typeface="Philosopher"/>
                <a:sym typeface="Philosopher"/>
              </a:rPr>
              <a:t>jakie kluczowe spostrzeżenia lub koncepcje </a:t>
            </a:r>
            <a:r>
              <a:rPr lang="cs-CZ" sz="2400" b="0" i="0" u="none" strike="noStrike" cap="none">
                <a:solidFill>
                  <a:schemeClr val="dk1"/>
                </a:solidFill>
                <a:latin typeface="Philosopher"/>
                <a:ea typeface="Philosopher"/>
                <a:cs typeface="Philosopher"/>
                <a:sym typeface="Philosopher"/>
              </a:rPr>
              <a:t>najbardziej do Ciebie przemówiły? Jak wyobrażasz sobie wdrożenie tych pomysłów w swojej praktyce nauczania?</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Zastanów się nad procesem tworzenia mikro-zasobów edukacyjnych. </a:t>
            </a:r>
            <a:r>
              <a:rPr lang="cs-CZ" sz="2400" b="0" i="0" u="none" strike="noStrike" cap="none">
                <a:solidFill>
                  <a:schemeClr val="dk1"/>
                </a:solidFill>
                <a:latin typeface="Philosopher"/>
                <a:ea typeface="Philosopher"/>
                <a:cs typeface="Philosopher"/>
                <a:sym typeface="Philosopher"/>
              </a:rPr>
              <a:t>Co było najbardziej wymagające lub satysfakcjonujące w tym doświadczeniu? W jaki sposób zwiększyło to twoje zrozumienie zasad stojących za skutecznym projektowaniem mikrolearningu?</a:t>
            </a:r>
            <a:endParaRPr sz="24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1" descr="A picture containing yellow&#10;&#10;Description automatically generated"/>
          <p:cNvPicPr preferRelativeResize="0"/>
          <p:nvPr>
            <p:ph type="pic" idx="2"/>
          </p:nvPr>
        </p:nvPicPr>
        <p:blipFill rotWithShape="1">
          <a:blip r:embed="rId3">
            <a:alphaModFix/>
          </a:blip>
          <a:srcRect l="28722" t="0" r="28722" b="0"/>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r>
              <a:t/>
            </a:r>
            <a:endParaRPr sz="1000" b="0" i="0" u="none" strike="noStrike" cap="none">
              <a:solidFill>
                <a:schemeClr val="dk1"/>
              </a:solidFill>
              <a:latin typeface="Roboto"/>
              <a:ea typeface="Roboto"/>
              <a:cs typeface="Roboto"/>
              <a:sym typeface="Roboto"/>
            </a:endParaRPr>
          </a:p>
        </p:txBody>
      </p:sp>
      <p:pic>
        <p:nvPicPr>
          <p:cNvPr id="168" name="Google Shape;168;p21" descr="A picture containing icon&#10;&#10;Description automatically generated"/>
          <p:cNvPicPr preferRelativeResize="0"/>
          <p:nvPr/>
        </p:nvPicPr>
        <p:blipFill rotWithShape="1">
          <a:blip r:embed="rId4">
            <a:alphaModFix/>
          </a:blip>
          <a:srcRect l="0" t="0" r="0" b="0"/>
          <a:stretch/>
        </p:blipFill>
        <p:spPr>
          <a:xfrm>
            <a:off x="10625575" y="0"/>
            <a:ext cx="1723782" cy="1218637"/>
          </a:xfrm>
          <a:prstGeom prst="rect">
            <a:avLst/>
          </a:prstGeom>
          <a:noFill/>
          <a:ln>
            <a:noFill/>
          </a:ln>
        </p:spPr>
      </p:pic>
      <p:pic>
        <p:nvPicPr>
          <p:cNvPr id="169" name="Google Shape;169;p21"/>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70" name="Google Shape;170;p21"/>
          <p:cNvSpPr txBox="1"/>
          <p:nvPr/>
        </p:nvSpPr>
        <p:spPr>
          <a:xfrm>
            <a:off x="3644537" y="1005839"/>
            <a:ext cx="8188234" cy="5261365"/>
          </a:xfrm>
          <a:prstGeom prst="rect">
            <a:avLst/>
          </a:prstGeom>
          <a:noFill/>
          <a:ln>
            <a:noFill/>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Zastanów się nad </a:t>
            </a:r>
            <a:r>
              <a:rPr lang="cs-CZ" sz="2000" b="1" i="0" u="none" strike="noStrike" cap="none">
                <a:solidFill>
                  <a:schemeClr val="dk1"/>
                </a:solidFill>
                <a:latin typeface="Philosopher"/>
                <a:ea typeface="Philosopher"/>
                <a:cs typeface="Philosopher"/>
                <a:sym typeface="Philosopher"/>
              </a:rPr>
              <a:t>własnymi preferencjami i stylami uczenia się</a:t>
            </a:r>
            <a:r>
              <a:rPr lang="cs-CZ" sz="2000" b="0" i="0" u="none" strike="noStrike" cap="none">
                <a:solidFill>
                  <a:schemeClr val="dk1"/>
                </a:solidFill>
                <a:latin typeface="Philosopher"/>
                <a:ea typeface="Philosopher"/>
                <a:cs typeface="Philosopher"/>
                <a:sym typeface="Philosopher"/>
              </a:rPr>
              <a:t>. W jaki sposób to samodzielne uczenie się było zgodne z preferowanymi metodami uczenia się? Czy pojawiły się nowe wyzwania lub możliwości rozwoju?</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Zastanów się nad </a:t>
            </a:r>
            <a:r>
              <a:rPr lang="cs-CZ" sz="2000" b="1" i="0" u="none" strike="noStrike" cap="none">
                <a:solidFill>
                  <a:schemeClr val="dk1"/>
                </a:solidFill>
                <a:latin typeface="Philosopher"/>
                <a:ea typeface="Philosopher"/>
                <a:cs typeface="Philosopher"/>
                <a:sym typeface="Philosopher"/>
              </a:rPr>
              <a:t>potencjalnym wpływem mikrokształcenia </a:t>
            </a:r>
            <a:r>
              <a:rPr lang="cs-CZ" sz="2000" b="0" i="0" u="none" strike="noStrike" cap="none">
                <a:solidFill>
                  <a:schemeClr val="dk1"/>
                </a:solidFill>
                <a:latin typeface="Philosopher"/>
                <a:ea typeface="Philosopher"/>
                <a:cs typeface="Philosopher"/>
                <a:sym typeface="Philosopher"/>
              </a:rPr>
              <a:t>na doświadczenia edukacyjne Twoich uczniów. Jak myślisz, w jaki sposób włączenie mikrouczenia się do praktyki nauczania może im pomóc? Czy są jakieś konkretne efekty uczenia się, które masz nadzieję osiągnąć?</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Zastanów się nad wszelkimi </a:t>
            </a:r>
            <a:r>
              <a:rPr lang="cs-CZ" sz="2000" b="1" i="0" u="none" strike="noStrike" cap="none">
                <a:solidFill>
                  <a:schemeClr val="dk1"/>
                </a:solidFill>
                <a:latin typeface="Philosopher"/>
                <a:ea typeface="Philosopher"/>
                <a:cs typeface="Philosopher"/>
                <a:sym typeface="Philosopher"/>
              </a:rPr>
              <a:t>przeszkodami lub barierami, </a:t>
            </a:r>
            <a:r>
              <a:rPr lang="cs-CZ" sz="2000" b="0" i="0" u="none" strike="noStrike" cap="none">
                <a:solidFill>
                  <a:schemeClr val="dk1"/>
                </a:solidFill>
                <a:latin typeface="Philosopher"/>
                <a:ea typeface="Philosopher"/>
                <a:cs typeface="Philosopher"/>
                <a:sym typeface="Philosopher"/>
              </a:rPr>
              <a:t>które przewidujesz we wdrażaniu strategii mikrouczenia się ze swoimi uczniami. Jak zamierzasz sprostać tym wyzwaniom i zapewnić płynną integrację mikrouczenia się z nauczaniem?</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Wreszcie, w oparciu o swoje badania i doświadczenia edukacyjne, jakie kluczowe </a:t>
            </a:r>
            <a:r>
              <a:rPr lang="cs-CZ" sz="2000" b="1" i="0" u="none" strike="noStrike" cap="none">
                <a:solidFill>
                  <a:schemeClr val="dk1"/>
                </a:solidFill>
                <a:latin typeface="Philosopher"/>
                <a:ea typeface="Philosopher"/>
                <a:cs typeface="Philosopher"/>
                <a:sym typeface="Philosopher"/>
              </a:rPr>
              <a:t>rady lub zalecenia </a:t>
            </a:r>
            <a:r>
              <a:rPr lang="cs-CZ" sz="2000" b="0" i="0" u="none" strike="noStrike" cap="none">
                <a:solidFill>
                  <a:schemeClr val="dk1"/>
                </a:solidFill>
                <a:latin typeface="Philosopher"/>
                <a:ea typeface="Philosopher"/>
                <a:cs typeface="Philosopher"/>
                <a:sym typeface="Philosopher"/>
              </a:rPr>
              <a:t>przekazałbyś innym nauczycielom zainteresowanym włączeniem mikrouczenia się do swojej praktyki nauczania? Jakie ważne czynniki powinni wziąć pod uwagę?</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Wnioski</a:t>
            </a:r>
            <a:endParaRPr sz="4000" b="1" i="0" u="none" strike="noStrike" cap="none">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80" name="Google Shape;180;p22"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181" name="Google Shape;181;p22"/>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82" name="Google Shape;182;p22"/>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Dziękujemy za udział w tych działaniach związanych z samokształceniem.</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Jeśli podobał Ci się ten moduł, zalecamy zapoznanie się z innymi zasobami ONE STEP UP.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3" descr="A person sitting at a desk with a computer and papers on it&#10;&#10;Description automatically generated with low confidence"/>
          <p:cNvPicPr preferRelativeResize="0"/>
          <p:nvPr/>
        </p:nvPicPr>
        <p:blipFill rotWithShape="1">
          <a:blip r:embed="rId3">
            <a:alphaModFix/>
          </a:blip>
          <a:srcRect l="0" t="0" r="0" b="0"/>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l="50%" t="50%" r="50%" b="5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t/>
            </a:r>
            <a:endParaRPr sz="1400" b="0" i="0" u="none" strike="noStrike" cap="none">
              <a:solidFill>
                <a:schemeClr val="lt1"/>
              </a:solidFill>
              <a:latin typeface="Arial"/>
              <a:ea typeface="Arial"/>
              <a:cs typeface="Arial"/>
              <a:sym typeface="Arial"/>
            </a:endParaRPr>
          </a:p>
        </p:txBody>
      </p:sp>
      <p:sp>
        <p:nvSpPr>
          <p:cNvPr id="189" name="Google Shape;189;p2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DZIĘKUJĘ!</a:t>
            </a:r>
            <a:endParaRPr sz="6600" b="0" i="0" u="none" strike="noStrike" cap="none">
              <a:solidFill>
                <a:schemeClr val="dk1"/>
              </a:solidFill>
              <a:latin typeface="Roboto"/>
              <a:ea typeface="Roboto"/>
              <a:cs typeface="Roboto"/>
              <a:sym typeface="Roboto"/>
            </a:endParaRPr>
          </a:p>
        </p:txBody>
      </p:sp>
      <p:pic>
        <p:nvPicPr>
          <p:cNvPr id="190" name="Google Shape;190;p23" descr="A picture containing logo&#10;&#10;Description automatically generated"/>
          <p:cNvPicPr preferRelativeResize="0"/>
          <p:nvPr/>
        </p:nvPicPr>
        <p:blipFill rotWithShape="1">
          <a:blip r:embed="rId4">
            <a:alphaModFix/>
          </a:blip>
          <a:srcRect l="0" t="0" r="0" b="0"/>
          <a:stretch/>
        </p:blipFill>
        <p:spPr>
          <a:xfrm>
            <a:off x="10853446" y="74429"/>
            <a:ext cx="1338553" cy="946297"/>
          </a:xfrm>
          <a:prstGeom prst="rect">
            <a:avLst/>
          </a:prstGeom>
          <a:noFill/>
          <a:ln>
            <a:noFill/>
          </a:ln>
        </p:spPr>
      </p:pic>
      <p:pic>
        <p:nvPicPr>
          <p:cNvPr id="191" name="Google Shape;191;p23"/>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197" name="Google Shape;197;p24" descr="A picture containing icon&#10;&#10;Description automatically generated"/>
          <p:cNvPicPr preferRelativeResize="0"/>
          <p:nvPr/>
        </p:nvPicPr>
        <p:blipFill rotWithShape="1">
          <a:blip r:embed="rId3">
            <a:alphaModFix/>
          </a:blip>
          <a:srcRect l="0" t="0" r="0" b="0"/>
          <a:stretch/>
        </p:blipFill>
        <p:spPr>
          <a:xfrm>
            <a:off x="2946834" y="-349757"/>
            <a:ext cx="6572448" cy="4646428"/>
          </a:xfrm>
          <a:prstGeom prst="rect">
            <a:avLst/>
          </a:prstGeom>
          <a:noFill/>
          <a:ln>
            <a:noFill/>
          </a:ln>
        </p:spPr>
      </p:pic>
      <p:pic>
        <p:nvPicPr>
          <p:cNvPr id="198" name="Google Shape;198;p24" descr="Logo, company name&#10;&#10;Description automatically generated"/>
          <p:cNvPicPr preferRelativeResize="0"/>
          <p:nvPr/>
        </p:nvPicPr>
        <p:blipFill rotWithShape="1">
          <a:blip r:embed="rId4">
            <a:alphaModFix/>
          </a:blip>
          <a:srcRect l="0" t="0" r="0" b="0"/>
          <a:stretch/>
        </p:blipFill>
        <p:spPr>
          <a:xfrm>
            <a:off x="6708435" y="3659445"/>
            <a:ext cx="1557761" cy="1090828"/>
          </a:xfrm>
          <a:prstGeom prst="rect">
            <a:avLst/>
          </a:prstGeom>
          <a:noFill/>
          <a:ln>
            <a:noFill/>
          </a:ln>
        </p:spPr>
      </p:pic>
      <p:pic>
        <p:nvPicPr>
          <p:cNvPr id="199" name="Google Shape;199;p24" descr="Logo, company name&#10;&#10;Description automatically generated"/>
          <p:cNvPicPr preferRelativeResize="0"/>
          <p:nvPr/>
        </p:nvPicPr>
        <p:blipFill rotWithShape="1">
          <a:blip r:embed="rId5">
            <a:alphaModFix/>
          </a:blip>
          <a:srcRect l="0" t="0" r="0" b="0"/>
          <a:stretch/>
        </p:blipFill>
        <p:spPr>
          <a:xfrm>
            <a:off x="1513633" y="3274140"/>
            <a:ext cx="2010195" cy="2010195"/>
          </a:xfrm>
          <a:prstGeom prst="rect">
            <a:avLst/>
          </a:prstGeom>
          <a:noFill/>
          <a:ln>
            <a:noFill/>
          </a:ln>
        </p:spPr>
      </p:pic>
      <p:pic>
        <p:nvPicPr>
          <p:cNvPr id="200" name="Google Shape;200;p24" descr="Logo&#10;&#10;Description automatically generated"/>
          <p:cNvPicPr preferRelativeResize="0"/>
          <p:nvPr/>
        </p:nvPicPr>
        <p:blipFill rotWithShape="1">
          <a:blip r:embed="rId6">
            <a:alphaModFix/>
          </a:blip>
          <a:srcRect l="0" t="0" r="0" b="0"/>
          <a:stretch/>
        </p:blipFill>
        <p:spPr>
          <a:xfrm>
            <a:off x="1611909" y="5229626"/>
            <a:ext cx="1605199" cy="800060"/>
          </a:xfrm>
          <a:prstGeom prst="rect">
            <a:avLst/>
          </a:prstGeom>
          <a:noFill/>
          <a:ln>
            <a:noFill/>
          </a:ln>
        </p:spPr>
      </p:pic>
      <p:pic>
        <p:nvPicPr>
          <p:cNvPr id="201" name="Google Shape;201;p24" descr="A picture containing company name&#10;&#10;Description automatically generated"/>
          <p:cNvPicPr preferRelativeResize="0"/>
          <p:nvPr/>
        </p:nvPicPr>
        <p:blipFill rotWithShape="1">
          <a:blip r:embed="rId7">
            <a:alphaModFix/>
          </a:blip>
          <a:srcRect l="0" t="0" r="0" b="0"/>
          <a:stretch/>
        </p:blipFill>
        <p:spPr>
          <a:xfrm>
            <a:off x="9519282" y="3754416"/>
            <a:ext cx="888691" cy="963528"/>
          </a:xfrm>
          <a:prstGeom prst="rect">
            <a:avLst/>
          </a:prstGeom>
          <a:noFill/>
          <a:ln>
            <a:noFill/>
          </a:ln>
        </p:spPr>
      </p:pic>
      <p:pic>
        <p:nvPicPr>
          <p:cNvPr id="202" name="Google Shape;202;p24" descr="Logo&#10;&#10;Description automatically generated with medium confidence"/>
          <p:cNvPicPr preferRelativeResize="0"/>
          <p:nvPr/>
        </p:nvPicPr>
        <p:blipFill rotWithShape="1">
          <a:blip r:embed="rId8">
            <a:alphaModFix/>
          </a:blip>
          <a:srcRect l="0" t="0" r="0" b="0"/>
          <a:stretch/>
        </p:blipFill>
        <p:spPr>
          <a:xfrm>
            <a:off x="4048977" y="5091014"/>
            <a:ext cx="1628935" cy="1142685"/>
          </a:xfrm>
          <a:prstGeom prst="rect">
            <a:avLst/>
          </a:prstGeom>
          <a:noFill/>
          <a:ln>
            <a:noFill/>
          </a:ln>
        </p:spPr>
      </p:pic>
      <p:pic>
        <p:nvPicPr>
          <p:cNvPr id="203" name="Google Shape;203;p24" descr="Logo&#10;&#10;Description automatically generated"/>
          <p:cNvPicPr preferRelativeResize="0"/>
          <p:nvPr/>
        </p:nvPicPr>
        <p:blipFill rotWithShape="1">
          <a:blip r:embed="rId9">
            <a:alphaModFix/>
          </a:blip>
          <a:srcRect l="0" t="0" r="0" b="0"/>
          <a:stretch/>
        </p:blipFill>
        <p:spPr>
          <a:xfrm>
            <a:off x="4237279" y="4054164"/>
            <a:ext cx="1440633" cy="485013"/>
          </a:xfrm>
          <a:prstGeom prst="rect">
            <a:avLst/>
          </a:prstGeom>
          <a:noFill/>
          <a:ln>
            <a:noFill/>
          </a:ln>
        </p:spPr>
      </p:pic>
      <p:pic>
        <p:nvPicPr>
          <p:cNvPr id="204" name="Google Shape;204;p24" descr="Logo, company name&#10;&#10;Description automatically generated"/>
          <p:cNvPicPr preferRelativeResize="0"/>
          <p:nvPr/>
        </p:nvPicPr>
        <p:blipFill rotWithShape="1">
          <a:blip r:embed="rId10">
            <a:alphaModFix/>
          </a:blip>
          <a:srcRect l="0" t="0" r="0" b="0"/>
          <a:stretch/>
        </p:blipFill>
        <p:spPr>
          <a:xfrm>
            <a:off x="9480271" y="5411983"/>
            <a:ext cx="1630941" cy="604941"/>
          </a:xfrm>
          <a:prstGeom prst="rect">
            <a:avLst/>
          </a:prstGeom>
          <a:noFill/>
          <a:ln>
            <a:noFill/>
          </a:ln>
        </p:spPr>
      </p:pic>
      <p:sp>
        <p:nvSpPr>
          <p:cNvPr id="205" name="Google Shape;205;p24"/>
          <p:cNvSpPr txBox="1"/>
          <p:nvPr/>
        </p:nvSpPr>
        <p:spPr>
          <a:xfrm>
            <a:off x="5760827" y="6460532"/>
            <a:ext cx="535038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"Wsparcie Komisji Europejskiej dla tej publikacji nie stanowi poparcia dla treści, które odzwierciedlają jedynie poglądy autorów, a Komisja nie może być pociągana do odpowiedzialności za jakiekolwiek wykorzystanie zawartych w niej informacji". </a:t>
            </a:r>
            <a:endParaRPr/>
          </a:p>
          <a:p>
            <a:pPr marL="0" marR="0" lvl="0" indent="0" algn="ctr" rtl="0">
              <a:lnSpc>
                <a:spcPct val="100000"/>
              </a:lnSpc>
              <a:spcBef>
                <a:spcPts val="0"/>
              </a:spcBef>
              <a:spcAft>
                <a:spcPts val="0"/>
              </a:spcAft>
              <a:buNone/>
            </a:pPr>
            <a:r>
              <a:rPr lang="cs-CZ" sz="800" b="0" i="0" u="none" strike="noStrike" cap="none" baseline="30000">
                <a:solidFill>
                  <a:srgbClr val="000000"/>
                </a:solidFill>
                <a:latin typeface="Noto Sans"/>
                <a:ea typeface="Noto Sans"/>
                <a:cs typeface="Noto Sans"/>
                <a:sym typeface="Noto Sans"/>
              </a:rPr>
              <a:t>Numer projektu: 2022-1-LT01-KA220-ADU-000085898</a:t>
            </a:r>
            <a:endParaRPr sz="800" b="1" i="0" u="none" strike="noStrike" cap="none" baseline="30000">
              <a:solidFill>
                <a:srgbClr val="000000"/>
              </a:solidFill>
              <a:latin typeface="Noto Sans"/>
              <a:ea typeface="Noto Sans"/>
              <a:cs typeface="Noto Sans"/>
              <a:sym typeface="Noto Sans"/>
            </a:endParaRPr>
          </a:p>
        </p:txBody>
      </p:sp>
      <p:pic>
        <p:nvPicPr>
          <p:cNvPr id="206" name="Google Shape;206;p24" descr="Logo&#10;&#10;Description automatically generated"/>
          <p:cNvPicPr preferRelativeResize="0"/>
          <p:nvPr/>
        </p:nvPicPr>
        <p:blipFill rotWithShape="1">
          <a:blip r:embed="rId11">
            <a:alphaModFix/>
          </a:blip>
          <a:srcRect l="0" t="0" r="0" b="0"/>
          <a:stretch/>
        </p:blipFill>
        <p:spPr>
          <a:xfrm>
            <a:off x="7019467" y="5121884"/>
            <a:ext cx="1231930" cy="822872"/>
          </a:xfrm>
          <a:prstGeom prst="rect">
            <a:avLst/>
          </a:prstGeom>
          <a:noFill/>
          <a:ln>
            <a:noFill/>
          </a:ln>
        </p:spPr>
      </p:pic>
      <p:pic>
        <p:nvPicPr>
          <p:cNvPr id="207" name="Google Shape;207;p24"/>
          <p:cNvPicPr preferRelativeResize="0"/>
          <p:nvPr/>
        </p:nvPicPr>
        <p:blipFill rotWithShape="1">
          <a:blip r:embed="rId12">
            <a:alphaModFix/>
          </a:blip>
          <a:srcRect l="0" t="0" r="0" b="0"/>
          <a:stretch/>
        </p:blipFill>
        <p:spPr>
          <a:xfrm>
            <a:off x="166608" y="635588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p:nvPr>
            <p:ph type="pic" idx="2"/>
          </p:nvPr>
        </p:nvPicPr>
        <p:blipFill rotWithShape="1">
          <a:blip r:embed="rId3">
            <a:alphaModFix/>
          </a:blip>
          <a:srcRect l="25403" t="0" r="25404" b="0"/>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MODUŁ 2</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Moduł ten obejmuje 14 godzin materiałów edukacyjnych.</a:t>
            </a:r>
            <a:endParaRPr sz="2000" b="0" i="0" u="none" strike="noStrike" cap="none">
              <a:solidFill>
                <a:schemeClr val="dk1"/>
              </a:solidFill>
              <a:latin typeface="Roboto"/>
              <a:ea typeface="Roboto"/>
              <a:cs typeface="Roboto"/>
              <a:sym typeface="Roboto"/>
            </a:endParaRPr>
          </a:p>
        </p:txBody>
      </p:sp>
      <p:sp>
        <p:nvSpPr>
          <p:cNvPr id="45" name="Google Shape;45;p9"/>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6 godzin nauki F2F</a:t>
            </a:r>
            <a:endParaRPr sz="3200" b="1" i="0" u="none" strike="noStrike" cap="none">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8 godzin samodzielnej nauki</a:t>
            </a:r>
            <a:endParaRPr/>
          </a:p>
        </p:txBody>
      </p:sp>
      <p:sp>
        <p:nvSpPr>
          <p:cNvPr id="47" name="Google Shape;47;p9"/>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Ta prezentacja obejmuje 6 godzin nauki F2F.</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Towarzyszy mu plan lekcji dla moderatora.</a:t>
            </a:r>
            <a:endParaRPr sz="1600" b="0" i="0" u="none" strike="noStrike" cap="none">
              <a:solidFill>
                <a:schemeClr val="dk1"/>
              </a:solidFill>
              <a:latin typeface="Roboto"/>
              <a:ea typeface="Roboto"/>
              <a:cs typeface="Roboto"/>
              <a:sym typeface="Roboto"/>
            </a:endParaRPr>
          </a:p>
        </p:txBody>
      </p:sp>
      <p:sp>
        <p:nvSpPr>
          <p:cNvPr id="48" name="Google Shape;48;p9"/>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Przejdź przez prezentację z zasobami do samodzielnej nauki we własnym tempie!</a:t>
            </a:r>
            <a:endParaRPr sz="1600" b="0" i="0" u="none" strike="noStrike" cap="none">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53" name="Google Shape;53;p9" descr="A picture containing icon&#10;&#10;Description automatically generated"/>
          <p:cNvPicPr preferRelativeResize="0"/>
          <p:nvPr/>
        </p:nvPicPr>
        <p:blipFill rotWithShape="1">
          <a:blip r:embed="rId4">
            <a:alphaModFix/>
          </a:blip>
          <a:srcRect l="0" t="0" r="0" b="0"/>
          <a:stretch/>
        </p:blipFill>
        <p:spPr>
          <a:xfrm>
            <a:off x="10252595" y="-167864"/>
            <a:ext cx="2386989" cy="1687495"/>
          </a:xfrm>
          <a:prstGeom prst="rect">
            <a:avLst/>
          </a:prstGeom>
          <a:noFill/>
          <a:ln>
            <a:noFill/>
          </a:ln>
        </p:spPr>
      </p:pic>
      <p:pic>
        <p:nvPicPr>
          <p:cNvPr id="54" name="Google Shape;54;p9"/>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Wprowadzenie</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65" name="Google Shape;65;p10"/>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66" name="Google Shape;66;p10"/>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Prezentacja zawiera </a:t>
            </a:r>
            <a:r>
              <a:rPr lang="cs-CZ" sz="3200" b="1" i="0" u="none" strike="noStrike" cap="none">
                <a:solidFill>
                  <a:schemeClr val="dk1"/>
                </a:solidFill>
                <a:latin typeface="Philosopher"/>
                <a:ea typeface="Philosopher"/>
                <a:cs typeface="Philosopher"/>
                <a:sym typeface="Philosopher"/>
              </a:rPr>
              <a:t>dziewięć materiałów </a:t>
            </a:r>
            <a:r>
              <a:rPr lang="cs-CZ" sz="3200" b="0" i="0" u="none" strike="noStrike" cap="none">
                <a:solidFill>
                  <a:schemeClr val="dk1"/>
                </a:solidFill>
                <a:latin typeface="Philosopher"/>
                <a:ea typeface="Philosopher"/>
                <a:cs typeface="Philosopher"/>
                <a:sym typeface="Philosopher"/>
              </a:rPr>
              <a:t>do</a:t>
            </a:r>
            <a:r>
              <a:rPr lang="cs-CZ" sz="3200" b="1" i="0" u="none" strike="noStrike" cap="none">
                <a:solidFill>
                  <a:schemeClr val="dk1"/>
                </a:solidFill>
                <a:latin typeface="Philosopher"/>
                <a:ea typeface="Philosopher"/>
                <a:cs typeface="Philosopher"/>
                <a:sym typeface="Philosopher"/>
              </a:rPr>
              <a:t> samodzielnej nauki oraz ćwiczenie do samodzielnej refleksji.</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Zachęcamy do wybrania zasobów, które najlepiej odpowiadają Twoim zainteresowaniom i celom edukacyjnym.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Zasoby te można eksplorować </a:t>
            </a:r>
            <a:r>
              <a:rPr lang="cs-CZ" sz="3200" b="1" i="0" u="none" strike="noStrike" cap="none">
                <a:solidFill>
                  <a:schemeClr val="dk1"/>
                </a:solidFill>
                <a:latin typeface="Philosopher"/>
                <a:ea typeface="Philosopher"/>
                <a:cs typeface="Philosopher"/>
                <a:sym typeface="Philosopher"/>
              </a:rPr>
              <a:t>niezależnie</a:t>
            </a:r>
            <a:r>
              <a:rPr lang="cs-CZ" sz="3200" b="0" i="0" u="none" strike="noStrike" cap="none">
                <a:solidFill>
                  <a:schemeClr val="dk1"/>
                </a:solidFill>
                <a:latin typeface="Philosopher"/>
                <a:ea typeface="Philosopher"/>
                <a:cs typeface="Philosopher"/>
                <a:sym typeface="Philosopher"/>
              </a:rPr>
              <a:t>, bez określonej kolejności lub wymogu przejścia przez wszystkie z nich.</a:t>
            </a:r>
            <a:endParaRPr sz="32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1"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72" name="Google Shape;72;p11"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73" name="Google Shape;73;p11"/>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74" name="Google Shape;74;p11"/>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1: Czym jest mikronauczanie?</a:t>
            </a:r>
            <a:endParaRPr sz="1800" b="1" i="0" u="none" strike="noStrike" cap="none">
              <a:solidFill>
                <a:schemeClr val="dk1"/>
              </a:solidFill>
              <a:latin typeface="Philosopher"/>
              <a:ea typeface="Philosopher"/>
              <a:cs typeface="Philosopher"/>
              <a:sym typeface="Philosopher"/>
            </a:endParaRPr>
          </a:p>
        </p:txBody>
      </p:sp>
      <p:pic>
        <p:nvPicPr>
          <p:cNvPr id="75" name="Google Shape;75;p11" title="What is Microlearning?"/>
          <p:cNvPicPr preferRelativeResize="0"/>
          <p:nvPr/>
        </p:nvPicPr>
        <p:blipFill rotWithShape="1">
          <a:blip r:embed="rId6">
            <a:alphaModFix/>
          </a:blip>
          <a:srcRect l="0" t="0" r="0" b="0"/>
          <a:stretch/>
        </p:blipFill>
        <p:spPr>
          <a:xfrm>
            <a:off x="1484288" y="1071986"/>
            <a:ext cx="9223421" cy="5211233"/>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fade">
                                      <p:cBhvr>
                                        <p:cTn dur="1"/>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2"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81" name="Google Shape;81;p12"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82" name="Google Shape;82;p12"/>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83" name="Google Shape;83;p1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2: Samouczek Kahoot</a:t>
            </a:r>
            <a:endParaRPr sz="1800" b="1" i="0" u="none" strike="noStrike" cap="none">
              <a:solidFill>
                <a:schemeClr val="dk1"/>
              </a:solidFill>
              <a:latin typeface="Philosopher"/>
              <a:ea typeface="Philosopher"/>
              <a:cs typeface="Philosopher"/>
              <a:sym typeface="Philosopher"/>
            </a:endParaRPr>
          </a:p>
        </p:txBody>
      </p:sp>
      <p:pic>
        <p:nvPicPr>
          <p:cNvPr id="84" name="Google Shape;84;p12" title="Complete Tutorial in Kahoot 2022 Free Account #kahoot #freekahoot"/>
          <p:cNvPicPr preferRelativeResize="0"/>
          <p:nvPr/>
        </p:nvPicPr>
        <p:blipFill rotWithShape="1">
          <a:blip r:embed="rId6">
            <a:alphaModFix/>
          </a:blip>
          <a:srcRect l="0" t="0" r="0" b="0"/>
          <a:stretch/>
        </p:blipFill>
        <p:spPr>
          <a:xfrm>
            <a:off x="1565712" y="869388"/>
            <a:ext cx="9060574" cy="5119224"/>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fade">
                                      <p:cBhvr>
                                        <p:cTn dur="1"/>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90" name="Google Shape;90;p13"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91" name="Google Shape;91;p13"/>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92" name="Google Shape;92;p1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3: Samouczek Mentimeter</a:t>
            </a:r>
            <a:endParaRPr sz="1800" b="1" i="0" u="none" strike="noStrike" cap="none">
              <a:solidFill>
                <a:schemeClr val="dk1"/>
              </a:solidFill>
              <a:latin typeface="Philosopher"/>
              <a:ea typeface="Philosopher"/>
              <a:cs typeface="Philosopher"/>
              <a:sym typeface="Philosopher"/>
            </a:endParaRPr>
          </a:p>
        </p:txBody>
      </p:sp>
      <p:pic>
        <p:nvPicPr>
          <p:cNvPr id="93" name="Google Shape;93;p13" title="Complete training in Mentimeter #mentimeter #studentengagement"/>
          <p:cNvPicPr preferRelativeResize="0"/>
          <p:nvPr/>
        </p:nvPicPr>
        <p:blipFill rotWithShape="1">
          <a:blip r:embed="rId6">
            <a:alphaModFix/>
          </a:blip>
          <a:srcRect l="0" t="0" r="0" b="0"/>
          <a:stretch/>
        </p:blipFill>
        <p:spPr>
          <a:xfrm>
            <a:off x="1484288" y="1017371"/>
            <a:ext cx="9223421" cy="5211233"/>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93"/>
                                        </p:tgtEl>
                                        <p:attrNameLst>
                                          <p:attrName>style.visibility</p:attrName>
                                        </p:attrNameLst>
                                      </p:cBhvr>
                                      <p:to>
                                        <p:strVal val="visible"/>
                                      </p:to>
                                    </p:set>
                                    <p:animEffect transition="in" filter="fade">
                                      <p:cBhvr>
                                        <p:cTn dur="1"/>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4"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99" name="Google Shape;99;p14"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100" name="Google Shape;100;p14"/>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01" name="Google Shape;101;p1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4: Samouczek Articulate 360</a:t>
            </a:r>
            <a:endParaRPr sz="1800" b="1" i="0" u="none" strike="noStrike" cap="none">
              <a:solidFill>
                <a:schemeClr val="dk1"/>
              </a:solidFill>
              <a:latin typeface="Philosopher"/>
              <a:ea typeface="Philosopher"/>
              <a:cs typeface="Philosopher"/>
              <a:sym typeface="Philosopher"/>
            </a:endParaRPr>
          </a:p>
        </p:txBody>
      </p:sp>
      <p:pic>
        <p:nvPicPr>
          <p:cNvPr id="102" name="Google Shape;102;p14" title="Articulate 360 Demo | Articulate 360 tutorial for beginners | Learn Articulate 360 Free"/>
          <p:cNvPicPr preferRelativeResize="0"/>
          <p:nvPr/>
        </p:nvPicPr>
        <p:blipFill rotWithShape="1">
          <a:blip r:embed="rId6">
            <a:alphaModFix/>
          </a:blip>
          <a:srcRect l="0" t="0" r="0" b="0"/>
          <a:stretch/>
        </p:blipFill>
        <p:spPr>
          <a:xfrm>
            <a:off x="1703180" y="1071986"/>
            <a:ext cx="8785638" cy="496388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fade">
                                      <p:cBhvr>
                                        <p:cTn dur="1"/>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5"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108" name="Google Shape;108;p15"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109" name="Google Shape;109;p15"/>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10" name="Google Shape;110;p1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5: Samouczek Canva</a:t>
            </a:r>
            <a:endParaRPr sz="1800" b="1" i="0" u="none" strike="noStrike" cap="none">
              <a:solidFill>
                <a:schemeClr val="dk1"/>
              </a:solidFill>
              <a:latin typeface="Philosopher"/>
              <a:ea typeface="Philosopher"/>
              <a:cs typeface="Philosopher"/>
              <a:sym typeface="Philosopher"/>
            </a:endParaRPr>
          </a:p>
        </p:txBody>
      </p:sp>
      <p:pic>
        <p:nvPicPr>
          <p:cNvPr id="111" name="Google Shape;111;p15" title="FULL CANVA TUTORIAL 2023 | How To Use Canva For BEGINNERS!"/>
          <p:cNvPicPr preferRelativeResize="0"/>
          <p:nvPr/>
        </p:nvPicPr>
        <p:blipFill rotWithShape="1">
          <a:blip r:embed="rId6">
            <a:alphaModFix/>
          </a:blip>
          <a:srcRect l="0" t="0" r="0" b="0"/>
          <a:stretch/>
        </p:blipFill>
        <p:spPr>
          <a:xfrm>
            <a:off x="1700820" y="809788"/>
            <a:ext cx="9271546" cy="5238424"/>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11"/>
                                        </p:tgtEl>
                                        <p:attrNameLst>
                                          <p:attrName>style.visibility</p:attrName>
                                        </p:attrNameLst>
                                      </p:cBhvr>
                                      <p:to>
                                        <p:strVal val="visible"/>
                                      </p:to>
                                    </p:set>
                                    <p:animEffect transition="in" filter="fade">
                                      <p:cBhvr>
                                        <p:cTn dur="1"/>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6" descr="Background pattern&#10;&#10;Description automatically generated"/>
          <p:cNvPicPr preferRelativeResize="0"/>
          <p:nvPr>
            <p:ph type="pic" idx="2"/>
          </p:nvPr>
        </p:nvPicPr>
        <p:blipFill rotWithShape="1">
          <a:blip r:embed="rId3">
            <a:alphaModFix amt="35000"/>
          </a:blip>
          <a:srcRect l="0" t="20573" r="0" b="20573"/>
          <a:stretch/>
        </p:blipFill>
        <p:spPr>
          <a:xfrm>
            <a:off x="0" y="0"/>
            <a:ext cx="12192000" cy="4783138"/>
          </a:xfrm>
          <a:prstGeom prst="rect">
            <a:avLst/>
          </a:prstGeom>
          <a:noFill/>
          <a:ln>
            <a:noFill/>
          </a:ln>
        </p:spPr>
      </p:pic>
      <p:pic>
        <p:nvPicPr>
          <p:cNvPr id="117" name="Google Shape;117;p16" descr="A picture containing icon&#10;&#10;Description automatically generated"/>
          <p:cNvPicPr preferRelativeResize="0"/>
          <p:nvPr/>
        </p:nvPicPr>
        <p:blipFill rotWithShape="1">
          <a:blip r:embed="rId4">
            <a:alphaModFix/>
          </a:blip>
          <a:srcRect l="0" t="0" r="0" b="0"/>
          <a:stretch/>
        </p:blipFill>
        <p:spPr>
          <a:xfrm>
            <a:off x="10972366" y="5942243"/>
            <a:ext cx="1322522" cy="934964"/>
          </a:xfrm>
          <a:prstGeom prst="rect">
            <a:avLst/>
          </a:prstGeom>
          <a:noFill/>
          <a:ln>
            <a:noFill/>
          </a:ln>
        </p:spPr>
      </p:pic>
      <p:pic>
        <p:nvPicPr>
          <p:cNvPr id="118" name="Google Shape;118;p16"/>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119" name="Google Shape;119;p1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6: samouczek Powtoon</a:t>
            </a:r>
            <a:endParaRPr sz="1800" b="1" i="0" u="none" strike="noStrike" cap="none">
              <a:solidFill>
                <a:schemeClr val="dk1"/>
              </a:solidFill>
              <a:latin typeface="Philosopher"/>
              <a:ea typeface="Philosopher"/>
              <a:cs typeface="Philosopher"/>
              <a:sym typeface="Philosopher"/>
            </a:endParaRPr>
          </a:p>
        </p:txBody>
      </p:sp>
      <p:pic>
        <p:nvPicPr>
          <p:cNvPr id="120" name="Google Shape;120;p16" title="Full Powtoon Tutorial For Beginners (2023)"/>
          <p:cNvPicPr preferRelativeResize="0"/>
          <p:nvPr/>
        </p:nvPicPr>
        <p:blipFill rotWithShape="1">
          <a:blip r:embed="rId6">
            <a:alphaModFix/>
          </a:blip>
          <a:srcRect l="0" t="0" r="0" b="0"/>
          <a:stretch/>
        </p:blipFill>
        <p:spPr>
          <a:xfrm>
            <a:off x="1889906" y="915526"/>
            <a:ext cx="9243646" cy="5222660"/>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fade">
                                      <p:cBhvr>
                                        <p:cTn dur="1"/>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