
<file path=[Content_Types].xml><?xml version="1.0" encoding="utf-8"?>
<Types xmlns="http://schemas.openxmlformats.org/package/2006/content-types">
  <Default Extension="jpg" ContentType="image/jpeg"/>
  <Default Extension="fntdata" ContentType="application/x-fontdata"/>
  <Default Extension="xml" ContentType="application/xml"/>
  <Default Extension="png" ContentType="image/png"/>
  <Default Extension="rels" ContentType="application/vnd.openxmlformats-package.relationships+xml"/>
  <Default Extension="psmdcp" ContentType="application/vnd.openxmlformats-package.core-properties+xml"/>
  <Override PartName="/ppt/notesSlides/notesSlide37.xml" ContentType="application/vnd.openxmlformats-officedocument.presentationml.notesSlide+xml"/>
  <Override PartName="/ppt/notesSlides/notesSlide29.xml" ContentType="application/vnd.openxmlformats-officedocument.presentationml.notesSlide+xml"/>
  <Override PartName="/ppt/notesSlides/notesSlide32.xml" ContentType="application/vnd.openxmlformats-officedocument.presentationml.notesSlide+xml"/>
  <Override PartName="/ppt/notesSlides/notesSlide3.xml" ContentType="application/vnd.openxmlformats-officedocument.presentationml.notesSlide+xml"/>
  <Override PartName="/ppt/notesSlides/notesSlide9.xml" ContentType="application/vnd.openxmlformats-officedocument.presentationml.notesSlide+xml"/>
  <Override PartName="/ppt/notesSlides/notesSlide28.xml" ContentType="application/vnd.openxmlformats-officedocument.presentationml.notesSlide+xml"/>
  <Override PartName="/ppt/notesSlides/notesSlide33.xml" ContentType="application/vnd.openxmlformats-officedocument.presentationml.notesSlide+xml"/>
  <Override PartName="/ppt/notesSlides/notesSlide41.xml" ContentType="application/vnd.openxmlformats-officedocument.presentationml.notesSlide+xml"/>
  <Override PartName="/ppt/notesSlides/notesSlide15.xml" ContentType="application/vnd.openxmlformats-officedocument.presentationml.notesSlide+xml"/>
  <Override PartName="/ppt/notesSlides/notesSlide11.xml" ContentType="application/vnd.openxmlformats-officedocument.presentationml.notesSlide+xml"/>
  <Override PartName="/ppt/notesSlides/notesSlide24.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21.xml" ContentType="application/vnd.openxmlformats-officedocument.presentationml.notesSlide+xml"/>
  <Override PartName="/ppt/notesSlides/notesSlide8.xml" ContentType="application/vnd.openxmlformats-officedocument.presentationml.notesSlide+xml"/>
  <Override PartName="/ppt/notesSlides/notesSlide34.xml" ContentType="application/vnd.openxmlformats-officedocument.presentationml.notesSlide+xml"/>
  <Override PartName="/ppt/notesSlides/notesSlide38.xml" ContentType="application/vnd.openxmlformats-officedocument.presentationml.notesSlide+xml"/>
  <Override PartName="/ppt/notesSlides/notesSlide4.xml" ContentType="application/vnd.openxmlformats-officedocument.presentationml.notesSlide+xml"/>
  <Override PartName="/ppt/notesSlides/notesSlide25.xml" ContentType="application/vnd.openxmlformats-officedocument.presentationml.notesSlide+xml"/>
  <Override PartName="/ppt/notesSlides/notesSlide18.xml" ContentType="application/vnd.openxmlformats-officedocument.presentationml.notesSlide+xml"/>
  <Override PartName="/ppt/notesSlides/notesSlide6.xml" ContentType="application/vnd.openxmlformats-officedocument.presentationml.notesSlide+xml"/>
  <Override PartName="/ppt/notesSlides/notesSlide13.xml" ContentType="application/vnd.openxmlformats-officedocument.presentationml.notesSlide+xml"/>
  <Override PartName="/ppt/notesSlides/notesSlide1.xml" ContentType="application/vnd.openxmlformats-officedocument.presentationml.notesSlide+xml"/>
  <Override PartName="/ppt/notesSlides/notesSlide30.xml" ContentType="application/vnd.openxmlformats-officedocument.presentationml.notesSlide+xml"/>
  <Override PartName="/ppt/notesSlides/notesSlide22.xml" ContentType="application/vnd.openxmlformats-officedocument.presentationml.notesSlide+xml"/>
  <Override PartName="/ppt/notesSlides/notesSlide7.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5.xml" ContentType="application/vnd.openxmlformats-officedocument.presentationml.notesSlide+xml"/>
  <Override PartName="/ppt/notesSlides/notesSlide39.xml" ContentType="application/vnd.openxmlformats-officedocument.presentationml.notesSlide+xml"/>
  <Override PartName="/ppt/notesSlides/notesSlide31.xml" ContentType="application/vnd.openxmlformats-officedocument.presentationml.notesSlide+xml"/>
  <Override PartName="/ppt/notesSlides/notesSlide36.xml" ContentType="application/vnd.openxmlformats-officedocument.presentationml.notesSlide+xml"/>
  <Override PartName="/ppt/notesSlides/notesSlide19.xml" ContentType="application/vnd.openxmlformats-officedocument.presentationml.notesSlide+xml"/>
  <Override PartName="/ppt/notesSlides/notesSlide27.xml" ContentType="application/vnd.openxmlformats-officedocument.presentationml.notesSlide+xml"/>
  <Override PartName="/ppt/notesSlides/notesSlide40.xml" ContentType="application/vnd.openxmlformats-officedocument.presentationml.notesSlide+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2.xml" ContentType="application/vnd.openxmlformats-officedocument.presentationml.notesSlide+xml"/>
  <Override PartName="/ppt/notesSlides/notesSlide10.xml" ContentType="application/vnd.openxmlformats-officedocument.presentationml.notesSlid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30.xml" ContentType="application/vnd.openxmlformats-officedocument.presentationml.slide+xml"/>
  <Override PartName="/ppt/slides/slide22.xml" ContentType="application/vnd.openxmlformats-officedocument.presentationml.slide+xml"/>
  <Override PartName="/ppt/slides/slide35.xml" ContentType="application/vnd.openxmlformats-officedocument.presentationml.slide+xml"/>
  <Override PartName="/ppt/slides/slide26.xml" ContentType="application/vnd.openxmlformats-officedocument.presentationml.slide+xml"/>
  <Override PartName="/ppt/slides/slide19.xml" ContentType="application/vnd.openxmlformats-officedocument.presentationml.slide+xml"/>
  <Override PartName="/ppt/slides/slide39.xml" ContentType="application/vnd.openxmlformats-officedocument.presentationml.slide+xml"/>
  <Override PartName="/ppt/slides/slide3.xml" ContentType="application/vnd.openxmlformats-officedocument.presentationml.slide+xml"/>
  <Override PartName="/ppt/slides/slide9.xml" ContentType="application/vnd.openxmlformats-officedocument.presentationml.slide+xml"/>
  <Override PartName="/ppt/slides/slide13.xml" ContentType="application/vnd.openxmlformats-officedocument.presentationml.slide+xml"/>
  <Override PartName="/ppt/slides/slide5.xml" ContentType="application/vnd.openxmlformats-officedocument.presentationml.slide+xml"/>
  <Override PartName="/ppt/slides/slide12.xml" ContentType="application/vnd.openxmlformats-officedocument.presentationml.slide+xml"/>
  <Override PartName="/ppt/slides/slide17.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3.xml" ContentType="application/vnd.openxmlformats-officedocument.presentationml.slide+xml"/>
  <Override PartName="/ppt/slides/slide38.xml" ContentType="application/vnd.openxmlformats-officedocument.presentationml.slide+xml"/>
  <Override PartName="/ppt/slides/slide16.xml" ContentType="application/vnd.openxmlformats-officedocument.presentationml.slide+xml"/>
  <Override PartName="/ppt/slides/slide8.xml" ContentType="application/vnd.openxmlformats-officedocument.presentationml.slide+xml"/>
  <Override PartName="/ppt/slides/slide29.xml" ContentType="application/vnd.openxmlformats-officedocument.presentationml.slide+xml"/>
  <Override PartName="/ppt/slides/slide24.xml" ContentType="application/vnd.openxmlformats-officedocument.presentationml.slide+xml"/>
  <Override PartName="/ppt/slides/slide11.xml" ContentType="application/vnd.openxmlformats-officedocument.presentationml.slide+xml"/>
  <Override PartName="/ppt/slides/slide32.xml" ContentType="application/vnd.openxmlformats-officedocument.presentationml.slide+xml"/>
  <Override PartName="/ppt/slides/slide37.xml" ContentType="application/vnd.openxmlformats-officedocument.presentationml.slide+xml"/>
  <Override PartName="/ppt/slides/slide1.xml" ContentType="application/vnd.openxmlformats-officedocument.presentationml.slide+xml"/>
  <Override PartName="/ppt/slides/slide28.xml" ContentType="application/vnd.openxmlformats-officedocument.presentationml.slide+xml"/>
  <Override PartName="/ppt/slides/slide41.xml" ContentType="application/vnd.openxmlformats-officedocument.presentationml.slide+xml"/>
  <Override PartName="/ppt/slides/slide7.xml" ContentType="application/vnd.openxmlformats-officedocument.presentationml.slide+xml"/>
  <Override PartName="/ppt/slides/slide15.xml" ContentType="application/vnd.openxmlformats-officedocument.presentationml.slide+xml"/>
  <Override PartName="/ppt/slides/slide36.xml" ContentType="application/vnd.openxmlformats-officedocument.presentationml.slide+xml"/>
  <Override PartName="/ppt/slides/slide31.xml" ContentType="application/vnd.openxmlformats-officedocument.presentationml.slide+xml"/>
  <Override PartName="/ppt/slides/slide23.xml" ContentType="application/vnd.openxmlformats-officedocument.presentationml.slide+xml"/>
  <Override PartName="/ppt/slides/slide27.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6.xml" ContentType="application/vnd.openxmlformats-officedocument.presentationml.slide+xml"/>
  <Override PartName="/ppt/slides/slide14.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entation.xml" ContentType="application/vnd.openxmlformats-officedocument.presentationml.presentation.main+xml"/>
  <Override PartName="/ppt/presProps.xml" ContentType="application/vnd.openxmlformats-officedocument.presentationml.presProp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&#65279;<?xml version="1.0" encoding="utf-8"?><Relationships xmlns="http://schemas.openxmlformats.org/package/2006/relationships"><Relationship Type="http://schemas.openxmlformats.org/officeDocument/2006/relationships/officeDocument" Target="ppt/presentation.xml" Id="rId1" /><Relationship Type="http://schemas.openxmlformats.org/package/2006/relationships/metadata/core-properties" Target="/package/services/metadata/core-properties/eab0846a4a2d4ed7ab68e9cce1c3e719.psmdcp" Id="Rd3368fa18e5d4a4e" /></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Lst>
  <p:sldSz cy="6858000" cx="12192000"/>
  <p:notesSz cx="6858000" cy="9144000"/>
  <p:embeddedFontLst>
    <p:embeddedFont>
      <p:font typeface="Roboto"/>
      <p:regular r:id="rId47"/>
      <p:bold r:id="rId48"/>
      <p:italic r:id="rId49"/>
      <p:boldItalic r:id="rId50"/>
    </p:embeddedFont>
    <p:embeddedFont>
      <p:font typeface="Noto Sans"/>
      <p:regular r:id="rId51"/>
      <p:bold r:id="rId52"/>
      <p:italic r:id="rId53"/>
      <p:boldItalic r:id="rId54"/>
    </p:embeddedFont>
    <p:embeddedFont>
      <p:font typeface="Philosopher"/>
      <p:regular r:id="rId55"/>
      <p:bold r:id="rId56"/>
      <p:italic r:id="rId57"/>
      <p:boldItalic r:id="rId5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Roboto-bold.fntdata"/><Relationship Id="rId47" Type="http://schemas.openxmlformats.org/officeDocument/2006/relationships/font" Target="fonts/Roboto-regular.fntdata"/><Relationship Id="rId49" Type="http://schemas.openxmlformats.org/officeDocument/2006/relationships/font" Target="fonts/Roboto-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NotoSans-regular.fntdata"/><Relationship Id="rId50" Type="http://schemas.openxmlformats.org/officeDocument/2006/relationships/font" Target="fonts/Roboto-boldItalic.fntdata"/><Relationship Id="rId53" Type="http://schemas.openxmlformats.org/officeDocument/2006/relationships/font" Target="fonts/NotoSans-italic.fntdata"/><Relationship Id="rId52" Type="http://schemas.openxmlformats.org/officeDocument/2006/relationships/font" Target="fonts/NotoSans-bold.fntdata"/><Relationship Id="rId11" Type="http://schemas.openxmlformats.org/officeDocument/2006/relationships/slide" Target="slides/slide6.xml"/><Relationship Id="rId55" Type="http://schemas.openxmlformats.org/officeDocument/2006/relationships/font" Target="fonts/Philosopher-regular.fntdata"/><Relationship Id="rId10" Type="http://schemas.openxmlformats.org/officeDocument/2006/relationships/slide" Target="slides/slide5.xml"/><Relationship Id="rId54" Type="http://schemas.openxmlformats.org/officeDocument/2006/relationships/font" Target="fonts/NotoSans-boldItalic.fntdata"/><Relationship Id="rId13" Type="http://schemas.openxmlformats.org/officeDocument/2006/relationships/slide" Target="slides/slide8.xml"/><Relationship Id="rId57" Type="http://schemas.openxmlformats.org/officeDocument/2006/relationships/font" Target="fonts/Philosopher-italic.fntdata"/><Relationship Id="rId12" Type="http://schemas.openxmlformats.org/officeDocument/2006/relationships/slide" Target="slides/slide7.xml"/><Relationship Id="rId56" Type="http://schemas.openxmlformats.org/officeDocument/2006/relationships/font" Target="fonts/Philosopher-bold.fntdata"/><Relationship Id="rId15" Type="http://schemas.openxmlformats.org/officeDocument/2006/relationships/slide" Target="slides/slide10.xml"/><Relationship Id="rId14" Type="http://schemas.openxmlformats.org/officeDocument/2006/relationships/slide" Target="slides/slide9.xml"/><Relationship Id="rId58" Type="http://schemas.openxmlformats.org/officeDocument/2006/relationships/font" Target="fonts/Philosopher-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type="sldImg" idx="2"/>
          </p:nvPr>
        </p:nvSpPr>
        <p:spPr>
          <a:xfrm>
            <a:off x="1143225" y="685800"/>
            <a:ext cx="4572225"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33" name="Shape 33"/>
        <p:cNvGrpSpPr/>
        <p:nvPr/>
      </p:nvGrpSpPr>
      <p:grpSpPr>
        <a:xfrm>
          <a:off x="0" y="0"/>
          <a:ext cx="0" cy="0"/>
          <a:chOff x="0" y="0"/>
          <a:chExt cx="0" cy="0"/>
        </a:xfrm>
      </p:grpSpPr>
      <p:sp>
        <p:nvSpPr>
          <p:cNvPr id="34" name="Google Shape;34;p1: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t/>
            </a:r>
            <a:endParaRPr/>
          </a:p>
        </p:txBody>
      </p:sp>
      <p:sp>
        <p:nvSpPr>
          <p:cNvPr id="35" name="Google Shape;35;p1: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40" name="Shape 140"/>
        <p:cNvGrpSpPr/>
        <p:nvPr/>
      </p:nvGrpSpPr>
      <p:grpSpPr>
        <a:xfrm>
          <a:off x="0" y="0"/>
          <a:ext cx="0" cy="0"/>
          <a:chOff x="0" y="0"/>
          <a:chExt cx="0" cy="0"/>
        </a:xfrm>
      </p:grpSpPr>
      <p:sp>
        <p:nvSpPr>
          <p:cNvPr id="141" name="Google Shape;141;p10: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142" name="Google Shape;142;p10: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52" name="Shape 152"/>
        <p:cNvGrpSpPr/>
        <p:nvPr/>
      </p:nvGrpSpPr>
      <p:grpSpPr>
        <a:xfrm>
          <a:off x="0" y="0"/>
          <a:ext cx="0" cy="0"/>
          <a:chOff x="0" y="0"/>
          <a:chExt cx="0" cy="0"/>
        </a:xfrm>
      </p:grpSpPr>
      <p:sp>
        <p:nvSpPr>
          <p:cNvPr id="153" name="Google Shape;153;p11: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154" name="Google Shape;154;p11: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64" name="Shape 164"/>
        <p:cNvGrpSpPr/>
        <p:nvPr/>
      </p:nvGrpSpPr>
      <p:grpSpPr>
        <a:xfrm>
          <a:off x="0" y="0"/>
          <a:ext cx="0" cy="0"/>
          <a:chOff x="0" y="0"/>
          <a:chExt cx="0" cy="0"/>
        </a:xfrm>
      </p:grpSpPr>
      <p:sp>
        <p:nvSpPr>
          <p:cNvPr id="165" name="Google Shape;165;p12: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166" name="Google Shape;166;p12: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76" name="Shape 176"/>
        <p:cNvGrpSpPr/>
        <p:nvPr/>
      </p:nvGrpSpPr>
      <p:grpSpPr>
        <a:xfrm>
          <a:off x="0" y="0"/>
          <a:ext cx="0" cy="0"/>
          <a:chOff x="0" y="0"/>
          <a:chExt cx="0" cy="0"/>
        </a:xfrm>
      </p:grpSpPr>
      <p:sp>
        <p:nvSpPr>
          <p:cNvPr id="177" name="Google Shape;177;p13: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178" name="Google Shape;178;p13: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88" name="Shape 188"/>
        <p:cNvGrpSpPr/>
        <p:nvPr/>
      </p:nvGrpSpPr>
      <p:grpSpPr>
        <a:xfrm>
          <a:off x="0" y="0"/>
          <a:ext cx="0" cy="0"/>
          <a:chOff x="0" y="0"/>
          <a:chExt cx="0" cy="0"/>
        </a:xfrm>
      </p:grpSpPr>
      <p:sp>
        <p:nvSpPr>
          <p:cNvPr id="189" name="Google Shape;189;p14: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cs-CZ"/>
              <a:t>Przydzielony czas: 150 minut</a:t>
            </a:r>
            <a:endParaRPr/>
          </a:p>
          <a:p>
            <a:pPr marL="0" lvl="0" indent="0" algn="l" rtl="0">
              <a:lnSpc>
                <a:spcPct val="100000"/>
              </a:lnSpc>
              <a:spcBef>
                <a:spcPts val="0"/>
              </a:spcBef>
              <a:spcAft>
                <a:spcPts val="0"/>
              </a:spcAft>
              <a:buSzPts val="1100"/>
              <a:buNone/>
            </a:pPr>
            <a:r>
              <a:t/>
            </a:r>
            <a:endParaRPr/>
          </a:p>
        </p:txBody>
      </p:sp>
      <p:sp>
        <p:nvSpPr>
          <p:cNvPr id="190" name="Google Shape;190;p14: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97" name="Shape 197"/>
        <p:cNvGrpSpPr/>
        <p:nvPr/>
      </p:nvGrpSpPr>
      <p:grpSpPr>
        <a:xfrm>
          <a:off x="0" y="0"/>
          <a:ext cx="0" cy="0"/>
          <a:chOff x="0" y="0"/>
          <a:chExt cx="0" cy="0"/>
        </a:xfrm>
      </p:grpSpPr>
      <p:sp>
        <p:nvSpPr>
          <p:cNvPr id="198" name="Google Shape;198;p15: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199" name="Google Shape;199;p15: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209" name="Shape 209"/>
        <p:cNvGrpSpPr/>
        <p:nvPr/>
      </p:nvGrpSpPr>
      <p:grpSpPr>
        <a:xfrm>
          <a:off x="0" y="0"/>
          <a:ext cx="0" cy="0"/>
          <a:chOff x="0" y="0"/>
          <a:chExt cx="0" cy="0"/>
        </a:xfrm>
      </p:grpSpPr>
      <p:sp>
        <p:nvSpPr>
          <p:cNvPr id="210" name="Google Shape;210;p16: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211" name="Google Shape;211;p16: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221" name="Shape 221"/>
        <p:cNvGrpSpPr/>
        <p:nvPr/>
      </p:nvGrpSpPr>
      <p:grpSpPr>
        <a:xfrm>
          <a:off x="0" y="0"/>
          <a:ext cx="0" cy="0"/>
          <a:chOff x="0" y="0"/>
          <a:chExt cx="0" cy="0"/>
        </a:xfrm>
      </p:grpSpPr>
      <p:sp>
        <p:nvSpPr>
          <p:cNvPr id="222" name="Google Shape;222;p17: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Skorzystaj z tej listy narzędzi cyfrowych, platform lub aplikacji. Niektóre z nich zostały przedstawione w formie wideo. Można je znaleźć na slajdach od 20 do 28.</a:t>
            </a:r>
            <a:endParaRPr/>
          </a:p>
          <a:p>
            <a:pPr marL="0" lvl="0" indent="0" algn="l" rtl="0">
              <a:lnSpc>
                <a:spcPct val="100000"/>
              </a:lnSpc>
              <a:spcBef>
                <a:spcPts val="0"/>
              </a:spcBef>
              <a:spcAft>
                <a:spcPts val="0"/>
              </a:spcAft>
              <a:buSzPts val="1100"/>
              <a:buNone/>
            </a:pPr>
            <a:r>
              <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Articulate 360</a:t>
            </a: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Adobe Captivate</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Camtasia</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H5P</a:t>
            </a: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iSpring Suite</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Canva</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Kahoot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Quizlet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Ogólnie</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Mentimetr</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Elucidat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Easygenerator</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Lectora Inspire</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EdApp</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Docebo Content Creator</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WizIQ</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Powtoon</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Vyond</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Prezi</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Animaker</a:t>
            </a:r>
            <a:endParaRPr>
              <a:latin typeface="Philosopher"/>
              <a:ea typeface="Philosopher"/>
              <a:cs typeface="Philosopher"/>
              <a:sym typeface="Philosopher"/>
            </a:endParaRPr>
          </a:p>
        </p:txBody>
      </p:sp>
      <p:sp>
        <p:nvSpPr>
          <p:cNvPr id="223" name="Google Shape;223;p17: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233" name="Shape 233"/>
        <p:cNvGrpSpPr/>
        <p:nvPr/>
      </p:nvGrpSpPr>
      <p:grpSpPr>
        <a:xfrm>
          <a:off x="0" y="0"/>
          <a:ext cx="0" cy="0"/>
          <a:chOff x="0" y="0"/>
          <a:chExt cx="0" cy="0"/>
        </a:xfrm>
      </p:grpSpPr>
      <p:sp>
        <p:nvSpPr>
          <p:cNvPr id="234" name="Google Shape;234;p18: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b="0" i="0">
                <a:solidFill>
                  <a:srgbClr val="374151"/>
                </a:solidFill>
                <a:latin typeface="Philosopher"/>
                <a:ea typeface="Philosopher"/>
                <a:cs typeface="Philosopher"/>
                <a:sym typeface="Philosopher"/>
              </a:rPr>
              <a:t>Koncentrując się na dyskusji grupowej, a nie na indywidualnych badaniach lub tworzeniu wyników, ćwiczenie to pozwoli uczestnikom wykorzystać ich wspólną wiedzę, uczyć się od siebie nawzajem i angażować się w znaczące rozmowy na temat narzędzi cyfrowych i platform istotnych dla rozwoju zasobów mikroedukacyjnych.</a:t>
            </a:r>
            <a:endParaRPr>
              <a:latin typeface="Philosopher"/>
              <a:ea typeface="Philosopher"/>
              <a:cs typeface="Philosopher"/>
              <a:sym typeface="Philosopher"/>
            </a:endParaRPr>
          </a:p>
        </p:txBody>
      </p:sp>
      <p:sp>
        <p:nvSpPr>
          <p:cNvPr id="235" name="Google Shape;235;p18: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245" name="Shape 245"/>
        <p:cNvGrpSpPr/>
        <p:nvPr/>
      </p:nvGrpSpPr>
      <p:grpSpPr>
        <a:xfrm>
          <a:off x="0" y="0"/>
          <a:ext cx="0" cy="0"/>
          <a:chOff x="0" y="0"/>
          <a:chExt cx="0" cy="0"/>
        </a:xfrm>
      </p:grpSpPr>
      <p:sp>
        <p:nvSpPr>
          <p:cNvPr id="246" name="Google Shape;246;p19: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7" name="Google Shape;247;p19: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43" name="Shape 43"/>
        <p:cNvGrpSpPr/>
        <p:nvPr/>
      </p:nvGrpSpPr>
      <p:grpSpPr>
        <a:xfrm>
          <a:off x="0" y="0"/>
          <a:ext cx="0" cy="0"/>
          <a:chOff x="0" y="0"/>
          <a:chExt cx="0" cy="0"/>
        </a:xfrm>
      </p:grpSpPr>
      <p:sp>
        <p:nvSpPr>
          <p:cNvPr id="44" name="Google Shape;44;p2: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1 godzina akademicka = 45 minut</a:t>
            </a:r>
            <a:endParaRPr/>
          </a:p>
        </p:txBody>
      </p:sp>
      <p:sp>
        <p:nvSpPr>
          <p:cNvPr id="45" name="Google Shape;45;p2: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254" name="Shape 254"/>
        <p:cNvGrpSpPr/>
        <p:nvPr/>
      </p:nvGrpSpPr>
      <p:grpSpPr>
        <a:xfrm>
          <a:off x="0" y="0"/>
          <a:ext cx="0" cy="0"/>
          <a:chOff x="0" y="0"/>
          <a:chExt cx="0" cy="0"/>
        </a:xfrm>
      </p:grpSpPr>
      <p:sp>
        <p:nvSpPr>
          <p:cNvPr id="255" name="Google Shape;255;p20: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t/>
            </a:r>
            <a:endParaRPr/>
          </a:p>
        </p:txBody>
      </p:sp>
      <p:sp>
        <p:nvSpPr>
          <p:cNvPr id="256" name="Google Shape;256;p20: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267" name="Shape 267"/>
        <p:cNvGrpSpPr/>
        <p:nvPr/>
      </p:nvGrpSpPr>
      <p:grpSpPr>
        <a:xfrm>
          <a:off x="0" y="0"/>
          <a:ext cx="0" cy="0"/>
          <a:chOff x="0" y="0"/>
          <a:chExt cx="0" cy="0"/>
        </a:xfrm>
      </p:grpSpPr>
      <p:sp>
        <p:nvSpPr>
          <p:cNvPr id="268" name="Google Shape;268;p21: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t/>
            </a:r>
            <a:endParaRPr/>
          </a:p>
        </p:txBody>
      </p:sp>
      <p:sp>
        <p:nvSpPr>
          <p:cNvPr id="269" name="Google Shape;269;p21: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276" name="Shape 276"/>
        <p:cNvGrpSpPr/>
        <p:nvPr/>
      </p:nvGrpSpPr>
      <p:grpSpPr>
        <a:xfrm>
          <a:off x="0" y="0"/>
          <a:ext cx="0" cy="0"/>
          <a:chOff x="0" y="0"/>
          <a:chExt cx="0" cy="0"/>
        </a:xfrm>
      </p:grpSpPr>
      <p:sp>
        <p:nvSpPr>
          <p:cNvPr id="277" name="Google Shape;277;p22: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t/>
            </a:r>
            <a:endParaRPr/>
          </a:p>
        </p:txBody>
      </p:sp>
      <p:sp>
        <p:nvSpPr>
          <p:cNvPr id="278" name="Google Shape;278;p22: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285" name="Shape 285"/>
        <p:cNvGrpSpPr/>
        <p:nvPr/>
      </p:nvGrpSpPr>
      <p:grpSpPr>
        <a:xfrm>
          <a:off x="0" y="0"/>
          <a:ext cx="0" cy="0"/>
          <a:chOff x="0" y="0"/>
          <a:chExt cx="0" cy="0"/>
        </a:xfrm>
      </p:grpSpPr>
      <p:sp>
        <p:nvSpPr>
          <p:cNvPr id="286" name="Google Shape;286;p23: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t/>
            </a:r>
            <a:endParaRPr/>
          </a:p>
        </p:txBody>
      </p:sp>
      <p:sp>
        <p:nvSpPr>
          <p:cNvPr id="287" name="Google Shape;287;p23: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294" name="Shape 294"/>
        <p:cNvGrpSpPr/>
        <p:nvPr/>
      </p:nvGrpSpPr>
      <p:grpSpPr>
        <a:xfrm>
          <a:off x="0" y="0"/>
          <a:ext cx="0" cy="0"/>
          <a:chOff x="0" y="0"/>
          <a:chExt cx="0" cy="0"/>
        </a:xfrm>
      </p:grpSpPr>
      <p:sp>
        <p:nvSpPr>
          <p:cNvPr id="295" name="Google Shape;295;p24: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t/>
            </a:r>
            <a:endParaRPr/>
          </a:p>
        </p:txBody>
      </p:sp>
      <p:sp>
        <p:nvSpPr>
          <p:cNvPr id="296" name="Google Shape;296;p24: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303" name="Shape 303"/>
        <p:cNvGrpSpPr/>
        <p:nvPr/>
      </p:nvGrpSpPr>
      <p:grpSpPr>
        <a:xfrm>
          <a:off x="0" y="0"/>
          <a:ext cx="0" cy="0"/>
          <a:chOff x="0" y="0"/>
          <a:chExt cx="0" cy="0"/>
        </a:xfrm>
      </p:grpSpPr>
      <p:sp>
        <p:nvSpPr>
          <p:cNvPr id="304" name="Google Shape;304;p25: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t/>
            </a:r>
            <a:endParaRPr/>
          </a:p>
        </p:txBody>
      </p:sp>
      <p:sp>
        <p:nvSpPr>
          <p:cNvPr id="305" name="Google Shape;305;p25: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312" name="Shape 312"/>
        <p:cNvGrpSpPr/>
        <p:nvPr/>
      </p:nvGrpSpPr>
      <p:grpSpPr>
        <a:xfrm>
          <a:off x="0" y="0"/>
          <a:ext cx="0" cy="0"/>
          <a:chOff x="0" y="0"/>
          <a:chExt cx="0" cy="0"/>
        </a:xfrm>
      </p:grpSpPr>
      <p:sp>
        <p:nvSpPr>
          <p:cNvPr id="313" name="Google Shape;313;p26: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t/>
            </a:r>
            <a:endParaRPr/>
          </a:p>
        </p:txBody>
      </p:sp>
      <p:sp>
        <p:nvSpPr>
          <p:cNvPr id="314" name="Google Shape;314;p26: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321" name="Shape 321"/>
        <p:cNvGrpSpPr/>
        <p:nvPr/>
      </p:nvGrpSpPr>
      <p:grpSpPr>
        <a:xfrm>
          <a:off x="0" y="0"/>
          <a:ext cx="0" cy="0"/>
          <a:chOff x="0" y="0"/>
          <a:chExt cx="0" cy="0"/>
        </a:xfrm>
      </p:grpSpPr>
      <p:sp>
        <p:nvSpPr>
          <p:cNvPr id="322" name="Google Shape;322;p27: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t/>
            </a:r>
            <a:endParaRPr/>
          </a:p>
        </p:txBody>
      </p:sp>
      <p:sp>
        <p:nvSpPr>
          <p:cNvPr id="323" name="Google Shape;323;p27: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330" name="Shape 330"/>
        <p:cNvGrpSpPr/>
        <p:nvPr/>
      </p:nvGrpSpPr>
      <p:grpSpPr>
        <a:xfrm>
          <a:off x="0" y="0"/>
          <a:ext cx="0" cy="0"/>
          <a:chOff x="0" y="0"/>
          <a:chExt cx="0" cy="0"/>
        </a:xfrm>
      </p:grpSpPr>
      <p:sp>
        <p:nvSpPr>
          <p:cNvPr id="331" name="Google Shape;331;p28: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t/>
            </a:r>
            <a:endParaRPr/>
          </a:p>
        </p:txBody>
      </p:sp>
      <p:sp>
        <p:nvSpPr>
          <p:cNvPr id="332" name="Google Shape;332;p28: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339" name="Shape 339"/>
        <p:cNvGrpSpPr/>
        <p:nvPr/>
      </p:nvGrpSpPr>
      <p:grpSpPr>
        <a:xfrm>
          <a:off x="0" y="0"/>
          <a:ext cx="0" cy="0"/>
          <a:chOff x="0" y="0"/>
          <a:chExt cx="0" cy="0"/>
        </a:xfrm>
      </p:grpSpPr>
      <p:sp>
        <p:nvSpPr>
          <p:cNvPr id="340" name="Google Shape;340;p29: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latin typeface="Arial"/>
                <a:ea typeface="Arial"/>
                <a:cs typeface="Arial"/>
                <a:sym typeface="Arial"/>
              </a:rPr>
              <a:t>To ćwiczenie jest głównym elementem warsztatów. Jego celem jest </a:t>
            </a:r>
            <a:r>
              <a:rPr lang="cs-CZ" b="0" i="0">
                <a:solidFill>
                  <a:srgbClr val="374151"/>
                </a:solidFill>
                <a:latin typeface="Arial"/>
                <a:ea typeface="Arial"/>
                <a:cs typeface="Arial"/>
                <a:sym typeface="Arial"/>
              </a:rPr>
              <a:t>zapewnienie uczestnikom praktycznego doświadczenia w tworzeniu zasobów mikroedukacyjnych przy użyciu narzędzi i platform cyfrowych, wspieranie ich kreatywności i zrozumienia procesu projektowania mikroedukacji.</a:t>
            </a:r>
            <a:endParaRPr>
              <a:latin typeface="Arial"/>
              <a:ea typeface="Arial"/>
              <a:cs typeface="Arial"/>
              <a:sym typeface="Arial"/>
            </a:endParaRPr>
          </a:p>
        </p:txBody>
      </p:sp>
      <p:sp>
        <p:nvSpPr>
          <p:cNvPr id="341" name="Google Shape;341;p29: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61" name="Shape 61"/>
        <p:cNvGrpSpPr/>
        <p:nvPr/>
      </p:nvGrpSpPr>
      <p:grpSpPr>
        <a:xfrm>
          <a:off x="0" y="0"/>
          <a:ext cx="0" cy="0"/>
          <a:chOff x="0" y="0"/>
          <a:chExt cx="0" cy="0"/>
        </a:xfrm>
      </p:grpSpPr>
      <p:sp>
        <p:nvSpPr>
          <p:cNvPr id="62" name="Google Shape;62;p3: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t/>
            </a:r>
            <a:endParaRPr/>
          </a:p>
        </p:txBody>
      </p:sp>
      <p:sp>
        <p:nvSpPr>
          <p:cNvPr id="63" name="Google Shape;63;p3: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351" name="Shape 351"/>
        <p:cNvGrpSpPr/>
        <p:nvPr/>
      </p:nvGrpSpPr>
      <p:grpSpPr>
        <a:xfrm>
          <a:off x="0" y="0"/>
          <a:ext cx="0" cy="0"/>
          <a:chOff x="0" y="0"/>
          <a:chExt cx="0" cy="0"/>
        </a:xfrm>
      </p:grpSpPr>
      <p:sp>
        <p:nvSpPr>
          <p:cNvPr id="352" name="Google Shape;352;p30: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t/>
            </a:r>
            <a:endParaRPr/>
          </a:p>
        </p:txBody>
      </p:sp>
      <p:sp>
        <p:nvSpPr>
          <p:cNvPr id="353" name="Google Shape;353;p30: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382" name="Shape 382"/>
        <p:cNvGrpSpPr/>
        <p:nvPr/>
      </p:nvGrpSpPr>
      <p:grpSpPr>
        <a:xfrm>
          <a:off x="0" y="0"/>
          <a:ext cx="0" cy="0"/>
          <a:chOff x="0" y="0"/>
          <a:chExt cx="0" cy="0"/>
        </a:xfrm>
      </p:grpSpPr>
      <p:sp>
        <p:nvSpPr>
          <p:cNvPr id="383" name="Google Shape;383;p31: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latin typeface="Arial"/>
                <a:ea typeface="Arial"/>
                <a:cs typeface="Arial"/>
                <a:sym typeface="Arial"/>
              </a:rPr>
              <a:t>To ćwiczenie powinno zająć około 70 minut, w zależności od liczby grup.</a:t>
            </a:r>
            <a:endParaRPr/>
          </a:p>
          <a:p>
            <a:pPr marL="0" lvl="0" indent="0" algn="l" rtl="0">
              <a:lnSpc>
                <a:spcPct val="100000"/>
              </a:lnSpc>
              <a:spcBef>
                <a:spcPts val="0"/>
              </a:spcBef>
              <a:spcAft>
                <a:spcPts val="0"/>
              </a:spcAft>
              <a:buSzPts val="1100"/>
              <a:buNone/>
            </a:pPr>
            <a:r>
              <a:rPr lang="cs-CZ">
                <a:latin typeface="Arial"/>
                <a:ea typeface="Arial"/>
                <a:cs typeface="Arial"/>
                <a:sym typeface="Arial"/>
              </a:rPr>
              <a:t>Oferuje on uczestnikom praktyczne i oparte na współpracy doświadczenie. Angażując się w proces projektowania i rozwijania zasobów mikro-learningowych, uczestnicy mogą bezpośrednio zastosować koncepcje i zasady omawiane podczas warsztatów w rzeczywistym scenariuszu.</a:t>
            </a:r>
            <a:endParaRPr/>
          </a:p>
          <a:p>
            <a:pPr marL="0" lvl="0" indent="0" algn="l" rtl="0">
              <a:lnSpc>
                <a:spcPct val="100000"/>
              </a:lnSpc>
              <a:spcBef>
                <a:spcPts val="0"/>
              </a:spcBef>
              <a:spcAft>
                <a:spcPts val="0"/>
              </a:spcAft>
              <a:buSzPts val="1100"/>
              <a:buNone/>
            </a:pPr>
            <a:r>
              <a:t/>
            </a:r>
            <a:endParaRPr>
              <a:latin typeface="Arial"/>
              <a:ea typeface="Arial"/>
              <a:cs typeface="Arial"/>
              <a:sym typeface="Arial"/>
            </a:endParaRPr>
          </a:p>
          <a:p>
            <a:pPr marL="0" lvl="0" indent="0" algn="l" rtl="0">
              <a:lnSpc>
                <a:spcPct val="100000"/>
              </a:lnSpc>
              <a:spcBef>
                <a:spcPts val="0"/>
              </a:spcBef>
              <a:spcAft>
                <a:spcPts val="0"/>
              </a:spcAft>
              <a:buSzPts val="1100"/>
              <a:buNone/>
            </a:pPr>
            <a:r>
              <a:rPr lang="cs-CZ">
                <a:latin typeface="Arial"/>
                <a:ea typeface="Arial"/>
                <a:cs typeface="Arial"/>
                <a:sym typeface="Arial"/>
              </a:rPr>
              <a:t>Dzięki temu praktycznemu ćwiczeniu uczestnicy mają szansę aktywnie odkrywać różne narzędzia cyfrowe i platformy do tworzenia zasobów mikroedukacyjnych. Mogą eksperymentować z elementami multimedialnymi, funkcjami interaktywnymi i różnymi formatami, aby poprawić doświadczenie edukacyjne.</a:t>
            </a:r>
            <a:endParaRPr/>
          </a:p>
          <a:p>
            <a:pPr marL="0" lvl="0" indent="0" algn="l" rtl="0">
              <a:lnSpc>
                <a:spcPct val="100000"/>
              </a:lnSpc>
              <a:spcBef>
                <a:spcPts val="0"/>
              </a:spcBef>
              <a:spcAft>
                <a:spcPts val="0"/>
              </a:spcAft>
              <a:buSzPts val="1100"/>
              <a:buNone/>
            </a:pPr>
            <a:r>
              <a:t/>
            </a:r>
            <a:endParaRPr>
              <a:latin typeface="Arial"/>
              <a:ea typeface="Arial"/>
              <a:cs typeface="Arial"/>
              <a:sym typeface="Arial"/>
            </a:endParaRPr>
          </a:p>
          <a:p>
            <a:pPr marL="0" lvl="0" indent="0" algn="l" rtl="0">
              <a:lnSpc>
                <a:spcPct val="100000"/>
              </a:lnSpc>
              <a:spcBef>
                <a:spcPts val="0"/>
              </a:spcBef>
              <a:spcAft>
                <a:spcPts val="0"/>
              </a:spcAft>
              <a:buSzPts val="1100"/>
              <a:buNone/>
            </a:pPr>
            <a:r>
              <a:rPr lang="cs-CZ">
                <a:latin typeface="Arial"/>
                <a:ea typeface="Arial"/>
                <a:cs typeface="Arial"/>
                <a:sym typeface="Arial"/>
              </a:rPr>
              <a:t>Pracując w małych grupach, uczestnicy mogą korzystać z różnorodnych perspektyw i wiedzy swoich rówieśników. Współpraca sprzyja kreatywności i zachęca uczestników do dyskusji i wymiany pomysłów, prowadząc do bogatszego doświadczenia edukacyjnego. Aktywność ta promuje również pracę zespołową i umiejętności komunikacyjne, ponieważ grupy pracują razem nad planowaniem, tworzeniem i udoskonalaniem swoich mikro-zasobów edukacyjnych.</a:t>
            </a:r>
            <a:endParaRPr>
              <a:latin typeface="Arial"/>
              <a:ea typeface="Arial"/>
              <a:cs typeface="Arial"/>
              <a:sym typeface="Arial"/>
            </a:endParaRPr>
          </a:p>
        </p:txBody>
      </p:sp>
      <p:sp>
        <p:nvSpPr>
          <p:cNvPr id="384" name="Google Shape;384;p31: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394" name="Shape 394"/>
        <p:cNvGrpSpPr/>
        <p:nvPr/>
      </p:nvGrpSpPr>
      <p:grpSpPr>
        <a:xfrm>
          <a:off x="0" y="0"/>
          <a:ext cx="0" cy="0"/>
          <a:chOff x="0" y="0"/>
          <a:chExt cx="0" cy="0"/>
        </a:xfrm>
      </p:grpSpPr>
      <p:sp>
        <p:nvSpPr>
          <p:cNvPr id="395" name="Google Shape;395;p32: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Przydzielony czas: 35 minut</a:t>
            </a:r>
            <a:endParaRPr/>
          </a:p>
        </p:txBody>
      </p:sp>
      <p:sp>
        <p:nvSpPr>
          <p:cNvPr id="396" name="Google Shape;396;p32: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403" name="Shape 403"/>
        <p:cNvGrpSpPr/>
        <p:nvPr/>
      </p:nvGrpSpPr>
      <p:grpSpPr>
        <a:xfrm>
          <a:off x="0" y="0"/>
          <a:ext cx="0" cy="0"/>
          <a:chOff x="0" y="0"/>
          <a:chExt cx="0" cy="0"/>
        </a:xfrm>
      </p:grpSpPr>
      <p:sp>
        <p:nvSpPr>
          <p:cNvPr id="404" name="Google Shape;404;p33: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405" name="Google Shape;405;p33: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415" name="Shape 415"/>
        <p:cNvGrpSpPr/>
        <p:nvPr/>
      </p:nvGrpSpPr>
      <p:grpSpPr>
        <a:xfrm>
          <a:off x="0" y="0"/>
          <a:ext cx="0" cy="0"/>
          <a:chOff x="0" y="0"/>
          <a:chExt cx="0" cy="0"/>
        </a:xfrm>
      </p:grpSpPr>
      <p:sp>
        <p:nvSpPr>
          <p:cNvPr id="416" name="Google Shape;416;p34: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417" name="Google Shape;417;p34: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427" name="Shape 427"/>
        <p:cNvGrpSpPr/>
        <p:nvPr/>
      </p:nvGrpSpPr>
      <p:grpSpPr>
        <a:xfrm>
          <a:off x="0" y="0"/>
          <a:ext cx="0" cy="0"/>
          <a:chOff x="0" y="0"/>
          <a:chExt cx="0" cy="0"/>
        </a:xfrm>
      </p:grpSpPr>
      <p:sp>
        <p:nvSpPr>
          <p:cNvPr id="428" name="Google Shape;428;p35: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429" name="Google Shape;429;p35: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439" name="Shape 439"/>
        <p:cNvGrpSpPr/>
        <p:nvPr/>
      </p:nvGrpSpPr>
      <p:grpSpPr>
        <a:xfrm>
          <a:off x="0" y="0"/>
          <a:ext cx="0" cy="0"/>
          <a:chOff x="0" y="0"/>
          <a:chExt cx="0" cy="0"/>
        </a:xfrm>
      </p:grpSpPr>
      <p:sp>
        <p:nvSpPr>
          <p:cNvPr id="440" name="Google Shape;440;p36: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t/>
            </a:r>
            <a:endParaRPr/>
          </a:p>
        </p:txBody>
      </p:sp>
      <p:sp>
        <p:nvSpPr>
          <p:cNvPr id="441" name="Google Shape;441;p36: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477" name="Shape 477"/>
        <p:cNvGrpSpPr/>
        <p:nvPr/>
      </p:nvGrpSpPr>
      <p:grpSpPr>
        <a:xfrm>
          <a:off x="0" y="0"/>
          <a:ext cx="0" cy="0"/>
          <a:chOff x="0" y="0"/>
          <a:chExt cx="0" cy="0"/>
        </a:xfrm>
      </p:grpSpPr>
      <p:sp>
        <p:nvSpPr>
          <p:cNvPr id="478" name="Google Shape;478;p37: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479" name="Google Shape;479;p37: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489" name="Shape 489"/>
        <p:cNvGrpSpPr/>
        <p:nvPr/>
      </p:nvGrpSpPr>
      <p:grpSpPr>
        <a:xfrm>
          <a:off x="0" y="0"/>
          <a:ext cx="0" cy="0"/>
          <a:chOff x="0" y="0"/>
          <a:chExt cx="0" cy="0"/>
        </a:xfrm>
      </p:grpSpPr>
      <p:sp>
        <p:nvSpPr>
          <p:cNvPr id="490" name="Google Shape;490;p38: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Przydzielony czas: 10 minut</a:t>
            </a:r>
            <a:endParaRPr/>
          </a:p>
        </p:txBody>
      </p:sp>
      <p:sp>
        <p:nvSpPr>
          <p:cNvPr id="491" name="Google Shape;491;p38: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503" name="Shape 503"/>
        <p:cNvGrpSpPr/>
        <p:nvPr/>
      </p:nvGrpSpPr>
      <p:grpSpPr>
        <a:xfrm>
          <a:off x="0" y="0"/>
          <a:ext cx="0" cy="0"/>
          <a:chOff x="0" y="0"/>
          <a:chExt cx="0" cy="0"/>
        </a:xfrm>
      </p:grpSpPr>
      <p:sp>
        <p:nvSpPr>
          <p:cNvPr id="504" name="Google Shape;504;p39: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Przydzielony czas: 10 minut</a:t>
            </a:r>
            <a:endParaRPr/>
          </a:p>
        </p:txBody>
      </p:sp>
      <p:sp>
        <p:nvSpPr>
          <p:cNvPr id="505" name="Google Shape;505;p39: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78" name="Shape 78"/>
        <p:cNvGrpSpPr/>
        <p:nvPr/>
      </p:nvGrpSpPr>
      <p:grpSpPr>
        <a:xfrm>
          <a:off x="0" y="0"/>
          <a:ext cx="0" cy="0"/>
          <a:chOff x="0" y="0"/>
          <a:chExt cx="0" cy="0"/>
        </a:xfrm>
      </p:grpSpPr>
      <p:sp>
        <p:nvSpPr>
          <p:cNvPr id="79" name="Google Shape;79;p4: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Przydzielony czas: 30 minut</a:t>
            </a:r>
            <a:endParaRPr/>
          </a:p>
        </p:txBody>
      </p:sp>
      <p:sp>
        <p:nvSpPr>
          <p:cNvPr id="80" name="Google Shape;80;p4: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515" name="Shape 515"/>
        <p:cNvGrpSpPr/>
        <p:nvPr/>
      </p:nvGrpSpPr>
      <p:grpSpPr>
        <a:xfrm>
          <a:off x="0" y="0"/>
          <a:ext cx="0" cy="0"/>
          <a:chOff x="0" y="0"/>
          <a:chExt cx="0" cy="0"/>
        </a:xfrm>
      </p:grpSpPr>
      <p:sp>
        <p:nvSpPr>
          <p:cNvPr id="516" name="Google Shape;516;p40: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7" name="Google Shape;517;p40: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524" name="Shape 524"/>
        <p:cNvGrpSpPr/>
        <p:nvPr/>
      </p:nvGrpSpPr>
      <p:grpSpPr>
        <a:xfrm>
          <a:off x="0" y="0"/>
          <a:ext cx="0" cy="0"/>
          <a:chOff x="0" y="0"/>
          <a:chExt cx="0" cy="0"/>
        </a:xfrm>
      </p:grpSpPr>
      <p:sp>
        <p:nvSpPr>
          <p:cNvPr id="525" name="Google Shape;525;p41: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t/>
            </a:r>
            <a:endParaRPr/>
          </a:p>
        </p:txBody>
      </p:sp>
      <p:sp>
        <p:nvSpPr>
          <p:cNvPr id="526" name="Google Shape;526;p41: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87" name="Shape 87"/>
        <p:cNvGrpSpPr/>
        <p:nvPr/>
      </p:nvGrpSpPr>
      <p:grpSpPr>
        <a:xfrm>
          <a:off x="0" y="0"/>
          <a:ext cx="0" cy="0"/>
          <a:chOff x="0" y="0"/>
          <a:chExt cx="0" cy="0"/>
        </a:xfrm>
      </p:grpSpPr>
      <p:sp>
        <p:nvSpPr>
          <p:cNvPr id="88" name="Google Shape;88;p5: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t/>
            </a:r>
            <a:endParaRPr/>
          </a:p>
        </p:txBody>
      </p:sp>
      <p:sp>
        <p:nvSpPr>
          <p:cNvPr id="89" name="Google Shape;89;p5: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97" name="Shape 97"/>
        <p:cNvGrpSpPr/>
        <p:nvPr/>
      </p:nvGrpSpPr>
      <p:grpSpPr>
        <a:xfrm>
          <a:off x="0" y="0"/>
          <a:ext cx="0" cy="0"/>
          <a:chOff x="0" y="0"/>
          <a:chExt cx="0" cy="0"/>
        </a:xfrm>
      </p:grpSpPr>
      <p:sp>
        <p:nvSpPr>
          <p:cNvPr id="98" name="Google Shape;98;p6: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t/>
            </a:r>
            <a:endParaRPr/>
          </a:p>
        </p:txBody>
      </p:sp>
      <p:sp>
        <p:nvSpPr>
          <p:cNvPr id="99" name="Google Shape;99;p6: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07" name="Shape 107"/>
        <p:cNvGrpSpPr/>
        <p:nvPr/>
      </p:nvGrpSpPr>
      <p:grpSpPr>
        <a:xfrm>
          <a:off x="0" y="0"/>
          <a:ext cx="0" cy="0"/>
          <a:chOff x="0" y="0"/>
          <a:chExt cx="0" cy="0"/>
        </a:xfrm>
      </p:grpSpPr>
      <p:sp>
        <p:nvSpPr>
          <p:cNvPr id="108" name="Google Shape;108;p7: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Przydzielony czas: 30 minut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Ten lodołamacz nie tylko pomoże uczestnikom zapoznać się z narzędziami cyfrowymi, które mogą wykorzystać do tworzenia zasobów mikrolearningowych, ale także zachęci do budowania zespołu i umiejętności komunikacyjnych.</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Skorzystaj z tej listy narzędzi cyfrowych, platform lub aplikacji. Każdy zespół powinien otrzymać co najmniej 3 pozycje.</a:t>
            </a:r>
            <a:endParaRPr/>
          </a:p>
          <a:p>
            <a:pPr marL="0" lvl="0" indent="0" algn="l" rtl="0">
              <a:lnSpc>
                <a:spcPct val="100000"/>
              </a:lnSpc>
              <a:spcBef>
                <a:spcPts val="0"/>
              </a:spcBef>
              <a:spcAft>
                <a:spcPts val="0"/>
              </a:spcAft>
              <a:buSzPts val="1100"/>
              <a:buNone/>
            </a:pPr>
            <a:r>
              <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Articulate 360</a:t>
            </a: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Adobe Captivate</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Camtasia</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H5P</a:t>
            </a: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iSpring Suite</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Canva</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Kahoot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Quizlet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Ogólnie</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Mentimetr</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Elucidat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Easygenerator</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Lectora Inspire</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EdApp</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Docebo Content Creator</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WizIQ</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Powtoon</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Vyond</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Prezi</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Animaker</a:t>
            </a:r>
            <a:endParaRPr>
              <a:latin typeface="Philosopher"/>
              <a:ea typeface="Philosopher"/>
              <a:cs typeface="Philosopher"/>
              <a:sym typeface="Philosopher"/>
            </a:endParaRPr>
          </a:p>
        </p:txBody>
      </p:sp>
      <p:sp>
        <p:nvSpPr>
          <p:cNvPr id="109" name="Google Shape;109;p7: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19" name="Shape 119"/>
        <p:cNvGrpSpPr/>
        <p:nvPr/>
      </p:nvGrpSpPr>
      <p:grpSpPr>
        <a:xfrm>
          <a:off x="0" y="0"/>
          <a:ext cx="0" cy="0"/>
          <a:chOff x="0" y="0"/>
          <a:chExt cx="0" cy="0"/>
        </a:xfrm>
      </p:grpSpPr>
      <p:sp>
        <p:nvSpPr>
          <p:cNvPr id="120" name="Google Shape;120;p8: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cs-CZ"/>
              <a:t>Przydzielony czas: 25 minut</a:t>
            </a:r>
            <a:endParaRPr/>
          </a:p>
          <a:p>
            <a:pPr marL="0" lvl="0" indent="0" algn="l" rtl="0">
              <a:lnSpc>
                <a:spcPct val="100000"/>
              </a:lnSpc>
              <a:spcBef>
                <a:spcPts val="0"/>
              </a:spcBef>
              <a:spcAft>
                <a:spcPts val="0"/>
              </a:spcAft>
              <a:buSzPts val="1100"/>
              <a:buNone/>
            </a:pPr>
            <a:r>
              <a:t/>
            </a:r>
            <a:endParaRPr/>
          </a:p>
        </p:txBody>
      </p:sp>
      <p:sp>
        <p:nvSpPr>
          <p:cNvPr id="121" name="Google Shape;121;p8: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28" name="Shape 128"/>
        <p:cNvGrpSpPr/>
        <p:nvPr/>
      </p:nvGrpSpPr>
      <p:grpSpPr>
        <a:xfrm>
          <a:off x="0" y="0"/>
          <a:ext cx="0" cy="0"/>
          <a:chOff x="0" y="0"/>
          <a:chExt cx="0" cy="0"/>
        </a:xfrm>
      </p:grpSpPr>
      <p:sp>
        <p:nvSpPr>
          <p:cNvPr id="129" name="Google Shape;129;p9: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130" name="Google Shape;130;p9: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11" name="Shape 11"/>
        <p:cNvGrpSpPr/>
        <p:nvPr/>
      </p:nvGrpSpPr>
      <p:grpSpPr>
        <a:xfrm>
          <a:off x="0" y="0"/>
          <a:ext cx="0" cy="0"/>
          <a:chOff x="0" y="0"/>
          <a:chExt cx="0" cy="0"/>
        </a:xfrm>
      </p:grpSpPr>
      <p:sp>
        <p:nvSpPr>
          <p:cNvPr id="12" name="Google Shape;12;p2"/>
          <p:cNvSpPr/>
          <p:nvPr>
            <p:ph idx="2" type="pic"/>
          </p:nvPr>
        </p:nvSpPr>
        <p:spPr>
          <a:xfrm>
            <a:off x="0" y="0"/>
            <a:ext cx="12192000" cy="6858000"/>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Custom Layout">
  <p:cSld name="12_Custom Layout">
    <p:spTree>
      <p:nvGrpSpPr>
        <p:cNvPr id="31" name="Shape 31"/>
        <p:cNvGrpSpPr/>
        <p:nvPr/>
      </p:nvGrpSpPr>
      <p:grpSpPr>
        <a:xfrm>
          <a:off x="0" y="0"/>
          <a:ext cx="0" cy="0"/>
          <a:chOff x="0" y="0"/>
          <a:chExt cx="0" cy="0"/>
        </a:xfrm>
      </p:grpSpPr>
      <p:sp>
        <p:nvSpPr>
          <p:cNvPr id="32" name="Google Shape;32;p11"/>
          <p:cNvSpPr/>
          <p:nvPr>
            <p:ph idx="2" type="pic"/>
          </p:nvPr>
        </p:nvSpPr>
        <p:spPr>
          <a:xfrm>
            <a:off x="0" y="1936063"/>
            <a:ext cx="12192000" cy="2985874"/>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13" name="Shape 13"/>
        <p:cNvGrpSpPr/>
        <p:nvPr/>
      </p:nvGrpSpPr>
      <p:grpSpPr>
        <a:xfrm>
          <a:off x="0" y="0"/>
          <a:ext cx="0" cy="0"/>
          <a:chOff x="0" y="0"/>
          <a:chExt cx="0" cy="0"/>
        </a:xfrm>
      </p:grpSpPr>
      <p:sp>
        <p:nvSpPr>
          <p:cNvPr id="14" name="Google Shape;14;p3"/>
          <p:cNvSpPr/>
          <p:nvPr>
            <p:ph idx="2" type="pic"/>
          </p:nvPr>
        </p:nvSpPr>
        <p:spPr>
          <a:xfrm>
            <a:off x="1662112" y="632949"/>
            <a:ext cx="2771775" cy="3756025"/>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5" name="Shape 15"/>
        <p:cNvGrpSpPr/>
        <p:nvPr/>
      </p:nvGrpSpPr>
      <p:grpSpPr>
        <a:xfrm>
          <a:off x="0" y="0"/>
          <a:ext cx="0" cy="0"/>
          <a:chOff x="0" y="0"/>
          <a:chExt cx="0" cy="0"/>
        </a:xfrm>
      </p:grpSpPr>
      <p:sp>
        <p:nvSpPr>
          <p:cNvPr id="16" name="Google Shape;16;p4"/>
          <p:cNvSpPr/>
          <p:nvPr>
            <p:ph idx="2" type="pic"/>
          </p:nvPr>
        </p:nvSpPr>
        <p:spPr>
          <a:xfrm>
            <a:off x="2100262" y="573087"/>
            <a:ext cx="3995738" cy="5711825"/>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ustom Layout">
  <p:cSld name="11_Custom Layout">
    <p:spTree>
      <p:nvGrpSpPr>
        <p:cNvPr id="17" name="Shape 17"/>
        <p:cNvGrpSpPr/>
        <p:nvPr/>
      </p:nvGrpSpPr>
      <p:grpSpPr>
        <a:xfrm>
          <a:off x="0" y="0"/>
          <a:ext cx="0" cy="0"/>
          <a:chOff x="0" y="0"/>
          <a:chExt cx="0" cy="0"/>
        </a:xfrm>
      </p:grpSpPr>
      <p:sp>
        <p:nvSpPr>
          <p:cNvPr id="18" name="Google Shape;18;p5"/>
          <p:cNvSpPr/>
          <p:nvPr>
            <p:ph idx="2" type="pic"/>
          </p:nvPr>
        </p:nvSpPr>
        <p:spPr>
          <a:xfrm>
            <a:off x="5068887" y="2402681"/>
            <a:ext cx="2054225" cy="2052638"/>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9" name="Shape 19"/>
        <p:cNvGrpSpPr/>
        <p:nvPr/>
      </p:nvGrpSpPr>
      <p:grpSpPr>
        <a:xfrm>
          <a:off x="0" y="0"/>
          <a:ext cx="0" cy="0"/>
          <a:chOff x="0" y="0"/>
          <a:chExt cx="0" cy="0"/>
        </a:xfrm>
      </p:grpSpPr>
      <p:sp>
        <p:nvSpPr>
          <p:cNvPr id="20" name="Google Shape;20;p6"/>
          <p:cNvSpPr/>
          <p:nvPr>
            <p:ph idx="2" type="pic"/>
          </p:nvPr>
        </p:nvSpPr>
        <p:spPr>
          <a:xfrm>
            <a:off x="5360279" y="2700362"/>
            <a:ext cx="6096000" cy="3429000"/>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21" name="Shape 21"/>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Custom Layout">
  <p:cSld name="16_Custom Layout">
    <p:spTree>
      <p:nvGrpSpPr>
        <p:cNvPr id="22" name="Shape 22"/>
        <p:cNvGrpSpPr/>
        <p:nvPr/>
      </p:nvGrpSpPr>
      <p:grpSpPr>
        <a:xfrm>
          <a:off x="0" y="0"/>
          <a:ext cx="0" cy="0"/>
          <a:chOff x="0" y="0"/>
          <a:chExt cx="0" cy="0"/>
        </a:xfrm>
      </p:grpSpPr>
      <p:sp>
        <p:nvSpPr>
          <p:cNvPr id="23" name="Google Shape;23;p8"/>
          <p:cNvSpPr/>
          <p:nvPr>
            <p:ph idx="2" type="pic"/>
          </p:nvPr>
        </p:nvSpPr>
        <p:spPr>
          <a:xfrm>
            <a:off x="1319669" y="2525150"/>
            <a:ext cx="2116082" cy="2117188"/>
          </a:xfrm>
          <a:prstGeom prst="rect">
            <a:avLst/>
          </a:prstGeom>
          <a:noFill/>
          <a:ln>
            <a:noFill/>
          </a:ln>
        </p:spPr>
      </p:sp>
      <p:sp>
        <p:nvSpPr>
          <p:cNvPr id="24" name="Google Shape;24;p8"/>
          <p:cNvSpPr/>
          <p:nvPr>
            <p:ph idx="3" type="pic"/>
          </p:nvPr>
        </p:nvSpPr>
        <p:spPr>
          <a:xfrm>
            <a:off x="3788433" y="2525150"/>
            <a:ext cx="2116082" cy="2117188"/>
          </a:xfrm>
          <a:prstGeom prst="rect">
            <a:avLst/>
          </a:prstGeom>
          <a:noFill/>
          <a:ln>
            <a:noFill/>
          </a:ln>
        </p:spPr>
      </p:sp>
      <p:sp>
        <p:nvSpPr>
          <p:cNvPr id="25" name="Google Shape;25;p8"/>
          <p:cNvSpPr/>
          <p:nvPr>
            <p:ph idx="4" type="pic"/>
          </p:nvPr>
        </p:nvSpPr>
        <p:spPr>
          <a:xfrm>
            <a:off x="6257197" y="2525150"/>
            <a:ext cx="2116082" cy="2117188"/>
          </a:xfrm>
          <a:prstGeom prst="rect">
            <a:avLst/>
          </a:prstGeom>
          <a:noFill/>
          <a:ln>
            <a:noFill/>
          </a:ln>
        </p:spPr>
      </p:sp>
      <p:sp>
        <p:nvSpPr>
          <p:cNvPr id="26" name="Google Shape;26;p8"/>
          <p:cNvSpPr/>
          <p:nvPr>
            <p:ph idx="5" type="pic"/>
          </p:nvPr>
        </p:nvSpPr>
        <p:spPr>
          <a:xfrm>
            <a:off x="8725961" y="2525150"/>
            <a:ext cx="2116082" cy="2117188"/>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Custom Layout">
  <p:cSld name="14_Custom Layout">
    <p:spTree>
      <p:nvGrpSpPr>
        <p:cNvPr id="27" name="Shape 27"/>
        <p:cNvGrpSpPr/>
        <p:nvPr/>
      </p:nvGrpSpPr>
      <p:grpSpPr>
        <a:xfrm>
          <a:off x="0" y="0"/>
          <a:ext cx="0" cy="0"/>
          <a:chOff x="0" y="0"/>
          <a:chExt cx="0" cy="0"/>
        </a:xfrm>
      </p:grpSpPr>
      <p:sp>
        <p:nvSpPr>
          <p:cNvPr id="28" name="Google Shape;28;p9"/>
          <p:cNvSpPr/>
          <p:nvPr>
            <p:ph idx="2" type="pic"/>
          </p:nvPr>
        </p:nvSpPr>
        <p:spPr>
          <a:xfrm>
            <a:off x="626302" y="0"/>
            <a:ext cx="2918564" cy="6858000"/>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29" name="Shape 29"/>
        <p:cNvGrpSpPr/>
        <p:nvPr/>
      </p:nvGrpSpPr>
      <p:grpSpPr>
        <a:xfrm>
          <a:off x="0" y="0"/>
          <a:ext cx="0" cy="0"/>
          <a:chOff x="0" y="0"/>
          <a:chExt cx="0" cy="0"/>
        </a:xfrm>
      </p:grpSpPr>
      <p:sp>
        <p:nvSpPr>
          <p:cNvPr id="30" name="Google Shape;30;p10"/>
          <p:cNvSpPr/>
          <p:nvPr>
            <p:ph idx="2" type="pic"/>
          </p:nvPr>
        </p:nvSpPr>
        <p:spPr>
          <a:xfrm>
            <a:off x="0" y="0"/>
            <a:ext cx="12192000" cy="4783138"/>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2.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p:txBody>
      </p:sp>
      <p:sp>
        <p:nvSpPr>
          <p:cNvPr id="7" name="Google Shape;7;p1"/>
          <p:cNvSpPr txBox="1"/>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p:txBody>
      </p:sp>
      <p:sp>
        <p:nvSpPr>
          <p:cNvPr id="8" name="Google Shape;8;p1"/>
          <p:cNvSpPr txBox="1"/>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p:txBody>
      </p:sp>
      <p:sp>
        <p:nvSpPr>
          <p:cNvPr id="9" name="Google Shape;9;p1"/>
          <p:cNvSpPr txBox="1"/>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p:txBody>
      </p:sp>
      <p:sp>
        <p:nvSpPr>
          <p:cNvPr id="10" name="Google Shape;10;p1"/>
          <p:cNvSpPr txBox="1"/>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cs-CZ"/>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8.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8.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5.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8.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8.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8.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8.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38.png"/><Relationship Id="rId4" Type="http://schemas.openxmlformats.org/officeDocument/2006/relationships/image" Target="../media/image5.png"/><Relationship Id="rId5"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7.png"/><Relationship Id="rId4" Type="http://schemas.openxmlformats.org/officeDocument/2006/relationships/image" Target="../media/image8.png"/><Relationship Id="rId5"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10.jpg"/><Relationship Id="rId4" Type="http://schemas.openxmlformats.org/officeDocument/2006/relationships/image" Target="../media/image8.png"/><Relationship Id="rId5"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 Id="rId3" Type="http://schemas.openxmlformats.org/officeDocument/2006/relationships/image" Target="../media/image7.jp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1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 Id="rId3" Type="http://schemas.openxmlformats.org/officeDocument/2006/relationships/image" Target="../media/image7.jp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1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 Id="rId3" Type="http://schemas.openxmlformats.org/officeDocument/2006/relationships/image" Target="../media/image7.jp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2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4.xml"/><Relationship Id="rId3" Type="http://schemas.openxmlformats.org/officeDocument/2006/relationships/image" Target="../media/image7.jp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1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 Id="rId3" Type="http://schemas.openxmlformats.org/officeDocument/2006/relationships/image" Target="../media/image7.jp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2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6.xml"/><Relationship Id="rId3" Type="http://schemas.openxmlformats.org/officeDocument/2006/relationships/image" Target="../media/image7.jp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1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7.xml"/><Relationship Id="rId3" Type="http://schemas.openxmlformats.org/officeDocument/2006/relationships/image" Target="../media/image7.jp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1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8.xml"/><Relationship Id="rId3" Type="http://schemas.openxmlformats.org/officeDocument/2006/relationships/image" Target="../media/image7.jp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1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8.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jpg"/><Relationship Id="rId4" Type="http://schemas.openxmlformats.org/officeDocument/2006/relationships/image" Target="../media/image8.png"/><Relationship Id="rId5"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0.xml"/><Relationship Id="rId3" Type="http://schemas.openxmlformats.org/officeDocument/2006/relationships/image" Target="../media/image8.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8.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5.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8.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8.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8.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8.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8.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8.xml"/><Relationship Id="rId3" Type="http://schemas.openxmlformats.org/officeDocument/2006/relationships/image" Target="../media/image10.jpg"/><Relationship Id="rId4" Type="http://schemas.openxmlformats.org/officeDocument/2006/relationships/image" Target="../media/image8.png"/><Relationship Id="rId5" Type="http://schemas.openxmlformats.org/officeDocument/2006/relationships/image" Target="../media/image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9.xml"/><Relationship Id="rId3" Type="http://schemas.openxmlformats.org/officeDocument/2006/relationships/image" Target="../media/image8.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38.png"/><Relationship Id="rId4" Type="http://schemas.openxmlformats.org/officeDocument/2006/relationships/image" Target="../media/image5.png"/><Relationship Id="rId5" Type="http://schemas.openxmlformats.org/officeDocument/2006/relationships/image" Target="../media/image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8.png"/><Relationship Id="rId4" Type="http://schemas.openxmlformats.org/officeDocument/2006/relationships/image" Target="../media/image16.jpg"/><Relationship Id="rId11" Type="http://schemas.openxmlformats.org/officeDocument/2006/relationships/image" Target="../media/image23.png"/><Relationship Id="rId10" Type="http://schemas.openxmlformats.org/officeDocument/2006/relationships/image" Target="../media/image26.jpg"/><Relationship Id="rId12" Type="http://schemas.openxmlformats.org/officeDocument/2006/relationships/image" Target="../media/image2.png"/><Relationship Id="rId9" Type="http://schemas.openxmlformats.org/officeDocument/2006/relationships/image" Target="../media/image24.png"/><Relationship Id="rId5" Type="http://schemas.openxmlformats.org/officeDocument/2006/relationships/image" Target="../media/image18.jpg"/><Relationship Id="rId6" Type="http://schemas.openxmlformats.org/officeDocument/2006/relationships/image" Target="../media/image19.png"/><Relationship Id="rId7" Type="http://schemas.openxmlformats.org/officeDocument/2006/relationships/image" Target="../media/image22.png"/><Relationship Id="rId8" Type="http://schemas.openxmlformats.org/officeDocument/2006/relationships/image" Target="../media/image2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35.png"/><Relationship Id="rId4" Type="http://schemas.openxmlformats.org/officeDocument/2006/relationships/image" Target="../media/image8.png"/><Relationship Id="rId5"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6.png"/><Relationship Id="rId4" Type="http://schemas.openxmlformats.org/officeDocument/2006/relationships/image" Target="../media/image1.png"/><Relationship Id="rId5"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 name="Shape 36"/>
        <p:cNvGrpSpPr/>
        <p:nvPr/>
      </p:nvGrpSpPr>
      <p:grpSpPr>
        <a:xfrm>
          <a:off x="0" y="0"/>
          <a:ext cx="0" cy="0"/>
          <a:chOff x="0" y="0"/>
          <a:chExt cx="0" cy="0"/>
        </a:xfrm>
      </p:grpSpPr>
      <p:pic>
        <p:nvPicPr>
          <p:cNvPr id="37" name="Google Shape;37;p12" descr="A picture containing logo&#10;&#10;Description automatically generated"/>
          <p:cNvPicPr preferRelativeResize="0"/>
          <p:nvPr>
            <p:ph type="pic" idx="2"/>
          </p:nvPr>
        </p:nvPicPr>
        <p:blipFill rotWithShape="1">
          <a:blip r:embed="rId3">
            <a:alphaModFix/>
          </a:blip>
          <a:srcRect l="0" t="10217" r="0" b="10216"/>
          <a:stretch/>
        </p:blipFill>
        <p:spPr>
          <a:xfrm>
            <a:off x="0" y="0"/>
            <a:ext cx="12192000" cy="6858000"/>
          </a:xfrm>
          <a:prstGeom prst="rect">
            <a:avLst/>
          </a:prstGeom>
          <a:noFill/>
          <a:ln>
            <a:noFill/>
          </a:ln>
        </p:spPr>
      </p:pic>
      <p:sp>
        <p:nvSpPr>
          <p:cNvPr id="38" name="Google Shape;38;p12"/>
          <p:cNvSpPr/>
          <p:nvPr/>
        </p:nvSpPr>
        <p:spPr>
          <a:xfrm>
            <a:off x="0" y="817419"/>
            <a:ext cx="5529943" cy="1457696"/>
          </a:xfrm>
          <a:prstGeom prst="rect">
            <a:avLst/>
          </a:prstGeom>
          <a:solidFill>
            <a:schemeClr val="accent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39" name="Google Shape;39;p12"/>
          <p:cNvSpPr txBox="1"/>
          <p:nvPr/>
        </p:nvSpPr>
        <p:spPr>
          <a:xfrm>
            <a:off x="745723" y="914717"/>
            <a:ext cx="4038496"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cs-CZ" sz="2400" b="1" i="0" u="none" strike="noStrike" cap="none">
                <a:solidFill>
                  <a:schemeClr val="dk1"/>
                </a:solidFill>
                <a:latin typeface="Philosopher"/>
                <a:ea typeface="Philosopher"/>
                <a:cs typeface="Philosopher"/>
                <a:sym typeface="Philosopher"/>
              </a:rPr>
              <a:t>Szkolenie w zakresie rozwoju zawodowego dla nauczycieli pracujących z dorosłymi</a:t>
            </a:r>
            <a:endParaRPr sz="2400" b="1" i="0" u="none" strike="noStrike" cap="none">
              <a:solidFill>
                <a:schemeClr val="dk1"/>
              </a:solidFill>
              <a:latin typeface="Philosopher"/>
              <a:ea typeface="Philosopher"/>
              <a:cs typeface="Philosopher"/>
              <a:sym typeface="Philosopher"/>
            </a:endParaRPr>
          </a:p>
          <a:p>
            <a:pPr marL="0" marR="0" lvl="0" indent="0" algn="ctr" rtl="0">
              <a:lnSpc>
                <a:spcPct val="100000"/>
              </a:lnSpc>
              <a:spcBef>
                <a:spcPts val="0"/>
              </a:spcBef>
              <a:spcAft>
                <a:spcPts val="0"/>
              </a:spcAft>
              <a:buClr>
                <a:srgbClr val="000000"/>
              </a:buClr>
              <a:buSzPts val="2400"/>
              <a:buFont typeface="Arial"/>
              <a:buNone/>
            </a:pPr>
            <a:r>
              <a:t/>
            </a:r>
            <a:endParaRPr sz="2400" b="1" i="0" u="none" strike="noStrike" cap="none">
              <a:solidFill>
                <a:schemeClr val="dk1"/>
              </a:solidFill>
              <a:latin typeface="Philosopher"/>
              <a:ea typeface="Philosopher"/>
              <a:cs typeface="Philosopher"/>
              <a:sym typeface="Philosopher"/>
            </a:endParaRPr>
          </a:p>
        </p:txBody>
      </p:sp>
      <p:pic>
        <p:nvPicPr>
          <p:cNvPr id="40" name="Google Shape;40;p12"/>
          <p:cNvPicPr preferRelativeResize="0"/>
          <p:nvPr/>
        </p:nvPicPr>
        <p:blipFill rotWithShape="1">
          <a:blip r:embed="rId4">
            <a:alphaModFix/>
          </a:blip>
          <a:srcRect l="0" t="0" r="0" b="0"/>
          <a:stretch/>
        </p:blipFill>
        <p:spPr>
          <a:xfrm>
            <a:off x="163286" y="6283219"/>
            <a:ext cx="2247900" cy="460922"/>
          </a:xfrm>
          <a:prstGeom prst="rect">
            <a:avLst/>
          </a:prstGeom>
          <a:noFill/>
          <a:ln>
            <a:noFill/>
          </a:ln>
        </p:spPr>
      </p:pic>
      <p:sp>
        <p:nvSpPr>
          <p:cNvPr id="41" name="Google Shape;41;p12"/>
          <p:cNvSpPr/>
          <p:nvPr/>
        </p:nvSpPr>
        <p:spPr>
          <a:xfrm>
            <a:off x="1" y="2484337"/>
            <a:ext cx="4332514" cy="1889327"/>
          </a:xfrm>
          <a:prstGeom prst="rect">
            <a:avLst/>
          </a:prstGeom>
          <a:solidFill>
            <a:schemeClr val="accent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42" name="Google Shape;42;p12"/>
          <p:cNvSpPr txBox="1"/>
          <p:nvPr/>
        </p:nvSpPr>
        <p:spPr>
          <a:xfrm>
            <a:off x="348447" y="2581635"/>
            <a:ext cx="3853500" cy="1847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cs-CZ" sz="2400" b="1" i="0" u="none" strike="noStrike" cap="none">
                <a:solidFill>
                  <a:schemeClr val="dk1"/>
                </a:solidFill>
                <a:latin typeface="Philosopher"/>
                <a:ea typeface="Philosopher"/>
                <a:cs typeface="Philosopher"/>
                <a:sym typeface="Philosopher"/>
              </a:rPr>
              <a:t>Moduł 2:</a:t>
            </a:r>
            <a:br>
              <a:rPr lang="cs-CZ" sz="2400" b="1" i="0" u="none" strike="noStrike" cap="none">
                <a:solidFill>
                  <a:schemeClr val="dk1"/>
                </a:solidFill>
                <a:latin typeface="Philosopher"/>
                <a:ea typeface="Philosopher"/>
                <a:cs typeface="Philosopher"/>
                <a:sym typeface="Philosopher"/>
              </a:rPr>
            </a:br>
            <a:r>
              <a:rPr lang="cs-CZ" sz="2400" b="0" i="0" u="none" strike="noStrike" cap="none">
                <a:solidFill>
                  <a:schemeClr val="dk1"/>
                </a:solidFill>
                <a:latin typeface="Philosopher"/>
                <a:ea typeface="Philosopher"/>
                <a:cs typeface="Philosopher"/>
                <a:sym typeface="Philosopher"/>
              </a:rPr>
              <a:t>Opracowywanie zasobów mikrokształcenia dla dorosłych o niskich kwalifikacjach</a:t>
            </a:r>
            <a:endParaRPr/>
          </a:p>
          <a:p>
            <a:pPr marL="0" marR="0" lvl="0" indent="0" algn="l" rtl="0">
              <a:lnSpc>
                <a:spcPct val="100000"/>
              </a:lnSpc>
              <a:spcBef>
                <a:spcPts val="0"/>
              </a:spcBef>
              <a:spcAft>
                <a:spcPts val="0"/>
              </a:spcAft>
              <a:buClr>
                <a:srgbClr val="000000"/>
              </a:buClr>
              <a:buSzPts val="1800"/>
              <a:buFont typeface="Arial"/>
              <a:buNone/>
            </a:pPr>
            <a:r>
              <a:t/>
            </a: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1"/>
          <p:cNvSpPr txBox="1"/>
          <p:nvPr/>
        </p:nvSpPr>
        <p:spPr>
          <a:xfrm>
            <a:off x="3897883" y="609318"/>
            <a:ext cx="4396233" cy="44085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800" b="1" i="0" u="none" strike="noStrike" cap="none">
                <a:solidFill>
                  <a:schemeClr val="dk1"/>
                </a:solidFill>
                <a:latin typeface="Philosopher"/>
                <a:ea typeface="Philosopher"/>
                <a:cs typeface="Philosopher"/>
                <a:sym typeface="Philosopher"/>
              </a:rPr>
              <a:t>Korzyści</a:t>
            </a:r>
            <a:endParaRPr sz="2800" b="1" i="0" u="none" strike="noStrike" cap="none">
              <a:solidFill>
                <a:schemeClr val="dk1"/>
              </a:solidFill>
              <a:latin typeface="Philosopher"/>
              <a:ea typeface="Philosopher"/>
              <a:cs typeface="Philosopher"/>
              <a:sym typeface="Philosopher"/>
            </a:endParaRPr>
          </a:p>
        </p:txBody>
      </p:sp>
      <p:grpSp>
        <p:nvGrpSpPr>
          <p:cNvPr id="145" name="Google Shape;145;p21"/>
          <p:cNvGrpSpPr/>
          <p:nvPr/>
        </p:nvGrpSpPr>
        <p:grpSpPr>
          <a:xfrm>
            <a:off x="5470062" y="1167647"/>
            <a:ext cx="1251876" cy="358096"/>
            <a:chOff x="5470062" y="1167647"/>
            <a:chExt cx="1251876" cy="358096"/>
          </a:xfrm>
        </p:grpSpPr>
        <p:sp>
          <p:nvSpPr>
            <p:cNvPr id="146" name="Google Shape;146;p21"/>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147" name="Google Shape;147;p21"/>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148" name="Google Shape;148;p21"/>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grpSp>
      <p:pic>
        <p:nvPicPr>
          <p:cNvPr id="149" name="Google Shape;149;p21" descr="A picture containing icon&#10;&#10;Description automatically generated"/>
          <p:cNvPicPr preferRelativeResize="0"/>
          <p:nvPr/>
        </p:nvPicPr>
        <p:blipFill rotWithShape="1">
          <a:blip r:embed="rId3">
            <a:alphaModFix/>
          </a:blip>
          <a:srcRect l="0" t="0" r="0" b="0"/>
          <a:stretch/>
        </p:blipFill>
        <p:spPr>
          <a:xfrm>
            <a:off x="10625575" y="0"/>
            <a:ext cx="1723782" cy="1218637"/>
          </a:xfrm>
          <a:prstGeom prst="rect">
            <a:avLst/>
          </a:prstGeom>
          <a:noFill/>
          <a:ln>
            <a:noFill/>
          </a:ln>
        </p:spPr>
      </p:pic>
      <p:pic>
        <p:nvPicPr>
          <p:cNvPr id="150" name="Google Shape;150;p21"/>
          <p:cNvPicPr preferRelativeResize="0"/>
          <p:nvPr/>
        </p:nvPicPr>
        <p:blipFill rotWithShape="1">
          <a:blip r:embed="rId4">
            <a:alphaModFix/>
          </a:blip>
          <a:srcRect l="0" t="0" r="0" b="0"/>
          <a:stretch/>
        </p:blipFill>
        <p:spPr>
          <a:xfrm>
            <a:off x="163286" y="6283219"/>
            <a:ext cx="2247900" cy="460922"/>
          </a:xfrm>
          <a:prstGeom prst="rect">
            <a:avLst/>
          </a:prstGeom>
          <a:noFill/>
          <a:ln>
            <a:noFill/>
          </a:ln>
        </p:spPr>
      </p:pic>
      <p:sp>
        <p:nvSpPr>
          <p:cNvPr id="151" name="Google Shape;151;p21"/>
          <p:cNvSpPr txBox="1"/>
          <p:nvPr/>
        </p:nvSpPr>
        <p:spPr>
          <a:xfrm>
            <a:off x="1850571" y="2274033"/>
            <a:ext cx="8490858" cy="34163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cs-CZ" sz="2400" b="1" i="0" u="none" strike="noStrike" cap="none">
                <a:solidFill>
                  <a:srgbClr val="000000"/>
                </a:solidFill>
                <a:latin typeface="Philosopher"/>
                <a:ea typeface="Philosopher"/>
                <a:cs typeface="Philosopher"/>
                <a:sym typeface="Philosopher"/>
              </a:rPr>
              <a:t>Elastyczność i dostępność: </a:t>
            </a:r>
            <a:r>
              <a:rPr lang="cs-CZ" sz="2400" b="0" i="0" u="none" strike="noStrike" cap="none">
                <a:solidFill>
                  <a:srgbClr val="000000"/>
                </a:solidFill>
                <a:latin typeface="Philosopher"/>
                <a:ea typeface="Philosopher"/>
                <a:cs typeface="Philosopher"/>
                <a:sym typeface="Philosopher"/>
              </a:rPr>
              <a:t>Uczniowie mogą uzyskać dostęp do zasobów mikrolearningowych w dowolnym czasie, miejscu i na dowolnym urządzeniu.</a:t>
            </a:r>
            <a:endParaRPr/>
          </a:p>
          <a:p>
            <a:pPr marL="0" marR="0" lvl="0" indent="0" algn="ctr" rtl="0">
              <a:lnSpc>
                <a:spcPct val="100000"/>
              </a:lnSpc>
              <a:spcBef>
                <a:spcPts val="0"/>
              </a:spcBef>
              <a:spcAft>
                <a:spcPts val="0"/>
              </a:spcAft>
              <a:buNone/>
            </a:pPr>
            <a:r>
              <a:t/>
            </a:r>
            <a:endParaRPr sz="24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400" b="1" i="0" u="none" strike="noStrike" cap="none">
                <a:solidFill>
                  <a:srgbClr val="000000"/>
                </a:solidFill>
                <a:latin typeface="Philosopher"/>
                <a:ea typeface="Philosopher"/>
                <a:cs typeface="Philosopher"/>
                <a:sym typeface="Philosopher"/>
              </a:rPr>
              <a:t>Spersonalizowane: </a:t>
            </a:r>
            <a:r>
              <a:rPr lang="cs-CZ" sz="2400" b="0" i="0" u="none" strike="noStrike" cap="none">
                <a:solidFill>
                  <a:srgbClr val="000000"/>
                </a:solidFill>
                <a:latin typeface="Philosopher"/>
                <a:ea typeface="Philosopher"/>
                <a:cs typeface="Philosopher"/>
                <a:sym typeface="Philosopher"/>
              </a:rPr>
              <a:t>Mikrolearning może być dostosowany do konkretnych potrzeb i zainteresowań poszczególnych uczniów.</a:t>
            </a:r>
            <a:endParaRPr/>
          </a:p>
          <a:p>
            <a:pPr marL="0" marR="0" lvl="0" indent="0" algn="ctr" rtl="0">
              <a:lnSpc>
                <a:spcPct val="100000"/>
              </a:lnSpc>
              <a:spcBef>
                <a:spcPts val="0"/>
              </a:spcBef>
              <a:spcAft>
                <a:spcPts val="0"/>
              </a:spcAft>
              <a:buNone/>
            </a:pPr>
            <a:r>
              <a:t/>
            </a:r>
            <a:endParaRPr sz="24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400" b="1" i="0" u="none" strike="noStrike" cap="none">
                <a:solidFill>
                  <a:srgbClr val="000000"/>
                </a:solidFill>
                <a:latin typeface="Philosopher"/>
                <a:ea typeface="Philosopher"/>
                <a:cs typeface="Philosopher"/>
                <a:sym typeface="Philosopher"/>
              </a:rPr>
              <a:t>Angażujący: </a:t>
            </a:r>
            <a:r>
              <a:rPr lang="cs-CZ" sz="2400" b="0" i="0" u="none" strike="noStrike" cap="none">
                <a:solidFill>
                  <a:srgbClr val="000000"/>
                </a:solidFill>
                <a:latin typeface="Philosopher"/>
                <a:ea typeface="Philosopher"/>
                <a:cs typeface="Philosopher"/>
                <a:sym typeface="Philosopher"/>
              </a:rPr>
              <a:t>Krótki, interaktywny charakter mikrolearningu może sprawić, że będzie on bardziej angażujący i przyjemny niż tradycyjne formy nauki.</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2"/>
          <p:cNvSpPr txBox="1"/>
          <p:nvPr/>
        </p:nvSpPr>
        <p:spPr>
          <a:xfrm>
            <a:off x="3897883" y="609318"/>
            <a:ext cx="4396233" cy="44085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800" b="1" i="0" u="none" strike="noStrike" cap="none">
                <a:solidFill>
                  <a:schemeClr val="dk1"/>
                </a:solidFill>
                <a:latin typeface="Philosopher"/>
                <a:ea typeface="Philosopher"/>
                <a:cs typeface="Philosopher"/>
                <a:sym typeface="Philosopher"/>
              </a:rPr>
              <a:t>Skuteczność</a:t>
            </a:r>
            <a:endParaRPr sz="2800" b="1" i="0" u="none" strike="noStrike" cap="none">
              <a:solidFill>
                <a:schemeClr val="dk1"/>
              </a:solidFill>
              <a:latin typeface="Philosopher"/>
              <a:ea typeface="Philosopher"/>
              <a:cs typeface="Philosopher"/>
              <a:sym typeface="Philosopher"/>
            </a:endParaRPr>
          </a:p>
        </p:txBody>
      </p:sp>
      <p:grpSp>
        <p:nvGrpSpPr>
          <p:cNvPr id="157" name="Google Shape;157;p22"/>
          <p:cNvGrpSpPr/>
          <p:nvPr/>
        </p:nvGrpSpPr>
        <p:grpSpPr>
          <a:xfrm>
            <a:off x="5470062" y="1167647"/>
            <a:ext cx="1251876" cy="358096"/>
            <a:chOff x="5470062" y="1167647"/>
            <a:chExt cx="1251876" cy="358096"/>
          </a:xfrm>
        </p:grpSpPr>
        <p:sp>
          <p:nvSpPr>
            <p:cNvPr id="158" name="Google Shape;158;p22"/>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159" name="Google Shape;159;p22"/>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160" name="Google Shape;160;p22"/>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grpSp>
      <p:pic>
        <p:nvPicPr>
          <p:cNvPr id="161" name="Google Shape;161;p22" descr="A picture containing icon&#10;&#10;Description automatically generated"/>
          <p:cNvPicPr preferRelativeResize="0"/>
          <p:nvPr/>
        </p:nvPicPr>
        <p:blipFill rotWithShape="1">
          <a:blip r:embed="rId3">
            <a:alphaModFix/>
          </a:blip>
          <a:srcRect l="0" t="0" r="0" b="0"/>
          <a:stretch/>
        </p:blipFill>
        <p:spPr>
          <a:xfrm>
            <a:off x="10625575" y="0"/>
            <a:ext cx="1723782" cy="1218637"/>
          </a:xfrm>
          <a:prstGeom prst="rect">
            <a:avLst/>
          </a:prstGeom>
          <a:noFill/>
          <a:ln>
            <a:noFill/>
          </a:ln>
        </p:spPr>
      </p:pic>
      <p:pic>
        <p:nvPicPr>
          <p:cNvPr id="162" name="Google Shape;162;p22"/>
          <p:cNvPicPr preferRelativeResize="0"/>
          <p:nvPr/>
        </p:nvPicPr>
        <p:blipFill rotWithShape="1">
          <a:blip r:embed="rId4">
            <a:alphaModFix/>
          </a:blip>
          <a:srcRect l="0" t="0" r="0" b="0"/>
          <a:stretch/>
        </p:blipFill>
        <p:spPr>
          <a:xfrm>
            <a:off x="163286" y="6283219"/>
            <a:ext cx="2247900" cy="460922"/>
          </a:xfrm>
          <a:prstGeom prst="rect">
            <a:avLst/>
          </a:prstGeom>
          <a:noFill/>
          <a:ln>
            <a:noFill/>
          </a:ln>
        </p:spPr>
      </p:pic>
      <p:sp>
        <p:nvSpPr>
          <p:cNvPr id="163" name="Google Shape;163;p22"/>
          <p:cNvSpPr txBox="1"/>
          <p:nvPr/>
        </p:nvSpPr>
        <p:spPr>
          <a:xfrm>
            <a:off x="1850571" y="2274033"/>
            <a:ext cx="8490858" cy="30469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cs-CZ" sz="2400" b="0" i="0" u="none" strike="noStrike" cap="none">
                <a:solidFill>
                  <a:srgbClr val="000000"/>
                </a:solidFill>
                <a:latin typeface="Philosopher"/>
                <a:ea typeface="Philosopher"/>
                <a:cs typeface="Philosopher"/>
                <a:sym typeface="Philosopher"/>
              </a:rPr>
              <a:t>Badania wykazały, że mikroedukacja może być </a:t>
            </a:r>
            <a:r>
              <a:rPr lang="cs-CZ" sz="2400" b="1" i="0" u="none" strike="noStrike" cap="none">
                <a:solidFill>
                  <a:srgbClr val="000000"/>
                </a:solidFill>
                <a:latin typeface="Philosopher"/>
                <a:ea typeface="Philosopher"/>
                <a:cs typeface="Philosopher"/>
                <a:sym typeface="Philosopher"/>
              </a:rPr>
              <a:t>skutecznym sposobem dostarczania informacji </a:t>
            </a:r>
            <a:r>
              <a:rPr lang="cs-CZ" sz="2400" b="0" i="0" u="none" strike="noStrike" cap="none">
                <a:solidFill>
                  <a:srgbClr val="000000"/>
                </a:solidFill>
                <a:latin typeface="Philosopher"/>
                <a:ea typeface="Philosopher"/>
                <a:cs typeface="Philosopher"/>
                <a:sym typeface="Philosopher"/>
              </a:rPr>
              <a:t>i poprawy wyników nauczania.</a:t>
            </a:r>
            <a:endParaRPr/>
          </a:p>
          <a:p>
            <a:pPr marL="0" marR="0" lvl="0" indent="0" algn="ctr" rtl="0">
              <a:lnSpc>
                <a:spcPct val="100000"/>
              </a:lnSpc>
              <a:spcBef>
                <a:spcPts val="0"/>
              </a:spcBef>
              <a:spcAft>
                <a:spcPts val="0"/>
              </a:spcAft>
              <a:buNone/>
            </a:pPr>
            <a:r>
              <a:t/>
            </a:r>
            <a:endParaRPr sz="24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400" b="0" i="0" u="none" strike="noStrike" cap="none">
                <a:solidFill>
                  <a:srgbClr val="000000"/>
                </a:solidFill>
                <a:latin typeface="Philosopher"/>
                <a:ea typeface="Philosopher"/>
                <a:cs typeface="Philosopher"/>
                <a:sym typeface="Philosopher"/>
              </a:rPr>
              <a:t>Badania wykazały, że </a:t>
            </a:r>
            <a:r>
              <a:rPr lang="cs-CZ" sz="2400" b="1" i="0" u="none" strike="noStrike" cap="none">
                <a:solidFill>
                  <a:srgbClr val="000000"/>
                </a:solidFill>
                <a:latin typeface="Philosopher"/>
                <a:ea typeface="Philosopher"/>
                <a:cs typeface="Philosopher"/>
                <a:sym typeface="Philosopher"/>
              </a:rPr>
              <a:t>uczniowie zapamiętują więcej informacji, </a:t>
            </a:r>
            <a:r>
              <a:rPr lang="cs-CZ" sz="2400" b="0" i="0" u="none" strike="noStrike" cap="none">
                <a:solidFill>
                  <a:srgbClr val="000000"/>
                </a:solidFill>
                <a:latin typeface="Philosopher"/>
                <a:ea typeface="Philosopher"/>
                <a:cs typeface="Philosopher"/>
                <a:sym typeface="Philosopher"/>
              </a:rPr>
              <a:t>gdy są one prezentowane w małych, skoncentrowanych fragmentach.</a:t>
            </a:r>
            <a:endParaRPr/>
          </a:p>
          <a:p>
            <a:pPr marL="0" marR="0" lvl="0" indent="0" algn="ctr" rtl="0">
              <a:lnSpc>
                <a:spcPct val="100000"/>
              </a:lnSpc>
              <a:spcBef>
                <a:spcPts val="0"/>
              </a:spcBef>
              <a:spcAft>
                <a:spcPts val="0"/>
              </a:spcAft>
              <a:buNone/>
            </a:pPr>
            <a:r>
              <a:t/>
            </a:r>
            <a:endParaRPr sz="24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400" b="0" i="0" u="none" strike="noStrike" cap="none">
                <a:solidFill>
                  <a:srgbClr val="000000"/>
                </a:solidFill>
                <a:latin typeface="Philosopher"/>
                <a:ea typeface="Philosopher"/>
                <a:cs typeface="Philosopher"/>
                <a:sym typeface="Philosopher"/>
              </a:rPr>
              <a:t>Mikrolearning może również pomóc zwiększyć </a:t>
            </a:r>
            <a:r>
              <a:rPr lang="cs-CZ" sz="2400" b="1" i="0" u="none" strike="noStrike" cap="none">
                <a:solidFill>
                  <a:srgbClr val="000000"/>
                </a:solidFill>
                <a:latin typeface="Philosopher"/>
                <a:ea typeface="Philosopher"/>
                <a:cs typeface="Philosopher"/>
                <a:sym typeface="Philosopher"/>
              </a:rPr>
              <a:t>motywację i zaangażowanie </a:t>
            </a:r>
            <a:r>
              <a:rPr lang="cs-CZ" sz="2400" b="0" i="0" u="none" strike="noStrike" cap="none">
                <a:solidFill>
                  <a:srgbClr val="000000"/>
                </a:solidFill>
                <a:latin typeface="Philosopher"/>
                <a:ea typeface="Philosopher"/>
                <a:cs typeface="Philosopher"/>
                <a:sym typeface="Philosopher"/>
              </a:rPr>
              <a:t>uczniów</a:t>
            </a:r>
            <a:r>
              <a:rPr lang="cs-CZ" sz="2400" b="0" i="0" u="none" strike="noStrike" cap="none">
                <a:solidFill>
                  <a:srgbClr val="000000"/>
                </a:solidFill>
                <a:latin typeface="Philosopher"/>
                <a:ea typeface="Philosopher"/>
                <a:cs typeface="Philosopher"/>
                <a:sym typeface="Philosopher"/>
              </a:rPr>
              <a:t>, prowadząc do lepszych wyników w nauce.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3"/>
          <p:cNvSpPr txBox="1"/>
          <p:nvPr/>
        </p:nvSpPr>
        <p:spPr>
          <a:xfrm>
            <a:off x="3897883" y="609318"/>
            <a:ext cx="4396233" cy="44085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800" b="1" i="0" u="none" strike="noStrike" cap="none">
                <a:solidFill>
                  <a:schemeClr val="dk1"/>
                </a:solidFill>
                <a:latin typeface="Philosopher"/>
                <a:ea typeface="Philosopher"/>
                <a:cs typeface="Philosopher"/>
                <a:sym typeface="Philosopher"/>
              </a:rPr>
              <a:t>Zastosowania</a:t>
            </a:r>
            <a:endParaRPr sz="2800" b="1" i="0" u="none" strike="noStrike" cap="none">
              <a:solidFill>
                <a:schemeClr val="dk1"/>
              </a:solidFill>
              <a:latin typeface="Philosopher"/>
              <a:ea typeface="Philosopher"/>
              <a:cs typeface="Philosopher"/>
              <a:sym typeface="Philosopher"/>
            </a:endParaRPr>
          </a:p>
        </p:txBody>
      </p:sp>
      <p:grpSp>
        <p:nvGrpSpPr>
          <p:cNvPr id="169" name="Google Shape;169;p23"/>
          <p:cNvGrpSpPr/>
          <p:nvPr/>
        </p:nvGrpSpPr>
        <p:grpSpPr>
          <a:xfrm>
            <a:off x="5470062" y="1167647"/>
            <a:ext cx="1251876" cy="358096"/>
            <a:chOff x="5470062" y="1167647"/>
            <a:chExt cx="1251876" cy="358096"/>
          </a:xfrm>
        </p:grpSpPr>
        <p:sp>
          <p:nvSpPr>
            <p:cNvPr id="170" name="Google Shape;170;p23"/>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171" name="Google Shape;171;p23"/>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172" name="Google Shape;172;p23"/>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grpSp>
      <p:pic>
        <p:nvPicPr>
          <p:cNvPr id="173" name="Google Shape;173;p23" descr="A picture containing icon&#10;&#10;Description automatically generated"/>
          <p:cNvPicPr preferRelativeResize="0"/>
          <p:nvPr/>
        </p:nvPicPr>
        <p:blipFill rotWithShape="1">
          <a:blip r:embed="rId3">
            <a:alphaModFix/>
          </a:blip>
          <a:srcRect l="0" t="0" r="0" b="0"/>
          <a:stretch/>
        </p:blipFill>
        <p:spPr>
          <a:xfrm>
            <a:off x="10625575" y="0"/>
            <a:ext cx="1723782" cy="1218637"/>
          </a:xfrm>
          <a:prstGeom prst="rect">
            <a:avLst/>
          </a:prstGeom>
          <a:noFill/>
          <a:ln>
            <a:noFill/>
          </a:ln>
        </p:spPr>
      </p:pic>
      <p:pic>
        <p:nvPicPr>
          <p:cNvPr id="174" name="Google Shape;174;p23"/>
          <p:cNvPicPr preferRelativeResize="0"/>
          <p:nvPr/>
        </p:nvPicPr>
        <p:blipFill rotWithShape="1">
          <a:blip r:embed="rId4">
            <a:alphaModFix/>
          </a:blip>
          <a:srcRect l="0" t="0" r="0" b="0"/>
          <a:stretch/>
        </p:blipFill>
        <p:spPr>
          <a:xfrm>
            <a:off x="163286" y="6283219"/>
            <a:ext cx="2247900" cy="460922"/>
          </a:xfrm>
          <a:prstGeom prst="rect">
            <a:avLst/>
          </a:prstGeom>
          <a:noFill/>
          <a:ln>
            <a:noFill/>
          </a:ln>
        </p:spPr>
      </p:pic>
      <p:sp>
        <p:nvSpPr>
          <p:cNvPr id="175" name="Google Shape;175;p23"/>
          <p:cNvSpPr txBox="1"/>
          <p:nvPr/>
        </p:nvSpPr>
        <p:spPr>
          <a:xfrm>
            <a:off x="1850570" y="2088976"/>
            <a:ext cx="8490858" cy="378565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cs-CZ" sz="2400" b="0" i="0" u="none" strike="noStrike" cap="none">
                <a:solidFill>
                  <a:srgbClr val="000000"/>
                </a:solidFill>
                <a:latin typeface="Philosopher"/>
                <a:ea typeface="Philosopher"/>
                <a:cs typeface="Philosopher"/>
                <a:sym typeface="Philosopher"/>
              </a:rPr>
              <a:t>Mikrolearning może być stosowany do </a:t>
            </a:r>
            <a:r>
              <a:rPr lang="cs-CZ" sz="2400" b="1" i="0" u="none" strike="noStrike" cap="none">
                <a:solidFill>
                  <a:srgbClr val="000000"/>
                </a:solidFill>
                <a:latin typeface="Philosopher"/>
                <a:ea typeface="Philosopher"/>
                <a:cs typeface="Philosopher"/>
                <a:sym typeface="Philosopher"/>
              </a:rPr>
              <a:t>różnych celów edukacyjnych</a:t>
            </a:r>
            <a:r>
              <a:rPr lang="cs-CZ" sz="2400" b="0" i="0" u="none" strike="noStrike" cap="none">
                <a:solidFill>
                  <a:srgbClr val="000000"/>
                </a:solidFill>
                <a:latin typeface="Philosopher"/>
                <a:ea typeface="Philosopher"/>
                <a:cs typeface="Philosopher"/>
                <a:sym typeface="Philosopher"/>
              </a:rPr>
              <a:t>, takich jak szkolenie zawodowe, rozwój umiejętności i wzbogacanie osobiste.</a:t>
            </a:r>
            <a:endParaRPr/>
          </a:p>
          <a:p>
            <a:pPr marL="0" marR="0" lvl="0" indent="0" algn="ctr" rtl="0">
              <a:lnSpc>
                <a:spcPct val="100000"/>
              </a:lnSpc>
              <a:spcBef>
                <a:spcPts val="0"/>
              </a:spcBef>
              <a:spcAft>
                <a:spcPts val="0"/>
              </a:spcAft>
              <a:buNone/>
            </a:pPr>
            <a:r>
              <a:t/>
            </a:r>
            <a:endParaRPr sz="24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400" b="0" i="0" u="none" strike="noStrike" cap="none">
                <a:solidFill>
                  <a:srgbClr val="000000"/>
                </a:solidFill>
                <a:latin typeface="Philosopher"/>
                <a:ea typeface="Philosopher"/>
                <a:cs typeface="Philosopher"/>
                <a:sym typeface="Philosopher"/>
              </a:rPr>
              <a:t>Może być również używany w </a:t>
            </a:r>
            <a:r>
              <a:rPr lang="cs-CZ" sz="2400" b="1" i="0" u="none" strike="noStrike" cap="none">
                <a:solidFill>
                  <a:srgbClr val="000000"/>
                </a:solidFill>
                <a:latin typeface="Philosopher"/>
                <a:ea typeface="Philosopher"/>
                <a:cs typeface="Philosopher"/>
                <a:sym typeface="Philosopher"/>
              </a:rPr>
              <a:t>różnych środowiskach</a:t>
            </a:r>
            <a:r>
              <a:rPr lang="cs-CZ" sz="2400" b="0" i="0" u="none" strike="noStrike" cap="none">
                <a:solidFill>
                  <a:srgbClr val="000000"/>
                </a:solidFill>
                <a:latin typeface="Philosopher"/>
                <a:ea typeface="Philosopher"/>
                <a:cs typeface="Philosopher"/>
                <a:sym typeface="Philosopher"/>
              </a:rPr>
              <a:t>, w tym w szkołach, firmach i organizacjach non-profit.</a:t>
            </a:r>
            <a:endParaRPr/>
          </a:p>
          <a:p>
            <a:pPr marL="0" marR="0" lvl="0" indent="0" algn="ctr" rtl="0">
              <a:lnSpc>
                <a:spcPct val="100000"/>
              </a:lnSpc>
              <a:spcBef>
                <a:spcPts val="0"/>
              </a:spcBef>
              <a:spcAft>
                <a:spcPts val="0"/>
              </a:spcAft>
              <a:buNone/>
            </a:pPr>
            <a:r>
              <a:t/>
            </a:r>
            <a:endParaRPr sz="24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400" b="0" i="0" u="none" strike="noStrike" cap="none">
                <a:solidFill>
                  <a:srgbClr val="000000"/>
                </a:solidFill>
                <a:latin typeface="Philosopher"/>
                <a:ea typeface="Philosopher"/>
                <a:cs typeface="Philosopher"/>
                <a:sym typeface="Philosopher"/>
              </a:rPr>
              <a:t>Mikrolearning może być </a:t>
            </a:r>
            <a:r>
              <a:rPr lang="cs-CZ" sz="2400" b="1" i="0" u="none" strike="noStrike" cap="none">
                <a:solidFill>
                  <a:srgbClr val="000000"/>
                </a:solidFill>
                <a:latin typeface="Philosopher"/>
                <a:ea typeface="Philosopher"/>
                <a:cs typeface="Philosopher"/>
                <a:sym typeface="Philosopher"/>
              </a:rPr>
              <a:t>szczególnie skuteczny dla dorosłych o niskich kwalifikacjach</a:t>
            </a:r>
            <a:r>
              <a:rPr lang="cs-CZ" sz="2400" b="0" i="0" u="none" strike="noStrike" cap="none">
                <a:solidFill>
                  <a:srgbClr val="000000"/>
                </a:solidFill>
                <a:latin typeface="Philosopher"/>
                <a:ea typeface="Philosopher"/>
                <a:cs typeface="Philosopher"/>
                <a:sym typeface="Philosopher"/>
              </a:rPr>
              <a:t>, którzy mogą mieć ograniczony czas lub zasoby na tradycyjne formy nauki</a:t>
            </a:r>
            <a:endParaRPr sz="2400" b="0" i="0" u="none" strike="noStrike" cap="none">
              <a:solidFill>
                <a:srgbClr val="000000"/>
              </a:solidFill>
              <a:latin typeface="Philosopher"/>
              <a:ea typeface="Philosopher"/>
              <a:cs typeface="Philosopher"/>
              <a:sym typeface="Philosophe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4"/>
          <p:cNvSpPr txBox="1"/>
          <p:nvPr/>
        </p:nvSpPr>
        <p:spPr>
          <a:xfrm>
            <a:off x="3897883" y="609318"/>
            <a:ext cx="4396233" cy="44085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800" b="1" i="0" u="none" strike="noStrike" cap="none">
                <a:solidFill>
                  <a:schemeClr val="dk1"/>
                </a:solidFill>
                <a:latin typeface="Philosopher"/>
                <a:ea typeface="Philosopher"/>
                <a:cs typeface="Philosopher"/>
                <a:sym typeface="Philosopher"/>
              </a:rPr>
              <a:t>Najlepsze praktyki</a:t>
            </a:r>
            <a:endParaRPr sz="2800" b="1" i="0" u="none" strike="noStrike" cap="none">
              <a:solidFill>
                <a:schemeClr val="dk1"/>
              </a:solidFill>
              <a:latin typeface="Philosopher"/>
              <a:ea typeface="Philosopher"/>
              <a:cs typeface="Philosopher"/>
              <a:sym typeface="Philosopher"/>
            </a:endParaRPr>
          </a:p>
        </p:txBody>
      </p:sp>
      <p:grpSp>
        <p:nvGrpSpPr>
          <p:cNvPr id="181" name="Google Shape;181;p24"/>
          <p:cNvGrpSpPr/>
          <p:nvPr/>
        </p:nvGrpSpPr>
        <p:grpSpPr>
          <a:xfrm>
            <a:off x="5470062" y="1167647"/>
            <a:ext cx="1251876" cy="358096"/>
            <a:chOff x="5470062" y="1167647"/>
            <a:chExt cx="1251876" cy="358096"/>
          </a:xfrm>
        </p:grpSpPr>
        <p:sp>
          <p:nvSpPr>
            <p:cNvPr id="182" name="Google Shape;182;p24"/>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183" name="Google Shape;183;p24"/>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184" name="Google Shape;184;p24"/>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grpSp>
      <p:pic>
        <p:nvPicPr>
          <p:cNvPr id="185" name="Google Shape;185;p24" descr="A picture containing icon&#10;&#10;Description automatically generated"/>
          <p:cNvPicPr preferRelativeResize="0"/>
          <p:nvPr/>
        </p:nvPicPr>
        <p:blipFill rotWithShape="1">
          <a:blip r:embed="rId3">
            <a:alphaModFix/>
          </a:blip>
          <a:srcRect l="0" t="0" r="0" b="0"/>
          <a:stretch/>
        </p:blipFill>
        <p:spPr>
          <a:xfrm>
            <a:off x="10625575" y="0"/>
            <a:ext cx="1723782" cy="1218637"/>
          </a:xfrm>
          <a:prstGeom prst="rect">
            <a:avLst/>
          </a:prstGeom>
          <a:noFill/>
          <a:ln>
            <a:noFill/>
          </a:ln>
        </p:spPr>
      </p:pic>
      <p:pic>
        <p:nvPicPr>
          <p:cNvPr id="186" name="Google Shape;186;p24"/>
          <p:cNvPicPr preferRelativeResize="0"/>
          <p:nvPr/>
        </p:nvPicPr>
        <p:blipFill rotWithShape="1">
          <a:blip r:embed="rId4">
            <a:alphaModFix/>
          </a:blip>
          <a:srcRect l="0" t="0" r="0" b="0"/>
          <a:stretch/>
        </p:blipFill>
        <p:spPr>
          <a:xfrm>
            <a:off x="163286" y="6283219"/>
            <a:ext cx="2247900" cy="460922"/>
          </a:xfrm>
          <a:prstGeom prst="rect">
            <a:avLst/>
          </a:prstGeom>
          <a:noFill/>
          <a:ln>
            <a:noFill/>
          </a:ln>
        </p:spPr>
      </p:pic>
      <p:sp>
        <p:nvSpPr>
          <p:cNvPr id="187" name="Google Shape;187;p24"/>
          <p:cNvSpPr txBox="1"/>
          <p:nvPr/>
        </p:nvSpPr>
        <p:spPr>
          <a:xfrm>
            <a:off x="1850570" y="2088976"/>
            <a:ext cx="8490858" cy="30469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cs-CZ" sz="2400" b="0" i="0" u="none" strike="noStrike" cap="none">
                <a:solidFill>
                  <a:srgbClr val="000000"/>
                </a:solidFill>
                <a:latin typeface="Philosopher"/>
                <a:ea typeface="Philosopher"/>
                <a:cs typeface="Philosopher"/>
                <a:sym typeface="Philosopher"/>
              </a:rPr>
              <a:t>Aby zaprojektować skuteczne zasoby mikrokształcenia, należy wziąć pod uwagę </a:t>
            </a:r>
            <a:r>
              <a:rPr lang="cs-CZ" sz="2400" b="1" i="0" u="none" strike="noStrike" cap="none">
                <a:solidFill>
                  <a:srgbClr val="000000"/>
                </a:solidFill>
                <a:latin typeface="Philosopher"/>
                <a:ea typeface="Philosopher"/>
                <a:cs typeface="Philosopher"/>
                <a:sym typeface="Philosopher"/>
              </a:rPr>
              <a:t>potrzeby i zainteresowania </a:t>
            </a:r>
            <a:r>
              <a:rPr lang="cs-CZ" sz="2400" b="0" i="0" u="none" strike="noStrike" cap="none">
                <a:solidFill>
                  <a:srgbClr val="000000"/>
                </a:solidFill>
                <a:latin typeface="Philosopher"/>
                <a:ea typeface="Philosopher"/>
                <a:cs typeface="Philosopher"/>
                <a:sym typeface="Philosopher"/>
              </a:rPr>
              <a:t>docelowych odbiorców.</a:t>
            </a:r>
            <a:endParaRPr/>
          </a:p>
          <a:p>
            <a:pPr marL="0" marR="0" lvl="0" indent="0" algn="ctr" rtl="0">
              <a:lnSpc>
                <a:spcPct val="100000"/>
              </a:lnSpc>
              <a:spcBef>
                <a:spcPts val="0"/>
              </a:spcBef>
              <a:spcAft>
                <a:spcPts val="0"/>
              </a:spcAft>
              <a:buNone/>
            </a:pPr>
            <a:r>
              <a:t/>
            </a:r>
            <a:endParaRPr sz="24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400" b="0" i="0" u="none" strike="noStrike" cap="none">
                <a:solidFill>
                  <a:srgbClr val="000000"/>
                </a:solidFill>
                <a:latin typeface="Philosopher"/>
                <a:ea typeface="Philosopher"/>
                <a:cs typeface="Philosopher"/>
                <a:sym typeface="Philosopher"/>
              </a:rPr>
              <a:t>Wykorzystaj wizualizacje, elementy interaktywne i inne </a:t>
            </a:r>
            <a:r>
              <a:rPr lang="cs-CZ" sz="2400" b="1" i="0" u="none" strike="noStrike" cap="none">
                <a:solidFill>
                  <a:srgbClr val="000000"/>
                </a:solidFill>
                <a:latin typeface="Philosopher"/>
                <a:ea typeface="Philosopher"/>
                <a:cs typeface="Philosopher"/>
                <a:sym typeface="Philosopher"/>
              </a:rPr>
              <a:t>angażujące techniki</a:t>
            </a:r>
            <a:r>
              <a:rPr lang="cs-CZ" sz="2400" b="0" i="0" u="none" strike="noStrike" cap="none">
                <a:solidFill>
                  <a:srgbClr val="000000"/>
                </a:solidFill>
                <a:latin typeface="Philosopher"/>
                <a:ea typeface="Philosopher"/>
                <a:cs typeface="Philosopher"/>
                <a:sym typeface="Philosopher"/>
              </a:rPr>
              <a:t>, aby przyciągnąć uwagę uczniów,</a:t>
            </a:r>
            <a:endParaRPr/>
          </a:p>
          <a:p>
            <a:pPr marL="0" marR="0" lvl="0" indent="0" algn="ctr" rtl="0">
              <a:lnSpc>
                <a:spcPct val="100000"/>
              </a:lnSpc>
              <a:spcBef>
                <a:spcPts val="0"/>
              </a:spcBef>
              <a:spcAft>
                <a:spcPts val="0"/>
              </a:spcAft>
              <a:buNone/>
            </a:pPr>
            <a:r>
              <a:t/>
            </a:r>
            <a:endParaRPr sz="24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400" b="0" i="0" u="none" strike="noStrike" cap="none">
                <a:solidFill>
                  <a:srgbClr val="000000"/>
                </a:solidFill>
                <a:latin typeface="Philosopher"/>
                <a:ea typeface="Philosopher"/>
                <a:cs typeface="Philosopher"/>
                <a:sym typeface="Philosopher"/>
              </a:rPr>
              <a:t>Treści powinny być </a:t>
            </a:r>
            <a:r>
              <a:rPr lang="cs-CZ" sz="2400" b="1" i="0" u="none" strike="noStrike" cap="none">
                <a:solidFill>
                  <a:srgbClr val="000000"/>
                </a:solidFill>
                <a:latin typeface="Philosopher"/>
                <a:ea typeface="Philosopher"/>
                <a:cs typeface="Philosopher"/>
                <a:sym typeface="Philosopher"/>
              </a:rPr>
              <a:t>skoncentrowane i zwięzłe</a:t>
            </a:r>
            <a:r>
              <a:rPr lang="cs-CZ" sz="2400" b="0" i="0" u="none" strike="noStrike" cap="none">
                <a:solidFill>
                  <a:srgbClr val="000000"/>
                </a:solidFill>
                <a:latin typeface="Philosopher"/>
                <a:ea typeface="Philosopher"/>
                <a:cs typeface="Philosopher"/>
                <a:sym typeface="Philosopher"/>
              </a:rPr>
              <a:t>, z jasnymi celami i wynikami nauczania.</a:t>
            </a:r>
            <a:endParaRPr sz="2400" b="0" i="0" u="none" strike="noStrike" cap="none">
              <a:solidFill>
                <a:srgbClr val="000000"/>
              </a:solidFill>
              <a:latin typeface="Philosopher"/>
              <a:ea typeface="Philosopher"/>
              <a:cs typeface="Philosopher"/>
              <a:sym typeface="Philosophe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25"/>
          <p:cNvSpPr/>
          <p:nvPr/>
        </p:nvSpPr>
        <p:spPr>
          <a:xfrm>
            <a:off x="3824064" y="1076946"/>
            <a:ext cx="4543871" cy="470410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pic>
        <p:nvPicPr>
          <p:cNvPr id="193" name="Google Shape;193;p25" descr="A picture containing logo&#10;&#10;Description automatically generated"/>
          <p:cNvPicPr preferRelativeResize="0"/>
          <p:nvPr>
            <p:ph type="pic" idx="2"/>
          </p:nvPr>
        </p:nvPicPr>
        <p:blipFill rotWithShape="1">
          <a:blip r:embed="rId3">
            <a:alphaModFix/>
          </a:blip>
          <a:srcRect l="14652" t="0" r="14652" b="0"/>
          <a:stretch/>
        </p:blipFill>
        <p:spPr>
          <a:xfrm>
            <a:off x="5068883" y="2238750"/>
            <a:ext cx="2054225" cy="2054225"/>
          </a:xfrm>
          <a:prstGeom prst="rect">
            <a:avLst/>
          </a:prstGeom>
          <a:noFill/>
          <a:ln>
            <a:noFill/>
          </a:ln>
        </p:spPr>
      </p:pic>
      <p:sp>
        <p:nvSpPr>
          <p:cNvPr id="194" name="Google Shape;194;p25"/>
          <p:cNvSpPr txBox="1"/>
          <p:nvPr/>
        </p:nvSpPr>
        <p:spPr>
          <a:xfrm>
            <a:off x="5655940" y="1678860"/>
            <a:ext cx="88011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cs-CZ" sz="1800" b="1" i="0" u="none" strike="noStrike" cap="none">
                <a:solidFill>
                  <a:schemeClr val="dk1"/>
                </a:solidFill>
                <a:latin typeface="Philosopher"/>
                <a:ea typeface="Philosopher"/>
                <a:cs typeface="Philosopher"/>
                <a:sym typeface="Philosopher"/>
              </a:rPr>
              <a:t>Część 3</a:t>
            </a:r>
            <a:endParaRPr sz="1800" b="1" i="0" u="none" strike="noStrike" cap="none">
              <a:solidFill>
                <a:schemeClr val="dk1"/>
              </a:solidFill>
              <a:latin typeface="Philosopher"/>
              <a:ea typeface="Philosopher"/>
              <a:cs typeface="Philosopher"/>
              <a:sym typeface="Philosopher"/>
            </a:endParaRPr>
          </a:p>
        </p:txBody>
      </p:sp>
      <p:sp>
        <p:nvSpPr>
          <p:cNvPr id="195" name="Google Shape;195;p25"/>
          <p:cNvSpPr txBox="1"/>
          <p:nvPr/>
        </p:nvSpPr>
        <p:spPr>
          <a:xfrm>
            <a:off x="3824064" y="4483533"/>
            <a:ext cx="4543871"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2000"/>
              <a:buFont typeface="Arial"/>
              <a:buNone/>
            </a:pPr>
            <a:r>
              <a:rPr lang="cs-CZ" sz="2000" b="0" i="0" u="none" strike="noStrike" cap="none">
                <a:solidFill>
                  <a:schemeClr val="dk1"/>
                </a:solidFill>
                <a:latin typeface="Roboto"/>
                <a:ea typeface="Roboto"/>
                <a:cs typeface="Roboto"/>
                <a:sym typeface="Roboto"/>
              </a:rPr>
              <a:t>Cyfrowe narzędzia i platformy do tworzenia zasobów mikroedukacyjnych</a:t>
            </a:r>
            <a:endParaRPr sz="2000" b="0" i="0" u="none" strike="noStrike" cap="none">
              <a:solidFill>
                <a:schemeClr val="dk1"/>
              </a:solidFill>
              <a:latin typeface="Roboto"/>
              <a:ea typeface="Roboto"/>
              <a:cs typeface="Roboto"/>
              <a:sym typeface="Roboto"/>
            </a:endParaRPr>
          </a:p>
        </p:txBody>
      </p:sp>
      <p:pic>
        <p:nvPicPr>
          <p:cNvPr id="196" name="Google Shape;196;p25"/>
          <p:cNvPicPr preferRelativeResize="0"/>
          <p:nvPr/>
        </p:nvPicPr>
        <p:blipFill rotWithShape="1">
          <a:blip r:embed="rId4">
            <a:alphaModFix/>
          </a:blip>
          <a:srcRect l="0" t="0" r="0" b="0"/>
          <a:stretch/>
        </p:blipFill>
        <p:spPr>
          <a:xfrm>
            <a:off x="163286" y="6283219"/>
            <a:ext cx="2247900" cy="46092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26"/>
          <p:cNvSpPr txBox="1"/>
          <p:nvPr/>
        </p:nvSpPr>
        <p:spPr>
          <a:xfrm>
            <a:off x="3897882" y="224745"/>
            <a:ext cx="4396233" cy="44085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800" b="1" i="0" u="none" strike="noStrike" cap="none">
                <a:solidFill>
                  <a:schemeClr val="dk1"/>
                </a:solidFill>
                <a:latin typeface="Philosopher"/>
                <a:ea typeface="Philosopher"/>
                <a:cs typeface="Philosopher"/>
                <a:sym typeface="Philosopher"/>
              </a:rPr>
              <a:t>Narzędzia cyfrowe</a:t>
            </a:r>
            <a:endParaRPr sz="2800" b="1" i="0" u="none" strike="noStrike" cap="none">
              <a:solidFill>
                <a:schemeClr val="dk1"/>
              </a:solidFill>
              <a:latin typeface="Philosopher"/>
              <a:ea typeface="Philosopher"/>
              <a:cs typeface="Philosopher"/>
              <a:sym typeface="Philosopher"/>
            </a:endParaRPr>
          </a:p>
        </p:txBody>
      </p:sp>
      <p:grpSp>
        <p:nvGrpSpPr>
          <p:cNvPr id="202" name="Google Shape;202;p26"/>
          <p:cNvGrpSpPr/>
          <p:nvPr/>
        </p:nvGrpSpPr>
        <p:grpSpPr>
          <a:xfrm>
            <a:off x="5470060" y="840145"/>
            <a:ext cx="1251876" cy="358096"/>
            <a:chOff x="5470062" y="1167647"/>
            <a:chExt cx="1251876" cy="358096"/>
          </a:xfrm>
        </p:grpSpPr>
        <p:sp>
          <p:nvSpPr>
            <p:cNvPr id="203" name="Google Shape;203;p26"/>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204" name="Google Shape;204;p26"/>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205" name="Google Shape;205;p26"/>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grpSp>
      <p:pic>
        <p:nvPicPr>
          <p:cNvPr id="206" name="Google Shape;206;p26" descr="A picture containing icon&#10;&#10;Description automatically generated"/>
          <p:cNvPicPr preferRelativeResize="0"/>
          <p:nvPr/>
        </p:nvPicPr>
        <p:blipFill rotWithShape="1">
          <a:blip r:embed="rId3">
            <a:alphaModFix/>
          </a:blip>
          <a:srcRect l="0" t="0" r="0" b="0"/>
          <a:stretch/>
        </p:blipFill>
        <p:spPr>
          <a:xfrm>
            <a:off x="10625575" y="0"/>
            <a:ext cx="1723782" cy="1218637"/>
          </a:xfrm>
          <a:prstGeom prst="rect">
            <a:avLst/>
          </a:prstGeom>
          <a:noFill/>
          <a:ln>
            <a:noFill/>
          </a:ln>
        </p:spPr>
      </p:pic>
      <p:pic>
        <p:nvPicPr>
          <p:cNvPr id="207" name="Google Shape;207;p26"/>
          <p:cNvPicPr preferRelativeResize="0"/>
          <p:nvPr/>
        </p:nvPicPr>
        <p:blipFill rotWithShape="1">
          <a:blip r:embed="rId4">
            <a:alphaModFix/>
          </a:blip>
          <a:srcRect l="0" t="0" r="0" b="0"/>
          <a:stretch/>
        </p:blipFill>
        <p:spPr>
          <a:xfrm>
            <a:off x="163286" y="6283219"/>
            <a:ext cx="2247900" cy="460922"/>
          </a:xfrm>
          <a:prstGeom prst="rect">
            <a:avLst/>
          </a:prstGeom>
          <a:noFill/>
          <a:ln>
            <a:noFill/>
          </a:ln>
        </p:spPr>
      </p:pic>
      <p:sp>
        <p:nvSpPr>
          <p:cNvPr id="208" name="Google Shape;208;p26"/>
          <p:cNvSpPr txBox="1"/>
          <p:nvPr/>
        </p:nvSpPr>
        <p:spPr>
          <a:xfrm>
            <a:off x="1576771" y="1720840"/>
            <a:ext cx="9396550" cy="440120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cs-CZ" sz="2800" b="0" i="0" u="none" strike="noStrike" cap="none">
                <a:solidFill>
                  <a:srgbClr val="000000"/>
                </a:solidFill>
                <a:latin typeface="Philosopher"/>
                <a:ea typeface="Philosopher"/>
                <a:cs typeface="Philosopher"/>
                <a:sym typeface="Philosopher"/>
              </a:rPr>
              <a:t>Narzędzia i platformy cyfrowe odgrywają </a:t>
            </a:r>
            <a:r>
              <a:rPr lang="cs-CZ" sz="2800" b="1" i="0" u="none" strike="noStrike" cap="none">
                <a:solidFill>
                  <a:srgbClr val="000000"/>
                </a:solidFill>
                <a:latin typeface="Philosopher"/>
                <a:ea typeface="Philosopher"/>
                <a:cs typeface="Philosopher"/>
                <a:sym typeface="Philosopher"/>
              </a:rPr>
              <a:t>kluczową rolę </a:t>
            </a:r>
            <a:r>
              <a:rPr lang="cs-CZ" sz="2800" b="0" i="0" u="none" strike="noStrike" cap="none">
                <a:solidFill>
                  <a:srgbClr val="000000"/>
                </a:solidFill>
                <a:latin typeface="Philosopher"/>
                <a:ea typeface="Philosopher"/>
                <a:cs typeface="Philosopher"/>
                <a:sym typeface="Philosopher"/>
              </a:rPr>
              <a:t>w tworzeniu skutecznych zasobów mikroedukacyjnych. Oferują one </a:t>
            </a:r>
            <a:r>
              <a:rPr lang="cs-CZ" sz="2800" b="1" i="0" u="none" strike="noStrike" cap="none">
                <a:solidFill>
                  <a:srgbClr val="000000"/>
                </a:solidFill>
                <a:latin typeface="Philosopher"/>
                <a:ea typeface="Philosopher"/>
                <a:cs typeface="Philosopher"/>
                <a:sym typeface="Philosopher"/>
              </a:rPr>
              <a:t>szeroką gamę funkcji </a:t>
            </a:r>
            <a:r>
              <a:rPr lang="cs-CZ" sz="2800" b="0" i="0" u="none" strike="noStrike" cap="none">
                <a:solidFill>
                  <a:srgbClr val="000000"/>
                </a:solidFill>
                <a:latin typeface="Philosopher"/>
                <a:ea typeface="Philosopher"/>
                <a:cs typeface="Philosopher"/>
                <a:sym typeface="Philosopher"/>
              </a:rPr>
              <a:t>i funkcjonalności, które zwiększają doświadczenie edukacyjne. </a:t>
            </a:r>
            <a:endParaRPr sz="2800" b="0" i="0" u="none" strike="noStrike" cap="none">
              <a:solidFill>
                <a:srgbClr val="000000"/>
              </a:solidFill>
              <a:latin typeface="Philosopher"/>
              <a:ea typeface="Philosopher"/>
              <a:cs typeface="Philosopher"/>
              <a:sym typeface="Philosopher"/>
            </a:endParaRPr>
          </a:p>
          <a:p>
            <a:pPr marL="0" marR="0" lvl="0" indent="0" algn="just" rtl="0">
              <a:lnSpc>
                <a:spcPct val="100000"/>
              </a:lnSpc>
              <a:spcBef>
                <a:spcPts val="0"/>
              </a:spcBef>
              <a:spcAft>
                <a:spcPts val="0"/>
              </a:spcAft>
              <a:buNone/>
            </a:pPr>
            <a:r>
              <a:t/>
            </a:r>
            <a:endParaRPr sz="2800" b="0" i="0" u="none" strike="noStrike" cap="none">
              <a:solidFill>
                <a:srgbClr val="000000"/>
              </a:solidFill>
              <a:latin typeface="Philosopher"/>
              <a:ea typeface="Philosopher"/>
              <a:cs typeface="Philosopher"/>
              <a:sym typeface="Philosopher"/>
            </a:endParaRPr>
          </a:p>
          <a:p>
            <a:pPr marL="0" marR="0" lvl="0" indent="0" algn="just" rtl="0">
              <a:lnSpc>
                <a:spcPct val="100000"/>
              </a:lnSpc>
              <a:spcBef>
                <a:spcPts val="0"/>
              </a:spcBef>
              <a:spcAft>
                <a:spcPts val="0"/>
              </a:spcAft>
              <a:buNone/>
            </a:pPr>
            <a:r>
              <a:rPr lang="cs-CZ" sz="2800" b="0" i="0" u="none" strike="noStrike" cap="none">
                <a:solidFill>
                  <a:srgbClr val="000000"/>
                </a:solidFill>
                <a:latin typeface="Philosopher"/>
                <a:ea typeface="Philosopher"/>
                <a:cs typeface="Philosopher"/>
                <a:sym typeface="Philosopher"/>
              </a:rPr>
              <a:t>Narzędzia te umożliwiają nauczycielom </a:t>
            </a:r>
            <a:r>
              <a:rPr lang="cs-CZ" sz="2800" b="1" i="0" u="none" strike="noStrike" cap="none">
                <a:solidFill>
                  <a:srgbClr val="000000"/>
                </a:solidFill>
                <a:latin typeface="Philosopher"/>
                <a:ea typeface="Philosopher"/>
                <a:cs typeface="Philosopher"/>
                <a:sym typeface="Philosopher"/>
              </a:rPr>
              <a:t>projektowanie interaktywnych i angażujących treści</a:t>
            </a:r>
            <a:r>
              <a:rPr lang="cs-CZ" sz="2800" b="0" i="0" u="none" strike="noStrike" cap="none">
                <a:solidFill>
                  <a:srgbClr val="000000"/>
                </a:solidFill>
                <a:latin typeface="Philosopher"/>
                <a:ea typeface="Philosopher"/>
                <a:cs typeface="Philosopher"/>
                <a:sym typeface="Philosopher"/>
              </a:rPr>
              <a:t>, zawierających elementy multimedialne, takie jak filmy, obrazy i quizy. Dzięki opcjom </a:t>
            </a:r>
            <a:r>
              <a:rPr lang="cs-CZ" sz="2800" b="1" i="0" u="none" strike="noStrike" cap="none">
                <a:solidFill>
                  <a:srgbClr val="000000"/>
                </a:solidFill>
                <a:latin typeface="Philosopher"/>
                <a:ea typeface="Philosopher"/>
                <a:cs typeface="Philosopher"/>
                <a:sym typeface="Philosopher"/>
              </a:rPr>
              <a:t>dostosowywania</a:t>
            </a:r>
            <a:r>
              <a:rPr lang="cs-CZ" sz="2800" b="0" i="0" u="none" strike="noStrike" cap="none">
                <a:solidFill>
                  <a:srgbClr val="000000"/>
                </a:solidFill>
                <a:latin typeface="Philosopher"/>
                <a:ea typeface="Philosopher"/>
                <a:cs typeface="Philosopher"/>
                <a:sym typeface="Philosopher"/>
              </a:rPr>
              <a:t>, nauczyciele mogą dostosować zasoby, aby spełnić określone cele edukacyjne i zaspokoić potrzeby odbiorców.</a:t>
            </a:r>
            <a:endParaRPr sz="2800" b="0" i="0" u="none" strike="noStrike" cap="none">
              <a:solidFill>
                <a:srgbClr val="000000"/>
              </a:solidFill>
              <a:latin typeface="Philosopher"/>
              <a:ea typeface="Philosopher"/>
              <a:cs typeface="Philosopher"/>
              <a:sym typeface="Philosophe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27"/>
          <p:cNvSpPr txBox="1"/>
          <p:nvPr/>
        </p:nvSpPr>
        <p:spPr>
          <a:xfrm>
            <a:off x="3897882" y="224745"/>
            <a:ext cx="4396233" cy="44085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800" b="1" i="0" u="none" strike="noStrike" cap="none">
                <a:solidFill>
                  <a:schemeClr val="dk1"/>
                </a:solidFill>
                <a:latin typeface="Philosopher"/>
                <a:ea typeface="Philosopher"/>
                <a:cs typeface="Philosopher"/>
                <a:sym typeface="Philosopher"/>
              </a:rPr>
              <a:t>Narzędzia cyfrowe</a:t>
            </a:r>
            <a:endParaRPr sz="2800" b="1" i="0" u="none" strike="noStrike" cap="none">
              <a:solidFill>
                <a:schemeClr val="dk1"/>
              </a:solidFill>
              <a:latin typeface="Philosopher"/>
              <a:ea typeface="Philosopher"/>
              <a:cs typeface="Philosopher"/>
              <a:sym typeface="Philosopher"/>
            </a:endParaRPr>
          </a:p>
        </p:txBody>
      </p:sp>
      <p:grpSp>
        <p:nvGrpSpPr>
          <p:cNvPr id="214" name="Google Shape;214;p27"/>
          <p:cNvGrpSpPr/>
          <p:nvPr/>
        </p:nvGrpSpPr>
        <p:grpSpPr>
          <a:xfrm>
            <a:off x="5470060" y="840145"/>
            <a:ext cx="1251876" cy="358096"/>
            <a:chOff x="5470062" y="1167647"/>
            <a:chExt cx="1251876" cy="358096"/>
          </a:xfrm>
        </p:grpSpPr>
        <p:sp>
          <p:nvSpPr>
            <p:cNvPr id="215" name="Google Shape;215;p27"/>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216" name="Google Shape;216;p27"/>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217" name="Google Shape;217;p27"/>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grpSp>
      <p:pic>
        <p:nvPicPr>
          <p:cNvPr id="218" name="Google Shape;218;p27" descr="A picture containing icon&#10;&#10;Description automatically generated"/>
          <p:cNvPicPr preferRelativeResize="0"/>
          <p:nvPr/>
        </p:nvPicPr>
        <p:blipFill rotWithShape="1">
          <a:blip r:embed="rId3">
            <a:alphaModFix/>
          </a:blip>
          <a:srcRect l="0" t="0" r="0" b="0"/>
          <a:stretch/>
        </p:blipFill>
        <p:spPr>
          <a:xfrm>
            <a:off x="10625575" y="0"/>
            <a:ext cx="1723782" cy="1218637"/>
          </a:xfrm>
          <a:prstGeom prst="rect">
            <a:avLst/>
          </a:prstGeom>
          <a:noFill/>
          <a:ln>
            <a:noFill/>
          </a:ln>
        </p:spPr>
      </p:pic>
      <p:pic>
        <p:nvPicPr>
          <p:cNvPr id="219" name="Google Shape;219;p27"/>
          <p:cNvPicPr preferRelativeResize="0"/>
          <p:nvPr/>
        </p:nvPicPr>
        <p:blipFill rotWithShape="1">
          <a:blip r:embed="rId4">
            <a:alphaModFix/>
          </a:blip>
          <a:srcRect l="0" t="0" r="0" b="0"/>
          <a:stretch/>
        </p:blipFill>
        <p:spPr>
          <a:xfrm>
            <a:off x="163286" y="6283219"/>
            <a:ext cx="2247900" cy="460922"/>
          </a:xfrm>
          <a:prstGeom prst="rect">
            <a:avLst/>
          </a:prstGeom>
          <a:noFill/>
          <a:ln>
            <a:noFill/>
          </a:ln>
        </p:spPr>
      </p:pic>
      <p:sp>
        <p:nvSpPr>
          <p:cNvPr id="220" name="Google Shape;220;p27"/>
          <p:cNvSpPr txBox="1"/>
          <p:nvPr/>
        </p:nvSpPr>
        <p:spPr>
          <a:xfrm>
            <a:off x="1576771" y="1524317"/>
            <a:ext cx="9396550" cy="449353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cs-CZ" sz="2600" b="0" i="0" u="none" strike="noStrike" cap="none">
                <a:solidFill>
                  <a:srgbClr val="000000"/>
                </a:solidFill>
                <a:latin typeface="Philosopher"/>
                <a:ea typeface="Philosopher"/>
                <a:cs typeface="Philosopher"/>
                <a:sym typeface="Philosopher"/>
              </a:rPr>
              <a:t>Współpraca jest ułatwiona dzięki tym narzędziom i platformom, umożliwiając edukatorom współpracę przy tworzeniu zasobów mikroedukacyjnych. Wykorzystując </a:t>
            </a:r>
            <a:r>
              <a:rPr lang="cs-CZ" sz="2600" b="1" i="0" u="none" strike="noStrike" cap="none">
                <a:solidFill>
                  <a:srgbClr val="000000"/>
                </a:solidFill>
                <a:latin typeface="Philosopher"/>
                <a:ea typeface="Philosopher"/>
                <a:cs typeface="Philosopher"/>
                <a:sym typeface="Philosopher"/>
              </a:rPr>
              <a:t>możliwości narzędzi </a:t>
            </a:r>
            <a:r>
              <a:rPr lang="cs-CZ" sz="2600" b="0" i="0" u="none" strike="noStrike" cap="none">
                <a:solidFill>
                  <a:srgbClr val="000000"/>
                </a:solidFill>
                <a:latin typeface="Philosopher"/>
                <a:ea typeface="Philosopher"/>
                <a:cs typeface="Philosopher"/>
                <a:sym typeface="Philosopher"/>
              </a:rPr>
              <a:t>i platform cyfrowych, nauczyciele mogą sprawić, że mikroedukacja będzie dostępna i możliwa do dostosowania dla różnych odbiorców. Promuje to inkluzywność i wspiera </a:t>
            </a:r>
            <a:r>
              <a:rPr lang="cs-CZ" sz="2600" b="1" i="0" u="none" strike="noStrike" cap="none">
                <a:solidFill>
                  <a:srgbClr val="000000"/>
                </a:solidFill>
                <a:latin typeface="Philosopher"/>
                <a:ea typeface="Philosopher"/>
                <a:cs typeface="Philosopher"/>
                <a:sym typeface="Philosopher"/>
              </a:rPr>
              <a:t>spersonalizowane doświadczenia edukacyjne</a:t>
            </a:r>
            <a:r>
              <a:rPr lang="cs-CZ" sz="2600" b="0" i="0" u="none" strike="noStrike" cap="none">
                <a:solidFill>
                  <a:srgbClr val="000000"/>
                </a:solidFill>
                <a:latin typeface="Philosopher"/>
                <a:ea typeface="Philosopher"/>
                <a:cs typeface="Philosopher"/>
                <a:sym typeface="Philosopher"/>
              </a:rPr>
              <a:t>. </a:t>
            </a:r>
            <a:endParaRPr sz="2600" b="0" i="0" u="none" strike="noStrike" cap="none">
              <a:solidFill>
                <a:srgbClr val="000000"/>
              </a:solidFill>
              <a:latin typeface="Philosopher"/>
              <a:ea typeface="Philosopher"/>
              <a:cs typeface="Philosopher"/>
              <a:sym typeface="Philosopher"/>
            </a:endParaRPr>
          </a:p>
          <a:p>
            <a:pPr marL="0" marR="0" lvl="0" indent="0" algn="just" rtl="0">
              <a:lnSpc>
                <a:spcPct val="100000"/>
              </a:lnSpc>
              <a:spcBef>
                <a:spcPts val="0"/>
              </a:spcBef>
              <a:spcAft>
                <a:spcPts val="0"/>
              </a:spcAft>
              <a:buNone/>
            </a:pPr>
            <a:r>
              <a:t/>
            </a:r>
            <a:endParaRPr sz="2600" b="0" i="0" u="none" strike="noStrike" cap="none">
              <a:solidFill>
                <a:srgbClr val="000000"/>
              </a:solidFill>
              <a:latin typeface="Philosopher"/>
              <a:ea typeface="Philosopher"/>
              <a:cs typeface="Philosopher"/>
              <a:sym typeface="Philosopher"/>
            </a:endParaRPr>
          </a:p>
          <a:p>
            <a:pPr marL="0" marR="0" lvl="0" indent="0" algn="just" rtl="0">
              <a:lnSpc>
                <a:spcPct val="100000"/>
              </a:lnSpc>
              <a:spcBef>
                <a:spcPts val="0"/>
              </a:spcBef>
              <a:spcAft>
                <a:spcPts val="0"/>
              </a:spcAft>
              <a:buNone/>
            </a:pPr>
            <a:r>
              <a:rPr lang="cs-CZ" sz="2600" b="0" i="0" u="none" strike="noStrike" cap="none">
                <a:solidFill>
                  <a:srgbClr val="000000"/>
                </a:solidFill>
                <a:latin typeface="Philosopher"/>
                <a:ea typeface="Philosopher"/>
                <a:cs typeface="Philosopher"/>
                <a:sym typeface="Philosopher"/>
              </a:rPr>
              <a:t>Przy wyborze narzędzi i platform ważne jest, aby dostosować je do </a:t>
            </a:r>
            <a:r>
              <a:rPr lang="cs-CZ" sz="2600" b="1" i="0" u="none" strike="noStrike" cap="none">
                <a:solidFill>
                  <a:srgbClr val="000000"/>
                </a:solidFill>
                <a:latin typeface="Philosopher"/>
                <a:ea typeface="Philosopher"/>
                <a:cs typeface="Philosopher"/>
                <a:sym typeface="Philosopher"/>
              </a:rPr>
              <a:t>celów edukacyjnych i wymagań odbiorców</a:t>
            </a:r>
            <a:r>
              <a:rPr lang="cs-CZ" sz="2600" b="0" i="0" u="none" strike="noStrike" cap="none">
                <a:solidFill>
                  <a:srgbClr val="000000"/>
                </a:solidFill>
                <a:latin typeface="Philosopher"/>
                <a:ea typeface="Philosopher"/>
                <a:cs typeface="Philosopher"/>
                <a:sym typeface="Philosopher"/>
              </a:rPr>
              <a:t>, zapewniając, że wybrane narzędzia skutecznie przyczyniają się do tworzenia skutecznych zasobów mikrolearningowych.</a:t>
            </a:r>
            <a:endParaRPr sz="2600" b="0" i="0" u="none" strike="noStrike" cap="none">
              <a:solidFill>
                <a:srgbClr val="000000"/>
              </a:solidFill>
              <a:latin typeface="Philosopher"/>
              <a:ea typeface="Philosopher"/>
              <a:cs typeface="Philosopher"/>
              <a:sym typeface="Philosophe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28"/>
          <p:cNvSpPr txBox="1"/>
          <p:nvPr/>
        </p:nvSpPr>
        <p:spPr>
          <a:xfrm>
            <a:off x="4254935" y="563829"/>
            <a:ext cx="3682130" cy="358096"/>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400" b="1" i="0" u="none" strike="noStrike" cap="none">
                <a:solidFill>
                  <a:schemeClr val="dk1"/>
                </a:solidFill>
                <a:latin typeface="Philosopher"/>
                <a:ea typeface="Philosopher"/>
                <a:cs typeface="Philosopher"/>
                <a:sym typeface="Philosopher"/>
              </a:rPr>
              <a:t>Działanie 2: Dyskusja</a:t>
            </a:r>
            <a:endParaRPr sz="2400" b="1" i="0" u="none" strike="noStrike" cap="none">
              <a:solidFill>
                <a:schemeClr val="dk1"/>
              </a:solidFill>
              <a:latin typeface="Philosopher"/>
              <a:ea typeface="Philosopher"/>
              <a:cs typeface="Philosopher"/>
              <a:sym typeface="Philosopher"/>
            </a:endParaRPr>
          </a:p>
        </p:txBody>
      </p:sp>
      <p:grpSp>
        <p:nvGrpSpPr>
          <p:cNvPr id="226" name="Google Shape;226;p28"/>
          <p:cNvGrpSpPr/>
          <p:nvPr/>
        </p:nvGrpSpPr>
        <p:grpSpPr>
          <a:xfrm>
            <a:off x="5470062" y="1167647"/>
            <a:ext cx="1251876" cy="358096"/>
            <a:chOff x="5470062" y="1167647"/>
            <a:chExt cx="1251876" cy="358096"/>
          </a:xfrm>
        </p:grpSpPr>
        <p:sp>
          <p:nvSpPr>
            <p:cNvPr id="227" name="Google Shape;227;p28"/>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228" name="Google Shape;228;p28"/>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229" name="Google Shape;229;p28"/>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grpSp>
      <p:pic>
        <p:nvPicPr>
          <p:cNvPr id="230" name="Google Shape;230;p28" descr="A picture containing icon&#10;&#10;Description automatically generated"/>
          <p:cNvPicPr preferRelativeResize="0"/>
          <p:nvPr/>
        </p:nvPicPr>
        <p:blipFill rotWithShape="1">
          <a:blip r:embed="rId3">
            <a:alphaModFix/>
          </a:blip>
          <a:srcRect l="0" t="0" r="0" b="0"/>
          <a:stretch/>
        </p:blipFill>
        <p:spPr>
          <a:xfrm>
            <a:off x="10625575" y="0"/>
            <a:ext cx="1723782" cy="1218637"/>
          </a:xfrm>
          <a:prstGeom prst="rect">
            <a:avLst/>
          </a:prstGeom>
          <a:noFill/>
          <a:ln>
            <a:noFill/>
          </a:ln>
        </p:spPr>
      </p:pic>
      <p:pic>
        <p:nvPicPr>
          <p:cNvPr id="231" name="Google Shape;231;p28"/>
          <p:cNvPicPr preferRelativeResize="0"/>
          <p:nvPr/>
        </p:nvPicPr>
        <p:blipFill rotWithShape="1">
          <a:blip r:embed="rId4">
            <a:alphaModFix/>
          </a:blip>
          <a:srcRect l="0" t="0" r="0" b="0"/>
          <a:stretch/>
        </p:blipFill>
        <p:spPr>
          <a:xfrm>
            <a:off x="163286" y="6283219"/>
            <a:ext cx="2247900" cy="460922"/>
          </a:xfrm>
          <a:prstGeom prst="rect">
            <a:avLst/>
          </a:prstGeom>
          <a:noFill/>
          <a:ln>
            <a:noFill/>
          </a:ln>
        </p:spPr>
      </p:pic>
      <p:sp>
        <p:nvSpPr>
          <p:cNvPr id="232" name="Google Shape;232;p28"/>
          <p:cNvSpPr txBox="1"/>
          <p:nvPr/>
        </p:nvSpPr>
        <p:spPr>
          <a:xfrm>
            <a:off x="707571" y="1718434"/>
            <a:ext cx="10651106" cy="3908762"/>
          </a:xfrm>
          <a:prstGeom prst="rect">
            <a:avLst/>
          </a:prstGeom>
          <a:noFill/>
          <a:ln>
            <a:noFill/>
          </a:ln>
        </p:spPr>
        <p:txBody>
          <a:bodyPr spcFirstLastPara="1" wrap="square" lIns="91425" tIns="45700" rIns="91425" bIns="45700" anchor="t" anchorCtr="0">
            <a:spAutoFit/>
          </a:bodyPr>
          <a:lstStyle/>
          <a:p>
            <a:pPr marL="342900" marR="0" lvl="0" indent="-342900" algn="just" rtl="0">
              <a:lnSpc>
                <a:spcPct val="100000"/>
              </a:lnSpc>
              <a:spcBef>
                <a:spcPts val="0"/>
              </a:spcBef>
              <a:spcAft>
                <a:spcPts val="0"/>
              </a:spcAft>
              <a:buClr>
                <a:srgbClr val="000000"/>
              </a:buClr>
              <a:buSzPts val="2000"/>
              <a:buFont typeface="Arial"/>
              <a:buAutoNum type="arabicPeriod"/>
            </a:pPr>
            <a:r>
              <a:rPr lang="cs-CZ" sz="2000" b="0" i="0" u="none" strike="noStrike" cap="none">
                <a:solidFill>
                  <a:srgbClr val="000000"/>
                </a:solidFill>
                <a:latin typeface="Philosopher"/>
                <a:ea typeface="Philosopher"/>
                <a:cs typeface="Philosopher"/>
                <a:sym typeface="Philosopher"/>
              </a:rPr>
              <a:t>Podziel uczestników na małe grupy </a:t>
            </a:r>
            <a:r>
              <a:rPr lang="cs-CZ" sz="2000" b="1" i="0" u="none" strike="noStrike" cap="none">
                <a:solidFill>
                  <a:srgbClr val="000000"/>
                </a:solidFill>
                <a:latin typeface="Philosopher"/>
                <a:ea typeface="Philosopher"/>
                <a:cs typeface="Philosopher"/>
                <a:sym typeface="Philosopher"/>
              </a:rPr>
              <a:t>po 4-6 osób</a:t>
            </a:r>
            <a:r>
              <a:rPr lang="cs-CZ" sz="2000" b="0" i="0" u="none" strike="noStrike" cap="none">
                <a:solidFill>
                  <a:srgbClr val="000000"/>
                </a:solidFill>
                <a:latin typeface="Philosopher"/>
                <a:ea typeface="Philosopher"/>
                <a:cs typeface="Philosopher"/>
                <a:sym typeface="Philosopher"/>
              </a:rPr>
              <a:t>.</a:t>
            </a:r>
            <a:endParaRPr/>
          </a:p>
          <a:p>
            <a:pPr marL="342900" marR="0" lvl="0" indent="-342900" algn="just" rtl="0">
              <a:lnSpc>
                <a:spcPct val="100000"/>
              </a:lnSpc>
              <a:spcBef>
                <a:spcPts val="0"/>
              </a:spcBef>
              <a:spcAft>
                <a:spcPts val="0"/>
              </a:spcAft>
              <a:buClr>
                <a:srgbClr val="000000"/>
              </a:buClr>
              <a:buSzPts val="2000"/>
              <a:buFont typeface="Arial"/>
              <a:buAutoNum type="arabicPeriod"/>
            </a:pPr>
            <a:r>
              <a:rPr lang="cs-CZ" sz="2000" b="0" i="0" u="none" strike="noStrike" cap="none">
                <a:solidFill>
                  <a:srgbClr val="000000"/>
                </a:solidFill>
                <a:latin typeface="Philosopher"/>
                <a:ea typeface="Philosopher"/>
                <a:cs typeface="Philosopher"/>
                <a:sym typeface="Philosopher"/>
              </a:rPr>
              <a:t>Przedstaw każdej grupie </a:t>
            </a:r>
            <a:r>
              <a:rPr lang="cs-CZ" sz="2000" b="1" i="0" u="none" strike="noStrike" cap="none">
                <a:solidFill>
                  <a:srgbClr val="000000"/>
                </a:solidFill>
                <a:latin typeface="Philosopher"/>
                <a:ea typeface="Philosopher"/>
                <a:cs typeface="Philosopher"/>
                <a:sym typeface="Philosopher"/>
              </a:rPr>
              <a:t>listę narzędzi cyfrowych i platform </a:t>
            </a:r>
            <a:r>
              <a:rPr lang="cs-CZ" sz="2000" b="0" i="0" u="none" strike="noStrike" cap="none">
                <a:solidFill>
                  <a:srgbClr val="000000"/>
                </a:solidFill>
                <a:latin typeface="Philosopher"/>
                <a:ea typeface="Philosopher"/>
                <a:cs typeface="Philosopher"/>
                <a:sym typeface="Philosopher"/>
              </a:rPr>
              <a:t>powszechnie używanych do tworzenia zasobów mikroedukacyjnych. Skorzystaj z tej samej listy dostarczonej wcześniej lub dostosuj ją w oparciu o swoje preferencje.</a:t>
            </a:r>
            <a:endParaRPr/>
          </a:p>
          <a:p>
            <a:pPr marL="342900" marR="0" lvl="0" indent="-342900" algn="just" rtl="0">
              <a:lnSpc>
                <a:spcPct val="100000"/>
              </a:lnSpc>
              <a:spcBef>
                <a:spcPts val="0"/>
              </a:spcBef>
              <a:spcAft>
                <a:spcPts val="0"/>
              </a:spcAft>
              <a:buClr>
                <a:srgbClr val="000000"/>
              </a:buClr>
              <a:buSzPts val="2000"/>
              <a:buFont typeface="Arial"/>
              <a:buAutoNum type="arabicPeriod"/>
            </a:pPr>
            <a:r>
              <a:rPr lang="cs-CZ" sz="2000" b="0" i="0" u="none" strike="noStrike" cap="none">
                <a:solidFill>
                  <a:srgbClr val="000000"/>
                </a:solidFill>
                <a:latin typeface="Philosopher"/>
                <a:ea typeface="Philosopher"/>
                <a:cs typeface="Philosopher"/>
                <a:sym typeface="Philosopher"/>
              </a:rPr>
              <a:t>Poinstruuj grupy, aby omówiły następujące punkty dla wybranego narzędzia lub platformy:</a:t>
            </a:r>
            <a:endParaRPr sz="2000" b="0" i="0" u="none" strike="noStrike" cap="none">
              <a:solidFill>
                <a:srgbClr val="000000"/>
              </a:solidFill>
              <a:latin typeface="Philosopher"/>
              <a:ea typeface="Philosopher"/>
              <a:cs typeface="Philosopher"/>
              <a:sym typeface="Philosopher"/>
            </a:endParaRPr>
          </a:p>
          <a:p>
            <a:pPr marL="342900" marR="0" lvl="0" indent="-215900" algn="just" rtl="0">
              <a:lnSpc>
                <a:spcPct val="100000"/>
              </a:lnSpc>
              <a:spcBef>
                <a:spcPts val="0"/>
              </a:spcBef>
              <a:spcAft>
                <a:spcPts val="0"/>
              </a:spcAft>
              <a:buClr>
                <a:srgbClr val="000000"/>
              </a:buClr>
              <a:buSzPts val="2000"/>
              <a:buFont typeface="Arial"/>
              <a:buNone/>
            </a:pPr>
            <a:r>
              <a:t/>
            </a:r>
            <a:endParaRPr sz="2000" b="0" i="0" u="none" strike="noStrike" cap="none">
              <a:solidFill>
                <a:srgbClr val="000000"/>
              </a:solidFill>
              <a:latin typeface="Philosopher"/>
              <a:ea typeface="Philosopher"/>
              <a:cs typeface="Philosopher"/>
              <a:sym typeface="Philosopher"/>
            </a:endParaRPr>
          </a:p>
          <a:p>
            <a:pPr marL="285750" marR="0" lvl="0" indent="-285750" algn="just" rtl="0">
              <a:lnSpc>
                <a:spcPct val="100000"/>
              </a:lnSpc>
              <a:spcBef>
                <a:spcPts val="0"/>
              </a:spcBef>
              <a:spcAft>
                <a:spcPts val="0"/>
              </a:spcAft>
              <a:buClr>
                <a:srgbClr val="000000"/>
              </a:buClr>
              <a:buSzPts val="1600"/>
              <a:buFont typeface="Arial"/>
              <a:buChar char="•"/>
            </a:pPr>
            <a:r>
              <a:rPr lang="cs-CZ" sz="1600" b="0" i="1" u="none" strike="noStrike" cap="none">
                <a:solidFill>
                  <a:srgbClr val="000000"/>
                </a:solidFill>
                <a:latin typeface="Philosopher"/>
                <a:ea typeface="Philosopher"/>
                <a:cs typeface="Philosopher"/>
                <a:sym typeface="Philosopher"/>
              </a:rPr>
              <a:t>Jak przyjazne dla użytkownika jest narzędzie/platforma? Czy wymagane są jakieś umiejętności techniczne lub projektowe?</a:t>
            </a:r>
            <a:endParaRPr/>
          </a:p>
          <a:p>
            <a:pPr marL="285750" marR="0" lvl="0" indent="-285750" algn="just" rtl="0">
              <a:lnSpc>
                <a:spcPct val="100000"/>
              </a:lnSpc>
              <a:spcBef>
                <a:spcPts val="0"/>
              </a:spcBef>
              <a:spcAft>
                <a:spcPts val="0"/>
              </a:spcAft>
              <a:buClr>
                <a:srgbClr val="000000"/>
              </a:buClr>
              <a:buSzPts val="1600"/>
              <a:buFont typeface="Arial"/>
              <a:buChar char="•"/>
            </a:pPr>
            <a:r>
              <a:rPr lang="cs-CZ" sz="1600" b="0" i="1" u="none" strike="noStrike" cap="none">
                <a:solidFill>
                  <a:srgbClr val="000000"/>
                </a:solidFill>
                <a:latin typeface="Philosopher"/>
                <a:ea typeface="Philosopher"/>
                <a:cs typeface="Philosopher"/>
                <a:sym typeface="Philosopher"/>
              </a:rPr>
              <a:t>Jakie konkretne cechy i funkcje oferuje dane narzędzie/platforma? W jaki sposób wspierają one tworzenie zasobów mikroedukacyjnych?</a:t>
            </a:r>
            <a:endParaRPr/>
          </a:p>
          <a:p>
            <a:pPr marL="285750" marR="0" lvl="0" indent="-285750" algn="just" rtl="0">
              <a:lnSpc>
                <a:spcPct val="100000"/>
              </a:lnSpc>
              <a:spcBef>
                <a:spcPts val="0"/>
              </a:spcBef>
              <a:spcAft>
                <a:spcPts val="0"/>
              </a:spcAft>
              <a:buClr>
                <a:srgbClr val="000000"/>
              </a:buClr>
              <a:buSzPts val="1600"/>
              <a:buFont typeface="Arial"/>
              <a:buChar char="•"/>
            </a:pPr>
            <a:r>
              <a:rPr lang="cs-CZ" sz="1600" b="0" i="1" u="none" strike="noStrike" cap="none">
                <a:solidFill>
                  <a:srgbClr val="000000"/>
                </a:solidFill>
                <a:latin typeface="Philosopher"/>
                <a:ea typeface="Philosopher"/>
                <a:cs typeface="Philosopher"/>
                <a:sym typeface="Philosopher"/>
              </a:rPr>
              <a:t>Czy narzędzie/platformę można dostosować do konkretnych potrzeb i preferencji?</a:t>
            </a:r>
            <a:endParaRPr/>
          </a:p>
          <a:p>
            <a:pPr marL="285750" marR="0" lvl="0" indent="-285750" algn="just" rtl="0">
              <a:lnSpc>
                <a:spcPct val="100000"/>
              </a:lnSpc>
              <a:spcBef>
                <a:spcPts val="0"/>
              </a:spcBef>
              <a:spcAft>
                <a:spcPts val="0"/>
              </a:spcAft>
              <a:buClr>
                <a:srgbClr val="000000"/>
              </a:buClr>
              <a:buSzPts val="1600"/>
              <a:buFont typeface="Arial"/>
              <a:buChar char="•"/>
            </a:pPr>
            <a:r>
              <a:rPr lang="cs-CZ" sz="1600" b="0" i="1" u="none" strike="noStrike" cap="none">
                <a:solidFill>
                  <a:srgbClr val="000000"/>
                </a:solidFill>
                <a:latin typeface="Philosopher"/>
                <a:ea typeface="Philosopher"/>
                <a:cs typeface="Philosopher"/>
                <a:sym typeface="Philosopher"/>
              </a:rPr>
              <a:t>W jaki sposób narzędzie/platforma ułatwia interaktywność i zaangażowanie uczniów?</a:t>
            </a:r>
            <a:endParaRPr/>
          </a:p>
          <a:p>
            <a:pPr marL="285750" marR="0" lvl="0" indent="-285750" algn="just" rtl="0">
              <a:lnSpc>
                <a:spcPct val="100000"/>
              </a:lnSpc>
              <a:spcBef>
                <a:spcPts val="0"/>
              </a:spcBef>
              <a:spcAft>
                <a:spcPts val="0"/>
              </a:spcAft>
              <a:buClr>
                <a:srgbClr val="000000"/>
              </a:buClr>
              <a:buSzPts val="1600"/>
              <a:buFont typeface="Arial"/>
              <a:buChar char="•"/>
            </a:pPr>
            <a:r>
              <a:rPr lang="cs-CZ" sz="1600" b="0" i="1" u="none" strike="noStrike" cap="none">
                <a:solidFill>
                  <a:srgbClr val="000000"/>
                </a:solidFill>
                <a:latin typeface="Philosopher"/>
                <a:ea typeface="Philosopher"/>
                <a:cs typeface="Philosopher"/>
                <a:sym typeface="Philosopher"/>
              </a:rPr>
              <a:t>Czy narzędzie/platforma umożliwia współpracę między nauczycielami lub uczniami?</a:t>
            </a:r>
            <a:endParaRPr/>
          </a:p>
          <a:p>
            <a:pPr marL="285750" marR="0" lvl="0" indent="-285750" algn="just" rtl="0">
              <a:lnSpc>
                <a:spcPct val="100000"/>
              </a:lnSpc>
              <a:spcBef>
                <a:spcPts val="0"/>
              </a:spcBef>
              <a:spcAft>
                <a:spcPts val="0"/>
              </a:spcAft>
              <a:buClr>
                <a:srgbClr val="000000"/>
              </a:buClr>
              <a:buSzPts val="1600"/>
              <a:buFont typeface="Arial"/>
              <a:buChar char="•"/>
            </a:pPr>
            <a:r>
              <a:rPr lang="cs-CZ" sz="1600" b="0" i="1" u="none" strike="noStrike" cap="none">
                <a:solidFill>
                  <a:srgbClr val="000000"/>
                </a:solidFill>
                <a:latin typeface="Philosopher"/>
                <a:ea typeface="Philosopher"/>
                <a:cs typeface="Philosopher"/>
                <a:sym typeface="Philosopher"/>
              </a:rPr>
              <a:t>Czy narzędzie/platforma jest przystępna cenowo? Czy jest łatwo dostępne, szczególnie dla osób dorosłych o niskich kwalifikacjach?</a:t>
            </a:r>
            <a:endParaRPr/>
          </a:p>
          <a:p>
            <a:pPr marL="285750" marR="0" lvl="0" indent="-285750" algn="just" rtl="0">
              <a:lnSpc>
                <a:spcPct val="100000"/>
              </a:lnSpc>
              <a:spcBef>
                <a:spcPts val="0"/>
              </a:spcBef>
              <a:spcAft>
                <a:spcPts val="0"/>
              </a:spcAft>
              <a:buClr>
                <a:srgbClr val="000000"/>
              </a:buClr>
              <a:buSzPts val="1600"/>
              <a:buFont typeface="Arial"/>
              <a:buChar char="•"/>
            </a:pPr>
            <a:r>
              <a:rPr lang="cs-CZ" sz="1600" b="0" i="1" u="none" strike="noStrike" cap="none">
                <a:solidFill>
                  <a:srgbClr val="000000"/>
                </a:solidFill>
                <a:latin typeface="Philosopher"/>
                <a:ea typeface="Philosopher"/>
                <a:cs typeface="Philosopher"/>
                <a:sym typeface="Philosopher"/>
              </a:rPr>
              <a:t>Podziel się przykładami lub historiami sukcesu, w jaki sposób narzędzie/platforma zostały skutecznie wykorzystane do mikroedukacji.</a:t>
            </a:r>
            <a:endParaRPr sz="1600" b="0" i="1" u="none" strike="noStrike" cap="none">
              <a:solidFill>
                <a:srgbClr val="000000"/>
              </a:solidFill>
              <a:latin typeface="Philosopher"/>
              <a:ea typeface="Philosopher"/>
              <a:cs typeface="Philosopher"/>
              <a:sym typeface="Philosophe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grpSp>
        <p:nvGrpSpPr>
          <p:cNvPr id="237" name="Google Shape;237;p29"/>
          <p:cNvGrpSpPr/>
          <p:nvPr/>
        </p:nvGrpSpPr>
        <p:grpSpPr>
          <a:xfrm>
            <a:off x="5470062" y="1167647"/>
            <a:ext cx="1251876" cy="358096"/>
            <a:chOff x="5470062" y="1167647"/>
            <a:chExt cx="1251876" cy="358096"/>
          </a:xfrm>
        </p:grpSpPr>
        <p:sp>
          <p:nvSpPr>
            <p:cNvPr id="238" name="Google Shape;238;p29"/>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239" name="Google Shape;239;p29"/>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240" name="Google Shape;240;p29"/>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grpSp>
      <p:pic>
        <p:nvPicPr>
          <p:cNvPr id="241" name="Google Shape;241;p29" descr="A picture containing icon&#10;&#10;Description automatically generated"/>
          <p:cNvPicPr preferRelativeResize="0"/>
          <p:nvPr/>
        </p:nvPicPr>
        <p:blipFill rotWithShape="1">
          <a:blip r:embed="rId3">
            <a:alphaModFix/>
          </a:blip>
          <a:srcRect l="0" t="0" r="0" b="0"/>
          <a:stretch/>
        </p:blipFill>
        <p:spPr>
          <a:xfrm>
            <a:off x="10625575" y="0"/>
            <a:ext cx="1723782" cy="1218637"/>
          </a:xfrm>
          <a:prstGeom prst="rect">
            <a:avLst/>
          </a:prstGeom>
          <a:noFill/>
          <a:ln>
            <a:noFill/>
          </a:ln>
        </p:spPr>
      </p:pic>
      <p:pic>
        <p:nvPicPr>
          <p:cNvPr id="242" name="Google Shape;242;p29"/>
          <p:cNvPicPr preferRelativeResize="0"/>
          <p:nvPr/>
        </p:nvPicPr>
        <p:blipFill rotWithShape="1">
          <a:blip r:embed="rId4">
            <a:alphaModFix/>
          </a:blip>
          <a:srcRect l="0" t="0" r="0" b="0"/>
          <a:stretch/>
        </p:blipFill>
        <p:spPr>
          <a:xfrm>
            <a:off x="163286" y="6283219"/>
            <a:ext cx="2247900" cy="460922"/>
          </a:xfrm>
          <a:prstGeom prst="rect">
            <a:avLst/>
          </a:prstGeom>
          <a:noFill/>
          <a:ln>
            <a:noFill/>
          </a:ln>
        </p:spPr>
      </p:pic>
      <p:sp>
        <p:nvSpPr>
          <p:cNvPr id="243" name="Google Shape;243;p29"/>
          <p:cNvSpPr txBox="1"/>
          <p:nvPr/>
        </p:nvSpPr>
        <p:spPr>
          <a:xfrm>
            <a:off x="707571" y="1718434"/>
            <a:ext cx="10651106" cy="440120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cs-CZ" sz="2000" b="0" i="0" u="none" strike="noStrike" cap="none">
                <a:solidFill>
                  <a:srgbClr val="000000"/>
                </a:solidFill>
                <a:latin typeface="Philosopher"/>
                <a:ea typeface="Philosopher"/>
                <a:cs typeface="Philosopher"/>
                <a:sym typeface="Philosopher"/>
              </a:rPr>
              <a:t>4. </a:t>
            </a:r>
            <a:r>
              <a:rPr lang="cs-CZ" sz="2000" b="1" i="0" u="none" strike="noStrike" cap="none">
                <a:solidFill>
                  <a:srgbClr val="000000"/>
                </a:solidFill>
                <a:latin typeface="Philosopher"/>
                <a:ea typeface="Philosopher"/>
                <a:cs typeface="Philosopher"/>
                <a:sym typeface="Philosopher"/>
              </a:rPr>
              <a:t>Zachęć uczestników do podzielenia się własnymi doświadczeniami</a:t>
            </a:r>
            <a:r>
              <a:rPr lang="cs-CZ" sz="2000" b="0" i="0" u="none" strike="noStrike" cap="none">
                <a:solidFill>
                  <a:srgbClr val="000000"/>
                </a:solidFill>
                <a:latin typeface="Philosopher"/>
                <a:ea typeface="Philosopher"/>
                <a:cs typeface="Philosopher"/>
                <a:sym typeface="Philosopher"/>
              </a:rPr>
              <a:t>, spostrzeżeniami i opiniami na temat narzędzi/platform. Mogą omówić zalety i wady, wyzwania, z którymi się spotkali, oraz wszelkie wskazówki lub najlepsze praktyki, które odkryli.</a:t>
            </a:r>
            <a:endParaRPr sz="2000" b="0" i="0" u="none" strike="noStrike" cap="none">
              <a:solidFill>
                <a:srgbClr val="000000"/>
              </a:solidFill>
              <a:latin typeface="Philosopher"/>
              <a:ea typeface="Philosopher"/>
              <a:cs typeface="Philosopher"/>
              <a:sym typeface="Philosopher"/>
            </a:endParaRPr>
          </a:p>
          <a:p>
            <a:pPr marL="0" marR="0" lvl="0" indent="0" algn="just" rtl="0">
              <a:lnSpc>
                <a:spcPct val="100000"/>
              </a:lnSpc>
              <a:spcBef>
                <a:spcPts val="0"/>
              </a:spcBef>
              <a:spcAft>
                <a:spcPts val="0"/>
              </a:spcAft>
              <a:buNone/>
            </a:pPr>
            <a:r>
              <a:rPr lang="cs-CZ" sz="2000" b="0" i="0" u="none" strike="noStrike" cap="none">
                <a:solidFill>
                  <a:srgbClr val="000000"/>
                </a:solidFill>
                <a:latin typeface="Philosopher"/>
                <a:ea typeface="Philosopher"/>
                <a:cs typeface="Philosopher"/>
                <a:sym typeface="Philosopher"/>
              </a:rPr>
              <a:t>5. Jako moderator poruszaj się między grupami, aktywnie słuchaj dyskusji i zadawaj pytania przewodnie, aby stymulować głębszą rozmowę i refleksję.</a:t>
            </a:r>
            <a:endParaRPr/>
          </a:p>
          <a:p>
            <a:pPr marL="0" marR="0" lvl="0" indent="0" algn="just" rtl="0">
              <a:lnSpc>
                <a:spcPct val="100000"/>
              </a:lnSpc>
              <a:spcBef>
                <a:spcPts val="0"/>
              </a:spcBef>
              <a:spcAft>
                <a:spcPts val="0"/>
              </a:spcAft>
              <a:buNone/>
            </a:pPr>
            <a:r>
              <a:rPr lang="cs-CZ" sz="2000" b="0" i="0" u="none" strike="noStrike" cap="none">
                <a:solidFill>
                  <a:srgbClr val="000000"/>
                </a:solidFill>
                <a:latin typeface="Philosopher"/>
                <a:ea typeface="Philosopher"/>
                <a:cs typeface="Philosopher"/>
                <a:sym typeface="Philosopher"/>
              </a:rPr>
              <a:t>6. Po upływie wyznaczonego czasu na dyskusję zbierz </a:t>
            </a:r>
            <a:r>
              <a:rPr lang="cs-CZ" sz="2000" b="1" i="0" u="none" strike="noStrike" cap="none">
                <a:solidFill>
                  <a:srgbClr val="000000"/>
                </a:solidFill>
                <a:latin typeface="Philosopher"/>
                <a:ea typeface="Philosopher"/>
                <a:cs typeface="Philosopher"/>
                <a:sym typeface="Philosopher"/>
              </a:rPr>
              <a:t>grupy ponownie i zainicjuj dyskusję w większej grupie.</a:t>
            </a:r>
            <a:endParaRPr sz="2000" b="1" i="0" u="none" strike="noStrike" cap="none">
              <a:solidFill>
                <a:srgbClr val="000000"/>
              </a:solidFill>
              <a:latin typeface="Philosopher"/>
              <a:ea typeface="Philosopher"/>
              <a:cs typeface="Philosopher"/>
              <a:sym typeface="Philosopher"/>
            </a:endParaRPr>
          </a:p>
          <a:p>
            <a:pPr marL="0" marR="0" lvl="0" indent="0" algn="just" rtl="0">
              <a:lnSpc>
                <a:spcPct val="100000"/>
              </a:lnSpc>
              <a:spcBef>
                <a:spcPts val="0"/>
              </a:spcBef>
              <a:spcAft>
                <a:spcPts val="0"/>
              </a:spcAft>
              <a:buNone/>
            </a:pPr>
            <a:r>
              <a:rPr lang="cs-CZ" sz="2000" b="0" i="0" u="none" strike="noStrike" cap="none">
                <a:solidFill>
                  <a:srgbClr val="000000"/>
                </a:solidFill>
                <a:latin typeface="Philosopher"/>
                <a:ea typeface="Philosopher"/>
                <a:cs typeface="Philosopher"/>
                <a:sym typeface="Philosopher"/>
              </a:rPr>
              <a:t>7. W dyskusji w większej grupie poproś każdą grupę o podzielenie się kluczowymi ustaleniami i spostrzeżeniami. Zachęć uczestników z innych grup do dodania swoich przemyśleń, przedstawienia dodatkowych perspektyw lub zadawania pytań.</a:t>
            </a:r>
            <a:endParaRPr/>
          </a:p>
          <a:p>
            <a:pPr marL="0" marR="0" lvl="0" indent="0" algn="just" rtl="0">
              <a:lnSpc>
                <a:spcPct val="100000"/>
              </a:lnSpc>
              <a:spcBef>
                <a:spcPts val="0"/>
              </a:spcBef>
              <a:spcAft>
                <a:spcPts val="0"/>
              </a:spcAft>
              <a:buNone/>
            </a:pPr>
            <a:r>
              <a:rPr lang="cs-CZ" sz="2000" b="0" i="0" u="none" strike="noStrike" cap="none">
                <a:solidFill>
                  <a:srgbClr val="000000"/>
                </a:solidFill>
                <a:latin typeface="Philosopher"/>
                <a:ea typeface="Philosopher"/>
                <a:cs typeface="Philosopher"/>
                <a:sym typeface="Philosopher"/>
              </a:rPr>
              <a:t>8. </a:t>
            </a:r>
            <a:r>
              <a:rPr lang="cs-CZ" sz="2000" b="1" i="0" u="none" strike="noStrike" cap="none">
                <a:solidFill>
                  <a:srgbClr val="000000"/>
                </a:solidFill>
                <a:latin typeface="Philosopher"/>
                <a:ea typeface="Philosopher"/>
                <a:cs typeface="Philosopher"/>
                <a:sym typeface="Philosopher"/>
              </a:rPr>
              <a:t>Podsumuj główne punkty </a:t>
            </a:r>
            <a:r>
              <a:rPr lang="cs-CZ" sz="2000" b="0" i="0" u="none" strike="noStrike" cap="none">
                <a:solidFill>
                  <a:srgbClr val="000000"/>
                </a:solidFill>
                <a:latin typeface="Philosopher"/>
                <a:ea typeface="Philosopher"/>
                <a:cs typeface="Philosopher"/>
                <a:sym typeface="Philosopher"/>
              </a:rPr>
              <a:t>poruszone podczas dyskusji i podkreśl wszelkie pojawiające się wzorce lub wspólne tematy.</a:t>
            </a:r>
            <a:endParaRPr/>
          </a:p>
          <a:p>
            <a:pPr marL="0" marR="0" lvl="0" indent="0" algn="just" rtl="0">
              <a:lnSpc>
                <a:spcPct val="100000"/>
              </a:lnSpc>
              <a:spcBef>
                <a:spcPts val="0"/>
              </a:spcBef>
              <a:spcAft>
                <a:spcPts val="0"/>
              </a:spcAft>
              <a:buNone/>
            </a:pPr>
            <a:r>
              <a:rPr lang="cs-CZ" sz="2000" b="0" i="0" u="none" strike="noStrike" cap="none">
                <a:solidFill>
                  <a:srgbClr val="000000"/>
                </a:solidFill>
                <a:latin typeface="Philosopher"/>
                <a:ea typeface="Philosopher"/>
                <a:cs typeface="Philosopher"/>
                <a:sym typeface="Philosopher"/>
              </a:rPr>
              <a:t>9. Zakończ ćwiczenie, ułatwiając krótką sesję refleksji, podczas której uczestnicy mogą podzielić się kluczowymi wnioskami z dyskusji.</a:t>
            </a:r>
            <a:endParaRPr sz="1600" b="0" i="1" u="none" strike="noStrike" cap="none">
              <a:solidFill>
                <a:srgbClr val="000000"/>
              </a:solidFill>
              <a:latin typeface="Philosopher"/>
              <a:ea typeface="Philosopher"/>
              <a:cs typeface="Philosopher"/>
              <a:sym typeface="Philosopher"/>
            </a:endParaRPr>
          </a:p>
        </p:txBody>
      </p:sp>
      <p:sp>
        <p:nvSpPr>
          <p:cNvPr id="244" name="Google Shape;244;p29"/>
          <p:cNvSpPr txBox="1"/>
          <p:nvPr/>
        </p:nvSpPr>
        <p:spPr>
          <a:xfrm>
            <a:off x="4254935" y="563829"/>
            <a:ext cx="3682130" cy="358096"/>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400" b="1" i="0" u="none" strike="noStrike" cap="none">
                <a:solidFill>
                  <a:schemeClr val="dk1"/>
                </a:solidFill>
                <a:latin typeface="Philosopher"/>
                <a:ea typeface="Philosopher"/>
                <a:cs typeface="Philosopher"/>
                <a:sym typeface="Philosopher"/>
              </a:rPr>
              <a:t>Działanie 2: Dyskusja</a:t>
            </a:r>
            <a:endParaRPr sz="2400" b="1" i="0" u="none" strike="noStrike" cap="none">
              <a:solidFill>
                <a:schemeClr val="dk1"/>
              </a:solidFill>
              <a:latin typeface="Philosopher"/>
              <a:ea typeface="Philosopher"/>
              <a:cs typeface="Philosopher"/>
              <a:sym typeface="Philosophe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pic>
        <p:nvPicPr>
          <p:cNvPr id="249" name="Google Shape;249;p30" descr="A person sitting at a desk with a computer and papers on it&#10;&#10;Description automatically generated with low confidence"/>
          <p:cNvPicPr preferRelativeResize="0"/>
          <p:nvPr/>
        </p:nvPicPr>
        <p:blipFill rotWithShape="1">
          <a:blip r:embed="rId3">
            <a:alphaModFix/>
          </a:blip>
          <a:srcRect l="0" t="0" r="0" b="0"/>
          <a:stretch/>
        </p:blipFill>
        <p:spPr>
          <a:xfrm>
            <a:off x="0" y="-1"/>
            <a:ext cx="12192000" cy="6858001"/>
          </a:xfrm>
          <a:prstGeom prst="rect">
            <a:avLst/>
          </a:prstGeom>
          <a:noFill/>
          <a:ln>
            <a:noFill/>
          </a:ln>
        </p:spPr>
      </p:pic>
      <p:sp>
        <p:nvSpPr>
          <p:cNvPr id="250" name="Google Shape;250;p30"/>
          <p:cNvSpPr/>
          <p:nvPr/>
        </p:nvSpPr>
        <p:spPr>
          <a:xfrm>
            <a:off x="-264695" y="-270712"/>
            <a:ext cx="12721389" cy="7399421"/>
          </a:xfrm>
          <a:prstGeom prst="rect">
            <a:avLst/>
          </a:prstGeom>
          <a:gradFill>
            <a:gsLst>
              <a:gs pos="0">
                <a:srgbClr val="FFE77E">
                  <a:alpha val="0"/>
                </a:srgbClr>
              </a:gs>
              <a:gs pos="100000">
                <a:srgbClr val="FFEDB1"/>
              </a:gs>
            </a:gsLst>
            <a:path path="circle">
              <a:fillToRect l="50%" t="50%" r="50%" b="50%"/>
            </a:path>
            <a:tileRect/>
          </a:gradFill>
          <a:ln w="25400" cap="flat" cmpd="sng">
            <a:solidFill>
              <a:srgbClr val="FFE6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t/>
            </a:r>
            <a:endParaRPr sz="1400" b="0" i="0" u="none" strike="noStrike" cap="none">
              <a:solidFill>
                <a:schemeClr val="lt1"/>
              </a:solidFill>
              <a:latin typeface="Arial"/>
              <a:ea typeface="Arial"/>
              <a:cs typeface="Arial"/>
              <a:sym typeface="Arial"/>
            </a:endParaRPr>
          </a:p>
        </p:txBody>
      </p:sp>
      <p:sp>
        <p:nvSpPr>
          <p:cNvPr id="251" name="Google Shape;251;p30"/>
          <p:cNvSpPr txBox="1"/>
          <p:nvPr/>
        </p:nvSpPr>
        <p:spPr>
          <a:xfrm>
            <a:off x="3839189" y="2051289"/>
            <a:ext cx="7014257"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cs-CZ" sz="6600" b="0" i="0" u="none" strike="noStrike" cap="none">
                <a:solidFill>
                  <a:schemeClr val="dk1"/>
                </a:solidFill>
                <a:latin typeface="Roboto"/>
                <a:ea typeface="Roboto"/>
                <a:cs typeface="Roboto"/>
                <a:sym typeface="Roboto"/>
              </a:rPr>
              <a:t>CZAS PRZERWY!</a:t>
            </a:r>
            <a:endParaRPr sz="6600" b="0" i="0" u="none" strike="noStrike" cap="none">
              <a:solidFill>
                <a:schemeClr val="dk1"/>
              </a:solidFill>
              <a:latin typeface="Roboto"/>
              <a:ea typeface="Roboto"/>
              <a:cs typeface="Roboto"/>
              <a:sym typeface="Roboto"/>
            </a:endParaRPr>
          </a:p>
        </p:txBody>
      </p:sp>
      <p:pic>
        <p:nvPicPr>
          <p:cNvPr id="252" name="Google Shape;252;p30" descr="A picture containing logo&#10;&#10;Description automatically generated"/>
          <p:cNvPicPr preferRelativeResize="0"/>
          <p:nvPr/>
        </p:nvPicPr>
        <p:blipFill rotWithShape="1">
          <a:blip r:embed="rId4">
            <a:alphaModFix/>
          </a:blip>
          <a:srcRect l="0" t="0" r="0" b="0"/>
          <a:stretch/>
        </p:blipFill>
        <p:spPr>
          <a:xfrm>
            <a:off x="10853446" y="74429"/>
            <a:ext cx="1338553" cy="946297"/>
          </a:xfrm>
          <a:prstGeom prst="rect">
            <a:avLst/>
          </a:prstGeom>
          <a:noFill/>
          <a:ln>
            <a:noFill/>
          </a:ln>
        </p:spPr>
      </p:pic>
      <p:pic>
        <p:nvPicPr>
          <p:cNvPr id="253" name="Google Shape;253;p30"/>
          <p:cNvPicPr preferRelativeResize="0"/>
          <p:nvPr/>
        </p:nvPicPr>
        <p:blipFill rotWithShape="1">
          <a:blip r:embed="rId5">
            <a:alphaModFix/>
          </a:blip>
          <a:srcRect l="0" t="0" r="0" b="0"/>
          <a:stretch/>
        </p:blipFill>
        <p:spPr>
          <a:xfrm>
            <a:off x="163286" y="6283219"/>
            <a:ext cx="2247900" cy="46092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 name="Shape 46"/>
        <p:cNvGrpSpPr/>
        <p:nvPr/>
      </p:nvGrpSpPr>
      <p:grpSpPr>
        <a:xfrm>
          <a:off x="0" y="0"/>
          <a:ext cx="0" cy="0"/>
          <a:chOff x="0" y="0"/>
          <a:chExt cx="0" cy="0"/>
        </a:xfrm>
      </p:grpSpPr>
      <p:sp>
        <p:nvSpPr>
          <p:cNvPr id="47" name="Google Shape;47;p13"/>
          <p:cNvSpPr/>
          <p:nvPr/>
        </p:nvSpPr>
        <p:spPr>
          <a:xfrm>
            <a:off x="0" y="0"/>
            <a:ext cx="6096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pic>
        <p:nvPicPr>
          <p:cNvPr id="48" name="Google Shape;48;p13" descr="Close-up of hands holding coins&#10;&#10;Description automatically generated with medium confidence"/>
          <p:cNvPicPr preferRelativeResize="0"/>
          <p:nvPr>
            <p:ph type="pic" idx="2"/>
          </p:nvPr>
        </p:nvPicPr>
        <p:blipFill rotWithShape="1">
          <a:blip r:embed="rId3">
            <a:alphaModFix/>
          </a:blip>
          <a:srcRect l="25403" t="0" r="25404" b="0"/>
          <a:stretch/>
        </p:blipFill>
        <p:spPr>
          <a:xfrm>
            <a:off x="1610913" y="1464429"/>
            <a:ext cx="2771775" cy="3756025"/>
          </a:xfrm>
          <a:prstGeom prst="rect">
            <a:avLst/>
          </a:prstGeom>
          <a:noFill/>
          <a:ln>
            <a:noFill/>
          </a:ln>
        </p:spPr>
      </p:pic>
      <p:sp>
        <p:nvSpPr>
          <p:cNvPr id="49" name="Google Shape;49;p13"/>
          <p:cNvSpPr txBox="1"/>
          <p:nvPr/>
        </p:nvSpPr>
        <p:spPr>
          <a:xfrm>
            <a:off x="7554300" y="811693"/>
            <a:ext cx="2019265"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MODUŁ 2</a:t>
            </a:r>
            <a:endParaRPr sz="1800" b="1" i="0" u="none" strike="noStrike" cap="none">
              <a:solidFill>
                <a:schemeClr val="dk1"/>
              </a:solidFill>
              <a:latin typeface="Philosopher"/>
              <a:ea typeface="Philosopher"/>
              <a:cs typeface="Philosopher"/>
              <a:sym typeface="Philosopher"/>
            </a:endParaRPr>
          </a:p>
        </p:txBody>
      </p:sp>
      <p:sp>
        <p:nvSpPr>
          <p:cNvPr id="50" name="Google Shape;50;p13"/>
          <p:cNvSpPr txBox="1"/>
          <p:nvPr/>
        </p:nvSpPr>
        <p:spPr>
          <a:xfrm>
            <a:off x="7201695" y="2174891"/>
            <a:ext cx="3976349" cy="1159105"/>
          </a:xfrm>
          <a:prstGeom prst="rect">
            <a:avLst/>
          </a:prstGeom>
          <a:noFill/>
          <a:ln>
            <a:noFill/>
          </a:ln>
        </p:spPr>
        <p:txBody>
          <a:bodyPr spcFirstLastPara="1" wrap="square" lIns="91425" tIns="91425" rIns="91425" bIns="91425" anchor="t" anchorCtr="0">
            <a:noAutofit/>
          </a:bodyPr>
          <a:lstStyle/>
          <a:p>
            <a:pPr marL="0" marR="0" lvl="0" indent="0" algn="ctr" rtl="0">
              <a:lnSpc>
                <a:spcPct val="150000"/>
              </a:lnSpc>
              <a:spcBef>
                <a:spcPts val="0"/>
              </a:spcBef>
              <a:spcAft>
                <a:spcPts val="0"/>
              </a:spcAft>
              <a:buClr>
                <a:srgbClr val="000000"/>
              </a:buClr>
              <a:buSzPts val="2000"/>
              <a:buFont typeface="Arial"/>
              <a:buNone/>
            </a:pPr>
            <a:r>
              <a:rPr lang="cs-CZ" sz="2000" b="0" i="0" u="none" strike="noStrike" cap="none">
                <a:solidFill>
                  <a:schemeClr val="dk1"/>
                </a:solidFill>
                <a:latin typeface="Roboto"/>
                <a:ea typeface="Roboto"/>
                <a:cs typeface="Roboto"/>
                <a:sym typeface="Roboto"/>
              </a:rPr>
              <a:t>Moduł ten obejmuje 14 godzin materiałów edukacyjnych.</a:t>
            </a:r>
            <a:endParaRPr sz="2000" b="0" i="0" u="none" strike="noStrike" cap="none">
              <a:solidFill>
                <a:schemeClr val="dk1"/>
              </a:solidFill>
              <a:latin typeface="Roboto"/>
              <a:ea typeface="Roboto"/>
              <a:cs typeface="Roboto"/>
              <a:sym typeface="Roboto"/>
            </a:endParaRPr>
          </a:p>
        </p:txBody>
      </p:sp>
      <p:sp>
        <p:nvSpPr>
          <p:cNvPr id="51" name="Google Shape;51;p13"/>
          <p:cNvSpPr txBox="1"/>
          <p:nvPr/>
        </p:nvSpPr>
        <p:spPr>
          <a:xfrm>
            <a:off x="6173391" y="3544748"/>
            <a:ext cx="2761818" cy="900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pPr>
            <a:r>
              <a:rPr lang="cs-CZ" sz="3200" b="1" i="0" u="none" strike="noStrike" cap="none">
                <a:solidFill>
                  <a:schemeClr val="dk1"/>
                </a:solidFill>
                <a:latin typeface="Philosopher"/>
                <a:ea typeface="Philosopher"/>
                <a:cs typeface="Philosopher"/>
                <a:sym typeface="Philosopher"/>
              </a:rPr>
              <a:t>6 godzin nauki F2F</a:t>
            </a:r>
            <a:endParaRPr sz="3200" b="1" i="0" u="none" strike="noStrike" cap="none">
              <a:solidFill>
                <a:schemeClr val="dk1"/>
              </a:solidFill>
              <a:latin typeface="Philosopher"/>
              <a:ea typeface="Philosopher"/>
              <a:cs typeface="Philosopher"/>
              <a:sym typeface="Philosopher"/>
            </a:endParaRPr>
          </a:p>
        </p:txBody>
      </p:sp>
      <p:sp>
        <p:nvSpPr>
          <p:cNvPr id="52" name="Google Shape;52;p13"/>
          <p:cNvSpPr txBox="1"/>
          <p:nvPr/>
        </p:nvSpPr>
        <p:spPr>
          <a:xfrm>
            <a:off x="9210056" y="3722421"/>
            <a:ext cx="2918947" cy="900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pPr>
            <a:r>
              <a:rPr lang="cs-CZ" sz="3200" b="1" i="0" u="none" strike="noStrike" cap="none">
                <a:solidFill>
                  <a:schemeClr val="dk1"/>
                </a:solidFill>
                <a:latin typeface="Philosopher"/>
                <a:ea typeface="Philosopher"/>
                <a:cs typeface="Philosopher"/>
                <a:sym typeface="Philosopher"/>
              </a:rPr>
              <a:t>8 godzin samodzielnej nauki</a:t>
            </a:r>
            <a:endParaRPr/>
          </a:p>
        </p:txBody>
      </p:sp>
      <p:sp>
        <p:nvSpPr>
          <p:cNvPr id="53" name="Google Shape;53;p13"/>
          <p:cNvSpPr txBox="1"/>
          <p:nvPr/>
        </p:nvSpPr>
        <p:spPr>
          <a:xfrm>
            <a:off x="6330156" y="4656100"/>
            <a:ext cx="2761818" cy="2088041"/>
          </a:xfrm>
          <a:prstGeom prst="rect">
            <a:avLst/>
          </a:prstGeom>
          <a:noFill/>
          <a:ln>
            <a:noFill/>
          </a:ln>
        </p:spPr>
        <p:txBody>
          <a:bodyPr spcFirstLastPara="1" wrap="square" lIns="91425" tIns="91425" rIns="91425" bIns="91425" anchor="t" anchorCtr="0">
            <a:noAutofit/>
          </a:bodyPr>
          <a:lstStyle/>
          <a:p>
            <a:pPr marL="0" marR="0" lvl="0" indent="0" algn="just" rtl="0">
              <a:lnSpc>
                <a:spcPct val="150000"/>
              </a:lnSpc>
              <a:spcBef>
                <a:spcPts val="0"/>
              </a:spcBef>
              <a:spcAft>
                <a:spcPts val="0"/>
              </a:spcAft>
              <a:buClr>
                <a:srgbClr val="000000"/>
              </a:buClr>
              <a:buSzPts val="1600"/>
              <a:buFont typeface="Arial"/>
              <a:buNone/>
            </a:pPr>
            <a:r>
              <a:rPr lang="cs-CZ" sz="1600" b="0" i="0" u="none" strike="noStrike" cap="none">
                <a:solidFill>
                  <a:schemeClr val="dk1"/>
                </a:solidFill>
                <a:latin typeface="Roboto"/>
                <a:ea typeface="Roboto"/>
                <a:cs typeface="Roboto"/>
                <a:sym typeface="Roboto"/>
              </a:rPr>
              <a:t>Ta prezentacja obejmuje 6 godzin nauki F2F.</a:t>
            </a:r>
            <a:endParaRPr/>
          </a:p>
          <a:p>
            <a:pPr marL="0" marR="0" lvl="0" indent="0" algn="l" rtl="0">
              <a:lnSpc>
                <a:spcPct val="150000"/>
              </a:lnSpc>
              <a:spcBef>
                <a:spcPts val="0"/>
              </a:spcBef>
              <a:spcAft>
                <a:spcPts val="0"/>
              </a:spcAft>
              <a:buClr>
                <a:srgbClr val="000000"/>
              </a:buClr>
              <a:buSzPts val="1600"/>
              <a:buFont typeface="Arial"/>
              <a:buNone/>
            </a:pPr>
            <a:r>
              <a:rPr lang="cs-CZ" sz="1600" b="0" i="0" u="none" strike="noStrike" cap="none">
                <a:solidFill>
                  <a:schemeClr val="dk1"/>
                </a:solidFill>
                <a:latin typeface="Roboto"/>
                <a:ea typeface="Roboto"/>
                <a:cs typeface="Roboto"/>
                <a:sym typeface="Roboto"/>
              </a:rPr>
              <a:t>Towarzyszy mu plan lekcji dla moderatora.</a:t>
            </a:r>
            <a:endParaRPr sz="1600" b="0" i="0" u="none" strike="noStrike" cap="none">
              <a:solidFill>
                <a:schemeClr val="dk1"/>
              </a:solidFill>
              <a:latin typeface="Roboto"/>
              <a:ea typeface="Roboto"/>
              <a:cs typeface="Roboto"/>
              <a:sym typeface="Roboto"/>
            </a:endParaRPr>
          </a:p>
        </p:txBody>
      </p:sp>
      <p:sp>
        <p:nvSpPr>
          <p:cNvPr id="54" name="Google Shape;54;p13"/>
          <p:cNvSpPr txBox="1"/>
          <p:nvPr/>
        </p:nvSpPr>
        <p:spPr>
          <a:xfrm>
            <a:off x="9535887" y="4947999"/>
            <a:ext cx="2209799" cy="1796142"/>
          </a:xfrm>
          <a:prstGeom prst="rect">
            <a:avLst/>
          </a:prstGeom>
          <a:noFill/>
          <a:ln>
            <a:noFill/>
          </a:ln>
        </p:spPr>
        <p:txBody>
          <a:bodyPr spcFirstLastPara="1" wrap="square" lIns="91425" tIns="91425" rIns="91425" bIns="91425" anchor="t" anchorCtr="0">
            <a:noAutofit/>
          </a:bodyPr>
          <a:lstStyle/>
          <a:p>
            <a:pPr marL="0" marR="0" lvl="0" indent="0" algn="r" rtl="0">
              <a:lnSpc>
                <a:spcPct val="150000"/>
              </a:lnSpc>
              <a:spcBef>
                <a:spcPts val="0"/>
              </a:spcBef>
              <a:spcAft>
                <a:spcPts val="0"/>
              </a:spcAft>
              <a:buClr>
                <a:srgbClr val="000000"/>
              </a:buClr>
              <a:buSzPts val="1600"/>
              <a:buFont typeface="Arial"/>
              <a:buNone/>
            </a:pPr>
            <a:r>
              <a:rPr lang="cs-CZ" sz="1600" b="0" i="0" u="none" strike="noStrike" cap="none">
                <a:solidFill>
                  <a:schemeClr val="dk1"/>
                </a:solidFill>
                <a:latin typeface="Roboto"/>
                <a:ea typeface="Roboto"/>
                <a:cs typeface="Roboto"/>
                <a:sym typeface="Roboto"/>
              </a:rPr>
              <a:t>Przejdź przez prezentację z zasobami do samodzielnej nauki we własnym tempie!</a:t>
            </a:r>
            <a:endParaRPr sz="1600" b="0" i="0" u="none" strike="noStrike" cap="none">
              <a:solidFill>
                <a:schemeClr val="dk1"/>
              </a:solidFill>
              <a:latin typeface="Roboto"/>
              <a:ea typeface="Roboto"/>
              <a:cs typeface="Roboto"/>
              <a:sym typeface="Roboto"/>
            </a:endParaRPr>
          </a:p>
        </p:txBody>
      </p:sp>
      <p:grpSp>
        <p:nvGrpSpPr>
          <p:cNvPr id="55" name="Google Shape;55;p13"/>
          <p:cNvGrpSpPr/>
          <p:nvPr/>
        </p:nvGrpSpPr>
        <p:grpSpPr>
          <a:xfrm>
            <a:off x="7937994" y="1428370"/>
            <a:ext cx="1251876" cy="358096"/>
            <a:chOff x="5470062" y="1167647"/>
            <a:chExt cx="1251876" cy="358096"/>
          </a:xfrm>
        </p:grpSpPr>
        <p:sp>
          <p:nvSpPr>
            <p:cNvPr id="56" name="Google Shape;56;p13"/>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57" name="Google Shape;57;p13"/>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58" name="Google Shape;58;p13"/>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grpSp>
      <p:pic>
        <p:nvPicPr>
          <p:cNvPr id="59" name="Google Shape;59;p13" descr="A picture containing icon&#10;&#10;Description automatically generated"/>
          <p:cNvPicPr preferRelativeResize="0"/>
          <p:nvPr/>
        </p:nvPicPr>
        <p:blipFill rotWithShape="1">
          <a:blip r:embed="rId4">
            <a:alphaModFix/>
          </a:blip>
          <a:srcRect l="0" t="0" r="0" b="0"/>
          <a:stretch/>
        </p:blipFill>
        <p:spPr>
          <a:xfrm>
            <a:off x="10252595" y="-167864"/>
            <a:ext cx="2386989" cy="1687495"/>
          </a:xfrm>
          <a:prstGeom prst="rect">
            <a:avLst/>
          </a:prstGeom>
          <a:noFill/>
          <a:ln>
            <a:noFill/>
          </a:ln>
        </p:spPr>
      </p:pic>
      <p:pic>
        <p:nvPicPr>
          <p:cNvPr id="60" name="Google Shape;60;p13"/>
          <p:cNvPicPr preferRelativeResize="0"/>
          <p:nvPr/>
        </p:nvPicPr>
        <p:blipFill rotWithShape="1">
          <a:blip r:embed="rId5">
            <a:alphaModFix/>
          </a:blip>
          <a:srcRect l="0" t="0" r="0" b="0"/>
          <a:stretch/>
        </p:blipFill>
        <p:spPr>
          <a:xfrm>
            <a:off x="163286" y="6283219"/>
            <a:ext cx="2247900" cy="46092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pic>
        <p:nvPicPr>
          <p:cNvPr id="258" name="Google Shape;258;p31" descr="A picture containing yellow&#10;&#10;Description automatically generated"/>
          <p:cNvPicPr preferRelativeResize="0"/>
          <p:nvPr>
            <p:ph type="pic" idx="2"/>
          </p:nvPr>
        </p:nvPicPr>
        <p:blipFill rotWithShape="1">
          <a:blip r:embed="rId3">
            <a:alphaModFix/>
          </a:blip>
          <a:srcRect l="28722" t="0" r="28722" b="0"/>
          <a:stretch/>
        </p:blipFill>
        <p:spPr>
          <a:xfrm>
            <a:off x="627063" y="0"/>
            <a:ext cx="2917825" cy="6858000"/>
          </a:xfrm>
          <a:prstGeom prst="rect">
            <a:avLst/>
          </a:prstGeom>
          <a:noFill/>
          <a:ln>
            <a:noFill/>
          </a:ln>
        </p:spPr>
      </p:pic>
      <p:sp>
        <p:nvSpPr>
          <p:cNvPr id="259" name="Google Shape;259;p31"/>
          <p:cNvSpPr txBox="1"/>
          <p:nvPr/>
        </p:nvSpPr>
        <p:spPr>
          <a:xfrm>
            <a:off x="4573596" y="688927"/>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4000" b="1" i="0" u="none" strike="noStrike" cap="none">
                <a:solidFill>
                  <a:schemeClr val="dk1"/>
                </a:solidFill>
                <a:latin typeface="Philosopher"/>
                <a:ea typeface="Philosopher"/>
                <a:cs typeface="Philosopher"/>
                <a:sym typeface="Philosopher"/>
              </a:rPr>
              <a:t>Filmy</a:t>
            </a:r>
            <a:endParaRPr sz="4000" b="1" i="0" u="none" strike="noStrike" cap="none">
              <a:solidFill>
                <a:schemeClr val="dk1"/>
              </a:solidFill>
              <a:latin typeface="Philosopher"/>
              <a:ea typeface="Philosopher"/>
              <a:cs typeface="Philosopher"/>
              <a:sym typeface="Philosopher"/>
            </a:endParaRPr>
          </a:p>
        </p:txBody>
      </p:sp>
      <p:grpSp>
        <p:nvGrpSpPr>
          <p:cNvPr id="260" name="Google Shape;260;p31"/>
          <p:cNvGrpSpPr/>
          <p:nvPr/>
        </p:nvGrpSpPr>
        <p:grpSpPr>
          <a:xfrm>
            <a:off x="5470061" y="1504117"/>
            <a:ext cx="1251876" cy="358096"/>
            <a:chOff x="5470062" y="1167647"/>
            <a:chExt cx="1251876" cy="358096"/>
          </a:xfrm>
        </p:grpSpPr>
        <p:sp>
          <p:nvSpPr>
            <p:cNvPr id="261" name="Google Shape;261;p31"/>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262" name="Google Shape;262;p31"/>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263" name="Google Shape;263;p31"/>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grpSp>
      <p:pic>
        <p:nvPicPr>
          <p:cNvPr id="264" name="Google Shape;264;p31" descr="A picture containing icon&#10;&#10;Description automatically generated"/>
          <p:cNvPicPr preferRelativeResize="0"/>
          <p:nvPr/>
        </p:nvPicPr>
        <p:blipFill rotWithShape="1">
          <a:blip r:embed="rId4">
            <a:alphaModFix/>
          </a:blip>
          <a:srcRect l="0" t="0" r="0" b="0"/>
          <a:stretch/>
        </p:blipFill>
        <p:spPr>
          <a:xfrm>
            <a:off x="10625575" y="0"/>
            <a:ext cx="1723782" cy="1218637"/>
          </a:xfrm>
          <a:prstGeom prst="rect">
            <a:avLst/>
          </a:prstGeom>
          <a:noFill/>
          <a:ln>
            <a:noFill/>
          </a:ln>
        </p:spPr>
      </p:pic>
      <p:pic>
        <p:nvPicPr>
          <p:cNvPr id="265" name="Google Shape;265;p31"/>
          <p:cNvPicPr preferRelativeResize="0"/>
          <p:nvPr/>
        </p:nvPicPr>
        <p:blipFill rotWithShape="1">
          <a:blip r:embed="rId5">
            <a:alphaModFix/>
          </a:blip>
          <a:srcRect l="0" t="0" r="0" b="0"/>
          <a:stretch/>
        </p:blipFill>
        <p:spPr>
          <a:xfrm>
            <a:off x="163286" y="6283219"/>
            <a:ext cx="2247900" cy="460922"/>
          </a:xfrm>
          <a:prstGeom prst="rect">
            <a:avLst/>
          </a:prstGeom>
          <a:noFill/>
          <a:ln>
            <a:noFill/>
          </a:ln>
        </p:spPr>
      </p:pic>
      <p:sp>
        <p:nvSpPr>
          <p:cNvPr id="266" name="Google Shape;266;p31"/>
          <p:cNvSpPr txBox="1"/>
          <p:nvPr/>
        </p:nvSpPr>
        <p:spPr>
          <a:xfrm>
            <a:off x="3683726" y="2609947"/>
            <a:ext cx="8188234" cy="238584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pPr>
            <a:r>
              <a:rPr lang="cs-CZ" sz="3200" b="0" i="0" u="none" strike="noStrike" cap="none">
                <a:solidFill>
                  <a:schemeClr val="dk1"/>
                </a:solidFill>
                <a:latin typeface="Philosopher"/>
                <a:ea typeface="Philosopher"/>
                <a:cs typeface="Philosopher"/>
                <a:sym typeface="Philosopher"/>
              </a:rPr>
              <a:t>Na kolejnych slajdach przedstawiono osiem platform i narzędzi.</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pic>
        <p:nvPicPr>
          <p:cNvPr id="271" name="Google Shape;271;p32" descr="Background pattern&#10;&#10;Description automatically generated"/>
          <p:cNvPicPr preferRelativeResize="0"/>
          <p:nvPr>
            <p:ph type="pic" idx="2"/>
          </p:nvPr>
        </p:nvPicPr>
        <p:blipFill rotWithShape="1">
          <a:blip r:embed="rId3">
            <a:alphaModFix amt="35000"/>
          </a:blip>
          <a:srcRect l="0" t="20573" r="0" b="20573"/>
          <a:stretch/>
        </p:blipFill>
        <p:spPr>
          <a:xfrm>
            <a:off x="0" y="0"/>
            <a:ext cx="12192000" cy="4783138"/>
          </a:xfrm>
          <a:prstGeom prst="rect">
            <a:avLst/>
          </a:prstGeom>
          <a:noFill/>
          <a:ln>
            <a:noFill/>
          </a:ln>
        </p:spPr>
      </p:pic>
      <p:pic>
        <p:nvPicPr>
          <p:cNvPr id="272" name="Google Shape;272;p32" descr="A picture containing icon&#10;&#10;Description automatically generated"/>
          <p:cNvPicPr preferRelativeResize="0"/>
          <p:nvPr/>
        </p:nvPicPr>
        <p:blipFill rotWithShape="1">
          <a:blip r:embed="rId4">
            <a:alphaModFix/>
          </a:blip>
          <a:srcRect l="0" t="0" r="0" b="0"/>
          <a:stretch/>
        </p:blipFill>
        <p:spPr>
          <a:xfrm>
            <a:off x="10972366" y="5942243"/>
            <a:ext cx="1322522" cy="934964"/>
          </a:xfrm>
          <a:prstGeom prst="rect">
            <a:avLst/>
          </a:prstGeom>
          <a:noFill/>
          <a:ln>
            <a:noFill/>
          </a:ln>
        </p:spPr>
      </p:pic>
      <p:pic>
        <p:nvPicPr>
          <p:cNvPr id="273" name="Google Shape;273;p32"/>
          <p:cNvPicPr preferRelativeResize="0"/>
          <p:nvPr/>
        </p:nvPicPr>
        <p:blipFill rotWithShape="1">
          <a:blip r:embed="rId5">
            <a:alphaModFix/>
          </a:blip>
          <a:srcRect l="0" t="0" r="0" b="0"/>
          <a:stretch/>
        </p:blipFill>
        <p:spPr>
          <a:xfrm>
            <a:off x="163286" y="6283219"/>
            <a:ext cx="2247900" cy="460922"/>
          </a:xfrm>
          <a:prstGeom prst="rect">
            <a:avLst/>
          </a:prstGeom>
          <a:noFill/>
          <a:ln>
            <a:noFill/>
          </a:ln>
        </p:spPr>
      </p:pic>
      <p:pic>
        <p:nvPicPr>
          <p:cNvPr id="274" name="Google Shape;274;p32" title="What is Kahoot!?"/>
          <p:cNvPicPr preferRelativeResize="0"/>
          <p:nvPr/>
        </p:nvPicPr>
        <p:blipFill rotWithShape="1">
          <a:blip r:embed="rId6">
            <a:alphaModFix/>
          </a:blip>
          <a:srcRect l="0" t="0" r="0" b="0"/>
          <a:stretch/>
        </p:blipFill>
        <p:spPr>
          <a:xfrm>
            <a:off x="1470741" y="914801"/>
            <a:ext cx="9501625" cy="5368418"/>
          </a:xfrm>
          <a:prstGeom prst="rect">
            <a:avLst/>
          </a:prstGeom>
          <a:noFill/>
          <a:ln>
            <a:noFill/>
          </a:ln>
        </p:spPr>
      </p:pic>
      <p:sp>
        <p:nvSpPr>
          <p:cNvPr id="275" name="Google Shape;275;p32"/>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Wideo: Kahoot</a:t>
            </a:r>
            <a:endParaRPr sz="1800" b="1" i="0" u="none" strike="noStrike" cap="none">
              <a:solidFill>
                <a:schemeClr val="dk1"/>
              </a:solidFill>
              <a:latin typeface="Philosopher"/>
              <a:ea typeface="Philosopher"/>
              <a:cs typeface="Philosopher"/>
              <a:sym typeface="Philosopher"/>
            </a:endParaRPr>
          </a:p>
        </p:txBody>
      </p:sp>
    </p:spTree>
  </p:cSld>
  <p:clrMapOvr>
    <a:masterClrMapping/>
  </p:clrMapOvr>
  <p:timing>
    <p:tnLst>
      <p:par>
        <p:cTn dur="indefinite" restart="never" nodeType="tmRoot">
          <p:childTnLst>
            <p:seq concurrent="1" nextAc="seek">
              <p:cTn id="2" dur="indefinite" nodeType="mainSeq">
                <p:childTnLst>
                  <p:par>
                    <p:cTn fill="hold">
                      <p:stCondLst>
                        <p:cond delay="indefinite"/>
                      </p:stCondLst>
                      <p:childTnLst>
                        <p:par>
                          <p:cTn fill="hold">
                            <p:stCondLst>
                              <p:cond delay="0"/>
                            </p:stCondLst>
                            <p:childTnLst>
                              <p:par>
                                <p:cTn presetID="10" presetClass="entr" presetSubtype="0" fill="hold" nodeType="clickEffect">
                                  <p:stCondLst>
                                    <p:cond delay="0"/>
                                  </p:stCondLst>
                                  <p:childTnLst>
                                    <p:set>
                                      <p:cBhvr>
                                        <p:cTn dur="1" fill="hold">
                                          <p:stCondLst>
                                            <p:cond delay="0"/>
                                          </p:stCondLst>
                                        </p:cTn>
                                        <p:tgtEl>
                                          <p:spTgt spid="274"/>
                                        </p:tgtEl>
                                        <p:attrNameLst>
                                          <p:attrName>style.visibility</p:attrName>
                                        </p:attrNameLst>
                                      </p:cBhvr>
                                      <p:to>
                                        <p:strVal val="visible"/>
                                      </p:to>
                                    </p:set>
                                    <p:animEffect transition="in" filter="fade">
                                      <p:cBhvr>
                                        <p:cTn dur="1"/>
                                        <p:tgtEl>
                                          <p:spTgt spid="2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pic>
        <p:nvPicPr>
          <p:cNvPr id="280" name="Google Shape;280;p33" descr="Background pattern&#10;&#10;Description automatically generated"/>
          <p:cNvPicPr preferRelativeResize="0"/>
          <p:nvPr>
            <p:ph type="pic" idx="2"/>
          </p:nvPr>
        </p:nvPicPr>
        <p:blipFill rotWithShape="1">
          <a:blip r:embed="rId3">
            <a:alphaModFix amt="35000"/>
          </a:blip>
          <a:srcRect l="0" t="20573" r="0" b="20573"/>
          <a:stretch/>
        </p:blipFill>
        <p:spPr>
          <a:xfrm>
            <a:off x="0" y="0"/>
            <a:ext cx="12192000" cy="4783138"/>
          </a:xfrm>
          <a:prstGeom prst="rect">
            <a:avLst/>
          </a:prstGeom>
          <a:noFill/>
          <a:ln>
            <a:noFill/>
          </a:ln>
        </p:spPr>
      </p:pic>
      <p:pic>
        <p:nvPicPr>
          <p:cNvPr id="281" name="Google Shape;281;p33" descr="A picture containing icon&#10;&#10;Description automatically generated"/>
          <p:cNvPicPr preferRelativeResize="0"/>
          <p:nvPr/>
        </p:nvPicPr>
        <p:blipFill rotWithShape="1">
          <a:blip r:embed="rId4">
            <a:alphaModFix/>
          </a:blip>
          <a:srcRect l="0" t="0" r="0" b="0"/>
          <a:stretch/>
        </p:blipFill>
        <p:spPr>
          <a:xfrm>
            <a:off x="10972366" y="5942243"/>
            <a:ext cx="1322522" cy="934964"/>
          </a:xfrm>
          <a:prstGeom prst="rect">
            <a:avLst/>
          </a:prstGeom>
          <a:noFill/>
          <a:ln>
            <a:noFill/>
          </a:ln>
        </p:spPr>
      </p:pic>
      <p:pic>
        <p:nvPicPr>
          <p:cNvPr id="282" name="Google Shape;282;p33"/>
          <p:cNvPicPr preferRelativeResize="0"/>
          <p:nvPr/>
        </p:nvPicPr>
        <p:blipFill rotWithShape="1">
          <a:blip r:embed="rId5">
            <a:alphaModFix/>
          </a:blip>
          <a:srcRect l="0" t="0" r="0" b="0"/>
          <a:stretch/>
        </p:blipFill>
        <p:spPr>
          <a:xfrm>
            <a:off x="163286" y="6283219"/>
            <a:ext cx="2247900" cy="460922"/>
          </a:xfrm>
          <a:prstGeom prst="rect">
            <a:avLst/>
          </a:prstGeom>
          <a:noFill/>
          <a:ln>
            <a:noFill/>
          </a:ln>
        </p:spPr>
      </p:pic>
      <p:sp>
        <p:nvSpPr>
          <p:cNvPr id="283" name="Google Shape;283;p33"/>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Wideo: Mentimeter</a:t>
            </a:r>
            <a:endParaRPr sz="1800" b="1" i="0" u="none" strike="noStrike" cap="none">
              <a:solidFill>
                <a:schemeClr val="dk1"/>
              </a:solidFill>
              <a:latin typeface="Philosopher"/>
              <a:ea typeface="Philosopher"/>
              <a:cs typeface="Philosopher"/>
              <a:sym typeface="Philosopher"/>
            </a:endParaRPr>
          </a:p>
        </p:txBody>
      </p:sp>
      <p:pic>
        <p:nvPicPr>
          <p:cNvPr id="284" name="Google Shape;284;p33" title="Say Hello to Mentimeter"/>
          <p:cNvPicPr preferRelativeResize="0"/>
          <p:nvPr/>
        </p:nvPicPr>
        <p:blipFill rotWithShape="1">
          <a:blip r:embed="rId6">
            <a:alphaModFix/>
          </a:blip>
          <a:srcRect l="0" t="0" r="0" b="0"/>
          <a:stretch/>
        </p:blipFill>
        <p:spPr>
          <a:xfrm>
            <a:off x="1443073" y="1025413"/>
            <a:ext cx="9305852" cy="5257806"/>
          </a:xfrm>
          <a:prstGeom prst="rect">
            <a:avLst/>
          </a:prstGeom>
          <a:noFill/>
          <a:ln>
            <a:noFill/>
          </a:ln>
        </p:spPr>
      </p:pic>
    </p:spTree>
  </p:cSld>
  <p:clrMapOvr>
    <a:masterClrMapping/>
  </p:clrMapOvr>
  <p:timing>
    <p:tnLst>
      <p:par>
        <p:cTn dur="indefinite" restart="never" nodeType="tmRoot">
          <p:childTnLst>
            <p:seq concurrent="1" nextAc="seek">
              <p:cTn id="2" dur="indefinite" nodeType="mainSeq">
                <p:childTnLst>
                  <p:par>
                    <p:cTn fill="hold">
                      <p:stCondLst>
                        <p:cond delay="indefinite"/>
                      </p:stCondLst>
                      <p:childTnLst>
                        <p:par>
                          <p:cTn fill="hold">
                            <p:stCondLst>
                              <p:cond delay="0"/>
                            </p:stCondLst>
                            <p:childTnLst>
                              <p:par>
                                <p:cTn presetID="10" presetClass="entr" presetSubtype="0" fill="hold" nodeType="clickEffect">
                                  <p:stCondLst>
                                    <p:cond delay="0"/>
                                  </p:stCondLst>
                                  <p:childTnLst>
                                    <p:set>
                                      <p:cBhvr>
                                        <p:cTn dur="1" fill="hold">
                                          <p:stCondLst>
                                            <p:cond delay="0"/>
                                          </p:stCondLst>
                                        </p:cTn>
                                        <p:tgtEl>
                                          <p:spTgt spid="284"/>
                                        </p:tgtEl>
                                        <p:attrNameLst>
                                          <p:attrName>style.visibility</p:attrName>
                                        </p:attrNameLst>
                                      </p:cBhvr>
                                      <p:to>
                                        <p:strVal val="visible"/>
                                      </p:to>
                                    </p:set>
                                    <p:animEffect transition="in" filter="fade">
                                      <p:cBhvr>
                                        <p:cTn dur="1"/>
                                        <p:tgtEl>
                                          <p:spTgt spid="2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pic>
        <p:nvPicPr>
          <p:cNvPr id="289" name="Google Shape;289;p34" descr="Background pattern&#10;&#10;Description automatically generated"/>
          <p:cNvPicPr preferRelativeResize="0"/>
          <p:nvPr>
            <p:ph type="pic" idx="2"/>
          </p:nvPr>
        </p:nvPicPr>
        <p:blipFill rotWithShape="1">
          <a:blip r:embed="rId3">
            <a:alphaModFix amt="35000"/>
          </a:blip>
          <a:srcRect l="0" t="20573" r="0" b="20573"/>
          <a:stretch/>
        </p:blipFill>
        <p:spPr>
          <a:xfrm>
            <a:off x="0" y="0"/>
            <a:ext cx="12192000" cy="4783138"/>
          </a:xfrm>
          <a:prstGeom prst="rect">
            <a:avLst/>
          </a:prstGeom>
          <a:noFill/>
          <a:ln>
            <a:noFill/>
          </a:ln>
        </p:spPr>
      </p:pic>
      <p:pic>
        <p:nvPicPr>
          <p:cNvPr id="290" name="Google Shape;290;p34" descr="A picture containing icon&#10;&#10;Description automatically generated"/>
          <p:cNvPicPr preferRelativeResize="0"/>
          <p:nvPr/>
        </p:nvPicPr>
        <p:blipFill rotWithShape="1">
          <a:blip r:embed="rId4">
            <a:alphaModFix/>
          </a:blip>
          <a:srcRect l="0" t="0" r="0" b="0"/>
          <a:stretch/>
        </p:blipFill>
        <p:spPr>
          <a:xfrm>
            <a:off x="10972366" y="5942243"/>
            <a:ext cx="1322522" cy="934964"/>
          </a:xfrm>
          <a:prstGeom prst="rect">
            <a:avLst/>
          </a:prstGeom>
          <a:noFill/>
          <a:ln>
            <a:noFill/>
          </a:ln>
        </p:spPr>
      </p:pic>
      <p:pic>
        <p:nvPicPr>
          <p:cNvPr id="291" name="Google Shape;291;p34"/>
          <p:cNvPicPr preferRelativeResize="0"/>
          <p:nvPr/>
        </p:nvPicPr>
        <p:blipFill rotWithShape="1">
          <a:blip r:embed="rId5">
            <a:alphaModFix/>
          </a:blip>
          <a:srcRect l="0" t="0" r="0" b="0"/>
          <a:stretch/>
        </p:blipFill>
        <p:spPr>
          <a:xfrm>
            <a:off x="163286" y="6283219"/>
            <a:ext cx="2247900" cy="460922"/>
          </a:xfrm>
          <a:prstGeom prst="rect">
            <a:avLst/>
          </a:prstGeom>
          <a:noFill/>
          <a:ln>
            <a:noFill/>
          </a:ln>
        </p:spPr>
      </p:pic>
      <p:sp>
        <p:nvSpPr>
          <p:cNvPr id="292" name="Google Shape;292;p34"/>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Wideo: Articulate 360</a:t>
            </a:r>
            <a:endParaRPr sz="1800" b="1" i="0" u="none" strike="noStrike" cap="none">
              <a:solidFill>
                <a:schemeClr val="dk1"/>
              </a:solidFill>
              <a:latin typeface="Philosopher"/>
              <a:ea typeface="Philosopher"/>
              <a:cs typeface="Philosopher"/>
              <a:sym typeface="Philosopher"/>
            </a:endParaRPr>
          </a:p>
        </p:txBody>
      </p:sp>
      <p:pic>
        <p:nvPicPr>
          <p:cNvPr id="293" name="Google Shape;293;p34" title="Articulate 360 Capterra Final"/>
          <p:cNvPicPr preferRelativeResize="0"/>
          <p:nvPr/>
        </p:nvPicPr>
        <p:blipFill rotWithShape="1">
          <a:blip r:embed="rId6">
            <a:alphaModFix/>
          </a:blip>
          <a:srcRect l="0" t="0" r="0" b="0"/>
          <a:stretch/>
        </p:blipFill>
        <p:spPr>
          <a:xfrm>
            <a:off x="1367937" y="798792"/>
            <a:ext cx="9456123" cy="5342709"/>
          </a:xfrm>
          <a:prstGeom prst="rect">
            <a:avLst/>
          </a:prstGeom>
          <a:noFill/>
          <a:ln>
            <a:noFill/>
          </a:ln>
        </p:spPr>
      </p:pic>
    </p:spTree>
  </p:cSld>
  <p:clrMapOvr>
    <a:masterClrMapping/>
  </p:clrMapOvr>
  <p:timing>
    <p:tnLst>
      <p:par>
        <p:cTn dur="indefinite" restart="never" nodeType="tmRoot">
          <p:childTnLst>
            <p:seq concurrent="1" nextAc="seek">
              <p:cTn id="2" dur="indefinite" nodeType="mainSeq">
                <p:childTnLst>
                  <p:par>
                    <p:cTn fill="hold">
                      <p:stCondLst>
                        <p:cond delay="indefinite"/>
                      </p:stCondLst>
                      <p:childTnLst>
                        <p:par>
                          <p:cTn fill="hold">
                            <p:stCondLst>
                              <p:cond delay="0"/>
                            </p:stCondLst>
                            <p:childTnLst>
                              <p:par>
                                <p:cTn presetID="10" presetClass="entr" presetSubtype="0" fill="hold" nodeType="clickEffect">
                                  <p:stCondLst>
                                    <p:cond delay="0"/>
                                  </p:stCondLst>
                                  <p:childTnLst>
                                    <p:set>
                                      <p:cBhvr>
                                        <p:cTn dur="1" fill="hold">
                                          <p:stCondLst>
                                            <p:cond delay="0"/>
                                          </p:stCondLst>
                                        </p:cTn>
                                        <p:tgtEl>
                                          <p:spTgt spid="293"/>
                                        </p:tgtEl>
                                        <p:attrNameLst>
                                          <p:attrName>style.visibility</p:attrName>
                                        </p:attrNameLst>
                                      </p:cBhvr>
                                      <p:to>
                                        <p:strVal val="visible"/>
                                      </p:to>
                                    </p:set>
                                    <p:animEffect transition="in" filter="fade">
                                      <p:cBhvr>
                                        <p:cTn dur="1"/>
                                        <p:tgtEl>
                                          <p:spTgt spid="2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pic>
        <p:nvPicPr>
          <p:cNvPr id="298" name="Google Shape;298;p35" descr="Background pattern&#10;&#10;Description automatically generated"/>
          <p:cNvPicPr preferRelativeResize="0"/>
          <p:nvPr>
            <p:ph type="pic" idx="2"/>
          </p:nvPr>
        </p:nvPicPr>
        <p:blipFill rotWithShape="1">
          <a:blip r:embed="rId3">
            <a:alphaModFix amt="35000"/>
          </a:blip>
          <a:srcRect l="0" t="20573" r="0" b="20573"/>
          <a:stretch/>
        </p:blipFill>
        <p:spPr>
          <a:xfrm>
            <a:off x="0" y="0"/>
            <a:ext cx="12192000" cy="4783138"/>
          </a:xfrm>
          <a:prstGeom prst="rect">
            <a:avLst/>
          </a:prstGeom>
          <a:noFill/>
          <a:ln>
            <a:noFill/>
          </a:ln>
        </p:spPr>
      </p:pic>
      <p:pic>
        <p:nvPicPr>
          <p:cNvPr id="299" name="Google Shape;299;p35" descr="A picture containing icon&#10;&#10;Description automatically generated"/>
          <p:cNvPicPr preferRelativeResize="0"/>
          <p:nvPr/>
        </p:nvPicPr>
        <p:blipFill rotWithShape="1">
          <a:blip r:embed="rId4">
            <a:alphaModFix/>
          </a:blip>
          <a:srcRect l="0" t="0" r="0" b="0"/>
          <a:stretch/>
        </p:blipFill>
        <p:spPr>
          <a:xfrm>
            <a:off x="10972366" y="5942243"/>
            <a:ext cx="1322522" cy="934964"/>
          </a:xfrm>
          <a:prstGeom prst="rect">
            <a:avLst/>
          </a:prstGeom>
          <a:noFill/>
          <a:ln>
            <a:noFill/>
          </a:ln>
        </p:spPr>
      </p:pic>
      <p:pic>
        <p:nvPicPr>
          <p:cNvPr id="300" name="Google Shape;300;p35"/>
          <p:cNvPicPr preferRelativeResize="0"/>
          <p:nvPr/>
        </p:nvPicPr>
        <p:blipFill rotWithShape="1">
          <a:blip r:embed="rId5">
            <a:alphaModFix/>
          </a:blip>
          <a:srcRect l="0" t="0" r="0" b="0"/>
          <a:stretch/>
        </p:blipFill>
        <p:spPr>
          <a:xfrm>
            <a:off x="163286" y="6283219"/>
            <a:ext cx="2247900" cy="460922"/>
          </a:xfrm>
          <a:prstGeom prst="rect">
            <a:avLst/>
          </a:prstGeom>
          <a:noFill/>
          <a:ln>
            <a:noFill/>
          </a:ln>
        </p:spPr>
      </p:pic>
      <p:sp>
        <p:nvSpPr>
          <p:cNvPr id="301" name="Google Shape;301;p35"/>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Wideo: Canva</a:t>
            </a:r>
            <a:endParaRPr sz="1800" b="1" i="0" u="none" strike="noStrike" cap="none">
              <a:solidFill>
                <a:schemeClr val="dk1"/>
              </a:solidFill>
              <a:latin typeface="Philosopher"/>
              <a:ea typeface="Philosopher"/>
              <a:cs typeface="Philosopher"/>
              <a:sym typeface="Philosopher"/>
            </a:endParaRPr>
          </a:p>
        </p:txBody>
      </p:sp>
      <p:pic>
        <p:nvPicPr>
          <p:cNvPr id="302" name="Google Shape;302;p35" title="What is Canva? How Canva Made Design Simple"/>
          <p:cNvPicPr preferRelativeResize="0"/>
          <p:nvPr/>
        </p:nvPicPr>
        <p:blipFill rotWithShape="1">
          <a:blip r:embed="rId6">
            <a:alphaModFix/>
          </a:blip>
          <a:srcRect l="0" t="0" r="0" b="0"/>
          <a:stretch/>
        </p:blipFill>
        <p:spPr>
          <a:xfrm>
            <a:off x="1486044" y="824375"/>
            <a:ext cx="9219910" cy="5209250"/>
          </a:xfrm>
          <a:prstGeom prst="rect">
            <a:avLst/>
          </a:prstGeom>
          <a:noFill/>
          <a:ln>
            <a:noFill/>
          </a:ln>
        </p:spPr>
      </p:pic>
    </p:spTree>
  </p:cSld>
  <p:clrMapOvr>
    <a:masterClrMapping/>
  </p:clrMapOvr>
  <p:timing>
    <p:tnLst>
      <p:par>
        <p:cTn dur="indefinite" restart="never" nodeType="tmRoot">
          <p:childTnLst>
            <p:seq concurrent="1" nextAc="seek">
              <p:cTn id="2" dur="indefinite" nodeType="mainSeq">
                <p:childTnLst>
                  <p:par>
                    <p:cTn fill="hold">
                      <p:stCondLst>
                        <p:cond delay="indefinite"/>
                      </p:stCondLst>
                      <p:childTnLst>
                        <p:par>
                          <p:cTn fill="hold">
                            <p:stCondLst>
                              <p:cond delay="0"/>
                            </p:stCondLst>
                            <p:childTnLst>
                              <p:par>
                                <p:cTn presetID="10" presetClass="entr" presetSubtype="0" fill="hold" nodeType="clickEffect">
                                  <p:stCondLst>
                                    <p:cond delay="0"/>
                                  </p:stCondLst>
                                  <p:childTnLst>
                                    <p:set>
                                      <p:cBhvr>
                                        <p:cTn dur="1" fill="hold">
                                          <p:stCondLst>
                                            <p:cond delay="0"/>
                                          </p:stCondLst>
                                        </p:cTn>
                                        <p:tgtEl>
                                          <p:spTgt spid="302"/>
                                        </p:tgtEl>
                                        <p:attrNameLst>
                                          <p:attrName>style.visibility</p:attrName>
                                        </p:attrNameLst>
                                      </p:cBhvr>
                                      <p:to>
                                        <p:strVal val="visible"/>
                                      </p:to>
                                    </p:set>
                                    <p:animEffect transition="in" filter="fade">
                                      <p:cBhvr>
                                        <p:cTn dur="1"/>
                                        <p:tgtEl>
                                          <p:spTgt spid="3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pic>
        <p:nvPicPr>
          <p:cNvPr id="307" name="Google Shape;307;p36" descr="Background pattern&#10;&#10;Description automatically generated"/>
          <p:cNvPicPr preferRelativeResize="0"/>
          <p:nvPr>
            <p:ph type="pic" idx="2"/>
          </p:nvPr>
        </p:nvPicPr>
        <p:blipFill rotWithShape="1">
          <a:blip r:embed="rId3">
            <a:alphaModFix amt="35000"/>
          </a:blip>
          <a:srcRect l="0" t="20573" r="0" b="20573"/>
          <a:stretch/>
        </p:blipFill>
        <p:spPr>
          <a:xfrm>
            <a:off x="0" y="0"/>
            <a:ext cx="12192000" cy="4783138"/>
          </a:xfrm>
          <a:prstGeom prst="rect">
            <a:avLst/>
          </a:prstGeom>
          <a:noFill/>
          <a:ln>
            <a:noFill/>
          </a:ln>
        </p:spPr>
      </p:pic>
      <p:pic>
        <p:nvPicPr>
          <p:cNvPr id="308" name="Google Shape;308;p36" descr="A picture containing icon&#10;&#10;Description automatically generated"/>
          <p:cNvPicPr preferRelativeResize="0"/>
          <p:nvPr/>
        </p:nvPicPr>
        <p:blipFill rotWithShape="1">
          <a:blip r:embed="rId4">
            <a:alphaModFix/>
          </a:blip>
          <a:srcRect l="0" t="0" r="0" b="0"/>
          <a:stretch/>
        </p:blipFill>
        <p:spPr>
          <a:xfrm>
            <a:off x="10972366" y="5942243"/>
            <a:ext cx="1322522" cy="934964"/>
          </a:xfrm>
          <a:prstGeom prst="rect">
            <a:avLst/>
          </a:prstGeom>
          <a:noFill/>
          <a:ln>
            <a:noFill/>
          </a:ln>
        </p:spPr>
      </p:pic>
      <p:pic>
        <p:nvPicPr>
          <p:cNvPr id="309" name="Google Shape;309;p36"/>
          <p:cNvPicPr preferRelativeResize="0"/>
          <p:nvPr/>
        </p:nvPicPr>
        <p:blipFill rotWithShape="1">
          <a:blip r:embed="rId5">
            <a:alphaModFix/>
          </a:blip>
          <a:srcRect l="0" t="0" r="0" b="0"/>
          <a:stretch/>
        </p:blipFill>
        <p:spPr>
          <a:xfrm>
            <a:off x="163286" y="6283219"/>
            <a:ext cx="2247900" cy="460922"/>
          </a:xfrm>
          <a:prstGeom prst="rect">
            <a:avLst/>
          </a:prstGeom>
          <a:noFill/>
          <a:ln>
            <a:noFill/>
          </a:ln>
        </p:spPr>
      </p:pic>
      <p:sp>
        <p:nvSpPr>
          <p:cNvPr id="310" name="Google Shape;310;p36"/>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Wideo: Powtoon</a:t>
            </a:r>
            <a:endParaRPr sz="1800" b="1" i="0" u="none" strike="noStrike" cap="none">
              <a:solidFill>
                <a:schemeClr val="dk1"/>
              </a:solidFill>
              <a:latin typeface="Philosopher"/>
              <a:ea typeface="Philosopher"/>
              <a:cs typeface="Philosopher"/>
              <a:sym typeface="Philosopher"/>
            </a:endParaRPr>
          </a:p>
        </p:txBody>
      </p:sp>
      <p:pic>
        <p:nvPicPr>
          <p:cNvPr id="311" name="Google Shape;311;p36" title="Professional Presentation PowerPoint - by Powtoon"/>
          <p:cNvPicPr preferRelativeResize="0"/>
          <p:nvPr/>
        </p:nvPicPr>
        <p:blipFill rotWithShape="1">
          <a:blip r:embed="rId6">
            <a:alphaModFix/>
          </a:blip>
          <a:srcRect l="0" t="0" r="0" b="0"/>
          <a:stretch/>
        </p:blipFill>
        <p:spPr>
          <a:xfrm>
            <a:off x="1777478" y="989036"/>
            <a:ext cx="8637041" cy="4879928"/>
          </a:xfrm>
          <a:prstGeom prst="rect">
            <a:avLst/>
          </a:prstGeom>
          <a:noFill/>
          <a:ln>
            <a:noFill/>
          </a:ln>
        </p:spPr>
      </p:pic>
    </p:spTree>
  </p:cSld>
  <p:clrMapOvr>
    <a:masterClrMapping/>
  </p:clrMapOvr>
  <p:timing>
    <p:tnLst>
      <p:par>
        <p:cTn dur="indefinite" restart="never" nodeType="tmRoot">
          <p:childTnLst>
            <p:seq concurrent="1" nextAc="seek">
              <p:cTn id="2" dur="indefinite" nodeType="mainSeq">
                <p:childTnLst>
                  <p:par>
                    <p:cTn fill="hold">
                      <p:stCondLst>
                        <p:cond delay="indefinite"/>
                      </p:stCondLst>
                      <p:childTnLst>
                        <p:par>
                          <p:cTn fill="hold">
                            <p:stCondLst>
                              <p:cond delay="0"/>
                            </p:stCondLst>
                            <p:childTnLst>
                              <p:par>
                                <p:cTn presetID="10" presetClass="entr" presetSubtype="0" fill="hold" nodeType="clickEffect">
                                  <p:stCondLst>
                                    <p:cond delay="0"/>
                                  </p:stCondLst>
                                  <p:childTnLst>
                                    <p:set>
                                      <p:cBhvr>
                                        <p:cTn dur="1" fill="hold">
                                          <p:stCondLst>
                                            <p:cond delay="0"/>
                                          </p:stCondLst>
                                        </p:cTn>
                                        <p:tgtEl>
                                          <p:spTgt spid="311"/>
                                        </p:tgtEl>
                                        <p:attrNameLst>
                                          <p:attrName>style.visibility</p:attrName>
                                        </p:attrNameLst>
                                      </p:cBhvr>
                                      <p:to>
                                        <p:strVal val="visible"/>
                                      </p:to>
                                    </p:set>
                                    <p:animEffect transition="in" filter="fade">
                                      <p:cBhvr>
                                        <p:cTn dur="1"/>
                                        <p:tgtEl>
                                          <p:spTgt spid="3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pic>
        <p:nvPicPr>
          <p:cNvPr id="316" name="Google Shape;316;p37" descr="Background pattern&#10;&#10;Description automatically generated"/>
          <p:cNvPicPr preferRelativeResize="0"/>
          <p:nvPr>
            <p:ph type="pic" idx="2"/>
          </p:nvPr>
        </p:nvPicPr>
        <p:blipFill rotWithShape="1">
          <a:blip r:embed="rId3">
            <a:alphaModFix amt="35000"/>
          </a:blip>
          <a:srcRect l="0" t="20573" r="0" b="20573"/>
          <a:stretch/>
        </p:blipFill>
        <p:spPr>
          <a:xfrm>
            <a:off x="0" y="0"/>
            <a:ext cx="12192000" cy="4783138"/>
          </a:xfrm>
          <a:prstGeom prst="rect">
            <a:avLst/>
          </a:prstGeom>
          <a:noFill/>
          <a:ln>
            <a:noFill/>
          </a:ln>
        </p:spPr>
      </p:pic>
      <p:pic>
        <p:nvPicPr>
          <p:cNvPr id="317" name="Google Shape;317;p37" descr="A picture containing icon&#10;&#10;Description automatically generated"/>
          <p:cNvPicPr preferRelativeResize="0"/>
          <p:nvPr/>
        </p:nvPicPr>
        <p:blipFill rotWithShape="1">
          <a:blip r:embed="rId4">
            <a:alphaModFix/>
          </a:blip>
          <a:srcRect l="0" t="0" r="0" b="0"/>
          <a:stretch/>
        </p:blipFill>
        <p:spPr>
          <a:xfrm>
            <a:off x="10972366" y="5942243"/>
            <a:ext cx="1322522" cy="934964"/>
          </a:xfrm>
          <a:prstGeom prst="rect">
            <a:avLst/>
          </a:prstGeom>
          <a:noFill/>
          <a:ln>
            <a:noFill/>
          </a:ln>
        </p:spPr>
      </p:pic>
      <p:pic>
        <p:nvPicPr>
          <p:cNvPr id="318" name="Google Shape;318;p37"/>
          <p:cNvPicPr preferRelativeResize="0"/>
          <p:nvPr/>
        </p:nvPicPr>
        <p:blipFill rotWithShape="1">
          <a:blip r:embed="rId5">
            <a:alphaModFix/>
          </a:blip>
          <a:srcRect l="0" t="0" r="0" b="0"/>
          <a:stretch/>
        </p:blipFill>
        <p:spPr>
          <a:xfrm>
            <a:off x="163286" y="6283219"/>
            <a:ext cx="2247900" cy="460922"/>
          </a:xfrm>
          <a:prstGeom prst="rect">
            <a:avLst/>
          </a:prstGeom>
          <a:noFill/>
          <a:ln>
            <a:noFill/>
          </a:ln>
        </p:spPr>
      </p:pic>
      <p:sp>
        <p:nvSpPr>
          <p:cNvPr id="319" name="Google Shape;319;p37"/>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Wideo: H5P</a:t>
            </a:r>
            <a:endParaRPr sz="1800" b="1" i="0" u="none" strike="noStrike" cap="none">
              <a:solidFill>
                <a:schemeClr val="dk1"/>
              </a:solidFill>
              <a:latin typeface="Philosopher"/>
              <a:ea typeface="Philosopher"/>
              <a:cs typeface="Philosopher"/>
              <a:sym typeface="Philosopher"/>
            </a:endParaRPr>
          </a:p>
        </p:txBody>
      </p:sp>
      <p:pic>
        <p:nvPicPr>
          <p:cNvPr id="320" name="Google Shape;320;p37" title="H5P – Introduction"/>
          <p:cNvPicPr preferRelativeResize="0"/>
          <p:nvPr/>
        </p:nvPicPr>
        <p:blipFill rotWithShape="1">
          <a:blip r:embed="rId6">
            <a:alphaModFix/>
          </a:blip>
          <a:srcRect l="0" t="0" r="0" b="0"/>
          <a:stretch/>
        </p:blipFill>
        <p:spPr>
          <a:xfrm>
            <a:off x="1863133" y="1071986"/>
            <a:ext cx="8465731" cy="4783138"/>
          </a:xfrm>
          <a:prstGeom prst="rect">
            <a:avLst/>
          </a:prstGeom>
          <a:noFill/>
          <a:ln>
            <a:noFill/>
          </a:ln>
        </p:spPr>
      </p:pic>
    </p:spTree>
  </p:cSld>
  <p:clrMapOvr>
    <a:masterClrMapping/>
  </p:clrMapOvr>
  <p:timing>
    <p:tnLst>
      <p:par>
        <p:cTn dur="indefinite" restart="never" nodeType="tmRoot">
          <p:childTnLst>
            <p:seq concurrent="1" nextAc="seek">
              <p:cTn id="2" dur="indefinite" nodeType="mainSeq">
                <p:childTnLst>
                  <p:par>
                    <p:cTn fill="hold">
                      <p:stCondLst>
                        <p:cond delay="indefinite"/>
                      </p:stCondLst>
                      <p:childTnLst>
                        <p:par>
                          <p:cTn fill="hold">
                            <p:stCondLst>
                              <p:cond delay="0"/>
                            </p:stCondLst>
                            <p:childTnLst>
                              <p:par>
                                <p:cTn presetID="10" presetClass="entr" presetSubtype="0" fill="hold" nodeType="clickEffect">
                                  <p:stCondLst>
                                    <p:cond delay="0"/>
                                  </p:stCondLst>
                                  <p:childTnLst>
                                    <p:set>
                                      <p:cBhvr>
                                        <p:cTn dur="1" fill="hold">
                                          <p:stCondLst>
                                            <p:cond delay="0"/>
                                          </p:stCondLst>
                                        </p:cTn>
                                        <p:tgtEl>
                                          <p:spTgt spid="320"/>
                                        </p:tgtEl>
                                        <p:attrNameLst>
                                          <p:attrName>style.visibility</p:attrName>
                                        </p:attrNameLst>
                                      </p:cBhvr>
                                      <p:to>
                                        <p:strVal val="visible"/>
                                      </p:to>
                                    </p:set>
                                    <p:animEffect transition="in" filter="fade">
                                      <p:cBhvr>
                                        <p:cTn dur="1"/>
                                        <p:tgtEl>
                                          <p:spTgt spid="3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pic>
        <p:nvPicPr>
          <p:cNvPr id="325" name="Google Shape;325;p38" descr="Background pattern&#10;&#10;Description automatically generated"/>
          <p:cNvPicPr preferRelativeResize="0"/>
          <p:nvPr>
            <p:ph type="pic" idx="2"/>
          </p:nvPr>
        </p:nvPicPr>
        <p:blipFill rotWithShape="1">
          <a:blip r:embed="rId3">
            <a:alphaModFix amt="35000"/>
          </a:blip>
          <a:srcRect l="0" t="20573" r="0" b="20573"/>
          <a:stretch/>
        </p:blipFill>
        <p:spPr>
          <a:xfrm>
            <a:off x="0" y="0"/>
            <a:ext cx="12192000" cy="4783138"/>
          </a:xfrm>
          <a:prstGeom prst="rect">
            <a:avLst/>
          </a:prstGeom>
          <a:noFill/>
          <a:ln>
            <a:noFill/>
          </a:ln>
        </p:spPr>
      </p:pic>
      <p:pic>
        <p:nvPicPr>
          <p:cNvPr id="326" name="Google Shape;326;p38" descr="A picture containing icon&#10;&#10;Description automatically generated"/>
          <p:cNvPicPr preferRelativeResize="0"/>
          <p:nvPr/>
        </p:nvPicPr>
        <p:blipFill rotWithShape="1">
          <a:blip r:embed="rId4">
            <a:alphaModFix/>
          </a:blip>
          <a:srcRect l="0" t="0" r="0" b="0"/>
          <a:stretch/>
        </p:blipFill>
        <p:spPr>
          <a:xfrm>
            <a:off x="10972366" y="5942243"/>
            <a:ext cx="1322522" cy="934964"/>
          </a:xfrm>
          <a:prstGeom prst="rect">
            <a:avLst/>
          </a:prstGeom>
          <a:noFill/>
          <a:ln>
            <a:noFill/>
          </a:ln>
        </p:spPr>
      </p:pic>
      <p:pic>
        <p:nvPicPr>
          <p:cNvPr id="327" name="Google Shape;327;p38"/>
          <p:cNvPicPr preferRelativeResize="0"/>
          <p:nvPr/>
        </p:nvPicPr>
        <p:blipFill rotWithShape="1">
          <a:blip r:embed="rId5">
            <a:alphaModFix/>
          </a:blip>
          <a:srcRect l="0" t="0" r="0" b="0"/>
          <a:stretch/>
        </p:blipFill>
        <p:spPr>
          <a:xfrm>
            <a:off x="163286" y="6283219"/>
            <a:ext cx="2247900" cy="460922"/>
          </a:xfrm>
          <a:prstGeom prst="rect">
            <a:avLst/>
          </a:prstGeom>
          <a:noFill/>
          <a:ln>
            <a:noFill/>
          </a:ln>
        </p:spPr>
      </p:pic>
      <p:sp>
        <p:nvSpPr>
          <p:cNvPr id="328" name="Google Shape;328;p38"/>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Wideo: Quizlet</a:t>
            </a:r>
            <a:endParaRPr sz="1800" b="1" i="0" u="none" strike="noStrike" cap="none">
              <a:solidFill>
                <a:schemeClr val="dk1"/>
              </a:solidFill>
              <a:latin typeface="Philosopher"/>
              <a:ea typeface="Philosopher"/>
              <a:cs typeface="Philosopher"/>
              <a:sym typeface="Philosopher"/>
            </a:endParaRPr>
          </a:p>
        </p:txBody>
      </p:sp>
      <p:pic>
        <p:nvPicPr>
          <p:cNvPr id="329" name="Google Shape;329;p38" title="What is Quizlet?"/>
          <p:cNvPicPr preferRelativeResize="0"/>
          <p:nvPr/>
        </p:nvPicPr>
        <p:blipFill rotWithShape="1">
          <a:blip r:embed="rId6">
            <a:alphaModFix/>
          </a:blip>
          <a:srcRect l="0" t="0" r="0" b="0"/>
          <a:stretch/>
        </p:blipFill>
        <p:spPr>
          <a:xfrm>
            <a:off x="1757725" y="977875"/>
            <a:ext cx="8676549" cy="4902250"/>
          </a:xfrm>
          <a:prstGeom prst="rect">
            <a:avLst/>
          </a:prstGeom>
          <a:noFill/>
          <a:ln>
            <a:noFill/>
          </a:ln>
        </p:spPr>
      </p:pic>
    </p:spTree>
  </p:cSld>
  <p:clrMapOvr>
    <a:masterClrMapping/>
  </p:clrMapOvr>
  <p:timing>
    <p:tnLst>
      <p:par>
        <p:cTn dur="indefinite" restart="never" nodeType="tmRoot">
          <p:childTnLst>
            <p:seq concurrent="1" nextAc="seek">
              <p:cTn id="2" dur="indefinite" nodeType="mainSeq">
                <p:childTnLst>
                  <p:par>
                    <p:cTn fill="hold">
                      <p:stCondLst>
                        <p:cond delay="indefinite"/>
                      </p:stCondLst>
                      <p:childTnLst>
                        <p:par>
                          <p:cTn fill="hold">
                            <p:stCondLst>
                              <p:cond delay="0"/>
                            </p:stCondLst>
                            <p:childTnLst>
                              <p:par>
                                <p:cTn presetID="10" presetClass="entr" presetSubtype="0" fill="hold" nodeType="clickEffect">
                                  <p:stCondLst>
                                    <p:cond delay="0"/>
                                  </p:stCondLst>
                                  <p:childTnLst>
                                    <p:set>
                                      <p:cBhvr>
                                        <p:cTn dur="1" fill="hold">
                                          <p:stCondLst>
                                            <p:cond delay="0"/>
                                          </p:stCondLst>
                                        </p:cTn>
                                        <p:tgtEl>
                                          <p:spTgt spid="329"/>
                                        </p:tgtEl>
                                        <p:attrNameLst>
                                          <p:attrName>style.visibility</p:attrName>
                                        </p:attrNameLst>
                                      </p:cBhvr>
                                      <p:to>
                                        <p:strVal val="visible"/>
                                      </p:to>
                                    </p:set>
                                    <p:animEffect transition="in" filter="fade">
                                      <p:cBhvr>
                                        <p:cTn dur="1"/>
                                        <p:tgtEl>
                                          <p:spTgt spid="3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pic>
        <p:nvPicPr>
          <p:cNvPr id="334" name="Google Shape;334;p39" descr="Background pattern&#10;&#10;Description automatically generated"/>
          <p:cNvPicPr preferRelativeResize="0"/>
          <p:nvPr>
            <p:ph type="pic" idx="2"/>
          </p:nvPr>
        </p:nvPicPr>
        <p:blipFill rotWithShape="1">
          <a:blip r:embed="rId3">
            <a:alphaModFix amt="35000"/>
          </a:blip>
          <a:srcRect l="0" t="20573" r="0" b="20573"/>
          <a:stretch/>
        </p:blipFill>
        <p:spPr>
          <a:xfrm>
            <a:off x="0" y="0"/>
            <a:ext cx="12192000" cy="4783138"/>
          </a:xfrm>
          <a:prstGeom prst="rect">
            <a:avLst/>
          </a:prstGeom>
          <a:noFill/>
          <a:ln>
            <a:noFill/>
          </a:ln>
        </p:spPr>
      </p:pic>
      <p:pic>
        <p:nvPicPr>
          <p:cNvPr id="335" name="Google Shape;335;p39" descr="A picture containing icon&#10;&#10;Description automatically generated"/>
          <p:cNvPicPr preferRelativeResize="0"/>
          <p:nvPr/>
        </p:nvPicPr>
        <p:blipFill rotWithShape="1">
          <a:blip r:embed="rId4">
            <a:alphaModFix/>
          </a:blip>
          <a:srcRect l="0" t="0" r="0" b="0"/>
          <a:stretch/>
        </p:blipFill>
        <p:spPr>
          <a:xfrm>
            <a:off x="10972366" y="5942243"/>
            <a:ext cx="1322522" cy="934964"/>
          </a:xfrm>
          <a:prstGeom prst="rect">
            <a:avLst/>
          </a:prstGeom>
          <a:noFill/>
          <a:ln>
            <a:noFill/>
          </a:ln>
        </p:spPr>
      </p:pic>
      <p:pic>
        <p:nvPicPr>
          <p:cNvPr id="336" name="Google Shape;336;p39"/>
          <p:cNvPicPr preferRelativeResize="0"/>
          <p:nvPr/>
        </p:nvPicPr>
        <p:blipFill rotWithShape="1">
          <a:blip r:embed="rId5">
            <a:alphaModFix/>
          </a:blip>
          <a:srcRect l="0" t="0" r="0" b="0"/>
          <a:stretch/>
        </p:blipFill>
        <p:spPr>
          <a:xfrm>
            <a:off x="163286" y="6283219"/>
            <a:ext cx="2247900" cy="460922"/>
          </a:xfrm>
          <a:prstGeom prst="rect">
            <a:avLst/>
          </a:prstGeom>
          <a:noFill/>
          <a:ln>
            <a:noFill/>
          </a:ln>
        </p:spPr>
      </p:pic>
      <p:sp>
        <p:nvSpPr>
          <p:cNvPr id="337" name="Google Shape;337;p39"/>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Wideo: Genialnie</a:t>
            </a:r>
            <a:endParaRPr sz="1800" b="1" i="0" u="none" strike="noStrike" cap="none">
              <a:solidFill>
                <a:schemeClr val="dk1"/>
              </a:solidFill>
              <a:latin typeface="Philosopher"/>
              <a:ea typeface="Philosopher"/>
              <a:cs typeface="Philosopher"/>
              <a:sym typeface="Philosopher"/>
            </a:endParaRPr>
          </a:p>
        </p:txBody>
      </p:sp>
      <p:pic>
        <p:nvPicPr>
          <p:cNvPr id="338" name="Google Shape;338;p39" title="How to create a genially in 5 steps"/>
          <p:cNvPicPr preferRelativeResize="0"/>
          <p:nvPr/>
        </p:nvPicPr>
        <p:blipFill rotWithShape="1">
          <a:blip r:embed="rId6">
            <a:alphaModFix/>
          </a:blip>
          <a:srcRect l="0" t="0" r="0" b="0"/>
          <a:stretch/>
        </p:blipFill>
        <p:spPr>
          <a:xfrm>
            <a:off x="1777478" y="989036"/>
            <a:ext cx="8637041" cy="4879928"/>
          </a:xfrm>
          <a:prstGeom prst="rect">
            <a:avLst/>
          </a:prstGeom>
          <a:noFill/>
          <a:ln>
            <a:noFill/>
          </a:ln>
        </p:spPr>
      </p:pic>
    </p:spTree>
  </p:cSld>
  <p:clrMapOvr>
    <a:masterClrMapping/>
  </p:clrMapOvr>
  <p:timing>
    <p:tnLst>
      <p:par>
        <p:cTn dur="indefinite" restart="never" nodeType="tmRoot">
          <p:childTnLst>
            <p:seq concurrent="1" nextAc="seek">
              <p:cTn id="2" dur="indefinite" nodeType="mainSeq">
                <p:childTnLst>
                  <p:par>
                    <p:cTn fill="hold">
                      <p:stCondLst>
                        <p:cond delay="indefinite"/>
                      </p:stCondLst>
                      <p:childTnLst>
                        <p:par>
                          <p:cTn fill="hold">
                            <p:stCondLst>
                              <p:cond delay="0"/>
                            </p:stCondLst>
                            <p:childTnLst>
                              <p:par>
                                <p:cTn presetID="10" presetClass="entr" presetSubtype="0" fill="hold" nodeType="clickEffect">
                                  <p:stCondLst>
                                    <p:cond delay="0"/>
                                  </p:stCondLst>
                                  <p:childTnLst>
                                    <p:set>
                                      <p:cBhvr>
                                        <p:cTn dur="1" fill="hold">
                                          <p:stCondLst>
                                            <p:cond delay="0"/>
                                          </p:stCondLst>
                                        </p:cTn>
                                        <p:tgtEl>
                                          <p:spTgt spid="338"/>
                                        </p:tgtEl>
                                        <p:attrNameLst>
                                          <p:attrName>style.visibility</p:attrName>
                                        </p:attrNameLst>
                                      </p:cBhvr>
                                      <p:to>
                                        <p:strVal val="visible"/>
                                      </p:to>
                                    </p:set>
                                    <p:animEffect transition="in" filter="fade">
                                      <p:cBhvr>
                                        <p:cTn dur="1"/>
                                        <p:tgtEl>
                                          <p:spTgt spid="3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40"/>
          <p:cNvSpPr txBox="1"/>
          <p:nvPr/>
        </p:nvSpPr>
        <p:spPr>
          <a:xfrm>
            <a:off x="2844437" y="518239"/>
            <a:ext cx="6503125" cy="27804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400" b="1" i="0" u="none" strike="noStrike" cap="none">
                <a:solidFill>
                  <a:schemeClr val="dk1"/>
                </a:solidFill>
                <a:latin typeface="Philosopher"/>
                <a:ea typeface="Philosopher"/>
                <a:cs typeface="Philosopher"/>
                <a:sym typeface="Philosopher"/>
              </a:rPr>
              <a:t>Ćwiczenie 3: Tworzenie zasobów mikroedukacyjnych </a:t>
            </a:r>
            <a:endParaRPr sz="2400" b="1" i="0" u="none" strike="noStrike" cap="none">
              <a:solidFill>
                <a:schemeClr val="dk1"/>
              </a:solidFill>
              <a:latin typeface="Philosopher"/>
              <a:ea typeface="Philosopher"/>
              <a:cs typeface="Philosopher"/>
              <a:sym typeface="Philosopher"/>
            </a:endParaRPr>
          </a:p>
        </p:txBody>
      </p:sp>
      <p:grpSp>
        <p:nvGrpSpPr>
          <p:cNvPr id="344" name="Google Shape;344;p40"/>
          <p:cNvGrpSpPr/>
          <p:nvPr/>
        </p:nvGrpSpPr>
        <p:grpSpPr>
          <a:xfrm>
            <a:off x="5470062" y="1167647"/>
            <a:ext cx="1251876" cy="358096"/>
            <a:chOff x="5470062" y="1167647"/>
            <a:chExt cx="1251876" cy="358096"/>
          </a:xfrm>
        </p:grpSpPr>
        <p:sp>
          <p:nvSpPr>
            <p:cNvPr id="345" name="Google Shape;345;p40"/>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346" name="Google Shape;346;p40"/>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347" name="Google Shape;347;p40"/>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grpSp>
      <p:pic>
        <p:nvPicPr>
          <p:cNvPr id="348" name="Google Shape;348;p40" descr="A picture containing icon&#10;&#10;Description automatically generated"/>
          <p:cNvPicPr preferRelativeResize="0"/>
          <p:nvPr/>
        </p:nvPicPr>
        <p:blipFill rotWithShape="1">
          <a:blip r:embed="rId3">
            <a:alphaModFix/>
          </a:blip>
          <a:srcRect l="0" t="0" r="0" b="0"/>
          <a:stretch/>
        </p:blipFill>
        <p:spPr>
          <a:xfrm>
            <a:off x="10625575" y="0"/>
            <a:ext cx="1723782" cy="1218637"/>
          </a:xfrm>
          <a:prstGeom prst="rect">
            <a:avLst/>
          </a:prstGeom>
          <a:noFill/>
          <a:ln>
            <a:noFill/>
          </a:ln>
        </p:spPr>
      </p:pic>
      <p:pic>
        <p:nvPicPr>
          <p:cNvPr id="349" name="Google Shape;349;p40"/>
          <p:cNvPicPr preferRelativeResize="0"/>
          <p:nvPr/>
        </p:nvPicPr>
        <p:blipFill rotWithShape="1">
          <a:blip r:embed="rId4">
            <a:alphaModFix/>
          </a:blip>
          <a:srcRect l="0" t="0" r="0" b="0"/>
          <a:stretch/>
        </p:blipFill>
        <p:spPr>
          <a:xfrm>
            <a:off x="163286" y="6283219"/>
            <a:ext cx="2247900" cy="460922"/>
          </a:xfrm>
          <a:prstGeom prst="rect">
            <a:avLst/>
          </a:prstGeom>
          <a:noFill/>
          <a:ln>
            <a:noFill/>
          </a:ln>
        </p:spPr>
      </p:pic>
      <p:sp>
        <p:nvSpPr>
          <p:cNvPr id="350" name="Google Shape;350;p40"/>
          <p:cNvSpPr txBox="1"/>
          <p:nvPr/>
        </p:nvSpPr>
        <p:spPr>
          <a:xfrm>
            <a:off x="943529" y="1717104"/>
            <a:ext cx="10304939" cy="4524315"/>
          </a:xfrm>
          <a:prstGeom prst="rect">
            <a:avLst/>
          </a:prstGeom>
          <a:noFill/>
          <a:ln>
            <a:noFill/>
          </a:ln>
        </p:spPr>
        <p:txBody>
          <a:bodyPr spcFirstLastPara="1" wrap="square" lIns="91425" tIns="45700" rIns="91425" bIns="45700" anchor="t" anchorCtr="0">
            <a:spAutoFit/>
          </a:bodyPr>
          <a:lstStyle/>
          <a:p>
            <a:pPr marL="457200" marR="0" lvl="0" indent="-457200" algn="just" rtl="0">
              <a:lnSpc>
                <a:spcPct val="100000"/>
              </a:lnSpc>
              <a:spcBef>
                <a:spcPts val="0"/>
              </a:spcBef>
              <a:spcAft>
                <a:spcPts val="0"/>
              </a:spcAft>
              <a:buClr>
                <a:srgbClr val="000000"/>
              </a:buClr>
              <a:buSzPts val="2400"/>
              <a:buFont typeface="Arial"/>
              <a:buAutoNum type="arabicPeriod"/>
            </a:pPr>
            <a:r>
              <a:rPr lang="cs-CZ" sz="2400" b="0" i="0" u="none" strike="noStrike" cap="none">
                <a:solidFill>
                  <a:srgbClr val="000000"/>
                </a:solidFill>
                <a:latin typeface="Philosopher"/>
                <a:ea typeface="Philosopher"/>
                <a:cs typeface="Philosopher"/>
                <a:sym typeface="Philosopher"/>
              </a:rPr>
              <a:t>Podziel uczestników </a:t>
            </a:r>
            <a:r>
              <a:rPr lang="cs-CZ" sz="2400" b="1" i="0" u="none" strike="noStrike" cap="none">
                <a:solidFill>
                  <a:srgbClr val="000000"/>
                </a:solidFill>
                <a:latin typeface="Philosopher"/>
                <a:ea typeface="Philosopher"/>
                <a:cs typeface="Philosopher"/>
                <a:sym typeface="Philosopher"/>
              </a:rPr>
              <a:t>na małe grupy po 3-5 osób.</a:t>
            </a:r>
            <a:endParaRPr/>
          </a:p>
          <a:p>
            <a:pPr marL="457200" marR="0" lvl="0" indent="-304800" algn="just" rtl="0">
              <a:lnSpc>
                <a:spcPct val="100000"/>
              </a:lnSpc>
              <a:spcBef>
                <a:spcPts val="0"/>
              </a:spcBef>
              <a:spcAft>
                <a:spcPts val="0"/>
              </a:spcAft>
              <a:buClr>
                <a:srgbClr val="000000"/>
              </a:buClr>
              <a:buSzPts val="2400"/>
              <a:buFont typeface="Arial"/>
              <a:buNone/>
            </a:pPr>
            <a:r>
              <a:t/>
            </a:r>
            <a:endParaRPr sz="2400" b="0" i="0" u="none" strike="noStrike" cap="none">
              <a:solidFill>
                <a:srgbClr val="000000"/>
              </a:solidFill>
              <a:latin typeface="Philosopher"/>
              <a:ea typeface="Philosopher"/>
              <a:cs typeface="Philosopher"/>
              <a:sym typeface="Philosopher"/>
            </a:endParaRPr>
          </a:p>
          <a:p>
            <a:pPr marL="457200" marR="0" lvl="0" indent="-457200" algn="just" rtl="0">
              <a:lnSpc>
                <a:spcPct val="100000"/>
              </a:lnSpc>
              <a:spcBef>
                <a:spcPts val="0"/>
              </a:spcBef>
              <a:spcAft>
                <a:spcPts val="0"/>
              </a:spcAft>
              <a:buClr>
                <a:srgbClr val="000000"/>
              </a:buClr>
              <a:buSzPts val="2400"/>
              <a:buFont typeface="Arial"/>
              <a:buAutoNum type="arabicPeriod"/>
            </a:pPr>
            <a:r>
              <a:rPr lang="cs-CZ" sz="2400" b="0" i="0" u="none" strike="noStrike" cap="none">
                <a:solidFill>
                  <a:srgbClr val="000000"/>
                </a:solidFill>
                <a:latin typeface="Philosopher"/>
                <a:ea typeface="Philosopher"/>
                <a:cs typeface="Philosopher"/>
                <a:sym typeface="Philosopher"/>
              </a:rPr>
              <a:t>Zapewnij każdej grupie </a:t>
            </a:r>
            <a:r>
              <a:rPr lang="cs-CZ" sz="2400" b="1" i="0" u="none" strike="noStrike" cap="none">
                <a:solidFill>
                  <a:srgbClr val="000000"/>
                </a:solidFill>
                <a:latin typeface="Philosopher"/>
                <a:ea typeface="Philosopher"/>
                <a:cs typeface="Philosopher"/>
                <a:sym typeface="Philosopher"/>
              </a:rPr>
              <a:t>konkretny temat lub obszar tematyczny związany z nisko wykwalifikowanymi dorosłymi</a:t>
            </a:r>
            <a:r>
              <a:rPr lang="cs-CZ" sz="2400" b="0" i="0" u="none" strike="noStrike" cap="none">
                <a:solidFill>
                  <a:srgbClr val="000000"/>
                </a:solidFill>
                <a:latin typeface="Philosopher"/>
                <a:ea typeface="Philosopher"/>
                <a:cs typeface="Philosopher"/>
                <a:sym typeface="Philosopher"/>
              </a:rPr>
              <a:t>, na którym skupią się w swoich zasobach mikrolearningowych. Przykłady mogą obejmować podstawowe umiejętności finansowe, umiejętności cyfrowe, zdrowie i dobre samopoczucie lub komunikację w miejscu pracy.</a:t>
            </a:r>
            <a:endParaRPr/>
          </a:p>
          <a:p>
            <a:pPr marL="457200" marR="0" lvl="0" indent="-304800" algn="just" rtl="0">
              <a:lnSpc>
                <a:spcPct val="100000"/>
              </a:lnSpc>
              <a:spcBef>
                <a:spcPts val="0"/>
              </a:spcBef>
              <a:spcAft>
                <a:spcPts val="0"/>
              </a:spcAft>
              <a:buClr>
                <a:srgbClr val="000000"/>
              </a:buClr>
              <a:buSzPts val="2400"/>
              <a:buFont typeface="Arial"/>
              <a:buNone/>
            </a:pPr>
            <a:r>
              <a:t/>
            </a:r>
            <a:endParaRPr sz="2400" b="0" i="0" u="none" strike="noStrike" cap="none">
              <a:solidFill>
                <a:srgbClr val="000000"/>
              </a:solidFill>
              <a:latin typeface="Philosopher"/>
              <a:ea typeface="Philosopher"/>
              <a:cs typeface="Philosopher"/>
              <a:sym typeface="Philosopher"/>
            </a:endParaRPr>
          </a:p>
          <a:p>
            <a:pPr marL="457200" marR="0" lvl="0" indent="-457200" algn="just" rtl="0">
              <a:lnSpc>
                <a:spcPct val="100000"/>
              </a:lnSpc>
              <a:spcBef>
                <a:spcPts val="0"/>
              </a:spcBef>
              <a:spcAft>
                <a:spcPts val="0"/>
              </a:spcAft>
              <a:buClr>
                <a:srgbClr val="000000"/>
              </a:buClr>
              <a:buSzPts val="2400"/>
              <a:buFont typeface="Arial"/>
              <a:buAutoNum type="arabicPeriod"/>
            </a:pPr>
            <a:r>
              <a:rPr lang="cs-CZ" sz="2400" b="0" i="0" u="none" strike="noStrike" cap="none">
                <a:solidFill>
                  <a:srgbClr val="000000"/>
                </a:solidFill>
                <a:latin typeface="Philosopher"/>
                <a:ea typeface="Philosopher"/>
                <a:cs typeface="Philosopher"/>
                <a:sym typeface="Philosopher"/>
              </a:rPr>
              <a:t>Wyjaśnij, że celem ćwiczenia jest </a:t>
            </a:r>
            <a:r>
              <a:rPr lang="cs-CZ" sz="2400" b="1" i="0" u="none" strike="noStrike" cap="none">
                <a:solidFill>
                  <a:srgbClr val="000000"/>
                </a:solidFill>
                <a:latin typeface="Philosopher"/>
                <a:ea typeface="Philosopher"/>
                <a:cs typeface="Philosopher"/>
                <a:sym typeface="Philosopher"/>
              </a:rPr>
              <a:t>wspólne zaprojektowanie i stworzenie przez </a:t>
            </a:r>
            <a:r>
              <a:rPr lang="cs-CZ" sz="2400" b="0" i="0" u="none" strike="noStrike" cap="none">
                <a:solidFill>
                  <a:srgbClr val="000000"/>
                </a:solidFill>
                <a:latin typeface="Philosopher"/>
                <a:ea typeface="Philosopher"/>
                <a:cs typeface="Philosopher"/>
                <a:sym typeface="Philosopher"/>
              </a:rPr>
              <a:t>każdą grupę </a:t>
            </a:r>
            <a:r>
              <a:rPr lang="cs-CZ" sz="2400" b="1" i="0" u="none" strike="noStrike" cap="none">
                <a:solidFill>
                  <a:srgbClr val="000000"/>
                </a:solidFill>
                <a:latin typeface="Philosopher"/>
                <a:ea typeface="Philosopher"/>
                <a:cs typeface="Philosopher"/>
                <a:sym typeface="Philosopher"/>
              </a:rPr>
              <a:t>zasobu mikroedukacyjnego </a:t>
            </a:r>
            <a:r>
              <a:rPr lang="cs-CZ" sz="2400" b="0" i="0" u="none" strike="noStrike" cap="none">
                <a:solidFill>
                  <a:srgbClr val="000000"/>
                </a:solidFill>
                <a:latin typeface="Philosopher"/>
                <a:ea typeface="Philosopher"/>
                <a:cs typeface="Philosopher"/>
                <a:sym typeface="Philosopher"/>
              </a:rPr>
              <a:t>na przypisany im temat przy użyciu wybranego narzędzia cyfrowego lub platformy.</a:t>
            </a:r>
            <a:endParaRPr/>
          </a:p>
          <a:p>
            <a:pPr marL="457200" marR="0" lvl="0" indent="-304800" algn="just" rtl="0">
              <a:lnSpc>
                <a:spcPct val="100000"/>
              </a:lnSpc>
              <a:spcBef>
                <a:spcPts val="0"/>
              </a:spcBef>
              <a:spcAft>
                <a:spcPts val="0"/>
              </a:spcAft>
              <a:buClr>
                <a:srgbClr val="000000"/>
              </a:buClr>
              <a:buSzPts val="2400"/>
              <a:buFont typeface="Arial"/>
              <a:buNone/>
            </a:pPr>
            <a:r>
              <a:t/>
            </a:r>
            <a:endParaRPr sz="2400" b="0" i="0" u="none" strike="noStrike" cap="none">
              <a:solidFill>
                <a:srgbClr val="000000"/>
              </a:solidFill>
              <a:latin typeface="Philosopher"/>
              <a:ea typeface="Philosopher"/>
              <a:cs typeface="Philosopher"/>
              <a:sym typeface="Philosopher"/>
            </a:endParaRPr>
          </a:p>
          <a:p>
            <a:pPr marL="457200" marR="0" lvl="0" indent="-457200" algn="just" rtl="0">
              <a:lnSpc>
                <a:spcPct val="100000"/>
              </a:lnSpc>
              <a:spcBef>
                <a:spcPts val="0"/>
              </a:spcBef>
              <a:spcAft>
                <a:spcPts val="0"/>
              </a:spcAft>
              <a:buClr>
                <a:srgbClr val="000000"/>
              </a:buClr>
              <a:buSzPts val="2400"/>
              <a:buFont typeface="Arial"/>
              <a:buAutoNum type="arabicPeriod"/>
            </a:pPr>
            <a:r>
              <a:rPr lang="cs-CZ" sz="2400" b="0" i="0" u="none" strike="noStrike" cap="none">
                <a:solidFill>
                  <a:srgbClr val="000000"/>
                </a:solidFill>
                <a:latin typeface="Philosopher"/>
                <a:ea typeface="Philosopher"/>
                <a:cs typeface="Philosopher"/>
                <a:sym typeface="Philosopher"/>
              </a:rPr>
              <a:t>Przydziel czas na następujące kroki, które wyjaśniono </a:t>
            </a:r>
            <a:r>
              <a:rPr lang="cs-CZ" sz="2400" b="1" i="0" u="none" strike="noStrike" cap="none">
                <a:solidFill>
                  <a:srgbClr val="000000"/>
                </a:solidFill>
                <a:latin typeface="Philosopher"/>
                <a:ea typeface="Philosopher"/>
                <a:cs typeface="Philosopher"/>
                <a:sym typeface="Philosopher"/>
              </a:rPr>
              <a:t>na następnym slajdzie</a:t>
            </a:r>
            <a:r>
              <a:rPr lang="cs-CZ" sz="2400" b="0" i="0" u="none" strike="noStrike" cap="none">
                <a:solidFill>
                  <a:srgbClr val="000000"/>
                </a:solidFill>
                <a:latin typeface="Philosopher"/>
                <a:ea typeface="Philosopher"/>
                <a:cs typeface="Philosopher"/>
                <a:sym typeface="Philosopher"/>
              </a:rPr>
              <a:t>.</a:t>
            </a:r>
            <a:endParaRPr sz="2400" b="0" i="1" u="none" strike="noStrike" cap="none">
              <a:solidFill>
                <a:srgbClr val="000000"/>
              </a:solidFill>
              <a:latin typeface="Philosopher"/>
              <a:ea typeface="Philosopher"/>
              <a:cs typeface="Philosopher"/>
              <a:sym typeface="Philosophe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4"/>
          <p:cNvSpPr/>
          <p:nvPr/>
        </p:nvSpPr>
        <p:spPr>
          <a:xfrm>
            <a:off x="0" y="0"/>
            <a:ext cx="54864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66" name="Google Shape;66;p14"/>
          <p:cNvSpPr txBox="1"/>
          <p:nvPr/>
        </p:nvSpPr>
        <p:spPr>
          <a:xfrm rot="-5400000">
            <a:off x="-70631" y="3152001"/>
            <a:ext cx="3122586"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cs-CZ" sz="2400" b="1" i="0" u="none" strike="noStrike" cap="none">
                <a:solidFill>
                  <a:schemeClr val="dk1"/>
                </a:solidFill>
                <a:latin typeface="Philosopher"/>
                <a:ea typeface="Philosopher"/>
                <a:cs typeface="Philosopher"/>
                <a:sym typeface="Philosopher"/>
              </a:rPr>
              <a:t>SPIS TREŚCI</a:t>
            </a:r>
            <a:endParaRPr sz="2400" b="1" i="0" u="none" strike="noStrike" cap="none">
              <a:solidFill>
                <a:schemeClr val="dk1"/>
              </a:solidFill>
              <a:latin typeface="Philosopher"/>
              <a:ea typeface="Philosopher"/>
              <a:cs typeface="Philosopher"/>
              <a:sym typeface="Philosopher"/>
            </a:endParaRPr>
          </a:p>
        </p:txBody>
      </p:sp>
      <p:sp>
        <p:nvSpPr>
          <p:cNvPr id="67" name="Google Shape;67;p14"/>
          <p:cNvSpPr txBox="1"/>
          <p:nvPr/>
        </p:nvSpPr>
        <p:spPr>
          <a:xfrm>
            <a:off x="6693525" y="1559930"/>
            <a:ext cx="4366361"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cs-CZ" sz="1800" b="1" i="0" u="none" strike="noStrike" cap="none">
                <a:solidFill>
                  <a:schemeClr val="dk1"/>
                </a:solidFill>
                <a:latin typeface="Philosopher"/>
                <a:ea typeface="Philosopher"/>
                <a:cs typeface="Philosopher"/>
                <a:sym typeface="Philosopher"/>
              </a:rPr>
              <a:t>Część 1 - Wprowadzenie i lodołamacz </a:t>
            </a:r>
            <a:endParaRPr sz="1800" b="1" i="0" u="none" strike="noStrike" cap="none">
              <a:solidFill>
                <a:schemeClr val="dk1"/>
              </a:solidFill>
              <a:latin typeface="Philosopher"/>
              <a:ea typeface="Philosopher"/>
              <a:cs typeface="Philosopher"/>
              <a:sym typeface="Philosopher"/>
            </a:endParaRPr>
          </a:p>
        </p:txBody>
      </p:sp>
      <p:sp>
        <p:nvSpPr>
          <p:cNvPr id="68" name="Google Shape;68;p14"/>
          <p:cNvSpPr/>
          <p:nvPr/>
        </p:nvSpPr>
        <p:spPr>
          <a:xfrm rot="5400000">
            <a:off x="6435630" y="1594423"/>
            <a:ext cx="276998" cy="238792"/>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69" name="Google Shape;69;p14"/>
          <p:cNvSpPr txBox="1"/>
          <p:nvPr/>
        </p:nvSpPr>
        <p:spPr>
          <a:xfrm>
            <a:off x="6700063" y="2026092"/>
            <a:ext cx="4954189"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cs-CZ" sz="1800" b="1" i="0" u="none" strike="noStrike" cap="none">
                <a:solidFill>
                  <a:schemeClr val="dk1"/>
                </a:solidFill>
                <a:latin typeface="Philosopher"/>
                <a:ea typeface="Philosopher"/>
                <a:cs typeface="Philosopher"/>
                <a:sym typeface="Philosopher"/>
              </a:rPr>
              <a:t>Część 2 - Przegląd mikrolearningu i jego korzyści </a:t>
            </a:r>
            <a:endParaRPr sz="1800" b="1" i="0" u="none" strike="noStrike" cap="none">
              <a:solidFill>
                <a:schemeClr val="dk1"/>
              </a:solidFill>
              <a:latin typeface="Philosopher"/>
              <a:ea typeface="Philosopher"/>
              <a:cs typeface="Philosopher"/>
              <a:sym typeface="Philosopher"/>
            </a:endParaRPr>
          </a:p>
        </p:txBody>
      </p:sp>
      <p:sp>
        <p:nvSpPr>
          <p:cNvPr id="70" name="Google Shape;70;p14"/>
          <p:cNvSpPr/>
          <p:nvPr/>
        </p:nvSpPr>
        <p:spPr>
          <a:xfrm rot="5400000">
            <a:off x="6442168" y="2116705"/>
            <a:ext cx="276998" cy="238792"/>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71" name="Google Shape;71;p14"/>
          <p:cNvSpPr txBox="1"/>
          <p:nvPr/>
        </p:nvSpPr>
        <p:spPr>
          <a:xfrm>
            <a:off x="6700063" y="2777290"/>
            <a:ext cx="53475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cs-CZ" sz="1800" b="1" i="0" u="none" strike="noStrike" cap="none">
                <a:solidFill>
                  <a:schemeClr val="dk1"/>
                </a:solidFill>
                <a:latin typeface="Philosopher"/>
                <a:ea typeface="Philosopher"/>
                <a:cs typeface="Philosopher"/>
                <a:sym typeface="Philosopher"/>
              </a:rPr>
              <a:t>Część 3 - Cyfrowe narzędzia i platformy do tworzenia zasobów mikroedukacyjnych</a:t>
            </a:r>
            <a:endParaRPr sz="1800" b="1" i="0" u="none" strike="noStrike" cap="none">
              <a:solidFill>
                <a:schemeClr val="dk1"/>
              </a:solidFill>
              <a:latin typeface="Philosopher"/>
              <a:ea typeface="Philosopher"/>
              <a:cs typeface="Philosopher"/>
              <a:sym typeface="Philosopher"/>
            </a:endParaRPr>
          </a:p>
        </p:txBody>
      </p:sp>
      <p:sp>
        <p:nvSpPr>
          <p:cNvPr id="72" name="Google Shape;72;p14"/>
          <p:cNvSpPr/>
          <p:nvPr/>
        </p:nvSpPr>
        <p:spPr>
          <a:xfrm rot="5400000">
            <a:off x="6435630" y="2812432"/>
            <a:ext cx="276998" cy="238792"/>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73" name="Google Shape;73;p14"/>
          <p:cNvSpPr txBox="1"/>
          <p:nvPr/>
        </p:nvSpPr>
        <p:spPr>
          <a:xfrm>
            <a:off x="6700064" y="3649175"/>
            <a:ext cx="4954188"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cs-CZ" sz="1800" b="1" i="0" u="none" strike="noStrike" cap="none">
                <a:solidFill>
                  <a:schemeClr val="dk1"/>
                </a:solidFill>
                <a:latin typeface="Philosopher"/>
                <a:ea typeface="Philosopher"/>
                <a:cs typeface="Philosopher"/>
                <a:sym typeface="Philosopher"/>
              </a:rPr>
              <a:t>Część 4 - Rozwiązywanie typowych wyzwań i barier związanych z wdrażaniem mikrokształcenia</a:t>
            </a:r>
            <a:endParaRPr sz="1800" b="1" i="0" u="none" strike="noStrike" cap="none">
              <a:solidFill>
                <a:schemeClr val="dk1"/>
              </a:solidFill>
              <a:latin typeface="Philosopher"/>
              <a:ea typeface="Philosopher"/>
              <a:cs typeface="Philosopher"/>
              <a:sym typeface="Philosopher"/>
            </a:endParaRPr>
          </a:p>
        </p:txBody>
      </p:sp>
      <p:sp>
        <p:nvSpPr>
          <p:cNvPr id="74" name="Google Shape;74;p14"/>
          <p:cNvSpPr/>
          <p:nvPr/>
        </p:nvSpPr>
        <p:spPr>
          <a:xfrm rot="5400000">
            <a:off x="6442168" y="3668278"/>
            <a:ext cx="276998" cy="238792"/>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pic>
        <p:nvPicPr>
          <p:cNvPr id="75" name="Google Shape;75;p14" descr="A picture containing yellow, person&#10;&#10;Description automatically generated"/>
          <p:cNvPicPr preferRelativeResize="0"/>
          <p:nvPr>
            <p:ph type="pic" idx="2"/>
          </p:nvPr>
        </p:nvPicPr>
        <p:blipFill rotWithShape="1">
          <a:blip r:embed="rId3">
            <a:alphaModFix/>
          </a:blip>
          <a:srcRect l="26728" t="0" r="26728" b="0"/>
          <a:stretch/>
        </p:blipFill>
        <p:spPr>
          <a:xfrm>
            <a:off x="2100263" y="573088"/>
            <a:ext cx="3995737" cy="5711825"/>
          </a:xfrm>
          <a:prstGeom prst="rect">
            <a:avLst/>
          </a:prstGeom>
          <a:noFill/>
          <a:ln>
            <a:noFill/>
          </a:ln>
        </p:spPr>
      </p:pic>
      <p:pic>
        <p:nvPicPr>
          <p:cNvPr id="76" name="Google Shape;76;p14" descr="A picture containing icon&#10;&#10;Description automatically generated"/>
          <p:cNvPicPr preferRelativeResize="0"/>
          <p:nvPr/>
        </p:nvPicPr>
        <p:blipFill rotWithShape="1">
          <a:blip r:embed="rId4">
            <a:alphaModFix/>
          </a:blip>
          <a:srcRect l="0" t="0" r="0" b="0"/>
          <a:stretch/>
        </p:blipFill>
        <p:spPr>
          <a:xfrm>
            <a:off x="10198706" y="-127565"/>
            <a:ext cx="2386989" cy="1687495"/>
          </a:xfrm>
          <a:prstGeom prst="rect">
            <a:avLst/>
          </a:prstGeom>
          <a:noFill/>
          <a:ln>
            <a:noFill/>
          </a:ln>
        </p:spPr>
      </p:pic>
      <p:pic>
        <p:nvPicPr>
          <p:cNvPr id="77" name="Google Shape;77;p14"/>
          <p:cNvPicPr preferRelativeResize="0"/>
          <p:nvPr/>
        </p:nvPicPr>
        <p:blipFill rotWithShape="1">
          <a:blip r:embed="rId5">
            <a:alphaModFix/>
          </a:blip>
          <a:srcRect l="0" t="0" r="0" b="0"/>
          <a:stretch/>
        </p:blipFill>
        <p:spPr>
          <a:xfrm>
            <a:off x="163286" y="6283219"/>
            <a:ext cx="2247900" cy="460922"/>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41"/>
          <p:cNvSpPr txBox="1"/>
          <p:nvPr/>
        </p:nvSpPr>
        <p:spPr>
          <a:xfrm>
            <a:off x="4671492" y="71706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t/>
            </a:r>
            <a:endParaRPr sz="1800" b="1" i="0" u="none" strike="noStrike" cap="none">
              <a:solidFill>
                <a:schemeClr val="dk1"/>
              </a:solidFill>
              <a:latin typeface="Philosopher"/>
              <a:ea typeface="Philosopher"/>
              <a:cs typeface="Philosopher"/>
              <a:sym typeface="Philosopher"/>
            </a:endParaRPr>
          </a:p>
        </p:txBody>
      </p:sp>
      <p:sp>
        <p:nvSpPr>
          <p:cNvPr id="356" name="Google Shape;356;p41"/>
          <p:cNvSpPr/>
          <p:nvPr/>
        </p:nvSpPr>
        <p:spPr>
          <a:xfrm>
            <a:off x="634516" y="717063"/>
            <a:ext cx="3534172" cy="6140937"/>
          </a:xfrm>
          <a:prstGeom prst="rect">
            <a:avLst/>
          </a:prstGeom>
          <a:solidFill>
            <a:schemeClr val="accent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357" name="Google Shape;357;p41"/>
          <p:cNvSpPr/>
          <p:nvPr/>
        </p:nvSpPr>
        <p:spPr>
          <a:xfrm>
            <a:off x="4552070" y="774896"/>
            <a:ext cx="3975912" cy="6140937"/>
          </a:xfrm>
          <a:prstGeom prst="rect">
            <a:avLst/>
          </a:prstGeom>
          <a:solidFill>
            <a:srgbClr val="C59A00">
              <a:alpha val="69411"/>
            </a:srgbClr>
          </a:solidFill>
          <a:ln>
            <a:noFill/>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1400"/>
              <a:buFont typeface="Arial"/>
              <a:buNone/>
            </a:pPr>
            <a:r>
              <a:t/>
            </a:r>
            <a:endParaRPr sz="1400" b="1" i="0" u="none" strike="noStrike" cap="none">
              <a:solidFill>
                <a:schemeClr val="dk1"/>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1400"/>
              <a:buFont typeface="Arial"/>
              <a:buNone/>
            </a:pPr>
            <a:r>
              <a:t/>
            </a:r>
            <a:endParaRPr sz="1400" b="1" i="0" u="none" strike="noStrike" cap="none">
              <a:solidFill>
                <a:schemeClr val="dk1"/>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1400"/>
              <a:buFont typeface="Arial"/>
              <a:buNone/>
            </a:pPr>
            <a:r>
              <a:rPr lang="cs-CZ" sz="1400" b="1" i="0" u="none" strike="noStrike" cap="none">
                <a:solidFill>
                  <a:schemeClr val="dk1"/>
                </a:solidFill>
                <a:latin typeface="Arial"/>
                <a:ea typeface="Arial"/>
                <a:cs typeface="Arial"/>
                <a:sym typeface="Arial"/>
              </a:rPr>
              <a:t>TWORZENIE</a:t>
            </a:r>
            <a:endParaRPr/>
          </a:p>
          <a:p>
            <a:pPr marL="285750" marR="0" lvl="0" indent="-285750" algn="just" rtl="0">
              <a:lnSpc>
                <a:spcPct val="150000"/>
              </a:lnSpc>
              <a:spcBef>
                <a:spcPts val="0"/>
              </a:spcBef>
              <a:spcAft>
                <a:spcPts val="0"/>
              </a:spcAft>
              <a:buClr>
                <a:srgbClr val="000000"/>
              </a:buClr>
              <a:buSzPts val="1400"/>
              <a:buFont typeface="Arial"/>
              <a:buChar char="•"/>
            </a:pPr>
            <a:r>
              <a:rPr lang="cs-CZ" sz="1400" b="0" i="0" u="none" strike="noStrike" cap="none">
                <a:solidFill>
                  <a:srgbClr val="000000"/>
                </a:solidFill>
                <a:latin typeface="Arial"/>
                <a:ea typeface="Arial"/>
                <a:cs typeface="Arial"/>
                <a:sym typeface="Arial"/>
              </a:rPr>
              <a:t>Poinstruuj grupy, aby wykorzystały wybrane przez siebie narzędzie cyfrowe lub platformę do stworzenia zasobu mikroedukacyjnego. Mogą opracować slajdy, interaktywne moduły, filmy, quizy lub dowolny inny format, który pasuje do ich treści i możliwości narzędzia/platformy.</a:t>
            </a:r>
            <a:endParaRPr/>
          </a:p>
          <a:p>
            <a:pPr marL="285750" marR="0" lvl="0" indent="-285750" algn="just" rtl="0">
              <a:lnSpc>
                <a:spcPct val="150000"/>
              </a:lnSpc>
              <a:spcBef>
                <a:spcPts val="0"/>
              </a:spcBef>
              <a:spcAft>
                <a:spcPts val="0"/>
              </a:spcAft>
              <a:buClr>
                <a:srgbClr val="000000"/>
              </a:buClr>
              <a:buSzPts val="1400"/>
              <a:buFont typeface="Arial"/>
              <a:buChar char="•"/>
            </a:pPr>
            <a:r>
              <a:rPr lang="cs-CZ" sz="1400" b="0" i="0" u="none" strike="noStrike" cap="none">
                <a:solidFill>
                  <a:srgbClr val="000000"/>
                </a:solidFill>
                <a:latin typeface="Arial"/>
                <a:ea typeface="Arial"/>
                <a:cs typeface="Arial"/>
                <a:sym typeface="Arial"/>
              </a:rPr>
              <a:t>Zachęcaj ich do korzystania z elementów multimedialnych, takich jak obrazy, filmy i dźwięk, aby zwiększyć doświadczenie edukacyjne.</a:t>
            </a:r>
            <a:endParaRPr/>
          </a:p>
          <a:p>
            <a:pPr marL="285750" marR="0" lvl="0" indent="-285750" algn="just" rtl="0">
              <a:lnSpc>
                <a:spcPct val="150000"/>
              </a:lnSpc>
              <a:spcBef>
                <a:spcPts val="0"/>
              </a:spcBef>
              <a:spcAft>
                <a:spcPts val="0"/>
              </a:spcAft>
              <a:buClr>
                <a:srgbClr val="000000"/>
              </a:buClr>
              <a:buSzPts val="1400"/>
              <a:buFont typeface="Arial"/>
              <a:buChar char="•"/>
            </a:pPr>
            <a:r>
              <a:rPr lang="cs-CZ" sz="1400" b="0" i="0" u="none" strike="noStrike" cap="none">
                <a:solidFill>
                  <a:srgbClr val="000000"/>
                </a:solidFill>
                <a:latin typeface="Arial"/>
                <a:ea typeface="Arial"/>
                <a:cs typeface="Arial"/>
                <a:sym typeface="Arial"/>
              </a:rPr>
              <a:t>Przypomnij uczestnikom, aby upewnili się, że zasób jest atrakcyjny wizualnie, dostępny i dostosowany do celów edukacyjnych określonych w fazie planowania.</a:t>
            </a:r>
            <a:endParaRPr sz="1400" b="0" i="0" u="none" strike="noStrike" cap="none">
              <a:solidFill>
                <a:srgbClr val="000000"/>
              </a:solidFill>
              <a:latin typeface="Arial"/>
              <a:ea typeface="Arial"/>
              <a:cs typeface="Arial"/>
              <a:sym typeface="Arial"/>
            </a:endParaRPr>
          </a:p>
        </p:txBody>
      </p:sp>
      <p:sp>
        <p:nvSpPr>
          <p:cNvPr id="358" name="Google Shape;358;p41"/>
          <p:cNvSpPr/>
          <p:nvPr/>
        </p:nvSpPr>
        <p:spPr>
          <a:xfrm>
            <a:off x="8751107" y="1557933"/>
            <a:ext cx="3018528" cy="5338369"/>
          </a:xfrm>
          <a:prstGeom prst="rect">
            <a:avLst/>
          </a:prstGeom>
          <a:solidFill>
            <a:schemeClr val="accent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359" name="Google Shape;359;p41"/>
          <p:cNvSpPr txBox="1"/>
          <p:nvPr/>
        </p:nvSpPr>
        <p:spPr>
          <a:xfrm>
            <a:off x="8877574" y="2946562"/>
            <a:ext cx="2657677" cy="3159829"/>
          </a:xfrm>
          <a:prstGeom prst="rect">
            <a:avLst/>
          </a:prstGeom>
          <a:noFill/>
          <a:ln>
            <a:noFill/>
          </a:ln>
        </p:spPr>
        <p:txBody>
          <a:bodyPr spcFirstLastPara="1" wrap="square" lIns="91425" tIns="91425" rIns="91425" bIns="91425" anchor="t" anchorCtr="0">
            <a:noAutofit/>
          </a:bodyPr>
          <a:lstStyle/>
          <a:p>
            <a:pPr marL="0" marR="0" lvl="0" indent="0" algn="ctr" rtl="0">
              <a:lnSpc>
                <a:spcPct val="150000"/>
              </a:lnSpc>
              <a:spcBef>
                <a:spcPts val="0"/>
              </a:spcBef>
              <a:spcAft>
                <a:spcPts val="0"/>
              </a:spcAft>
              <a:buClr>
                <a:srgbClr val="000000"/>
              </a:buClr>
              <a:buSzPts val="1400"/>
              <a:buFont typeface="Arial"/>
              <a:buNone/>
            </a:pPr>
            <a:r>
              <a:rPr lang="cs-CZ" sz="1400" b="1" i="0" u="none" strike="noStrike" cap="none">
                <a:solidFill>
                  <a:srgbClr val="000000"/>
                </a:solidFill>
                <a:latin typeface="Arial"/>
                <a:ea typeface="Arial"/>
                <a:cs typeface="Arial"/>
                <a:sym typeface="Arial"/>
              </a:rPr>
              <a:t>PRZEGLĄD</a:t>
            </a:r>
            <a:endParaRPr sz="1400" b="0" i="0" u="none" strike="noStrike" cap="none">
              <a:solidFill>
                <a:srgbClr val="000000"/>
              </a:solidFill>
              <a:latin typeface="Arial"/>
              <a:ea typeface="Arial"/>
              <a:cs typeface="Arial"/>
              <a:sym typeface="Arial"/>
            </a:endParaRPr>
          </a:p>
          <a:p>
            <a:pPr marL="171450" marR="0" lvl="0" indent="-171450" algn="just" rtl="0">
              <a:lnSpc>
                <a:spcPct val="150000"/>
              </a:lnSpc>
              <a:spcBef>
                <a:spcPts val="0"/>
              </a:spcBef>
              <a:spcAft>
                <a:spcPts val="0"/>
              </a:spcAft>
              <a:buClr>
                <a:srgbClr val="000000"/>
              </a:buClr>
              <a:buSzPts val="1400"/>
              <a:buFont typeface="Arial"/>
              <a:buChar char="•"/>
            </a:pPr>
            <a:r>
              <a:rPr lang="cs-CZ" sz="1400" b="0" i="0" u="none" strike="noStrike" cap="none">
                <a:solidFill>
                  <a:srgbClr val="000000"/>
                </a:solidFill>
                <a:latin typeface="Arial"/>
                <a:ea typeface="Arial"/>
                <a:cs typeface="Arial"/>
                <a:sym typeface="Arial"/>
              </a:rPr>
              <a:t>Poradzić grupom, aby dokonały przeglądu swoich zasobów mikroedukacyjnych i wprowadziły niezbędne poprawki lub ulepszenia.</a:t>
            </a:r>
            <a:endParaRPr/>
          </a:p>
          <a:p>
            <a:pPr marL="171450" marR="0" lvl="0" indent="-171450" algn="just" rtl="0">
              <a:lnSpc>
                <a:spcPct val="150000"/>
              </a:lnSpc>
              <a:spcBef>
                <a:spcPts val="0"/>
              </a:spcBef>
              <a:spcAft>
                <a:spcPts val="0"/>
              </a:spcAft>
              <a:buClr>
                <a:srgbClr val="000000"/>
              </a:buClr>
              <a:buSzPts val="1400"/>
              <a:buFont typeface="Arial"/>
              <a:buChar char="•"/>
            </a:pPr>
            <a:r>
              <a:rPr lang="cs-CZ" sz="1400" b="0" i="0" u="none" strike="noStrike" cap="none">
                <a:solidFill>
                  <a:srgbClr val="000000"/>
                </a:solidFill>
                <a:latin typeface="Arial"/>
                <a:ea typeface="Arial"/>
                <a:cs typeface="Arial"/>
                <a:sym typeface="Arial"/>
              </a:rPr>
              <a:t>Zachęcaj ich do sprawdzania jasności, dokładności i spójności treści, a także testowania wszelkich interaktywnych elementów lub działań.</a:t>
            </a:r>
            <a:endParaRPr sz="1400" b="0" i="0" u="none" strike="noStrike" cap="none">
              <a:solidFill>
                <a:srgbClr val="000000"/>
              </a:solidFill>
              <a:latin typeface="Arial"/>
              <a:ea typeface="Arial"/>
              <a:cs typeface="Arial"/>
              <a:sym typeface="Arial"/>
            </a:endParaRPr>
          </a:p>
        </p:txBody>
      </p:sp>
      <p:sp>
        <p:nvSpPr>
          <p:cNvPr id="360" name="Google Shape;360;p41"/>
          <p:cNvSpPr txBox="1"/>
          <p:nvPr/>
        </p:nvSpPr>
        <p:spPr>
          <a:xfrm>
            <a:off x="656749" y="1974068"/>
            <a:ext cx="3195583" cy="3159829"/>
          </a:xfrm>
          <a:prstGeom prst="rect">
            <a:avLst/>
          </a:prstGeom>
          <a:noFill/>
          <a:ln>
            <a:noFill/>
          </a:ln>
        </p:spPr>
        <p:txBody>
          <a:bodyPr spcFirstLastPara="1" wrap="square" lIns="91425" tIns="91425" rIns="91425" bIns="91425" anchor="t" anchorCtr="0">
            <a:noAutofit/>
          </a:bodyPr>
          <a:lstStyle/>
          <a:p>
            <a:pPr marL="0" marR="0" lvl="0" indent="0" algn="ctr" rtl="0">
              <a:lnSpc>
                <a:spcPct val="150000"/>
              </a:lnSpc>
              <a:spcBef>
                <a:spcPts val="0"/>
              </a:spcBef>
              <a:spcAft>
                <a:spcPts val="0"/>
              </a:spcAft>
              <a:buClr>
                <a:srgbClr val="000000"/>
              </a:buClr>
              <a:buSzPts val="1400"/>
              <a:buFont typeface="Arial"/>
              <a:buNone/>
            </a:pPr>
            <a:r>
              <a:rPr lang="cs-CZ" sz="1400" b="1" i="0" u="none" strike="noStrike" cap="none">
                <a:solidFill>
                  <a:schemeClr val="dk1"/>
                </a:solidFill>
                <a:latin typeface="Arial"/>
                <a:ea typeface="Arial"/>
                <a:cs typeface="Arial"/>
                <a:sym typeface="Arial"/>
              </a:rPr>
              <a:t>PLANOWANIE</a:t>
            </a:r>
            <a:endParaRPr/>
          </a:p>
          <a:p>
            <a:pPr marL="285750" marR="0" lvl="0" indent="-285750" algn="just" rtl="0">
              <a:lnSpc>
                <a:spcPct val="150000"/>
              </a:lnSpc>
              <a:spcBef>
                <a:spcPts val="0"/>
              </a:spcBef>
              <a:spcAft>
                <a:spcPts val="0"/>
              </a:spcAft>
              <a:buClr>
                <a:srgbClr val="000000"/>
              </a:buClr>
              <a:buSzPts val="1400"/>
              <a:buFont typeface="Arial"/>
              <a:buChar char="•"/>
            </a:pPr>
            <a:r>
              <a:rPr lang="cs-CZ" sz="1400" b="0" i="0" u="none" strike="noStrike" cap="none">
                <a:solidFill>
                  <a:srgbClr val="000000"/>
                </a:solidFill>
                <a:latin typeface="Arial"/>
                <a:ea typeface="Arial"/>
                <a:cs typeface="Arial"/>
                <a:sym typeface="Arial"/>
              </a:rPr>
              <a:t>Zachęć grupy do przeprowadzenia burzy mózgów i nakreślenia kluczowych pojęć, celów edukacyjnych i struktury ich zasobów mikroedukacyjnych.</a:t>
            </a:r>
            <a:endParaRPr/>
          </a:p>
          <a:p>
            <a:pPr marL="285750" marR="0" lvl="0" indent="-285750" algn="just" rtl="0">
              <a:lnSpc>
                <a:spcPct val="150000"/>
              </a:lnSpc>
              <a:spcBef>
                <a:spcPts val="0"/>
              </a:spcBef>
              <a:spcAft>
                <a:spcPts val="0"/>
              </a:spcAft>
              <a:buClr>
                <a:srgbClr val="000000"/>
              </a:buClr>
              <a:buSzPts val="1400"/>
              <a:buFont typeface="Arial"/>
              <a:buChar char="•"/>
            </a:pPr>
            <a:r>
              <a:rPr lang="cs-CZ" sz="1400" b="0" i="0" u="none" strike="noStrike" cap="none">
                <a:solidFill>
                  <a:srgbClr val="000000"/>
                </a:solidFill>
                <a:latin typeface="Arial"/>
                <a:ea typeface="Arial"/>
                <a:cs typeface="Arial"/>
                <a:sym typeface="Arial"/>
              </a:rPr>
              <a:t>Poradzić im, aby wzięli pod uwagę docelowych odbiorców, efekty uczenia się oraz wszelkie szczególne wyzwania lub potrzeby nisko wykwalifikowanych dorosłych.</a:t>
            </a:r>
            <a:endParaRPr/>
          </a:p>
          <a:p>
            <a:pPr marL="285750" marR="0" lvl="0" indent="-285750" algn="just" rtl="0">
              <a:lnSpc>
                <a:spcPct val="150000"/>
              </a:lnSpc>
              <a:spcBef>
                <a:spcPts val="0"/>
              </a:spcBef>
              <a:spcAft>
                <a:spcPts val="0"/>
              </a:spcAft>
              <a:buClr>
                <a:srgbClr val="000000"/>
              </a:buClr>
              <a:buSzPts val="1400"/>
              <a:buFont typeface="Arial"/>
              <a:buChar char="•"/>
            </a:pPr>
            <a:r>
              <a:rPr lang="cs-CZ" sz="1400" b="0" i="0" u="none" strike="noStrike" cap="none">
                <a:solidFill>
                  <a:srgbClr val="000000"/>
                </a:solidFill>
                <a:latin typeface="Arial"/>
                <a:ea typeface="Arial"/>
                <a:cs typeface="Arial"/>
                <a:sym typeface="Arial"/>
              </a:rPr>
              <a:t>Przypomnij im, aby zasoby były zwięzłe, angażujące i koncentrowały się na dostarczaniu wiedzy w małych porcjach.</a:t>
            </a:r>
            <a:endParaRPr sz="1400" b="0" i="0" u="none" strike="noStrike" cap="none">
              <a:solidFill>
                <a:srgbClr val="000000"/>
              </a:solidFill>
              <a:latin typeface="Arial"/>
              <a:ea typeface="Arial"/>
              <a:cs typeface="Arial"/>
              <a:sym typeface="Arial"/>
            </a:endParaRPr>
          </a:p>
        </p:txBody>
      </p:sp>
      <p:grpSp>
        <p:nvGrpSpPr>
          <p:cNvPr id="361" name="Google Shape;361;p41"/>
          <p:cNvGrpSpPr/>
          <p:nvPr/>
        </p:nvGrpSpPr>
        <p:grpSpPr>
          <a:xfrm>
            <a:off x="6096000" y="967121"/>
            <a:ext cx="813415" cy="744691"/>
            <a:chOff x="4841896" y="4468827"/>
            <a:chExt cx="469910" cy="430209"/>
          </a:xfrm>
        </p:grpSpPr>
        <p:sp>
          <p:nvSpPr>
            <p:cNvPr id="362" name="Google Shape;362;p41"/>
            <p:cNvSpPr/>
            <p:nvPr/>
          </p:nvSpPr>
          <p:spPr>
            <a:xfrm>
              <a:off x="5046684" y="4810140"/>
              <a:ext cx="60326" cy="14288"/>
            </a:xfrm>
            <a:custGeom>
              <a:rect l="l" t="t" r="r" b="b"/>
              <a:pathLst>
                <a:path w="1693" h="424" extrusionOk="0">
                  <a:moveTo>
                    <a:pt x="1481" y="0"/>
                  </a:moveTo>
                  <a:lnTo>
                    <a:pt x="211" y="0"/>
                  </a:lnTo>
                  <a:cubicBezTo>
                    <a:pt x="94" y="0"/>
                    <a:pt x="0" y="95"/>
                    <a:pt x="0" y="212"/>
                  </a:cubicBezTo>
                  <a:cubicBezTo>
                    <a:pt x="0" y="329"/>
                    <a:pt x="94" y="424"/>
                    <a:pt x="211" y="424"/>
                  </a:cubicBezTo>
                  <a:lnTo>
                    <a:pt x="1481" y="424"/>
                  </a:lnTo>
                  <a:cubicBezTo>
                    <a:pt x="1598" y="424"/>
                    <a:pt x="1693" y="329"/>
                    <a:pt x="1693" y="212"/>
                  </a:cubicBezTo>
                  <a:cubicBezTo>
                    <a:pt x="1693" y="95"/>
                    <a:pt x="1598" y="0"/>
                    <a:pt x="1481" y="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t/>
              </a:r>
              <a:endParaRPr sz="1800" b="0" i="0" u="none" strike="noStrike" cap="none">
                <a:solidFill>
                  <a:srgbClr val="000000"/>
                </a:solidFill>
                <a:latin typeface="Calibri"/>
                <a:ea typeface="Calibri"/>
                <a:cs typeface="Calibri"/>
                <a:sym typeface="Calibri"/>
              </a:endParaRPr>
            </a:p>
          </p:txBody>
        </p:sp>
        <p:sp>
          <p:nvSpPr>
            <p:cNvPr id="363" name="Google Shape;363;p41"/>
            <p:cNvSpPr/>
            <p:nvPr/>
          </p:nvSpPr>
          <p:spPr>
            <a:xfrm>
              <a:off x="4841896" y="4511689"/>
              <a:ext cx="469910" cy="387347"/>
            </a:xfrm>
            <a:custGeom>
              <a:rect l="l" t="t" r="r" b="b"/>
              <a:pathLst>
                <a:path w="13264" h="10966" extrusionOk="0">
                  <a:moveTo>
                    <a:pt x="13263" y="9463"/>
                  </a:moveTo>
                  <a:cubicBezTo>
                    <a:pt x="13263" y="9455"/>
                    <a:pt x="13261" y="9447"/>
                    <a:pt x="13259" y="9438"/>
                  </a:cubicBezTo>
                  <a:cubicBezTo>
                    <a:pt x="13259" y="9437"/>
                    <a:pt x="13258" y="9435"/>
                    <a:pt x="13258" y="9433"/>
                  </a:cubicBezTo>
                  <a:cubicBezTo>
                    <a:pt x="13256" y="9426"/>
                    <a:pt x="13254" y="9420"/>
                    <a:pt x="13252" y="9414"/>
                  </a:cubicBezTo>
                  <a:cubicBezTo>
                    <a:pt x="13251" y="9412"/>
                    <a:pt x="13251" y="9410"/>
                    <a:pt x="13250" y="9408"/>
                  </a:cubicBezTo>
                  <a:cubicBezTo>
                    <a:pt x="13247" y="9401"/>
                    <a:pt x="13244" y="9394"/>
                    <a:pt x="13240" y="9387"/>
                  </a:cubicBezTo>
                  <a:cubicBezTo>
                    <a:pt x="13240" y="9386"/>
                    <a:pt x="13240" y="9386"/>
                    <a:pt x="13240" y="9385"/>
                  </a:cubicBezTo>
                  <a:cubicBezTo>
                    <a:pt x="13239" y="9383"/>
                    <a:pt x="12065" y="7174"/>
                    <a:pt x="12065" y="7174"/>
                  </a:cubicBezTo>
                  <a:lnTo>
                    <a:pt x="12065" y="1409"/>
                  </a:lnTo>
                  <a:cubicBezTo>
                    <a:pt x="12065" y="1292"/>
                    <a:pt x="11970" y="1197"/>
                    <a:pt x="11853" y="1197"/>
                  </a:cubicBezTo>
                  <a:cubicBezTo>
                    <a:pt x="11737" y="1197"/>
                    <a:pt x="11642" y="1292"/>
                    <a:pt x="11642" y="1409"/>
                  </a:cubicBezTo>
                  <a:lnTo>
                    <a:pt x="11642" y="7015"/>
                  </a:lnTo>
                  <a:lnTo>
                    <a:pt x="1623" y="7015"/>
                  </a:lnTo>
                  <a:lnTo>
                    <a:pt x="1623" y="1058"/>
                  </a:lnTo>
                  <a:cubicBezTo>
                    <a:pt x="1623" y="708"/>
                    <a:pt x="1908" y="423"/>
                    <a:pt x="2258" y="423"/>
                  </a:cubicBezTo>
                  <a:lnTo>
                    <a:pt x="10656" y="423"/>
                  </a:lnTo>
                  <a:cubicBezTo>
                    <a:pt x="10773" y="423"/>
                    <a:pt x="10868" y="329"/>
                    <a:pt x="10868" y="212"/>
                  </a:cubicBezTo>
                  <a:cubicBezTo>
                    <a:pt x="10868" y="95"/>
                    <a:pt x="10773" y="0"/>
                    <a:pt x="10656" y="0"/>
                  </a:cubicBezTo>
                  <a:lnTo>
                    <a:pt x="2258" y="0"/>
                  </a:lnTo>
                  <a:cubicBezTo>
                    <a:pt x="1674" y="0"/>
                    <a:pt x="1199" y="475"/>
                    <a:pt x="1199" y="1058"/>
                  </a:cubicBezTo>
                  <a:lnTo>
                    <a:pt x="1199" y="7174"/>
                  </a:lnTo>
                  <a:lnTo>
                    <a:pt x="26" y="9383"/>
                  </a:lnTo>
                  <a:cubicBezTo>
                    <a:pt x="25" y="9386"/>
                    <a:pt x="24" y="9386"/>
                    <a:pt x="24" y="9387"/>
                  </a:cubicBezTo>
                  <a:cubicBezTo>
                    <a:pt x="21" y="9394"/>
                    <a:pt x="17" y="9401"/>
                    <a:pt x="14" y="9408"/>
                  </a:cubicBezTo>
                  <a:cubicBezTo>
                    <a:pt x="14" y="9410"/>
                    <a:pt x="13" y="9412"/>
                    <a:pt x="12" y="9414"/>
                  </a:cubicBezTo>
                  <a:cubicBezTo>
                    <a:pt x="10" y="9420"/>
                    <a:pt x="8" y="9426"/>
                    <a:pt x="7" y="9433"/>
                  </a:cubicBezTo>
                  <a:cubicBezTo>
                    <a:pt x="6" y="9435"/>
                    <a:pt x="6" y="9437"/>
                    <a:pt x="5" y="9438"/>
                  </a:cubicBezTo>
                  <a:cubicBezTo>
                    <a:pt x="3" y="9447"/>
                    <a:pt x="2" y="9455"/>
                    <a:pt x="1" y="9463"/>
                  </a:cubicBezTo>
                  <a:cubicBezTo>
                    <a:pt x="0" y="9470"/>
                    <a:pt x="0" y="9477"/>
                    <a:pt x="0" y="9485"/>
                  </a:cubicBezTo>
                  <a:lnTo>
                    <a:pt x="0" y="9908"/>
                  </a:lnTo>
                  <a:cubicBezTo>
                    <a:pt x="0" y="10492"/>
                    <a:pt x="475" y="10966"/>
                    <a:pt x="1058" y="10966"/>
                  </a:cubicBezTo>
                  <a:lnTo>
                    <a:pt x="12206" y="10966"/>
                  </a:lnTo>
                  <a:cubicBezTo>
                    <a:pt x="12790" y="10966"/>
                    <a:pt x="13264" y="10492"/>
                    <a:pt x="13264" y="9908"/>
                  </a:cubicBezTo>
                  <a:lnTo>
                    <a:pt x="13264" y="9485"/>
                  </a:lnTo>
                  <a:cubicBezTo>
                    <a:pt x="13264" y="9477"/>
                    <a:pt x="13264" y="9470"/>
                    <a:pt x="13263" y="9463"/>
                  </a:cubicBezTo>
                  <a:close/>
                  <a:moveTo>
                    <a:pt x="1538" y="7439"/>
                  </a:moveTo>
                  <a:lnTo>
                    <a:pt x="11726" y="7439"/>
                  </a:lnTo>
                  <a:lnTo>
                    <a:pt x="12701" y="9273"/>
                  </a:lnTo>
                  <a:lnTo>
                    <a:pt x="564" y="9273"/>
                  </a:lnTo>
                  <a:lnTo>
                    <a:pt x="1538" y="7439"/>
                  </a:lnTo>
                  <a:close/>
                  <a:moveTo>
                    <a:pt x="12206" y="10543"/>
                  </a:moveTo>
                  <a:lnTo>
                    <a:pt x="1058" y="10543"/>
                  </a:lnTo>
                  <a:cubicBezTo>
                    <a:pt x="708" y="10543"/>
                    <a:pt x="423" y="10258"/>
                    <a:pt x="423" y="9908"/>
                  </a:cubicBezTo>
                  <a:lnTo>
                    <a:pt x="423" y="9696"/>
                  </a:lnTo>
                  <a:lnTo>
                    <a:pt x="12841" y="9696"/>
                  </a:lnTo>
                  <a:lnTo>
                    <a:pt x="12841" y="9908"/>
                  </a:lnTo>
                  <a:cubicBezTo>
                    <a:pt x="12841" y="10258"/>
                    <a:pt x="12556" y="10543"/>
                    <a:pt x="12206" y="10543"/>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t/>
              </a:r>
              <a:endParaRPr sz="1800" b="0" i="0" u="none" strike="noStrike" cap="none">
                <a:solidFill>
                  <a:srgbClr val="000000"/>
                </a:solidFill>
                <a:latin typeface="Calibri"/>
                <a:ea typeface="Calibri"/>
                <a:cs typeface="Calibri"/>
                <a:sym typeface="Calibri"/>
              </a:endParaRPr>
            </a:p>
          </p:txBody>
        </p:sp>
        <p:sp>
          <p:nvSpPr>
            <p:cNvPr id="364" name="Google Shape;364;p41"/>
            <p:cNvSpPr/>
            <p:nvPr/>
          </p:nvSpPr>
          <p:spPr>
            <a:xfrm>
              <a:off x="4914921" y="4468827"/>
              <a:ext cx="396877" cy="276230"/>
            </a:xfrm>
            <a:custGeom>
              <a:rect l="l" t="t" r="r" b="b"/>
              <a:pathLst>
                <a:path w="11239" h="7791" extrusionOk="0">
                  <a:moveTo>
                    <a:pt x="9899" y="423"/>
                  </a:moveTo>
                  <a:lnTo>
                    <a:pt x="10517" y="423"/>
                  </a:lnTo>
                  <a:lnTo>
                    <a:pt x="5465" y="5475"/>
                  </a:lnTo>
                  <a:lnTo>
                    <a:pt x="3901" y="3911"/>
                  </a:lnTo>
                  <a:cubicBezTo>
                    <a:pt x="3818" y="3828"/>
                    <a:pt x="3684" y="3828"/>
                    <a:pt x="3602" y="3911"/>
                  </a:cubicBezTo>
                  <a:lnTo>
                    <a:pt x="83" y="7430"/>
                  </a:lnTo>
                  <a:cubicBezTo>
                    <a:pt x="0" y="7512"/>
                    <a:pt x="0" y="7646"/>
                    <a:pt x="83" y="7729"/>
                  </a:cubicBezTo>
                  <a:cubicBezTo>
                    <a:pt x="124" y="7770"/>
                    <a:pt x="179" y="7791"/>
                    <a:pt x="233" y="7791"/>
                  </a:cubicBezTo>
                  <a:cubicBezTo>
                    <a:pt x="287" y="7791"/>
                    <a:pt x="341" y="7770"/>
                    <a:pt x="382" y="7729"/>
                  </a:cubicBezTo>
                  <a:lnTo>
                    <a:pt x="3751" y="4360"/>
                  </a:lnTo>
                  <a:lnTo>
                    <a:pt x="5315" y="5924"/>
                  </a:lnTo>
                  <a:cubicBezTo>
                    <a:pt x="5398" y="6006"/>
                    <a:pt x="5532" y="6006"/>
                    <a:pt x="5615" y="5924"/>
                  </a:cubicBezTo>
                  <a:lnTo>
                    <a:pt x="10816" y="722"/>
                  </a:lnTo>
                  <a:lnTo>
                    <a:pt x="10816" y="1340"/>
                  </a:lnTo>
                  <a:cubicBezTo>
                    <a:pt x="10816" y="1457"/>
                    <a:pt x="10911" y="1552"/>
                    <a:pt x="11028" y="1552"/>
                  </a:cubicBezTo>
                  <a:cubicBezTo>
                    <a:pt x="11145" y="1552"/>
                    <a:pt x="11239" y="1457"/>
                    <a:pt x="11239" y="1340"/>
                  </a:cubicBezTo>
                  <a:lnTo>
                    <a:pt x="11239" y="211"/>
                  </a:lnTo>
                  <a:cubicBezTo>
                    <a:pt x="11239" y="94"/>
                    <a:pt x="11145" y="0"/>
                    <a:pt x="11028" y="0"/>
                  </a:cubicBezTo>
                  <a:lnTo>
                    <a:pt x="9899" y="0"/>
                  </a:lnTo>
                  <a:cubicBezTo>
                    <a:pt x="9782" y="0"/>
                    <a:pt x="9687" y="94"/>
                    <a:pt x="9687" y="211"/>
                  </a:cubicBezTo>
                  <a:cubicBezTo>
                    <a:pt x="9687" y="328"/>
                    <a:pt x="9782" y="423"/>
                    <a:pt x="9899" y="423"/>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t/>
              </a:r>
              <a:endParaRPr sz="1800" b="0" i="0" u="none" strike="noStrike" cap="none">
                <a:solidFill>
                  <a:srgbClr val="000000"/>
                </a:solidFill>
                <a:latin typeface="Calibri"/>
                <a:ea typeface="Calibri"/>
                <a:cs typeface="Calibri"/>
                <a:sym typeface="Calibri"/>
              </a:endParaRPr>
            </a:p>
          </p:txBody>
        </p:sp>
      </p:grpSp>
      <p:grpSp>
        <p:nvGrpSpPr>
          <p:cNvPr id="365" name="Google Shape;365;p41"/>
          <p:cNvGrpSpPr/>
          <p:nvPr/>
        </p:nvGrpSpPr>
        <p:grpSpPr>
          <a:xfrm>
            <a:off x="9847266" y="1940803"/>
            <a:ext cx="810660" cy="810663"/>
            <a:chOff x="6200801" y="4449777"/>
            <a:chExt cx="468319" cy="468321"/>
          </a:xfrm>
        </p:grpSpPr>
        <p:sp>
          <p:nvSpPr>
            <p:cNvPr id="366" name="Google Shape;366;p41"/>
            <p:cNvSpPr/>
            <p:nvPr/>
          </p:nvSpPr>
          <p:spPr>
            <a:xfrm>
              <a:off x="6499252" y="4603764"/>
              <a:ext cx="76200" cy="74614"/>
            </a:xfrm>
            <a:custGeom>
              <a:rect l="l" t="t" r="r" b="b"/>
              <a:pathLst>
                <a:path w="2118" h="2117" extrusionOk="0">
                  <a:moveTo>
                    <a:pt x="1059" y="2117"/>
                  </a:moveTo>
                  <a:cubicBezTo>
                    <a:pt x="1642" y="2117"/>
                    <a:pt x="2118" y="1642"/>
                    <a:pt x="2118" y="1058"/>
                  </a:cubicBezTo>
                  <a:cubicBezTo>
                    <a:pt x="2118" y="475"/>
                    <a:pt x="1642" y="0"/>
                    <a:pt x="1059" y="0"/>
                  </a:cubicBezTo>
                  <a:cubicBezTo>
                    <a:pt x="475" y="0"/>
                    <a:pt x="0" y="475"/>
                    <a:pt x="0" y="1058"/>
                  </a:cubicBezTo>
                  <a:cubicBezTo>
                    <a:pt x="0" y="1642"/>
                    <a:pt x="475" y="2117"/>
                    <a:pt x="1059" y="2117"/>
                  </a:cubicBezTo>
                  <a:close/>
                  <a:moveTo>
                    <a:pt x="1059" y="423"/>
                  </a:moveTo>
                  <a:cubicBezTo>
                    <a:pt x="1409" y="423"/>
                    <a:pt x="1694" y="708"/>
                    <a:pt x="1694" y="1058"/>
                  </a:cubicBezTo>
                  <a:cubicBezTo>
                    <a:pt x="1694" y="1409"/>
                    <a:pt x="1409" y="1694"/>
                    <a:pt x="1059" y="1694"/>
                  </a:cubicBezTo>
                  <a:cubicBezTo>
                    <a:pt x="708" y="1694"/>
                    <a:pt x="423" y="1409"/>
                    <a:pt x="423" y="1058"/>
                  </a:cubicBezTo>
                  <a:cubicBezTo>
                    <a:pt x="423" y="708"/>
                    <a:pt x="708" y="423"/>
                    <a:pt x="1059" y="423"/>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t/>
              </a:r>
              <a:endParaRPr sz="1800" b="0" i="0" u="none" strike="noStrike" cap="none">
                <a:solidFill>
                  <a:srgbClr val="000000"/>
                </a:solidFill>
                <a:latin typeface="Calibri"/>
                <a:ea typeface="Calibri"/>
                <a:cs typeface="Calibri"/>
                <a:sym typeface="Calibri"/>
              </a:endParaRPr>
            </a:p>
          </p:txBody>
        </p:sp>
        <p:sp>
          <p:nvSpPr>
            <p:cNvPr id="367" name="Google Shape;367;p41"/>
            <p:cNvSpPr/>
            <p:nvPr/>
          </p:nvSpPr>
          <p:spPr>
            <a:xfrm>
              <a:off x="6504014" y="4692665"/>
              <a:ext cx="95247" cy="69852"/>
            </a:xfrm>
            <a:custGeom>
              <a:rect l="l" t="t" r="r" b="b"/>
              <a:pathLst>
                <a:path w="2713" h="1958" extrusionOk="0">
                  <a:moveTo>
                    <a:pt x="966" y="0"/>
                  </a:moveTo>
                  <a:cubicBezTo>
                    <a:pt x="678" y="0"/>
                    <a:pt x="393" y="71"/>
                    <a:pt x="142" y="206"/>
                  </a:cubicBezTo>
                  <a:cubicBezTo>
                    <a:pt x="39" y="261"/>
                    <a:pt x="0" y="389"/>
                    <a:pt x="55" y="492"/>
                  </a:cubicBezTo>
                  <a:cubicBezTo>
                    <a:pt x="110" y="596"/>
                    <a:pt x="239" y="634"/>
                    <a:pt x="342" y="579"/>
                  </a:cubicBezTo>
                  <a:cubicBezTo>
                    <a:pt x="532" y="477"/>
                    <a:pt x="748" y="423"/>
                    <a:pt x="966" y="423"/>
                  </a:cubicBezTo>
                  <a:cubicBezTo>
                    <a:pt x="1624" y="423"/>
                    <a:pt x="2171" y="905"/>
                    <a:pt x="2273" y="1535"/>
                  </a:cubicBezTo>
                  <a:lnTo>
                    <a:pt x="966" y="1535"/>
                  </a:lnTo>
                  <a:cubicBezTo>
                    <a:pt x="849" y="1535"/>
                    <a:pt x="754" y="1630"/>
                    <a:pt x="754" y="1747"/>
                  </a:cubicBezTo>
                  <a:cubicBezTo>
                    <a:pt x="754" y="1864"/>
                    <a:pt x="849" y="1958"/>
                    <a:pt x="966" y="1958"/>
                  </a:cubicBezTo>
                  <a:lnTo>
                    <a:pt x="2501" y="1958"/>
                  </a:lnTo>
                  <a:cubicBezTo>
                    <a:pt x="2618" y="1958"/>
                    <a:pt x="2713" y="1864"/>
                    <a:pt x="2713" y="1747"/>
                  </a:cubicBezTo>
                  <a:cubicBezTo>
                    <a:pt x="2713" y="783"/>
                    <a:pt x="1929" y="0"/>
                    <a:pt x="966" y="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t/>
              </a:r>
              <a:endParaRPr sz="1800" b="0" i="0" u="none" strike="noStrike" cap="none">
                <a:solidFill>
                  <a:srgbClr val="000000"/>
                </a:solidFill>
                <a:latin typeface="Calibri"/>
                <a:ea typeface="Calibri"/>
                <a:cs typeface="Calibri"/>
                <a:sym typeface="Calibri"/>
              </a:endParaRPr>
            </a:p>
          </p:txBody>
        </p:sp>
        <p:sp>
          <p:nvSpPr>
            <p:cNvPr id="368" name="Google Shape;368;p41"/>
            <p:cNvSpPr/>
            <p:nvPr/>
          </p:nvSpPr>
          <p:spPr>
            <a:xfrm>
              <a:off x="6272238" y="4692665"/>
              <a:ext cx="95247" cy="69852"/>
            </a:xfrm>
            <a:custGeom>
              <a:rect l="l" t="t" r="r" b="b"/>
              <a:pathLst>
                <a:path w="2713" h="1958" extrusionOk="0">
                  <a:moveTo>
                    <a:pt x="1766" y="1535"/>
                  </a:moveTo>
                  <a:lnTo>
                    <a:pt x="440" y="1535"/>
                  </a:lnTo>
                  <a:cubicBezTo>
                    <a:pt x="542" y="905"/>
                    <a:pt x="1089" y="423"/>
                    <a:pt x="1747" y="423"/>
                  </a:cubicBezTo>
                  <a:cubicBezTo>
                    <a:pt x="1965" y="423"/>
                    <a:pt x="2180" y="477"/>
                    <a:pt x="2371" y="579"/>
                  </a:cubicBezTo>
                  <a:cubicBezTo>
                    <a:pt x="2474" y="634"/>
                    <a:pt x="2602" y="595"/>
                    <a:pt x="2658" y="492"/>
                  </a:cubicBezTo>
                  <a:cubicBezTo>
                    <a:pt x="2713" y="389"/>
                    <a:pt x="2674" y="261"/>
                    <a:pt x="2571" y="206"/>
                  </a:cubicBezTo>
                  <a:cubicBezTo>
                    <a:pt x="2319" y="71"/>
                    <a:pt x="2034" y="0"/>
                    <a:pt x="1747" y="0"/>
                  </a:cubicBezTo>
                  <a:cubicBezTo>
                    <a:pt x="784" y="0"/>
                    <a:pt x="0" y="783"/>
                    <a:pt x="0" y="1747"/>
                  </a:cubicBezTo>
                  <a:cubicBezTo>
                    <a:pt x="0" y="1864"/>
                    <a:pt x="95" y="1958"/>
                    <a:pt x="211" y="1958"/>
                  </a:cubicBezTo>
                  <a:lnTo>
                    <a:pt x="1766" y="1958"/>
                  </a:lnTo>
                  <a:cubicBezTo>
                    <a:pt x="1883" y="1958"/>
                    <a:pt x="1977" y="1864"/>
                    <a:pt x="1977" y="1747"/>
                  </a:cubicBezTo>
                  <a:cubicBezTo>
                    <a:pt x="1977" y="1630"/>
                    <a:pt x="1883" y="1535"/>
                    <a:pt x="1766" y="1535"/>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t/>
              </a:r>
              <a:endParaRPr sz="1800" b="0" i="0" u="none" strike="noStrike" cap="none">
                <a:solidFill>
                  <a:srgbClr val="000000"/>
                </a:solidFill>
                <a:latin typeface="Calibri"/>
                <a:ea typeface="Calibri"/>
                <a:cs typeface="Calibri"/>
                <a:sym typeface="Calibri"/>
              </a:endParaRPr>
            </a:p>
          </p:txBody>
        </p:sp>
        <p:sp>
          <p:nvSpPr>
            <p:cNvPr id="369" name="Google Shape;369;p41"/>
            <p:cNvSpPr/>
            <p:nvPr/>
          </p:nvSpPr>
          <p:spPr>
            <a:xfrm>
              <a:off x="6296051" y="4603764"/>
              <a:ext cx="74612" cy="74614"/>
            </a:xfrm>
            <a:custGeom>
              <a:rect l="l" t="t" r="r" b="b"/>
              <a:pathLst>
                <a:path w="2118" h="2117" extrusionOk="0">
                  <a:moveTo>
                    <a:pt x="1059" y="2117"/>
                  </a:moveTo>
                  <a:cubicBezTo>
                    <a:pt x="1643" y="2117"/>
                    <a:pt x="2118" y="1642"/>
                    <a:pt x="2118" y="1058"/>
                  </a:cubicBezTo>
                  <a:cubicBezTo>
                    <a:pt x="2118" y="475"/>
                    <a:pt x="1643" y="0"/>
                    <a:pt x="1059" y="0"/>
                  </a:cubicBezTo>
                  <a:cubicBezTo>
                    <a:pt x="475" y="0"/>
                    <a:pt x="0" y="475"/>
                    <a:pt x="0" y="1058"/>
                  </a:cubicBezTo>
                  <a:cubicBezTo>
                    <a:pt x="0" y="1642"/>
                    <a:pt x="475" y="2117"/>
                    <a:pt x="1059" y="2117"/>
                  </a:cubicBezTo>
                  <a:close/>
                  <a:moveTo>
                    <a:pt x="1059" y="423"/>
                  </a:moveTo>
                  <a:cubicBezTo>
                    <a:pt x="1409" y="423"/>
                    <a:pt x="1694" y="708"/>
                    <a:pt x="1694" y="1058"/>
                  </a:cubicBezTo>
                  <a:cubicBezTo>
                    <a:pt x="1694" y="1409"/>
                    <a:pt x="1409" y="1694"/>
                    <a:pt x="1059" y="1694"/>
                  </a:cubicBezTo>
                  <a:cubicBezTo>
                    <a:pt x="709" y="1694"/>
                    <a:pt x="424" y="1409"/>
                    <a:pt x="424" y="1058"/>
                  </a:cubicBezTo>
                  <a:cubicBezTo>
                    <a:pt x="424" y="708"/>
                    <a:pt x="709" y="423"/>
                    <a:pt x="1059" y="423"/>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t/>
              </a:r>
              <a:endParaRPr sz="1800" b="0" i="0" u="none" strike="noStrike" cap="none">
                <a:solidFill>
                  <a:srgbClr val="000000"/>
                </a:solidFill>
                <a:latin typeface="Calibri"/>
                <a:ea typeface="Calibri"/>
                <a:cs typeface="Calibri"/>
                <a:sym typeface="Calibri"/>
              </a:endParaRPr>
            </a:p>
          </p:txBody>
        </p:sp>
        <p:sp>
          <p:nvSpPr>
            <p:cNvPr id="370" name="Google Shape;370;p41"/>
            <p:cNvSpPr/>
            <p:nvPr/>
          </p:nvSpPr>
          <p:spPr>
            <a:xfrm>
              <a:off x="6386539" y="4584714"/>
              <a:ext cx="96841" cy="95247"/>
            </a:xfrm>
            <a:custGeom>
              <a:rect l="l" t="t" r="r" b="b"/>
              <a:pathLst>
                <a:path w="2726" h="2727" extrusionOk="0">
                  <a:moveTo>
                    <a:pt x="1363" y="2727"/>
                  </a:moveTo>
                  <a:cubicBezTo>
                    <a:pt x="2115" y="2727"/>
                    <a:pt x="2726" y="2115"/>
                    <a:pt x="2726" y="1363"/>
                  </a:cubicBezTo>
                  <a:cubicBezTo>
                    <a:pt x="2726" y="612"/>
                    <a:pt x="2115" y="0"/>
                    <a:pt x="1363" y="0"/>
                  </a:cubicBezTo>
                  <a:cubicBezTo>
                    <a:pt x="611" y="0"/>
                    <a:pt x="0" y="612"/>
                    <a:pt x="0" y="1363"/>
                  </a:cubicBezTo>
                  <a:cubicBezTo>
                    <a:pt x="0" y="2115"/>
                    <a:pt x="611" y="2727"/>
                    <a:pt x="1363" y="2727"/>
                  </a:cubicBezTo>
                  <a:close/>
                  <a:moveTo>
                    <a:pt x="1363" y="423"/>
                  </a:moveTo>
                  <a:cubicBezTo>
                    <a:pt x="1881" y="423"/>
                    <a:pt x="2303" y="845"/>
                    <a:pt x="2303" y="1363"/>
                  </a:cubicBezTo>
                  <a:cubicBezTo>
                    <a:pt x="2303" y="1882"/>
                    <a:pt x="1881" y="2303"/>
                    <a:pt x="1363" y="2303"/>
                  </a:cubicBezTo>
                  <a:cubicBezTo>
                    <a:pt x="845" y="2303"/>
                    <a:pt x="423" y="1882"/>
                    <a:pt x="423" y="1363"/>
                  </a:cubicBezTo>
                  <a:cubicBezTo>
                    <a:pt x="423" y="845"/>
                    <a:pt x="845" y="423"/>
                    <a:pt x="1363" y="423"/>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t/>
              </a:r>
              <a:endParaRPr sz="1800" b="0" i="0" u="none" strike="noStrike" cap="none">
                <a:solidFill>
                  <a:srgbClr val="000000"/>
                </a:solidFill>
                <a:latin typeface="Calibri"/>
                <a:ea typeface="Calibri"/>
                <a:cs typeface="Calibri"/>
                <a:sym typeface="Calibri"/>
              </a:endParaRPr>
            </a:p>
          </p:txBody>
        </p:sp>
        <p:sp>
          <p:nvSpPr>
            <p:cNvPr id="371" name="Google Shape;371;p41"/>
            <p:cNvSpPr/>
            <p:nvPr/>
          </p:nvSpPr>
          <p:spPr>
            <a:xfrm>
              <a:off x="6354789" y="4695840"/>
              <a:ext cx="161930" cy="88902"/>
            </a:xfrm>
            <a:custGeom>
              <a:rect l="l" t="t" r="r" b="b"/>
              <a:pathLst>
                <a:path w="4598" h="2511" extrusionOk="0">
                  <a:moveTo>
                    <a:pt x="2299" y="0"/>
                  </a:moveTo>
                  <a:cubicBezTo>
                    <a:pt x="1031" y="0"/>
                    <a:pt x="0" y="1031"/>
                    <a:pt x="0" y="2299"/>
                  </a:cubicBezTo>
                  <a:cubicBezTo>
                    <a:pt x="0" y="2416"/>
                    <a:pt x="95" y="2511"/>
                    <a:pt x="212" y="2511"/>
                  </a:cubicBezTo>
                  <a:lnTo>
                    <a:pt x="4386" y="2511"/>
                  </a:lnTo>
                  <a:cubicBezTo>
                    <a:pt x="4503" y="2511"/>
                    <a:pt x="4598" y="2416"/>
                    <a:pt x="4598" y="2299"/>
                  </a:cubicBezTo>
                  <a:cubicBezTo>
                    <a:pt x="4598" y="1031"/>
                    <a:pt x="3567" y="0"/>
                    <a:pt x="2299" y="0"/>
                  </a:cubicBezTo>
                  <a:close/>
                  <a:moveTo>
                    <a:pt x="435" y="2087"/>
                  </a:moveTo>
                  <a:cubicBezTo>
                    <a:pt x="540" y="1152"/>
                    <a:pt x="1336" y="423"/>
                    <a:pt x="2299" y="423"/>
                  </a:cubicBezTo>
                  <a:cubicBezTo>
                    <a:pt x="3262" y="423"/>
                    <a:pt x="4057" y="1152"/>
                    <a:pt x="4163" y="2087"/>
                  </a:cubicBezTo>
                  <a:lnTo>
                    <a:pt x="435" y="2087"/>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t/>
              </a:r>
              <a:endParaRPr sz="1800" b="0" i="0" u="none" strike="noStrike" cap="none">
                <a:solidFill>
                  <a:srgbClr val="000000"/>
                </a:solidFill>
                <a:latin typeface="Calibri"/>
                <a:ea typeface="Calibri"/>
                <a:cs typeface="Calibri"/>
                <a:sym typeface="Calibri"/>
              </a:endParaRPr>
            </a:p>
          </p:txBody>
        </p:sp>
        <p:sp>
          <p:nvSpPr>
            <p:cNvPr id="372" name="Google Shape;372;p41"/>
            <p:cNvSpPr/>
            <p:nvPr/>
          </p:nvSpPr>
          <p:spPr>
            <a:xfrm>
              <a:off x="6200801" y="4449777"/>
              <a:ext cx="468319" cy="468321"/>
            </a:xfrm>
            <a:custGeom>
              <a:rect l="l" t="t" r="r" b="b"/>
              <a:pathLst>
                <a:path w="13264" h="13265" extrusionOk="0">
                  <a:moveTo>
                    <a:pt x="13052" y="6421"/>
                  </a:moveTo>
                  <a:lnTo>
                    <a:pt x="12539" y="6421"/>
                  </a:lnTo>
                  <a:cubicBezTo>
                    <a:pt x="12429" y="3330"/>
                    <a:pt x="9935" y="835"/>
                    <a:pt x="6844" y="726"/>
                  </a:cubicBezTo>
                  <a:lnTo>
                    <a:pt x="6844" y="212"/>
                  </a:lnTo>
                  <a:cubicBezTo>
                    <a:pt x="6844" y="95"/>
                    <a:pt x="6749" y="0"/>
                    <a:pt x="6632" y="0"/>
                  </a:cubicBezTo>
                  <a:cubicBezTo>
                    <a:pt x="6515" y="0"/>
                    <a:pt x="6420" y="95"/>
                    <a:pt x="6420" y="212"/>
                  </a:cubicBezTo>
                  <a:lnTo>
                    <a:pt x="6420" y="726"/>
                  </a:lnTo>
                  <a:cubicBezTo>
                    <a:pt x="3329" y="835"/>
                    <a:pt x="835" y="3330"/>
                    <a:pt x="725" y="6421"/>
                  </a:cubicBezTo>
                  <a:lnTo>
                    <a:pt x="211" y="6421"/>
                  </a:lnTo>
                  <a:cubicBezTo>
                    <a:pt x="94" y="6421"/>
                    <a:pt x="0" y="6516"/>
                    <a:pt x="0" y="6632"/>
                  </a:cubicBezTo>
                  <a:cubicBezTo>
                    <a:pt x="0" y="6749"/>
                    <a:pt x="94" y="6844"/>
                    <a:pt x="211" y="6844"/>
                  </a:cubicBezTo>
                  <a:lnTo>
                    <a:pt x="725" y="6844"/>
                  </a:lnTo>
                  <a:cubicBezTo>
                    <a:pt x="835" y="9935"/>
                    <a:pt x="3329" y="12430"/>
                    <a:pt x="6420" y="12539"/>
                  </a:cubicBezTo>
                  <a:lnTo>
                    <a:pt x="6420" y="13053"/>
                  </a:lnTo>
                  <a:cubicBezTo>
                    <a:pt x="6420" y="13170"/>
                    <a:pt x="6515" y="13265"/>
                    <a:pt x="6632" y="13265"/>
                  </a:cubicBezTo>
                  <a:cubicBezTo>
                    <a:pt x="6749" y="13265"/>
                    <a:pt x="6844" y="13170"/>
                    <a:pt x="6844" y="13053"/>
                  </a:cubicBezTo>
                  <a:lnTo>
                    <a:pt x="6844" y="12539"/>
                  </a:lnTo>
                  <a:cubicBezTo>
                    <a:pt x="9935" y="12430"/>
                    <a:pt x="12429" y="9935"/>
                    <a:pt x="12539" y="6844"/>
                  </a:cubicBezTo>
                  <a:lnTo>
                    <a:pt x="13052" y="6844"/>
                  </a:lnTo>
                  <a:cubicBezTo>
                    <a:pt x="13169" y="6844"/>
                    <a:pt x="13264" y="6749"/>
                    <a:pt x="13264" y="6632"/>
                  </a:cubicBezTo>
                  <a:cubicBezTo>
                    <a:pt x="13264" y="6516"/>
                    <a:pt x="13169" y="6421"/>
                    <a:pt x="13052" y="6421"/>
                  </a:cubicBezTo>
                  <a:close/>
                  <a:moveTo>
                    <a:pt x="6844" y="12115"/>
                  </a:moveTo>
                  <a:lnTo>
                    <a:pt x="6844" y="11610"/>
                  </a:lnTo>
                  <a:cubicBezTo>
                    <a:pt x="6844" y="11493"/>
                    <a:pt x="6749" y="11399"/>
                    <a:pt x="6632" y="11399"/>
                  </a:cubicBezTo>
                  <a:cubicBezTo>
                    <a:pt x="6515" y="11399"/>
                    <a:pt x="6420" y="11493"/>
                    <a:pt x="6420" y="11610"/>
                  </a:cubicBezTo>
                  <a:lnTo>
                    <a:pt x="6420" y="12115"/>
                  </a:lnTo>
                  <a:cubicBezTo>
                    <a:pt x="3562" y="12007"/>
                    <a:pt x="1258" y="9702"/>
                    <a:pt x="1149" y="6844"/>
                  </a:cubicBezTo>
                  <a:lnTo>
                    <a:pt x="1654" y="6844"/>
                  </a:lnTo>
                  <a:cubicBezTo>
                    <a:pt x="1771" y="6844"/>
                    <a:pt x="1866" y="6749"/>
                    <a:pt x="1866" y="6632"/>
                  </a:cubicBezTo>
                  <a:cubicBezTo>
                    <a:pt x="1866" y="6516"/>
                    <a:pt x="1771" y="6421"/>
                    <a:pt x="1654" y="6421"/>
                  </a:cubicBezTo>
                  <a:lnTo>
                    <a:pt x="1149" y="6421"/>
                  </a:lnTo>
                  <a:cubicBezTo>
                    <a:pt x="1258" y="3563"/>
                    <a:pt x="3562" y="1258"/>
                    <a:pt x="6420" y="1149"/>
                  </a:cubicBezTo>
                  <a:lnTo>
                    <a:pt x="6420" y="1655"/>
                  </a:lnTo>
                  <a:cubicBezTo>
                    <a:pt x="6420" y="1772"/>
                    <a:pt x="6515" y="1866"/>
                    <a:pt x="6632" y="1866"/>
                  </a:cubicBezTo>
                  <a:cubicBezTo>
                    <a:pt x="6749" y="1866"/>
                    <a:pt x="6844" y="1772"/>
                    <a:pt x="6844" y="1655"/>
                  </a:cubicBezTo>
                  <a:lnTo>
                    <a:pt x="6844" y="1149"/>
                  </a:lnTo>
                  <a:cubicBezTo>
                    <a:pt x="9701" y="1258"/>
                    <a:pt x="12006" y="3563"/>
                    <a:pt x="12115" y="6421"/>
                  </a:cubicBezTo>
                  <a:lnTo>
                    <a:pt x="11610" y="6421"/>
                  </a:lnTo>
                  <a:cubicBezTo>
                    <a:pt x="11493" y="6421"/>
                    <a:pt x="11398" y="6516"/>
                    <a:pt x="11398" y="6632"/>
                  </a:cubicBezTo>
                  <a:cubicBezTo>
                    <a:pt x="11398" y="6749"/>
                    <a:pt x="11493" y="6844"/>
                    <a:pt x="11610" y="6844"/>
                  </a:cubicBezTo>
                  <a:lnTo>
                    <a:pt x="12115" y="6844"/>
                  </a:lnTo>
                  <a:cubicBezTo>
                    <a:pt x="12006" y="9702"/>
                    <a:pt x="9701" y="12007"/>
                    <a:pt x="6844" y="12115"/>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t/>
              </a:r>
              <a:endParaRPr sz="1800" b="0" i="0" u="none" strike="noStrike" cap="none">
                <a:solidFill>
                  <a:srgbClr val="000000"/>
                </a:solidFill>
                <a:latin typeface="Calibri"/>
                <a:ea typeface="Calibri"/>
                <a:cs typeface="Calibri"/>
                <a:sym typeface="Calibri"/>
              </a:endParaRPr>
            </a:p>
          </p:txBody>
        </p:sp>
      </p:grpSp>
      <p:grpSp>
        <p:nvGrpSpPr>
          <p:cNvPr id="373" name="Google Shape;373;p41"/>
          <p:cNvGrpSpPr/>
          <p:nvPr/>
        </p:nvGrpSpPr>
        <p:grpSpPr>
          <a:xfrm>
            <a:off x="1908222" y="942391"/>
            <a:ext cx="813404" cy="810657"/>
            <a:chOff x="8237571" y="5705493"/>
            <a:chExt cx="469904" cy="468317"/>
          </a:xfrm>
        </p:grpSpPr>
        <p:sp>
          <p:nvSpPr>
            <p:cNvPr id="374" name="Google Shape;374;p41"/>
            <p:cNvSpPr/>
            <p:nvPr/>
          </p:nvSpPr>
          <p:spPr>
            <a:xfrm>
              <a:off x="8399497" y="5705493"/>
              <a:ext cx="147636" cy="147636"/>
            </a:xfrm>
            <a:custGeom>
              <a:rect l="l" t="t" r="r" b="b"/>
              <a:pathLst>
                <a:path w="4177" h="4177" extrusionOk="0">
                  <a:moveTo>
                    <a:pt x="2089" y="4177"/>
                  </a:moveTo>
                  <a:cubicBezTo>
                    <a:pt x="3240" y="4177"/>
                    <a:pt x="4177" y="3240"/>
                    <a:pt x="4177" y="2088"/>
                  </a:cubicBezTo>
                  <a:cubicBezTo>
                    <a:pt x="4177" y="937"/>
                    <a:pt x="3240" y="0"/>
                    <a:pt x="2089" y="0"/>
                  </a:cubicBezTo>
                  <a:cubicBezTo>
                    <a:pt x="937" y="0"/>
                    <a:pt x="0" y="937"/>
                    <a:pt x="0" y="2088"/>
                  </a:cubicBezTo>
                  <a:cubicBezTo>
                    <a:pt x="0" y="3240"/>
                    <a:pt x="937" y="4177"/>
                    <a:pt x="2089" y="4177"/>
                  </a:cubicBezTo>
                  <a:close/>
                  <a:moveTo>
                    <a:pt x="2089" y="423"/>
                  </a:moveTo>
                  <a:cubicBezTo>
                    <a:pt x="3007" y="423"/>
                    <a:pt x="3754" y="1170"/>
                    <a:pt x="3754" y="2088"/>
                  </a:cubicBezTo>
                  <a:cubicBezTo>
                    <a:pt x="3754" y="3007"/>
                    <a:pt x="3007" y="3754"/>
                    <a:pt x="2089" y="3754"/>
                  </a:cubicBezTo>
                  <a:cubicBezTo>
                    <a:pt x="1171" y="3754"/>
                    <a:pt x="424" y="3007"/>
                    <a:pt x="424" y="2088"/>
                  </a:cubicBezTo>
                  <a:cubicBezTo>
                    <a:pt x="424" y="1170"/>
                    <a:pt x="1171" y="423"/>
                    <a:pt x="2089" y="423"/>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t/>
              </a:r>
              <a:endParaRPr sz="1800" b="0" i="0" u="none" strike="noStrike" cap="none">
                <a:solidFill>
                  <a:srgbClr val="000000"/>
                </a:solidFill>
                <a:latin typeface="Calibri"/>
                <a:ea typeface="Calibri"/>
                <a:cs typeface="Calibri"/>
                <a:sym typeface="Calibri"/>
              </a:endParaRPr>
            </a:p>
          </p:txBody>
        </p:sp>
        <p:sp>
          <p:nvSpPr>
            <p:cNvPr id="375" name="Google Shape;375;p41"/>
            <p:cNvSpPr/>
            <p:nvPr/>
          </p:nvSpPr>
          <p:spPr>
            <a:xfrm>
              <a:off x="8345522" y="5867418"/>
              <a:ext cx="255583" cy="134933"/>
            </a:xfrm>
            <a:custGeom>
              <a:rect l="l" t="t" r="r" b="b"/>
              <a:pathLst>
                <a:path w="7227" h="3826" extrusionOk="0">
                  <a:moveTo>
                    <a:pt x="3614" y="424"/>
                  </a:moveTo>
                  <a:cubicBezTo>
                    <a:pt x="5302" y="424"/>
                    <a:pt x="6688" y="1741"/>
                    <a:pt x="6797" y="3402"/>
                  </a:cubicBezTo>
                  <a:lnTo>
                    <a:pt x="1905" y="3402"/>
                  </a:lnTo>
                  <a:cubicBezTo>
                    <a:pt x="1788" y="3402"/>
                    <a:pt x="1694" y="3497"/>
                    <a:pt x="1694" y="3614"/>
                  </a:cubicBezTo>
                  <a:cubicBezTo>
                    <a:pt x="1694" y="3731"/>
                    <a:pt x="1788" y="3826"/>
                    <a:pt x="1905" y="3826"/>
                  </a:cubicBezTo>
                  <a:lnTo>
                    <a:pt x="7016" y="3826"/>
                  </a:lnTo>
                  <a:cubicBezTo>
                    <a:pt x="7133" y="3826"/>
                    <a:pt x="7227" y="3731"/>
                    <a:pt x="7227" y="3614"/>
                  </a:cubicBezTo>
                  <a:cubicBezTo>
                    <a:pt x="7227" y="1621"/>
                    <a:pt x="5606" y="0"/>
                    <a:pt x="3614" y="0"/>
                  </a:cubicBezTo>
                  <a:cubicBezTo>
                    <a:pt x="1621" y="0"/>
                    <a:pt x="0" y="1621"/>
                    <a:pt x="0" y="3614"/>
                  </a:cubicBezTo>
                  <a:cubicBezTo>
                    <a:pt x="0" y="3731"/>
                    <a:pt x="95" y="3826"/>
                    <a:pt x="212" y="3826"/>
                  </a:cubicBezTo>
                  <a:lnTo>
                    <a:pt x="1059" y="3826"/>
                  </a:lnTo>
                  <a:cubicBezTo>
                    <a:pt x="1175" y="3826"/>
                    <a:pt x="1270" y="3731"/>
                    <a:pt x="1270" y="3614"/>
                  </a:cubicBezTo>
                  <a:cubicBezTo>
                    <a:pt x="1270" y="3497"/>
                    <a:pt x="1175" y="3402"/>
                    <a:pt x="1059" y="3402"/>
                  </a:cubicBezTo>
                  <a:lnTo>
                    <a:pt x="430" y="3402"/>
                  </a:lnTo>
                  <a:cubicBezTo>
                    <a:pt x="540" y="1741"/>
                    <a:pt x="1926" y="424"/>
                    <a:pt x="3614" y="424"/>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t/>
              </a:r>
              <a:endParaRPr sz="1800" b="0" i="0" u="none" strike="noStrike" cap="none">
                <a:solidFill>
                  <a:srgbClr val="000000"/>
                </a:solidFill>
                <a:latin typeface="Calibri"/>
                <a:ea typeface="Calibri"/>
                <a:cs typeface="Calibri"/>
                <a:sym typeface="Calibri"/>
              </a:endParaRPr>
            </a:p>
          </p:txBody>
        </p:sp>
        <p:sp>
          <p:nvSpPr>
            <p:cNvPr id="376" name="Google Shape;376;p41"/>
            <p:cNvSpPr/>
            <p:nvPr/>
          </p:nvSpPr>
          <p:spPr>
            <a:xfrm>
              <a:off x="8237571" y="6034106"/>
              <a:ext cx="147641" cy="139704"/>
            </a:xfrm>
            <a:custGeom>
              <a:rect l="l" t="t" r="r" b="b"/>
              <a:pathLst>
                <a:path w="4168" h="3970" extrusionOk="0">
                  <a:moveTo>
                    <a:pt x="3977" y="1353"/>
                  </a:moveTo>
                  <a:lnTo>
                    <a:pt x="2816" y="1158"/>
                  </a:lnTo>
                  <a:lnTo>
                    <a:pt x="2272" y="114"/>
                  </a:lnTo>
                  <a:cubicBezTo>
                    <a:pt x="2235" y="44"/>
                    <a:pt x="2163" y="0"/>
                    <a:pt x="2084" y="0"/>
                  </a:cubicBezTo>
                  <a:cubicBezTo>
                    <a:pt x="2005" y="0"/>
                    <a:pt x="1933" y="44"/>
                    <a:pt x="1897" y="114"/>
                  </a:cubicBezTo>
                  <a:lnTo>
                    <a:pt x="1352" y="1158"/>
                  </a:lnTo>
                  <a:lnTo>
                    <a:pt x="191" y="1353"/>
                  </a:lnTo>
                  <a:cubicBezTo>
                    <a:pt x="113" y="1366"/>
                    <a:pt x="49" y="1421"/>
                    <a:pt x="25" y="1496"/>
                  </a:cubicBezTo>
                  <a:cubicBezTo>
                    <a:pt x="0" y="1571"/>
                    <a:pt x="20" y="1654"/>
                    <a:pt x="75" y="1710"/>
                  </a:cubicBezTo>
                  <a:lnTo>
                    <a:pt x="900" y="2550"/>
                  </a:lnTo>
                  <a:lnTo>
                    <a:pt x="727" y="3715"/>
                  </a:lnTo>
                  <a:cubicBezTo>
                    <a:pt x="715" y="3793"/>
                    <a:pt x="748" y="3871"/>
                    <a:pt x="811" y="3917"/>
                  </a:cubicBezTo>
                  <a:cubicBezTo>
                    <a:pt x="875" y="3963"/>
                    <a:pt x="960" y="3970"/>
                    <a:pt x="1030" y="3935"/>
                  </a:cubicBezTo>
                  <a:lnTo>
                    <a:pt x="2084" y="3410"/>
                  </a:lnTo>
                  <a:lnTo>
                    <a:pt x="3138" y="3935"/>
                  </a:lnTo>
                  <a:cubicBezTo>
                    <a:pt x="3168" y="3950"/>
                    <a:pt x="3200" y="3957"/>
                    <a:pt x="3232" y="3957"/>
                  </a:cubicBezTo>
                  <a:cubicBezTo>
                    <a:pt x="3276" y="3957"/>
                    <a:pt x="3320" y="3944"/>
                    <a:pt x="3357" y="3917"/>
                  </a:cubicBezTo>
                  <a:cubicBezTo>
                    <a:pt x="3421" y="3871"/>
                    <a:pt x="3453" y="3793"/>
                    <a:pt x="3442" y="3714"/>
                  </a:cubicBezTo>
                  <a:lnTo>
                    <a:pt x="3268" y="2550"/>
                  </a:lnTo>
                  <a:lnTo>
                    <a:pt x="4093" y="1710"/>
                  </a:lnTo>
                  <a:cubicBezTo>
                    <a:pt x="4148" y="1654"/>
                    <a:pt x="4168" y="1571"/>
                    <a:pt x="4143" y="1496"/>
                  </a:cubicBezTo>
                  <a:cubicBezTo>
                    <a:pt x="4119" y="1421"/>
                    <a:pt x="4055" y="1366"/>
                    <a:pt x="3977" y="1353"/>
                  </a:cubicBezTo>
                  <a:close/>
                  <a:moveTo>
                    <a:pt x="2892" y="2329"/>
                  </a:moveTo>
                  <a:cubicBezTo>
                    <a:pt x="2846" y="2376"/>
                    <a:pt x="2824" y="2442"/>
                    <a:pt x="2834" y="2508"/>
                  </a:cubicBezTo>
                  <a:lnTo>
                    <a:pt x="2963" y="3375"/>
                  </a:lnTo>
                  <a:lnTo>
                    <a:pt x="2179" y="2984"/>
                  </a:lnTo>
                  <a:cubicBezTo>
                    <a:pt x="2119" y="2955"/>
                    <a:pt x="2049" y="2955"/>
                    <a:pt x="1990" y="2984"/>
                  </a:cubicBezTo>
                  <a:lnTo>
                    <a:pt x="1205" y="3375"/>
                  </a:lnTo>
                  <a:lnTo>
                    <a:pt x="1334" y="2508"/>
                  </a:lnTo>
                  <a:cubicBezTo>
                    <a:pt x="1344" y="2442"/>
                    <a:pt x="1322" y="2376"/>
                    <a:pt x="1276" y="2329"/>
                  </a:cubicBezTo>
                  <a:lnTo>
                    <a:pt x="662" y="1703"/>
                  </a:lnTo>
                  <a:lnTo>
                    <a:pt x="1526" y="1558"/>
                  </a:lnTo>
                  <a:cubicBezTo>
                    <a:pt x="1592" y="1547"/>
                    <a:pt x="1648" y="1506"/>
                    <a:pt x="1679" y="1447"/>
                  </a:cubicBezTo>
                  <a:lnTo>
                    <a:pt x="2084" y="670"/>
                  </a:lnTo>
                  <a:lnTo>
                    <a:pt x="2489" y="1447"/>
                  </a:lnTo>
                  <a:cubicBezTo>
                    <a:pt x="2520" y="1506"/>
                    <a:pt x="2577" y="1547"/>
                    <a:pt x="2642" y="1558"/>
                  </a:cubicBezTo>
                  <a:lnTo>
                    <a:pt x="3507" y="1703"/>
                  </a:lnTo>
                  <a:lnTo>
                    <a:pt x="2892" y="2329"/>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t/>
              </a:r>
              <a:endParaRPr sz="1800" b="0" i="0" u="none" strike="noStrike" cap="none">
                <a:solidFill>
                  <a:srgbClr val="000000"/>
                </a:solidFill>
                <a:latin typeface="Calibri"/>
                <a:ea typeface="Calibri"/>
                <a:cs typeface="Calibri"/>
                <a:sym typeface="Calibri"/>
              </a:endParaRPr>
            </a:p>
          </p:txBody>
        </p:sp>
        <p:sp>
          <p:nvSpPr>
            <p:cNvPr id="377" name="Google Shape;377;p41"/>
            <p:cNvSpPr/>
            <p:nvPr/>
          </p:nvSpPr>
          <p:spPr>
            <a:xfrm>
              <a:off x="8399497" y="6034106"/>
              <a:ext cx="147637" cy="139704"/>
            </a:xfrm>
            <a:custGeom>
              <a:rect l="l" t="t" r="r" b="b"/>
              <a:pathLst>
                <a:path w="4167" h="3970" extrusionOk="0">
                  <a:moveTo>
                    <a:pt x="3977" y="1353"/>
                  </a:moveTo>
                  <a:lnTo>
                    <a:pt x="2816" y="1158"/>
                  </a:lnTo>
                  <a:lnTo>
                    <a:pt x="2271" y="114"/>
                  </a:lnTo>
                  <a:cubicBezTo>
                    <a:pt x="2235" y="44"/>
                    <a:pt x="2163" y="0"/>
                    <a:pt x="2084" y="0"/>
                  </a:cubicBezTo>
                  <a:cubicBezTo>
                    <a:pt x="2005" y="0"/>
                    <a:pt x="1933" y="44"/>
                    <a:pt x="1896" y="114"/>
                  </a:cubicBezTo>
                  <a:lnTo>
                    <a:pt x="1352" y="1158"/>
                  </a:lnTo>
                  <a:lnTo>
                    <a:pt x="191" y="1353"/>
                  </a:lnTo>
                  <a:cubicBezTo>
                    <a:pt x="113" y="1366"/>
                    <a:pt x="49" y="1421"/>
                    <a:pt x="25" y="1496"/>
                  </a:cubicBezTo>
                  <a:cubicBezTo>
                    <a:pt x="0" y="1571"/>
                    <a:pt x="19" y="1654"/>
                    <a:pt x="75" y="1710"/>
                  </a:cubicBezTo>
                  <a:lnTo>
                    <a:pt x="900" y="2550"/>
                  </a:lnTo>
                  <a:lnTo>
                    <a:pt x="726" y="3715"/>
                  </a:lnTo>
                  <a:cubicBezTo>
                    <a:pt x="715" y="3793"/>
                    <a:pt x="747" y="3871"/>
                    <a:pt x="811" y="3917"/>
                  </a:cubicBezTo>
                  <a:cubicBezTo>
                    <a:pt x="875" y="3963"/>
                    <a:pt x="959" y="3970"/>
                    <a:pt x="1030" y="3935"/>
                  </a:cubicBezTo>
                  <a:lnTo>
                    <a:pt x="2084" y="3410"/>
                  </a:lnTo>
                  <a:lnTo>
                    <a:pt x="3138" y="3935"/>
                  </a:lnTo>
                  <a:cubicBezTo>
                    <a:pt x="3168" y="3950"/>
                    <a:pt x="3200" y="3957"/>
                    <a:pt x="3232" y="3957"/>
                  </a:cubicBezTo>
                  <a:cubicBezTo>
                    <a:pt x="3276" y="3957"/>
                    <a:pt x="3320" y="3944"/>
                    <a:pt x="3356" y="3917"/>
                  </a:cubicBezTo>
                  <a:cubicBezTo>
                    <a:pt x="3420" y="3871"/>
                    <a:pt x="3453" y="3793"/>
                    <a:pt x="3441" y="3714"/>
                  </a:cubicBezTo>
                  <a:lnTo>
                    <a:pt x="3268" y="2550"/>
                  </a:lnTo>
                  <a:lnTo>
                    <a:pt x="4093" y="1710"/>
                  </a:lnTo>
                  <a:cubicBezTo>
                    <a:pt x="4148" y="1654"/>
                    <a:pt x="4167" y="1571"/>
                    <a:pt x="4143" y="1496"/>
                  </a:cubicBezTo>
                  <a:cubicBezTo>
                    <a:pt x="4119" y="1421"/>
                    <a:pt x="4055" y="1366"/>
                    <a:pt x="3977" y="1353"/>
                  </a:cubicBezTo>
                  <a:close/>
                  <a:moveTo>
                    <a:pt x="2892" y="2329"/>
                  </a:moveTo>
                  <a:cubicBezTo>
                    <a:pt x="2846" y="2376"/>
                    <a:pt x="2824" y="2442"/>
                    <a:pt x="2834" y="2508"/>
                  </a:cubicBezTo>
                  <a:lnTo>
                    <a:pt x="2963" y="3375"/>
                  </a:lnTo>
                  <a:lnTo>
                    <a:pt x="2178" y="2984"/>
                  </a:lnTo>
                  <a:cubicBezTo>
                    <a:pt x="2148" y="2970"/>
                    <a:pt x="2116" y="2962"/>
                    <a:pt x="2084" y="2962"/>
                  </a:cubicBezTo>
                  <a:cubicBezTo>
                    <a:pt x="2051" y="2962"/>
                    <a:pt x="2019" y="2970"/>
                    <a:pt x="1989" y="2984"/>
                  </a:cubicBezTo>
                  <a:lnTo>
                    <a:pt x="1205" y="3375"/>
                  </a:lnTo>
                  <a:lnTo>
                    <a:pt x="1334" y="2508"/>
                  </a:lnTo>
                  <a:cubicBezTo>
                    <a:pt x="1344" y="2442"/>
                    <a:pt x="1322" y="2376"/>
                    <a:pt x="1276" y="2329"/>
                  </a:cubicBezTo>
                  <a:lnTo>
                    <a:pt x="661" y="1703"/>
                  </a:lnTo>
                  <a:lnTo>
                    <a:pt x="1526" y="1558"/>
                  </a:lnTo>
                  <a:cubicBezTo>
                    <a:pt x="1591" y="1547"/>
                    <a:pt x="1648" y="1506"/>
                    <a:pt x="1679" y="1447"/>
                  </a:cubicBezTo>
                  <a:lnTo>
                    <a:pt x="2084" y="670"/>
                  </a:lnTo>
                  <a:lnTo>
                    <a:pt x="2489" y="1447"/>
                  </a:lnTo>
                  <a:cubicBezTo>
                    <a:pt x="2520" y="1506"/>
                    <a:pt x="2576" y="1547"/>
                    <a:pt x="2642" y="1558"/>
                  </a:cubicBezTo>
                  <a:lnTo>
                    <a:pt x="3506" y="1703"/>
                  </a:lnTo>
                  <a:lnTo>
                    <a:pt x="2892" y="2329"/>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t/>
              </a:r>
              <a:endParaRPr sz="1800" b="0" i="0" u="none" strike="noStrike" cap="none">
                <a:solidFill>
                  <a:srgbClr val="000000"/>
                </a:solidFill>
                <a:latin typeface="Calibri"/>
                <a:ea typeface="Calibri"/>
                <a:cs typeface="Calibri"/>
                <a:sym typeface="Calibri"/>
              </a:endParaRPr>
            </a:p>
          </p:txBody>
        </p:sp>
        <p:sp>
          <p:nvSpPr>
            <p:cNvPr id="378" name="Google Shape;378;p41"/>
            <p:cNvSpPr/>
            <p:nvPr/>
          </p:nvSpPr>
          <p:spPr>
            <a:xfrm>
              <a:off x="8561422" y="6034106"/>
              <a:ext cx="146053" cy="139704"/>
            </a:xfrm>
            <a:custGeom>
              <a:rect l="l" t="t" r="r" b="b"/>
              <a:pathLst>
                <a:path w="4167" h="3970" extrusionOk="0">
                  <a:moveTo>
                    <a:pt x="4143" y="1496"/>
                  </a:moveTo>
                  <a:cubicBezTo>
                    <a:pt x="4118" y="1421"/>
                    <a:pt x="4054" y="1366"/>
                    <a:pt x="3976" y="1353"/>
                  </a:cubicBezTo>
                  <a:lnTo>
                    <a:pt x="2815" y="1158"/>
                  </a:lnTo>
                  <a:lnTo>
                    <a:pt x="2271" y="114"/>
                  </a:lnTo>
                  <a:cubicBezTo>
                    <a:pt x="2235" y="44"/>
                    <a:pt x="2162" y="0"/>
                    <a:pt x="2083" y="0"/>
                  </a:cubicBezTo>
                  <a:cubicBezTo>
                    <a:pt x="2004" y="0"/>
                    <a:pt x="1932" y="44"/>
                    <a:pt x="1896" y="114"/>
                  </a:cubicBezTo>
                  <a:lnTo>
                    <a:pt x="1352" y="1158"/>
                  </a:lnTo>
                  <a:lnTo>
                    <a:pt x="190" y="1353"/>
                  </a:lnTo>
                  <a:cubicBezTo>
                    <a:pt x="113" y="1366"/>
                    <a:pt x="48" y="1421"/>
                    <a:pt x="24" y="1496"/>
                  </a:cubicBezTo>
                  <a:cubicBezTo>
                    <a:pt x="0" y="1571"/>
                    <a:pt x="19" y="1654"/>
                    <a:pt x="74" y="1710"/>
                  </a:cubicBezTo>
                  <a:lnTo>
                    <a:pt x="899" y="2550"/>
                  </a:lnTo>
                  <a:lnTo>
                    <a:pt x="726" y="3715"/>
                  </a:lnTo>
                  <a:cubicBezTo>
                    <a:pt x="714" y="3793"/>
                    <a:pt x="747" y="3871"/>
                    <a:pt x="811" y="3917"/>
                  </a:cubicBezTo>
                  <a:cubicBezTo>
                    <a:pt x="874" y="3963"/>
                    <a:pt x="959" y="3970"/>
                    <a:pt x="1029" y="3935"/>
                  </a:cubicBezTo>
                  <a:lnTo>
                    <a:pt x="2083" y="3410"/>
                  </a:lnTo>
                  <a:lnTo>
                    <a:pt x="3137" y="3935"/>
                  </a:lnTo>
                  <a:cubicBezTo>
                    <a:pt x="3167" y="3950"/>
                    <a:pt x="3199" y="3957"/>
                    <a:pt x="3232" y="3957"/>
                  </a:cubicBezTo>
                  <a:cubicBezTo>
                    <a:pt x="3276" y="3957"/>
                    <a:pt x="3319" y="3944"/>
                    <a:pt x="3356" y="3917"/>
                  </a:cubicBezTo>
                  <a:cubicBezTo>
                    <a:pt x="3420" y="3871"/>
                    <a:pt x="3453" y="3793"/>
                    <a:pt x="3441" y="3714"/>
                  </a:cubicBezTo>
                  <a:lnTo>
                    <a:pt x="3267" y="2550"/>
                  </a:lnTo>
                  <a:lnTo>
                    <a:pt x="4092" y="1710"/>
                  </a:lnTo>
                  <a:cubicBezTo>
                    <a:pt x="4148" y="1654"/>
                    <a:pt x="4167" y="1571"/>
                    <a:pt x="4143" y="1496"/>
                  </a:cubicBezTo>
                  <a:close/>
                  <a:moveTo>
                    <a:pt x="2892" y="2329"/>
                  </a:moveTo>
                  <a:cubicBezTo>
                    <a:pt x="2845" y="2376"/>
                    <a:pt x="2824" y="2442"/>
                    <a:pt x="2833" y="2508"/>
                  </a:cubicBezTo>
                  <a:lnTo>
                    <a:pt x="2962" y="3375"/>
                  </a:lnTo>
                  <a:lnTo>
                    <a:pt x="2178" y="2984"/>
                  </a:lnTo>
                  <a:cubicBezTo>
                    <a:pt x="2148" y="2970"/>
                    <a:pt x="2116" y="2962"/>
                    <a:pt x="2083" y="2962"/>
                  </a:cubicBezTo>
                  <a:cubicBezTo>
                    <a:pt x="2051" y="2962"/>
                    <a:pt x="2019" y="2970"/>
                    <a:pt x="1989" y="2984"/>
                  </a:cubicBezTo>
                  <a:lnTo>
                    <a:pt x="1204" y="3375"/>
                  </a:lnTo>
                  <a:lnTo>
                    <a:pt x="1333" y="2508"/>
                  </a:lnTo>
                  <a:cubicBezTo>
                    <a:pt x="1343" y="2442"/>
                    <a:pt x="1322" y="2376"/>
                    <a:pt x="1275" y="2329"/>
                  </a:cubicBezTo>
                  <a:lnTo>
                    <a:pt x="661" y="1703"/>
                  </a:lnTo>
                  <a:lnTo>
                    <a:pt x="1526" y="1558"/>
                  </a:lnTo>
                  <a:cubicBezTo>
                    <a:pt x="1591" y="1547"/>
                    <a:pt x="1648" y="1506"/>
                    <a:pt x="1678" y="1447"/>
                  </a:cubicBezTo>
                  <a:lnTo>
                    <a:pt x="2083" y="670"/>
                  </a:lnTo>
                  <a:lnTo>
                    <a:pt x="2489" y="1447"/>
                  </a:lnTo>
                  <a:cubicBezTo>
                    <a:pt x="2519" y="1506"/>
                    <a:pt x="2576" y="1547"/>
                    <a:pt x="2641" y="1558"/>
                  </a:cubicBezTo>
                  <a:lnTo>
                    <a:pt x="3506" y="1703"/>
                  </a:lnTo>
                  <a:lnTo>
                    <a:pt x="2892" y="2329"/>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t/>
              </a:r>
              <a:endParaRPr sz="1800" b="0" i="0" u="none" strike="noStrike" cap="none">
                <a:solidFill>
                  <a:srgbClr val="000000"/>
                </a:solidFill>
                <a:latin typeface="Calibri"/>
                <a:ea typeface="Calibri"/>
                <a:cs typeface="Calibri"/>
                <a:sym typeface="Calibri"/>
              </a:endParaRPr>
            </a:p>
          </p:txBody>
        </p:sp>
        <p:sp>
          <p:nvSpPr>
            <p:cNvPr id="379" name="Google Shape;379;p41"/>
            <p:cNvSpPr/>
            <p:nvPr/>
          </p:nvSpPr>
          <p:spPr>
            <a:xfrm>
              <a:off x="8445534" y="5788043"/>
              <a:ext cx="55561" cy="25400"/>
            </a:xfrm>
            <a:custGeom>
              <a:rect l="l" t="t" r="r" b="b"/>
              <a:pathLst>
                <a:path w="1602" h="706" extrusionOk="0">
                  <a:moveTo>
                    <a:pt x="801" y="706"/>
                  </a:moveTo>
                  <a:cubicBezTo>
                    <a:pt x="1078" y="706"/>
                    <a:pt x="1342" y="586"/>
                    <a:pt x="1525" y="375"/>
                  </a:cubicBezTo>
                  <a:cubicBezTo>
                    <a:pt x="1602" y="287"/>
                    <a:pt x="1592" y="153"/>
                    <a:pt x="1504" y="77"/>
                  </a:cubicBezTo>
                  <a:cubicBezTo>
                    <a:pt x="1416" y="0"/>
                    <a:pt x="1282" y="9"/>
                    <a:pt x="1205" y="98"/>
                  </a:cubicBezTo>
                  <a:cubicBezTo>
                    <a:pt x="1103" y="215"/>
                    <a:pt x="956" y="283"/>
                    <a:pt x="801" y="283"/>
                  </a:cubicBezTo>
                  <a:cubicBezTo>
                    <a:pt x="646" y="283"/>
                    <a:pt x="498" y="215"/>
                    <a:pt x="396" y="98"/>
                  </a:cubicBezTo>
                  <a:cubicBezTo>
                    <a:pt x="319" y="9"/>
                    <a:pt x="186" y="0"/>
                    <a:pt x="97" y="77"/>
                  </a:cubicBezTo>
                  <a:cubicBezTo>
                    <a:pt x="9" y="153"/>
                    <a:pt x="0" y="287"/>
                    <a:pt x="77" y="375"/>
                  </a:cubicBezTo>
                  <a:cubicBezTo>
                    <a:pt x="259" y="586"/>
                    <a:pt x="523" y="706"/>
                    <a:pt x="801" y="706"/>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t/>
              </a:r>
              <a:endParaRPr sz="1800" b="0" i="0" u="none" strike="noStrike" cap="none">
                <a:solidFill>
                  <a:srgbClr val="000000"/>
                </a:solidFill>
                <a:latin typeface="Calibri"/>
                <a:ea typeface="Calibri"/>
                <a:cs typeface="Calibri"/>
                <a:sym typeface="Calibri"/>
              </a:endParaRPr>
            </a:p>
          </p:txBody>
        </p:sp>
      </p:grpSp>
      <p:pic>
        <p:nvPicPr>
          <p:cNvPr id="380" name="Google Shape;380;p41" descr="A picture containing icon&#10;&#10;Description automatically generated"/>
          <p:cNvPicPr preferRelativeResize="0"/>
          <p:nvPr/>
        </p:nvPicPr>
        <p:blipFill rotWithShape="1">
          <a:blip r:embed="rId3">
            <a:alphaModFix/>
          </a:blip>
          <a:srcRect l="0" t="0" r="0" b="0"/>
          <a:stretch/>
        </p:blipFill>
        <p:spPr>
          <a:xfrm>
            <a:off x="10252596" y="30162"/>
            <a:ext cx="2106878" cy="1489469"/>
          </a:xfrm>
          <a:prstGeom prst="rect">
            <a:avLst/>
          </a:prstGeom>
          <a:noFill/>
          <a:ln>
            <a:noFill/>
          </a:ln>
        </p:spPr>
      </p:pic>
      <p:pic>
        <p:nvPicPr>
          <p:cNvPr id="381" name="Google Shape;381;p41"/>
          <p:cNvPicPr preferRelativeResize="0"/>
          <p:nvPr/>
        </p:nvPicPr>
        <p:blipFill rotWithShape="1">
          <a:blip r:embed="rId4">
            <a:alphaModFix/>
          </a:blip>
          <a:srcRect l="0" t="0" r="0" b="0"/>
          <a:stretch/>
        </p:blipFill>
        <p:spPr>
          <a:xfrm>
            <a:off x="163286" y="6283219"/>
            <a:ext cx="2247900" cy="46092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grpSp>
        <p:nvGrpSpPr>
          <p:cNvPr id="386" name="Google Shape;386;p42"/>
          <p:cNvGrpSpPr/>
          <p:nvPr/>
        </p:nvGrpSpPr>
        <p:grpSpPr>
          <a:xfrm>
            <a:off x="5470062" y="1167647"/>
            <a:ext cx="1251876" cy="358096"/>
            <a:chOff x="5470062" y="1167647"/>
            <a:chExt cx="1251876" cy="358096"/>
          </a:xfrm>
        </p:grpSpPr>
        <p:sp>
          <p:nvSpPr>
            <p:cNvPr id="387" name="Google Shape;387;p42"/>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388" name="Google Shape;388;p42"/>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389" name="Google Shape;389;p42"/>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grpSp>
      <p:pic>
        <p:nvPicPr>
          <p:cNvPr id="390" name="Google Shape;390;p42" descr="A picture containing icon&#10;&#10;Description automatically generated"/>
          <p:cNvPicPr preferRelativeResize="0"/>
          <p:nvPr/>
        </p:nvPicPr>
        <p:blipFill rotWithShape="1">
          <a:blip r:embed="rId3">
            <a:alphaModFix/>
          </a:blip>
          <a:srcRect l="0" t="0" r="0" b="0"/>
          <a:stretch/>
        </p:blipFill>
        <p:spPr>
          <a:xfrm>
            <a:off x="10625575" y="0"/>
            <a:ext cx="1723782" cy="1218637"/>
          </a:xfrm>
          <a:prstGeom prst="rect">
            <a:avLst/>
          </a:prstGeom>
          <a:noFill/>
          <a:ln>
            <a:noFill/>
          </a:ln>
        </p:spPr>
      </p:pic>
      <p:pic>
        <p:nvPicPr>
          <p:cNvPr id="391" name="Google Shape;391;p42"/>
          <p:cNvPicPr preferRelativeResize="0"/>
          <p:nvPr/>
        </p:nvPicPr>
        <p:blipFill rotWithShape="1">
          <a:blip r:embed="rId4">
            <a:alphaModFix/>
          </a:blip>
          <a:srcRect l="0" t="0" r="0" b="0"/>
          <a:stretch/>
        </p:blipFill>
        <p:spPr>
          <a:xfrm>
            <a:off x="163286" y="6283219"/>
            <a:ext cx="2247900" cy="460922"/>
          </a:xfrm>
          <a:prstGeom prst="rect">
            <a:avLst/>
          </a:prstGeom>
          <a:noFill/>
          <a:ln>
            <a:noFill/>
          </a:ln>
        </p:spPr>
      </p:pic>
      <p:sp>
        <p:nvSpPr>
          <p:cNvPr id="392" name="Google Shape;392;p42"/>
          <p:cNvSpPr txBox="1"/>
          <p:nvPr/>
        </p:nvSpPr>
        <p:spPr>
          <a:xfrm>
            <a:off x="1092924" y="1671157"/>
            <a:ext cx="10006149" cy="452431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cs-CZ" sz="2400" b="0" i="0" u="none" strike="noStrike" cap="none">
                <a:solidFill>
                  <a:srgbClr val="000000"/>
                </a:solidFill>
                <a:latin typeface="Philosopher"/>
                <a:ea typeface="Philosopher"/>
                <a:cs typeface="Philosopher"/>
                <a:sym typeface="Philosopher"/>
              </a:rPr>
              <a:t>5. Po upływie wyznaczonego czasu poproś każdą grupę o zaprezentowanie swojego zasobu micro-learningowego pozostałym uczestnikom. </a:t>
            </a:r>
            <a:r>
              <a:rPr lang="cs-CZ" sz="2400" b="1" i="0" u="none" strike="noStrike" cap="none">
                <a:solidFill>
                  <a:srgbClr val="000000"/>
                </a:solidFill>
                <a:latin typeface="Philosopher"/>
                <a:ea typeface="Philosopher"/>
                <a:cs typeface="Philosopher"/>
                <a:sym typeface="Philosopher"/>
              </a:rPr>
              <a:t>Przeznacz 5-7 minut na prezentację każdej grupy</a:t>
            </a:r>
            <a:r>
              <a:rPr lang="cs-CZ" sz="2400" b="0" i="0" u="none" strike="noStrike" cap="none">
                <a:solidFill>
                  <a:srgbClr val="000000"/>
                </a:solidFill>
                <a:latin typeface="Philosopher"/>
                <a:ea typeface="Philosopher"/>
                <a:cs typeface="Philosopher"/>
                <a:sym typeface="Philosopher"/>
              </a:rPr>
              <a:t>, w tym krótkie wyjaśnienie tematu, przegląd zasobu i demonstrację jego kluczowych funkcji.</a:t>
            </a:r>
            <a:endParaRPr/>
          </a:p>
          <a:p>
            <a:pPr marL="0" marR="0" lvl="0" indent="0" algn="just" rtl="0">
              <a:lnSpc>
                <a:spcPct val="100000"/>
              </a:lnSpc>
              <a:spcBef>
                <a:spcPts val="0"/>
              </a:spcBef>
              <a:spcAft>
                <a:spcPts val="0"/>
              </a:spcAft>
              <a:buNone/>
            </a:pPr>
            <a:r>
              <a:t/>
            </a:r>
            <a:endParaRPr sz="2400" b="0" i="0" u="none" strike="noStrike" cap="none">
              <a:solidFill>
                <a:srgbClr val="000000"/>
              </a:solidFill>
              <a:latin typeface="Philosopher"/>
              <a:ea typeface="Philosopher"/>
              <a:cs typeface="Philosopher"/>
              <a:sym typeface="Philosopher"/>
            </a:endParaRPr>
          </a:p>
          <a:p>
            <a:pPr marL="0" marR="0" lvl="0" indent="0" algn="just" rtl="0">
              <a:lnSpc>
                <a:spcPct val="100000"/>
              </a:lnSpc>
              <a:spcBef>
                <a:spcPts val="0"/>
              </a:spcBef>
              <a:spcAft>
                <a:spcPts val="0"/>
              </a:spcAft>
              <a:buNone/>
            </a:pPr>
            <a:r>
              <a:rPr lang="cs-CZ" sz="2400" b="0" i="0" u="none" strike="noStrike" cap="none">
                <a:solidFill>
                  <a:srgbClr val="000000"/>
                </a:solidFill>
                <a:latin typeface="Philosopher"/>
                <a:ea typeface="Philosopher"/>
                <a:cs typeface="Philosopher"/>
                <a:sym typeface="Philosopher"/>
              </a:rPr>
              <a:t>6. Podczas prezentacji uczestników zachęcaj innych do </a:t>
            </a:r>
            <a:r>
              <a:rPr lang="cs-CZ" sz="2400" b="1" i="0" u="none" strike="noStrike" cap="none">
                <a:solidFill>
                  <a:srgbClr val="000000"/>
                </a:solidFill>
                <a:latin typeface="Philosopher"/>
                <a:ea typeface="Philosopher"/>
                <a:cs typeface="Philosopher"/>
                <a:sym typeface="Philosopher"/>
              </a:rPr>
              <a:t>przekazywania informacji zwrotnych i zadawania pytań</a:t>
            </a:r>
            <a:r>
              <a:rPr lang="cs-CZ" sz="2400" b="0" i="0" u="none" strike="noStrike" cap="none">
                <a:solidFill>
                  <a:srgbClr val="000000"/>
                </a:solidFill>
                <a:latin typeface="Philosopher"/>
                <a:ea typeface="Philosopher"/>
                <a:cs typeface="Philosopher"/>
                <a:sym typeface="Philosopher"/>
              </a:rPr>
              <a:t>. Promowanie wspierającego i konstruktywnego środowiska do dzielenia się pomysłami i sugestiami.</a:t>
            </a:r>
            <a:endParaRPr/>
          </a:p>
          <a:p>
            <a:pPr marL="0" marR="0" lvl="0" indent="0" algn="just" rtl="0">
              <a:lnSpc>
                <a:spcPct val="100000"/>
              </a:lnSpc>
              <a:spcBef>
                <a:spcPts val="0"/>
              </a:spcBef>
              <a:spcAft>
                <a:spcPts val="0"/>
              </a:spcAft>
              <a:buNone/>
            </a:pPr>
            <a:r>
              <a:t/>
            </a:r>
            <a:endParaRPr sz="2400" b="0" i="0" u="none" strike="noStrike" cap="none">
              <a:solidFill>
                <a:srgbClr val="000000"/>
              </a:solidFill>
              <a:latin typeface="Philosopher"/>
              <a:ea typeface="Philosopher"/>
              <a:cs typeface="Philosopher"/>
              <a:sym typeface="Philosopher"/>
            </a:endParaRPr>
          </a:p>
          <a:p>
            <a:pPr marL="0" marR="0" lvl="0" indent="0" algn="just" rtl="0">
              <a:lnSpc>
                <a:spcPct val="100000"/>
              </a:lnSpc>
              <a:spcBef>
                <a:spcPts val="0"/>
              </a:spcBef>
              <a:spcAft>
                <a:spcPts val="0"/>
              </a:spcAft>
              <a:buNone/>
            </a:pPr>
            <a:r>
              <a:rPr lang="cs-CZ" sz="2400" b="0" i="0" u="none" strike="noStrike" cap="none">
                <a:solidFill>
                  <a:srgbClr val="000000"/>
                </a:solidFill>
                <a:latin typeface="Philosopher"/>
                <a:ea typeface="Philosopher"/>
                <a:cs typeface="Philosopher"/>
                <a:sym typeface="Philosopher"/>
              </a:rPr>
              <a:t>7. Przeznacz czas na </a:t>
            </a:r>
            <a:r>
              <a:rPr lang="cs-CZ" sz="2400" b="1" i="0" u="none" strike="noStrike" cap="none">
                <a:solidFill>
                  <a:srgbClr val="000000"/>
                </a:solidFill>
                <a:latin typeface="Philosopher"/>
                <a:ea typeface="Philosopher"/>
                <a:cs typeface="Philosopher"/>
                <a:sym typeface="Philosopher"/>
              </a:rPr>
              <a:t>krótką dyskusję po każdej prezentacji, podczas </a:t>
            </a:r>
            <a:r>
              <a:rPr lang="cs-CZ" sz="2400" b="0" i="0" u="none" strike="noStrike" cap="none">
                <a:solidFill>
                  <a:srgbClr val="000000"/>
                </a:solidFill>
                <a:latin typeface="Philosopher"/>
                <a:ea typeface="Philosopher"/>
                <a:cs typeface="Philosopher"/>
                <a:sym typeface="Philosopher"/>
              </a:rPr>
              <a:t>której uczestnicy mogą zastanowić się nad mocnymi stronami i obszarami wymagającymi poprawy w każdym zasobie mikrolearningowym.</a:t>
            </a:r>
            <a:endParaRPr sz="2400" b="0" i="0" u="none" strike="noStrike" cap="none">
              <a:solidFill>
                <a:srgbClr val="000000"/>
              </a:solidFill>
              <a:latin typeface="Philosopher"/>
              <a:ea typeface="Philosopher"/>
              <a:cs typeface="Philosopher"/>
              <a:sym typeface="Philosopher"/>
            </a:endParaRPr>
          </a:p>
        </p:txBody>
      </p:sp>
      <p:sp>
        <p:nvSpPr>
          <p:cNvPr id="393" name="Google Shape;393;p42"/>
          <p:cNvSpPr txBox="1"/>
          <p:nvPr/>
        </p:nvSpPr>
        <p:spPr>
          <a:xfrm>
            <a:off x="2844437" y="518239"/>
            <a:ext cx="6503125" cy="27804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400" b="1" i="0" u="none" strike="noStrike" cap="none">
                <a:solidFill>
                  <a:schemeClr val="dk1"/>
                </a:solidFill>
                <a:latin typeface="Philosopher"/>
                <a:ea typeface="Philosopher"/>
                <a:cs typeface="Philosopher"/>
                <a:sym typeface="Philosopher"/>
              </a:rPr>
              <a:t>Ćwiczenie 3: Tworzenie zasobów mikroedukacyjnych </a:t>
            </a:r>
            <a:endParaRPr sz="2400" b="1" i="0" u="none" strike="noStrike" cap="none">
              <a:solidFill>
                <a:schemeClr val="dk1"/>
              </a:solidFill>
              <a:latin typeface="Philosopher"/>
              <a:ea typeface="Philosopher"/>
              <a:cs typeface="Philosopher"/>
              <a:sym typeface="Philosophe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43"/>
          <p:cNvSpPr/>
          <p:nvPr/>
        </p:nvSpPr>
        <p:spPr>
          <a:xfrm>
            <a:off x="3824064" y="1076946"/>
            <a:ext cx="4543871" cy="470410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pic>
        <p:nvPicPr>
          <p:cNvPr id="399" name="Google Shape;399;p43" descr="A picture containing logo&#10;&#10;Description automatically generated"/>
          <p:cNvPicPr preferRelativeResize="0"/>
          <p:nvPr>
            <p:ph type="pic" idx="2"/>
          </p:nvPr>
        </p:nvPicPr>
        <p:blipFill rotWithShape="1">
          <a:blip r:embed="rId3">
            <a:alphaModFix/>
          </a:blip>
          <a:srcRect l="14652" t="0" r="14652" b="0"/>
          <a:stretch/>
        </p:blipFill>
        <p:spPr>
          <a:xfrm>
            <a:off x="5068883" y="2238750"/>
            <a:ext cx="2054225" cy="2054225"/>
          </a:xfrm>
          <a:prstGeom prst="rect">
            <a:avLst/>
          </a:prstGeom>
          <a:noFill/>
          <a:ln>
            <a:noFill/>
          </a:ln>
        </p:spPr>
      </p:pic>
      <p:sp>
        <p:nvSpPr>
          <p:cNvPr id="400" name="Google Shape;400;p43"/>
          <p:cNvSpPr txBox="1"/>
          <p:nvPr/>
        </p:nvSpPr>
        <p:spPr>
          <a:xfrm>
            <a:off x="5655940" y="1678860"/>
            <a:ext cx="88011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cs-CZ" sz="1800" b="1" i="0" u="none" strike="noStrike" cap="none">
                <a:solidFill>
                  <a:schemeClr val="dk1"/>
                </a:solidFill>
                <a:latin typeface="Philosopher"/>
                <a:ea typeface="Philosopher"/>
                <a:cs typeface="Philosopher"/>
                <a:sym typeface="Philosopher"/>
              </a:rPr>
              <a:t>Część 4</a:t>
            </a:r>
            <a:endParaRPr sz="1800" b="1" i="0" u="none" strike="noStrike" cap="none">
              <a:solidFill>
                <a:schemeClr val="dk1"/>
              </a:solidFill>
              <a:latin typeface="Philosopher"/>
              <a:ea typeface="Philosopher"/>
              <a:cs typeface="Philosopher"/>
              <a:sym typeface="Philosopher"/>
            </a:endParaRPr>
          </a:p>
        </p:txBody>
      </p:sp>
      <p:sp>
        <p:nvSpPr>
          <p:cNvPr id="401" name="Google Shape;401;p43"/>
          <p:cNvSpPr txBox="1"/>
          <p:nvPr/>
        </p:nvSpPr>
        <p:spPr>
          <a:xfrm>
            <a:off x="3824064" y="4483533"/>
            <a:ext cx="4543871"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2000"/>
              <a:buFont typeface="Arial"/>
              <a:buNone/>
            </a:pPr>
            <a:r>
              <a:rPr lang="cs-CZ" sz="2000" b="0" i="0" u="none" strike="noStrike" cap="none">
                <a:solidFill>
                  <a:schemeClr val="dk1"/>
                </a:solidFill>
                <a:latin typeface="Roboto"/>
                <a:ea typeface="Roboto"/>
                <a:cs typeface="Roboto"/>
                <a:sym typeface="Roboto"/>
              </a:rPr>
              <a:t>Rozwiązywanie typowych wyzwań i barier związanych z wdrażaniem mikrokształcenia</a:t>
            </a:r>
            <a:endParaRPr sz="2000" b="0" i="0" u="none" strike="noStrike" cap="none">
              <a:solidFill>
                <a:schemeClr val="dk1"/>
              </a:solidFill>
              <a:latin typeface="Roboto"/>
              <a:ea typeface="Roboto"/>
              <a:cs typeface="Roboto"/>
              <a:sym typeface="Roboto"/>
            </a:endParaRPr>
          </a:p>
        </p:txBody>
      </p:sp>
      <p:pic>
        <p:nvPicPr>
          <p:cNvPr id="402" name="Google Shape;402;p43"/>
          <p:cNvPicPr preferRelativeResize="0"/>
          <p:nvPr/>
        </p:nvPicPr>
        <p:blipFill rotWithShape="1">
          <a:blip r:embed="rId4">
            <a:alphaModFix/>
          </a:blip>
          <a:srcRect l="0" t="0" r="0" b="0"/>
          <a:stretch/>
        </p:blipFill>
        <p:spPr>
          <a:xfrm>
            <a:off x="163286" y="6283219"/>
            <a:ext cx="2247900" cy="46092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44"/>
          <p:cNvSpPr txBox="1"/>
          <p:nvPr/>
        </p:nvSpPr>
        <p:spPr>
          <a:xfrm>
            <a:off x="4078447" y="457723"/>
            <a:ext cx="4035103" cy="30319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800" b="1" i="0" u="none" strike="noStrike" cap="none">
                <a:solidFill>
                  <a:schemeClr val="dk1"/>
                </a:solidFill>
                <a:latin typeface="Philosopher"/>
                <a:ea typeface="Philosopher"/>
                <a:cs typeface="Philosopher"/>
                <a:sym typeface="Philosopher"/>
              </a:rPr>
              <a:t>Najczęstsze wyzwania związane z wdrażaniem mikrokształcenia</a:t>
            </a:r>
            <a:endParaRPr sz="2800" b="1" i="0" u="none" strike="noStrike" cap="none">
              <a:solidFill>
                <a:schemeClr val="dk1"/>
              </a:solidFill>
              <a:latin typeface="Philosopher"/>
              <a:ea typeface="Philosopher"/>
              <a:cs typeface="Philosopher"/>
              <a:sym typeface="Philosopher"/>
            </a:endParaRPr>
          </a:p>
        </p:txBody>
      </p:sp>
      <p:grpSp>
        <p:nvGrpSpPr>
          <p:cNvPr id="408" name="Google Shape;408;p44"/>
          <p:cNvGrpSpPr/>
          <p:nvPr/>
        </p:nvGrpSpPr>
        <p:grpSpPr>
          <a:xfrm>
            <a:off x="5470060" y="1039589"/>
            <a:ext cx="1251876" cy="358096"/>
            <a:chOff x="5470062" y="1167647"/>
            <a:chExt cx="1251876" cy="358096"/>
          </a:xfrm>
        </p:grpSpPr>
        <p:sp>
          <p:nvSpPr>
            <p:cNvPr id="409" name="Google Shape;409;p44"/>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410" name="Google Shape;410;p44"/>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411" name="Google Shape;411;p44"/>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grpSp>
      <p:pic>
        <p:nvPicPr>
          <p:cNvPr id="412" name="Google Shape;412;p44" descr="A picture containing icon&#10;&#10;Description automatically generated"/>
          <p:cNvPicPr preferRelativeResize="0"/>
          <p:nvPr/>
        </p:nvPicPr>
        <p:blipFill rotWithShape="1">
          <a:blip r:embed="rId3">
            <a:alphaModFix/>
          </a:blip>
          <a:srcRect l="0" t="0" r="0" b="0"/>
          <a:stretch/>
        </p:blipFill>
        <p:spPr>
          <a:xfrm>
            <a:off x="10625575" y="0"/>
            <a:ext cx="1723782" cy="1218637"/>
          </a:xfrm>
          <a:prstGeom prst="rect">
            <a:avLst/>
          </a:prstGeom>
          <a:noFill/>
          <a:ln>
            <a:noFill/>
          </a:ln>
        </p:spPr>
      </p:pic>
      <p:pic>
        <p:nvPicPr>
          <p:cNvPr id="413" name="Google Shape;413;p44"/>
          <p:cNvPicPr preferRelativeResize="0"/>
          <p:nvPr/>
        </p:nvPicPr>
        <p:blipFill rotWithShape="1">
          <a:blip r:embed="rId4">
            <a:alphaModFix/>
          </a:blip>
          <a:srcRect l="0" t="0" r="0" b="0"/>
          <a:stretch/>
        </p:blipFill>
        <p:spPr>
          <a:xfrm>
            <a:off x="163286" y="6283219"/>
            <a:ext cx="2247900" cy="460922"/>
          </a:xfrm>
          <a:prstGeom prst="rect">
            <a:avLst/>
          </a:prstGeom>
          <a:noFill/>
          <a:ln>
            <a:noFill/>
          </a:ln>
        </p:spPr>
      </p:pic>
      <p:sp>
        <p:nvSpPr>
          <p:cNvPr id="414" name="Google Shape;414;p44"/>
          <p:cNvSpPr txBox="1"/>
          <p:nvPr/>
        </p:nvSpPr>
        <p:spPr>
          <a:xfrm>
            <a:off x="1760218" y="1590349"/>
            <a:ext cx="8671562" cy="51706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cs-CZ" sz="2200" b="1" i="0" u="none" strike="noStrike" cap="none">
                <a:solidFill>
                  <a:srgbClr val="000000"/>
                </a:solidFill>
                <a:latin typeface="Philosopher"/>
                <a:ea typeface="Philosopher"/>
                <a:cs typeface="Philosopher"/>
                <a:sym typeface="Philosopher"/>
              </a:rPr>
              <a:t>Brak świadomości</a:t>
            </a: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0" i="0" u="none" strike="noStrike" cap="none">
                <a:solidFill>
                  <a:srgbClr val="000000"/>
                </a:solidFill>
                <a:latin typeface="Philosopher"/>
                <a:ea typeface="Philosopher"/>
                <a:cs typeface="Philosopher"/>
                <a:sym typeface="Philosopher"/>
              </a:rPr>
              <a:t>Wiele organizacji nie zdaje sobie sprawy z korzyści i potencjału micro-learningu.</a:t>
            </a:r>
            <a:endParaRPr sz="22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t/>
            </a:r>
            <a:endParaRPr sz="22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1" i="0" u="none" strike="noStrike" cap="none">
                <a:solidFill>
                  <a:srgbClr val="000000"/>
                </a:solidFill>
                <a:latin typeface="Philosopher"/>
                <a:ea typeface="Philosopher"/>
                <a:cs typeface="Philosopher"/>
                <a:sym typeface="Philosopher"/>
              </a:rPr>
              <a:t>Opór wobec zmian</a:t>
            </a: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0" i="0" u="none" strike="noStrike" cap="none">
                <a:solidFill>
                  <a:srgbClr val="000000"/>
                </a:solidFill>
                <a:latin typeface="Philosopher"/>
                <a:ea typeface="Philosopher"/>
                <a:cs typeface="Philosopher"/>
                <a:sym typeface="Philosopher"/>
              </a:rPr>
              <a:t>Niektórzy interesariusze mogą opierać się przyjęciu mikrokształcenia ze względu na tradycyjne metody szkoleniowe.</a:t>
            </a:r>
            <a:endParaRPr sz="22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t/>
            </a:r>
            <a:endParaRPr sz="22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1" i="0" u="none" strike="noStrike" cap="none">
                <a:solidFill>
                  <a:srgbClr val="000000"/>
                </a:solidFill>
                <a:latin typeface="Philosopher"/>
                <a:ea typeface="Philosopher"/>
                <a:cs typeface="Philosopher"/>
                <a:sym typeface="Philosopher"/>
              </a:rPr>
              <a:t>Ograniczenia techniczne</a:t>
            </a: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0" i="0" u="none" strike="noStrike" cap="none">
                <a:solidFill>
                  <a:srgbClr val="000000"/>
                </a:solidFill>
                <a:latin typeface="Philosopher"/>
                <a:ea typeface="Philosopher"/>
                <a:cs typeface="Philosopher"/>
                <a:sym typeface="Philosopher"/>
              </a:rPr>
              <a:t>Ograniczony dostęp do technologii lub słaba infrastruktura cyfrowa mogą utrudniać wdrażanie mikronauczania.</a:t>
            </a:r>
            <a:endParaRPr sz="22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t/>
            </a:r>
            <a:endParaRPr sz="22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1" i="0" u="none" strike="noStrike" cap="none">
                <a:solidFill>
                  <a:srgbClr val="000000"/>
                </a:solidFill>
                <a:latin typeface="Philosopher"/>
                <a:ea typeface="Philosopher"/>
                <a:cs typeface="Philosopher"/>
                <a:sym typeface="Philosopher"/>
              </a:rPr>
              <a:t>Rozwój treści</a:t>
            </a: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0" i="0" u="none" strike="noStrike" cap="none">
                <a:solidFill>
                  <a:srgbClr val="000000"/>
                </a:solidFill>
                <a:latin typeface="Philosopher"/>
                <a:ea typeface="Philosopher"/>
                <a:cs typeface="Philosopher"/>
                <a:sym typeface="Philosopher"/>
              </a:rPr>
              <a:t>Tworzenie krótkich i angażujących treści może być czasochłonne i trudne.</a:t>
            </a:r>
            <a:endParaRPr sz="2200" b="0" i="0" u="none" strike="noStrike" cap="none">
              <a:solidFill>
                <a:srgbClr val="000000"/>
              </a:solidFill>
              <a:latin typeface="Philosopher"/>
              <a:ea typeface="Philosopher"/>
              <a:cs typeface="Philosopher"/>
              <a:sym typeface="Philosophe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45"/>
          <p:cNvSpPr txBox="1"/>
          <p:nvPr/>
        </p:nvSpPr>
        <p:spPr>
          <a:xfrm>
            <a:off x="4078447" y="457723"/>
            <a:ext cx="4035103" cy="30319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800" b="1" i="0" u="none" strike="noStrike" cap="none">
                <a:solidFill>
                  <a:schemeClr val="dk1"/>
                </a:solidFill>
                <a:latin typeface="Philosopher"/>
                <a:ea typeface="Philosopher"/>
                <a:cs typeface="Philosopher"/>
                <a:sym typeface="Philosopher"/>
              </a:rPr>
              <a:t>Pokonywanie wyzwań</a:t>
            </a:r>
            <a:endParaRPr sz="2800" b="1" i="0" u="none" strike="noStrike" cap="none">
              <a:solidFill>
                <a:schemeClr val="dk1"/>
              </a:solidFill>
              <a:latin typeface="Philosopher"/>
              <a:ea typeface="Philosopher"/>
              <a:cs typeface="Philosopher"/>
              <a:sym typeface="Philosopher"/>
            </a:endParaRPr>
          </a:p>
        </p:txBody>
      </p:sp>
      <p:grpSp>
        <p:nvGrpSpPr>
          <p:cNvPr id="420" name="Google Shape;420;p45"/>
          <p:cNvGrpSpPr/>
          <p:nvPr/>
        </p:nvGrpSpPr>
        <p:grpSpPr>
          <a:xfrm>
            <a:off x="5470060" y="1039589"/>
            <a:ext cx="1251876" cy="358096"/>
            <a:chOff x="5470062" y="1167647"/>
            <a:chExt cx="1251876" cy="358096"/>
          </a:xfrm>
        </p:grpSpPr>
        <p:sp>
          <p:nvSpPr>
            <p:cNvPr id="421" name="Google Shape;421;p45"/>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422" name="Google Shape;422;p45"/>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423" name="Google Shape;423;p45"/>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grpSp>
      <p:pic>
        <p:nvPicPr>
          <p:cNvPr id="424" name="Google Shape;424;p45" descr="A picture containing icon&#10;&#10;Description automatically generated"/>
          <p:cNvPicPr preferRelativeResize="0"/>
          <p:nvPr/>
        </p:nvPicPr>
        <p:blipFill rotWithShape="1">
          <a:blip r:embed="rId3">
            <a:alphaModFix/>
          </a:blip>
          <a:srcRect l="0" t="0" r="0" b="0"/>
          <a:stretch/>
        </p:blipFill>
        <p:spPr>
          <a:xfrm>
            <a:off x="10625575" y="0"/>
            <a:ext cx="1723782" cy="1218637"/>
          </a:xfrm>
          <a:prstGeom prst="rect">
            <a:avLst/>
          </a:prstGeom>
          <a:noFill/>
          <a:ln>
            <a:noFill/>
          </a:ln>
        </p:spPr>
      </p:pic>
      <p:pic>
        <p:nvPicPr>
          <p:cNvPr id="425" name="Google Shape;425;p45"/>
          <p:cNvPicPr preferRelativeResize="0"/>
          <p:nvPr/>
        </p:nvPicPr>
        <p:blipFill rotWithShape="1">
          <a:blip r:embed="rId4">
            <a:alphaModFix/>
          </a:blip>
          <a:srcRect l="0" t="0" r="0" b="0"/>
          <a:stretch/>
        </p:blipFill>
        <p:spPr>
          <a:xfrm>
            <a:off x="163286" y="6283219"/>
            <a:ext cx="2247900" cy="460922"/>
          </a:xfrm>
          <a:prstGeom prst="rect">
            <a:avLst/>
          </a:prstGeom>
          <a:noFill/>
          <a:ln>
            <a:noFill/>
          </a:ln>
        </p:spPr>
      </p:pic>
      <p:sp>
        <p:nvSpPr>
          <p:cNvPr id="426" name="Google Shape;426;p45"/>
          <p:cNvSpPr txBox="1"/>
          <p:nvPr/>
        </p:nvSpPr>
        <p:spPr>
          <a:xfrm>
            <a:off x="1492406" y="1573495"/>
            <a:ext cx="9565279" cy="51706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cs-CZ" sz="2200" b="1" i="0" u="none" strike="noStrike" cap="none">
                <a:solidFill>
                  <a:srgbClr val="000000"/>
                </a:solidFill>
                <a:latin typeface="Philosopher"/>
                <a:ea typeface="Philosopher"/>
                <a:cs typeface="Philosopher"/>
                <a:sym typeface="Philosopher"/>
              </a:rPr>
              <a:t>Zwiększanie świadomości</a:t>
            </a: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0" i="0" u="none" strike="noStrike" cap="none">
                <a:solidFill>
                  <a:srgbClr val="000000"/>
                </a:solidFill>
                <a:latin typeface="Philosopher"/>
                <a:ea typeface="Philosopher"/>
                <a:cs typeface="Philosopher"/>
                <a:sym typeface="Philosopher"/>
              </a:rPr>
              <a:t>Prowadzenie kampanii uświadamiających i sesji szkoleniowych w celu informowania interesariuszy o zaletach mikronauczania.</a:t>
            </a:r>
            <a:endParaRPr sz="22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t/>
            </a: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1" i="0" u="none" strike="noStrike" cap="none">
                <a:solidFill>
                  <a:srgbClr val="000000"/>
                </a:solidFill>
                <a:latin typeface="Philosopher"/>
                <a:ea typeface="Philosopher"/>
                <a:cs typeface="Philosopher"/>
                <a:sym typeface="Philosopher"/>
              </a:rPr>
              <a:t>Zarządzanie zmianą</a:t>
            </a: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0" i="0" u="none" strike="noStrike" cap="none">
                <a:solidFill>
                  <a:srgbClr val="000000"/>
                </a:solidFill>
                <a:latin typeface="Philosopher"/>
                <a:ea typeface="Philosopher"/>
                <a:cs typeface="Philosopher"/>
                <a:sym typeface="Philosopher"/>
              </a:rPr>
              <a:t>Wdrożenie strategii zarządzania zmianą w celu przeciwdziałania oporowi i promowania kultury ciągłego uczenia się.</a:t>
            </a:r>
            <a:endParaRPr sz="22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t/>
            </a:r>
            <a:endParaRPr sz="22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1" i="0" u="none" strike="noStrike" cap="none">
                <a:solidFill>
                  <a:srgbClr val="000000"/>
                </a:solidFill>
                <a:latin typeface="Philosopher"/>
                <a:ea typeface="Philosopher"/>
                <a:cs typeface="Philosopher"/>
                <a:sym typeface="Philosopher"/>
              </a:rPr>
              <a:t>Rozwiązania technologiczne</a:t>
            </a: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0" i="0" u="none" strike="noStrike" cap="none">
                <a:solidFill>
                  <a:srgbClr val="000000"/>
                </a:solidFill>
                <a:latin typeface="Philosopher"/>
                <a:ea typeface="Philosopher"/>
                <a:cs typeface="Philosopher"/>
                <a:sym typeface="Philosopher"/>
              </a:rPr>
              <a:t>Zainwestuj w odpowiednią infrastrukturę technologiczną i zapewnij niezbędne zasoby do skutecznego wdrażania mikrolearningu.</a:t>
            </a:r>
            <a:endParaRPr/>
          </a:p>
          <a:p>
            <a:pPr marL="0" marR="0" lvl="0" indent="0" algn="ctr" rtl="0">
              <a:lnSpc>
                <a:spcPct val="100000"/>
              </a:lnSpc>
              <a:spcBef>
                <a:spcPts val="0"/>
              </a:spcBef>
              <a:spcAft>
                <a:spcPts val="0"/>
              </a:spcAft>
              <a:buNone/>
            </a:pPr>
            <a:r>
              <a:t/>
            </a: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1" i="0" u="none" strike="noStrike" cap="none">
                <a:solidFill>
                  <a:srgbClr val="000000"/>
                </a:solidFill>
                <a:latin typeface="Philosopher"/>
                <a:ea typeface="Philosopher"/>
                <a:cs typeface="Philosopher"/>
                <a:sym typeface="Philosopher"/>
              </a:rPr>
              <a:t>Wsparcie rozwoju treści</a:t>
            </a: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0" i="0" u="none" strike="noStrike" cap="none">
                <a:solidFill>
                  <a:srgbClr val="000000"/>
                </a:solidFill>
                <a:latin typeface="Philosopher"/>
                <a:ea typeface="Philosopher"/>
                <a:cs typeface="Philosopher"/>
                <a:sym typeface="Philosopher"/>
              </a:rPr>
              <a:t>Ustanowienie wytycznych i zapewnienie narzędzi wspierających trenerów i ekspertów merytorycznych w opracowywaniu angażujących treści mikrolearningowych.</a:t>
            </a:r>
            <a:endParaRPr sz="2200" b="0" i="0" u="none" strike="noStrike" cap="none">
              <a:solidFill>
                <a:srgbClr val="000000"/>
              </a:solidFill>
              <a:latin typeface="Philosopher"/>
              <a:ea typeface="Philosopher"/>
              <a:cs typeface="Philosopher"/>
              <a:sym typeface="Philosophe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46"/>
          <p:cNvSpPr txBox="1"/>
          <p:nvPr/>
        </p:nvSpPr>
        <p:spPr>
          <a:xfrm>
            <a:off x="4078447" y="457723"/>
            <a:ext cx="4035103" cy="30319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800" b="1" i="0" u="none" strike="noStrike" cap="none">
                <a:solidFill>
                  <a:schemeClr val="dk1"/>
                </a:solidFill>
                <a:latin typeface="Philosopher"/>
                <a:ea typeface="Philosopher"/>
                <a:cs typeface="Philosopher"/>
                <a:sym typeface="Philosopher"/>
              </a:rPr>
              <a:t>Usuwanie barier</a:t>
            </a:r>
            <a:endParaRPr sz="2800" b="1" i="0" u="none" strike="noStrike" cap="none">
              <a:solidFill>
                <a:schemeClr val="dk1"/>
              </a:solidFill>
              <a:latin typeface="Philosopher"/>
              <a:ea typeface="Philosopher"/>
              <a:cs typeface="Philosopher"/>
              <a:sym typeface="Philosopher"/>
            </a:endParaRPr>
          </a:p>
        </p:txBody>
      </p:sp>
      <p:grpSp>
        <p:nvGrpSpPr>
          <p:cNvPr id="432" name="Google Shape;432;p46"/>
          <p:cNvGrpSpPr/>
          <p:nvPr/>
        </p:nvGrpSpPr>
        <p:grpSpPr>
          <a:xfrm>
            <a:off x="5470060" y="1039589"/>
            <a:ext cx="1251876" cy="358096"/>
            <a:chOff x="5470062" y="1167647"/>
            <a:chExt cx="1251876" cy="358096"/>
          </a:xfrm>
        </p:grpSpPr>
        <p:sp>
          <p:nvSpPr>
            <p:cNvPr id="433" name="Google Shape;433;p46"/>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434" name="Google Shape;434;p46"/>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435" name="Google Shape;435;p46"/>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grpSp>
      <p:pic>
        <p:nvPicPr>
          <p:cNvPr id="436" name="Google Shape;436;p46" descr="A picture containing icon&#10;&#10;Description automatically generated"/>
          <p:cNvPicPr preferRelativeResize="0"/>
          <p:nvPr/>
        </p:nvPicPr>
        <p:blipFill rotWithShape="1">
          <a:blip r:embed="rId3">
            <a:alphaModFix/>
          </a:blip>
          <a:srcRect l="0" t="0" r="0" b="0"/>
          <a:stretch/>
        </p:blipFill>
        <p:spPr>
          <a:xfrm>
            <a:off x="10625575" y="0"/>
            <a:ext cx="1723782" cy="1218637"/>
          </a:xfrm>
          <a:prstGeom prst="rect">
            <a:avLst/>
          </a:prstGeom>
          <a:noFill/>
          <a:ln>
            <a:noFill/>
          </a:ln>
        </p:spPr>
      </p:pic>
      <p:pic>
        <p:nvPicPr>
          <p:cNvPr id="437" name="Google Shape;437;p46"/>
          <p:cNvPicPr preferRelativeResize="0"/>
          <p:nvPr/>
        </p:nvPicPr>
        <p:blipFill rotWithShape="1">
          <a:blip r:embed="rId4">
            <a:alphaModFix/>
          </a:blip>
          <a:srcRect l="0" t="0" r="0" b="0"/>
          <a:stretch/>
        </p:blipFill>
        <p:spPr>
          <a:xfrm>
            <a:off x="163286" y="6283219"/>
            <a:ext cx="2247900" cy="460922"/>
          </a:xfrm>
          <a:prstGeom prst="rect">
            <a:avLst/>
          </a:prstGeom>
          <a:noFill/>
          <a:ln>
            <a:noFill/>
          </a:ln>
        </p:spPr>
      </p:pic>
      <p:sp>
        <p:nvSpPr>
          <p:cNvPr id="438" name="Google Shape;438;p46"/>
          <p:cNvSpPr txBox="1"/>
          <p:nvPr/>
        </p:nvSpPr>
        <p:spPr>
          <a:xfrm>
            <a:off x="1492406" y="1573495"/>
            <a:ext cx="9565279" cy="48320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cs-CZ" sz="2200" b="1" i="0" u="none" strike="noStrike" cap="none">
                <a:solidFill>
                  <a:srgbClr val="000000"/>
                </a:solidFill>
                <a:latin typeface="Philosopher"/>
                <a:ea typeface="Philosopher"/>
                <a:cs typeface="Philosopher"/>
                <a:sym typeface="Philosopher"/>
              </a:rPr>
              <a:t>Spersonalizowane ścieżki nauki</a:t>
            </a: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0" i="0" u="none" strike="noStrike" cap="none">
                <a:solidFill>
                  <a:srgbClr val="000000"/>
                </a:solidFill>
                <a:latin typeface="Philosopher"/>
                <a:ea typeface="Philosopher"/>
                <a:cs typeface="Philosopher"/>
                <a:sym typeface="Philosopher"/>
              </a:rPr>
              <a:t>Dostosuj treść mikrolearningu do indywidualnych potrzeb i preferencji uczestników.</a:t>
            </a:r>
            <a:endParaRPr sz="22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t/>
            </a: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1" i="0" u="none" strike="noStrike" cap="none">
                <a:solidFill>
                  <a:srgbClr val="000000"/>
                </a:solidFill>
                <a:latin typeface="Philosopher"/>
                <a:ea typeface="Philosopher"/>
                <a:cs typeface="Philosopher"/>
                <a:sym typeface="Philosopher"/>
              </a:rPr>
              <a:t>Grywalizacja i nagrody</a:t>
            </a: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0" i="0" u="none" strike="noStrike" cap="none">
                <a:solidFill>
                  <a:srgbClr val="000000"/>
                </a:solidFill>
                <a:latin typeface="Philosopher"/>
                <a:ea typeface="Philosopher"/>
                <a:cs typeface="Philosopher"/>
                <a:sym typeface="Philosopher"/>
              </a:rPr>
              <a:t>Włącz elementy gry i zachęty, aby zwiększyć zaangażowanie i motywację uczniów.</a:t>
            </a:r>
            <a:endParaRPr sz="22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t/>
            </a: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1" i="0" u="none" strike="noStrike" cap="none">
                <a:solidFill>
                  <a:srgbClr val="000000"/>
                </a:solidFill>
                <a:latin typeface="Philosopher"/>
                <a:ea typeface="Philosopher"/>
                <a:cs typeface="Philosopher"/>
                <a:sym typeface="Philosopher"/>
              </a:rPr>
              <a:t>Podejście przyjazne dla urządzeń mobilnych</a:t>
            </a: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0" i="0" u="none" strike="noStrike" cap="none">
                <a:solidFill>
                  <a:srgbClr val="000000"/>
                </a:solidFill>
                <a:latin typeface="Philosopher"/>
                <a:ea typeface="Philosopher"/>
                <a:cs typeface="Philosopher"/>
                <a:sym typeface="Philosopher"/>
              </a:rPr>
              <a:t>Upewnij się, że treści mikroedukacyjne są dostępne na urządzeniach mobilnych, aby umożliwić elastyczną naukę.</a:t>
            </a:r>
            <a:endParaRPr sz="22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t/>
            </a: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1" i="0" u="none" strike="noStrike" cap="none">
                <a:solidFill>
                  <a:srgbClr val="000000"/>
                </a:solidFill>
                <a:latin typeface="Philosopher"/>
                <a:ea typeface="Philosopher"/>
                <a:cs typeface="Philosopher"/>
                <a:sym typeface="Philosopher"/>
              </a:rPr>
              <a:t>Społeczne możliwości uczenia się</a:t>
            </a: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0" i="0" u="none" strike="noStrike" cap="none">
                <a:solidFill>
                  <a:srgbClr val="000000"/>
                </a:solidFill>
                <a:latin typeface="Philosopher"/>
                <a:ea typeface="Philosopher"/>
                <a:cs typeface="Philosopher"/>
                <a:sym typeface="Philosopher"/>
              </a:rPr>
              <a:t>Zachęcaj do współpracy i dzielenia się wiedzą poprzez fora dyskusyjne, grupy czatu lub wirtualne klasy.</a:t>
            </a:r>
            <a:endParaRPr sz="2200" b="0" i="0" u="none" strike="noStrike" cap="none">
              <a:solidFill>
                <a:srgbClr val="000000"/>
              </a:solidFill>
              <a:latin typeface="Philosopher"/>
              <a:ea typeface="Philosopher"/>
              <a:cs typeface="Philosopher"/>
              <a:sym typeface="Philosophe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47"/>
          <p:cNvSpPr txBox="1"/>
          <p:nvPr/>
        </p:nvSpPr>
        <p:spPr>
          <a:xfrm>
            <a:off x="4227317" y="663637"/>
            <a:ext cx="3737366" cy="603424"/>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400" b="1" i="0" u="none" strike="noStrike" cap="none">
                <a:solidFill>
                  <a:schemeClr val="dk1"/>
                </a:solidFill>
                <a:latin typeface="Philosopher"/>
                <a:ea typeface="Philosopher"/>
                <a:cs typeface="Philosopher"/>
                <a:sym typeface="Philosopher"/>
              </a:rPr>
              <a:t>Ocena zasobów mikrokształcenia</a:t>
            </a:r>
            <a:endParaRPr sz="2400" b="1" i="0" u="none" strike="noStrike" cap="none">
              <a:solidFill>
                <a:schemeClr val="dk1"/>
              </a:solidFill>
              <a:latin typeface="Philosopher"/>
              <a:ea typeface="Philosopher"/>
              <a:cs typeface="Philosopher"/>
              <a:sym typeface="Philosopher"/>
            </a:endParaRPr>
          </a:p>
        </p:txBody>
      </p:sp>
      <p:grpSp>
        <p:nvGrpSpPr>
          <p:cNvPr id="444" name="Google Shape;444;p47"/>
          <p:cNvGrpSpPr/>
          <p:nvPr/>
        </p:nvGrpSpPr>
        <p:grpSpPr>
          <a:xfrm>
            <a:off x="5491490" y="1510055"/>
            <a:ext cx="1251876" cy="358096"/>
            <a:chOff x="5470062" y="1167647"/>
            <a:chExt cx="1251876" cy="358096"/>
          </a:xfrm>
        </p:grpSpPr>
        <p:sp>
          <p:nvSpPr>
            <p:cNvPr id="445" name="Google Shape;445;p47"/>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446" name="Google Shape;446;p47"/>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447" name="Google Shape;447;p47"/>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grpSp>
      <p:cxnSp>
        <p:nvCxnSpPr>
          <p:cNvPr id="448" name="Google Shape;448;p47"/>
          <p:cNvCxnSpPr/>
          <p:nvPr/>
        </p:nvCxnSpPr>
        <p:spPr>
          <a:xfrm>
            <a:off x="5109740" y="2995543"/>
            <a:ext cx="2015377" cy="0"/>
          </a:xfrm>
          <a:prstGeom prst="straightConnector1">
            <a:avLst/>
          </a:prstGeom>
          <a:noFill/>
          <a:ln w="25400" cap="flat" cmpd="sng">
            <a:solidFill>
              <a:schemeClr val="accent1"/>
            </a:solidFill>
            <a:prstDash val="solid"/>
            <a:miter lim="800000"/>
            <a:headEnd type="none" w="sm" len="sm"/>
            <a:tailEnd type="none" w="sm" len="sm"/>
          </a:ln>
        </p:spPr>
      </p:cxnSp>
      <p:cxnSp>
        <p:nvCxnSpPr>
          <p:cNvPr id="449" name="Google Shape;449;p47"/>
          <p:cNvCxnSpPr/>
          <p:nvPr/>
        </p:nvCxnSpPr>
        <p:spPr>
          <a:xfrm>
            <a:off x="7707893" y="2995543"/>
            <a:ext cx="2015377" cy="0"/>
          </a:xfrm>
          <a:prstGeom prst="straightConnector1">
            <a:avLst/>
          </a:prstGeom>
          <a:noFill/>
          <a:ln w="25400" cap="flat" cmpd="sng">
            <a:solidFill>
              <a:schemeClr val="accent1"/>
            </a:solidFill>
            <a:prstDash val="solid"/>
            <a:miter lim="800000"/>
            <a:headEnd type="none" w="sm" len="sm"/>
            <a:tailEnd type="none" w="sm" len="sm"/>
          </a:ln>
        </p:spPr>
      </p:cxnSp>
      <p:cxnSp>
        <p:nvCxnSpPr>
          <p:cNvPr id="450" name="Google Shape;450;p47"/>
          <p:cNvCxnSpPr/>
          <p:nvPr/>
        </p:nvCxnSpPr>
        <p:spPr>
          <a:xfrm>
            <a:off x="2286504" y="2995543"/>
            <a:ext cx="2015377" cy="0"/>
          </a:xfrm>
          <a:prstGeom prst="straightConnector1">
            <a:avLst/>
          </a:prstGeom>
          <a:noFill/>
          <a:ln w="25400" cap="flat" cmpd="sng">
            <a:solidFill>
              <a:schemeClr val="accent1"/>
            </a:solidFill>
            <a:prstDash val="solid"/>
            <a:miter lim="800000"/>
            <a:headEnd type="none" w="sm" len="sm"/>
            <a:tailEnd type="none" w="sm" len="sm"/>
          </a:ln>
        </p:spPr>
      </p:cxnSp>
      <p:grpSp>
        <p:nvGrpSpPr>
          <p:cNvPr id="451" name="Google Shape;451;p47"/>
          <p:cNvGrpSpPr/>
          <p:nvPr/>
        </p:nvGrpSpPr>
        <p:grpSpPr>
          <a:xfrm>
            <a:off x="985784" y="1897188"/>
            <a:ext cx="2230823" cy="2069069"/>
            <a:chOff x="1550838" y="735710"/>
            <a:chExt cx="2648118" cy="2456105"/>
          </a:xfrm>
        </p:grpSpPr>
        <p:sp>
          <p:nvSpPr>
            <p:cNvPr id="452" name="Google Shape;452;p47"/>
            <p:cNvSpPr/>
            <p:nvPr/>
          </p:nvSpPr>
          <p:spPr>
            <a:xfrm rot="1084574">
              <a:off x="1787936" y="1026727"/>
              <a:ext cx="2173922" cy="1874072"/>
            </a:xfrm>
            <a:prstGeom prst="triangle">
              <a:avLst>
                <a:gd name="adj" fmla="val 50000"/>
              </a:avLst>
            </a:prstGeom>
            <a:noFill/>
            <a:ln w="254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453" name="Google Shape;453;p47"/>
            <p:cNvSpPr/>
            <p:nvPr/>
          </p:nvSpPr>
          <p:spPr>
            <a:xfrm rot="400104">
              <a:off x="1787936" y="1026728"/>
              <a:ext cx="2173922" cy="1874072"/>
            </a:xfrm>
            <a:prstGeom prst="triangle">
              <a:avLst>
                <a:gd name="adj" fmla="val 50000"/>
              </a:avLst>
            </a:prstGeom>
            <a:solidFill>
              <a:schemeClr val="lt1"/>
            </a:solidFill>
            <a:ln w="254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grpSp>
      <p:grpSp>
        <p:nvGrpSpPr>
          <p:cNvPr id="454" name="Google Shape;454;p47"/>
          <p:cNvGrpSpPr/>
          <p:nvPr/>
        </p:nvGrpSpPr>
        <p:grpSpPr>
          <a:xfrm>
            <a:off x="3656097" y="1897187"/>
            <a:ext cx="2230823" cy="2069069"/>
            <a:chOff x="1550838" y="735710"/>
            <a:chExt cx="2648118" cy="2456105"/>
          </a:xfrm>
        </p:grpSpPr>
        <p:sp>
          <p:nvSpPr>
            <p:cNvPr id="455" name="Google Shape;455;p47"/>
            <p:cNvSpPr/>
            <p:nvPr/>
          </p:nvSpPr>
          <p:spPr>
            <a:xfrm rot="1084574">
              <a:off x="1787936" y="1026727"/>
              <a:ext cx="2173922" cy="1874072"/>
            </a:xfrm>
            <a:prstGeom prst="triangle">
              <a:avLst>
                <a:gd name="adj" fmla="val 50000"/>
              </a:avLst>
            </a:prstGeom>
            <a:noFill/>
            <a:ln w="254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456" name="Google Shape;456;p47"/>
            <p:cNvSpPr/>
            <p:nvPr/>
          </p:nvSpPr>
          <p:spPr>
            <a:xfrm rot="400104">
              <a:off x="1787936" y="1026728"/>
              <a:ext cx="2173922" cy="1874072"/>
            </a:xfrm>
            <a:prstGeom prst="triangle">
              <a:avLst>
                <a:gd name="adj" fmla="val 50000"/>
              </a:avLst>
            </a:prstGeom>
            <a:solidFill>
              <a:schemeClr val="lt1"/>
            </a:solidFill>
            <a:ln w="254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grpSp>
      <p:grpSp>
        <p:nvGrpSpPr>
          <p:cNvPr id="457" name="Google Shape;457;p47"/>
          <p:cNvGrpSpPr/>
          <p:nvPr/>
        </p:nvGrpSpPr>
        <p:grpSpPr>
          <a:xfrm>
            <a:off x="6326410" y="1897186"/>
            <a:ext cx="2230823" cy="2069069"/>
            <a:chOff x="1550838" y="735710"/>
            <a:chExt cx="2648118" cy="2456105"/>
          </a:xfrm>
        </p:grpSpPr>
        <p:sp>
          <p:nvSpPr>
            <p:cNvPr id="458" name="Google Shape;458;p47"/>
            <p:cNvSpPr/>
            <p:nvPr/>
          </p:nvSpPr>
          <p:spPr>
            <a:xfrm rot="1084574">
              <a:off x="1787936" y="1026727"/>
              <a:ext cx="2173922" cy="1874072"/>
            </a:xfrm>
            <a:prstGeom prst="triangle">
              <a:avLst>
                <a:gd name="adj" fmla="val 50000"/>
              </a:avLst>
            </a:prstGeom>
            <a:noFill/>
            <a:ln w="254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459" name="Google Shape;459;p47"/>
            <p:cNvSpPr/>
            <p:nvPr/>
          </p:nvSpPr>
          <p:spPr>
            <a:xfrm rot="400104">
              <a:off x="1787936" y="1026728"/>
              <a:ext cx="2173922" cy="1874072"/>
            </a:xfrm>
            <a:prstGeom prst="triangle">
              <a:avLst>
                <a:gd name="adj" fmla="val 50000"/>
              </a:avLst>
            </a:prstGeom>
            <a:solidFill>
              <a:schemeClr val="lt1"/>
            </a:solidFill>
            <a:ln w="254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grpSp>
      <p:grpSp>
        <p:nvGrpSpPr>
          <p:cNvPr id="460" name="Google Shape;460;p47"/>
          <p:cNvGrpSpPr/>
          <p:nvPr/>
        </p:nvGrpSpPr>
        <p:grpSpPr>
          <a:xfrm>
            <a:off x="8996723" y="1897185"/>
            <a:ext cx="2230823" cy="2069069"/>
            <a:chOff x="1550838" y="735710"/>
            <a:chExt cx="2648118" cy="2456105"/>
          </a:xfrm>
        </p:grpSpPr>
        <p:sp>
          <p:nvSpPr>
            <p:cNvPr id="461" name="Google Shape;461;p47"/>
            <p:cNvSpPr/>
            <p:nvPr/>
          </p:nvSpPr>
          <p:spPr>
            <a:xfrm rot="1084574">
              <a:off x="1787936" y="1026727"/>
              <a:ext cx="2173922" cy="1874072"/>
            </a:xfrm>
            <a:prstGeom prst="triangle">
              <a:avLst>
                <a:gd name="adj" fmla="val 50000"/>
              </a:avLst>
            </a:prstGeom>
            <a:noFill/>
            <a:ln w="254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462" name="Google Shape;462;p47"/>
            <p:cNvSpPr/>
            <p:nvPr/>
          </p:nvSpPr>
          <p:spPr>
            <a:xfrm rot="400104">
              <a:off x="1787936" y="1026728"/>
              <a:ext cx="2173922" cy="1874072"/>
            </a:xfrm>
            <a:prstGeom prst="triangle">
              <a:avLst>
                <a:gd name="adj" fmla="val 50000"/>
              </a:avLst>
            </a:prstGeom>
            <a:solidFill>
              <a:schemeClr val="lt1"/>
            </a:solidFill>
            <a:ln w="254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grpSp>
      <p:sp>
        <p:nvSpPr>
          <p:cNvPr id="463" name="Google Shape;463;p47"/>
          <p:cNvSpPr txBox="1"/>
          <p:nvPr/>
        </p:nvSpPr>
        <p:spPr>
          <a:xfrm>
            <a:off x="1383609" y="2661501"/>
            <a:ext cx="1396910" cy="86173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cs-CZ" sz="3600" b="1" i="0" u="none" strike="noStrike" cap="none">
                <a:solidFill>
                  <a:schemeClr val="dk1"/>
                </a:solidFill>
                <a:latin typeface="Philosopher"/>
                <a:ea typeface="Philosopher"/>
                <a:cs typeface="Philosopher"/>
                <a:sym typeface="Philosopher"/>
              </a:rPr>
              <a:t>01</a:t>
            </a:r>
            <a:endParaRPr sz="3600" b="1" i="0" u="none" strike="noStrike" cap="none">
              <a:solidFill>
                <a:schemeClr val="dk1"/>
              </a:solidFill>
              <a:latin typeface="Philosopher"/>
              <a:ea typeface="Philosopher"/>
              <a:cs typeface="Philosopher"/>
              <a:sym typeface="Philosopher"/>
            </a:endParaRPr>
          </a:p>
        </p:txBody>
      </p:sp>
      <p:sp>
        <p:nvSpPr>
          <p:cNvPr id="464" name="Google Shape;464;p47"/>
          <p:cNvSpPr txBox="1"/>
          <p:nvPr/>
        </p:nvSpPr>
        <p:spPr>
          <a:xfrm>
            <a:off x="4058986" y="2661501"/>
            <a:ext cx="1396910" cy="86173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cs-CZ" sz="3600" b="1" i="0" u="none" strike="noStrike" cap="none">
                <a:solidFill>
                  <a:schemeClr val="dk1"/>
                </a:solidFill>
                <a:latin typeface="Philosopher"/>
                <a:ea typeface="Philosopher"/>
                <a:cs typeface="Philosopher"/>
                <a:sym typeface="Philosopher"/>
              </a:rPr>
              <a:t>02</a:t>
            </a:r>
            <a:endParaRPr sz="3600" b="1" i="0" u="none" strike="noStrike" cap="none">
              <a:solidFill>
                <a:schemeClr val="dk1"/>
              </a:solidFill>
              <a:latin typeface="Philosopher"/>
              <a:ea typeface="Philosopher"/>
              <a:cs typeface="Philosopher"/>
              <a:sym typeface="Philosopher"/>
            </a:endParaRPr>
          </a:p>
        </p:txBody>
      </p:sp>
      <p:sp>
        <p:nvSpPr>
          <p:cNvPr id="465" name="Google Shape;465;p47"/>
          <p:cNvSpPr txBox="1"/>
          <p:nvPr/>
        </p:nvSpPr>
        <p:spPr>
          <a:xfrm>
            <a:off x="6734363" y="2661501"/>
            <a:ext cx="1396910" cy="86173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cs-CZ" sz="3600" b="1" i="0" u="none" strike="noStrike" cap="none">
                <a:solidFill>
                  <a:schemeClr val="dk1"/>
                </a:solidFill>
                <a:latin typeface="Philosopher"/>
                <a:ea typeface="Philosopher"/>
                <a:cs typeface="Philosopher"/>
                <a:sym typeface="Philosopher"/>
              </a:rPr>
              <a:t>03</a:t>
            </a:r>
            <a:endParaRPr sz="3600" b="1" i="0" u="none" strike="noStrike" cap="none">
              <a:solidFill>
                <a:schemeClr val="dk1"/>
              </a:solidFill>
              <a:latin typeface="Philosopher"/>
              <a:ea typeface="Philosopher"/>
              <a:cs typeface="Philosopher"/>
              <a:sym typeface="Philosopher"/>
            </a:endParaRPr>
          </a:p>
        </p:txBody>
      </p:sp>
      <p:sp>
        <p:nvSpPr>
          <p:cNvPr id="466" name="Google Shape;466;p47"/>
          <p:cNvSpPr txBox="1"/>
          <p:nvPr/>
        </p:nvSpPr>
        <p:spPr>
          <a:xfrm>
            <a:off x="9395672" y="2661501"/>
            <a:ext cx="1396910" cy="86173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cs-CZ" sz="3600" b="1" i="0" u="none" strike="noStrike" cap="none">
                <a:solidFill>
                  <a:schemeClr val="dk1"/>
                </a:solidFill>
                <a:latin typeface="Philosopher"/>
                <a:ea typeface="Philosopher"/>
                <a:cs typeface="Philosopher"/>
                <a:sym typeface="Philosopher"/>
              </a:rPr>
              <a:t>04</a:t>
            </a:r>
            <a:endParaRPr sz="3600" b="1" i="0" u="none" strike="noStrike" cap="none">
              <a:solidFill>
                <a:schemeClr val="dk1"/>
              </a:solidFill>
              <a:latin typeface="Philosopher"/>
              <a:ea typeface="Philosopher"/>
              <a:cs typeface="Philosopher"/>
              <a:sym typeface="Philosopher"/>
            </a:endParaRPr>
          </a:p>
        </p:txBody>
      </p:sp>
      <p:sp>
        <p:nvSpPr>
          <p:cNvPr id="467" name="Google Shape;467;p47"/>
          <p:cNvSpPr txBox="1"/>
          <p:nvPr/>
        </p:nvSpPr>
        <p:spPr>
          <a:xfrm>
            <a:off x="832133" y="4110422"/>
            <a:ext cx="2384475"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cs-CZ" sz="1800" b="1" i="0" u="none" strike="noStrike" cap="none">
                <a:solidFill>
                  <a:schemeClr val="dk1"/>
                </a:solidFill>
                <a:latin typeface="Philosopher"/>
                <a:ea typeface="Philosopher"/>
                <a:cs typeface="Philosopher"/>
                <a:sym typeface="Philosopher"/>
              </a:rPr>
              <a:t>Wyznacz jasne cele</a:t>
            </a:r>
            <a:endParaRPr sz="1400" b="0" i="0" u="none" strike="noStrike" cap="none">
              <a:solidFill>
                <a:srgbClr val="000000"/>
              </a:solidFill>
              <a:latin typeface="Arial"/>
              <a:ea typeface="Arial"/>
              <a:cs typeface="Arial"/>
              <a:sym typeface="Arial"/>
            </a:endParaRPr>
          </a:p>
        </p:txBody>
      </p:sp>
      <p:sp>
        <p:nvSpPr>
          <p:cNvPr id="468" name="Google Shape;468;p47"/>
          <p:cNvSpPr txBox="1"/>
          <p:nvPr/>
        </p:nvSpPr>
        <p:spPr>
          <a:xfrm>
            <a:off x="938352" y="4527406"/>
            <a:ext cx="2325688" cy="170812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400"/>
              <a:buFont typeface="Arial"/>
              <a:buNone/>
            </a:pPr>
            <a:r>
              <a:rPr lang="cs-CZ" sz="1400" b="0" i="0" u="none" strike="noStrike" cap="none">
                <a:solidFill>
                  <a:srgbClr val="000000"/>
                </a:solidFill>
                <a:latin typeface="Roboto"/>
                <a:ea typeface="Roboto"/>
                <a:cs typeface="Roboto"/>
                <a:sym typeface="Roboto"/>
              </a:rPr>
              <a:t>Zdefiniuj konkretne cele uczenia się i wyniki wydajności, które można osiągnąć za pomocą mikrokształcenia.</a:t>
            </a:r>
            <a:endParaRPr sz="1400" b="0" i="0" u="none" strike="noStrike" cap="none">
              <a:solidFill>
                <a:srgbClr val="000000"/>
              </a:solidFill>
              <a:latin typeface="Roboto"/>
              <a:ea typeface="Roboto"/>
              <a:cs typeface="Roboto"/>
              <a:sym typeface="Roboto"/>
            </a:endParaRPr>
          </a:p>
        </p:txBody>
      </p:sp>
      <p:sp>
        <p:nvSpPr>
          <p:cNvPr id="469" name="Google Shape;469;p47"/>
          <p:cNvSpPr txBox="1"/>
          <p:nvPr/>
        </p:nvSpPr>
        <p:spPr>
          <a:xfrm>
            <a:off x="3502446" y="4110422"/>
            <a:ext cx="2384475"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cs-CZ" sz="1800" b="1" i="0" u="none" strike="noStrike" cap="none">
                <a:solidFill>
                  <a:schemeClr val="dk1"/>
                </a:solidFill>
                <a:latin typeface="Philosopher"/>
                <a:ea typeface="Philosopher"/>
                <a:cs typeface="Philosopher"/>
                <a:sym typeface="Philosopher"/>
              </a:rPr>
              <a:t>Śledzenie postępów uczniów</a:t>
            </a:r>
            <a:endParaRPr sz="1400" b="0" i="0" u="none" strike="noStrike" cap="none">
              <a:solidFill>
                <a:srgbClr val="000000"/>
              </a:solidFill>
              <a:latin typeface="Arial"/>
              <a:ea typeface="Arial"/>
              <a:cs typeface="Arial"/>
              <a:sym typeface="Arial"/>
            </a:endParaRPr>
          </a:p>
        </p:txBody>
      </p:sp>
      <p:sp>
        <p:nvSpPr>
          <p:cNvPr id="470" name="Google Shape;470;p47"/>
          <p:cNvSpPr txBox="1"/>
          <p:nvPr/>
        </p:nvSpPr>
        <p:spPr>
          <a:xfrm>
            <a:off x="3581653" y="4780002"/>
            <a:ext cx="2247900" cy="203128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400"/>
              <a:buFont typeface="Arial"/>
              <a:buNone/>
            </a:pPr>
            <a:r>
              <a:rPr lang="cs-CZ" sz="1400" b="0" i="0" u="none" strike="noStrike" cap="none">
                <a:solidFill>
                  <a:schemeClr val="dk1"/>
                </a:solidFill>
                <a:latin typeface="Roboto"/>
                <a:ea typeface="Roboto"/>
                <a:cs typeface="Roboto"/>
                <a:sym typeface="Roboto"/>
              </a:rPr>
              <a:t>Wdrożenie solidnego systemu śledzenia i analizy w celu monitorowania zaangażowania uczestników, wskaźników ukończenia i utrzymania wiedzy.</a:t>
            </a:r>
            <a:endParaRPr sz="1400" b="0" i="0" u="none" strike="noStrike" cap="none">
              <a:solidFill>
                <a:srgbClr val="000000"/>
              </a:solidFill>
              <a:latin typeface="Arial"/>
              <a:ea typeface="Arial"/>
              <a:cs typeface="Arial"/>
              <a:sym typeface="Arial"/>
            </a:endParaRPr>
          </a:p>
        </p:txBody>
      </p:sp>
      <p:sp>
        <p:nvSpPr>
          <p:cNvPr id="471" name="Google Shape;471;p47"/>
          <p:cNvSpPr txBox="1"/>
          <p:nvPr/>
        </p:nvSpPr>
        <p:spPr>
          <a:xfrm>
            <a:off x="6172759" y="4110422"/>
            <a:ext cx="2384475"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cs-CZ" sz="1800" b="1" i="0" u="none" strike="noStrike" cap="none">
                <a:solidFill>
                  <a:schemeClr val="dk1"/>
                </a:solidFill>
                <a:latin typeface="Philosopher"/>
                <a:ea typeface="Philosopher"/>
                <a:cs typeface="Philosopher"/>
                <a:sym typeface="Philosopher"/>
              </a:rPr>
              <a:t>Zbieranie informacji zwrotnych</a:t>
            </a:r>
            <a:endParaRPr sz="1400" b="0" i="0" u="none" strike="noStrike" cap="none">
              <a:solidFill>
                <a:srgbClr val="000000"/>
              </a:solidFill>
              <a:latin typeface="Arial"/>
              <a:ea typeface="Arial"/>
              <a:cs typeface="Arial"/>
              <a:sym typeface="Arial"/>
            </a:endParaRPr>
          </a:p>
        </p:txBody>
      </p:sp>
      <p:sp>
        <p:nvSpPr>
          <p:cNvPr id="472" name="Google Shape;472;p47"/>
          <p:cNvSpPr txBox="1"/>
          <p:nvPr/>
        </p:nvSpPr>
        <p:spPr>
          <a:xfrm>
            <a:off x="6202152" y="4595805"/>
            <a:ext cx="2240817" cy="170812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400"/>
              <a:buFont typeface="Arial"/>
              <a:buNone/>
            </a:pPr>
            <a:r>
              <a:rPr lang="cs-CZ" sz="1400" b="0" i="0" u="none" strike="noStrike" cap="none">
                <a:solidFill>
                  <a:schemeClr val="dk1"/>
                </a:solidFill>
                <a:latin typeface="Roboto"/>
                <a:ea typeface="Roboto"/>
                <a:cs typeface="Roboto"/>
                <a:sym typeface="Roboto"/>
              </a:rPr>
              <a:t>Regularne zbieranie informacji zwrotnych od uczestników i trenerów w celu zidentyfikowania obszarów wymagających poprawy i wprowadzenia niezbędnych zmian.</a:t>
            </a:r>
            <a:endParaRPr sz="1400" b="0" i="0" u="none" strike="noStrike" cap="none">
              <a:solidFill>
                <a:schemeClr val="dk1"/>
              </a:solidFill>
              <a:latin typeface="Roboto"/>
              <a:ea typeface="Roboto"/>
              <a:cs typeface="Roboto"/>
              <a:sym typeface="Roboto"/>
            </a:endParaRPr>
          </a:p>
        </p:txBody>
      </p:sp>
      <p:sp>
        <p:nvSpPr>
          <p:cNvPr id="473" name="Google Shape;473;p47"/>
          <p:cNvSpPr txBox="1"/>
          <p:nvPr/>
        </p:nvSpPr>
        <p:spPr>
          <a:xfrm>
            <a:off x="8843072" y="4110422"/>
            <a:ext cx="23844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cs-CZ" sz="1800" b="1" i="0" u="none" strike="noStrike" cap="none">
                <a:solidFill>
                  <a:schemeClr val="dk1"/>
                </a:solidFill>
                <a:latin typeface="Philosopher"/>
                <a:ea typeface="Philosopher"/>
                <a:cs typeface="Philosopher"/>
                <a:sym typeface="Philosopher"/>
              </a:rPr>
              <a:t>Ciągłe </a:t>
            </a:r>
            <a:r>
              <a:rPr lang="cs-CZ" sz="1800" b="1">
                <a:solidFill>
                  <a:schemeClr val="dk1"/>
                </a:solidFill>
                <a:latin typeface="Philosopher"/>
                <a:ea typeface="Philosopher"/>
                <a:cs typeface="Philosopher"/>
                <a:sym typeface="Philosopher"/>
              </a:rPr>
              <a:t>doskonalenie</a:t>
            </a:r>
            <a:endParaRPr sz="1400" b="0" i="0" u="none" strike="noStrike" cap="none">
              <a:solidFill>
                <a:srgbClr val="000000"/>
              </a:solidFill>
              <a:latin typeface="Arial"/>
              <a:ea typeface="Arial"/>
              <a:cs typeface="Arial"/>
              <a:sym typeface="Arial"/>
            </a:endParaRPr>
          </a:p>
        </p:txBody>
      </p:sp>
      <p:sp>
        <p:nvSpPr>
          <p:cNvPr id="474" name="Google Shape;474;p47"/>
          <p:cNvSpPr txBox="1"/>
          <p:nvPr/>
        </p:nvSpPr>
        <p:spPr>
          <a:xfrm>
            <a:off x="9020511" y="4800831"/>
            <a:ext cx="2325688" cy="170812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400"/>
              <a:buFont typeface="Arial"/>
              <a:buNone/>
            </a:pPr>
            <a:r>
              <a:rPr lang="cs-CZ" sz="1400" b="0" i="0" u="none" strike="noStrike" cap="none">
                <a:solidFill>
                  <a:schemeClr val="dk1"/>
                </a:solidFill>
                <a:latin typeface="Roboto"/>
                <a:ea typeface="Roboto"/>
                <a:cs typeface="Roboto"/>
                <a:sym typeface="Roboto"/>
              </a:rPr>
              <a:t>Wykorzystaj dane i spostrzeżenia do iteracji i ulepszania programów mikrolearningowych, zapewniając ich skuteczność i trafność.</a:t>
            </a:r>
            <a:endParaRPr sz="1400" b="0" i="0" u="none" strike="noStrike" cap="none">
              <a:solidFill>
                <a:srgbClr val="000000"/>
              </a:solidFill>
              <a:latin typeface="Arial"/>
              <a:ea typeface="Arial"/>
              <a:cs typeface="Arial"/>
              <a:sym typeface="Arial"/>
            </a:endParaRPr>
          </a:p>
        </p:txBody>
      </p:sp>
      <p:pic>
        <p:nvPicPr>
          <p:cNvPr id="475" name="Google Shape;475;p47" descr="A picture containing icon&#10;&#10;Description automatically generated"/>
          <p:cNvPicPr preferRelativeResize="0"/>
          <p:nvPr/>
        </p:nvPicPr>
        <p:blipFill rotWithShape="1">
          <a:blip r:embed="rId3">
            <a:alphaModFix/>
          </a:blip>
          <a:srcRect l="0" t="0" r="0" b="0"/>
          <a:stretch/>
        </p:blipFill>
        <p:spPr>
          <a:xfrm>
            <a:off x="10701663" y="-38388"/>
            <a:ext cx="1728147" cy="1221723"/>
          </a:xfrm>
          <a:prstGeom prst="rect">
            <a:avLst/>
          </a:prstGeom>
          <a:noFill/>
          <a:ln>
            <a:noFill/>
          </a:ln>
        </p:spPr>
      </p:pic>
      <p:pic>
        <p:nvPicPr>
          <p:cNvPr id="476" name="Google Shape;476;p47"/>
          <p:cNvPicPr preferRelativeResize="0"/>
          <p:nvPr/>
        </p:nvPicPr>
        <p:blipFill rotWithShape="1">
          <a:blip r:embed="rId4">
            <a:alphaModFix/>
          </a:blip>
          <a:srcRect l="0" t="0" r="0" b="0"/>
          <a:stretch/>
        </p:blipFill>
        <p:spPr>
          <a:xfrm>
            <a:off x="163286" y="6283219"/>
            <a:ext cx="2247900" cy="46092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48"/>
          <p:cNvSpPr txBox="1"/>
          <p:nvPr/>
        </p:nvSpPr>
        <p:spPr>
          <a:xfrm>
            <a:off x="3468897" y="500713"/>
            <a:ext cx="5254206" cy="358096"/>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800" b="1" i="0" u="none" strike="noStrike" cap="none">
                <a:solidFill>
                  <a:schemeClr val="dk1"/>
                </a:solidFill>
                <a:latin typeface="Philosopher"/>
                <a:ea typeface="Philosopher"/>
                <a:cs typeface="Philosopher"/>
                <a:sym typeface="Philosopher"/>
              </a:rPr>
              <a:t>Historie sukcesu i przykłady</a:t>
            </a:r>
            <a:endParaRPr sz="2800" b="1" i="0" u="none" strike="noStrike" cap="none">
              <a:solidFill>
                <a:schemeClr val="dk1"/>
              </a:solidFill>
              <a:latin typeface="Philosopher"/>
              <a:ea typeface="Philosopher"/>
              <a:cs typeface="Philosopher"/>
              <a:sym typeface="Philosopher"/>
            </a:endParaRPr>
          </a:p>
        </p:txBody>
      </p:sp>
      <p:grpSp>
        <p:nvGrpSpPr>
          <p:cNvPr id="482" name="Google Shape;482;p48"/>
          <p:cNvGrpSpPr/>
          <p:nvPr/>
        </p:nvGrpSpPr>
        <p:grpSpPr>
          <a:xfrm>
            <a:off x="5470060" y="1039589"/>
            <a:ext cx="1251876" cy="358096"/>
            <a:chOff x="5470062" y="1167647"/>
            <a:chExt cx="1251876" cy="358096"/>
          </a:xfrm>
        </p:grpSpPr>
        <p:sp>
          <p:nvSpPr>
            <p:cNvPr id="483" name="Google Shape;483;p48"/>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484" name="Google Shape;484;p48"/>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485" name="Google Shape;485;p48"/>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grpSp>
      <p:pic>
        <p:nvPicPr>
          <p:cNvPr id="486" name="Google Shape;486;p48" descr="A picture containing icon&#10;&#10;Description automatically generated"/>
          <p:cNvPicPr preferRelativeResize="0"/>
          <p:nvPr/>
        </p:nvPicPr>
        <p:blipFill rotWithShape="1">
          <a:blip r:embed="rId3">
            <a:alphaModFix/>
          </a:blip>
          <a:srcRect l="0" t="0" r="0" b="0"/>
          <a:stretch/>
        </p:blipFill>
        <p:spPr>
          <a:xfrm>
            <a:off x="10625575" y="0"/>
            <a:ext cx="1723782" cy="1218637"/>
          </a:xfrm>
          <a:prstGeom prst="rect">
            <a:avLst/>
          </a:prstGeom>
          <a:noFill/>
          <a:ln>
            <a:noFill/>
          </a:ln>
        </p:spPr>
      </p:pic>
      <p:pic>
        <p:nvPicPr>
          <p:cNvPr id="487" name="Google Shape;487;p48"/>
          <p:cNvPicPr preferRelativeResize="0"/>
          <p:nvPr/>
        </p:nvPicPr>
        <p:blipFill rotWithShape="1">
          <a:blip r:embed="rId4">
            <a:alphaModFix/>
          </a:blip>
          <a:srcRect l="0" t="0" r="0" b="0"/>
          <a:stretch/>
        </p:blipFill>
        <p:spPr>
          <a:xfrm>
            <a:off x="163286" y="6283219"/>
            <a:ext cx="2247900" cy="460922"/>
          </a:xfrm>
          <a:prstGeom prst="rect">
            <a:avLst/>
          </a:prstGeom>
          <a:noFill/>
          <a:ln>
            <a:noFill/>
          </a:ln>
        </p:spPr>
      </p:pic>
      <p:sp>
        <p:nvSpPr>
          <p:cNvPr id="488" name="Google Shape;488;p48"/>
          <p:cNvSpPr txBox="1"/>
          <p:nvPr/>
        </p:nvSpPr>
        <p:spPr>
          <a:xfrm>
            <a:off x="727742" y="1497313"/>
            <a:ext cx="10378416" cy="51706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cs-CZ" sz="2200" b="1" i="0" u="none" strike="noStrike" cap="none">
                <a:solidFill>
                  <a:srgbClr val="000000"/>
                </a:solidFill>
                <a:latin typeface="Philosopher"/>
                <a:ea typeface="Philosopher"/>
                <a:cs typeface="Philosopher"/>
                <a:sym typeface="Philosopher"/>
              </a:rPr>
              <a:t>Prezentacja historii sukcesu</a:t>
            </a: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0" i="0" u="none" strike="noStrike" cap="none">
                <a:solidFill>
                  <a:srgbClr val="000000"/>
                </a:solidFill>
                <a:latin typeface="Philosopher"/>
                <a:ea typeface="Philosopher"/>
                <a:cs typeface="Philosopher"/>
                <a:sym typeface="Philosopher"/>
              </a:rPr>
              <a:t>Podkreśl przykłady organizacji, które z powodzeniem wdrożyły mikroedukację i osiągnęły pozytywne wyniki.</a:t>
            </a:r>
            <a:endParaRPr/>
          </a:p>
          <a:p>
            <a:pPr marL="0" marR="0" lvl="0" indent="0" algn="ctr" rtl="0">
              <a:lnSpc>
                <a:spcPct val="100000"/>
              </a:lnSpc>
              <a:spcBef>
                <a:spcPts val="0"/>
              </a:spcBef>
              <a:spcAft>
                <a:spcPts val="0"/>
              </a:spcAft>
              <a:buNone/>
            </a:pPr>
            <a:r>
              <a:t/>
            </a:r>
            <a:endParaRPr sz="22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1" i="0" u="none" strike="noStrike" cap="none">
                <a:solidFill>
                  <a:srgbClr val="000000"/>
                </a:solidFill>
                <a:latin typeface="Philosopher"/>
                <a:ea typeface="Philosopher"/>
                <a:cs typeface="Philosopher"/>
                <a:sym typeface="Philosopher"/>
              </a:rPr>
              <a:t>Wykazanie wpływu</a:t>
            </a: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0" i="0" u="none" strike="noStrike" cap="none">
                <a:solidFill>
                  <a:srgbClr val="000000"/>
                </a:solidFill>
                <a:latin typeface="Philosopher"/>
                <a:ea typeface="Philosopher"/>
                <a:cs typeface="Philosopher"/>
                <a:sym typeface="Philosopher"/>
              </a:rPr>
              <a:t>Udostępniaj dane i wskaźniki pokazujące korzyści płynące z mikrolearningu, takie jak zwiększone zatrzymywanie wiedzy, lepsza wydajność i niższe koszty szkoleń.</a:t>
            </a:r>
            <a:endParaRPr sz="22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t/>
            </a:r>
            <a:endParaRPr sz="22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1" i="0" u="none" strike="noStrike" cap="none">
                <a:solidFill>
                  <a:srgbClr val="000000"/>
                </a:solidFill>
                <a:latin typeface="Philosopher"/>
                <a:ea typeface="Philosopher"/>
                <a:cs typeface="Philosopher"/>
                <a:sym typeface="Philosopher"/>
              </a:rPr>
              <a:t>Przedstaw referencje</a:t>
            </a: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0" i="0" u="none" strike="noStrike" cap="none">
                <a:solidFill>
                  <a:srgbClr val="000000"/>
                </a:solidFill>
                <a:latin typeface="Philosopher"/>
                <a:ea typeface="Philosopher"/>
                <a:cs typeface="Philosopher"/>
                <a:sym typeface="Philosopher"/>
              </a:rPr>
              <a:t>Dołącz cytaty lub referencje od uczestników lub trenerów, którzy doświadczyli wartości mikrolearningu na własnej skórze.</a:t>
            </a:r>
            <a:endParaRPr/>
          </a:p>
          <a:p>
            <a:pPr marL="0" marR="0" lvl="0" indent="0" algn="ctr" rtl="0">
              <a:lnSpc>
                <a:spcPct val="100000"/>
              </a:lnSpc>
              <a:spcBef>
                <a:spcPts val="0"/>
              </a:spcBef>
              <a:spcAft>
                <a:spcPts val="0"/>
              </a:spcAft>
              <a:buNone/>
            </a:pPr>
            <a:r>
              <a:t/>
            </a:r>
            <a:endParaRPr sz="22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1" i="0" u="none" strike="noStrike" cap="none">
                <a:solidFill>
                  <a:srgbClr val="000000"/>
                </a:solidFill>
                <a:latin typeface="Philosopher"/>
                <a:ea typeface="Philosopher"/>
                <a:cs typeface="Philosopher"/>
                <a:sym typeface="Philosopher"/>
              </a:rPr>
              <a:t>Inspirować innych</a:t>
            </a: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0" i="0" u="none" strike="noStrike" cap="none">
                <a:solidFill>
                  <a:srgbClr val="000000"/>
                </a:solidFill>
                <a:latin typeface="Philosopher"/>
                <a:ea typeface="Philosopher"/>
                <a:cs typeface="Philosopher"/>
                <a:sym typeface="Philosopher"/>
              </a:rPr>
              <a:t>Skorzystaj z tych przykładów, aby zmotywować i zachęcić inne organizacje do przezwyciężenia wyzwań i wdrożenia mikroedukacji.</a:t>
            </a:r>
            <a:endParaRPr sz="2200" b="0" i="0" u="none" strike="noStrike" cap="none">
              <a:solidFill>
                <a:srgbClr val="000000"/>
              </a:solidFill>
              <a:latin typeface="Philosopher"/>
              <a:ea typeface="Philosopher"/>
              <a:cs typeface="Philosopher"/>
              <a:sym typeface="Philosophe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pic>
        <p:nvPicPr>
          <p:cNvPr id="493" name="Google Shape;493;p49" descr="A picture containing yellow&#10;&#10;Description automatically generated"/>
          <p:cNvPicPr preferRelativeResize="0"/>
          <p:nvPr>
            <p:ph type="pic" idx="2"/>
          </p:nvPr>
        </p:nvPicPr>
        <p:blipFill rotWithShape="1">
          <a:blip r:embed="rId3">
            <a:alphaModFix/>
          </a:blip>
          <a:srcRect l="28722" t="0" r="28722" b="0"/>
          <a:stretch/>
        </p:blipFill>
        <p:spPr>
          <a:xfrm>
            <a:off x="627063" y="0"/>
            <a:ext cx="2917825" cy="6858000"/>
          </a:xfrm>
          <a:prstGeom prst="rect">
            <a:avLst/>
          </a:prstGeom>
          <a:noFill/>
          <a:ln>
            <a:noFill/>
          </a:ln>
        </p:spPr>
      </p:pic>
      <p:sp>
        <p:nvSpPr>
          <p:cNvPr id="494" name="Google Shape;494;p49"/>
          <p:cNvSpPr txBox="1"/>
          <p:nvPr/>
        </p:nvSpPr>
        <p:spPr>
          <a:xfrm>
            <a:off x="4573596" y="688927"/>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4000" b="1" i="0" u="none" strike="noStrike" cap="none">
                <a:solidFill>
                  <a:schemeClr val="dk1"/>
                </a:solidFill>
                <a:latin typeface="Philosopher"/>
                <a:ea typeface="Philosopher"/>
                <a:cs typeface="Philosopher"/>
                <a:sym typeface="Philosopher"/>
              </a:rPr>
              <a:t>Sesja FAQ</a:t>
            </a:r>
            <a:endParaRPr sz="4000" b="1" i="0" u="none" strike="noStrike" cap="none">
              <a:solidFill>
                <a:schemeClr val="dk1"/>
              </a:solidFill>
              <a:latin typeface="Philosopher"/>
              <a:ea typeface="Philosopher"/>
              <a:cs typeface="Philosopher"/>
              <a:sym typeface="Philosopher"/>
            </a:endParaRPr>
          </a:p>
        </p:txBody>
      </p:sp>
      <p:grpSp>
        <p:nvGrpSpPr>
          <p:cNvPr id="495" name="Google Shape;495;p49"/>
          <p:cNvGrpSpPr/>
          <p:nvPr/>
        </p:nvGrpSpPr>
        <p:grpSpPr>
          <a:xfrm>
            <a:off x="5470061" y="1504117"/>
            <a:ext cx="1251876" cy="358096"/>
            <a:chOff x="5470062" y="1167647"/>
            <a:chExt cx="1251876" cy="358096"/>
          </a:xfrm>
        </p:grpSpPr>
        <p:sp>
          <p:nvSpPr>
            <p:cNvPr id="496" name="Google Shape;496;p49"/>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497" name="Google Shape;497;p49"/>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498" name="Google Shape;498;p49"/>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grpSp>
      <p:sp>
        <p:nvSpPr>
          <p:cNvPr id="499" name="Google Shape;499;p49"/>
          <p:cNvSpPr txBox="1"/>
          <p:nvPr/>
        </p:nvSpPr>
        <p:spPr>
          <a:xfrm>
            <a:off x="5272999" y="5457537"/>
            <a:ext cx="6551671" cy="809668"/>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000000"/>
              </a:buClr>
              <a:buSzPts val="1000"/>
              <a:buFont typeface="Arial"/>
              <a:buNone/>
            </a:pPr>
            <a:r>
              <a:t/>
            </a:r>
            <a:endParaRPr sz="1000" b="0" i="0" u="none" strike="noStrike" cap="none">
              <a:solidFill>
                <a:schemeClr val="dk1"/>
              </a:solidFill>
              <a:latin typeface="Roboto"/>
              <a:ea typeface="Roboto"/>
              <a:cs typeface="Roboto"/>
              <a:sym typeface="Roboto"/>
            </a:endParaRPr>
          </a:p>
        </p:txBody>
      </p:sp>
      <p:pic>
        <p:nvPicPr>
          <p:cNvPr id="500" name="Google Shape;500;p49" descr="A picture containing icon&#10;&#10;Description automatically generated"/>
          <p:cNvPicPr preferRelativeResize="0"/>
          <p:nvPr/>
        </p:nvPicPr>
        <p:blipFill rotWithShape="1">
          <a:blip r:embed="rId4">
            <a:alphaModFix/>
          </a:blip>
          <a:srcRect l="0" t="0" r="0" b="0"/>
          <a:stretch/>
        </p:blipFill>
        <p:spPr>
          <a:xfrm>
            <a:off x="10625575" y="0"/>
            <a:ext cx="1723782" cy="1218637"/>
          </a:xfrm>
          <a:prstGeom prst="rect">
            <a:avLst/>
          </a:prstGeom>
          <a:noFill/>
          <a:ln>
            <a:noFill/>
          </a:ln>
        </p:spPr>
      </p:pic>
      <p:pic>
        <p:nvPicPr>
          <p:cNvPr id="501" name="Google Shape;501;p49"/>
          <p:cNvPicPr preferRelativeResize="0"/>
          <p:nvPr/>
        </p:nvPicPr>
        <p:blipFill rotWithShape="1">
          <a:blip r:embed="rId5">
            <a:alphaModFix/>
          </a:blip>
          <a:srcRect l="0" t="0" r="0" b="0"/>
          <a:stretch/>
        </p:blipFill>
        <p:spPr>
          <a:xfrm>
            <a:off x="163286" y="6283219"/>
            <a:ext cx="2247900" cy="460922"/>
          </a:xfrm>
          <a:prstGeom prst="rect">
            <a:avLst/>
          </a:prstGeom>
          <a:noFill/>
          <a:ln>
            <a:noFill/>
          </a:ln>
        </p:spPr>
      </p:pic>
      <p:sp>
        <p:nvSpPr>
          <p:cNvPr id="502" name="Google Shape;502;p49"/>
          <p:cNvSpPr txBox="1"/>
          <p:nvPr/>
        </p:nvSpPr>
        <p:spPr>
          <a:xfrm>
            <a:off x="3644537" y="2024744"/>
            <a:ext cx="8188234" cy="3247988"/>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pPr>
            <a:r>
              <a:rPr lang="cs-CZ" sz="3200" b="0" i="0" u="none" strike="noStrike" cap="none">
                <a:solidFill>
                  <a:schemeClr val="dk1"/>
                </a:solidFill>
                <a:latin typeface="Philosopher"/>
                <a:ea typeface="Philosopher"/>
                <a:cs typeface="Philosopher"/>
                <a:sym typeface="Philosopher"/>
              </a:rPr>
              <a:t>Masz </a:t>
            </a:r>
            <a:r>
              <a:rPr lang="cs-CZ" sz="3200" b="1" i="0" u="none" strike="noStrike" cap="none">
                <a:solidFill>
                  <a:schemeClr val="dk1"/>
                </a:solidFill>
                <a:latin typeface="Philosopher"/>
                <a:ea typeface="Philosopher"/>
                <a:cs typeface="Philosopher"/>
                <a:sym typeface="Philosopher"/>
              </a:rPr>
              <a:t>pytania związane z </a:t>
            </a:r>
            <a:r>
              <a:rPr lang="cs-CZ" sz="3200" b="0" i="0" u="none" strike="noStrike" cap="none">
                <a:solidFill>
                  <a:schemeClr val="dk1"/>
                </a:solidFill>
                <a:latin typeface="Philosopher"/>
                <a:ea typeface="Philosopher"/>
                <a:cs typeface="Philosopher"/>
                <a:sym typeface="Philosopher"/>
              </a:rPr>
              <a:t>treścią warsztatów? Zadaj je już teraz!</a:t>
            </a:r>
            <a:endParaRPr sz="3200" b="0" i="0" u="none" strike="noStrike" cap="none">
              <a:solidFill>
                <a:schemeClr val="dk1"/>
              </a:solidFill>
              <a:latin typeface="Philosopher"/>
              <a:ea typeface="Philosopher"/>
              <a:cs typeface="Philosopher"/>
              <a:sym typeface="Philosophe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50"/>
          <p:cNvSpPr txBox="1"/>
          <p:nvPr/>
        </p:nvSpPr>
        <p:spPr>
          <a:xfrm>
            <a:off x="4573596" y="688927"/>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4000" b="1" i="0" u="none" strike="noStrike" cap="none">
                <a:solidFill>
                  <a:schemeClr val="dk1"/>
                </a:solidFill>
                <a:latin typeface="Philosopher"/>
                <a:ea typeface="Philosopher"/>
                <a:cs typeface="Philosopher"/>
                <a:sym typeface="Philosopher"/>
              </a:rPr>
              <a:t>Ocena i wnioski</a:t>
            </a:r>
            <a:endParaRPr sz="4000" b="1" i="0" u="none" strike="noStrike" cap="none">
              <a:solidFill>
                <a:schemeClr val="dk1"/>
              </a:solidFill>
              <a:latin typeface="Philosopher"/>
              <a:ea typeface="Philosopher"/>
              <a:cs typeface="Philosopher"/>
              <a:sym typeface="Philosopher"/>
            </a:endParaRPr>
          </a:p>
        </p:txBody>
      </p:sp>
      <p:grpSp>
        <p:nvGrpSpPr>
          <p:cNvPr id="508" name="Google Shape;508;p50"/>
          <p:cNvGrpSpPr/>
          <p:nvPr/>
        </p:nvGrpSpPr>
        <p:grpSpPr>
          <a:xfrm>
            <a:off x="5470061" y="1709272"/>
            <a:ext cx="1251876" cy="358096"/>
            <a:chOff x="5470062" y="1167647"/>
            <a:chExt cx="1251876" cy="358096"/>
          </a:xfrm>
        </p:grpSpPr>
        <p:sp>
          <p:nvSpPr>
            <p:cNvPr id="509" name="Google Shape;509;p50"/>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510" name="Google Shape;510;p50"/>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511" name="Google Shape;511;p50"/>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grpSp>
      <p:pic>
        <p:nvPicPr>
          <p:cNvPr id="512" name="Google Shape;512;p50" descr="A picture containing icon&#10;&#10;Description automatically generated"/>
          <p:cNvPicPr preferRelativeResize="0"/>
          <p:nvPr/>
        </p:nvPicPr>
        <p:blipFill rotWithShape="1">
          <a:blip r:embed="rId3">
            <a:alphaModFix/>
          </a:blip>
          <a:srcRect l="0" t="0" r="0" b="0"/>
          <a:stretch/>
        </p:blipFill>
        <p:spPr>
          <a:xfrm>
            <a:off x="10625575" y="0"/>
            <a:ext cx="1723782" cy="1218637"/>
          </a:xfrm>
          <a:prstGeom prst="rect">
            <a:avLst/>
          </a:prstGeom>
          <a:noFill/>
          <a:ln>
            <a:noFill/>
          </a:ln>
        </p:spPr>
      </p:pic>
      <p:pic>
        <p:nvPicPr>
          <p:cNvPr id="513" name="Google Shape;513;p50"/>
          <p:cNvPicPr preferRelativeResize="0"/>
          <p:nvPr/>
        </p:nvPicPr>
        <p:blipFill rotWithShape="1">
          <a:blip r:embed="rId4">
            <a:alphaModFix/>
          </a:blip>
          <a:srcRect l="0" t="0" r="0" b="0"/>
          <a:stretch/>
        </p:blipFill>
        <p:spPr>
          <a:xfrm>
            <a:off x="163286" y="6283219"/>
            <a:ext cx="2247900" cy="460922"/>
          </a:xfrm>
          <a:prstGeom prst="rect">
            <a:avLst/>
          </a:prstGeom>
          <a:noFill/>
          <a:ln>
            <a:noFill/>
          </a:ln>
        </p:spPr>
      </p:pic>
      <p:sp>
        <p:nvSpPr>
          <p:cNvPr id="514" name="Google Shape;514;p50"/>
          <p:cNvSpPr txBox="1"/>
          <p:nvPr/>
        </p:nvSpPr>
        <p:spPr>
          <a:xfrm>
            <a:off x="1287236" y="2229898"/>
            <a:ext cx="10395857" cy="306510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pPr>
            <a:r>
              <a:rPr lang="cs-CZ" sz="3200" b="0" i="0" u="none" strike="noStrike" cap="none">
                <a:solidFill>
                  <a:schemeClr val="dk1"/>
                </a:solidFill>
                <a:latin typeface="Philosopher"/>
                <a:ea typeface="Philosopher"/>
                <a:cs typeface="Philosopher"/>
                <a:sym typeface="Philosopher"/>
              </a:rPr>
              <a:t>Czego się dzisiaj nauczyłeś? Jak będziesz mógł wykorzystać swoją nową wiedzę i umiejętności w przyszłości?</a:t>
            </a:r>
            <a:endParaRPr/>
          </a:p>
          <a:p>
            <a:pPr marL="0" marR="0" lvl="0" indent="0" algn="ctr" rtl="0">
              <a:lnSpc>
                <a:spcPct val="100000"/>
              </a:lnSpc>
              <a:spcBef>
                <a:spcPts val="0"/>
              </a:spcBef>
              <a:spcAft>
                <a:spcPts val="0"/>
              </a:spcAft>
              <a:buClr>
                <a:schemeClr val="dk1"/>
              </a:buClr>
              <a:buSzPts val="1400"/>
              <a:buFont typeface="Philosopher"/>
              <a:buNone/>
            </a:pPr>
            <a:r>
              <a:t/>
            </a:r>
            <a:endParaRPr sz="3200" b="0" i="0" u="none" strike="noStrike" cap="none">
              <a:solidFill>
                <a:schemeClr val="dk1"/>
              </a:solidFill>
              <a:latin typeface="Philosopher"/>
              <a:ea typeface="Philosopher"/>
              <a:cs typeface="Philosopher"/>
              <a:sym typeface="Philosopher"/>
            </a:endParaRPr>
          </a:p>
          <a:p>
            <a:pPr marL="0" marR="0" lvl="0" indent="0" algn="ctr" rtl="0">
              <a:lnSpc>
                <a:spcPct val="100000"/>
              </a:lnSpc>
              <a:spcBef>
                <a:spcPts val="0"/>
              </a:spcBef>
              <a:spcAft>
                <a:spcPts val="0"/>
              </a:spcAft>
              <a:buClr>
                <a:schemeClr val="dk1"/>
              </a:buClr>
              <a:buSzPts val="1400"/>
              <a:buFont typeface="Philosopher"/>
              <a:buNone/>
            </a:pPr>
            <a:r>
              <a:rPr lang="cs-CZ" sz="3200" b="0" i="0" u="none" strike="noStrike" cap="none">
                <a:solidFill>
                  <a:schemeClr val="dk1"/>
                </a:solidFill>
                <a:latin typeface="Philosopher"/>
                <a:ea typeface="Philosopher"/>
                <a:cs typeface="Philosopher"/>
                <a:sym typeface="Philosopher"/>
              </a:rPr>
              <a:t>Prosimy o wypełnienie </a:t>
            </a:r>
            <a:r>
              <a:rPr lang="cs-CZ" sz="3200" b="1" i="0" u="none" strike="noStrike" cap="none">
                <a:solidFill>
                  <a:schemeClr val="dk1"/>
                </a:solidFill>
                <a:latin typeface="Philosopher"/>
                <a:ea typeface="Philosopher"/>
                <a:cs typeface="Philosopher"/>
                <a:sym typeface="Philosopher"/>
              </a:rPr>
              <a:t>ankiety ewaluacyjnej online</a:t>
            </a:r>
            <a:r>
              <a:rPr lang="cs-CZ" sz="3200" b="0" i="0" u="none" strike="noStrike" cap="none">
                <a:solidFill>
                  <a:schemeClr val="dk1"/>
                </a:solidFill>
                <a:latin typeface="Philosopher"/>
                <a:ea typeface="Philosopher"/>
                <a:cs typeface="Philosopher"/>
                <a:sym typeface="Philosopher"/>
              </a:rPr>
              <a:t>!</a:t>
            </a:r>
            <a:endParaRPr sz="3200" b="0" i="0" u="none" strike="noStrike" cap="none">
              <a:solidFill>
                <a:schemeClr val="dk1"/>
              </a:solidFill>
              <a:latin typeface="Philosopher"/>
              <a:ea typeface="Philosopher"/>
              <a:cs typeface="Philosopher"/>
              <a:sym typeface="Philosophe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5"/>
          <p:cNvSpPr/>
          <p:nvPr/>
        </p:nvSpPr>
        <p:spPr>
          <a:xfrm>
            <a:off x="3824064" y="1076946"/>
            <a:ext cx="4543871" cy="470410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pic>
        <p:nvPicPr>
          <p:cNvPr id="83" name="Google Shape;83;p15" descr="A picture containing logo&#10;&#10;Description automatically generated"/>
          <p:cNvPicPr preferRelativeResize="0"/>
          <p:nvPr>
            <p:ph type="pic" idx="2"/>
          </p:nvPr>
        </p:nvPicPr>
        <p:blipFill rotWithShape="1">
          <a:blip r:embed="rId3">
            <a:alphaModFix/>
          </a:blip>
          <a:srcRect l="14652" t="0" r="14652" b="0"/>
          <a:stretch/>
        </p:blipFill>
        <p:spPr>
          <a:xfrm>
            <a:off x="5068883" y="2238750"/>
            <a:ext cx="2054225" cy="2054225"/>
          </a:xfrm>
          <a:prstGeom prst="rect">
            <a:avLst/>
          </a:prstGeom>
          <a:noFill/>
          <a:ln>
            <a:noFill/>
          </a:ln>
        </p:spPr>
      </p:pic>
      <p:sp>
        <p:nvSpPr>
          <p:cNvPr id="84" name="Google Shape;84;p15"/>
          <p:cNvSpPr txBox="1"/>
          <p:nvPr/>
        </p:nvSpPr>
        <p:spPr>
          <a:xfrm>
            <a:off x="5655940" y="1678860"/>
            <a:ext cx="88011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cs-CZ" sz="1800" b="1" i="0" u="none" strike="noStrike" cap="none">
                <a:solidFill>
                  <a:schemeClr val="dk1"/>
                </a:solidFill>
                <a:latin typeface="Philosopher"/>
                <a:ea typeface="Philosopher"/>
                <a:cs typeface="Philosopher"/>
                <a:sym typeface="Philosopher"/>
              </a:rPr>
              <a:t>Część 1</a:t>
            </a:r>
            <a:endParaRPr sz="1800" b="1" i="0" u="none" strike="noStrike" cap="none">
              <a:solidFill>
                <a:schemeClr val="dk1"/>
              </a:solidFill>
              <a:latin typeface="Philosopher"/>
              <a:ea typeface="Philosopher"/>
              <a:cs typeface="Philosopher"/>
              <a:sym typeface="Philosopher"/>
            </a:endParaRPr>
          </a:p>
        </p:txBody>
      </p:sp>
      <p:sp>
        <p:nvSpPr>
          <p:cNvPr id="85" name="Google Shape;85;p15"/>
          <p:cNvSpPr txBox="1"/>
          <p:nvPr/>
        </p:nvSpPr>
        <p:spPr>
          <a:xfrm>
            <a:off x="4363324" y="4483533"/>
            <a:ext cx="3465341"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2400"/>
              <a:buFont typeface="Arial"/>
              <a:buNone/>
            </a:pPr>
            <a:r>
              <a:rPr lang="cs-CZ" sz="2400" b="0" i="0" u="none" strike="noStrike" cap="none">
                <a:solidFill>
                  <a:schemeClr val="dk1"/>
                </a:solidFill>
                <a:latin typeface="Roboto"/>
                <a:ea typeface="Roboto"/>
                <a:cs typeface="Roboto"/>
                <a:sym typeface="Roboto"/>
              </a:rPr>
              <a:t>Wprowadzenie</a:t>
            </a:r>
            <a:br>
              <a:rPr lang="cs-CZ" sz="2400" b="0" i="0" u="none" strike="noStrike" cap="none">
                <a:solidFill>
                  <a:schemeClr val="dk1"/>
                </a:solidFill>
                <a:latin typeface="Roboto"/>
                <a:ea typeface="Roboto"/>
                <a:cs typeface="Roboto"/>
                <a:sym typeface="Roboto"/>
              </a:rPr>
            </a:br>
            <a:r>
              <a:rPr lang="cs-CZ" sz="2400" b="0" i="0" u="none" strike="noStrike" cap="none">
                <a:solidFill>
                  <a:schemeClr val="dk1"/>
                </a:solidFill>
                <a:latin typeface="Roboto"/>
                <a:ea typeface="Roboto"/>
                <a:cs typeface="Roboto"/>
                <a:sym typeface="Roboto"/>
              </a:rPr>
              <a:t>i lodołamacz</a:t>
            </a:r>
            <a:endParaRPr sz="2400" b="0" i="0" u="none" strike="noStrike" cap="none">
              <a:solidFill>
                <a:schemeClr val="dk1"/>
              </a:solidFill>
              <a:latin typeface="Roboto"/>
              <a:ea typeface="Roboto"/>
              <a:cs typeface="Roboto"/>
              <a:sym typeface="Roboto"/>
            </a:endParaRPr>
          </a:p>
        </p:txBody>
      </p:sp>
      <p:pic>
        <p:nvPicPr>
          <p:cNvPr id="86" name="Google Shape;86;p15"/>
          <p:cNvPicPr preferRelativeResize="0"/>
          <p:nvPr/>
        </p:nvPicPr>
        <p:blipFill rotWithShape="1">
          <a:blip r:embed="rId4">
            <a:alphaModFix/>
          </a:blip>
          <a:srcRect l="0" t="0" r="0" b="0"/>
          <a:stretch/>
        </p:blipFill>
        <p:spPr>
          <a:xfrm>
            <a:off x="163286" y="6283219"/>
            <a:ext cx="2247900" cy="460922"/>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pic>
        <p:nvPicPr>
          <p:cNvPr id="519" name="Google Shape;519;p51" descr="A person sitting at a desk with a computer and papers on it&#10;&#10;Description automatically generated with low confidence"/>
          <p:cNvPicPr preferRelativeResize="0"/>
          <p:nvPr/>
        </p:nvPicPr>
        <p:blipFill rotWithShape="1">
          <a:blip r:embed="rId3">
            <a:alphaModFix/>
          </a:blip>
          <a:srcRect l="0" t="0" r="0" b="0"/>
          <a:stretch/>
        </p:blipFill>
        <p:spPr>
          <a:xfrm>
            <a:off x="0" y="-1"/>
            <a:ext cx="12192000" cy="6858001"/>
          </a:xfrm>
          <a:prstGeom prst="rect">
            <a:avLst/>
          </a:prstGeom>
          <a:noFill/>
          <a:ln>
            <a:noFill/>
          </a:ln>
        </p:spPr>
      </p:pic>
      <p:sp>
        <p:nvSpPr>
          <p:cNvPr id="520" name="Google Shape;520;p51"/>
          <p:cNvSpPr/>
          <p:nvPr/>
        </p:nvSpPr>
        <p:spPr>
          <a:xfrm>
            <a:off x="-264695" y="-270712"/>
            <a:ext cx="12721389" cy="7399421"/>
          </a:xfrm>
          <a:prstGeom prst="rect">
            <a:avLst/>
          </a:prstGeom>
          <a:gradFill>
            <a:gsLst>
              <a:gs pos="0">
                <a:srgbClr val="FFE77E">
                  <a:alpha val="0"/>
                </a:srgbClr>
              </a:gs>
              <a:gs pos="100000">
                <a:srgbClr val="FFEDB1"/>
              </a:gs>
            </a:gsLst>
            <a:path path="circle">
              <a:fillToRect l="50%" t="50%" r="50%" b="50%"/>
            </a:path>
            <a:tileRect/>
          </a:gradFill>
          <a:ln w="25400" cap="flat" cmpd="sng">
            <a:solidFill>
              <a:srgbClr val="FFE6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t/>
            </a:r>
            <a:endParaRPr sz="1400" b="0" i="0" u="none" strike="noStrike" cap="none">
              <a:solidFill>
                <a:schemeClr val="lt1"/>
              </a:solidFill>
              <a:latin typeface="Arial"/>
              <a:ea typeface="Arial"/>
              <a:cs typeface="Arial"/>
              <a:sym typeface="Arial"/>
            </a:endParaRPr>
          </a:p>
        </p:txBody>
      </p:sp>
      <p:sp>
        <p:nvSpPr>
          <p:cNvPr id="521" name="Google Shape;521;p51"/>
          <p:cNvSpPr txBox="1"/>
          <p:nvPr/>
        </p:nvSpPr>
        <p:spPr>
          <a:xfrm>
            <a:off x="3839189" y="2051289"/>
            <a:ext cx="7014257"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cs-CZ" sz="6600" b="0" i="0" u="none" strike="noStrike" cap="none">
                <a:solidFill>
                  <a:schemeClr val="dk1"/>
                </a:solidFill>
                <a:latin typeface="Roboto"/>
                <a:ea typeface="Roboto"/>
                <a:cs typeface="Roboto"/>
                <a:sym typeface="Roboto"/>
              </a:rPr>
              <a:t>DZIĘKUJĘ!</a:t>
            </a:r>
            <a:endParaRPr sz="6600" b="0" i="0" u="none" strike="noStrike" cap="none">
              <a:solidFill>
                <a:schemeClr val="dk1"/>
              </a:solidFill>
              <a:latin typeface="Roboto"/>
              <a:ea typeface="Roboto"/>
              <a:cs typeface="Roboto"/>
              <a:sym typeface="Roboto"/>
            </a:endParaRPr>
          </a:p>
        </p:txBody>
      </p:sp>
      <p:pic>
        <p:nvPicPr>
          <p:cNvPr id="522" name="Google Shape;522;p51" descr="A picture containing logo&#10;&#10;Description automatically generated"/>
          <p:cNvPicPr preferRelativeResize="0"/>
          <p:nvPr/>
        </p:nvPicPr>
        <p:blipFill rotWithShape="1">
          <a:blip r:embed="rId4">
            <a:alphaModFix/>
          </a:blip>
          <a:srcRect l="0" t="0" r="0" b="0"/>
          <a:stretch/>
        </p:blipFill>
        <p:spPr>
          <a:xfrm>
            <a:off x="10853446" y="74429"/>
            <a:ext cx="1338553" cy="946297"/>
          </a:xfrm>
          <a:prstGeom prst="rect">
            <a:avLst/>
          </a:prstGeom>
          <a:noFill/>
          <a:ln>
            <a:noFill/>
          </a:ln>
        </p:spPr>
      </p:pic>
      <p:pic>
        <p:nvPicPr>
          <p:cNvPr id="523" name="Google Shape;523;p51"/>
          <p:cNvPicPr preferRelativeResize="0"/>
          <p:nvPr/>
        </p:nvPicPr>
        <p:blipFill rotWithShape="1">
          <a:blip r:embed="rId5">
            <a:alphaModFix/>
          </a:blip>
          <a:srcRect l="0" t="0" r="0" b="0"/>
          <a:stretch/>
        </p:blipFill>
        <p:spPr>
          <a:xfrm>
            <a:off x="163286" y="6283219"/>
            <a:ext cx="2247900" cy="46092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52"/>
          <p:cNvSpPr/>
          <p:nvPr/>
        </p:nvSpPr>
        <p:spPr>
          <a:xfrm>
            <a:off x="0" y="6314701"/>
            <a:ext cx="12192000" cy="54329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pic>
        <p:nvPicPr>
          <p:cNvPr id="529" name="Google Shape;529;p52" descr="A picture containing icon&#10;&#10;Description automatically generated"/>
          <p:cNvPicPr preferRelativeResize="0"/>
          <p:nvPr/>
        </p:nvPicPr>
        <p:blipFill rotWithShape="1">
          <a:blip r:embed="rId3">
            <a:alphaModFix/>
          </a:blip>
          <a:srcRect l="0" t="0" r="0" b="0"/>
          <a:stretch/>
        </p:blipFill>
        <p:spPr>
          <a:xfrm>
            <a:off x="2946834" y="-349757"/>
            <a:ext cx="6572448" cy="4646428"/>
          </a:xfrm>
          <a:prstGeom prst="rect">
            <a:avLst/>
          </a:prstGeom>
          <a:noFill/>
          <a:ln>
            <a:noFill/>
          </a:ln>
        </p:spPr>
      </p:pic>
      <p:pic>
        <p:nvPicPr>
          <p:cNvPr id="530" name="Google Shape;530;p52" descr="Logo, company name&#10;&#10;Description automatically generated"/>
          <p:cNvPicPr preferRelativeResize="0"/>
          <p:nvPr/>
        </p:nvPicPr>
        <p:blipFill rotWithShape="1">
          <a:blip r:embed="rId4">
            <a:alphaModFix/>
          </a:blip>
          <a:srcRect l="0" t="0" r="0" b="0"/>
          <a:stretch/>
        </p:blipFill>
        <p:spPr>
          <a:xfrm>
            <a:off x="6708435" y="3659445"/>
            <a:ext cx="1557761" cy="1090828"/>
          </a:xfrm>
          <a:prstGeom prst="rect">
            <a:avLst/>
          </a:prstGeom>
          <a:noFill/>
          <a:ln>
            <a:noFill/>
          </a:ln>
        </p:spPr>
      </p:pic>
      <p:pic>
        <p:nvPicPr>
          <p:cNvPr id="531" name="Google Shape;531;p52" descr="Logo, company name&#10;&#10;Description automatically generated"/>
          <p:cNvPicPr preferRelativeResize="0"/>
          <p:nvPr/>
        </p:nvPicPr>
        <p:blipFill rotWithShape="1">
          <a:blip r:embed="rId5">
            <a:alphaModFix/>
          </a:blip>
          <a:srcRect l="0" t="0" r="0" b="0"/>
          <a:stretch/>
        </p:blipFill>
        <p:spPr>
          <a:xfrm>
            <a:off x="1513633" y="3274140"/>
            <a:ext cx="2010195" cy="2010195"/>
          </a:xfrm>
          <a:prstGeom prst="rect">
            <a:avLst/>
          </a:prstGeom>
          <a:noFill/>
          <a:ln>
            <a:noFill/>
          </a:ln>
        </p:spPr>
      </p:pic>
      <p:pic>
        <p:nvPicPr>
          <p:cNvPr id="532" name="Google Shape;532;p52" descr="Logo&#10;&#10;Description automatically generated"/>
          <p:cNvPicPr preferRelativeResize="0"/>
          <p:nvPr/>
        </p:nvPicPr>
        <p:blipFill rotWithShape="1">
          <a:blip r:embed="rId6">
            <a:alphaModFix/>
          </a:blip>
          <a:srcRect l="0" t="0" r="0" b="0"/>
          <a:stretch/>
        </p:blipFill>
        <p:spPr>
          <a:xfrm>
            <a:off x="1611909" y="5229626"/>
            <a:ext cx="1605199" cy="800060"/>
          </a:xfrm>
          <a:prstGeom prst="rect">
            <a:avLst/>
          </a:prstGeom>
          <a:noFill/>
          <a:ln>
            <a:noFill/>
          </a:ln>
        </p:spPr>
      </p:pic>
      <p:pic>
        <p:nvPicPr>
          <p:cNvPr id="533" name="Google Shape;533;p52" descr="A picture containing company name&#10;&#10;Description automatically generated"/>
          <p:cNvPicPr preferRelativeResize="0"/>
          <p:nvPr/>
        </p:nvPicPr>
        <p:blipFill rotWithShape="1">
          <a:blip r:embed="rId7">
            <a:alphaModFix/>
          </a:blip>
          <a:srcRect l="0" t="0" r="0" b="0"/>
          <a:stretch/>
        </p:blipFill>
        <p:spPr>
          <a:xfrm>
            <a:off x="9519282" y="3754416"/>
            <a:ext cx="888691" cy="963528"/>
          </a:xfrm>
          <a:prstGeom prst="rect">
            <a:avLst/>
          </a:prstGeom>
          <a:noFill/>
          <a:ln>
            <a:noFill/>
          </a:ln>
        </p:spPr>
      </p:pic>
      <p:pic>
        <p:nvPicPr>
          <p:cNvPr id="534" name="Google Shape;534;p52" descr="Logo&#10;&#10;Description automatically generated with medium confidence"/>
          <p:cNvPicPr preferRelativeResize="0"/>
          <p:nvPr/>
        </p:nvPicPr>
        <p:blipFill rotWithShape="1">
          <a:blip r:embed="rId8">
            <a:alphaModFix/>
          </a:blip>
          <a:srcRect l="0" t="0" r="0" b="0"/>
          <a:stretch/>
        </p:blipFill>
        <p:spPr>
          <a:xfrm>
            <a:off x="4048977" y="5091014"/>
            <a:ext cx="1628935" cy="1142685"/>
          </a:xfrm>
          <a:prstGeom prst="rect">
            <a:avLst/>
          </a:prstGeom>
          <a:noFill/>
          <a:ln>
            <a:noFill/>
          </a:ln>
        </p:spPr>
      </p:pic>
      <p:pic>
        <p:nvPicPr>
          <p:cNvPr id="535" name="Google Shape;535;p52" descr="Logo&#10;&#10;Description automatically generated"/>
          <p:cNvPicPr preferRelativeResize="0"/>
          <p:nvPr/>
        </p:nvPicPr>
        <p:blipFill rotWithShape="1">
          <a:blip r:embed="rId9">
            <a:alphaModFix/>
          </a:blip>
          <a:srcRect l="0" t="0" r="0" b="0"/>
          <a:stretch/>
        </p:blipFill>
        <p:spPr>
          <a:xfrm>
            <a:off x="4237279" y="4054164"/>
            <a:ext cx="1440633" cy="485013"/>
          </a:xfrm>
          <a:prstGeom prst="rect">
            <a:avLst/>
          </a:prstGeom>
          <a:noFill/>
          <a:ln>
            <a:noFill/>
          </a:ln>
        </p:spPr>
      </p:pic>
      <p:pic>
        <p:nvPicPr>
          <p:cNvPr id="536" name="Google Shape;536;p52" descr="Logo, company name&#10;&#10;Description automatically generated"/>
          <p:cNvPicPr preferRelativeResize="0"/>
          <p:nvPr/>
        </p:nvPicPr>
        <p:blipFill rotWithShape="1">
          <a:blip r:embed="rId10">
            <a:alphaModFix/>
          </a:blip>
          <a:srcRect l="0" t="0" r="0" b="0"/>
          <a:stretch/>
        </p:blipFill>
        <p:spPr>
          <a:xfrm>
            <a:off x="9480271" y="5411983"/>
            <a:ext cx="1630941" cy="604941"/>
          </a:xfrm>
          <a:prstGeom prst="rect">
            <a:avLst/>
          </a:prstGeom>
          <a:noFill/>
          <a:ln>
            <a:noFill/>
          </a:ln>
        </p:spPr>
      </p:pic>
      <p:sp>
        <p:nvSpPr>
          <p:cNvPr id="537" name="Google Shape;537;p52"/>
          <p:cNvSpPr txBox="1"/>
          <p:nvPr/>
        </p:nvSpPr>
        <p:spPr>
          <a:xfrm>
            <a:off x="5760827" y="6460532"/>
            <a:ext cx="5350385"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cs-CZ" sz="800" b="0" i="0" u="none" strike="noStrike" cap="none" baseline="30000">
                <a:solidFill>
                  <a:srgbClr val="000000"/>
                </a:solidFill>
                <a:latin typeface="Noto Sans"/>
                <a:ea typeface="Noto Sans"/>
                <a:cs typeface="Noto Sans"/>
                <a:sym typeface="Noto Sans"/>
              </a:rPr>
              <a:t>"Wsparcie Komisji Europejskiej dla tej publikacji nie stanowi poparcia dla treści, które odzwierciedlają jedynie poglądy autorów, a Komisja nie może być pociągana do odpowiedzialności za jakiekolwiek wykorzystanie zawartych w niej informacji". </a:t>
            </a:r>
            <a:endParaRPr/>
          </a:p>
          <a:p>
            <a:pPr marL="0" marR="0" lvl="0" indent="0" algn="ctr" rtl="0">
              <a:lnSpc>
                <a:spcPct val="100000"/>
              </a:lnSpc>
              <a:spcBef>
                <a:spcPts val="0"/>
              </a:spcBef>
              <a:spcAft>
                <a:spcPts val="0"/>
              </a:spcAft>
              <a:buNone/>
            </a:pPr>
            <a:r>
              <a:rPr lang="cs-CZ" sz="800" b="0" i="0" u="none" strike="noStrike" cap="none" baseline="30000">
                <a:solidFill>
                  <a:srgbClr val="000000"/>
                </a:solidFill>
                <a:latin typeface="Noto Sans"/>
                <a:ea typeface="Noto Sans"/>
                <a:cs typeface="Noto Sans"/>
                <a:sym typeface="Noto Sans"/>
              </a:rPr>
              <a:t>Numer projektu: 2022-1-LT01-KA220-ADU-000085898</a:t>
            </a:r>
            <a:endParaRPr sz="800" b="1" i="0" u="none" strike="noStrike" cap="none" baseline="30000">
              <a:solidFill>
                <a:srgbClr val="000000"/>
              </a:solidFill>
              <a:latin typeface="Noto Sans"/>
              <a:ea typeface="Noto Sans"/>
              <a:cs typeface="Noto Sans"/>
              <a:sym typeface="Noto Sans"/>
            </a:endParaRPr>
          </a:p>
        </p:txBody>
      </p:sp>
      <p:pic>
        <p:nvPicPr>
          <p:cNvPr id="538" name="Google Shape;538;p52" descr="Logo&#10;&#10;Description automatically generated"/>
          <p:cNvPicPr preferRelativeResize="0"/>
          <p:nvPr/>
        </p:nvPicPr>
        <p:blipFill rotWithShape="1">
          <a:blip r:embed="rId11">
            <a:alphaModFix/>
          </a:blip>
          <a:srcRect l="0" t="0" r="0" b="0"/>
          <a:stretch/>
        </p:blipFill>
        <p:spPr>
          <a:xfrm>
            <a:off x="7019467" y="5121884"/>
            <a:ext cx="1231930" cy="822872"/>
          </a:xfrm>
          <a:prstGeom prst="rect">
            <a:avLst/>
          </a:prstGeom>
          <a:noFill/>
          <a:ln>
            <a:noFill/>
          </a:ln>
        </p:spPr>
      </p:pic>
      <p:pic>
        <p:nvPicPr>
          <p:cNvPr id="539" name="Google Shape;539;p52"/>
          <p:cNvPicPr preferRelativeResize="0"/>
          <p:nvPr/>
        </p:nvPicPr>
        <p:blipFill rotWithShape="1">
          <a:blip r:embed="rId12">
            <a:alphaModFix/>
          </a:blip>
          <a:srcRect l="0" t="0" r="0" b="0"/>
          <a:stretch/>
        </p:blipFill>
        <p:spPr>
          <a:xfrm>
            <a:off x="166608" y="6355889"/>
            <a:ext cx="2247900" cy="46092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6"/>
          <p:cNvSpPr/>
          <p:nvPr/>
        </p:nvSpPr>
        <p:spPr>
          <a:xfrm>
            <a:off x="886265" y="985862"/>
            <a:ext cx="6096000" cy="3429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pic>
        <p:nvPicPr>
          <p:cNvPr id="92" name="Google Shape;92;p16" descr="A picture containing text, person, person&#10;&#10;Description automatically generated"/>
          <p:cNvPicPr preferRelativeResize="0"/>
          <p:nvPr>
            <p:ph type="pic" idx="2"/>
          </p:nvPr>
        </p:nvPicPr>
        <p:blipFill rotWithShape="1">
          <a:blip r:embed="rId3">
            <a:alphaModFix/>
          </a:blip>
          <a:srcRect l="0" t="7812" r="0" b="7813"/>
          <a:stretch/>
        </p:blipFill>
        <p:spPr>
          <a:xfrm>
            <a:off x="5360988" y="2700338"/>
            <a:ext cx="6096000" cy="3429000"/>
          </a:xfrm>
          <a:prstGeom prst="rect">
            <a:avLst/>
          </a:prstGeom>
          <a:noFill/>
          <a:ln>
            <a:noFill/>
          </a:ln>
        </p:spPr>
      </p:pic>
      <p:sp>
        <p:nvSpPr>
          <p:cNvPr id="93" name="Google Shape;93;p16"/>
          <p:cNvSpPr txBox="1"/>
          <p:nvPr/>
        </p:nvSpPr>
        <p:spPr>
          <a:xfrm rot="5400000">
            <a:off x="5321768" y="1639112"/>
            <a:ext cx="1609500" cy="30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Cześć</a:t>
            </a:r>
            <a:r>
              <a:rPr lang="cs-CZ" sz="1800" b="1" i="0" u="none" strike="noStrike" cap="none">
                <a:solidFill>
                  <a:schemeClr val="dk1"/>
                </a:solidFill>
                <a:latin typeface="Philosopher"/>
                <a:ea typeface="Philosopher"/>
                <a:cs typeface="Philosopher"/>
                <a:sym typeface="Philosopher"/>
              </a:rPr>
              <a:t>!</a:t>
            </a:r>
            <a:endParaRPr sz="1800" b="1" i="0" u="none" strike="noStrike" cap="none">
              <a:solidFill>
                <a:schemeClr val="dk1"/>
              </a:solidFill>
              <a:latin typeface="Philosopher"/>
              <a:ea typeface="Philosopher"/>
              <a:cs typeface="Philosopher"/>
              <a:sym typeface="Philosopher"/>
            </a:endParaRPr>
          </a:p>
        </p:txBody>
      </p:sp>
      <p:sp>
        <p:nvSpPr>
          <p:cNvPr id="94" name="Google Shape;94;p16"/>
          <p:cNvSpPr txBox="1"/>
          <p:nvPr/>
        </p:nvSpPr>
        <p:spPr>
          <a:xfrm>
            <a:off x="1108250" y="1443089"/>
            <a:ext cx="4030045" cy="2649940"/>
          </a:xfrm>
          <a:prstGeom prst="rect">
            <a:avLst/>
          </a:prstGeom>
          <a:noFill/>
          <a:ln>
            <a:noFill/>
          </a:ln>
        </p:spPr>
        <p:txBody>
          <a:bodyPr spcFirstLastPara="1" wrap="square" lIns="91425" tIns="91425" rIns="91425" bIns="91425" anchor="ctr" anchorCtr="0">
            <a:noAutofit/>
          </a:bodyPr>
          <a:lstStyle/>
          <a:p>
            <a:pPr marL="0" marR="0" lvl="0" indent="0" algn="just" rtl="0">
              <a:lnSpc>
                <a:spcPct val="150000"/>
              </a:lnSpc>
              <a:spcBef>
                <a:spcPts val="0"/>
              </a:spcBef>
              <a:spcAft>
                <a:spcPts val="0"/>
              </a:spcAft>
              <a:buClr>
                <a:schemeClr val="dk1"/>
              </a:buClr>
              <a:buSzPts val="1000"/>
              <a:buFont typeface="Roboto"/>
              <a:buNone/>
            </a:pPr>
            <a:r>
              <a:rPr lang="cs-CZ" sz="1600" b="0" i="0" u="none" strike="noStrike" cap="none">
                <a:solidFill>
                  <a:schemeClr val="dk1"/>
                </a:solidFill>
                <a:latin typeface="Philosopher"/>
                <a:ea typeface="Philosopher"/>
                <a:cs typeface="Philosopher"/>
                <a:sym typeface="Philosopher"/>
              </a:rPr>
              <a:t>W tej prezentacji zbadamy, w jaki sposób nauczyciele dorosłych mogą opracowywać własne cyfrowe zasoby mikrolearningowe, aby wspierać osoby dorosłe o niskich kwalifikacjach.</a:t>
            </a:r>
            <a:endParaRPr sz="1600" b="0" i="0" u="none" strike="noStrike" cap="none">
              <a:solidFill>
                <a:schemeClr val="dk1"/>
              </a:solidFill>
              <a:latin typeface="Philosopher"/>
              <a:ea typeface="Philosopher"/>
              <a:cs typeface="Philosopher"/>
              <a:sym typeface="Philosopher"/>
            </a:endParaRPr>
          </a:p>
          <a:p>
            <a:pPr marL="0" marR="0" lvl="0" indent="0" algn="just" rtl="0">
              <a:lnSpc>
                <a:spcPct val="150000"/>
              </a:lnSpc>
              <a:spcBef>
                <a:spcPts val="0"/>
              </a:spcBef>
              <a:spcAft>
                <a:spcPts val="0"/>
              </a:spcAft>
              <a:buClr>
                <a:schemeClr val="dk1"/>
              </a:buClr>
              <a:buSzPts val="1000"/>
              <a:buFont typeface="Roboto"/>
              <a:buNone/>
            </a:pPr>
            <a:r>
              <a:rPr lang="cs-CZ" sz="1600" b="0" i="0" u="none" strike="noStrike" cap="none">
                <a:solidFill>
                  <a:schemeClr val="dk1"/>
                </a:solidFill>
                <a:latin typeface="Philosopher"/>
                <a:ea typeface="Philosopher"/>
                <a:cs typeface="Philosopher"/>
                <a:sym typeface="Philosopher"/>
              </a:rPr>
              <a:t>Pod koniec tej prezentacji lepiej zrozumiesz narzędzia i strategie potrzebne do tworzenia skutecznych zasobów mikrolearningowych.</a:t>
            </a:r>
            <a:endParaRPr sz="1600" b="0" i="0" u="none" strike="noStrike" cap="none">
              <a:solidFill>
                <a:schemeClr val="dk1"/>
              </a:solidFill>
              <a:latin typeface="Philosopher"/>
              <a:ea typeface="Philosopher"/>
              <a:cs typeface="Philosopher"/>
              <a:sym typeface="Philosopher"/>
            </a:endParaRPr>
          </a:p>
        </p:txBody>
      </p:sp>
      <p:pic>
        <p:nvPicPr>
          <p:cNvPr id="95" name="Google Shape;95;p16" descr="A picture containing icon&#10;&#10;Description automatically generated"/>
          <p:cNvPicPr preferRelativeResize="0"/>
          <p:nvPr/>
        </p:nvPicPr>
        <p:blipFill rotWithShape="1">
          <a:blip r:embed="rId4">
            <a:alphaModFix/>
          </a:blip>
          <a:srcRect l="0" t="0" r="0" b="0"/>
          <a:stretch/>
        </p:blipFill>
        <p:spPr>
          <a:xfrm>
            <a:off x="10037933" y="-45061"/>
            <a:ext cx="2386989" cy="1687495"/>
          </a:xfrm>
          <a:prstGeom prst="rect">
            <a:avLst/>
          </a:prstGeom>
          <a:noFill/>
          <a:ln>
            <a:noFill/>
          </a:ln>
        </p:spPr>
      </p:pic>
      <p:pic>
        <p:nvPicPr>
          <p:cNvPr id="96" name="Google Shape;96;p16"/>
          <p:cNvPicPr preferRelativeResize="0"/>
          <p:nvPr/>
        </p:nvPicPr>
        <p:blipFill rotWithShape="1">
          <a:blip r:embed="rId5">
            <a:alphaModFix/>
          </a:blip>
          <a:srcRect l="0" t="0" r="0" b="0"/>
          <a:stretch/>
        </p:blipFill>
        <p:spPr>
          <a:xfrm>
            <a:off x="163286" y="6283219"/>
            <a:ext cx="2247900" cy="46092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id="101" name="Google Shape;101;p17" descr="A person walking on a beach&#10;&#10;Description automatically generated with medium confidence"/>
          <p:cNvPicPr preferRelativeResize="0"/>
          <p:nvPr>
            <p:ph type="pic" idx="2"/>
          </p:nvPr>
        </p:nvPicPr>
        <p:blipFill rotWithShape="1">
          <a:blip r:embed="rId3">
            <a:alphaModFix/>
          </a:blip>
          <a:srcRect l="0" t="7812" r="0" b="7813"/>
          <a:stretch/>
        </p:blipFill>
        <p:spPr>
          <a:xfrm>
            <a:off x="0" y="0"/>
            <a:ext cx="12192000" cy="6858000"/>
          </a:xfrm>
          <a:prstGeom prst="rect">
            <a:avLst/>
          </a:prstGeom>
          <a:noFill/>
          <a:ln>
            <a:noFill/>
          </a:ln>
        </p:spPr>
      </p:pic>
      <p:sp>
        <p:nvSpPr>
          <p:cNvPr id="102" name="Google Shape;102;p17"/>
          <p:cNvSpPr/>
          <p:nvPr/>
        </p:nvSpPr>
        <p:spPr>
          <a:xfrm rot="10800000">
            <a:off x="6096000" y="304799"/>
            <a:ext cx="5791200" cy="627384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103" name="Google Shape;103;p17"/>
          <p:cNvSpPr txBox="1"/>
          <p:nvPr/>
        </p:nvSpPr>
        <p:spPr>
          <a:xfrm>
            <a:off x="6291943" y="424543"/>
            <a:ext cx="5540828" cy="602955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pPr>
            <a:r>
              <a:rPr lang="cs-CZ" sz="3200" b="1" i="0" u="none" strike="noStrike" cap="none">
                <a:solidFill>
                  <a:schemeClr val="dk1"/>
                </a:solidFill>
                <a:latin typeface="Philosopher"/>
                <a:ea typeface="Philosopher"/>
                <a:cs typeface="Philosopher"/>
                <a:sym typeface="Philosopher"/>
              </a:rPr>
              <a:t>Czy wiesz, że w wielu krajach europejskich większość nisko wykwalifikowanych dorosłych nie otrzymuje edukacji i szkoleń, których potrzebują, aby odnieść sukces w dzisiejszej sile roboczej? </a:t>
            </a:r>
            <a:endParaRPr sz="3200" b="1" i="0" u="none" strike="noStrike" cap="none">
              <a:solidFill>
                <a:schemeClr val="dk1"/>
              </a:solidFill>
              <a:latin typeface="Philosopher"/>
              <a:ea typeface="Philosopher"/>
              <a:cs typeface="Philosopher"/>
              <a:sym typeface="Philosopher"/>
            </a:endParaRPr>
          </a:p>
          <a:p>
            <a:pPr marL="0" marR="0" lvl="0" indent="0" algn="ctr" rtl="0">
              <a:lnSpc>
                <a:spcPct val="100000"/>
              </a:lnSpc>
              <a:spcBef>
                <a:spcPts val="0"/>
              </a:spcBef>
              <a:spcAft>
                <a:spcPts val="0"/>
              </a:spcAft>
              <a:buClr>
                <a:schemeClr val="dk1"/>
              </a:buClr>
              <a:buSzPts val="1400"/>
              <a:buFont typeface="Philosopher"/>
              <a:buNone/>
            </a:pPr>
            <a:r>
              <a:t/>
            </a:r>
            <a:endParaRPr sz="3200" b="1" i="0" u="none" strike="noStrike" cap="none">
              <a:solidFill>
                <a:schemeClr val="dk1"/>
              </a:solidFill>
              <a:latin typeface="Philosopher"/>
              <a:ea typeface="Philosopher"/>
              <a:cs typeface="Philosopher"/>
              <a:sym typeface="Philosopher"/>
            </a:endParaRPr>
          </a:p>
          <a:p>
            <a:pPr marL="0" marR="0" lvl="0" indent="0" algn="ctr" rtl="0">
              <a:lnSpc>
                <a:spcPct val="100000"/>
              </a:lnSpc>
              <a:spcBef>
                <a:spcPts val="0"/>
              </a:spcBef>
              <a:spcAft>
                <a:spcPts val="0"/>
              </a:spcAft>
              <a:buClr>
                <a:schemeClr val="dk1"/>
              </a:buClr>
              <a:buSzPts val="1400"/>
              <a:buFont typeface="Philosopher"/>
              <a:buNone/>
            </a:pPr>
            <a:r>
              <a:rPr lang="cs-CZ" sz="3200" b="1" i="0" u="none" strike="noStrike" cap="none">
                <a:solidFill>
                  <a:schemeClr val="dk1"/>
                </a:solidFill>
                <a:latin typeface="Philosopher"/>
                <a:ea typeface="Philosopher"/>
                <a:cs typeface="Philosopher"/>
                <a:sym typeface="Philosopher"/>
              </a:rPr>
              <a:t>Zasoby mikrokształcenia mogą być kluczem do dotarcia do tych osób.</a:t>
            </a:r>
            <a:endParaRPr sz="3200" b="1" i="0" u="none" strike="noStrike" cap="none">
              <a:solidFill>
                <a:schemeClr val="dk1"/>
              </a:solidFill>
              <a:latin typeface="Philosopher"/>
              <a:ea typeface="Philosopher"/>
              <a:cs typeface="Philosopher"/>
              <a:sym typeface="Philosopher"/>
            </a:endParaRPr>
          </a:p>
        </p:txBody>
      </p:sp>
      <p:sp>
        <p:nvSpPr>
          <p:cNvPr id="104" name="Google Shape;104;p17"/>
          <p:cNvSpPr txBox="1"/>
          <p:nvPr/>
        </p:nvSpPr>
        <p:spPr>
          <a:xfrm>
            <a:off x="5988818" y="2205614"/>
            <a:ext cx="6203182" cy="77119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pPr>
            <a:r>
              <a:t/>
            </a:r>
            <a:endParaRPr sz="6600" b="1" i="0" u="none" strike="noStrike" cap="none">
              <a:solidFill>
                <a:schemeClr val="dk1"/>
              </a:solidFill>
              <a:latin typeface="Philosopher"/>
              <a:ea typeface="Philosopher"/>
              <a:cs typeface="Philosopher"/>
              <a:sym typeface="Philosopher"/>
            </a:endParaRPr>
          </a:p>
        </p:txBody>
      </p:sp>
      <p:pic>
        <p:nvPicPr>
          <p:cNvPr id="105" name="Google Shape;105;p17"/>
          <p:cNvPicPr preferRelativeResize="0"/>
          <p:nvPr/>
        </p:nvPicPr>
        <p:blipFill rotWithShape="1">
          <a:blip r:embed="rId4">
            <a:alphaModFix/>
          </a:blip>
          <a:srcRect l="0" t="0" r="0" b="0"/>
          <a:stretch/>
        </p:blipFill>
        <p:spPr>
          <a:xfrm>
            <a:off x="304800" y="6454100"/>
            <a:ext cx="1143767" cy="249086"/>
          </a:xfrm>
          <a:prstGeom prst="rect">
            <a:avLst/>
          </a:prstGeom>
          <a:noFill/>
          <a:ln>
            <a:noFill/>
          </a:ln>
        </p:spPr>
      </p:pic>
      <p:pic>
        <p:nvPicPr>
          <p:cNvPr id="106" name="Google Shape;106;p17"/>
          <p:cNvPicPr preferRelativeResize="0"/>
          <p:nvPr/>
        </p:nvPicPr>
        <p:blipFill rotWithShape="1">
          <a:blip r:embed="rId5">
            <a:alphaModFix/>
          </a:blip>
          <a:srcRect l="0" t="0" r="0" b="0"/>
          <a:stretch/>
        </p:blipFill>
        <p:spPr>
          <a:xfrm>
            <a:off x="163286" y="6283219"/>
            <a:ext cx="2247900" cy="46092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18"/>
          <p:cNvSpPr txBox="1"/>
          <p:nvPr/>
        </p:nvSpPr>
        <p:spPr>
          <a:xfrm>
            <a:off x="4228809" y="591032"/>
            <a:ext cx="3734381" cy="195792"/>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400" b="1" i="0" u="none" strike="noStrike" cap="none">
                <a:solidFill>
                  <a:schemeClr val="dk1"/>
                </a:solidFill>
                <a:latin typeface="Philosopher"/>
                <a:ea typeface="Philosopher"/>
                <a:cs typeface="Philosopher"/>
                <a:sym typeface="Philosopher"/>
              </a:rPr>
              <a:t>Ćwiczenie 1: Lodołamacz - cyfrowe poszukiwanie skarbów</a:t>
            </a:r>
            <a:endParaRPr sz="2400" b="1" i="0" u="none" strike="noStrike" cap="none">
              <a:solidFill>
                <a:schemeClr val="dk1"/>
              </a:solidFill>
              <a:latin typeface="Philosopher"/>
              <a:ea typeface="Philosopher"/>
              <a:cs typeface="Philosopher"/>
              <a:sym typeface="Philosopher"/>
            </a:endParaRPr>
          </a:p>
        </p:txBody>
      </p:sp>
      <p:grpSp>
        <p:nvGrpSpPr>
          <p:cNvPr id="112" name="Google Shape;112;p18"/>
          <p:cNvGrpSpPr/>
          <p:nvPr/>
        </p:nvGrpSpPr>
        <p:grpSpPr>
          <a:xfrm>
            <a:off x="5470062" y="1167647"/>
            <a:ext cx="1251876" cy="358096"/>
            <a:chOff x="5470062" y="1167647"/>
            <a:chExt cx="1251876" cy="358096"/>
          </a:xfrm>
        </p:grpSpPr>
        <p:sp>
          <p:nvSpPr>
            <p:cNvPr id="113" name="Google Shape;113;p18"/>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114" name="Google Shape;114;p18"/>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115" name="Google Shape;115;p18"/>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grpSp>
      <p:pic>
        <p:nvPicPr>
          <p:cNvPr id="116" name="Google Shape;116;p18" descr="A picture containing icon&#10;&#10;Description automatically generated"/>
          <p:cNvPicPr preferRelativeResize="0"/>
          <p:nvPr/>
        </p:nvPicPr>
        <p:blipFill rotWithShape="1">
          <a:blip r:embed="rId3">
            <a:alphaModFix/>
          </a:blip>
          <a:srcRect l="0" t="0" r="0" b="0"/>
          <a:stretch/>
        </p:blipFill>
        <p:spPr>
          <a:xfrm>
            <a:off x="10625575" y="0"/>
            <a:ext cx="1723782" cy="1218637"/>
          </a:xfrm>
          <a:prstGeom prst="rect">
            <a:avLst/>
          </a:prstGeom>
          <a:noFill/>
          <a:ln>
            <a:noFill/>
          </a:ln>
        </p:spPr>
      </p:pic>
      <p:pic>
        <p:nvPicPr>
          <p:cNvPr id="117" name="Google Shape;117;p18"/>
          <p:cNvPicPr preferRelativeResize="0"/>
          <p:nvPr/>
        </p:nvPicPr>
        <p:blipFill rotWithShape="1">
          <a:blip r:embed="rId4">
            <a:alphaModFix/>
          </a:blip>
          <a:srcRect l="0" t="0" r="0" b="0"/>
          <a:stretch/>
        </p:blipFill>
        <p:spPr>
          <a:xfrm>
            <a:off x="163286" y="6283219"/>
            <a:ext cx="2247900" cy="460922"/>
          </a:xfrm>
          <a:prstGeom prst="rect">
            <a:avLst/>
          </a:prstGeom>
          <a:noFill/>
          <a:ln>
            <a:noFill/>
          </a:ln>
        </p:spPr>
      </p:pic>
      <p:sp>
        <p:nvSpPr>
          <p:cNvPr id="118" name="Google Shape;118;p18"/>
          <p:cNvSpPr txBox="1"/>
          <p:nvPr/>
        </p:nvSpPr>
        <p:spPr>
          <a:xfrm>
            <a:off x="707571" y="1718434"/>
            <a:ext cx="10651106" cy="4401205"/>
          </a:xfrm>
          <a:prstGeom prst="rect">
            <a:avLst/>
          </a:prstGeom>
          <a:noFill/>
          <a:ln>
            <a:noFill/>
          </a:ln>
        </p:spPr>
        <p:txBody>
          <a:bodyPr spcFirstLastPara="1" wrap="square" lIns="91425" tIns="45700" rIns="91425" bIns="45700" anchor="t" anchorCtr="0">
            <a:spAutoFit/>
          </a:bodyPr>
          <a:lstStyle/>
          <a:p>
            <a:pPr marL="342900" marR="0" lvl="0" indent="-342900" algn="just" rtl="0">
              <a:lnSpc>
                <a:spcPct val="100000"/>
              </a:lnSpc>
              <a:spcBef>
                <a:spcPts val="0"/>
              </a:spcBef>
              <a:spcAft>
                <a:spcPts val="0"/>
              </a:spcAft>
              <a:buClr>
                <a:srgbClr val="000000"/>
              </a:buClr>
              <a:buSzPts val="2000"/>
              <a:buFont typeface="Arial"/>
              <a:buAutoNum type="arabicPeriod"/>
            </a:pPr>
            <a:r>
              <a:rPr lang="cs-CZ" sz="2000" b="0" i="0" u="none" strike="noStrike" cap="none">
                <a:solidFill>
                  <a:srgbClr val="000000"/>
                </a:solidFill>
                <a:latin typeface="Philosopher"/>
                <a:ea typeface="Philosopher"/>
                <a:cs typeface="Philosopher"/>
                <a:sym typeface="Philosopher"/>
              </a:rPr>
              <a:t>Podziel uczestników na </a:t>
            </a:r>
            <a:r>
              <a:rPr lang="cs-CZ" sz="2000" b="1" i="0" u="none" strike="noStrike" cap="none">
                <a:solidFill>
                  <a:srgbClr val="000000"/>
                </a:solidFill>
                <a:latin typeface="Philosopher"/>
                <a:ea typeface="Philosopher"/>
                <a:cs typeface="Philosopher"/>
                <a:sym typeface="Philosopher"/>
              </a:rPr>
              <a:t>zespoły składające się z 3-4 osób</a:t>
            </a:r>
            <a:r>
              <a:rPr lang="cs-CZ" sz="2000" b="0" i="0" u="none" strike="noStrike" cap="none">
                <a:solidFill>
                  <a:srgbClr val="000000"/>
                </a:solidFill>
                <a:latin typeface="Philosopher"/>
                <a:ea typeface="Philosopher"/>
                <a:cs typeface="Philosopher"/>
                <a:sym typeface="Philosopher"/>
              </a:rPr>
              <a:t>.</a:t>
            </a:r>
            <a:endParaRPr/>
          </a:p>
          <a:p>
            <a:pPr marL="342900" marR="0" lvl="0" indent="-215900" algn="just" rtl="0">
              <a:lnSpc>
                <a:spcPct val="100000"/>
              </a:lnSpc>
              <a:spcBef>
                <a:spcPts val="0"/>
              </a:spcBef>
              <a:spcAft>
                <a:spcPts val="0"/>
              </a:spcAft>
              <a:buClr>
                <a:srgbClr val="000000"/>
              </a:buClr>
              <a:buSzPts val="2000"/>
              <a:buFont typeface="Arial"/>
              <a:buNone/>
            </a:pPr>
            <a:r>
              <a:t/>
            </a:r>
            <a:endParaRPr sz="2000" b="0" i="0" u="none" strike="noStrike" cap="none">
              <a:solidFill>
                <a:srgbClr val="000000"/>
              </a:solidFill>
              <a:latin typeface="Philosopher"/>
              <a:ea typeface="Philosopher"/>
              <a:cs typeface="Philosopher"/>
              <a:sym typeface="Philosopher"/>
            </a:endParaRPr>
          </a:p>
          <a:p>
            <a:pPr marL="342900" marR="0" lvl="0" indent="-342900" algn="just" rtl="0">
              <a:lnSpc>
                <a:spcPct val="100000"/>
              </a:lnSpc>
              <a:spcBef>
                <a:spcPts val="0"/>
              </a:spcBef>
              <a:spcAft>
                <a:spcPts val="0"/>
              </a:spcAft>
              <a:buClr>
                <a:srgbClr val="000000"/>
              </a:buClr>
              <a:buSzPts val="2000"/>
              <a:buFont typeface="Arial"/>
              <a:buAutoNum type="arabicPeriod"/>
            </a:pPr>
            <a:r>
              <a:rPr lang="cs-CZ" sz="2000" b="0" i="0" u="none" strike="noStrike" cap="none">
                <a:solidFill>
                  <a:srgbClr val="000000"/>
                </a:solidFill>
                <a:latin typeface="Philosopher"/>
                <a:ea typeface="Philosopher"/>
                <a:cs typeface="Philosopher"/>
                <a:sym typeface="Philosopher"/>
              </a:rPr>
              <a:t>Daj każdemu </a:t>
            </a:r>
            <a:r>
              <a:rPr lang="cs-CZ" sz="2000" b="1" i="0" u="none" strike="noStrike" cap="none">
                <a:solidFill>
                  <a:srgbClr val="000000"/>
                </a:solidFill>
                <a:latin typeface="Philosopher"/>
                <a:ea typeface="Philosopher"/>
                <a:cs typeface="Philosopher"/>
                <a:sym typeface="Philosopher"/>
              </a:rPr>
              <a:t>zespołowi listę narzędzi cyfrowych, platform lub aplikacji</a:t>
            </a:r>
            <a:r>
              <a:rPr lang="cs-CZ" sz="2000" b="0" i="0" u="none" strike="noStrike" cap="none">
                <a:solidFill>
                  <a:srgbClr val="000000"/>
                </a:solidFill>
                <a:latin typeface="Philosopher"/>
                <a:ea typeface="Philosopher"/>
                <a:cs typeface="Philosopher"/>
                <a:sym typeface="Philosopher"/>
              </a:rPr>
              <a:t>, które mogą być wykorzystane do tworzenia zasobów mikroedukacyjnych. Mogą to być na przykład narzędzia takie jak Canva, Quizlet lub Kahoot.</a:t>
            </a:r>
            <a:endParaRPr/>
          </a:p>
          <a:p>
            <a:pPr marL="342900" marR="0" lvl="0" indent="-215900" algn="just" rtl="0">
              <a:lnSpc>
                <a:spcPct val="100000"/>
              </a:lnSpc>
              <a:spcBef>
                <a:spcPts val="0"/>
              </a:spcBef>
              <a:spcAft>
                <a:spcPts val="0"/>
              </a:spcAft>
              <a:buClr>
                <a:srgbClr val="000000"/>
              </a:buClr>
              <a:buSzPts val="2000"/>
              <a:buFont typeface="Arial"/>
              <a:buNone/>
            </a:pPr>
            <a:r>
              <a:t/>
            </a:r>
            <a:endParaRPr sz="2000" b="0" i="0" u="none" strike="noStrike" cap="none">
              <a:solidFill>
                <a:srgbClr val="000000"/>
              </a:solidFill>
              <a:latin typeface="Philosopher"/>
              <a:ea typeface="Philosopher"/>
              <a:cs typeface="Philosopher"/>
              <a:sym typeface="Philosopher"/>
            </a:endParaRPr>
          </a:p>
          <a:p>
            <a:pPr marL="342900" marR="0" lvl="0" indent="-342900" algn="just" rtl="0">
              <a:lnSpc>
                <a:spcPct val="100000"/>
              </a:lnSpc>
              <a:spcBef>
                <a:spcPts val="0"/>
              </a:spcBef>
              <a:spcAft>
                <a:spcPts val="0"/>
              </a:spcAft>
              <a:buClr>
                <a:srgbClr val="000000"/>
              </a:buClr>
              <a:buSzPts val="2000"/>
              <a:buFont typeface="Arial"/>
              <a:buAutoNum type="arabicPeriod"/>
            </a:pPr>
            <a:r>
              <a:rPr lang="cs-CZ" sz="2000" b="0" i="0" u="none" strike="noStrike" cap="none">
                <a:solidFill>
                  <a:srgbClr val="000000"/>
                </a:solidFill>
                <a:latin typeface="Philosopher"/>
                <a:ea typeface="Philosopher"/>
                <a:cs typeface="Philosopher"/>
                <a:sym typeface="Philosopher"/>
              </a:rPr>
              <a:t>Poproś zespoły, aby użyły swoich smartfonów lub laptopów do wyszukania </a:t>
            </a:r>
            <a:r>
              <a:rPr lang="cs-CZ" sz="2000" b="1" i="0" u="none" strike="noStrike" cap="none">
                <a:solidFill>
                  <a:srgbClr val="000000"/>
                </a:solidFill>
                <a:latin typeface="Philosopher"/>
                <a:ea typeface="Philosopher"/>
                <a:cs typeface="Philosopher"/>
                <a:sym typeface="Philosopher"/>
              </a:rPr>
              <a:t>informacji </a:t>
            </a:r>
            <a:r>
              <a:rPr lang="cs-CZ" sz="2000" b="0" i="0" u="none" strike="noStrike" cap="none">
                <a:solidFill>
                  <a:srgbClr val="000000"/>
                </a:solidFill>
                <a:latin typeface="Philosopher"/>
                <a:ea typeface="Philosopher"/>
                <a:cs typeface="Philosopher"/>
                <a:sym typeface="Philosopher"/>
              </a:rPr>
              <a:t>o każdym narzędziu z listy. Powinni spróbować dowiedzieć się, do </a:t>
            </a:r>
            <a:r>
              <a:rPr lang="cs-CZ" sz="2000" b="0" i="0" u="none" strike="noStrike" cap="none">
                <a:solidFill>
                  <a:srgbClr val="000000"/>
                </a:solidFill>
                <a:latin typeface="Philosopher"/>
                <a:ea typeface="Philosopher"/>
                <a:cs typeface="Philosopher"/>
                <a:sym typeface="Philosopher"/>
              </a:rPr>
              <a:t>czego służy dane narzędzie</a:t>
            </a:r>
            <a:r>
              <a:rPr lang="cs-CZ" sz="2000" b="1" i="0" u="none" strike="noStrike" cap="none">
                <a:solidFill>
                  <a:srgbClr val="000000"/>
                </a:solidFill>
                <a:latin typeface="Philosopher"/>
                <a:ea typeface="Philosopher"/>
                <a:cs typeface="Philosopher"/>
                <a:sym typeface="Philosopher"/>
              </a:rPr>
              <a:t>, jak działa oraz jakie są jego zalety i wady</a:t>
            </a:r>
            <a:r>
              <a:rPr lang="cs-CZ" sz="2000" b="0" i="0" u="none" strike="noStrike" cap="none">
                <a:solidFill>
                  <a:srgbClr val="000000"/>
                </a:solidFill>
                <a:latin typeface="Philosopher"/>
                <a:ea typeface="Philosopher"/>
                <a:cs typeface="Philosopher"/>
                <a:sym typeface="Philosopher"/>
              </a:rPr>
              <a:t>.</a:t>
            </a:r>
            <a:endParaRPr/>
          </a:p>
          <a:p>
            <a:pPr marL="342900" marR="0" lvl="0" indent="-215900" algn="just" rtl="0">
              <a:lnSpc>
                <a:spcPct val="100000"/>
              </a:lnSpc>
              <a:spcBef>
                <a:spcPts val="0"/>
              </a:spcBef>
              <a:spcAft>
                <a:spcPts val="0"/>
              </a:spcAft>
              <a:buClr>
                <a:srgbClr val="000000"/>
              </a:buClr>
              <a:buSzPts val="2000"/>
              <a:buFont typeface="Arial"/>
              <a:buNone/>
            </a:pPr>
            <a:r>
              <a:t/>
            </a:r>
            <a:endParaRPr sz="2000" b="0" i="0" u="none" strike="noStrike" cap="none">
              <a:solidFill>
                <a:srgbClr val="000000"/>
              </a:solidFill>
              <a:latin typeface="Philosopher"/>
              <a:ea typeface="Philosopher"/>
              <a:cs typeface="Philosopher"/>
              <a:sym typeface="Philosopher"/>
            </a:endParaRPr>
          </a:p>
          <a:p>
            <a:pPr marL="342900" marR="0" lvl="0" indent="-342900" algn="just" rtl="0">
              <a:lnSpc>
                <a:spcPct val="100000"/>
              </a:lnSpc>
              <a:spcBef>
                <a:spcPts val="0"/>
              </a:spcBef>
              <a:spcAft>
                <a:spcPts val="0"/>
              </a:spcAft>
              <a:buClr>
                <a:srgbClr val="000000"/>
              </a:buClr>
              <a:buSzPts val="2000"/>
              <a:buFont typeface="Arial"/>
              <a:buAutoNum type="arabicPeriod"/>
            </a:pPr>
            <a:r>
              <a:rPr lang="cs-CZ" sz="2000" b="0" i="0" u="none" strike="noStrike" cap="none">
                <a:solidFill>
                  <a:srgbClr val="000000"/>
                </a:solidFill>
                <a:latin typeface="Philosopher"/>
                <a:ea typeface="Philosopher"/>
                <a:cs typeface="Philosopher"/>
                <a:sym typeface="Philosopher"/>
              </a:rPr>
              <a:t>Po znalezieniu informacji powinni podzielić się nimi z resztą swojego zespołu </a:t>
            </a:r>
            <a:r>
              <a:rPr lang="cs-CZ" sz="2000" b="0" i="0" u="none" strike="noStrike" cap="none">
                <a:solidFill>
                  <a:srgbClr val="000000"/>
                </a:solidFill>
                <a:latin typeface="Philosopher"/>
                <a:ea typeface="Philosopher"/>
                <a:cs typeface="Philosopher"/>
                <a:sym typeface="Philosopher"/>
              </a:rPr>
              <a:t>i</a:t>
            </a:r>
            <a:r>
              <a:rPr lang="cs-CZ" sz="2000" b="0" i="0" u="none" strike="noStrike" cap="none">
                <a:solidFill>
                  <a:srgbClr val="000000"/>
                </a:solidFill>
                <a:latin typeface="Philosopher"/>
                <a:ea typeface="Philosopher"/>
                <a:cs typeface="Philosopher"/>
                <a:sym typeface="Philosopher"/>
              </a:rPr>
              <a:t> zdecydować, które narzędzie byłoby </a:t>
            </a:r>
            <a:r>
              <a:rPr lang="cs-CZ" sz="2000" b="1" i="0" u="none" strike="noStrike" cap="none">
                <a:solidFill>
                  <a:srgbClr val="000000"/>
                </a:solidFill>
                <a:latin typeface="Philosopher"/>
                <a:ea typeface="Philosopher"/>
                <a:cs typeface="Philosopher"/>
                <a:sym typeface="Philosopher"/>
              </a:rPr>
              <a:t>najbardziej przydatne do tworzenia zasobów mikroedukacyjnych.</a:t>
            </a:r>
            <a:endParaRPr/>
          </a:p>
          <a:p>
            <a:pPr marL="342900" marR="0" lvl="0" indent="-215900" algn="just" rtl="0">
              <a:lnSpc>
                <a:spcPct val="100000"/>
              </a:lnSpc>
              <a:spcBef>
                <a:spcPts val="0"/>
              </a:spcBef>
              <a:spcAft>
                <a:spcPts val="0"/>
              </a:spcAft>
              <a:buClr>
                <a:srgbClr val="000000"/>
              </a:buClr>
              <a:buSzPts val="2000"/>
              <a:buFont typeface="Arial"/>
              <a:buNone/>
            </a:pPr>
            <a:r>
              <a:t/>
            </a:r>
            <a:endParaRPr sz="2000" b="0" i="0" u="none" strike="noStrike" cap="none">
              <a:solidFill>
                <a:srgbClr val="000000"/>
              </a:solidFill>
              <a:latin typeface="Philosopher"/>
              <a:ea typeface="Philosopher"/>
              <a:cs typeface="Philosopher"/>
              <a:sym typeface="Philosopher"/>
            </a:endParaRPr>
          </a:p>
          <a:p>
            <a:pPr marL="342900" marR="0" lvl="0" indent="-342900" algn="just" rtl="0">
              <a:lnSpc>
                <a:spcPct val="100000"/>
              </a:lnSpc>
              <a:spcBef>
                <a:spcPts val="0"/>
              </a:spcBef>
              <a:spcAft>
                <a:spcPts val="0"/>
              </a:spcAft>
              <a:buClr>
                <a:srgbClr val="000000"/>
              </a:buClr>
              <a:buSzPts val="2000"/>
              <a:buFont typeface="Arial"/>
              <a:buAutoNum type="arabicPeriod"/>
            </a:pPr>
            <a:r>
              <a:rPr lang="cs-CZ" sz="2000" b="0" i="0" u="none" strike="noStrike" cap="none">
                <a:solidFill>
                  <a:srgbClr val="000000"/>
                </a:solidFill>
                <a:latin typeface="Philosopher"/>
                <a:ea typeface="Philosopher"/>
                <a:cs typeface="Philosopher"/>
                <a:sym typeface="Philosopher"/>
              </a:rPr>
              <a:t>Na koniec poproś każdy zespół o </a:t>
            </a:r>
            <a:r>
              <a:rPr lang="cs-CZ" sz="2000" b="1" i="0" u="none" strike="noStrike" cap="none">
                <a:solidFill>
                  <a:srgbClr val="000000"/>
                </a:solidFill>
                <a:latin typeface="Philosopher"/>
                <a:ea typeface="Philosopher"/>
                <a:cs typeface="Philosopher"/>
                <a:sym typeface="Philosopher"/>
              </a:rPr>
              <a:t>zaprezentowanie wybranego narzędzia </a:t>
            </a:r>
            <a:r>
              <a:rPr lang="cs-CZ" sz="2000" b="0" i="0" u="none" strike="noStrike" cap="none">
                <a:solidFill>
                  <a:srgbClr val="000000"/>
                </a:solidFill>
                <a:latin typeface="Philosopher"/>
                <a:ea typeface="Philosopher"/>
                <a:cs typeface="Philosopher"/>
                <a:sym typeface="Philosopher"/>
              </a:rPr>
              <a:t>i wyjaśnienie, dlaczego uważają, że byłoby ono skuteczne w tworzeniu cyfrowych zasobów mikroedukacyjnych.</a:t>
            </a:r>
            <a:endParaRPr sz="2000" b="0" i="0" u="none" strike="noStrike" cap="none">
              <a:solidFill>
                <a:srgbClr val="000000"/>
              </a:solidFill>
              <a:latin typeface="Philosopher"/>
              <a:ea typeface="Philosopher"/>
              <a:cs typeface="Philosopher"/>
              <a:sym typeface="Philosophe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19"/>
          <p:cNvSpPr/>
          <p:nvPr/>
        </p:nvSpPr>
        <p:spPr>
          <a:xfrm>
            <a:off x="3824064" y="1076946"/>
            <a:ext cx="4543871" cy="470410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pic>
        <p:nvPicPr>
          <p:cNvPr id="124" name="Google Shape;124;p19" descr="A picture containing logo&#10;&#10;Description automatically generated"/>
          <p:cNvPicPr preferRelativeResize="0"/>
          <p:nvPr>
            <p:ph type="pic" idx="2"/>
          </p:nvPr>
        </p:nvPicPr>
        <p:blipFill rotWithShape="1">
          <a:blip r:embed="rId3">
            <a:alphaModFix/>
          </a:blip>
          <a:srcRect l="14652" t="0" r="14652" b="0"/>
          <a:stretch/>
        </p:blipFill>
        <p:spPr>
          <a:xfrm>
            <a:off x="5068883" y="2238750"/>
            <a:ext cx="2054225" cy="2054225"/>
          </a:xfrm>
          <a:prstGeom prst="rect">
            <a:avLst/>
          </a:prstGeom>
          <a:noFill/>
          <a:ln>
            <a:noFill/>
          </a:ln>
        </p:spPr>
      </p:pic>
      <p:sp>
        <p:nvSpPr>
          <p:cNvPr id="125" name="Google Shape;125;p19"/>
          <p:cNvSpPr txBox="1"/>
          <p:nvPr/>
        </p:nvSpPr>
        <p:spPr>
          <a:xfrm>
            <a:off x="5655940" y="1678860"/>
            <a:ext cx="88011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cs-CZ" sz="1800" b="1" i="0" u="none" strike="noStrike" cap="none">
                <a:solidFill>
                  <a:schemeClr val="dk1"/>
                </a:solidFill>
                <a:latin typeface="Philosopher"/>
                <a:ea typeface="Philosopher"/>
                <a:cs typeface="Philosopher"/>
                <a:sym typeface="Philosopher"/>
              </a:rPr>
              <a:t>Część 2</a:t>
            </a:r>
            <a:endParaRPr sz="1800" b="1" i="0" u="none" strike="noStrike" cap="none">
              <a:solidFill>
                <a:schemeClr val="dk1"/>
              </a:solidFill>
              <a:latin typeface="Philosopher"/>
              <a:ea typeface="Philosopher"/>
              <a:cs typeface="Philosopher"/>
              <a:sym typeface="Philosopher"/>
            </a:endParaRPr>
          </a:p>
        </p:txBody>
      </p:sp>
      <p:sp>
        <p:nvSpPr>
          <p:cNvPr id="126" name="Google Shape;126;p19"/>
          <p:cNvSpPr txBox="1"/>
          <p:nvPr/>
        </p:nvSpPr>
        <p:spPr>
          <a:xfrm>
            <a:off x="4173742" y="4483533"/>
            <a:ext cx="3844505"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2400"/>
              <a:buFont typeface="Arial"/>
              <a:buNone/>
            </a:pPr>
            <a:r>
              <a:rPr lang="cs-CZ" sz="2400" b="0" i="0" u="none" strike="noStrike" cap="none">
                <a:solidFill>
                  <a:schemeClr val="dk1"/>
                </a:solidFill>
                <a:latin typeface="Roboto"/>
                <a:ea typeface="Roboto"/>
                <a:cs typeface="Roboto"/>
                <a:sym typeface="Roboto"/>
              </a:rPr>
              <a:t>Przegląd mikrolearningu i jego korzyści </a:t>
            </a:r>
            <a:endParaRPr sz="2400" b="0" i="0" u="none" strike="noStrike" cap="none">
              <a:solidFill>
                <a:schemeClr val="dk1"/>
              </a:solidFill>
              <a:latin typeface="Roboto"/>
              <a:ea typeface="Roboto"/>
              <a:cs typeface="Roboto"/>
              <a:sym typeface="Roboto"/>
            </a:endParaRPr>
          </a:p>
        </p:txBody>
      </p:sp>
      <p:pic>
        <p:nvPicPr>
          <p:cNvPr id="127" name="Google Shape;127;p19"/>
          <p:cNvPicPr preferRelativeResize="0"/>
          <p:nvPr/>
        </p:nvPicPr>
        <p:blipFill rotWithShape="1">
          <a:blip r:embed="rId4">
            <a:alphaModFix/>
          </a:blip>
          <a:srcRect l="0" t="0" r="0" b="0"/>
          <a:stretch/>
        </p:blipFill>
        <p:spPr>
          <a:xfrm>
            <a:off x="163286" y="6283219"/>
            <a:ext cx="2247900" cy="46092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0"/>
          <p:cNvSpPr txBox="1"/>
          <p:nvPr/>
        </p:nvSpPr>
        <p:spPr>
          <a:xfrm>
            <a:off x="4076931" y="590614"/>
            <a:ext cx="4396233" cy="44085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800" b="1" i="0" u="none" strike="noStrike" cap="none">
                <a:solidFill>
                  <a:schemeClr val="dk1"/>
                </a:solidFill>
                <a:latin typeface="Philosopher"/>
                <a:ea typeface="Philosopher"/>
                <a:cs typeface="Philosopher"/>
                <a:sym typeface="Philosopher"/>
              </a:rPr>
              <a:t>Czym jest mikronauczanie?</a:t>
            </a:r>
            <a:endParaRPr sz="2800" b="1" i="0" u="none" strike="noStrike" cap="none">
              <a:solidFill>
                <a:schemeClr val="dk1"/>
              </a:solidFill>
              <a:latin typeface="Philosopher"/>
              <a:ea typeface="Philosopher"/>
              <a:cs typeface="Philosopher"/>
              <a:sym typeface="Philosopher"/>
            </a:endParaRPr>
          </a:p>
        </p:txBody>
      </p:sp>
      <p:grpSp>
        <p:nvGrpSpPr>
          <p:cNvPr id="133" name="Google Shape;133;p20"/>
          <p:cNvGrpSpPr/>
          <p:nvPr/>
        </p:nvGrpSpPr>
        <p:grpSpPr>
          <a:xfrm>
            <a:off x="5470062" y="1167647"/>
            <a:ext cx="1251876" cy="358096"/>
            <a:chOff x="5470062" y="1167647"/>
            <a:chExt cx="1251876" cy="358096"/>
          </a:xfrm>
        </p:grpSpPr>
        <p:sp>
          <p:nvSpPr>
            <p:cNvPr id="134" name="Google Shape;134;p20"/>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135" name="Google Shape;135;p20"/>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136" name="Google Shape;136;p20"/>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grpSp>
      <p:pic>
        <p:nvPicPr>
          <p:cNvPr id="137" name="Google Shape;137;p20" descr="A picture containing icon&#10;&#10;Description automatically generated"/>
          <p:cNvPicPr preferRelativeResize="0"/>
          <p:nvPr/>
        </p:nvPicPr>
        <p:blipFill rotWithShape="1">
          <a:blip r:embed="rId3">
            <a:alphaModFix/>
          </a:blip>
          <a:srcRect l="0" t="0" r="0" b="0"/>
          <a:stretch/>
        </p:blipFill>
        <p:spPr>
          <a:xfrm>
            <a:off x="10625575" y="0"/>
            <a:ext cx="1723782" cy="1218637"/>
          </a:xfrm>
          <a:prstGeom prst="rect">
            <a:avLst/>
          </a:prstGeom>
          <a:noFill/>
          <a:ln>
            <a:noFill/>
          </a:ln>
        </p:spPr>
      </p:pic>
      <p:pic>
        <p:nvPicPr>
          <p:cNvPr id="138" name="Google Shape;138;p20"/>
          <p:cNvPicPr preferRelativeResize="0"/>
          <p:nvPr/>
        </p:nvPicPr>
        <p:blipFill rotWithShape="1">
          <a:blip r:embed="rId4">
            <a:alphaModFix/>
          </a:blip>
          <a:srcRect l="0" t="0" r="0" b="0"/>
          <a:stretch/>
        </p:blipFill>
        <p:spPr>
          <a:xfrm>
            <a:off x="163286" y="6283219"/>
            <a:ext cx="2247900" cy="460922"/>
          </a:xfrm>
          <a:prstGeom prst="rect">
            <a:avLst/>
          </a:prstGeom>
          <a:noFill/>
          <a:ln>
            <a:noFill/>
          </a:ln>
        </p:spPr>
      </p:pic>
      <p:sp>
        <p:nvSpPr>
          <p:cNvPr id="139" name="Google Shape;139;p20"/>
          <p:cNvSpPr txBox="1"/>
          <p:nvPr/>
        </p:nvSpPr>
        <p:spPr>
          <a:xfrm>
            <a:off x="707571" y="1718434"/>
            <a:ext cx="10651106" cy="452431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cs-CZ" sz="2400" b="0" i="0" u="none" strike="noStrike" cap="none">
                <a:solidFill>
                  <a:srgbClr val="000000"/>
                </a:solidFill>
                <a:latin typeface="Philosopher"/>
                <a:ea typeface="Philosopher"/>
                <a:cs typeface="Philosopher"/>
                <a:sym typeface="Philosopher"/>
              </a:rPr>
              <a:t>Micro-learning to podejście </a:t>
            </a:r>
            <a:r>
              <a:rPr lang="cs-CZ" sz="2400" b="0" i="0" u="none" strike="noStrike" cap="none">
                <a:solidFill>
                  <a:srgbClr val="000000"/>
                </a:solidFill>
                <a:latin typeface="Philosopher"/>
                <a:ea typeface="Philosopher"/>
                <a:cs typeface="Philosopher"/>
                <a:sym typeface="Philosopher"/>
              </a:rPr>
              <a:t>do</a:t>
            </a:r>
            <a:r>
              <a:rPr lang="cs-CZ" sz="2400" b="0" i="0" u="none" strike="noStrike" cap="none">
                <a:solidFill>
                  <a:srgbClr val="000000"/>
                </a:solidFill>
                <a:latin typeface="Philosopher"/>
                <a:ea typeface="Philosopher"/>
                <a:cs typeface="Philosopher"/>
                <a:sym typeface="Philosopher"/>
              </a:rPr>
              <a:t> nauki, które polega na </a:t>
            </a:r>
            <a:r>
              <a:rPr lang="cs-CZ" sz="2400" b="1" i="0" u="none" strike="noStrike" cap="none">
                <a:solidFill>
                  <a:srgbClr val="000000"/>
                </a:solidFill>
                <a:latin typeface="Philosopher"/>
                <a:ea typeface="Philosopher"/>
                <a:cs typeface="Philosopher"/>
                <a:sym typeface="Philosopher"/>
              </a:rPr>
              <a:t>dostarczaniu informacji w małych fragmentach.</a:t>
            </a:r>
            <a:endParaRPr/>
          </a:p>
          <a:p>
            <a:pPr marL="0" marR="0" lvl="0" indent="0" algn="ctr" rtl="0">
              <a:lnSpc>
                <a:spcPct val="100000"/>
              </a:lnSpc>
              <a:spcBef>
                <a:spcPts val="0"/>
              </a:spcBef>
              <a:spcAft>
                <a:spcPts val="0"/>
              </a:spcAft>
              <a:buNone/>
            </a:pPr>
            <a:r>
              <a:t/>
            </a:r>
            <a:endParaRPr sz="24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400" b="0" i="0" u="none" strike="noStrike" cap="none">
                <a:solidFill>
                  <a:srgbClr val="000000"/>
                </a:solidFill>
                <a:latin typeface="Philosopher"/>
                <a:ea typeface="Philosopher"/>
                <a:cs typeface="Philosopher"/>
                <a:sym typeface="Philosopher"/>
              </a:rPr>
              <a:t>Fragmenty te zazwyczaj nie trwają dłużej niż </a:t>
            </a:r>
            <a:r>
              <a:rPr lang="cs-CZ" sz="2400" b="1" i="0" u="none" strike="noStrike" cap="none">
                <a:solidFill>
                  <a:srgbClr val="000000"/>
                </a:solidFill>
                <a:latin typeface="Philosopher"/>
                <a:ea typeface="Philosopher"/>
                <a:cs typeface="Philosopher"/>
                <a:sym typeface="Philosopher"/>
              </a:rPr>
              <a:t>kilka minut </a:t>
            </a:r>
            <a:r>
              <a:rPr lang="cs-CZ" sz="2400" b="0" i="0" u="none" strike="noStrike" cap="none">
                <a:solidFill>
                  <a:srgbClr val="000000"/>
                </a:solidFill>
                <a:latin typeface="Philosopher"/>
                <a:ea typeface="Philosopher"/>
                <a:cs typeface="Philosopher"/>
                <a:sym typeface="Philosopher"/>
              </a:rPr>
              <a:t>i mogą być dostarczane za pośrednictwem różnych </a:t>
            </a:r>
            <a:r>
              <a:rPr lang="cs-CZ" sz="2400" b="1" i="0" u="none" strike="noStrike" cap="none">
                <a:solidFill>
                  <a:srgbClr val="000000"/>
                </a:solidFill>
                <a:latin typeface="Philosopher"/>
                <a:ea typeface="Philosopher"/>
                <a:cs typeface="Philosopher"/>
                <a:sym typeface="Philosopher"/>
              </a:rPr>
              <a:t>kanałów cyfrowych.</a:t>
            </a:r>
            <a:endParaRPr/>
          </a:p>
          <a:p>
            <a:pPr marL="0" marR="0" lvl="0" indent="0" algn="ctr" rtl="0">
              <a:lnSpc>
                <a:spcPct val="100000"/>
              </a:lnSpc>
              <a:spcBef>
                <a:spcPts val="0"/>
              </a:spcBef>
              <a:spcAft>
                <a:spcPts val="0"/>
              </a:spcAft>
              <a:buNone/>
            </a:pPr>
            <a:r>
              <a:t/>
            </a:r>
            <a:endParaRPr sz="24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400" b="0" i="0" u="none" strike="noStrike" cap="none">
                <a:solidFill>
                  <a:srgbClr val="000000"/>
                </a:solidFill>
                <a:latin typeface="Philosopher"/>
                <a:ea typeface="Philosopher"/>
                <a:cs typeface="Philosopher"/>
                <a:sym typeface="Philosopher"/>
              </a:rPr>
              <a:t>Mikrolearning może być wykorzystywany jako uzupełnienie lub </a:t>
            </a:r>
            <a:r>
              <a:rPr lang="cs-CZ" sz="2400" b="1" i="0" u="none" strike="noStrike" cap="none">
                <a:solidFill>
                  <a:srgbClr val="000000"/>
                </a:solidFill>
                <a:latin typeface="Philosopher"/>
                <a:ea typeface="Philosopher"/>
                <a:cs typeface="Philosopher"/>
                <a:sym typeface="Philosopher"/>
              </a:rPr>
              <a:t>wzmocnienie tradycyjnych form nauki </a:t>
            </a:r>
            <a:r>
              <a:rPr lang="cs-CZ" sz="2400" b="0" i="0" u="none" strike="noStrike" cap="none">
                <a:solidFill>
                  <a:srgbClr val="000000"/>
                </a:solidFill>
                <a:latin typeface="Philosopher"/>
                <a:ea typeface="Philosopher"/>
                <a:cs typeface="Philosopher"/>
                <a:sym typeface="Philosopher"/>
              </a:rPr>
              <a:t>lub jako samodzielne podejście dla uczniów, którzy preferują krótsze, bardziej skoncentrowane sesje nauki.</a:t>
            </a:r>
            <a:endParaRPr sz="24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t/>
            </a:r>
            <a:endParaRPr sz="24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400" b="0" i="0" u="none" strike="noStrike" cap="none">
                <a:solidFill>
                  <a:srgbClr val="000000"/>
                </a:solidFill>
                <a:latin typeface="Philosopher"/>
                <a:ea typeface="Philosopher"/>
                <a:cs typeface="Philosopher"/>
                <a:sym typeface="Philosopher"/>
              </a:rPr>
              <a:t>Mikrolearning może być wykorzystywany do </a:t>
            </a:r>
            <a:r>
              <a:rPr lang="cs-CZ" sz="2400" b="1" i="0" u="none" strike="noStrike" cap="none">
                <a:solidFill>
                  <a:srgbClr val="000000"/>
                </a:solidFill>
                <a:latin typeface="Philosopher"/>
                <a:ea typeface="Philosopher"/>
                <a:cs typeface="Philosopher"/>
                <a:sym typeface="Philosopher"/>
              </a:rPr>
              <a:t>dostarczania informacji just-in-time</a:t>
            </a:r>
            <a:r>
              <a:rPr lang="cs-CZ" sz="2400" b="0" i="0" u="none" strike="noStrike" cap="none">
                <a:solidFill>
                  <a:srgbClr val="000000"/>
                </a:solidFill>
                <a:latin typeface="Philosopher"/>
                <a:ea typeface="Philosopher"/>
                <a:cs typeface="Philosopher"/>
                <a:sym typeface="Philosopher"/>
              </a:rPr>
              <a:t>, umożliwiając uczniom szybki i łatwy dostęp do informacji, gdy najbardziej ich potrzebują.</a:t>
            </a:r>
            <a:endParaRPr sz="2400" b="0" i="0" u="none" strike="noStrike" cap="none">
              <a:solidFill>
                <a:srgbClr val="000000"/>
              </a:solidFill>
              <a:latin typeface="Philosopher"/>
              <a:ea typeface="Philosopher"/>
              <a:cs typeface="Philosopher"/>
              <a:sym typeface="Philosophe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Yellow">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